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0" r:id="rId3"/>
    <p:sldMasterId id="2147483672" r:id="rId4"/>
  </p:sldMasterIdLst>
  <p:notesMasterIdLst>
    <p:notesMasterId r:id="rId28"/>
  </p:notesMasterIdLst>
  <p:handoutMasterIdLst>
    <p:handoutMasterId r:id="rId29"/>
  </p:handoutMasterIdLst>
  <p:sldIdLst>
    <p:sldId id="274" r:id="rId5"/>
    <p:sldId id="283" r:id="rId6"/>
    <p:sldId id="257" r:id="rId7"/>
    <p:sldId id="284" r:id="rId8"/>
    <p:sldId id="258" r:id="rId9"/>
    <p:sldId id="267" r:id="rId10"/>
    <p:sldId id="268" r:id="rId11"/>
    <p:sldId id="269" r:id="rId12"/>
    <p:sldId id="275" r:id="rId13"/>
    <p:sldId id="276" r:id="rId14"/>
    <p:sldId id="266" r:id="rId15"/>
    <p:sldId id="286" r:id="rId16"/>
    <p:sldId id="260" r:id="rId17"/>
    <p:sldId id="272" r:id="rId18"/>
    <p:sldId id="261" r:id="rId19"/>
    <p:sldId id="280" r:id="rId20"/>
    <p:sldId id="277" r:id="rId21"/>
    <p:sldId id="279" r:id="rId22"/>
    <p:sldId id="281" r:id="rId23"/>
    <p:sldId id="282" r:id="rId24"/>
    <p:sldId id="265" r:id="rId25"/>
    <p:sldId id="285" r:id="rId26"/>
    <p:sldId id="264" r:id="rId27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76"/>
    <a:srgbClr val="CC0000"/>
    <a:srgbClr val="F60000"/>
    <a:srgbClr val="912326"/>
    <a:srgbClr val="B82D2F"/>
    <a:srgbClr val="CA4814"/>
    <a:srgbClr val="C76717"/>
    <a:srgbClr val="8AA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8" autoAdjust="0"/>
    <p:restoredTop sz="94913" autoAdjust="0"/>
  </p:normalViewPr>
  <p:slideViewPr>
    <p:cSldViewPr>
      <p:cViewPr>
        <p:scale>
          <a:sx n="70" d="100"/>
          <a:sy n="70" d="100"/>
        </p:scale>
        <p:origin x="-1056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10/31/2012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10/31/2012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87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47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94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10/31/2012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10/31/2012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-1"/>
            <a:ext cx="6092825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499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10/31/2012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4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11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10/31/2012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9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10/31/2012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77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10/31/2012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1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10/31/2012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8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19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10/31/2012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954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10/31/2012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6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10/31/2012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1076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10/31/2012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950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10/31/2012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66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10/31/2012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37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10/31/2012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10/31/2012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65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172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255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10/31/2012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17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10/31/2012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6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10/31/2012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10/31/2012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10/31/2012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10/31/2012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/>
              <a:pPr/>
              <a:t>10/31/2012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10/31/2012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10/31/2012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6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ehealth.moh.gov.ge/Hmis/Portal/Default.aspx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ehealth.moh.gov.ge/Hmis/Portal/Default.aspx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1524000"/>
            <a:ext cx="4800601" cy="304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ka-GE" sz="38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ელექტრონული  </a:t>
            </a:r>
            <a:r>
              <a:rPr lang="ka-GE" sz="38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ჯანდაცვა</a:t>
            </a:r>
            <a:r>
              <a:rPr lang="en-US" sz="38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/>
            </a:r>
            <a:br>
              <a:rPr lang="en-US" sz="38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</a:br>
            <a:r>
              <a:rPr lang="en-US" sz="29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/>
            </a:r>
            <a:br>
              <a:rPr lang="en-US" sz="29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</a:br>
            <a:r>
              <a:rPr lang="ka-GE" sz="24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ჯანმრთელობის</a:t>
            </a:r>
            <a:r>
              <a:rPr lang="ka-GE" sz="24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24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დაცვის  </a:t>
            </a:r>
            <a:r>
              <a:rPr lang="ka-GE" sz="24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ერთიანი</a:t>
            </a:r>
            <a:r>
              <a:rPr lang="ka-GE" sz="24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24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საინფორმაციო</a:t>
            </a:r>
            <a:r>
              <a:rPr lang="en-US" sz="24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24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სისტემა</a:t>
            </a:r>
            <a:r>
              <a:rPr lang="en-US" sz="29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/>
            </a:r>
            <a:br>
              <a:rPr lang="en-US" sz="29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endParaRPr lang="en-US" sz="2900" b="1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800600"/>
            <a:ext cx="4098175" cy="68580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20000"/>
              </a:lnSpc>
            </a:pPr>
            <a:r>
              <a:rPr lang="ka-GE" sz="1400" b="1" spc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აშშ</a:t>
            </a:r>
            <a:r>
              <a:rPr lang="ka-GE" sz="14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 </a:t>
            </a:r>
            <a:r>
              <a:rPr lang="ka-GE" sz="1400" b="1" spc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საერთაშორისო</a:t>
            </a:r>
            <a:r>
              <a:rPr lang="ka-GE" sz="1400" b="1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 </a:t>
            </a:r>
            <a:r>
              <a:rPr lang="ka-GE" sz="1400" b="1" spc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განვითარების </a:t>
            </a:r>
            <a:r>
              <a:rPr lang="ka-GE" sz="1400" b="1" spc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სააგენტოს</a:t>
            </a:r>
            <a:r>
              <a:rPr lang="ka-GE" sz="1400" b="1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 </a:t>
            </a:r>
            <a:r>
              <a:rPr lang="ka-GE" sz="1400" b="1" spc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,,ჯანდაცვის</a:t>
            </a:r>
            <a:r>
              <a:rPr lang="ka-GE" sz="1400" b="1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 </a:t>
            </a:r>
            <a:r>
              <a:rPr lang="ka-GE" sz="1400" b="1" spc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სისტემის განმტკიცების</a:t>
            </a:r>
            <a:r>
              <a:rPr lang="ka-GE" sz="14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 </a:t>
            </a:r>
            <a:r>
              <a:rPr lang="ka-GE" sz="1400" b="1" spc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პროგრამა“</a:t>
            </a:r>
            <a:endParaRPr lang="en-US" sz="1400" b="1" spc="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_CVEULEBRIV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990600"/>
            <a:ext cx="76200" cy="5867400"/>
          </a:xfrm>
          <a:prstGeom prst="rect">
            <a:avLst/>
          </a:prstGeom>
          <a:solidFill>
            <a:srgbClr val="004376"/>
          </a:solidFill>
          <a:ln>
            <a:solidFill>
              <a:srgbClr val="004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8423"/>
            <a:ext cx="5012890" cy="914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598" y="266982"/>
            <a:ext cx="3048002" cy="39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G:\LOGO\MOH Logo-GE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4062" y="266982"/>
            <a:ext cx="962026" cy="37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922823"/>
            <a:ext cx="5012890" cy="67777"/>
          </a:xfrm>
          <a:prstGeom prst="rect">
            <a:avLst/>
          </a:prstGeom>
          <a:solidFill>
            <a:srgbClr val="CC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0"/>
            <a:ext cx="717911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27955" y="211069"/>
            <a:ext cx="24302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2">
                    <a:lumMod val="75000"/>
                  </a:schemeClr>
                </a:solidFill>
                <a:hlinkClick r:id="rId6"/>
              </a:rPr>
              <a:t>http://</a:t>
            </a:r>
            <a:r>
              <a:rPr lang="en-US" sz="700" dirty="0" smtClean="0">
                <a:solidFill>
                  <a:schemeClr val="bg2">
                    <a:lumMod val="75000"/>
                  </a:schemeClr>
                </a:solidFill>
                <a:hlinkClick r:id="rId6"/>
              </a:rPr>
              <a:t>ehealth.moh.gov.ge/Hmis</a:t>
            </a:r>
            <a:endParaRPr lang="en-US" sz="7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77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524000"/>
          </a:xfrm>
        </p:spPr>
        <p:txBody>
          <a:bodyPr anchor="ctr">
            <a:no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აფთიაქებისა და სამედიცინო დაწესებულებების  საინფორმაციო პორტალი</a:t>
            </a:r>
            <a:endParaRPr lang="en-US" sz="4400" spc="1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324600" y="175260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>
                <a:solidFill>
                  <a:schemeClr val="bg1"/>
                </a:solidFill>
              </a:rPr>
              <a:t>პორტალის მახასიათებლები</a:t>
            </a:r>
            <a:endParaRPr lang="en-US" b="1" spc="100" dirty="0">
              <a:solidFill>
                <a:schemeClr val="bg1"/>
              </a:solidFill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511636" y="2514600"/>
            <a:ext cx="5070764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სამედიცინო </a:t>
            </a:r>
            <a:r>
              <a:rPr lang="ka-GE" sz="1600" b="1" spc="100" dirty="0" smtClean="0">
                <a:solidFill>
                  <a:schemeClr val="tx1"/>
                </a:solidFill>
              </a:rPr>
              <a:t>მომსახურებაზე </a:t>
            </a:r>
            <a:r>
              <a:rPr lang="ka-GE" sz="1600" b="1" spc="100" dirty="0">
                <a:solidFill>
                  <a:schemeClr val="tx1"/>
                </a:solidFill>
              </a:rPr>
              <a:t>გეოგრაფიული და ფინანსური </a:t>
            </a:r>
            <a:r>
              <a:rPr lang="ka-GE" sz="1600" b="1" spc="100" dirty="0" smtClean="0">
                <a:solidFill>
                  <a:schemeClr val="tx1"/>
                </a:solidFill>
              </a:rPr>
              <a:t>ინფორმაციის</a:t>
            </a:r>
            <a:r>
              <a:rPr lang="en-US" sz="1600" b="1" spc="100" dirty="0" smtClean="0">
                <a:solidFill>
                  <a:schemeClr val="tx1"/>
                </a:solidFill>
              </a:rPr>
              <a:t> </a:t>
            </a:r>
            <a:r>
              <a:rPr lang="ka-GE" sz="1600" b="1" spc="100" dirty="0" smtClean="0">
                <a:solidFill>
                  <a:schemeClr val="tx1"/>
                </a:solidFill>
              </a:rPr>
              <a:t>ხელმისაწვდომობ</a:t>
            </a:r>
            <a:r>
              <a:rPr lang="ka-GE" sz="1600" b="1" spc="100" dirty="0">
                <a:solidFill>
                  <a:schemeClr val="tx1"/>
                </a:solidFill>
              </a:rPr>
              <a:t>ა</a:t>
            </a:r>
            <a:endParaRPr lang="en-US" sz="1600" b="1" spc="100" dirty="0" smtClean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600" b="1" spc="100" dirty="0" smtClean="0">
                <a:solidFill>
                  <a:schemeClr val="tx1"/>
                </a:solidFill>
              </a:rPr>
              <a:t>ფარმაცევტულ</a:t>
            </a:r>
            <a:r>
              <a:rPr lang="ka-GE" sz="1600" b="1" spc="100" dirty="0">
                <a:solidFill>
                  <a:schemeClr val="tx1"/>
                </a:solidFill>
              </a:rPr>
              <a:t>ი</a:t>
            </a:r>
            <a:r>
              <a:rPr lang="ka-GE" sz="1600" b="1" spc="100" dirty="0" smtClean="0">
                <a:solidFill>
                  <a:schemeClr val="tx1"/>
                </a:solidFill>
              </a:rPr>
              <a:t> პროდუქციაზე</a:t>
            </a:r>
            <a:r>
              <a:rPr lang="en-US" sz="1600" b="1" spc="100" dirty="0" smtClean="0">
                <a:solidFill>
                  <a:schemeClr val="tx1"/>
                </a:solidFill>
              </a:rPr>
              <a:t> </a:t>
            </a:r>
            <a:r>
              <a:rPr lang="ka-GE" sz="1600" b="1" spc="100" dirty="0" smtClean="0">
                <a:solidFill>
                  <a:schemeClr val="tx1"/>
                </a:solidFill>
              </a:rPr>
              <a:t>გეოგრაფიული </a:t>
            </a:r>
            <a:r>
              <a:rPr lang="ka-GE" sz="1600" b="1" spc="100" dirty="0">
                <a:solidFill>
                  <a:schemeClr val="tx1"/>
                </a:solidFill>
              </a:rPr>
              <a:t>და </a:t>
            </a:r>
            <a:r>
              <a:rPr lang="ka-GE" sz="1600" b="1" spc="100" dirty="0" smtClean="0">
                <a:solidFill>
                  <a:schemeClr val="tx1"/>
                </a:solidFill>
              </a:rPr>
              <a:t>ფინანსური ინფორმაციის ხელმისაწვდომობა</a:t>
            </a:r>
            <a:endParaRPr lang="en-US" sz="16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კლინიკის  და აფთიაქის ხელსაყრელი შერჩევა</a:t>
            </a:r>
            <a:endParaRPr lang="en-US" sz="16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ფასების </a:t>
            </a:r>
            <a:r>
              <a:rPr lang="ka-GE" sz="1600" b="1" spc="100" dirty="0" smtClean="0">
                <a:solidFill>
                  <a:schemeClr val="tx1"/>
                </a:solidFill>
              </a:rPr>
              <a:t>ტრანსპარენტულობა</a:t>
            </a:r>
            <a:r>
              <a:rPr lang="en-US" sz="1600" b="1" spc="100" dirty="0" smtClean="0">
                <a:solidFill>
                  <a:schemeClr val="tx1"/>
                </a:solidFill>
              </a:rPr>
              <a:t> </a:t>
            </a:r>
            <a:r>
              <a:rPr lang="ka-GE" sz="1600" b="1" spc="100" dirty="0" smtClean="0">
                <a:solidFill>
                  <a:schemeClr val="tx1"/>
                </a:solidFill>
              </a:rPr>
              <a:t>და დინამიკა</a:t>
            </a:r>
            <a:endParaRPr lang="en-US" sz="16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ადმინისტრაციული რესურსების დაზოგვა</a:t>
            </a:r>
            <a:endParaRPr lang="en-US" sz="1600" spc="100" dirty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5590925" cy="421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91400" y="457200"/>
            <a:ext cx="4495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a-GE" sz="2000" b="1" spc="100" dirty="0" smtClean="0">
                <a:solidFill>
                  <a:srgbClr val="C00000"/>
                </a:solidFill>
              </a:rPr>
              <a:t>კომპონენტის  მახასიათებლები</a:t>
            </a:r>
            <a:endParaRPr lang="en-US" sz="2000" b="1" spc="100" dirty="0">
              <a:solidFill>
                <a:srgbClr val="C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391400" y="1295400"/>
            <a:ext cx="4495800" cy="4419600"/>
          </a:xfrm>
          <a:prstGeom prst="rect">
            <a:avLst/>
          </a:prstGeom>
        </p:spPr>
        <p:txBody>
          <a:bodyPr vert="horz" lIns="91440" tIns="45720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SzPts val="1300"/>
              <a:buFont typeface="Wingdings" pitchFamily="2" charset="2"/>
              <a:buChar char="q"/>
            </a:pPr>
            <a:r>
              <a:rPr lang="ka-GE" b="1" spc="100" dirty="0" smtClean="0">
                <a:solidFill>
                  <a:schemeClr val="bg1"/>
                </a:solidFill>
                <a:latin typeface="Arial"/>
              </a:rPr>
              <a:t>განაცხადების რეალურ დროში და ერთიანი სტანდარტით აღრიცხვა</a:t>
            </a:r>
            <a:endParaRPr lang="en-US" spc="100" dirty="0" smtClean="0">
              <a:solidFill>
                <a:schemeClr val="bg1"/>
              </a:solidFill>
              <a:latin typeface="Arial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ka-GE" b="1" spc="100" dirty="0" smtClean="0">
                <a:solidFill>
                  <a:schemeClr val="bg1"/>
                </a:solidFill>
                <a:latin typeface="Arial"/>
              </a:rPr>
              <a:t>განაცხადების ელექტრონული  ადმინისტრირება და მართვა</a:t>
            </a:r>
            <a:endParaRPr lang="en-US" sz="3200" spc="100" dirty="0" smtClean="0">
              <a:solidFill>
                <a:schemeClr val="bg1"/>
              </a:solidFill>
              <a:latin typeface="Arial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ka-GE" b="1" spc="100" dirty="0" smtClean="0">
                <a:solidFill>
                  <a:schemeClr val="bg1"/>
                </a:solidFill>
                <a:latin typeface="Arial"/>
              </a:rPr>
              <a:t>რეაგირების მარტივი, დროული და მოქნილი სისტემა</a:t>
            </a:r>
            <a:endParaRPr lang="en-US" sz="3200" spc="100" dirty="0" smtClean="0">
              <a:solidFill>
                <a:schemeClr val="bg1"/>
              </a:solidFill>
              <a:latin typeface="Arial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ka-GE" b="1" spc="100" dirty="0" smtClean="0">
                <a:solidFill>
                  <a:schemeClr val="bg1"/>
                </a:solidFill>
                <a:latin typeface="Arial"/>
              </a:rPr>
              <a:t>სტატისტიკური დაკვირვება და ანალიზი</a:t>
            </a:r>
            <a:endParaRPr lang="en-US" sz="3200" spc="100" dirty="0" smtClean="0">
              <a:solidFill>
                <a:schemeClr val="bg1"/>
              </a:solidFill>
              <a:latin typeface="Arial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ka-GE" b="1" spc="100" dirty="0" smtClean="0">
                <a:solidFill>
                  <a:schemeClr val="bg1"/>
                </a:solidFill>
                <a:latin typeface="Arial"/>
              </a:rPr>
              <a:t>განაცხადების განხილვის მოქნილი მექანიზმები</a:t>
            </a:r>
            <a:endParaRPr lang="en-US" sz="3200" spc="100" dirty="0" smtClean="0">
              <a:solidFill>
                <a:schemeClr val="bg1"/>
              </a:solidFill>
              <a:latin typeface="Arial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ka-GE" b="1" spc="100" dirty="0" smtClean="0">
                <a:solidFill>
                  <a:schemeClr val="bg1"/>
                </a:solidFill>
                <a:latin typeface="Arial"/>
              </a:rPr>
              <a:t>მხარეთა შორის</a:t>
            </a:r>
            <a:r>
              <a:rPr lang="en-US" b="1" spc="10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ka-GE" b="1" spc="100" dirty="0" smtClean="0">
                <a:solidFill>
                  <a:schemeClr val="bg1"/>
                </a:solidFill>
                <a:latin typeface="Arial"/>
              </a:rPr>
              <a:t>უკუკავშირის მარტივი სისტემა</a:t>
            </a:r>
            <a:endParaRPr lang="en-US" sz="3200" spc="100" dirty="0" smtClean="0">
              <a:solidFill>
                <a:schemeClr val="bg1"/>
              </a:solidFill>
              <a:latin typeface="Arial"/>
            </a:endParaRPr>
          </a:p>
          <a:p>
            <a:pPr algn="l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5715000" cy="914400"/>
          </a:xfrm>
        </p:spPr>
        <p:txBody>
          <a:bodyPr anchor="ctr">
            <a:noAutofit/>
          </a:bodyPr>
          <a:lstStyle/>
          <a:p>
            <a:pPr algn="ctr"/>
            <a:r>
              <a:rPr lang="ka-GE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სამედიცინო მედიაცი</a:t>
            </a:r>
            <a:r>
              <a:rPr lang="ka-GE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ა</a:t>
            </a:r>
            <a:endParaRPr lang="en-US" spc="100" dirty="0"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6553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23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algn="ctr"/>
            <a:r>
              <a:rPr lang="ka-GE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იმუნიზაცია/ვაქცინაცია</a:t>
            </a:r>
            <a:endParaRPr lang="ka-GE" sz="3200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5894" y="1761460"/>
            <a:ext cx="4800600" cy="621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b="1" spc="100" dirty="0">
                <a:solidFill>
                  <a:prstClr val="white"/>
                </a:solidFill>
              </a:rPr>
              <a:t>სიტუაციური  ანალიზის  შედეგად გამოვლენილი სუსტი მხარეები: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1000" y="2538948"/>
            <a:ext cx="50381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ka-GE" sz="1600" dirty="0" smtClean="0">
                <a:solidFill>
                  <a:prstClr val="black"/>
                </a:solidFill>
              </a:rPr>
              <a:t>მონაცემების შეგროვებასთან, მათ სტანდარტიზაციასთან, მონიტორინგთან და ანალიზთან დაკავშირებული პრობლემები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a-GE" sz="1600" dirty="0">
                <a:solidFill>
                  <a:prstClr val="black"/>
                </a:solidFill>
              </a:rPr>
              <a:t>დიდი მოცულობის </a:t>
            </a:r>
            <a:r>
              <a:rPr lang="ka-GE" sz="1600" dirty="0" smtClean="0">
                <a:solidFill>
                  <a:prstClr val="black"/>
                </a:solidFill>
              </a:rPr>
              <a:t>არაორგანიზებული </a:t>
            </a:r>
            <a:r>
              <a:rPr lang="ka-GE" sz="1600" dirty="0">
                <a:solidFill>
                  <a:prstClr val="black"/>
                </a:solidFill>
              </a:rPr>
              <a:t>და </a:t>
            </a:r>
            <a:r>
              <a:rPr lang="ka-GE" sz="1600" dirty="0" smtClean="0">
                <a:solidFill>
                  <a:prstClr val="black"/>
                </a:solidFill>
              </a:rPr>
              <a:t>არასტანდარტიზებული ქაღალდმატარებლების არქივი.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a-GE" sz="1600" dirty="0">
                <a:solidFill>
                  <a:prstClr val="black"/>
                </a:solidFill>
              </a:rPr>
              <a:t>ცენტრალიზებული მონაცემთა </a:t>
            </a:r>
            <a:r>
              <a:rPr lang="ka-GE" sz="1600" dirty="0" smtClean="0">
                <a:solidFill>
                  <a:prstClr val="black"/>
                </a:solidFill>
              </a:rPr>
              <a:t>ბაზის, </a:t>
            </a:r>
            <a:r>
              <a:rPr lang="ka-GE" sz="1600" dirty="0">
                <a:solidFill>
                  <a:prstClr val="black"/>
                </a:solidFill>
              </a:rPr>
              <a:t>ინფორმაციის ტრანსპორტირებისა და ერთიან მონაცემთა ბაზაში განთავსებისთვის აუცილებელი ელექტრონული </a:t>
            </a:r>
            <a:r>
              <a:rPr lang="ka-GE" sz="1600" dirty="0" smtClean="0">
                <a:solidFill>
                  <a:prstClr val="black"/>
                </a:solidFill>
              </a:rPr>
              <a:t>სერვისების არარსებობა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a-GE" sz="1600" dirty="0" smtClean="0">
                <a:solidFill>
                  <a:prstClr val="black"/>
                </a:solidFill>
              </a:rPr>
              <a:t>ცალკეული </a:t>
            </a:r>
            <a:r>
              <a:rPr lang="ka-GE" sz="1600" dirty="0">
                <a:solidFill>
                  <a:prstClr val="black"/>
                </a:solidFill>
              </a:rPr>
              <a:t>ბენეფიციარის ისტორის შესახებ სრულყოფილი </a:t>
            </a:r>
            <a:r>
              <a:rPr lang="ka-GE" sz="1600" dirty="0" smtClean="0">
                <a:solidFill>
                  <a:prstClr val="black"/>
                </a:solidFill>
              </a:rPr>
              <a:t>ჩანაწერების ნაკლებობა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a-GE" sz="1600" dirty="0" smtClean="0">
                <a:solidFill>
                  <a:prstClr val="black"/>
                </a:solidFill>
              </a:rPr>
              <a:t>შეზღუდული სტატისტიკური კვლევების შესაძლებლობები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41423" y="1769732"/>
            <a:ext cx="5012377" cy="613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600" b="1" spc="100" dirty="0" smtClean="0">
                <a:solidFill>
                  <a:prstClr val="white"/>
                </a:solidFill>
              </a:rPr>
              <a:t>მოდულის ამოცანა (</a:t>
            </a:r>
            <a:r>
              <a:rPr lang="en-US" sz="1600" b="1" spc="100" dirty="0" smtClean="0">
                <a:solidFill>
                  <a:srgbClr val="FFC000"/>
                </a:solidFill>
              </a:rPr>
              <a:t>challenges</a:t>
            </a:r>
            <a:r>
              <a:rPr lang="ka-GE" sz="1600" b="1" spc="100" dirty="0" smtClean="0">
                <a:solidFill>
                  <a:prstClr val="white"/>
                </a:solidFill>
              </a:rPr>
              <a:t>)</a:t>
            </a:r>
            <a:endParaRPr lang="ka-GE" sz="1600" b="1" spc="100" dirty="0">
              <a:solidFill>
                <a:prstClr val="white"/>
              </a:solidFill>
            </a:endParaRPr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6477000" y="2506682"/>
            <a:ext cx="5181600" cy="412271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ka-GE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პროფილაქტიკური აცრებისა და ვაქცინაციის პროცესის რეალურ დროში მონიტორინგის </a:t>
            </a:r>
            <a:r>
              <a:rPr lang="ka-GE" sz="2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უზრუნველყოფა</a:t>
            </a:r>
            <a:r>
              <a:rPr lang="ka-GE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; </a:t>
            </a:r>
            <a:r>
              <a:rPr lang="ka-GE" sz="2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მონაცემების ზუსტი </a:t>
            </a:r>
            <a:r>
              <a:rPr lang="ka-GE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და სრული ასახვის ტექნიკური </a:t>
            </a:r>
            <a:r>
              <a:rPr lang="ka-GE" sz="2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უზრუნველყოფა</a:t>
            </a:r>
            <a:endParaRPr lang="ka-GE" sz="2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ka-GE" sz="2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პროგრამის </a:t>
            </a:r>
            <a:r>
              <a:rPr lang="ka-GE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ფარგლებში განხორციელებული მომსახურების შესახებ ანგარიშგების და მასთან დაკავშირებული ვალდებულებების მართვის პროცესის </a:t>
            </a:r>
            <a:r>
              <a:rPr lang="ka-GE" sz="2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ავტომატიზაცია</a:t>
            </a:r>
          </a:p>
          <a:p>
            <a:pPr>
              <a:lnSpc>
                <a:spcPct val="115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ka-GE" sz="2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ბენეფიციარის </a:t>
            </a:r>
            <a:r>
              <a:rPr lang="ka-GE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მიგრაციის მონიტორინგი რეალურ დროში (პროვაიდერებს შორის</a:t>
            </a:r>
            <a:r>
              <a:rPr lang="ka-GE" sz="2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)</a:t>
            </a:r>
          </a:p>
          <a:p>
            <a:pPr>
              <a:lnSpc>
                <a:spcPct val="115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ka-GE" sz="2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შეტყობინებების </a:t>
            </a:r>
            <a:r>
              <a:rPr lang="ka-GE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სისტემა პროვაიდერისთვის და </a:t>
            </a:r>
            <a:r>
              <a:rPr lang="ka-GE" sz="2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მოსახლეობისთვის</a:t>
            </a:r>
            <a:endParaRPr lang="ka-GE" sz="2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ka-GE" sz="2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პროვაიდერებისთვის </a:t>
            </a:r>
            <a:r>
              <a:rPr lang="ka-GE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მოცვის კონტიგენტის და ასაცრელი მოსახლეობის შესახებ ინფორმაციის რეალურ დროში </a:t>
            </a:r>
            <a:r>
              <a:rPr lang="ka-GE" sz="2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გენერირება</a:t>
            </a:r>
          </a:p>
          <a:p>
            <a:pPr>
              <a:lnSpc>
                <a:spcPct val="115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ka-GE" sz="2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საინვენტარო</a:t>
            </a:r>
            <a:r>
              <a:rPr lang="ka-GE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, შრომითი და ადმინისტრაციული დანახარჯების შემცირება</a:t>
            </a:r>
          </a:p>
          <a:p>
            <a:pPr>
              <a:lnSpc>
                <a:spcPct val="115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ka-GE" sz="2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მოქნილი </a:t>
            </a:r>
            <a:r>
              <a:rPr lang="ka-GE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სტატისტიკის წარმოების შესაძლებლობა, უფრო მაღალი სანდოობის მონაცემებზე დაყრდნობით</a:t>
            </a:r>
            <a:r>
              <a:rPr lang="ka-GE" sz="2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.</a:t>
            </a:r>
            <a:endParaRPr lang="ka-GE" sz="20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ka-GE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ვაქცინის </a:t>
            </a:r>
            <a:r>
              <a:rPr lang="ka-GE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საჭიროებების განსაზღვრა პროვაიდერებისთვის და ა.შ.</a:t>
            </a:r>
            <a:endParaRPr lang="ka-GE" sz="20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096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ka-GE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იმუნიზაცია/ვაქცინაცია</a:t>
            </a:r>
            <a:endParaRPr lang="ka-GE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94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>
                <a:solidFill>
                  <a:schemeClr val="bg1"/>
                </a:solidFill>
              </a:rPr>
              <a:t>კომპონენტის მახასიათებლები</a:t>
            </a:r>
            <a:endParaRPr lang="en-US" b="1" spc="1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5"/>
          <p:cNvSpPr txBox="1">
            <a:spLocks/>
          </p:cNvSpPr>
          <p:nvPr/>
        </p:nvSpPr>
        <p:spPr>
          <a:xfrm>
            <a:off x="320749" y="2286000"/>
            <a:ext cx="5257800" cy="1307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327837" y="2558903"/>
            <a:ext cx="4768703" cy="3689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ka-GE" sz="1800" b="1" spc="100" dirty="0" smtClean="0">
                <a:solidFill>
                  <a:schemeClr val="tx1"/>
                </a:solidFill>
              </a:rPr>
              <a:t>კონტინგენტის სრულყოფილი აღრიცხვა და მონიტორინგი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ka-GE" sz="1800" b="1" spc="100" dirty="0" smtClean="0">
                <a:solidFill>
                  <a:schemeClr val="tx1"/>
                </a:solidFill>
              </a:rPr>
              <a:t>მონაცემების ცენტრალიზაცია და ადმინისტრირების გამარტივება (ქაღალდით წარდგენილი ანგარიშგებების ხარჯზე)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ka-GE" sz="1800" b="1" spc="100" dirty="0" smtClean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ვაქცინის ხარჯვის მონიტორინგი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ka-GE" sz="1800" b="1" spc="100" dirty="0" smtClean="0">
                <a:solidFill>
                  <a:schemeClr val="tx1"/>
                </a:solidFill>
              </a:rPr>
              <a:t>სარწმუნო სტატისტიკური და ეპიდემიოლოგიური ანალიზის წარმოების შესაძლებლობა</a:t>
            </a:r>
            <a:endParaRPr lang="en-US" sz="1800" b="1" spc="1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1600" b="1" spc="100" dirty="0" smtClean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5181600" cy="503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62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ka-GE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მომხმარებელთა მართვის მოდული</a:t>
            </a:r>
            <a:endParaRPr lang="en-US" sz="4800" spc="100" dirty="0"/>
          </a:p>
        </p:txBody>
      </p:sp>
      <p:sp>
        <p:nvSpPr>
          <p:cNvPr id="6" name="Rectangle 5"/>
          <p:cNvSpPr/>
          <p:nvPr/>
        </p:nvSpPr>
        <p:spPr>
          <a:xfrm>
            <a:off x="838200" y="1752600"/>
            <a:ext cx="10591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  <a:softEdge rad="127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spc="100" dirty="0" smtClean="0">
                <a:solidFill>
                  <a:schemeClr val="tx1"/>
                </a:solidFill>
              </a:rPr>
              <a:t>მოდულის მახასიათებლები</a:t>
            </a:r>
            <a:endParaRPr lang="en-US" sz="2000" b="1" spc="100" dirty="0">
              <a:solidFill>
                <a:schemeClr val="tx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223719"/>
              </p:ext>
            </p:extLst>
          </p:nvPr>
        </p:nvGraphicFramePr>
        <p:xfrm>
          <a:off x="838200" y="2438401"/>
          <a:ext cx="10591799" cy="4154400"/>
        </p:xfrm>
        <a:graphic>
          <a:graphicData uri="http://schemas.openxmlformats.org/drawingml/2006/table">
            <a:tbl>
              <a:tblPr firstRow="1" firstCol="1" bandRow="1"/>
              <a:tblGrid>
                <a:gridCol w="5108984"/>
                <a:gridCol w="2434816"/>
                <a:gridCol w="1676400"/>
                <a:gridCol w="1371599"/>
              </a:tblGrid>
              <a:tr h="6148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300" spc="100" dirty="0">
                          <a:effectLst/>
                        </a:rPr>
                        <a:t> </a:t>
                      </a:r>
                      <a:endParaRPr lang="en-US" sz="1300" spc="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300" spc="100" dirty="0">
                          <a:effectLst/>
                        </a:rPr>
                        <a:t> </a:t>
                      </a:r>
                      <a:endParaRPr lang="en-US" sz="1300" spc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kern="1200" spc="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შრომის,</a:t>
                      </a:r>
                      <a:r>
                        <a:rPr lang="ka-GE" sz="1200" kern="1200" spc="1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ჯანმრთელობისა და სოციალური დაცვის სამინისტრო</a:t>
                      </a:r>
                      <a:endParaRPr lang="en-US" sz="1200" spc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kern="1200" spc="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სადაზღვევო</a:t>
                      </a:r>
                      <a:r>
                        <a:rPr lang="ka-GE" sz="1200" kern="1200" spc="1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ka-GE" sz="1200" kern="1200" spc="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კომპანია</a:t>
                      </a:r>
                      <a:endParaRPr lang="en-US" sz="1200" spc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kern="1200" spc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პროვაიდერი</a:t>
                      </a:r>
                      <a:endParaRPr lang="en-US" sz="1200" spc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99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a-GE" sz="1400" spc="100" dirty="0">
                          <a:effectLst/>
                        </a:rPr>
                        <a:t>ინსტრუმენტი </a:t>
                      </a:r>
                      <a:r>
                        <a:rPr lang="ka-GE" sz="1400" spc="100" dirty="0" smtClean="0">
                          <a:effectLst/>
                        </a:rPr>
                        <a:t>მომხმარებლებისა </a:t>
                      </a:r>
                      <a:r>
                        <a:rPr lang="ka-GE" sz="1400" spc="100" dirty="0">
                          <a:effectLst/>
                        </a:rPr>
                        <a:t>და მათი დაშვების დონეების </a:t>
                      </a:r>
                      <a:r>
                        <a:rPr lang="ka-GE" sz="1400" spc="100" dirty="0" smtClean="0">
                          <a:effectLst/>
                        </a:rPr>
                        <a:t>მართვისთვის</a:t>
                      </a:r>
                      <a:endParaRPr lang="en-US" sz="1400" spc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5839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a-GE" sz="1400" spc="100" dirty="0">
                          <a:effectLst/>
                        </a:rPr>
                        <a:t>მომხმარებლების ერთიანი სია ყველა საინფორმაციო მოდულისთვის </a:t>
                      </a:r>
                      <a:endParaRPr lang="en-US" sz="1400" spc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a-GE" sz="1400" spc="100" dirty="0">
                          <a:effectLst/>
                        </a:rPr>
                        <a:t>ერთჯერადი სავალდებულო ავტორიზაცია მოდულებთან შესაბამისი წვდომის მისაღებად</a:t>
                      </a:r>
                      <a:endParaRPr lang="en-US" sz="1400" spc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801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a-GE" sz="1400" kern="1200" spc="100" dirty="0">
                          <a:effectLst/>
                        </a:rPr>
                        <a:t>შესაბამისი დაწესებულებებისთვის მომხმარებლებისა და დაშვების დონეების </a:t>
                      </a:r>
                      <a:r>
                        <a:rPr lang="ka-GE" sz="1400" kern="1200" spc="100" dirty="0" smtClean="0">
                          <a:effectLst/>
                        </a:rPr>
                        <a:t>ავტონომიურად </a:t>
                      </a:r>
                      <a:r>
                        <a:rPr lang="ka-GE" sz="1400" kern="1200" spc="100" dirty="0">
                          <a:effectLst/>
                        </a:rPr>
                        <a:t>მართვის </a:t>
                      </a:r>
                      <a:r>
                        <a:rPr lang="ka-GE" sz="1400" kern="1200" spc="100" dirty="0" smtClean="0">
                          <a:effectLst/>
                        </a:rPr>
                        <a:t>შესაძლებლობა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a-GE" sz="1400" kern="1200" spc="100" dirty="0">
                          <a:effectLst/>
                        </a:rPr>
                        <a:t>გარე საინფორმაციო სისტემების ერთიან </a:t>
                      </a:r>
                      <a:r>
                        <a:rPr lang="ka-GE" sz="1400" kern="1200" spc="100" dirty="0" smtClean="0">
                          <a:effectLst/>
                        </a:rPr>
                        <a:t>სამომხმარებლო </a:t>
                      </a:r>
                      <a:r>
                        <a:rPr lang="ka-GE" sz="1400" kern="1200" spc="100" dirty="0">
                          <a:effectLst/>
                        </a:rPr>
                        <a:t>და დაშვების დონეების მართვის მოდულში ინტეგრირების შესაძლებლობა</a:t>
                      </a:r>
                      <a:endParaRPr lang="en-US" sz="1400" spc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73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 anchor="ctr">
            <a:normAutofit/>
          </a:bodyPr>
          <a:lstStyle/>
          <a:p>
            <a:pPr algn="ctr"/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ფინანსური აღრიცხვის და მართვის კომპონენტი</a:t>
            </a:r>
            <a:endParaRPr lang="en-US" sz="3200" spc="1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71600" y="1825624"/>
            <a:ext cx="9982200" cy="45751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None/>
              <a:defRPr sz="20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2"/>
              </a:buBlip>
            </a:pPr>
            <a:r>
              <a:rPr lang="ka-GE" sz="1700" b="1" kern="0" spc="100" dirty="0">
                <a:latin typeface="Sylfaen" pitchFamily="18" charset="0"/>
              </a:rPr>
              <a:t>ჯანმრთელობის დაცვის პროგრამების ფინანსური მართვის მოდული</a:t>
            </a: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2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სამედიცინო შემთხვევების რეგისტრაციის მოდული</a:t>
            </a:r>
            <a:endParaRPr lang="en-US" sz="1700" b="1" kern="0" spc="100" dirty="0" smtClean="0">
              <a:latin typeface="Sylfaen" pitchFamily="18" charset="0"/>
            </a:endParaRPr>
          </a:p>
          <a:p>
            <a:pPr marL="285750" indent="-28575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3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სამედიცინო სერვისებით  მოსარგებლეთა რეგისტრაციის მოდული </a:t>
            </a:r>
            <a:endParaRPr lang="ka-GE" sz="1700" b="1" kern="0" spc="100" dirty="0">
              <a:latin typeface="Sylfaen" pitchFamily="18" charset="0"/>
            </a:endParaRPr>
          </a:p>
          <a:p>
            <a:pPr fontAlgn="base">
              <a:lnSpc>
                <a:spcPct val="100000"/>
              </a:lnSpc>
              <a:spcAft>
                <a:spcPct val="0"/>
              </a:spcAft>
              <a:buSzTx/>
            </a:pPr>
            <a:r>
              <a:rPr lang="ka-GE" sz="1700" b="1" kern="0" spc="100" dirty="0" smtClean="0">
                <a:latin typeface="Sylfaen" pitchFamily="18" charset="0"/>
              </a:rPr>
              <a:t>	</a:t>
            </a:r>
            <a:r>
              <a:rPr lang="ka-GE" sz="1500" b="1" kern="0" spc="100" dirty="0" smtClean="0">
                <a:latin typeface="Sylfaen" pitchFamily="18" charset="0"/>
              </a:rPr>
              <a:t>- ზოგადი ამბულატორია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  <a:buSzTx/>
            </a:pPr>
            <a:r>
              <a:rPr lang="ka-GE" sz="1500" b="1" kern="0" spc="100" dirty="0" smtClean="0">
                <a:latin typeface="Sylfaen" pitchFamily="18" charset="0"/>
              </a:rPr>
              <a:t>	- სოფლის ექიმი</a:t>
            </a:r>
            <a:endParaRPr lang="en-US" sz="1500" b="1" kern="0" spc="100" dirty="0" smtClean="0">
              <a:latin typeface="Sylfaen" pitchFamily="18" charset="0"/>
            </a:endParaRPr>
          </a:p>
          <a:p>
            <a:pPr fontAlgn="base">
              <a:lnSpc>
                <a:spcPct val="100000"/>
              </a:lnSpc>
              <a:spcAft>
                <a:spcPct val="0"/>
              </a:spcAft>
              <a:buSzTx/>
            </a:pPr>
            <a:r>
              <a:rPr lang="ka-GE" sz="1500" b="1" kern="0" spc="100" dirty="0" smtClean="0">
                <a:latin typeface="Sylfaen" pitchFamily="18" charset="0"/>
              </a:rPr>
              <a:t>	- დიალიზი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  <a:buSzTx/>
            </a:pPr>
            <a:r>
              <a:rPr lang="ka-GE" sz="1500" b="1" kern="0" spc="100" dirty="0" smtClean="0">
                <a:latin typeface="Sylfaen" pitchFamily="18" charset="0"/>
              </a:rPr>
              <a:t>	- ფსიქიატრია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  <a:buSzTx/>
            </a:pPr>
            <a:r>
              <a:rPr lang="ka-GE" sz="1500" b="1" kern="0" spc="100" dirty="0" smtClean="0">
                <a:latin typeface="Sylfaen" pitchFamily="18" charset="0"/>
              </a:rPr>
              <a:t>	- ანტენატალური მომსახურება</a:t>
            </a:r>
            <a:endParaRPr lang="en-US" sz="1500" b="1" kern="0" spc="100" dirty="0" smtClean="0">
              <a:latin typeface="Sylfaen" pitchFamily="18" charset="0"/>
            </a:endParaRP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2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ელექტრონული ანგარიშგების მოდული სადაზღვევო კომპანიებისთვის</a:t>
            </a: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3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ელექტრონული ანგარიშგების მოდული სამედიცინო დაწესებულებებისთვის</a:t>
            </a:r>
          </a:p>
          <a:p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19200" y="1219200"/>
            <a:ext cx="97536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71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</a:pPr>
            <a:r>
              <a:rPr lang="ka-GE" sz="3200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ჯანმრთელობის დაცვის პროგრამების ფინანსური </a:t>
            </a:r>
            <a:r>
              <a:rPr lang="ka-GE" sz="3200" b="1" spc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მართვის </a:t>
            </a:r>
            <a:r>
              <a:rPr lang="ka-GE" sz="3200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მოდული</a:t>
            </a:r>
            <a:endParaRPr lang="en-US" sz="3200" b="1" kern="0" spc="1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048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მოდულის  მახასიათებლები</a:t>
            </a:r>
            <a:endParaRPr lang="en-US" b="1" spc="1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57199" y="2438400"/>
            <a:ext cx="51816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736" indent="-173736" fontAlgn="b">
              <a:lnSpc>
                <a:spcPct val="120000"/>
              </a:lnSpc>
              <a:spcBef>
                <a:spcPts val="600"/>
              </a:spcBef>
              <a:buSzPts val="1200"/>
              <a:buFont typeface="Arial"/>
              <a:buChar char="•"/>
            </a:pP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ჯანმრთელობის დაცვის სახელმწიფო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პროგრამების ფარგლებში სამედიცინო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დაწესებულებებთან გაფორმებული კონტრაქტების და მათი პირობების ელექტრონული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აღრიცხვა და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მართვა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SzPts val="1200"/>
              <a:buNone/>
            </a:pPr>
            <a:endParaRPr lang="en-US" sz="4400" spc="100" dirty="0" smtClean="0">
              <a:latin typeface="Arial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ჯანმრთელობის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დაცვის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სახელმწოფო პროგრამების ფარგლებში სამედიცინო დაწესებულებების მხრიდან წარმოდგენილი ხარჯთაღრიცხვების კონტროლი და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ანალიზი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ჯანმრთელობის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დაცვის სახელმწოფო პროგრამების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ფარგლებში სამედიცინო დაწესებულებებთან ანგარიშსწორების პროცედურების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ავტომატიზაცია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ინფორმაციის რეალურ დროში გაცვლა სახელმწიფო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ხაზინასთან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ჯანმრთელობის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დაცვის სახელმწიფო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პროგრამების ფარგლებში ფინანსური რესურსების მოძრაობის სრულყოფილი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ანალიზი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მოქნილი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ინსტრუმენტი საბიუჯეტო ერთეულების, ფინანსური ლიმიტებისა და შესაბამისი ცვლილებების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მართვისთვის</a:t>
            </a:r>
            <a:endParaRPr lang="en-US" sz="4400" spc="100" dirty="0">
              <a:latin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368" y="2362200"/>
            <a:ext cx="5819032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7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შემთხვევების რეგისტრაციის მოდული</a:t>
            </a:r>
            <a:endParaRPr lang="en-US" sz="3200" spc="1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48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მოდულის მახასიათებლები</a:t>
            </a:r>
            <a:endParaRPr lang="en-US" b="1" spc="100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57200" y="2362200"/>
            <a:ext cx="4800600" cy="369127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 indent="-283464" fontAlgn="b">
              <a:lnSpc>
                <a:spcPct val="120000"/>
              </a:lnSpc>
              <a:spcBef>
                <a:spcPts val="600"/>
              </a:spcBef>
              <a:buSzPts val="1300"/>
              <a:buFont typeface="Arial"/>
              <a:buChar char="•"/>
            </a:pP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სამედიცინო შემთხვევების რეალურ დროში და ერთიანი სტანდარტით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აღრიცხვა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SzPts val="1300"/>
              <a:buNone/>
            </a:pPr>
            <a:endParaRPr lang="en-US" sz="4400" spc="100" dirty="0" smtClean="0">
              <a:latin typeface="Arial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სამოქალაქო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რეესტრის ბაზის მეშვეობით პაციენტის პირადი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ინფორმაციისა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და დაზღვევის სტატუსის ავტომატურად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შევსება/სინქრონიზაცია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სამედიცინო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შემთხვევის მომსახურებაში ჩართული მხარეების დროული ინფორმირება ელექტრონულ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ფორმატში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სამედიცინო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დაწესებულებებისა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და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სამედიცინო პერსონალის ავტომატური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იდენტიფიკაცია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პირის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სხვადასხვა დაწესებულებაში ერთდროულად დარეგისტრირების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პრევენცია</a:t>
            </a:r>
            <a:endParaRPr lang="en-US" sz="4400" b="1" spc="100" dirty="0" smtClean="0">
              <a:solidFill>
                <a:srgbClr val="000000"/>
              </a:solidFill>
              <a:latin typeface="Arial"/>
            </a:endParaRP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შემთხვევების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ინსპექტირება და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ანალიზი როგორც რეალურ დროში, ისე რეტროსპექტულად</a:t>
            </a:r>
            <a:endParaRPr lang="en-US" sz="4400" spc="100" dirty="0">
              <a:latin typeface="Arial"/>
            </a:endParaRPr>
          </a:p>
          <a:p>
            <a:pPr marL="0" indent="0" fontAlgn="b">
              <a:spcBef>
                <a:spcPts val="600"/>
              </a:spcBef>
              <a:buNone/>
            </a:pPr>
            <a:endParaRPr lang="en-US" sz="3600" dirty="0">
              <a:latin typeface="Arial"/>
            </a:endParaRPr>
          </a:p>
          <a:p>
            <a:pPr marL="0" indent="0" fontAlgn="b">
              <a:buNone/>
            </a:pPr>
            <a:endParaRPr lang="en-US" sz="1800" dirty="0"/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590" y="2362201"/>
            <a:ext cx="5824810" cy="35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55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10287000" cy="5334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</a:t>
            </a:r>
            <a:r>
              <a:rPr lang="ka-GE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სერვისებით მოსარგებლეთა რეგისტრაციის </a:t>
            </a:r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მოდული</a:t>
            </a:r>
            <a:r>
              <a:rPr lang="en-US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spc="100" dirty="0"/>
              <a:t/>
            </a:r>
            <a:br>
              <a:rPr lang="en-US" sz="4400" b="1" spc="100" dirty="0"/>
            </a:br>
            <a:r>
              <a:rPr lang="en-US" sz="4400" b="1" spc="100" dirty="0"/>
              <a:t/>
            </a:r>
            <a:br>
              <a:rPr lang="en-US" sz="4400" b="1" spc="100" dirty="0"/>
            </a:br>
            <a:endParaRPr lang="en-US" sz="4400" spc="1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3246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მოდულის  მახასიათებლები</a:t>
            </a:r>
            <a:endParaRPr lang="en-US" b="1" spc="100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477000" y="2438400"/>
            <a:ext cx="5181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70000"/>
              </a:lnSpc>
              <a:spcBef>
                <a:spcPts val="0"/>
              </a:spcBef>
              <a:spcAft>
                <a:spcPts val="150"/>
              </a:spcAft>
              <a:buSzPts val="1100"/>
              <a:buFont typeface="Wingdings" pitchFamily="2" charset="2"/>
              <a:buChar char="§"/>
            </a:pPr>
            <a:r>
              <a:rPr lang="ka-GE" sz="4000" b="1" spc="100" dirty="0">
                <a:solidFill>
                  <a:srgbClr val="000000"/>
                </a:solidFill>
                <a:latin typeface="Arial"/>
              </a:rPr>
              <a:t>სამედიცინო სერვისებით მოსარგებლეთა </a:t>
            </a:r>
            <a:r>
              <a:rPr lang="ka-GE" sz="4000" b="1" spc="100" dirty="0" smtClean="0">
                <a:solidFill>
                  <a:srgbClr val="000000"/>
                </a:solidFill>
                <a:latin typeface="Arial"/>
              </a:rPr>
              <a:t>ცენტრალიზებული რეესტრი ქვეყანაში </a:t>
            </a:r>
            <a:r>
              <a:rPr lang="ka-GE" sz="4000" b="1" spc="100" dirty="0">
                <a:solidFill>
                  <a:srgbClr val="000000"/>
                </a:solidFill>
                <a:latin typeface="Arial"/>
              </a:rPr>
              <a:t>არსებულ ყველა დაწესებულებასა და სოფლის </a:t>
            </a:r>
            <a:r>
              <a:rPr lang="ka-GE" sz="4000" b="1" spc="100" dirty="0" smtClean="0">
                <a:solidFill>
                  <a:srgbClr val="000000"/>
                </a:solidFill>
                <a:latin typeface="Arial"/>
              </a:rPr>
              <a:t>ექიმთან</a:t>
            </a:r>
            <a:endParaRPr lang="en-US" sz="4000" spc="100" dirty="0">
              <a:latin typeface="Arial"/>
            </a:endParaRPr>
          </a:p>
          <a:p>
            <a:pPr fontAlgn="b">
              <a:lnSpc>
                <a:spcPct val="170000"/>
              </a:lnSpc>
              <a:spcBef>
                <a:spcPts val="600"/>
              </a:spcBef>
              <a:spcAft>
                <a:spcPts val="150"/>
              </a:spcAft>
            </a:pPr>
            <a:r>
              <a:rPr lang="ka-GE" sz="4000" b="1" spc="100" dirty="0" smtClean="0">
                <a:solidFill>
                  <a:srgbClr val="000000"/>
                </a:solidFill>
                <a:latin typeface="Arial"/>
              </a:rPr>
              <a:t>ინფორმაციის ერთიანი სტანდარტით აღრიცხვა; სამედიცინო </a:t>
            </a:r>
            <a:r>
              <a:rPr lang="ka-GE" sz="4000" b="1" spc="100" dirty="0">
                <a:solidFill>
                  <a:srgbClr val="000000"/>
                </a:solidFill>
                <a:latin typeface="Arial"/>
              </a:rPr>
              <a:t>ჩანაწერების აღრიცხვა (ამბულატორიული ბარათი</a:t>
            </a:r>
            <a:r>
              <a:rPr lang="ka-GE" sz="4000" b="1" spc="100" dirty="0" smtClean="0">
                <a:solidFill>
                  <a:srgbClr val="000000"/>
                </a:solidFill>
                <a:latin typeface="Arial"/>
              </a:rPr>
              <a:t>)</a:t>
            </a:r>
            <a:endParaRPr lang="en-US" sz="4000" spc="100" dirty="0" smtClean="0">
              <a:latin typeface="Arial"/>
            </a:endParaRPr>
          </a:p>
          <a:p>
            <a:pPr fontAlgn="ctr">
              <a:lnSpc>
                <a:spcPct val="170000"/>
              </a:lnSpc>
              <a:spcBef>
                <a:spcPts val="0"/>
              </a:spcBef>
              <a:spcAft>
                <a:spcPts val="150"/>
              </a:spcAft>
            </a:pPr>
            <a:r>
              <a:rPr lang="ka-GE" sz="4000" b="1" spc="100" dirty="0" smtClean="0">
                <a:solidFill>
                  <a:srgbClr val="000000"/>
                </a:solidFill>
                <a:latin typeface="Arial"/>
              </a:rPr>
              <a:t>დუბლირების </a:t>
            </a:r>
            <a:r>
              <a:rPr lang="ka-GE" sz="4000" b="1" spc="100" dirty="0">
                <a:solidFill>
                  <a:srgbClr val="000000"/>
                </a:solidFill>
                <a:latin typeface="Arial"/>
              </a:rPr>
              <a:t>აღმოფხვრა თითოეული პირის დარეგისტრირებით მხოლოდ ერთ </a:t>
            </a:r>
            <a:r>
              <a:rPr lang="ka-GE" sz="4000" b="1" spc="100" dirty="0" smtClean="0">
                <a:solidFill>
                  <a:srgbClr val="000000"/>
                </a:solidFill>
                <a:latin typeface="Arial"/>
              </a:rPr>
              <a:t>დაწესებულებაში </a:t>
            </a:r>
            <a:endParaRPr lang="en-US" sz="4000" spc="100" dirty="0" smtClean="0">
              <a:latin typeface="Arial"/>
            </a:endParaRPr>
          </a:p>
          <a:p>
            <a:pPr fontAlgn="ctr">
              <a:lnSpc>
                <a:spcPct val="170000"/>
              </a:lnSpc>
              <a:spcBef>
                <a:spcPts val="0"/>
              </a:spcBef>
              <a:spcAft>
                <a:spcPts val="150"/>
              </a:spcAft>
            </a:pPr>
            <a:r>
              <a:rPr lang="ka-GE" sz="4000" b="1" spc="100" dirty="0" smtClean="0">
                <a:solidFill>
                  <a:schemeClr val="tx1"/>
                </a:solidFill>
                <a:latin typeface="Arial"/>
              </a:rPr>
              <a:t>ადამიანის </a:t>
            </a:r>
            <a:r>
              <a:rPr lang="ka-GE" sz="4000" b="1" spc="100" dirty="0">
                <a:solidFill>
                  <a:schemeClr val="tx1"/>
                </a:solidFill>
                <a:latin typeface="Arial"/>
              </a:rPr>
              <a:t>მოქალაქეობრივი, სადაზღვევო და სხვა სტატუსების იდენტიფიკაცია სხვადასხვა </a:t>
            </a:r>
            <a:r>
              <a:rPr lang="ka-GE" sz="4000" b="1" spc="100" dirty="0" smtClean="0">
                <a:solidFill>
                  <a:schemeClr val="tx1"/>
                </a:solidFill>
                <a:latin typeface="Arial"/>
              </a:rPr>
              <a:t>რეესტრებთან</a:t>
            </a:r>
            <a:endParaRPr lang="en-US" sz="4000" spc="100" dirty="0">
              <a:solidFill>
                <a:schemeClr val="tx1"/>
              </a:solidFill>
              <a:latin typeface="Arial"/>
            </a:endParaRPr>
          </a:p>
          <a:p>
            <a:pPr fontAlgn="ctr">
              <a:lnSpc>
                <a:spcPct val="170000"/>
              </a:lnSpc>
              <a:spcBef>
                <a:spcPts val="0"/>
              </a:spcBef>
              <a:spcAft>
                <a:spcPts val="150"/>
              </a:spcAft>
            </a:pPr>
            <a:r>
              <a:rPr lang="ka-GE" sz="4000" b="1" spc="100" dirty="0" smtClean="0">
                <a:solidFill>
                  <a:schemeClr val="tx1"/>
                </a:solidFill>
                <a:latin typeface="Arial"/>
              </a:rPr>
              <a:t>დაფინანსების გამჭვირვალობა</a:t>
            </a:r>
            <a:endParaRPr lang="en-US" sz="4000" spc="100" dirty="0">
              <a:solidFill>
                <a:schemeClr val="tx1"/>
              </a:solidFill>
              <a:latin typeface="Arial"/>
            </a:endParaRPr>
          </a:p>
          <a:p>
            <a:pPr fontAlgn="ctr">
              <a:lnSpc>
                <a:spcPct val="170000"/>
              </a:lnSpc>
              <a:spcBef>
                <a:spcPts val="0"/>
              </a:spcBef>
              <a:spcAft>
                <a:spcPts val="150"/>
              </a:spcAft>
            </a:pPr>
            <a:r>
              <a:rPr lang="ka-GE" sz="4000" b="1" spc="100" dirty="0">
                <a:solidFill>
                  <a:schemeClr val="tx1"/>
                </a:solidFill>
                <a:latin typeface="Arial"/>
              </a:rPr>
              <a:t>ადმინისტრირების გამარტივება  და ხარჯების </a:t>
            </a:r>
            <a:r>
              <a:rPr lang="ka-GE" sz="4000" b="1" spc="100" dirty="0" smtClean="0">
                <a:solidFill>
                  <a:schemeClr val="tx1"/>
                </a:solidFill>
                <a:latin typeface="Arial"/>
              </a:rPr>
              <a:t>დაზოგვა სახელმწიფო </a:t>
            </a:r>
            <a:r>
              <a:rPr lang="ka-GE" sz="4000" b="1" spc="100" dirty="0">
                <a:solidFill>
                  <a:schemeClr val="tx1"/>
                </a:solidFill>
                <a:latin typeface="Arial"/>
              </a:rPr>
              <a:t>სახსრების ეფექტურად </a:t>
            </a:r>
            <a:r>
              <a:rPr lang="ka-GE" sz="4000" b="1" spc="100" dirty="0" smtClean="0">
                <a:solidFill>
                  <a:schemeClr val="tx1"/>
                </a:solidFill>
                <a:latin typeface="Arial"/>
              </a:rPr>
              <a:t>გამოყენება და პროგნოზირება</a:t>
            </a:r>
            <a:endParaRPr lang="en-US" sz="4000" spc="100" dirty="0">
              <a:solidFill>
                <a:schemeClr val="tx1"/>
              </a:solidFill>
              <a:latin typeface="Arial"/>
            </a:endParaRPr>
          </a:p>
          <a:p>
            <a:pPr fontAlgn="ctr">
              <a:lnSpc>
                <a:spcPct val="170000"/>
              </a:lnSpc>
              <a:spcBef>
                <a:spcPts val="0"/>
              </a:spcBef>
              <a:spcAft>
                <a:spcPts val="150"/>
              </a:spcAft>
            </a:pPr>
            <a:r>
              <a:rPr lang="ka-GE" sz="4000" b="1" spc="100" dirty="0">
                <a:solidFill>
                  <a:schemeClr val="tx1"/>
                </a:solidFill>
                <a:latin typeface="Arial"/>
              </a:rPr>
              <a:t>სახელმწიფო </a:t>
            </a:r>
            <a:r>
              <a:rPr lang="ka-GE" sz="4000" b="1" spc="100" dirty="0" smtClean="0">
                <a:solidFill>
                  <a:schemeClr val="tx1"/>
                </a:solidFill>
                <a:latin typeface="Arial"/>
              </a:rPr>
              <a:t>ამბულატორიული </a:t>
            </a:r>
            <a:r>
              <a:rPr lang="ka-GE" sz="4000" b="1" spc="100" dirty="0">
                <a:solidFill>
                  <a:schemeClr val="tx1"/>
                </a:solidFill>
                <a:latin typeface="Arial"/>
              </a:rPr>
              <a:t>პროგრამის ფარგლებში ასანაზღაურებელი თანხების კალკულაციის მოქნილი მექანიზმი                </a:t>
            </a:r>
            <a:endParaRPr lang="en-US" sz="4000" spc="100" dirty="0">
              <a:solidFill>
                <a:schemeClr val="tx1"/>
              </a:solidFill>
              <a:latin typeface="Arial"/>
            </a:endParaRPr>
          </a:p>
          <a:p>
            <a:pPr fontAlgn="ctr">
              <a:lnSpc>
                <a:spcPct val="170000"/>
              </a:lnSpc>
              <a:spcBef>
                <a:spcPts val="0"/>
              </a:spcBef>
              <a:spcAft>
                <a:spcPts val="150"/>
              </a:spcAft>
            </a:pPr>
            <a:r>
              <a:rPr lang="ka-GE" sz="4000" b="1" spc="100" dirty="0" smtClean="0">
                <a:solidFill>
                  <a:schemeClr val="tx1"/>
                </a:solidFill>
                <a:latin typeface="Arial"/>
              </a:rPr>
              <a:t>ინფორმაციის მრავალდონიანი ანალიზის </a:t>
            </a:r>
            <a:r>
              <a:rPr lang="ka-GE" sz="4000" b="1" spc="100" dirty="0">
                <a:solidFill>
                  <a:schemeClr val="tx1"/>
                </a:solidFill>
                <a:latin typeface="Arial"/>
              </a:rPr>
              <a:t>შესაძლებლობა</a:t>
            </a:r>
            <a:endParaRPr lang="en-US" sz="4000" spc="100" dirty="0">
              <a:solidFill>
                <a:schemeClr val="tx1"/>
              </a:solidFill>
              <a:latin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80065"/>
            <a:ext cx="5557074" cy="426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8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algn="ctr"/>
            <a:r>
              <a:rPr lang="ka-GE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ელექტრონული ანგარიშგების მოდული</a:t>
            </a:r>
            <a:endParaRPr lang="en-US" sz="4400" spc="1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5"/>
          <p:cNvSpPr txBox="1">
            <a:spLocks noGrp="1"/>
          </p:cNvSpPr>
          <p:nvPr>
            <p:ph sz="half" idx="2"/>
          </p:nvPr>
        </p:nvSpPr>
        <p:spPr>
          <a:xfrm>
            <a:off x="6400800" y="2441907"/>
            <a:ext cx="5181600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 indent="-283464" fontAlgn="ctr">
              <a:lnSpc>
                <a:spcPct val="100000"/>
              </a:lnSpc>
              <a:spcBef>
                <a:spcPts val="1200"/>
              </a:spcBef>
              <a:buSzPts val="1200"/>
              <a:buFont typeface="Arial"/>
              <a:buChar char="•"/>
            </a:pPr>
            <a:r>
              <a:rPr lang="ka-GE" sz="1200" b="1" spc="100" dirty="0">
                <a:solidFill>
                  <a:srgbClr val="000000"/>
                </a:solidFill>
                <a:latin typeface="Arial"/>
              </a:rPr>
              <a:t>ინფორმაციის აღრიცხვისა და გაცვლის ერთინი სტანდარტი (ერთიანი სააღრიცხვო ფორმები და ინვოისები</a:t>
            </a:r>
            <a:r>
              <a:rPr lang="ka-GE" sz="1200" b="1" spc="100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0" indent="0" fontAlgn="ctr">
              <a:lnSpc>
                <a:spcPct val="100000"/>
              </a:lnSpc>
              <a:spcBef>
                <a:spcPts val="1200"/>
              </a:spcBef>
              <a:buSzPts val="1200"/>
              <a:buNone/>
            </a:pPr>
            <a:endParaRPr lang="en-US" sz="1200" b="1" spc="100" dirty="0" smtClean="0">
              <a:solidFill>
                <a:srgbClr val="000000"/>
              </a:solidFill>
              <a:latin typeface="Arial"/>
            </a:endParaRPr>
          </a:p>
          <a:p>
            <a:pPr marL="285750" lvl="0" indent="-285750">
              <a:lnSpc>
                <a:spcPct val="100000"/>
              </a:lnSpc>
              <a:spcBef>
                <a:spcPts val="1200"/>
              </a:spcBef>
              <a:buSzTx/>
              <a:buFont typeface="Arial" pitchFamily="34" charset="0"/>
              <a:buChar char="•"/>
            </a:pPr>
            <a:r>
              <a:rPr lang="ka-GE" sz="1200" b="1" spc="100" dirty="0" smtClean="0">
                <a:solidFill>
                  <a:srgbClr val="000000"/>
                </a:solidFill>
              </a:rPr>
              <a:t>მომხმარებელთა მხრიდან არასწორი მონაცემების მინიმალური ალბათობა</a:t>
            </a: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SzTx/>
              <a:buNone/>
            </a:pPr>
            <a:endParaRPr lang="en-US" sz="1200" b="1" spc="100" dirty="0" smtClean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marL="285750" lvl="0" indent="-285750">
              <a:lnSpc>
                <a:spcPct val="100000"/>
              </a:lnSpc>
              <a:spcBef>
                <a:spcPts val="1200"/>
              </a:spcBef>
              <a:buSzTx/>
              <a:buFont typeface="Arial" pitchFamily="34" charset="0"/>
              <a:buChar char="•"/>
            </a:pPr>
            <a:r>
              <a:rPr lang="ka-GE" sz="1200" b="1" spc="100" dirty="0" smtClean="0">
                <a:solidFill>
                  <a:srgbClr val="000000"/>
                </a:solidFill>
              </a:rPr>
              <a:t>მონაცემთა იდენტიფიცირება </a:t>
            </a:r>
            <a:r>
              <a:rPr lang="ka-GE" sz="1200" b="1" spc="100" dirty="0">
                <a:solidFill>
                  <a:srgbClr val="000000"/>
                </a:solidFill>
              </a:rPr>
              <a:t>და </a:t>
            </a:r>
            <a:r>
              <a:rPr lang="ka-GE" sz="1200" b="1" spc="100" dirty="0" smtClean="0">
                <a:solidFill>
                  <a:srgbClr val="000000"/>
                </a:solidFill>
              </a:rPr>
              <a:t>ვალიდაცია სხვადასხვა შიდა და გარე უწყებების მონაცემთა ბაზებთან  </a:t>
            </a: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SzTx/>
              <a:buNone/>
            </a:pPr>
            <a:endParaRPr lang="ka-GE" sz="1200" b="1" spc="100" dirty="0" smtClean="0">
              <a:solidFill>
                <a:srgbClr val="000000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1200"/>
              </a:spcBef>
              <a:buSzTx/>
              <a:buFont typeface="Arial" pitchFamily="34" charset="0"/>
              <a:buChar char="•"/>
            </a:pPr>
            <a:r>
              <a:rPr lang="ka-GE" sz="1200" b="1" spc="100" dirty="0" smtClean="0">
                <a:solidFill>
                  <a:srgbClr val="000000"/>
                </a:solidFill>
              </a:rPr>
              <a:t>საბიუჯეტო სახსრების ეფექტური მართვა, დაფინანსების გამჭვირვალობა და </a:t>
            </a:r>
            <a:r>
              <a:rPr lang="ka-GE" sz="1200" b="1" spc="100" dirty="0">
                <a:solidFill>
                  <a:srgbClr val="000000"/>
                </a:solidFill>
              </a:rPr>
              <a:t>ადამიანური და ადმინისტრაციული რესურსების </a:t>
            </a:r>
            <a:r>
              <a:rPr lang="ka-GE" sz="1200" b="1" spc="100" dirty="0" smtClean="0">
                <a:solidFill>
                  <a:srgbClr val="000000"/>
                </a:solidFill>
              </a:rPr>
              <a:t>დაზოგვა</a:t>
            </a: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SzTx/>
              <a:buNone/>
            </a:pPr>
            <a:endParaRPr lang="en-US" sz="1200" b="1" spc="100" dirty="0" smtClean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SzTx/>
              <a:buFont typeface="Arial" pitchFamily="34" charset="0"/>
              <a:buChar char="•"/>
            </a:pPr>
            <a:r>
              <a:rPr lang="ka-GE" sz="1200" b="1" spc="100" dirty="0" smtClean="0">
                <a:solidFill>
                  <a:schemeClr val="tx1"/>
                </a:solidFill>
                <a:latin typeface="Arial"/>
              </a:rPr>
              <a:t>ინფორმაციის </a:t>
            </a:r>
            <a:r>
              <a:rPr lang="ka-GE" sz="1200" b="1" spc="100" dirty="0">
                <a:solidFill>
                  <a:schemeClr val="tx1"/>
                </a:solidFill>
                <a:latin typeface="Arial"/>
              </a:rPr>
              <a:t>მრავალდონიანი ანალიზის შესაძლებლობა</a:t>
            </a:r>
            <a:endParaRPr lang="en-US" sz="1200" spc="100" dirty="0">
              <a:solidFill>
                <a:schemeClr val="tx1"/>
              </a:solidFill>
              <a:latin typeface="Arial"/>
            </a:endParaRPr>
          </a:p>
          <a:p>
            <a:pPr marL="283464" indent="-283464" fontAlgn="ctr">
              <a:lnSpc>
                <a:spcPct val="115000"/>
              </a:lnSpc>
              <a:spcBef>
                <a:spcPts val="1200"/>
              </a:spcBef>
              <a:buSzPts val="1200"/>
              <a:buFont typeface="Arial"/>
              <a:buChar char="•"/>
            </a:pPr>
            <a:endParaRPr lang="en-US" sz="1050" dirty="0">
              <a:latin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1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46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მოდულის  მახასიათებლები</a:t>
            </a:r>
            <a:endParaRPr lang="en-US" b="1" spc="100" dirty="0"/>
          </a:p>
        </p:txBody>
      </p:sp>
      <p:sp>
        <p:nvSpPr>
          <p:cNvPr id="7" name="Rectangle 6"/>
          <p:cNvSpPr/>
          <p:nvPr/>
        </p:nvSpPr>
        <p:spPr>
          <a:xfrm>
            <a:off x="304800" y="1761460"/>
            <a:ext cx="4876800" cy="448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50" b="1" spc="100" dirty="0" smtClean="0"/>
              <a:t>ელექტრონული ანგარიშგების მოდული სადაზღვევო კომპანიებისთვის და სამედიცინო დაწესებულებებისთვის</a:t>
            </a:r>
            <a:endParaRPr lang="en-US" sz="1150" b="1" spc="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5266426" cy="427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15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304800"/>
            <a:ext cx="6629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ka-GE" sz="24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ჯანმრთელობის </a:t>
            </a:r>
            <a:r>
              <a:rPr lang="ka-GE" sz="24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დაცვის </a:t>
            </a:r>
            <a:r>
              <a:rPr lang="ka-GE" sz="24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ერთიანი </a:t>
            </a:r>
            <a:r>
              <a:rPr lang="ka-GE" sz="24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საინფორმაციო</a:t>
            </a:r>
            <a:r>
              <a:rPr lang="en-US" sz="24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 </a:t>
            </a:r>
            <a:r>
              <a:rPr lang="ka-GE" sz="24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სისტემის მიზანი</a:t>
            </a:r>
            <a:endParaRPr lang="en-US" sz="2800" b="1" kern="0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1400" y="304800"/>
            <a:ext cx="4495800" cy="129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ka-GE" sz="20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ჯანმრთელობის </a:t>
            </a:r>
            <a:r>
              <a:rPr lang="ka-GE" sz="20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დაცვის ერთიანი </a:t>
            </a:r>
            <a:r>
              <a:rPr lang="ka-GE" sz="20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საინფორმაციო</a:t>
            </a:r>
            <a:r>
              <a:rPr lang="en-US" sz="20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20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20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სისტემის ძირითადი მახასიათებლები</a:t>
            </a:r>
            <a:endParaRPr lang="en-US" sz="2400" b="1" kern="0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762000" y="2438400"/>
            <a:ext cx="5410199" cy="3765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Blip>
                <a:blip r:embed="rId2"/>
              </a:buBlip>
            </a:pPr>
            <a:r>
              <a:rPr lang="ka-GE" sz="2000" b="1" kern="1600" spc="100" dirty="0" smtClean="0">
                <a:solidFill>
                  <a:schemeClr val="tx1"/>
                </a:solidFill>
              </a:rPr>
              <a:t>პოლიტიკისა და მართვის შესახებ გადაწყვეტილებების  მიღება </a:t>
            </a:r>
            <a:r>
              <a:rPr lang="ka-GE" sz="2000" b="1" kern="1600" spc="100" dirty="0">
                <a:solidFill>
                  <a:schemeClr val="tx1"/>
                </a:solidFill>
              </a:rPr>
              <a:t>სარწმუნო მონაცემებზე </a:t>
            </a:r>
            <a:r>
              <a:rPr lang="ka-GE" sz="2000" b="1" kern="1600" spc="100" dirty="0" smtClean="0">
                <a:solidFill>
                  <a:schemeClr val="tx1"/>
                </a:solidFill>
              </a:rPr>
              <a:t>დაყრდნობით</a:t>
            </a:r>
          </a:p>
          <a:p>
            <a:pPr fontAlgn="ctr">
              <a:lnSpc>
                <a:spcPct val="100000"/>
              </a:lnSpc>
              <a:buBlip>
                <a:blip r:embed="rId2"/>
              </a:buBlip>
            </a:pPr>
            <a:r>
              <a:rPr lang="ka-GE" sz="2000" b="1" kern="1600" spc="100" dirty="0" smtClean="0">
                <a:solidFill>
                  <a:schemeClr val="tx1"/>
                </a:solidFill>
              </a:rPr>
              <a:t>პროცესების სტანდარტიზაციისა და გამჭირვალობის, მათ შორის მომსახურების </a:t>
            </a:r>
            <a:r>
              <a:rPr lang="ka-GE" sz="2000" b="1" kern="1600" spc="100" dirty="0">
                <a:solidFill>
                  <a:schemeClr val="tx1"/>
                </a:solidFill>
              </a:rPr>
              <a:t>ხარისხის, </a:t>
            </a:r>
            <a:r>
              <a:rPr lang="ka-GE" sz="2000" b="1" kern="1600" spc="100" dirty="0" smtClean="0">
                <a:solidFill>
                  <a:schemeClr val="tx1"/>
                </a:solidFill>
              </a:rPr>
              <a:t>უზრულველყოფა</a:t>
            </a:r>
            <a:endParaRPr lang="en-US" sz="2000" b="1" kern="1600" spc="100" dirty="0" smtClean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Blip>
                <a:blip r:embed="rId2"/>
              </a:buBlip>
            </a:pPr>
            <a:r>
              <a:rPr lang="ka-GE" sz="2000" b="1" kern="1600" spc="100" dirty="0" smtClean="0">
                <a:solidFill>
                  <a:schemeClr val="tx1"/>
                </a:solidFill>
              </a:rPr>
              <a:t>ჯანმრთელობის </a:t>
            </a:r>
            <a:r>
              <a:rPr lang="ka-GE" sz="2000" b="1" kern="1600" spc="100" dirty="0">
                <a:solidFill>
                  <a:schemeClr val="tx1"/>
                </a:solidFill>
              </a:rPr>
              <a:t>დაცვის პროგრამების ეფექტურობის და კონტროლის გაუმჯობესება</a:t>
            </a:r>
            <a:endParaRPr lang="en-US" sz="2000" kern="1600" spc="100" dirty="0">
              <a:solidFill>
                <a:schemeClr val="tx1"/>
              </a:solidFill>
            </a:endParaRPr>
          </a:p>
          <a:p>
            <a:pPr marL="0" indent="0" fontAlgn="ctr">
              <a:lnSpc>
                <a:spcPct val="100000"/>
              </a:lnSpc>
              <a:buNone/>
            </a:pPr>
            <a:endParaRPr lang="en-US" sz="2000" kern="1600" spc="1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7471064" y="1905000"/>
            <a:ext cx="4343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ინფორმაციის  კონფიდენციალურობა და უსაფრთხოება</a:t>
            </a:r>
            <a:endParaRPr lang="en-US" sz="1900" spc="100" dirty="0">
              <a:solidFill>
                <a:schemeClr val="bg1"/>
              </a:solidFill>
            </a:endParaRP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მონაცემთა აღრიცხვისა და რეგის</a:t>
            </a:r>
            <a:r>
              <a:rPr lang="ka-GE" sz="1900" b="1" spc="100" dirty="0">
                <a:solidFill>
                  <a:schemeClr val="bg1"/>
                </a:solidFill>
              </a:rPr>
              <a:t>ტ</a:t>
            </a:r>
            <a:r>
              <a:rPr lang="ka-GE" sz="1900" b="1" spc="100" dirty="0" smtClean="0">
                <a:solidFill>
                  <a:schemeClr val="bg1"/>
                </a:solidFill>
              </a:rPr>
              <a:t>რაციის </a:t>
            </a:r>
            <a:r>
              <a:rPr lang="ka-GE" sz="1900" b="1" spc="100" dirty="0">
                <a:solidFill>
                  <a:schemeClr val="bg1"/>
                </a:solidFill>
              </a:rPr>
              <a:t>საერთაშორისოდ შესადარისი </a:t>
            </a:r>
            <a:r>
              <a:rPr lang="ka-GE" sz="1900" b="1" spc="100" dirty="0" smtClean="0">
                <a:solidFill>
                  <a:schemeClr val="bg1"/>
                </a:solidFill>
              </a:rPr>
              <a:t>ერთიანი სტანდარტი</a:t>
            </a: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ოპერაციულ დონეზე ეფექტურობის უზრუნველყოფა და ადმინისტრაციული რესურსების ოპტიმიზაცია</a:t>
            </a:r>
            <a:endParaRPr lang="en-US" sz="1900" spc="100" dirty="0">
              <a:solidFill>
                <a:schemeClr val="bg1"/>
              </a:solidFill>
            </a:endParaRP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ფინანსურ/ჯანმრთელობის დაცვასთან დაკავშირებული მონაცემების მონიტორინგი</a:t>
            </a:r>
            <a:r>
              <a:rPr lang="ka-GE" sz="1900" spc="100" dirty="0" smtClean="0">
                <a:solidFill>
                  <a:schemeClr val="bg1"/>
                </a:solidFill>
              </a:rPr>
              <a:t> </a:t>
            </a:r>
            <a:r>
              <a:rPr lang="ka-GE" sz="1900" b="1" spc="100" dirty="0" smtClean="0">
                <a:solidFill>
                  <a:schemeClr val="bg1"/>
                </a:solidFill>
              </a:rPr>
              <a:t>რეალურ დროში </a:t>
            </a: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სარწმუნო სტატისტიკა და ანალიზი</a:t>
            </a: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ცოდნის და გამოცდილების ეფექტური მართვა; მტკიცებულებებზე დაფუძნებული კლინიკური გადაწყვეტილებების მიღება</a:t>
            </a:r>
            <a:endParaRPr lang="en-US" sz="1900" spc="100" dirty="0">
              <a:solidFill>
                <a:schemeClr val="bg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985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</a:pPr>
            <a:r>
              <a:rPr lang="ka-GE" b="1" kern="0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n-ea"/>
                <a:cs typeface="+mn-cs"/>
              </a:rPr>
              <a:t>სამედიცინო კლასიფიკატორები</a:t>
            </a:r>
            <a:endParaRPr lang="en-US" sz="4000" spc="100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57199" y="2514600"/>
            <a:ext cx="4648201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 indent="-283464" fontAlgn="t">
              <a:lnSpc>
                <a:spcPct val="110000"/>
              </a:lnSpc>
              <a:spcBef>
                <a:spcPts val="0"/>
              </a:spcBef>
              <a:buSzPts val="1400"/>
              <a:buFont typeface="Arial"/>
              <a:buChar char="•"/>
            </a:pPr>
            <a:r>
              <a:rPr lang="ka-GE" sz="1400" b="1" spc="100" dirty="0">
                <a:solidFill>
                  <a:srgbClr val="000000"/>
                </a:solidFill>
                <a:latin typeface="Arial"/>
              </a:rPr>
              <a:t>ქვეყანაში დამტკიცებული სამედიცინო კლასიფიკატორების ერთიანი მონაცემთა ბაზა </a:t>
            </a:r>
            <a:r>
              <a:rPr lang="ka-GE" sz="1400" b="1" spc="10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400" b="1" spc="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ICD10, NCSP, ICPC2, </a:t>
            </a:r>
            <a:r>
              <a:rPr lang="ka-GE" sz="1400" b="1" spc="100" dirty="0" smtClean="0">
                <a:solidFill>
                  <a:srgbClr val="000000"/>
                </a:solidFill>
                <a:latin typeface="Arial"/>
              </a:rPr>
              <a:t>ლაბორატორიული </a:t>
            </a:r>
            <a:r>
              <a:rPr lang="ka-GE" sz="1400" b="1" spc="100" dirty="0">
                <a:solidFill>
                  <a:srgbClr val="000000"/>
                </a:solidFill>
                <a:latin typeface="Arial"/>
              </a:rPr>
              <a:t>კლასიფიკატორი</a:t>
            </a:r>
            <a:r>
              <a:rPr lang="ka-GE" sz="1400" b="1" spc="100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SzPts val="1400"/>
              <a:buNone/>
            </a:pPr>
            <a:endParaRPr lang="en-US" sz="1400" spc="100" dirty="0">
              <a:latin typeface="Arial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>
                <a:solidFill>
                  <a:srgbClr val="000000"/>
                </a:solidFill>
                <a:latin typeface="Arial"/>
              </a:rPr>
              <a:t>მუდმივად განახლებადი ინფორმაცია კლასიფიკატორებისა და მათ შორის კავშირების </a:t>
            </a:r>
            <a:r>
              <a:rPr lang="ka-GE" sz="1400" b="1" spc="100" dirty="0" smtClean="0">
                <a:solidFill>
                  <a:srgbClr val="000000"/>
                </a:solidFill>
                <a:latin typeface="Arial"/>
              </a:rPr>
              <a:t>შესახებ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sz="1800" spc="100" dirty="0">
              <a:latin typeface="Arial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>
                <a:solidFill>
                  <a:srgbClr val="000000"/>
                </a:solidFill>
                <a:latin typeface="Arial"/>
              </a:rPr>
              <a:t>ინსტრუმენტი სამედიცინო კლასიფიკატორების  </a:t>
            </a:r>
            <a:r>
              <a:rPr lang="ka-GE" sz="1400" b="1" spc="100" dirty="0" smtClean="0">
                <a:solidFill>
                  <a:srgbClr val="000000"/>
                </a:solidFill>
                <a:latin typeface="Arial"/>
              </a:rPr>
              <a:t>მართვა/სრულყოფისათვის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sz="1800" spc="100" dirty="0">
              <a:latin typeface="Arial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>
                <a:solidFill>
                  <a:srgbClr val="000000"/>
                </a:solidFill>
                <a:latin typeface="Arial"/>
              </a:rPr>
              <a:t>ელექტრონული პორტალი და სერვისები გარე სისტემებთან </a:t>
            </a:r>
            <a:r>
              <a:rPr lang="ka-GE" sz="1400" b="1" spc="100" dirty="0" smtClean="0">
                <a:solidFill>
                  <a:srgbClr val="000000"/>
                </a:solidFill>
                <a:latin typeface="Arial"/>
              </a:rPr>
              <a:t>კომუნიკაციისთვის</a:t>
            </a: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04800" y="1774869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კომპონენტის მახასიათებლები</a:t>
            </a:r>
            <a:endParaRPr lang="en-US" b="1" spc="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363" y="1761460"/>
            <a:ext cx="4820637" cy="47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9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228600"/>
            <a:ext cx="6629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ka-GE" sz="3200" b="1" spc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ანალიტიკური </a:t>
            </a:r>
            <a:r>
              <a:rPr lang="ka-GE" sz="3200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ინსტრუმენტები</a:t>
            </a:r>
            <a:endParaRPr lang="en-US" sz="3200" b="1" kern="0" spc="1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91400" y="457200"/>
            <a:ext cx="4495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a-GE" sz="2000" b="1" spc="100" dirty="0" smtClean="0">
                <a:solidFill>
                  <a:srgbClr val="C00000"/>
                </a:solidFill>
              </a:rPr>
              <a:t>კომპონენტის  მახასიათებლები</a:t>
            </a:r>
            <a:endParaRPr lang="en-US" sz="2000" b="1" spc="100" dirty="0">
              <a:solidFill>
                <a:srgbClr val="C00000"/>
              </a:solidFill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7543800" y="1524000"/>
            <a:ext cx="4267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lnSpc>
                <a:spcPct val="110000"/>
              </a:lnSpc>
              <a:spcBef>
                <a:spcPts val="0"/>
              </a:spcBef>
              <a:buSzPts val="1300"/>
              <a:buFont typeface="Wingdings" pitchFamily="2" charset="2"/>
              <a:buChar char="§"/>
            </a:pPr>
            <a:r>
              <a:rPr lang="ka-GE" sz="1400" b="1" spc="100" dirty="0" smtClean="0">
                <a:solidFill>
                  <a:schemeClr val="bg1"/>
                </a:solidFill>
                <a:latin typeface="Arial"/>
              </a:rPr>
              <a:t>ანალიტიკური </a:t>
            </a:r>
            <a:r>
              <a:rPr lang="ka-GE" sz="1400" b="1" spc="100" dirty="0">
                <a:solidFill>
                  <a:schemeClr val="bg1"/>
                </a:solidFill>
                <a:latin typeface="Arial"/>
              </a:rPr>
              <a:t>დიაგრამებისა და გრაფიკული </a:t>
            </a:r>
            <a:r>
              <a:rPr lang="ka-GE" sz="1400" b="1" spc="100" dirty="0" smtClean="0">
                <a:solidFill>
                  <a:schemeClr val="bg1"/>
                </a:solidFill>
                <a:latin typeface="Arial"/>
              </a:rPr>
              <a:t>სქემების გენერირება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SzPts val="1300"/>
              <a:buNone/>
            </a:pPr>
            <a:endParaRPr lang="en-US" sz="1400" spc="100" dirty="0">
              <a:solidFill>
                <a:schemeClr val="bg1"/>
              </a:solidFill>
              <a:latin typeface="Arial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>
                <a:solidFill>
                  <a:schemeClr val="bg1"/>
                </a:solidFill>
                <a:latin typeface="Arial"/>
              </a:rPr>
              <a:t>სხვადასხვა ინდიკატორების მიხედვით ინფორმაციული ნაკადების შედარება, მონიტორინგი და </a:t>
            </a:r>
            <a:r>
              <a:rPr lang="ka-GE" sz="1400" b="1" spc="100" dirty="0" smtClean="0">
                <a:solidFill>
                  <a:schemeClr val="bg1"/>
                </a:solidFill>
                <a:latin typeface="Arial"/>
              </a:rPr>
              <a:t>ანალიზი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sz="2000" spc="100" dirty="0">
              <a:solidFill>
                <a:schemeClr val="bg1"/>
              </a:solidFill>
              <a:latin typeface="Arial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 smtClean="0">
                <a:solidFill>
                  <a:schemeClr val="bg1"/>
                </a:solidFill>
                <a:latin typeface="Arial"/>
              </a:rPr>
              <a:t>სხვადასხვა წყაროებიდან მიღებული ინფორმაციის </a:t>
            </a:r>
            <a:r>
              <a:rPr lang="ka-GE" sz="1400" b="1" spc="100" dirty="0">
                <a:solidFill>
                  <a:schemeClr val="bg1"/>
                </a:solidFill>
                <a:latin typeface="Arial"/>
              </a:rPr>
              <a:t>საფუძველზე </a:t>
            </a:r>
            <a:r>
              <a:rPr lang="ka-GE" sz="1400" b="1" spc="100" dirty="0" smtClean="0">
                <a:solidFill>
                  <a:schemeClr val="bg1"/>
                </a:solidFill>
                <a:latin typeface="Arial"/>
              </a:rPr>
              <a:t>დინამიური სქემების გენერირება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sz="2000" spc="100" dirty="0">
              <a:solidFill>
                <a:schemeClr val="bg1"/>
              </a:solidFill>
              <a:latin typeface="Arial"/>
            </a:endParaRPr>
          </a:p>
          <a:p>
            <a:pPr marL="283464" lvl="0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>
                <a:solidFill>
                  <a:schemeClr val="bg1"/>
                </a:solidFill>
                <a:latin typeface="Arial"/>
              </a:rPr>
              <a:t>ინფორმაციის მრავალდონიანი ანალიზის </a:t>
            </a:r>
            <a:r>
              <a:rPr lang="ka-GE" sz="1400" b="1" spc="100" dirty="0" smtClean="0">
                <a:solidFill>
                  <a:schemeClr val="bg1"/>
                </a:solidFill>
                <a:latin typeface="Arial"/>
              </a:rPr>
              <a:t>შესაძლებლობა სხვადასხვა ჭრილში (დროის ინტერვალი, გეოგრაფიული განაწილება და ა.შ.)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6629400" cy="442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4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algn="ctr"/>
            <a:r>
              <a:rPr lang="ka-GE" dirty="0"/>
              <a:t>ჯანმრთელობის დაცვის </a:t>
            </a:r>
            <a:r>
              <a:rPr lang="ka-GE" dirty="0" smtClean="0"/>
              <a:t>ერთიან </a:t>
            </a:r>
            <a:r>
              <a:rPr lang="ka-GE" dirty="0"/>
              <a:t>საინფორმაციო </a:t>
            </a:r>
            <a:r>
              <a:rPr lang="ka-GE" dirty="0" smtClean="0"/>
              <a:t>სისტემაში ჩართული მხარეები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5181600" cy="4876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ka-GE" sz="1200" dirty="0" smtClean="0">
                <a:latin typeface="+mj-lt"/>
              </a:rPr>
              <a:t>საქართველოს შრომის, ჯანმრთელობისა და სოციალური დაცვის სამინისტრო</a:t>
            </a: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ka-GE" sz="1200" dirty="0" smtClean="0">
                <a:latin typeface="+mj-lt"/>
              </a:rPr>
              <a:t>სოციალური მომსახურების სააგენტო</a:t>
            </a: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ka-GE" sz="1200" dirty="0" smtClean="0">
                <a:latin typeface="+mj-lt"/>
              </a:rPr>
              <a:t>დაავადებათა </a:t>
            </a:r>
            <a:r>
              <a:rPr lang="ka-GE" sz="1200" dirty="0">
                <a:latin typeface="+mj-lt"/>
              </a:rPr>
              <a:t>კონტროლისა და საზოგადოებრივი ჯანმრთელობის ეროვნული </a:t>
            </a:r>
            <a:r>
              <a:rPr lang="ka-GE" sz="1200" dirty="0" smtClean="0">
                <a:latin typeface="+mj-lt"/>
              </a:rPr>
              <a:t>ცენტრი</a:t>
            </a:r>
            <a:endParaRPr lang="en-US" sz="1200" dirty="0" smtClean="0">
              <a:latin typeface="+mj-lt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ka-GE" sz="1200" dirty="0" smtClean="0">
                <a:latin typeface="+mj-lt"/>
              </a:rPr>
              <a:t>სამედიცინო </a:t>
            </a:r>
            <a:r>
              <a:rPr lang="ka-GE" sz="1200" dirty="0">
                <a:latin typeface="+mj-lt"/>
              </a:rPr>
              <a:t>საქმიანობის სახელმწიფო რეგულირების </a:t>
            </a:r>
            <a:r>
              <a:rPr lang="ka-GE" sz="1200" dirty="0" smtClean="0">
                <a:latin typeface="+mj-lt"/>
              </a:rPr>
              <a:t>სააგენტო</a:t>
            </a:r>
            <a:endParaRPr lang="en-US" sz="1200" dirty="0" smtClean="0">
              <a:latin typeface="+mj-lt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ka-GE" sz="1200" dirty="0" smtClean="0">
                <a:latin typeface="+mj-lt"/>
              </a:rPr>
              <a:t>შემოსავლების სამსახური</a:t>
            </a: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ka-GE" sz="1200" dirty="0">
                <a:latin typeface="+mj-lt"/>
              </a:rPr>
              <a:t>საქართველოს ფინანსთა სამინისტროს სახელმწიფო </a:t>
            </a:r>
            <a:r>
              <a:rPr lang="ka-GE" sz="1200" dirty="0" smtClean="0">
                <a:latin typeface="+mj-lt"/>
              </a:rPr>
              <a:t>ხაზინა</a:t>
            </a: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ka-GE" sz="1200" dirty="0" smtClean="0">
                <a:latin typeface="+mj-lt"/>
              </a:rPr>
              <a:t>სახელმწიფო პროგრამაში ჩართული, და არა მარტო, ჯანმრთელობის დაცვის სერვისის მომწოდებლები, სამომავლოდ ყველა დაწესებულება</a:t>
            </a: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ka-GE" sz="1200" dirty="0" smtClean="0">
                <a:latin typeface="+mj-lt"/>
              </a:rPr>
              <a:t>სოფლის ექიმები</a:t>
            </a: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ka-GE" sz="1200" dirty="0" smtClean="0">
                <a:latin typeface="+mj-lt"/>
              </a:rPr>
              <a:t>სადაზღვევო კომპანიები</a:t>
            </a: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ka-GE" sz="1200" dirty="0" smtClean="0">
                <a:latin typeface="+mj-lt"/>
              </a:rPr>
              <a:t>საქართველოს მოქალაქეები</a:t>
            </a:r>
          </a:p>
          <a:p>
            <a:endParaRPr lang="ka-GE" sz="600" dirty="0" smtClean="0"/>
          </a:p>
          <a:p>
            <a:endParaRPr lang="ka-GE" sz="600" dirty="0" smtClean="0"/>
          </a:p>
          <a:p>
            <a:endParaRPr lang="en-US" sz="7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752600"/>
            <a:ext cx="6019800" cy="48768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4400" dirty="0" smtClean="0">
                <a:latin typeface="Sylfaen" pitchFamily="18" charset="0"/>
              </a:rPr>
              <a:t>16</a:t>
            </a:r>
            <a:r>
              <a:rPr lang="ka-GE" sz="4400" dirty="0" smtClean="0">
                <a:latin typeface="Sylfaen" pitchFamily="18" charset="0"/>
              </a:rPr>
              <a:t>3 000-მდე</a:t>
            </a:r>
            <a:r>
              <a:rPr lang="en-US" sz="4400" dirty="0" smtClean="0">
                <a:latin typeface="Sylfaen" pitchFamily="18" charset="0"/>
              </a:rPr>
              <a:t> </a:t>
            </a:r>
            <a:r>
              <a:rPr lang="ka-GE" sz="4400" dirty="0" smtClean="0">
                <a:latin typeface="Sylfaen" pitchFamily="18" charset="0"/>
              </a:rPr>
              <a:t>სტაციონალური სამედიცინო შემთხვევა რეგისტრირებული სამედიცინო შემთხვევების რეგისტრაციის მოდულში</a:t>
            </a:r>
            <a:endParaRPr lang="en-US" sz="4400" dirty="0" smtClean="0">
              <a:latin typeface="Sylfaen" pitchFamily="18" charset="0"/>
            </a:endParaRPr>
          </a:p>
          <a:p>
            <a:pPr>
              <a:lnSpc>
                <a:spcPct val="120000"/>
              </a:lnSpc>
            </a:pPr>
            <a:r>
              <a:rPr lang="ka-GE" sz="4400" dirty="0" smtClean="0">
                <a:latin typeface="Sylfaen" pitchFamily="18" charset="0"/>
              </a:rPr>
              <a:t>სისტემაში ჩართული 155</a:t>
            </a:r>
            <a:r>
              <a:rPr lang="en-US" sz="4400" dirty="0" smtClean="0">
                <a:latin typeface="Sylfaen" pitchFamily="18" charset="0"/>
              </a:rPr>
              <a:t> </a:t>
            </a:r>
            <a:r>
              <a:rPr lang="ka-GE" sz="4400" dirty="0" smtClean="0">
                <a:latin typeface="Sylfaen" pitchFamily="18" charset="0"/>
              </a:rPr>
              <a:t>პირველადი ჯანმრთელობის დაცვის სერვისის მომწოდებელისა და </a:t>
            </a:r>
            <a:r>
              <a:rPr lang="en-US" sz="4400" dirty="0" smtClean="0">
                <a:latin typeface="Sylfaen" pitchFamily="18" charset="0"/>
              </a:rPr>
              <a:t>1200-</a:t>
            </a:r>
            <a:r>
              <a:rPr lang="ka-GE" sz="4400" dirty="0" smtClean="0">
                <a:latin typeface="Sylfaen" pitchFamily="18" charset="0"/>
              </a:rPr>
              <a:t>მდე</a:t>
            </a:r>
            <a:r>
              <a:rPr lang="en-US" sz="4400" dirty="0" smtClean="0">
                <a:latin typeface="Sylfaen" pitchFamily="18" charset="0"/>
              </a:rPr>
              <a:t> </a:t>
            </a:r>
            <a:r>
              <a:rPr lang="ka-GE" sz="4400" dirty="0" smtClean="0">
                <a:latin typeface="Sylfaen" pitchFamily="18" charset="0"/>
              </a:rPr>
              <a:t>სოფლის ექიმის მიერ აღრიცხული მოსარგებლეები სამედიცინო </a:t>
            </a:r>
            <a:r>
              <a:rPr lang="ka-GE" sz="4400" dirty="0">
                <a:latin typeface="Sylfaen" pitchFamily="18" charset="0"/>
              </a:rPr>
              <a:t>სერვისებით მოსარგებლეთა რეგისტრაციის </a:t>
            </a:r>
            <a:r>
              <a:rPr lang="ka-GE" sz="4400" dirty="0" smtClean="0">
                <a:latin typeface="Sylfaen" pitchFamily="18" charset="0"/>
              </a:rPr>
              <a:t>მოდულში</a:t>
            </a:r>
          </a:p>
          <a:p>
            <a:pPr>
              <a:lnSpc>
                <a:spcPct val="120000"/>
              </a:lnSpc>
            </a:pPr>
            <a:r>
              <a:rPr lang="ka-GE" sz="4400" dirty="0" smtClean="0">
                <a:latin typeface="Sylfaen" pitchFamily="18" charset="0"/>
              </a:rPr>
              <a:t>საქართველოს ბაზარზე დაშვებული 10 200-მდე დასახელების ფარმაცევტული პროდუქტი აღრიცხული ფარმაცევტული პროდუქტების მოდულში</a:t>
            </a:r>
          </a:p>
          <a:p>
            <a:pPr>
              <a:lnSpc>
                <a:spcPct val="120000"/>
              </a:lnSpc>
            </a:pPr>
            <a:r>
              <a:rPr lang="ka-GE" sz="4400" dirty="0" smtClean="0">
                <a:latin typeface="Sylfaen" pitchFamily="18" charset="0"/>
              </a:rPr>
              <a:t>ქვეყანაში რეგისტრირებული 7300-მდე ფარმაცევტული დაწესებულებები, მათი ფილიალები, ნებართვები, დანართები და შეტყობინებები აღრიცხული სააფთიაქო დაწესებულებების მოდულში.</a:t>
            </a:r>
          </a:p>
          <a:p>
            <a:pPr>
              <a:lnSpc>
                <a:spcPct val="120000"/>
              </a:lnSpc>
            </a:pPr>
            <a:r>
              <a:rPr lang="ka-GE" sz="4400" dirty="0" smtClean="0">
                <a:latin typeface="Sylfaen" pitchFamily="18" charset="0"/>
              </a:rPr>
              <a:t>ქვეყანაში არსებული </a:t>
            </a:r>
            <a:r>
              <a:rPr lang="en-US" sz="4400" dirty="0" smtClean="0">
                <a:latin typeface="Sylfaen" pitchFamily="18" charset="0"/>
              </a:rPr>
              <a:t>1</a:t>
            </a:r>
            <a:r>
              <a:rPr lang="ka-GE" sz="4400" dirty="0" smtClean="0">
                <a:latin typeface="Sylfaen" pitchFamily="18" charset="0"/>
              </a:rPr>
              <a:t>300-მდე სამედედიცინო დაწესებულება, მათი ნებართვები, ლიცენზიები და შეტყობინებები აღრიცხული სამედიცინო </a:t>
            </a:r>
            <a:r>
              <a:rPr lang="ka-GE" sz="4400" dirty="0">
                <a:latin typeface="Sylfaen" pitchFamily="18" charset="0"/>
              </a:rPr>
              <a:t>საქმიანობის რეგულირების </a:t>
            </a:r>
            <a:r>
              <a:rPr lang="ka-GE" sz="4400" dirty="0" smtClean="0">
                <a:latin typeface="Sylfaen" pitchFamily="18" charset="0"/>
              </a:rPr>
              <a:t>მოდულში.</a:t>
            </a:r>
          </a:p>
          <a:p>
            <a:pPr>
              <a:lnSpc>
                <a:spcPct val="120000"/>
              </a:lnSpc>
            </a:pPr>
            <a:r>
              <a:rPr lang="ka-GE" sz="4400" dirty="0" smtClean="0">
                <a:latin typeface="Sylfaen" pitchFamily="18" charset="0"/>
              </a:rPr>
              <a:t>ქვეყანაში არსებული 38 000-ზე მეტი </a:t>
            </a:r>
            <a:r>
              <a:rPr lang="ka-GE" sz="4400" dirty="0">
                <a:latin typeface="Sylfaen" pitchFamily="18" charset="0"/>
              </a:rPr>
              <a:t>სერტიფიცირებული </a:t>
            </a:r>
            <a:r>
              <a:rPr lang="ka-GE" sz="4400" dirty="0" smtClean="0">
                <a:latin typeface="Sylfaen" pitchFamily="18" charset="0"/>
              </a:rPr>
              <a:t>ექიმი აღრიცხული სამედიცინო </a:t>
            </a:r>
            <a:r>
              <a:rPr lang="ka-GE" sz="4400" dirty="0">
                <a:latin typeface="Sylfaen" pitchFamily="18" charset="0"/>
              </a:rPr>
              <a:t>საქმიანობის რეგულირების </a:t>
            </a:r>
            <a:r>
              <a:rPr lang="ka-GE" sz="4400" dirty="0" smtClean="0">
                <a:latin typeface="Sylfaen" pitchFamily="18" charset="0"/>
              </a:rPr>
              <a:t>მოდულში </a:t>
            </a:r>
          </a:p>
          <a:p>
            <a:pPr>
              <a:lnSpc>
                <a:spcPct val="120000"/>
              </a:lnSpc>
            </a:pPr>
            <a:r>
              <a:rPr lang="ka-GE" sz="4400" dirty="0" smtClean="0">
                <a:latin typeface="Sylfaen" pitchFamily="18" charset="0"/>
              </a:rPr>
              <a:t>6 </a:t>
            </a:r>
            <a:r>
              <a:rPr lang="ka-GE" sz="4400" dirty="0">
                <a:latin typeface="Sylfaen" pitchFamily="18" charset="0"/>
              </a:rPr>
              <a:t>მხსვილი სადაზღვევო </a:t>
            </a:r>
            <a:r>
              <a:rPr lang="ka-GE" sz="4400" dirty="0" smtClean="0">
                <a:latin typeface="Sylfaen" pitchFamily="18" charset="0"/>
              </a:rPr>
              <a:t>კომპანია ჩართული ჯანმრთელობის დაცვის ერთიან საინფორმაციო სისტემაში</a:t>
            </a:r>
          </a:p>
          <a:p>
            <a:pPr>
              <a:lnSpc>
                <a:spcPct val="120000"/>
              </a:lnSpc>
            </a:pPr>
            <a:r>
              <a:rPr lang="ka-GE" sz="4400" dirty="0" smtClean="0">
                <a:latin typeface="Sylfaen" pitchFamily="18" charset="0"/>
              </a:rPr>
              <a:t>6000-მდე მომხმარებელი რეგისტრირებული მომხმარებლეთა</a:t>
            </a:r>
            <a:r>
              <a:rPr lang="en-US" sz="4400" dirty="0" smtClean="0">
                <a:latin typeface="Sylfaen" pitchFamily="18" charset="0"/>
              </a:rPr>
              <a:t> </a:t>
            </a:r>
            <a:r>
              <a:rPr lang="ka-GE" sz="4400" dirty="0" smtClean="0">
                <a:latin typeface="Sylfaen" pitchFamily="18" charset="0"/>
              </a:rPr>
              <a:t>მართვის მოდულში</a:t>
            </a:r>
          </a:p>
          <a:p>
            <a:endParaRPr lang="ka-GE" sz="1500" dirty="0"/>
          </a:p>
          <a:p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83978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838200"/>
            <a:ext cx="10287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ka-GE" sz="2800" b="1" kern="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ჯანმრთელობის დაცვის ერთიანი საინფორმაციო სისტემის ელექტრონული გვერდი</a:t>
            </a:r>
            <a:endParaRPr lang="en-US" sz="2800" b="1" kern="0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4500" y="2590800"/>
            <a:ext cx="8534400" cy="15696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r>
              <a:rPr lang="en-US" sz="2400" kern="0" spc="100" dirty="0" smtClean="0">
                <a:solidFill>
                  <a:srgbClr val="DAEDEF">
                    <a:lumMod val="50000"/>
                  </a:srgbClr>
                </a:solidFill>
                <a:latin typeface="Sylfaen" pitchFamily="18" charset="0"/>
                <a:hlinkClick r:id="rId2"/>
              </a:rPr>
              <a:t>http://ehealth.moh.gov.ge/Hmis/Portal/Default.aspx</a:t>
            </a:r>
            <a:endParaRPr lang="ka-GE" sz="2400" kern="0" spc="100" dirty="0" smtClean="0">
              <a:solidFill>
                <a:srgbClr val="DAEDEF">
                  <a:lumMod val="50000"/>
                </a:srgbClr>
              </a:solidFill>
              <a:latin typeface="Sylfaen" pitchFamily="18" charset="0"/>
            </a:endParaRPr>
          </a:p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endParaRPr lang="ka-GE" sz="2400" kern="0" spc="100" dirty="0">
              <a:solidFill>
                <a:srgbClr val="DAEDEF">
                  <a:lumMod val="50000"/>
                </a:srgbClr>
              </a:solidFill>
              <a:latin typeface="Sylfaen" pitchFamily="18" charset="0"/>
            </a:endParaRPr>
          </a:p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r>
              <a:rPr lang="ka-GE" sz="1400" b="1" i="1" kern="0" spc="100" dirty="0" smtClean="0">
                <a:solidFill>
                  <a:srgbClr val="C00000"/>
                </a:solidFill>
                <a:latin typeface="Sylfaen" pitchFamily="18" charset="0"/>
              </a:rPr>
              <a:t>გთხოვთ, იხილოთ მომხმარებლის </a:t>
            </a:r>
            <a:r>
              <a:rPr lang="ka-GE" sz="1400" b="1" i="1" kern="0" spc="100" dirty="0">
                <a:solidFill>
                  <a:srgbClr val="C00000"/>
                </a:solidFill>
                <a:latin typeface="Sylfaen" pitchFamily="18" charset="0"/>
              </a:rPr>
              <a:t>დამხმარე სახელმძღვანელოები </a:t>
            </a:r>
            <a:r>
              <a:rPr lang="ka-GE" sz="1400" b="1" i="1" kern="0" spc="100" dirty="0" smtClean="0">
                <a:solidFill>
                  <a:srgbClr val="C00000"/>
                </a:solidFill>
                <a:latin typeface="Sylfaen" pitchFamily="18" charset="0"/>
              </a:rPr>
              <a:t>და ვიდეო გაკვეთილები თითოეული მოდულის </a:t>
            </a:r>
            <a:r>
              <a:rPr lang="ka-GE" sz="1400" b="1" i="1" kern="0" spc="100" dirty="0">
                <a:solidFill>
                  <a:srgbClr val="C00000"/>
                </a:solidFill>
                <a:latin typeface="Sylfaen" pitchFamily="18" charset="0"/>
              </a:rPr>
              <a:t>„დახმარება“ </a:t>
            </a:r>
            <a:r>
              <a:rPr lang="ka-GE" sz="1400" b="1" i="1" kern="0" spc="100" dirty="0" smtClean="0">
                <a:solidFill>
                  <a:srgbClr val="C00000"/>
                </a:solidFill>
                <a:latin typeface="Sylfaen" pitchFamily="18" charset="0"/>
              </a:rPr>
              <a:t>-ის </a:t>
            </a:r>
            <a:r>
              <a:rPr lang="ka-GE" sz="1400" b="1" i="1" kern="0" spc="100" dirty="0">
                <a:solidFill>
                  <a:srgbClr val="C00000"/>
                </a:solidFill>
                <a:latin typeface="Sylfaen" pitchFamily="18" charset="0"/>
              </a:rPr>
              <a:t>მენიუში</a:t>
            </a:r>
            <a:r>
              <a:rPr lang="ka-GE" sz="1400" b="1" i="1" kern="0" spc="100" dirty="0" smtClean="0">
                <a:solidFill>
                  <a:srgbClr val="C00000"/>
                </a:solidFill>
                <a:latin typeface="Sylfaen" pitchFamily="18" charset="0"/>
              </a:rPr>
              <a:t>.</a:t>
            </a:r>
            <a:endParaRPr lang="ka-GE" sz="1400" b="1" i="1" kern="0" spc="100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4953000"/>
            <a:ext cx="716280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ka-GE" sz="2400" b="1" kern="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გმადლობთ ყურადღებისთვის!</a:t>
            </a:r>
            <a:endParaRPr lang="en-US" sz="3600" kern="0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186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058400" cy="1524000"/>
          </a:xfrm>
        </p:spPr>
        <p:txBody>
          <a:bodyPr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/>
            </a:r>
            <a:br>
              <a:rPr lang="en-US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</a:br>
            <a:r>
              <a:rPr lang="ka-GE" sz="32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ჯანმრთელობის </a:t>
            </a:r>
            <a:r>
              <a:rPr lang="ka-GE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დაცვის </a:t>
            </a:r>
            <a:r>
              <a:rPr lang="ka-GE" sz="32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ერთიანი </a:t>
            </a:r>
            <a:r>
              <a:rPr lang="ka-GE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საინფორმაციო</a:t>
            </a:r>
            <a:r>
              <a:rPr lang="en-US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32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სისტემის ძირითადი კომპონენტები</a:t>
            </a:r>
            <a:r>
              <a:rPr lang="en-US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/>
            </a:r>
            <a:br>
              <a:rPr lang="en-US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endParaRPr lang="en-US" sz="3200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90699"/>
            <a:ext cx="5791200" cy="4572001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ka-GE" sz="1400" b="1" spc="100" dirty="0">
                <a:solidFill>
                  <a:schemeClr val="tx1"/>
                </a:solidFill>
                <a:latin typeface="Sylfaen" pitchFamily="18" charset="0"/>
              </a:rPr>
              <a:t>სამედიცინო საქმიანობის რეგულირება</a:t>
            </a:r>
            <a:endParaRPr lang="en-US" sz="1400" b="1" spc="100" dirty="0">
              <a:solidFill>
                <a:schemeClr val="tx1"/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a-GE" sz="1400" b="1" spc="100" dirty="0">
                <a:solidFill>
                  <a:schemeClr val="tx1"/>
                </a:solidFill>
                <a:latin typeface="Sylfaen" pitchFamily="18" charset="0"/>
              </a:rPr>
              <a:t>ფარმაცევტული </a:t>
            </a:r>
            <a:r>
              <a:rPr lang="ka-GE" sz="1400" b="1" spc="100" dirty="0" smtClean="0">
                <a:solidFill>
                  <a:schemeClr val="tx1"/>
                </a:solidFill>
                <a:latin typeface="Sylfaen" pitchFamily="18" charset="0"/>
              </a:rPr>
              <a:t>საქმიანობა</a:t>
            </a:r>
          </a:p>
          <a:p>
            <a:pPr>
              <a:buFont typeface="Wingdings" pitchFamily="2" charset="2"/>
              <a:buChar char="ü"/>
            </a:pPr>
            <a:r>
              <a:rPr lang="ka-GE" sz="1400" b="1" spc="100" dirty="0" smtClean="0">
                <a:solidFill>
                  <a:schemeClr val="tx1"/>
                </a:solidFill>
                <a:latin typeface="Sylfaen" pitchFamily="18" charset="0"/>
              </a:rPr>
              <a:t>ელექტრონული სერვისები</a:t>
            </a:r>
            <a:endParaRPr lang="en-US" sz="1400" b="1" spc="100" dirty="0">
              <a:solidFill>
                <a:schemeClr val="tx1"/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a-GE" sz="1400" b="1" spc="100" dirty="0">
                <a:solidFill>
                  <a:schemeClr val="tx1"/>
                </a:solidFill>
                <a:latin typeface="Sylfaen" pitchFamily="18" charset="0"/>
              </a:rPr>
              <a:t>აფთიაქებისა და სამედიცინო დაწესებულებების </a:t>
            </a:r>
            <a:endParaRPr lang="ka-GE" sz="1400" b="1" spc="100" dirty="0" smtClean="0">
              <a:solidFill>
                <a:schemeClr val="tx1"/>
              </a:solidFill>
              <a:latin typeface="Sylfaen" pitchFamily="18" charset="0"/>
            </a:endParaRPr>
          </a:p>
          <a:p>
            <a:pPr marL="0" indent="0">
              <a:buNone/>
            </a:pPr>
            <a:r>
              <a:rPr lang="ka-GE" sz="1400" b="1" spc="100" dirty="0" smtClean="0">
                <a:solidFill>
                  <a:schemeClr val="tx1"/>
                </a:solidFill>
                <a:latin typeface="Sylfaen" pitchFamily="18" charset="0"/>
              </a:rPr>
              <a:t>   </a:t>
            </a:r>
            <a:r>
              <a:rPr lang="en-US" sz="1400" b="1" spc="100" dirty="0" smtClean="0">
                <a:solidFill>
                  <a:schemeClr val="tx1"/>
                </a:solidFill>
                <a:latin typeface="Sylfaen" pitchFamily="18" charset="0"/>
              </a:rPr>
              <a:t> </a:t>
            </a:r>
            <a:r>
              <a:rPr lang="ka-GE" sz="1400" b="1" spc="100" dirty="0" smtClean="0">
                <a:solidFill>
                  <a:schemeClr val="tx1"/>
                </a:solidFill>
                <a:latin typeface="Sylfaen" pitchFamily="18" charset="0"/>
              </a:rPr>
              <a:t>საინფორმაციო პორტალი</a:t>
            </a:r>
          </a:p>
          <a:p>
            <a:pPr>
              <a:buFont typeface="Wingdings" pitchFamily="2" charset="2"/>
              <a:buChar char="ü"/>
            </a:pPr>
            <a:r>
              <a:rPr lang="ka-GE" sz="1400" b="1" spc="100" dirty="0" smtClean="0">
                <a:solidFill>
                  <a:schemeClr val="tx1"/>
                </a:solidFill>
                <a:latin typeface="Sylfaen" pitchFamily="18" charset="0"/>
              </a:rPr>
              <a:t>სამედიცინო მედიაცია</a:t>
            </a:r>
          </a:p>
          <a:p>
            <a:pPr lvl="0">
              <a:buFont typeface="Wingdings" pitchFamily="2" charset="2"/>
              <a:buChar char="ü"/>
            </a:pPr>
            <a:r>
              <a:rPr lang="ka-GE" sz="1400" b="1" spc="100" dirty="0">
                <a:solidFill>
                  <a:schemeClr val="tx1"/>
                </a:solidFill>
                <a:latin typeface="Sylfaen" pitchFamily="18" charset="0"/>
              </a:rPr>
              <a:t>იმუნიზაცია / ვაქცინაცია</a:t>
            </a:r>
          </a:p>
          <a:p>
            <a:pPr lvl="0">
              <a:buFont typeface="Wingdings" pitchFamily="2" charset="2"/>
              <a:buChar char="ü"/>
            </a:pPr>
            <a:r>
              <a:rPr lang="ka-GE" sz="1400" b="1" spc="100" dirty="0" smtClean="0">
                <a:solidFill>
                  <a:schemeClr val="tx1"/>
                </a:solidFill>
                <a:latin typeface="Sylfaen" pitchFamily="18" charset="0"/>
              </a:rPr>
              <a:t>მომხმარებელთა </a:t>
            </a:r>
            <a:r>
              <a:rPr lang="ka-GE" sz="1400" b="1" spc="100" dirty="0">
                <a:solidFill>
                  <a:schemeClr val="tx1"/>
                </a:solidFill>
                <a:latin typeface="Sylfaen" pitchFamily="18" charset="0"/>
              </a:rPr>
              <a:t>მართვის მოდული</a:t>
            </a:r>
            <a:endParaRPr lang="en-US" sz="1400" b="1" spc="100" dirty="0">
              <a:solidFill>
                <a:schemeClr val="tx1"/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a-GE" sz="1400" b="1" spc="100" dirty="0">
                <a:solidFill>
                  <a:schemeClr val="tx1"/>
                </a:solidFill>
                <a:latin typeface="Sylfaen" pitchFamily="18" charset="0"/>
              </a:rPr>
              <a:t>ფინანსური ანგარიშგება და მართვა</a:t>
            </a:r>
          </a:p>
          <a:p>
            <a:pPr lvl="0">
              <a:buFont typeface="Wingdings" pitchFamily="2" charset="2"/>
              <a:buChar char="ü"/>
            </a:pPr>
            <a:r>
              <a:rPr lang="ka-GE" sz="1400" b="1" spc="100" dirty="0">
                <a:solidFill>
                  <a:schemeClr val="tx1"/>
                </a:solidFill>
                <a:latin typeface="Sylfaen" pitchFamily="18" charset="0"/>
              </a:rPr>
              <a:t>სამედიცინო </a:t>
            </a:r>
            <a:r>
              <a:rPr lang="ka-GE" sz="1400" b="1" spc="100" dirty="0" smtClean="0">
                <a:solidFill>
                  <a:schemeClr val="tx1"/>
                </a:solidFill>
                <a:latin typeface="Sylfaen" pitchFamily="18" charset="0"/>
              </a:rPr>
              <a:t>კლასიფიკატორები</a:t>
            </a:r>
            <a:endParaRPr lang="ka-GE" sz="1400" b="1" spc="100" dirty="0">
              <a:solidFill>
                <a:schemeClr val="tx1"/>
              </a:solidFill>
              <a:latin typeface="Sylfae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ka-GE" sz="1400" b="1" spc="100" dirty="0">
                <a:solidFill>
                  <a:schemeClr val="tx1"/>
                </a:solidFill>
                <a:latin typeface="Sylfaen" pitchFamily="18" charset="0"/>
              </a:rPr>
              <a:t>ანალიტიკური </a:t>
            </a:r>
            <a:r>
              <a:rPr lang="ka-GE" sz="1400" b="1" spc="100" dirty="0" smtClean="0">
                <a:solidFill>
                  <a:schemeClr val="tx1"/>
                </a:solidFill>
                <a:latin typeface="Sylfaen" pitchFamily="18" charset="0"/>
              </a:rPr>
              <a:t>ინსტრუმენტები</a:t>
            </a:r>
            <a:endParaRPr lang="ka-GE" sz="1400" b="1" spc="100" dirty="0">
              <a:solidFill>
                <a:schemeClr val="tx1"/>
              </a:solidFill>
              <a:latin typeface="Sylfae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00" y="1828800"/>
            <a:ext cx="0" cy="4495800"/>
          </a:xfrm>
          <a:prstGeom prst="line">
            <a:avLst/>
          </a:prstGeom>
          <a:ln w="444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2315418"/>
            <a:ext cx="3314700" cy="357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Autofit/>
          </a:bodyPr>
          <a:lstStyle/>
          <a:p>
            <a:pPr algn="ctr"/>
            <a: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/>
            </a:r>
            <a:b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</a:br>
            <a:r>
              <a:rPr lang="ka-GE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ჯანმრთელობის </a:t>
            </a:r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დაცვის ერთიანი </a:t>
            </a:r>
            <a:r>
              <a:rPr lang="ka-GE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საინფორმაციო</a:t>
            </a:r>
            <a: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სისტემის </a:t>
            </a:r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ფუნქციონალური არქიტექტურა</a:t>
            </a:r>
            <a: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/>
            </a:r>
            <a:b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5791200" cy="48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1760924"/>
            <a:ext cx="4248915" cy="1232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ü"/>
            </a:pPr>
            <a:endParaRPr lang="en-US" sz="1200" b="1" spc="1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7448" y="3922053"/>
            <a:ext cx="4248914" cy="452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ü"/>
            </a:pPr>
            <a:r>
              <a:rPr lang="ka-GE" sz="1400" b="1" spc="100" dirty="0" smtClean="0">
                <a:solidFill>
                  <a:schemeClr val="tx1"/>
                </a:solidFill>
              </a:rPr>
              <a:t>ადმინისტრირების ინსტრუმენტები</a:t>
            </a:r>
            <a:endParaRPr lang="en-US" sz="1400" b="1" spc="1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5334000"/>
            <a:ext cx="4267200" cy="1187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ü"/>
            </a:pPr>
            <a:endParaRPr lang="en-US" sz="1200" b="1" spc="1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4618" y="5611565"/>
            <a:ext cx="39328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Wingdings" pitchFamily="2" charset="2"/>
              <a:buChar char="ü"/>
            </a:pPr>
            <a:r>
              <a:rPr lang="ka-GE" sz="1400" b="1" spc="100" dirty="0">
                <a:solidFill>
                  <a:prstClr val="black"/>
                </a:solidFill>
              </a:rPr>
              <a:t>ძირეული </a:t>
            </a:r>
            <a:r>
              <a:rPr lang="ka-GE" sz="1400" b="1" spc="100" dirty="0" smtClean="0">
                <a:solidFill>
                  <a:prstClr val="black"/>
                </a:solidFill>
              </a:rPr>
              <a:t>რეესტრები</a:t>
            </a:r>
            <a:r>
              <a:rPr lang="en-US" sz="1400" b="1" spc="100" dirty="0">
                <a:solidFill>
                  <a:prstClr val="black"/>
                </a:solidFill>
              </a:rPr>
              <a:t> </a:t>
            </a:r>
            <a:r>
              <a:rPr lang="ka-GE" sz="1400" b="1" spc="100" dirty="0" smtClean="0">
                <a:solidFill>
                  <a:prstClr val="black"/>
                </a:solidFill>
              </a:rPr>
              <a:t>სხვადასხვა სახის ვალიდაციებისთვის</a:t>
            </a:r>
            <a:endParaRPr lang="en-US" sz="1400" b="1" spc="1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293" y="2145827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ka-GE" sz="1400" b="1" spc="100" dirty="0" smtClean="0">
                <a:latin typeface="+mj-lt"/>
              </a:rPr>
              <a:t>ინფორმაციის მიმოცვლა</a:t>
            </a:r>
            <a:endParaRPr lang="en-US" sz="1400" b="1" spc="100" dirty="0">
              <a:latin typeface="+mj-lt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876800" y="2057400"/>
            <a:ext cx="60849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6200"/>
            <a:ext cx="6286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610910"/>
            <a:ext cx="6286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39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524000"/>
          </a:xfrm>
        </p:spPr>
        <p:txBody>
          <a:bodyPr>
            <a:normAutofit/>
          </a:bodyPr>
          <a:lstStyle/>
          <a:p>
            <a:pPr lvl="0" algn="ctr"/>
            <a:r>
              <a:rPr lang="ka-GE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სამედიცინო </a:t>
            </a:r>
            <a:r>
              <a:rPr lang="ka-GE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საქმიანობის</a:t>
            </a:r>
            <a:r>
              <a:rPr lang="en-US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რეგულირების </a:t>
            </a:r>
            <a:r>
              <a:rPr lang="ka-GE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კომპონენტი</a:t>
            </a:r>
            <a:endParaRPr lang="ka-GE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836" y="1761459"/>
            <a:ext cx="5006164" cy="787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200" b="1" spc="100" dirty="0"/>
              <a:t>სამედიცინო დაწესებულებების ლიცენზირებისა და ნებართვების </a:t>
            </a:r>
            <a:r>
              <a:rPr lang="ka-GE" sz="1200" b="1" spc="100" dirty="0" smtClean="0"/>
              <a:t>მოდულისა და </a:t>
            </a:r>
            <a:r>
              <a:rPr lang="ka-GE" sz="1200" b="1" spc="100" dirty="0"/>
              <a:t>სამედიცინო პერსონალის სერტიფიცირებისა და აკრედიტაციის </a:t>
            </a:r>
            <a:r>
              <a:rPr lang="ka-GE" sz="1200" b="1" spc="100" dirty="0" smtClean="0"/>
              <a:t>მოდულის </a:t>
            </a:r>
            <a:r>
              <a:rPr lang="ka-GE" sz="1200" b="1" spc="100" dirty="0" smtClean="0">
                <a:solidFill>
                  <a:schemeClr val="bg1"/>
                </a:solidFill>
              </a:rPr>
              <a:t>მახასიათებლები</a:t>
            </a:r>
            <a:endParaRPr lang="en-US" sz="1200" b="1" spc="1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5"/>
          <p:cNvSpPr txBox="1">
            <a:spLocks/>
          </p:cNvSpPr>
          <p:nvPr/>
        </p:nvSpPr>
        <p:spPr>
          <a:xfrm>
            <a:off x="457200" y="2701744"/>
            <a:ext cx="4639340" cy="3927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10000"/>
              </a:lnSpc>
            </a:pPr>
            <a:r>
              <a:rPr lang="ka-GE" sz="1300" b="1" spc="100" dirty="0">
                <a:solidFill>
                  <a:schemeClr val="tx1"/>
                </a:solidFill>
              </a:rPr>
              <a:t>ელექტრონული </a:t>
            </a:r>
            <a:r>
              <a:rPr lang="ka-GE" sz="1300" b="1" spc="100" dirty="0" smtClean="0">
                <a:solidFill>
                  <a:schemeClr val="tx1"/>
                </a:solidFill>
              </a:rPr>
              <a:t>რეესტრების </a:t>
            </a:r>
            <a:r>
              <a:rPr lang="ka-GE" sz="1300" b="1" spc="100" dirty="0">
                <a:solidFill>
                  <a:schemeClr val="tx1"/>
                </a:solidFill>
              </a:rPr>
              <a:t>წარმოება და საჯარო ინფორმაციაზე ხელმისაწვდომობა</a:t>
            </a:r>
            <a:endParaRPr lang="en-US" sz="1300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300" b="1" spc="100" dirty="0" smtClean="0">
                <a:solidFill>
                  <a:schemeClr val="tx1"/>
                </a:solidFill>
              </a:rPr>
              <a:t>სრულყოფილი </a:t>
            </a:r>
            <a:r>
              <a:rPr lang="ka-GE" sz="1300" b="1" spc="100" dirty="0">
                <a:solidFill>
                  <a:schemeClr val="tx1"/>
                </a:solidFill>
              </a:rPr>
              <a:t>ისტორიები სამართალმემკვიდრეობის </a:t>
            </a:r>
            <a:r>
              <a:rPr lang="ka-GE" sz="1300" b="1" spc="100" dirty="0" smtClean="0">
                <a:solidFill>
                  <a:schemeClr val="tx1"/>
                </a:solidFill>
              </a:rPr>
              <a:t>გათვალისწინებით (ლიცენზიების, ნებართვების, აკრედიტაციის შესახებ)</a:t>
            </a:r>
            <a:endParaRPr lang="en-US" sz="1300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300" b="1" spc="100" dirty="0" smtClean="0">
                <a:solidFill>
                  <a:schemeClr val="tx1"/>
                </a:solidFill>
              </a:rPr>
              <a:t>ინფორმაცია სამედიცინო </a:t>
            </a:r>
            <a:r>
              <a:rPr lang="ka-GE" sz="1300" b="1" spc="100" dirty="0">
                <a:solidFill>
                  <a:schemeClr val="tx1"/>
                </a:solidFill>
              </a:rPr>
              <a:t>პერსონალის კვალიფიკაციის ამაღლების, ერთი ან რამდენიმე სერტიფიკატის ფლობის და გამოცდილების შესახებ </a:t>
            </a:r>
            <a:endParaRPr lang="en-US" sz="1300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300" b="1" spc="100" dirty="0" smtClean="0">
                <a:solidFill>
                  <a:schemeClr val="tx1"/>
                </a:solidFill>
              </a:rPr>
              <a:t>პერსონალის საექიმო საქმიანობების უფლების შეჩერება/გაუქმების შესახებ ინფორმაციის ტრანსპარენტულობა</a:t>
            </a:r>
            <a:endParaRPr lang="en-US" sz="1300" b="1" spc="100" dirty="0" smtClean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300" b="1" spc="100" dirty="0" smtClean="0">
                <a:solidFill>
                  <a:schemeClr val="tx1"/>
                </a:solidFill>
              </a:rPr>
              <a:t>სამომავლოდ</a:t>
            </a:r>
            <a:r>
              <a:rPr lang="en-US" sz="1300" b="1" spc="100" dirty="0" smtClean="0">
                <a:solidFill>
                  <a:srgbClr val="FF0000"/>
                </a:solidFill>
              </a:rPr>
              <a:t> </a:t>
            </a:r>
            <a:r>
              <a:rPr lang="ka-GE" sz="1300" b="1" spc="100" dirty="0">
                <a:solidFill>
                  <a:schemeClr val="tx1"/>
                </a:solidFill>
              </a:rPr>
              <a:t>ინფორმაცია სამედიცინო პერსონალის დაწესებულებებში განაწილების შესახებ</a:t>
            </a:r>
            <a:endParaRPr lang="en-US" sz="1300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endParaRPr lang="ka-GE" sz="2000" dirty="0" smtClean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9" name="Picture 8" descr="C:\Users\TATA\AppData\Local\Microsoft\Windows\Temporary Internet Files\Content.IE5\O4AWLA7I\MC90043958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81200"/>
            <a:ext cx="5256212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77000" y="3048000"/>
            <a:ext cx="1610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chemeClr val="bg1"/>
                </a:solidFill>
              </a:rPr>
              <a:t>სერტიფიცირება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46368" y="2210790"/>
            <a:ext cx="1935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solidFill>
                  <a:schemeClr val="bg1"/>
                </a:solidFill>
              </a:rPr>
              <a:t>აკრედიტაცია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04770" y="331303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smtClean="0"/>
              <a:t>რეგულირება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19528" y="450598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solidFill>
                  <a:schemeClr val="bg1"/>
                </a:solidFill>
              </a:rPr>
              <a:t>სამედ.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ka-GE" sz="1400" b="1" dirty="0" smtClean="0">
                <a:solidFill>
                  <a:schemeClr val="bg1"/>
                </a:solidFill>
              </a:rPr>
              <a:t>საქმიანობის</a:t>
            </a:r>
          </a:p>
          <a:p>
            <a:pPr algn="ctr"/>
            <a:r>
              <a:rPr lang="ka-GE" sz="1400" b="1" dirty="0" smtClean="0">
                <a:solidFill>
                  <a:schemeClr val="bg1"/>
                </a:solidFill>
              </a:rPr>
              <a:t>ლიცენზირება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34128" y="4495800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600" b="1" dirty="0" smtClean="0">
                <a:solidFill>
                  <a:schemeClr val="bg1"/>
                </a:solidFill>
              </a:rPr>
              <a:t>ნებართვები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75168" y="2971800"/>
            <a:ext cx="1935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>
                <a:solidFill>
                  <a:schemeClr val="bg1"/>
                </a:solidFill>
              </a:rPr>
              <a:t>შეტყობინებები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62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algn="ctr"/>
            <a:r>
              <a:rPr lang="ka-GE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ფარმაცევტული საქმიანობის კომპონენტი</a:t>
            </a:r>
            <a:endParaRPr lang="en-US" spc="100" dirty="0"/>
          </a:p>
        </p:txBody>
      </p:sp>
      <p:sp>
        <p:nvSpPr>
          <p:cNvPr id="6" name="Rectangle 5"/>
          <p:cNvSpPr/>
          <p:nvPr/>
        </p:nvSpPr>
        <p:spPr>
          <a:xfrm>
            <a:off x="295894" y="1664478"/>
            <a:ext cx="4800600" cy="4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შემადგენელი მოდულები</a:t>
            </a:r>
            <a:endParaRPr lang="en-US" b="1" spc="100" dirty="0"/>
          </a:p>
        </p:txBody>
      </p:sp>
      <p:sp>
        <p:nvSpPr>
          <p:cNvPr id="17" name="Rounded Rectangle 16"/>
          <p:cNvSpPr/>
          <p:nvPr/>
        </p:nvSpPr>
        <p:spPr>
          <a:xfrm>
            <a:off x="533400" y="2438400"/>
            <a:ext cx="4343400" cy="9906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ფარმაცევტული და სააფთიაქო დაწესებულებების მოდული</a:t>
            </a:r>
            <a:endParaRPr kumimoji="0" lang="en-US" sz="1600" b="1" i="0" u="none" strike="noStrike" kern="0" cap="none" spc="100" normalizeH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3400" y="5486400"/>
            <a:ext cx="43434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ელექტრონული დანიშნულების მოდული</a:t>
            </a:r>
            <a:endParaRPr kumimoji="0" lang="en-US" sz="1600" b="1" i="0" u="none" strike="noStrike" kern="0" cap="none" spc="100" normalizeH="0" noProof="0" dirty="0">
              <a:ln>
                <a:noFill/>
              </a:ln>
              <a:effectLst/>
              <a:uLnTx/>
              <a:uFillTx/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24494" y="4495800"/>
            <a:ext cx="43434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ფარმაცევტული პროდუქტების ელექტრონული რეგისტრაციის მოდული </a:t>
            </a:r>
            <a:r>
              <a:rPr kumimoji="0" lang="ka-GE" sz="14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lang="en-US" sz="1400" b="1" kern="0" spc="100" dirty="0">
                <a:latin typeface="Calibri" pitchFamily="34" charset="0"/>
                <a:cs typeface="Calibri" pitchFamily="34" charset="0"/>
              </a:rPr>
              <a:t>e</a:t>
            </a:r>
            <a:r>
              <a:rPr kumimoji="0" lang="en-US" sz="14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CTD</a:t>
            </a:r>
            <a:r>
              <a:rPr kumimoji="0" lang="ka-GE" sz="14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)</a:t>
            </a:r>
            <a:endParaRPr kumimoji="0" lang="en-US" sz="1400" b="1" i="0" u="none" strike="noStrike" kern="0" cap="none" spc="100" normalizeH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33400" y="3505200"/>
            <a:ext cx="43434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ფარმაცევტული პროდუქტების მოდული</a:t>
            </a:r>
            <a:endParaRPr kumimoji="0" lang="en-US" sz="1600" b="1" i="0" u="none" strike="noStrike" kern="0" cap="none" spc="100" normalizeH="0" noProof="0" dirty="0">
              <a:ln>
                <a:noFill/>
              </a:ln>
              <a:effectLst/>
              <a:uLnTx/>
              <a:uFillTx/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6553200" y="2781300"/>
            <a:ext cx="4724400" cy="36957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1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ქვეყნის მასშტაბით რეგისტრირებული და მოქმედი ფარმაცევტული დაწესებულებების სრულყოფილი აღრიცხვა </a:t>
            </a:r>
            <a:r>
              <a:rPr lang="ka-GE" sz="1600" b="1" spc="100" dirty="0" smtClean="0">
                <a:solidFill>
                  <a:schemeClr val="tx1"/>
                </a:solidFill>
              </a:rPr>
              <a:t>და</a:t>
            </a:r>
            <a:r>
              <a:rPr lang="en-US" sz="1600" b="1" spc="100" dirty="0" smtClean="0">
                <a:solidFill>
                  <a:schemeClr val="tx1"/>
                </a:solidFill>
              </a:rPr>
              <a:t> </a:t>
            </a:r>
            <a:r>
              <a:rPr lang="ka-GE" sz="1600" b="1" spc="100" dirty="0">
                <a:solidFill>
                  <a:schemeClr val="tx1"/>
                </a:solidFill>
              </a:rPr>
              <a:t>იდენტიფიცირება საქმიანობის სახეების </a:t>
            </a:r>
            <a:r>
              <a:rPr lang="ka-GE" sz="1600" b="1" spc="100" dirty="0" smtClean="0">
                <a:solidFill>
                  <a:schemeClr val="tx1"/>
                </a:solidFill>
              </a:rPr>
              <a:t>მიხედვით</a:t>
            </a:r>
            <a:endParaRPr lang="en-US" sz="1600" b="1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600" b="1" spc="100" dirty="0" smtClean="0">
                <a:solidFill>
                  <a:schemeClr val="tx1"/>
                </a:solidFill>
              </a:rPr>
              <a:t>სააფთიაქო </a:t>
            </a:r>
            <a:r>
              <a:rPr lang="ka-GE" sz="1600" b="1" spc="100" dirty="0">
                <a:solidFill>
                  <a:schemeClr val="tx1"/>
                </a:solidFill>
              </a:rPr>
              <a:t>და ფარმაცევტული დაწესებულებების, ასევე  ფარმაცევტული პროდუქტების  ინსპექტირების შედეგების ისტორიის აღრიცხვა</a:t>
            </a:r>
            <a:endParaRPr lang="en-US" sz="1600" b="1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მონაცემების სტანდარტიზება, ჩანაწერების დუბლირების პრევენცია</a:t>
            </a:r>
            <a:endParaRPr lang="en-US" sz="1600" b="1" spc="100" dirty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341423" y="1761460"/>
            <a:ext cx="5012377" cy="676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400" b="1" spc="100" dirty="0">
                <a:solidFill>
                  <a:srgbClr val="FFFFFF"/>
                </a:solidFill>
              </a:rPr>
              <a:t>ფარმაცევტული და სააფთიაქო დაწესებულებების </a:t>
            </a:r>
            <a:r>
              <a:rPr lang="ka-GE" sz="1400" b="1" spc="100" dirty="0" smtClean="0">
                <a:solidFill>
                  <a:srgbClr val="FFFFFF"/>
                </a:solidFill>
              </a:rPr>
              <a:t>მოდულის </a:t>
            </a:r>
            <a:r>
              <a:rPr lang="ka-GE" sz="1400" b="1" spc="100" dirty="0" smtClean="0">
                <a:solidFill>
                  <a:schemeClr val="bg1"/>
                </a:solidFill>
              </a:rPr>
              <a:t>მახასიათებლები</a:t>
            </a:r>
            <a:endParaRPr lang="ka-GE" sz="1400" b="1" spc="100" dirty="0">
              <a:solidFill>
                <a:schemeClr val="bg1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44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algn="ctr"/>
            <a:r>
              <a:rPr lang="ka-GE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ფარმაცევტული საქმიანობის </a:t>
            </a:r>
            <a:r>
              <a:rPr lang="ka-GE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კომპონენტი -</a:t>
            </a: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II</a:t>
            </a:r>
            <a:endParaRPr lang="en-US" spc="100" dirty="0"/>
          </a:p>
        </p:txBody>
      </p:sp>
      <p:sp>
        <p:nvSpPr>
          <p:cNvPr id="4" name="Rectangle 3"/>
          <p:cNvSpPr/>
          <p:nvPr/>
        </p:nvSpPr>
        <p:spPr>
          <a:xfrm>
            <a:off x="295940" y="1761460"/>
            <a:ext cx="5114260" cy="67694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600" b="1" spc="100" dirty="0">
                <a:solidFill>
                  <a:schemeClr val="bg1"/>
                </a:solidFill>
              </a:rPr>
              <a:t>ფარმაცევტული პროდუქტების მოდულის </a:t>
            </a:r>
            <a:r>
              <a:rPr lang="ka-GE" sz="1600" b="1" spc="100" dirty="0" smtClean="0">
                <a:solidFill>
                  <a:schemeClr val="bg1"/>
                </a:solidFill>
              </a:rPr>
              <a:t>მახასიათებლები</a:t>
            </a:r>
            <a:endParaRPr lang="ka-GE" sz="1600" b="1" spc="100" dirty="0">
              <a:solidFill>
                <a:schemeClr val="bg1"/>
              </a:solidFill>
              <a:latin typeface="Sylfae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315740" y="1752600"/>
            <a:ext cx="5342860" cy="6769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400" b="1" spc="100" dirty="0">
                <a:solidFill>
                  <a:schemeClr val="bg1"/>
                </a:solidFill>
              </a:rPr>
              <a:t>ფარმაცევტული პროდუქტების ელექტრონული რეგისტრაციის </a:t>
            </a:r>
            <a:r>
              <a:rPr lang="ka-GE" sz="1400" b="1" spc="100" dirty="0" smtClean="0">
                <a:solidFill>
                  <a:schemeClr val="bg1"/>
                </a:solidFill>
                <a:cs typeface="Calibri" pitchFamily="34" charset="0"/>
              </a:rPr>
              <a:t>(</a:t>
            </a:r>
            <a:r>
              <a:rPr lang="en-US" sz="1400" b="1" spc="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1400" b="1" spc="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CDT</a:t>
            </a:r>
            <a:r>
              <a:rPr lang="ka-GE" sz="1400" b="1" spc="100" dirty="0" smtClean="0">
                <a:solidFill>
                  <a:schemeClr val="bg1"/>
                </a:solidFill>
                <a:cs typeface="Calibri" pitchFamily="34" charset="0"/>
              </a:rPr>
              <a:t>)</a:t>
            </a:r>
            <a:r>
              <a:rPr lang="en-US" sz="1400" b="1" spc="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ka-GE" sz="1400" b="1" spc="100" dirty="0" smtClean="0">
                <a:solidFill>
                  <a:schemeClr val="bg1"/>
                </a:solidFill>
              </a:rPr>
              <a:t>მოდულის მახასიათებლები</a:t>
            </a:r>
            <a:endParaRPr lang="ka-GE" sz="1400" b="1" spc="100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57199" y="2743200"/>
            <a:ext cx="5181601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ქვეყანაში ნებადართული ფარმაცევტული პროდუქტების სრულყოფილი ნუსხა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შემოსავლების სამსახურთან </a:t>
            </a:r>
            <a:r>
              <a:rPr lang="ka-GE" sz="1300" dirty="0" smtClean="0">
                <a:solidFill>
                  <a:schemeClr val="tx1"/>
                </a:solidFill>
              </a:rPr>
              <a:t>იმპორტ</a:t>
            </a:r>
            <a:r>
              <a:rPr lang="en-US" sz="1300" dirty="0" smtClean="0">
                <a:solidFill>
                  <a:schemeClr val="tx1"/>
                </a:solidFill>
              </a:rPr>
              <a:t>/</a:t>
            </a:r>
            <a:r>
              <a:rPr lang="ka-GE" sz="1300" dirty="0" smtClean="0">
                <a:solidFill>
                  <a:schemeClr val="tx1"/>
                </a:solidFill>
              </a:rPr>
              <a:t>ექსპორტის </a:t>
            </a:r>
            <a:r>
              <a:rPr lang="ka-GE" sz="1300" dirty="0">
                <a:solidFill>
                  <a:schemeClr val="tx1"/>
                </a:solidFill>
              </a:rPr>
              <a:t>შესახებ ინფორმაციის რეალურ დროში  გაცვლის შესაძლებლობა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 smtClean="0">
                <a:solidFill>
                  <a:schemeClr val="tx1"/>
                </a:solidFill>
              </a:rPr>
              <a:t>მოქალაქეების უსაფრთხოება;</a:t>
            </a:r>
            <a:r>
              <a:rPr lang="ka-GE" sz="1300" dirty="0" smtClean="0">
                <a:solidFill>
                  <a:srgbClr val="FFC000"/>
                </a:solidFill>
              </a:rPr>
              <a:t> </a:t>
            </a:r>
            <a:r>
              <a:rPr lang="ka-GE" sz="1300" dirty="0" smtClean="0">
                <a:solidFill>
                  <a:schemeClr val="tx1"/>
                </a:solidFill>
              </a:rPr>
              <a:t>ფარმაცევტული </a:t>
            </a:r>
            <a:r>
              <a:rPr lang="ka-GE" sz="1300" dirty="0">
                <a:solidFill>
                  <a:schemeClr val="tx1"/>
                </a:solidFill>
              </a:rPr>
              <a:t>პროდუქტების მიკვლევადობის უზრუნველყოფა სადისტრიბუციო </a:t>
            </a:r>
            <a:r>
              <a:rPr lang="ka-GE" sz="1300" dirty="0" smtClean="0">
                <a:solidFill>
                  <a:schemeClr val="tx1"/>
                </a:solidFill>
              </a:rPr>
              <a:t>ქსელში წამლის უნიკალური კოდის მიხედვით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მონაცემების სტანდარტიზება, ჩანაწერების დუბლირების </a:t>
            </a:r>
            <a:r>
              <a:rPr lang="ka-GE" sz="1300" dirty="0" smtClean="0">
                <a:solidFill>
                  <a:schemeClr val="tx1"/>
                </a:solidFill>
              </a:rPr>
              <a:t>პრევენცია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 smtClean="0">
                <a:solidFill>
                  <a:schemeClr val="tx1"/>
                </a:solidFill>
              </a:rPr>
              <a:t>სამედიცინო </a:t>
            </a:r>
            <a:r>
              <a:rPr lang="ka-GE" sz="1300" dirty="0">
                <a:solidFill>
                  <a:schemeClr val="tx1"/>
                </a:solidFill>
              </a:rPr>
              <a:t>პერსონალის მიერ ინფორმირებული გადაწყვეტილებების მიღების შესაძლებლობა, პროდუქტების ანოტაციებზე და სხვადასხვა სამედიცინო/სამეცნიერო ინფორმაციაზე დაყრდნობით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endParaRPr lang="en-US" sz="1300" dirty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6485860" y="2743200"/>
            <a:ext cx="524894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 smtClean="0">
                <a:solidFill>
                  <a:schemeClr val="tx1"/>
                </a:solidFill>
              </a:rPr>
              <a:t>ნორმატიულ-ტექნიკური </a:t>
            </a:r>
            <a:r>
              <a:rPr lang="ka-GE" sz="1300" dirty="0">
                <a:solidFill>
                  <a:schemeClr val="tx1"/>
                </a:solidFill>
              </a:rPr>
              <a:t>დოსიეს და ექსპერტიზის პროცესის სტანდარტიზაცია 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რეგისტრაციის პროცესის შესაბამისობა საერთაშორისო </a:t>
            </a:r>
            <a:r>
              <a:rPr lang="ka-GE" sz="1300" dirty="0" smtClean="0">
                <a:solidFill>
                  <a:schemeClr val="tx1"/>
                </a:solidFill>
              </a:rPr>
              <a:t>სტანდარტებთან;  ასევე, </a:t>
            </a:r>
            <a:r>
              <a:rPr lang="ka-GE" sz="1300" dirty="0">
                <a:solidFill>
                  <a:schemeClr val="tx1"/>
                </a:solidFill>
              </a:rPr>
              <a:t>აღიარებული მაღალი სანდოობის მარეგულირებლების ანალოგიურ სარეგისტრაციო ინტერფეისთან მიერთების </a:t>
            </a:r>
            <a:r>
              <a:rPr lang="ka-GE" sz="1300" dirty="0" smtClean="0">
                <a:solidFill>
                  <a:schemeClr val="tx1"/>
                </a:solidFill>
              </a:rPr>
              <a:t>ტექნიკური </a:t>
            </a:r>
            <a:r>
              <a:rPr lang="ka-GE" sz="1300" dirty="0">
                <a:solidFill>
                  <a:schemeClr val="tx1"/>
                </a:solidFill>
              </a:rPr>
              <a:t>შესაძლებლობა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მაღალხარისხიანი  მედიკამენტების რეგისტრაციის უზრუნველყოფა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დროითი, ფინანსური და ტექნიკური რესურსების ოპტიმიზაცია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მონაცემების სისტემატიზაცია და ინფორმაციის მოძიების </a:t>
            </a:r>
            <a:r>
              <a:rPr lang="ka-GE" sz="1300" dirty="0" smtClean="0">
                <a:solidFill>
                  <a:schemeClr val="tx1"/>
                </a:solidFill>
              </a:rPr>
              <a:t>სიმარტივე</a:t>
            </a:r>
            <a:endParaRPr lang="ka-GE" sz="1300" dirty="0" smtClean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740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2" y="99220"/>
            <a:ext cx="10675938" cy="1325563"/>
          </a:xfrm>
        </p:spPr>
        <p:txBody>
          <a:bodyPr/>
          <a:lstStyle/>
          <a:p>
            <a:pPr algn="ctr"/>
            <a:r>
              <a:rPr lang="ka-GE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ფარმაცევტული საქმიანობის </a:t>
            </a:r>
            <a:r>
              <a:rPr lang="ka-GE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კომპონენტი - </a:t>
            </a: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III</a:t>
            </a:r>
            <a:endParaRPr lang="en-US" spc="100" dirty="0"/>
          </a:p>
        </p:txBody>
      </p:sp>
      <p:sp>
        <p:nvSpPr>
          <p:cNvPr id="100" name="AutoShape 4" descr="data:image/jpeg;base64,/9j/4AAQSkZJRgABAQAAAQABAAD/2wBDAAkGBwgHBgkIBwgKCgkLDRYPDQwMDRsUFRAWIB0iIiAdHx8kKDQsJCYxJx8fLT0tMTU3Ojo6Iys/RD84QzQ5Ojf/2wBDAQoKCg0MDRoPDxo3JR8lNzc3Nzc3Nzc3Nzc3Nzc3Nzc3Nzc3Nzc3Nzc3Nzc3Nzc3Nzc3Nzc3Nzc3Nzc3Nzc3Nzf/wAARCACdAKUDASIAAhEBAxEB/8QAGgAAAgMBAQAAAAAAAAAAAAAABAUAAgMBB//EAEAQAAEDAwIDBAcGBAUEAwAAAAECAxEABCESMQUTUSJBYYEUFSMycZGSU6GxwdHwJULh8SQ1Q1JzBjOC8jRUo//EABgBAQEBAQEAAAAAAAAAAAAAAAABAgME/8QAIREBAAIDAQACAgMAAAAAAAAAAAExAhJREVJhEyEDMkH/2gAMAwEAAhEDEQA/APRmnLdSlJLtqkpWoAPM8syBmJiQPCrzbpb5vNtFtpKZ0NBRMkREdZgQM1Lqw4e8pLlyIUCtYSXoypMkxOTFRFtYN27oS7DbqQlazcagSkAZUTvkb5ON67bz1w0hQLtw62yXrIPLnShTUKmAYInBggwc1oXLAuIQh6yKnAVoACSFIkDf4mJnNYt8N4U02hlAhCQXEo58gAkKUYnqgE/A1UcJ4UhIY5mnok3cEkkGd9zAz+tN56aQJaSw+rQyuzUtOrUnljVhRG0z3RWoszqyi2joGYrG1tOH294u5t1IDywon2wMydRMTj+lG+kskoAdalcaRzEgmdsTNWMuyTjyE9Ft/sWvpFT0W3+xa+kfpXE3bCwSl5qANWXEjGwO9W57ZmHGTCdR9qnAmJ361reOprPHPRbf7Fr6R+lT0W3+xa+kfpXDdW6RKn2QOpdR0k99Q3VuNIL7MqyBzkZHhnNTeOppPE9GY+xa+gVPRmPsGvoFc9IbKdSXGiImeamIO3fWXpjalBKbi01HYc5Jn761vHV1+m3ozH2LX0CuejMd7Lf0Crm2vT/InyIqhsr0/wAo+urtj08nici2G7TX0Cqlq1H+k39AqegXh3Qn6qnoF3/sT9Qq7Y9TyeK6LX7Fs/8AgKnLt+5hr6RV/QLrvbH1Cuiwufsh9Qq7YdTXLjPlsfYtfQP0qcq3+xa+gVsLG5+z+8V30G5/2feKm+PV1njHksfYtfQP0qVd1l5nTqb38R+tSm2PU1+gSuIqbcQlNqXU6B7TmpEHOIOa3N40pRSQnTvOsH44ij7O0Mc4rBQttGlspwggZM98/vw6lltuxlx5Kk6Z5xjAjeuG2HHWMMvLJzxJYWQLIkAwFB5IkT+H9fPZF4laQVtJQYSQCsEg9Djuo1h20aSEu3rDhUrs6lJn4Y+Irb0ixhJ51vCiQO2M/uR86bY8NMuk73EnEPFLVnzUHGvnJGI+dXY4jze0u3U0QqDqcBO24jxxTU3FgNUvW40+9K04xP4VOdZaw2pxlKyYCVEAnMbGm+HDWegDdM5nv3yKgu2RtjzH6U35CPs01PR0fZp+6r+TD4rpl0o9KY06caemoR+FQ3TJGe4R7wxTf0dPc2n5Ch7u3QhJcU8hhKRlRAgZ757qfkw+Jrl0B6WzETjaNQrguWJkRJzuP0opq1U8Fcu+QtMY0oSY/f5UW3alClFRSsKMgFIxTfD4mmXS4cRGwdX9dQ8RSN3VfXUWbdsJ1cTaTiRr0Z8fHb7qZNttOIC20tqQoSlQjIpvh8U0y6W+sRP/AHF/XVV8RIQShSlKjCS5E+cVq4WA46fWLKQiSpPZOjYGfhP30Qh+yUUoS9bqWYAAWJJ2pvh8V0y6WDiz6mlq5TiVpSVJQX09owezO3metDo41xDkBbtkrUor9mi9bJTCjpmcZEHwp1etNpKJuEW5gmCB2hicHp+dDKXbJg+sWgEmFSE5IwZ864ZxGU+xMw3jExH7Y2PE3X2ZudVssQClVwhU4BkEd0kjyoj0xH/2v/1FFOpZctOYhxCG1AKDqYiPjQbirdEFzibKSciQgCK4z/DPv95ajL6gNd3s6RzgYn/VB7/hUo65bBYYKS24CmdYA7W2alenDHzGIc8vfR1of8EyYk8sGPKqKn1eYtEk8vFviDj3enhVrPFgzmPZDPlWepJ4Zq9LGktT6RM4j3qk21FAyFB3HAgST2nJaj3RPfJ6bd3StEDDaVcGCQVbQ2dGBn8v/GsFKSSknj0JJGlPYzgQD3nr51YqSoISONgGTB7Mq92R+/8AdQRaCHNPqJCk6Y1+yxGAImdsUQHHCjX6rIWJISSiSd9560OoLOkjjoxEjSgyTA+U/jV+YkLk8XQAIlK9ImDmelPAULi6DwbNmpSD/qJWmBnpM7UZSpCmkXKZ4ooDuYWUwrJHeJIkj5U2BEVmCHKH4hPoy4tBdz/onT2vqxRMihr9aEWyiq4FuJHtSYjNVWdgo5mwNrI2JR8uyfGjDtQvD3EFvR6am6WCSVgifuoome+gSLb5jfLc4ClxtQAUmUYAmN4/Z+NMLJ55altuWK7ZCUjSVKQQd5ACSf2aCbnSSOMAYTJIGPhPWmjJhpA1hzA7eO1jegWLCuZcEcDSome2S37bI8fx/wBtS2SEOs6OAhkasLhocvtZODInfFUWpIXczxyB2oTCfY5T+G2etdYPtmgeOB06xKAEDXkYxnoKAziE+zixFyYJBgdk4gZ6n8M0BpcIUT/0+2olWQS3nxzR3E5Jbi9NqACVQPeGJPl+dAuKBCieNBA1EakjAzkZMb0DEjVw5Ids0iUCbaAY8OmPypeQsq1eoEFZUNRJbweoJ/GmDZnhqCi6CjyxD6tlY3PxpXqToSr1+eWcpIjbvkzQH3U8i3lHKOnKBHZ2xjpUqXMci37ZX2ffP82BmpWopmbEWc+gMwJPKTA8hVFajw8n0Ycwt/8AYnEx7tWspPD2IMeyTnpgVXs+rc3R08rNwcHb3vjUm1igR5nMMcFTJnUvUjPZE+OdvKraVqSkK4S3oJ7SSpJj3Y7v7aa4pxrUgq40AmZSkFvOBAOJPXzq2tBQFDi6YEysFEbAfDeN+tBm4XGi3yuCJOr3iko7MSc+YFQM+kABzgzbZIGVaTAkYx4fhVluN81oq4yAtOdILfaBjuj9zVlL0Ep9boSpIHvBvEd576SN7VsuEl+wQzpjSSUq7/D4TR4GKUpLYfQj1qpK5PsSUAqM9CJzBGPKmoGMmswQ7FD3iZZUAwl849mrYic/dREUNxAD0VZVcm2AiXRHZ+eKqq2CAUBxVoLZeRpkHGOnl8qKUP70JYkqMi+FyAIIGjB69n4GiyKBHCwEn1GlYO4lMpwevw+/5MLJ15xa23LJVshCRpJUCDuIEfAfOgCUI0E8c5ZjElMKEHPa/ePjTCyQpSi96aq4bcSCgaUgDxEDP9KAJzXzLnTwZBMntFSfbZHh3+PSuMA81mOCJZAUIVKOx2t8eZrri2puQeNADONSJZykHbptnrVmXEc1seukOkr9yW+0dWBjPQY86AjiSSVN6bJNyYJBMdk4/H8qCcSvUvTwVtRnYlPa8dqO4jpBRqvFW4AVIB94Yk+X50uloDSrjiwQYnUAf0yaBmQfVw1WkEtiWAQY6il2hxKxp4I0pWoFRkAT1Bimam1N2XLXcK1JSEl5feeppTrZKUqPHlaTlJ1JEigPuQeRbygNnTlA/lwMVKlxHo9vpcLg04Wf5sDNStxTE23siRw63IEnkpgdcVXUtXD5VagrLf8A8cqEbe7O3hVrHPD7fJHsU5HwrIKbVwrs3ay2G49J1ZxjVNZm2ooJK+ZI4EnWT216kQeyJg7+G3d8KjgUbcBXBEqH2ZUk7BMeH/rVFLZ1p/jy4kaUam590ROJPXPXOKtzGihCE8cUComFyglWE7Yj/wBqo5EdtHAU605ElE9w7u+PwrriJCJ4GlSSDIKm5SRtVQttRH8fntdjSW+mx671bmWwacSvjaivUUlwKQCgxtER/Ke7rUkapfdU6meDqQZ98qQYzvv50SxcXheS27ZlKIEuhYifhVGr+zZZOu/Q4lMkuqWmAJ7yMDcUWw82+gLacS4mfeSZEis/6Q1obiGbRz/DC5x/2jHb8M4+dEzQvEYNsoG5Xb7DmoiUzjvBG5qq5YGQr/B+jHGMZ36fvNFE9aC4cCfaJv1XbcETCSJ+KQP2aNPWkhG5qWgIXwJDqFAakynG/cr95phZPvLWttdiq3QgDSSpJCpnaKWPqbCAkcfLCykaVEpg4Oc7/dtTWxuLdaAyxdJuVtpGohYUY6mPgflQArLnMuSOCpmT2itI52R+O+elctSrmM6eBhmFe8VI9mNWTjzNUWpjXdfx1wAapSFp9jlM7CcbZ6123W2Xmo/6gU+QsS3qb7Z1YGB5Y86A3iMy2fQU3JAVBUfdMj7j+VBLCwVaOBtrheO2kT47UZxLTqbCr1VthWBjUMTsdx+dLZtg1J489o7lhW3xO396Buta3LDW9bSspBWxIPxE99Kwp4mfUTesqyS4kCeoMZ/vTJBB4ajRdkgoGm4VmdoPnSta7WUn146lEjSA5MjxPf30DC5nkW+psNHT7g/l2xUrj5Sba20OF0aMLJyrAzUrUUxNiLAfw63/AOFP4VRAWLBQ9CQhekxbSmD0HTNX4f8A5dbf8KfwFYp0p4Y4FXiiNKpfyCMb1JuWopgVPa5HBUlRnUvW3kaRPfJ6ZHdmBFXCnoR/B0hJ3GtHZ2g/j8qFUpkOJnjyxJASgrRvpETiT186jhYKWirjq0nWQlYcSJwmRtB7vqqjdIXqn1IlJ1b6mseO9WQt9T2lzhCUjVBc1oOJOevj51ipbA0/xwpVpElSkdrsgg5HnjrXRyFJITxd1S0RqUhadUEiJEbZqT+gVapdCkNuWDTaSkaloKYBjaKPSlKRCQAOgoexdadZAZuRcaMFeoEn4xROakLCRQ96VBhXLtxcK+zJA1fPFEZoXiKm02yi7c+jJBHtdUR3/lQVsVOHsqsjbJiYlMD6T+4osig+HOtqRy03wu1iTq1JJjyow476BM7zG2gU8CQ4AASlBbkHOwMSf1+NMrRpKUBw26GXVgawgDf4jelIQkgEcccb0gTkQQQd9U/HyphY27jaluqvnblC0gICwmE7mRAzMj5UA6+drf08FbPRZW2OblPn45/21y3LmtkDgaWRq97U17Mas7HzxWSy0V3U8bVHalMp9jlP4bZ61GFI57Q9el5WsS2NPaOoQMd2w/GgPvwvU3osU3OCdRKRoMiN+u/lQSkupKuXwFlR1GO22JHWi+JCVIm8Nv2VSBPaGJODuPzpcstKSpXrtaUEyFJOBMY3/c0DQgnh6ddoJKBqtpBA6p6Gl6Q+FavUDGsntEONxM7gxJ+VHpj1ajRdlQ0Jh85nbPnSxfJEH126hG4Goz4yTQMLqeRb62w2rTlA/lOMeVSqvx6NbaXC6NGFnJVgZqVqKYmxHD/8utv+JP4Cs2+aLFYNo2lYSYYBGlWNtq04ef4dbZj2SfwFYtqa9Wr/AMYpbeky/qMjxme6pNy1FMJuEqxwdkE4UrWnPZExjy8q4v0kJQRwZkwSdOpPZ93bHx+kVQu22pM8cIyNKAtE7CJxPjnrWmtlQQscYMJJ7QUmDhMg9396DriX9I1cJZWrlmBqTAV027660LjSVDhjLa91CU9o5jPx69aql1rXq9dhSU5ITy4jxxtg5qoW0pRLPGVkJAlKChWCYk4Pf37YqTQYWRcLZ5tulhc+6lQM+OPGaJpay01dDXbcRcWEqlXLWkgnG+PD7zTIGBUghKHvioWzhSwH1AYbMdrwziiJpfxO4Sghpx8WyFIKufqAKCCnacd9VWtkDJKrRNuoCBBBn5fAUUqg7F1paiEX6bo9ApJj5UYT86BKPSBo08FaUnEjUkFPTf8AeaPs3rlxxaHbTkISkaTrCp32jbYfOlzi2QhKTxtTK9PZUspAO8khW4/SmVlc27qeWzcofUgDUUrCjHjHw+6gDX6TruCODtE5hRUn2uRHd3+PSoyXuYyBwZppIV72pHsxqyceZxVHHLfXcg8ZXOZTrTLOUztnGN+tdYdYL7Y9dh1RVlAU32zq2wJ6DHnQF8QSslsps27iJyqOycRv4/hQIFxpJHA2NU+6Sj8aN4joBb13imISqQn+YYk+X50E6pgKXq4w+jtZ8D06UDDtHh4C7VOrQNTAIIHUUvm6KgocFZ1yNSlKTv1mJimCCk8NRouSU6Bpf3noqlhNumNXGX0pnAJIPwJP78qA66KuRb8xAbVpyhOydsVKlwU+j2+hZdTpws7qwM1K1FMzbfh/+XW3/Cn8BWaNfq9em0QFaTDAOD4VpYD+HW//AAp/AUOg26eFOKN64poBU3CidQ8ZqTaxTEquNf8Ak7cn3llxOcCe6c7eVd9toSo8HbnPZ5qZSIHh37eVYcy0KhP/AFAvSk4SHUYgDcxOIJycyamq2UhPL42/GtTeoKBkkDviMRPmaDZvnElDnB2wlUTpcSfn+++upcuUKJHCUQoT2XEgzJwfuPnWAfsOZr9dqUkI7YDydJ1AAGRse/HWrI9GbbcaVxh5atOrWVDUgRJMx3xOfKgKQ7eNiW7BvtGSlLoTHZB6ZzI7qZDIBNLLfiXDmUaF8UYWd9TjyZgnHl+lbq4nYoWEOXTSSfdBVE/D5is1ZQyKHvEeyUpLCHV7aVd4nP3TRAzQvEQn0ZWu5XbpJALqN0yYHcetVUsUy3rVapt15GlJBx8RRKhQPDEhaea3xBd22REkpIn4gUcfHagSOqfbZ1I4Kh0CDoC0ggwdpGf600tGkpQHVMIadWkawnP39+5+dKA7aNhIVxtbWoCCtQExORqH7imdnd2z4LTF23cLbSCspUFHpJjvwaANRfC7gJ4Q0cmF8we1yPD479KjBeU40DwZDSQqdQcSdA1bwB8T+zWLi7TmXYPHHsatSEuD2OU9BIjG/WuWztop9kDj67hWvCOYg8w6sCAJxgY86BjxEKJb5dmi4MHKiBpOI+f5UE7zwpejg7S4OJIGrxorinKlvmXjlv2VYQT2hidv3ml7yrQa9fGLpEK3BI0+GBH96Br2vVwKrVOrQJYBEfCgVG5144QytciVagBPXajG+WeGILd2ooLaSl8mSRiDSnmWWhBVxu50/wAvaIMdDjf79qBndTyLfUgNnTlA2TtipXHwn0a2Lay4nRhZ3VgZqVqKYmxFh/ltvifYpx5Cs0qeVw9RVZtpdgxb6wQfCYitLAxw23zHsU58hWCOWOFOAXbqm9KpfM6kj+lSblqKZKXclUeqWjG5LiY2G2O+Y7tqulVwrlg8NaSCqFe0T2BG+3iR5UIpy11oHrx6ZhLetMzpETifHPXNdK7ZQbHrp6TMK1pGo9jwjp9RqjdLl1BPqlqEhOlIdTJx8IEQAP6VqFPlZT6C2jaF6kqByJHXaaCQu0aVK+NPqlspCVuDrBVsDM/0iurcYABVxt5KInVqRpMkjeN/0qSDrZrmrK7mwYaUBCVAhZIz4D9miw0j/aPlQjVuXWUqTfPLSo6gsKGRMju2qzNkWXULF3clCYhoqGnaOk/fUBgEVheqcSwotsB9X2alBIPmaImhOKKQLNzm3SrVED2ySAUfPFFSyceV2XLQMACcKBz0xRSiaC4c6yoqDd96UfEgkfL40aTQKHF3DTUtcGbWQAShLiAe/aRHT50xtkwgLWwhp1QGsJg+U99JVKtkFvVxx9kxglQGoQc9oEf2+NHcMW0q4eLXEnLxWkShSkkNiT0A+/pQVWu61vgcKaVvpUXk+1yN8Y7znpUZcuStoHhDbQ1QVc1HYE+HzxQy1W2u7njVwANWpIcHse0mYgSI2zO9dtl25eZHrx19RWOxqR2zq2gDaceXxoGF/wAyW+XYoud8qIGgyI3+flQYXdxq9Ss6zuOcn8Y/cUTxTl+z13jluNKsIPvDE7dO740tPoqUK1cbudKFaSvXMEQCCdpmgbqLhsAVWqSsoGpgKBHiATg0EVXaVnl8HYJJkrDqQCeu00Wgp9Vo5Vyso5adNwTJIxBpSpdl2FHjdwlBjSEuHPgTQMrsqLLBUgNq05QDIScYqVV8pNralt1TiNGHDuoQMmpWopmbE2A/htvifYpx1wKzbS4nh6gLNtC9JhgQAT0xir8PE8NthMSynPkK6m0KbRxgvvKKgRzCrtCehqTcrFAiq9kxwpjopXNSJGkT3d+2eldV6SUpJ4UwVZ7OtOPdjMfH6fhWvq1Ug+nXcDITzMbAdPOunhqy2kJv7tJSZ1BQJO28jw+80PGQXdKlK+FNhA2GtB7wNvhJrrbt3GlXC0IH8pDiYAic+dXPDXC2B6wup1E6pE7kxt4/cKjfD3EFWu/uXNQPvEYFDx1b18Cvl2zZAMJSpYE+Pf8AKi7dTimwXm0oX3pSrUB50I3YLSoKN9dKGrVClCM9222K0Ys+StJFw+pKRAQpQKdo6VkGRWF2F8pXLaS6cdhWxE5+6a2rG7ZL7RbDrjRP87ZgiqqtilRbC3rZNu5sUpUDj4iiDQ1raKt1km5edEbOKn9/1og7xQKkC4CY9VM90AKSM/0/OmDDaUpCuShpxQBWEgfKRvQb3DXVoCU8Qum1RAUhQEROT13+6jmGuU0lGpS9IjUoyT8aBav0srfjhTBiShRcT7TIiemJ36V1k3XManhDLadXvcxB0DV0HzxWvq5S1Oq9Ou4ckAax2JIPZx4eO5qNcMW2tClX925pVqIUsQrM5xt3fCgvxFKyprl2bb8SdS47BxG/5dKEX6UVqKeEMKIPZKlJEj40fc26nynS+40ACCEd8x+n30O5wxayom/ugSSZSoCP3FBtCzw8By2QVlA1MCCJ7x0oBPpoMjg1tr1dpWtIBPXrTNDBFqGUurCgkJDhyrHfQg4WpShF9dpSDgBew6UF7vVyWOYkIXp7SUmQDjFSuXqeU2wjUpWkEalGSYjJqVuKYm3/2Q=="/>
          <p:cNvSpPr>
            <a:spLocks noChangeAspect="1" noChangeArrowheads="1"/>
          </p:cNvSpPr>
          <p:nvPr/>
        </p:nvSpPr>
        <p:spPr bwMode="auto">
          <a:xfrm>
            <a:off x="63500" y="-566738"/>
            <a:ext cx="1228725" cy="1171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04800" y="175260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600" b="1" spc="100" dirty="0">
                <a:solidFill>
                  <a:srgbClr val="FFFFFF"/>
                </a:solidFill>
              </a:rPr>
              <a:t>ელექტრონული დანიშნულების მოდული </a:t>
            </a:r>
            <a:endParaRPr lang="ka-GE" sz="1600" b="1" spc="100" dirty="0">
              <a:solidFill>
                <a:srgbClr val="FFFFFF"/>
              </a:solidFill>
              <a:latin typeface="Sylfaen" pitchFamily="18" charset="0"/>
            </a:endParaRPr>
          </a:p>
        </p:txBody>
      </p:sp>
      <p:sp>
        <p:nvSpPr>
          <p:cNvPr id="70" name="Content Placeholder 5"/>
          <p:cNvSpPr txBox="1">
            <a:spLocks/>
          </p:cNvSpPr>
          <p:nvPr/>
        </p:nvSpPr>
        <p:spPr>
          <a:xfrm>
            <a:off x="6400800" y="2362200"/>
            <a:ext cx="5562600" cy="403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>
                <a:solidFill>
                  <a:schemeClr val="tx1"/>
                </a:solidFill>
              </a:rPr>
              <a:t>ინფორმაციის ცენტრალურად </a:t>
            </a:r>
            <a:r>
              <a:rPr lang="ka-GE" sz="1200" b="1" spc="100" dirty="0" smtClean="0">
                <a:solidFill>
                  <a:schemeClr val="tx1"/>
                </a:solidFill>
              </a:rPr>
              <a:t>მობილიზება</a:t>
            </a:r>
            <a:r>
              <a:rPr lang="en-US" sz="1200" b="1" spc="100" dirty="0" smtClean="0">
                <a:solidFill>
                  <a:schemeClr val="tx1"/>
                </a:solidFill>
              </a:rPr>
              <a:t>;</a:t>
            </a:r>
            <a:r>
              <a:rPr lang="ka-GE" sz="1200" b="1" spc="100" dirty="0" smtClean="0">
                <a:solidFill>
                  <a:schemeClr val="tx1"/>
                </a:solidFill>
              </a:rPr>
              <a:t> </a:t>
            </a:r>
            <a:r>
              <a:rPr lang="ka-GE" sz="1200" b="1" spc="100" dirty="0">
                <a:solidFill>
                  <a:schemeClr val="tx1"/>
                </a:solidFill>
              </a:rPr>
              <a:t>სარწმუნო  სტატისტიკისა და ანალიზის წარმოების შესაძლებლობა </a:t>
            </a:r>
            <a:endParaRPr lang="ka-GE" sz="1200" b="1" spc="100" dirty="0" smtClean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>
                <a:solidFill>
                  <a:schemeClr val="tx1"/>
                </a:solidFill>
              </a:rPr>
              <a:t>მკურნალობის ხარჯთ-ეფექტურობის, ასევე  პროფესიულად ინფორმატიული გადაწყვეტილების მიღების და/ან კორექციის უზრუნველყოფა </a:t>
            </a:r>
            <a:endParaRPr lang="ka-GE" sz="1200" b="1" spc="100" dirty="0" smtClean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>
                <a:solidFill>
                  <a:schemeClr val="tx1"/>
                </a:solidFill>
              </a:rPr>
              <a:t>სახელმწიფო </a:t>
            </a:r>
            <a:r>
              <a:rPr lang="ka-GE" sz="1200" b="1" spc="100" dirty="0" smtClean="0">
                <a:solidFill>
                  <a:schemeClr val="tx1"/>
                </a:solidFill>
              </a:rPr>
              <a:t>და კერძო სადაზღვევო </a:t>
            </a:r>
            <a:r>
              <a:rPr lang="ka-GE" sz="1200" b="1" spc="100" dirty="0">
                <a:solidFill>
                  <a:schemeClr val="tx1"/>
                </a:solidFill>
              </a:rPr>
              <a:t>პროგრამების ფარგლებში ფარმაცევტული პროდუქტის სარგებლის  ლიმიტის </a:t>
            </a:r>
            <a:r>
              <a:rPr lang="ka-GE" sz="1200" b="1" spc="100" dirty="0" smtClean="0">
                <a:solidFill>
                  <a:schemeClr val="tx1"/>
                </a:solidFill>
              </a:rPr>
              <a:t>კონტროლი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>
                <a:solidFill>
                  <a:schemeClr val="tx1"/>
                </a:solidFill>
              </a:rPr>
              <a:t>თაღლითობისა და მკურნალობის დუბლირების </a:t>
            </a:r>
            <a:r>
              <a:rPr lang="ka-GE" sz="1200" b="1" spc="100" dirty="0" smtClean="0">
                <a:solidFill>
                  <a:schemeClr val="tx1"/>
                </a:solidFill>
              </a:rPr>
              <a:t>აღმოფხვრა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 smtClean="0">
                <a:solidFill>
                  <a:schemeClr val="tx1"/>
                </a:solidFill>
              </a:rPr>
              <a:t>ქრონიკული </a:t>
            </a:r>
            <a:r>
              <a:rPr lang="ka-GE" sz="1200" b="1" spc="100" dirty="0">
                <a:solidFill>
                  <a:schemeClr val="tx1"/>
                </a:solidFill>
              </a:rPr>
              <a:t>დაავადებებისთვის მქონე პაციენტთათვის  დანიშნულების  განახლება ექიმთან ვიზიტის </a:t>
            </a:r>
            <a:r>
              <a:rPr lang="ka-GE" sz="1200" b="1" spc="100" dirty="0" smtClean="0">
                <a:solidFill>
                  <a:schemeClr val="tx1"/>
                </a:solidFill>
              </a:rPr>
              <a:t>გარეშე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>
                <a:solidFill>
                  <a:schemeClr val="tx1"/>
                </a:solidFill>
              </a:rPr>
              <a:t>დროითი, ადამიანური და ფინანსური რესურსების ოპტიმიზაცია ელექტრონული ანგარიშგების </a:t>
            </a:r>
            <a:r>
              <a:rPr lang="ka-GE" sz="1200" b="1" spc="100" dirty="0" smtClean="0">
                <a:solidFill>
                  <a:schemeClr val="tx1"/>
                </a:solidFill>
              </a:rPr>
              <a:t>ხარჯზე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>
                <a:solidFill>
                  <a:schemeClr val="tx1"/>
                </a:solidFill>
              </a:rPr>
              <a:t>სამომავლოდ, სამედიცინო </a:t>
            </a:r>
            <a:r>
              <a:rPr lang="ka-GE" sz="1200" b="1" spc="100" dirty="0" smtClean="0">
                <a:solidFill>
                  <a:schemeClr val="tx1"/>
                </a:solidFill>
              </a:rPr>
              <a:t>მომსახურების </a:t>
            </a:r>
            <a:r>
              <a:rPr lang="ka-GE" sz="1200" b="1" spc="100" dirty="0">
                <a:solidFill>
                  <a:schemeClr val="tx1"/>
                </a:solidFill>
              </a:rPr>
              <a:t>გაწევის მომენტში </a:t>
            </a:r>
            <a:r>
              <a:rPr lang="ka-GE" sz="1200" b="1" spc="100" dirty="0" smtClean="0">
                <a:solidFill>
                  <a:schemeClr val="tx1"/>
                </a:solidFill>
              </a:rPr>
              <a:t>სამედიცინო</a:t>
            </a:r>
            <a:r>
              <a:rPr lang="en-US" sz="1200" b="1" spc="100" dirty="0" smtClean="0">
                <a:solidFill>
                  <a:schemeClr val="tx1"/>
                </a:solidFill>
              </a:rPr>
              <a:t>/</a:t>
            </a:r>
            <a:r>
              <a:rPr lang="ka-GE" sz="1200" b="1" spc="100" dirty="0" smtClean="0">
                <a:solidFill>
                  <a:schemeClr val="tx1"/>
                </a:solidFill>
              </a:rPr>
              <a:t>სამეცნიერო </a:t>
            </a:r>
            <a:r>
              <a:rPr lang="ka-GE" sz="1200" b="1" spc="100" dirty="0">
                <a:solidFill>
                  <a:schemeClr val="tx1"/>
                </a:solidFill>
              </a:rPr>
              <a:t>რესურსთან წვდომის პროგრამული უზრუნველყოფა</a:t>
            </a:r>
          </a:p>
          <a:p>
            <a:pPr marL="0" indent="0" fontAlgn="ctr">
              <a:buNone/>
            </a:pPr>
            <a:endParaRPr lang="ka-GE" sz="1200" b="1" dirty="0" smtClean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324600" y="1752600"/>
            <a:ext cx="4876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b="1" spc="100" dirty="0" smtClean="0">
                <a:solidFill>
                  <a:srgbClr val="FFFFFF"/>
                </a:solidFill>
              </a:rPr>
              <a:t>მოდულის მახასიათებლები</a:t>
            </a:r>
            <a:endParaRPr lang="ka-GE" b="1" spc="100" dirty="0">
              <a:solidFill>
                <a:srgbClr val="FFFFFF"/>
              </a:solidFill>
              <a:latin typeface="Sylfae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5553630" cy="415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38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220"/>
            <a:ext cx="10287000" cy="1325563"/>
          </a:xfrm>
        </p:spPr>
        <p:txBody>
          <a:bodyPr/>
          <a:lstStyle/>
          <a:p>
            <a:pPr algn="ctr"/>
            <a:r>
              <a:rPr lang="ka-GE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ელექტრონული სერვისების კომპონენტი</a:t>
            </a:r>
            <a:endParaRPr lang="en-US" spc="1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3246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>
                <a:solidFill>
                  <a:schemeClr val="bg1"/>
                </a:solidFill>
              </a:rPr>
              <a:t>კომპონენტის მახასიათებლები</a:t>
            </a:r>
            <a:endParaRPr lang="en-US" b="1" spc="100" dirty="0">
              <a:solidFill>
                <a:schemeClr val="bg1"/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511636" y="2438400"/>
            <a:ext cx="4613564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გამარტივებული ელექტრონული ურთიერთკავშირი ჯანდაცვის სამინისტროსა და სხვა ჩართულ მხარეებს შორის</a:t>
            </a:r>
            <a:endParaRPr lang="en-US" sz="14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ნებართვებისა და სხვა ოფიციალური დოკუმენტების </a:t>
            </a:r>
            <a:r>
              <a:rPr lang="ka-GE" sz="1400" b="1" spc="100" dirty="0" smtClean="0">
                <a:solidFill>
                  <a:schemeClr val="tx1"/>
                </a:solidFill>
              </a:rPr>
              <a:t>ელექტრონულად</a:t>
            </a:r>
            <a:r>
              <a:rPr lang="en-US" sz="1400" b="1" spc="100" dirty="0" smtClean="0">
                <a:solidFill>
                  <a:schemeClr val="tx1"/>
                </a:solidFill>
              </a:rPr>
              <a:t> </a:t>
            </a:r>
            <a:r>
              <a:rPr lang="ka-GE" sz="1400" b="1" spc="100" dirty="0" smtClean="0">
                <a:solidFill>
                  <a:schemeClr val="tx1"/>
                </a:solidFill>
              </a:rPr>
              <a:t>მოპოვება</a:t>
            </a:r>
            <a:endParaRPr lang="en-US" sz="14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დროითი და მეტერიალური დოკუმენტების დანახარჯების შემცირება</a:t>
            </a:r>
            <a:endParaRPr lang="en-US" sz="14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სწრაფი და უტყუარი ინფორმაციის </a:t>
            </a:r>
            <a:r>
              <a:rPr lang="ka-GE" sz="1400" b="1" spc="100" dirty="0" smtClean="0">
                <a:solidFill>
                  <a:schemeClr val="tx1"/>
                </a:solidFill>
              </a:rPr>
              <a:t>მიღება/ </a:t>
            </a:r>
            <a:r>
              <a:rPr lang="ka-GE" sz="1400" b="1" spc="100" dirty="0">
                <a:solidFill>
                  <a:schemeClr val="tx1"/>
                </a:solidFill>
              </a:rPr>
              <a:t>გაცვლა ონლაინ რეჟიმში</a:t>
            </a:r>
            <a:endParaRPr lang="en-US" sz="1400" spc="100" dirty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15" y="2209800"/>
            <a:ext cx="554541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41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1_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3.xml><?xml version="1.0" encoding="utf-8"?>
<a:theme xmlns:a="http://schemas.openxmlformats.org/drawingml/2006/main" name="2_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4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5CEF502-15EE-45C7-AFE8-30E87AC73C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TS102901024</Template>
  <TotalTime>0</TotalTime>
  <Words>1374</Words>
  <Application>Microsoft Office PowerPoint</Application>
  <PresentationFormat>Custom</PresentationFormat>
  <Paragraphs>253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TS102901024</vt:lpstr>
      <vt:lpstr>1_TS102901024</vt:lpstr>
      <vt:lpstr>2_TS102901024</vt:lpstr>
      <vt:lpstr>ელექტრონული  ჯანდაცვა  ჯანმრთელობის დაცვის  ერთიანი საინფორმაციო  სისტემა </vt:lpstr>
      <vt:lpstr>PowerPoint Presentation</vt:lpstr>
      <vt:lpstr> ჯანმრთელობის დაცვის ერთიანი საინფორმაციო  სისტემის ძირითადი კომპონენტები </vt:lpstr>
      <vt:lpstr> ჯანმრთელობის დაცვის ერთიანი საინფორმაციო  სისტემის ფუნქციონალური არქიტექტურა </vt:lpstr>
      <vt:lpstr>სამედიცინო საქმიანობის რეგულირების კომპონენტი</vt:lpstr>
      <vt:lpstr>ფარმაცევტული საქმიანობის კომპონენტი</vt:lpstr>
      <vt:lpstr>ფარმაცევტული საქმიანობის კომპონენტი -II</vt:lpstr>
      <vt:lpstr>ფარმაცევტული საქმიანობის კომპონენტი - III</vt:lpstr>
      <vt:lpstr>ელექტრონული სერვისების კომპონენტი</vt:lpstr>
      <vt:lpstr>აფთიაქებისა და სამედიცინო დაწესებულებების  საინფორმაციო პორტალი</vt:lpstr>
      <vt:lpstr>სამედიცინო მედიაცია</vt:lpstr>
      <vt:lpstr>იმუნიზაცია/ვაქცინაცია</vt:lpstr>
      <vt:lpstr>იმუნიზაცია/ვაქცინაცია</vt:lpstr>
      <vt:lpstr>მომხმარებელთა მართვის მოდული</vt:lpstr>
      <vt:lpstr>ფინანსური აღრიცხვის და მართვის კომპონენტი</vt:lpstr>
      <vt:lpstr>ჯანმრთელობის დაცვის პროგრამების ფინანსური მართვის მოდული</vt:lpstr>
      <vt:lpstr>სამედიცინო შემთხვევების რეგისტრაციის მოდული</vt:lpstr>
      <vt:lpstr>  სამედიცინო სერვისებით მოსარგებლეთა რეგისტრაციის მოდული   </vt:lpstr>
      <vt:lpstr>ელექტრონული ანგარიშგების მოდული</vt:lpstr>
      <vt:lpstr>სამედიცინო კლასიფიკატორები</vt:lpstr>
      <vt:lpstr>PowerPoint Presentation</vt:lpstr>
      <vt:lpstr>ჯანმრთელობის დაცვის ერთიან საინფორმაციო სისტემაში ჩართული მხარეები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2012-10-15T18:40:30Z</dcterms:created>
  <dcterms:modified xsi:type="dcterms:W3CDTF">2012-10-31T13:35:17Z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TC029010249991</vt:lpwstr>
  </property>
</Properties>
</file>