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30"/>
      <c:rotY val="17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5637079455977114E-3"/>
          <c:y val="2.374015748031499E-2"/>
          <c:w val="0.69342221426867134"/>
          <c:h val="0.97625984251968567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explosion val="21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cat>
            <c:strRef>
              <c:f>Sheet1!$A$3:$A$4</c:f>
              <c:strCache>
                <c:ptCount val="2"/>
                <c:pt idx="0">
                  <c:v>Emergency Hospital Care</c:v>
                </c:pt>
                <c:pt idx="1">
                  <c:v>Elective Surgery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121101</c:v>
                </c:pt>
                <c:pt idx="1">
                  <c:v>38872</c:v>
                </c:pt>
                <c:pt idx="2">
                  <c:v>15020</c:v>
                </c:pt>
                <c:pt idx="3">
                  <c:v>676</c:v>
                </c:pt>
                <c:pt idx="4">
                  <c:v>23011</c:v>
                </c:pt>
                <c:pt idx="5">
                  <c:v>6859</c:v>
                </c:pt>
                <c:pt idx="6">
                  <c:v>255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cat>
            <c:strRef>
              <c:f>Sheet1!$A$3:$A$4</c:f>
              <c:strCache>
                <c:ptCount val="2"/>
                <c:pt idx="0">
                  <c:v>Emergency Hospital Care</c:v>
                </c:pt>
                <c:pt idx="1">
                  <c:v>Elective Surgery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cat>
            <c:strRef>
              <c:f>Sheet1!$A$3:$A$4</c:f>
              <c:strCache>
                <c:ptCount val="2"/>
                <c:pt idx="0">
                  <c:v>Emergency Hospital Care</c:v>
                </c:pt>
                <c:pt idx="1">
                  <c:v>Elective Surgery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cat>
            <c:strRef>
              <c:f>Sheet1!$A$3:$A$4</c:f>
              <c:strCache>
                <c:ptCount val="2"/>
                <c:pt idx="0">
                  <c:v>Emergency Hospital Care</c:v>
                </c:pt>
                <c:pt idx="1">
                  <c:v>Elective Surgery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74">
          <a:noFill/>
        </a:ln>
      </c:spPr>
    </c:plotArea>
    <c:plotVisOnly val="1"/>
    <c:dispBlanksAs val="zero"/>
    <c:showDLblsOverMax val="0"/>
  </c:chart>
  <c:txPr>
    <a:bodyPr/>
    <a:lstStyle/>
    <a:p>
      <a:pPr>
        <a:defRPr sz="1798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9C37B-2DB8-4B03-9DC8-7860EDA64503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B800D7-159C-47D0-A9DA-439A1FDBD1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168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As of </a:t>
            </a:r>
            <a:r>
              <a:rPr lang="ka-GE" smtClean="0"/>
              <a:t>May </a:t>
            </a:r>
            <a:r>
              <a:rPr lang="en-US" smtClean="0"/>
              <a:t>5, </a:t>
            </a:r>
            <a:r>
              <a:rPr lang="ka-GE" smtClean="0"/>
              <a:t>201</a:t>
            </a:r>
            <a:r>
              <a:rPr lang="en-US" smtClean="0"/>
              <a:t>4 </a:t>
            </a:r>
            <a:r>
              <a:rPr lang="en-US" b="1" smtClean="0"/>
              <a:t>2.3</a:t>
            </a:r>
            <a:r>
              <a:rPr lang="ka-GE" b="1" smtClean="0"/>
              <a:t> million people </a:t>
            </a:r>
            <a:r>
              <a:rPr lang="ka-GE" smtClean="0"/>
              <a:t>without health insurance</a:t>
            </a:r>
            <a:r>
              <a:rPr lang="en-US" smtClean="0"/>
              <a:t> prior to February 2013</a:t>
            </a:r>
            <a:r>
              <a:rPr lang="ka-GE" b="1" smtClean="0"/>
              <a:t> were registered at </a:t>
            </a:r>
            <a:r>
              <a:rPr lang="en-US" b="1" smtClean="0"/>
              <a:t>primary healthcare centers</a:t>
            </a:r>
            <a:r>
              <a:rPr lang="ka-GE" b="1" smtClean="0"/>
              <a:t>. </a:t>
            </a:r>
            <a:r>
              <a:rPr lang="en-US" b="1" smtClean="0"/>
              <a:t>Since the launch of the UHC a t</a:t>
            </a:r>
            <a:r>
              <a:rPr lang="ka-GE" b="1" smtClean="0"/>
              <a:t>otal</a:t>
            </a:r>
            <a:r>
              <a:rPr lang="en-US" b="1" smtClean="0"/>
              <a:t> of</a:t>
            </a:r>
            <a:r>
              <a:rPr lang="ka-GE" b="1" smtClean="0"/>
              <a:t> 3</a:t>
            </a:r>
            <a:r>
              <a:rPr lang="en-US" b="1" smtClean="0"/>
              <a:t>83 707 cases</a:t>
            </a:r>
            <a:r>
              <a:rPr lang="ka-GE" b="1" smtClean="0"/>
              <a:t> were </a:t>
            </a:r>
            <a:r>
              <a:rPr lang="en-US" b="1" smtClean="0"/>
              <a:t>supported </a:t>
            </a:r>
            <a:r>
              <a:rPr lang="ka-GE" smtClean="0"/>
              <a:t>including</a:t>
            </a:r>
            <a:r>
              <a:rPr lang="en-US" smtClean="0"/>
              <a:t>:</a:t>
            </a:r>
            <a:r>
              <a:rPr lang="ka-GE" smtClean="0"/>
              <a:t> emergency out-patient – </a:t>
            </a:r>
            <a:r>
              <a:rPr lang="en-US" smtClean="0"/>
              <a:t>229,480;</a:t>
            </a:r>
            <a:r>
              <a:rPr lang="ka-GE" smtClean="0"/>
              <a:t> emergency in-patient – </a:t>
            </a:r>
            <a:r>
              <a:rPr lang="en-US" smtClean="0"/>
              <a:t>81,495</a:t>
            </a:r>
            <a:r>
              <a:rPr lang="ka-GE" smtClean="0"/>
              <a:t>; </a:t>
            </a:r>
            <a:r>
              <a:rPr lang="en-US" smtClean="0"/>
              <a:t>planned in-patient </a:t>
            </a:r>
            <a:r>
              <a:rPr lang="ka-GE" smtClean="0"/>
              <a:t>– </a:t>
            </a:r>
            <a:r>
              <a:rPr lang="en-US" smtClean="0"/>
              <a:t>27,030</a:t>
            </a:r>
            <a:r>
              <a:rPr lang="ka-GE" smtClean="0"/>
              <a:t>; </a:t>
            </a:r>
            <a:r>
              <a:rPr lang="en-US" smtClean="0"/>
              <a:t>cardiac surgery</a:t>
            </a:r>
            <a:r>
              <a:rPr lang="ka-GE" smtClean="0"/>
              <a:t> - 1</a:t>
            </a:r>
            <a:r>
              <a:rPr lang="en-US" smtClean="0"/>
              <a:t>107</a:t>
            </a:r>
            <a:r>
              <a:rPr lang="ka-GE" smtClean="0"/>
              <a:t>; </a:t>
            </a:r>
            <a:r>
              <a:rPr lang="en-US" smtClean="0"/>
              <a:t>chemotherapy, hormonal and radiation therapy </a:t>
            </a:r>
            <a:r>
              <a:rPr lang="ka-GE" smtClean="0"/>
              <a:t>-1</a:t>
            </a:r>
            <a:r>
              <a:rPr lang="en-US" smtClean="0"/>
              <a:t>2,308 and deliveries </a:t>
            </a:r>
            <a:r>
              <a:rPr lang="ka-GE" smtClean="0"/>
              <a:t>– 31</a:t>
            </a:r>
            <a:r>
              <a:rPr lang="en-US" smtClean="0"/>
              <a:t>,</a:t>
            </a:r>
            <a:r>
              <a:rPr lang="ka-GE" smtClean="0"/>
              <a:t> </a:t>
            </a:r>
            <a:r>
              <a:rPr lang="en-US" smtClean="0"/>
              <a:t>867.  </a:t>
            </a:r>
            <a:endParaRPr lang="ka-GE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DCC2113-C553-4C82-B0DA-A034F6FF8C4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46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357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52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335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028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644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44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20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06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0817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539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E3FD1-6F2B-42E8-9F91-8EB7B484273E}" type="datetimeFigureOut">
              <a:rPr lang="en-GB" smtClean="0"/>
              <a:t>09/10/2014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EE97B-D055-493B-ACB9-769E4232B1E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780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 noGrp="1"/>
          </p:cNvGraphicFramePr>
          <p:nvPr>
            <p:ph idx="1"/>
          </p:nvPr>
        </p:nvGraphicFramePr>
        <p:xfrm>
          <a:off x="1762125" y="1960563"/>
          <a:ext cx="6597650" cy="317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-1588" y="0"/>
            <a:ext cx="9145588" cy="1676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</a:rPr>
              <a:t>&gt; 400,000 Beneficiaries of Universal Health Care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000" b="1" dirty="0">
                <a:solidFill>
                  <a:srgbClr val="FF0000"/>
                </a:solidFill>
              </a:rPr>
              <a:t>May 2014</a:t>
            </a:r>
          </a:p>
        </p:txBody>
      </p:sp>
      <p:sp>
        <p:nvSpPr>
          <p:cNvPr id="7172" name="TextBox 6"/>
          <p:cNvSpPr txBox="1">
            <a:spLocks noChangeArrowheads="1"/>
          </p:cNvSpPr>
          <p:nvPr/>
        </p:nvSpPr>
        <p:spPr bwMode="auto">
          <a:xfrm>
            <a:off x="107950" y="2236788"/>
            <a:ext cx="2362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b="1">
                <a:solidFill>
                  <a:srgbClr val="006666"/>
                </a:solidFill>
                <a:latin typeface="Calibri" pitchFamily="34" charset="0"/>
              </a:rPr>
              <a:t>EMERGENCY AMBULATORY CARE</a:t>
            </a:r>
          </a:p>
          <a:p>
            <a:pPr algn="ctr" eaLnBrk="1" hangingPunct="1"/>
            <a:r>
              <a:rPr lang="en-US" b="1">
                <a:solidFill>
                  <a:srgbClr val="006666"/>
                </a:solidFill>
                <a:latin typeface="Calibri" pitchFamily="34" charset="0"/>
              </a:rPr>
              <a:t>229,480</a:t>
            </a:r>
          </a:p>
          <a:p>
            <a:pPr algn="ctr" eaLnBrk="1" hangingPunct="1"/>
            <a:endParaRPr lang="en-US" b="1">
              <a:solidFill>
                <a:srgbClr val="006666"/>
              </a:solidFill>
              <a:latin typeface="Calibri" pitchFamily="34" charset="0"/>
            </a:endParaRPr>
          </a:p>
        </p:txBody>
      </p:sp>
      <p:sp>
        <p:nvSpPr>
          <p:cNvPr id="7173" name="TextBox 8"/>
          <p:cNvSpPr txBox="1">
            <a:spLocks noChangeArrowheads="1"/>
          </p:cNvSpPr>
          <p:nvPr/>
        </p:nvSpPr>
        <p:spPr bwMode="auto">
          <a:xfrm>
            <a:off x="5541963" y="1906588"/>
            <a:ext cx="2057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b="1">
                <a:solidFill>
                  <a:srgbClr val="006666"/>
                </a:solidFill>
                <a:latin typeface="Calibri" pitchFamily="34" charset="0"/>
              </a:rPr>
              <a:t>EMERGENCY HOSPITAL CARE</a:t>
            </a:r>
          </a:p>
          <a:p>
            <a:pPr algn="ctr" eaLnBrk="1" hangingPunct="1"/>
            <a:r>
              <a:rPr lang="en-US" b="1">
                <a:solidFill>
                  <a:srgbClr val="006666"/>
                </a:solidFill>
                <a:latin typeface="Calibri" pitchFamily="34" charset="0"/>
              </a:rPr>
              <a:t>81,495</a:t>
            </a:r>
          </a:p>
        </p:txBody>
      </p:sp>
      <p:sp>
        <p:nvSpPr>
          <p:cNvPr id="7174" name="TextBox 9"/>
          <p:cNvSpPr txBox="1">
            <a:spLocks noChangeArrowheads="1"/>
          </p:cNvSpPr>
          <p:nvPr/>
        </p:nvSpPr>
        <p:spPr bwMode="auto">
          <a:xfrm>
            <a:off x="6356350" y="3113088"/>
            <a:ext cx="2057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b="1">
                <a:solidFill>
                  <a:srgbClr val="006666"/>
                </a:solidFill>
                <a:latin typeface="Calibri" pitchFamily="34" charset="0"/>
              </a:rPr>
              <a:t>ELECTIVE SURGERY</a:t>
            </a:r>
          </a:p>
          <a:p>
            <a:pPr algn="ctr" eaLnBrk="1" hangingPunct="1"/>
            <a:r>
              <a:rPr lang="en-US" b="1">
                <a:solidFill>
                  <a:srgbClr val="006666"/>
                </a:solidFill>
                <a:latin typeface="Calibri" pitchFamily="34" charset="0"/>
              </a:rPr>
              <a:t>27,030</a:t>
            </a:r>
          </a:p>
        </p:txBody>
      </p:sp>
      <p:sp>
        <p:nvSpPr>
          <p:cNvPr id="7175" name="TextBox 11"/>
          <p:cNvSpPr txBox="1">
            <a:spLocks noChangeArrowheads="1"/>
          </p:cNvSpPr>
          <p:nvPr/>
        </p:nvSpPr>
        <p:spPr bwMode="auto">
          <a:xfrm>
            <a:off x="3989388" y="5083175"/>
            <a:ext cx="2057400" cy="12001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b="1">
                <a:solidFill>
                  <a:srgbClr val="006666"/>
                </a:solidFill>
                <a:latin typeface="Calibri" pitchFamily="34" charset="0"/>
              </a:rPr>
              <a:t>CHEMO-, IMMUNOTHERAPY AND RADIOLOGY</a:t>
            </a:r>
          </a:p>
          <a:p>
            <a:pPr algn="ctr" eaLnBrk="1" hangingPunct="1"/>
            <a:r>
              <a:rPr lang="en-US" b="1">
                <a:solidFill>
                  <a:srgbClr val="006666"/>
                </a:solidFill>
                <a:latin typeface="Calibri" pitchFamily="34" charset="0"/>
              </a:rPr>
              <a:t>12,308</a:t>
            </a:r>
          </a:p>
        </p:txBody>
      </p:sp>
      <p:sp>
        <p:nvSpPr>
          <p:cNvPr id="7176" name="TextBox 12"/>
          <p:cNvSpPr txBox="1">
            <a:spLocks noChangeArrowheads="1"/>
          </p:cNvSpPr>
          <p:nvPr/>
        </p:nvSpPr>
        <p:spPr bwMode="auto">
          <a:xfrm>
            <a:off x="5743575" y="4816475"/>
            <a:ext cx="2057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b="1">
                <a:solidFill>
                  <a:srgbClr val="006666"/>
                </a:solidFill>
                <a:latin typeface="Calibri" pitchFamily="34" charset="0"/>
              </a:rPr>
              <a:t>DELIVERIES</a:t>
            </a:r>
          </a:p>
          <a:p>
            <a:pPr algn="ctr" eaLnBrk="1" hangingPunct="1"/>
            <a:r>
              <a:rPr lang="en-US" b="1">
                <a:solidFill>
                  <a:srgbClr val="006666"/>
                </a:solidFill>
                <a:latin typeface="Calibri" pitchFamily="34" charset="0"/>
              </a:rPr>
              <a:t>31,867</a:t>
            </a:r>
          </a:p>
        </p:txBody>
      </p:sp>
      <p:sp>
        <p:nvSpPr>
          <p:cNvPr id="7177" name="TextBox 13"/>
          <p:cNvSpPr txBox="1">
            <a:spLocks noChangeArrowheads="1"/>
          </p:cNvSpPr>
          <p:nvPr/>
        </p:nvSpPr>
        <p:spPr bwMode="auto">
          <a:xfrm>
            <a:off x="6453188" y="4084638"/>
            <a:ext cx="20574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b="1">
                <a:solidFill>
                  <a:srgbClr val="006666"/>
                </a:solidFill>
                <a:latin typeface="Calibri" pitchFamily="34" charset="0"/>
              </a:rPr>
              <a:t>CARDIOSURGERY</a:t>
            </a:r>
          </a:p>
          <a:p>
            <a:pPr algn="ctr" eaLnBrk="1" hangingPunct="1"/>
            <a:r>
              <a:rPr lang="en-US" b="1">
                <a:solidFill>
                  <a:srgbClr val="006666"/>
                </a:solidFill>
                <a:latin typeface="Calibri" pitchFamily="34" charset="0"/>
              </a:rPr>
              <a:t>1,107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1784350" y="2976563"/>
            <a:ext cx="457200" cy="136525"/>
          </a:xfrm>
          <a:prstGeom prst="straightConnector1">
            <a:avLst/>
          </a:prstGeom>
          <a:ln w="127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5230813" y="2236788"/>
            <a:ext cx="592137" cy="282575"/>
          </a:xfrm>
          <a:prstGeom prst="straightConnector1">
            <a:avLst/>
          </a:prstGeom>
          <a:ln w="127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900613" y="4732338"/>
            <a:ext cx="0" cy="520700"/>
          </a:xfrm>
          <a:prstGeom prst="straightConnector1">
            <a:avLst/>
          </a:prstGeom>
          <a:ln w="127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614988" y="4395788"/>
            <a:ext cx="593725" cy="354012"/>
          </a:xfrm>
          <a:prstGeom prst="straightConnector1">
            <a:avLst/>
          </a:prstGeom>
          <a:ln w="127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6216650" y="3959225"/>
            <a:ext cx="914400" cy="125413"/>
          </a:xfrm>
          <a:prstGeom prst="straightConnector1">
            <a:avLst/>
          </a:prstGeom>
          <a:ln w="127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6167438" y="3471863"/>
            <a:ext cx="495300" cy="46037"/>
          </a:xfrm>
          <a:prstGeom prst="straightConnector1">
            <a:avLst/>
          </a:prstGeom>
          <a:ln w="127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404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On-screen Show (4:3)</PresentationFormat>
  <Paragraphs>16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Abt Associates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KETI</dc:creator>
  <cp:lastModifiedBy>KETI</cp:lastModifiedBy>
  <cp:revision>1</cp:revision>
  <dcterms:created xsi:type="dcterms:W3CDTF">2014-10-09T12:48:30Z</dcterms:created>
  <dcterms:modified xsi:type="dcterms:W3CDTF">2014-10-09T12:48:58Z</dcterms:modified>
</cp:coreProperties>
</file>