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2" r:id="rId3"/>
    <p:sldId id="306" r:id="rId4"/>
    <p:sldId id="283" r:id="rId5"/>
    <p:sldId id="284" r:id="rId6"/>
    <p:sldId id="314" r:id="rId7"/>
    <p:sldId id="321" r:id="rId8"/>
    <p:sldId id="289" r:id="rId9"/>
    <p:sldId id="285" r:id="rId10"/>
    <p:sldId id="316" r:id="rId11"/>
    <p:sldId id="317" r:id="rId12"/>
    <p:sldId id="286" r:id="rId13"/>
    <p:sldId id="320" r:id="rId14"/>
    <p:sldId id="318" r:id="rId15"/>
    <p:sldId id="290" r:id="rId16"/>
    <p:sldId id="291" r:id="rId17"/>
    <p:sldId id="299" r:id="rId18"/>
    <p:sldId id="300" r:id="rId19"/>
    <p:sldId id="312" r:id="rId20"/>
    <p:sldId id="305" r:id="rId21"/>
    <p:sldId id="304" r:id="rId22"/>
    <p:sldId id="308" r:id="rId23"/>
    <p:sldId id="322" r:id="rId24"/>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no Berdzuli" initials="NB" lastIdx="14" clrIdx="0">
    <p:extLst/>
  </p:cmAuthor>
  <p:cmAuthor id="2" name="Marina Latsabidze" initials="ML" lastIdx="10" clrIdx="1"/>
  <p:cmAuthor id="3" name="Natia Nogaideli" initials="NN" lastIdx="39" clrIdx="2"/>
  <p:cmAuthor id="4" name="Shota Jamburidze" initials="SJ" lastIdx="2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64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174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6882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078380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a:t>Click to edit Master text styles</a:t>
            </a:r>
          </a:p>
        </p:txBody>
      </p:sp>
    </p:spTree>
    <p:extLst>
      <p:ext uri="{BB962C8B-B14F-4D97-AF65-F5344CB8AC3E}">
        <p14:creationId xmlns:p14="http://schemas.microsoft.com/office/powerpoint/2010/main" val="676881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Nur Titel">
    <p:spTree>
      <p:nvGrpSpPr>
        <p:cNvPr id="1" name=""/>
        <p:cNvGrpSpPr/>
        <p:nvPr/>
      </p:nvGrpSpPr>
      <p:grpSpPr>
        <a:xfrm>
          <a:off x="0" y="0"/>
          <a:ext cx="0" cy="0"/>
          <a:chOff x="0" y="0"/>
          <a:chExt cx="0" cy="0"/>
        </a:xfrm>
      </p:grpSpPr>
      <p:sp>
        <p:nvSpPr>
          <p:cNvPr id="2" name="Titel 1"/>
          <p:cNvSpPr>
            <a:spLocks noGrp="1"/>
          </p:cNvSpPr>
          <p:nvPr>
            <p:ph type="title"/>
          </p:nvPr>
        </p:nvSpPr>
        <p:spPr>
          <a:xfrm>
            <a:off x="323850" y="238545"/>
            <a:ext cx="8497092" cy="616455"/>
          </a:xfrm>
        </p:spPr>
        <p:txBody>
          <a:bodyPr anchor="ctr" anchorCtr="0">
            <a:noAutofit/>
          </a:bodyPr>
          <a:lstStyle>
            <a:lvl1pPr>
              <a:lnSpc>
                <a:spcPct val="100000"/>
              </a:lnSpc>
              <a:defRPr/>
            </a:lvl1pPr>
          </a:lstStyle>
          <a:p>
            <a:endParaRPr lang="de-DE" dirty="0"/>
          </a:p>
        </p:txBody>
      </p:sp>
      <p:sp>
        <p:nvSpPr>
          <p:cNvPr id="3" name="Datumsplatzhalt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B6F15528-21DE-4FAA-801E-634DDDAF4B2B}" type="slidenum">
              <a:rPr lang="en-US" smtClean="0"/>
              <a:pPr/>
              <a:t>‹#›</a:t>
            </a:fld>
            <a:endParaRPr lang="en-US"/>
          </a:p>
        </p:txBody>
      </p:sp>
      <p:sp>
        <p:nvSpPr>
          <p:cNvPr id="9" name="Textplatzhalter 7"/>
          <p:cNvSpPr>
            <a:spLocks noGrp="1"/>
          </p:cNvSpPr>
          <p:nvPr>
            <p:ph type="body" sz="quarter" idx="13"/>
          </p:nvPr>
        </p:nvSpPr>
        <p:spPr>
          <a:xfrm>
            <a:off x="323850" y="854994"/>
            <a:ext cx="8496300" cy="336244"/>
          </a:xfrm>
        </p:spPr>
        <p:txBody>
          <a:bodyPr lIns="0" tIns="0" rIns="0" bIns="0" anchor="t" anchorCtr="0">
            <a:noAutofit/>
          </a:bodyPr>
          <a:lstStyle>
            <a:lvl1pPr marL="0" indent="0">
              <a:spcAft>
                <a:spcPts val="600"/>
              </a:spcAft>
              <a:buNone/>
              <a:defRPr sz="2000"/>
            </a:lvl1pPr>
          </a:lstStyle>
          <a:p>
            <a:pPr lvl="0"/>
            <a:r>
              <a:rPr lang="en-US" dirty="0" smtClean="0"/>
              <a:t>Click to edit Master text styles</a:t>
            </a:r>
          </a:p>
        </p:txBody>
      </p:sp>
    </p:spTree>
    <p:extLst>
      <p:ext uri="{BB962C8B-B14F-4D97-AF65-F5344CB8AC3E}">
        <p14:creationId xmlns:p14="http://schemas.microsoft.com/office/powerpoint/2010/main" val="861358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95622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7324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9950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9067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6694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96826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6752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1538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10/17/2017</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486388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362200"/>
            <a:ext cx="6858000" cy="1147762"/>
          </a:xfrm>
        </p:spPr>
        <p:txBody>
          <a:bodyPr>
            <a:normAutofit/>
          </a:bodyPr>
          <a:lstStyle/>
          <a:p>
            <a:r>
              <a:rPr lang="ka-GE" sz="3600" dirty="0" smtClean="0">
                <a:latin typeface="Arial Unicode MS" panose="020B0604020202020204" pitchFamily="34" charset="-128"/>
                <a:ea typeface="Arial Unicode MS" panose="020B0604020202020204" pitchFamily="34" charset="-128"/>
                <a:cs typeface="Arial Unicode MS" panose="020B0604020202020204" pitchFamily="34" charset="-128"/>
              </a:rPr>
              <a:t>ელექტრონული რეცეპტის სახელმწიფო სისტემა</a:t>
            </a:r>
            <a:endParaRPr lang="en-US" sz="36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Subtitle 2"/>
          <p:cNvSpPr>
            <a:spLocks noGrp="1"/>
          </p:cNvSpPr>
          <p:nvPr>
            <p:ph type="subTitle" idx="1"/>
          </p:nvPr>
        </p:nvSpPr>
        <p:spPr>
          <a:xfrm>
            <a:off x="1219200" y="4114800"/>
            <a:ext cx="6858000" cy="588962"/>
          </a:xfrm>
        </p:spPr>
        <p:txBody>
          <a:bodyPr>
            <a:noAutofit/>
          </a:bodyPr>
          <a:lstStyle/>
          <a:p>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პროექტის რეგიონებში დანერგვის გეგმა</a:t>
            </a:r>
          </a:p>
          <a:p>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800" dirty="0" smtClean="0">
                <a:latin typeface="Arial Unicode MS" panose="020B0604020202020204" pitchFamily="34" charset="-128"/>
                <a:ea typeface="Arial Unicode MS" panose="020B0604020202020204" pitchFamily="34" charset="-128"/>
                <a:cs typeface="Arial Unicode MS" panose="020B0604020202020204" pitchFamily="34" charset="-128"/>
              </a:rPr>
              <a:t>7/</a:t>
            </a:r>
            <a:r>
              <a:rPr lang="ka-GE" sz="1800" dirty="0" smtClean="0">
                <a:latin typeface="Arial Unicode MS" panose="020B0604020202020204" pitchFamily="34" charset="-128"/>
                <a:ea typeface="Arial Unicode MS" panose="020B0604020202020204" pitchFamily="34" charset="-128"/>
                <a:cs typeface="Arial Unicode MS" panose="020B0604020202020204" pitchFamily="34" charset="-128"/>
              </a:rPr>
              <a:t>10/2017</a:t>
            </a:r>
            <a:endParaRPr lang="en-US" sz="1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628294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439150" cy="854071"/>
          </a:xfrm>
        </p:spPr>
        <p:txBody>
          <a:bodyPr>
            <a:noAutofit/>
          </a:bodyPr>
          <a:lstStyle/>
          <a:p>
            <a:r>
              <a:rPr lang="ka-GE" sz="2400" b="1" u="sng" dirty="0" smtClean="0"/>
              <a:t>ელექტრონულად</a:t>
            </a:r>
            <a:r>
              <a:rPr lang="ka-GE" sz="2400" b="1" dirty="0" smtClean="0"/>
              <a:t> გამოწერილი რეცეპტების დათვლის მეთოდოლოგია</a:t>
            </a:r>
            <a:r>
              <a:rPr lang="ka-GE" sz="2400" b="1" dirty="0"/>
              <a:t/>
            </a:r>
            <a:br>
              <a:rPr lang="ka-GE" sz="2400" b="1" dirty="0"/>
            </a:br>
            <a:endParaRPr lang="en-US" sz="2400" b="1" dirty="0"/>
          </a:p>
        </p:txBody>
      </p:sp>
      <p:sp>
        <p:nvSpPr>
          <p:cNvPr id="4" name="Content Placeholder 2"/>
          <p:cNvSpPr>
            <a:spLocks noGrp="1"/>
          </p:cNvSpPr>
          <p:nvPr>
            <p:ph idx="1"/>
          </p:nvPr>
        </p:nvSpPr>
        <p:spPr>
          <a:xfrm>
            <a:off x="152400" y="1600201"/>
            <a:ext cx="8686800" cy="2743200"/>
          </a:xfrm>
        </p:spPr>
        <p:txBody>
          <a:bodyPr>
            <a:normAutofit/>
          </a:bodyPr>
          <a:lstStyle/>
          <a:p>
            <a:r>
              <a:rPr lang="ka-GE" sz="1800" dirty="0" smtClean="0"/>
              <a:t>ელექტრონული რეცეპტების სახელმწიფო სისტემას აქვს ფუნქციონალი, რომელიც ექიმს საშულებას აძლევს, სისტემაში შესვლისას აირჩიოს ის სამედიცინო დაწესებულება, რომლის ფარგლებშიც მუშაობს კონკრეტულ დროსა და ადგილზე. შესაბამისად, ელ-რეცეპტების სახელმწიფო სისტემის მონაცემთა ბაზებში ასახული და დათვლადი იქნება კონკრეტული სამედიცინო დაწესებულების ფარგლებში ელექტრონულად გამოწერილი რეცეპტების რაოდენობა.</a:t>
            </a:r>
          </a:p>
          <a:p>
            <a:r>
              <a:rPr lang="ka-GE" sz="1800" dirty="0" smtClean="0"/>
              <a:t>სოფლის ექიმების შემთხვევაში, ინდივიდუალურ დონეზე დაითვლება თვითოეული ექიმის მიერ გამოწერილი რეცეპტების რაოდენობა.</a:t>
            </a:r>
          </a:p>
        </p:txBody>
      </p:sp>
    </p:spTree>
    <p:extLst>
      <p:ext uri="{BB962C8B-B14F-4D97-AF65-F5344CB8AC3E}">
        <p14:creationId xmlns:p14="http://schemas.microsoft.com/office/powerpoint/2010/main" val="873259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76200" y="1143000"/>
            <a:ext cx="8955298" cy="556260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ka-GE" sz="2000" dirty="0" smtClean="0"/>
              <a:t>სამწუხაროდ შეუძლებელია ზუსტად დაითვალოს თუ რამდენი რეცეპტი გამოწერა ექიმმა ქაღალდ მატარებელზე. ამიტომ საჭირო იქნება აღნიშნული ცვლადის ჩანაცვლება ისეთი მონაცემებით, რომელზეც ხელი მიუწვდება სამინისტროს და რომელიც ქაღალდ მატარებელზე გამოწერილი რეცეპტების რაოდენობას დაითვლის მაქსიმალურად დაბალი ცდომილებით.</a:t>
            </a:r>
          </a:p>
          <a:p>
            <a:pPr marL="0" indent="0">
              <a:buFont typeface="Arial" panose="020B0604020202020204" pitchFamily="34" charset="0"/>
              <a:buNone/>
            </a:pPr>
            <a:r>
              <a:rPr lang="ka-GE" sz="2000" dirty="0" smtClean="0"/>
              <a:t>ასეთ შემცვლელ ცვლადად შესაძლოა გამოყენებული იქნას: </a:t>
            </a:r>
          </a:p>
          <a:p>
            <a:pPr marL="0" indent="0">
              <a:buFont typeface="Arial" panose="020B0604020202020204" pitchFamily="34" charset="0"/>
              <a:buNone/>
            </a:pPr>
            <a:r>
              <a:rPr lang="ka-GE" sz="2000" b="1" dirty="0" smtClean="0"/>
              <a:t>1. სოციალური მომსახურების სააგენტოს საიტიდან სამედიცინ დაწესებულების სახელით ჩამოტვირთული რეცეპტების რაოდენობა. </a:t>
            </a:r>
          </a:p>
          <a:p>
            <a:r>
              <a:rPr lang="ka-GE" sz="2000" dirty="0" smtClean="0"/>
              <a:t>დაითვლება კლინიკის მიერ წლიურად (ან კვარტალურად) ჩამოტვირთული რეცეპტების რაოდენობა, და დაშვების თანახმად სწორედ ეს რიცხვი იქნება სამედიცინო დაწესებულების ფარგლებში გამოწერილი მატერიალური რეცეპტების რაოდენობა. სოფლის ექიმების შემთხვევაში, უნდა ინახოს თითოეული ექიმის სახელზე ჩამოტვირთული რეცეპტების რაოდენობა. </a:t>
            </a:r>
          </a:p>
          <a:p>
            <a:pPr marL="0" indent="0">
              <a:buFont typeface="Arial" panose="020B0604020202020204" pitchFamily="34" charset="0"/>
              <a:buNone/>
            </a:pPr>
            <a:r>
              <a:rPr lang="ka-GE" sz="2000" b="1" dirty="0" smtClean="0"/>
              <a:t>2. „კურაციოს“ მიერ წარმოებული კვლევის შედეგები, რომლის თანახმადაც ამბულატორიული ვიზიტების დროს ექიმი პაციენტს საშუალოდ უწერს 3-დან 5 რეცეპტამდე (</a:t>
            </a:r>
            <a:r>
              <a:rPr lang="ka-GE" sz="2000" b="1" i="1" dirty="0" smtClean="0"/>
              <a:t>აღნიშნული მაჩვენებელი რელევანტურია მხოლოდ ამბულატორიული დაწესებულებებისათვის</a:t>
            </a:r>
            <a:r>
              <a:rPr lang="ka-GE" sz="2000" b="1" dirty="0" smtClean="0"/>
              <a:t>).  </a:t>
            </a:r>
          </a:p>
          <a:p>
            <a:r>
              <a:rPr lang="ka-GE" sz="2000" dirty="0" smtClean="0"/>
              <a:t>ისეთ ამბულატორიებში გამოწერილი მატერიალური რეცეპტების დასათვლელად, რომლებიც არა დაწესებულების სახელით, არამედ ექიმების სახელით ახდენენ რეცეპტების ჩამოტვირთვას, ზემოთ აღწერილი პირველი მეთოდი გამოყენებული ვერ იქნება. ასეთ შემთხვევებში სამინისტრო იხელმძღვანელებს „კურაციოს“ მიერ წარმოებული კვლევით და მიიჩნევს, რომ თითოეულ ამბულატორიულ ვიზიტზე იწერება 3 რეცეპტი მაინც, ვიზიტების დათვლა კი მოხდება სოციალური სააგენტოს ,მფლობელობაში არსებული „შემთხვევის რეგისტრაციის“ </a:t>
            </a:r>
            <a:r>
              <a:rPr lang="ka-GE" sz="2000" dirty="0" smtClean="0"/>
              <a:t>მოდულიდან. </a:t>
            </a:r>
            <a:r>
              <a:rPr lang="ka-GE" sz="2000" dirty="0" smtClean="0"/>
              <a:t>დაშვების თანახმად, ვიზიტების გადამრავლებით 3-ზე, მივიღებთ სრულად გამოწერილი რეცეპტების რაოდენობის მიახლოებულ მნიშვნელობას.   </a:t>
            </a:r>
            <a:endParaRPr lang="ka-GE" sz="2000" dirty="0"/>
          </a:p>
          <a:p>
            <a:pPr marL="342900" indent="-342900">
              <a:buFont typeface="Arial" panose="020B0604020202020204" pitchFamily="34" charset="0"/>
              <a:buAutoNum type="arabicPeriod"/>
            </a:pPr>
            <a:endParaRPr lang="ka-GE" sz="2000" dirty="0" smtClean="0"/>
          </a:p>
          <a:p>
            <a:endParaRPr lang="en-US" sz="2000" dirty="0"/>
          </a:p>
        </p:txBody>
      </p:sp>
      <p:sp>
        <p:nvSpPr>
          <p:cNvPr id="6" name="Title 1"/>
          <p:cNvSpPr txBox="1">
            <a:spLocks/>
          </p:cNvSpPr>
          <p:nvPr/>
        </p:nvSpPr>
        <p:spPr>
          <a:xfrm>
            <a:off x="76200" y="365129"/>
            <a:ext cx="8439150" cy="85407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u="sng" dirty="0" smtClean="0"/>
              <a:t>ქაღალდ მატარებელზე </a:t>
            </a:r>
            <a:r>
              <a:rPr lang="ka-GE" sz="2400" b="1" dirty="0" smtClean="0"/>
              <a:t>გამოწერილი რეცეპტების დათვლის მეთოდოლოგია</a:t>
            </a:r>
            <a:br>
              <a:rPr lang="ka-GE" sz="2400" b="1" dirty="0" smtClean="0"/>
            </a:br>
            <a:endParaRPr lang="en-US" sz="2400" b="1" dirty="0"/>
          </a:p>
        </p:txBody>
      </p:sp>
    </p:spTree>
    <p:extLst>
      <p:ext uri="{BB962C8B-B14F-4D97-AF65-F5344CB8AC3E}">
        <p14:creationId xmlns:p14="http://schemas.microsoft.com/office/powerpoint/2010/main" val="3916391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381000"/>
            <a:ext cx="8839200"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dirty="0" smtClean="0"/>
              <a:t>ექიმის ელ-რეცეპტების სისტემაში მუშაობის </a:t>
            </a:r>
            <a:r>
              <a:rPr lang="ka-GE" sz="2400" b="1" u="sng" dirty="0" smtClean="0"/>
              <a:t>კონტროლი</a:t>
            </a:r>
            <a:endParaRPr lang="en-US" sz="2400" b="1" u="sng" dirty="0"/>
          </a:p>
        </p:txBody>
      </p:sp>
      <p:sp>
        <p:nvSpPr>
          <p:cNvPr id="5" name="Content Placeholder 2"/>
          <p:cNvSpPr txBox="1">
            <a:spLocks/>
          </p:cNvSpPr>
          <p:nvPr/>
        </p:nvSpPr>
        <p:spPr>
          <a:xfrm>
            <a:off x="152400" y="1447800"/>
            <a:ext cx="8915400" cy="39624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ka-GE" sz="1800" dirty="0" smtClean="0"/>
              <a:t>1. სამედიცინო დაწესებულებაში მომუშავე ექიმს გააკონტროლებს სამედიცინო დაწესებულების მენეჯმენტი.</a:t>
            </a:r>
          </a:p>
          <a:p>
            <a:r>
              <a:rPr lang="ka-GE" sz="1800" dirty="0" smtClean="0"/>
              <a:t>რეცეპტების ელექტრონულად გამოწერის ვალდებულება, სტრატეგიიდან გამომდინარე, დაეკისრება სამედიცინო დაწესებულებას და არა კონკრეტულ ექიმს. სამედიცინო დაწესებულების მენეჯმენტს გააჩნია ფინანსური მოტივაცია, რომ მის მიერ დასაქმებული ექიმები რეცეპტებს წერდნენ ელექტრონულად.  მოტივაციიდან გამომდინარე, დაწესებულების მენეჯმენტის მიერ განხორციელებული კონტროლი ყველაზე ეფექტური გზა იქნება დაწესებულების მიერ დასაქმებული ექიმების ელ-რეცეპტების სისტემაში მუშაობის კონტროლისათვის. </a:t>
            </a:r>
          </a:p>
          <a:p>
            <a:pPr marL="0" indent="0">
              <a:buNone/>
            </a:pPr>
            <a:r>
              <a:rPr lang="ka-GE" sz="1800" dirty="0" smtClean="0"/>
              <a:t>2. სოფლის ექიმის შემთხვევაში, კონტროლს განახორციელებს სამინისტრო, ვინაიდან სამინისტრო (კონკრეტულად, სოციალური მომსახურების სააგენტო) წარმოადგენს დამქირავებელს და უფლებამოსილია, კონტრაქტის პირობების დარღვევის შემთხვევაში გაწყვიტოს კონტრაქტი სოფლის ექიმთან.  </a:t>
            </a:r>
          </a:p>
        </p:txBody>
      </p:sp>
    </p:spTree>
    <p:extLst>
      <p:ext uri="{BB962C8B-B14F-4D97-AF65-F5344CB8AC3E}">
        <p14:creationId xmlns:p14="http://schemas.microsoft.com/office/powerpoint/2010/main" val="3469659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915400" cy="5334000"/>
          </a:xfrm>
        </p:spPr>
        <p:txBody>
          <a:bodyPr>
            <a:normAutofit/>
          </a:bodyPr>
          <a:lstStyle/>
          <a:p>
            <a:pPr marL="0" indent="0">
              <a:buNone/>
            </a:pPr>
            <a:r>
              <a:rPr lang="ka-GE" sz="1800" dirty="0" smtClean="0"/>
              <a:t>არსებობს 2 მექანიზმი, რომლითაც სამედიცინო დაწესებულების მენეჯმენტს შესაძლებლობა აქვს, ინფორმაცია მიიღოს დაწესებულებაში დასაქმებული ექიმების მიერ ელექტრონულად გამოწერილი რეცეპტების რაოდენობის შესახებ.</a:t>
            </a:r>
          </a:p>
          <a:p>
            <a:pPr marL="457200" indent="-457200">
              <a:buAutoNum type="arabicPeriod"/>
            </a:pPr>
            <a:r>
              <a:rPr lang="ka-GE" sz="1800" dirty="0" smtClean="0"/>
              <a:t>სამედიცინო დაწესებულების კუთვნილი შიდა ელექტრონული რეცეპტების სისტემები, რომელიც დაწესებულების მენეჯმენტს საშუალებას აძლევს, გააკონტროლოს მათ მიერ დასაქმებული ექიმების ელ-რეცეპტებში მუშაობის ინტენსივობა.</a:t>
            </a:r>
          </a:p>
          <a:p>
            <a:pPr marL="457200" indent="-457200">
              <a:buAutoNum type="arabicPeriod"/>
            </a:pPr>
            <a:r>
              <a:rPr lang="ka-GE" sz="1800" dirty="0" smtClean="0"/>
              <a:t>სამედიცინო დაწესებულების ნაწილს, რომელთაც არ გააჩნიათ შიდა ელ-რეცეპტების სისტემა, ასევე სოფლის ექიმებს, სამინისტრო </a:t>
            </a:r>
            <a:r>
              <a:rPr lang="ka-GE" sz="1800" dirty="0"/>
              <a:t>მიაწვდის </a:t>
            </a:r>
            <a:r>
              <a:rPr lang="ka-GE" sz="1800" dirty="0" smtClean="0"/>
              <a:t>ყოველთვიურ (ან ყოველკვარტალურ და შემდეგ ყოველწლიურ) რეპორტს დაწესებულების </a:t>
            </a:r>
            <a:r>
              <a:rPr lang="ka-GE" sz="1800" dirty="0"/>
              <a:t>თითოეული ექიმის მიერ გამოწერილი რეცეპტების </a:t>
            </a:r>
            <a:r>
              <a:rPr lang="ka-GE" sz="1800" dirty="0" smtClean="0"/>
              <a:t>რაოდენობის შესახებ</a:t>
            </a:r>
            <a:r>
              <a:rPr lang="ka-GE" sz="1800" dirty="0"/>
              <a:t>. </a:t>
            </a:r>
            <a:r>
              <a:rPr lang="ka-GE" sz="1800" dirty="0" smtClean="0"/>
              <a:t>შესაბამისად, სამედიცინო დაწესებულებას ექნება </a:t>
            </a:r>
            <a:r>
              <a:rPr lang="ka-GE" sz="1800" dirty="0"/>
              <a:t>ინფორმაცია, რათა მოახდინოს </a:t>
            </a:r>
            <a:r>
              <a:rPr lang="ka-GE" sz="1800" dirty="0" smtClean="0"/>
              <a:t>სათანადო </a:t>
            </a:r>
            <a:r>
              <a:rPr lang="ka-GE" sz="1800" dirty="0"/>
              <a:t>რეაგირება. </a:t>
            </a:r>
            <a:endParaRPr lang="en-US" sz="1800" dirty="0"/>
          </a:p>
          <a:p>
            <a:endParaRPr lang="en-US" sz="1800" dirty="0"/>
          </a:p>
        </p:txBody>
      </p:sp>
      <p:sp>
        <p:nvSpPr>
          <p:cNvPr id="4" name="Title 1"/>
          <p:cNvSpPr txBox="1">
            <a:spLocks/>
          </p:cNvSpPr>
          <p:nvPr/>
        </p:nvSpPr>
        <p:spPr>
          <a:xfrm>
            <a:off x="0" y="381000"/>
            <a:ext cx="8839200"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u="sng" dirty="0" smtClean="0"/>
              <a:t>მექანიზმები</a:t>
            </a:r>
            <a:r>
              <a:rPr lang="ka-GE" sz="2400" b="1" dirty="0" smtClean="0"/>
              <a:t> ექიმის ელ-რეცეპტების სისტემაში მუშაობის </a:t>
            </a:r>
            <a:r>
              <a:rPr lang="ka-GE" sz="2400" b="1" u="sng" dirty="0" smtClean="0"/>
              <a:t>კონტროლისათვის</a:t>
            </a:r>
            <a:endParaRPr lang="en-US" sz="2400" b="1" u="sng" dirty="0"/>
          </a:p>
        </p:txBody>
      </p:sp>
    </p:spTree>
    <p:extLst>
      <p:ext uri="{BB962C8B-B14F-4D97-AF65-F5344CB8AC3E}">
        <p14:creationId xmlns:p14="http://schemas.microsoft.com/office/powerpoint/2010/main" val="1819606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65129"/>
            <a:ext cx="8915400" cy="549271"/>
          </a:xfrm>
        </p:spPr>
        <p:txBody>
          <a:bodyPr>
            <a:noAutofit/>
          </a:bodyPr>
          <a:lstStyle/>
          <a:p>
            <a:r>
              <a:rPr lang="ka-GE" sz="2800" b="1" dirty="0" smtClean="0"/>
              <a:t>ელ-რეცეპტების დანერგვის ხელშემწყობი ფაქტორები</a:t>
            </a:r>
            <a:endParaRPr lang="en-US" sz="2800" b="1" dirty="0"/>
          </a:p>
        </p:txBody>
      </p:sp>
      <p:sp>
        <p:nvSpPr>
          <p:cNvPr id="3" name="Content Placeholder 2"/>
          <p:cNvSpPr>
            <a:spLocks noGrp="1"/>
          </p:cNvSpPr>
          <p:nvPr>
            <p:ph idx="1"/>
          </p:nvPr>
        </p:nvSpPr>
        <p:spPr>
          <a:xfrm>
            <a:off x="76200" y="1295400"/>
            <a:ext cx="8991600" cy="5334000"/>
          </a:xfrm>
        </p:spPr>
        <p:txBody>
          <a:bodyPr>
            <a:normAutofit/>
          </a:bodyPr>
          <a:lstStyle/>
          <a:p>
            <a:r>
              <a:rPr lang="ka-GE" sz="1800" u="sng" dirty="0" smtClean="0"/>
              <a:t>საკანონმდებლო რეგულაციები </a:t>
            </a:r>
            <a:r>
              <a:rPr lang="ka-GE" sz="1800" dirty="0" smtClean="0"/>
              <a:t>წარმოადგენენ ელ-რეცეპტების დანერგვის ძირითად ხელშემწყობ ფაქტორს, ვინაიდან კანონმდებლობის ნაწილი შეეხება სამედიცინო დაწესებულებათა დაფინანსებისა და სახელმწიფო პროგრამებში მონაწილეობის საკითხს. </a:t>
            </a:r>
          </a:p>
          <a:p>
            <a:r>
              <a:rPr lang="ka-GE" sz="1800" u="sng" dirty="0" smtClean="0"/>
              <a:t>სამედიცინო დაწესებულებათა ნაწილს </a:t>
            </a:r>
            <a:r>
              <a:rPr lang="ka-GE" sz="1800" u="sng" dirty="0"/>
              <a:t>უკვე </a:t>
            </a:r>
            <a:r>
              <a:rPr lang="ka-GE" sz="1800" u="sng" dirty="0" smtClean="0"/>
              <a:t>გააჩნიათ</a:t>
            </a:r>
            <a:r>
              <a:rPr lang="ka-GE" sz="1800" dirty="0" smtClean="0"/>
              <a:t> </a:t>
            </a:r>
            <a:r>
              <a:rPr lang="ka-GE" sz="1800" dirty="0"/>
              <a:t>ელექტრონული </a:t>
            </a:r>
            <a:r>
              <a:rPr lang="ka-GE" sz="1800" dirty="0" smtClean="0"/>
              <a:t>სამედიცინო ჩანაწერების, მათ შორის, </a:t>
            </a:r>
            <a:r>
              <a:rPr lang="ka-GE" sz="1800" u="sng" dirty="0" smtClean="0"/>
              <a:t>ელ-რეცეპტების სისტემები </a:t>
            </a:r>
            <a:r>
              <a:rPr lang="ka-GE" sz="1800" dirty="0" smtClean="0"/>
              <a:t>და არ სურთ, რომ მათ ექიმებს უწევდეთ რეცეპტების ჯერ ელექტრონულად შევსება და შემდეგ ამობეჭდვა. ასევე, ზოგიერთ დაწესებულებებში, ერთის მხრივ, ხორციელდება ელ-რეცეპტების შევსება, რომელიც ვერ იბეჭდება, მეორეს მხრივ, მათ დამატებით უწევთ ქაღალდის მატარებელზე რეცეპტის გამოწერა. ასეთ დაწესებულებებს გააჩნიათ მოტივაცია, რომ მოახდნინონ მათი შიდა ელ-რეცეპტების სისტემის სახელმწიფო ელექტრონული რეცეპტების სისტემასთან ინტეგრაცია და იმუშაონ ყოველგვარი ქაღალდ მატარებლისა და ერთი და იმავე საქმის ორჯერ კეთების გარეშე.</a:t>
            </a:r>
          </a:p>
        </p:txBody>
      </p:sp>
    </p:spTree>
    <p:extLst>
      <p:ext uri="{BB962C8B-B14F-4D97-AF65-F5344CB8AC3E}">
        <p14:creationId xmlns:p14="http://schemas.microsoft.com/office/powerpoint/2010/main" val="2655034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4" y="381000"/>
            <a:ext cx="8134350" cy="533401"/>
          </a:xfrm>
        </p:spPr>
        <p:txBody>
          <a:bodyPr>
            <a:noAutofit/>
          </a:bodyPr>
          <a:lstStyle/>
          <a:p>
            <a:r>
              <a:rPr lang="ka-GE" sz="2400" b="1" dirty="0" smtClean="0"/>
              <a:t>რისკები (1) - კლინიკების არასათანადო კომპიუტერული აღჭურვა</a:t>
            </a:r>
            <a:endParaRPr lang="en-US" sz="2400" b="1" dirty="0"/>
          </a:p>
        </p:txBody>
      </p:sp>
      <p:sp>
        <p:nvSpPr>
          <p:cNvPr id="3" name="Content Placeholder 2"/>
          <p:cNvSpPr>
            <a:spLocks noGrp="1"/>
          </p:cNvSpPr>
          <p:nvPr>
            <p:ph idx="1"/>
          </p:nvPr>
        </p:nvSpPr>
        <p:spPr>
          <a:xfrm>
            <a:off x="152400" y="1447800"/>
            <a:ext cx="8763000" cy="4876800"/>
          </a:xfrm>
        </p:spPr>
        <p:txBody>
          <a:bodyPr>
            <a:normAutofit fontScale="85000" lnSpcReduction="10000"/>
          </a:bodyPr>
          <a:lstStyle/>
          <a:p>
            <a:pPr marL="0" indent="0">
              <a:buNone/>
            </a:pPr>
            <a:r>
              <a:rPr lang="ka-GE" sz="2000" dirty="0" smtClean="0"/>
              <a:t>სახელმწიფო ჯანდაცვის პროგრამებში ჩართული კლინიკებისა და სოფლის ექიმების ნაწილს არ გააჩნიათ შესაბამისი ტექნოლოგიური აღჭურვა. შესაბამისად, ელ-რეცეპტების პროექტში ჩართვა მათი მხრიდან ფინანსური რესურსების გამოყოფას საჭიროებს, აღნიშნული რესურსების მოძიება კი მცირე ამბულატორიული კლინიკებისა და სოფლის ექიმებისათვის შესაძლოა, საკმაოდ რთული აღმოჩნდეს.   </a:t>
            </a:r>
          </a:p>
          <a:p>
            <a:pPr marL="0" indent="0">
              <a:buNone/>
            </a:pPr>
            <a:r>
              <a:rPr lang="ka-GE" sz="2000" dirty="0" smtClean="0"/>
              <a:t>რისკის შემცირების მიზნით რეკომენდებულია შემდეგი ქმედებები:</a:t>
            </a:r>
          </a:p>
          <a:p>
            <a:pPr marL="457200" indent="-457200">
              <a:buFont typeface="+mj-lt"/>
              <a:buAutoNum type="arabicPeriod"/>
            </a:pPr>
            <a:r>
              <a:rPr lang="ka-GE" sz="2000" dirty="0" smtClean="0"/>
              <a:t>სამედიცინო დაწესებულებებისათვის საგადასახოდო შეღავათების დაწესება იმ ინვესტიციებზე, რომელიც ტექნოლოგიური აღჭურვისათვის იქნება დახარჯული.</a:t>
            </a:r>
          </a:p>
          <a:p>
            <a:pPr marL="457200" indent="-457200">
              <a:buFont typeface="+mj-lt"/>
              <a:buAutoNum type="arabicPeriod"/>
            </a:pPr>
            <a:r>
              <a:rPr lang="ka-GE" sz="2000" dirty="0" smtClean="0"/>
              <a:t>სამედიცინო დაწესებულებების ერთჯერადი წახალისება საყოველთაოს ფარგლებში გამომუშავებული თანხის 2%-დან 5%-მდე დარიცხვით და ვალდებულებით, მოახმარონ თანხა კომპიუტერულ აღჭურვას.</a:t>
            </a:r>
          </a:p>
          <a:p>
            <a:pPr marL="457200" indent="-457200">
              <a:buFont typeface="+mj-lt"/>
              <a:buAutoNum type="arabicPeriod"/>
            </a:pPr>
            <a:r>
              <a:rPr lang="ka-GE" sz="2000" dirty="0" smtClean="0"/>
              <a:t>სოფლის ექიმების ტექნიკური აღჭურვა სახელმწიფოს მიერ. </a:t>
            </a:r>
          </a:p>
          <a:p>
            <a:pPr marL="0" indent="0">
              <a:buNone/>
            </a:pPr>
            <a:r>
              <a:rPr lang="ka-GE" sz="2000" dirty="0" smtClean="0">
                <a:solidFill>
                  <a:srgbClr val="FF0000"/>
                </a:solidFill>
              </a:rPr>
              <a:t>(ზემოთ აღწერილ ღონისძიებებზე გადაწყვეტილება მისაღებია ნინო ბერძულის მიერ. საგადასახადო კუთხით კონსულტაციებია გასავლელი ფინანსთა სამინისტროსთან)</a:t>
            </a:r>
            <a:endParaRPr lang="en-US" sz="2000" dirty="0" smtClean="0">
              <a:solidFill>
                <a:srgbClr val="FF0000"/>
              </a:solidFill>
            </a:endParaRPr>
          </a:p>
          <a:p>
            <a:pPr marL="0" indent="0">
              <a:buNone/>
            </a:pPr>
            <a:endParaRPr lang="ka-GE" sz="2000" dirty="0"/>
          </a:p>
          <a:p>
            <a:pPr marL="0" indent="0">
              <a:buNone/>
            </a:pPr>
            <a:r>
              <a:rPr lang="ka-GE" sz="1800" dirty="0" smtClean="0"/>
              <a:t>*დაწესებულებებისა და სოფლის ექიმების კომპიუტერული აღჭურვა შემდგომში საშულებას მოგვცემს, გაცილებით ადვილად დავნერგოთ ელექტრონული სამედიცინო ისტორიების პროგრამა.</a:t>
            </a:r>
            <a:endParaRPr lang="en-US" sz="1800" dirty="0"/>
          </a:p>
        </p:txBody>
      </p:sp>
    </p:spTree>
    <p:extLst>
      <p:ext uri="{BB962C8B-B14F-4D97-AF65-F5344CB8AC3E}">
        <p14:creationId xmlns:p14="http://schemas.microsoft.com/office/powerpoint/2010/main" val="3955650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0"/>
            <a:ext cx="8915400" cy="5334000"/>
          </a:xfrm>
        </p:spPr>
        <p:txBody>
          <a:bodyPr>
            <a:normAutofit/>
          </a:bodyPr>
          <a:lstStyle/>
          <a:p>
            <a:pPr marL="0" indent="0">
              <a:buNone/>
            </a:pPr>
            <a:r>
              <a:rPr lang="ka-GE" sz="1800" dirty="0" smtClean="0"/>
              <a:t>ექიმები, განსაკუთრებით შუა ხნის ზემოთ, ნაკლებად ფლობენ კომპიუტერულ უნარებს, განსაკუთრებით ისეთ სამედიცინო დაწესებულებებში, სადაც შიდა ელექტრონული სამედიცინო ჩანაწერების სისტემები არ არის დანერგილი. შესაბამისად, </a:t>
            </a:r>
          </a:p>
          <a:p>
            <a:pPr marL="0" indent="0">
              <a:buNone/>
            </a:pPr>
            <a:r>
              <a:rPr lang="ka-GE" sz="1800" dirty="0"/>
              <a:t>რისკის შემცირების მიზნით რეკომენდებულია შემდეგი ქმედებები</a:t>
            </a:r>
            <a:r>
              <a:rPr lang="ka-GE" sz="1800" dirty="0" smtClean="0"/>
              <a:t>:</a:t>
            </a:r>
          </a:p>
          <a:p>
            <a:pPr marL="457200" indent="-457200">
              <a:buFont typeface="+mj-lt"/>
              <a:buAutoNum type="arabicPeriod"/>
            </a:pPr>
            <a:r>
              <a:rPr lang="ka-GE" sz="1800" dirty="0" smtClean="0"/>
              <a:t>პერმანენტულად ჩატარდეს ექიმების ტრენინგები, და დეტალურად განემარტოთ ელ-რეცეპტების სისტემის არსი და ფუნქციონირების მექანიზმი. </a:t>
            </a:r>
          </a:p>
          <a:p>
            <a:pPr marL="457200" indent="-457200">
              <a:buFont typeface="+mj-lt"/>
              <a:buAutoNum type="arabicPeriod"/>
            </a:pPr>
            <a:r>
              <a:rPr lang="ka-GE" sz="1800" dirty="0" smtClean="0"/>
              <a:t>შეიქმნას სისტემაში მუშაობის ინსტრუქცია როგორც წერილობითი, ასევე ვიდეო გაკვეთილების სახით და მოხდეს მათი განთავსება სამინისტროსა და სააგენტოების ვებ-საიტებზე, სოციალურ ქსელებსა და ვიდეო პორტალებზე.   </a:t>
            </a:r>
          </a:p>
          <a:p>
            <a:pPr marL="457200" indent="-457200">
              <a:buFont typeface="+mj-lt"/>
              <a:buAutoNum type="arabicPeriod"/>
            </a:pPr>
            <a:r>
              <a:rPr lang="ka-GE" sz="1800" dirty="0"/>
              <a:t>კლინიკების შიდა სისტემების ინტეგრაცია ელექტრონული რეცეპტების სახელმწიფო სისტემასთან, რომელიც საშუალებას </a:t>
            </a:r>
            <a:r>
              <a:rPr lang="ka-GE" sz="1800" dirty="0" smtClean="0"/>
              <a:t>იძლევა, ექიმებმა გააგრძელონ ისევ სამედიცინო დაწესებულების შიდა პროგრამაში მუშაობა და თავიდან აიცილონ ელ-რეცეპტების სახელმწიფო სისტემის (</a:t>
            </a:r>
            <a:r>
              <a:rPr lang="en-US" sz="1800" dirty="0" smtClean="0"/>
              <a:t>eprescription.moh.gov.ge)</a:t>
            </a:r>
            <a:r>
              <a:rPr lang="ka-GE" sz="1800" dirty="0" smtClean="0"/>
              <a:t> ცალკე გახსნა და რეცეპტების მასში გამოწერა.</a:t>
            </a:r>
            <a:endParaRPr lang="ka-GE" sz="1800" dirty="0"/>
          </a:p>
          <a:p>
            <a:endParaRPr lang="ka-GE" sz="1800" dirty="0"/>
          </a:p>
          <a:p>
            <a:endParaRPr lang="en-US" sz="1800" dirty="0"/>
          </a:p>
        </p:txBody>
      </p:sp>
      <p:sp>
        <p:nvSpPr>
          <p:cNvPr id="4" name="Title 1"/>
          <p:cNvSpPr txBox="1">
            <a:spLocks/>
          </p:cNvSpPr>
          <p:nvPr/>
        </p:nvSpPr>
        <p:spPr>
          <a:xfrm>
            <a:off x="76200" y="304800"/>
            <a:ext cx="8763000" cy="800100"/>
          </a:xfrm>
          <a:prstGeom prst="rect">
            <a:avLst/>
          </a:prstGeom>
        </p:spPr>
        <p:txBody>
          <a:bodyPr vert="horz" lIns="91440" tIns="45720" rIns="91440" bIns="45720" rtlCol="0" anchor="ctr">
            <a:normAutofit fontScale="97500"/>
          </a:bodyPr>
          <a:lstStyle>
            <a:defPPr>
              <a:defRPr lang="en-US"/>
            </a:defPPr>
            <a:lvl1pPr>
              <a:lnSpc>
                <a:spcPct val="90000"/>
              </a:lnSpc>
              <a:spcBef>
                <a:spcPct val="0"/>
              </a:spcBef>
              <a:buNone/>
              <a:defRPr sz="2800" b="1">
                <a:latin typeface="+mj-lt"/>
                <a:ea typeface="+mj-ea"/>
                <a:cs typeface="+mj-cs"/>
              </a:defRPr>
            </a:lvl1pPr>
          </a:lstStyle>
          <a:p>
            <a:r>
              <a:rPr lang="ka-GE" sz="2400" dirty="0"/>
              <a:t>რისკები (2) - ექიმების კომპიუტერული უნარ-ჩვევების არასაკმარისი ცოდნა</a:t>
            </a:r>
            <a:endParaRPr lang="en-US" sz="2400" dirty="0"/>
          </a:p>
        </p:txBody>
      </p:sp>
    </p:spTree>
    <p:extLst>
      <p:ext uri="{BB962C8B-B14F-4D97-AF65-F5344CB8AC3E}">
        <p14:creationId xmlns:p14="http://schemas.microsoft.com/office/powerpoint/2010/main" val="4232605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915400" cy="609601"/>
          </a:xfrm>
        </p:spPr>
        <p:txBody>
          <a:bodyPr>
            <a:normAutofit/>
          </a:bodyPr>
          <a:lstStyle/>
          <a:p>
            <a:r>
              <a:rPr lang="ka-GE" sz="2400" b="1" dirty="0" smtClean="0"/>
              <a:t>ელ-რეცპტის დანერგვა სააფთიაქო დაწესებულებებში</a:t>
            </a:r>
            <a:endParaRPr lang="en-US" sz="2400" b="1" dirty="0"/>
          </a:p>
        </p:txBody>
      </p:sp>
      <p:sp>
        <p:nvSpPr>
          <p:cNvPr id="3" name="Content Placeholder 2"/>
          <p:cNvSpPr>
            <a:spLocks noGrp="1"/>
          </p:cNvSpPr>
          <p:nvPr>
            <p:ph idx="1"/>
          </p:nvPr>
        </p:nvSpPr>
        <p:spPr>
          <a:xfrm>
            <a:off x="152400" y="1524000"/>
            <a:ext cx="8686800" cy="4652963"/>
          </a:xfrm>
        </p:spPr>
        <p:txBody>
          <a:bodyPr>
            <a:normAutofit/>
          </a:bodyPr>
          <a:lstStyle/>
          <a:p>
            <a:pPr marL="0" indent="0">
              <a:buNone/>
            </a:pPr>
            <a:r>
              <a:rPr lang="ka-GE" sz="1800" dirty="0" smtClean="0"/>
              <a:t>იმისათვის, რომ </a:t>
            </a:r>
            <a:r>
              <a:rPr lang="ka-GE" sz="1800" dirty="0" smtClean="0"/>
              <a:t>შესაბამის რეგიონში ექიმის </a:t>
            </a:r>
            <a:r>
              <a:rPr lang="ka-GE" sz="1800" dirty="0" smtClean="0"/>
              <a:t>გამოწერილი რეცეპტის რეალიზაცია მოხდეს ელექტრონულად, საჭიროა </a:t>
            </a:r>
            <a:r>
              <a:rPr lang="ka-GE" sz="1800" dirty="0" smtClean="0"/>
              <a:t>შესაბამისი რეგიონის ფარმაცევტული დაწესებულებათა ჩართვა სამედიცინო დაწესებულებათა პარალელურად. აფთიაქების ჩართვა საქართველოს მასშტაბით უნდა დასრულდეს 2021 </a:t>
            </a:r>
            <a:r>
              <a:rPr lang="ka-GE" sz="1800" dirty="0"/>
              <a:t>წლის 1 </a:t>
            </a:r>
            <a:r>
              <a:rPr lang="ka-GE" sz="1800" dirty="0" smtClean="0"/>
              <a:t>იანვრამდე.</a:t>
            </a:r>
            <a:endParaRPr lang="ka-GE" sz="1800" dirty="0" smtClean="0"/>
          </a:p>
          <a:p>
            <a:r>
              <a:rPr lang="ka-GE" sz="1800" dirty="0" smtClean="0"/>
              <a:t>ქსელურ აფთიაქებსა და კერძო აფთიაქების უმრავლესობას გააჩნია საკუთარი შიდა აღრიცხვის სისტემები, რომლის დახმარებითაც ახდენენ მედიკამენტის რეალიზებას. </a:t>
            </a:r>
          </a:p>
          <a:p>
            <a:r>
              <a:rPr lang="ka-GE" sz="1800" dirty="0" smtClean="0"/>
              <a:t>იმისათვის რომ ფარმაცევტს არ მოუწიოს მუშაობა 2 სხვადასხვა სისტემაში (აფთიაქის შიდა აღრიცხვის სისტემა და სახელმწიფოს ელ-რეცეპტების სისტემა), საჭირო იქნება ელექტრონული რეცეპტების სისტემის ინტეგრირება აფთიაქების შიდა აღრიცხვის სისტემებთან.</a:t>
            </a:r>
          </a:p>
          <a:p>
            <a:r>
              <a:rPr lang="ka-GE" sz="1800" dirty="0" smtClean="0"/>
              <a:t>მცირე ზომის კერძო ფარმაცევტული დაწესებულებები, რომელთაც არ გააჩნიათ საკუთარი შიდა აღრიცხვის სისტემები ან არ აქვთ რესურსი, ჩაატარონ საინტეგრაციო სამუშაოები, იმუშავებენ სახელმწიფო რეცეპტების სისტემაში (</a:t>
            </a:r>
            <a:r>
              <a:rPr lang="en-US" sz="1800" dirty="0" smtClean="0"/>
              <a:t>eprescription.moh.gov.ge</a:t>
            </a:r>
            <a:r>
              <a:rPr lang="ka-GE" sz="1800" dirty="0" smtClean="0"/>
              <a:t>).</a:t>
            </a:r>
          </a:p>
          <a:p>
            <a:endParaRPr lang="en-US" sz="1800" dirty="0"/>
          </a:p>
        </p:txBody>
      </p:sp>
    </p:spTree>
    <p:extLst>
      <p:ext uri="{BB962C8B-B14F-4D97-AF65-F5344CB8AC3E}">
        <p14:creationId xmlns:p14="http://schemas.microsoft.com/office/powerpoint/2010/main" val="22294028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839200" cy="4876801"/>
          </a:xfrm>
        </p:spPr>
        <p:txBody>
          <a:bodyPr>
            <a:normAutofit/>
          </a:bodyPr>
          <a:lstStyle/>
          <a:p>
            <a:pPr marL="0" indent="0">
              <a:buNone/>
            </a:pPr>
            <a:r>
              <a:rPr lang="ka-GE" sz="1800" dirty="0" smtClean="0"/>
              <a:t>სახელმწიფო სისტემასთან ინტეგრაცია შესაძლოა სააფთიაქო დაწესებულებებს სარისკოდ მოეჩვენოთ, რადგან შესაძლოა სისტემას აღიქვამდნენ როგორც კონტროლის მექანიზმს და მუდმივ ზედამხედველობას სახელმწიფოს მხრიდან. </a:t>
            </a:r>
            <a:r>
              <a:rPr lang="ka-GE" sz="1800" dirty="0"/>
              <a:t>აღნიშნული რისკის შესამცირებლად </a:t>
            </a:r>
            <a:r>
              <a:rPr lang="ka-GE" sz="1800" dirty="0" smtClean="0"/>
              <a:t>საჭიროა:</a:t>
            </a:r>
          </a:p>
          <a:p>
            <a:r>
              <a:rPr lang="ka-GE" sz="1800" dirty="0" smtClean="0"/>
              <a:t>გაიმართოს შეხვედრები როგორც ქსელური აფთიაქების მენეჯმენტთან, ასევე სხვა მცირე ზომის აფთიაქების მენეჯერებთან, რათა პირადად განემარტოთ პროექტის მიზნები და შესაძლებლობები, მიეწოდოს მკაფიო ინფორმაცია სისტემის შესახებ</a:t>
            </a:r>
            <a:r>
              <a:rPr lang="ka-GE" sz="1800" dirty="0"/>
              <a:t>, </a:t>
            </a:r>
            <a:r>
              <a:rPr lang="ka-GE" sz="1800" dirty="0" smtClean="0"/>
              <a:t>ასევე, პროექტის მიზნების, ამოცანებისა და სტრატეგიის შესახებ.</a:t>
            </a:r>
          </a:p>
          <a:p>
            <a:pPr marL="0" indent="0">
              <a:buNone/>
            </a:pPr>
            <a:endParaRPr lang="ka-GE" sz="1800" dirty="0" smtClean="0"/>
          </a:p>
        </p:txBody>
      </p:sp>
      <p:sp>
        <p:nvSpPr>
          <p:cNvPr id="4" name="Title 1"/>
          <p:cNvSpPr txBox="1">
            <a:spLocks/>
          </p:cNvSpPr>
          <p:nvPr/>
        </p:nvSpPr>
        <p:spPr>
          <a:xfrm>
            <a:off x="76200" y="381000"/>
            <a:ext cx="8915400"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dirty="0" smtClean="0"/>
              <a:t>რისკები (1) - ფარმაცევტული კომპანიების </a:t>
            </a:r>
          </a:p>
          <a:p>
            <a:r>
              <a:rPr lang="ka-GE" sz="2400" b="1" dirty="0" smtClean="0"/>
              <a:t>სკეპტიციზმი და არაინფორმირებულობა</a:t>
            </a:r>
          </a:p>
        </p:txBody>
      </p:sp>
    </p:spTree>
    <p:extLst>
      <p:ext uri="{BB962C8B-B14F-4D97-AF65-F5344CB8AC3E}">
        <p14:creationId xmlns:p14="http://schemas.microsoft.com/office/powerpoint/2010/main" val="5551054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04800"/>
            <a:ext cx="8439150" cy="701671"/>
          </a:xfrm>
        </p:spPr>
        <p:txBody>
          <a:bodyPr vert="horz" lIns="91440" tIns="45720" rIns="91440" bIns="45720" rtlCol="0" anchor="ctr">
            <a:noAutofit/>
          </a:bodyPr>
          <a:lstStyle/>
          <a:p>
            <a:r>
              <a:rPr lang="ka-GE" sz="2400" b="1" dirty="0"/>
              <a:t>პროექტის რეგიონებში დანერგვის სავარაუდო გეგმა-გრაფიკი</a:t>
            </a:r>
            <a:endParaRPr lang="en-US" sz="2400" b="1" dirty="0"/>
          </a:p>
        </p:txBody>
      </p:sp>
      <p:sp>
        <p:nvSpPr>
          <p:cNvPr id="3" name="Content Placeholder 2"/>
          <p:cNvSpPr>
            <a:spLocks noGrp="1"/>
          </p:cNvSpPr>
          <p:nvPr>
            <p:ph idx="1"/>
          </p:nvPr>
        </p:nvSpPr>
        <p:spPr>
          <a:xfrm>
            <a:off x="76200" y="1066800"/>
            <a:ext cx="8991600" cy="4724400"/>
          </a:xfrm>
        </p:spPr>
        <p:txBody>
          <a:bodyPr>
            <a:noAutofit/>
          </a:bodyPr>
          <a:lstStyle/>
          <a:p>
            <a:pPr marL="0" indent="0">
              <a:buNone/>
            </a:pPr>
            <a:r>
              <a:rPr lang="ka-GE" sz="1600" dirty="0" smtClean="0"/>
              <a:t>ელ-რეცეპტების პროგრამის საქართველოში დანერგვა მოხდება ეტაპობრივად, რეგიონების მიხედვით</a:t>
            </a:r>
            <a:r>
              <a:rPr lang="ka-GE" sz="1600" dirty="0"/>
              <a:t>. თვითოეულ რეგიონში პროექტის დანერგვის </a:t>
            </a:r>
            <a:r>
              <a:rPr lang="ka-GE" sz="1600" dirty="0" smtClean="0"/>
              <a:t>გამოყოფილია 3-4 </a:t>
            </a:r>
            <a:r>
              <a:rPr lang="ka-GE" sz="1600" dirty="0"/>
              <a:t>თვიანი </a:t>
            </a:r>
            <a:r>
              <a:rPr lang="ka-GE" sz="1600" dirty="0" smtClean="0"/>
              <a:t>ვადა. მოცემულ ვადაში ელ-რეცეპტების უნდა დაინერგოს როგორც საყოველთაო ჯანდაცვის პროვაიდერ დაწესებულებებში, ასევე ვერტიკალური პროგრამის პროვაიდერ კლინიკებში, სოფლის ექიმებსა და სააფთიაქო დაწესებულებებში.</a:t>
            </a:r>
            <a:endParaRPr lang="en-US" sz="1600" dirty="0" smtClean="0"/>
          </a:p>
          <a:p>
            <a:r>
              <a:rPr lang="ka-GE" sz="1600" b="1" dirty="0" smtClean="0"/>
              <a:t>აჭარა </a:t>
            </a:r>
            <a:r>
              <a:rPr lang="ka-GE" sz="1600" dirty="0" smtClean="0"/>
              <a:t>- იანვარი - აპრილი 2018</a:t>
            </a:r>
          </a:p>
          <a:p>
            <a:r>
              <a:rPr lang="ka-GE" sz="1600" b="1" dirty="0" smtClean="0"/>
              <a:t>ქვემო ქართლი </a:t>
            </a:r>
            <a:r>
              <a:rPr lang="ka-GE" sz="1600" dirty="0" smtClean="0"/>
              <a:t>- მაისი - აგვისტო 2018  </a:t>
            </a:r>
          </a:p>
          <a:p>
            <a:r>
              <a:rPr lang="ka-GE" sz="1600" b="1" dirty="0" smtClean="0"/>
              <a:t>იმერეთი</a:t>
            </a:r>
            <a:r>
              <a:rPr lang="ka-GE" sz="1600" dirty="0" smtClean="0"/>
              <a:t> - სექტემბერი - დეკემბერი 2018 </a:t>
            </a:r>
          </a:p>
          <a:p>
            <a:r>
              <a:rPr lang="ka-GE" sz="1600" b="1" dirty="0" smtClean="0"/>
              <a:t>შიდა ქართლი </a:t>
            </a:r>
            <a:r>
              <a:rPr lang="ka-GE" sz="1600" dirty="0" smtClean="0"/>
              <a:t>- იანვარი - აპრილი 2019</a:t>
            </a:r>
          </a:p>
          <a:p>
            <a:r>
              <a:rPr lang="ka-GE" sz="1600" b="1" dirty="0" smtClean="0"/>
              <a:t>სამცხე-ჯავახეთი</a:t>
            </a:r>
            <a:r>
              <a:rPr lang="ka-GE" sz="1600" dirty="0" smtClean="0"/>
              <a:t> - მაისი -  ივლისი 2019 </a:t>
            </a:r>
          </a:p>
          <a:p>
            <a:r>
              <a:rPr lang="ka-GE" sz="1600" b="1" dirty="0" smtClean="0"/>
              <a:t>მცხეთა-მთიანეთი</a:t>
            </a:r>
            <a:r>
              <a:rPr lang="ka-GE" sz="1600" dirty="0" smtClean="0"/>
              <a:t> - აგვისტო - ოქტომბერი 2019 </a:t>
            </a:r>
          </a:p>
          <a:p>
            <a:r>
              <a:rPr lang="ka-GE" sz="1600" b="1" dirty="0" smtClean="0"/>
              <a:t>კახეთი</a:t>
            </a:r>
            <a:r>
              <a:rPr lang="ka-GE" sz="1600" dirty="0" smtClean="0"/>
              <a:t> - ნოემბერი 2019 - თებერვალი 2020</a:t>
            </a:r>
          </a:p>
          <a:p>
            <a:r>
              <a:rPr lang="ka-GE" sz="1600" b="1" dirty="0" smtClean="0"/>
              <a:t>გურია</a:t>
            </a:r>
            <a:r>
              <a:rPr lang="ka-GE" sz="1600" dirty="0" smtClean="0"/>
              <a:t> - მარტი- მაისი, 2020 </a:t>
            </a:r>
          </a:p>
          <a:p>
            <a:r>
              <a:rPr lang="ka-GE" sz="1600" b="1" dirty="0"/>
              <a:t>სამეგრელო-ზემო სვანეთი </a:t>
            </a:r>
            <a:r>
              <a:rPr lang="ka-GE" sz="1600" dirty="0"/>
              <a:t>- </a:t>
            </a:r>
            <a:r>
              <a:rPr lang="ka-GE" sz="1600" dirty="0" smtClean="0"/>
              <a:t>ივნისი 2020 - სექტემბერი 2020</a:t>
            </a:r>
          </a:p>
          <a:p>
            <a:r>
              <a:rPr lang="ka-GE" sz="1600" b="1" dirty="0" smtClean="0"/>
              <a:t>რაჭა-ლეჩხუმი და ქვემო სვანეთი </a:t>
            </a:r>
            <a:r>
              <a:rPr lang="ka-GE" sz="1600" dirty="0" smtClean="0"/>
              <a:t>- ოქტომბერი - დეკემბერი 2020.</a:t>
            </a:r>
            <a:endParaRPr lang="ka-GE" sz="1600" dirty="0"/>
          </a:p>
        </p:txBody>
      </p:sp>
      <p:sp>
        <p:nvSpPr>
          <p:cNvPr id="4" name="Title 1"/>
          <p:cNvSpPr txBox="1">
            <a:spLocks/>
          </p:cNvSpPr>
          <p:nvPr/>
        </p:nvSpPr>
        <p:spPr>
          <a:xfrm>
            <a:off x="609600" y="5867400"/>
            <a:ext cx="8229600"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1600" dirty="0" smtClean="0"/>
              <a:t>*პროექტის დანერგვის მეორე ეტაპისათვის, 2021 წლის იანვრიდან 2022 წლის იანვრამდე, განხორციელდება იმ სამედიცინო დაწესებულებათა ტრენინგი, რომლებიც 2021 წლამდე ვერ შეძლებენ პროექტში ჩართვას. </a:t>
            </a:r>
            <a:endParaRPr lang="en-US" sz="1600" dirty="0"/>
          </a:p>
        </p:txBody>
      </p:sp>
    </p:spTree>
    <p:extLst>
      <p:ext uri="{BB962C8B-B14F-4D97-AF65-F5344CB8AC3E}">
        <p14:creationId xmlns:p14="http://schemas.microsoft.com/office/powerpoint/2010/main" val="2751875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02"/>
            <a:ext cx="9144000" cy="1604501"/>
          </a:xfrm>
        </p:spPr>
        <p:style>
          <a:lnRef idx="1">
            <a:schemeClr val="accent6"/>
          </a:lnRef>
          <a:fillRef idx="2">
            <a:schemeClr val="accent6"/>
          </a:fillRef>
          <a:effectRef idx="1">
            <a:schemeClr val="accent6"/>
          </a:effectRef>
          <a:fontRef idx="minor">
            <a:schemeClr val="dk1"/>
          </a:fontRef>
        </p:style>
        <p:txBody>
          <a:bodyPr>
            <a:noAutofit/>
          </a:bodyPr>
          <a:lstStyle/>
          <a:p>
            <a:r>
              <a:rPr lang="ka-GE" sz="2800" b="1" u="sng" dirty="0" smtClean="0"/>
              <a:t>მიზანი</a:t>
            </a:r>
            <a:r>
              <a:rPr lang="ka-GE" sz="2400" b="1" dirty="0" smtClean="0"/>
              <a:t/>
            </a:r>
            <a:br>
              <a:rPr lang="ka-GE" sz="2400" b="1" dirty="0" smtClean="0"/>
            </a:br>
            <a:r>
              <a:rPr lang="ka-GE" sz="2400" b="1" dirty="0" smtClean="0"/>
              <a:t>2022 წლის 1 იანვრიდან, </a:t>
            </a:r>
            <a:r>
              <a:rPr lang="ka-GE" sz="2400" b="1" dirty="0"/>
              <a:t>ელექტრონული წესით </a:t>
            </a:r>
            <a:r>
              <a:rPr lang="ka-GE" sz="2400" b="1" dirty="0" smtClean="0"/>
              <a:t>იწარმოება საქართველოში </a:t>
            </a:r>
            <a:r>
              <a:rPr lang="ka-GE" sz="2400" b="1" dirty="0"/>
              <a:t>გამოწერილი ფორმა #3 რეცეპტების </a:t>
            </a:r>
            <a:r>
              <a:rPr lang="ka-GE" sz="2400" b="1" dirty="0" smtClean="0"/>
              <a:t>მინიმუმ 95%.</a:t>
            </a:r>
            <a:endParaRPr lang="en-US" sz="2400" b="1" dirty="0"/>
          </a:p>
        </p:txBody>
      </p:sp>
      <p:sp>
        <p:nvSpPr>
          <p:cNvPr id="3" name="Content Placeholder 2"/>
          <p:cNvSpPr>
            <a:spLocks noGrp="1"/>
          </p:cNvSpPr>
          <p:nvPr>
            <p:ph idx="1"/>
          </p:nvPr>
        </p:nvSpPr>
        <p:spPr>
          <a:xfrm>
            <a:off x="152400" y="2133600"/>
            <a:ext cx="8915400" cy="3124200"/>
          </a:xfrm>
        </p:spPr>
        <p:txBody>
          <a:bodyPr>
            <a:noAutofit/>
          </a:bodyPr>
          <a:lstStyle/>
          <a:p>
            <a:pPr marL="0" indent="0">
              <a:buNone/>
            </a:pPr>
            <a:r>
              <a:rPr lang="ka-GE" sz="1800" dirty="0" smtClean="0"/>
              <a:t>მიზნის მიღწევა განხორციელდება 2 ეტაპად:</a:t>
            </a:r>
          </a:p>
          <a:p>
            <a:pPr marL="0" indent="0">
              <a:buNone/>
            </a:pPr>
            <a:endParaRPr lang="ka-GE" sz="1800" dirty="0" smtClean="0"/>
          </a:p>
          <a:p>
            <a:pPr marL="0" indent="0">
              <a:buNone/>
            </a:pPr>
            <a:r>
              <a:rPr lang="ka-GE" sz="1800" b="1" dirty="0" smtClean="0"/>
              <a:t>ეტაპი 1.</a:t>
            </a:r>
            <a:r>
              <a:rPr lang="ka-GE" sz="1800" dirty="0" smtClean="0"/>
              <a:t> სახელმწიფო პროგრამებში ჩართული დაწესებულებებისათვის ფორმა #3 რეცეპტების ელექტრონულად გამოწერის ვალდებულება ეტაპობრივად, რეგიონების მიხედვით 2021 წლის 1 იანვრამდე.</a:t>
            </a:r>
            <a:r>
              <a:rPr lang="en-US" sz="1800" dirty="0" smtClean="0"/>
              <a:t> </a:t>
            </a:r>
            <a:r>
              <a:rPr lang="ka-GE" sz="1800" dirty="0" smtClean="0"/>
              <a:t>აღნიშნული ეტაპი, ასევე, მოიცავს სააფთიაქო დაწესებულებათა ჩართვას პროექტში.  </a:t>
            </a:r>
            <a:endParaRPr lang="ka-GE" sz="1800" dirty="0"/>
          </a:p>
          <a:p>
            <a:pPr marL="0" indent="0">
              <a:buNone/>
            </a:pPr>
            <a:endParaRPr lang="ka-GE" sz="1800" dirty="0" smtClean="0"/>
          </a:p>
          <a:p>
            <a:pPr marL="0" indent="0">
              <a:buNone/>
            </a:pPr>
            <a:r>
              <a:rPr lang="ka-GE" sz="1800" b="1" dirty="0" smtClean="0"/>
              <a:t>ეტაპი 2.</a:t>
            </a:r>
            <a:r>
              <a:rPr lang="ka-GE" sz="1800" dirty="0" smtClean="0"/>
              <a:t>  ნორმატიული </a:t>
            </a:r>
            <a:r>
              <a:rPr lang="ka-GE" sz="1800" dirty="0"/>
              <a:t>აქტით </a:t>
            </a:r>
            <a:r>
              <a:rPr lang="ka-GE" sz="1800" dirty="0" smtClean="0"/>
              <a:t>2022 წლის 1 იანვრიდან </a:t>
            </a:r>
            <a:r>
              <a:rPr lang="ka-GE" sz="1800" dirty="0"/>
              <a:t>ფორმა #3 რეცეპტების ელექტრონულად გამოწერის ვალდებულება </a:t>
            </a:r>
            <a:r>
              <a:rPr lang="ka-GE" sz="1800" dirty="0" smtClean="0"/>
              <a:t>სამედიცინო სერვისის ყველა მიმწოდებლისათვის (დაწესებულება/ექიმი)</a:t>
            </a:r>
            <a:endParaRPr lang="ka-GE" sz="1800" dirty="0"/>
          </a:p>
          <a:p>
            <a:pPr marL="0" indent="0">
              <a:buNone/>
            </a:pPr>
            <a:endParaRPr lang="en-US" sz="1800" dirty="0"/>
          </a:p>
        </p:txBody>
      </p:sp>
    </p:spTree>
    <p:extLst>
      <p:ext uri="{BB962C8B-B14F-4D97-AF65-F5344CB8AC3E}">
        <p14:creationId xmlns:p14="http://schemas.microsoft.com/office/powerpoint/2010/main" val="1082557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28800"/>
            <a:ext cx="8134350" cy="2060575"/>
          </a:xfrm>
        </p:spPr>
        <p:txBody>
          <a:bodyPr>
            <a:normAutofit/>
          </a:bodyPr>
          <a:lstStyle/>
          <a:p>
            <a:pPr marL="0" indent="0" algn="ctr">
              <a:buNone/>
            </a:pPr>
            <a:r>
              <a:rPr lang="ka-GE" sz="3600" b="1" dirty="0" smtClean="0"/>
              <a:t>ეტაპი 2</a:t>
            </a:r>
          </a:p>
          <a:p>
            <a:pPr marL="0" indent="0" algn="ctr">
              <a:buNone/>
            </a:pPr>
            <a:r>
              <a:rPr lang="ka-GE" sz="3600" b="1" dirty="0" smtClean="0"/>
              <a:t>მხოლოდ ელექტრონული რეცეპტი ყველგან საქართველოში</a:t>
            </a:r>
            <a:endParaRPr lang="en-US" sz="3600" b="1" dirty="0"/>
          </a:p>
        </p:txBody>
      </p:sp>
    </p:spTree>
    <p:extLst>
      <p:ext uri="{BB962C8B-B14F-4D97-AF65-F5344CB8AC3E}">
        <p14:creationId xmlns:p14="http://schemas.microsoft.com/office/powerpoint/2010/main" val="30364203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981199"/>
            <a:ext cx="8839200" cy="1371601"/>
          </a:xfrm>
        </p:spPr>
        <p:txBody>
          <a:bodyPr>
            <a:normAutofit/>
          </a:bodyPr>
          <a:lstStyle/>
          <a:p>
            <a:r>
              <a:rPr lang="ka-GE" sz="1800" dirty="0" smtClean="0"/>
              <a:t>მოცემული სტრატეგია მოიცავს საქართველოში რეგისტრირებულ ყველა სამკურნალო და სააფთიაქო დაწესებულებას, განურჩევლად მათი სამართლებრივი ფორმისა, საქმიანობის პროფილისა და სახელმწიფო პროგრამებში ჩართულობისა. აღნიშნული სამიზნე სეგმენტი მოიცავს კერძოდ, ინდივიდუალურ რეჟიმში (მაგალითად, სახლში) მომუშავე ექიმებსაც.</a:t>
            </a:r>
          </a:p>
        </p:txBody>
      </p:sp>
      <p:sp>
        <p:nvSpPr>
          <p:cNvPr id="4" name="Title 1"/>
          <p:cNvSpPr txBox="1">
            <a:spLocks/>
          </p:cNvSpPr>
          <p:nvPr/>
        </p:nvSpPr>
        <p:spPr>
          <a:xfrm>
            <a:off x="76200" y="457200"/>
            <a:ext cx="8991600" cy="7620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400" b="1" u="sng" dirty="0" smtClean="0"/>
              <a:t>ეტაპი 2: </a:t>
            </a:r>
            <a:r>
              <a:rPr lang="ka-GE" sz="2400" b="1" dirty="0" smtClean="0"/>
              <a:t>ნორმატიული აქტით 2022 წლის იანვრისათვის ელ-რეცეპტის სავალდებულოდ გამოცხადება საქართველოს მასშტაბით</a:t>
            </a:r>
            <a:br>
              <a:rPr lang="ka-GE" sz="2400" b="1" dirty="0" smtClean="0"/>
            </a:br>
            <a:endParaRPr lang="en-US" sz="2400" b="1" dirty="0"/>
          </a:p>
        </p:txBody>
      </p:sp>
      <p:sp>
        <p:nvSpPr>
          <p:cNvPr id="5" name="Title 1"/>
          <p:cNvSpPr txBox="1">
            <a:spLocks/>
          </p:cNvSpPr>
          <p:nvPr/>
        </p:nvSpPr>
        <p:spPr>
          <a:xfrm>
            <a:off x="76200" y="1401792"/>
            <a:ext cx="7239000"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000" b="1" dirty="0" smtClean="0"/>
              <a:t>სამიზნე ჯგუფები</a:t>
            </a:r>
            <a:endParaRPr lang="en-US" sz="2000" b="1" dirty="0"/>
          </a:p>
        </p:txBody>
      </p:sp>
      <p:sp>
        <p:nvSpPr>
          <p:cNvPr id="6" name="Content Placeholder 2"/>
          <p:cNvSpPr txBox="1">
            <a:spLocks/>
          </p:cNvSpPr>
          <p:nvPr/>
        </p:nvSpPr>
        <p:spPr>
          <a:xfrm>
            <a:off x="76200" y="3810000"/>
            <a:ext cx="8991600" cy="266700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ka-GE" sz="1800" dirty="0" smtClean="0"/>
              <a:t>რეცეპტების ელექტრონულად წარმოების სავალდებულოდ გამოცხადება შესაძლებელია მოხდეს მინისტრის ბრძანებით, ასევე, კომპიუტერული აღჭურვის მოთხოვნა შესაძლებელია გაჩნდეს სამედიცინო დაწესებულების საქმიანობის უფლების (ლიცენზია/ნებართვა/ტექნიკური რეგლამენტი) განმსაზღვრელ. </a:t>
            </a:r>
            <a:r>
              <a:rPr lang="ka-GE" sz="1800" dirty="0" smtClean="0">
                <a:solidFill>
                  <a:srgbClr val="FF0000"/>
                </a:solidFill>
              </a:rPr>
              <a:t>(გავიაროთ იურისტებთან)</a:t>
            </a:r>
          </a:p>
          <a:p>
            <a:pPr marL="0" indent="0">
              <a:buNone/>
            </a:pPr>
            <a:r>
              <a:rPr lang="ka-GE" sz="1800" dirty="0" smtClean="0"/>
              <a:t>*მიუხედავად რეცეპტის ელექტრონულად წარმოების სავალდებულოობისა, გამონაკლის შემთხვევაში, ელექტროენერგიის არქონის ან სხვა ტექნიკური პრობლემის  არსებობისას, დაშვებული უნდა იყოს რეცეპტის მატერიალურად გამოწერა (აღნიშნული განმარტებული იქნება ნორმატიულ აქტში). </a:t>
            </a:r>
            <a:endParaRPr lang="en-US" sz="1800" dirty="0"/>
          </a:p>
        </p:txBody>
      </p:sp>
      <p:sp>
        <p:nvSpPr>
          <p:cNvPr id="7" name="Title 1"/>
          <p:cNvSpPr txBox="1">
            <a:spLocks/>
          </p:cNvSpPr>
          <p:nvPr/>
        </p:nvSpPr>
        <p:spPr>
          <a:xfrm>
            <a:off x="76200" y="3352800"/>
            <a:ext cx="7239000" cy="457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000" b="1" dirty="0" smtClean="0"/>
              <a:t>მექანიზმი</a:t>
            </a:r>
            <a:endParaRPr lang="en-US" sz="2000" b="1" dirty="0"/>
          </a:p>
        </p:txBody>
      </p:sp>
    </p:spTree>
    <p:extLst>
      <p:ext uri="{BB962C8B-B14F-4D97-AF65-F5344CB8AC3E}">
        <p14:creationId xmlns:p14="http://schemas.microsoft.com/office/powerpoint/2010/main" val="18590220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64" y="381000"/>
            <a:ext cx="8134350" cy="533401"/>
          </a:xfrm>
        </p:spPr>
        <p:txBody>
          <a:bodyPr>
            <a:noAutofit/>
          </a:bodyPr>
          <a:lstStyle/>
          <a:p>
            <a:r>
              <a:rPr lang="ka-GE" sz="2400" b="1" dirty="0" smtClean="0"/>
              <a:t>რისკები (1) - კლინიკების არასათანადო კომპიუტერული აღჭურვა</a:t>
            </a:r>
            <a:endParaRPr lang="en-US" sz="2400" b="1" dirty="0"/>
          </a:p>
        </p:txBody>
      </p:sp>
      <p:sp>
        <p:nvSpPr>
          <p:cNvPr id="3" name="Content Placeholder 2"/>
          <p:cNvSpPr>
            <a:spLocks noGrp="1"/>
          </p:cNvSpPr>
          <p:nvPr>
            <p:ph idx="1"/>
          </p:nvPr>
        </p:nvSpPr>
        <p:spPr>
          <a:xfrm>
            <a:off x="152400" y="1447800"/>
            <a:ext cx="8763000" cy="4876800"/>
          </a:xfrm>
        </p:spPr>
        <p:txBody>
          <a:bodyPr>
            <a:normAutofit fontScale="92500" lnSpcReduction="10000"/>
          </a:bodyPr>
          <a:lstStyle/>
          <a:p>
            <a:pPr marL="0" indent="0">
              <a:buNone/>
            </a:pPr>
            <a:r>
              <a:rPr lang="ka-GE" sz="1800" dirty="0"/>
              <a:t>სამკურნალო </a:t>
            </a:r>
            <a:r>
              <a:rPr lang="ka-GE" sz="1800" dirty="0" smtClean="0"/>
              <a:t>დაწესებულებათა ნაწილს, არ </a:t>
            </a:r>
            <a:r>
              <a:rPr lang="ka-GE" sz="1800" dirty="0"/>
              <a:t>გააჩნიათ შესაბამისი კომპიუტერული </a:t>
            </a:r>
            <a:r>
              <a:rPr lang="ka-GE" sz="1800" dirty="0" smtClean="0"/>
              <a:t>აღჭურვვილობა. ტექნიკური აღჭურვილობის პრობლემა განსაკუთრებით პრობლემატური შეიძლება აღმოჩნდეს მცირე ამბულატორიული დაწესებულებების, სტომატოლოგიური დაწესებულებებისა და კერძოდ (სახლში) მომუშავე ექიმებისათვის. ასეთი ტიპის დაწესებულებებისათვის სათანადო ფინანსური რესურსების მოძიება შესაძლოა რთული აღმოჩნდეს და რისკის ქვეშ აღმოჩნდეს მათი ბიზნესის განგრძობადობა.</a:t>
            </a:r>
          </a:p>
          <a:p>
            <a:pPr marL="0" indent="0">
              <a:buNone/>
            </a:pPr>
            <a:endParaRPr lang="ka-GE" sz="1800" dirty="0" smtClean="0"/>
          </a:p>
          <a:p>
            <a:pPr marL="0" indent="0">
              <a:buNone/>
            </a:pPr>
            <a:r>
              <a:rPr lang="ka-GE" sz="1800" dirty="0" smtClean="0"/>
              <a:t>რისკის შემცირების მიზნით რეკომენდებულია შემდეგი ქმედებები:</a:t>
            </a:r>
          </a:p>
          <a:p>
            <a:pPr marL="457200" indent="-457200">
              <a:buFont typeface="+mj-lt"/>
              <a:buAutoNum type="arabicPeriod"/>
            </a:pPr>
            <a:r>
              <a:rPr lang="ka-GE" sz="1800" dirty="0" smtClean="0"/>
              <a:t>საგადასახოდო შეღავათების დაწესება იმ ინვესტიციებზე, რომელიც ტექნოლოგიური აღჭურვისათვის იქნება დახარჯული.</a:t>
            </a:r>
          </a:p>
          <a:p>
            <a:pPr marL="0" indent="0">
              <a:buNone/>
            </a:pPr>
            <a:r>
              <a:rPr lang="ka-GE" sz="1800" dirty="0">
                <a:solidFill>
                  <a:srgbClr val="FF0000"/>
                </a:solidFill>
              </a:rPr>
              <a:t>(ზემოთ აღწერილ ღონისძიებებზე გადაწყვეტილება მისაღებია ნინო ბერძულის მიერ. საგადასახადო კუთხით კონსულტაციებია გასავლელი ფინანსთა სამინისტროსთან)</a:t>
            </a:r>
            <a:endParaRPr lang="en-US" sz="1800" dirty="0">
              <a:solidFill>
                <a:srgbClr val="FF0000"/>
              </a:solidFill>
            </a:endParaRPr>
          </a:p>
          <a:p>
            <a:pPr marL="457200" indent="-457200">
              <a:buFont typeface="+mj-lt"/>
              <a:buAutoNum type="arabicPeriod"/>
            </a:pPr>
            <a:endParaRPr lang="ka-GE" sz="1800" dirty="0" smtClean="0"/>
          </a:p>
          <a:p>
            <a:pPr marL="0" indent="0">
              <a:buNone/>
            </a:pPr>
            <a:endParaRPr lang="ka-GE" sz="1800" dirty="0"/>
          </a:p>
          <a:p>
            <a:pPr marL="0" indent="0">
              <a:buNone/>
            </a:pPr>
            <a:r>
              <a:rPr lang="ka-GE" sz="1600" dirty="0" smtClean="0"/>
              <a:t>*კლინიკების კომპიუტერული აღჭურვა შემდგომში საშულებას მოგვცემს გაცილებით ადვილად დავნერგოთ ელექტრონული სამედიცინო ისტორიების პროგრამა.</a:t>
            </a:r>
            <a:endParaRPr lang="en-US" sz="1600" dirty="0"/>
          </a:p>
        </p:txBody>
      </p:sp>
    </p:spTree>
    <p:extLst>
      <p:ext uri="{BB962C8B-B14F-4D97-AF65-F5344CB8AC3E}">
        <p14:creationId xmlns:p14="http://schemas.microsoft.com/office/powerpoint/2010/main" val="2117800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915400" cy="5181600"/>
          </a:xfrm>
        </p:spPr>
        <p:txBody>
          <a:bodyPr>
            <a:normAutofit/>
          </a:bodyPr>
          <a:lstStyle/>
          <a:p>
            <a:pPr marL="0" indent="0">
              <a:buNone/>
            </a:pPr>
            <a:r>
              <a:rPr lang="ka-GE" sz="1800" dirty="0" smtClean="0"/>
              <a:t>ექიმები, განსაკუთრებით შუა ხნის ზემოთ, ნაკლებად ფლობენ კომპიუტერულ უნარებს. განსაკუთრებით ისეთ სამედიცინო დაწესებულებებში, სადაც შიდა ელექტრონული სამედიცინო ჩანაწერების სისტემები არ არის დანერგილი. შესაბამისად, </a:t>
            </a:r>
          </a:p>
          <a:p>
            <a:pPr marL="0" indent="0">
              <a:buNone/>
            </a:pPr>
            <a:r>
              <a:rPr lang="ka-GE" sz="1800" dirty="0"/>
              <a:t>რისკის შემცირების მიზნით რეკომენდებულია შემდეგი ქმედებები</a:t>
            </a:r>
            <a:r>
              <a:rPr lang="ka-GE" sz="1800" dirty="0" smtClean="0"/>
              <a:t>:</a:t>
            </a:r>
          </a:p>
          <a:p>
            <a:pPr marL="457200" indent="-457200">
              <a:buFont typeface="+mj-lt"/>
              <a:buAutoNum type="arabicPeriod"/>
            </a:pPr>
            <a:r>
              <a:rPr lang="ka-GE" sz="1800" dirty="0" smtClean="0"/>
              <a:t>პერმანენტულად ჩატარდეს ექიმების ტრენინგები, და დეტალურად განემარტოთ ელ-რეცეპტების სისტემის არსი და ფუნქციონირების მექანიზმი. </a:t>
            </a:r>
          </a:p>
          <a:p>
            <a:pPr marL="457200" indent="-457200">
              <a:buFont typeface="+mj-lt"/>
              <a:buAutoNum type="arabicPeriod"/>
            </a:pPr>
            <a:r>
              <a:rPr lang="ka-GE" sz="1800" dirty="0" smtClean="0"/>
              <a:t>შეიქმნას სისტემაში მუშაობის ინსტრუქცია როგორც წერილობითი, ასევე ვიდეო გაკვეთილების სახით და მოხდეს მათი განთავსება სამინისტროსა და სააგენტოების ვებ-საიტებზე, სოციალურ ქსელებსა და ვიდეო პორტალებზე.   </a:t>
            </a:r>
          </a:p>
          <a:p>
            <a:pPr marL="457200" indent="-457200">
              <a:buFont typeface="+mj-lt"/>
              <a:buAutoNum type="arabicPeriod"/>
            </a:pPr>
            <a:r>
              <a:rPr lang="ka-GE" sz="1800" dirty="0"/>
              <a:t>კლინიკების შიდა სისტემების ინტეგრაცია ელექტრონული რეცეპტების სახელმწიფო სისტემასთან, რომელიც საშუალებას იძლევა </a:t>
            </a:r>
            <a:r>
              <a:rPr lang="ka-GE" sz="1800" dirty="0" smtClean="0"/>
              <a:t>ექიმებმა გააგრძელონ ისევ დამედიცინო დაწესებულების შიდა პროგრამაში მუშაობა, და თავიდან აიცილონ ელ-რეცეპტების სახელმწიფო სისტემის (</a:t>
            </a:r>
            <a:r>
              <a:rPr lang="en-US" sz="1800" dirty="0" smtClean="0"/>
              <a:t>eprescription.moh.gov.ge)</a:t>
            </a:r>
            <a:r>
              <a:rPr lang="ka-GE" sz="1800" dirty="0" smtClean="0"/>
              <a:t> ცალკე გახსნა და რეცეპტების მასში გამოწერა.</a:t>
            </a:r>
            <a:endParaRPr lang="ka-GE" sz="1800" dirty="0"/>
          </a:p>
          <a:p>
            <a:endParaRPr lang="ka-GE" sz="1800" dirty="0"/>
          </a:p>
          <a:p>
            <a:endParaRPr lang="en-US" sz="1800" dirty="0"/>
          </a:p>
        </p:txBody>
      </p:sp>
      <p:sp>
        <p:nvSpPr>
          <p:cNvPr id="4" name="Title 1"/>
          <p:cNvSpPr txBox="1">
            <a:spLocks/>
          </p:cNvSpPr>
          <p:nvPr/>
        </p:nvSpPr>
        <p:spPr>
          <a:xfrm>
            <a:off x="76200" y="304800"/>
            <a:ext cx="8763000" cy="800100"/>
          </a:xfrm>
          <a:prstGeom prst="rect">
            <a:avLst/>
          </a:prstGeom>
        </p:spPr>
        <p:txBody>
          <a:bodyPr vert="horz" lIns="91440" tIns="45720" rIns="91440" bIns="45720" rtlCol="0" anchor="ctr">
            <a:noAutofit/>
          </a:bodyPr>
          <a:lstStyle>
            <a:defPPr>
              <a:defRPr lang="en-US"/>
            </a:defPPr>
            <a:lvl1pPr>
              <a:lnSpc>
                <a:spcPct val="90000"/>
              </a:lnSpc>
              <a:spcBef>
                <a:spcPct val="0"/>
              </a:spcBef>
              <a:buNone/>
              <a:defRPr sz="2800" b="1">
                <a:latin typeface="+mj-lt"/>
                <a:ea typeface="+mj-ea"/>
                <a:cs typeface="+mj-cs"/>
              </a:defRPr>
            </a:lvl1pPr>
          </a:lstStyle>
          <a:p>
            <a:r>
              <a:rPr lang="ka-GE" sz="2400" dirty="0"/>
              <a:t>რისკები (2) - ექიმების კომპიუტერული უნარ-ჩვევების არასაკმარისი ცოდნა</a:t>
            </a:r>
            <a:endParaRPr lang="en-US" sz="2400" dirty="0"/>
          </a:p>
        </p:txBody>
      </p:sp>
    </p:spTree>
    <p:extLst>
      <p:ext uri="{BB962C8B-B14F-4D97-AF65-F5344CB8AC3E}">
        <p14:creationId xmlns:p14="http://schemas.microsoft.com/office/powerpoint/2010/main" val="2469794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753350" cy="2898775"/>
          </a:xfrm>
        </p:spPr>
        <p:txBody>
          <a:bodyPr>
            <a:normAutofit/>
          </a:bodyPr>
          <a:lstStyle/>
          <a:p>
            <a:pPr marL="0" indent="0" algn="ctr">
              <a:buNone/>
            </a:pPr>
            <a:r>
              <a:rPr lang="ka-GE" sz="3200" b="1" dirty="0" smtClean="0"/>
              <a:t>ეტაპი 1</a:t>
            </a:r>
          </a:p>
        </p:txBody>
      </p:sp>
    </p:spTree>
    <p:extLst>
      <p:ext uri="{BB962C8B-B14F-4D97-AF65-F5344CB8AC3E}">
        <p14:creationId xmlns:p14="http://schemas.microsoft.com/office/powerpoint/2010/main" val="1474265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0"/>
            <a:ext cx="8839200" cy="3124200"/>
          </a:xfrm>
        </p:spPr>
        <p:txBody>
          <a:bodyPr>
            <a:normAutofit/>
          </a:bodyPr>
          <a:lstStyle/>
          <a:p>
            <a:pPr marL="0" indent="0">
              <a:buNone/>
            </a:pPr>
            <a:r>
              <a:rPr lang="ka-GE" sz="1800" dirty="0" smtClean="0"/>
              <a:t>პირველ ეტაპზე მუშაობა განხორციელდება ისეთ ჯგუფებთან, რომლებზე ზემოქმედების ბერკეტებიც გააჩნია სახელმწიფოს.</a:t>
            </a:r>
          </a:p>
          <a:p>
            <a:pPr marL="0" indent="0">
              <a:buNone/>
            </a:pPr>
            <a:r>
              <a:rPr lang="ka-GE" sz="1800" dirty="0" smtClean="0"/>
              <a:t>ასეთი ჯგუფებია:</a:t>
            </a:r>
          </a:p>
          <a:p>
            <a:pPr marL="457200" indent="-457200">
              <a:buFont typeface="+mj-lt"/>
              <a:buAutoNum type="arabicPeriod"/>
            </a:pPr>
            <a:r>
              <a:rPr lang="ka-GE" sz="1800" dirty="0" smtClean="0"/>
              <a:t>საყოველთაო ჯანდაცვის პროგრამებში ჩართული სამედიცინო დაწესებულებები</a:t>
            </a:r>
          </a:p>
          <a:p>
            <a:pPr marL="457200" indent="-457200">
              <a:buFont typeface="+mj-lt"/>
              <a:buAutoNum type="arabicPeriod"/>
            </a:pPr>
            <a:r>
              <a:rPr lang="ka-GE" sz="1800" dirty="0" smtClean="0"/>
              <a:t>სოფლის </a:t>
            </a:r>
            <a:r>
              <a:rPr lang="ka-GE" sz="1800" dirty="0"/>
              <a:t>ექიმები</a:t>
            </a:r>
          </a:p>
          <a:p>
            <a:pPr marL="457200" indent="-457200">
              <a:buFont typeface="+mj-lt"/>
              <a:buAutoNum type="arabicPeriod"/>
            </a:pPr>
            <a:r>
              <a:rPr lang="ka-GE" sz="1800" dirty="0" smtClean="0"/>
              <a:t>სხვა ვერტიკალურ პროგრამებში ჩართული </a:t>
            </a:r>
            <a:r>
              <a:rPr lang="ka-GE" sz="1800" dirty="0"/>
              <a:t>სამედიცინო დაწესებულებები</a:t>
            </a:r>
            <a:endParaRPr lang="ka-GE" sz="1800" dirty="0" smtClean="0"/>
          </a:p>
        </p:txBody>
      </p:sp>
      <p:sp>
        <p:nvSpPr>
          <p:cNvPr id="4" name="Title 1"/>
          <p:cNvSpPr txBox="1">
            <a:spLocks/>
          </p:cNvSpPr>
          <p:nvPr/>
        </p:nvSpPr>
        <p:spPr>
          <a:xfrm>
            <a:off x="27316" y="152400"/>
            <a:ext cx="8049883" cy="8382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ka-GE" sz="2800" b="1" dirty="0" smtClean="0"/>
              <a:t>სამიზნე ჯგუფები</a:t>
            </a:r>
            <a:endParaRPr lang="en-US" sz="2800" b="1" dirty="0"/>
          </a:p>
        </p:txBody>
      </p:sp>
    </p:spTree>
    <p:extLst>
      <p:ext uri="{BB962C8B-B14F-4D97-AF65-F5344CB8AC3E}">
        <p14:creationId xmlns:p14="http://schemas.microsoft.com/office/powerpoint/2010/main" val="3305298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460015"/>
            <a:ext cx="8991600" cy="777871"/>
          </a:xfrm>
        </p:spPr>
        <p:txBody>
          <a:bodyPr>
            <a:noAutofit/>
          </a:bodyPr>
          <a:lstStyle/>
          <a:p>
            <a:r>
              <a:rPr lang="ka-GE" sz="2400" b="1" dirty="0" smtClean="0"/>
              <a:t>ელექტრონული რეცეპტის დანერგვა საყოველთაო ჯანდაცვის პროგრამაში ჩართულ სამედიცინო დაწესებულებებში</a:t>
            </a:r>
            <a:endParaRPr lang="en-US" sz="2400" b="1" dirty="0"/>
          </a:p>
        </p:txBody>
      </p:sp>
      <p:sp>
        <p:nvSpPr>
          <p:cNvPr id="3" name="Content Placeholder 2"/>
          <p:cNvSpPr>
            <a:spLocks noGrp="1"/>
          </p:cNvSpPr>
          <p:nvPr>
            <p:ph idx="1"/>
          </p:nvPr>
        </p:nvSpPr>
        <p:spPr>
          <a:xfrm>
            <a:off x="76200" y="1447800"/>
            <a:ext cx="8991600" cy="5181600"/>
          </a:xfrm>
        </p:spPr>
        <p:txBody>
          <a:bodyPr>
            <a:noAutofit/>
          </a:bodyPr>
          <a:lstStyle/>
          <a:p>
            <a:pPr marL="0" indent="0">
              <a:buNone/>
            </a:pPr>
            <a:r>
              <a:rPr lang="ka-GE" sz="1600" u="sng" dirty="0" smtClean="0"/>
              <a:t>მექანიზმი: </a:t>
            </a:r>
          </a:p>
          <a:p>
            <a:r>
              <a:rPr lang="ka-GE" sz="1600" dirty="0"/>
              <a:t>მარეგულირებელი </a:t>
            </a:r>
            <a:r>
              <a:rPr lang="ka-GE" sz="1600" dirty="0" smtClean="0"/>
              <a:t>აქტის გამოცემა, </a:t>
            </a:r>
            <a:r>
              <a:rPr lang="ka-GE" sz="1600" dirty="0"/>
              <a:t>რომელიც ყველა მიმწოდებელ დაწესებულებას </a:t>
            </a:r>
            <a:r>
              <a:rPr lang="ka-GE" sz="1600" dirty="0" smtClean="0"/>
              <a:t>დაავალდებულებს, აწარმოონ ელექტრონული რეცეპტი. </a:t>
            </a:r>
            <a:r>
              <a:rPr lang="ka-GE" sz="1600" dirty="0"/>
              <a:t>ამასთან </a:t>
            </a:r>
            <a:r>
              <a:rPr lang="ka-GE" sz="1600" dirty="0" smtClean="0"/>
              <a:t>შესაძლებელია, </a:t>
            </a:r>
            <a:r>
              <a:rPr lang="ka-GE" sz="1600" dirty="0"/>
              <a:t>საჭირო გახდეს ცვლილებების შეტანა 36-ე </a:t>
            </a:r>
            <a:r>
              <a:rPr lang="ka-GE" sz="1600" dirty="0" smtClean="0"/>
              <a:t>დადგენილებაშიც </a:t>
            </a:r>
            <a:r>
              <a:rPr lang="en-US" sz="1600" dirty="0" smtClean="0">
                <a:solidFill>
                  <a:srgbClr val="FF0000"/>
                </a:solidFill>
              </a:rPr>
              <a:t>(</a:t>
            </a:r>
            <a:r>
              <a:rPr lang="ka-GE" sz="1600" dirty="0">
                <a:solidFill>
                  <a:srgbClr val="FF0000"/>
                </a:solidFill>
              </a:rPr>
              <a:t>გავიაროთ იურისტებთან</a:t>
            </a:r>
            <a:r>
              <a:rPr lang="ka-GE" sz="1600" dirty="0" smtClean="0">
                <a:solidFill>
                  <a:srgbClr val="FF0000"/>
                </a:solidFill>
              </a:rPr>
              <a:t>)</a:t>
            </a:r>
          </a:p>
          <a:p>
            <a:pPr marL="0" indent="0">
              <a:buNone/>
            </a:pPr>
            <a:r>
              <a:rPr lang="ka-GE" sz="1600" u="sng" dirty="0" smtClean="0"/>
              <a:t>საფუძველი:</a:t>
            </a:r>
            <a:endParaRPr lang="ka-GE" sz="1600" u="sng" dirty="0"/>
          </a:p>
          <a:p>
            <a:r>
              <a:rPr lang="ka-GE" sz="1600" dirty="0" smtClean="0"/>
              <a:t>საყოველთაო ჯანდაცვის პროგრამას არეგულირებს საქართველოს მთავრობის 2013 წლის 21 თებერვლის 36-ე დადგენილება. დადგენილების მე-4 მუხლის </a:t>
            </a:r>
            <a:r>
              <a:rPr lang="ka-GE" sz="1600" dirty="0"/>
              <a:t>2-ე </a:t>
            </a:r>
            <a:r>
              <a:rPr lang="ka-GE" sz="1600" dirty="0" smtClean="0"/>
              <a:t>პუნქტის თანახმად, „</a:t>
            </a:r>
            <a:r>
              <a:rPr lang="en-US" sz="1600" dirty="0" err="1" smtClean="0"/>
              <a:t>პროგრამის</a:t>
            </a:r>
            <a:r>
              <a:rPr lang="en-US" sz="1600" dirty="0" smtClean="0"/>
              <a:t> </a:t>
            </a:r>
            <a:r>
              <a:rPr lang="en-US" sz="1600" dirty="0" err="1"/>
              <a:t>შესრულების</a:t>
            </a:r>
            <a:r>
              <a:rPr lang="en-US" sz="1600" dirty="0"/>
              <a:t> </a:t>
            </a:r>
            <a:r>
              <a:rPr lang="en-US" sz="1600" dirty="0" err="1"/>
              <a:t>უზრუნველსაყოფად</a:t>
            </a:r>
            <a:r>
              <a:rPr lang="en-US" sz="1600" dirty="0"/>
              <a:t> </a:t>
            </a:r>
            <a:r>
              <a:rPr lang="en-US" sz="1600" dirty="0" err="1"/>
              <a:t>გამოცემული</a:t>
            </a:r>
            <a:r>
              <a:rPr lang="en-US" sz="1600" dirty="0"/>
              <a:t> </a:t>
            </a:r>
            <a:r>
              <a:rPr lang="en-US" sz="1600" dirty="0" err="1"/>
              <a:t>შესაბამისი</a:t>
            </a:r>
            <a:r>
              <a:rPr lang="en-US" sz="1600" dirty="0"/>
              <a:t> </a:t>
            </a:r>
            <a:r>
              <a:rPr lang="en-US" sz="1600" dirty="0" err="1"/>
              <a:t>სამართლებრივი</a:t>
            </a:r>
            <a:r>
              <a:rPr lang="en-US" sz="1600" dirty="0"/>
              <a:t> </a:t>
            </a:r>
            <a:r>
              <a:rPr lang="en-US" sz="1600" dirty="0" err="1"/>
              <a:t>აქტები</a:t>
            </a:r>
            <a:r>
              <a:rPr lang="en-US" sz="1600" dirty="0"/>
              <a:t>, </a:t>
            </a:r>
            <a:r>
              <a:rPr lang="en-US" sz="1600" dirty="0" err="1"/>
              <a:t>ასევე</a:t>
            </a:r>
            <a:r>
              <a:rPr lang="en-US" sz="1600" dirty="0"/>
              <a:t> სამედიცინო </a:t>
            </a:r>
            <a:r>
              <a:rPr lang="en-US" sz="1600" dirty="0" err="1"/>
              <a:t>ვაუჩერის</a:t>
            </a:r>
            <a:r>
              <a:rPr lang="en-US" sz="1600" dirty="0"/>
              <a:t> </a:t>
            </a:r>
            <a:r>
              <a:rPr lang="en-US" sz="1600" dirty="0" err="1"/>
              <a:t>პირობებთან</a:t>
            </a:r>
            <a:r>
              <a:rPr lang="en-US" sz="1600" dirty="0"/>
              <a:t> </a:t>
            </a:r>
            <a:r>
              <a:rPr lang="en-US" sz="1600" dirty="0" err="1"/>
              <a:t>დაკავშირებული</a:t>
            </a:r>
            <a:r>
              <a:rPr lang="en-US" sz="1600" dirty="0"/>
              <a:t> </a:t>
            </a:r>
            <a:r>
              <a:rPr lang="en-US" sz="1600" dirty="0" err="1"/>
              <a:t>სხვა</a:t>
            </a:r>
            <a:r>
              <a:rPr lang="en-US" sz="1600" dirty="0"/>
              <a:t> </a:t>
            </a:r>
            <a:r>
              <a:rPr lang="en-US" sz="1600" dirty="0" err="1"/>
              <a:t>მარეგულირებელი</a:t>
            </a:r>
            <a:r>
              <a:rPr lang="en-US" sz="1600" dirty="0"/>
              <a:t> </a:t>
            </a:r>
            <a:r>
              <a:rPr lang="en-US" sz="1600" dirty="0" err="1"/>
              <a:t>აქტები</a:t>
            </a:r>
            <a:r>
              <a:rPr lang="en-US" sz="1600" dirty="0"/>
              <a:t> </a:t>
            </a:r>
            <a:r>
              <a:rPr lang="en-US" sz="1600" dirty="0" err="1"/>
              <a:t>და</a:t>
            </a:r>
            <a:r>
              <a:rPr lang="en-US" sz="1600" dirty="0"/>
              <a:t> </a:t>
            </a:r>
            <a:r>
              <a:rPr lang="en-US" sz="1600" dirty="0" err="1"/>
              <a:t>მიმწოდებლის</a:t>
            </a:r>
            <a:r>
              <a:rPr lang="en-US" sz="1600" dirty="0"/>
              <a:t> </a:t>
            </a:r>
            <a:r>
              <a:rPr lang="en-US" sz="1600" dirty="0" err="1"/>
              <a:t>წერილობითი</a:t>
            </a:r>
            <a:r>
              <a:rPr lang="en-US" sz="1600" dirty="0"/>
              <a:t> </a:t>
            </a:r>
            <a:r>
              <a:rPr lang="en-US" sz="1600" dirty="0" err="1"/>
              <a:t>დასტური</a:t>
            </a:r>
            <a:r>
              <a:rPr lang="en-US" sz="1600" dirty="0"/>
              <a:t>, </a:t>
            </a:r>
            <a:r>
              <a:rPr lang="en-US" sz="1600" dirty="0" err="1"/>
              <a:t>პროგრამაში</a:t>
            </a:r>
            <a:r>
              <a:rPr lang="en-US" sz="1600" dirty="0"/>
              <a:t> </a:t>
            </a:r>
            <a:r>
              <a:rPr lang="en-US" sz="1600" dirty="0" err="1"/>
              <a:t>მონაწილეობის</a:t>
            </a:r>
            <a:r>
              <a:rPr lang="en-US" sz="1600" dirty="0"/>
              <a:t> </a:t>
            </a:r>
            <a:r>
              <a:rPr lang="en-US" sz="1600" dirty="0" err="1"/>
              <a:t>თაობაზე</a:t>
            </a:r>
            <a:r>
              <a:rPr lang="en-US" sz="1600" dirty="0"/>
              <a:t>, </a:t>
            </a:r>
            <a:r>
              <a:rPr lang="en-US" sz="1600" dirty="0" err="1"/>
              <a:t>ერთობლივად</a:t>
            </a:r>
            <a:r>
              <a:rPr lang="en-US" sz="1600" dirty="0"/>
              <a:t> </a:t>
            </a:r>
            <a:r>
              <a:rPr lang="en-US" sz="1600" dirty="0" err="1"/>
              <a:t>წარმოადგენს</a:t>
            </a:r>
            <a:r>
              <a:rPr lang="en-US" sz="1600" dirty="0"/>
              <a:t> </a:t>
            </a:r>
            <a:r>
              <a:rPr lang="en-US" sz="1600" dirty="0" err="1"/>
              <a:t>შეთანხმებას</a:t>
            </a:r>
            <a:r>
              <a:rPr lang="en-US" sz="1600" dirty="0"/>
              <a:t> </a:t>
            </a:r>
            <a:r>
              <a:rPr lang="en-US" sz="1600" dirty="0" err="1"/>
              <a:t>პროგრამის</a:t>
            </a:r>
            <a:r>
              <a:rPr lang="en-US" sz="1600" dirty="0"/>
              <a:t> </a:t>
            </a:r>
            <a:r>
              <a:rPr lang="en-US" sz="1600" dirty="0" err="1"/>
              <a:t>განმახორციელებელსა</a:t>
            </a:r>
            <a:r>
              <a:rPr lang="en-US" sz="1600" dirty="0"/>
              <a:t> </a:t>
            </a:r>
            <a:r>
              <a:rPr lang="en-US" sz="1600" dirty="0" err="1"/>
              <a:t>და</a:t>
            </a:r>
            <a:r>
              <a:rPr lang="en-US" sz="1600" dirty="0"/>
              <a:t> </a:t>
            </a:r>
            <a:r>
              <a:rPr lang="en-US" sz="1600" dirty="0" err="1"/>
              <a:t>მიმწოდებელს</a:t>
            </a:r>
            <a:r>
              <a:rPr lang="en-US" sz="1600" dirty="0"/>
              <a:t> </a:t>
            </a:r>
            <a:r>
              <a:rPr lang="en-US" sz="1600" dirty="0" err="1"/>
              <a:t>შორის</a:t>
            </a:r>
            <a:r>
              <a:rPr lang="en-US" sz="1600" dirty="0"/>
              <a:t> </a:t>
            </a:r>
            <a:r>
              <a:rPr lang="en-US" sz="1600" dirty="0" err="1"/>
              <a:t>და</a:t>
            </a:r>
            <a:r>
              <a:rPr lang="en-US" sz="1600" dirty="0"/>
              <a:t>  </a:t>
            </a:r>
            <a:r>
              <a:rPr lang="en-US" sz="1600" dirty="0" err="1"/>
              <a:t>შესაბამისად</a:t>
            </a:r>
            <a:r>
              <a:rPr lang="en-US" sz="1600" dirty="0"/>
              <a:t>, </a:t>
            </a:r>
            <a:r>
              <a:rPr lang="en-US" sz="1600" dirty="0" err="1"/>
              <a:t>მხარეები</a:t>
            </a:r>
            <a:r>
              <a:rPr lang="en-US" sz="1600" dirty="0"/>
              <a:t> </a:t>
            </a:r>
            <a:r>
              <a:rPr lang="en-US" sz="1600" dirty="0" err="1"/>
              <a:t>თავისუფლდებიან</a:t>
            </a:r>
            <a:r>
              <a:rPr lang="en-US" sz="1600" dirty="0"/>
              <a:t> </a:t>
            </a:r>
            <a:r>
              <a:rPr lang="en-US" sz="1600" dirty="0" err="1"/>
              <a:t>რაიმე</a:t>
            </a:r>
            <a:r>
              <a:rPr lang="en-US" sz="1600" dirty="0"/>
              <a:t> </a:t>
            </a:r>
            <a:r>
              <a:rPr lang="en-US" sz="1600" dirty="0" err="1"/>
              <a:t>დამატებითი</a:t>
            </a:r>
            <a:r>
              <a:rPr lang="en-US" sz="1600" dirty="0"/>
              <a:t> </a:t>
            </a:r>
            <a:r>
              <a:rPr lang="en-US" sz="1600" dirty="0" err="1"/>
              <a:t>ხელშეკრულების</a:t>
            </a:r>
            <a:r>
              <a:rPr lang="en-US" sz="1600" dirty="0"/>
              <a:t> </a:t>
            </a:r>
            <a:r>
              <a:rPr lang="en-US" sz="1600" dirty="0" err="1"/>
              <a:t>გაფორმების</a:t>
            </a:r>
            <a:r>
              <a:rPr lang="en-US" sz="1600" dirty="0"/>
              <a:t> </a:t>
            </a:r>
            <a:r>
              <a:rPr lang="en-US" sz="1600" dirty="0" err="1"/>
              <a:t>ვალდებულებისაგან</a:t>
            </a:r>
            <a:r>
              <a:rPr lang="en-US" sz="1600" dirty="0"/>
              <a:t>, </a:t>
            </a:r>
            <a:r>
              <a:rPr lang="en-US" sz="1600" dirty="0" err="1"/>
              <a:t>გარდა</a:t>
            </a:r>
            <a:r>
              <a:rPr lang="en-US" sz="1600" dirty="0"/>
              <a:t> </a:t>
            </a:r>
            <a:r>
              <a:rPr lang="en-US" sz="1600" dirty="0" err="1"/>
              <a:t>ამავე</a:t>
            </a:r>
            <a:r>
              <a:rPr lang="en-US" sz="1600" dirty="0"/>
              <a:t> </a:t>
            </a:r>
            <a:r>
              <a:rPr lang="en-US" sz="1600" dirty="0" err="1"/>
              <a:t>მუხლის</a:t>
            </a:r>
            <a:r>
              <a:rPr lang="en-US" sz="1600" dirty="0"/>
              <a:t> </a:t>
            </a:r>
            <a:r>
              <a:rPr lang="en-US" sz="1600" dirty="0" err="1"/>
              <a:t>პირველი</a:t>
            </a:r>
            <a:r>
              <a:rPr lang="en-US" sz="1600" dirty="0"/>
              <a:t> </a:t>
            </a:r>
            <a:r>
              <a:rPr lang="en-US" sz="1600" dirty="0" err="1"/>
              <a:t>პუნქტის</a:t>
            </a:r>
            <a:r>
              <a:rPr lang="en-US" sz="1600" dirty="0"/>
              <a:t> „ა“ </a:t>
            </a:r>
            <a:r>
              <a:rPr lang="en-US" sz="1600" dirty="0" err="1"/>
              <a:t>ქვეპუნქტით</a:t>
            </a:r>
            <a:r>
              <a:rPr lang="en-US" sz="1600" dirty="0"/>
              <a:t> </a:t>
            </a:r>
            <a:r>
              <a:rPr lang="en-US" sz="1600" dirty="0" err="1"/>
              <a:t>განსაზღვრული</a:t>
            </a:r>
            <a:r>
              <a:rPr lang="en-US" sz="1600" dirty="0"/>
              <a:t> </a:t>
            </a:r>
            <a:r>
              <a:rPr lang="en-US" sz="1600" dirty="0" err="1" smtClean="0"/>
              <a:t>შემთხვევებისა</a:t>
            </a:r>
            <a:r>
              <a:rPr lang="ka-GE" sz="1600" dirty="0" smtClean="0"/>
              <a:t>“</a:t>
            </a:r>
            <a:r>
              <a:rPr lang="en-US" sz="1600" dirty="0" smtClean="0"/>
              <a:t>. </a:t>
            </a:r>
            <a:endParaRPr lang="ka-GE" sz="1600" dirty="0" smtClean="0"/>
          </a:p>
          <a:p>
            <a:pPr marL="0" indent="0">
              <a:buNone/>
            </a:pPr>
            <a:r>
              <a:rPr lang="ka-GE" sz="1600" u="sng" dirty="0" smtClean="0"/>
              <a:t>ადმინისტრირება</a:t>
            </a:r>
            <a:r>
              <a:rPr lang="ka-GE" sz="1600" dirty="0" smtClean="0"/>
              <a:t>:</a:t>
            </a:r>
            <a:endParaRPr lang="en-US" sz="1600" dirty="0"/>
          </a:p>
          <a:p>
            <a:r>
              <a:rPr lang="ka-GE" sz="1600" dirty="0"/>
              <a:t>მიმწოდებელი დადგენილ </a:t>
            </a:r>
            <a:r>
              <a:rPr lang="ka-GE" sz="1600" dirty="0" smtClean="0"/>
              <a:t>ვადაში აცხადებს წერილობითი თანხმობას პროგრამაში მონაწილეობის თაობაზე</a:t>
            </a:r>
            <a:r>
              <a:rPr lang="ka-GE" sz="1600" dirty="0"/>
              <a:t>. წერილობითი </a:t>
            </a:r>
            <a:r>
              <a:rPr lang="ka-GE" sz="1600" dirty="0" smtClean="0"/>
              <a:t>თანხმობის არწარმოდგენა განიხილება როგორც საყოველთაო ჯანდაცვის პროგრამიდან</a:t>
            </a:r>
            <a:r>
              <a:rPr lang="en-US" sz="1600" dirty="0"/>
              <a:t> </a:t>
            </a:r>
            <a:r>
              <a:rPr lang="ka-GE" sz="1600" dirty="0" smtClean="0"/>
              <a:t>ამორიცხვა/ამოვარდნა </a:t>
            </a:r>
            <a:r>
              <a:rPr lang="en-US" sz="1600" dirty="0" smtClean="0">
                <a:solidFill>
                  <a:srgbClr val="FF0000"/>
                </a:solidFill>
              </a:rPr>
              <a:t>(</a:t>
            </a:r>
            <a:r>
              <a:rPr lang="ka-GE" sz="1600" dirty="0">
                <a:solidFill>
                  <a:srgbClr val="FF0000"/>
                </a:solidFill>
              </a:rPr>
              <a:t>გავიაროთ იურისტებთან)</a:t>
            </a:r>
            <a:r>
              <a:rPr lang="ka-GE" sz="1600" dirty="0" smtClean="0"/>
              <a:t>.</a:t>
            </a:r>
          </a:p>
        </p:txBody>
      </p:sp>
    </p:spTree>
    <p:extLst>
      <p:ext uri="{BB962C8B-B14F-4D97-AF65-F5344CB8AC3E}">
        <p14:creationId xmlns:p14="http://schemas.microsoft.com/office/powerpoint/2010/main" val="2454513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6751"/>
            <a:ext cx="8439150" cy="777871"/>
          </a:xfrm>
        </p:spPr>
        <p:txBody>
          <a:bodyPr>
            <a:noAutofit/>
          </a:bodyPr>
          <a:lstStyle/>
          <a:p>
            <a:r>
              <a:rPr lang="ka-GE" sz="2400" b="1" dirty="0" smtClean="0"/>
              <a:t>ელ რეცეპტის დანერგვა სხვა ვერტიკალური პროგრამების ფრგლებში</a:t>
            </a:r>
            <a:endParaRPr lang="en-US" sz="2400" dirty="0"/>
          </a:p>
        </p:txBody>
      </p:sp>
      <p:sp>
        <p:nvSpPr>
          <p:cNvPr id="3" name="Content Placeholder 2"/>
          <p:cNvSpPr>
            <a:spLocks noGrp="1"/>
          </p:cNvSpPr>
          <p:nvPr>
            <p:ph sz="half" idx="1"/>
          </p:nvPr>
        </p:nvSpPr>
        <p:spPr>
          <a:xfrm>
            <a:off x="152400" y="1524001"/>
            <a:ext cx="8991600" cy="3581399"/>
          </a:xfrm>
        </p:spPr>
        <p:txBody>
          <a:bodyPr>
            <a:normAutofit/>
          </a:bodyPr>
          <a:lstStyle/>
          <a:p>
            <a:pPr marL="0" lvl="1" indent="0">
              <a:spcBef>
                <a:spcPts val="1000"/>
              </a:spcBef>
              <a:buNone/>
            </a:pPr>
            <a:r>
              <a:rPr lang="ka-GE" sz="1800" u="sng" dirty="0" smtClean="0"/>
              <a:t>მექანიზმი</a:t>
            </a:r>
            <a:r>
              <a:rPr lang="ka-GE" sz="1800" dirty="0" smtClean="0"/>
              <a:t>: </a:t>
            </a:r>
            <a:r>
              <a:rPr lang="ka-GE" sz="1800" dirty="0"/>
              <a:t>ცვლილებების შეტანა ჯანმრთელობის დაცვის პროგრამების დამტკიცების თაობაზე საქართველოს მთავრობის N638 </a:t>
            </a:r>
            <a:r>
              <a:rPr lang="ka-GE" sz="1800" dirty="0" smtClean="0"/>
              <a:t>დადგენილების </a:t>
            </a:r>
            <a:r>
              <a:rPr lang="ka-GE" sz="1800" dirty="0" smtClean="0"/>
              <a:t>638-ე დადგენილების 23-ე მუხლში, რომელიც განსაზღვრავს პროგრამაში მონაწილე სუბიექტების უფლება-მოვალეობებს. </a:t>
            </a:r>
            <a:r>
              <a:rPr lang="en-US" sz="1800" dirty="0">
                <a:solidFill>
                  <a:srgbClr val="FF0000"/>
                </a:solidFill>
              </a:rPr>
              <a:t>(</a:t>
            </a:r>
            <a:r>
              <a:rPr lang="ka-GE" sz="1800" dirty="0">
                <a:solidFill>
                  <a:srgbClr val="FF0000"/>
                </a:solidFill>
              </a:rPr>
              <a:t>გავიაროთ იურისტებთან)</a:t>
            </a:r>
            <a:r>
              <a:rPr lang="ka-GE" sz="1800" dirty="0"/>
              <a:t>. </a:t>
            </a:r>
            <a:endParaRPr lang="ka-GE" sz="1800" dirty="0"/>
          </a:p>
          <a:p>
            <a:pPr marL="0" lvl="1" indent="0">
              <a:spcBef>
                <a:spcPts val="1000"/>
              </a:spcBef>
              <a:buNone/>
            </a:pPr>
            <a:r>
              <a:rPr lang="ka-GE" sz="1800" u="sng" dirty="0"/>
              <a:t>ადმინისტრირება</a:t>
            </a:r>
            <a:r>
              <a:rPr lang="ka-GE" sz="1800" dirty="0"/>
              <a:t>:</a:t>
            </a:r>
            <a:endParaRPr lang="en-US" sz="1800" dirty="0"/>
          </a:p>
          <a:p>
            <a:pPr marL="0" lvl="1" indent="0">
              <a:spcBef>
                <a:spcPts val="1000"/>
              </a:spcBef>
              <a:buNone/>
            </a:pPr>
            <a:r>
              <a:rPr lang="ka-GE" sz="1800" dirty="0" smtClean="0"/>
              <a:t>N638-ე დადგენილების მე-4 მუხლის შესაბამისად მიმწოდებელი წარადგენს წერილობით დასტურს პროგრამაში მონაწილეობის თაობაზე, </a:t>
            </a:r>
            <a:r>
              <a:rPr lang="ka-GE" sz="1800" dirty="0"/>
              <a:t>რაც ერთობლივად წარმოადგენს შეთანხმებას პროგრამის განმახორციელებელსა და მიმწოდებელს შორის და, შესაბამისად, მხარეები თავისუფლდებიან რაიმე დამატებითი ხელშეკრულების გაფორმების ვალდებულებისაგან (მათ შორის, ვაუჩერის ღირებულების ანაზღაურების კუთხით</a:t>
            </a:r>
            <a:r>
              <a:rPr lang="ka-GE" sz="1800" dirty="0" smtClean="0"/>
              <a:t>). </a:t>
            </a:r>
            <a:r>
              <a:rPr lang="ka-GE" sz="1800" dirty="0"/>
              <a:t>წერილობითი თანხმობის არწარმოდგენა განიხილება როგორც </a:t>
            </a:r>
            <a:r>
              <a:rPr lang="ka-GE" sz="1800" dirty="0" smtClean="0"/>
              <a:t>პროგრამიდან</a:t>
            </a:r>
            <a:r>
              <a:rPr lang="en-US" sz="1800" dirty="0" smtClean="0">
                <a:solidFill>
                  <a:srgbClr val="FF0000"/>
                </a:solidFill>
              </a:rPr>
              <a:t> </a:t>
            </a:r>
            <a:r>
              <a:rPr lang="ka-GE" sz="1800" dirty="0"/>
              <a:t>ამორიცხვა/ამოვარდნა</a:t>
            </a:r>
            <a:r>
              <a:rPr lang="ka-GE" sz="1800" dirty="0">
                <a:solidFill>
                  <a:srgbClr val="FF0000"/>
                </a:solidFill>
              </a:rPr>
              <a:t> </a:t>
            </a:r>
            <a:r>
              <a:rPr lang="en-US" sz="1800" dirty="0">
                <a:solidFill>
                  <a:srgbClr val="FF0000"/>
                </a:solidFill>
              </a:rPr>
              <a:t>(</a:t>
            </a:r>
            <a:r>
              <a:rPr lang="ka-GE" sz="1800" dirty="0">
                <a:solidFill>
                  <a:srgbClr val="FF0000"/>
                </a:solidFill>
              </a:rPr>
              <a:t>გავიაროთ იურისტებთან)</a:t>
            </a:r>
            <a:r>
              <a:rPr lang="ka-GE" sz="1800" dirty="0"/>
              <a:t>.</a:t>
            </a:r>
          </a:p>
          <a:p>
            <a:pPr marL="0" lvl="1" indent="0">
              <a:spcBef>
                <a:spcPts val="1000"/>
              </a:spcBef>
              <a:buNone/>
            </a:pPr>
            <a:endParaRPr lang="en-US" sz="1800" dirty="0"/>
          </a:p>
        </p:txBody>
      </p:sp>
    </p:spTree>
    <p:extLst>
      <p:ext uri="{BB962C8B-B14F-4D97-AF65-F5344CB8AC3E}">
        <p14:creationId xmlns:p14="http://schemas.microsoft.com/office/powerpoint/2010/main" val="1131956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610600" cy="854071"/>
          </a:xfrm>
        </p:spPr>
        <p:txBody>
          <a:bodyPr>
            <a:noAutofit/>
          </a:bodyPr>
          <a:lstStyle/>
          <a:p>
            <a:r>
              <a:rPr lang="ka-GE" sz="2400" b="1" dirty="0" smtClean="0"/>
              <a:t>ელექტრონული რეცეპტები და სოფლის </a:t>
            </a:r>
            <a:br>
              <a:rPr lang="ka-GE" sz="2400" b="1" dirty="0" smtClean="0"/>
            </a:br>
            <a:r>
              <a:rPr lang="ka-GE" sz="2400" b="1" dirty="0" smtClean="0"/>
              <a:t>ექიმის სახელმწიფო პროგრამა</a:t>
            </a:r>
            <a:endParaRPr lang="en-US" sz="2400" b="1" dirty="0"/>
          </a:p>
        </p:txBody>
      </p:sp>
      <p:sp>
        <p:nvSpPr>
          <p:cNvPr id="3" name="Content Placeholder 2"/>
          <p:cNvSpPr>
            <a:spLocks noGrp="1"/>
          </p:cNvSpPr>
          <p:nvPr>
            <p:ph idx="1"/>
          </p:nvPr>
        </p:nvSpPr>
        <p:spPr>
          <a:xfrm>
            <a:off x="152400" y="1600200"/>
            <a:ext cx="8839200" cy="4576763"/>
          </a:xfrm>
        </p:spPr>
        <p:txBody>
          <a:bodyPr>
            <a:normAutofit/>
          </a:bodyPr>
          <a:lstStyle/>
          <a:p>
            <a:pPr marL="0" indent="0">
              <a:buNone/>
            </a:pPr>
            <a:r>
              <a:rPr lang="ka-GE" sz="1800" u="sng" dirty="0"/>
              <a:t>მექანიზმი</a:t>
            </a:r>
            <a:r>
              <a:rPr lang="ka-GE" sz="1800" dirty="0"/>
              <a:t>: </a:t>
            </a:r>
            <a:r>
              <a:rPr lang="ka-GE" sz="1800" dirty="0" smtClean="0"/>
              <a:t>სოფლის ექიმთან გაფორმებული კონტრაქტების ცვლილება </a:t>
            </a:r>
            <a:r>
              <a:rPr lang="ka-GE" sz="1800" dirty="0"/>
              <a:t>ფორმა #3 რეცეპტის ელექტრონულად </a:t>
            </a:r>
            <a:r>
              <a:rPr lang="ka-GE" sz="1800" dirty="0" smtClean="0"/>
              <a:t>წარმოების ვალდებულებასთან დაკავშირებით. </a:t>
            </a:r>
            <a:r>
              <a:rPr lang="ka-GE" sz="1800" dirty="0" smtClean="0">
                <a:solidFill>
                  <a:srgbClr val="FF0000"/>
                </a:solidFill>
              </a:rPr>
              <a:t>შესაძლებელია, ასევე, საჭირო გახდეს ცვლილების შეტანა სახელმწიფო პროგრამაშიც.</a:t>
            </a:r>
            <a:endParaRPr lang="en-US" sz="1800" dirty="0">
              <a:solidFill>
                <a:srgbClr val="FF0000"/>
              </a:solidFill>
            </a:endParaRPr>
          </a:p>
          <a:p>
            <a:pPr marL="0" indent="0">
              <a:buNone/>
            </a:pPr>
            <a:r>
              <a:rPr lang="ka-GE" sz="1800" dirty="0" smtClean="0"/>
              <a:t>განმარტება: სოფლს ექიმის სახელმწიფო პროგრამა აერთიანებს 1283 ექიმს. ისინი წარმოადგენენ სახელმწიფოს მიერ დაქირავებულ მოხელეებს, მათთან ურთიერთობა რეგულირდება </a:t>
            </a:r>
            <a:r>
              <a:rPr lang="ka-GE" sz="1800" dirty="0"/>
              <a:t>სოციალური მომსახურების </a:t>
            </a:r>
            <a:r>
              <a:rPr lang="ka-GE" sz="1800" dirty="0" smtClean="0"/>
              <a:t>სააგენტოსთან გაფორმებული კონტრაქტით</a:t>
            </a:r>
            <a:r>
              <a:rPr lang="ka-GE" sz="1800" dirty="0"/>
              <a:t>. </a:t>
            </a:r>
            <a:endParaRPr lang="ka-GE" sz="1800" dirty="0" smtClean="0"/>
          </a:p>
          <a:p>
            <a:pPr marL="0" indent="0">
              <a:buNone/>
            </a:pPr>
            <a:endParaRPr lang="ka-GE" sz="1800" dirty="0"/>
          </a:p>
          <a:p>
            <a:pPr marL="0" lvl="1" indent="0">
              <a:spcBef>
                <a:spcPts val="1000"/>
              </a:spcBef>
              <a:buNone/>
            </a:pPr>
            <a:r>
              <a:rPr lang="ka-GE" sz="1800" u="sng" dirty="0"/>
              <a:t>ადმინისტრირება</a:t>
            </a:r>
            <a:r>
              <a:rPr lang="ka-GE" sz="1800" dirty="0"/>
              <a:t>:</a:t>
            </a:r>
            <a:endParaRPr lang="en-US" sz="1800" dirty="0"/>
          </a:p>
          <a:p>
            <a:pPr marL="0" lvl="1" indent="0">
              <a:spcBef>
                <a:spcPts val="1000"/>
              </a:spcBef>
              <a:buNone/>
            </a:pPr>
            <a:r>
              <a:rPr lang="ka-GE" sz="1800" dirty="0" smtClean="0"/>
              <a:t>საჭიროა მოხდეს სოფლის ექიმების კონტრაქტის განახლება და ხელმოწერა დაქირავებულისა და დამქირავებლის მიერ. თუ ექიმი უარს განაცხადებს კონტრაქტის განახლებაზე, შეუწყდება შრომითი ხელშეკრულება და მხარეები განთავისუფლდებიან ვალდებულებებისაგან. </a:t>
            </a:r>
            <a:r>
              <a:rPr lang="en-US" sz="1800" dirty="0">
                <a:solidFill>
                  <a:srgbClr val="FF0000"/>
                </a:solidFill>
              </a:rPr>
              <a:t>(</a:t>
            </a:r>
            <a:r>
              <a:rPr lang="ka-GE" sz="1800" dirty="0">
                <a:solidFill>
                  <a:srgbClr val="FF0000"/>
                </a:solidFill>
              </a:rPr>
              <a:t>გავიაროთ იურისტებთან)</a:t>
            </a:r>
            <a:r>
              <a:rPr lang="ka-GE" sz="1800" dirty="0"/>
              <a:t>.</a:t>
            </a:r>
          </a:p>
          <a:p>
            <a:pPr marL="0" indent="0">
              <a:buNone/>
            </a:pPr>
            <a:r>
              <a:rPr lang="ka-GE" sz="1800" dirty="0" smtClean="0"/>
              <a:t> </a:t>
            </a:r>
            <a:endParaRPr lang="ka-GE" sz="1800" dirty="0" smtClean="0"/>
          </a:p>
        </p:txBody>
      </p:sp>
    </p:spTree>
    <p:extLst>
      <p:ext uri="{BB962C8B-B14F-4D97-AF65-F5344CB8AC3E}">
        <p14:creationId xmlns:p14="http://schemas.microsoft.com/office/powerpoint/2010/main" val="3461889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65129"/>
            <a:ext cx="8839200" cy="854071"/>
          </a:xfrm>
        </p:spPr>
        <p:txBody>
          <a:bodyPr>
            <a:noAutofit/>
          </a:bodyPr>
          <a:lstStyle/>
          <a:p>
            <a:r>
              <a:rPr lang="ka-GE" sz="2400" b="1" dirty="0" smtClean="0"/>
              <a:t>მოტივაცია საყოველთაო ჯანდაცვისა და ვერტიკალურ პროგრამებში ჩართული სამედიცინო აწესებულებებისათვის</a:t>
            </a:r>
            <a:endParaRPr lang="en-US" sz="2400" b="1" dirty="0"/>
          </a:p>
        </p:txBody>
      </p:sp>
      <p:sp>
        <p:nvSpPr>
          <p:cNvPr id="3" name="Content Placeholder 2"/>
          <p:cNvSpPr>
            <a:spLocks noGrp="1"/>
          </p:cNvSpPr>
          <p:nvPr>
            <p:ph idx="1"/>
          </p:nvPr>
        </p:nvSpPr>
        <p:spPr>
          <a:xfrm>
            <a:off x="152400" y="1600200"/>
            <a:ext cx="8915400" cy="4576763"/>
          </a:xfrm>
        </p:spPr>
        <p:txBody>
          <a:bodyPr>
            <a:normAutofit/>
          </a:bodyPr>
          <a:lstStyle/>
          <a:p>
            <a:r>
              <a:rPr lang="ka-GE" sz="1800" u="sng" dirty="0" smtClean="0"/>
              <a:t>ძირითადი მოტივაციაა საყოველთაო ჯანდაცვისა და ვერტიკალურ პროგრამებში ჩართვა და აღნიშნულ პროგრამებთან დაკავშირებული </a:t>
            </a:r>
            <a:r>
              <a:rPr lang="ka-GE" sz="1800" b="1" u="sng" dirty="0" smtClean="0"/>
              <a:t>ფინანსური სარგებლის მიღება</a:t>
            </a:r>
            <a:r>
              <a:rPr lang="ka-GE" sz="1800" b="1" dirty="0" smtClean="0"/>
              <a:t>. </a:t>
            </a:r>
          </a:p>
          <a:p>
            <a:r>
              <a:rPr lang="ka-GE" sz="1800" b="1" dirty="0" smtClean="0"/>
              <a:t>შესაძლო ფინანსური ზარალი - </a:t>
            </a:r>
            <a:r>
              <a:rPr lang="ka-GE" sz="1800" dirty="0" smtClean="0"/>
              <a:t>პროექტში ჩართვაზე უარის თქმის ან რეცეპტების სავალდებულო მინიმუმზე ნაკლების გამოწერის შემთხვევაში შემდეგი სანქციების დაწესება: </a:t>
            </a:r>
          </a:p>
          <a:p>
            <a:pPr marL="457200" indent="-457200">
              <a:buFont typeface="+mj-lt"/>
              <a:buAutoNum type="arabicPeriod"/>
            </a:pPr>
            <a:r>
              <a:rPr lang="ka-GE" sz="1800" dirty="0" smtClean="0"/>
              <a:t>იმ შემთხვევაში, თუ კონკრეტული რეგიონის პროექტში ჩართვის შემდეგ აღნიშნულ რეგიონში მდებარე საყოველთაო ჯანდაცვის პროვაიდერ დაწესებულებაში მომუშავე ექიმების მიერ ელექტრნულად გამოწერილი რეცეპტები იქნება მთლიანი რეცეპტების  50%-დან 80%-მდე შუალედში, სამკურნალო დაწესებულებას დაეკისრება ჯარიმა საყოველთაო ჯანდაცვის ფარგლებში გადაცემული თანხის 2%-ის ოდენობით.</a:t>
            </a:r>
          </a:p>
          <a:p>
            <a:pPr marL="457200" indent="-457200">
              <a:buFont typeface="+mj-lt"/>
              <a:buAutoNum type="arabicPeriod"/>
            </a:pPr>
            <a:r>
              <a:rPr lang="ka-GE" sz="1800" dirty="0" smtClean="0"/>
              <a:t>იმ შემთხვევაში, </a:t>
            </a:r>
            <a:r>
              <a:rPr lang="ka-GE" sz="1800" dirty="0"/>
              <a:t>თუ </a:t>
            </a:r>
            <a:r>
              <a:rPr lang="ka-GE" sz="1800" dirty="0" smtClean="0"/>
              <a:t>სამედიცინო დაწესებულება უარს იტყვის პროექტში ჩართვაზე ან მასში გამოწერილი </a:t>
            </a:r>
            <a:r>
              <a:rPr lang="ka-GE" sz="1800" dirty="0"/>
              <a:t>რეცეპტები იქნება მთლიანი რეცეპტების  50</a:t>
            </a:r>
            <a:r>
              <a:rPr lang="ka-GE" sz="1800" dirty="0" smtClean="0"/>
              <a:t>%-ზე ნაკლები, დაწესებულება მოიხსნება საყოველთაო ჯანდაცვის პროგრამიდან.</a:t>
            </a:r>
          </a:p>
          <a:p>
            <a:pPr marL="0" indent="0">
              <a:buNone/>
            </a:pPr>
            <a:r>
              <a:rPr lang="ka-GE" sz="1800" dirty="0" smtClean="0">
                <a:solidFill>
                  <a:srgbClr val="FF0000"/>
                </a:solidFill>
              </a:rPr>
              <a:t>(სანქციების ნაწილი გავიაროთ ბერძულთან და დარახველიძესთან)</a:t>
            </a:r>
            <a:endParaRPr lang="en-US" sz="1800" dirty="0">
              <a:solidFill>
                <a:srgbClr val="FF0000"/>
              </a:solidFill>
            </a:endParaRPr>
          </a:p>
        </p:txBody>
      </p:sp>
    </p:spTree>
    <p:extLst>
      <p:ext uri="{BB962C8B-B14F-4D97-AF65-F5344CB8AC3E}">
        <p14:creationId xmlns:p14="http://schemas.microsoft.com/office/powerpoint/2010/main" val="3308876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8915398" cy="533400"/>
          </a:xfrm>
        </p:spPr>
        <p:txBody>
          <a:bodyPr>
            <a:noAutofit/>
          </a:bodyPr>
          <a:lstStyle/>
          <a:p>
            <a:r>
              <a:rPr lang="ka-GE" sz="2400" b="1" dirty="0" smtClean="0"/>
              <a:t>ინდიკატორი</a:t>
            </a:r>
            <a:endParaRPr lang="en-US" sz="2400" b="1" dirty="0"/>
          </a:p>
        </p:txBody>
      </p:sp>
      <p:sp>
        <p:nvSpPr>
          <p:cNvPr id="5" name="Content Placeholder 2"/>
          <p:cNvSpPr txBox="1">
            <a:spLocks/>
          </p:cNvSpPr>
          <p:nvPr/>
        </p:nvSpPr>
        <p:spPr>
          <a:xfrm>
            <a:off x="152400" y="1447800"/>
            <a:ext cx="8839200" cy="34290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ka-GE" sz="1800" dirty="0"/>
              <a:t>ელექტრონული რეცეპტების </a:t>
            </a:r>
            <a:r>
              <a:rPr lang="ka-GE" sz="1800" dirty="0" smtClean="0"/>
              <a:t>წილი - ელექტრონულად </a:t>
            </a:r>
            <a:r>
              <a:rPr lang="ka-GE" sz="1800" dirty="0"/>
              <a:t>გამოწერილი რეცეპტების </a:t>
            </a:r>
            <a:r>
              <a:rPr lang="ka-GE" sz="1800" dirty="0" smtClean="0"/>
              <a:t>ფარდობა </a:t>
            </a:r>
            <a:r>
              <a:rPr lang="ka-GE" sz="1800" dirty="0"/>
              <a:t>რეცეპტების სრულ რაოდენობასთან (მატერიალური+ელექტრონული</a:t>
            </a:r>
            <a:r>
              <a:rPr lang="ka-GE" sz="1800" dirty="0" smtClean="0"/>
              <a:t>).</a:t>
            </a:r>
            <a:endParaRPr lang="ka-GE" sz="1800" dirty="0"/>
          </a:p>
          <a:p>
            <a:pPr marL="0" indent="0">
              <a:buFont typeface="Arial" panose="020B0604020202020204" pitchFamily="34" charset="0"/>
              <a:buNone/>
            </a:pPr>
            <a:r>
              <a:rPr lang="ka-GE" sz="1800" dirty="0" smtClean="0"/>
              <a:t>ელექტრონულად გამოწერილი რეცეპტების წილის გამოთვლისათვის საჭირო იქნება შემდეგი მონაცემები:</a:t>
            </a:r>
          </a:p>
          <a:p>
            <a:pPr marL="342900" indent="-342900">
              <a:buFont typeface="Arial" panose="020B0604020202020204" pitchFamily="34" charset="0"/>
              <a:buAutoNum type="arabicPeriod"/>
            </a:pPr>
            <a:r>
              <a:rPr lang="ka-GE" sz="1800" dirty="0" smtClean="0"/>
              <a:t>სამედიცინო დაწესებულების(ან სოფლის ექიმის) სახელით ელექტრონულად გამოიწერილი რეცეპტების რაოდენობა;</a:t>
            </a:r>
          </a:p>
          <a:p>
            <a:pPr marL="342900" indent="-342900">
              <a:buFont typeface="Arial" panose="020B0604020202020204" pitchFamily="34" charset="0"/>
              <a:buAutoNum type="arabicPeriod"/>
            </a:pPr>
            <a:r>
              <a:rPr lang="ka-GE" sz="1800" dirty="0"/>
              <a:t>სამედიცინო </a:t>
            </a:r>
            <a:r>
              <a:rPr lang="ka-GE" sz="1800" dirty="0" smtClean="0"/>
              <a:t>დაწესებულების</a:t>
            </a:r>
            <a:r>
              <a:rPr lang="ka-GE" sz="1800" dirty="0"/>
              <a:t>(ან სოფლის ექიმის) </a:t>
            </a:r>
            <a:r>
              <a:rPr lang="ka-GE" sz="1800" dirty="0" smtClean="0"/>
              <a:t> </a:t>
            </a:r>
            <a:r>
              <a:rPr lang="ka-GE" sz="1800" dirty="0"/>
              <a:t>სახელით </a:t>
            </a:r>
            <a:r>
              <a:rPr lang="ka-GE" sz="1800" dirty="0" smtClean="0"/>
              <a:t>ქაღალდ მატარებელზე გამოწერილი რეცეპტების რაოდენობა</a:t>
            </a:r>
          </a:p>
          <a:p>
            <a:pPr marL="342900" indent="-342900">
              <a:buFont typeface="Arial" panose="020B0604020202020204" pitchFamily="34" charset="0"/>
              <a:buAutoNum type="arabicPeriod"/>
            </a:pPr>
            <a:endParaRPr lang="ka-GE" sz="1800" dirty="0"/>
          </a:p>
        </p:txBody>
      </p:sp>
      <p:sp>
        <p:nvSpPr>
          <p:cNvPr id="7" name="Content Placeholder 2"/>
          <p:cNvSpPr txBox="1">
            <a:spLocks/>
          </p:cNvSpPr>
          <p:nvPr/>
        </p:nvSpPr>
        <p:spPr>
          <a:xfrm>
            <a:off x="152400" y="3657600"/>
            <a:ext cx="8991600" cy="27432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ka-GE" sz="2000" dirty="0"/>
          </a:p>
          <a:p>
            <a:pPr marL="342900" indent="-342900">
              <a:buFont typeface="Arial" panose="020B0604020202020204" pitchFamily="34" charset="0"/>
              <a:buAutoNum type="arabicPeriod"/>
            </a:pPr>
            <a:endParaRPr lang="ka-GE" sz="2000" dirty="0" smtClean="0"/>
          </a:p>
          <a:p>
            <a:endParaRPr lang="en-US" sz="2000" dirty="0"/>
          </a:p>
        </p:txBody>
      </p:sp>
    </p:spTree>
    <p:extLst>
      <p:ext uri="{BB962C8B-B14F-4D97-AF65-F5344CB8AC3E}">
        <p14:creationId xmlns:p14="http://schemas.microsoft.com/office/powerpoint/2010/main" val="260067233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2443</TotalTime>
  <Words>2153</Words>
  <Application>Microsoft Office PowerPoint</Application>
  <PresentationFormat>On-screen Show (4:3)</PresentationFormat>
  <Paragraphs>127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1_Office Theme</vt:lpstr>
      <vt:lpstr>ელექტრონული რეცეპტის სახელმწიფო სისტემა</vt:lpstr>
      <vt:lpstr>მიზანი 2022 წლის 1 იანვრიდან, ელექტრონული წესით იწარმოება საქართველოში გამოწერილი ფორმა #3 რეცეპტების მინიმუმ 95%.</vt:lpstr>
      <vt:lpstr>PowerPoint Presentation</vt:lpstr>
      <vt:lpstr>PowerPoint Presentation</vt:lpstr>
      <vt:lpstr>ელექტრონული რეცეპტის დანერგვა საყოველთაო ჯანდაცვის პროგრამაში ჩართულ სამედიცინო დაწესებულებებში</vt:lpstr>
      <vt:lpstr>ელ რეცეპტის დანერგვა სხვა ვერტიკალური პროგრამების ფრგლებში</vt:lpstr>
      <vt:lpstr>ელექტრონული რეცეპტები და სოფლის  ექიმის სახელმწიფო პროგრამა</vt:lpstr>
      <vt:lpstr>მოტივაცია საყოველთაო ჯანდაცვისა და ვერტიკალურ პროგრამებში ჩართული სამედიცინო აწესებულებებისათვის</vt:lpstr>
      <vt:lpstr>ინდიკატორი</vt:lpstr>
      <vt:lpstr>ელექტრონულად გამოწერილი რეცეპტების დათვლის მეთოდოლოგია </vt:lpstr>
      <vt:lpstr>PowerPoint Presentation</vt:lpstr>
      <vt:lpstr>PowerPoint Presentation</vt:lpstr>
      <vt:lpstr>PowerPoint Presentation</vt:lpstr>
      <vt:lpstr>ელ-რეცეპტების დანერგვის ხელშემწყობი ფაქტორები</vt:lpstr>
      <vt:lpstr>რისკები (1) - კლინიკების არასათანადო კომპიუტერული აღჭურვა</vt:lpstr>
      <vt:lpstr>PowerPoint Presentation</vt:lpstr>
      <vt:lpstr>ელ-რეცპტის დანერგვა სააფთიაქო დაწესებულებებში</vt:lpstr>
      <vt:lpstr>PowerPoint Presentation</vt:lpstr>
      <vt:lpstr>პროექტის რეგიონებში დანერგვის სავარაუდო გეგმა-გრაფიკი</vt:lpstr>
      <vt:lpstr>PowerPoint Presentation</vt:lpstr>
      <vt:lpstr>PowerPoint Presentation</vt:lpstr>
      <vt:lpstr>რისკები (1) - კლინიკების არასათანადო კომპიუტერული აღჭურვა</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სახელმწიფო ელექტრონული რეცეპტების სისტემა</dc:title>
  <dc:creator>Shota Jamburidze</dc:creator>
  <cp:lastModifiedBy>Shota Jamburidze</cp:lastModifiedBy>
  <cp:revision>628</cp:revision>
  <cp:lastPrinted>2017-10-02T06:43:42Z</cp:lastPrinted>
  <dcterms:created xsi:type="dcterms:W3CDTF">2006-08-16T00:00:00Z</dcterms:created>
  <dcterms:modified xsi:type="dcterms:W3CDTF">2017-10-17T09:49:45Z</dcterms:modified>
</cp:coreProperties>
</file>