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5" r:id="rId2"/>
    <p:sldId id="296" r:id="rId3"/>
    <p:sldId id="256" r:id="rId4"/>
    <p:sldId id="263" r:id="rId5"/>
    <p:sldId id="268" r:id="rId6"/>
    <p:sldId id="278" r:id="rId7"/>
    <p:sldId id="279" r:id="rId8"/>
    <p:sldId id="297" r:id="rId9"/>
    <p:sldId id="281" r:id="rId10"/>
    <p:sldId id="282" r:id="rId11"/>
    <p:sldId id="298" r:id="rId12"/>
    <p:sldId id="284" r:id="rId13"/>
    <p:sldId id="285" r:id="rId14"/>
    <p:sldId id="299" r:id="rId15"/>
    <p:sldId id="287" r:id="rId16"/>
    <p:sldId id="302" r:id="rId17"/>
    <p:sldId id="305" r:id="rId18"/>
    <p:sldId id="306" r:id="rId19"/>
    <p:sldId id="307" r:id="rId20"/>
    <p:sldId id="301" r:id="rId21"/>
    <p:sldId id="289" r:id="rId22"/>
    <p:sldId id="290" r:id="rId23"/>
    <p:sldId id="300" r:id="rId24"/>
    <p:sldId id="293" r:id="rId25"/>
    <p:sldId id="292" r:id="rId26"/>
    <p:sldId id="294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25" d="100"/>
          <a:sy n="125" d="100"/>
        </p:scale>
        <p:origin x="-114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8D02-0B9E-428D-B76B-1D270C504F4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19F1-E130-40B3-B5BC-0861B3060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AF59-9DDD-47E9-A47F-9B6D08B5E7B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7055" y="8689286"/>
            <a:ext cx="2970945" cy="45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398E89-D11D-46E1-8BB5-1CDE56E1616E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B4C9-86BE-449F-964C-CEAB3CFA4B7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8.jpeg"/><Relationship Id="rId18" Type="http://schemas.openxmlformats.org/officeDocument/2006/relationships/image" Target="../media/image44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3.jpeg"/><Relationship Id="rId2" Type="http://schemas.openxmlformats.org/officeDocument/2006/relationships/image" Target="../media/image33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21.jpeg"/><Relationship Id="rId10" Type="http://schemas.openxmlformats.org/officeDocument/2006/relationships/image" Target="../media/image39.jpeg"/><Relationship Id="rId19" Type="http://schemas.openxmlformats.org/officeDocument/2006/relationships/image" Target="../media/image45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8.jpeg"/><Relationship Id="rId7" Type="http://schemas.openxmlformats.org/officeDocument/2006/relationships/image" Target="../media/image20.jpeg"/><Relationship Id="rId12" Type="http://schemas.openxmlformats.org/officeDocument/2006/relationships/image" Target="../media/image2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50.jpeg"/><Relationship Id="rId5" Type="http://schemas.openxmlformats.org/officeDocument/2006/relationships/image" Target="../media/image7.jpeg"/><Relationship Id="rId10" Type="http://schemas.openxmlformats.org/officeDocument/2006/relationships/image" Target="../media/image49.jpeg"/><Relationship Id="rId4" Type="http://schemas.openxmlformats.org/officeDocument/2006/relationships/image" Target="../media/image8.jpe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12" Type="http://schemas.openxmlformats.org/officeDocument/2006/relationships/image" Target="../media/image5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.jpeg"/><Relationship Id="rId1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20.jpeg"/><Relationship Id="rId17" Type="http://schemas.openxmlformats.org/officeDocument/2006/relationships/image" Target="../media/image31.png"/><Relationship Id="rId2" Type="http://schemas.openxmlformats.org/officeDocument/2006/relationships/image" Target="../media/image25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7.jpe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889" r="8889"/>
          <a:stretch>
            <a:fillRect/>
          </a:stretch>
        </p:blipFill>
        <p:spPr bwMode="auto">
          <a:xfrm>
            <a:off x="0" y="-46338"/>
            <a:ext cx="9144000" cy="69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10599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864"/>
                <a:gridCol w="1017616"/>
                <a:gridCol w="939338"/>
                <a:gridCol w="78278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ბენეფიციართა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სიები ქვეყანაში არსებულ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ყველა 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დაწესებულებასა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და სოფლის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ექიმთან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თითოეული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პირის დარეგისტრირება ხდება მხოლოდ ერთ დაწესებულებაში (აღმოფხვრილია დუბლირება)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ადამიანის სტატუსის იდენტიფიკაცია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დაზღვევის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სტატუსის იდენტიფიკაცია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სამედიცინო ჩანაწერების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აღრიცხვა,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ანუ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ამბულატორიული ბარათი (იგეგმება)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ფინანსების გამჭვიროვალობა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ადმინისტრირების გამარტივება  და ხარჯების დაზოგვა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სამედიცინო დაწესებულებების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მიერ მისაღები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ფ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ინანსური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შემოსავლების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პროგნოზირების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საშუალება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სადაზღვევო კომპანიებისთვის გადასარიცხი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თანხების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პროგნოზირების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საშუალება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სახელმწიფო სახსრების ეფექტურად გამოყენება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ინფორმაციის ერთიანი სტანდარტით აღრიცხვა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სხვადასხვა ჭრილში ინფორმაციის ანალიზის შესაძლებლობა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სახელმწიფო პროგრამების ანგარიშგების მონაცემთა ბაზა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 rot="16200000">
            <a:off x="2055167" y="28171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ანგარიშგებისთვის საჭირო ინფორმაციის  მიღება და გადაცემა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838200" cy="7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43800" y="1145128"/>
            <a:ext cx="776758" cy="226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პაციენტები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096000" y="990600"/>
            <a:ext cx="129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1676400"/>
            <a:ext cx="57150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1981200"/>
            <a:ext cx="25908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286000"/>
            <a:ext cx="2438400" cy="228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2514600"/>
            <a:ext cx="24384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27432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3400" y="1981200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ანგარიშგების ინფორმაცია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06"/>
          <p:cNvGrpSpPr/>
          <p:nvPr/>
        </p:nvGrpSpPr>
        <p:grpSpPr>
          <a:xfrm>
            <a:off x="3505200" y="609600"/>
            <a:ext cx="2438400" cy="762000"/>
            <a:chOff x="838200" y="533400"/>
            <a:chExt cx="2438400" cy="762000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838200" y="533400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1181100" y="1485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200400"/>
            <a:ext cx="2438400" cy="685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 (ძირითადი, თანმხლები) 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ჩარევა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კლინიკურ/დიაგნოსტ. გამოკვლევები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გამოსავალი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971800"/>
            <a:ext cx="24384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შეტყობინების რეგისტრაციის კოდი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3886200"/>
            <a:ext cx="2438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მომსახურების ღირებულება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2098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2590800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18096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190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257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352800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35280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8288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2971800"/>
            <a:ext cx="240632" cy="304800"/>
          </a:xfrm>
          <a:prstGeom prst="rect">
            <a:avLst/>
          </a:prstGeom>
          <a:noFill/>
        </p:spPr>
      </p:pic>
      <p:grpSp>
        <p:nvGrpSpPr>
          <p:cNvPr id="6" name="Group 144"/>
          <p:cNvGrpSpPr/>
          <p:nvPr/>
        </p:nvGrpSpPr>
        <p:grpSpPr>
          <a:xfrm>
            <a:off x="3733800" y="3733800"/>
            <a:ext cx="533400" cy="381000"/>
            <a:chOff x="7821499" y="2667000"/>
            <a:chExt cx="1474901" cy="990600"/>
          </a:xfrm>
        </p:grpSpPr>
        <p:pic>
          <p:nvPicPr>
            <p:cNvPr id="146" name="Picture 2" descr="http://t3.gstatic.com/images?q=tbn:ANd9GcQjEfZ54WNTEi8zCgE1wTlsuNtuXuPmgfTvmGoWMWp_ASlEdpT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21499" y="2667000"/>
              <a:ext cx="1322501" cy="990600"/>
            </a:xfrm>
            <a:prstGeom prst="rect">
              <a:avLst/>
            </a:prstGeom>
            <a:noFill/>
          </p:spPr>
        </p:pic>
        <p:sp>
          <p:nvSpPr>
            <p:cNvPr id="147" name="TextBox 146"/>
            <p:cNvSpPr txBox="1"/>
            <p:nvPr/>
          </p:nvSpPr>
          <p:spPr>
            <a:xfrm>
              <a:off x="7832725" y="3299936"/>
              <a:ext cx="1463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a-GE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038600" y="2952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რეგისტრაციის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3733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ბილინგის მოდული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3622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endCxn id="3078" idx="1"/>
          </p:cNvCxnSpPr>
          <p:nvPr/>
        </p:nvCxnSpPr>
        <p:spPr>
          <a:xfrm>
            <a:off x="2819400" y="3122083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819400" y="2893483"/>
            <a:ext cx="3810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3163094" y="2856706"/>
            <a:ext cx="762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266488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5138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3622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2098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16764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3048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0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13" cstate="print"/>
          <a:srcRect t="23225"/>
          <a:stretch>
            <a:fillRect/>
          </a:stretch>
        </p:blipFill>
        <p:spPr bwMode="auto">
          <a:xfrm>
            <a:off x="6629400" y="1981200"/>
            <a:ext cx="1947842" cy="1676400"/>
          </a:xfrm>
          <a:prstGeom prst="rect">
            <a:avLst/>
          </a:prstGeom>
          <a:noFill/>
        </p:spPr>
      </p:pic>
      <p:sp>
        <p:nvSpPr>
          <p:cNvPr id="241" name="TextBox 240"/>
          <p:cNvSpPr txBox="1"/>
          <p:nvPr/>
        </p:nvSpPr>
        <p:spPr>
          <a:xfrm>
            <a:off x="6705600" y="3810000"/>
            <a:ext cx="18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ანგარიშგებისთვის საჭირო ინფორმაციის მონაცემთა ბაზა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245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4" cstate="print"/>
          <a:srcRect l="18182" t="6061" r="18182" b="6061"/>
          <a:stretch>
            <a:fillRect/>
          </a:stretch>
        </p:blipFill>
        <p:spPr bwMode="auto">
          <a:xfrm>
            <a:off x="4800600" y="5721942"/>
            <a:ext cx="457200" cy="631372"/>
          </a:xfrm>
          <a:prstGeom prst="rect">
            <a:avLst/>
          </a:prstGeom>
          <a:noFill/>
        </p:spPr>
      </p:pic>
      <p:sp>
        <p:nvSpPr>
          <p:cNvPr id="246" name="TextBox 245"/>
          <p:cNvSpPr txBox="1"/>
          <p:nvPr/>
        </p:nvSpPr>
        <p:spPr>
          <a:xfrm>
            <a:off x="4419600" y="6073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696200" y="617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4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715000"/>
            <a:ext cx="552550" cy="509841"/>
          </a:xfrm>
          <a:prstGeom prst="rect">
            <a:avLst/>
          </a:prstGeom>
          <a:noFill/>
        </p:spPr>
      </p:pic>
      <p:sp>
        <p:nvSpPr>
          <p:cNvPr id="249" name="TextBox 248"/>
          <p:cNvSpPr txBox="1"/>
          <p:nvPr/>
        </p:nvSpPr>
        <p:spPr>
          <a:xfrm>
            <a:off x="5638800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თბილისის</a:t>
            </a:r>
          </a:p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მერია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0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5638800"/>
            <a:ext cx="381000" cy="621197"/>
          </a:xfrm>
          <a:prstGeom prst="rect">
            <a:avLst/>
          </a:prstGeom>
          <a:noFill/>
        </p:spPr>
      </p:pic>
      <p:pic>
        <p:nvPicPr>
          <p:cNvPr id="251" name="Picture 28" descr="http://t0.gstatic.com/images?q=tbn:ANd9GcSDTqatntsIrNv5XqVKtT5BE4NR6Hizb-0m5FIu3mEqiZH4YE8_"/>
          <p:cNvPicPr>
            <a:picLocks noChangeAspect="1" noChangeArrowheads="1"/>
          </p:cNvPicPr>
          <p:nvPr/>
        </p:nvPicPr>
        <p:blipFill>
          <a:blip r:embed="rId17" cstate="print"/>
          <a:srcRect l="38095" t="11347" r="39496" b="43263"/>
          <a:stretch>
            <a:fillRect/>
          </a:stretch>
        </p:blipFill>
        <p:spPr bwMode="auto">
          <a:xfrm>
            <a:off x="6858000" y="5715000"/>
            <a:ext cx="533400" cy="568960"/>
          </a:xfrm>
          <a:prstGeom prst="rect">
            <a:avLst/>
          </a:prstGeom>
          <a:noFill/>
        </p:spPr>
      </p:pic>
      <p:sp>
        <p:nvSpPr>
          <p:cNvPr id="252" name="Rectangle 251"/>
          <p:cNvSpPr/>
          <p:nvPr/>
        </p:nvSpPr>
        <p:spPr>
          <a:xfrm>
            <a:off x="6705600" y="6172200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აჭარის ჯანდაცვის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3" name="Picture 2" descr="http://i1.trekearth.com/photos/15516/tbilisigovernment.jpg"/>
          <p:cNvPicPr>
            <a:picLocks noChangeAspect="1" noChangeArrowheads="1"/>
          </p:cNvPicPr>
          <p:nvPr/>
        </p:nvPicPr>
        <p:blipFill>
          <a:blip r:embed="rId18" cstate="print"/>
          <a:srcRect l="28750" t="5000" r="35000" b="28333"/>
          <a:stretch>
            <a:fillRect/>
          </a:stretch>
        </p:blipFill>
        <p:spPr bwMode="auto">
          <a:xfrm>
            <a:off x="6019800" y="5791200"/>
            <a:ext cx="381000" cy="525518"/>
          </a:xfrm>
          <a:prstGeom prst="rect">
            <a:avLst/>
          </a:prstGeom>
          <a:noFill/>
        </p:spPr>
      </p:pic>
      <p:pic>
        <p:nvPicPr>
          <p:cNvPr id="25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5638800"/>
            <a:ext cx="360341" cy="587514"/>
          </a:xfrm>
          <a:prstGeom prst="rect">
            <a:avLst/>
          </a:prstGeom>
          <a:noFill/>
        </p:spPr>
      </p:pic>
      <p:cxnSp>
        <p:nvCxnSpPr>
          <p:cNvPr id="268" name="Straight Arrow Connector 267"/>
          <p:cNvCxnSpPr/>
          <p:nvPr/>
        </p:nvCxnSpPr>
        <p:spPr>
          <a:xfrm rot="5400000">
            <a:off x="7620000" y="5029200"/>
            <a:ext cx="1143000" cy="76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254" idx="0"/>
          </p:cNvCxnSpPr>
          <p:nvPr/>
        </p:nvCxnSpPr>
        <p:spPr>
          <a:xfrm rot="10800000" flipV="1">
            <a:off x="2466172" y="4495800"/>
            <a:ext cx="5687229" cy="11430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endCxn id="251" idx="0"/>
          </p:cNvCxnSpPr>
          <p:nvPr/>
        </p:nvCxnSpPr>
        <p:spPr>
          <a:xfrm rot="5400000">
            <a:off x="7086600" y="4533900"/>
            <a:ext cx="1219200" cy="1143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rot="10800000" flipV="1">
            <a:off x="3657600" y="4495800"/>
            <a:ext cx="4572000" cy="1219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rot="10800000" flipV="1">
            <a:off x="6172200" y="4495800"/>
            <a:ext cx="1981200" cy="12954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rot="10800000" flipV="1">
            <a:off x="4953000" y="4495800"/>
            <a:ext cx="3276600" cy="1219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4572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სახ. პროგრამებზე</a:t>
            </a:r>
            <a:endParaRPr lang="en-US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33401" y="49530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</a:t>
            </a:r>
          </a:p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ზარალებზე </a:t>
            </a:r>
          </a:p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სახ. პროგრამებზე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752600" y="60739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276600" y="60754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28600" y="47244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457200" y="61722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ზარალებზე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>
            <a:off x="304800" y="5855732"/>
            <a:ext cx="228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04800" y="5181600"/>
            <a:ext cx="304800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04800" y="6399212"/>
            <a:ext cx="2286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114"/>
          <p:cNvGrpSpPr/>
          <p:nvPr/>
        </p:nvGrpSpPr>
        <p:grpSpPr>
          <a:xfrm>
            <a:off x="1981200" y="762000"/>
            <a:ext cx="676397" cy="609600"/>
            <a:chOff x="1228603" y="1752600"/>
            <a:chExt cx="676397" cy="609600"/>
          </a:xfrm>
        </p:grpSpPr>
        <p:pic>
          <p:nvPicPr>
            <p:cNvPr id="3074" name="Picture 2" descr="http://t0.gstatic.com/images?q=tbn:ANd9GcQFifhZKb6_Fq7pDcd3Th0MDeh6ALMDHs-53qbTVUXfuCGMEIEZFQ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95400" y="17526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1" name="TextBox 110"/>
            <p:cNvSpPr txBox="1"/>
            <p:nvPr/>
          </p:nvSpPr>
          <p:spPr>
            <a:xfrm rot="21156772">
              <a:off x="1228603" y="1790087"/>
              <a:ext cx="5950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კალენდარი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49" name="Straight Connector 348"/>
          <p:cNvCxnSpPr/>
          <p:nvPr/>
        </p:nvCxnSpPr>
        <p:spPr>
          <a:xfrm>
            <a:off x="3200400" y="20574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038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381999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990600"/>
                <a:gridCol w="914400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ინფორმაციის გაცვლის </a:t>
                      </a: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ერთინი </a:t>
                      </a:r>
                      <a:r>
                        <a:rPr lang="ka-GE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სტანდარტი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ინფორმაციის მაღალი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სანდოობა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შეცდომის მინიმალური (თითქმის ნულოვანი) ალბათობა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სამედიცინო პერსონალის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სამედიცინო დაწესებულებების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დაზღვევის სტატუსის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ინფორმაციის ავტომატური გაცვლა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EMR-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თან</a:t>
                      </a:r>
                      <a:endParaRPr lang="ka-GE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ერთიანი სააღრიცხვო ფორმები </a:t>
                      </a: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და ინვოისები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აქტუარული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გათვლებისთვის საჭირო </a:t>
                      </a: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ხარისხიანი ინფორმაცია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ინფორმაცია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ერთ ადგილას თავმოყრა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ადამიანური რესურსების დაზოგვა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ადმინისტრაციული რესურსების დაზოგვა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ფინანსების გამჭვიროვალობა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სხვადასხვა ჭრილში ინფორმაციის ანალიზის შესაძლებლობა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სახელმწიფო სახსრების ეფექტურად გამოყენება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მოდული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data:image/jpeg;base64,/9j/4AAQSkZJRgABAQAAAQABAAD/2wCEAAkGBhQREBQSExQVFRUWFBQVFBUVFxQYGBUVGBQWFBUXGhYXHSYeGBkjGhcUHy8gJCcpLCwsFx4xNTAqNSYrLCkBCQoKDgwOGg8PGikcHBwsKSwsKSksLCksKSkpKSkpKSwpKSkpKSkpKSwsKSkpKSkpKSksLCkpKSksKSwsKSwsLP/AABEIAL4BCgMBIgACEQEDEQH/xAAbAAEAAgMBAQAAAAAAAAAAAAAABAUCAwYBB//EAD8QAAEDAgIHBQUFBgcBAAAAAAEAAhEDIQQxBRJBUWFxkQYigaHREzKxwfBCUmKS4RQVQ3KC8QcWIzOTosJj/8QAFwEBAQEBAAAAAAAAAAAAAAAAAAECA//EABwRAQEBAQEBAQEBAAAAAAAAAAABESECEjFhQf/aAAwDAQACEQMRAD8A+4oiICIiAiIgIiICLF7wBJMBV79Ld6Gi28qauLJFB/bzuAUjDYjW5hNMbkRFUEREBERAREQEREBERAREQEREBERAREQEREBERAREQEREBEXhKCh01iTr6swAJ8N/NV4ravHh6rLTOkNaq6MmiCbDflPx6b1TvqOeWtZDQ5wEnjtO4Lna6ycXf7dMEfr9fUK10ZiREkgHKJ+e3wUfD9l2ao/1HzFyCBPhFhwUgaAA+248DBCslZtiyD0qVQ0STAVRiMBVZJY4xGQJB8NnwVTXc+Yc+pycXfNW1J5dONIUz9r4qQCuTpVzlmApeHxpabWvcbDzT6Pl0SLxrpEr1aZEREBERAREQEREBERAREQEREBERAREQEREBERAWjFVYHFbiVEqNLjs2/Hog5XF4F7nVHlsC/C1htiSfrctOhRTfWeHugtjVGyNXz2ro9Ls/wBJwnOB6qt0PoljgNYTcmdt72OY2LnnXWXi+w4c3iLZKWx0qsGj6tP/AGn6wv3X/JwWDtOezMVWOZxItzkWW9c8WxUavhgQZE+aiO0gypBa8Dn0zCh46vVZJa0uFvd70D+m6lqyIuJYGu7oLRxBEch6LOjRcXtbF5B3AtuZ5RdQq3a51PNrh/MHCOostOhtK1Kj31nS063cBFy0CLA7DdY2N5XdNWS0YLW1AX+8bnhOxb11chERAREQEREBERAREQEREBERAREQEREBERAREQYOatZb8fmssRXDGlxyFyq5mmWuEwRYkZQbFS1WvSGKDtZgMn3SOcT5SPFSdFUICoMCwuqEndnxOfnC6vDsgKTrV5xsJWl7rfX1n8Ftco1T06Zn5rTCvxmjaJnuAGwlvdv4WJzzVDpHBmiJZWeIykSMic2wrjGVoPU9bDoL+C5/SdeLnl/6PkAFz9OvlW4/tniqRgkOtvkW4Eb5XS6D0NWcRVrGXEtc4mbRB1QDc7pgLh8Bhv2nH0qefeBP8re8fTxX2UBTzN/T1c/HqIi6uQiIgIiICIiAiIgIiICIiAiIgIiICIiAiIgLFx2fQXpKwy+aCk7SYj3KQMAy4/ig2HWeiqhUHDaY3bR9cVO7UUCC2qPulnBt7HzPRUupbnad5c4DrEFc7+uvn8XmgsPInjPhmujaoGjKOqweHqp4W4529eOUauPT1+SklVmkq/2Rt+f6JSKzSVQQ53P0A81y2kcVLYm4G0ZzBcZ5hW2kK4BJJhovv22636Lna0Vh3SRrEMbYZkkud0C5Wu3lP/w3oB2Jr1j9gCmDAzdLnX5ag8V9JbXC4TRGgauGpAUDaS6LEkmBJm/9lb4fTj6dqlONkt9HX6LXm5GPU2upRUuF7T0Xu1A8a2rrEGRqtmJM5BWtPEtcJa4EbwZHVb1jG1FiHg7VkqgiIgIiICIiAiIgIiICIiAiIgIiICIiDwrD6HqsnLwlBF0m4Ck7WiIMztXH4ClNWmwzF6rjwBLWz/2P9PBdXptk0s9onkbQqTstUY4VGOgVRUfrbzeB4asALF/W/P46TDZDl8VIUWi3VkfW5bzVWmHj3qg0riNW+3ZzOXQSrWrUz4/XquX09idZwAy2fXRT035jl+0GPIEfeMkbgLD4lVlV73VKFOnAOvaeIgzwAlSse0PqcG35QpHZXDe0xLqpu1gIb/M63CYE/mXH/Xb8i7GkcVQiWmBnq94HqrPD9saNRsVWjWjLIz4qxosttUXH6GpVWkPYDutBHEFb7HPiLoulRrurVIgPLKQ36obLv/S04ahXc+o7Dub7M1H6rXRYC0jI3WtnZqqxjaVKr3RrSSO9fMyJ1nZ7vBa8JoPEYe7XB4HEg57jI80VfUK2JZ7zWnf3o4ZEFT6OknfbY9vEQ7xt6KuwnaCHBlSGnc4EfH5K5ZWYcxHEZLUYrZQx7HWDgTxsehUkFRX4FrtxC1DBuZdjiOBuD8wtMrBFW/vYt/3GxxF1Kw+PY/3XA8NvRNMSESV4HSqj1ERAREQEREBERAREQEREHhXgCyRBi5tlx+BwAZVdRqWcHOLXiRIcS8EHfBiOBXZKDpLRTawBycMj8iNo+ClmtS4j06lSmLj2jd4HeHMbfBZsrsf7r4O4mfLYsqDalMQe8B9Z+q1Yt1Kp77YO8iDvzF1Bji6NQNOqNa2w7fFcJpzF1KesXMIEzMHLZs3fFdXisIW3pV3fyuh438Cq6t2ixVOzvZOHMjjBBBG1Y9N+XA0caXsdY3gW239V1nZjChlBjh9qXExJknpYW8FX6U7V1q5bh202Mc+0giIzJMDIC6utFYA06bWSLCJzJuSTHX1WZ+t1e4Sqf7n6CuKGBEd7M+SpKI3DxU7DY/UMG43bl0jlVpSwzW5DxXlXCNdw5La10iQvVthV4nQbX5wRucJUP/K5belVdT2wJ1Z5SugRTIu1y+Jfi6QHcDr+9Tz/ACnP4qKO1lRph4c0/jaQOsBdksKtBrhDgCNxE/FTF+v45yh2oa+z2gjeIO/wKzdQpVADScA6eW2TbZeclIxvZDD1Lhmod7CR5KpqdiXMM06rhGUw75Kda4kYirXpCXAvblt+tnHmomF7bEGoTh3arfZts4FznVCYtEAQ07yomL0XjqYlrg8DcXMJznORKp8J2jpsZ3r1Hy8iJ75Z7Ok2BtEuMcFnWs19FwHaLD1gCyqySAdUuaHCQDEE53ViCuK0bgsMGi82Am17+avsJowC7Hub426C3kty1zsi4RRmuqNzhw8/rwWs6XYDBlp4iJ5HJXUxNRaWYtp29Vn7VVGaLFrpWSAiIgJKLRWqbvBBkat4Hjw/VemqAFCdiWtEAgxnfM/XzXlGtrmxniMgOHHd13TNXFgx0rJag4C3kFkHKozWt9BrswCstZeF/wBBBz2nOyza1xVewnZAcOhgjquX0h/h6TJGJeOTSJtsl5vZfQsRfaARyJ9FWYisBm7bf+5/RYvmNz1Xz7Adnm0H6w1i7LWdc33E2nl1XQYepqWIy5En5KyxVam+zgD+KCTwuHDoD6KKMNT1u7UIbF9a55jVEDx9JxmN6l4fGhwyM8VNpYYuzstejW0KeUnfMn4C/irylVacluRi1lh2Q0BbF4vVtgRYlywL/ooNkr1awV6H/QugzRY6y9aUCFGfoykajappt12yGugSJzgqUiCDidC0nmSwA722Pko40Q5nuPPJ3qLeStkUxdU1fH1aXvNkb7R5FYfvujUGqYvsz+it+PbLpz3KBVw7D7zQfAFZrUkQNPURSoONOoW2ktDoMZ2jw6qD2a0k9lY0XA6sMG0lr3CY4TnlmV7p3Rjn6vsgLGSwkgO2tmxmDussdBdnaoe573Bzi4uMDJxAziTYQBPG0rPdb5jucK4mZHWM/r4qStOFparAPPety6uIiLFz4QekrnO0GkX0wdQjKJhsAZuNzZW+Ix4aCeBj9V827UdoH0qjCNV7iC4tfJb+DIiwMniRKx6uN+Zq1wWCxlbvAd38Tg0flafIq9wui8S0QSP+Q5+AXK6P7b43Us3D2G0VD4mHKbT7VY92yjnFmPv1KzLG7K6Nui6+1w/5KnyAUujhaoz1T/U75grjXdsMbJA9m452Y6B8F5/nnFbfYjIRqVDcgnY7l1V+oz813LmVNzes+ULB1GtsLQuPb21xUfwpmI1H7pudeFMp9rsQB3m0uMB9rx97yV+onzV6cDWO1nmoWJ0BVcZBZO2Z+QWl/aitqyGsm8S19+OeXqN6m4HS9ao0HUbziAeIlycp2IH+Wq//AMyObvkF7V7P1AJIpZ2u7M/05qXitOVm2DGk7oJ8w5UOmu0eKEHVaIDrariBMAOMnn1KlyNTazokU67qLnN1g2ZaTAP3TI3X8Fb4PS7acgmZuCL329V827N42pXxOoRLi91SsSJjVMbcpJhXeP0qBinUxZrQGGPvRJyyjKTxWZVsd7T0y2Jv0z5Le3SzD9qOYcOgXGYXGwGuaZBHd5ct6kft7h3sp4ST6c1r6Z+HW/ttP7zRzMeS2iq0/aHUKjwOHLiOO0mdmzf4K6p4No48/qFuXWbMbQJvn5rIMXoEL1VliGBZIiAiIg8JVS/2k3177NnLcrdFFQXUCQo9XCwCcz5T6q1heagTDVRQ0WTd1ue3w9eisqWFAHr6ZBb0TDRERVBVukMVFhmSfBrTf/sQOXJT6z4BPBclp7SRo0alXNw1aTBOZmPiXSpa1JrPD4huKq1GaxDaZbrQQCSRrBg5DM8elFprsdWxOJ9tTbSFLVa1gNQjujMxqm5JJuudpaGe+o55cwucS463tmm87Azip9LQIEa3sztzqx01Vy3XXMdDhuxtVoHeojgHO3W2fRKnDs5iA0gGkJzguy2gWsqOjoqjtDBtHef82fDqpTcFhwILaX9TneH2QrxOpJ7K1/we7qmKm3fdvjHJRB2GxAuHMzP2thERGqsKrKU92nQGX8Rs/DksmNpR7tO2X+qxTh1sodjcSyADTt9597m5nU5KS7sviCZ16d/x9P4exRvbgC1Jvg+ne38v1CyZUcR/tOA/C+n9bleHU09mK5Al1P8AO62eXcUqnoPEAAa1OOZ+bFXsrRmyrHB7cvBy1vGtdragA+89skbZl/14XvE66HDaNqgQ40+Ma3ooukOzoeDL6bZEEkGwiMpz8VSwfuyI2vpH4Hko1epSm9IEbSTT+MqbDE7D6PwmjqVeo2ox9R5n3m6znhoDWASTEyf6juXAVXHVqGZc4loO0vfd3kT+YK30w6mWujVblBLndyNp1WHj1VVomsK1VhaCW0pMn+JUcfejZy3MbvWLW5MXejmuFJoFtUQNpNhNtt/irHDYouEAAluc5CfjlnfwUTR1CpkGa24zA5naRnZXGhsC8F2tGtrSciAIAAvHTirCuh0VgyGMc4yePlzVyFDwrYNyXHefTYOamyu0cK9REVQREQEREBERAREQEREBERBjUbIVO/R9M09Wo0PBuQ4TmZ27cla4gGLbFAqOlSrFQ7s/Q2MjbZzx80p6DpnY7xc4/Eq2bTC3UKU5C29ZxrVP+5WsuBnvj0Wt1UNeWkEAZD2hHH7q6Gpg52xuhe08C2O8A47yB0Vw+lNr0rE+0B/mJ89YKVTE5NrHxj4uurGngmNMtY0HeAAt6YmoLcAHCTrtnZrD5SsDoRkzrVPzFWKK4mq/9zj7zvzO9Vg/QbTm53VWaxc1MhtU50Cza6oeExPlYKuxegaOXee7bLgfM5fBdK4fqVF/Z9YyBGzZs47+Kliy1x2K0RSaD3BbpPCbk+AjMrVovRDRkyJMhoAE7T4bzlBzXSY7BBvvATYNaMgJtANp3uN5J3rPB6Odm4QDmCZtbM7TwNrZFYzrf1xjhMOBA3x7oknlsA4nwG1WVDCgCwA4DKeO88StlLDgZCPn8zysFIaxdJHO1qZIyHXL68Fua3qvQF6qgiIgIiICIiAiIgIiICIiAiIgLRUwbXbOi3og1MwrRs63W1EQEREBERAREQEREHhC9REGl+HBcHESRlwWzVWSIPIXqIgIiICIiAiIgIiICIiAiIgIiICIi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438400" y="414338"/>
            <a:ext cx="4343400" cy="8810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რეესტრი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438400" y="2895600"/>
            <a:ext cx="4343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დანიშნულების ელექტრონული სისტემა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438400" y="4114800"/>
            <a:ext cx="43434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ელექტრონული რეგისტრაციის სისტემა 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438400" y="5334000"/>
            <a:ext cx="43434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 სერვისები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38400" y="1676400"/>
            <a:ext cx="43434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სამკურნალწამლო საშუალებების მონაცემთა ბაზა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რეესტრი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381999" cy="3527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1066800"/>
                <a:gridCol w="914400"/>
                <a:gridCol w="914400"/>
                <a:gridCol w="9143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Patient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ქვეყნის</a:t>
                      </a:r>
                      <a:r>
                        <a:rPr lang="ka-GE" sz="1600" b="1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მასშტაბით მოქმედი ფარმაცევტული დაწესებულებები</a:t>
                      </a:r>
                      <a:endParaRPr lang="en-US" sz="1600" b="1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ტერიტორიული მდებარეობა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საქმიანობის უფლების</a:t>
                      </a:r>
                      <a:r>
                        <a:rPr lang="ka-GE" sz="16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იდენტიფიცირება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სხვადასხვა</a:t>
                      </a:r>
                      <a:r>
                        <a:rPr lang="ka-GE" sz="16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სისტემებთან ინფორმაციის გაცვლა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590800"/>
          <a:ext cx="8381999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ქვეყანაში ნებადართული</a:t>
                      </a:r>
                      <a:r>
                        <a:rPr lang="ka-GE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მედიკამენტების ნუსხა</a:t>
                      </a:r>
                      <a:endParaRPr lang="en-U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სტანდარტიზებული რეესტრი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სინქრონიზაციის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შესაძლებლობა სხვადასხვა საერთაშორისო სტანდარტებთან (</a:t>
                      </a:r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GS1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…)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რეალურ დროში  </a:t>
                      </a: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შემოსავლების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სამსახურთან </a:t>
                      </a: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ექსპორტ–იმპორტის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შესახებ ინფორმაციის გაცვლა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წამლის</a:t>
                      </a:r>
                      <a:r>
                        <a:rPr lang="ka-GE" sz="14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ანოტაციები და სხვადასხვა სამედიცინო ინფორმაცია მოქალაქეებისა და სამედიცინო პერსონალისთვის</a:t>
                      </a: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52600" y="152400"/>
            <a:ext cx="5715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სამკურნალწამლო საშუალებების მონაცემთა ბაზა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სამკურნალწამლო საშუალებების რეესტრი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შესახებ სხვადასხვა სახის ინფორმაცია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ეროვნული კოდი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9812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67056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611092" y="1027708"/>
            <a:ext cx="381000" cy="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1999" cy="370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წამლის რეგისტრაციის პროცესის გამარტივება</a:t>
                      </a:r>
                      <a:endParaRPr lang="en-U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პროცესის  სტანდარტიზება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რეგისტრაციის პროცესის შესაბამისობა საერთაშორისო სტანდარტებთან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მაღალხარისხიანი მედიკამენტების რეგისტრაციის უზრუნველყოფა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228600"/>
            <a:ext cx="75438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ელექტრონული რეგისტრაციის სისტემა 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81999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გამარტივებული ურთიერთობა ჯანდაცვის სამინისტროსა და</a:t>
                      </a:r>
                      <a:r>
                        <a:rPr lang="ka-GE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სხვადასხვა მხარეებს შორის (ბიზნესი, აფთიაქები...)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ნებართვების ელექტრონულად</a:t>
                      </a:r>
                      <a:r>
                        <a:rPr lang="ka-GE" sz="1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მოპოვების შესაძლებლობა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81000" y="152400"/>
            <a:ext cx="8305800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 სერვისები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მონაცემთა ბაზა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სახელმწიფო პროგრამების მოსარგებლეთა მონაცემთა ბაზა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სახელმწიფო პროგრამების ანგარიშგების მონაცემთა ბაზა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მოდული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აფთიაქებისა და სამედიცინო დაწესებულებების საინფორმაციო პორტალი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დანიშნულების ელექტრონული სისტემა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a-GE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პრეზენტაციის </a:t>
            </a:r>
            <a:r>
              <a:rPr lang="ka-G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კომპონენტები</a:t>
            </a:r>
            <a:endParaRPr lang="ka-GE" b="1" noProof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აფთიაქებისა და სამედიცინო დაწესებულებების საინფორმაციო პორტალი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2743200" y="5410200"/>
            <a:ext cx="36576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აფთიაქებისა და დაწესებულებების საინფორაციო პორტალი</a:t>
            </a:r>
            <a:endParaRPr lang="en-US" sz="2000" dirty="0"/>
          </a:p>
        </p:txBody>
      </p:sp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67600" y="2133600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060"/>
                </a:solidFill>
              </a:rPr>
              <a:t>აფთიაქების ერთიანი რეესტრი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pSp>
        <p:nvGrpSpPr>
          <p:cNvPr id="3" name="Group 104"/>
          <p:cNvGrpSpPr/>
          <p:nvPr/>
        </p:nvGrpSpPr>
        <p:grpSpPr>
          <a:xfrm>
            <a:off x="7696200" y="2514600"/>
            <a:ext cx="1066800" cy="685800"/>
            <a:chOff x="8432396" y="3048000"/>
            <a:chExt cx="1423208" cy="1066800"/>
          </a:xfrm>
        </p:grpSpPr>
        <p:pic>
          <p:nvPicPr>
            <p:cNvPr id="65" name="Picture 8" descr="http://www.kaj18.com/images/thumbnails/71FD3D51B7A053DA5F29385A5659435F_588_58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2396" y="3048000"/>
              <a:ext cx="1423208" cy="1066800"/>
            </a:xfrm>
            <a:prstGeom prst="rect">
              <a:avLst/>
            </a:prstGeom>
            <a:noFill/>
          </p:spPr>
        </p:pic>
        <p:pic>
          <p:nvPicPr>
            <p:cNvPr id="67" name="Picture 8" descr="http://t2.gstatic.com/images?q=tbn:ANd9GcQvigpVJ0Yot_081jf3-lmapmPafhkDxp_5w1xT9Hb-cwvJRtAEow"/>
            <p:cNvPicPr>
              <a:picLocks noChangeAspect="1" noChangeArrowheads="1"/>
            </p:cNvPicPr>
            <p:nvPr/>
          </p:nvPicPr>
          <p:blipFill>
            <a:blip r:embed="rId3" cstate="print"/>
            <a:srcRect l="16939" t="16872" r="16336" b="26337"/>
            <a:stretch>
              <a:fillRect/>
            </a:stretch>
          </p:blipFill>
          <p:spPr bwMode="auto">
            <a:xfrm>
              <a:off x="8877300" y="3352800"/>
              <a:ext cx="533400" cy="457200"/>
            </a:xfrm>
            <a:prstGeom prst="rect">
              <a:avLst/>
            </a:prstGeom>
            <a:noFill/>
          </p:spPr>
        </p:pic>
      </p:grpSp>
      <p:sp>
        <p:nvSpPr>
          <p:cNvPr id="68" name="Rectangle 67"/>
          <p:cNvSpPr/>
          <p:nvPr/>
        </p:nvSpPr>
        <p:spPr>
          <a:xfrm>
            <a:off x="228600" y="762000"/>
            <a:ext cx="864096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0"/>
          <p:cNvGrpSpPr/>
          <p:nvPr/>
        </p:nvGrpSpPr>
        <p:grpSpPr>
          <a:xfrm>
            <a:off x="76200" y="2057400"/>
            <a:ext cx="1828800" cy="1066800"/>
            <a:chOff x="228600" y="457200"/>
            <a:chExt cx="1828800" cy="1066800"/>
          </a:xfrm>
        </p:grpSpPr>
        <p:pic>
          <p:nvPicPr>
            <p:cNvPr id="7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9906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76" name="TextBox 75"/>
            <p:cNvSpPr txBox="1"/>
            <p:nvPr/>
          </p:nvSpPr>
          <p:spPr>
            <a:xfrm>
              <a:off x="1447800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381000" y="990600"/>
              <a:ext cx="685800" cy="533400"/>
              <a:chOff x="3429000" y="533400"/>
              <a:chExt cx="762000" cy="696468"/>
            </a:xfrm>
          </p:grpSpPr>
          <p:pic>
            <p:nvPicPr>
              <p:cNvPr id="83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7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sp>
          <p:nvSpPr>
            <p:cNvPr id="81" name="TextBox 80"/>
            <p:cNvSpPr txBox="1"/>
            <p:nvPr/>
          </p:nvSpPr>
          <p:spPr>
            <a:xfrm>
              <a:off x="228600" y="457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დაწესებულებების რეესტრი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5" name="Cloud Callout 94"/>
          <p:cNvSpPr/>
          <p:nvPr/>
        </p:nvSpPr>
        <p:spPr>
          <a:xfrm>
            <a:off x="2209800" y="2133600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Cloud Callout 97"/>
          <p:cNvSpPr/>
          <p:nvPr/>
        </p:nvSpPr>
        <p:spPr>
          <a:xfrm>
            <a:off x="5181600" y="2209800"/>
            <a:ext cx="1905000" cy="990600"/>
          </a:xfrm>
          <a:prstGeom prst="cloudCallout">
            <a:avLst>
              <a:gd name="adj1" fmla="val -31944"/>
              <a:gd name="adj2" fmla="val 3421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პორტალი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86000" y="2286000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დაწესებულებების საინფორმაციო პორტალი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>
            <a:off x="4419600" y="274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9" name="Down Arrow 118"/>
          <p:cNvSpPr/>
          <p:nvPr/>
        </p:nvSpPr>
        <p:spPr>
          <a:xfrm>
            <a:off x="3048000" y="18288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/>
          <p:cNvSpPr/>
          <p:nvPr/>
        </p:nvSpPr>
        <p:spPr>
          <a:xfrm>
            <a:off x="1752600" y="2590800"/>
            <a:ext cx="3810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 flipH="1">
            <a:off x="7162800" y="259080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7" cstate="print"/>
          <a:srcRect l="18182" t="6061" r="18182" b="6061"/>
          <a:stretch>
            <a:fillRect/>
          </a:stretch>
        </p:blipFill>
        <p:spPr bwMode="auto">
          <a:xfrm>
            <a:off x="5562600" y="5569542"/>
            <a:ext cx="457200" cy="631372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5181600" y="5921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31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5486400"/>
            <a:ext cx="381000" cy="621197"/>
          </a:xfrm>
          <a:prstGeom prst="rect">
            <a:avLst/>
          </a:prstGeom>
          <a:noFill/>
        </p:spPr>
      </p:pic>
      <p:pic>
        <p:nvPicPr>
          <p:cNvPr id="138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486400"/>
            <a:ext cx="360341" cy="58751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2743200" y="5921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191000" y="59230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pSp>
        <p:nvGrpSpPr>
          <p:cNvPr id="6" name="Group 142"/>
          <p:cNvGrpSpPr/>
          <p:nvPr/>
        </p:nvGrpSpPr>
        <p:grpSpPr>
          <a:xfrm>
            <a:off x="3886200" y="3505200"/>
            <a:ext cx="1295400" cy="871210"/>
            <a:chOff x="1219200" y="2514600"/>
            <a:chExt cx="1295400" cy="871210"/>
          </a:xfrm>
        </p:grpSpPr>
        <p:sp>
          <p:nvSpPr>
            <p:cNvPr id="144" name="TextBox 143"/>
            <p:cNvSpPr txBox="1"/>
            <p:nvPr/>
          </p:nvSpPr>
          <p:spPr>
            <a:xfrm>
              <a:off x="1219200" y="312420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პაციენტი</a:t>
              </a:r>
              <a:endPara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5" name="Picture 2" descr="http://t1.gstatic.com/images?q=tbn:ANd9GcQv5Qp_ys4GmckkTwwav_Ja13gkhFOonifgFEn56GmsYPH9fVHsUQ"/>
            <p:cNvPicPr>
              <a:picLocks noChangeAspect="1" noChangeArrowheads="1"/>
            </p:cNvPicPr>
            <p:nvPr/>
          </p:nvPicPr>
          <p:blipFill>
            <a:blip r:embed="rId10" cstate="print"/>
            <a:srcRect r="41869" b="8046"/>
            <a:stretch>
              <a:fillRect/>
            </a:stretch>
          </p:blipFill>
          <p:spPr bwMode="auto">
            <a:xfrm>
              <a:off x="1524000" y="2514600"/>
              <a:ext cx="720090" cy="685800"/>
            </a:xfrm>
            <a:prstGeom prst="rect">
              <a:avLst/>
            </a:prstGeom>
            <a:noFill/>
          </p:spPr>
        </p:pic>
      </p:grpSp>
      <p:pic>
        <p:nvPicPr>
          <p:cNvPr id="146" name="Picture 2" descr="http://t0.gstatic.com/images?q=tbn:ANd9GcTnzCcZHxfStxsKknCQO4ZSj_Zjv9oWwRs__b8svWEK7HP-tnItN3gtwj5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3962400"/>
            <a:ext cx="838200" cy="665299"/>
          </a:xfrm>
          <a:prstGeom prst="rect">
            <a:avLst/>
          </a:prstGeom>
          <a:noFill/>
        </p:spPr>
      </p:pic>
      <p:sp>
        <p:nvSpPr>
          <p:cNvPr id="147" name="Rectangle 146"/>
          <p:cNvSpPr/>
          <p:nvPr/>
        </p:nvSpPr>
        <p:spPr>
          <a:xfrm>
            <a:off x="7467600" y="4572000"/>
            <a:ext cx="121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ელექტრონული რეცეპტის რეესტრი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28600" y="3429000"/>
            <a:ext cx="8640960" cy="3276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/>
          <p:nvPr/>
        </p:nvCxnSpPr>
        <p:spPr>
          <a:xfrm rot="16200000" flipH="1">
            <a:off x="34671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olded Corner 157"/>
          <p:cNvSpPr/>
          <p:nvPr/>
        </p:nvSpPr>
        <p:spPr>
          <a:xfrm>
            <a:off x="1905000" y="838200"/>
            <a:ext cx="2209800" cy="12192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905000" y="838200"/>
            <a:ext cx="2286000" cy="1231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0" indent="-111125"/>
            <a:r>
              <a:rPr lang="ka-G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დაწესებულებაზე: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ადგილმდებარეობა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წარმოებული სერვისი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პროფილი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რესურსები </a:t>
            </a: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საწოლები)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პერსონალი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ფასი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0" name="Down Arrow 159"/>
          <p:cNvSpPr/>
          <p:nvPr/>
        </p:nvSpPr>
        <p:spPr>
          <a:xfrm>
            <a:off x="28956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olded Corner 160"/>
          <p:cNvSpPr/>
          <p:nvPr/>
        </p:nvSpPr>
        <p:spPr>
          <a:xfrm>
            <a:off x="5105400" y="838200"/>
            <a:ext cx="2209800" cy="1219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257800" y="838200"/>
            <a:ext cx="1981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0" indent="-111125"/>
            <a:r>
              <a:rPr lang="ka-G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აფთიაქებზე: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ადგილმდებარეობა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ქსელში არსებული მედიკამენტი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ფასი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Down Arrow 120"/>
          <p:cNvSpPr/>
          <p:nvPr/>
        </p:nvSpPr>
        <p:spPr>
          <a:xfrm>
            <a:off x="60960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9624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6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8050" y="4419600"/>
            <a:ext cx="552550" cy="509841"/>
          </a:xfrm>
          <a:prstGeom prst="rect">
            <a:avLst/>
          </a:prstGeom>
          <a:noFill/>
        </p:spPr>
      </p:pic>
      <p:cxnSp>
        <p:nvCxnSpPr>
          <p:cNvPr id="170" name="Straight Arrow Connector 169"/>
          <p:cNvCxnSpPr>
            <a:stCxn id="103" idx="2"/>
          </p:cNvCxnSpPr>
          <p:nvPr/>
        </p:nvCxnSpPr>
        <p:spPr>
          <a:xfrm rot="16200000" flipH="1">
            <a:off x="2796749" y="3406348"/>
            <a:ext cx="1531203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rot="16200000" flipH="1">
            <a:off x="1981200" y="39624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5400000">
            <a:off x="49149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>
            <a:off x="4762500" y="34671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5400000">
            <a:off x="5029200" y="39624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46" idx="0"/>
          </p:cNvCxnSpPr>
          <p:nvPr/>
        </p:nvCxnSpPr>
        <p:spPr>
          <a:xfrm>
            <a:off x="6934200" y="2895600"/>
            <a:ext cx="1104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ფუნქციონირების დადებითი მხარეები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381999" cy="394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1"/>
                <a:gridCol w="908050"/>
                <a:gridCol w="838200"/>
                <a:gridCol w="634999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სამედიცინო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მომსახურებაზე გეოგრაფიული ხელმისაწვდომობა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სამედიცინო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მომსახურებაზე ფინანსური ხელმისაწვდომობა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ფარმაცევტულ პროდუქციაზე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გეოგრაფიული ხელმისაწვდომობა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ფარმაცევტულ პროდუქციაზე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ფინანსური ხელმისაწვდომობა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კლინიკის </a:t>
                      </a:r>
                      <a:r>
                        <a:rPr lang="ka-GE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და აფთიაქის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ხელსაყრელი შერჩევა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ფასების ტრანსპარენტულობა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ინფორმაცია ერთ ადგილას თავმოყრა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ადმინისტრაციული რესურსების დაზოგვა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სხვადასხვა ჭრილში ინფორმაციის ანალიზის შესაძლებლობა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დანიშნულების ელექტრონული სისტემა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553200" y="4953000"/>
            <a:ext cx="2209800" cy="1732255"/>
            <a:chOff x="6553200" y="3714676"/>
            <a:chExt cx="2209800" cy="1732255"/>
          </a:xfrm>
        </p:grpSpPr>
        <p:pic>
          <p:nvPicPr>
            <p:cNvPr id="6" name="Picture 5" descr="http://t2.gstatic.com/images?q=tbn:ANd9GcT9VZJO1l7EjuWMZxFXaCkto5XGqGWcTTaAz7ERcgtD7krCR-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3714676"/>
              <a:ext cx="1449764" cy="108592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53200" y="48006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დანიშნულების ელექტრონული სისტემის მონაცემთა ბაზა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1600200"/>
            <a:ext cx="1219200" cy="1447800"/>
            <a:chOff x="228600" y="1295400"/>
            <a:chExt cx="1219200" cy="1447800"/>
          </a:xfrm>
        </p:grpSpPr>
        <p:pic>
          <p:nvPicPr>
            <p:cNvPr id="17410" name="Picture 2" descr="http://t1.gstatic.com/images?q=tbn:ANd9GcQDAye1aPVyGOD40dMpYtxWEQPuYec-RLZmqgP1CRP30sk_zKLX0PkRyWT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8600" y="1295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1600200"/>
            <a:ext cx="1600200" cy="1509472"/>
            <a:chOff x="6781800" y="1066800"/>
            <a:chExt cx="1600200" cy="1509472"/>
          </a:xfrm>
        </p:grpSpPr>
        <p:pic>
          <p:nvPicPr>
            <p:cNvPr id="17414" name="Picture 6" descr="http://t3.gstatic.com/images?q=tbn:ANd9GcRH5dAIg70pgrxASJfd988NO9D1jRpemYqJsmUZwgy-5LjDUC_OeCQPWfU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443335"/>
              <a:ext cx="1507743" cy="113293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781800" y="1066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ფარმაცევტული დაწესებულება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>
            <a:off x="7163594" y="4037806"/>
            <a:ext cx="1676400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6273919" y="3761601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 </a:t>
            </a:r>
            <a:r>
              <a:rPr lang="ka-GE" sz="1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დანიშნულების  შესახებ და გადახდის პირობები</a:t>
            </a:r>
            <a:endParaRPr lang="en-US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00955" y="38004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გაწეული მომსახურების შესახებ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76400" y="23622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3124200" y="228600"/>
            <a:ext cx="2667000" cy="1371600"/>
          </a:xfrm>
          <a:prstGeom prst="cloudCallout">
            <a:avLst>
              <a:gd name="adj1" fmla="val -78163"/>
              <a:gd name="adj2" fmla="val -253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52800" y="381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პორტალი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676400" y="1066800"/>
            <a:ext cx="1371600" cy="685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4800" y="152400"/>
            <a:ext cx="1981200" cy="914400"/>
            <a:chOff x="2438400" y="2743200"/>
            <a:chExt cx="1981200" cy="914400"/>
          </a:xfrm>
        </p:grpSpPr>
        <p:sp>
          <p:nvSpPr>
            <p:cNvPr id="46" name="Folded Corner 45"/>
            <p:cNvSpPr/>
            <p:nvPr/>
          </p:nvSpPr>
          <p:spPr>
            <a:xfrm>
              <a:off x="2514600" y="2743200"/>
              <a:ext cx="1905000" cy="914400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400" y="2819400"/>
              <a:ext cx="19255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მედიკამენტი ქსელში</a:t>
              </a:r>
            </a:p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იაფი ფასი</a:t>
              </a:r>
            </a:p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უახლოესი აფთიაქი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rot="5400000">
            <a:off x="6857206" y="4038600"/>
            <a:ext cx="1676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676400" y="5562600"/>
            <a:ext cx="2118357" cy="838200"/>
            <a:chOff x="2819400" y="4419600"/>
            <a:chExt cx="2118357" cy="838200"/>
          </a:xfrm>
        </p:grpSpPr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4419600"/>
              <a:ext cx="67055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819400" y="4648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დაზღვეულთა ბაზა 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52600" y="3962400"/>
            <a:ext cx="1905000" cy="838200"/>
            <a:chOff x="2971800" y="2971800"/>
            <a:chExt cx="1905000" cy="838200"/>
          </a:xfrm>
        </p:grpSpPr>
        <p:pic>
          <p:nvPicPr>
            <p:cNvPr id="61" name="Picture 4" descr="http://t1.gstatic.com/images?q=tbn:ANd9GcTQjBgwcqmZOb395k8M_ur75yOQJI91rkgAUbBLukI44ERBdpkV6TfDxpoxbw"/>
            <p:cNvPicPr>
              <a:picLocks noChangeAspect="1" noChangeArrowheads="1"/>
            </p:cNvPicPr>
            <p:nvPr/>
          </p:nvPicPr>
          <p:blipFill>
            <a:blip r:embed="rId6" cstate="print"/>
            <a:srcRect l="16667" r="16667" b="8333"/>
            <a:stretch>
              <a:fillRect/>
            </a:stretch>
          </p:blipFill>
          <p:spPr bwMode="auto">
            <a:xfrm>
              <a:off x="4267200" y="2971800"/>
              <a:ext cx="609600" cy="838200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2971800" y="3048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სამოქალაქო რეესტრის მონაცემთა ბაზა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rot="5400000" flipH="1" flipV="1">
            <a:off x="3771900" y="2781300"/>
            <a:ext cx="31242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810000" y="25146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9740381">
            <a:off x="3779132" y="3223897"/>
            <a:ext cx="1986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მოქალაქის სტატუსის იდენტიფიცირება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18863737">
            <a:off x="4398288" y="4401838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სტატუსის იდენტიფიცირება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676400" y="2057400"/>
            <a:ext cx="510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347539" y="1795790"/>
            <a:ext cx="1986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მედიკამენტების გაცემა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71339" y="2329190"/>
            <a:ext cx="1986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მედიკამენტების შეძენა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>
            <a:off x="3048000" y="5029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დანიშნულების ელექტრონული სისტემის აღწერა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95"/>
          <p:cNvGrpSpPr/>
          <p:nvPr/>
        </p:nvGrpSpPr>
        <p:grpSpPr>
          <a:xfrm>
            <a:off x="381000" y="457200"/>
            <a:ext cx="838200" cy="914400"/>
            <a:chOff x="7543800" y="457200"/>
            <a:chExt cx="838200" cy="914400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57200"/>
              <a:ext cx="838200" cy="79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543800" y="1145128"/>
              <a:ext cx="776758" cy="226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133600"/>
            <a:ext cx="5715000" cy="35052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2438400"/>
            <a:ext cx="25908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743200"/>
            <a:ext cx="2438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3048000"/>
            <a:ext cx="24384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 </a:t>
            </a: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ლიმიტები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3429000"/>
            <a:ext cx="24384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სამედ. დაწესებულების  და ექიმების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8600" y="2438400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ელ. დანიშნულების სისტემის ელემენტები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648200"/>
            <a:ext cx="24384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06"/>
          <p:cNvGrpSpPr/>
          <p:nvPr/>
        </p:nvGrpSpPr>
        <p:grpSpPr>
          <a:xfrm>
            <a:off x="3124200" y="457200"/>
            <a:ext cx="3124200" cy="914400"/>
            <a:chOff x="457200" y="381000"/>
            <a:chExt cx="3124200" cy="914400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57200" y="3810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დაწესებულებები/ოჯახის ექიმები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>
            <a:stCxn id="62" idx="2"/>
          </p:cNvCxnSpPr>
          <p:nvPr/>
        </p:nvCxnSpPr>
        <p:spPr>
          <a:xfrm rot="16200000" flipH="1">
            <a:off x="5655733" y="550333"/>
            <a:ext cx="762000" cy="240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810001"/>
            <a:ext cx="2438400" cy="304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 (ძირითადი, თანმხლები)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81000" y="4114800"/>
            <a:ext cx="2438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მედიკამენტების ჩამონათვალი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6670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484602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2266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64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</a:t>
            </a:r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–ის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346549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789402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78940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22860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3067110"/>
            <a:ext cx="240632" cy="304800"/>
          </a:xfrm>
          <a:prstGeom prst="rect">
            <a:avLst/>
          </a:prstGeom>
          <a:noFill/>
        </p:spPr>
      </p:pic>
      <p:sp>
        <p:nvSpPr>
          <p:cNvPr id="148" name="TextBox 147"/>
          <p:cNvSpPr txBox="1"/>
          <p:nvPr/>
        </p:nvSpPr>
        <p:spPr>
          <a:xfrm>
            <a:off x="4038600" y="3048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სადაზღვევო კომპანიების დაზღვეულთა 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4114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მონაცემთა ბაზა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სამეცნიერო ინფორმაცია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8194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819400" y="3276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314119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9710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8194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6670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21336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409420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64770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სამედიცინო დანიშნულების ელექტრონული სისტემის მონაცემთა ბაზა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200400" y="2514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886200"/>
            <a:ext cx="990600" cy="2117"/>
          </a:xfrm>
          <a:prstGeom prst="line">
            <a:avLst/>
          </a:prstGeom>
          <a:ln>
            <a:prstDash val="dashDot"/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1148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" name="Group 93"/>
          <p:cNvGrpSpPr/>
          <p:nvPr/>
        </p:nvGrpSpPr>
        <p:grpSpPr>
          <a:xfrm>
            <a:off x="7696200" y="457200"/>
            <a:ext cx="1104252" cy="914400"/>
            <a:chOff x="381000" y="457200"/>
            <a:chExt cx="1104252" cy="914400"/>
          </a:xfrm>
        </p:grpSpPr>
        <p:pic>
          <p:nvPicPr>
            <p:cNvPr id="89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685800"/>
              <a:ext cx="1104252" cy="685800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609600" y="457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 descr="http://t2.gstatic.com/images?q=tbn:ANd9GcT9VZJO1l7EjuWMZxFXaCkto5XGqGWcTTaAz7ERcgtD7krCR--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2667000"/>
            <a:ext cx="2034619" cy="152400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191000" y="4475202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 პორტალი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819400" y="44196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2" name="Picture 12" descr="http://www.indiaafricaconnect.in/upload/Multimedia/med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4170402"/>
            <a:ext cx="460075" cy="304800"/>
          </a:xfrm>
          <a:prstGeom prst="rect">
            <a:avLst/>
          </a:prstGeom>
          <a:noFill/>
        </p:spPr>
      </p:pic>
      <p:pic>
        <p:nvPicPr>
          <p:cNvPr id="3074" name="Picture 2" descr="http://t1.gstatic.com/images?q=tbn:ANd9GcRSf3-70OIz3-ZBngSzCmqbT8yqQJW3tZX-43FCtAc3Q-hBwr_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4551402"/>
            <a:ext cx="501521" cy="381000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200400" y="45720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2800" y="47244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352800" y="42672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276600" y="4191000"/>
            <a:ext cx="1524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67400" y="1066800"/>
            <a:ext cx="19812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849394" y="1675606"/>
            <a:ext cx="9144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381998" cy="544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372"/>
                <a:gridCol w="1014228"/>
                <a:gridCol w="914400"/>
                <a:gridCol w="914400"/>
                <a:gridCol w="990598"/>
              </a:tblGrid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Providers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MoLHSA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IC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smtClean="0"/>
                        <a:t>Patient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ინფორმაციის მობილიზება და სარწმუნო სტატისტიკისა და ანალიზის წარმოების შესაძლებლობა 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მკურნალობის ხარჯთ-ეფექტურობის უზრუნველყოფა 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სისწრაფე</a:t>
                      </a:r>
                      <a:r>
                        <a:rPr lang="ka-GE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კომფორტულობა და უსაფრთხოება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სახელმწიფო სადაზღვევო პროგრამების ფარგლებში წამლის სარგებლის ლიმიტის კონტროლი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თაღლითობის და მკურნალობის დუბლირების აღმოფხვრა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ელ. რეცეპტების აუტომატურ რეჟიმში მიმოქცევის შესაძლებლობა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პროფესიულად ინფორმატიული გადაწყვეტილების მიღების და/ან კორექციის შესაძლებლობა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დოკუმენტაციის ელექტრონული დაარქივება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სამედიცინო მომსახურეობის გაწევის მომენტში საჭირო რესურსთან წვდომის პროგრამული უზრუნველყოფა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ქრონიკული დაავადებებისთვის მქონე პაციენტთათვის რეცეპტის განახლება ექიმთან ვიზიტის გარეშე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მედიკამენტი გაიცემა მხოლოდ პირადობის დამადასტურებელი დოკუმენტის წარდგენის საფუძველზე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ინფორმაცია ფასების შესახებ და მისი ყიდვის პოტენციური ადგილმდებარეობა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რეცეპტის ბლანკზე გაურკვეველი ხელწერის რისკების სრული აღმოფხვრა</a:t>
                      </a: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3581400" y="3581400"/>
            <a:ext cx="4906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გმადლობთ</a:t>
            </a:r>
          </a:p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ყურადღებისთვის!</a:t>
            </a:r>
          </a:p>
        </p:txBody>
      </p:sp>
      <p:pic>
        <p:nvPicPr>
          <p:cNvPr id="6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მონაცემთა ბაზა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შემთხვევის რეგისტრაცია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11430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04801" y="457200"/>
            <a:ext cx="1066800" cy="990600"/>
            <a:chOff x="304800" y="762000"/>
            <a:chExt cx="1140057" cy="1219200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62000"/>
              <a:ext cx="990600" cy="101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04800" y="1673423"/>
              <a:ext cx="1140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524000" y="1447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>
            <a:off x="2135560" y="6629400"/>
            <a:ext cx="4417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8600" y="5486400"/>
            <a:ext cx="8640960" cy="1295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190" y="5715000"/>
            <a:ext cx="1539066" cy="99059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979568" y="5486400"/>
            <a:ext cx="18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შემთხვევათა რეგისტრაციის ბაზა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743200" y="5572780"/>
            <a:ext cx="3094254" cy="1056620"/>
            <a:chOff x="2895600" y="5029200"/>
            <a:chExt cx="3094254" cy="1056620"/>
          </a:xfrm>
        </p:grpSpPr>
        <p:pic>
          <p:nvPicPr>
            <p:cNvPr id="58" name="Picture 57" descr="http://t0.gstatic.com/images?q=tbn:ANd9GcQCH17DHO9oDodm-6y2kWgI8xJkSi-WQRk-bsf5ifrabQQ86MWi"/>
            <p:cNvPicPr>
              <a:picLocks noChangeAspect="1" noChangeArrowheads="1"/>
            </p:cNvPicPr>
            <p:nvPr/>
          </p:nvPicPr>
          <p:blipFill>
            <a:blip r:embed="rId6" cstate="print"/>
            <a:srcRect t="9818" b="11637"/>
            <a:stretch>
              <a:fillRect/>
            </a:stretch>
          </p:blipFill>
          <p:spPr bwMode="auto">
            <a:xfrm>
              <a:off x="4191000" y="5029200"/>
              <a:ext cx="763262" cy="60960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895600" y="5562600"/>
              <a:ext cx="3094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შრომის, ჯანმრთელობისა და სოციალური დაცვის სამინისტრო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90800" y="533400"/>
            <a:ext cx="3429000" cy="914400"/>
            <a:chOff x="2971800" y="2895600"/>
            <a:chExt cx="3429000" cy="914400"/>
          </a:xfrm>
        </p:grpSpPr>
        <p:pic>
          <p:nvPicPr>
            <p:cNvPr id="60" name="Picture 16" descr="http://t0.gstatic.com/images?q=tbn:ANd9GcRebp6nJARBgjUGencA2GABJI6V6JxliUKqS8RTysjNoX4plyi6"/>
            <p:cNvPicPr>
              <a:picLocks noChangeAspect="1" noChangeArrowheads="1"/>
            </p:cNvPicPr>
            <p:nvPr/>
          </p:nvPicPr>
          <p:blipFill>
            <a:blip r:embed="rId7" cstate="print"/>
            <a:srcRect l="6667" t="13333" r="6667" b="13333"/>
            <a:stretch>
              <a:fillRect/>
            </a:stretch>
          </p:blipFill>
          <p:spPr bwMode="auto">
            <a:xfrm>
              <a:off x="3810000" y="2895600"/>
              <a:ext cx="762000" cy="653143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3904715" y="2971800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Hospital</a:t>
              </a:r>
              <a:endParaRPr lang="en-US" sz="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8200" y="2971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4928616" y="3017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2" descr="http://www.carclipart.com/free_car_clipart/ambulance_van_with_red_cross_symbol_0515-1005-3104-3359_SM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429000"/>
              <a:ext cx="228600" cy="163068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2971800" y="3502223"/>
              <a:ext cx="342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4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286000"/>
            <a:ext cx="861060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7658100" y="1943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315200" y="543580"/>
            <a:ext cx="1066800" cy="59942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70866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რეგისტრაცია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7658100" y="5143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400800" y="2441377"/>
            <a:ext cx="2286000" cy="2206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2743200"/>
            <a:ext cx="2133600" cy="2256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050977"/>
            <a:ext cx="2133600" cy="2256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3352800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660577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477000" y="3962400"/>
            <a:ext cx="21336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პერსონალის 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438400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მონაცემები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267200"/>
            <a:ext cx="2133600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2738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" name="Picture 4" descr="http://t1.gstatic.com/images?q=tbn:ANd9GcRSsIbBK2G6iPl2HJ4mLAn3NZeIo3OFg32zVdYohmnlphWdqi0tCA"/>
          <p:cNvPicPr>
            <a:picLocks noChangeAspect="1" noChangeArrowheads="1"/>
          </p:cNvPicPr>
          <p:nvPr/>
        </p:nvPicPr>
        <p:blipFill>
          <a:blip r:embed="rId12" cstate="print"/>
          <a:srcRect l="15936" t="3980" r="17131" b="8458"/>
          <a:stretch>
            <a:fillRect/>
          </a:stretch>
        </p:blipFill>
        <p:spPr bwMode="auto">
          <a:xfrm>
            <a:off x="3733800" y="2357735"/>
            <a:ext cx="685800" cy="718457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3352800" y="2662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295400" y="2362200"/>
            <a:ext cx="1295400" cy="729343"/>
            <a:chOff x="1295400" y="2743200"/>
            <a:chExt cx="1295400" cy="729343"/>
          </a:xfrm>
        </p:grpSpPr>
        <p:pic>
          <p:nvPicPr>
            <p:cNvPr id="7192" name="Picture 24" descr="http://www.awicons.com/stock-icons/aero-icons/preview/database.png"/>
            <p:cNvPicPr>
              <a:picLocks noChangeAspect="1" noChangeArrowheads="1"/>
            </p:cNvPicPr>
            <p:nvPr/>
          </p:nvPicPr>
          <p:blipFill>
            <a:blip r:embed="rId13" cstate="print"/>
            <a:srcRect l="6916" t="2899" r="37752" b="7246"/>
            <a:stretch>
              <a:fillRect/>
            </a:stretch>
          </p:blipFill>
          <p:spPr bwMode="auto">
            <a:xfrm>
              <a:off x="1600200" y="2743200"/>
              <a:ext cx="685800" cy="688975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1295400" y="3015343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კლასიფი-კატორები 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438400" y="2362200"/>
            <a:ext cx="1038225" cy="764977"/>
            <a:chOff x="2438400" y="2667000"/>
            <a:chExt cx="1038225" cy="764977"/>
          </a:xfrm>
        </p:grpSpPr>
        <p:pic>
          <p:nvPicPr>
            <p:cNvPr id="136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38400" y="2667000"/>
              <a:ext cx="1038225" cy="644793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2667000" y="3124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52400" y="2357735"/>
            <a:ext cx="1295400" cy="842665"/>
            <a:chOff x="838200" y="3581400"/>
            <a:chExt cx="1295400" cy="842665"/>
          </a:xfrm>
        </p:grpSpPr>
        <p:pic>
          <p:nvPicPr>
            <p:cNvPr id="7194" name="Picture 26" descr="http://t1.gstatic.com/images?q=tbn:ANd9GcSUnO7UwhgMrAiTqXgLN_sQyyfTn6mXYUOVHFqJwgDTzqkl4qp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90600" y="3581400"/>
              <a:ext cx="990600" cy="762000"/>
            </a:xfrm>
            <a:prstGeom prst="rect">
              <a:avLst/>
            </a:prstGeom>
            <a:noFill/>
          </p:spPr>
        </p:pic>
        <p:sp>
          <p:nvSpPr>
            <p:cNvPr id="123" name="TextBox 122"/>
            <p:cNvSpPr txBox="1"/>
            <p:nvPr/>
          </p:nvSpPr>
          <p:spPr>
            <a:xfrm>
              <a:off x="838200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რეგულირების </a:t>
              </a:r>
            </a:p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ბაზა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>
            <a:off x="5867400" y="2895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914400" y="41148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914400" y="38100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905000" y="3505200"/>
            <a:ext cx="44196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4038600" y="3200400"/>
            <a:ext cx="228600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038600" y="30480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8956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9050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914400" y="3124200"/>
            <a:ext cx="0" cy="990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907732" y="4191000"/>
            <a:ext cx="545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 (ვალიდაცია)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800894" y="5142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19" descr="C:\Users\TATA\AppData\Local\Microsoft\Windows\Temporary Internet Files\Content.IE5\GSRSZZAI\MC900431507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347508" cy="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04800" y="54965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ცხელი </a:t>
            </a:r>
          </a:p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ხაზი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31832" y="2701164"/>
            <a:ext cx="1207368" cy="1261236"/>
            <a:chOff x="7543800" y="2243964"/>
            <a:chExt cx="1207368" cy="1261236"/>
          </a:xfrm>
        </p:grpSpPr>
        <p:pic>
          <p:nvPicPr>
            <p:cNvPr id="2050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243964"/>
              <a:ext cx="749664" cy="95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43800" y="3105090"/>
              <a:ext cx="1207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სამედიცინო დაწესებულებები</a:t>
              </a:r>
              <a:endPara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3" cstate="print"/>
          <a:srcRect t="8830"/>
          <a:stretch>
            <a:fillRect/>
          </a:stretch>
        </p:blipFill>
        <p:spPr bwMode="auto">
          <a:xfrm>
            <a:off x="3917032" y="990600"/>
            <a:ext cx="1340768" cy="78676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57600" y="533400"/>
            <a:ext cx="18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შემთხვევათა რეგისტრაციის ბაზა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შესახებ ინფორმაციის მიღება და  შემთხვევის ინსპექტირება 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52400" y="2667000"/>
            <a:ext cx="1600200" cy="1317486"/>
            <a:chOff x="152400" y="2667000"/>
            <a:chExt cx="1600200" cy="1317486"/>
          </a:xfrm>
        </p:grpSpPr>
        <p:pic>
          <p:nvPicPr>
            <p:cNvPr id="84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667000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52400" y="32766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შრომის, ჯანმრთელობისა და სოციალური დაცვის სამინისტრო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752600" y="2646402"/>
            <a:ext cx="1066800" cy="1315998"/>
            <a:chOff x="1752600" y="2646402"/>
            <a:chExt cx="1066800" cy="1315998"/>
          </a:xfrm>
        </p:grpSpPr>
        <p:pic>
          <p:nvPicPr>
            <p:cNvPr id="11266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646402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1752600" y="3408402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სოციალური მომსახურების სააგენტო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24200" y="2667000"/>
            <a:ext cx="1371600" cy="1295400"/>
            <a:chOff x="3276600" y="3124200"/>
            <a:chExt cx="1371600" cy="1295400"/>
          </a:xfrm>
        </p:grpSpPr>
        <p:pic>
          <p:nvPicPr>
            <p:cNvPr id="11268" name="Picture 4" descr="http://ts4.mm.bing.net/th?id=I4704836604461467&amp;pid=1.1"/>
            <p:cNvPicPr>
              <a:picLocks noChangeAspect="1" noChangeArrowheads="1"/>
            </p:cNvPicPr>
            <p:nvPr/>
          </p:nvPicPr>
          <p:blipFill>
            <a:blip r:embed="rId5" cstate="print"/>
            <a:srcRect l="18182" t="6061" r="18182" b="6061"/>
            <a:stretch>
              <a:fillRect/>
            </a:stretch>
          </p:blipFill>
          <p:spPr bwMode="auto">
            <a:xfrm>
              <a:off x="3581400" y="3124200"/>
              <a:ext cx="630621" cy="87085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3276600" y="38656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დაავადებათა კონტროლის ეროვნული ცენტრი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48400" y="2667000"/>
            <a:ext cx="1143000" cy="1295400"/>
            <a:chOff x="6248400" y="2209800"/>
            <a:chExt cx="1143000" cy="12954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31050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სადაზღვევო კომპანიები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11274" name="Picture 10" descr="http://ts1.mm.bing.net/th?id=I4592248331895344&amp;pid=1.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2209800"/>
              <a:ext cx="1009750" cy="931702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228600" y="4578360"/>
            <a:ext cx="8420100" cy="2175639"/>
            <a:chOff x="228600" y="4578360"/>
            <a:chExt cx="8420100" cy="2175639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057400" y="48831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389718">
              <a:off x="5010600" y="4878228"/>
              <a:ext cx="2414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შემთხვევის ინსპექტირება დადგენილი პროტოკოლის მიხედვით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26702">
              <a:off x="1977558" y="5004490"/>
              <a:ext cx="2068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დარეგისტრირებულ შემთხვეევაზე გასვლა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3600" y="5638800"/>
              <a:ext cx="510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ინსპექტირების შედეგები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9" name="Group 21"/>
            <p:cNvGrpSpPr/>
            <p:nvPr/>
          </p:nvGrpSpPr>
          <p:grpSpPr>
            <a:xfrm>
              <a:off x="228600" y="5029200"/>
              <a:ext cx="1859632" cy="1295399"/>
              <a:chOff x="350168" y="3124200"/>
              <a:chExt cx="1859632" cy="1295399"/>
            </a:xfrm>
          </p:grpSpPr>
          <p:pic>
            <p:nvPicPr>
              <p:cNvPr id="67" name="Picture 18" descr="http://3.bp.blogspot.com/-1aMMGqkEWT0/Tibiz_gD8EI/AAAAAAAAADM/1hWEocQ-l3Q/s1600/oracle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400" y="3429000"/>
                <a:ext cx="1539066" cy="990599"/>
              </a:xfrm>
              <a:prstGeom prst="rect">
                <a:avLst/>
              </a:prstGeom>
              <a:noFill/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350168" y="3124200"/>
                <a:ext cx="1859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b="1" dirty="0" smtClean="0">
                    <a:solidFill>
                      <a:srgbClr val="002060"/>
                    </a:solidFill>
                  </a:rPr>
                  <a:t>შემთხვევათა რეგისტრაციის ბაზა</a:t>
                </a:r>
                <a:endParaRPr lang="en-US" sz="1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60" name="Picture 2" descr="http://t1.gstatic.com/images?q=tbn:ANd9GcRhO8E8L_d5aZF5hCcgDNAdGY1i-3tYyO0TTKVOUJajbCjq1U-h"/>
            <p:cNvPicPr>
              <a:picLocks noChangeAspect="1" noChangeArrowheads="1"/>
            </p:cNvPicPr>
            <p:nvPr/>
          </p:nvPicPr>
          <p:blipFill>
            <a:blip r:embed="rId8" cstate="print"/>
            <a:srcRect l="19691" t="12371" r="49421" b="1031"/>
            <a:stretch>
              <a:fillRect/>
            </a:stretch>
          </p:blipFill>
          <p:spPr bwMode="auto">
            <a:xfrm flipH="1">
              <a:off x="4419600" y="4578360"/>
              <a:ext cx="471714" cy="990600"/>
            </a:xfrm>
            <a:prstGeom prst="rect">
              <a:avLst/>
            </a:prstGeom>
            <a:noFill/>
          </p:spPr>
        </p:pic>
        <p:pic>
          <p:nvPicPr>
            <p:cNvPr id="61" name="Picture 2" descr="http://t3.gstatic.com/images?q=tbn:ANd9GcRakhHzHm6ifumgP96FHl8yUh-5mhPyNKXeYKWgdlo97qFgYOyCcm-mF3V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5105400"/>
              <a:ext cx="1257300" cy="1257300"/>
            </a:xfrm>
            <a:prstGeom prst="rect">
              <a:avLst/>
            </a:prstGeom>
            <a:noFill/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2057400" y="6248400"/>
              <a:ext cx="51816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5" descr="C:\Users\TATA\AppData\Local\Microsoft\Windows\Temporary Internet Files\Content.IE5\DT5I4WKP\MC900432681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943600"/>
              <a:ext cx="635952" cy="63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>
              <a:off x="2057400" y="5865812"/>
              <a:ext cx="5181600" cy="1588"/>
            </a:xfrm>
            <a:prstGeom prst="straightConnector1">
              <a:avLst/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124200" y="6477000"/>
              <a:ext cx="327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შედეგების ავტომატური შეტყობინება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105400" y="48069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251520" y="4495800"/>
            <a:ext cx="8640960" cy="2362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28600" y="533400"/>
            <a:ext cx="8640960" cy="3505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rot="10800000" flipV="1">
            <a:off x="1066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H="1" flipV="1">
            <a:off x="4876800" y="1981201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 flipV="1">
            <a:off x="37338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 flipH="1" flipV="1">
            <a:off x="45720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2590800" y="1981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H="1" flipV="1">
            <a:off x="5257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4800600" y="2667000"/>
            <a:ext cx="1066800" cy="1295400"/>
            <a:chOff x="4800600" y="2667000"/>
            <a:chExt cx="1066800" cy="1295400"/>
          </a:xfrm>
        </p:grpSpPr>
        <p:sp>
          <p:nvSpPr>
            <p:cNvPr id="47" name="TextBox 46"/>
            <p:cNvSpPr txBox="1"/>
            <p:nvPr/>
          </p:nvSpPr>
          <p:spPr>
            <a:xfrm>
              <a:off x="4800600" y="35622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მედიაციის სამსახური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83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2667000"/>
              <a:ext cx="533400" cy="869674"/>
            </a:xfrm>
            <a:prstGeom prst="rect">
              <a:avLst/>
            </a:prstGeom>
            <a:noFill/>
          </p:spPr>
        </p:pic>
      </p:grpSp>
      <p:sp>
        <p:nvSpPr>
          <p:cNvPr id="88" name="TextBox 87"/>
          <p:cNvSpPr txBox="1"/>
          <p:nvPr/>
        </p:nvSpPr>
        <p:spPr>
          <a:xfrm>
            <a:off x="3505200" y="1752600"/>
            <a:ext cx="2095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შესახებ ინფორმაცია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6103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981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3505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5029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64777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 (1)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487680"/>
          <a:ext cx="883920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19200"/>
                <a:gridCol w="1143000"/>
                <a:gridCol w="106680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სამედიცინო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შემთხვევების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ოპერატიულად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მართვის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შესაძლებლობა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688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შემთხვევების რეალურ დროში რეგისტრაციის შესაძლებლობა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შემთხვევის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შესახებ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დროული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ინფორმაცია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ელექტრონულ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ფორმატში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სახელმწიფო პროგრამების</a:t>
                      </a:r>
                      <a:r>
                        <a:rPr lang="ka-GE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და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ინდივიდუალური შემთხვევების რეგისტრაციის შესაძლებლობა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შემთხვევის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/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პირის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სახელმწიფო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პროგრამებში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მონაწილეობის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უფლების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გადამოწმების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შესაძლებლობა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დროის მოცემულ მომენტში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პირის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სხვადასხვა დაწესებულებაში ერთდროულად დარეგისტრირების შესაძლებლობის თავიდან აცილება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პაციენტის პირადი ინფორმაციის ავტომატურად შევსება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პირის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სტატუსის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იდენტიფიცირება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სამოქალაქო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რეესტრის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სააგენტოსთან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პირის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დაზღვევის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სტატუსის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იდენტიფიცირება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დაწესებულებების და პერსონალის ავტომატური იდენტიფიკაცია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ინფორმაციის ავტომატური გაცვლა ავადმყოფობის ელექტრონულ ისტორიასთან 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სადაზღვევო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კომპანიების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მიერ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შემთხვევების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ინსპექტირების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შესაძლებლობა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ინსპექტირების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შედეგების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სისტემაში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დაფიქსირების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შესაძლებლობა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 (2)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487680"/>
          <a:ext cx="8839201" cy="614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19200"/>
                <a:gridCol w="1066800"/>
                <a:gridCol w="1143001"/>
              </a:tblGrid>
              <a:tr h="380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 anchor="ctr"/>
                </a:tc>
              </a:tr>
              <a:tr h="37021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ადმინისტრაციული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ხარჯების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დაზოგვა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სახელმწიფო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სახსრების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ეფექტურად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გამოყენება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სადაზღვევო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კომპანიების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ცხელ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ხაზთან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ინტეგრაცია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ინფორმაციის ერთიანი სტანდარტით აღრიცხვა 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ინტერფეისი ადმინისტრერება/ანალიზისთვის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სხვადასხვა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ჭრილში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ინფორმაციის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ანალიზის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შესაძლებლობა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928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სხვადასხვა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დაწესებულების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ინფორმაციის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შედარების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ანალიზის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საშუალება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928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სხვადასხვა გადამხდელისთვის ინფორმაციის სხვადასხვა ფორმატით და სხვადასხვა გზით მიწოდების თავიდან აცილება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აგრეგირებული მონაცემებისა და სტატისტიკის რეალურ დროში შეგროვდება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ბიზნეს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პროცესების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გამარტივება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გადამხდელის მიერ გადასახდელი თანხის პროგნოზირების საშაულება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პროვაიდერების მიერ მისაღები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თანხის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პროგნოზირების საშუალება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/>
                </a:tc>
              </a:tr>
              <a:tr h="54749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საკუთარი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დაწესებულებებში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პაციენტების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დინების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რეალურ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დროში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კონტროლი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/>
                </a:tc>
              </a:tr>
              <a:tr h="38520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მომხმარებლებისთვის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იუზერების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გახსნა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-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გადაგადაცემის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საკითხის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დამოუკიდებელი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კონტროლი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სახელმწიფო პროგრამების მოსარგებლეთა მონაცემთა ბაზა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399"/>
            <a:ext cx="6889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398"/>
            <a:ext cx="609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199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მოსარგებლეთა რეგისტრაცია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ინფორმაციის გადაცემა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310072" cy="11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7200" y="2035931"/>
            <a:ext cx="1066800" cy="25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პაციენტები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676400" y="2209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2743199"/>
            <a:ext cx="861060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7239000" y="762000"/>
            <a:ext cx="1371600" cy="99060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7086600" y="1828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ბენეფიციარის რეგისტრაცია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00800" y="2895599"/>
            <a:ext cx="2286000" cy="1828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3200399"/>
            <a:ext cx="2133600" cy="2256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584376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962399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895599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მონაცემები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343399"/>
            <a:ext cx="2133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30479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895600" y="31197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5800" y="31959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867400" y="335279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 flipV="1">
            <a:off x="1371600" y="4038598"/>
            <a:ext cx="4953000" cy="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0800000" flipV="1">
            <a:off x="3505200" y="3733798"/>
            <a:ext cx="2819400" cy="1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3429265" y="3657070"/>
            <a:ext cx="152400" cy="10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371600" y="3581399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524000" y="4038599"/>
            <a:ext cx="4697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 (ვალიდაცია)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52"/>
          <p:cNvGrpSpPr/>
          <p:nvPr/>
        </p:nvGrpSpPr>
        <p:grpSpPr>
          <a:xfrm>
            <a:off x="6781800" y="5029200"/>
            <a:ext cx="1905000" cy="1219200"/>
            <a:chOff x="6629400" y="4343400"/>
            <a:chExt cx="1905000" cy="1219200"/>
          </a:xfrm>
        </p:grpSpPr>
        <p:sp>
          <p:nvSpPr>
            <p:cNvPr id="54" name="Rectangle 53"/>
            <p:cNvSpPr/>
            <p:nvPr/>
          </p:nvSpPr>
          <p:spPr>
            <a:xfrm>
              <a:off x="7620000" y="4572000"/>
              <a:ext cx="914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29400" y="4572000"/>
              <a:ext cx="9906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" descr="http://www.sharepointboost.com/images/filter/Task_Schedule%2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5600" y="4648200"/>
              <a:ext cx="881662" cy="838200"/>
            </a:xfrm>
            <a:prstGeom prst="rect">
              <a:avLst/>
            </a:prstGeom>
            <a:noFill/>
          </p:spPr>
        </p:pic>
        <p:pic>
          <p:nvPicPr>
            <p:cNvPr id="57" name="Picture 6" descr="http://t2.gstatic.com/images?q=tbn:ANd9GcTI7nfcX47l3JNk7h-od5SHMFpfeyytASdr-luD36iXbI_4cHnmY59iAY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6200" y="4648200"/>
              <a:ext cx="704851" cy="838200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6629400" y="4343400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აქტიური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6397" y="4343400"/>
              <a:ext cx="898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პასიური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39000" y="4572000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სიები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28600" y="5029200"/>
            <a:ext cx="8610600" cy="1752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C:\Users\TATA\AppData\Local\Microsoft\Windows\Temporary Internet Files\Content.IE5\50F0CZZJ\MC90043870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6" y="5181600"/>
            <a:ext cx="581118" cy="7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181600" y="5827692"/>
            <a:ext cx="12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დაწესებულებები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181600"/>
            <a:ext cx="457200" cy="745434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286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79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5181600"/>
            <a:ext cx="457200" cy="74543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1676400" y="57150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2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2" cstate="print"/>
          <a:srcRect l="18182" t="6061" r="18182" b="6061"/>
          <a:stretch>
            <a:fillRect/>
          </a:stretch>
        </p:blipFill>
        <p:spPr bwMode="auto">
          <a:xfrm>
            <a:off x="3048000" y="5181600"/>
            <a:ext cx="533400" cy="7366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2743200" y="57912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38600" y="5924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5238690"/>
            <a:ext cx="838200" cy="773412"/>
          </a:xfrm>
          <a:prstGeom prst="rect">
            <a:avLst/>
          </a:prstGeom>
          <a:noFill/>
        </p:spPr>
      </p:pic>
      <p:cxnSp>
        <p:nvCxnSpPr>
          <p:cNvPr id="91" name="Straight Arrow Connector 90"/>
          <p:cNvCxnSpPr/>
          <p:nvPr/>
        </p:nvCxnSpPr>
        <p:spPr>
          <a:xfrm rot="5400000">
            <a:off x="7734301" y="4838699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14400" y="6551612"/>
            <a:ext cx="685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762000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20581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32773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4496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5639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20794" y="64000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77343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981200" y="6504801"/>
            <a:ext cx="419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 სახ. პროგრამების  ბენეფიციარებზე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514600" y="533400"/>
            <a:ext cx="3200400" cy="1524000"/>
            <a:chOff x="2819400" y="609600"/>
            <a:chExt cx="3200400" cy="1524000"/>
          </a:xfrm>
        </p:grpSpPr>
        <p:pic>
          <p:nvPicPr>
            <p:cNvPr id="8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91000" y="1066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471416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3" name="Group 76"/>
            <p:cNvGrpSpPr/>
            <p:nvPr/>
          </p:nvGrpSpPr>
          <p:grpSpPr>
            <a:xfrm>
              <a:off x="3352800" y="990600"/>
              <a:ext cx="762000" cy="696468"/>
              <a:chOff x="3429000" y="533400"/>
              <a:chExt cx="762000" cy="696468"/>
            </a:xfrm>
          </p:grpSpPr>
          <p:pic>
            <p:nvPicPr>
              <p:cNvPr id="125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127" name="TextBox 7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8" name="Picture 127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5200" y="1600200"/>
              <a:ext cx="3260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990600"/>
              <a:ext cx="521063" cy="66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oup 89"/>
            <p:cNvGrpSpPr/>
            <p:nvPr/>
          </p:nvGrpSpPr>
          <p:grpSpPr>
            <a:xfrm>
              <a:off x="4419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20" name="Straight Connector 119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92"/>
            <p:cNvGrpSpPr/>
            <p:nvPr/>
          </p:nvGrpSpPr>
          <p:grpSpPr>
            <a:xfrm>
              <a:off x="5181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1" name="Straight Connector 110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3048000" y="762000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4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2819400" y="609600"/>
              <a:ext cx="3200400" cy="152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itle 1"/>
          <p:cNvSpPr txBox="1">
            <a:spLocks/>
          </p:cNvSpPr>
          <p:nvPr/>
        </p:nvSpPr>
        <p:spPr>
          <a:xfrm>
            <a:off x="5638800" y="381000"/>
            <a:ext cx="1219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დუბლირების აღმოფხვრა 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lfae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1333</Words>
  <Application>Microsoft Office PowerPoint</Application>
  <PresentationFormat>On-screen Show (4:3)</PresentationFormat>
  <Paragraphs>566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პრეზენტაციის კომპონენტები</vt:lpstr>
      <vt:lpstr>სამედიცინო შემთხვევების რეგისტრაციის მონაცემთა ბაზა</vt:lpstr>
      <vt:lpstr>სამედიცინო შემთხვევის რეგისტრაცია</vt:lpstr>
      <vt:lpstr>შემთხვევის შესახებ ინფორმაციის მიღება და  შემთხვევის ინსპექტირება  </vt:lpstr>
      <vt:lpstr>მოდულის ფუნქციონალური მახასიათებლები (1)</vt:lpstr>
      <vt:lpstr>მოდულის ფუნქციონალური მახასიათებლები (2)</vt:lpstr>
      <vt:lpstr>სახელმწიფო პროგრამების მოსარგებლეთა მონაცემთა ბაზა</vt:lpstr>
      <vt:lpstr>მოსარგებლეთა რეგისტრაცია და ინფორმაციის გადაცემა</vt:lpstr>
      <vt:lpstr>მოდულის ფუნქციონალური მახასიათებლები</vt:lpstr>
      <vt:lpstr>სახელმწიფო პროგრამების ანგარიშგების მონაცემთა ბაზა</vt:lpstr>
      <vt:lpstr>ანგარიშგებისთვის საჭირო ინფორმაციის  მიღება და გადაცემა</vt:lpstr>
      <vt:lpstr>მოდულის ფუნქციონალური მახასიათებლები</vt:lpstr>
      <vt:lpstr>ფარმაცევტული მოდული</vt:lpstr>
      <vt:lpstr>PowerPoint Presentation</vt:lpstr>
      <vt:lpstr>აფთიაქების რეესტრი</vt:lpstr>
      <vt:lpstr>PowerPoint Presentation</vt:lpstr>
      <vt:lpstr>PowerPoint Presentation</vt:lpstr>
      <vt:lpstr>PowerPoint Presentation</vt:lpstr>
      <vt:lpstr>აფთიაქებისა და სამედიცინო დაწესებულებების საინფორმაციო პორტალი</vt:lpstr>
      <vt:lpstr>აფთიაქებისა და დაწესებულებების საინფორაციო პორტალი</vt:lpstr>
      <vt:lpstr>მოდულის ფუნქციონირების დადებითი მხარეები</vt:lpstr>
      <vt:lpstr>სამედიცინო დანიშნულების ელექტრონული სისტემა</vt:lpstr>
      <vt:lpstr>PowerPoint Presentation</vt:lpstr>
      <vt:lpstr>სამედიცინო დანიშნულების ელექტრონული სისტემის აღწერა </vt:lpstr>
      <vt:lpstr>მოდულის ფუნქციონალური მახასიათებლები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შეტყობინებების მართვის მოდული</dc:title>
  <dc:creator>kgoginashvili</dc:creator>
  <cp:lastModifiedBy>Aleksandre Khuskivadze</cp:lastModifiedBy>
  <cp:revision>120</cp:revision>
  <dcterms:created xsi:type="dcterms:W3CDTF">2012-05-18T09:04:03Z</dcterms:created>
  <dcterms:modified xsi:type="dcterms:W3CDTF">2012-05-24T13:12:39Z</dcterms:modified>
</cp:coreProperties>
</file>