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8" r:id="rId18"/>
    <p:sldId id="279" r:id="rId19"/>
    <p:sldId id="280" r:id="rId20"/>
    <p:sldId id="276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81" r:id="rId30"/>
    <p:sldId id="292" r:id="rId31"/>
    <p:sldId id="293" r:id="rId32"/>
    <p:sldId id="294" r:id="rId33"/>
    <p:sldId id="295" r:id="rId34"/>
    <p:sldId id="296" r:id="rId35"/>
    <p:sldId id="297" r:id="rId36"/>
    <p:sldId id="28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757"/>
    <a:srgbClr val="FFCCFF"/>
    <a:srgbClr val="040100"/>
    <a:srgbClr val="CCFF99"/>
    <a:srgbClr val="FEC2DC"/>
    <a:srgbClr val="FFE7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74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DC3729-2565-4010-85F1-550D79B30CA9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3C4C3E44-E5E3-41C4-AA9F-7487AE2EFCFC}">
      <dgm:prSet phldrT="[Text]" custT="1"/>
      <dgm:spPr/>
      <dgm:t>
        <a:bodyPr/>
        <a:lstStyle/>
        <a:p>
          <a:r>
            <a:rPr lang="ka-GE" sz="1000" b="1" dirty="0" smtClean="0"/>
            <a:t>მენეჯმენტის სისტემა</a:t>
          </a:r>
          <a:endParaRPr lang="en-US" sz="1000" b="1" dirty="0"/>
        </a:p>
      </dgm:t>
    </dgm:pt>
    <dgm:pt modelId="{2EBC6F07-96FF-4ECA-862E-72D9A6167303}" type="parTrans" cxnId="{AA0C00D6-8FB3-4E4F-A993-22B3E68474CC}">
      <dgm:prSet/>
      <dgm:spPr/>
      <dgm:t>
        <a:bodyPr/>
        <a:lstStyle/>
        <a:p>
          <a:endParaRPr lang="en-US"/>
        </a:p>
      </dgm:t>
    </dgm:pt>
    <dgm:pt modelId="{5CFCD486-3F4F-4F0B-B0CB-4A01EAD60BE7}" type="sibTrans" cxnId="{AA0C00D6-8FB3-4E4F-A993-22B3E68474CC}">
      <dgm:prSet/>
      <dgm:spPr/>
      <dgm:t>
        <a:bodyPr/>
        <a:lstStyle/>
        <a:p>
          <a:endParaRPr lang="en-US"/>
        </a:p>
      </dgm:t>
    </dgm:pt>
    <dgm:pt modelId="{7B9770FE-ED27-484D-B715-AEA805402F3E}">
      <dgm:prSet phldrT="[Text]" custT="1"/>
      <dgm:spPr/>
      <dgm:t>
        <a:bodyPr/>
        <a:lstStyle/>
        <a:p>
          <a:r>
            <a:rPr lang="ka-GE" sz="800" b="1" dirty="0" smtClean="0"/>
            <a:t>დოკუმენტების მენეჯმენტის კომპონენტი</a:t>
          </a:r>
          <a:endParaRPr lang="en-US" sz="800" b="1" dirty="0"/>
        </a:p>
      </dgm:t>
    </dgm:pt>
    <dgm:pt modelId="{907C669A-145B-414E-94ED-32EDE01D28B3}" type="parTrans" cxnId="{1A5C95F3-3446-491A-985B-AA17F4A609FC}">
      <dgm:prSet/>
      <dgm:spPr/>
      <dgm:t>
        <a:bodyPr/>
        <a:lstStyle/>
        <a:p>
          <a:endParaRPr lang="en-US"/>
        </a:p>
      </dgm:t>
    </dgm:pt>
    <dgm:pt modelId="{8BE8AC36-686F-40DB-9470-0C48BAC1DFD3}" type="sibTrans" cxnId="{1A5C95F3-3446-491A-985B-AA17F4A609FC}">
      <dgm:prSet/>
      <dgm:spPr/>
      <dgm:t>
        <a:bodyPr/>
        <a:lstStyle/>
        <a:p>
          <a:endParaRPr lang="en-US"/>
        </a:p>
      </dgm:t>
    </dgm:pt>
    <dgm:pt modelId="{493C0C56-89F2-4A0D-ABD1-94C3F859BFE7}">
      <dgm:prSet phldrT="[Text]" custT="1"/>
      <dgm:spPr/>
      <dgm:t>
        <a:bodyPr/>
        <a:lstStyle/>
        <a:p>
          <a:r>
            <a:rPr lang="ka-GE" sz="900" b="1" dirty="0" smtClean="0"/>
            <a:t>სისტემის ლოგიკური სტრუქტურა</a:t>
          </a:r>
          <a:endParaRPr lang="en-US" sz="900" b="1" dirty="0"/>
        </a:p>
      </dgm:t>
    </dgm:pt>
    <dgm:pt modelId="{17D6540B-75D8-442D-9C40-5FBFF407D49D}" type="parTrans" cxnId="{289209D4-9C20-4C49-84BF-AA54CCD7558E}">
      <dgm:prSet/>
      <dgm:spPr/>
      <dgm:t>
        <a:bodyPr/>
        <a:lstStyle/>
        <a:p>
          <a:endParaRPr lang="en-US"/>
        </a:p>
      </dgm:t>
    </dgm:pt>
    <dgm:pt modelId="{A209E801-3989-473E-AEBC-9D779F5AFD19}" type="sibTrans" cxnId="{289209D4-9C20-4C49-84BF-AA54CCD7558E}">
      <dgm:prSet/>
      <dgm:spPr/>
      <dgm:t>
        <a:bodyPr/>
        <a:lstStyle/>
        <a:p>
          <a:endParaRPr lang="en-US"/>
        </a:p>
      </dgm:t>
    </dgm:pt>
    <dgm:pt modelId="{1FF57E08-71AC-43F5-AAF6-CCC49DCBC1DE}" type="pres">
      <dgm:prSet presAssocID="{93DC3729-2565-4010-85F1-550D79B30CA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12CFE2C-A561-4CA4-86D8-30897E9EC57C}" type="pres">
      <dgm:prSet presAssocID="{3C4C3E44-E5E3-41C4-AA9F-7487AE2EFCFC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7035A-8901-471F-B251-728E11B157F9}" type="pres">
      <dgm:prSet presAssocID="{3C4C3E44-E5E3-41C4-AA9F-7487AE2EFCFC}" presName="gear1srcNode" presStyleLbl="node1" presStyleIdx="0" presStyleCnt="3"/>
      <dgm:spPr/>
      <dgm:t>
        <a:bodyPr/>
        <a:lstStyle/>
        <a:p>
          <a:endParaRPr lang="en-US"/>
        </a:p>
      </dgm:t>
    </dgm:pt>
    <dgm:pt modelId="{FA4C07E3-9968-4326-B8F1-AB414C0B12BF}" type="pres">
      <dgm:prSet presAssocID="{3C4C3E44-E5E3-41C4-AA9F-7487AE2EFCFC}" presName="gear1dstNode" presStyleLbl="node1" presStyleIdx="0" presStyleCnt="3"/>
      <dgm:spPr/>
      <dgm:t>
        <a:bodyPr/>
        <a:lstStyle/>
        <a:p>
          <a:endParaRPr lang="en-US"/>
        </a:p>
      </dgm:t>
    </dgm:pt>
    <dgm:pt modelId="{0176D549-AF4F-4C4D-877E-2255AF1FA84F}" type="pres">
      <dgm:prSet presAssocID="{7B9770FE-ED27-484D-B715-AEA805402F3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20A8A5-F497-45E1-B29D-5D67D34D7756}" type="pres">
      <dgm:prSet presAssocID="{7B9770FE-ED27-484D-B715-AEA805402F3E}" presName="gear2srcNode" presStyleLbl="node1" presStyleIdx="1" presStyleCnt="3"/>
      <dgm:spPr/>
      <dgm:t>
        <a:bodyPr/>
        <a:lstStyle/>
        <a:p>
          <a:endParaRPr lang="en-US"/>
        </a:p>
      </dgm:t>
    </dgm:pt>
    <dgm:pt modelId="{F07B9331-005B-4A92-ACB4-A49D3C9E6B57}" type="pres">
      <dgm:prSet presAssocID="{7B9770FE-ED27-484D-B715-AEA805402F3E}" presName="gear2dstNode" presStyleLbl="node1" presStyleIdx="1" presStyleCnt="3"/>
      <dgm:spPr/>
      <dgm:t>
        <a:bodyPr/>
        <a:lstStyle/>
        <a:p>
          <a:endParaRPr lang="en-US"/>
        </a:p>
      </dgm:t>
    </dgm:pt>
    <dgm:pt modelId="{985BB117-D0AB-4713-A5B8-227927E7E831}" type="pres">
      <dgm:prSet presAssocID="{493C0C56-89F2-4A0D-ABD1-94C3F859BFE7}" presName="gear3" presStyleLbl="node1" presStyleIdx="2" presStyleCnt="3"/>
      <dgm:spPr/>
      <dgm:t>
        <a:bodyPr/>
        <a:lstStyle/>
        <a:p>
          <a:endParaRPr lang="en-US"/>
        </a:p>
      </dgm:t>
    </dgm:pt>
    <dgm:pt modelId="{E40D9E9C-CAB7-4323-AF11-CC5D1802CB92}" type="pres">
      <dgm:prSet presAssocID="{493C0C56-89F2-4A0D-ABD1-94C3F859BFE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FA88B-587C-4EC3-9AC2-E5939E06317D}" type="pres">
      <dgm:prSet presAssocID="{493C0C56-89F2-4A0D-ABD1-94C3F859BFE7}" presName="gear3srcNode" presStyleLbl="node1" presStyleIdx="2" presStyleCnt="3"/>
      <dgm:spPr/>
      <dgm:t>
        <a:bodyPr/>
        <a:lstStyle/>
        <a:p>
          <a:endParaRPr lang="en-US"/>
        </a:p>
      </dgm:t>
    </dgm:pt>
    <dgm:pt modelId="{77B7AC0D-8DC4-4BF4-9533-5C7F8E157359}" type="pres">
      <dgm:prSet presAssocID="{493C0C56-89F2-4A0D-ABD1-94C3F859BFE7}" presName="gear3dstNode" presStyleLbl="node1" presStyleIdx="2" presStyleCnt="3"/>
      <dgm:spPr/>
      <dgm:t>
        <a:bodyPr/>
        <a:lstStyle/>
        <a:p>
          <a:endParaRPr lang="en-US"/>
        </a:p>
      </dgm:t>
    </dgm:pt>
    <dgm:pt modelId="{37136672-D9D5-467E-9E5A-8915144A2D4F}" type="pres">
      <dgm:prSet presAssocID="{5CFCD486-3F4F-4F0B-B0CB-4A01EAD60BE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23899D93-D570-409D-8956-39C3861F455D}" type="pres">
      <dgm:prSet presAssocID="{8BE8AC36-686F-40DB-9470-0C48BAC1DFD3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3F028C27-BBFE-4AD0-A222-532977E91381}" type="pres">
      <dgm:prSet presAssocID="{A209E801-3989-473E-AEBC-9D779F5AFD19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5FD7C568-3BC4-4FFA-BB0C-D4B9F5DF5075}" type="presOf" srcId="{5CFCD486-3F4F-4F0B-B0CB-4A01EAD60BE7}" destId="{37136672-D9D5-467E-9E5A-8915144A2D4F}" srcOrd="0" destOrd="0" presId="urn:microsoft.com/office/officeart/2005/8/layout/gear1"/>
    <dgm:cxn modelId="{289209D4-9C20-4C49-84BF-AA54CCD7558E}" srcId="{93DC3729-2565-4010-85F1-550D79B30CA9}" destId="{493C0C56-89F2-4A0D-ABD1-94C3F859BFE7}" srcOrd="2" destOrd="0" parTransId="{17D6540B-75D8-442D-9C40-5FBFF407D49D}" sibTransId="{A209E801-3989-473E-AEBC-9D779F5AFD19}"/>
    <dgm:cxn modelId="{6AAB165E-D521-444C-AB51-7E8CAD298358}" type="presOf" srcId="{493C0C56-89F2-4A0D-ABD1-94C3F859BFE7}" destId="{985BB117-D0AB-4713-A5B8-227927E7E831}" srcOrd="0" destOrd="0" presId="urn:microsoft.com/office/officeart/2005/8/layout/gear1"/>
    <dgm:cxn modelId="{13EB3FFC-A972-46FB-9B82-B34FA4E00ECB}" type="presOf" srcId="{7B9770FE-ED27-484D-B715-AEA805402F3E}" destId="{3320A8A5-F497-45E1-B29D-5D67D34D7756}" srcOrd="1" destOrd="0" presId="urn:microsoft.com/office/officeart/2005/8/layout/gear1"/>
    <dgm:cxn modelId="{ABD0CD5B-5316-47A2-B641-4E6DA6A6967E}" type="presOf" srcId="{7B9770FE-ED27-484D-B715-AEA805402F3E}" destId="{F07B9331-005B-4A92-ACB4-A49D3C9E6B57}" srcOrd="2" destOrd="0" presId="urn:microsoft.com/office/officeart/2005/8/layout/gear1"/>
    <dgm:cxn modelId="{3931360F-A73F-4724-A9F4-D2237D030009}" type="presOf" srcId="{8BE8AC36-686F-40DB-9470-0C48BAC1DFD3}" destId="{23899D93-D570-409D-8956-39C3861F455D}" srcOrd="0" destOrd="0" presId="urn:microsoft.com/office/officeart/2005/8/layout/gear1"/>
    <dgm:cxn modelId="{51020424-C887-4815-A83E-B23F179BC86E}" type="presOf" srcId="{493C0C56-89F2-4A0D-ABD1-94C3F859BFE7}" destId="{77B7AC0D-8DC4-4BF4-9533-5C7F8E157359}" srcOrd="3" destOrd="0" presId="urn:microsoft.com/office/officeart/2005/8/layout/gear1"/>
    <dgm:cxn modelId="{C45EA58D-4294-4B1E-95E8-BB5A13270621}" type="presOf" srcId="{A209E801-3989-473E-AEBC-9D779F5AFD19}" destId="{3F028C27-BBFE-4AD0-A222-532977E91381}" srcOrd="0" destOrd="0" presId="urn:microsoft.com/office/officeart/2005/8/layout/gear1"/>
    <dgm:cxn modelId="{A7302986-B61F-4612-9997-B75B3A82A0B9}" type="presOf" srcId="{3C4C3E44-E5E3-41C4-AA9F-7487AE2EFCFC}" destId="{B337035A-8901-471F-B251-728E11B157F9}" srcOrd="1" destOrd="0" presId="urn:microsoft.com/office/officeart/2005/8/layout/gear1"/>
    <dgm:cxn modelId="{7226A9FD-4FA4-47D6-B555-33DBEFBC8BE8}" type="presOf" srcId="{7B9770FE-ED27-484D-B715-AEA805402F3E}" destId="{0176D549-AF4F-4C4D-877E-2255AF1FA84F}" srcOrd="0" destOrd="0" presId="urn:microsoft.com/office/officeart/2005/8/layout/gear1"/>
    <dgm:cxn modelId="{0496945A-17F9-4E01-A86A-B7A451A0B3EA}" type="presOf" srcId="{93DC3729-2565-4010-85F1-550D79B30CA9}" destId="{1FF57E08-71AC-43F5-AAF6-CCC49DCBC1DE}" srcOrd="0" destOrd="0" presId="urn:microsoft.com/office/officeart/2005/8/layout/gear1"/>
    <dgm:cxn modelId="{660875C8-D023-44C1-833D-2D49EECA7D05}" type="presOf" srcId="{3C4C3E44-E5E3-41C4-AA9F-7487AE2EFCFC}" destId="{912CFE2C-A561-4CA4-86D8-30897E9EC57C}" srcOrd="0" destOrd="0" presId="urn:microsoft.com/office/officeart/2005/8/layout/gear1"/>
    <dgm:cxn modelId="{5465B93F-DF88-4C23-8F58-0A97E656C6D8}" type="presOf" srcId="{493C0C56-89F2-4A0D-ABD1-94C3F859BFE7}" destId="{E40D9E9C-CAB7-4323-AF11-CC5D1802CB92}" srcOrd="1" destOrd="0" presId="urn:microsoft.com/office/officeart/2005/8/layout/gear1"/>
    <dgm:cxn modelId="{6D4D82EC-B374-482E-8DC9-0E880E6F3848}" type="presOf" srcId="{3C4C3E44-E5E3-41C4-AA9F-7487AE2EFCFC}" destId="{FA4C07E3-9968-4326-B8F1-AB414C0B12BF}" srcOrd="2" destOrd="0" presId="urn:microsoft.com/office/officeart/2005/8/layout/gear1"/>
    <dgm:cxn modelId="{1A5C95F3-3446-491A-985B-AA17F4A609FC}" srcId="{93DC3729-2565-4010-85F1-550D79B30CA9}" destId="{7B9770FE-ED27-484D-B715-AEA805402F3E}" srcOrd="1" destOrd="0" parTransId="{907C669A-145B-414E-94ED-32EDE01D28B3}" sibTransId="{8BE8AC36-686F-40DB-9470-0C48BAC1DFD3}"/>
    <dgm:cxn modelId="{AA0C00D6-8FB3-4E4F-A993-22B3E68474CC}" srcId="{93DC3729-2565-4010-85F1-550D79B30CA9}" destId="{3C4C3E44-E5E3-41C4-AA9F-7487AE2EFCFC}" srcOrd="0" destOrd="0" parTransId="{2EBC6F07-96FF-4ECA-862E-72D9A6167303}" sibTransId="{5CFCD486-3F4F-4F0B-B0CB-4A01EAD60BE7}"/>
    <dgm:cxn modelId="{DCFE2A87-BA95-41A1-A097-794E9B7E62F9}" type="presOf" srcId="{493C0C56-89F2-4A0D-ABD1-94C3F859BFE7}" destId="{9BDFA88B-587C-4EC3-9AC2-E5939E06317D}" srcOrd="2" destOrd="0" presId="urn:microsoft.com/office/officeart/2005/8/layout/gear1"/>
    <dgm:cxn modelId="{EFDE7371-1DF5-4C32-8A26-4C1D7477C011}" type="presParOf" srcId="{1FF57E08-71AC-43F5-AAF6-CCC49DCBC1DE}" destId="{912CFE2C-A561-4CA4-86D8-30897E9EC57C}" srcOrd="0" destOrd="0" presId="urn:microsoft.com/office/officeart/2005/8/layout/gear1"/>
    <dgm:cxn modelId="{03C43686-D0BA-470E-8FE7-660A97E16373}" type="presParOf" srcId="{1FF57E08-71AC-43F5-AAF6-CCC49DCBC1DE}" destId="{B337035A-8901-471F-B251-728E11B157F9}" srcOrd="1" destOrd="0" presId="urn:microsoft.com/office/officeart/2005/8/layout/gear1"/>
    <dgm:cxn modelId="{EE200CCC-42AA-4632-896F-5DD9A91B0E18}" type="presParOf" srcId="{1FF57E08-71AC-43F5-AAF6-CCC49DCBC1DE}" destId="{FA4C07E3-9968-4326-B8F1-AB414C0B12BF}" srcOrd="2" destOrd="0" presId="urn:microsoft.com/office/officeart/2005/8/layout/gear1"/>
    <dgm:cxn modelId="{AFBE3D7D-B4C2-4D19-8BC1-1790E3614379}" type="presParOf" srcId="{1FF57E08-71AC-43F5-AAF6-CCC49DCBC1DE}" destId="{0176D549-AF4F-4C4D-877E-2255AF1FA84F}" srcOrd="3" destOrd="0" presId="urn:microsoft.com/office/officeart/2005/8/layout/gear1"/>
    <dgm:cxn modelId="{77EBBE72-96A7-40BB-9EB6-8B9A66900080}" type="presParOf" srcId="{1FF57E08-71AC-43F5-AAF6-CCC49DCBC1DE}" destId="{3320A8A5-F497-45E1-B29D-5D67D34D7756}" srcOrd="4" destOrd="0" presId="urn:microsoft.com/office/officeart/2005/8/layout/gear1"/>
    <dgm:cxn modelId="{2BEC5FAC-4C50-49CC-B855-67B02DCB3B22}" type="presParOf" srcId="{1FF57E08-71AC-43F5-AAF6-CCC49DCBC1DE}" destId="{F07B9331-005B-4A92-ACB4-A49D3C9E6B57}" srcOrd="5" destOrd="0" presId="urn:microsoft.com/office/officeart/2005/8/layout/gear1"/>
    <dgm:cxn modelId="{E00E31A0-A04E-40AB-B11E-BFB8436A561C}" type="presParOf" srcId="{1FF57E08-71AC-43F5-AAF6-CCC49DCBC1DE}" destId="{985BB117-D0AB-4713-A5B8-227927E7E831}" srcOrd="6" destOrd="0" presId="urn:microsoft.com/office/officeart/2005/8/layout/gear1"/>
    <dgm:cxn modelId="{F318BEFF-690D-4E98-92C5-19B464D96889}" type="presParOf" srcId="{1FF57E08-71AC-43F5-AAF6-CCC49DCBC1DE}" destId="{E40D9E9C-CAB7-4323-AF11-CC5D1802CB92}" srcOrd="7" destOrd="0" presId="urn:microsoft.com/office/officeart/2005/8/layout/gear1"/>
    <dgm:cxn modelId="{C7416F9C-8D74-4926-85C6-2FBCFAD31632}" type="presParOf" srcId="{1FF57E08-71AC-43F5-AAF6-CCC49DCBC1DE}" destId="{9BDFA88B-587C-4EC3-9AC2-E5939E06317D}" srcOrd="8" destOrd="0" presId="urn:microsoft.com/office/officeart/2005/8/layout/gear1"/>
    <dgm:cxn modelId="{E96F5B6C-8C50-44BB-9B85-7CADD6D014BA}" type="presParOf" srcId="{1FF57E08-71AC-43F5-AAF6-CCC49DCBC1DE}" destId="{77B7AC0D-8DC4-4BF4-9533-5C7F8E157359}" srcOrd="9" destOrd="0" presId="urn:microsoft.com/office/officeart/2005/8/layout/gear1"/>
    <dgm:cxn modelId="{78B2CC42-38DA-4408-AB1C-B4C16B96AC38}" type="presParOf" srcId="{1FF57E08-71AC-43F5-AAF6-CCC49DCBC1DE}" destId="{37136672-D9D5-467E-9E5A-8915144A2D4F}" srcOrd="10" destOrd="0" presId="urn:microsoft.com/office/officeart/2005/8/layout/gear1"/>
    <dgm:cxn modelId="{8814A38F-15C5-4540-9CEA-1CF61F41E6CA}" type="presParOf" srcId="{1FF57E08-71AC-43F5-AAF6-CCC49DCBC1DE}" destId="{23899D93-D570-409D-8956-39C3861F455D}" srcOrd="11" destOrd="0" presId="urn:microsoft.com/office/officeart/2005/8/layout/gear1"/>
    <dgm:cxn modelId="{21D5AF32-A0B1-438B-9676-784F85816066}" type="presParOf" srcId="{1FF57E08-71AC-43F5-AAF6-CCC49DCBC1DE}" destId="{3F028C27-BBFE-4AD0-A222-532977E9138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69E380-9AF7-4934-B821-AB99DEEEEF43}" type="doc">
      <dgm:prSet loTypeId="urn:microsoft.com/office/officeart/2005/8/layout/gear1" loCatId="process" qsTypeId="urn:microsoft.com/office/officeart/2005/8/quickstyle/simple1" qsCatId="simple" csTypeId="urn:microsoft.com/office/officeart/2005/8/colors/colorful1#1" csCatId="colorful" phldr="1"/>
      <dgm:spPr/>
    </dgm:pt>
    <dgm:pt modelId="{7EFDDE0D-463A-4078-985E-6B39BE4A4434}">
      <dgm:prSet phldrT="[Text]" custT="1"/>
      <dgm:spPr/>
      <dgm:t>
        <a:bodyPr/>
        <a:lstStyle/>
        <a:p>
          <a:r>
            <a:rPr lang="ka-GE" sz="1000" b="1" dirty="0" smtClean="0"/>
            <a:t>მომხმარებელთა ინტერფეისები</a:t>
          </a:r>
          <a:endParaRPr lang="en-US" sz="1000" b="1" dirty="0"/>
        </a:p>
      </dgm:t>
    </dgm:pt>
    <dgm:pt modelId="{4F0C4738-08B9-43D7-A625-1D09CC626710}" type="parTrans" cxnId="{1A9B658B-A972-4261-B70C-ABC7EBAD43CB}">
      <dgm:prSet/>
      <dgm:spPr/>
      <dgm:t>
        <a:bodyPr/>
        <a:lstStyle/>
        <a:p>
          <a:endParaRPr lang="en-US"/>
        </a:p>
      </dgm:t>
    </dgm:pt>
    <dgm:pt modelId="{89D9B67A-4B5C-476C-8439-55E3421730DD}" type="sibTrans" cxnId="{1A9B658B-A972-4261-B70C-ABC7EBAD43CB}">
      <dgm:prSet/>
      <dgm:spPr/>
      <dgm:t>
        <a:bodyPr/>
        <a:lstStyle/>
        <a:p>
          <a:endParaRPr lang="en-US"/>
        </a:p>
      </dgm:t>
    </dgm:pt>
    <dgm:pt modelId="{3DCBC42A-B235-4628-B554-172F9DE3D884}">
      <dgm:prSet phldrT="[Text]" custT="1"/>
      <dgm:spPr/>
      <dgm:t>
        <a:bodyPr/>
        <a:lstStyle/>
        <a:p>
          <a:r>
            <a:rPr lang="ka-GE" sz="800" b="1" dirty="0" smtClean="0"/>
            <a:t>უწყებათაშორისი სერვისები</a:t>
          </a:r>
          <a:endParaRPr lang="en-US" sz="800" b="1" dirty="0"/>
        </a:p>
      </dgm:t>
    </dgm:pt>
    <dgm:pt modelId="{4750FA97-0000-4900-B30A-C7FA94479D62}" type="parTrans" cxnId="{4E69B829-927F-4736-A7A6-A8405D51237F}">
      <dgm:prSet/>
      <dgm:spPr/>
      <dgm:t>
        <a:bodyPr/>
        <a:lstStyle/>
        <a:p>
          <a:endParaRPr lang="en-US"/>
        </a:p>
      </dgm:t>
    </dgm:pt>
    <dgm:pt modelId="{AFABB21F-BE6C-4D4F-8EB9-BDB7E1202D74}" type="sibTrans" cxnId="{4E69B829-927F-4736-A7A6-A8405D51237F}">
      <dgm:prSet/>
      <dgm:spPr/>
      <dgm:t>
        <a:bodyPr/>
        <a:lstStyle/>
        <a:p>
          <a:endParaRPr lang="en-US"/>
        </a:p>
      </dgm:t>
    </dgm:pt>
    <dgm:pt modelId="{3381A32A-98A1-442E-95C7-EAE539DE39BC}">
      <dgm:prSet phldrT="[Text]" custT="1"/>
      <dgm:spPr/>
      <dgm:t>
        <a:bodyPr/>
        <a:lstStyle/>
        <a:p>
          <a:r>
            <a:rPr lang="ka-GE" sz="800" b="1" dirty="0" smtClean="0"/>
            <a:t>ინფორმაციის ანალიზი და კონტროლი</a:t>
          </a:r>
          <a:endParaRPr lang="en-US" sz="800" b="1" dirty="0"/>
        </a:p>
      </dgm:t>
    </dgm:pt>
    <dgm:pt modelId="{AC69B36F-DDE9-45EB-B95B-891E0DC4929D}" type="parTrans" cxnId="{9A2AB6D9-644C-4717-901F-AFBFD30E13E9}">
      <dgm:prSet/>
      <dgm:spPr/>
      <dgm:t>
        <a:bodyPr/>
        <a:lstStyle/>
        <a:p>
          <a:endParaRPr lang="en-US"/>
        </a:p>
      </dgm:t>
    </dgm:pt>
    <dgm:pt modelId="{7896CBB7-3DE9-4C77-916D-8E39A75FAB4F}" type="sibTrans" cxnId="{9A2AB6D9-644C-4717-901F-AFBFD30E13E9}">
      <dgm:prSet/>
      <dgm:spPr/>
      <dgm:t>
        <a:bodyPr/>
        <a:lstStyle/>
        <a:p>
          <a:endParaRPr lang="en-US"/>
        </a:p>
      </dgm:t>
    </dgm:pt>
    <dgm:pt modelId="{C044640E-AB36-4DE6-963C-E5983FB0B708}" type="pres">
      <dgm:prSet presAssocID="{2569E380-9AF7-4934-B821-AB99DEEEEF4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64AEC65-B5A3-42C1-8D73-2A4C236A5889}" type="pres">
      <dgm:prSet presAssocID="{7EFDDE0D-463A-4078-985E-6B39BE4A4434}" presName="gear1" presStyleLbl="node1" presStyleIdx="0" presStyleCnt="3" custLinFactX="-18182" custLinFactNeighborX="-100000" custLinFactNeighborY="-4141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C409F-94BE-4B66-8AE2-B91C755A9FD6}" type="pres">
      <dgm:prSet presAssocID="{7EFDDE0D-463A-4078-985E-6B39BE4A4434}" presName="gear1srcNode" presStyleLbl="node1" presStyleIdx="0" presStyleCnt="3"/>
      <dgm:spPr/>
      <dgm:t>
        <a:bodyPr/>
        <a:lstStyle/>
        <a:p>
          <a:endParaRPr lang="en-US"/>
        </a:p>
      </dgm:t>
    </dgm:pt>
    <dgm:pt modelId="{478AF1BE-CBB1-4D0A-A80E-3F0250532199}" type="pres">
      <dgm:prSet presAssocID="{7EFDDE0D-463A-4078-985E-6B39BE4A4434}" presName="gear1dstNode" presStyleLbl="node1" presStyleIdx="0" presStyleCnt="3"/>
      <dgm:spPr/>
      <dgm:t>
        <a:bodyPr/>
        <a:lstStyle/>
        <a:p>
          <a:endParaRPr lang="en-US"/>
        </a:p>
      </dgm:t>
    </dgm:pt>
    <dgm:pt modelId="{D466D83C-2B56-4F71-B1CD-6172ED6A449C}" type="pres">
      <dgm:prSet presAssocID="{3DCBC42A-B235-4628-B554-172F9DE3D884}" presName="gear2" presStyleLbl="node1" presStyleIdx="1" presStyleCnt="3" custLinFactNeighborX="39722" custLinFactNeighborY="311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58A760-F79A-4712-BF25-C82AE193C8DE}" type="pres">
      <dgm:prSet presAssocID="{3DCBC42A-B235-4628-B554-172F9DE3D884}" presName="gear2srcNode" presStyleLbl="node1" presStyleIdx="1" presStyleCnt="3"/>
      <dgm:spPr/>
      <dgm:t>
        <a:bodyPr/>
        <a:lstStyle/>
        <a:p>
          <a:endParaRPr lang="en-US"/>
        </a:p>
      </dgm:t>
    </dgm:pt>
    <dgm:pt modelId="{CB072134-7964-455F-9F24-EC12FDAA11B0}" type="pres">
      <dgm:prSet presAssocID="{3DCBC42A-B235-4628-B554-172F9DE3D884}" presName="gear2dstNode" presStyleLbl="node1" presStyleIdx="1" presStyleCnt="3"/>
      <dgm:spPr/>
      <dgm:t>
        <a:bodyPr/>
        <a:lstStyle/>
        <a:p>
          <a:endParaRPr lang="en-US"/>
        </a:p>
      </dgm:t>
    </dgm:pt>
    <dgm:pt modelId="{8A5816A9-1F7B-4D42-9FAB-050D0A9C7A04}" type="pres">
      <dgm:prSet presAssocID="{3381A32A-98A1-442E-95C7-EAE539DE39BC}" presName="gear3" presStyleLbl="node1" presStyleIdx="2" presStyleCnt="3" custLinFactNeighborX="-27546" custLinFactNeighborY="-4630"/>
      <dgm:spPr/>
      <dgm:t>
        <a:bodyPr/>
        <a:lstStyle/>
        <a:p>
          <a:endParaRPr lang="en-US"/>
        </a:p>
      </dgm:t>
    </dgm:pt>
    <dgm:pt modelId="{0C7911D1-7068-4257-BD29-2FDD6DB29EF8}" type="pres">
      <dgm:prSet presAssocID="{3381A32A-98A1-442E-95C7-EAE539DE39B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3F8F3-7B77-4261-A2AD-01ACF5FE14F0}" type="pres">
      <dgm:prSet presAssocID="{3381A32A-98A1-442E-95C7-EAE539DE39BC}" presName="gear3srcNode" presStyleLbl="node1" presStyleIdx="2" presStyleCnt="3"/>
      <dgm:spPr/>
      <dgm:t>
        <a:bodyPr/>
        <a:lstStyle/>
        <a:p>
          <a:endParaRPr lang="en-US"/>
        </a:p>
      </dgm:t>
    </dgm:pt>
    <dgm:pt modelId="{718EDF5B-4621-46C6-8A4D-D5C40A01EB1F}" type="pres">
      <dgm:prSet presAssocID="{3381A32A-98A1-442E-95C7-EAE539DE39BC}" presName="gear3dstNode" presStyleLbl="node1" presStyleIdx="2" presStyleCnt="3"/>
      <dgm:spPr/>
      <dgm:t>
        <a:bodyPr/>
        <a:lstStyle/>
        <a:p>
          <a:endParaRPr lang="en-US"/>
        </a:p>
      </dgm:t>
    </dgm:pt>
    <dgm:pt modelId="{DD4EBEE6-D191-4BF6-AC4A-B682127644D9}" type="pres">
      <dgm:prSet presAssocID="{89D9B67A-4B5C-476C-8439-55E3421730DD}" presName="connector1" presStyleLbl="sibTrans2D1" presStyleIdx="0" presStyleCnt="3" custAng="13881997" custLinFactNeighborX="-95710" custLinFactNeighborY="-30652"/>
      <dgm:spPr/>
      <dgm:t>
        <a:bodyPr/>
        <a:lstStyle/>
        <a:p>
          <a:endParaRPr lang="en-US"/>
        </a:p>
      </dgm:t>
    </dgm:pt>
    <dgm:pt modelId="{803BE3C2-9B21-4BAE-8F8C-BFEE3B49F70C}" type="pres">
      <dgm:prSet presAssocID="{AFABB21F-BE6C-4D4F-8EB9-BDB7E1202D74}" presName="connector2" presStyleLbl="sibTrans2D1" presStyleIdx="1" presStyleCnt="3" custAng="9709608" custLinFactNeighborX="40425" custLinFactNeighborY="28419"/>
      <dgm:spPr/>
      <dgm:t>
        <a:bodyPr/>
        <a:lstStyle/>
        <a:p>
          <a:endParaRPr lang="en-US"/>
        </a:p>
      </dgm:t>
    </dgm:pt>
    <dgm:pt modelId="{636D1A2C-1DAB-4D47-AAE1-8B3182480E07}" type="pres">
      <dgm:prSet presAssocID="{7896CBB7-3DE9-4C77-916D-8E39A75FAB4F}" presName="connector3" presStyleLbl="sibTrans2D1" presStyleIdx="2" presStyleCnt="3" custAng="6779641" custLinFactNeighborX="-24140" custLinFactNeighborY="2763"/>
      <dgm:spPr/>
      <dgm:t>
        <a:bodyPr/>
        <a:lstStyle/>
        <a:p>
          <a:endParaRPr lang="en-US"/>
        </a:p>
      </dgm:t>
    </dgm:pt>
  </dgm:ptLst>
  <dgm:cxnLst>
    <dgm:cxn modelId="{D8CB697B-6655-47A5-AF89-09A79B4FDBAA}" type="presOf" srcId="{89D9B67A-4B5C-476C-8439-55E3421730DD}" destId="{DD4EBEE6-D191-4BF6-AC4A-B682127644D9}" srcOrd="0" destOrd="0" presId="urn:microsoft.com/office/officeart/2005/8/layout/gear1"/>
    <dgm:cxn modelId="{31049DCB-AF05-4380-BB90-49F42A9F322C}" type="presOf" srcId="{7EFDDE0D-463A-4078-985E-6B39BE4A4434}" destId="{478AF1BE-CBB1-4D0A-A80E-3F0250532199}" srcOrd="2" destOrd="0" presId="urn:microsoft.com/office/officeart/2005/8/layout/gear1"/>
    <dgm:cxn modelId="{41C0F51D-AF73-4D83-BEAC-E8E1260F268F}" type="presOf" srcId="{7896CBB7-3DE9-4C77-916D-8E39A75FAB4F}" destId="{636D1A2C-1DAB-4D47-AAE1-8B3182480E07}" srcOrd="0" destOrd="0" presId="urn:microsoft.com/office/officeart/2005/8/layout/gear1"/>
    <dgm:cxn modelId="{9A2AB6D9-644C-4717-901F-AFBFD30E13E9}" srcId="{2569E380-9AF7-4934-B821-AB99DEEEEF43}" destId="{3381A32A-98A1-442E-95C7-EAE539DE39BC}" srcOrd="2" destOrd="0" parTransId="{AC69B36F-DDE9-45EB-B95B-891E0DC4929D}" sibTransId="{7896CBB7-3DE9-4C77-916D-8E39A75FAB4F}"/>
    <dgm:cxn modelId="{1A9B658B-A972-4261-B70C-ABC7EBAD43CB}" srcId="{2569E380-9AF7-4934-B821-AB99DEEEEF43}" destId="{7EFDDE0D-463A-4078-985E-6B39BE4A4434}" srcOrd="0" destOrd="0" parTransId="{4F0C4738-08B9-43D7-A625-1D09CC626710}" sibTransId="{89D9B67A-4B5C-476C-8439-55E3421730DD}"/>
    <dgm:cxn modelId="{D8C9C029-89AA-4896-9DF1-D8BA5F808181}" type="presOf" srcId="{3DCBC42A-B235-4628-B554-172F9DE3D884}" destId="{1F58A760-F79A-4712-BF25-C82AE193C8DE}" srcOrd="1" destOrd="0" presId="urn:microsoft.com/office/officeart/2005/8/layout/gear1"/>
    <dgm:cxn modelId="{4E69B829-927F-4736-A7A6-A8405D51237F}" srcId="{2569E380-9AF7-4934-B821-AB99DEEEEF43}" destId="{3DCBC42A-B235-4628-B554-172F9DE3D884}" srcOrd="1" destOrd="0" parTransId="{4750FA97-0000-4900-B30A-C7FA94479D62}" sibTransId="{AFABB21F-BE6C-4D4F-8EB9-BDB7E1202D74}"/>
    <dgm:cxn modelId="{C33A3483-79D5-4C6D-8685-358A51D955B0}" type="presOf" srcId="{2569E380-9AF7-4934-B821-AB99DEEEEF43}" destId="{C044640E-AB36-4DE6-963C-E5983FB0B708}" srcOrd="0" destOrd="0" presId="urn:microsoft.com/office/officeart/2005/8/layout/gear1"/>
    <dgm:cxn modelId="{DD7757C2-7F14-4BBB-9DC8-CD7B2DACBBB4}" type="presOf" srcId="{AFABB21F-BE6C-4D4F-8EB9-BDB7E1202D74}" destId="{803BE3C2-9B21-4BAE-8F8C-BFEE3B49F70C}" srcOrd="0" destOrd="0" presId="urn:microsoft.com/office/officeart/2005/8/layout/gear1"/>
    <dgm:cxn modelId="{CEFA82C3-DD92-4D12-A09D-D053D4AE8EF9}" type="presOf" srcId="{7EFDDE0D-463A-4078-985E-6B39BE4A4434}" destId="{874C409F-94BE-4B66-8AE2-B91C755A9FD6}" srcOrd="1" destOrd="0" presId="urn:microsoft.com/office/officeart/2005/8/layout/gear1"/>
    <dgm:cxn modelId="{78ECB272-B7B2-4AD4-A612-FC9592461A7F}" type="presOf" srcId="{3381A32A-98A1-442E-95C7-EAE539DE39BC}" destId="{718EDF5B-4621-46C6-8A4D-D5C40A01EB1F}" srcOrd="3" destOrd="0" presId="urn:microsoft.com/office/officeart/2005/8/layout/gear1"/>
    <dgm:cxn modelId="{327F0FC8-BB11-4F98-84D5-C1DA99F2E53E}" type="presOf" srcId="{3381A32A-98A1-442E-95C7-EAE539DE39BC}" destId="{0C7911D1-7068-4257-BD29-2FDD6DB29EF8}" srcOrd="1" destOrd="0" presId="urn:microsoft.com/office/officeart/2005/8/layout/gear1"/>
    <dgm:cxn modelId="{8B074E66-6057-4481-BBFF-272967367974}" type="presOf" srcId="{3381A32A-98A1-442E-95C7-EAE539DE39BC}" destId="{40D3F8F3-7B77-4261-A2AD-01ACF5FE14F0}" srcOrd="2" destOrd="0" presId="urn:microsoft.com/office/officeart/2005/8/layout/gear1"/>
    <dgm:cxn modelId="{D32C3132-9C44-4030-9C3B-D9E978B185FC}" type="presOf" srcId="{3DCBC42A-B235-4628-B554-172F9DE3D884}" destId="{CB072134-7964-455F-9F24-EC12FDAA11B0}" srcOrd="2" destOrd="0" presId="urn:microsoft.com/office/officeart/2005/8/layout/gear1"/>
    <dgm:cxn modelId="{F1ECC3BE-79EB-423A-B7CC-E10EA7DB00C4}" type="presOf" srcId="{7EFDDE0D-463A-4078-985E-6B39BE4A4434}" destId="{464AEC65-B5A3-42C1-8D73-2A4C236A5889}" srcOrd="0" destOrd="0" presId="urn:microsoft.com/office/officeart/2005/8/layout/gear1"/>
    <dgm:cxn modelId="{4E2530B8-6503-4AEB-9A93-B2AF76C5B753}" type="presOf" srcId="{3DCBC42A-B235-4628-B554-172F9DE3D884}" destId="{D466D83C-2B56-4F71-B1CD-6172ED6A449C}" srcOrd="0" destOrd="0" presId="urn:microsoft.com/office/officeart/2005/8/layout/gear1"/>
    <dgm:cxn modelId="{1FD94452-DC76-4798-B331-B13DF57862FE}" type="presOf" srcId="{3381A32A-98A1-442E-95C7-EAE539DE39BC}" destId="{8A5816A9-1F7B-4D42-9FAB-050D0A9C7A04}" srcOrd="0" destOrd="0" presId="urn:microsoft.com/office/officeart/2005/8/layout/gear1"/>
    <dgm:cxn modelId="{AF8A571E-B059-4AB1-89E4-3B54CC47C717}" type="presParOf" srcId="{C044640E-AB36-4DE6-963C-E5983FB0B708}" destId="{464AEC65-B5A3-42C1-8D73-2A4C236A5889}" srcOrd="0" destOrd="0" presId="urn:microsoft.com/office/officeart/2005/8/layout/gear1"/>
    <dgm:cxn modelId="{017707EC-0EED-4651-8B4F-F3D1A6C78AC8}" type="presParOf" srcId="{C044640E-AB36-4DE6-963C-E5983FB0B708}" destId="{874C409F-94BE-4B66-8AE2-B91C755A9FD6}" srcOrd="1" destOrd="0" presId="urn:microsoft.com/office/officeart/2005/8/layout/gear1"/>
    <dgm:cxn modelId="{64D40247-4609-4E0A-B664-FA4190DEDF19}" type="presParOf" srcId="{C044640E-AB36-4DE6-963C-E5983FB0B708}" destId="{478AF1BE-CBB1-4D0A-A80E-3F0250532199}" srcOrd="2" destOrd="0" presId="urn:microsoft.com/office/officeart/2005/8/layout/gear1"/>
    <dgm:cxn modelId="{BED59463-7951-48D8-AEDA-AF36DFCF6A70}" type="presParOf" srcId="{C044640E-AB36-4DE6-963C-E5983FB0B708}" destId="{D466D83C-2B56-4F71-B1CD-6172ED6A449C}" srcOrd="3" destOrd="0" presId="urn:microsoft.com/office/officeart/2005/8/layout/gear1"/>
    <dgm:cxn modelId="{07F03592-DE85-4E45-995C-E9A70954793D}" type="presParOf" srcId="{C044640E-AB36-4DE6-963C-E5983FB0B708}" destId="{1F58A760-F79A-4712-BF25-C82AE193C8DE}" srcOrd="4" destOrd="0" presId="urn:microsoft.com/office/officeart/2005/8/layout/gear1"/>
    <dgm:cxn modelId="{8D4B68D4-5D76-4A87-A516-52027640AAED}" type="presParOf" srcId="{C044640E-AB36-4DE6-963C-E5983FB0B708}" destId="{CB072134-7964-455F-9F24-EC12FDAA11B0}" srcOrd="5" destOrd="0" presId="urn:microsoft.com/office/officeart/2005/8/layout/gear1"/>
    <dgm:cxn modelId="{63BB1253-EA37-4B83-86DE-04CB4B378BC4}" type="presParOf" srcId="{C044640E-AB36-4DE6-963C-E5983FB0B708}" destId="{8A5816A9-1F7B-4D42-9FAB-050D0A9C7A04}" srcOrd="6" destOrd="0" presId="urn:microsoft.com/office/officeart/2005/8/layout/gear1"/>
    <dgm:cxn modelId="{9997E28B-0241-43C5-913B-8044B775A19D}" type="presParOf" srcId="{C044640E-AB36-4DE6-963C-E5983FB0B708}" destId="{0C7911D1-7068-4257-BD29-2FDD6DB29EF8}" srcOrd="7" destOrd="0" presId="urn:microsoft.com/office/officeart/2005/8/layout/gear1"/>
    <dgm:cxn modelId="{E534C8EB-F92E-44DB-A0A6-D6E59E392F48}" type="presParOf" srcId="{C044640E-AB36-4DE6-963C-E5983FB0B708}" destId="{40D3F8F3-7B77-4261-A2AD-01ACF5FE14F0}" srcOrd="8" destOrd="0" presId="urn:microsoft.com/office/officeart/2005/8/layout/gear1"/>
    <dgm:cxn modelId="{656D3E2F-F185-4D54-AA7D-2C8DA124A878}" type="presParOf" srcId="{C044640E-AB36-4DE6-963C-E5983FB0B708}" destId="{718EDF5B-4621-46C6-8A4D-D5C40A01EB1F}" srcOrd="9" destOrd="0" presId="urn:microsoft.com/office/officeart/2005/8/layout/gear1"/>
    <dgm:cxn modelId="{D1D30DDF-F81B-4C64-BD22-0AEA36355514}" type="presParOf" srcId="{C044640E-AB36-4DE6-963C-E5983FB0B708}" destId="{DD4EBEE6-D191-4BF6-AC4A-B682127644D9}" srcOrd="10" destOrd="0" presId="urn:microsoft.com/office/officeart/2005/8/layout/gear1"/>
    <dgm:cxn modelId="{AF93E54B-7531-492C-9345-957F67C7C0E1}" type="presParOf" srcId="{C044640E-AB36-4DE6-963C-E5983FB0B708}" destId="{803BE3C2-9B21-4BAE-8F8C-BFEE3B49F70C}" srcOrd="11" destOrd="0" presId="urn:microsoft.com/office/officeart/2005/8/layout/gear1"/>
    <dgm:cxn modelId="{916B6FF4-A20B-4753-9C39-923B54FF14C9}" type="presParOf" srcId="{C044640E-AB36-4DE6-963C-E5983FB0B708}" destId="{636D1A2C-1DAB-4D47-AAE1-8B3182480E0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24398F-9238-42AC-B81A-7844EBC55B60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38B6E4B4-87F8-433A-AE16-65C3B1059D13}">
      <dgm:prSet phldrT="[Text]" custT="1"/>
      <dgm:spPr>
        <a:solidFill>
          <a:srgbClr val="002060"/>
        </a:solidFill>
      </dgm:spPr>
      <dgm:t>
        <a:bodyPr/>
        <a:lstStyle/>
        <a:p>
          <a:r>
            <a:rPr lang="ka-GE" sz="1000" b="1" dirty="0" smtClean="0"/>
            <a:t>ინფორმაციის საჯაროობა</a:t>
          </a:r>
          <a:endParaRPr lang="en-US" sz="1000" b="1" dirty="0"/>
        </a:p>
      </dgm:t>
    </dgm:pt>
    <dgm:pt modelId="{C50AA935-227A-4B2E-9E24-F81EFB3A8E78}" type="parTrans" cxnId="{104217E1-2341-4E4C-928E-A3CF98584ADD}">
      <dgm:prSet/>
      <dgm:spPr/>
      <dgm:t>
        <a:bodyPr/>
        <a:lstStyle/>
        <a:p>
          <a:endParaRPr lang="en-US"/>
        </a:p>
      </dgm:t>
    </dgm:pt>
    <dgm:pt modelId="{8F848EDA-984C-4029-8F2C-83088C5A7679}" type="sibTrans" cxnId="{104217E1-2341-4E4C-928E-A3CF98584ADD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2BF86071-78F5-43FA-BA9C-89F38279F1BF}">
      <dgm:prSet phldrT="[Text]"/>
      <dgm:spPr/>
      <dgm:t>
        <a:bodyPr/>
        <a:lstStyle/>
        <a:p>
          <a:r>
            <a:rPr lang="ka-GE" b="1" dirty="0" smtClean="0"/>
            <a:t>ელ. შეტყობინების კომპონენტი</a:t>
          </a:r>
          <a:endParaRPr lang="en-US" b="1" dirty="0"/>
        </a:p>
      </dgm:t>
    </dgm:pt>
    <dgm:pt modelId="{8C738A06-FC09-4F15-A949-825BEFBC11E1}" type="parTrans" cxnId="{23827F05-4ABC-4352-BF1E-AEC0BB1009DC}">
      <dgm:prSet/>
      <dgm:spPr/>
      <dgm:t>
        <a:bodyPr/>
        <a:lstStyle/>
        <a:p>
          <a:endParaRPr lang="en-US"/>
        </a:p>
      </dgm:t>
    </dgm:pt>
    <dgm:pt modelId="{3FE8F6FD-BA12-4098-9226-C49A5F9A1255}" type="sibTrans" cxnId="{23827F05-4ABC-4352-BF1E-AEC0BB1009D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540190A0-1BA4-4C31-BB0B-126FDA2D9C9C}" type="pres">
      <dgm:prSet presAssocID="{CD24398F-9238-42AC-B81A-7844EBC55B6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F2E5BDC-BA2E-43B3-B0FD-D836CCE78A74}" type="pres">
      <dgm:prSet presAssocID="{38B6E4B4-87F8-433A-AE16-65C3B1059D13}" presName="gear1" presStyleLbl="node1" presStyleIdx="0" presStyleCnt="2" custLinFactNeighborX="-37331" custLinFactNeighborY="-4060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EF7251-E7B8-4C00-A3A7-2B1A1365509B}" type="pres">
      <dgm:prSet presAssocID="{38B6E4B4-87F8-433A-AE16-65C3B1059D13}" presName="gear1srcNode" presStyleLbl="node1" presStyleIdx="0" presStyleCnt="2"/>
      <dgm:spPr/>
      <dgm:t>
        <a:bodyPr/>
        <a:lstStyle/>
        <a:p>
          <a:endParaRPr lang="en-US"/>
        </a:p>
      </dgm:t>
    </dgm:pt>
    <dgm:pt modelId="{62DE57DA-6479-41F3-9EBB-8D36EB9682AB}" type="pres">
      <dgm:prSet presAssocID="{38B6E4B4-87F8-433A-AE16-65C3B1059D13}" presName="gear1dstNode" presStyleLbl="node1" presStyleIdx="0" presStyleCnt="2"/>
      <dgm:spPr/>
      <dgm:t>
        <a:bodyPr/>
        <a:lstStyle/>
        <a:p>
          <a:endParaRPr lang="en-US"/>
        </a:p>
      </dgm:t>
    </dgm:pt>
    <dgm:pt modelId="{FA524E78-C7A9-4E8D-B373-7AD70DF6B088}" type="pres">
      <dgm:prSet presAssocID="{2BF86071-78F5-43FA-BA9C-89F38279F1BF}" presName="gear2" presStyleLbl="node1" presStyleIdx="1" presStyleCnt="2" custLinFactNeighborX="-29840" custLinFactNeighborY="670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D2200-933D-48B5-8450-A7A95BC59731}" type="pres">
      <dgm:prSet presAssocID="{2BF86071-78F5-43FA-BA9C-89F38279F1BF}" presName="gear2srcNode" presStyleLbl="node1" presStyleIdx="1" presStyleCnt="2"/>
      <dgm:spPr/>
      <dgm:t>
        <a:bodyPr/>
        <a:lstStyle/>
        <a:p>
          <a:endParaRPr lang="en-US"/>
        </a:p>
      </dgm:t>
    </dgm:pt>
    <dgm:pt modelId="{EF5D3C23-D75D-4736-9C41-5B89032AE401}" type="pres">
      <dgm:prSet presAssocID="{2BF86071-78F5-43FA-BA9C-89F38279F1BF}" presName="gear2dstNode" presStyleLbl="node1" presStyleIdx="1" presStyleCnt="2"/>
      <dgm:spPr/>
      <dgm:t>
        <a:bodyPr/>
        <a:lstStyle/>
        <a:p>
          <a:endParaRPr lang="en-US"/>
        </a:p>
      </dgm:t>
    </dgm:pt>
    <dgm:pt modelId="{262D18D0-AB45-4164-9CDA-71FA09863DBF}" type="pres">
      <dgm:prSet presAssocID="{8F848EDA-984C-4029-8F2C-83088C5A7679}" presName="connector1" presStyleLbl="sibTrans2D1" presStyleIdx="0" presStyleCnt="2" custAng="3037462" custLinFactNeighborX="-34843" custLinFactNeighborY="-27588"/>
      <dgm:spPr/>
      <dgm:t>
        <a:bodyPr/>
        <a:lstStyle/>
        <a:p>
          <a:endParaRPr lang="en-US"/>
        </a:p>
      </dgm:t>
    </dgm:pt>
    <dgm:pt modelId="{A54ABDEF-02CA-48D4-9C08-DE2AED89450D}" type="pres">
      <dgm:prSet presAssocID="{3FE8F6FD-BA12-4098-9226-C49A5F9A1255}" presName="connector2" presStyleLbl="sibTrans2D1" presStyleIdx="1" presStyleCnt="2" custAng="19703050" custLinFactNeighborX="-23973" custLinFactNeighborY="55086"/>
      <dgm:spPr/>
      <dgm:t>
        <a:bodyPr/>
        <a:lstStyle/>
        <a:p>
          <a:endParaRPr lang="en-US"/>
        </a:p>
      </dgm:t>
    </dgm:pt>
  </dgm:ptLst>
  <dgm:cxnLst>
    <dgm:cxn modelId="{529D851A-ABB5-4CCA-820E-FA5069A897F5}" type="presOf" srcId="{CD24398F-9238-42AC-B81A-7844EBC55B60}" destId="{540190A0-1BA4-4C31-BB0B-126FDA2D9C9C}" srcOrd="0" destOrd="0" presId="urn:microsoft.com/office/officeart/2005/8/layout/gear1"/>
    <dgm:cxn modelId="{54FB1DF5-236D-4536-808D-B6C6E0A2D583}" type="presOf" srcId="{8F848EDA-984C-4029-8F2C-83088C5A7679}" destId="{262D18D0-AB45-4164-9CDA-71FA09863DBF}" srcOrd="0" destOrd="0" presId="urn:microsoft.com/office/officeart/2005/8/layout/gear1"/>
    <dgm:cxn modelId="{104217E1-2341-4E4C-928E-A3CF98584ADD}" srcId="{CD24398F-9238-42AC-B81A-7844EBC55B60}" destId="{38B6E4B4-87F8-433A-AE16-65C3B1059D13}" srcOrd="0" destOrd="0" parTransId="{C50AA935-227A-4B2E-9E24-F81EFB3A8E78}" sibTransId="{8F848EDA-984C-4029-8F2C-83088C5A7679}"/>
    <dgm:cxn modelId="{AF0BD333-C68A-4761-A4C7-75282449E0AA}" type="presOf" srcId="{2BF86071-78F5-43FA-BA9C-89F38279F1BF}" destId="{EF5D3C23-D75D-4736-9C41-5B89032AE401}" srcOrd="2" destOrd="0" presId="urn:microsoft.com/office/officeart/2005/8/layout/gear1"/>
    <dgm:cxn modelId="{896113EC-881A-45C4-AF1D-D8A274AA3841}" type="presOf" srcId="{38B6E4B4-87F8-433A-AE16-65C3B1059D13}" destId="{3F2E5BDC-BA2E-43B3-B0FD-D836CCE78A74}" srcOrd="0" destOrd="0" presId="urn:microsoft.com/office/officeart/2005/8/layout/gear1"/>
    <dgm:cxn modelId="{40966EC3-3F65-4E8D-8B5A-9DC5B6A82BCB}" type="presOf" srcId="{3FE8F6FD-BA12-4098-9226-C49A5F9A1255}" destId="{A54ABDEF-02CA-48D4-9C08-DE2AED89450D}" srcOrd="0" destOrd="0" presId="urn:microsoft.com/office/officeart/2005/8/layout/gear1"/>
    <dgm:cxn modelId="{A4E3146E-4B7A-498C-8924-9B351BD64335}" type="presOf" srcId="{38B6E4B4-87F8-433A-AE16-65C3B1059D13}" destId="{60EF7251-E7B8-4C00-A3A7-2B1A1365509B}" srcOrd="1" destOrd="0" presId="urn:microsoft.com/office/officeart/2005/8/layout/gear1"/>
    <dgm:cxn modelId="{23827F05-4ABC-4352-BF1E-AEC0BB1009DC}" srcId="{CD24398F-9238-42AC-B81A-7844EBC55B60}" destId="{2BF86071-78F5-43FA-BA9C-89F38279F1BF}" srcOrd="1" destOrd="0" parTransId="{8C738A06-FC09-4F15-A949-825BEFBC11E1}" sibTransId="{3FE8F6FD-BA12-4098-9226-C49A5F9A1255}"/>
    <dgm:cxn modelId="{053A58B2-4EF5-474F-8C9C-11D6D70C60D5}" type="presOf" srcId="{2BF86071-78F5-43FA-BA9C-89F38279F1BF}" destId="{0B1D2200-933D-48B5-8450-A7A95BC59731}" srcOrd="1" destOrd="0" presId="urn:microsoft.com/office/officeart/2005/8/layout/gear1"/>
    <dgm:cxn modelId="{878C07F4-ABE1-4E6D-BDE1-FDB69F2CEF3B}" type="presOf" srcId="{38B6E4B4-87F8-433A-AE16-65C3B1059D13}" destId="{62DE57DA-6479-41F3-9EBB-8D36EB9682AB}" srcOrd="2" destOrd="0" presId="urn:microsoft.com/office/officeart/2005/8/layout/gear1"/>
    <dgm:cxn modelId="{38ECE726-62F1-4EA9-A5A2-9E031E82894F}" type="presOf" srcId="{2BF86071-78F5-43FA-BA9C-89F38279F1BF}" destId="{FA524E78-C7A9-4E8D-B373-7AD70DF6B088}" srcOrd="0" destOrd="0" presId="urn:microsoft.com/office/officeart/2005/8/layout/gear1"/>
    <dgm:cxn modelId="{1479F0E9-6205-4720-B6A7-2EB827061500}" type="presParOf" srcId="{540190A0-1BA4-4C31-BB0B-126FDA2D9C9C}" destId="{3F2E5BDC-BA2E-43B3-B0FD-D836CCE78A74}" srcOrd="0" destOrd="0" presId="urn:microsoft.com/office/officeart/2005/8/layout/gear1"/>
    <dgm:cxn modelId="{977895FB-E6E0-49DF-A18D-8A17512D3D2C}" type="presParOf" srcId="{540190A0-1BA4-4C31-BB0B-126FDA2D9C9C}" destId="{60EF7251-E7B8-4C00-A3A7-2B1A1365509B}" srcOrd="1" destOrd="0" presId="urn:microsoft.com/office/officeart/2005/8/layout/gear1"/>
    <dgm:cxn modelId="{0BF4F823-D350-4AB2-813A-CFB523F009D2}" type="presParOf" srcId="{540190A0-1BA4-4C31-BB0B-126FDA2D9C9C}" destId="{62DE57DA-6479-41F3-9EBB-8D36EB9682AB}" srcOrd="2" destOrd="0" presId="urn:microsoft.com/office/officeart/2005/8/layout/gear1"/>
    <dgm:cxn modelId="{43D48E84-494A-4BFE-A163-DAFCD280CC49}" type="presParOf" srcId="{540190A0-1BA4-4C31-BB0B-126FDA2D9C9C}" destId="{FA524E78-C7A9-4E8D-B373-7AD70DF6B088}" srcOrd="3" destOrd="0" presId="urn:microsoft.com/office/officeart/2005/8/layout/gear1"/>
    <dgm:cxn modelId="{75F5077C-9572-4B54-8D29-CEED88AD2C55}" type="presParOf" srcId="{540190A0-1BA4-4C31-BB0B-126FDA2D9C9C}" destId="{0B1D2200-933D-48B5-8450-A7A95BC59731}" srcOrd="4" destOrd="0" presId="urn:microsoft.com/office/officeart/2005/8/layout/gear1"/>
    <dgm:cxn modelId="{430F1F89-9FD4-4C0A-BD7B-ECF0A1106045}" type="presParOf" srcId="{540190A0-1BA4-4C31-BB0B-126FDA2D9C9C}" destId="{EF5D3C23-D75D-4736-9C41-5B89032AE401}" srcOrd="5" destOrd="0" presId="urn:microsoft.com/office/officeart/2005/8/layout/gear1"/>
    <dgm:cxn modelId="{AEEC9989-0292-4CF7-9134-78A5F37CCA6A}" type="presParOf" srcId="{540190A0-1BA4-4C31-BB0B-126FDA2D9C9C}" destId="{262D18D0-AB45-4164-9CDA-71FA09863DBF}" srcOrd="6" destOrd="0" presId="urn:microsoft.com/office/officeart/2005/8/layout/gear1"/>
    <dgm:cxn modelId="{D620619F-4F67-4A98-B3A0-DE1D4E4ADE0E}" type="presParOf" srcId="{540190A0-1BA4-4C31-BB0B-126FDA2D9C9C}" destId="{A54ABDEF-02CA-48D4-9C08-DE2AED89450D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CFE2C-A561-4CA4-86D8-30897E9EC57C}">
      <dsp:nvSpPr>
        <dsp:cNvPr id="0" name=""/>
        <dsp:cNvSpPr/>
      </dsp:nvSpPr>
      <dsp:spPr>
        <a:xfrm>
          <a:off x="1709401" y="1465261"/>
          <a:ext cx="1790874" cy="1790874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00" b="1" kern="1200" dirty="0" smtClean="0"/>
            <a:t>მენეჯმენტის სისტემა</a:t>
          </a:r>
          <a:endParaRPr lang="en-US" sz="1000" b="1" kern="1200" dirty="0"/>
        </a:p>
      </dsp:txBody>
      <dsp:txXfrm>
        <a:off x="1709401" y="1465261"/>
        <a:ext cx="1790874" cy="1790874"/>
      </dsp:txXfrm>
    </dsp:sp>
    <dsp:sp modelId="{0176D549-AF4F-4C4D-877E-2255AF1FA84F}">
      <dsp:nvSpPr>
        <dsp:cNvPr id="0" name=""/>
        <dsp:cNvSpPr/>
      </dsp:nvSpPr>
      <dsp:spPr>
        <a:xfrm>
          <a:off x="667437" y="1041963"/>
          <a:ext cx="1302454" cy="1302454"/>
        </a:xfrm>
        <a:prstGeom prst="gear6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800" b="1" kern="1200" dirty="0" smtClean="0"/>
            <a:t>დოკუმენტების მენეჯმენტის კომპონენტი</a:t>
          </a:r>
          <a:endParaRPr lang="en-US" sz="800" b="1" kern="1200" dirty="0"/>
        </a:p>
      </dsp:txBody>
      <dsp:txXfrm>
        <a:off x="667437" y="1041963"/>
        <a:ext cx="1302454" cy="1302454"/>
      </dsp:txXfrm>
    </dsp:sp>
    <dsp:sp modelId="{985BB117-D0AB-4713-A5B8-227927E7E831}">
      <dsp:nvSpPr>
        <dsp:cNvPr id="0" name=""/>
        <dsp:cNvSpPr/>
      </dsp:nvSpPr>
      <dsp:spPr>
        <a:xfrm rot="20700000">
          <a:off x="1396945" y="143402"/>
          <a:ext cx="1276139" cy="1276139"/>
        </a:xfrm>
        <a:prstGeom prst="gear6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900" b="1" kern="1200" dirty="0" smtClean="0"/>
            <a:t>სისტემის ლოგიკური სტრუქტურა</a:t>
          </a:r>
          <a:endParaRPr lang="en-US" sz="900" b="1" kern="1200" dirty="0"/>
        </a:p>
      </dsp:txBody>
      <dsp:txXfrm>
        <a:off x="1676839" y="423297"/>
        <a:ext cx="716349" cy="716349"/>
      </dsp:txXfrm>
    </dsp:sp>
    <dsp:sp modelId="{37136672-D9D5-467E-9E5A-8915144A2D4F}">
      <dsp:nvSpPr>
        <dsp:cNvPr id="0" name=""/>
        <dsp:cNvSpPr/>
      </dsp:nvSpPr>
      <dsp:spPr>
        <a:xfrm>
          <a:off x="1561671" y="1200674"/>
          <a:ext cx="2292319" cy="2292319"/>
        </a:xfrm>
        <a:prstGeom prst="circularArrow">
          <a:avLst>
            <a:gd name="adj1" fmla="val 4688"/>
            <a:gd name="adj2" fmla="val 299029"/>
            <a:gd name="adj3" fmla="val 2488731"/>
            <a:gd name="adj4" fmla="val 15921694"/>
            <a:gd name="adj5" fmla="val 546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99D93-D570-409D-8956-39C3861F455D}">
      <dsp:nvSpPr>
        <dsp:cNvPr id="0" name=""/>
        <dsp:cNvSpPr/>
      </dsp:nvSpPr>
      <dsp:spPr>
        <a:xfrm>
          <a:off x="436775" y="757805"/>
          <a:ext cx="1665513" cy="16655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028C27-BBFE-4AD0-A222-532977E91381}">
      <dsp:nvSpPr>
        <dsp:cNvPr id="0" name=""/>
        <dsp:cNvSpPr/>
      </dsp:nvSpPr>
      <dsp:spPr>
        <a:xfrm>
          <a:off x="1101760" y="-132093"/>
          <a:ext cx="1795759" cy="179575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4AEC65-B5A3-42C1-8D73-2A4C236A5889}">
      <dsp:nvSpPr>
        <dsp:cNvPr id="0" name=""/>
        <dsp:cNvSpPr/>
      </dsp:nvSpPr>
      <dsp:spPr>
        <a:xfrm>
          <a:off x="0" y="720082"/>
          <a:ext cx="1782198" cy="1782198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00" b="1" kern="1200" dirty="0" smtClean="0"/>
            <a:t>მომხმარებელთა ინტერფეისები</a:t>
          </a:r>
          <a:endParaRPr lang="en-US" sz="1000" b="1" kern="1200" dirty="0"/>
        </a:p>
      </dsp:txBody>
      <dsp:txXfrm>
        <a:off x="0" y="720082"/>
        <a:ext cx="1782198" cy="1782198"/>
      </dsp:txXfrm>
    </dsp:sp>
    <dsp:sp modelId="{D466D83C-2B56-4F71-B1CD-6172ED6A449C}">
      <dsp:nvSpPr>
        <dsp:cNvPr id="0" name=""/>
        <dsp:cNvSpPr/>
      </dsp:nvSpPr>
      <dsp:spPr>
        <a:xfrm>
          <a:off x="1584173" y="1440158"/>
          <a:ext cx="1296144" cy="1296144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800" b="1" kern="1200" dirty="0" smtClean="0"/>
            <a:t>უწყებათაშორისი სერვისები</a:t>
          </a:r>
          <a:endParaRPr lang="en-US" sz="800" b="1" kern="1200" dirty="0"/>
        </a:p>
      </dsp:txBody>
      <dsp:txXfrm>
        <a:off x="1584173" y="1440158"/>
        <a:ext cx="1296144" cy="1296144"/>
      </dsp:txXfrm>
    </dsp:sp>
    <dsp:sp modelId="{8A5816A9-1F7B-4D42-9FAB-050D0A9C7A04}">
      <dsp:nvSpPr>
        <dsp:cNvPr id="0" name=""/>
        <dsp:cNvSpPr/>
      </dsp:nvSpPr>
      <dsp:spPr>
        <a:xfrm rot="20700000">
          <a:off x="1366848" y="142708"/>
          <a:ext cx="1269956" cy="1269956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800" b="1" kern="1200" dirty="0" smtClean="0"/>
            <a:t>ინფორმაციის ანალიზი და კონტროლი</a:t>
          </a:r>
          <a:endParaRPr lang="en-US" sz="800" b="1" kern="1200" dirty="0"/>
        </a:p>
      </dsp:txBody>
      <dsp:txXfrm>
        <a:off x="1645387" y="421246"/>
        <a:ext cx="712879" cy="712879"/>
      </dsp:txXfrm>
    </dsp:sp>
    <dsp:sp modelId="{DD4EBEE6-D191-4BF6-AC4A-B682127644D9}">
      <dsp:nvSpPr>
        <dsp:cNvPr id="0" name=""/>
        <dsp:cNvSpPr/>
      </dsp:nvSpPr>
      <dsp:spPr>
        <a:xfrm rot="13881997">
          <a:off x="-224341" y="495738"/>
          <a:ext cx="2281213" cy="2281213"/>
        </a:xfrm>
        <a:prstGeom prst="circularArrow">
          <a:avLst>
            <a:gd name="adj1" fmla="val 4687"/>
            <a:gd name="adj2" fmla="val 299029"/>
            <a:gd name="adj3" fmla="val 2488154"/>
            <a:gd name="adj4" fmla="val 15922994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BE3C2-9B21-4BAE-8F8C-BFEE3B49F70C}">
      <dsp:nvSpPr>
        <dsp:cNvPr id="0" name=""/>
        <dsp:cNvSpPr/>
      </dsp:nvSpPr>
      <dsp:spPr>
        <a:xfrm rot="9709608">
          <a:off x="1509795" y="1225250"/>
          <a:ext cx="1657444" cy="165744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D1A2C-1DAB-4D47-AAE1-8B3182480E07}">
      <dsp:nvSpPr>
        <dsp:cNvPr id="0" name=""/>
        <dsp:cNvSpPr/>
      </dsp:nvSpPr>
      <dsp:spPr>
        <a:xfrm rot="6779641">
          <a:off x="1070141" y="-81989"/>
          <a:ext cx="1787058" cy="178705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2E5BDC-BA2E-43B3-B0FD-D836CCE78A74}">
      <dsp:nvSpPr>
        <dsp:cNvPr id="0" name=""/>
        <dsp:cNvSpPr/>
      </dsp:nvSpPr>
      <dsp:spPr>
        <a:xfrm>
          <a:off x="1800195" y="428763"/>
          <a:ext cx="1861406" cy="1861406"/>
        </a:xfrm>
        <a:prstGeom prst="gear9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000" b="1" kern="1200" dirty="0" smtClean="0"/>
            <a:t>ინფორმაციის საჯაროობა</a:t>
          </a:r>
          <a:endParaRPr lang="en-US" sz="1000" b="1" kern="1200" dirty="0"/>
        </a:p>
      </dsp:txBody>
      <dsp:txXfrm>
        <a:off x="1800195" y="428763"/>
        <a:ext cx="1861406" cy="1861406"/>
      </dsp:txXfrm>
    </dsp:sp>
    <dsp:sp modelId="{FA524E78-C7A9-4E8D-B373-7AD70DF6B088}">
      <dsp:nvSpPr>
        <dsp:cNvPr id="0" name=""/>
        <dsp:cNvSpPr/>
      </dsp:nvSpPr>
      <dsp:spPr>
        <a:xfrm>
          <a:off x="1008117" y="1652888"/>
          <a:ext cx="1353750" cy="135375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800" b="1" kern="1200" dirty="0" smtClean="0"/>
            <a:t>ელ. შეტყობინების კომპონენტი</a:t>
          </a:r>
          <a:endParaRPr lang="en-US" sz="800" b="1" kern="1200" dirty="0"/>
        </a:p>
      </dsp:txBody>
      <dsp:txXfrm>
        <a:off x="1008117" y="1652888"/>
        <a:ext cx="1353750" cy="1353750"/>
      </dsp:txXfrm>
    </dsp:sp>
    <dsp:sp modelId="{262D18D0-AB45-4164-9CDA-71FA09863DBF}">
      <dsp:nvSpPr>
        <dsp:cNvPr id="0" name=""/>
        <dsp:cNvSpPr/>
      </dsp:nvSpPr>
      <dsp:spPr>
        <a:xfrm rot="3037462">
          <a:off x="1762528" y="247074"/>
          <a:ext cx="2289530" cy="2289530"/>
        </a:xfrm>
        <a:prstGeom prst="circularArrow">
          <a:avLst>
            <a:gd name="adj1" fmla="val 4878"/>
            <a:gd name="adj2" fmla="val 312630"/>
            <a:gd name="adj3" fmla="val 3074538"/>
            <a:gd name="adj4" fmla="val 15316662"/>
            <a:gd name="adj5" fmla="val 5691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ABDEF-02CA-48D4-9C08-DE2AED89450D}">
      <dsp:nvSpPr>
        <dsp:cNvPr id="0" name=""/>
        <dsp:cNvSpPr/>
      </dsp:nvSpPr>
      <dsp:spPr>
        <a:xfrm rot="19703050">
          <a:off x="757331" y="1402103"/>
          <a:ext cx="1731108" cy="173110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6B2D-9B31-4BA0-85AD-DF12B049D77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30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6B2D-9B31-4BA0-85AD-DF12B049D77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5546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6B2D-9B31-4BA0-85AD-DF12B049D77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645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152400" y="836712"/>
            <a:ext cx="8991600" cy="6021288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sp>
        <p:nvSpPr>
          <p:cNvPr id="3" name="Rectangle 8"/>
          <p:cNvSpPr>
            <a:spLocks noChangeArrowheads="1"/>
          </p:cNvSpPr>
          <p:nvPr userDrawn="1"/>
        </p:nvSpPr>
        <p:spPr bwMode="auto">
          <a:xfrm>
            <a:off x="0" y="836712"/>
            <a:ext cx="9144000" cy="152400"/>
          </a:xfrm>
          <a:prstGeom prst="rect">
            <a:avLst/>
          </a:prstGeom>
          <a:solidFill>
            <a:srgbClr val="C2113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989112"/>
            <a:ext cx="152400" cy="5868888"/>
          </a:xfrm>
          <a:prstGeom prst="rect">
            <a:avLst/>
          </a:prstGeom>
          <a:solidFill>
            <a:srgbClr val="002A6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b="1"/>
          </a:p>
        </p:txBody>
      </p:sp>
      <p:pic>
        <p:nvPicPr>
          <p:cNvPr id="5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836"/>
            <a:ext cx="3884364" cy="50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5695" y="123550"/>
            <a:ext cx="572369" cy="56914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998404" y="169476"/>
            <a:ext cx="403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საქართველოს</a:t>
            </a:r>
            <a:r>
              <a:rPr lang="ka-GE" sz="1400" b="1" baseline="0" dirty="0" smtClean="0"/>
              <a:t> შრომის, ჯანმრთელობისა და სოციალური დაცვის სამინისტრო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xmlns="" val="389260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6B2D-9B31-4BA0-85AD-DF12B049D77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884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6B2D-9B31-4BA0-85AD-DF12B049D77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0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6B2D-9B31-4BA0-85AD-DF12B049D77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427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6B2D-9B31-4BA0-85AD-DF12B049D77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2737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6B2D-9B31-4BA0-85AD-DF12B049D77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02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6B2D-9B31-4BA0-85AD-DF12B049D77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0499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6B2D-9B31-4BA0-85AD-DF12B049D77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671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6B2D-9B31-4BA0-85AD-DF12B049D77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0475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46B2D-9B31-4BA0-85AD-DF12B049D777}" type="datetimeFigureOut">
              <a:rPr lang="en-US" smtClean="0"/>
              <a:pPr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A40E6-C8A2-4821-B6FB-AA6D1CF07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95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1268760"/>
            <a:ext cx="8435280" cy="9064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ka-GE" noProof="1" smtClean="0"/>
              <a:t>სამედიცინო საქმიანობის სახ. რეგულირების სააგენტო</a:t>
            </a:r>
            <a:endParaRPr lang="en-US" noProof="1" smtClean="0"/>
          </a:p>
          <a:p>
            <a:pPr algn="ctr"/>
            <a:r>
              <a:rPr lang="en-US" sz="2200" b="0" noProof="1" smtClean="0"/>
              <a:t>(</a:t>
            </a:r>
            <a:r>
              <a:rPr lang="ka-GE" sz="2200" b="0" noProof="1" smtClean="0"/>
              <a:t>კონცეფცია</a:t>
            </a:r>
            <a:r>
              <a:rPr lang="en-US" sz="2200" b="0" noProof="1" smtClean="0"/>
              <a:t>)</a:t>
            </a:r>
            <a:endParaRPr lang="ka-GE" sz="2200" b="0" noProof="1" smtClean="0"/>
          </a:p>
        </p:txBody>
      </p:sp>
      <p:sp>
        <p:nvSpPr>
          <p:cNvPr id="3" name="TextBox 2"/>
          <p:cNvSpPr txBox="1"/>
          <p:nvPr/>
        </p:nvSpPr>
        <p:spPr>
          <a:xfrm>
            <a:off x="457200" y="5734997"/>
            <a:ext cx="8363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/>
              <a:t>ჯანმრთელობის დაცვის ერთიანი საინფორმაციო სისტემა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5285" y="2182370"/>
            <a:ext cx="5559110" cy="333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80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772" y="2715885"/>
            <a:ext cx="52925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გამოცდის შედეგების </a:t>
            </a:r>
            <a:r>
              <a:rPr lang="ka-GE" dirty="0" smtClean="0"/>
              <a:t>საბჭოზე </a:t>
            </a:r>
            <a:r>
              <a:rPr lang="ka-GE" dirty="0"/>
              <a:t>დამტკიცება</a:t>
            </a:r>
            <a:endParaRPr lang="en-US" dirty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სერტიფიკატის ბეჭდვა </a:t>
            </a:r>
            <a:r>
              <a:rPr lang="ka-GE" dirty="0" smtClean="0"/>
              <a:t>(არაავტომატიზებული)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რეესტრული </a:t>
            </a:r>
            <a:r>
              <a:rPr lang="ka-GE" dirty="0" smtClean="0"/>
              <a:t>ჩანაწერი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სერტიფიკატის გაცემა</a:t>
            </a:r>
          </a:p>
          <a:p>
            <a:endParaRPr lang="en-US" dirty="0"/>
          </a:p>
        </p:txBody>
      </p:sp>
      <p:pic>
        <p:nvPicPr>
          <p:cNvPr id="5" name="Picture 2" descr="C:\Users\TATA\AppData\Local\Microsoft\Windows\Temporary Internet Files\Content.IE5\50F0CZZJ\MC9000536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" y="2360510"/>
            <a:ext cx="2088490" cy="207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ATA\AppData\Local\Microsoft\Windows\Temporary Internet Files\Content.IE5\50F0CZZJ\MC90044173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TATA\AppData\Local\Microsoft\Windows\Temporary Internet Files\Content.IE5\O4AWLA7I\MC900431539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40968"/>
            <a:ext cx="1728192" cy="181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6333" y="1613644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700" b="1" i="1" u="sng" dirty="0" smtClean="0">
                <a:latin typeface="Sylfaen" pitchFamily="18" charset="0"/>
                <a:ea typeface="+mn-ea"/>
                <a:cs typeface="+mn-cs"/>
              </a:rPr>
              <a:t>არსებული ბიზნეს პროცედურების ზოგადი აღწერა</a:t>
            </a:r>
            <a:endParaRPr lang="en-US" sz="1700" b="1" i="1" u="sng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98072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Sylfaen" pitchFamily="18" charset="0"/>
              </a:rPr>
              <a:t>სამედიცინო პერსონალის სერტიფიცირება</a:t>
            </a:r>
            <a:endParaRPr lang="en-US" sz="24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1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98072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+mj-lt"/>
              </a:rPr>
              <a:t>გამოვლენილი პრობლემები</a:t>
            </a:r>
            <a:endParaRPr lang="en-US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64680"/>
            <a:ext cx="56166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 smtClean="0"/>
              <a:t>მატერიალური </a:t>
            </a:r>
            <a:r>
              <a:rPr lang="ka-GE" sz="1400" dirty="0"/>
              <a:t>სახით მოწოდებული </a:t>
            </a:r>
            <a:r>
              <a:rPr lang="ka-GE" sz="1400" dirty="0" smtClean="0"/>
              <a:t>დოკუმენტების აბსოლიტური უმრავლესობა ქაღალდის მატარებელზეა, რაც სრულყოფილი </a:t>
            </a:r>
            <a:r>
              <a:rPr lang="ka-GE" sz="1400" dirty="0"/>
              <a:t>ანალიზის საშუალებას არ </a:t>
            </a:r>
            <a:r>
              <a:rPr lang="ka-GE" sz="1400" dirty="0" smtClean="0"/>
              <a:t>იძლევა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endParaRPr lang="ka-GE" sz="1400" dirty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>
                <a:latin typeface="Sylfaen" pitchFamily="18" charset="0"/>
              </a:rPr>
              <a:t>მატერიალური </a:t>
            </a:r>
            <a:r>
              <a:rPr lang="ka-GE" sz="1400" dirty="0" smtClean="0">
                <a:latin typeface="Sylfaen" pitchFamily="18" charset="0"/>
              </a:rPr>
              <a:t>დოკუმეტების არსებობა </a:t>
            </a:r>
            <a:r>
              <a:rPr lang="ka-GE" sz="1400" dirty="0">
                <a:latin typeface="Sylfaen" pitchFamily="18" charset="0"/>
              </a:rPr>
              <a:t>იწვევს მათი ხელით დამუშავების </a:t>
            </a:r>
            <a:r>
              <a:rPr lang="ka-GE" sz="1400" dirty="0" smtClean="0">
                <a:latin typeface="Sylfaen" pitchFamily="18" charset="0"/>
              </a:rPr>
              <a:t>საჭიროებას</a:t>
            </a:r>
            <a:endParaRPr lang="ka-GE" sz="1400" dirty="0" smtClean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endParaRPr lang="ka-GE" sz="1400" dirty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 smtClean="0"/>
              <a:t>ლიცენზირებისა და სერტიფიცირების პროცედურები დროშია გაწელილი და ბიუროკრატიული დაყოვნებებით ხორციელდება. აღნიშნულს გამოწვეულია არსებული ბიზნეს პროცედურებით განსაზღვრული კომისიური განხილვების ხშირი საჭიროებითა და ფიზიკური კონტაქტების აუცილებლობით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endParaRPr lang="ka-GE" sz="1400" dirty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/>
              <a:t>არ არსებობს სამედიცინო დაწესებულებების სრულყოფილი </a:t>
            </a:r>
            <a:r>
              <a:rPr lang="ka-GE" sz="1400" dirty="0" smtClean="0"/>
              <a:t>ისტორია</a:t>
            </a:r>
          </a:p>
          <a:p>
            <a:pPr algn="just">
              <a:buClr>
                <a:srgbClr val="FF0000"/>
              </a:buClr>
            </a:pPr>
            <a:endParaRPr lang="ka-GE" sz="1400" dirty="0" smtClean="0"/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/>
              <a:t>არ არსებობს ინფორმაცია სამედიცინო განათლების მქონე პირებზე </a:t>
            </a:r>
            <a:r>
              <a:rPr lang="ka-GE" sz="1400" dirty="0" smtClean="0"/>
              <a:t>(ინფორმაცია განათლების სამინისტროდან დიპლომირებულ კურსდამთავრებულთა შესახებ)</a:t>
            </a:r>
          </a:p>
          <a:p>
            <a:pPr>
              <a:buClr>
                <a:srgbClr val="FF0000"/>
              </a:buClr>
            </a:pPr>
            <a:endParaRPr lang="ka-GE" sz="1400" dirty="0"/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endParaRPr lang="ka-GE" sz="1400" dirty="0" smtClean="0"/>
          </a:p>
        </p:txBody>
      </p:sp>
      <p:pic>
        <p:nvPicPr>
          <p:cNvPr id="4" name="Picture 12" descr="C:\Users\TATA\AppData\Local\Microsoft\Windows\Temporary Internet Files\Content.IE5\O4AWLA7I\MP9004307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484784"/>
            <a:ext cx="2376263" cy="260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TATA\AppData\Local\Microsoft\Windows\Temporary Internet Files\Content.IE5\DT5I4WKP\MC9002332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3506" y="4365104"/>
            <a:ext cx="2873652" cy="240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419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48" y="1482457"/>
            <a:ext cx="569861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endParaRPr lang="ka-GE" dirty="0" smtClean="0">
              <a:latin typeface="Sylfaen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>
                <a:latin typeface="+mj-lt"/>
              </a:rPr>
              <a:t>სერტიფიცირებული სამედიცინო პერსონალის არსებული რეესტრი შეიცავს მოძველებულ ინფორმაციას, რის გამოც შეუძლებელია პოტენციური, აქტიური (მოქმედი, დასაქმებული) და პასიური (მათ შორის გარდაცვლილი) სამედიცინო პერსონალის იდენთიფიცირება. ასევე შეუძლებელია აქტიური და პასიური სერთიფიკატების გამოვლენა</a:t>
            </a:r>
          </a:p>
          <a:p>
            <a:pPr algn="just">
              <a:buClr>
                <a:srgbClr val="FF0000"/>
              </a:buClr>
            </a:pPr>
            <a:endParaRPr lang="ka-GE" sz="1400" dirty="0">
              <a:latin typeface="+mj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>
                <a:latin typeface="+mj-lt"/>
              </a:rPr>
              <a:t>არ არსებობს სერტიფიცირებულთა პერსონალური ისტორიები</a:t>
            </a:r>
          </a:p>
          <a:p>
            <a:pPr algn="just">
              <a:buClr>
                <a:srgbClr val="FF0000"/>
              </a:buClr>
            </a:pPr>
            <a:endParaRPr lang="ka-GE" sz="1400" dirty="0">
              <a:latin typeface="+mj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>
                <a:latin typeface="+mj-lt"/>
              </a:rPr>
              <a:t>მონაცემების არაოპტიმიზებული და მოძველებული ბაზები ხელს უშლის მათ სხვა სისტემებთან ინტეგრაციას</a:t>
            </a: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endParaRPr lang="ka-GE" sz="1400" dirty="0">
              <a:latin typeface="+mj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 smtClean="0">
                <a:latin typeface="+mj-lt"/>
              </a:rPr>
              <a:t>არადამაკმაყოფილებელია </a:t>
            </a:r>
            <a:r>
              <a:rPr lang="ka-GE" sz="1400" dirty="0">
                <a:latin typeface="+mj-lt"/>
              </a:rPr>
              <a:t>ინფორმაციის საჯაროობისა და გამჭირვალობის არსებული დონე</a:t>
            </a:r>
            <a:endParaRPr lang="ka-GE" sz="1400" dirty="0" smtClean="0">
              <a:latin typeface="+mj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endParaRPr lang="ka-GE" sz="1400" dirty="0" smtClean="0">
              <a:latin typeface="+mj-lt"/>
            </a:endParaRPr>
          </a:p>
          <a:p>
            <a:pPr marL="285750" indent="-28575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ka-GE" sz="1400" dirty="0" smtClean="0">
                <a:latin typeface="+mj-lt"/>
              </a:rPr>
              <a:t>არ ვიყენებთ ისეთ მძლავრ რესურსს, როგორიცაა უწყებათაშორისი კავშირები, რაც იწვევს მატერიალური დოკუმენტების სიმრავლეს და მათი იდენთიფიცირების არაოპერატიულობას</a:t>
            </a:r>
          </a:p>
          <a:p>
            <a:pPr marL="285750" indent="-285750">
              <a:buClr>
                <a:srgbClr val="FF0000"/>
              </a:buClr>
              <a:buFont typeface="Wingdings" pitchFamily="2" charset="2"/>
              <a:buChar char="§"/>
            </a:pPr>
            <a:endParaRPr lang="ka-GE" sz="1400" dirty="0">
              <a:latin typeface="+mj-lt"/>
            </a:endParaRPr>
          </a:p>
          <a:p>
            <a:pPr>
              <a:buClr>
                <a:srgbClr val="FF0000"/>
              </a:buClr>
            </a:pPr>
            <a:endParaRPr lang="ka-GE" dirty="0" smtClean="0">
              <a:latin typeface="Sylfaen" pitchFamily="18" charset="0"/>
            </a:endParaRPr>
          </a:p>
          <a:p>
            <a:pPr>
              <a:buClr>
                <a:srgbClr val="FF0000"/>
              </a:buClr>
            </a:pPr>
            <a:endParaRPr lang="ka-GE" dirty="0" smtClean="0">
              <a:latin typeface="Sylfaen" pitchFamily="18" charset="0"/>
            </a:endParaRPr>
          </a:p>
        </p:txBody>
      </p:sp>
      <p:pic>
        <p:nvPicPr>
          <p:cNvPr id="7" name="Picture 2" descr="C:\Users\TATA\AppData\Local\Microsoft\Windows\Temporary Internet Files\Content.IE5\M048J6J7\MC9001506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2814" y="1412776"/>
            <a:ext cx="230276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95936" y="181869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endParaRPr lang="ka-GE" dirty="0">
              <a:latin typeface="Sylfaen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98072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+mj-lt"/>
              </a:rPr>
              <a:t>გამოვლენილი პრობლემები</a:t>
            </a:r>
            <a:endParaRPr lang="en-US" sz="2400" b="1" dirty="0">
              <a:latin typeface="+mj-lt"/>
            </a:endParaRPr>
          </a:p>
        </p:txBody>
      </p:sp>
      <p:pic>
        <p:nvPicPr>
          <p:cNvPr id="9" name="Picture 6" descr="C:\Users\TATA\AppData\Local\Microsoft\Windows\Temporary Internet Files\Content.IE5\DT5I4WKP\MP90042241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2814" y="3933056"/>
            <a:ext cx="2331690" cy="278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92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284984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ნაწილი 2: </a:t>
            </a:r>
            <a:r>
              <a:rPr lang="ka-GE" sz="2000" b="1" dirty="0"/>
              <a:t>ელექტრონული </a:t>
            </a:r>
            <a:r>
              <a:rPr lang="ka-GE" sz="2000" b="1" dirty="0" smtClean="0"/>
              <a:t>სისტემის სტრუქტურის ზოგადი აღწერა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09527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>
            <a:endCxn id="6" idx="1"/>
          </p:cNvCxnSpPr>
          <p:nvPr/>
        </p:nvCxnSpPr>
        <p:spPr>
          <a:xfrm flipV="1">
            <a:off x="2627784" y="3838713"/>
            <a:ext cx="1664271" cy="1174464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97799" y="4725144"/>
            <a:ext cx="2635515" cy="168172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ka-GE" sz="1300" b="1" dirty="0" smtClean="0">
                <a:solidFill>
                  <a:srgbClr val="0070C0"/>
                </a:solidFill>
              </a:rPr>
              <a:t>ვირტუალური კონფერენცია</a:t>
            </a:r>
            <a:endParaRPr lang="en-US" sz="1300" b="1" dirty="0">
              <a:solidFill>
                <a:srgbClr val="0070C0"/>
              </a:solidFill>
            </a:endParaRPr>
          </a:p>
        </p:txBody>
      </p:sp>
      <p:cxnSp>
        <p:nvCxnSpPr>
          <p:cNvPr id="34" name="Straight Connector 33"/>
          <p:cNvCxnSpPr>
            <a:endCxn id="4" idx="0"/>
          </p:cNvCxnSpPr>
          <p:nvPr/>
        </p:nvCxnSpPr>
        <p:spPr>
          <a:xfrm>
            <a:off x="968942" y="3394434"/>
            <a:ext cx="5894" cy="73931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 bwMode="auto">
          <a:xfrm>
            <a:off x="395535" y="2850861"/>
            <a:ext cx="3672409" cy="5919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მაძიებლის მიერ განაცხადისა</a:t>
            </a:r>
            <a:r>
              <a:rPr kumimoji="0" lang="ka-GE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და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დოკუმენტების წარდგენა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95536" y="2130781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დასაწყისი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98772" y="413374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დოკუმენტების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შესწავლა/განხილვა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475849" y="2892356"/>
            <a:ext cx="1752335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საქმის შეჩერება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მაძიებლის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მოთხოვნით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292055" y="3579017"/>
            <a:ext cx="1936129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მოუწესრიგებელი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დოკუმენტაციის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შემთხვევაში 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დასაბუთებული უარი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951713" y="2132856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დასასრული</a:t>
            </a:r>
          </a:p>
        </p:txBody>
      </p:sp>
      <p:cxnSp>
        <p:nvCxnSpPr>
          <p:cNvPr id="17" name="Straight Arrow Connector 16"/>
          <p:cNvCxnSpPr>
            <a:stCxn id="12" idx="0"/>
          </p:cNvCxnSpPr>
          <p:nvPr/>
        </p:nvCxnSpPr>
        <p:spPr>
          <a:xfrm flipV="1">
            <a:off x="7740352" y="2564904"/>
            <a:ext cx="0" cy="2000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5" idx="3"/>
          </p:cNvCxnSpPr>
          <p:nvPr/>
        </p:nvCxnSpPr>
        <p:spPr>
          <a:xfrm flipV="1">
            <a:off x="6228184" y="3146854"/>
            <a:ext cx="1512168" cy="519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3"/>
          </p:cNvCxnSpPr>
          <p:nvPr/>
        </p:nvCxnSpPr>
        <p:spPr>
          <a:xfrm>
            <a:off x="6228184" y="3838713"/>
            <a:ext cx="1512168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13" idx="0"/>
          </p:cNvCxnSpPr>
          <p:nvPr/>
        </p:nvCxnSpPr>
        <p:spPr>
          <a:xfrm>
            <a:off x="968942" y="5451586"/>
            <a:ext cx="2658" cy="2816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4" idx="1"/>
          </p:cNvCxnSpPr>
          <p:nvPr/>
        </p:nvCxnSpPr>
        <p:spPr>
          <a:xfrm>
            <a:off x="1543669" y="6021288"/>
            <a:ext cx="16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665967" y="5572654"/>
            <a:ext cx="167639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369823" y="5574812"/>
            <a:ext cx="167639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996649" y="5579504"/>
            <a:ext cx="167639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1547664" y="5373216"/>
            <a:ext cx="167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 bwMode="auto">
          <a:xfrm>
            <a:off x="4537462" y="4956740"/>
            <a:ext cx="1152128" cy="12344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lfaen" pitchFamily="18" charset="0"/>
              </a:rPr>
              <a:t>ვირტუალური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Sylfaen" pitchFamily="18" charset="0"/>
              </a:rPr>
              <a:t>კონფერენცია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მივლინების შედეგების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განხილვა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5833606" y="4956740"/>
            <a:ext cx="1163043" cy="12344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ელექტრონული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რეესტრი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7092280" y="4565792"/>
            <a:ext cx="1296144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ლიცენზიის  გაცემა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გამოქვეყნება</a:t>
            </a: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95536" y="5733256"/>
            <a:ext cx="1152128" cy="5760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გახანგრძლივების</a:t>
            </a: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შესახებ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baseline="0" dirty="0" smtClean="0">
                <a:solidFill>
                  <a:schemeClr val="tx1"/>
                </a:solidFill>
                <a:latin typeface="Sylfaen" pitchFamily="18" charset="0"/>
              </a:rPr>
              <a:t>გადაწყვეტილების</a:t>
            </a: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მიღება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95536" y="5115978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ცნობის გამოქვეყნება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საჯარო გაცნობისთვის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241318" y="4949183"/>
            <a:ext cx="1152128" cy="12344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მივლინება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შესაბამისობის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დასადგენად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54" name="Straight Connector 53"/>
          <p:cNvCxnSpPr>
            <a:stCxn id="2" idx="3"/>
            <a:endCxn id="5" idx="1"/>
          </p:cNvCxnSpPr>
          <p:nvPr/>
        </p:nvCxnSpPr>
        <p:spPr>
          <a:xfrm>
            <a:off x="4067944" y="3146854"/>
            <a:ext cx="407905" cy="519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" idx="3"/>
          </p:cNvCxnSpPr>
          <p:nvPr/>
        </p:nvCxnSpPr>
        <p:spPr>
          <a:xfrm flipV="1">
            <a:off x="1550900" y="3764090"/>
            <a:ext cx="2720996" cy="62935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11560" y="98072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Sylfaen" pitchFamily="18" charset="0"/>
              </a:rPr>
              <a:t>სამედიცინო საქმიანობის ლიცენზირება</a:t>
            </a:r>
            <a:endParaRPr lang="en-US" sz="2400" b="1" dirty="0">
              <a:latin typeface="Sylfaen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930681" y="2562829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 bwMode="auto">
          <a:xfrm>
            <a:off x="7164288" y="5311762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>
                <a:solidFill>
                  <a:schemeClr val="tx1"/>
                </a:solidFill>
                <a:latin typeface="Sylfaen" pitchFamily="18" charset="0"/>
              </a:rPr>
              <a:t>ადმინისტრაციულ-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>
                <a:solidFill>
                  <a:schemeClr val="tx1"/>
                </a:solidFill>
                <a:latin typeface="Sylfaen" pitchFamily="18" charset="0"/>
              </a:rPr>
              <a:t>სამართლებრივი აქტი /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b="1" dirty="0">
                <a:solidFill>
                  <a:schemeClr val="tx1"/>
                </a:solidFill>
                <a:latin typeface="Sylfaen" pitchFamily="18" charset="0"/>
              </a:rPr>
              <a:t>ლიცენზიის </a:t>
            </a:r>
            <a:r>
              <a:rPr lang="ka-GE" sz="800" b="1" dirty="0" smtClean="0">
                <a:solidFill>
                  <a:schemeClr val="tx1"/>
                </a:solidFill>
                <a:latin typeface="Sylfaen" pitchFamily="18" charset="0"/>
              </a:rPr>
              <a:t>ავტ.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b="1" dirty="0" smtClean="0">
                <a:solidFill>
                  <a:schemeClr val="tx1"/>
                </a:solidFill>
                <a:latin typeface="Sylfaen" pitchFamily="18" charset="0"/>
              </a:rPr>
              <a:t>ბეჭდვა</a:t>
            </a:r>
            <a:endParaRPr lang="ka-GE" sz="800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67544" y="1412776"/>
            <a:ext cx="8506147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800" b="1" i="1" u="sng" dirty="0" smtClean="0">
                <a:latin typeface="Sylfaen" pitchFamily="18" charset="0"/>
              </a:rPr>
              <a:t>ოპტიმიზებული </a:t>
            </a:r>
            <a:r>
              <a:rPr lang="ka-GE" sz="1800" b="1" i="1" u="sng" dirty="0">
                <a:latin typeface="Sylfaen" pitchFamily="18" charset="0"/>
              </a:rPr>
              <a:t>ბიზნეს პროცედურების ზოგადი აღწერა</a:t>
            </a:r>
            <a:endParaRPr lang="en-US" sz="1800" b="1" i="1" u="sng" dirty="0">
              <a:latin typeface="Sylfaen" pitchFamily="18" charset="0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395536" y="3535828"/>
            <a:ext cx="1433688" cy="51939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solidFill>
                  <a:schemeClr val="tx1"/>
                </a:solidFill>
                <a:latin typeface="Sylfaen" pitchFamily="18" charset="0"/>
              </a:rPr>
              <a:t>To Do </a:t>
            </a: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მოდული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(შემსრულებლის შერჩევა)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31" name="Straight Connector 30"/>
          <p:cNvCxnSpPr>
            <a:stCxn id="9" idx="1"/>
            <a:endCxn id="21" idx="3"/>
          </p:cNvCxnSpPr>
          <p:nvPr/>
        </p:nvCxnSpPr>
        <p:spPr>
          <a:xfrm flipH="1" flipV="1">
            <a:off x="2933314" y="5566005"/>
            <a:ext cx="308004" cy="399"/>
          </a:xfrm>
          <a:prstGeom prst="line">
            <a:avLst/>
          </a:prstGeom>
          <a:ln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4" idx="0"/>
          </p:cNvCxnSpPr>
          <p:nvPr/>
        </p:nvCxnSpPr>
        <p:spPr>
          <a:xfrm flipH="1" flipV="1">
            <a:off x="2280401" y="5305426"/>
            <a:ext cx="3486" cy="4561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 bwMode="auto">
          <a:xfrm>
            <a:off x="1704337" y="5115978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მოსაზრების წარდგენა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711308" y="5761592"/>
            <a:ext cx="1145157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განმცხადებლის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ინფორმირება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36" name="Straight Connector 35"/>
          <p:cNvCxnSpPr>
            <a:stCxn id="4" idx="2"/>
          </p:cNvCxnSpPr>
          <p:nvPr/>
        </p:nvCxnSpPr>
        <p:spPr>
          <a:xfrm flipH="1">
            <a:off x="971600" y="4653136"/>
            <a:ext cx="3236" cy="7200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TATA\AppData\Local\Microsoft\Windows\Temporary Internet Files\Content.IE5\UXVOPX3E\MC90043384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8444" y="5373216"/>
            <a:ext cx="747638" cy="74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TA\AppData\Local\Microsoft\Windows\Temporary Internet Files\Content.IE5\UXVOPX3E\MP9004331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7354" y="5615739"/>
            <a:ext cx="712343" cy="47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813" y="2927246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10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4390" y="5347693"/>
            <a:ext cx="741474" cy="817611"/>
          </a:xfrm>
          <a:prstGeom prst="rect">
            <a:avLst/>
          </a:prstGeom>
        </p:spPr>
      </p:pic>
      <p:pic>
        <p:nvPicPr>
          <p:cNvPr id="90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5063" y="3616849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75874" y="2928553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Connector 47"/>
          <p:cNvCxnSpPr>
            <a:stCxn id="39" idx="0"/>
            <a:endCxn id="12" idx="2"/>
          </p:cNvCxnSpPr>
          <p:nvPr/>
        </p:nvCxnSpPr>
        <p:spPr>
          <a:xfrm flipV="1">
            <a:off x="7740352" y="5085184"/>
            <a:ext cx="0" cy="226578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7541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Straight Connector 159"/>
          <p:cNvCxnSpPr>
            <a:stCxn id="20" idx="2"/>
            <a:endCxn id="112" idx="0"/>
          </p:cNvCxnSpPr>
          <p:nvPr/>
        </p:nvCxnSpPr>
        <p:spPr>
          <a:xfrm flipV="1">
            <a:off x="3991334" y="4079748"/>
            <a:ext cx="0" cy="1695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7164288" y="3095547"/>
            <a:ext cx="0" cy="216021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 bwMode="auto">
          <a:xfrm>
            <a:off x="5606166" y="1844824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დასასრული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3415270" y="5255759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საბუთების განხილვა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საბჭოში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564371" y="2519972"/>
            <a:ext cx="1824054" cy="57557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სერთიფიკატის ავტომატური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000" b="1" dirty="0" smtClean="0">
                <a:solidFill>
                  <a:schemeClr val="tx1"/>
                </a:solidFill>
                <a:latin typeface="Sylfaen" pitchFamily="18" charset="0"/>
              </a:rPr>
              <a:t>ბეჭდვა და გაცემა</a:t>
            </a:r>
            <a:endParaRPr kumimoji="0" lang="ka-G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1979712" y="5259816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დადებითი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395536" y="1829043"/>
            <a:ext cx="3070290" cy="4320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პროცედურის დასაწყისი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417479" y="603890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უარყოფითი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17479" y="5255759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საბუთების განხილვა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979712" y="603890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დამატებითი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ექსპერტიზა საგამოცდო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კომისიაში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12" name="Rounded Rectangle 111"/>
          <p:cNvSpPr/>
          <p:nvPr/>
        </p:nvSpPr>
        <p:spPr bwMode="auto">
          <a:xfrm>
            <a:off x="3415270" y="4079748"/>
            <a:ext cx="1152128" cy="8684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განხილვის შედეგების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შეტყობინება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6564371" y="4531845"/>
            <a:ext cx="1824054" cy="62534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გამოცდის შედეგების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სისტემატიზება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6556712" y="3909432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საბჭოზე  შედეგების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დამტკიცება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23" name="Rounded Rectangle 122"/>
          <p:cNvSpPr/>
          <p:nvPr/>
        </p:nvSpPr>
        <p:spPr bwMode="auto">
          <a:xfrm>
            <a:off x="6549053" y="3208846"/>
            <a:ext cx="1839372" cy="5801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ელექტრონული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რეესტრი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417479" y="4428824"/>
            <a:ext cx="1922274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მიმღები / საგამოცდო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კომისია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17479" y="3560356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აქტის მიღება და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გამოქვეყნება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128" name="Straight Arrow Connector 127"/>
          <p:cNvCxnSpPr>
            <a:stCxn id="23" idx="3"/>
            <a:endCxn id="25" idx="1"/>
          </p:cNvCxnSpPr>
          <p:nvPr/>
        </p:nvCxnSpPr>
        <p:spPr>
          <a:xfrm>
            <a:off x="1569607" y="5515455"/>
            <a:ext cx="410105" cy="4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23" idx="2"/>
            <a:endCxn id="31" idx="0"/>
          </p:cNvCxnSpPr>
          <p:nvPr/>
        </p:nvCxnSpPr>
        <p:spPr>
          <a:xfrm>
            <a:off x="993543" y="5775151"/>
            <a:ext cx="0" cy="263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25" idx="3"/>
            <a:endCxn id="20" idx="1"/>
          </p:cNvCxnSpPr>
          <p:nvPr/>
        </p:nvCxnSpPr>
        <p:spPr>
          <a:xfrm flipV="1">
            <a:off x="3131840" y="5515455"/>
            <a:ext cx="283430" cy="4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1538137" y="5742773"/>
            <a:ext cx="482113" cy="3285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24" idx="1"/>
            <a:endCxn id="31" idx="3"/>
          </p:cNvCxnSpPr>
          <p:nvPr/>
        </p:nvCxnSpPr>
        <p:spPr>
          <a:xfrm flipH="1">
            <a:off x="1569607" y="6298600"/>
            <a:ext cx="41010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24" idx="0"/>
            <a:endCxn id="25" idx="2"/>
          </p:cNvCxnSpPr>
          <p:nvPr/>
        </p:nvCxnSpPr>
        <p:spPr>
          <a:xfrm flipV="1">
            <a:off x="2555776" y="5779208"/>
            <a:ext cx="0" cy="2596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 bwMode="auto">
          <a:xfrm>
            <a:off x="4887028" y="5259816"/>
            <a:ext cx="1254482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საგამოცდო წესის,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ცხრილის და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a-GE" sz="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დარგობრივი კომისიების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დამტკიცება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sp>
        <p:nvSpPr>
          <p:cNvPr id="113" name="Rounded Rectangle 112"/>
          <p:cNvSpPr/>
          <p:nvPr/>
        </p:nvSpPr>
        <p:spPr bwMode="auto">
          <a:xfrm>
            <a:off x="6570655" y="5263874"/>
            <a:ext cx="1152128" cy="51939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800" dirty="0" smtClean="0">
                <a:solidFill>
                  <a:schemeClr val="tx1"/>
                </a:solidFill>
                <a:latin typeface="Sylfaen" pitchFamily="18" charset="0"/>
              </a:rPr>
              <a:t>გამოცდის ორგანიზება</a:t>
            </a:r>
            <a:endParaRPr kumimoji="0" lang="en-US" sz="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15" name="Straight Arrow Connector 14"/>
          <p:cNvCxnSpPr>
            <a:stCxn id="5" idx="2"/>
            <a:endCxn id="4" idx="0"/>
          </p:cNvCxnSpPr>
          <p:nvPr/>
        </p:nvCxnSpPr>
        <p:spPr>
          <a:xfrm>
            <a:off x="1930681" y="2261091"/>
            <a:ext cx="0" cy="5177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327" y="4465021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3" descr="C:\Users\TATA\AppData\Local\Microsoft\Windows\Temporary Internet Files\Content.IE5\83CPURVL\MP90030926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0980" y="4459666"/>
            <a:ext cx="680707" cy="44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1226" y="4569907"/>
            <a:ext cx="492667" cy="5320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7341" y="3224889"/>
            <a:ext cx="497067" cy="548108"/>
          </a:xfrm>
          <a:prstGeom prst="rect">
            <a:avLst/>
          </a:prstGeom>
        </p:spPr>
      </p:pic>
      <p:cxnSp>
        <p:nvCxnSpPr>
          <p:cNvPr id="18" name="Straight Arrow Connector 17"/>
          <p:cNvCxnSpPr>
            <a:endCxn id="9" idx="2"/>
          </p:cNvCxnSpPr>
          <p:nvPr/>
        </p:nvCxnSpPr>
        <p:spPr>
          <a:xfrm flipV="1">
            <a:off x="7141311" y="2276872"/>
            <a:ext cx="0" cy="2431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8226" y="98072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Sylfaen" pitchFamily="18" charset="0"/>
              </a:rPr>
              <a:t>სამედიცინო პერსონალის სერტიფიცირება</a:t>
            </a:r>
            <a:endParaRPr lang="en-US" sz="2400" b="1" dirty="0">
              <a:latin typeface="Sylfaen" pitchFamily="18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467544" y="1412776"/>
            <a:ext cx="8506147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800" b="1" i="1" u="sng" dirty="0" smtClean="0">
                <a:latin typeface="Sylfaen" pitchFamily="18" charset="0"/>
              </a:rPr>
              <a:t>ოპტიმიზებული </a:t>
            </a:r>
            <a:r>
              <a:rPr lang="ka-GE" sz="1800" b="1" i="1" u="sng" dirty="0">
                <a:latin typeface="Sylfaen" pitchFamily="18" charset="0"/>
              </a:rPr>
              <a:t>ბიზნეს პროცედურების ზოგადი აღწერა</a:t>
            </a:r>
            <a:endParaRPr lang="en-US" sz="1800" b="1" i="1" u="sng" dirty="0">
              <a:latin typeface="Sylfaen" pitchFamily="18" charset="0"/>
            </a:endParaRPr>
          </a:p>
        </p:txBody>
      </p:sp>
      <p:cxnSp>
        <p:nvCxnSpPr>
          <p:cNvPr id="41" name="Straight Arrow Connector 40"/>
          <p:cNvCxnSpPr>
            <a:endCxn id="23" idx="0"/>
          </p:cNvCxnSpPr>
          <p:nvPr/>
        </p:nvCxnSpPr>
        <p:spPr>
          <a:xfrm>
            <a:off x="993543" y="4948216"/>
            <a:ext cx="0" cy="307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993543" y="4079748"/>
            <a:ext cx="0" cy="349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983261" y="3211280"/>
            <a:ext cx="0" cy="3490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 bwMode="auto">
          <a:xfrm>
            <a:off x="395536" y="2778853"/>
            <a:ext cx="3070290" cy="5040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საბჭოში საკითხის განხილვა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lfaen" pitchFamily="18" charset="0"/>
              </a:rPr>
              <a:t>გამოცდის ჩატარების შესახებ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ylfaen" pitchFamily="18" charset="0"/>
            </a:endParaRPr>
          </a:p>
        </p:txBody>
      </p:sp>
      <p:cxnSp>
        <p:nvCxnSpPr>
          <p:cNvPr id="44" name="Straight Arrow Connector 43"/>
          <p:cNvCxnSpPr>
            <a:endCxn id="32" idx="1"/>
          </p:cNvCxnSpPr>
          <p:nvPr/>
        </p:nvCxnSpPr>
        <p:spPr>
          <a:xfrm flipV="1">
            <a:off x="4564963" y="5519512"/>
            <a:ext cx="322065" cy="4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2" idx="3"/>
            <a:endCxn id="113" idx="1"/>
          </p:cNvCxnSpPr>
          <p:nvPr/>
        </p:nvCxnSpPr>
        <p:spPr>
          <a:xfrm>
            <a:off x="6141510" y="5519512"/>
            <a:ext cx="429145" cy="40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412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266809458"/>
              </p:ext>
            </p:extLst>
          </p:nvPr>
        </p:nvGraphicFramePr>
        <p:xfrm>
          <a:off x="323528" y="1556792"/>
          <a:ext cx="3744416" cy="325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2025085807"/>
              </p:ext>
            </p:extLst>
          </p:nvPr>
        </p:nvGraphicFramePr>
        <p:xfrm>
          <a:off x="4283968" y="1484784"/>
          <a:ext cx="453650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257894233"/>
              </p:ext>
            </p:extLst>
          </p:nvPr>
        </p:nvGraphicFramePr>
        <p:xfrm>
          <a:off x="2051720" y="3504301"/>
          <a:ext cx="532859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314325" y="980728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სისტემის კომპონენტები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4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60032" y="1676312"/>
            <a:ext cx="4177422" cy="4200960"/>
            <a:chOff x="941" y="42"/>
            <a:chExt cx="2840" cy="2845"/>
          </a:xfrm>
        </p:grpSpPr>
        <p:sp>
          <p:nvSpPr>
            <p:cNvPr id="4" name="Puzzle2"/>
            <p:cNvSpPr>
              <a:spLocks noEditPoints="1" noChangeArrowheads="1"/>
            </p:cNvSpPr>
            <p:nvPr/>
          </p:nvSpPr>
          <p:spPr bwMode="auto">
            <a:xfrm>
              <a:off x="2003" y="1130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92D05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a-GE" sz="1000" b="1" dirty="0" smtClean="0"/>
                <a:t>ელ.შეტყობინების კომპონენტი</a:t>
              </a:r>
              <a:endParaRPr lang="en-US" sz="1000" b="1" dirty="0"/>
            </a:p>
          </p:txBody>
        </p:sp>
        <p:sp>
          <p:nvSpPr>
            <p:cNvPr id="5" name="Puzzle4"/>
            <p:cNvSpPr>
              <a:spLocks noEditPoints="1" noChangeArrowheads="1"/>
            </p:cNvSpPr>
            <p:nvPr/>
          </p:nvSpPr>
          <p:spPr bwMode="auto">
            <a:xfrm>
              <a:off x="1305" y="1124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a-GE" sz="1000" b="1" dirty="0"/>
                <a:t>უწყებათაშორისი </a:t>
              </a:r>
              <a:r>
                <a:rPr lang="ka-GE" sz="1000" b="1" dirty="0" smtClean="0"/>
                <a:t>სერვისები</a:t>
              </a:r>
              <a:endParaRPr lang="en-US" sz="1000" b="1" dirty="0"/>
            </a:p>
          </p:txBody>
        </p:sp>
        <p:sp>
          <p:nvSpPr>
            <p:cNvPr id="6" name="Puzzle1"/>
            <p:cNvSpPr>
              <a:spLocks noEditPoints="1" noChangeArrowheads="1"/>
            </p:cNvSpPr>
            <p:nvPr/>
          </p:nvSpPr>
          <p:spPr bwMode="auto">
            <a:xfrm>
              <a:off x="941" y="485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FF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a-GE" sz="1000" b="1" dirty="0"/>
                <a:t>ლოგიკური </a:t>
              </a:r>
              <a:r>
                <a:rPr lang="ka-GE" sz="1000" b="1" dirty="0" smtClean="0"/>
                <a:t>სტრუქტურა</a:t>
              </a:r>
              <a:endParaRPr lang="en-US" sz="1000" b="1" dirty="0"/>
            </a:p>
          </p:txBody>
        </p:sp>
        <p:sp>
          <p:nvSpPr>
            <p:cNvPr id="3" name="Puzzle3"/>
            <p:cNvSpPr>
              <a:spLocks noEditPoints="1" noChangeArrowheads="1"/>
            </p:cNvSpPr>
            <p:nvPr/>
          </p:nvSpPr>
          <p:spPr bwMode="auto">
            <a:xfrm>
              <a:off x="2335" y="42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00B0F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a-GE" sz="700" b="1" dirty="0"/>
                <a:t>ინფორმაციის საჯააროობის უზრუნველყოფა</a:t>
              </a:r>
              <a:endParaRPr lang="en-US" sz="700" b="1" dirty="0"/>
            </a:p>
            <a:p>
              <a:pPr algn="ctr"/>
              <a:endParaRPr lang="en-US" sz="700" b="1" dirty="0"/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466725" y="980728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სისტემის კომპონენტები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grpSp>
        <p:nvGrpSpPr>
          <p:cNvPr id="26" name="Group 2"/>
          <p:cNvGrpSpPr>
            <a:grpSpLocks/>
          </p:cNvGrpSpPr>
          <p:nvPr/>
        </p:nvGrpSpPr>
        <p:grpSpPr bwMode="auto">
          <a:xfrm>
            <a:off x="179512" y="1725441"/>
            <a:ext cx="3772916" cy="4151831"/>
            <a:chOff x="1495" y="-190"/>
            <a:chExt cx="2830" cy="2837"/>
          </a:xfrm>
        </p:grpSpPr>
        <p:sp>
          <p:nvSpPr>
            <p:cNvPr id="28" name="Puzzle2"/>
            <p:cNvSpPr>
              <a:spLocks noEditPoints="1" noChangeArrowheads="1"/>
            </p:cNvSpPr>
            <p:nvPr/>
          </p:nvSpPr>
          <p:spPr bwMode="auto">
            <a:xfrm>
              <a:off x="2547" y="919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a-GE" sz="1000" b="1" dirty="0" smtClean="0"/>
                <a:t>ანალიზი და კონტროლი</a:t>
              </a:r>
              <a:endParaRPr lang="en-US" sz="1000" b="1" dirty="0"/>
            </a:p>
          </p:txBody>
        </p:sp>
        <p:sp>
          <p:nvSpPr>
            <p:cNvPr id="29" name="Puzzle4"/>
            <p:cNvSpPr>
              <a:spLocks noEditPoints="1" noChangeArrowheads="1"/>
            </p:cNvSpPr>
            <p:nvPr/>
          </p:nvSpPr>
          <p:spPr bwMode="auto">
            <a:xfrm>
              <a:off x="1859" y="884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a-GE" sz="1000" b="1" dirty="0" smtClean="0"/>
                <a:t>დოკ.მენეჯმენტის კომპონენტი</a:t>
              </a:r>
              <a:endParaRPr lang="en-US" sz="1000" b="1" dirty="0"/>
            </a:p>
          </p:txBody>
        </p:sp>
        <p:sp>
          <p:nvSpPr>
            <p:cNvPr id="27" name="Puzzle3"/>
            <p:cNvSpPr>
              <a:spLocks noEditPoints="1" noChangeArrowheads="1"/>
            </p:cNvSpPr>
            <p:nvPr/>
          </p:nvSpPr>
          <p:spPr bwMode="auto">
            <a:xfrm>
              <a:off x="2879" y="-190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a-GE" sz="1000" b="1" dirty="0" smtClean="0"/>
                <a:t>მომხმარებელთა ინტერფეისები</a:t>
              </a:r>
              <a:endParaRPr lang="en-US" sz="1000" b="1" dirty="0"/>
            </a:p>
          </p:txBody>
        </p:sp>
        <p:sp>
          <p:nvSpPr>
            <p:cNvPr id="30" name="Puzzle1"/>
            <p:cNvSpPr>
              <a:spLocks noEditPoints="1" noChangeArrowheads="1"/>
            </p:cNvSpPr>
            <p:nvPr/>
          </p:nvSpPr>
          <p:spPr bwMode="auto">
            <a:xfrm>
              <a:off x="1495" y="256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a-GE" sz="1000" b="1" dirty="0" smtClean="0"/>
                <a:t>მენეჯმენტის სისტემა</a:t>
              </a:r>
              <a:endParaRPr 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28655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185 L 0.02899 0.04049 C 0.03507 0.05044 0.04427 0.05576 0.05382 0.05576 C 0.06458 0.05576 0.07326 0.05044 0.07934 0.04049 L 0.10868 -0.0018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2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0.00532 L -0.03368 0.04119 C -0.03976 0.04928 -0.04827 0.05414 -0.0573 0.05414 C -0.06754 0.05414 -0.07552 0.04928 -0.08125 0.04119 L -0.10851 0.00532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24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351503" y="2924944"/>
            <a:ext cx="2278800" cy="2279394"/>
            <a:chOff x="1783551" y="2924944"/>
            <a:chExt cx="2278800" cy="2279394"/>
          </a:xfrm>
        </p:grpSpPr>
        <p:sp>
          <p:nvSpPr>
            <p:cNvPr id="3" name="Oval 2"/>
            <p:cNvSpPr/>
            <p:nvPr/>
          </p:nvSpPr>
          <p:spPr>
            <a:xfrm>
              <a:off x="1783551" y="2924944"/>
              <a:ext cx="2278800" cy="2279394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25000" r="-25000"/>
              </a:stretch>
            </a:blipFill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TextBox 3"/>
            <p:cNvSpPr txBox="1"/>
            <p:nvPr/>
          </p:nvSpPr>
          <p:spPr>
            <a:xfrm>
              <a:off x="1842831" y="3618365"/>
              <a:ext cx="216024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2600" b="1" dirty="0" smtClean="0">
                  <a:solidFill>
                    <a:srgbClr val="FFC000"/>
                  </a:solidFill>
                </a:rPr>
                <a:t>მენეჯმენტის სისტემა</a:t>
              </a:r>
              <a:endParaRPr lang="en-US" sz="26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95536" y="2199369"/>
            <a:ext cx="1614969" cy="1379288"/>
            <a:chOff x="827584" y="2199369"/>
            <a:chExt cx="1614969" cy="1379288"/>
          </a:xfrm>
        </p:grpSpPr>
        <p:grpSp>
          <p:nvGrpSpPr>
            <p:cNvPr id="7" name="Group 6"/>
            <p:cNvGrpSpPr/>
            <p:nvPr/>
          </p:nvGrpSpPr>
          <p:grpSpPr>
            <a:xfrm>
              <a:off x="827584" y="2199369"/>
              <a:ext cx="1614969" cy="1379288"/>
              <a:chOff x="2714784" y="-259986"/>
              <a:chExt cx="1614969" cy="1379288"/>
            </a:xfrm>
            <a:scene3d>
              <a:camera prst="orthographicFront"/>
              <a:lightRig rig="flat" dir="t"/>
            </a:scene3d>
          </p:grpSpPr>
          <p:sp>
            <p:nvSpPr>
              <p:cNvPr id="8" name="Oval 7"/>
              <p:cNvSpPr/>
              <p:nvPr/>
            </p:nvSpPr>
            <p:spPr>
              <a:xfrm>
                <a:off x="2714784" y="-259986"/>
                <a:ext cx="1614969" cy="1379288"/>
              </a:xfrm>
              <a:prstGeom prst="ellipse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9" name="Oval 4"/>
              <p:cNvSpPr/>
              <p:nvPr/>
            </p:nvSpPr>
            <p:spPr>
              <a:xfrm>
                <a:off x="2951291" y="-57994"/>
                <a:ext cx="1141955" cy="97530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200" b="1" kern="1200" dirty="0" smtClean="0"/>
                  <a:t>მომხმარებელი</a:t>
                </a:r>
                <a:endParaRPr lang="en-US" sz="1200" b="1" kern="1200" dirty="0"/>
              </a:p>
            </p:txBody>
          </p:sp>
        </p:grp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17569" y="2630079"/>
              <a:ext cx="834998" cy="83499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936333" y="2266501"/>
            <a:ext cx="1457865" cy="1361952"/>
            <a:chOff x="3368381" y="2266501"/>
            <a:chExt cx="1457865" cy="1361952"/>
          </a:xfrm>
        </p:grpSpPr>
        <p:grpSp>
          <p:nvGrpSpPr>
            <p:cNvPr id="13" name="Group 12"/>
            <p:cNvGrpSpPr/>
            <p:nvPr/>
          </p:nvGrpSpPr>
          <p:grpSpPr>
            <a:xfrm>
              <a:off x="3368381" y="2266501"/>
              <a:ext cx="1457865" cy="1361952"/>
              <a:chOff x="5166876" y="836806"/>
              <a:chExt cx="1457865" cy="1361952"/>
            </a:xfrm>
            <a:scene3d>
              <a:camera prst="orthographicFront"/>
              <a:lightRig rig="flat" dir="t"/>
            </a:scene3d>
          </p:grpSpPr>
          <p:sp>
            <p:nvSpPr>
              <p:cNvPr id="14" name="Oval 13"/>
              <p:cNvSpPr/>
              <p:nvPr/>
            </p:nvSpPr>
            <p:spPr>
              <a:xfrm>
                <a:off x="5166876" y="836806"/>
                <a:ext cx="1457865" cy="1361952"/>
              </a:xfrm>
              <a:prstGeom prst="ellipse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5" name="Oval 4"/>
              <p:cNvSpPr/>
              <p:nvPr/>
            </p:nvSpPr>
            <p:spPr>
              <a:xfrm>
                <a:off x="5380375" y="1036259"/>
                <a:ext cx="1030867" cy="96304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200" b="1" kern="1200" dirty="0" smtClean="0"/>
                  <a:t>უფლებები და მოვალეობები</a:t>
                </a:r>
                <a:endParaRPr lang="en-US" sz="1200" b="1" kern="1200" dirty="0"/>
              </a:p>
            </p:txBody>
          </p: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01269" y="2756564"/>
              <a:ext cx="792088" cy="79208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20142" y="4437112"/>
            <a:ext cx="1565756" cy="1448777"/>
            <a:chOff x="852190" y="4437112"/>
            <a:chExt cx="1565756" cy="1448777"/>
          </a:xfrm>
        </p:grpSpPr>
        <p:grpSp>
          <p:nvGrpSpPr>
            <p:cNvPr id="17" name="Group 16"/>
            <p:cNvGrpSpPr/>
            <p:nvPr/>
          </p:nvGrpSpPr>
          <p:grpSpPr>
            <a:xfrm>
              <a:off x="852190" y="4437112"/>
              <a:ext cx="1565756" cy="1448777"/>
              <a:chOff x="929180" y="3568034"/>
              <a:chExt cx="1565756" cy="1448777"/>
            </a:xfrm>
            <a:scene3d>
              <a:camera prst="orthographicFront"/>
              <a:lightRig rig="flat" dir="t"/>
            </a:scene3d>
          </p:grpSpPr>
          <p:sp>
            <p:nvSpPr>
              <p:cNvPr id="18" name="Oval 17"/>
              <p:cNvSpPr/>
              <p:nvPr/>
            </p:nvSpPr>
            <p:spPr>
              <a:xfrm>
                <a:off x="929180" y="3568034"/>
                <a:ext cx="1565756" cy="1448777"/>
              </a:xfrm>
              <a:prstGeom prst="ellipse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9" name="Oval 4"/>
              <p:cNvSpPr/>
              <p:nvPr/>
            </p:nvSpPr>
            <p:spPr>
              <a:xfrm>
                <a:off x="1158480" y="3780202"/>
                <a:ext cx="1107156" cy="102444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200" b="1" kern="1200" dirty="0" smtClean="0"/>
                  <a:t>წვდომის დონეები</a:t>
                </a:r>
                <a:endParaRPr lang="en-US" sz="1200" b="1" kern="1200" dirty="0"/>
              </a:p>
            </p:txBody>
          </p:sp>
        </p:grpSp>
        <p:pic>
          <p:nvPicPr>
            <p:cNvPr id="20" name="Picture 5" descr="C:\Users\TATA\AppData\Local\Microsoft\Windows\Temporary Internet Files\Content.IE5\UXVOPX3E\MC900432593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925" y="4942338"/>
              <a:ext cx="914286" cy="9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3103309" y="4403895"/>
            <a:ext cx="1550907" cy="1383900"/>
            <a:chOff x="3535357" y="4403895"/>
            <a:chExt cx="1550907" cy="1383900"/>
          </a:xfrm>
        </p:grpSpPr>
        <p:grpSp>
          <p:nvGrpSpPr>
            <p:cNvPr id="21" name="Group 20"/>
            <p:cNvGrpSpPr/>
            <p:nvPr/>
          </p:nvGrpSpPr>
          <p:grpSpPr>
            <a:xfrm>
              <a:off x="3535357" y="4403895"/>
              <a:ext cx="1550907" cy="1383900"/>
              <a:chOff x="558362" y="764800"/>
              <a:chExt cx="1550907" cy="1383900"/>
            </a:xfrm>
            <a:scene3d>
              <a:camera prst="orthographicFront"/>
              <a:lightRig rig="flat" dir="t"/>
            </a:scene3d>
          </p:grpSpPr>
          <p:sp>
            <p:nvSpPr>
              <p:cNvPr id="22" name="Oval 21"/>
              <p:cNvSpPr/>
              <p:nvPr/>
            </p:nvSpPr>
            <p:spPr>
              <a:xfrm>
                <a:off x="558362" y="764800"/>
                <a:ext cx="1550907" cy="1383900"/>
              </a:xfrm>
              <a:prstGeom prst="ellipse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3" name="Oval 4"/>
              <p:cNvSpPr/>
              <p:nvPr/>
            </p:nvSpPr>
            <p:spPr>
              <a:xfrm>
                <a:off x="785487" y="967467"/>
                <a:ext cx="1096657" cy="9785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200" b="1" kern="1200" dirty="0" smtClean="0"/>
                  <a:t>როლები</a:t>
                </a:r>
                <a:endParaRPr lang="en-US" sz="1200" b="1" kern="1200" dirty="0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64032" y="4891831"/>
              <a:ext cx="708670" cy="70867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6012160" y="2852931"/>
            <a:ext cx="2659695" cy="38164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tx1"/>
                </a:solidFill>
                <a:latin typeface="Sylfaen" pitchFamily="18" charset="0"/>
              </a:rPr>
              <a:t>მომხმარებლის რეგისტრაცია, ავტორიზაცია და აუტენთიფიკაცია</a:t>
            </a:r>
            <a:endParaRPr lang="en-US" sz="1400" b="1" dirty="0" smtClean="0">
              <a:solidFill>
                <a:schemeClr val="tx1"/>
              </a:solidFill>
              <a:latin typeface="Sylfaen" pitchFamily="18" charset="0"/>
            </a:endParaRPr>
          </a:p>
          <a:p>
            <a:pPr algn="just"/>
            <a:endParaRPr lang="ka-GE" sz="1000" dirty="0" smtClean="0"/>
          </a:p>
          <a:p>
            <a:pPr algn="just"/>
            <a:r>
              <a:rPr lang="ka-GE" sz="1000" dirty="0" smtClean="0"/>
              <a:t>წარმოდგენილი სისტემა ჯანმრთელობის დაცვის ერთიანი საინფორმაციო სისტემის კონცეფციის ერთერთი კომპონენტია და მასზე ამ სისტემის ყველა ზოგადი მიდგომა ვრცელდება:</a:t>
            </a:r>
            <a:endParaRPr lang="en-US" sz="1000" dirty="0" smtClean="0"/>
          </a:p>
          <a:p>
            <a:pPr algn="just"/>
            <a:endParaRPr lang="en-US" sz="1000" dirty="0"/>
          </a:p>
          <a:p>
            <a:pPr marL="171450" indent="-171450">
              <a:buFont typeface="Arial" pitchFamily="34" charset="0"/>
              <a:buChar char="•"/>
            </a:pPr>
            <a:r>
              <a:rPr lang="ka-GE" sz="1000" dirty="0" smtClean="0"/>
              <a:t>მომხმარებლის ავტორიზაციის პროცედურა</a:t>
            </a:r>
            <a:endParaRPr lang="en-US" sz="1000" dirty="0" smtClean="0"/>
          </a:p>
          <a:p>
            <a:endParaRPr lang="en-US" sz="1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ka-GE" sz="1000" dirty="0" smtClean="0"/>
              <a:t>სისტემის უსაფრთხოების პრინციპები</a:t>
            </a:r>
            <a:endParaRPr lang="en-US" sz="1000" dirty="0" smtClean="0"/>
          </a:p>
          <a:p>
            <a:endParaRPr lang="en-US" sz="1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ka-GE" sz="1000" dirty="0" smtClean="0"/>
              <a:t>პლატფორმა</a:t>
            </a:r>
            <a:endParaRPr lang="en-US" sz="1000" dirty="0" smtClean="0"/>
          </a:p>
          <a:p>
            <a:endParaRPr lang="en-US" sz="1000" dirty="0"/>
          </a:p>
          <a:p>
            <a:pPr marL="171450" indent="-171450">
              <a:buFont typeface="Arial" pitchFamily="34" charset="0"/>
              <a:buChar char="•"/>
            </a:pPr>
            <a:r>
              <a:rPr lang="ka-GE" sz="1000" dirty="0" smtClean="0"/>
              <a:t>ერთიან სისტემაში ინტეგრაციის უზრუნველყოფა</a:t>
            </a:r>
            <a:endParaRPr lang="en-US" sz="1000" dirty="0" smtClean="0"/>
          </a:p>
          <a:p>
            <a:endParaRPr lang="en-US" sz="100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ka-GE" sz="1000" dirty="0" smtClean="0"/>
              <a:t>მონაცემთა გაცვლის ერთიანი სტანდარტები</a:t>
            </a:r>
          </a:p>
          <a:p>
            <a:pPr algn="just"/>
            <a:endParaRPr lang="en-US" sz="1000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314325" y="980728"/>
            <a:ext cx="8506147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მენეჯმენტის სისტემა </a:t>
            </a:r>
          </a:p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(ავორიზაციის მოდული)</a:t>
            </a:r>
            <a:endParaRPr lang="en-US" sz="2000" b="1" dirty="0">
              <a:latin typeface="Sylfae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670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3924E-8 L -3.61111E-6 -0.08723 C -3.61111E-6 -0.1261 0.18559 -0.17307 0.33733 -0.17307 L 0.6757 -0.17307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85" y="-8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51503" y="2924944"/>
            <a:ext cx="2278800" cy="2279394"/>
            <a:chOff x="1783551" y="2924944"/>
            <a:chExt cx="2278800" cy="2279394"/>
          </a:xfrm>
        </p:grpSpPr>
        <p:sp>
          <p:nvSpPr>
            <p:cNvPr id="3" name="Oval 2"/>
            <p:cNvSpPr/>
            <p:nvPr/>
          </p:nvSpPr>
          <p:spPr>
            <a:xfrm>
              <a:off x="1783551" y="2924944"/>
              <a:ext cx="2278800" cy="2279394"/>
            </a:xfrm>
            <a:prstGeom prst="ellipse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25000" r="-25000"/>
              </a:stretch>
            </a:blipFill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" name="TextBox 3"/>
            <p:cNvSpPr txBox="1"/>
            <p:nvPr/>
          </p:nvSpPr>
          <p:spPr>
            <a:xfrm>
              <a:off x="1842831" y="3618365"/>
              <a:ext cx="216024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2600" b="1" dirty="0" smtClean="0">
                  <a:solidFill>
                    <a:srgbClr val="FFC000"/>
                  </a:solidFill>
                </a:rPr>
                <a:t>მენეჯმენტის სისტემა</a:t>
              </a:r>
              <a:endParaRPr lang="en-US" sz="26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5536" y="2199369"/>
            <a:ext cx="1614969" cy="1379288"/>
            <a:chOff x="827584" y="2199369"/>
            <a:chExt cx="1614969" cy="1379288"/>
          </a:xfrm>
        </p:grpSpPr>
        <p:grpSp>
          <p:nvGrpSpPr>
            <p:cNvPr id="6" name="Group 5"/>
            <p:cNvGrpSpPr/>
            <p:nvPr/>
          </p:nvGrpSpPr>
          <p:grpSpPr>
            <a:xfrm>
              <a:off x="827584" y="2199369"/>
              <a:ext cx="1614969" cy="1379288"/>
              <a:chOff x="2714784" y="-259986"/>
              <a:chExt cx="1614969" cy="1379288"/>
            </a:xfrm>
            <a:scene3d>
              <a:camera prst="orthographicFront"/>
              <a:lightRig rig="flat" dir="t"/>
            </a:scene3d>
          </p:grpSpPr>
          <p:sp>
            <p:nvSpPr>
              <p:cNvPr id="8" name="Oval 7"/>
              <p:cNvSpPr/>
              <p:nvPr/>
            </p:nvSpPr>
            <p:spPr>
              <a:xfrm>
                <a:off x="2714784" y="-259986"/>
                <a:ext cx="1614969" cy="1379288"/>
              </a:xfrm>
              <a:prstGeom prst="ellipse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9" name="Oval 4"/>
              <p:cNvSpPr/>
              <p:nvPr/>
            </p:nvSpPr>
            <p:spPr>
              <a:xfrm>
                <a:off x="2951291" y="-57994"/>
                <a:ext cx="1141955" cy="975304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200" b="1" kern="1200" dirty="0" smtClean="0"/>
                  <a:t>მომხმარებელი</a:t>
                </a:r>
                <a:endParaRPr lang="en-US" sz="1200" b="1" kern="1200" dirty="0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17569" y="2630079"/>
              <a:ext cx="834998" cy="834998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36333" y="2266501"/>
            <a:ext cx="1457865" cy="1361952"/>
            <a:chOff x="3368381" y="2266501"/>
            <a:chExt cx="1457865" cy="1361952"/>
          </a:xfrm>
        </p:grpSpPr>
        <p:grpSp>
          <p:nvGrpSpPr>
            <p:cNvPr id="11" name="Group 10"/>
            <p:cNvGrpSpPr/>
            <p:nvPr/>
          </p:nvGrpSpPr>
          <p:grpSpPr>
            <a:xfrm>
              <a:off x="3368381" y="2266501"/>
              <a:ext cx="1457865" cy="1361952"/>
              <a:chOff x="5166876" y="836806"/>
              <a:chExt cx="1457865" cy="1361952"/>
            </a:xfrm>
            <a:scene3d>
              <a:camera prst="orthographicFront"/>
              <a:lightRig rig="flat" dir="t"/>
            </a:scene3d>
          </p:grpSpPr>
          <p:sp>
            <p:nvSpPr>
              <p:cNvPr id="13" name="Oval 12"/>
              <p:cNvSpPr/>
              <p:nvPr/>
            </p:nvSpPr>
            <p:spPr>
              <a:xfrm>
                <a:off x="5166876" y="836806"/>
                <a:ext cx="1457865" cy="1361952"/>
              </a:xfrm>
              <a:prstGeom prst="ellipse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4" name="Oval 4"/>
              <p:cNvSpPr/>
              <p:nvPr/>
            </p:nvSpPr>
            <p:spPr>
              <a:xfrm>
                <a:off x="5380375" y="1036259"/>
                <a:ext cx="1030867" cy="96304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200" b="1" kern="1200" dirty="0" smtClean="0"/>
                  <a:t>უფლებები და მოვალეობები</a:t>
                </a:r>
                <a:endParaRPr lang="en-US" sz="1200" b="1" kern="1200" dirty="0"/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01269" y="2756564"/>
              <a:ext cx="792088" cy="792088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420142" y="4437112"/>
            <a:ext cx="1565756" cy="1448777"/>
            <a:chOff x="852190" y="4437112"/>
            <a:chExt cx="1565756" cy="1448777"/>
          </a:xfrm>
        </p:grpSpPr>
        <p:grpSp>
          <p:nvGrpSpPr>
            <p:cNvPr id="16" name="Group 15"/>
            <p:cNvGrpSpPr/>
            <p:nvPr/>
          </p:nvGrpSpPr>
          <p:grpSpPr>
            <a:xfrm>
              <a:off x="852190" y="4437112"/>
              <a:ext cx="1565756" cy="1448777"/>
              <a:chOff x="929180" y="3568034"/>
              <a:chExt cx="1565756" cy="1448777"/>
            </a:xfrm>
            <a:scene3d>
              <a:camera prst="orthographicFront"/>
              <a:lightRig rig="flat" dir="t"/>
            </a:scene3d>
          </p:grpSpPr>
          <p:sp>
            <p:nvSpPr>
              <p:cNvPr id="18" name="Oval 17"/>
              <p:cNvSpPr/>
              <p:nvPr/>
            </p:nvSpPr>
            <p:spPr>
              <a:xfrm>
                <a:off x="929180" y="3568034"/>
                <a:ext cx="1565756" cy="1448777"/>
              </a:xfrm>
              <a:prstGeom prst="ellipse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9" name="Oval 4"/>
              <p:cNvSpPr/>
              <p:nvPr/>
            </p:nvSpPr>
            <p:spPr>
              <a:xfrm>
                <a:off x="1158480" y="3780202"/>
                <a:ext cx="1107156" cy="1024441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200" b="1" kern="1200" dirty="0" smtClean="0"/>
                  <a:t>წვდომის დონეები</a:t>
                </a:r>
                <a:endParaRPr lang="en-US" sz="1200" b="1" kern="1200" dirty="0"/>
              </a:p>
            </p:txBody>
          </p:sp>
        </p:grpSp>
        <p:pic>
          <p:nvPicPr>
            <p:cNvPr id="17" name="Picture 5" descr="C:\Users\TATA\AppData\Local\Microsoft\Windows\Temporary Internet Files\Content.IE5\UXVOPX3E\MC900432593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7925" y="4942338"/>
              <a:ext cx="914286" cy="9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3103309" y="4421364"/>
            <a:ext cx="1550907" cy="1383900"/>
            <a:chOff x="3535357" y="4403895"/>
            <a:chExt cx="1550907" cy="1383900"/>
          </a:xfrm>
        </p:grpSpPr>
        <p:grpSp>
          <p:nvGrpSpPr>
            <p:cNvPr id="21" name="Group 20"/>
            <p:cNvGrpSpPr/>
            <p:nvPr/>
          </p:nvGrpSpPr>
          <p:grpSpPr>
            <a:xfrm>
              <a:off x="3535357" y="4403895"/>
              <a:ext cx="1550907" cy="1383900"/>
              <a:chOff x="558362" y="764800"/>
              <a:chExt cx="1550907" cy="1383900"/>
            </a:xfrm>
            <a:scene3d>
              <a:camera prst="orthographicFront"/>
              <a:lightRig rig="flat" dir="t"/>
            </a:scene3d>
          </p:grpSpPr>
          <p:sp>
            <p:nvSpPr>
              <p:cNvPr id="23" name="Oval 22"/>
              <p:cNvSpPr/>
              <p:nvPr/>
            </p:nvSpPr>
            <p:spPr>
              <a:xfrm>
                <a:off x="558362" y="764800"/>
                <a:ext cx="1550907" cy="1383900"/>
              </a:xfrm>
              <a:prstGeom prst="ellipse">
                <a:avLst/>
              </a:prstGeom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24" name="Oval 4"/>
              <p:cNvSpPr/>
              <p:nvPr/>
            </p:nvSpPr>
            <p:spPr>
              <a:xfrm>
                <a:off x="785487" y="967467"/>
                <a:ext cx="1096657" cy="978566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7620" tIns="7620" rIns="7620" bIns="7620" numCol="1" spcCol="1270" anchor="t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a-GE" sz="1200" b="1" kern="1200" dirty="0" smtClean="0"/>
                  <a:t>როლები</a:t>
                </a:r>
                <a:endParaRPr lang="en-US" sz="1200" b="1" kern="1200" dirty="0"/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64032" y="4891831"/>
              <a:ext cx="708670" cy="70867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4716016" y="2322746"/>
            <a:ext cx="3019735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ვირტუალური სამუშაო ჯგუფები </a:t>
            </a:r>
          </a:p>
          <a:p>
            <a:pPr algn="ctr"/>
            <a:r>
              <a:rPr lang="ka-GE" sz="1400" dirty="0" smtClean="0"/>
              <a:t>(სამუშაო ჯგუფი, კომისია და სხვა)</a:t>
            </a:r>
          </a:p>
          <a:p>
            <a:pPr algn="ctr"/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ჯგუფის </a:t>
            </a:r>
            <a:r>
              <a:rPr lang="en-US" sz="1000" dirty="0" smtClean="0"/>
              <a:t>ID </a:t>
            </a:r>
            <a:endParaRPr lang="ka-GE" sz="1000" dirty="0"/>
          </a:p>
          <a:p>
            <a:pPr marL="285750" indent="-285750">
              <a:buFont typeface="Arial" pitchFamily="34" charset="0"/>
              <a:buChar char="•"/>
            </a:pPr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დასახელება</a:t>
            </a:r>
          </a:p>
          <a:p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დანიშნულება (ფუნქცია)</a:t>
            </a:r>
          </a:p>
          <a:p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აქტივობის სტატუსი (თარიღი)</a:t>
            </a:r>
          </a:p>
          <a:p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endParaRPr lang="ka-GE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872745" y="4125817"/>
            <a:ext cx="3019735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/>
              <a:t>სამუშაო ჯგუფების კომპლექტაცია </a:t>
            </a:r>
          </a:p>
          <a:p>
            <a:pPr algn="ctr"/>
            <a:r>
              <a:rPr lang="ka-GE" sz="1400" dirty="0" smtClean="0"/>
              <a:t>(შემსრულებლები, კომისიის წევრები და სხვა)</a:t>
            </a:r>
            <a:endParaRPr lang="en-US" sz="1400" dirty="0" smtClean="0"/>
          </a:p>
          <a:p>
            <a:pPr algn="ctr"/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სახელი, გვარი</a:t>
            </a:r>
          </a:p>
          <a:p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თანამდებობა</a:t>
            </a:r>
          </a:p>
          <a:p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სამშაო ჯგუფის </a:t>
            </a:r>
            <a:r>
              <a:rPr lang="en-US" sz="1000" dirty="0" smtClean="0"/>
              <a:t>ID</a:t>
            </a:r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ფუნქცია</a:t>
            </a:r>
          </a:p>
          <a:p>
            <a:pPr marL="285750" indent="-285750">
              <a:buFont typeface="Arial" pitchFamily="34" charset="0"/>
              <a:buChar char="•"/>
            </a:pPr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აქტივობის სტატუსი (თარიღი)</a:t>
            </a:r>
          </a:p>
          <a:p>
            <a:pPr marL="285750" indent="-285750">
              <a:buFont typeface="Arial" pitchFamily="34" charset="0"/>
              <a:buChar char="•"/>
            </a:pPr>
            <a:endParaRPr lang="ka-GE" sz="1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1000" dirty="0" smtClean="0"/>
              <a:t>შენიშვნა</a:t>
            </a:r>
            <a:endParaRPr lang="en-US" sz="1000" dirty="0" smtClean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314325" y="980728"/>
            <a:ext cx="8506147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მენეჯმენტის სისტემა</a:t>
            </a:r>
          </a:p>
          <a:p>
            <a:r>
              <a:rPr lang="ka-GE" sz="2000" b="1" dirty="0" smtClean="0">
                <a:latin typeface="Sylfaen" pitchFamily="18" charset="0"/>
              </a:rPr>
              <a:t>(ავორიზაციის </a:t>
            </a:r>
            <a:r>
              <a:rPr lang="ka-GE" sz="2000" b="1" dirty="0">
                <a:latin typeface="Sylfaen" pitchFamily="18" charset="0"/>
              </a:rPr>
              <a:t>მოდული</a:t>
            </a:r>
            <a:r>
              <a:rPr lang="ka-GE" sz="2000" b="1" dirty="0" smtClean="0">
                <a:latin typeface="Sylfaen" pitchFamily="18" charset="0"/>
              </a:rPr>
              <a:t>)</a:t>
            </a:r>
            <a:endParaRPr lang="en-US" sz="20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2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48148E-6 C -1.94444E-6 0.00023 -0.02153 -0.25903 0.08629 -0.39815 C 0.1941 -0.53727 0.40868 -0.49931 0.47743 -0.48912 " pathEditMode="relative" rAng="0" ptsTypes="fsf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5" y="-2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TATA\AppData\Local\Microsoft\Windows\Temporary Internet Files\Content.IE5\O4AWLA7I\MC90043958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6404"/>
            <a:ext cx="6768752" cy="53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4943490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500" b="1" dirty="0" smtClean="0">
                <a:solidFill>
                  <a:schemeClr val="bg1"/>
                </a:solidFill>
              </a:rPr>
              <a:t>სამედ.საქმ.</a:t>
            </a:r>
          </a:p>
          <a:p>
            <a:pPr algn="ctr"/>
            <a:r>
              <a:rPr lang="ka-GE" sz="2500" b="1" dirty="0" smtClean="0">
                <a:solidFill>
                  <a:schemeClr val="bg1"/>
                </a:solidFill>
              </a:rPr>
              <a:t>ლიცენზირება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8249" y="5112186"/>
            <a:ext cx="244827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500" b="1" dirty="0" smtClean="0">
                <a:solidFill>
                  <a:schemeClr val="bg1"/>
                </a:solidFill>
              </a:rPr>
              <a:t>ნებართვები</a:t>
            </a:r>
            <a:endParaRPr lang="en-US" sz="25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2737" y="3089230"/>
            <a:ext cx="1935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 smtClean="0">
                <a:solidFill>
                  <a:schemeClr val="bg1"/>
                </a:solidFill>
              </a:rPr>
              <a:t>აკრედიტაცია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2947591"/>
            <a:ext cx="1512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 smtClean="0">
                <a:solidFill>
                  <a:schemeClr val="bg1"/>
                </a:solidFill>
              </a:rPr>
              <a:t>სერტიფიცირება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4465" y="3520117"/>
            <a:ext cx="244827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900" b="1" dirty="0" smtClean="0"/>
              <a:t>რეგულირება</a:t>
            </a:r>
            <a:endParaRPr lang="en-US" sz="29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685233" y="2062009"/>
            <a:ext cx="1935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200" b="1" dirty="0" smtClean="0">
                <a:solidFill>
                  <a:schemeClr val="bg1"/>
                </a:solidFill>
              </a:rPr>
              <a:t>შეტყობინება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14325" y="980728"/>
            <a:ext cx="8496944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a-GE" sz="2400" b="1" dirty="0" smtClean="0">
                <a:latin typeface="Sylfaen" pitchFamily="18" charset="0"/>
              </a:rPr>
              <a:t>სამედიცინო საქმიანობების სახ. რეგულირების სააგენტოს აქტივობები</a:t>
            </a:r>
          </a:p>
        </p:txBody>
      </p:sp>
    </p:spTree>
    <p:extLst>
      <p:ext uri="{BB962C8B-B14F-4D97-AF65-F5344CB8AC3E}">
        <p14:creationId xmlns:p14="http://schemas.microsoft.com/office/powerpoint/2010/main" xmlns="" val="323538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1" y="2254220"/>
            <a:ext cx="3936437" cy="295232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5" y="980728"/>
            <a:ext cx="8506146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დოკუმენტების მენეჯმენტის კომპონენტი</a:t>
            </a:r>
            <a:endParaRPr lang="en-US" sz="2000" b="1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0" y="2182212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buFont typeface="Arial" pitchFamily="34" charset="0"/>
              <a:buChar char="•"/>
            </a:pPr>
            <a:r>
              <a:rPr lang="ka-GE" sz="1600" dirty="0"/>
              <a:t>ელექტრონული დოკუმენტის შექმნის </a:t>
            </a:r>
            <a:r>
              <a:rPr lang="ka-GE" sz="1600" dirty="0" smtClean="0"/>
              <a:t>ფუნქციონალი</a:t>
            </a:r>
          </a:p>
          <a:p>
            <a:pPr marL="171450" lvl="1" indent="-171450">
              <a:buFont typeface="Arial" pitchFamily="34" charset="0"/>
              <a:buChar char="•"/>
            </a:pPr>
            <a:endParaRPr lang="ka-GE" sz="1600" dirty="0" smtClean="0"/>
          </a:p>
          <a:p>
            <a:pPr marL="171450" lvl="1" indent="-171450">
              <a:buFont typeface="Arial" pitchFamily="34" charset="0"/>
              <a:buChar char="•"/>
            </a:pPr>
            <a:r>
              <a:rPr lang="ka-GE" sz="1600" dirty="0"/>
              <a:t>ანალიზისთვის საჭირო კრიტერიუმების მატერიალურ დოკუმენტზე მიბმის </a:t>
            </a:r>
            <a:r>
              <a:rPr lang="ka-GE" sz="1600" dirty="0" smtClean="0"/>
              <a:t>ფუნქციონალი</a:t>
            </a:r>
          </a:p>
          <a:p>
            <a:pPr marL="171450" lvl="1" indent="-171450">
              <a:buFont typeface="Arial" pitchFamily="34" charset="0"/>
              <a:buChar char="•"/>
            </a:pPr>
            <a:endParaRPr lang="ka-GE" sz="1600" dirty="0"/>
          </a:p>
          <a:p>
            <a:pPr marL="171450" lvl="1" indent="-171450">
              <a:buFont typeface="Arial" pitchFamily="34" charset="0"/>
              <a:buChar char="•"/>
            </a:pPr>
            <a:r>
              <a:rPr lang="ka-GE" sz="1600" dirty="0"/>
              <a:t>სერვისით იდენტიფიცირების </a:t>
            </a:r>
            <a:r>
              <a:rPr lang="ka-GE" sz="1600" dirty="0" smtClean="0"/>
              <a:t>ფუნქციონალი</a:t>
            </a:r>
          </a:p>
          <a:p>
            <a:pPr marL="0" lvl="1"/>
            <a:endParaRPr lang="ka-GE" sz="1600" dirty="0"/>
          </a:p>
          <a:p>
            <a:pPr marL="171450" lvl="1" indent="-171450">
              <a:buFont typeface="Arial" pitchFamily="34" charset="0"/>
              <a:buChar char="•"/>
            </a:pPr>
            <a:r>
              <a:rPr lang="ka-GE" sz="1600" dirty="0"/>
              <a:t>მატერიალური დოკუმენტების არქივის </a:t>
            </a:r>
            <a:r>
              <a:rPr lang="ka-GE" sz="1600" dirty="0" smtClean="0"/>
              <a:t>სისტემა</a:t>
            </a:r>
            <a:endParaRPr lang="ka-GE" sz="1600" b="1" dirty="0"/>
          </a:p>
        </p:txBody>
      </p:sp>
    </p:spTree>
    <p:extLst>
      <p:ext uri="{BB962C8B-B14F-4D97-AF65-F5344CB8AC3E}">
        <p14:creationId xmlns:p14="http://schemas.microsoft.com/office/powerpoint/2010/main" xmlns="" val="36264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325" y="1340768"/>
            <a:ext cx="8506147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600" dirty="0" smtClean="0">
                <a:latin typeface="+mn-lt"/>
                <a:ea typeface="+mn-ea"/>
                <a:cs typeface="+mn-cs"/>
              </a:rPr>
              <a:t>დოკუმენტების კონსტრუირებისა და მართვის სისტემა</a:t>
            </a:r>
            <a:endParaRPr lang="en-US" sz="16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87524" y="2741647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ახალი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083058" y="2741647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წაშლა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26037268"/>
              </p:ext>
            </p:extLst>
          </p:nvPr>
        </p:nvGraphicFramePr>
        <p:xfrm>
          <a:off x="314327" y="3389719"/>
          <a:ext cx="8722168" cy="3143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281"/>
                <a:gridCol w="1199909"/>
                <a:gridCol w="1420029"/>
                <a:gridCol w="943896"/>
                <a:gridCol w="726075"/>
                <a:gridCol w="1234326"/>
                <a:gridCol w="1234326"/>
                <a:gridCol w="1234326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ინდექსი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დოკუმენტი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ტიპი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აქტივაციის თარიღი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საფუძველი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დეაქტივაციის თარიღი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დეაქტივაციის საფუძველი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რეგულაცია / პროცედურა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0969"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ზევით</a:t>
                      </a:r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endParaRPr lang="ka-GE" sz="800" dirty="0" smtClean="0"/>
                    </a:p>
                    <a:p>
                      <a:pPr algn="ctr"/>
                      <a:r>
                        <a:rPr lang="ka-GE" sz="800" dirty="0" smtClean="0"/>
                        <a:t>ქვევით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ka-GE" sz="1000" dirty="0" smtClean="0"/>
                        <a:t>დოკუმენტი 1</a:t>
                      </a:r>
                    </a:p>
                    <a:p>
                      <a:r>
                        <a:rPr lang="ka-GE" sz="1000" dirty="0" smtClean="0"/>
                        <a:t>          ანოტაცია</a:t>
                      </a:r>
                    </a:p>
                    <a:p>
                      <a:r>
                        <a:rPr lang="ka-GE" sz="1000" dirty="0" smtClean="0"/>
                        <a:t>          შაბლონი</a:t>
                      </a:r>
                    </a:p>
                    <a:p>
                      <a:endParaRPr lang="ka-GE" sz="1000" dirty="0" smtClean="0"/>
                    </a:p>
                    <a:p>
                      <a:r>
                        <a:rPr lang="ka-GE" sz="1000" dirty="0" smtClean="0"/>
                        <a:t>დოკუმენტი</a:t>
                      </a:r>
                      <a:r>
                        <a:rPr lang="ka-GE" sz="1000" baseline="0" dirty="0" smtClean="0"/>
                        <a:t> 2</a:t>
                      </a:r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r>
                        <a:rPr lang="ka-GE" sz="1000" baseline="0" dirty="0" smtClean="0"/>
                        <a:t>დოკუმენტი 3</a:t>
                      </a:r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endParaRPr lang="ka-GE" sz="1000" baseline="0" dirty="0" smtClean="0"/>
                    </a:p>
                    <a:p>
                      <a:r>
                        <a:rPr lang="ka-GE" sz="1000" baseline="0" dirty="0" smtClean="0"/>
                        <a:t>დოკუმენტი N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ატვირთვა</a:t>
                      </a:r>
                      <a:br>
                        <a:rPr lang="ka-GE" sz="1000" dirty="0" smtClean="0"/>
                      </a:b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ელექტრონული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ელექტრონული,</a:t>
                      </a:r>
                      <a:r>
                        <a:rPr lang="ka-GE" sz="1000" baseline="0" dirty="0" smtClean="0"/>
                        <a:t> ატვირთვა</a:t>
                      </a:r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თარიღი</a:t>
                      </a:r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თარიღი</a:t>
                      </a:r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თარიღი</a:t>
                      </a:r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კანონი</a:t>
                      </a:r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r>
                        <a:rPr lang="ka-GE" sz="1000" dirty="0" smtClean="0"/>
                        <a:t>ბრძანება</a:t>
                      </a:r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კანონი</a:t>
                      </a:r>
                    </a:p>
                    <a:p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თარიღი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endParaRPr lang="ka-GE" sz="1000" dirty="0" smtClean="0"/>
                    </a:p>
                    <a:p>
                      <a:pPr algn="ctr"/>
                      <a:r>
                        <a:rPr lang="ka-GE" sz="1000" dirty="0" smtClean="0"/>
                        <a:t>ცვლილება კანონში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ლიცენზირება, ნებართვა</a:t>
                      </a:r>
                      <a:br>
                        <a:rPr lang="ka-GE" sz="1000" dirty="0" smtClean="0"/>
                      </a:b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ანგარიშგება</a:t>
                      </a:r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endParaRPr lang="ka-GE" sz="1000" dirty="0" smtClean="0"/>
                    </a:p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ka-GE" sz="1000" dirty="0" smtClean="0"/>
                        <a:t>სერტიფიცირება</a:t>
                      </a:r>
                      <a:endParaRPr lang="ka-GE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683568" y="4423709"/>
            <a:ext cx="0" cy="180020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1184624" y="4397831"/>
            <a:ext cx="252028" cy="72008"/>
          </a:xfrm>
          <a:prstGeom prst="bentConnector3">
            <a:avLst>
              <a:gd name="adj1" fmla="val -4765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1175998" y="4469839"/>
            <a:ext cx="252028" cy="136949"/>
          </a:xfrm>
          <a:prstGeom prst="bentConnector3">
            <a:avLst>
              <a:gd name="adj1" fmla="val -1342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1520" y="2248624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 smtClean="0">
                <a:latin typeface="Sylfaen" pitchFamily="18" charset="0"/>
              </a:rPr>
              <a:t>: </a:t>
            </a:r>
            <a:r>
              <a:rPr lang="ka-GE" sz="1200" dirty="0">
                <a:latin typeface="Sylfaen" pitchFamily="18" charset="0"/>
              </a:rPr>
              <a:t>&lt;სახელი, გვარი&gt;</a:t>
            </a:r>
            <a:endParaRPr lang="en-US" sz="1200" dirty="0">
              <a:latin typeface="Sylfaen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6847763"/>
              </p:ext>
            </p:extLst>
          </p:nvPr>
        </p:nvGraphicFramePr>
        <p:xfrm>
          <a:off x="6038038" y="1949559"/>
          <a:ext cx="1764846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4846"/>
              </a:tblGrid>
              <a:tr h="1296144"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ლიცენზირება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ნებართვა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შეტყობინება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აკრედიტაცია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სერტიფიცირება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ანგარიშგება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4461492"/>
              </p:ext>
            </p:extLst>
          </p:nvPr>
        </p:nvGraphicFramePr>
        <p:xfrm>
          <a:off x="3752679" y="1916832"/>
          <a:ext cx="1755425" cy="799976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755425"/>
              </a:tblGrid>
              <a:tr h="799976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ატვირთვა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300" dirty="0" smtClean="0"/>
                        <a:t>ე</a:t>
                      </a:r>
                      <a:r>
                        <a:rPr lang="ka-GE" sz="1300" dirty="0" smtClean="0"/>
                        <a:t>ლექტრონული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ka-GE" sz="1300" dirty="0" smtClean="0"/>
                        <a:t>დედანი</a:t>
                      </a:r>
                      <a:endParaRPr lang="en-US" sz="13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1043608" y="4757871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43608" y="5333935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43608" y="5982007"/>
            <a:ext cx="79928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14" idx="1"/>
          </p:cNvCxnSpPr>
          <p:nvPr/>
        </p:nvCxnSpPr>
        <p:spPr>
          <a:xfrm rot="5400000" flipH="1" flipV="1">
            <a:off x="2655688" y="2576949"/>
            <a:ext cx="1357119" cy="836863"/>
          </a:xfrm>
          <a:prstGeom prst="bentConnector2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9" idx="3"/>
          </p:cNvCxnSpPr>
          <p:nvPr/>
        </p:nvCxnSpPr>
        <p:spPr>
          <a:xfrm rot="16200000" flipV="1">
            <a:off x="7611961" y="2788554"/>
            <a:ext cx="993264" cy="611418"/>
          </a:xfrm>
          <a:prstGeom prst="bentConnector2">
            <a:avLst/>
          </a:prstGeom>
          <a:ln w="28575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 bwMode="auto">
          <a:xfrm>
            <a:off x="2182403" y="2741647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51520" y="980728"/>
            <a:ext cx="8722171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სისტემის მომხმარებელთა ინტერფეისები</a:t>
            </a:r>
            <a:endParaRPr lang="en-US" sz="2000" b="1" dirty="0">
              <a:latin typeface="Sylfae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68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145686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დაწესებულება</a:t>
            </a:r>
            <a:r>
              <a:rPr lang="ka-GE" sz="1200" dirty="0" smtClean="0">
                <a:latin typeface="Sylfaen" pitchFamily="18" charset="0"/>
              </a:rPr>
              <a:t>: &lt;საიდენტიფიკაციო კოდი&gt;&lt;დასახელება&gt; 	</a:t>
            </a:r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>
                <a:latin typeface="Sylfaen" pitchFamily="18" charset="0"/>
              </a:rPr>
              <a:t>: </a:t>
            </a:r>
            <a:r>
              <a:rPr lang="ka-GE" sz="1200" dirty="0" smtClean="0">
                <a:latin typeface="Sylfaen" pitchFamily="18" charset="0"/>
              </a:rPr>
              <a:t>&lt;სახელი, გვარი&gt;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467544" y="2871050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ახალი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362423" y="2871050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ნახვა/რედაქტირება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263078" y="2871050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2407715"/>
              </p:ext>
            </p:extLst>
          </p:nvPr>
        </p:nvGraphicFramePr>
        <p:xfrm>
          <a:off x="503548" y="3449947"/>
          <a:ext cx="6984776" cy="26433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936104"/>
                <a:gridCol w="936104"/>
                <a:gridCol w="936104"/>
                <a:gridCol w="864096"/>
                <a:gridCol w="792088"/>
                <a:gridCol w="864096"/>
                <a:gridCol w="720080"/>
              </a:tblGrid>
              <a:tr h="731706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საქმის </a:t>
                      </a:r>
                      <a:r>
                        <a:rPr lang="ka-GE" sz="1000" baseline="0" dirty="0" smtClean="0"/>
                        <a:t> N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პროცედურის დაწყების თარიღი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dirty="0" smtClean="0"/>
                        <a:t>სტატუსის თარიღი</a:t>
                      </a:r>
                      <a:endParaRPr lang="en-US" sz="1000" dirty="0" smtClean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კომენტარი</a:t>
                      </a:r>
                      <a:endParaRPr lang="en-US" sz="10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ბეჭდვა</a:t>
                      </a:r>
                      <a:r>
                        <a:rPr lang="en-US" sz="900" dirty="0" smtClean="0"/>
                        <a:t> /</a:t>
                      </a:r>
                      <a:r>
                        <a:rPr lang="ka-GE" sz="900" dirty="0" smtClean="0"/>
                        <a:t> კოპირება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</a:tr>
              <a:tr h="49122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ანგარიშგება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</a:tr>
              <a:tr h="49122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სასწრაფო</a:t>
                      </a:r>
                      <a:r>
                        <a:rPr lang="ka-GE" sz="800" baseline="0" dirty="0" smtClean="0"/>
                        <a:t> სამედიცინო დახმარება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</a:tr>
              <a:tr h="464202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ნებართვა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სტაციონარი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N 0123456789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10.05.2011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10.06.2011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</a:tr>
              <a:tr h="464989">
                <a:tc>
                  <a:txBody>
                    <a:bodyPr/>
                    <a:lstStyle/>
                    <a:p>
                      <a:pPr algn="ctr"/>
                      <a:r>
                        <a:rPr lang="ka-GE" sz="900" kern="1200" dirty="0" smtClean="0"/>
                        <a:t>შეტყობინება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დერმატო-ვენერიოლოგია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N 2345678901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25.07.2011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შესაბამისობის დადგენა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05.08.2011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ka-G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138" y="5818094"/>
            <a:ext cx="104791" cy="952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617" y="5314038"/>
            <a:ext cx="104791" cy="952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7858" y="4857688"/>
            <a:ext cx="104791" cy="9526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 bwMode="auto">
          <a:xfrm>
            <a:off x="6161952" y="2871050"/>
            <a:ext cx="2016224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400" b="1" dirty="0">
                <a:solidFill>
                  <a:schemeClr val="bg1"/>
                </a:solidFill>
                <a:latin typeface="Sylfaen" pitchFamily="18" charset="0"/>
              </a:rPr>
              <a:t>პროცედურის შეწყვეტა</a:t>
            </a:r>
            <a:endParaRPr lang="en-US" sz="14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14325" y="103758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მაძიებლის ვებ ინტერფეისი</a:t>
            </a:r>
          </a:p>
          <a:p>
            <a:r>
              <a:rPr lang="ka-GE" sz="1600" dirty="0" smtClean="0">
                <a:latin typeface="Sylfaen" pitchFamily="18" charset="0"/>
                <a:ea typeface="+mn-ea"/>
                <a:cs typeface="+mn-cs"/>
              </a:rPr>
              <a:t>ლიცენზირება, ნებართვები, შეტყობინება, ანგარიშგება</a:t>
            </a:r>
            <a:endParaRPr lang="en-US" sz="1600" dirty="0">
              <a:latin typeface="Sylfaen" pitchFamily="18" charset="0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159" y="4352863"/>
            <a:ext cx="104791" cy="95263"/>
          </a:xfrm>
          <a:prstGeom prst="rect">
            <a:avLst/>
          </a:prstGeom>
        </p:spPr>
      </p:pic>
      <p:pic>
        <p:nvPicPr>
          <p:cNvPr id="2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161750" y="4251828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282665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1" y="4787490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300682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747897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161749" y="4756653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161752" y="5717059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161750" y="5270964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476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4325" y="103758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მაძიებლის ვებ ინტერფეისი</a:t>
            </a:r>
            <a:endParaRPr lang="en-US" sz="2000" b="1" dirty="0">
              <a:latin typeface="Sylfaen" pitchFamily="18" charset="0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55576" y="3731586"/>
            <a:ext cx="0" cy="2734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55576" y="3996947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5326779"/>
              </p:ext>
            </p:extLst>
          </p:nvPr>
        </p:nvGraphicFramePr>
        <p:xfrm>
          <a:off x="323528" y="2605097"/>
          <a:ext cx="7389441" cy="1183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980"/>
                <a:gridCol w="956980"/>
                <a:gridCol w="956980"/>
                <a:gridCol w="1017492"/>
                <a:gridCol w="1008112"/>
                <a:gridCol w="845336"/>
                <a:gridCol w="956980"/>
                <a:gridCol w="690581"/>
              </a:tblGrid>
              <a:tr h="681023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საქმის </a:t>
                      </a:r>
                      <a:r>
                        <a:rPr lang="ka-GE" sz="1000" baseline="0" dirty="0" smtClean="0"/>
                        <a:t> N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პროცედურის დაწყების თარიღი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dirty="0" smtClean="0"/>
                        <a:t>სტატუსის თარიღი</a:t>
                      </a:r>
                      <a:endParaRPr lang="en-US" sz="1000" dirty="0" smtClean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კომენტარი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ბეჭდვა</a:t>
                      </a:r>
                      <a:endParaRPr lang="en-US" sz="1000" dirty="0">
                        <a:solidFill>
                          <a:schemeClr val="bg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548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N 1234567890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</a:t>
                      </a:r>
                      <a:r>
                        <a:rPr lang="en-US" sz="900" dirty="0" smtClean="0"/>
                        <a:t>8</a:t>
                      </a:r>
                      <a:r>
                        <a:rPr lang="ka-GE" sz="900" dirty="0" smtClean="0"/>
                        <a:t>.08.2011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08683904"/>
              </p:ext>
            </p:extLst>
          </p:nvPr>
        </p:nvGraphicFramePr>
        <p:xfrm>
          <a:off x="1285220" y="4820383"/>
          <a:ext cx="6432461" cy="1508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6980"/>
                <a:gridCol w="956980"/>
                <a:gridCol w="1017492"/>
                <a:gridCol w="1003400"/>
                <a:gridCol w="850048"/>
                <a:gridCol w="956980"/>
                <a:gridCol w="690581"/>
              </a:tblGrid>
              <a:tr h="432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b="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პათოლოგანატომიური საქმიანობა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N 7894504668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15.07.2011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0" dirty="0" smtClean="0">
                          <a:latin typeface="Sylfaen" pitchFamily="18" charset="0"/>
                        </a:rPr>
                        <a:t>შესაბამისობის დადგენა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latin typeface="Sylfaen" pitchFamily="18" charset="0"/>
                        </a:rPr>
                        <a:t>05.08.2011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348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პათოლოგანატომიური საქმიანობა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N 7894504668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მიღებულია</a:t>
                      </a:r>
                      <a:endParaRPr lang="en-US" sz="900" kern="1200" dirty="0" smtClean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18.07.2011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a-GE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პათოლოგანატომიური საქმიანობა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15.07.2011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ახალი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>
                          <a:solidFill>
                            <a:schemeClr val="dk1"/>
                          </a:solidFill>
                          <a:latin typeface="Sylfaen" pitchFamily="18" charset="0"/>
                          <a:ea typeface="+mn-ea"/>
                          <a:cs typeface="+mn-cs"/>
                        </a:rPr>
                        <a:t>15.07.2011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ka-GE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0" name="Straight Connector 29"/>
          <p:cNvCxnSpPr/>
          <p:nvPr/>
        </p:nvCxnSpPr>
        <p:spPr>
          <a:xfrm>
            <a:off x="764266" y="4774481"/>
            <a:ext cx="0" cy="11793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764266" y="5039842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769051" y="5487564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69051" y="5953835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 bwMode="auto">
          <a:xfrm>
            <a:off x="287524" y="2132856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ახალი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2182403" y="2132856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ნახვა/რედაქტირება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4083058" y="2132856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5981932" y="2132856"/>
            <a:ext cx="2016224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400" b="1" dirty="0">
                <a:solidFill>
                  <a:schemeClr val="bg1"/>
                </a:solidFill>
                <a:latin typeface="Sylfaen" pitchFamily="18" charset="0"/>
              </a:rPr>
              <a:t>პროცედურის შეწყვეტა</a:t>
            </a:r>
            <a:endParaRPr lang="en-US" sz="1400" b="1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87524" y="1700808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>
                <a:latin typeface="Sylfaen" pitchFamily="18" charset="0"/>
              </a:rPr>
              <a:t>დაწესებულება</a:t>
            </a:r>
            <a:r>
              <a:rPr lang="ka-GE" sz="1200" dirty="0">
                <a:latin typeface="Sylfaen" pitchFamily="18" charset="0"/>
              </a:rPr>
              <a:t>: </a:t>
            </a:r>
            <a:r>
              <a:rPr lang="ka-GE" sz="1200" dirty="0" smtClean="0">
                <a:latin typeface="Sylfaen" pitchFamily="18" charset="0"/>
              </a:rPr>
              <a:t>&lt;საიდენტიფიკაციო კოდი&gt; &lt;</a:t>
            </a:r>
            <a:r>
              <a:rPr lang="ka-GE" sz="1200" dirty="0">
                <a:latin typeface="Sylfaen" pitchFamily="18" charset="0"/>
              </a:rPr>
              <a:t>დასახელება</a:t>
            </a:r>
            <a:r>
              <a:rPr lang="ka-GE" sz="1200" dirty="0" smtClean="0">
                <a:latin typeface="Sylfaen" pitchFamily="18" charset="0"/>
              </a:rPr>
              <a:t>&gt;		 </a:t>
            </a:r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>
                <a:latin typeface="Sylfaen" pitchFamily="18" charset="0"/>
              </a:rPr>
              <a:t>: &lt;სახელი, გვარი&gt;</a:t>
            </a:r>
          </a:p>
        </p:txBody>
      </p:sp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041924"/>
              </p:ext>
            </p:extLst>
          </p:nvPr>
        </p:nvGraphicFramePr>
        <p:xfrm>
          <a:off x="1278783" y="3789040"/>
          <a:ext cx="6432461" cy="5029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6980"/>
                <a:gridCol w="956980"/>
                <a:gridCol w="1017492"/>
                <a:gridCol w="1006317"/>
                <a:gridCol w="847131"/>
                <a:gridCol w="956980"/>
                <a:gridCol w="690581"/>
              </a:tblGrid>
              <a:tr h="340676"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სასწრაფო</a:t>
                      </a:r>
                      <a:r>
                        <a:rPr lang="ka-GE" sz="900" b="0" baseline="0" dirty="0" smtClean="0"/>
                        <a:t> სამედიცინო დახმარება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25.08.2011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გაგზავნილია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25.08.2011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9721035"/>
              </p:ext>
            </p:extLst>
          </p:nvPr>
        </p:nvGraphicFramePr>
        <p:xfrm>
          <a:off x="323528" y="4296322"/>
          <a:ext cx="7389441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980"/>
                <a:gridCol w="956980"/>
                <a:gridCol w="956980"/>
                <a:gridCol w="1017492"/>
                <a:gridCol w="1004592"/>
                <a:gridCol w="848856"/>
                <a:gridCol w="956980"/>
                <a:gridCol w="690581"/>
              </a:tblGrid>
              <a:tr h="411548"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ლიცენზია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b="0" kern="1200" dirty="0" smtClean="0">
                          <a:solidFill>
                            <a:schemeClr val="tx1"/>
                          </a:solidFill>
                        </a:rPr>
                        <a:t>პათოლოგანატომიური საქმიანობა</a:t>
                      </a:r>
                      <a:endParaRPr lang="en-US" sz="900" b="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N 7894504668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15.0</a:t>
                      </a:r>
                      <a:r>
                        <a:rPr lang="en-US" sz="9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.2011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დასრულდა დადებითად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solidFill>
                            <a:schemeClr val="tx1"/>
                          </a:solidFill>
                        </a:rPr>
                        <a:t>15.08.2011</a:t>
                      </a:r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b="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550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0663516"/>
              </p:ext>
            </p:extLst>
          </p:nvPr>
        </p:nvGraphicFramePr>
        <p:xfrm>
          <a:off x="318282" y="1772816"/>
          <a:ext cx="4973798" cy="1966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91"/>
                <a:gridCol w="880492"/>
                <a:gridCol w="1099807"/>
                <a:gridCol w="864096"/>
                <a:gridCol w="1008112"/>
              </a:tblGrid>
              <a:tr h="676569">
                <a:tc>
                  <a:txBody>
                    <a:bodyPr/>
                    <a:lstStyle/>
                    <a:p>
                      <a:pPr algn="ctr"/>
                      <a:r>
                        <a:rPr lang="ka-GE" sz="1000" kern="1200" dirty="0" smtClean="0"/>
                        <a:t>დოკუმენტი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ტიპი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ვალიდაცია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კომენტარი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კოპირება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დოკუმენტი 1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ატვირთვა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მიღებულია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დოკუმენტი </a:t>
                      </a:r>
                      <a:r>
                        <a:rPr lang="en-US" sz="900" dirty="0" smtClean="0"/>
                        <a:t>2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ელექტრონული, ატვირთვა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არ არის მღებული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3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დოკუმენტი </a:t>
                      </a:r>
                      <a:r>
                        <a:rPr lang="en-US" sz="900" kern="1200" dirty="0" smtClean="0"/>
                        <a:t>3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დედანი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მიღებულია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4569860"/>
              </p:ext>
            </p:extLst>
          </p:nvPr>
        </p:nvGraphicFramePr>
        <p:xfrm>
          <a:off x="4499992" y="3914759"/>
          <a:ext cx="4464496" cy="2550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/>
              </a:tblGrid>
              <a:tr h="417190">
                <a:tc>
                  <a:txBody>
                    <a:bodyPr/>
                    <a:lstStyle/>
                    <a:p>
                      <a:pPr algn="ctr"/>
                      <a:r>
                        <a:rPr lang="ka-GE" sz="1800" dirty="0" smtClean="0"/>
                        <a:t>ფაილის შევსება</a:t>
                      </a:r>
                      <a:endParaRPr lang="en-US" sz="1800" dirty="0"/>
                    </a:p>
                  </a:txBody>
                  <a:tcPr anchor="ctr"/>
                </a:tc>
              </a:tr>
              <a:tr h="1251571">
                <a:tc>
                  <a:txBody>
                    <a:bodyPr/>
                    <a:lstStyle/>
                    <a:p>
                      <a:r>
                        <a:rPr lang="ka-GE" sz="1000" kern="1200" dirty="0" smtClean="0"/>
                        <a:t>პუნქტი 1 ....................... </a:t>
                      </a:r>
                    </a:p>
                    <a:p>
                      <a:r>
                        <a:rPr lang="ka-GE" sz="1000" kern="1200" dirty="0" smtClean="0"/>
                        <a:t>პუნატი 2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3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4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5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6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7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8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9 .......................</a:t>
                      </a:r>
                    </a:p>
                    <a:p>
                      <a:r>
                        <a:rPr lang="ka-GE" sz="1000" kern="1200" dirty="0" smtClean="0"/>
                        <a:t>პუნქტი 10 .....................</a:t>
                      </a:r>
                    </a:p>
                    <a:p>
                      <a:r>
                        <a:rPr lang="ka-GE" sz="1000" kern="1200" dirty="0" smtClean="0"/>
                        <a:t>პუნატი 11</a:t>
                      </a:r>
                      <a:r>
                        <a:rPr lang="ka-GE" sz="1000" kern="1200" baseline="0" dirty="0" smtClean="0"/>
                        <a:t> </a:t>
                      </a:r>
                      <a:r>
                        <a:rPr lang="ka-GE" sz="1000" kern="1200" dirty="0" smtClean="0"/>
                        <a:t>.....................</a:t>
                      </a:r>
                      <a:endParaRPr lang="en-US" sz="10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Rounded Rectangle 23"/>
          <p:cNvSpPr/>
          <p:nvPr/>
        </p:nvSpPr>
        <p:spPr bwMode="auto">
          <a:xfrm>
            <a:off x="4654112" y="6165304"/>
            <a:ext cx="1271201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შენახვა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549271" y="6165304"/>
            <a:ext cx="1271201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606314" y="3862563"/>
            <a:ext cx="1512168" cy="21450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" name="Picture 2" descr="C:\Users\TATA\AppData\Local\Microsoft\Windows\Temporary Internet Files\Content.IE5\DT5I4WKP\MC90044215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666996">
            <a:off x="319767" y="3791314"/>
            <a:ext cx="358720" cy="35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 bwMode="auto">
          <a:xfrm>
            <a:off x="390292" y="4224315"/>
            <a:ext cx="792087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ატვირთვა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1419831" y="4224315"/>
            <a:ext cx="720080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083692" y="6165304"/>
            <a:ext cx="1271201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ბეჭდვა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45410651"/>
              </p:ext>
            </p:extLst>
          </p:nvPr>
        </p:nvGraphicFramePr>
        <p:xfrm>
          <a:off x="395536" y="4626471"/>
          <a:ext cx="2945904" cy="182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904"/>
              </a:tblGrid>
              <a:tr h="610446">
                <a:tc>
                  <a:txBody>
                    <a:bodyPr/>
                    <a:lstStyle/>
                    <a:p>
                      <a:r>
                        <a:rPr lang="ka-GE" sz="1000" dirty="0" smtClean="0"/>
                        <a:t>კომენტარი</a:t>
                      </a:r>
                      <a:endParaRPr lang="en-US" sz="1000" dirty="0"/>
                    </a:p>
                  </a:txBody>
                  <a:tcPr/>
                </a:tc>
              </a:tr>
              <a:tr h="1216419">
                <a:tc>
                  <a:txBody>
                    <a:bodyPr/>
                    <a:lstStyle/>
                    <a:p>
                      <a:endParaRPr lang="ka-GE" sz="800" u="sng" dirty="0" smtClean="0"/>
                    </a:p>
                    <a:p>
                      <a:r>
                        <a:rPr lang="ka-GE" sz="800" u="sng" dirty="0" smtClean="0"/>
                        <a:t>სააგენტო: დოკუმენტი 1 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dirty="0" smtClean="0"/>
                    </a:p>
                    <a:p>
                      <a:endParaRPr lang="ka-GE" sz="800" dirty="0" smtClean="0"/>
                    </a:p>
                    <a:p>
                      <a:r>
                        <a:rPr lang="ka-GE" sz="800" u="sng" dirty="0" smtClean="0"/>
                        <a:t>მაძიებელი: დოკუმენტი</a:t>
                      </a:r>
                      <a:r>
                        <a:rPr lang="ka-GE" sz="800" u="sng" baseline="0" dirty="0" smtClean="0"/>
                        <a:t> 1: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i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695695" y="4689134"/>
            <a:ext cx="576064" cy="2000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b="1" dirty="0" smtClean="0">
                <a:solidFill>
                  <a:schemeClr val="bg1"/>
                </a:solidFill>
              </a:rPr>
              <a:t>გაგზავნა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95695" y="4986488"/>
            <a:ext cx="576064" cy="2000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b="1" dirty="0" smtClean="0">
                <a:solidFill>
                  <a:schemeClr val="bg1"/>
                </a:solidFill>
              </a:rPr>
              <a:t>უარი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0113" y="4904302"/>
            <a:ext cx="2016224" cy="2462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a-GE" sz="1000" dirty="0" smtClean="0"/>
              <a:t>ტექსტი ტექსტი ტექსტი</a:t>
            </a:r>
            <a:endParaRPr lang="en-US" sz="1000" dirty="0"/>
          </a:p>
        </p:txBody>
      </p:sp>
      <p:sp>
        <p:nvSpPr>
          <p:cNvPr id="39" name="TextBox 38"/>
          <p:cNvSpPr txBox="1"/>
          <p:nvPr/>
        </p:nvSpPr>
        <p:spPr>
          <a:xfrm>
            <a:off x="5868144" y="1628800"/>
            <a:ext cx="3029582" cy="203132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დოკუმენტების ტიპები:</a:t>
            </a:r>
          </a:p>
          <a:p>
            <a:pPr algn="ctr"/>
            <a:endParaRPr lang="ka-GE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ატვირთული</a:t>
            </a:r>
            <a:r>
              <a:rPr lang="ka-GE" sz="1400" dirty="0" smtClean="0">
                <a:solidFill>
                  <a:schemeClr val="bg1"/>
                </a:solidFill>
              </a:rPr>
              <a:t> (ელექტრონული, სკანირებული)</a:t>
            </a:r>
          </a:p>
          <a:p>
            <a:endParaRPr lang="ka-GE" sz="1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ელექტრონული</a:t>
            </a:r>
            <a:r>
              <a:rPr lang="ka-GE" sz="1400" dirty="0" smtClean="0">
                <a:solidFill>
                  <a:schemeClr val="bg1"/>
                </a:solidFill>
              </a:rPr>
              <a:t> (შაბლონური ფორმით მოწოდებული)</a:t>
            </a:r>
          </a:p>
          <a:p>
            <a:endParaRPr lang="ka-GE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მატერიალური</a:t>
            </a:r>
            <a:r>
              <a:rPr lang="ka-GE" sz="1400" dirty="0" smtClean="0">
                <a:solidFill>
                  <a:schemeClr val="bg1"/>
                </a:solidFill>
              </a:rPr>
              <a:t> (დედანი)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14325" y="103758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მაძიებლის მიერ დოკუმენტების წარმოების პროცესი</a:t>
            </a:r>
            <a:endParaRPr lang="en-US" sz="2000" b="1" dirty="0">
              <a:latin typeface="Sylfaen" pitchFamily="18" charset="0"/>
              <a:ea typeface="+mn-ea"/>
              <a:cs typeface="+mn-cs"/>
            </a:endParaRPr>
          </a:p>
        </p:txBody>
      </p:sp>
      <p:pic>
        <p:nvPicPr>
          <p:cNvPr id="6146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78810" y="2494032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74557" y="2852321"/>
            <a:ext cx="305927" cy="30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78811" y="3260242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492" y="2518226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492" y="2906283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486" y="3294641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614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648213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 smtClean="0">
                <a:latin typeface="Sylfaen" pitchFamily="18" charset="0"/>
              </a:rPr>
              <a:t>: &lt;სახელი, გვარი&gt;</a:t>
            </a:r>
            <a:endParaRPr lang="en-US" sz="1200" dirty="0">
              <a:latin typeface="Sylfae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4325" y="1037580"/>
            <a:ext cx="8650163" cy="4472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სააგენტოს ხელმძღვანელობის ვებ ინტერფეისი</a:t>
            </a:r>
            <a:endParaRPr lang="en-US" sz="2000" b="1" dirty="0">
              <a:latin typeface="Sylfaen" pitchFamily="18" charset="0"/>
              <a:ea typeface="+mn-ea"/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7259919"/>
              </p:ext>
            </p:extLst>
          </p:nvPr>
        </p:nvGraphicFramePr>
        <p:xfrm>
          <a:off x="253480" y="2994451"/>
          <a:ext cx="8711008" cy="3243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476"/>
                <a:gridCol w="987303"/>
                <a:gridCol w="1072143"/>
                <a:gridCol w="863637"/>
                <a:gridCol w="879009"/>
                <a:gridCol w="864096"/>
                <a:gridCol w="1008112"/>
                <a:gridCol w="1120342"/>
                <a:gridCol w="96789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მაძიებელი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პროცედურის დაწყების თარიღი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სტატუსის თარიღი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შემსრულებელი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ვიზა</a:t>
                      </a:r>
                      <a:r>
                        <a:rPr lang="en-US" sz="1000" dirty="0" smtClean="0"/>
                        <a:t> </a:t>
                      </a:r>
                      <a:r>
                        <a:rPr lang="ka-GE" sz="1000" dirty="0" smtClean="0"/>
                        <a:t>კომენტარით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შესრულების ბოლო თარიღი</a:t>
                      </a:r>
                      <a:endParaRPr lang="en-US" sz="800" b="1" kern="1200" dirty="0">
                        <a:solidFill>
                          <a:schemeClr val="lt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ანგარიშგება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 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05.12.2011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25.08.2011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25.08.2011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>
                          <a:latin typeface="Sylfaen" pitchFamily="18" charset="0"/>
                        </a:rPr>
                        <a:t>თანამშრომელი 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27.08.2011</a:t>
                      </a:r>
                      <a:endParaRPr lang="en-US" sz="8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ნებართვა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სტაციონარული დაწესებულება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განხილვის პროცესში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21.08.2011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>
                          <a:latin typeface="Sylfaen" pitchFamily="18" charset="0"/>
                        </a:rPr>
                        <a:t>თანამშრომელი 3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25.08.2011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შეტყობინება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მაღალი რისკის შემცველი სამედიცინო საქმიანობა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>
                          <a:latin typeface="Sylfaen" pitchFamily="18" charset="0"/>
                        </a:rPr>
                        <a:t>თანამშრომელი 2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1000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სასამართლო სამედიცინო ექსპერტიზა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771800" y="1484784"/>
            <a:ext cx="2808312" cy="126188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rgbClr val="002060"/>
                </a:solidFill>
              </a:rPr>
              <a:t>ლიცენზია/ნებართვების დოკ</a:t>
            </a:r>
            <a:r>
              <a:rPr lang="ka-GE" sz="1400" b="1" dirty="0" smtClean="0">
                <a:solidFill>
                  <a:srgbClr val="002060"/>
                </a:solidFill>
              </a:rPr>
              <a:t>. პირველადი განხილვის </a:t>
            </a:r>
            <a:r>
              <a:rPr lang="ka-GE" sz="1400" b="1" dirty="0">
                <a:solidFill>
                  <a:srgbClr val="002060"/>
                </a:solidFill>
              </a:rPr>
              <a:t>ჯგუფი</a:t>
            </a:r>
            <a:endParaRPr lang="en-US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accent6">
                    <a:lumMod val="50000"/>
                  </a:schemeClr>
                </a:solidFill>
              </a:rPr>
              <a:t>თანამშრომელი 1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bg1">
                    <a:lumMod val="50000"/>
                  </a:schemeClr>
                </a:solidFill>
              </a:rPr>
              <a:t>თანამშრომელი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600" dirty="0" smtClean="0">
                <a:solidFill>
                  <a:schemeClr val="tx1"/>
                </a:solidFill>
              </a:rPr>
              <a:t>თანამშრომელი 3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2" name="Elbow Connector 21"/>
          <p:cNvCxnSpPr/>
          <p:nvPr/>
        </p:nvCxnSpPr>
        <p:spPr>
          <a:xfrm>
            <a:off x="5580112" y="2132856"/>
            <a:ext cx="353690" cy="2111712"/>
          </a:xfrm>
          <a:prstGeom prst="bentConnector2">
            <a:avLst/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4747" y="5846461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5475" y="4810236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7585902" y="5878408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7585901" y="4769582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098986" y="1539369"/>
            <a:ext cx="2793494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rgbClr val="002060"/>
                </a:solidFill>
              </a:rPr>
              <a:t>ლიცენზია/ნებართვების დოკ</a:t>
            </a:r>
            <a:r>
              <a:rPr lang="ka-GE" sz="1400" b="1" dirty="0" smtClean="0">
                <a:solidFill>
                  <a:srgbClr val="002060"/>
                </a:solidFill>
              </a:rPr>
              <a:t>. საჯარო განხილვის </a:t>
            </a:r>
            <a:r>
              <a:rPr lang="ka-GE" sz="1400" b="1" dirty="0">
                <a:solidFill>
                  <a:srgbClr val="002060"/>
                </a:solidFill>
              </a:rPr>
              <a:t>ჯგუფი</a:t>
            </a:r>
            <a:endParaRPr lang="en-US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bg1">
                    <a:lumMod val="50000"/>
                  </a:schemeClr>
                </a:solidFill>
              </a:rPr>
              <a:t>თანამშრომელი 1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23528" y="2348880"/>
            <a:ext cx="1584176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3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გადაგზავნა</a:t>
            </a: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pic>
        <p:nvPicPr>
          <p:cNvPr id="36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9777" y="2107897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8536822" y="2122421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8536821" y="2338446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Elbow Connector 21"/>
          <p:cNvCxnSpPr>
            <a:stCxn id="17" idx="2"/>
          </p:cNvCxnSpPr>
          <p:nvPr/>
        </p:nvCxnSpPr>
        <p:spPr>
          <a:xfrm rot="16200000" flipH="1">
            <a:off x="6285893" y="3918759"/>
            <a:ext cx="2448274" cy="28595"/>
          </a:xfrm>
          <a:prstGeom prst="bentConnector3">
            <a:avLst>
              <a:gd name="adj1" fmla="val 50000"/>
            </a:avLst>
          </a:prstGeom>
          <a:ln w="127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7571427" y="5374352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45224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420888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84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772816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 smtClean="0">
                <a:latin typeface="Sylfaen" pitchFamily="18" charset="0"/>
              </a:rPr>
              <a:t>: </a:t>
            </a:r>
            <a:r>
              <a:rPr lang="ka-GE" sz="1200" dirty="0">
                <a:latin typeface="Sylfaen" pitchFamily="18" charset="0"/>
              </a:rPr>
              <a:t>&lt;სახელი, გვარი&gt;</a:t>
            </a:r>
            <a:endParaRPr lang="en-US" sz="1200" dirty="0">
              <a:latin typeface="Sylfaen" pitchFamily="18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156520" y="2348880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51520" y="2348880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ნახვა/რედაქტირება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4325" y="1037580"/>
            <a:ext cx="8650163" cy="4472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სააგენტოს უშუალო შემსრულებლის ვებ ინტერფეისი</a:t>
            </a:r>
            <a:endParaRPr lang="en-US" sz="2000" b="1" dirty="0">
              <a:latin typeface="Sylfaen" pitchFamily="18" charset="0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913216"/>
              </p:ext>
            </p:extLst>
          </p:nvPr>
        </p:nvGraphicFramePr>
        <p:xfrm>
          <a:off x="253480" y="2994451"/>
          <a:ext cx="8380044" cy="3243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440"/>
                <a:gridCol w="949792"/>
                <a:gridCol w="1031408"/>
                <a:gridCol w="830824"/>
                <a:gridCol w="931116"/>
                <a:gridCol w="931116"/>
                <a:gridCol w="1040744"/>
                <a:gridCol w="859432"/>
                <a:gridCol w="893172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მაძიებელი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პროცედურის დაწყების თარიღი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სტატუსის თარიღი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შემსრულებელი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ვიზა  კომენტარით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შესრულების ბოლო თარიღი</a:t>
                      </a:r>
                      <a:endParaRPr lang="en-US" sz="800" b="1" kern="1200" dirty="0">
                        <a:solidFill>
                          <a:schemeClr val="lt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ანგარიშგება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 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05.12.2011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05.12.2011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 გვარი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anchor="ctr"/>
                </a:tc>
              </a:tr>
              <a:tr h="505009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25.08.2011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ახალი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25.08.2011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 გვარი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27.08.2011</a:t>
                      </a:r>
                      <a:endParaRPr lang="en-US" sz="800" dirty="0"/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ნებართვა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სტაციონარული დაწესებულება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20.08.2011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განხილვის პროცესში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21.08.2011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 გვარი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25.08.2011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შეტყობინება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მაღალი რისკის შემცველი სამედიცინო საქმიანობა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01000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სასამართლო სამედიცინო ექსპერტიზა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350" y="3875166"/>
            <a:ext cx="104791" cy="952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000" y="4891155"/>
            <a:ext cx="104791" cy="952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143" y="4366393"/>
            <a:ext cx="104791" cy="952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374" y="5445224"/>
            <a:ext cx="104791" cy="952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745" y="5949280"/>
            <a:ext cx="104791" cy="95263"/>
          </a:xfrm>
          <a:prstGeom prst="rect">
            <a:avLst/>
          </a:prstGeom>
        </p:spPr>
      </p:pic>
      <p:pic>
        <p:nvPicPr>
          <p:cNvPr id="20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2311" y="5796449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3040" y="5362419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155200" y="1530464"/>
            <a:ext cx="2793494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rgbClr val="002060"/>
                </a:solidFill>
              </a:rPr>
              <a:t>ლიცენზია/ნებართვების დოკ</a:t>
            </a:r>
            <a:r>
              <a:rPr lang="ka-GE" sz="1400" b="1" dirty="0" smtClean="0">
                <a:solidFill>
                  <a:srgbClr val="002060"/>
                </a:solidFill>
              </a:rPr>
              <a:t>. საჯარო განხილვის </a:t>
            </a:r>
            <a:r>
              <a:rPr lang="ka-GE" sz="1400" b="1" dirty="0">
                <a:solidFill>
                  <a:srgbClr val="002060"/>
                </a:solidFill>
              </a:rPr>
              <a:t>ჯგუფი</a:t>
            </a:r>
            <a:endParaRPr lang="en-US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bg1">
                    <a:lumMod val="50000"/>
                  </a:schemeClr>
                </a:solidFill>
              </a:rPr>
              <a:t>თანამშრომელი 1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6" name="Elbow Connector 5"/>
          <p:cNvCxnSpPr>
            <a:endCxn id="22" idx="3"/>
          </p:cNvCxnSpPr>
          <p:nvPr/>
        </p:nvCxnSpPr>
        <p:spPr>
          <a:xfrm rot="16200000" flipV="1">
            <a:off x="5823547" y="3240387"/>
            <a:ext cx="2609904" cy="359610"/>
          </a:xfrm>
          <a:prstGeom prst="bentConnector2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17780" y="2122422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15240"/>
            <a:ext cx="333181" cy="3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0182" y="2448420"/>
            <a:ext cx="199739" cy="1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17781" y="2391482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97152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652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4325" y="1037580"/>
            <a:ext cx="8650163" cy="4472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</a:rPr>
              <a:t>სააგენტოს </a:t>
            </a:r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უშუალო შემსრულებლის ვებ ინტერფეისი</a:t>
            </a:r>
            <a:endParaRPr lang="en-US" sz="2000" b="1" dirty="0" smtClean="0">
              <a:latin typeface="Sylfaen" pitchFamily="18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1045928"/>
              </p:ext>
            </p:extLst>
          </p:nvPr>
        </p:nvGraphicFramePr>
        <p:xfrm>
          <a:off x="242004" y="2780928"/>
          <a:ext cx="8380044" cy="115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440"/>
                <a:gridCol w="949792"/>
                <a:gridCol w="1031408"/>
                <a:gridCol w="922784"/>
                <a:gridCol w="864096"/>
                <a:gridCol w="906176"/>
                <a:gridCol w="1040744"/>
                <a:gridCol w="789384"/>
                <a:gridCol w="963220"/>
              </a:tblGrid>
              <a:tr h="647700"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კატეგორია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სამედ. საქმიანობა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მაძიებელი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პროცედურის დაწყების თარიღი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baseline="0" dirty="0" smtClean="0"/>
                        <a:t>სტატუსი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სტატუსის თარიღი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შემსრულებელი</a:t>
                      </a:r>
                      <a:endParaRPr lang="en-US" sz="8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1000" dirty="0" smtClean="0"/>
                        <a:t>ვიზა</a:t>
                      </a:r>
                      <a:endParaRPr lang="en-US" sz="10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შესრულების ბოლო თარიღი</a:t>
                      </a:r>
                      <a:endParaRPr lang="en-US" sz="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196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სასწრაფო</a:t>
                      </a:r>
                      <a:r>
                        <a:rPr lang="ka-GE" sz="900" baseline="0" dirty="0" smtClean="0"/>
                        <a:t> სამედიცინო დახმარება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20.08.2011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უარით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სახელი,</a:t>
                      </a:r>
                      <a:r>
                        <a:rPr lang="ka-GE" sz="900" baseline="0" dirty="0" smtClean="0"/>
                        <a:t> </a:t>
                      </a:r>
                      <a:r>
                        <a:rPr lang="ka-GE" sz="900" dirty="0" smtClean="0"/>
                        <a:t>გვარი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dirty="0" smtClean="0"/>
                        <a:t>22.08.2011</a:t>
                      </a:r>
                      <a:endParaRPr lang="en-US" sz="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4290166"/>
              </p:ext>
            </p:extLst>
          </p:nvPr>
        </p:nvGraphicFramePr>
        <p:xfrm>
          <a:off x="243963" y="4941168"/>
          <a:ext cx="8380044" cy="158537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12440"/>
                <a:gridCol w="949792"/>
                <a:gridCol w="1031408"/>
                <a:gridCol w="922784"/>
                <a:gridCol w="864096"/>
                <a:gridCol w="906176"/>
                <a:gridCol w="1040744"/>
                <a:gridCol w="789384"/>
                <a:gridCol w="963220"/>
              </a:tblGrid>
              <a:tr h="503332"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ნებართვა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800" b="0" dirty="0" smtClean="0"/>
                        <a:t>სტაციონარული დაწესებულება</a:t>
                      </a:r>
                      <a:endParaRPr lang="en-US" sz="8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b="0" dirty="0" smtClean="0"/>
                        <a:t>დაწესებულება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განხილვის პროცესში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21.08.2011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სახელი,</a:t>
                      </a:r>
                      <a:r>
                        <a:rPr lang="ka-GE" sz="900" b="0" baseline="0" dirty="0" smtClean="0"/>
                        <a:t> </a:t>
                      </a:r>
                      <a:r>
                        <a:rPr lang="ka-GE" sz="900" b="0" dirty="0" smtClean="0"/>
                        <a:t>გვარი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 smtClean="0"/>
                        <a:t>X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b="0" kern="1200" dirty="0" smtClean="0"/>
                        <a:t>25.08.2011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შეტყობინება</a:t>
                      </a:r>
                      <a:endParaRPr lang="en-US" sz="9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მაღალი რისკის შემცველი სამედიცინო საქმიანობა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15.07.2011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შემოწმება / მივლინება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30.07.2011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30.07.2011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8992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ლიცენზია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სასამართლო სამედიცინო ექსპერტიზა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dirty="0" smtClean="0"/>
                        <a:t>დაწესებულება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01.06.2011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დასრულდა დადებითად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22.07.2011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dirty="0" smtClean="0"/>
                        <a:t>სახელი, გვარი</a:t>
                      </a:r>
                      <a:endParaRPr lang="en-US" sz="90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 smtClean="0"/>
                        <a:t>X</a:t>
                      </a:r>
                      <a:endParaRPr lang="en-US" sz="90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kern="1200" dirty="0" smtClean="0"/>
                        <a:t>20.08.2011</a:t>
                      </a:r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8097231"/>
              </p:ext>
            </p:extLst>
          </p:nvPr>
        </p:nvGraphicFramePr>
        <p:xfrm>
          <a:off x="1153401" y="3933056"/>
          <a:ext cx="7467604" cy="5033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49792"/>
                <a:gridCol w="1031408"/>
                <a:gridCol w="922784"/>
                <a:gridCol w="864096"/>
                <a:gridCol w="906176"/>
                <a:gridCol w="1040744"/>
                <a:gridCol w="789384"/>
                <a:gridCol w="963220"/>
              </a:tblGrid>
              <a:tr h="503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0" dirty="0" smtClean="0"/>
                        <a:t>სასწრაფო</a:t>
                      </a:r>
                      <a:r>
                        <a:rPr lang="ka-GE" sz="900" b="0" baseline="0" dirty="0" smtClean="0"/>
                        <a:t> სამედიცინო დახმარება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b="0" dirty="0" smtClean="0"/>
                        <a:t>დაწესებულება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>
                          <a:latin typeface="Sylfaen" pitchFamily="18" charset="0"/>
                        </a:rPr>
                        <a:t>დასრულდა უარით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22.08.2011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b="0" kern="1200" dirty="0" smtClean="0"/>
                        <a:t>22.08.2011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38226" y="3933056"/>
            <a:ext cx="0" cy="7654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38226" y="4198417"/>
            <a:ext cx="50405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1520" y="1628800"/>
            <a:ext cx="8136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200" b="1" dirty="0" smtClean="0">
                <a:latin typeface="Sylfaen" pitchFamily="18" charset="0"/>
              </a:rPr>
              <a:t>მომხმარებელი</a:t>
            </a:r>
            <a:r>
              <a:rPr lang="ka-GE" sz="1200" dirty="0" smtClean="0">
                <a:latin typeface="Sylfaen" pitchFamily="18" charset="0"/>
              </a:rPr>
              <a:t>: </a:t>
            </a:r>
            <a:r>
              <a:rPr lang="ka-GE" sz="1200" dirty="0">
                <a:latin typeface="Sylfaen" pitchFamily="18" charset="0"/>
              </a:rPr>
              <a:t>&lt;სახელი, გვარი&gt;</a:t>
            </a:r>
            <a:endParaRPr lang="en-US" sz="1200" dirty="0">
              <a:latin typeface="Sylfaen" pitchFamily="18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2156520" y="2204864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გაგზავნა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51520" y="2204864"/>
            <a:ext cx="1872208" cy="360040"/>
          </a:xfrm>
          <a:prstGeom prst="roundRect">
            <a:avLst/>
          </a:prstGeom>
          <a:ln w="12700"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sz="1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ylfaen" pitchFamily="18" charset="0"/>
              </a:rPr>
              <a:t>ნახვა/რედაქტირება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ylfaen" pitchFamily="18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1087371"/>
              </p:ext>
            </p:extLst>
          </p:nvPr>
        </p:nvGraphicFramePr>
        <p:xfrm>
          <a:off x="1156302" y="4437112"/>
          <a:ext cx="7467604" cy="50333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49792"/>
                <a:gridCol w="1031408"/>
                <a:gridCol w="922784"/>
                <a:gridCol w="864096"/>
                <a:gridCol w="906176"/>
                <a:gridCol w="1040744"/>
                <a:gridCol w="789384"/>
                <a:gridCol w="963220"/>
              </a:tblGrid>
              <a:tr h="503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900" b="0" dirty="0" smtClean="0"/>
                        <a:t>სასწრაფო</a:t>
                      </a:r>
                      <a:r>
                        <a:rPr lang="ka-GE" sz="900" b="0" baseline="0" dirty="0" smtClean="0"/>
                        <a:t> სამედიცინო დახმარება</a:t>
                      </a:r>
                      <a:endParaRPr lang="en-US" sz="900" b="0" dirty="0" smtClean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სამედიცინო</a:t>
                      </a:r>
                    </a:p>
                    <a:p>
                      <a:pPr algn="ctr"/>
                      <a:r>
                        <a:rPr lang="ka-GE" sz="900" b="0" dirty="0" smtClean="0"/>
                        <a:t>დაწესებულება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ახალი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b="0" dirty="0" smtClean="0"/>
                        <a:t>20.08.2011</a:t>
                      </a: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dirty="0">
                        <a:latin typeface="Sylfae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800" b="0" kern="1200" dirty="0" smtClean="0"/>
                        <a:t>20.08.2011</a:t>
                      </a:r>
                      <a:endParaRPr lang="en-US" sz="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638226" y="4698478"/>
            <a:ext cx="517568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7063" y="6075855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7792" y="5641825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11960" y="1484784"/>
            <a:ext cx="2793494" cy="116955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1400" b="1" dirty="0">
                <a:solidFill>
                  <a:srgbClr val="002060"/>
                </a:solidFill>
              </a:rPr>
              <a:t>ლიცენზია/ნებართვების დოკ</a:t>
            </a:r>
            <a:r>
              <a:rPr lang="ka-GE" sz="1400" b="1" dirty="0" smtClean="0">
                <a:solidFill>
                  <a:srgbClr val="002060"/>
                </a:solidFill>
              </a:rPr>
              <a:t>. საჯარო განხილვის </a:t>
            </a:r>
            <a:r>
              <a:rPr lang="ka-GE" sz="1400" b="1" dirty="0">
                <a:solidFill>
                  <a:srgbClr val="002060"/>
                </a:solidFill>
              </a:rPr>
              <a:t>ჯგუფი</a:t>
            </a:r>
            <a:endParaRPr lang="en-US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bg1">
                    <a:lumMod val="50000"/>
                  </a:schemeClr>
                </a:solidFill>
              </a:rPr>
              <a:t>თანამშრომელი 1               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a-GE" sz="1400" dirty="0" smtClean="0">
                <a:solidFill>
                  <a:schemeClr val="tx1"/>
                </a:solidFill>
              </a:rPr>
              <a:t>თანამშრომელი 3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Elbow Connector 5"/>
          <p:cNvCxnSpPr/>
          <p:nvPr/>
        </p:nvCxnSpPr>
        <p:spPr>
          <a:xfrm rot="16200000" flipV="1">
            <a:off x="5508106" y="3717033"/>
            <a:ext cx="3456383" cy="576063"/>
          </a:xfrm>
          <a:prstGeom prst="bentConnector3">
            <a:avLst>
              <a:gd name="adj1" fmla="val 100004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02532" y="2076742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0928" y="2069560"/>
            <a:ext cx="333181" cy="33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4934" y="2402740"/>
            <a:ext cx="199739" cy="19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6502533" y="2345802"/>
            <a:ext cx="297330" cy="29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TATA\AppData\Local\Microsoft\Windows\Temporary Internet Files\Content.IE5\UXVOPX3E\MC90043253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73016"/>
            <a:ext cx="216024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ATA\AppData\Local\Microsoft\Windows\Temporary Internet Files\Content.IE5\50F0CZZJ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377481" cy="37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611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6239367"/>
              </p:ext>
            </p:extLst>
          </p:nvPr>
        </p:nvGraphicFramePr>
        <p:xfrm>
          <a:off x="4716016" y="4040469"/>
          <a:ext cx="1921707" cy="270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707"/>
              </a:tblGrid>
              <a:tr h="610129"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ატვირთული ფაილი</a:t>
                      </a:r>
                      <a:endParaRPr lang="en-US" sz="1600" dirty="0"/>
                    </a:p>
                  </a:txBody>
                  <a:tcPr anchor="ctr"/>
                </a:tc>
              </a:tr>
              <a:tr h="1646450">
                <a:tc>
                  <a:txBody>
                    <a:bodyPr/>
                    <a:lstStyle/>
                    <a:p>
                      <a:pPr algn="ctr"/>
                      <a:r>
                        <a:rPr lang="ka-GE" sz="1000" kern="1200" dirty="0" smtClean="0"/>
                        <a:t>ტექსტი</a:t>
                      </a:r>
                    </a:p>
                    <a:p>
                      <a:pPr algn="ctr"/>
                      <a:endParaRPr lang="ka-GE" sz="1000" kern="1200" dirty="0" smtClean="0"/>
                    </a:p>
                    <a:p>
                      <a:pPr algn="ctr"/>
                      <a:r>
                        <a:rPr lang="ka-GE" sz="1000" kern="1200" dirty="0" smtClean="0"/>
                        <a:t>ტექსტი ტექსტი ტექსტი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ტექსტი ტექსტი ტექსტი</a:t>
                      </a:r>
                      <a:endParaRPr lang="en-US" sz="1000" kern="1200" dirty="0" smtClean="0"/>
                    </a:p>
                    <a:p>
                      <a:pPr algn="ctr"/>
                      <a:endParaRPr lang="ka-GE" sz="1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ტექსტი ტექსტი ტექსტი</a:t>
                      </a:r>
                      <a:endParaRPr lang="en-US" sz="1000" kern="1200" dirty="0" smtClean="0"/>
                    </a:p>
                    <a:p>
                      <a:pPr algn="ctr"/>
                      <a:endParaRPr lang="ka-GE" sz="10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ტექსტი ტექსტი ტექსტი</a:t>
                      </a:r>
                      <a:endParaRPr lang="en-US" sz="1000" kern="1200" dirty="0" smtClean="0"/>
                    </a:p>
                    <a:p>
                      <a:pPr algn="ctr"/>
                      <a:endParaRPr lang="ka-GE" sz="1000" kern="1200" dirty="0" smtClean="0"/>
                    </a:p>
                    <a:p>
                      <a:endParaRPr lang="en-US" sz="10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507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Rounded Rectangle 18"/>
          <p:cNvSpPr/>
          <p:nvPr/>
        </p:nvSpPr>
        <p:spPr bwMode="auto">
          <a:xfrm>
            <a:off x="5820201" y="6405679"/>
            <a:ext cx="685801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4862263" y="6405679"/>
            <a:ext cx="635600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ბეჭდვა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663028"/>
              </p:ext>
            </p:extLst>
          </p:nvPr>
        </p:nvGraphicFramePr>
        <p:xfrm>
          <a:off x="6946447" y="4028676"/>
          <a:ext cx="1921707" cy="2701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707"/>
              </a:tblGrid>
              <a:tr h="610129">
                <a:tc>
                  <a:txBody>
                    <a:bodyPr/>
                    <a:lstStyle/>
                    <a:p>
                      <a:pPr algn="ctr"/>
                      <a:r>
                        <a:rPr lang="ka-GE" sz="1600" dirty="0" smtClean="0"/>
                        <a:t>შევსებული ფაილი</a:t>
                      </a:r>
                      <a:endParaRPr lang="en-US" sz="1600" dirty="0"/>
                    </a:p>
                  </a:txBody>
                  <a:tcPr anchor="ctr"/>
                </a:tc>
              </a:tr>
              <a:tr h="1646450">
                <a:tc>
                  <a:txBody>
                    <a:bodyPr/>
                    <a:lstStyle/>
                    <a:p>
                      <a:r>
                        <a:rPr lang="ka-GE" sz="1000" kern="1200" dirty="0" smtClean="0"/>
                        <a:t>პუნქტი 1 .................................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2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3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4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5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6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7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8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9 .................................</a:t>
                      </a:r>
                      <a:endParaRPr lang="en-US" sz="10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000" kern="1200" dirty="0" smtClean="0"/>
                        <a:t>პუნქტი 10 ...............................</a:t>
                      </a:r>
                      <a:endParaRPr lang="en-US" sz="1000" kern="1200" dirty="0" smtClean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45071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Rounded Rectangle 33"/>
          <p:cNvSpPr/>
          <p:nvPr/>
        </p:nvSpPr>
        <p:spPr bwMode="auto">
          <a:xfrm>
            <a:off x="8050632" y="6393886"/>
            <a:ext cx="685801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უარი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7092694" y="6393886"/>
            <a:ext cx="635600" cy="216024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a-GE" sz="1200" dirty="0" smtClean="0">
                <a:solidFill>
                  <a:schemeClr val="bg1"/>
                </a:solidFill>
                <a:latin typeface="Sylfaen" pitchFamily="18" charset="0"/>
              </a:rPr>
              <a:t>ბეჭდვა</a:t>
            </a:r>
            <a:endParaRPr lang="en-US" sz="1200" dirty="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251521" y="1037580"/>
            <a:ext cx="8784976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სააგენტოს უშუალო შემსრულებლის მიერ დოკუმენტების განხილვის პროცესი</a:t>
            </a:r>
            <a:endParaRPr lang="en-US" sz="2000" b="1" dirty="0">
              <a:latin typeface="Sylfaen" pitchFamily="18" charset="0"/>
              <a:ea typeface="+mn-ea"/>
              <a:cs typeface="+mn-cs"/>
            </a:endParaRP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2438463"/>
              </p:ext>
            </p:extLst>
          </p:nvPr>
        </p:nvGraphicFramePr>
        <p:xfrm>
          <a:off x="346199" y="4581128"/>
          <a:ext cx="2945904" cy="182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904"/>
              </a:tblGrid>
              <a:tr h="610446">
                <a:tc>
                  <a:txBody>
                    <a:bodyPr/>
                    <a:lstStyle/>
                    <a:p>
                      <a:r>
                        <a:rPr lang="ka-GE" sz="1000" dirty="0" smtClean="0"/>
                        <a:t>კომენტარი</a:t>
                      </a:r>
                      <a:endParaRPr lang="en-US" sz="1000" dirty="0"/>
                    </a:p>
                  </a:txBody>
                  <a:tcPr/>
                </a:tc>
              </a:tr>
              <a:tr h="1216419">
                <a:tc>
                  <a:txBody>
                    <a:bodyPr/>
                    <a:lstStyle/>
                    <a:p>
                      <a:endParaRPr lang="ka-GE" sz="800" u="sng" dirty="0" smtClean="0"/>
                    </a:p>
                    <a:p>
                      <a:r>
                        <a:rPr lang="ka-GE" sz="800" u="sng" dirty="0" smtClean="0"/>
                        <a:t>სააგენტო: დოკუმენტი 1 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dirty="0" smtClean="0"/>
                    </a:p>
                    <a:p>
                      <a:endParaRPr lang="ka-GE" sz="800" dirty="0" smtClean="0"/>
                    </a:p>
                    <a:p>
                      <a:r>
                        <a:rPr lang="ka-GE" sz="800" u="sng" dirty="0" smtClean="0"/>
                        <a:t>მაძიებელი: დოკუმენტი</a:t>
                      </a:r>
                      <a:r>
                        <a:rPr lang="ka-GE" sz="800" u="sng" baseline="0" dirty="0" smtClean="0"/>
                        <a:t> 1: თარიღი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800" dirty="0" smtClean="0"/>
                        <a:t>ტექტსი ტექსტი  ტექტსი ტექსტი </a:t>
                      </a:r>
                      <a:endParaRPr lang="en-US" sz="800" i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2593561" y="4626216"/>
            <a:ext cx="576064" cy="2000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b="1" dirty="0" smtClean="0">
                <a:solidFill>
                  <a:schemeClr val="bg1"/>
                </a:solidFill>
              </a:rPr>
              <a:t>გაგზავნა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93561" y="4923570"/>
            <a:ext cx="576064" cy="20005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a-GE" sz="700" b="1" dirty="0" smtClean="0">
                <a:solidFill>
                  <a:schemeClr val="bg1"/>
                </a:solidFill>
              </a:rPr>
              <a:t>უარი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5536" y="4826270"/>
            <a:ext cx="2016224" cy="24622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ka-GE" sz="1000" dirty="0" smtClean="0"/>
              <a:t>ტექსტი ტექსტი ტექსტი</a:t>
            </a:r>
            <a:endParaRPr lang="en-US" sz="1000" dirty="0"/>
          </a:p>
        </p:txBody>
      </p:sp>
      <p:sp>
        <p:nvSpPr>
          <p:cNvPr id="46" name="TextBox 45"/>
          <p:cNvSpPr txBox="1"/>
          <p:nvPr/>
        </p:nvSpPr>
        <p:spPr>
          <a:xfrm>
            <a:off x="5868144" y="1829723"/>
            <a:ext cx="3029582" cy="2031325"/>
          </a:xfrm>
          <a:prstGeom prst="rect">
            <a:avLst/>
          </a:prstGeom>
          <a:solidFill>
            <a:schemeClr val="tx2"/>
          </a:solidFill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დოკუმენტების ტიპები:</a:t>
            </a:r>
          </a:p>
          <a:p>
            <a:pPr algn="ctr"/>
            <a:endParaRPr lang="ka-GE" sz="14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ატვირთული</a:t>
            </a:r>
            <a:r>
              <a:rPr lang="ka-GE" sz="1400" dirty="0" smtClean="0">
                <a:solidFill>
                  <a:schemeClr val="bg1"/>
                </a:solidFill>
              </a:rPr>
              <a:t> (ელექტრონული, სკანირებული)</a:t>
            </a:r>
          </a:p>
          <a:p>
            <a:endParaRPr lang="ka-GE" sz="1400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ელექტრონული</a:t>
            </a:r>
            <a:r>
              <a:rPr lang="ka-GE" sz="1400" dirty="0" smtClean="0">
                <a:solidFill>
                  <a:schemeClr val="bg1"/>
                </a:solidFill>
              </a:rPr>
              <a:t> (შაბლონური ფორმით მოწოდებული)</a:t>
            </a:r>
          </a:p>
          <a:p>
            <a:endParaRPr lang="ka-GE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ka-GE" sz="1400" b="1" dirty="0" smtClean="0">
                <a:solidFill>
                  <a:schemeClr val="bg1"/>
                </a:solidFill>
              </a:rPr>
              <a:t>მატერიალური</a:t>
            </a:r>
            <a:r>
              <a:rPr lang="ka-GE" sz="1400" dirty="0" smtClean="0">
                <a:solidFill>
                  <a:schemeClr val="bg1"/>
                </a:solidFill>
              </a:rPr>
              <a:t> (დედანი)</a:t>
            </a: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8712530"/>
              </p:ext>
            </p:extLst>
          </p:nvPr>
        </p:nvGraphicFramePr>
        <p:xfrm>
          <a:off x="318282" y="1991627"/>
          <a:ext cx="4973798" cy="1966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91"/>
                <a:gridCol w="880492"/>
                <a:gridCol w="1099807"/>
                <a:gridCol w="864096"/>
                <a:gridCol w="1008112"/>
              </a:tblGrid>
              <a:tr h="676569">
                <a:tc>
                  <a:txBody>
                    <a:bodyPr/>
                    <a:lstStyle/>
                    <a:p>
                      <a:pPr algn="ctr"/>
                      <a:r>
                        <a:rPr lang="ka-GE" sz="1000" kern="1200" dirty="0" smtClean="0"/>
                        <a:t>დოკუმენტი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ტიპი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ვალიდაცია</a:t>
                      </a:r>
                      <a:endParaRPr lang="en-US" sz="1000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კომენტარი</a:t>
                      </a:r>
                      <a:endParaRPr lang="en-US" sz="1000" b="1" kern="1200" dirty="0">
                        <a:solidFill>
                          <a:schemeClr val="bg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1000" kern="1200" dirty="0" smtClean="0"/>
                        <a:t>კოპირება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დოკუმენტი 1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ატვირთული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მიღებულია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3165"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დოკუმენტი </a:t>
                      </a:r>
                      <a:r>
                        <a:rPr lang="en-US" sz="900" dirty="0" smtClean="0"/>
                        <a:t>2</a:t>
                      </a:r>
                      <a:endParaRPr lang="en-US" sz="900" dirty="0">
                        <a:solidFill>
                          <a:schemeClr val="tx1"/>
                        </a:solidFill>
                        <a:latin typeface="Sylfae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ელექტრონული, ატვირთული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არ არის მღებული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3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ka-GE" sz="900" kern="1200" dirty="0" smtClean="0"/>
                        <a:t>დოკუმენტი </a:t>
                      </a:r>
                      <a:r>
                        <a:rPr lang="en-US" sz="900" kern="1200" dirty="0" smtClean="0"/>
                        <a:t>3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Sylfaen" pitchFamily="18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დედანი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a-GE" sz="900" dirty="0" smtClean="0"/>
                        <a:t>მიღებულია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4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99206" y="2701369"/>
            <a:ext cx="305713" cy="30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97828" y="3080651"/>
            <a:ext cx="299060" cy="29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Users\TATA\AppData\Local\Microsoft\Windows\Temporary Internet Files\Content.IE5\50F0CZZJ\MC90044216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874280">
            <a:off x="3697828" y="3481075"/>
            <a:ext cx="299061" cy="29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492" y="2737037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492" y="3125094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C:\Users\TATA\AppData\Local\Microsoft\Windows\Temporary Internet Files\Content.IE5\DT5I4WKP\MC90044149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486" y="3513452"/>
            <a:ext cx="235657" cy="23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48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34" grpId="0" animBg="1"/>
      <p:bldP spid="35" grpId="0" animBg="1"/>
      <p:bldP spid="40" grpId="0" animBg="1"/>
      <p:bldP spid="41" grpId="0" animBg="1"/>
      <p:bldP spid="42" grpId="0" animBg="1"/>
      <p:bldP spid="4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Rectangle 222"/>
          <p:cNvSpPr/>
          <p:nvPr/>
        </p:nvSpPr>
        <p:spPr>
          <a:xfrm>
            <a:off x="1475656" y="1628800"/>
            <a:ext cx="5832648" cy="493256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1500" b="1" dirty="0" smtClean="0"/>
              <a:t>განხილვის ეტაპები</a:t>
            </a:r>
            <a:endParaRPr lang="en-US" sz="1500" dirty="0"/>
          </a:p>
        </p:txBody>
      </p:sp>
      <p:cxnSp>
        <p:nvCxnSpPr>
          <p:cNvPr id="174" name="Straight Arrow Connector 173"/>
          <p:cNvCxnSpPr>
            <a:endCxn id="89" idx="0"/>
          </p:cNvCxnSpPr>
          <p:nvPr/>
        </p:nvCxnSpPr>
        <p:spPr>
          <a:xfrm>
            <a:off x="3635896" y="2478567"/>
            <a:ext cx="0" cy="7850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Rectangle 183"/>
          <p:cNvSpPr/>
          <p:nvPr/>
        </p:nvSpPr>
        <p:spPr>
          <a:xfrm>
            <a:off x="6084168" y="4083090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რეესტრის ჩანაწერი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187" name="Straight Arrow Connector 186"/>
          <p:cNvCxnSpPr/>
          <p:nvPr/>
        </p:nvCxnSpPr>
        <p:spPr>
          <a:xfrm>
            <a:off x="5184068" y="2492896"/>
            <a:ext cx="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>
            <a:endCxn id="85" idx="0"/>
          </p:cNvCxnSpPr>
          <p:nvPr/>
        </p:nvCxnSpPr>
        <p:spPr>
          <a:xfrm>
            <a:off x="5184068" y="3143366"/>
            <a:ext cx="0" cy="2136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/>
          <p:cNvCxnSpPr>
            <a:stCxn id="85" idx="2"/>
          </p:cNvCxnSpPr>
          <p:nvPr/>
        </p:nvCxnSpPr>
        <p:spPr>
          <a:xfrm>
            <a:off x="5184068" y="3789040"/>
            <a:ext cx="0" cy="294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>
            <a:endCxn id="184" idx="0"/>
          </p:cNvCxnSpPr>
          <p:nvPr/>
        </p:nvCxnSpPr>
        <p:spPr>
          <a:xfrm>
            <a:off x="6696236" y="3817831"/>
            <a:ext cx="0" cy="2652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>
            <a:endCxn id="88" idx="0"/>
          </p:cNvCxnSpPr>
          <p:nvPr/>
        </p:nvCxnSpPr>
        <p:spPr>
          <a:xfrm>
            <a:off x="6696236" y="3154053"/>
            <a:ext cx="0" cy="2596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84" idx="2"/>
          </p:cNvCxnSpPr>
          <p:nvPr/>
        </p:nvCxnSpPr>
        <p:spPr>
          <a:xfrm>
            <a:off x="6696236" y="4515138"/>
            <a:ext cx="0" cy="3108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6696236" y="2487872"/>
            <a:ext cx="0" cy="234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endCxn id="83" idx="0"/>
          </p:cNvCxnSpPr>
          <p:nvPr/>
        </p:nvCxnSpPr>
        <p:spPr>
          <a:xfrm>
            <a:off x="2137061" y="3153917"/>
            <a:ext cx="0" cy="18036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endCxn id="82" idx="0"/>
          </p:cNvCxnSpPr>
          <p:nvPr/>
        </p:nvCxnSpPr>
        <p:spPr>
          <a:xfrm>
            <a:off x="2137061" y="2487872"/>
            <a:ext cx="0" cy="2619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2137061" y="4395528"/>
            <a:ext cx="0" cy="4242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>
            <a:off x="3635896" y="3811711"/>
            <a:ext cx="0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5184068" y="4515138"/>
            <a:ext cx="3398" cy="3046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>
            <a:stCxn id="214" idx="3"/>
            <a:endCxn id="222" idx="1"/>
          </p:cNvCxnSpPr>
          <p:nvPr/>
        </p:nvCxnSpPr>
        <p:spPr>
          <a:xfrm>
            <a:off x="1106413" y="2302925"/>
            <a:ext cx="369243" cy="45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2" name="Table 2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1589138"/>
              </p:ext>
            </p:extLst>
          </p:nvPr>
        </p:nvGraphicFramePr>
        <p:xfrm>
          <a:off x="1475656" y="2122056"/>
          <a:ext cx="58326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620180"/>
                <a:gridCol w="1692188"/>
                <a:gridCol w="1224136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პირველი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მეორე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მესამე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1200" b="1" dirty="0" smtClean="0">
                          <a:solidFill>
                            <a:schemeClr val="tx1"/>
                          </a:solidFill>
                        </a:rPr>
                        <a:t>მეოთხე ეტაპი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229" name="Straight Arrow Connector 228"/>
          <p:cNvCxnSpPr>
            <a:endCxn id="222" idx="2"/>
          </p:cNvCxnSpPr>
          <p:nvPr/>
        </p:nvCxnSpPr>
        <p:spPr>
          <a:xfrm flipV="1">
            <a:off x="4391980" y="2492896"/>
            <a:ext cx="0" cy="2326927"/>
          </a:xfrm>
          <a:prstGeom prst="straightConnector1">
            <a:avLst/>
          </a:prstGeom>
          <a:ln w="508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Arrow Connector 235"/>
          <p:cNvCxnSpPr>
            <a:endCxn id="90" idx="0"/>
          </p:cNvCxnSpPr>
          <p:nvPr/>
        </p:nvCxnSpPr>
        <p:spPr>
          <a:xfrm>
            <a:off x="2137061" y="3738365"/>
            <a:ext cx="0" cy="253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2555776" y="6032321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/>
              <a:t>სტატუსები და კომენტარები</a:t>
            </a:r>
            <a:endParaRPr lang="en-US" sz="1200" b="1" dirty="0"/>
          </a:p>
        </p:txBody>
      </p:sp>
      <p:cxnSp>
        <p:nvCxnSpPr>
          <p:cNvPr id="246" name="Straight Arrow Connector 245"/>
          <p:cNvCxnSpPr/>
          <p:nvPr/>
        </p:nvCxnSpPr>
        <p:spPr>
          <a:xfrm>
            <a:off x="2436798" y="4869160"/>
            <a:ext cx="0" cy="72008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Arrow Connector 246"/>
          <p:cNvCxnSpPr/>
          <p:nvPr/>
        </p:nvCxnSpPr>
        <p:spPr>
          <a:xfrm flipV="1">
            <a:off x="6717126" y="5395887"/>
            <a:ext cx="2214" cy="24234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ectangle 256"/>
          <p:cNvSpPr/>
          <p:nvPr/>
        </p:nvSpPr>
        <p:spPr>
          <a:xfrm>
            <a:off x="3028916" y="6309320"/>
            <a:ext cx="104411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tx1"/>
                </a:solidFill>
              </a:rPr>
              <a:t>დოკუმეტების არასრულფასოვნება</a:t>
            </a:r>
          </a:p>
        </p:txBody>
      </p:sp>
      <p:sp>
        <p:nvSpPr>
          <p:cNvPr id="258" name="Rectangle 257"/>
          <p:cNvSpPr/>
          <p:nvPr/>
        </p:nvSpPr>
        <p:spPr>
          <a:xfrm>
            <a:off x="4071251" y="6309320"/>
            <a:ext cx="1069154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tx1"/>
                </a:solidFill>
              </a:rPr>
              <a:t>მაძიებლის მოთხოვნით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14325" y="965572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სისტემის ლოგიკური სტრუქტურა</a:t>
            </a:r>
          </a:p>
          <a:p>
            <a:r>
              <a:rPr lang="ka-GE" sz="1400" dirty="0" smtClean="0">
                <a:latin typeface="Sylfaen" pitchFamily="18" charset="0"/>
                <a:ea typeface="+mn-ea"/>
                <a:cs typeface="+mn-cs"/>
              </a:rPr>
              <a:t>ბიზნეს-პროცედურების, გადაწყვეტილებებისა და სტატუსების გენერატორი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7504" y="1002214"/>
            <a:ext cx="172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600" b="1" dirty="0" smtClean="0">
                <a:solidFill>
                  <a:srgbClr val="FF0000"/>
                </a:solidFill>
              </a:rPr>
              <a:t>ლიცენზირება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53" name="Elbow Connector 52"/>
          <p:cNvCxnSpPr>
            <a:endCxn id="214" idx="2"/>
          </p:cNvCxnSpPr>
          <p:nvPr/>
        </p:nvCxnSpPr>
        <p:spPr>
          <a:xfrm rot="16200000" flipV="1">
            <a:off x="-137971" y="3439471"/>
            <a:ext cx="2516724" cy="820043"/>
          </a:xfrm>
          <a:prstGeom prst="bentConnector3">
            <a:avLst>
              <a:gd name="adj1" fmla="val -44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510160" y="4819823"/>
            <a:ext cx="5832648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b="1" dirty="0" smtClean="0"/>
              <a:t>გ ა დ ა წ ყ ვ ე ტ ი ლ ე ბ ა </a:t>
            </a:r>
          </a:p>
          <a:p>
            <a:pPr algn="ctr"/>
            <a:r>
              <a:rPr lang="ka-GE" sz="1400" dirty="0" smtClean="0"/>
              <a:t>(სათანადო სტატუსით და კომენტარით)</a:t>
            </a:r>
            <a:endParaRPr lang="en-US" sz="1400" dirty="0"/>
          </a:p>
        </p:txBody>
      </p:sp>
      <p:sp>
        <p:nvSpPr>
          <p:cNvPr id="214" name="Rectangle 213"/>
          <p:cNvSpPr/>
          <p:nvPr/>
        </p:nvSpPr>
        <p:spPr>
          <a:xfrm>
            <a:off x="314325" y="2014718"/>
            <a:ext cx="792088" cy="576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b="1" dirty="0" smtClean="0">
                <a:solidFill>
                  <a:schemeClr val="tx1"/>
                </a:solidFill>
              </a:rPr>
              <a:t>მაძიებელი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3528" y="5589240"/>
            <a:ext cx="104411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ახალი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1365863" y="5589240"/>
            <a:ext cx="1069154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უარი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522796" y="5589240"/>
            <a:ext cx="1106098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ვადის გახანგრ.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628894" y="5589240"/>
            <a:ext cx="104411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მივლინება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675224" y="5589240"/>
            <a:ext cx="104411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რეესტრი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717126" y="5589240"/>
            <a:ext cx="1098557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შეტყობინება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815683" y="5589240"/>
            <a:ext cx="104411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გამოქვეყნება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3203848" y="5949280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6084168" y="6041952"/>
            <a:ext cx="0" cy="3393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432650" y="5589240"/>
            <a:ext cx="109014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00" b="1" dirty="0">
                <a:solidFill>
                  <a:schemeClr val="tx1"/>
                </a:solidFill>
              </a:rPr>
              <a:t>დადებითი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5138038" y="6309320"/>
            <a:ext cx="1090146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800" dirty="0">
                <a:solidFill>
                  <a:schemeClr val="tx1"/>
                </a:solidFill>
              </a:rPr>
              <a:t>გასაცემი დოკუმენტაციის მომზადება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524993" y="2749834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დოკუმენტების მიღება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524993" y="3334282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>
                <a:solidFill>
                  <a:schemeClr val="tx1"/>
                </a:solidFill>
              </a:rPr>
              <a:t>შემსრულებლის </a:t>
            </a:r>
            <a:r>
              <a:rPr lang="ka-GE" sz="900" dirty="0" smtClean="0">
                <a:solidFill>
                  <a:schemeClr val="tx1"/>
                </a:solidFill>
              </a:rPr>
              <a:t>გამოყოფა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572000" y="2749970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მივლინების ორგანიზება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572000" y="3356992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შედეგების  შესახებ დოკუმენტის შექმნა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572000" y="4077072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ზეპირი მოსმენა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084168" y="2708920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ადმინისტრაციული აქტის მიღება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084168" y="3413748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ლიცენზიის / ნებართვის ბეჭდვა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2987824" y="3263612"/>
            <a:ext cx="1296144" cy="5760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 smtClean="0">
                <a:solidFill>
                  <a:schemeClr val="tx1"/>
                </a:solidFill>
              </a:rPr>
              <a:t>ცნობის გამოქვეყნება საჯარო გაცნობისთვის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524993" y="3991445"/>
            <a:ext cx="1224136" cy="43204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900" dirty="0">
                <a:solidFill>
                  <a:schemeClr val="tx1"/>
                </a:solidFill>
              </a:rPr>
              <a:t>დოკუმენტების შესწავლა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7502862" y="1643093"/>
            <a:ext cx="331198" cy="1869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7501889" y="2014718"/>
            <a:ext cx="331198" cy="18692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502862" y="2377977"/>
            <a:ext cx="331198" cy="1869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844747" y="1536501"/>
            <a:ext cx="1309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/>
              <a:t>ბიზნეს-პროცედურა</a:t>
            </a:r>
            <a:endParaRPr lang="en-US" sz="1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7844747" y="1898442"/>
            <a:ext cx="1309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/>
              <a:t>გადაწყვეტილების ბლოკი</a:t>
            </a:r>
            <a:endParaRPr lang="en-US" sz="1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7840242" y="2266246"/>
            <a:ext cx="1309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1000" dirty="0" smtClean="0"/>
              <a:t>სტატუსი კომენტარით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4044550626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2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257" grpId="0" animBg="1"/>
      <p:bldP spid="258" grpId="0" animBg="1"/>
      <p:bldP spid="3" grpId="0" animBg="1"/>
      <p:bldP spid="214" grpId="0" animBg="1"/>
      <p:bldP spid="58" grpId="0" animBg="1"/>
      <p:bldP spid="59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0" grpId="0" animBg="1"/>
      <p:bldP spid="259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24744"/>
            <a:ext cx="87849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პრეზენტაციის სტრუქტურა</a:t>
            </a:r>
          </a:p>
          <a:p>
            <a:pPr algn="ctr"/>
            <a:endParaRPr lang="ka-GE" sz="2000" b="1" dirty="0"/>
          </a:p>
          <a:p>
            <a:r>
              <a:rPr lang="ka-GE" b="1" dirty="0" smtClean="0"/>
              <a:t>ნაწილი 1:</a:t>
            </a:r>
            <a:r>
              <a:rPr lang="ka-GE" dirty="0" smtClean="0"/>
              <a:t> </a:t>
            </a:r>
            <a:r>
              <a:rPr lang="ka-GE" b="1" dirty="0"/>
              <a:t>არსებული</a:t>
            </a:r>
            <a:r>
              <a:rPr lang="ka-GE" dirty="0" smtClean="0"/>
              <a:t> </a:t>
            </a:r>
            <a:r>
              <a:rPr lang="ka-GE" b="1" dirty="0" smtClean="0"/>
              <a:t>ბიზნეს პროცედურების აღწერა</a:t>
            </a:r>
          </a:p>
          <a:p>
            <a:endParaRPr lang="ka-GE" b="1" dirty="0" smtClean="0"/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 smtClean="0"/>
              <a:t>არსებული ბიზნეს პროცედურების ზოგადი აღწერა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 smtClean="0"/>
              <a:t>გამოვლენილი პრობლემები</a:t>
            </a:r>
          </a:p>
          <a:p>
            <a:pPr lvl="4"/>
            <a:endParaRPr lang="ka-GE" sz="1400" dirty="0" smtClean="0"/>
          </a:p>
          <a:p>
            <a:r>
              <a:rPr lang="ka-GE" b="1" dirty="0" smtClean="0"/>
              <a:t>ნაწილი 2:</a:t>
            </a:r>
            <a:r>
              <a:rPr lang="ka-GE" dirty="0" smtClean="0"/>
              <a:t> </a:t>
            </a:r>
            <a:r>
              <a:rPr lang="ka-GE" b="1" dirty="0" smtClean="0"/>
              <a:t>ელექტრონული სისტემის სტრუქტურის</a:t>
            </a:r>
            <a:r>
              <a:rPr lang="ka-GE" b="1" dirty="0" smtClean="0">
                <a:solidFill>
                  <a:srgbClr val="FF0000"/>
                </a:solidFill>
              </a:rPr>
              <a:t> </a:t>
            </a:r>
            <a:r>
              <a:rPr lang="ka-GE" b="1" dirty="0" smtClean="0"/>
              <a:t>ზოგადი აღწერა</a:t>
            </a:r>
          </a:p>
          <a:p>
            <a:endParaRPr lang="ka-GE" b="1" dirty="0" smtClean="0"/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 smtClean="0"/>
              <a:t>ოპტიმიზებული ბიზნეს პროცედურების ზოგადი აღწერა</a:t>
            </a:r>
            <a:endParaRPr lang="en-US" sz="1400" dirty="0" smtClean="0"/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 smtClean="0"/>
              <a:t>სისტემის კომპონენტები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ka-GE" sz="1400" dirty="0"/>
              <a:t>მაძიებლის რეგისტრაცია, ავტორიზაცია და </a:t>
            </a:r>
            <a:r>
              <a:rPr lang="ka-GE" sz="1400" dirty="0" smtClean="0"/>
              <a:t>აუტენტიფიკაცია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ka-GE" sz="1400" dirty="0" smtClean="0"/>
              <a:t>ვირტუალური სამუშაო ჯგუფების განსაზღვრა და როლების გაწერა</a:t>
            </a:r>
            <a:endParaRPr lang="en-US" sz="1400" dirty="0"/>
          </a:p>
          <a:p>
            <a:pPr marL="2571750" lvl="5" indent="-285750">
              <a:buFont typeface="Arial" pitchFamily="34" charset="0"/>
              <a:buChar char="•"/>
            </a:pPr>
            <a:r>
              <a:rPr lang="ka-GE" sz="1400" dirty="0"/>
              <a:t>დოკუმენტების კონსტრუირებისა და მართვის სისტემა 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ka-GE" sz="1400" dirty="0"/>
              <a:t>მაძიებლის ვებ ინტერფეისი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ka-GE" sz="1400" dirty="0"/>
              <a:t>სააგენტოს ხელმძღვანელობის ვებ ინტერფეისი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ka-GE" sz="1400" dirty="0"/>
              <a:t>სააგენტოს უშუალო შემსრულებლის ვებ ინტერფეისი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ka-GE" sz="1400" dirty="0" smtClean="0"/>
              <a:t>სისტემის ლოგიკური სტრუქტურა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ka-GE" sz="1400" dirty="0" smtClean="0"/>
              <a:t>ანალიზი და კონტროლი</a:t>
            </a:r>
          </a:p>
          <a:p>
            <a:pPr marL="2571750" lvl="5" indent="-285750">
              <a:buFont typeface="Arial" pitchFamily="34" charset="0"/>
              <a:buChar char="•"/>
            </a:pPr>
            <a:r>
              <a:rPr lang="ka-GE" sz="1400" dirty="0" smtClean="0"/>
              <a:t>ინფორმაციის საჯაროობა და პროცესების გამჭვირვალობა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 smtClean="0"/>
              <a:t>სისტემის ერთიან სტრუქტურაში ინტეგრაციის ზოგადი სქემა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ka-GE" sz="1400" dirty="0" smtClean="0"/>
              <a:t>მოსალოდნელი ბენეფიტები </a:t>
            </a:r>
          </a:p>
        </p:txBody>
      </p:sp>
    </p:spTree>
    <p:extLst>
      <p:ext uri="{BB962C8B-B14F-4D97-AF65-F5344CB8AC3E}">
        <p14:creationId xmlns:p14="http://schemas.microsoft.com/office/powerpoint/2010/main" xmlns="" val="8592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521" y="1037580"/>
            <a:ext cx="8784976" cy="4472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000" b="1" dirty="0" smtClean="0">
                <a:latin typeface="Sylfaen" pitchFamily="18" charset="0"/>
                <a:ea typeface="+mn-ea"/>
                <a:cs typeface="+mn-cs"/>
              </a:rPr>
              <a:t>სისტემის ერთიან სტრუქტურაში ინტეგრაციის ზოგადი სქემა</a:t>
            </a:r>
            <a:endParaRPr lang="en-US" sz="2000" b="1" dirty="0">
              <a:latin typeface="Sylfaen" pitchFamily="18" charset="0"/>
              <a:ea typeface="+mn-ea"/>
              <a:cs typeface="+mn-cs"/>
            </a:endParaRPr>
          </a:p>
        </p:txBody>
      </p:sp>
      <p:pic>
        <p:nvPicPr>
          <p:cNvPr id="1026" name="Picture 2" descr="E:\Users\Vaniko\Desktop\DANERGVA\HIMS\regulireba\integ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30176"/>
            <a:ext cx="8566150" cy="5283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593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TATA\AppData\Local\Microsoft\Windows\Temporary Internet Files\Content.IE5\DT5I4WKP\MP90042241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531" y="1708001"/>
            <a:ext cx="2331690" cy="278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378" y="4199008"/>
            <a:ext cx="5247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B050"/>
              </a:buClr>
            </a:pPr>
            <a:endParaRPr lang="ka-GE" dirty="0" smtClean="0">
              <a:latin typeface="Sylfaen" pitchFamily="18" charset="0"/>
            </a:endParaRPr>
          </a:p>
          <a:p>
            <a:pPr>
              <a:buClr>
                <a:srgbClr val="00B050"/>
              </a:buClr>
            </a:pPr>
            <a:endParaRPr lang="ka-GE" dirty="0" smtClean="0">
              <a:latin typeface="Sylfaen" pitchFamily="18" charset="0"/>
            </a:endParaRP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ორ მხარეს შორის კონსულტაციებისა და დოკუმენტაციის დასახვეწად საჭირო სხვა პროცედურების დაშორებულ, რეალური დროის რეჟიმში წარმართვა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4325" y="1109588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მოსალოდნელი ბენეფიტები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pic>
        <p:nvPicPr>
          <p:cNvPr id="6" name="Picture 3" descr="C:\Users\TATA\AppData\Local\Microsoft\Windows\Temporary Internet Files\Content.IE5\M048J6J7\MC90004833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33056"/>
            <a:ext cx="2088232" cy="271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6300192" y="4136279"/>
            <a:ext cx="2016224" cy="24482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336196" y="4136279"/>
            <a:ext cx="1980222" cy="244827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779912" y="1772816"/>
            <a:ext cx="511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buClr>
                <a:srgbClr val="00B050"/>
              </a:buClr>
              <a:defRPr>
                <a:latin typeface="Sylfaen" pitchFamily="18" charset="0"/>
              </a:defRPr>
            </a:lvl1pPr>
          </a:lstStyle>
          <a:p>
            <a:pPr marL="285750" indent="-285750">
              <a:buFont typeface="Wingdings" pitchFamily="2" charset="2"/>
              <a:buChar char="§"/>
            </a:pPr>
            <a:r>
              <a:rPr lang="ka-GE" dirty="0"/>
              <a:t>დოკუმენტების უმეტესი ნაწილის ელექტრონული და სისტემატიზებული ფორმით მოწოდება, რაც ამ დოკუმენტის გარკვეული კრიტერიუმებით </a:t>
            </a:r>
            <a:r>
              <a:rPr lang="ka-GE" dirty="0" smtClean="0"/>
              <a:t>ხელით დამუშავების საჭიროებას </a:t>
            </a:r>
            <a:r>
              <a:rPr lang="ka-GE" dirty="0"/>
              <a:t>მოხსნის და ანალიზის საშუალებას </a:t>
            </a:r>
            <a:r>
              <a:rPr lang="ka-GE" dirty="0" smtClean="0"/>
              <a:t>მოგვცემს</a:t>
            </a:r>
            <a:endParaRPr lang="ka-GE" dirty="0"/>
          </a:p>
          <a:p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838531" y="1708001"/>
            <a:ext cx="2331690" cy="27812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38531" y="1708001"/>
            <a:ext cx="2331691" cy="27812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331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3848" y="3025983"/>
            <a:ext cx="569783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endParaRPr lang="ka-GE" dirty="0" smtClean="0">
              <a:latin typeface="Sylfaen" pitchFamily="18" charset="0"/>
            </a:endParaRP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ელექტრონული რეესტრის წარმართვა და საჯარო ინფორმაციის ოპერატიულად ხელმისაწვდომობის უზრუნველყოფა</a:t>
            </a:r>
            <a:endParaRPr lang="ka-GE" dirty="0">
              <a:latin typeface="Sylfaen" pitchFamily="18" charset="0"/>
            </a:endParaRPr>
          </a:p>
          <a:p>
            <a:pPr>
              <a:buClr>
                <a:srgbClr val="00B050"/>
              </a:buClr>
            </a:pPr>
            <a:endParaRPr lang="ka-GE" dirty="0" smtClean="0">
              <a:latin typeface="Sylfaen" pitchFamily="18" charset="0"/>
            </a:endParaRP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dirty="0" smtClean="0">
                <a:latin typeface="Sylfaen" pitchFamily="18" charset="0"/>
              </a:rPr>
              <a:t>უწყებათაშორისი კავშირების საშუალებით (სამოქალაქო რეესტრი, საჯარო რეესტრი, განათლების სამინისტრო, გარემოს დაცვის სამინისტრო, ნოტარიუსთა პალატა) ინფორმაციის ოპერატიულად მიღება, სწორი და დროული რეაგირება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4325" y="1037580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მოსალოდნელი ბენეფიტები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pic>
        <p:nvPicPr>
          <p:cNvPr id="10" name="Picture 12" descr="C:\Users\TATA\AppData\Local\Microsoft\Windows\Temporary Internet Files\Content.IE5\O4AWLA7I\MP90043072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80027"/>
            <a:ext cx="2188891" cy="239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683568" y="3480027"/>
            <a:ext cx="2188891" cy="23762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83568" y="3480027"/>
            <a:ext cx="2188891" cy="23762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23528" y="1624732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Clr>
                <a:srgbClr val="00B050"/>
              </a:buClr>
              <a:buFont typeface="Wingdings" pitchFamily="2" charset="2"/>
              <a:buChar char="§"/>
              <a:defRPr>
                <a:latin typeface="Sylfaen" pitchFamily="18" charset="0"/>
              </a:defRPr>
            </a:lvl1pPr>
          </a:lstStyle>
          <a:p>
            <a:r>
              <a:rPr lang="ka-GE" dirty="0"/>
              <a:t>ელექტრონული ინფორმაციის მრავალმხრივი ანალიზის საშუალება, მათ შორის </a:t>
            </a:r>
            <a:r>
              <a:rPr lang="ka-GE" dirty="0" smtClean="0"/>
              <a:t>წარმოდგენილი ანგარიშგებების ხარისხობრივი შეფასება, მათი შედარებითი ანალიზი, მნიშვნელოვანი ცვლილებებისა და შეუსაბამობების </a:t>
            </a:r>
            <a:r>
              <a:rPr lang="ka-GE" dirty="0"/>
              <a:t>გამოვლენისა და შემდგომში მათზე მიზანმიმართული რეაგირების შესაძლებლობა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224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325" y="1052736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მოსალოდნელი ბენეფიტები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700808"/>
            <a:ext cx="84969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 smtClean="0"/>
              <a:t>შეიქმნება თითოეული დაწესებულების სრულყოფილი ისტორია სამართალმემკვიდრეობის გათვალისწინებით</a:t>
            </a:r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endParaRPr lang="ka-GE" sz="1600" dirty="0" smtClean="0"/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 smtClean="0"/>
              <a:t>შესაძლებელი იქნება სამედიცინო დაწესებულებების ანალიზი საექიმო საქმიანობების მიხედვით მათი სრულყოფილი ისტორიის გათვალისწინებით </a:t>
            </a:r>
          </a:p>
          <a:p>
            <a:pPr>
              <a:buClr>
                <a:srgbClr val="00B050"/>
              </a:buClr>
            </a:pPr>
            <a:endParaRPr lang="ka-GE" sz="1600" dirty="0" smtClean="0"/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/>
              <a:t>მოწესრიგდება აკრედიტირებული დაწესებულებების </a:t>
            </a:r>
            <a:r>
              <a:rPr lang="ka-GE" sz="1600" dirty="0" smtClean="0"/>
              <a:t>რეესტრი</a:t>
            </a:r>
          </a:p>
          <a:p>
            <a:pPr>
              <a:buClr>
                <a:srgbClr val="00B050"/>
              </a:buClr>
            </a:pPr>
            <a:endParaRPr lang="ka-GE" sz="1600" dirty="0"/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/>
              <a:t>ხელმისაწვდომი იქნება ინფორმაცია პერსონალის სამედიცინო </a:t>
            </a:r>
            <a:r>
              <a:rPr lang="ka-GE" sz="1600" dirty="0" smtClean="0"/>
              <a:t>დაწესებულებებში </a:t>
            </a:r>
            <a:r>
              <a:rPr lang="ka-GE" sz="1600" dirty="0"/>
              <a:t>გადანაწილების შესახებ </a:t>
            </a:r>
            <a:r>
              <a:rPr lang="ka-GE" sz="1600" dirty="0" smtClean="0"/>
              <a:t>(იგულისხმება ადმინისტრაციული, ექიმი-სპეციალისტი, უმცროსი ექიმი და საშუალო სამედ. პერსონალი</a:t>
            </a:r>
            <a:r>
              <a:rPr lang="ka-GE" sz="1600" dirty="0" smtClean="0">
                <a:solidFill>
                  <a:srgbClr val="FF0000"/>
                </a:solidFill>
              </a:rPr>
              <a:t> </a:t>
            </a:r>
            <a:r>
              <a:rPr lang="ka-GE" sz="1600" dirty="0" smtClean="0"/>
              <a:t>)</a:t>
            </a:r>
          </a:p>
          <a:p>
            <a:pPr>
              <a:buClr>
                <a:srgbClr val="00B050"/>
              </a:buClr>
            </a:pPr>
            <a:endParaRPr lang="en-US" sz="1600" dirty="0"/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 smtClean="0"/>
              <a:t>სერთიფიცირების სრულყოფილი ელექტრონული რეესტრის საშუალებით შესაძლებელი იქნება სარწმუნო და ოპერატიული ინფორმაციის მიღება პოტენციური, აქტიური (მოქმედი, დასაქმებული) და პასიური (მათ შორის გარდაცვლილი) სამედიცინო პერსონალის შესახებ, ასევე აქტიური და პასიური სერთიფიკატების გამოვლენა</a:t>
            </a:r>
          </a:p>
          <a:p>
            <a:pPr>
              <a:buClr>
                <a:srgbClr val="00B050"/>
              </a:buClr>
            </a:pPr>
            <a:endParaRPr lang="ka-GE" sz="1600" dirty="0" smtClean="0"/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 smtClean="0"/>
              <a:t>უწყებათაშორისი კავშირების საშუალებით ხელმისაწვდომი იქნება ინფორმაცია სამედიცინო განათლების მქონე პირებზე</a:t>
            </a:r>
          </a:p>
        </p:txBody>
      </p:sp>
    </p:spTree>
    <p:extLst>
      <p:ext uri="{BB962C8B-B14F-4D97-AF65-F5344CB8AC3E}">
        <p14:creationId xmlns:p14="http://schemas.microsoft.com/office/powerpoint/2010/main" xmlns="" val="7288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4325" y="1109588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2400" b="1" dirty="0" smtClean="0">
                <a:latin typeface="Sylfaen" pitchFamily="18" charset="0"/>
                <a:ea typeface="+mn-ea"/>
                <a:cs typeface="+mn-cs"/>
              </a:rPr>
              <a:t>მოსალოდნელი ბენეფიტები</a:t>
            </a:r>
            <a:endParaRPr lang="en-US" sz="2400" b="1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335" y="3401705"/>
            <a:ext cx="604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 smtClean="0"/>
              <a:t>ანალიზის კომპონენტი ასევე ითვალისწინებს სამედიცინო დაწესებულებებში წარმოებული საექიმო საქმიანობებისა და დაკავებული საექიმო პერსონალის ჯვარედინ ანალიზს</a:t>
            </a:r>
          </a:p>
          <a:p>
            <a:pPr>
              <a:buClr>
                <a:srgbClr val="00B050"/>
              </a:buClr>
            </a:pPr>
            <a:endParaRPr lang="ka-GE" sz="1600" dirty="0" smtClean="0"/>
          </a:p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949931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/>
              <a:t>შესაძლებელი იქნება სამედიცინო პერსონალის პერსონალური ისტორიების ნახვა, </a:t>
            </a:r>
            <a:r>
              <a:rPr lang="ka-GE" sz="1600" dirty="0" smtClean="0"/>
              <a:t>მათ შორის კვალიფიკაციის </a:t>
            </a:r>
            <a:r>
              <a:rPr lang="ka-GE" sz="1600" dirty="0"/>
              <a:t>ამაღლების, ერთი ან რამდენიმე სერთიფიკატის ფლობის, </a:t>
            </a:r>
            <a:r>
              <a:rPr lang="ka-GE" sz="1600" dirty="0" smtClean="0"/>
              <a:t>დასაქმებისა </a:t>
            </a:r>
            <a:r>
              <a:rPr lang="ka-GE" sz="1600" dirty="0"/>
              <a:t>და გამოცდილების </a:t>
            </a:r>
            <a:r>
              <a:rPr lang="ka-GE" sz="1600" dirty="0" smtClean="0"/>
              <a:t>შესახებ</a:t>
            </a:r>
            <a:endParaRPr lang="ka-GE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7007" y="3068960"/>
            <a:ext cx="2547747" cy="1584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8334" y="4985300"/>
            <a:ext cx="85461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itchFamily="2" charset="2"/>
              <a:buChar char="§"/>
            </a:pPr>
            <a:r>
              <a:rPr lang="ka-GE" sz="1600" dirty="0"/>
              <a:t>საექიმო საქმიანობების </a:t>
            </a:r>
            <a:r>
              <a:rPr lang="ka-GE" sz="1600" dirty="0" smtClean="0"/>
              <a:t>უფლების </a:t>
            </a:r>
            <a:r>
              <a:rPr lang="ka-GE" sz="1600" dirty="0"/>
              <a:t>შეჩერება/აკრძალვის შემთხვევაში შესაძლებელი იქნება არა მარტო ძირითადი, არამედ ყველა იმ სამედიცინო დაწესებულების  დროული ინფორმირება, სადაც ეს პიროვნება შესაძლოა მუშაობდეს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9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55576" y="3429000"/>
            <a:ext cx="7504113" cy="60007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3000" b="1" dirty="0" smtClean="0"/>
              <a:t>გმადლობთ ყურადღებისთვის !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xmlns="" val="37810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TATA\AppData\Local\Microsoft\Windows\Temporary Internet Files\Content.IE5\B0D8PU3V\MC910216344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5" y="3168352"/>
            <a:ext cx="3985287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18881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solidFill>
                  <a:srgbClr val="C00000"/>
                </a:solidFill>
              </a:rPr>
              <a:t>სისტემის ლოგიკური სტრუქტურა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1268760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საერთო რაღაცეები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996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3284984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ნაწილი </a:t>
            </a:r>
            <a:r>
              <a:rPr lang="en-US" sz="2000" b="1" dirty="0" smtClean="0"/>
              <a:t>1</a:t>
            </a:r>
            <a:r>
              <a:rPr lang="ka-GE" sz="2000" b="1" dirty="0" smtClean="0"/>
              <a:t>: არსებული ბიზნეს პროცედურების აღწერა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69669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6333" y="1829668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700" b="1" i="1" u="sng" dirty="0" smtClean="0">
                <a:latin typeface="Sylfaen" pitchFamily="18" charset="0"/>
                <a:ea typeface="+mn-ea"/>
                <a:cs typeface="+mn-cs"/>
              </a:rPr>
              <a:t>არსებული ბიზნეს პროცედურების ზოგადი აღწერა</a:t>
            </a:r>
            <a:endParaRPr lang="en-US" sz="1700" b="1" i="1" u="sng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8072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Sylfaen" pitchFamily="18" charset="0"/>
              </a:rPr>
              <a:t>სამედიცინო საქმიანობის ლიცენზირება / ნებართვები / აკრედიტაცია</a:t>
            </a:r>
            <a:endParaRPr lang="en-US" sz="2400" b="1" dirty="0"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2616001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მაძიებლის მიერ დოკუმენტების წარდგენა</a:t>
            </a:r>
            <a:endParaRPr lang="en-US" dirty="0" smtClean="0"/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შემსრულებლის განსაზღვრა</a:t>
            </a:r>
            <a:endParaRPr lang="en-US" dirty="0" smtClean="0"/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დოკუმენტების შესწავლა და განხილვა</a:t>
            </a:r>
            <a:endParaRPr lang="en-US" dirty="0" smtClean="0"/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კონსულტაციები არაზუსტი დოკუმენტების მოსაწესრიგებლად</a:t>
            </a:r>
            <a:endParaRPr lang="en-US" dirty="0" smtClean="0"/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უარი არაზუსტი დოკუმენტების გამო</a:t>
            </a:r>
            <a:endParaRPr lang="en-US" dirty="0" smtClean="0"/>
          </a:p>
          <a:p>
            <a:endParaRPr lang="ka-GE" dirty="0" smtClean="0"/>
          </a:p>
          <a:p>
            <a:endParaRPr lang="ka-GE" dirty="0" smtClean="0"/>
          </a:p>
        </p:txBody>
      </p:sp>
      <p:pic>
        <p:nvPicPr>
          <p:cNvPr id="1028" name="Picture 4" descr="C:\Users\TATA\AppData\Local\Microsoft\Windows\Temporary Internet Files\Content.IE5\DT5I4WKP\MC9001962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82129"/>
            <a:ext cx="1650492" cy="16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ATA\AppData\Local\Microsoft\Windows\Temporary Internet Files\Content.IE5\50F0CZZJ\MC9000197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653136"/>
            <a:ext cx="244388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8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7582" y="2606129"/>
            <a:ext cx="527674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განხილვა </a:t>
            </a:r>
            <a:r>
              <a:rPr lang="ka-GE" dirty="0" smtClean="0"/>
              <a:t>ხემძღვანელობასთან</a:t>
            </a:r>
          </a:p>
          <a:p>
            <a:pPr marL="285750" indent="-285750">
              <a:buFont typeface="Arial" pitchFamily="34" charset="0"/>
              <a:buChar char="•"/>
            </a:pPr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განხილვის შედეგები</a:t>
            </a:r>
            <a:endParaRPr lang="ka-GE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ka-GE" sz="1400" dirty="0"/>
              <a:t>გადაწყვეტილება ვადის გახანგრძლივების შესახებ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ka-GE" sz="1400" dirty="0"/>
              <a:t>მაძიებლის </a:t>
            </a:r>
            <a:r>
              <a:rPr lang="ka-GE" sz="1400" dirty="0" smtClean="0"/>
              <a:t>ინფორმირება</a:t>
            </a:r>
            <a:endParaRPr lang="en-US" sz="1400" dirty="0" smtClean="0"/>
          </a:p>
          <a:p>
            <a:pPr lvl="1"/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სამივლინებო </a:t>
            </a:r>
            <a:r>
              <a:rPr lang="ka-GE" dirty="0"/>
              <a:t>დოკუმენტების </a:t>
            </a:r>
            <a:r>
              <a:rPr lang="ka-GE" dirty="0" smtClean="0"/>
              <a:t>მომზადება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მაძიებლის </a:t>
            </a:r>
            <a:r>
              <a:rPr lang="ka-GE" dirty="0" smtClean="0"/>
              <a:t>ინფორმირება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მივლინება</a:t>
            </a:r>
            <a:endParaRPr lang="en-US" dirty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მივლინების შედეგების </a:t>
            </a:r>
            <a:r>
              <a:rPr lang="ka-GE" dirty="0" smtClean="0"/>
              <a:t>განხილვა</a:t>
            </a:r>
            <a:endParaRPr lang="ka-GE" dirty="0"/>
          </a:p>
          <a:p>
            <a:endParaRPr lang="ka-GE" dirty="0"/>
          </a:p>
        </p:txBody>
      </p:sp>
      <p:pic>
        <p:nvPicPr>
          <p:cNvPr id="5" name="Picture 7" descr="C:\Users\TATA\AppData\Local\Microsoft\Windows\Temporary Internet Files\Content.IE5\M048J6J7\MC9000568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412" y="3347369"/>
            <a:ext cx="1797710" cy="159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4582373"/>
            <a:ext cx="1510923" cy="151092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6333" y="1829668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700" b="1" i="1" u="sng" dirty="0" smtClean="0">
                <a:latin typeface="Sylfaen" pitchFamily="18" charset="0"/>
                <a:ea typeface="+mn-ea"/>
                <a:cs typeface="+mn-cs"/>
              </a:rPr>
              <a:t>არსებული ბიზნეს პროცედურების ზოგადი აღწერა</a:t>
            </a:r>
            <a:endParaRPr lang="en-US" sz="1700" b="1" i="1" u="sng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98072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Sylfaen" pitchFamily="18" charset="0"/>
              </a:rPr>
              <a:t>სამედიცინო საქმიანობის ლიცენზირება / ნებართვები / აკრედიტაცია</a:t>
            </a:r>
            <a:endParaRPr lang="en-US" sz="24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76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737951"/>
            <a:ext cx="61206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გადაწყვეტილების მიღება </a:t>
            </a:r>
            <a:r>
              <a:rPr lang="ka-GE" dirty="0" smtClean="0"/>
              <a:t>ლიცენზიის </a:t>
            </a:r>
            <a:r>
              <a:rPr lang="ka-GE" dirty="0"/>
              <a:t>მინიჭებაზე</a:t>
            </a:r>
            <a:endParaRPr lang="en-US" dirty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მაძიებლის </a:t>
            </a:r>
            <a:r>
              <a:rPr lang="ka-GE" dirty="0" smtClean="0"/>
              <a:t>ინფორმირება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ლიცენზიის ბეჭდვა (არავტომატიზებული)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რეესტრული ჩანაწერის გაკეთება</a:t>
            </a:r>
            <a:endParaRPr lang="en-US" dirty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ლიცენზიის </a:t>
            </a:r>
            <a:r>
              <a:rPr lang="ka-GE" dirty="0" smtClean="0"/>
              <a:t>გაცემა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ლიცენზიის გამოქვეყნება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5" y="2856330"/>
            <a:ext cx="1580782" cy="1580782"/>
          </a:xfrm>
          <a:prstGeom prst="rect">
            <a:avLst/>
          </a:prstGeom>
        </p:spPr>
      </p:pic>
      <p:pic>
        <p:nvPicPr>
          <p:cNvPr id="3074" name="Picture 2" descr="C:\Users\TATA\AppData\Local\Microsoft\Windows\Temporary Internet Files\Content.IE5\50F0CZZJ\MC900441734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2108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6333" y="1829668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700" b="1" i="1" u="sng" dirty="0" smtClean="0">
                <a:latin typeface="Sylfaen" pitchFamily="18" charset="0"/>
                <a:ea typeface="+mn-ea"/>
                <a:cs typeface="+mn-cs"/>
              </a:rPr>
              <a:t>არსებული ბიზნეს პროცედურების ზოგადი აღწერა</a:t>
            </a:r>
            <a:endParaRPr lang="en-US" sz="1700" b="1" i="1" u="sng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98072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Sylfaen" pitchFamily="18" charset="0"/>
              </a:rPr>
              <a:t>სამედიცინო საქმიანობის ლიცენზირება / ნებართვები / აკრედიტაცია</a:t>
            </a:r>
            <a:endParaRPr lang="en-US" sz="24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482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5956" y="2380233"/>
            <a:ext cx="543439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საბჭოში საკითხის განხილვა</a:t>
            </a:r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კომისიის შექმნა და სათანადო აქტის გამოქვეყნება</a:t>
            </a:r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მიმღები საგამოცდო კომისიის სხდომა</a:t>
            </a:r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მაძიებლის მიერ საბუთების შემოტანა</a:t>
            </a:r>
          </a:p>
          <a:p>
            <a:endParaRPr lang="ka-GE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 smtClean="0"/>
              <a:t>საბუთების განხილვა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ka-GE" sz="1400" dirty="0"/>
              <a:t>დადებითი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ka-GE" sz="1400" dirty="0"/>
              <a:t>უარყოფითი - მაძიებლის ინფორმირება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ka-GE" sz="1400" dirty="0"/>
              <a:t>მოთხოვნა დამატებით ექსპერტიზაზე - მაძიებლის ინფორმირება</a:t>
            </a:r>
          </a:p>
          <a:p>
            <a:pPr marL="285750" indent="-285750">
              <a:buFont typeface="Arial" pitchFamily="34" charset="0"/>
              <a:buChar char="•"/>
            </a:pPr>
            <a:endParaRPr lang="ka-GE" dirty="0" smtClean="0"/>
          </a:p>
        </p:txBody>
      </p:sp>
      <p:pic>
        <p:nvPicPr>
          <p:cNvPr id="4098" name="Picture 2" descr="C:\Users\TATA\AppData\Local\Microsoft\Windows\Temporary Internet Files\Content.IE5\50F0CZZJ\MC9000536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006" y="2780928"/>
            <a:ext cx="1980341" cy="196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ATA\AppData\Local\Microsoft\Windows\Temporary Internet Files\Content.IE5\DT5I4WKP\MC90043259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53437"/>
            <a:ext cx="1635603" cy="16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ATA\AppData\Local\Microsoft\Windows\Temporary Internet Files\Content.IE5\O4AWLA7I\MC90004833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1766" y="4214434"/>
            <a:ext cx="1388974" cy="18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6333" y="1613644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700" b="1" i="1" u="sng" dirty="0" smtClean="0">
                <a:latin typeface="Sylfaen" pitchFamily="18" charset="0"/>
                <a:ea typeface="+mn-ea"/>
                <a:cs typeface="+mn-cs"/>
              </a:rPr>
              <a:t>არსებული ბიზნეს პროცედურების ზოგადი აღწერა</a:t>
            </a:r>
            <a:endParaRPr lang="en-US" sz="1700" b="1" i="1" u="sng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98072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Sylfaen" pitchFamily="18" charset="0"/>
              </a:rPr>
              <a:t>სამედიცინო პერსონალის სერტიფიცირება</a:t>
            </a:r>
            <a:endParaRPr lang="en-US" sz="24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4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2548775"/>
            <a:ext cx="489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საბუთების განხილვა </a:t>
            </a:r>
            <a:r>
              <a:rPr lang="ka-GE" dirty="0" smtClean="0"/>
              <a:t>საბჭოში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განხილვის შედეგების </a:t>
            </a:r>
            <a:r>
              <a:rPr lang="ka-GE" dirty="0" smtClean="0"/>
              <a:t>შეტყობინება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საგამოცდო წესის, ცხრილის და დარგობრივი კომისიების </a:t>
            </a:r>
            <a:r>
              <a:rPr lang="ka-GE" dirty="0" smtClean="0"/>
              <a:t>დამტკიცება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გამოცდის </a:t>
            </a:r>
            <a:r>
              <a:rPr lang="ka-GE" dirty="0" smtClean="0"/>
              <a:t>ორგანიზება</a:t>
            </a:r>
            <a:endParaRPr lang="en-US" dirty="0" smtClean="0"/>
          </a:p>
          <a:p>
            <a:endParaRPr lang="ka-GE" dirty="0"/>
          </a:p>
          <a:p>
            <a:pPr marL="285750" indent="-285750">
              <a:buFont typeface="Arial" pitchFamily="34" charset="0"/>
              <a:buChar char="•"/>
            </a:pPr>
            <a:r>
              <a:rPr lang="ka-GE" dirty="0"/>
              <a:t>გამოცდის შედეგების </a:t>
            </a:r>
            <a:r>
              <a:rPr lang="ka-GE" dirty="0" smtClean="0"/>
              <a:t>სისტემატიზება</a:t>
            </a:r>
            <a:endParaRPr lang="en-US" dirty="0" smtClean="0"/>
          </a:p>
          <a:p>
            <a:endParaRPr lang="ka-GE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9988" y="4348975"/>
            <a:ext cx="1872208" cy="1960345"/>
          </a:xfrm>
          <a:prstGeom prst="rect">
            <a:avLst/>
          </a:prstGeom>
        </p:spPr>
      </p:pic>
      <p:pic>
        <p:nvPicPr>
          <p:cNvPr id="7" name="Picture 2" descr="C:\Users\TATA\AppData\Local\Microsoft\Windows\Temporary Internet Files\Content.IE5\50F0CZZJ\MC900053659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539" y="2103677"/>
            <a:ext cx="1980341" cy="196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9989" y="2225361"/>
            <a:ext cx="1691566" cy="1691566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6333" y="1613644"/>
            <a:ext cx="8506147" cy="5912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a-GE" sz="1700" b="1" i="1" u="sng" dirty="0" smtClean="0">
                <a:latin typeface="Sylfaen" pitchFamily="18" charset="0"/>
                <a:ea typeface="+mn-ea"/>
                <a:cs typeface="+mn-cs"/>
              </a:rPr>
              <a:t>არსებული ბიზნეს პროცედურების ზოგადი აღწერა</a:t>
            </a:r>
            <a:endParaRPr lang="en-US" sz="1700" b="1" i="1" u="sng" dirty="0"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980728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400" b="1" dirty="0" smtClean="0">
                <a:latin typeface="Sylfaen" pitchFamily="18" charset="0"/>
              </a:rPr>
              <a:t>სამედიცინო პერსონალის სერტიფიცირება</a:t>
            </a:r>
            <a:endParaRPr lang="en-US" sz="2400" b="1" dirty="0"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9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1935</Words>
  <Application>Microsoft Office PowerPoint</Application>
  <PresentationFormat>On-screen Show (4:3)</PresentationFormat>
  <Paragraphs>829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TATA</dc:creator>
  <cp:lastModifiedBy>Vaniko</cp:lastModifiedBy>
  <cp:revision>74</cp:revision>
  <dcterms:created xsi:type="dcterms:W3CDTF">2011-11-04T13:12:50Z</dcterms:created>
  <dcterms:modified xsi:type="dcterms:W3CDTF">2011-11-06T17:40:04Z</dcterms:modified>
</cp:coreProperties>
</file>