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79" r:id="rId18"/>
    <p:sldId id="280" r:id="rId19"/>
    <p:sldId id="276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81" r:id="rId29"/>
    <p:sldId id="298" r:id="rId30"/>
    <p:sldId id="299" r:id="rId31"/>
    <p:sldId id="292" r:id="rId32"/>
    <p:sldId id="293" r:id="rId33"/>
    <p:sldId id="294" r:id="rId34"/>
    <p:sldId id="295" r:id="rId35"/>
    <p:sldId id="296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57"/>
    <a:srgbClr val="FFCCFF"/>
    <a:srgbClr val="040100"/>
    <a:srgbClr val="CCFF99"/>
    <a:srgbClr val="FEC2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0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45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52400" y="836712"/>
            <a:ext cx="8991600" cy="60212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836712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989112"/>
            <a:ext cx="152400" cy="5868888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836"/>
            <a:ext cx="3884364" cy="50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95" y="123550"/>
            <a:ext cx="572369" cy="56914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998404" y="169476"/>
            <a:ext cx="403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საქართველოს</a:t>
            </a:r>
            <a:r>
              <a:rPr lang="ka-GE" sz="1400" b="1" baseline="0" dirty="0" smtClean="0"/>
              <a:t> შრომის, ჯანმრთელობისა და სოციალური დაცვის სამინისტრო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9260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7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3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2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1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7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6B2D-9B31-4BA0-85AD-DF12B049D777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5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268760"/>
            <a:ext cx="8435280" cy="9064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ka-GE" noProof="1" smtClean="0"/>
              <a:t>სამედიცინო საქმიანობის სახ. რეგულირების სააგენტო</a:t>
            </a:r>
            <a:endParaRPr lang="en-US" noProof="1" smtClean="0"/>
          </a:p>
          <a:p>
            <a:pPr algn="ctr"/>
            <a:r>
              <a:rPr lang="en-US" sz="2200" b="0" noProof="1" smtClean="0"/>
              <a:t>(</a:t>
            </a:r>
            <a:r>
              <a:rPr lang="ka-GE" sz="2200" b="0" noProof="1" smtClean="0"/>
              <a:t>კონცეფცია</a:t>
            </a:r>
            <a:r>
              <a:rPr lang="en-US" sz="2200" b="0" noProof="1" smtClean="0"/>
              <a:t>)</a:t>
            </a:r>
            <a:endParaRPr lang="ka-GE" sz="2200" b="0" noProof="1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5734997"/>
            <a:ext cx="83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/>
              <a:t>ჯანმრთელობის დაცვის ერთიანი საინფორმაციო სისტემა</a:t>
            </a: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26" y="2132856"/>
            <a:ext cx="4009628" cy="350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772" y="2715885"/>
            <a:ext cx="52925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გამოცდის შედეგების </a:t>
            </a:r>
            <a:r>
              <a:rPr lang="ka-GE" dirty="0" smtClean="0"/>
              <a:t>საბჭოზე </a:t>
            </a:r>
            <a:r>
              <a:rPr lang="ka-GE" dirty="0"/>
              <a:t>დამტკიცება</a:t>
            </a:r>
            <a:endParaRPr lang="en-US" dirty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სერტიფიკატის ბეჭდვა </a:t>
            </a:r>
            <a:r>
              <a:rPr lang="ka-GE" dirty="0" smtClean="0"/>
              <a:t>(არაავტომატიზებული)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რეესტრული </a:t>
            </a:r>
            <a:r>
              <a:rPr lang="ka-GE" dirty="0" smtClean="0"/>
              <a:t>ჩანაწერი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სერტიფიკატის გაცემა</a:t>
            </a:r>
          </a:p>
          <a:p>
            <a:endParaRPr lang="en-US" dirty="0"/>
          </a:p>
        </p:txBody>
      </p:sp>
      <p:pic>
        <p:nvPicPr>
          <p:cNvPr id="5" name="Picture 2" descr="C:\Users\TATA\AppData\Local\Microsoft\Windows\Temporary Internet Files\Content.IE5\50F0CZZJ\MC9000536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360510"/>
            <a:ext cx="2088490" cy="20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ATA\AppData\Local\Microsoft\Windows\Temporary Internet Files\Content.IE5\50F0CZZJ\MC90044173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ATA\AppData\Local\Microsoft\Windows\Temporary Internet Files\Content.IE5\O4AWLA7I\MC90043153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40968"/>
            <a:ext cx="1728192" cy="18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6333" y="1613644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700" b="1" i="1" u="sng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1700" b="1" i="1" u="sng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98072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პერსონალის სერტიფიცირება</a:t>
            </a:r>
            <a:endParaRPr lang="en-US" sz="24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+mj-lt"/>
              </a:rPr>
              <a:t>გამოვლენილი პრობლემები</a:t>
            </a:r>
            <a:endParaRPr lang="en-US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64680"/>
            <a:ext cx="56166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 smtClean="0"/>
              <a:t>მატერიალური </a:t>
            </a:r>
            <a:r>
              <a:rPr lang="ka-GE" sz="1400" dirty="0"/>
              <a:t>სახით მოწოდებული </a:t>
            </a:r>
            <a:r>
              <a:rPr lang="ka-GE" sz="1400" dirty="0" smtClean="0"/>
              <a:t>დოკუმენტების აბსოლიტური უმრავლესობა ქაღალდის მატარებელზეა, რაც სრულყოფილი </a:t>
            </a:r>
            <a:r>
              <a:rPr lang="ka-GE" sz="1400" dirty="0"/>
              <a:t>ანალიზის საშუალებას არ </a:t>
            </a:r>
            <a:r>
              <a:rPr lang="ka-GE" sz="1400" dirty="0" smtClean="0"/>
              <a:t>იძლევა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>
                <a:latin typeface="Sylfaen" pitchFamily="18" charset="0"/>
              </a:rPr>
              <a:t>მატერიალური </a:t>
            </a:r>
            <a:r>
              <a:rPr lang="ka-GE" sz="1400" dirty="0" smtClean="0">
                <a:latin typeface="Sylfaen" pitchFamily="18" charset="0"/>
              </a:rPr>
              <a:t>დოკუმეტების არსებობა </a:t>
            </a:r>
            <a:r>
              <a:rPr lang="ka-GE" sz="1400" dirty="0">
                <a:latin typeface="Sylfaen" pitchFamily="18" charset="0"/>
              </a:rPr>
              <a:t>იწვევს მათი ხელით დამუშავების </a:t>
            </a:r>
            <a:r>
              <a:rPr lang="ka-GE" sz="1400" dirty="0" smtClean="0">
                <a:latin typeface="Sylfaen" pitchFamily="18" charset="0"/>
              </a:rPr>
              <a:t>საჭიროებას</a:t>
            </a:r>
            <a:endParaRPr lang="ka-GE" sz="1400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 smtClean="0"/>
              <a:t>ლიცენზირებისა და სერტიფიცირების პროცედურები დროშია გაწელილი და ბიუროკრატიული დაყოვნებებით ხორციელდება. აღნიშნულს გამოწვეულია არსებული ბიზნეს პროცედურებით განსაზღვრული კომისიური განხილვების ხშირი საჭიროებითა და ფიზიკური კონტაქტების აუცილებლობით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/>
              <a:t>არ არსებობს სამედიცინო დაწესებულებების სრულყოფილი </a:t>
            </a:r>
            <a:r>
              <a:rPr lang="ka-GE" sz="1400" dirty="0" smtClean="0"/>
              <a:t>ისტორია</a:t>
            </a:r>
          </a:p>
          <a:p>
            <a:pPr algn="just">
              <a:buClr>
                <a:srgbClr val="FF0000"/>
              </a:buClr>
            </a:pPr>
            <a:endParaRPr lang="ka-GE" sz="1400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/>
              <a:t>არ არსებობს ინფორმაცია სამედიცინო განათლების მქონე პირებზე </a:t>
            </a:r>
            <a:r>
              <a:rPr lang="ka-GE" sz="1400" dirty="0" smtClean="0"/>
              <a:t>(ინფორმაცია განათლების სამინისტროდან დიპლომირებულ კურსდამთავრებულთა შესახებ)</a:t>
            </a:r>
          </a:p>
          <a:p>
            <a:pPr>
              <a:buClr>
                <a:srgbClr val="FF0000"/>
              </a:buClr>
            </a:pPr>
            <a:endParaRPr lang="ka-GE" sz="1400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 smtClean="0"/>
          </a:p>
        </p:txBody>
      </p:sp>
      <p:pic>
        <p:nvPicPr>
          <p:cNvPr id="4" name="Picture 12" descr="C:\Users\TATA\AppData\Local\Microsoft\Windows\Temporary Internet Files\Content.IE5\O4AWLA7I\MP9004307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484784"/>
            <a:ext cx="2376263" cy="26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ATA\AppData\Local\Microsoft\Windows\Temporary Internet Files\Content.IE5\DT5I4WKP\MC9002332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6" y="4365104"/>
            <a:ext cx="2873652" cy="24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48" y="1482457"/>
            <a:ext cx="569861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>
                <a:latin typeface="+mj-lt"/>
              </a:rPr>
              <a:t>სერტიფიცირებული სამედიცინო პერსონალის არსებული რეესტრი შეიცავს მოძველებულ ინფორმაციას, რის გამოც შეუძლებელია პოტენციური, აქტიური (მოქმედი, დასაქმებული) და პასიური (მათ შორის გარდაცვლილი) სამედიცინო პერსონალის იდენთიფიცირება. ასევე შეუძლებელია აქტიური და პასიური სერთიფიკატების გამოვლენა</a:t>
            </a:r>
          </a:p>
          <a:p>
            <a:pPr algn="just">
              <a:buClr>
                <a:srgbClr val="FF0000"/>
              </a:buClr>
            </a:pPr>
            <a:endParaRPr lang="ka-GE" sz="1400" dirty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>
                <a:latin typeface="+mj-lt"/>
              </a:rPr>
              <a:t>არ არსებობს სერტიფიცირებულთა პერსონალური ისტორიები</a:t>
            </a:r>
          </a:p>
          <a:p>
            <a:pPr algn="just">
              <a:buClr>
                <a:srgbClr val="FF0000"/>
              </a:buClr>
            </a:pPr>
            <a:endParaRPr lang="ka-GE" sz="1400" dirty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>
                <a:latin typeface="+mj-lt"/>
              </a:rPr>
              <a:t>მონაცემების არაოპტიმიზებული და მოძველებული ბაზები ხელს უშლის მათ სხვა სისტემებთან ინტეგრაციას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 smtClean="0">
                <a:latin typeface="+mj-lt"/>
              </a:rPr>
              <a:t>არადამაკმაყოფილებელია </a:t>
            </a:r>
            <a:r>
              <a:rPr lang="ka-GE" sz="1400" dirty="0">
                <a:latin typeface="+mj-lt"/>
              </a:rPr>
              <a:t>ინფორმაციის საჯაროობისა და გამჭირვალობის არსებული დონე</a:t>
            </a:r>
            <a:endParaRPr lang="ka-GE" sz="1400" dirty="0" smtClean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 smtClean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 smtClean="0">
                <a:latin typeface="+mj-lt"/>
              </a:rPr>
              <a:t>არ ვიყენებთ ისეთ მძლავრ რესურსს, როგორიცაა უწყებათაშორისი კავშირები, რაც იწვევს მატერიალური დოკუმენტების სიმრავლეს და მათი იდენთიფიცირების არაოპერატიულობას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>
              <a:latin typeface="+mj-lt"/>
            </a:endParaRPr>
          </a:p>
          <a:p>
            <a:pPr>
              <a:buClr>
                <a:srgbClr val="FF0000"/>
              </a:buClr>
            </a:pPr>
            <a:endParaRPr lang="ka-GE" dirty="0" smtClean="0">
              <a:latin typeface="Sylfaen" pitchFamily="18" charset="0"/>
            </a:endParaRPr>
          </a:p>
          <a:p>
            <a:pPr>
              <a:buClr>
                <a:srgbClr val="FF0000"/>
              </a:buClr>
            </a:pPr>
            <a:endParaRPr lang="ka-GE" dirty="0" smtClean="0">
              <a:latin typeface="Sylfaen" pitchFamily="18" charset="0"/>
            </a:endParaRPr>
          </a:p>
        </p:txBody>
      </p:sp>
      <p:pic>
        <p:nvPicPr>
          <p:cNvPr id="7" name="Picture 2" descr="C:\Users\TATA\AppData\Local\Microsoft\Windows\Temporary Internet Files\Content.IE5\M048J6J7\MC9001506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14" y="1412776"/>
            <a:ext cx="230276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181869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ka-GE" dirty="0">
              <a:latin typeface="Sylfae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98072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+mj-lt"/>
              </a:rPr>
              <a:t>გამოვლენილი პრობლემები</a:t>
            </a:r>
            <a:endParaRPr lang="en-US" sz="2400" b="1" dirty="0">
              <a:latin typeface="+mj-lt"/>
            </a:endParaRPr>
          </a:p>
        </p:txBody>
      </p:sp>
      <p:pic>
        <p:nvPicPr>
          <p:cNvPr id="9" name="Picture 6" descr="C:\Users\TATA\AppData\Local\Microsoft\Windows\Temporary Internet Files\Content.IE5\DT5I4WKP\MP9004224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14" y="3933056"/>
            <a:ext cx="2331690" cy="27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28498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ნაწილი 2: </a:t>
            </a:r>
            <a:r>
              <a:rPr lang="ka-GE" sz="2000" b="1" dirty="0"/>
              <a:t>ელექტრონული </a:t>
            </a:r>
            <a:r>
              <a:rPr lang="ka-GE" sz="2000" b="1" dirty="0" smtClean="0"/>
              <a:t>სისტემის სტრუქტურის ზოგადი აღწერა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952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endCxn id="6" idx="1"/>
          </p:cNvCxnSpPr>
          <p:nvPr/>
        </p:nvCxnSpPr>
        <p:spPr>
          <a:xfrm flipV="1">
            <a:off x="2627784" y="3838713"/>
            <a:ext cx="1664271" cy="117446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97799" y="4725144"/>
            <a:ext cx="2635515" cy="16817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a-GE" sz="1300" b="1" dirty="0" smtClean="0">
                <a:solidFill>
                  <a:srgbClr val="0070C0"/>
                </a:solidFill>
              </a:rPr>
              <a:t>ვირტუალური კონფერენცია</a:t>
            </a:r>
            <a:endParaRPr lang="en-US" sz="13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>
            <a:endCxn id="4" idx="0"/>
          </p:cNvCxnSpPr>
          <p:nvPr/>
        </p:nvCxnSpPr>
        <p:spPr>
          <a:xfrm>
            <a:off x="968942" y="3394434"/>
            <a:ext cx="2279" cy="73931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 bwMode="auto">
          <a:xfrm>
            <a:off x="395535" y="2850861"/>
            <a:ext cx="3672409" cy="5919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მაძიებლის მიერ განაცხადისა</a:t>
            </a:r>
            <a:r>
              <a:rPr kumimoji="0" lang="ka-G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და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 წარდგენა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95536" y="2130781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დასაწყისი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8772" y="4133744"/>
            <a:ext cx="1144897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შესწავლა/განხილვა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475849" y="2892356"/>
            <a:ext cx="1752335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საქმის შეჩერება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მაძიებლის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მოთხოვნით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92055" y="3579017"/>
            <a:ext cx="1936129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მოუწესრიგებელი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დოკუმენტაციის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შემთხვევაში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დასაბუთებული უარი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951713" y="2132856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დასასრული</a:t>
            </a:r>
          </a:p>
        </p:txBody>
      </p:sp>
      <p:cxnSp>
        <p:nvCxnSpPr>
          <p:cNvPr id="17" name="Straight Arrow Connector 16"/>
          <p:cNvCxnSpPr>
            <a:stCxn id="12" idx="0"/>
          </p:cNvCxnSpPr>
          <p:nvPr/>
        </p:nvCxnSpPr>
        <p:spPr>
          <a:xfrm flipV="1">
            <a:off x="7740352" y="2564904"/>
            <a:ext cx="0" cy="2000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3"/>
          </p:cNvCxnSpPr>
          <p:nvPr/>
        </p:nvCxnSpPr>
        <p:spPr>
          <a:xfrm flipV="1">
            <a:off x="6228184" y="3146854"/>
            <a:ext cx="1512168" cy="519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3"/>
          </p:cNvCxnSpPr>
          <p:nvPr/>
        </p:nvCxnSpPr>
        <p:spPr>
          <a:xfrm>
            <a:off x="6228184" y="3838713"/>
            <a:ext cx="151216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3" idx="0"/>
          </p:cNvCxnSpPr>
          <p:nvPr/>
        </p:nvCxnSpPr>
        <p:spPr>
          <a:xfrm>
            <a:off x="968942" y="5451586"/>
            <a:ext cx="2658" cy="281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4" idx="1"/>
          </p:cNvCxnSpPr>
          <p:nvPr/>
        </p:nvCxnSpPr>
        <p:spPr>
          <a:xfrm>
            <a:off x="1543669" y="6021288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65967" y="5572654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69823" y="5574812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996649" y="5579504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547664" y="5373216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 bwMode="auto">
          <a:xfrm>
            <a:off x="4537462" y="4956740"/>
            <a:ext cx="1152128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lfaen" pitchFamily="18" charset="0"/>
              </a:rPr>
              <a:t>ვირტუალური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lfaen" pitchFamily="18" charset="0"/>
              </a:rPr>
              <a:t>კონფერენცია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მივლინების შედეგების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33606" y="4956740"/>
            <a:ext cx="1163043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რეესტრი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92280" y="4565792"/>
            <a:ext cx="1296144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ლიცენზიის  გაცემა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გამოქვეყნება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5536" y="5733256"/>
            <a:ext cx="1152128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გახანგრძლივების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შესახებ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baseline="0" dirty="0" smtClean="0">
                <a:solidFill>
                  <a:schemeClr val="tx1"/>
                </a:solidFill>
                <a:latin typeface="Sylfaen" pitchFamily="18" charset="0"/>
              </a:rPr>
              <a:t>გადაწყვეტილების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მიღება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95536" y="5115978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ცნობის გამოქვეყნება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საჯარო გაცნობისთვის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241318" y="4949183"/>
            <a:ext cx="1152128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მივლინება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შესაბამისობის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დასადგენად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54" name="Straight Connector 53"/>
          <p:cNvCxnSpPr>
            <a:stCxn id="2" idx="3"/>
            <a:endCxn id="5" idx="1"/>
          </p:cNvCxnSpPr>
          <p:nvPr/>
        </p:nvCxnSpPr>
        <p:spPr>
          <a:xfrm>
            <a:off x="4067944" y="3146854"/>
            <a:ext cx="407905" cy="519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" idx="3"/>
          </p:cNvCxnSpPr>
          <p:nvPr/>
        </p:nvCxnSpPr>
        <p:spPr>
          <a:xfrm flipV="1">
            <a:off x="1543669" y="3764090"/>
            <a:ext cx="2728227" cy="58567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1560" y="98072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საქმიანობის ლიცენზირება</a:t>
            </a:r>
            <a:endParaRPr lang="en-US" sz="2400" b="1" dirty="0">
              <a:latin typeface="Sylfae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930681" y="2562829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 bwMode="auto">
          <a:xfrm>
            <a:off x="7164288" y="5311762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>
                <a:solidFill>
                  <a:schemeClr val="tx1"/>
                </a:solidFill>
                <a:latin typeface="Sylfaen" pitchFamily="18" charset="0"/>
              </a:rPr>
              <a:t>ადმინისტრაციულ-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>
                <a:solidFill>
                  <a:schemeClr val="tx1"/>
                </a:solidFill>
                <a:latin typeface="Sylfaen" pitchFamily="18" charset="0"/>
              </a:rPr>
              <a:t>სამართლებრივი აქტი /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b="1" dirty="0">
                <a:solidFill>
                  <a:schemeClr val="tx1"/>
                </a:solidFill>
                <a:latin typeface="Sylfaen" pitchFamily="18" charset="0"/>
              </a:rPr>
              <a:t>ლიცენზიის </a:t>
            </a:r>
            <a:r>
              <a:rPr lang="ka-GE" sz="800" b="1" dirty="0" smtClean="0">
                <a:solidFill>
                  <a:schemeClr val="tx1"/>
                </a:solidFill>
                <a:latin typeface="Sylfaen" pitchFamily="18" charset="0"/>
              </a:rPr>
              <a:t>ავტ.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b="1" dirty="0" smtClean="0">
                <a:solidFill>
                  <a:schemeClr val="tx1"/>
                </a:solidFill>
                <a:latin typeface="Sylfaen" pitchFamily="18" charset="0"/>
              </a:rPr>
              <a:t>ბეჭდვა</a:t>
            </a:r>
            <a:endParaRPr lang="ka-GE" sz="8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67544" y="1412776"/>
            <a:ext cx="8506147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800" b="1" i="1" u="sng" dirty="0" smtClean="0">
                <a:latin typeface="Sylfaen" pitchFamily="18" charset="0"/>
              </a:rPr>
              <a:t>ოპტიმიზებული </a:t>
            </a:r>
            <a:r>
              <a:rPr lang="ka-GE" sz="1800" b="1" i="1" u="sng" dirty="0">
                <a:latin typeface="Sylfaen" pitchFamily="18" charset="0"/>
              </a:rPr>
              <a:t>ბიზნეს პროცედურების ზოგადი აღწერა</a:t>
            </a:r>
            <a:endParaRPr lang="en-US" sz="1800" b="1" i="1" u="sng" dirty="0">
              <a:latin typeface="Sylfae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395536" y="3535829"/>
            <a:ext cx="2016224" cy="4221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chemeClr val="tx1"/>
                </a:solidFill>
                <a:latin typeface="Sylfaen" pitchFamily="18" charset="0"/>
              </a:rPr>
              <a:t>To Do 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მოდული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(შემსრულებლის შერჩევა)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31" name="Straight Connector 30"/>
          <p:cNvCxnSpPr>
            <a:stCxn id="9" idx="1"/>
            <a:endCxn id="21" idx="3"/>
          </p:cNvCxnSpPr>
          <p:nvPr/>
        </p:nvCxnSpPr>
        <p:spPr>
          <a:xfrm flipH="1" flipV="1">
            <a:off x="2933314" y="5566005"/>
            <a:ext cx="308004" cy="399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4" idx="0"/>
          </p:cNvCxnSpPr>
          <p:nvPr/>
        </p:nvCxnSpPr>
        <p:spPr>
          <a:xfrm flipH="1" flipV="1">
            <a:off x="2280401" y="5305426"/>
            <a:ext cx="3486" cy="456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1704337" y="5115978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მოსაზრების წარდგენა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711308" y="5761592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განმცხადებლის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ინფორმირება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36" name="Straight Connector 35"/>
          <p:cNvCxnSpPr>
            <a:stCxn id="4" idx="2"/>
          </p:cNvCxnSpPr>
          <p:nvPr/>
        </p:nvCxnSpPr>
        <p:spPr>
          <a:xfrm>
            <a:off x="971221" y="4565792"/>
            <a:ext cx="379" cy="15935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ATA\AppData\Local\Microsoft\Windows\Temporary Internet Files\Content.IE5\UXVOPX3E\MC90043384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44" y="5373216"/>
            <a:ext cx="747638" cy="7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TA\AppData\Local\Microsoft\Windows\Temporary Internet Files\Content.IE5\UXVOPX3E\MP9004331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354" y="5615739"/>
            <a:ext cx="712343" cy="47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13" y="2927246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10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90" y="5347693"/>
            <a:ext cx="741474" cy="817611"/>
          </a:xfrm>
          <a:prstGeom prst="rect">
            <a:avLst/>
          </a:prstGeom>
        </p:spPr>
      </p:pic>
      <p:pic>
        <p:nvPicPr>
          <p:cNvPr id="90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63" y="3616849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74" y="2928553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/>
          <p:cNvCxnSpPr>
            <a:stCxn id="39" idx="0"/>
            <a:endCxn id="12" idx="2"/>
          </p:cNvCxnSpPr>
          <p:nvPr/>
        </p:nvCxnSpPr>
        <p:spPr>
          <a:xfrm flipV="1">
            <a:off x="7740352" y="5085184"/>
            <a:ext cx="0" cy="22657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42" y="3584652"/>
            <a:ext cx="518456" cy="34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23528" y="4869160"/>
            <a:ext cx="2878019" cy="1872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a-GE" sz="1300" b="1" dirty="0" smtClean="0">
                <a:solidFill>
                  <a:srgbClr val="0070C0"/>
                </a:solidFill>
              </a:rPr>
              <a:t>ვირტუალური კონფერენცია</a:t>
            </a:r>
            <a:endParaRPr lang="en-US" sz="1300" b="1" dirty="0">
              <a:solidFill>
                <a:srgbClr val="0070C0"/>
              </a:solidFill>
            </a:endParaRPr>
          </a:p>
        </p:txBody>
      </p:sp>
      <p:cxnSp>
        <p:nvCxnSpPr>
          <p:cNvPr id="160" name="Straight Connector 159"/>
          <p:cNvCxnSpPr>
            <a:stCxn id="20" idx="2"/>
            <a:endCxn id="112" idx="0"/>
          </p:cNvCxnSpPr>
          <p:nvPr/>
        </p:nvCxnSpPr>
        <p:spPr>
          <a:xfrm flipV="1">
            <a:off x="3991334" y="4079748"/>
            <a:ext cx="0" cy="1695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7164288" y="3095547"/>
            <a:ext cx="0" cy="216021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 bwMode="auto">
          <a:xfrm>
            <a:off x="5606166" y="1844824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დასასრული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415270" y="525575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საბუთების განხილვა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საბჭოში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564371" y="2519972"/>
            <a:ext cx="1824054" cy="575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სერთიფიკატის ავტომატური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000" b="1" dirty="0" smtClean="0">
                <a:solidFill>
                  <a:schemeClr val="tx1"/>
                </a:solidFill>
                <a:latin typeface="Sylfaen" pitchFamily="18" charset="0"/>
              </a:rPr>
              <a:t>ბეჭდვა და გაცემა</a:t>
            </a:r>
            <a:endParaRPr kumimoji="0" lang="ka-G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79712" y="5259816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დადებითი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95536" y="1829043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დასაწყისი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17479" y="603890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უარყოფითი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17479" y="525575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საბუთების 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979712" y="603890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დამატებითი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ექსპერტიზა საგამოცდო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კომისიაში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3415270" y="4079748"/>
            <a:ext cx="1152128" cy="8684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განხილვის შედეგების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შეტყობინება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6564371" y="4531845"/>
            <a:ext cx="1824054" cy="6253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გამოცდის შედეგების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სისტემატიზება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6556712" y="3909432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საბჭოზე  შედეგების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დამტკიცება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6549053" y="3208846"/>
            <a:ext cx="1839372" cy="5801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რეესტრი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17478" y="4221088"/>
            <a:ext cx="1922274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მიმღები / საგამოცდო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კომისია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17479" y="3501008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აქტის მიღება და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გამოქვეყნება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128" name="Straight Arrow Connector 127"/>
          <p:cNvCxnSpPr>
            <a:stCxn id="23" idx="3"/>
            <a:endCxn id="25" idx="1"/>
          </p:cNvCxnSpPr>
          <p:nvPr/>
        </p:nvCxnSpPr>
        <p:spPr>
          <a:xfrm>
            <a:off x="1569607" y="5515455"/>
            <a:ext cx="410105" cy="4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23" idx="2"/>
            <a:endCxn id="31" idx="0"/>
          </p:cNvCxnSpPr>
          <p:nvPr/>
        </p:nvCxnSpPr>
        <p:spPr>
          <a:xfrm>
            <a:off x="993543" y="5775151"/>
            <a:ext cx="0" cy="26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25" idx="3"/>
            <a:endCxn id="20" idx="1"/>
          </p:cNvCxnSpPr>
          <p:nvPr/>
        </p:nvCxnSpPr>
        <p:spPr>
          <a:xfrm flipV="1">
            <a:off x="3131840" y="5515455"/>
            <a:ext cx="283430" cy="4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1538137" y="5742773"/>
            <a:ext cx="482113" cy="328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24" idx="1"/>
            <a:endCxn id="31" idx="3"/>
          </p:cNvCxnSpPr>
          <p:nvPr/>
        </p:nvCxnSpPr>
        <p:spPr>
          <a:xfrm flipH="1">
            <a:off x="1569607" y="6298600"/>
            <a:ext cx="4101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24" idx="0"/>
            <a:endCxn id="25" idx="2"/>
          </p:cNvCxnSpPr>
          <p:nvPr/>
        </p:nvCxnSpPr>
        <p:spPr>
          <a:xfrm flipV="1">
            <a:off x="2555776" y="5779208"/>
            <a:ext cx="0" cy="259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 bwMode="auto">
          <a:xfrm>
            <a:off x="4887028" y="5259816"/>
            <a:ext cx="1254482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საგამოცდო წესის,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ცხრილის და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დარგობრივი კომისიების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დამტკიცება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6570655" y="526387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გამოცდის ორგანიზება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15" name="Straight Arrow Connector 14"/>
          <p:cNvCxnSpPr>
            <a:stCxn id="5" idx="2"/>
            <a:endCxn id="4" idx="0"/>
          </p:cNvCxnSpPr>
          <p:nvPr/>
        </p:nvCxnSpPr>
        <p:spPr>
          <a:xfrm>
            <a:off x="1930681" y="2261091"/>
            <a:ext cx="0" cy="517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7" y="4261292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80" y="4459666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26" y="4569907"/>
            <a:ext cx="492667" cy="5320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41" y="3224889"/>
            <a:ext cx="497067" cy="548108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9" idx="2"/>
          </p:cNvCxnSpPr>
          <p:nvPr/>
        </p:nvCxnSpPr>
        <p:spPr>
          <a:xfrm flipV="1">
            <a:off x="7141311" y="2276872"/>
            <a:ext cx="0" cy="243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8226" y="98072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პერსონალის სერტიფიცირება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67544" y="1412776"/>
            <a:ext cx="8506147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800" b="1" i="1" u="sng" dirty="0" smtClean="0">
                <a:latin typeface="Sylfaen" pitchFamily="18" charset="0"/>
              </a:rPr>
              <a:t>ოპტიმიზებული </a:t>
            </a:r>
            <a:r>
              <a:rPr lang="ka-GE" sz="1800" b="1" i="1" u="sng" dirty="0">
                <a:latin typeface="Sylfaen" pitchFamily="18" charset="0"/>
              </a:rPr>
              <a:t>ბიზნეს პროცედურების ზოგადი აღწერა</a:t>
            </a:r>
            <a:endParaRPr lang="en-US" sz="1800" b="1" i="1" u="sng" dirty="0">
              <a:latin typeface="Sylfaen" pitchFamily="18" charset="0"/>
            </a:endParaRPr>
          </a:p>
        </p:txBody>
      </p:sp>
      <p:cxnSp>
        <p:nvCxnSpPr>
          <p:cNvPr id="41" name="Straight Arrow Connector 40"/>
          <p:cNvCxnSpPr>
            <a:endCxn id="23" idx="0"/>
          </p:cNvCxnSpPr>
          <p:nvPr/>
        </p:nvCxnSpPr>
        <p:spPr>
          <a:xfrm>
            <a:off x="993543" y="4740480"/>
            <a:ext cx="0" cy="515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2"/>
          </p:cNvCxnSpPr>
          <p:nvPr/>
        </p:nvCxnSpPr>
        <p:spPr>
          <a:xfrm>
            <a:off x="993543" y="4020400"/>
            <a:ext cx="0" cy="200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6" idx="0"/>
          </p:cNvCxnSpPr>
          <p:nvPr/>
        </p:nvCxnSpPr>
        <p:spPr>
          <a:xfrm>
            <a:off x="983261" y="3211280"/>
            <a:ext cx="10282" cy="289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 bwMode="auto">
          <a:xfrm>
            <a:off x="395536" y="2778853"/>
            <a:ext cx="307029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საბჭოში საკითხის განხილვა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გამოცდის ჩატარების შესახებ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44" name="Straight Arrow Connector 43"/>
          <p:cNvCxnSpPr>
            <a:endCxn id="32" idx="1"/>
          </p:cNvCxnSpPr>
          <p:nvPr/>
        </p:nvCxnSpPr>
        <p:spPr>
          <a:xfrm flipV="1">
            <a:off x="4564963" y="5519512"/>
            <a:ext cx="322065" cy="4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2" idx="3"/>
            <a:endCxn id="113" idx="1"/>
          </p:cNvCxnSpPr>
          <p:nvPr/>
        </p:nvCxnSpPr>
        <p:spPr>
          <a:xfrm>
            <a:off x="6141510" y="5519512"/>
            <a:ext cx="429145" cy="4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1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995936" y="5345063"/>
          <a:ext cx="1152128" cy="151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3" imgW="1338310" imgH="1756815" progId="Visio.Drawing.11">
                  <p:embed/>
                </p:oleObj>
              </mc:Choice>
              <mc:Fallback>
                <p:oleObj name="Visio" r:id="rId3" imgW="1338310" imgH="1756815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345063"/>
                        <a:ext cx="1152128" cy="151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60032" y="1340768"/>
            <a:ext cx="4177422" cy="4200960"/>
            <a:chOff x="941" y="42"/>
            <a:chExt cx="2840" cy="2845"/>
          </a:xfrm>
        </p:grpSpPr>
        <p:sp>
          <p:nvSpPr>
            <p:cNvPr id="4" name="Puzzle2"/>
            <p:cNvSpPr>
              <a:spLocks noEditPoints="1" noChangeArrowheads="1"/>
            </p:cNvSpPr>
            <p:nvPr/>
          </p:nvSpPr>
          <p:spPr bwMode="auto">
            <a:xfrm>
              <a:off x="2003" y="1130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VII. </a:t>
              </a:r>
              <a:r>
                <a:rPr lang="ka-GE" sz="1000" b="1" dirty="0" smtClean="0"/>
                <a:t>ელ.შეტყობინების კომპონენტი</a:t>
              </a:r>
              <a:endParaRPr lang="en-US" sz="1000" b="1" dirty="0"/>
            </a:p>
          </p:txBody>
        </p:sp>
        <p:sp>
          <p:nvSpPr>
            <p:cNvPr id="5" name="Puzzle4"/>
            <p:cNvSpPr>
              <a:spLocks noEditPoints="1" noChangeArrowheads="1"/>
            </p:cNvSpPr>
            <p:nvPr/>
          </p:nvSpPr>
          <p:spPr bwMode="auto">
            <a:xfrm>
              <a:off x="1305" y="1124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VIII.</a:t>
              </a:r>
              <a:r>
                <a:rPr lang="ka-GE" sz="1000" b="1" dirty="0" smtClean="0"/>
                <a:t>უწყებათაშორისი სერვისები</a:t>
              </a:r>
              <a:endParaRPr lang="en-US" sz="1000" b="1" dirty="0"/>
            </a:p>
          </p:txBody>
        </p:sp>
        <p:sp>
          <p:nvSpPr>
            <p:cNvPr id="6" name="Puzzle1"/>
            <p:cNvSpPr>
              <a:spLocks noEditPoints="1" noChangeArrowheads="1"/>
            </p:cNvSpPr>
            <p:nvPr/>
          </p:nvSpPr>
          <p:spPr bwMode="auto">
            <a:xfrm>
              <a:off x="941" y="485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FF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IV. </a:t>
              </a:r>
              <a:r>
                <a:rPr lang="ka-GE" sz="1000" b="1" dirty="0" smtClean="0"/>
                <a:t>ლოგიკური სტრუქტურა</a:t>
              </a:r>
              <a:endParaRPr lang="en-US" sz="1000" b="1" dirty="0"/>
            </a:p>
          </p:txBody>
        </p:sp>
        <p:sp>
          <p:nvSpPr>
            <p:cNvPr id="3" name="Puzzle3"/>
            <p:cNvSpPr>
              <a:spLocks noEditPoints="1" noChangeArrowheads="1"/>
            </p:cNvSpPr>
            <p:nvPr/>
          </p:nvSpPr>
          <p:spPr bwMode="auto">
            <a:xfrm>
              <a:off x="2335" y="42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B0F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 smtClean="0">
                  <a:solidFill>
                    <a:srgbClr val="FF0000"/>
                  </a:solidFill>
                </a:rPr>
                <a:t>VI.</a:t>
              </a:r>
              <a:r>
                <a:rPr lang="ka-GE" sz="700" b="1" dirty="0" smtClean="0"/>
                <a:t>ინფორმაციის </a:t>
              </a:r>
              <a:r>
                <a:rPr lang="ka-GE" sz="700" b="1" dirty="0"/>
                <a:t>საჯააროობის უზრუნველყოფა</a:t>
              </a:r>
              <a:endParaRPr lang="en-US" sz="700" b="1" dirty="0"/>
            </a:p>
            <a:p>
              <a:pPr algn="ctr"/>
              <a:endParaRPr lang="en-US" sz="700" b="1" dirty="0"/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466725" y="98072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სისტემის კომპონენტები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179512" y="1389897"/>
            <a:ext cx="3772916" cy="4151831"/>
            <a:chOff x="1495" y="-190"/>
            <a:chExt cx="2830" cy="2837"/>
          </a:xfrm>
        </p:grpSpPr>
        <p:sp>
          <p:nvSpPr>
            <p:cNvPr id="28" name="Puzzle2"/>
            <p:cNvSpPr>
              <a:spLocks noEditPoints="1" noChangeArrowheads="1"/>
            </p:cNvSpPr>
            <p:nvPr/>
          </p:nvSpPr>
          <p:spPr bwMode="auto">
            <a:xfrm>
              <a:off x="2547" y="919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V. </a:t>
              </a:r>
              <a:r>
                <a:rPr lang="ka-GE" sz="1000" b="1" dirty="0" smtClean="0"/>
                <a:t>ანალიზი და კონტროლი</a:t>
              </a:r>
              <a:endParaRPr lang="en-US" sz="1000" b="1" dirty="0"/>
            </a:p>
          </p:txBody>
        </p:sp>
        <p:sp>
          <p:nvSpPr>
            <p:cNvPr id="29" name="Puzzle4"/>
            <p:cNvSpPr>
              <a:spLocks noEditPoints="1" noChangeArrowheads="1"/>
            </p:cNvSpPr>
            <p:nvPr/>
          </p:nvSpPr>
          <p:spPr bwMode="auto">
            <a:xfrm>
              <a:off x="1859" y="884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II.</a:t>
              </a:r>
              <a:r>
                <a:rPr lang="ka-GE" sz="1000" b="1" dirty="0" smtClean="0"/>
                <a:t>დოკ.მენეჯმენტის კომპონენტი</a:t>
              </a:r>
              <a:endParaRPr lang="en-US" sz="1000" b="1" dirty="0"/>
            </a:p>
          </p:txBody>
        </p:sp>
        <p:sp>
          <p:nvSpPr>
            <p:cNvPr id="27" name="Puzzle3"/>
            <p:cNvSpPr>
              <a:spLocks noEditPoints="1" noChangeArrowheads="1"/>
            </p:cNvSpPr>
            <p:nvPr/>
          </p:nvSpPr>
          <p:spPr bwMode="auto">
            <a:xfrm>
              <a:off x="2879" y="-190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800" b="1" dirty="0" smtClean="0">
                  <a:solidFill>
                    <a:srgbClr val="FF0000"/>
                  </a:solidFill>
                </a:rPr>
                <a:t>III.</a:t>
              </a:r>
              <a:r>
                <a:rPr lang="en-US" sz="800" b="1" dirty="0" smtClean="0"/>
                <a:t> </a:t>
              </a:r>
              <a:r>
                <a:rPr lang="ka-GE" sz="800" b="1" dirty="0" smtClean="0"/>
                <a:t>მომხმარებელთა ინტერფეისები</a:t>
              </a:r>
              <a:endParaRPr lang="en-US" sz="800" b="1" dirty="0"/>
            </a:p>
          </p:txBody>
        </p:sp>
        <p:sp>
          <p:nvSpPr>
            <p:cNvPr id="30" name="Puzzle1"/>
            <p:cNvSpPr>
              <a:spLocks noEditPoints="1" noChangeArrowheads="1"/>
            </p:cNvSpPr>
            <p:nvPr/>
          </p:nvSpPr>
          <p:spPr bwMode="auto">
            <a:xfrm>
              <a:off x="1495" y="256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</a:rPr>
                <a:t>I. </a:t>
              </a:r>
              <a:r>
                <a:rPr lang="ka-GE" sz="1000" b="1" dirty="0" smtClean="0"/>
                <a:t>მენეჯმენტის სისტემა</a:t>
              </a:r>
              <a:endParaRPr lang="en-US" sz="1000" b="1" dirty="0"/>
            </a:p>
          </p:txBody>
        </p:sp>
      </p:grpSp>
      <p:sp>
        <p:nvSpPr>
          <p:cNvPr id="9" name="Down Arrow 8"/>
          <p:cNvSpPr/>
          <p:nvPr/>
        </p:nvSpPr>
        <p:spPr>
          <a:xfrm>
            <a:off x="4427984" y="5030981"/>
            <a:ext cx="144016" cy="55825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8901E-6 L 0.02899 0.00717 C 0.03507 0.00902 0.04427 0.01018 0.05382 0.01018 C 0.06458 0.01018 0.07326 0.00902 0.07934 0.00717 L 0.10868 -2.48901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463 L -0.02987 0.01203 C -0.03629 0.01365 -0.04549 0.01504 -0.05521 0.01504 C -0.06615 0.01504 -0.07483 0.01365 -0.08108 0.01203 L -0.11025 0.00463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351503" y="2924944"/>
            <a:ext cx="2278800" cy="2279394"/>
            <a:chOff x="1783551" y="2924944"/>
            <a:chExt cx="2278800" cy="2279394"/>
          </a:xfrm>
        </p:grpSpPr>
        <p:sp>
          <p:nvSpPr>
            <p:cNvPr id="3" name="Oval 2"/>
            <p:cNvSpPr/>
            <p:nvPr/>
          </p:nvSpPr>
          <p:spPr>
            <a:xfrm>
              <a:off x="1783551" y="2924944"/>
              <a:ext cx="2278800" cy="2279394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1842831" y="3618365"/>
              <a:ext cx="21602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600" b="1" dirty="0" smtClean="0">
                  <a:solidFill>
                    <a:srgbClr val="FFC000"/>
                  </a:solidFill>
                </a:rPr>
                <a:t>მენეჯმენტის სისტემა</a:t>
              </a:r>
              <a:endParaRPr lang="en-US" sz="26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5536" y="2199369"/>
            <a:ext cx="1614969" cy="1379288"/>
            <a:chOff x="827584" y="2199369"/>
            <a:chExt cx="1614969" cy="1379288"/>
          </a:xfrm>
        </p:grpSpPr>
        <p:grpSp>
          <p:nvGrpSpPr>
            <p:cNvPr id="7" name="Group 6"/>
            <p:cNvGrpSpPr/>
            <p:nvPr/>
          </p:nvGrpSpPr>
          <p:grpSpPr>
            <a:xfrm>
              <a:off x="827584" y="2199369"/>
              <a:ext cx="1614969" cy="1379288"/>
              <a:chOff x="2714784" y="-259986"/>
              <a:chExt cx="1614969" cy="1379288"/>
            </a:xfrm>
            <a:scene3d>
              <a:camera prst="orthographicFront"/>
              <a:lightRig rig="flat" dir="t"/>
            </a:scene3d>
          </p:grpSpPr>
          <p:sp>
            <p:nvSpPr>
              <p:cNvPr id="8" name="Oval 7"/>
              <p:cNvSpPr/>
              <p:nvPr/>
            </p:nvSpPr>
            <p:spPr>
              <a:xfrm>
                <a:off x="2714784" y="-259986"/>
                <a:ext cx="1614969" cy="1379288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Oval 4"/>
              <p:cNvSpPr/>
              <p:nvPr/>
            </p:nvSpPr>
            <p:spPr>
              <a:xfrm>
                <a:off x="2951291" y="-57994"/>
                <a:ext cx="1141955" cy="97530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მომხმარებელი</a:t>
                </a:r>
                <a:endParaRPr lang="en-US" sz="1200" b="1" kern="1200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569" y="2630079"/>
              <a:ext cx="834998" cy="83499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936333" y="2266501"/>
            <a:ext cx="1457865" cy="1361952"/>
            <a:chOff x="3368381" y="2266501"/>
            <a:chExt cx="1457865" cy="1361952"/>
          </a:xfrm>
        </p:grpSpPr>
        <p:grpSp>
          <p:nvGrpSpPr>
            <p:cNvPr id="13" name="Group 12"/>
            <p:cNvGrpSpPr/>
            <p:nvPr/>
          </p:nvGrpSpPr>
          <p:grpSpPr>
            <a:xfrm>
              <a:off x="3368381" y="2266501"/>
              <a:ext cx="1457865" cy="1361952"/>
              <a:chOff x="5166876" y="836806"/>
              <a:chExt cx="1457865" cy="1361952"/>
            </a:xfrm>
            <a:scene3d>
              <a:camera prst="orthographicFront"/>
              <a:lightRig rig="flat" dir="t"/>
            </a:scene3d>
          </p:grpSpPr>
          <p:sp>
            <p:nvSpPr>
              <p:cNvPr id="14" name="Oval 13"/>
              <p:cNvSpPr/>
              <p:nvPr/>
            </p:nvSpPr>
            <p:spPr>
              <a:xfrm>
                <a:off x="5166876" y="836806"/>
                <a:ext cx="1457865" cy="1361952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5" name="Oval 4"/>
              <p:cNvSpPr/>
              <p:nvPr/>
            </p:nvSpPr>
            <p:spPr>
              <a:xfrm>
                <a:off x="5380375" y="1036259"/>
                <a:ext cx="1030867" cy="96304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უფლებები და მოვალეობები</a:t>
                </a:r>
                <a:endParaRPr lang="en-US" sz="1200" b="1" kern="1200" dirty="0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269" y="2756564"/>
              <a:ext cx="792088" cy="79208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20142" y="4437112"/>
            <a:ext cx="1565756" cy="1448777"/>
            <a:chOff x="852190" y="4437112"/>
            <a:chExt cx="1565756" cy="1448777"/>
          </a:xfrm>
        </p:grpSpPr>
        <p:grpSp>
          <p:nvGrpSpPr>
            <p:cNvPr id="17" name="Group 16"/>
            <p:cNvGrpSpPr/>
            <p:nvPr/>
          </p:nvGrpSpPr>
          <p:grpSpPr>
            <a:xfrm>
              <a:off x="852190" y="4437112"/>
              <a:ext cx="1565756" cy="1448777"/>
              <a:chOff x="929180" y="3568034"/>
              <a:chExt cx="1565756" cy="1448777"/>
            </a:xfrm>
            <a:scene3d>
              <a:camera prst="orthographicFront"/>
              <a:lightRig rig="flat" dir="t"/>
            </a:scene3d>
          </p:grpSpPr>
          <p:sp>
            <p:nvSpPr>
              <p:cNvPr id="18" name="Oval 17"/>
              <p:cNvSpPr/>
              <p:nvPr/>
            </p:nvSpPr>
            <p:spPr>
              <a:xfrm>
                <a:off x="929180" y="3568034"/>
                <a:ext cx="1565756" cy="1448777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Oval 4"/>
              <p:cNvSpPr/>
              <p:nvPr/>
            </p:nvSpPr>
            <p:spPr>
              <a:xfrm>
                <a:off x="1158480" y="3780202"/>
                <a:ext cx="1107156" cy="102444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წვდომის დონეები</a:t>
                </a:r>
                <a:endParaRPr lang="en-US" sz="1200" b="1" kern="1200" dirty="0"/>
              </a:p>
            </p:txBody>
          </p:sp>
        </p:grpSp>
        <p:pic>
          <p:nvPicPr>
            <p:cNvPr id="20" name="Picture 5" descr="C:\Users\TATA\AppData\Local\Microsoft\Windows\Temporary Internet Files\Content.IE5\UXVOPX3E\MC900432593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925" y="4942338"/>
              <a:ext cx="914286" cy="9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3103309" y="4403895"/>
            <a:ext cx="1550907" cy="1383900"/>
            <a:chOff x="3535357" y="4403895"/>
            <a:chExt cx="1550907" cy="1383900"/>
          </a:xfrm>
        </p:grpSpPr>
        <p:grpSp>
          <p:nvGrpSpPr>
            <p:cNvPr id="21" name="Group 20"/>
            <p:cNvGrpSpPr/>
            <p:nvPr/>
          </p:nvGrpSpPr>
          <p:grpSpPr>
            <a:xfrm>
              <a:off x="3535357" y="4403895"/>
              <a:ext cx="1550907" cy="1383900"/>
              <a:chOff x="558362" y="764800"/>
              <a:chExt cx="1550907" cy="1383900"/>
            </a:xfrm>
            <a:scene3d>
              <a:camera prst="orthographicFront"/>
              <a:lightRig rig="flat" dir="t"/>
            </a:scene3d>
          </p:grpSpPr>
          <p:sp>
            <p:nvSpPr>
              <p:cNvPr id="22" name="Oval 21"/>
              <p:cNvSpPr/>
              <p:nvPr/>
            </p:nvSpPr>
            <p:spPr>
              <a:xfrm>
                <a:off x="558362" y="764800"/>
                <a:ext cx="1550907" cy="1383900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3" name="Oval 4"/>
              <p:cNvSpPr/>
              <p:nvPr/>
            </p:nvSpPr>
            <p:spPr>
              <a:xfrm>
                <a:off x="785487" y="967467"/>
                <a:ext cx="1096657" cy="9785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როლები</a:t>
                </a:r>
                <a:endParaRPr lang="en-US" sz="1200" b="1" kern="1200" dirty="0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032" y="4891831"/>
              <a:ext cx="708670" cy="70867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6012160" y="2852931"/>
            <a:ext cx="2659695" cy="3816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tx1"/>
                </a:solidFill>
                <a:latin typeface="Sylfaen" pitchFamily="18" charset="0"/>
              </a:rPr>
              <a:t>მომხმარებლის რეგისტრაცია, ავტორიზაცია და აუტენთიფიკაცია</a:t>
            </a:r>
            <a:endParaRPr lang="en-US" sz="1400" b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algn="just"/>
            <a:endParaRPr lang="ka-GE" sz="1000" dirty="0" smtClean="0"/>
          </a:p>
          <a:p>
            <a:pPr algn="just"/>
            <a:r>
              <a:rPr lang="ka-GE" sz="1000" dirty="0" smtClean="0"/>
              <a:t>წარმოდგენილი სისტემა ჯანმრთელობის დაცვის ერთიანი საინფორმაციო სისტემის კონცეფციის ერთერთი კომპონენტია და მასზე ამ სისტემის ყველა ზოგადი მიდგომა ვრცელდება:</a:t>
            </a:r>
            <a:endParaRPr lang="en-US" sz="1000" dirty="0" smtClean="0"/>
          </a:p>
          <a:p>
            <a:pPr algn="just"/>
            <a:endParaRPr lang="en-US" sz="1000" dirty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მომხმარებლის ავტორიზაციის პროცედურა</a:t>
            </a:r>
            <a:endParaRPr lang="en-US" sz="1000" dirty="0" smtClean="0"/>
          </a:p>
          <a:p>
            <a:endParaRPr lang="en-US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სისტემის უსაფრთხოების პრინციპები</a:t>
            </a:r>
            <a:endParaRPr lang="en-US" sz="1000" dirty="0" smtClean="0"/>
          </a:p>
          <a:p>
            <a:endParaRPr lang="en-US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პლატფორმა</a:t>
            </a:r>
            <a:endParaRPr lang="en-US" sz="1000" dirty="0" smtClean="0"/>
          </a:p>
          <a:p>
            <a:endParaRPr lang="en-US" sz="1000" dirty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ერთიან სისტემაში ინტეგრაციის უზრუნველყოფა</a:t>
            </a:r>
            <a:endParaRPr lang="en-US" sz="1000" dirty="0" smtClean="0"/>
          </a:p>
          <a:p>
            <a:endParaRPr lang="en-US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მონაცემთა გაცვლის ერთიანი სტანდარტები</a:t>
            </a:r>
          </a:p>
          <a:p>
            <a:pPr algn="just"/>
            <a:endParaRPr lang="en-US" sz="10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14325" y="980728"/>
            <a:ext cx="8506147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მენეჯმენტის სისტემა </a:t>
            </a:r>
          </a:p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(ავორიზაციის მოდული)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618" y="1027475"/>
            <a:ext cx="1170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I </a:t>
            </a:r>
            <a:r>
              <a:rPr lang="ka-GE" sz="1200" b="1" dirty="0" smtClean="0">
                <a:solidFill>
                  <a:srgbClr val="C00000"/>
                </a:solidFill>
              </a:rPr>
              <a:t>კომპონენტი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0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3924E-8 L -3.61111E-6 -0.08723 C -3.61111E-6 -0.1261 0.18559 -0.17307 0.33733 -0.17307 L 0.6757 -0.1730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5" y="-8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1503" y="2924944"/>
            <a:ext cx="2278800" cy="2279394"/>
            <a:chOff x="1783551" y="2924944"/>
            <a:chExt cx="2278800" cy="2279394"/>
          </a:xfrm>
        </p:grpSpPr>
        <p:sp>
          <p:nvSpPr>
            <p:cNvPr id="3" name="Oval 2"/>
            <p:cNvSpPr/>
            <p:nvPr/>
          </p:nvSpPr>
          <p:spPr>
            <a:xfrm>
              <a:off x="1783551" y="2924944"/>
              <a:ext cx="2278800" cy="2279394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1842831" y="3618365"/>
              <a:ext cx="21602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600" b="1" dirty="0" smtClean="0">
                  <a:solidFill>
                    <a:srgbClr val="FFC000"/>
                  </a:solidFill>
                </a:rPr>
                <a:t>მენეჯმენტის სისტემა</a:t>
              </a:r>
              <a:endParaRPr lang="en-US" sz="26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5536" y="2199369"/>
            <a:ext cx="1614969" cy="1379288"/>
            <a:chOff x="827584" y="2199369"/>
            <a:chExt cx="1614969" cy="1379288"/>
          </a:xfrm>
        </p:grpSpPr>
        <p:grpSp>
          <p:nvGrpSpPr>
            <p:cNvPr id="6" name="Group 5"/>
            <p:cNvGrpSpPr/>
            <p:nvPr/>
          </p:nvGrpSpPr>
          <p:grpSpPr>
            <a:xfrm>
              <a:off x="827584" y="2199369"/>
              <a:ext cx="1614969" cy="1379288"/>
              <a:chOff x="2714784" y="-259986"/>
              <a:chExt cx="1614969" cy="1379288"/>
            </a:xfrm>
            <a:scene3d>
              <a:camera prst="orthographicFront"/>
              <a:lightRig rig="flat" dir="t"/>
            </a:scene3d>
          </p:grpSpPr>
          <p:sp>
            <p:nvSpPr>
              <p:cNvPr id="8" name="Oval 7"/>
              <p:cNvSpPr/>
              <p:nvPr/>
            </p:nvSpPr>
            <p:spPr>
              <a:xfrm>
                <a:off x="2714784" y="-259986"/>
                <a:ext cx="1614969" cy="1379288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Oval 4"/>
              <p:cNvSpPr/>
              <p:nvPr/>
            </p:nvSpPr>
            <p:spPr>
              <a:xfrm>
                <a:off x="2951291" y="-57994"/>
                <a:ext cx="1141955" cy="97530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მომხმარებელი</a:t>
                </a:r>
                <a:endParaRPr lang="en-US" sz="1200" b="1" kern="120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569" y="2630079"/>
              <a:ext cx="834998" cy="83499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36333" y="2266501"/>
            <a:ext cx="1457865" cy="1361952"/>
            <a:chOff x="3368381" y="2266501"/>
            <a:chExt cx="1457865" cy="1361952"/>
          </a:xfrm>
        </p:grpSpPr>
        <p:grpSp>
          <p:nvGrpSpPr>
            <p:cNvPr id="11" name="Group 10"/>
            <p:cNvGrpSpPr/>
            <p:nvPr/>
          </p:nvGrpSpPr>
          <p:grpSpPr>
            <a:xfrm>
              <a:off x="3368381" y="2266501"/>
              <a:ext cx="1457865" cy="1361952"/>
              <a:chOff x="5166876" y="836806"/>
              <a:chExt cx="1457865" cy="1361952"/>
            </a:xfrm>
            <a:scene3d>
              <a:camera prst="orthographicFront"/>
              <a:lightRig rig="flat" dir="t"/>
            </a:scene3d>
          </p:grpSpPr>
          <p:sp>
            <p:nvSpPr>
              <p:cNvPr id="13" name="Oval 12"/>
              <p:cNvSpPr/>
              <p:nvPr/>
            </p:nvSpPr>
            <p:spPr>
              <a:xfrm>
                <a:off x="5166876" y="836806"/>
                <a:ext cx="1457865" cy="1361952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4" name="Oval 4"/>
              <p:cNvSpPr/>
              <p:nvPr/>
            </p:nvSpPr>
            <p:spPr>
              <a:xfrm>
                <a:off x="5380375" y="1036259"/>
                <a:ext cx="1030867" cy="96304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უფლებები და მოვალეობები</a:t>
                </a:r>
                <a:endParaRPr lang="en-US" sz="1200" b="1" kern="1200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269" y="2756564"/>
              <a:ext cx="792088" cy="79208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20142" y="4437112"/>
            <a:ext cx="1565756" cy="1448777"/>
            <a:chOff x="852190" y="4437112"/>
            <a:chExt cx="1565756" cy="1448777"/>
          </a:xfrm>
        </p:grpSpPr>
        <p:grpSp>
          <p:nvGrpSpPr>
            <p:cNvPr id="16" name="Group 15"/>
            <p:cNvGrpSpPr/>
            <p:nvPr/>
          </p:nvGrpSpPr>
          <p:grpSpPr>
            <a:xfrm>
              <a:off x="852190" y="4437112"/>
              <a:ext cx="1565756" cy="1448777"/>
              <a:chOff x="929180" y="3568034"/>
              <a:chExt cx="1565756" cy="1448777"/>
            </a:xfrm>
            <a:scene3d>
              <a:camera prst="orthographicFront"/>
              <a:lightRig rig="flat" dir="t"/>
            </a:scene3d>
          </p:grpSpPr>
          <p:sp>
            <p:nvSpPr>
              <p:cNvPr id="18" name="Oval 17"/>
              <p:cNvSpPr/>
              <p:nvPr/>
            </p:nvSpPr>
            <p:spPr>
              <a:xfrm>
                <a:off x="929180" y="3568034"/>
                <a:ext cx="1565756" cy="1448777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Oval 4"/>
              <p:cNvSpPr/>
              <p:nvPr/>
            </p:nvSpPr>
            <p:spPr>
              <a:xfrm>
                <a:off x="1158480" y="3780202"/>
                <a:ext cx="1107156" cy="102444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წვდომის დონეები</a:t>
                </a:r>
                <a:endParaRPr lang="en-US" sz="1200" b="1" kern="1200" dirty="0"/>
              </a:p>
            </p:txBody>
          </p:sp>
        </p:grpSp>
        <p:pic>
          <p:nvPicPr>
            <p:cNvPr id="17" name="Picture 5" descr="C:\Users\TATA\AppData\Local\Microsoft\Windows\Temporary Internet Files\Content.IE5\UXVOPX3E\MC900432593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925" y="4942338"/>
              <a:ext cx="914286" cy="9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3103309" y="4421364"/>
            <a:ext cx="1550907" cy="1383900"/>
            <a:chOff x="3535357" y="4403895"/>
            <a:chExt cx="1550907" cy="1383900"/>
          </a:xfrm>
        </p:grpSpPr>
        <p:grpSp>
          <p:nvGrpSpPr>
            <p:cNvPr id="21" name="Group 20"/>
            <p:cNvGrpSpPr/>
            <p:nvPr/>
          </p:nvGrpSpPr>
          <p:grpSpPr>
            <a:xfrm>
              <a:off x="3535357" y="4403895"/>
              <a:ext cx="1550907" cy="1383900"/>
              <a:chOff x="558362" y="764800"/>
              <a:chExt cx="1550907" cy="1383900"/>
            </a:xfrm>
            <a:scene3d>
              <a:camera prst="orthographicFront"/>
              <a:lightRig rig="flat" dir="t"/>
            </a:scene3d>
          </p:grpSpPr>
          <p:sp>
            <p:nvSpPr>
              <p:cNvPr id="23" name="Oval 22"/>
              <p:cNvSpPr/>
              <p:nvPr/>
            </p:nvSpPr>
            <p:spPr>
              <a:xfrm>
                <a:off x="558362" y="764800"/>
                <a:ext cx="1550907" cy="1383900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4" name="Oval 4"/>
              <p:cNvSpPr/>
              <p:nvPr/>
            </p:nvSpPr>
            <p:spPr>
              <a:xfrm>
                <a:off x="785487" y="967467"/>
                <a:ext cx="1096657" cy="9785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როლები</a:t>
                </a:r>
                <a:endParaRPr lang="en-US" sz="1200" b="1" kern="1200" dirty="0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032" y="4891831"/>
              <a:ext cx="708670" cy="70867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4716016" y="2322746"/>
            <a:ext cx="3019735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ვირტუალური სამუშაო ჯგუფები </a:t>
            </a:r>
          </a:p>
          <a:p>
            <a:pPr algn="ctr"/>
            <a:r>
              <a:rPr lang="ka-GE" sz="1400" dirty="0" smtClean="0"/>
              <a:t>(სამუშაო ჯგუფი, კომისია და სხვა)</a:t>
            </a:r>
          </a:p>
          <a:p>
            <a:pPr algn="ctr"/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ჯგუფის </a:t>
            </a:r>
            <a:r>
              <a:rPr lang="en-US" sz="1000" dirty="0" smtClean="0"/>
              <a:t>ID </a:t>
            </a:r>
            <a:endParaRPr lang="ka-GE" sz="1000" dirty="0"/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დასახელება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დანიშნულება (ფუნქცია)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აქტივობის სტატუსი (თარიღი)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endParaRPr lang="ka-GE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72745" y="4125817"/>
            <a:ext cx="3019735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სამუშაო ჯგუფების კომპლექტაცია </a:t>
            </a:r>
          </a:p>
          <a:p>
            <a:pPr algn="ctr"/>
            <a:r>
              <a:rPr lang="ka-GE" sz="1400" dirty="0" smtClean="0"/>
              <a:t>(შემსრულებლები, კომისიის წევრები და სხვა)</a:t>
            </a:r>
            <a:endParaRPr lang="en-US" sz="1400" dirty="0" smtClean="0"/>
          </a:p>
          <a:p>
            <a:pPr algn="ctr"/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სახელი, გვარი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თანამდებობა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სამშაო ჯგუფის </a:t>
            </a:r>
            <a:r>
              <a:rPr lang="en-US" sz="1000" dirty="0" smtClean="0"/>
              <a:t>ID</a:t>
            </a: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ფუნქცია</a:t>
            </a:r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აქტივობის სტატუსი (თარიღი)</a:t>
            </a:r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შენიშვნა</a:t>
            </a:r>
            <a:endParaRPr lang="en-US" sz="1000" dirty="0" smtClean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4325" y="980728"/>
            <a:ext cx="8506147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მენეჯმენტის სისტემა</a:t>
            </a:r>
          </a:p>
          <a:p>
            <a:r>
              <a:rPr lang="ka-GE" sz="2000" b="1" dirty="0" smtClean="0">
                <a:latin typeface="Sylfaen" pitchFamily="18" charset="0"/>
              </a:rPr>
              <a:t>(ავტორიზაციის </a:t>
            </a:r>
            <a:r>
              <a:rPr lang="ka-GE" sz="2000" b="1" dirty="0">
                <a:latin typeface="Sylfaen" pitchFamily="18" charset="0"/>
              </a:rPr>
              <a:t>მოდული</a:t>
            </a:r>
            <a:r>
              <a:rPr lang="ka-GE" sz="2000" b="1" dirty="0" smtClean="0">
                <a:latin typeface="Sylfaen" pitchFamily="18" charset="0"/>
              </a:rPr>
              <a:t>)</a:t>
            </a:r>
            <a:endParaRPr lang="en-US" sz="2000" b="1" dirty="0">
              <a:latin typeface="Sylfae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0618" y="1027475"/>
            <a:ext cx="1170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I </a:t>
            </a:r>
            <a:r>
              <a:rPr lang="ka-GE" sz="1200" b="1" dirty="0" smtClean="0">
                <a:solidFill>
                  <a:srgbClr val="C00000"/>
                </a:solidFill>
              </a:rPr>
              <a:t>კომპონენტი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C -1.94444E-6 0.00023 -0.02153 -0.25903 0.08629 -0.39815 C 0.1941 -0.53727 0.40868 -0.49931 0.47743 -0.48912 " pathEditMode="relative" rAng="0" ptsTypes="fsf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254220"/>
            <a:ext cx="3936437" cy="29523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5" y="980728"/>
            <a:ext cx="8506146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დოკუმენტების მენეჯმენტის კომპონენტი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182212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ka-GE" sz="1600" dirty="0"/>
              <a:t>ელექტრონული დოკუმენტის შექმნის </a:t>
            </a:r>
            <a:r>
              <a:rPr lang="ka-GE" sz="1600" dirty="0" smtClean="0"/>
              <a:t>ფუნქციონალი</a:t>
            </a:r>
          </a:p>
          <a:p>
            <a:pPr marL="171450" lvl="1" indent="-171450">
              <a:buFont typeface="Arial" pitchFamily="34" charset="0"/>
              <a:buChar char="•"/>
            </a:pPr>
            <a:endParaRPr lang="ka-GE" sz="1600" dirty="0" smtClean="0"/>
          </a:p>
          <a:p>
            <a:pPr marL="171450" lvl="1" indent="-171450">
              <a:buFont typeface="Arial" pitchFamily="34" charset="0"/>
              <a:buChar char="•"/>
            </a:pPr>
            <a:r>
              <a:rPr lang="ka-GE" sz="1600" dirty="0"/>
              <a:t>ანალიზისთვის საჭირო კრიტერიუმების მატერიალურ დოკუმენტზე მიბმის </a:t>
            </a:r>
            <a:r>
              <a:rPr lang="ka-GE" sz="1600" dirty="0" smtClean="0"/>
              <a:t>ფუნქციონალი</a:t>
            </a:r>
          </a:p>
          <a:p>
            <a:pPr marL="171450" lvl="1" indent="-171450">
              <a:buFont typeface="Arial" pitchFamily="34" charset="0"/>
              <a:buChar char="•"/>
            </a:pPr>
            <a:endParaRPr lang="ka-GE" sz="1600" dirty="0"/>
          </a:p>
          <a:p>
            <a:pPr marL="171450" lvl="1" indent="-171450">
              <a:buFont typeface="Arial" pitchFamily="34" charset="0"/>
              <a:buChar char="•"/>
            </a:pPr>
            <a:r>
              <a:rPr lang="ka-GE" sz="1600" dirty="0"/>
              <a:t>სერვისით იდენტიფიცირების </a:t>
            </a:r>
            <a:r>
              <a:rPr lang="ka-GE" sz="1600" dirty="0" smtClean="0"/>
              <a:t>ფუნქციონალი</a:t>
            </a:r>
          </a:p>
          <a:p>
            <a:pPr marL="0" lvl="1"/>
            <a:endParaRPr lang="ka-GE" sz="1600" dirty="0"/>
          </a:p>
          <a:p>
            <a:pPr marL="171450" lvl="1" indent="-171450">
              <a:buFont typeface="Arial" pitchFamily="34" charset="0"/>
              <a:buChar char="•"/>
            </a:pPr>
            <a:r>
              <a:rPr lang="ka-GE" sz="1600" dirty="0"/>
              <a:t>მატერიალური დოკუმენტების არქივის </a:t>
            </a:r>
            <a:r>
              <a:rPr lang="ka-GE" sz="1600" dirty="0" smtClean="0"/>
              <a:t>სისტემა</a:t>
            </a:r>
            <a:endParaRPr lang="ka-GE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0618" y="1027475"/>
            <a:ext cx="1223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II </a:t>
            </a:r>
            <a:r>
              <a:rPr lang="ka-GE" sz="1200" b="1" dirty="0" smtClean="0">
                <a:solidFill>
                  <a:srgbClr val="C00000"/>
                </a:solidFill>
              </a:rPr>
              <a:t>კომპონენტი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6404"/>
            <a:ext cx="6768752" cy="53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4943490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1"/>
                </a:solidFill>
              </a:rPr>
              <a:t>სამედ.საქმ.</a:t>
            </a:r>
          </a:p>
          <a:p>
            <a:pPr algn="ctr"/>
            <a:r>
              <a:rPr lang="ka-GE" sz="2500" b="1" dirty="0" smtClean="0">
                <a:solidFill>
                  <a:schemeClr val="bg1"/>
                </a:solidFill>
              </a:rPr>
              <a:t>ლიცენზირება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8249" y="5112186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1"/>
                </a:solidFill>
              </a:rPr>
              <a:t>ნებართვები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2737" y="3089230"/>
            <a:ext cx="1935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აკრედიტაცია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947591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სერტიფიცირება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4465" y="3520117"/>
            <a:ext cx="24482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900" b="1" dirty="0" smtClean="0"/>
              <a:t>რეგულირება</a:t>
            </a:r>
            <a:endParaRPr lang="en-US" sz="2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85233" y="2062009"/>
            <a:ext cx="1935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შეტყობინება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4325" y="980728"/>
            <a:ext cx="8496944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a-GE" sz="2400" b="1" dirty="0" smtClean="0">
                <a:latin typeface="Sylfaen" pitchFamily="18" charset="0"/>
              </a:rPr>
              <a:t>სამედიცინო საქმიანობების სახ. რეგულირების სააგენტოს აქტივობები</a:t>
            </a:r>
          </a:p>
        </p:txBody>
      </p:sp>
    </p:spTree>
    <p:extLst>
      <p:ext uri="{BB962C8B-B14F-4D97-AF65-F5344CB8AC3E}">
        <p14:creationId xmlns:p14="http://schemas.microsoft.com/office/powerpoint/2010/main" val="32353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1340768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600" dirty="0" smtClean="0">
                <a:latin typeface="+mn-lt"/>
                <a:ea typeface="+mn-ea"/>
                <a:cs typeface="+mn-cs"/>
              </a:rPr>
              <a:t>დოკუმენტების კონსტრუირებისა და მართვის სისტემა</a:t>
            </a:r>
            <a:endParaRPr lang="en-US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87524" y="2741647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083058" y="2741647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წაშლა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037268"/>
              </p:ext>
            </p:extLst>
          </p:nvPr>
        </p:nvGraphicFramePr>
        <p:xfrm>
          <a:off x="314327" y="3389719"/>
          <a:ext cx="8722168" cy="314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281"/>
                <a:gridCol w="1199909"/>
                <a:gridCol w="1420029"/>
                <a:gridCol w="943896"/>
                <a:gridCol w="726075"/>
                <a:gridCol w="1234326"/>
                <a:gridCol w="1234326"/>
                <a:gridCol w="123432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ინდექსი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დოკუმენტი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ტიპი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აქტივაციის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საფუძველი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დეაქტივაციის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დეაქტივაციის საფუძველი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რეგულაცია / პროცედურა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69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ზევით</a:t>
                      </a:r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r>
                        <a:rPr lang="ka-GE" sz="800" dirty="0" smtClean="0"/>
                        <a:t>ქვევით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დოკუმენტი 1</a:t>
                      </a:r>
                    </a:p>
                    <a:p>
                      <a:r>
                        <a:rPr lang="ka-GE" sz="1000" dirty="0" smtClean="0"/>
                        <a:t>          ანოტაცია</a:t>
                      </a:r>
                    </a:p>
                    <a:p>
                      <a:r>
                        <a:rPr lang="ka-GE" sz="1000" dirty="0" smtClean="0"/>
                        <a:t>          შაბლონი</a:t>
                      </a:r>
                    </a:p>
                    <a:p>
                      <a:endParaRPr lang="ka-GE" sz="1000" dirty="0" smtClean="0"/>
                    </a:p>
                    <a:p>
                      <a:r>
                        <a:rPr lang="ka-GE" sz="1000" dirty="0" smtClean="0"/>
                        <a:t>დოკუმენტი</a:t>
                      </a:r>
                      <a:r>
                        <a:rPr lang="ka-GE" sz="1000" baseline="0" dirty="0" smtClean="0"/>
                        <a:t> 2</a:t>
                      </a:r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r>
                        <a:rPr lang="ka-GE" sz="1000" baseline="0" dirty="0" smtClean="0"/>
                        <a:t>დოკუმენტი 3</a:t>
                      </a:r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r>
                        <a:rPr lang="ka-GE" sz="1000" baseline="0" dirty="0" smtClean="0"/>
                        <a:t>დოკუმენტი 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ატვირთვა</a:t>
                      </a:r>
                      <a:br>
                        <a:rPr lang="ka-GE" sz="1000" dirty="0" smtClean="0"/>
                      </a:b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ელექტრონული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ელექტრონული,</a:t>
                      </a:r>
                      <a:r>
                        <a:rPr lang="ka-GE" sz="1000" baseline="0" dirty="0" smtClean="0"/>
                        <a:t> ატვირთვა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კანონი</a:t>
                      </a:r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r>
                        <a:rPr lang="ka-GE" sz="1000" dirty="0" smtClean="0"/>
                        <a:t>ბრძანება</a:t>
                      </a:r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კანონი</a:t>
                      </a:r>
                    </a:p>
                    <a:p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ცვლილება კანონში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ლიცენზირება, ნებართვა</a:t>
                      </a:r>
                      <a:br>
                        <a:rPr lang="ka-GE" sz="1000" dirty="0" smtClean="0"/>
                      </a:b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ანგარიშგება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სერტიფიცირება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683568" y="4423709"/>
            <a:ext cx="0" cy="18002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1184624" y="4397831"/>
            <a:ext cx="252028" cy="72008"/>
          </a:xfrm>
          <a:prstGeom prst="bentConnector3">
            <a:avLst>
              <a:gd name="adj1" fmla="val -476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1175998" y="4469839"/>
            <a:ext cx="252028" cy="136949"/>
          </a:xfrm>
          <a:prstGeom prst="bentConnector3">
            <a:avLst>
              <a:gd name="adj1" fmla="val -134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520" y="2248624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47763"/>
              </p:ext>
            </p:extLst>
          </p:nvPr>
        </p:nvGraphicFramePr>
        <p:xfrm>
          <a:off x="6038038" y="1949559"/>
          <a:ext cx="176484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846"/>
              </a:tblGrid>
              <a:tr h="1296144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ლიცენზირება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ნებართვა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შეტყობინება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აკრედიტაცია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სერტიფიცირება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ანგარიშგება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461492"/>
              </p:ext>
            </p:extLst>
          </p:nvPr>
        </p:nvGraphicFramePr>
        <p:xfrm>
          <a:off x="3752679" y="1916832"/>
          <a:ext cx="1755425" cy="799976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755425"/>
              </a:tblGrid>
              <a:tr h="79997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ატვირთვა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300" dirty="0" smtClean="0"/>
                        <a:t>ე</a:t>
                      </a:r>
                      <a:r>
                        <a:rPr lang="ka-GE" sz="1300" dirty="0" smtClean="0"/>
                        <a:t>ლექტრონული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დედანი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043608" y="4757871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3608" y="5333935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3608" y="5982007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14" idx="1"/>
          </p:cNvCxnSpPr>
          <p:nvPr/>
        </p:nvCxnSpPr>
        <p:spPr>
          <a:xfrm rot="5400000" flipH="1" flipV="1">
            <a:off x="2655688" y="2576949"/>
            <a:ext cx="1357119" cy="836863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9" idx="3"/>
          </p:cNvCxnSpPr>
          <p:nvPr/>
        </p:nvCxnSpPr>
        <p:spPr>
          <a:xfrm rot="16200000" flipV="1">
            <a:off x="7611961" y="2788554"/>
            <a:ext cx="993264" cy="611418"/>
          </a:xfrm>
          <a:prstGeom prst="bentConnector2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 bwMode="auto">
          <a:xfrm>
            <a:off x="2182403" y="2741647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1520" y="980728"/>
            <a:ext cx="8722171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სისტემის მომხმარებელთა ინტერფეისები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0618" y="1027475"/>
            <a:ext cx="1256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III </a:t>
            </a:r>
            <a:r>
              <a:rPr lang="ka-GE" sz="1200" b="1" dirty="0" smtClean="0">
                <a:solidFill>
                  <a:srgbClr val="C00000"/>
                </a:solidFill>
              </a:rPr>
              <a:t>კომპონენტი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145686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დაწესებულება</a:t>
            </a:r>
            <a:r>
              <a:rPr lang="ka-GE" sz="1200" dirty="0" smtClean="0">
                <a:latin typeface="Sylfaen" pitchFamily="18" charset="0"/>
              </a:rPr>
              <a:t>: &lt;საიდენტიფიკაციო კოდი&gt;&lt;დასახელება&gt; 	</a:t>
            </a:r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>
                <a:latin typeface="Sylfaen" pitchFamily="18" charset="0"/>
              </a:rPr>
              <a:t>: </a:t>
            </a:r>
            <a:r>
              <a:rPr lang="ka-GE" sz="1200" dirty="0" smtClean="0">
                <a:latin typeface="Sylfaen" pitchFamily="18" charset="0"/>
              </a:rPr>
              <a:t>&lt;სახელი, გვარი&gt;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67544" y="287105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362423" y="287105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263078" y="287105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07715"/>
              </p:ext>
            </p:extLst>
          </p:nvPr>
        </p:nvGraphicFramePr>
        <p:xfrm>
          <a:off x="503548" y="3449947"/>
          <a:ext cx="6984776" cy="264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936104"/>
                <a:gridCol w="936104"/>
                <a:gridCol w="864096"/>
                <a:gridCol w="792088"/>
                <a:gridCol w="864096"/>
                <a:gridCol w="720080"/>
              </a:tblGrid>
              <a:tr h="731706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საქმის </a:t>
                      </a:r>
                      <a:r>
                        <a:rPr lang="ka-GE" sz="1000" baseline="0" dirty="0" smtClean="0"/>
                        <a:t> N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პროცედურის დაწყების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dirty="0" smtClean="0"/>
                        <a:t>სტატუსის თარიღი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კომენტარი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ბეჭდვა</a:t>
                      </a:r>
                      <a:r>
                        <a:rPr lang="en-US" sz="900" dirty="0" smtClean="0"/>
                        <a:t> /</a:t>
                      </a:r>
                      <a:r>
                        <a:rPr lang="ka-GE" sz="900" dirty="0" smtClean="0"/>
                        <a:t> კოპირება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49122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49122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სასწრაფო</a:t>
                      </a:r>
                      <a:r>
                        <a:rPr lang="ka-GE" sz="800" baseline="0" dirty="0" smtClean="0"/>
                        <a:t> სამედიცინო დახმარება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464202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0123456789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10.05.2011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10.06.2011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464989">
                <a:tc>
                  <a:txBody>
                    <a:bodyPr/>
                    <a:lstStyle/>
                    <a:p>
                      <a:pPr algn="ctr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დერმატო-ვენერიოლოგია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N 2345678901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25.07.2011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შესაბამისობის დადგენა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05.08.2011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8" y="5818094"/>
            <a:ext cx="104791" cy="95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7" y="5314038"/>
            <a:ext cx="104791" cy="95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" y="4857688"/>
            <a:ext cx="104791" cy="952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 bwMode="auto">
          <a:xfrm>
            <a:off x="6161952" y="2871050"/>
            <a:ext cx="2016224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400" b="1" dirty="0">
                <a:solidFill>
                  <a:schemeClr val="bg1"/>
                </a:solidFill>
                <a:latin typeface="Sylfaen" pitchFamily="18" charset="0"/>
              </a:rPr>
              <a:t>პროცედურის შეწყვეტა</a:t>
            </a:r>
            <a:endParaRPr lang="en-US" sz="1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მაძიებლის ვებ ინტერფეისი</a:t>
            </a:r>
          </a:p>
          <a:p>
            <a:r>
              <a:rPr lang="ka-GE" sz="1600" dirty="0" smtClean="0">
                <a:latin typeface="Sylfaen" pitchFamily="18" charset="0"/>
                <a:ea typeface="+mn-ea"/>
                <a:cs typeface="+mn-cs"/>
              </a:rPr>
              <a:t>ლიცენზირება, ნებართვები, შეტყობინება, ანგარიშგება</a:t>
            </a:r>
            <a:endParaRPr lang="en-US" sz="1600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9" y="4352863"/>
            <a:ext cx="104791" cy="95263"/>
          </a:xfrm>
          <a:prstGeom prst="rect">
            <a:avLst/>
          </a:prstGeom>
        </p:spPr>
      </p:pic>
      <p:pic>
        <p:nvPicPr>
          <p:cNvPr id="2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0" y="425182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82665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787490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0068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47897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49" y="4756653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2" y="571705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0" y="5270964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80618" y="1052736"/>
            <a:ext cx="1256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III </a:t>
            </a:r>
            <a:r>
              <a:rPr lang="ka-GE" sz="1200" b="1" dirty="0" smtClean="0">
                <a:solidFill>
                  <a:srgbClr val="C00000"/>
                </a:solidFill>
              </a:rPr>
              <a:t>კომპონენტი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6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მაძიებლის ვებ ინტერფეისი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55576" y="3731586"/>
            <a:ext cx="0" cy="2734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5576" y="3996947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26779"/>
              </p:ext>
            </p:extLst>
          </p:nvPr>
        </p:nvGraphicFramePr>
        <p:xfrm>
          <a:off x="323528" y="2605097"/>
          <a:ext cx="7389441" cy="118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80"/>
                <a:gridCol w="956980"/>
                <a:gridCol w="956980"/>
                <a:gridCol w="1017492"/>
                <a:gridCol w="1008112"/>
                <a:gridCol w="845336"/>
                <a:gridCol w="956980"/>
                <a:gridCol w="690581"/>
              </a:tblGrid>
              <a:tr h="681023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საქმის </a:t>
                      </a:r>
                      <a:r>
                        <a:rPr lang="ka-GE" sz="1000" baseline="0" dirty="0" smtClean="0"/>
                        <a:t> N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პროცედურის დაწყების თარიღი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dirty="0" smtClean="0"/>
                        <a:t>სტატუსის თარიღი</a:t>
                      </a:r>
                      <a:endParaRPr lang="en-US" sz="1000" dirty="0" smtClean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კომენტარი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ბეჭდვა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48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1234567890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</a:t>
                      </a:r>
                      <a:r>
                        <a:rPr lang="en-US" sz="900" dirty="0" smtClean="0"/>
                        <a:t>8</a:t>
                      </a:r>
                      <a:r>
                        <a:rPr lang="ka-GE" sz="900" dirty="0" smtClean="0"/>
                        <a:t>.08.2011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83688"/>
              </p:ext>
            </p:extLst>
          </p:nvPr>
        </p:nvGraphicFramePr>
        <p:xfrm>
          <a:off x="1285220" y="4804481"/>
          <a:ext cx="6432461" cy="1508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6980"/>
                <a:gridCol w="956980"/>
                <a:gridCol w="1017492"/>
                <a:gridCol w="1003400"/>
                <a:gridCol w="850048"/>
                <a:gridCol w="956980"/>
                <a:gridCol w="690581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b="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7894504668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15.07.2011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>
                          <a:latin typeface="Sylfaen" pitchFamily="18" charset="0"/>
                        </a:rPr>
                        <a:t>შესაბამისობის დადგენა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latin typeface="Sylfaen" pitchFamily="18" charset="0"/>
                        </a:rPr>
                        <a:t>05.08.2011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7894504668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მიღებულია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18.07.2011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a-GE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764266" y="4774481"/>
            <a:ext cx="0" cy="1179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4266" y="5039842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69051" y="548756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69051" y="5953835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 bwMode="auto">
          <a:xfrm>
            <a:off x="287524" y="2132856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2182403" y="2132856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4083058" y="2132856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5981932" y="2132856"/>
            <a:ext cx="2016224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400" b="1" dirty="0">
                <a:solidFill>
                  <a:schemeClr val="bg1"/>
                </a:solidFill>
                <a:latin typeface="Sylfaen" pitchFamily="18" charset="0"/>
              </a:rPr>
              <a:t>პროცედურის შეწყვეტა</a:t>
            </a:r>
            <a:endParaRPr lang="en-US" sz="1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7524" y="1700808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>
                <a:latin typeface="Sylfaen" pitchFamily="18" charset="0"/>
              </a:rPr>
              <a:t>დაწესებულება</a:t>
            </a:r>
            <a:r>
              <a:rPr lang="ka-GE" sz="1200" dirty="0">
                <a:latin typeface="Sylfaen" pitchFamily="18" charset="0"/>
              </a:rPr>
              <a:t>: </a:t>
            </a:r>
            <a:r>
              <a:rPr lang="ka-GE" sz="1200" dirty="0" smtClean="0">
                <a:latin typeface="Sylfaen" pitchFamily="18" charset="0"/>
              </a:rPr>
              <a:t>&lt;საიდენტიფიკაციო კოდი&gt; &lt;</a:t>
            </a:r>
            <a:r>
              <a:rPr lang="ka-GE" sz="1200" dirty="0">
                <a:latin typeface="Sylfaen" pitchFamily="18" charset="0"/>
              </a:rPr>
              <a:t>დასახელება</a:t>
            </a:r>
            <a:r>
              <a:rPr lang="ka-GE" sz="1200" dirty="0" smtClean="0">
                <a:latin typeface="Sylfaen" pitchFamily="18" charset="0"/>
              </a:rPr>
              <a:t>&gt;		 </a:t>
            </a:r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>
                <a:latin typeface="Sylfaen" pitchFamily="18" charset="0"/>
              </a:rPr>
              <a:t>: &lt;სახელი, გვარი&gt;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1924"/>
              </p:ext>
            </p:extLst>
          </p:nvPr>
        </p:nvGraphicFramePr>
        <p:xfrm>
          <a:off x="1278783" y="3789040"/>
          <a:ext cx="6432461" cy="502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6980"/>
                <a:gridCol w="956980"/>
                <a:gridCol w="1017492"/>
                <a:gridCol w="1006317"/>
                <a:gridCol w="847131"/>
                <a:gridCol w="956980"/>
                <a:gridCol w="690581"/>
              </a:tblGrid>
              <a:tr h="340676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გაგზავნილია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721035"/>
              </p:ext>
            </p:extLst>
          </p:nvPr>
        </p:nvGraphicFramePr>
        <p:xfrm>
          <a:off x="323528" y="4296322"/>
          <a:ext cx="7389441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80"/>
                <a:gridCol w="956980"/>
                <a:gridCol w="956980"/>
                <a:gridCol w="1017492"/>
                <a:gridCol w="1004592"/>
                <a:gridCol w="848856"/>
                <a:gridCol w="956980"/>
                <a:gridCol w="690581"/>
              </a:tblGrid>
              <a:tr h="411548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ლიცენზია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b="0" kern="1200" dirty="0" smtClean="0">
                          <a:solidFill>
                            <a:schemeClr val="tx1"/>
                          </a:solidFill>
                        </a:rPr>
                        <a:t>პათოლოგანატომიური საქმიანობა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N 7894504668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15.0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.2011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დასრულდა დადებითად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15.08.2011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0618" y="1027475"/>
            <a:ext cx="1256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III </a:t>
            </a:r>
            <a:r>
              <a:rPr lang="ka-GE" sz="1200" b="1" dirty="0" smtClean="0">
                <a:solidFill>
                  <a:srgbClr val="C00000"/>
                </a:solidFill>
              </a:rPr>
              <a:t>კომპონენტი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663516"/>
              </p:ext>
            </p:extLst>
          </p:nvPr>
        </p:nvGraphicFramePr>
        <p:xfrm>
          <a:off x="318282" y="1772816"/>
          <a:ext cx="4973798" cy="1966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1"/>
                <a:gridCol w="880492"/>
                <a:gridCol w="1099807"/>
                <a:gridCol w="864096"/>
                <a:gridCol w="1008112"/>
              </a:tblGrid>
              <a:tr h="676569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დოკუმენტი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ტიპი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ვალიდაცია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კომენტარი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კოპირება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1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ატვირთვა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</a:t>
                      </a:r>
                      <a:r>
                        <a:rPr lang="en-US" sz="900" dirty="0" smtClean="0"/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ელექტრონული, ატვირთვა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არ არის მღებული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დოკუმენტი </a:t>
                      </a:r>
                      <a:r>
                        <a:rPr lang="en-US" sz="900" kern="1200" dirty="0" smtClean="0"/>
                        <a:t>3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დედანი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69860"/>
              </p:ext>
            </p:extLst>
          </p:nvPr>
        </p:nvGraphicFramePr>
        <p:xfrm>
          <a:off x="4499992" y="3914759"/>
          <a:ext cx="4464496" cy="255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417190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ფაილის შევსება</a:t>
                      </a:r>
                      <a:endParaRPr lang="en-US" sz="1800" dirty="0"/>
                    </a:p>
                  </a:txBody>
                  <a:tcPr anchor="ctr"/>
                </a:tc>
              </a:tr>
              <a:tr h="1251571">
                <a:tc>
                  <a:txBody>
                    <a:bodyPr/>
                    <a:lstStyle/>
                    <a:p>
                      <a:r>
                        <a:rPr lang="ka-GE" sz="1000" kern="1200" dirty="0" smtClean="0"/>
                        <a:t>პუნქტი 1 ....................... </a:t>
                      </a:r>
                    </a:p>
                    <a:p>
                      <a:r>
                        <a:rPr lang="ka-GE" sz="1000" kern="1200" dirty="0" smtClean="0"/>
                        <a:t>პუნატი 2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3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4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5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6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7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8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9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10 .....................</a:t>
                      </a:r>
                    </a:p>
                    <a:p>
                      <a:r>
                        <a:rPr lang="ka-GE" sz="1000" kern="1200" dirty="0" smtClean="0"/>
                        <a:t>პუნატი 11</a:t>
                      </a:r>
                      <a:r>
                        <a:rPr lang="ka-GE" sz="1000" kern="1200" baseline="0" dirty="0" smtClean="0"/>
                        <a:t> </a:t>
                      </a:r>
                      <a:r>
                        <a:rPr lang="ka-GE" sz="1000" kern="1200" dirty="0" smtClean="0"/>
                        <a:t>.....................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 bwMode="auto">
          <a:xfrm>
            <a:off x="4654112" y="6165304"/>
            <a:ext cx="12712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შენახვა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549271" y="6165304"/>
            <a:ext cx="12712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06314" y="3862563"/>
            <a:ext cx="1512168" cy="2145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" name="Picture 2" descr="C:\Users\TATA\AppData\Local\Microsoft\Windows\Temporary Internet Files\Content.IE5\DT5I4WKP\MC9004421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6996">
            <a:off x="319767" y="3791314"/>
            <a:ext cx="358720" cy="3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390292" y="4224315"/>
            <a:ext cx="792087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ატვირთვა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419831" y="4224315"/>
            <a:ext cx="720080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083692" y="6165304"/>
            <a:ext cx="12712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10651"/>
              </p:ext>
            </p:extLst>
          </p:nvPr>
        </p:nvGraphicFramePr>
        <p:xfrm>
          <a:off x="395536" y="4626471"/>
          <a:ext cx="2945904" cy="182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904"/>
              </a:tblGrid>
              <a:tr h="610446"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კომენტარი</a:t>
                      </a:r>
                      <a:endParaRPr lang="en-US" sz="1000" dirty="0"/>
                    </a:p>
                  </a:txBody>
                  <a:tcPr/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ka-GE" sz="800" u="sng" dirty="0" smtClean="0"/>
                        <a:t>სააგენტო: დოკუმენტი 1 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ka-GE" sz="800" u="sng" dirty="0" smtClean="0"/>
                        <a:t>მაძიებელი: დოკუმენტი</a:t>
                      </a:r>
                      <a:r>
                        <a:rPr lang="ka-GE" sz="800" u="sng" baseline="0" dirty="0" smtClean="0"/>
                        <a:t> 1: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695695" y="4689134"/>
            <a:ext cx="576064" cy="2000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გაგზავნა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95695" y="4986488"/>
            <a:ext cx="576064" cy="2000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უარი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0113" y="4904302"/>
            <a:ext cx="201622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sz="1000" dirty="0" smtClean="0"/>
              <a:t>ტექსტი ტექსტი ტექსტი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5868144" y="1628800"/>
            <a:ext cx="3029582" cy="203132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დოკუმენტების ტიპები:</a:t>
            </a:r>
          </a:p>
          <a:p>
            <a:pPr algn="ctr"/>
            <a:endParaRPr lang="ka-G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ატვირთული</a:t>
            </a:r>
            <a:r>
              <a:rPr lang="ka-GE" sz="1400" dirty="0" smtClean="0">
                <a:solidFill>
                  <a:schemeClr val="bg1"/>
                </a:solidFill>
              </a:rPr>
              <a:t> (ელექტრონული, სკანირებული)</a:t>
            </a:r>
          </a:p>
          <a:p>
            <a:endParaRPr lang="ka-GE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ელექტრონული</a:t>
            </a:r>
            <a:r>
              <a:rPr lang="ka-GE" sz="1400" dirty="0" smtClean="0">
                <a:solidFill>
                  <a:schemeClr val="bg1"/>
                </a:solidFill>
              </a:rPr>
              <a:t> (შაბლონური ფორმით მოწოდებული)</a:t>
            </a:r>
          </a:p>
          <a:p>
            <a:endParaRPr lang="ka-GE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მატერიალური</a:t>
            </a:r>
            <a:r>
              <a:rPr lang="ka-GE" sz="1400" dirty="0" smtClean="0">
                <a:solidFill>
                  <a:schemeClr val="bg1"/>
                </a:solidFill>
              </a:rPr>
              <a:t> (დედანი)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მაძიებლის მიერ დოკუმენტების წარმოების პროცესი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6146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78810" y="249403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80589" y="2927974"/>
            <a:ext cx="305927" cy="3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84888" y="337360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518226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963108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75" y="3404438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80618" y="1027475"/>
            <a:ext cx="1256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III </a:t>
            </a:r>
            <a:r>
              <a:rPr lang="ka-GE" sz="1200" b="1" dirty="0" smtClean="0">
                <a:solidFill>
                  <a:srgbClr val="C00000"/>
                </a:solidFill>
              </a:rPr>
              <a:t>კომპონენტი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48213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325" y="1037580"/>
            <a:ext cx="8650163" cy="4472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სააგენტოს ხელმძღვანელობის ვებ ინტერფეისი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259919"/>
              </p:ext>
            </p:extLst>
          </p:nvPr>
        </p:nvGraphicFramePr>
        <p:xfrm>
          <a:off x="253480" y="2994451"/>
          <a:ext cx="8711008" cy="324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476"/>
                <a:gridCol w="987303"/>
                <a:gridCol w="1072143"/>
                <a:gridCol w="863637"/>
                <a:gridCol w="879009"/>
                <a:gridCol w="864096"/>
                <a:gridCol w="1008112"/>
                <a:gridCol w="1120342"/>
                <a:gridCol w="96789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ვიზა</a:t>
                      </a:r>
                      <a:r>
                        <a:rPr lang="en-US" sz="1000" dirty="0" smtClean="0"/>
                        <a:t> </a:t>
                      </a:r>
                      <a:r>
                        <a:rPr lang="ka-GE" sz="1000" dirty="0" smtClean="0"/>
                        <a:t>კომენტარით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lt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 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05.12.2011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>
                          <a:latin typeface="Sylfaen" pitchFamily="18" charset="0"/>
                        </a:rPr>
                        <a:t>თანამშრომელი 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სტაციონარული დაწესებულება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განხილვის პროცესში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>
                          <a:latin typeface="Sylfaen" pitchFamily="18" charset="0"/>
                        </a:rPr>
                        <a:t>თანამშრომელი 3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>
                          <a:latin typeface="Sylfaen" pitchFamily="18" charset="0"/>
                        </a:rPr>
                        <a:t>თანამშრომელი 2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771800" y="1484784"/>
            <a:ext cx="2808312" cy="12618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პირველადი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accent6">
                    <a:lumMod val="50000"/>
                  </a:schemeClr>
                </a:solidFill>
              </a:rPr>
              <a:t>თანამშრომელი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>
            <a:off x="5580112" y="2132856"/>
            <a:ext cx="353690" cy="2111712"/>
          </a:xfrm>
          <a:prstGeom prst="bentConnector2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47" y="5846461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10236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2" y="587840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1" y="476958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98986" y="1539369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საჯარო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23528" y="2348880"/>
            <a:ext cx="1584176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გადაგზავნა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pic>
        <p:nvPicPr>
          <p:cNvPr id="36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777" y="2107897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8536822" y="2122421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8536821" y="2378201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Elbow Connector 21"/>
          <p:cNvCxnSpPr>
            <a:stCxn id="17" idx="2"/>
          </p:cNvCxnSpPr>
          <p:nvPr/>
        </p:nvCxnSpPr>
        <p:spPr>
          <a:xfrm rot="16200000" flipH="1">
            <a:off x="6285950" y="3918703"/>
            <a:ext cx="2419568" cy="2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0" y="5332561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73216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20888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0618" y="1027475"/>
            <a:ext cx="1256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III </a:t>
            </a:r>
            <a:r>
              <a:rPr lang="ka-GE" sz="1200" b="1" dirty="0" smtClean="0">
                <a:solidFill>
                  <a:srgbClr val="C00000"/>
                </a:solidFill>
              </a:rPr>
              <a:t>კომპონენტი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75133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9391"/>
            <a:ext cx="305473" cy="3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21976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ATA\AppData\Local\Microsoft\Windows\Temporary Internet Files\Content.IE5\RMUS7UEQ\MC900431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81325"/>
            <a:ext cx="209178" cy="2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39" y="2220766"/>
            <a:ext cx="204453" cy="2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4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72816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156520" y="234888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234888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325" y="1037580"/>
            <a:ext cx="8650163" cy="4472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სააგენტოს უშუალო შემსრულებლის ვებ ინტერფეისი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13216"/>
              </p:ext>
            </p:extLst>
          </p:nvPr>
        </p:nvGraphicFramePr>
        <p:xfrm>
          <a:off x="253480" y="2994451"/>
          <a:ext cx="8380044" cy="324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949792"/>
                <a:gridCol w="1031408"/>
                <a:gridCol w="830824"/>
                <a:gridCol w="931116"/>
                <a:gridCol w="931116"/>
                <a:gridCol w="1040744"/>
                <a:gridCol w="859432"/>
                <a:gridCol w="893172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ვიზა  კომენტარით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lt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 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05.12.2011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სტაციონარული დაწესებულება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განხილვის პროცესში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0" y="3875166"/>
            <a:ext cx="104791" cy="95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0" y="4891155"/>
            <a:ext cx="104791" cy="95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4366393"/>
            <a:ext cx="104791" cy="952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4" y="5445224"/>
            <a:ext cx="104791" cy="95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5" y="5949280"/>
            <a:ext cx="104791" cy="95263"/>
          </a:xfrm>
          <a:prstGeom prst="rect">
            <a:avLst/>
          </a:prstGeom>
        </p:spPr>
      </p:pic>
      <p:pic>
        <p:nvPicPr>
          <p:cNvPr id="20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11" y="5796449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040" y="5362419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55200" y="1530464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საჯარო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" name="Elbow Connector 5"/>
          <p:cNvCxnSpPr>
            <a:endCxn id="22" idx="3"/>
          </p:cNvCxnSpPr>
          <p:nvPr/>
        </p:nvCxnSpPr>
        <p:spPr>
          <a:xfrm rot="16200000" flipV="1">
            <a:off x="5823547" y="3240387"/>
            <a:ext cx="2609904" cy="359610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17780" y="212242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15240"/>
            <a:ext cx="333181" cy="3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182" y="2448420"/>
            <a:ext cx="199739" cy="1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17781" y="239148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0618" y="1027475"/>
            <a:ext cx="1256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III </a:t>
            </a:r>
            <a:r>
              <a:rPr lang="ka-GE" sz="1200" b="1" dirty="0" smtClean="0">
                <a:solidFill>
                  <a:srgbClr val="C00000"/>
                </a:solidFill>
              </a:rPr>
              <a:t>კომპონენტი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325" y="1037580"/>
            <a:ext cx="8650163" cy="4472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</a:rPr>
              <a:t>სააგენტოს </a:t>
            </a:r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უშუალო შემსრულებლის ვებ ინტერფეისი</a:t>
            </a:r>
            <a:endParaRPr lang="en-US" sz="2000" b="1" dirty="0" smtClean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45928"/>
              </p:ext>
            </p:extLst>
          </p:nvPr>
        </p:nvGraphicFramePr>
        <p:xfrm>
          <a:off x="242004" y="2780928"/>
          <a:ext cx="8380044" cy="115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ვიზა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9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20.08.2011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</a:t>
                      </a:r>
                      <a:r>
                        <a:rPr lang="ka-GE" sz="900" baseline="0" dirty="0" smtClean="0"/>
                        <a:t> </a:t>
                      </a:r>
                      <a:r>
                        <a:rPr lang="ka-GE" sz="900" dirty="0" smtClean="0"/>
                        <a:t>გვარი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22.08.2011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290166"/>
              </p:ext>
            </p:extLst>
          </p:nvPr>
        </p:nvGraphicFramePr>
        <p:xfrm>
          <a:off x="243963" y="4941168"/>
          <a:ext cx="8380044" cy="15853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2440"/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ნებართვა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/>
                        <a:t>სტაციონარული დაწესებულება</a:t>
                      </a:r>
                      <a:endParaRPr lang="en-US" sz="8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განხილვის პროცესში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21.08.2011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სახელი,</a:t>
                      </a:r>
                      <a:r>
                        <a:rPr lang="ka-GE" sz="900" b="0" baseline="0" dirty="0" smtClean="0"/>
                        <a:t> </a:t>
                      </a:r>
                      <a:r>
                        <a:rPr lang="ka-GE" sz="900" b="0" dirty="0" smtClean="0"/>
                        <a:t>გვარი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/>
                        <a:t>X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25.08.2011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შემოწმება / მივლინება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992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097231"/>
              </p:ext>
            </p:extLst>
          </p:nvPr>
        </p:nvGraphicFramePr>
        <p:xfrm>
          <a:off x="1153401" y="3933056"/>
          <a:ext cx="7467604" cy="50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latin typeface="Sylfaen" pitchFamily="18" charset="0"/>
                        </a:rPr>
                        <a:t>დასრულდა უარით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22.08.2011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22.08.2011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38226" y="3933056"/>
            <a:ext cx="0" cy="765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8226" y="4198417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1628800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156520" y="2204864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520" y="2204864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087371"/>
              </p:ext>
            </p:extLst>
          </p:nvPr>
        </p:nvGraphicFramePr>
        <p:xfrm>
          <a:off x="1156302" y="4437112"/>
          <a:ext cx="7467604" cy="50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ახალი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20.08.2011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38226" y="4698478"/>
            <a:ext cx="51756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063" y="6075855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92" y="5641825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11960" y="1484784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საჯარო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Elbow Connector 5"/>
          <p:cNvCxnSpPr/>
          <p:nvPr/>
        </p:nvCxnSpPr>
        <p:spPr>
          <a:xfrm rot="16200000" flipV="1">
            <a:off x="5508106" y="3717033"/>
            <a:ext cx="3456383" cy="576063"/>
          </a:xfrm>
          <a:prstGeom prst="bentConnector3">
            <a:avLst>
              <a:gd name="adj1" fmla="val 100004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02532" y="207674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28" y="2069560"/>
            <a:ext cx="333181" cy="3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34" y="2402740"/>
            <a:ext cx="199739" cy="1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02533" y="234580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73016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0618" y="1027475"/>
            <a:ext cx="1256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</a:rPr>
              <a:t>III </a:t>
            </a:r>
            <a:r>
              <a:rPr lang="ka-GE" sz="1200" b="1" dirty="0" smtClean="0">
                <a:solidFill>
                  <a:srgbClr val="C00000"/>
                </a:solidFill>
              </a:rPr>
              <a:t>კომპონენტი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39367"/>
              </p:ext>
            </p:extLst>
          </p:nvPr>
        </p:nvGraphicFramePr>
        <p:xfrm>
          <a:off x="4716016" y="4040469"/>
          <a:ext cx="1921707" cy="270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ატვირთული ფაილი</a:t>
                      </a:r>
                      <a:endParaRPr lang="en-US" sz="1600" dirty="0"/>
                    </a:p>
                  </a:txBody>
                  <a:tcPr anchor="ctr"/>
                </a:tc>
              </a:tr>
              <a:tr h="1646450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ტექსტი</a:t>
                      </a:r>
                    </a:p>
                    <a:p>
                      <a:pPr algn="ctr"/>
                      <a:endParaRPr lang="ka-GE" sz="1000" kern="1200" dirty="0" smtClean="0"/>
                    </a:p>
                    <a:p>
                      <a:pPr algn="ctr"/>
                      <a:r>
                        <a:rPr lang="ka-GE" sz="1000" kern="1200" dirty="0" smtClean="0"/>
                        <a:t>ტექსტი ტექსტი ტექსტი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ounded Rectangle 18"/>
          <p:cNvSpPr/>
          <p:nvPr/>
        </p:nvSpPr>
        <p:spPr bwMode="auto">
          <a:xfrm>
            <a:off x="5820201" y="6405679"/>
            <a:ext cx="6858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862263" y="6405679"/>
            <a:ext cx="635600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63028"/>
              </p:ext>
            </p:extLst>
          </p:nvPr>
        </p:nvGraphicFramePr>
        <p:xfrm>
          <a:off x="6946447" y="4028676"/>
          <a:ext cx="1921707" cy="270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შევსებული ფაილი</a:t>
                      </a:r>
                      <a:endParaRPr lang="en-US" sz="1600" dirty="0"/>
                    </a:p>
                  </a:txBody>
                  <a:tcPr anchor="ctr"/>
                </a:tc>
              </a:tr>
              <a:tr h="1646450">
                <a:tc>
                  <a:txBody>
                    <a:bodyPr/>
                    <a:lstStyle/>
                    <a:p>
                      <a:r>
                        <a:rPr lang="ka-GE" sz="1000" kern="1200" dirty="0" smtClean="0"/>
                        <a:t>პუნქტი 1 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2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3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4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5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6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7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8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9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10 ...............................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ounded Rectangle 33"/>
          <p:cNvSpPr/>
          <p:nvPr/>
        </p:nvSpPr>
        <p:spPr bwMode="auto">
          <a:xfrm>
            <a:off x="8050632" y="6393886"/>
            <a:ext cx="6858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7092694" y="6393886"/>
            <a:ext cx="635600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51521" y="1037580"/>
            <a:ext cx="8784976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სააგენტოს უშუალო შემსრულებლის მიერ დოკუმენტების განხილვის პროცესი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38463"/>
              </p:ext>
            </p:extLst>
          </p:nvPr>
        </p:nvGraphicFramePr>
        <p:xfrm>
          <a:off x="346199" y="4581128"/>
          <a:ext cx="2945904" cy="182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904"/>
              </a:tblGrid>
              <a:tr h="610446"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კომენტარი</a:t>
                      </a:r>
                      <a:endParaRPr lang="en-US" sz="1000" dirty="0"/>
                    </a:p>
                  </a:txBody>
                  <a:tcPr/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ka-GE" sz="800" u="sng" dirty="0" smtClean="0"/>
                        <a:t>სააგენტო: დოკუმენტი 1 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ka-GE" sz="800" u="sng" dirty="0" smtClean="0"/>
                        <a:t>მაძიებელი: დოკუმენტი</a:t>
                      </a:r>
                      <a:r>
                        <a:rPr lang="ka-GE" sz="800" u="sng" baseline="0" dirty="0" smtClean="0"/>
                        <a:t> 1: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593561" y="4626216"/>
            <a:ext cx="576064" cy="2000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გაგზავნა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93561" y="4923570"/>
            <a:ext cx="576064" cy="2000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უარი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536" y="4826270"/>
            <a:ext cx="2016224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sz="1000" dirty="0" smtClean="0"/>
              <a:t>ტექსტი ტექსტი ტექსტი</a:t>
            </a:r>
            <a:endParaRPr lang="en-US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5868144" y="1829723"/>
            <a:ext cx="3029582" cy="203132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დოკუმენტების ტიპები:</a:t>
            </a:r>
          </a:p>
          <a:p>
            <a:pPr algn="ctr"/>
            <a:endParaRPr lang="ka-G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ატვირთული</a:t>
            </a:r>
            <a:r>
              <a:rPr lang="ka-GE" sz="1400" dirty="0" smtClean="0">
                <a:solidFill>
                  <a:schemeClr val="bg1"/>
                </a:solidFill>
              </a:rPr>
              <a:t> (ელექტრონული, სკანირებული)</a:t>
            </a:r>
          </a:p>
          <a:p>
            <a:endParaRPr lang="ka-GE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ელექტრონული</a:t>
            </a:r>
            <a:r>
              <a:rPr lang="ka-GE" sz="1400" dirty="0" smtClean="0">
                <a:solidFill>
                  <a:schemeClr val="bg1"/>
                </a:solidFill>
              </a:rPr>
              <a:t> (შაბლონური ფორმით მოწოდებული)</a:t>
            </a:r>
          </a:p>
          <a:p>
            <a:endParaRPr lang="ka-GE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მატერიალური</a:t>
            </a:r>
            <a:r>
              <a:rPr lang="ka-GE" sz="1400" dirty="0" smtClean="0">
                <a:solidFill>
                  <a:schemeClr val="bg1"/>
                </a:solidFill>
              </a:rPr>
              <a:t> (დედანი)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37511"/>
              </p:ext>
            </p:extLst>
          </p:nvPr>
        </p:nvGraphicFramePr>
        <p:xfrm>
          <a:off x="318282" y="1916832"/>
          <a:ext cx="4973798" cy="1966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1"/>
                <a:gridCol w="880492"/>
                <a:gridCol w="1099807"/>
                <a:gridCol w="864096"/>
                <a:gridCol w="1008112"/>
              </a:tblGrid>
              <a:tr h="676569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დოკუმენტი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ტიპი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ვალიდაცია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კომენტარი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კოპირება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1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ატვირთული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</a:t>
                      </a:r>
                      <a:r>
                        <a:rPr lang="en-US" sz="900" dirty="0" smtClean="0"/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ელექტრონული, ატვირთული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არ არის მღებული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დოკუმენტი </a:t>
                      </a:r>
                      <a:r>
                        <a:rPr lang="en-US" sz="900" kern="1200" dirty="0" smtClean="0"/>
                        <a:t>3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დედანი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4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9206" y="2628214"/>
            <a:ext cx="305713" cy="3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7828" y="3080651"/>
            <a:ext cx="299060" cy="2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7828" y="3512879"/>
            <a:ext cx="299061" cy="2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66388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92" y="3125094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486" y="3545256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4" grpId="0" animBg="1"/>
      <p:bldP spid="35" grpId="0" animBg="1"/>
      <p:bldP spid="40" grpId="0" animBg="1"/>
      <p:bldP spid="41" grpId="0" animBg="1"/>
      <p:bldP spid="42" grpId="0" animBg="1"/>
      <p:bldP spid="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222"/>
          <p:cNvSpPr/>
          <p:nvPr/>
        </p:nvSpPr>
        <p:spPr>
          <a:xfrm>
            <a:off x="1475656" y="1628800"/>
            <a:ext cx="5832648" cy="49325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500" b="1" dirty="0" smtClean="0"/>
              <a:t>განხილვის ეტაპები</a:t>
            </a:r>
            <a:endParaRPr lang="en-US" sz="1500" dirty="0"/>
          </a:p>
        </p:txBody>
      </p:sp>
      <p:cxnSp>
        <p:nvCxnSpPr>
          <p:cNvPr id="174" name="Straight Arrow Connector 173"/>
          <p:cNvCxnSpPr>
            <a:endCxn id="89" idx="0"/>
          </p:cNvCxnSpPr>
          <p:nvPr/>
        </p:nvCxnSpPr>
        <p:spPr>
          <a:xfrm>
            <a:off x="3635896" y="2478567"/>
            <a:ext cx="0" cy="785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6084168" y="4083090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რეესტრის ჩანაწერი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87" name="Straight Arrow Connector 186"/>
          <p:cNvCxnSpPr/>
          <p:nvPr/>
        </p:nvCxnSpPr>
        <p:spPr>
          <a:xfrm>
            <a:off x="5184068" y="2492896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85" idx="0"/>
          </p:cNvCxnSpPr>
          <p:nvPr/>
        </p:nvCxnSpPr>
        <p:spPr>
          <a:xfrm>
            <a:off x="5184068" y="3143366"/>
            <a:ext cx="0" cy="2136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85" idx="2"/>
          </p:cNvCxnSpPr>
          <p:nvPr/>
        </p:nvCxnSpPr>
        <p:spPr>
          <a:xfrm>
            <a:off x="5184068" y="3789040"/>
            <a:ext cx="0" cy="294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endCxn id="184" idx="0"/>
          </p:cNvCxnSpPr>
          <p:nvPr/>
        </p:nvCxnSpPr>
        <p:spPr>
          <a:xfrm>
            <a:off x="6696236" y="3817831"/>
            <a:ext cx="0" cy="265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88" idx="0"/>
          </p:cNvCxnSpPr>
          <p:nvPr/>
        </p:nvCxnSpPr>
        <p:spPr>
          <a:xfrm>
            <a:off x="6696236" y="3154053"/>
            <a:ext cx="0" cy="259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84" idx="2"/>
          </p:cNvCxnSpPr>
          <p:nvPr/>
        </p:nvCxnSpPr>
        <p:spPr>
          <a:xfrm>
            <a:off x="6696236" y="4515138"/>
            <a:ext cx="0" cy="310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6696236" y="2487872"/>
            <a:ext cx="0" cy="234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endCxn id="83" idx="0"/>
          </p:cNvCxnSpPr>
          <p:nvPr/>
        </p:nvCxnSpPr>
        <p:spPr>
          <a:xfrm>
            <a:off x="2137061" y="3153917"/>
            <a:ext cx="0" cy="180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endCxn id="82" idx="0"/>
          </p:cNvCxnSpPr>
          <p:nvPr/>
        </p:nvCxnSpPr>
        <p:spPr>
          <a:xfrm>
            <a:off x="2137061" y="2487872"/>
            <a:ext cx="0" cy="261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2137061" y="4395528"/>
            <a:ext cx="0" cy="424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3635896" y="3811711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5184068" y="4515138"/>
            <a:ext cx="3398" cy="3046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stCxn id="214" idx="3"/>
            <a:endCxn id="222" idx="1"/>
          </p:cNvCxnSpPr>
          <p:nvPr/>
        </p:nvCxnSpPr>
        <p:spPr>
          <a:xfrm>
            <a:off x="1106413" y="2302925"/>
            <a:ext cx="369243" cy="45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2" name="Table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89138"/>
              </p:ext>
            </p:extLst>
          </p:nvPr>
        </p:nvGraphicFramePr>
        <p:xfrm>
          <a:off x="1475656" y="2122056"/>
          <a:ext cx="5832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620180"/>
                <a:gridCol w="1692188"/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პირველი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მეორე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მესამე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მეოთხე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9" name="Straight Arrow Connector 228"/>
          <p:cNvCxnSpPr>
            <a:endCxn id="222" idx="2"/>
          </p:cNvCxnSpPr>
          <p:nvPr/>
        </p:nvCxnSpPr>
        <p:spPr>
          <a:xfrm flipV="1">
            <a:off x="4391980" y="2492896"/>
            <a:ext cx="0" cy="2326927"/>
          </a:xfrm>
          <a:prstGeom prst="straightConnector1">
            <a:avLst/>
          </a:prstGeom>
          <a:ln w="508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endCxn id="90" idx="0"/>
          </p:cNvCxnSpPr>
          <p:nvPr/>
        </p:nvCxnSpPr>
        <p:spPr>
          <a:xfrm>
            <a:off x="2137061" y="3738365"/>
            <a:ext cx="0" cy="253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2555776" y="6032321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/>
              <a:t>სტატუსები და კომენტარები</a:t>
            </a:r>
            <a:endParaRPr lang="en-US" sz="1200" b="1" dirty="0"/>
          </a:p>
        </p:txBody>
      </p:sp>
      <p:cxnSp>
        <p:nvCxnSpPr>
          <p:cNvPr id="246" name="Straight Arrow Connector 245"/>
          <p:cNvCxnSpPr/>
          <p:nvPr/>
        </p:nvCxnSpPr>
        <p:spPr>
          <a:xfrm>
            <a:off x="2436798" y="4869160"/>
            <a:ext cx="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 flipV="1">
            <a:off x="6717126" y="5395887"/>
            <a:ext cx="2214" cy="2423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3028916" y="630932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დოკუმეტების არასრულფასოვნება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4071251" y="6309320"/>
            <a:ext cx="106915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მაძიებლის მოთხოვნით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14325" y="965572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სისტემის ლოგიკური სტრუქტურა</a:t>
            </a:r>
          </a:p>
          <a:p>
            <a:r>
              <a:rPr lang="ka-GE" sz="1400" dirty="0" smtClean="0">
                <a:latin typeface="Sylfaen" pitchFamily="18" charset="0"/>
                <a:ea typeface="+mn-ea"/>
                <a:cs typeface="+mn-cs"/>
              </a:rPr>
              <a:t>ბიზნეს-პროცედურების, გადაწყვეტილებებისა და სტატუსების გენერატორი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474822"/>
            <a:ext cx="172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FF0000"/>
                </a:solidFill>
              </a:rPr>
              <a:t>ლიცენზირება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53" name="Elbow Connector 52"/>
          <p:cNvCxnSpPr>
            <a:endCxn id="214" idx="2"/>
          </p:cNvCxnSpPr>
          <p:nvPr/>
        </p:nvCxnSpPr>
        <p:spPr>
          <a:xfrm rot="16200000" flipV="1">
            <a:off x="-137971" y="3439471"/>
            <a:ext cx="2516724" cy="820043"/>
          </a:xfrm>
          <a:prstGeom prst="bentConnector3">
            <a:avLst>
              <a:gd name="adj1" fmla="val -4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10160" y="4819823"/>
            <a:ext cx="5832648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გ ა დ ა წ ყ ვ ე ტ ი ლ ე ბ ა </a:t>
            </a:r>
          </a:p>
          <a:p>
            <a:pPr algn="ctr"/>
            <a:r>
              <a:rPr lang="ka-GE" sz="1400" dirty="0" smtClean="0"/>
              <a:t>(სათანადო სტატუსით და კომენტარით)</a:t>
            </a:r>
            <a:endParaRPr lang="en-US" sz="1400" dirty="0"/>
          </a:p>
        </p:txBody>
      </p:sp>
      <p:sp>
        <p:nvSpPr>
          <p:cNvPr id="214" name="Rectangle 213"/>
          <p:cNvSpPr/>
          <p:nvPr/>
        </p:nvSpPr>
        <p:spPr>
          <a:xfrm>
            <a:off x="314325" y="2014718"/>
            <a:ext cx="792088" cy="57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b="1" dirty="0" smtClean="0">
                <a:solidFill>
                  <a:schemeClr val="tx1"/>
                </a:solidFill>
              </a:rPr>
              <a:t>მაძიებელი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3528" y="558924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ახალი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65863" y="5589240"/>
            <a:ext cx="106915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უარი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22796" y="5589240"/>
            <a:ext cx="1106098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ვადის გახანგრ.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628894" y="558924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მივლინება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75224" y="558924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რეესტრი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717126" y="5589240"/>
            <a:ext cx="1098557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შეტყობინება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815683" y="558924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გამოქვეყნება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203848" y="5949280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084168" y="6041952"/>
            <a:ext cx="0" cy="3393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432650" y="5589240"/>
            <a:ext cx="109014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დადებითი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5138038" y="6309320"/>
            <a:ext cx="109014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გასაცემი დოკუმენტაციის მომზადება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524993" y="2749834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დოკუმენტების მიღება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24993" y="3334282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>
                <a:solidFill>
                  <a:schemeClr val="tx1"/>
                </a:solidFill>
              </a:rPr>
              <a:t>შემსრულებლის </a:t>
            </a:r>
            <a:r>
              <a:rPr lang="ka-GE" sz="900" dirty="0" smtClean="0">
                <a:solidFill>
                  <a:schemeClr val="tx1"/>
                </a:solidFill>
              </a:rPr>
              <a:t>გამოყოფა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572000" y="2749970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მივლინების ორგანიზება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72000" y="3356992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შედეგების  შესახებ დოკუმენტის შექმნა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572000" y="4077072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ზეპირი მოსმენა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84168" y="2708920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ადმინისტრაციული აქტის მიღება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084168" y="3413748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ლიცენზიის / ნებართვის ბეჭდვა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87824" y="3263612"/>
            <a:ext cx="129614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ცნობის გამოქვეყნება საჯარო გაცნობისთვის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524993" y="3991445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>
                <a:solidFill>
                  <a:schemeClr val="tx1"/>
                </a:solidFill>
              </a:rPr>
              <a:t>დოკუმენტების შესწავლა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502862" y="1643093"/>
            <a:ext cx="331198" cy="1869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501889" y="2014718"/>
            <a:ext cx="331198" cy="186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502862" y="2377977"/>
            <a:ext cx="331198" cy="1869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4747" y="1536501"/>
            <a:ext cx="1309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ბიზნეს-პროცედურა</a:t>
            </a:r>
            <a:endParaRPr 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844747" y="1898442"/>
            <a:ext cx="130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გადაწყვეტილების ბლოკი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7840242" y="2266246"/>
            <a:ext cx="130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სტატუსი კომენტარით</a:t>
            </a:r>
            <a:endParaRPr lang="en-US" sz="1000" dirty="0"/>
          </a:p>
        </p:txBody>
      </p:sp>
      <p:sp>
        <p:nvSpPr>
          <p:cNvPr id="57" name="TextBox 56"/>
          <p:cNvSpPr txBox="1"/>
          <p:nvPr/>
        </p:nvSpPr>
        <p:spPr>
          <a:xfrm>
            <a:off x="180618" y="1027475"/>
            <a:ext cx="1256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rgbClr val="C00000"/>
                </a:solidFill>
              </a:rPr>
              <a:t>კომპონენტი </a:t>
            </a:r>
            <a:r>
              <a:rPr lang="en-US" sz="1200" b="1" dirty="0" smtClean="0">
                <a:solidFill>
                  <a:srgbClr val="C00000"/>
                </a:solidFill>
              </a:rPr>
              <a:t>IV.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5062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257" grpId="0" animBg="1"/>
      <p:bldP spid="258" grpId="0" animBg="1"/>
      <p:bldP spid="3" grpId="0" animBg="1"/>
      <p:bldP spid="214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0" grpId="0" animBg="1"/>
      <p:bldP spid="25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965572"/>
            <a:ext cx="8506147" cy="4472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ანალიზისა და კონტროლის კომპონენტი</a:t>
            </a:r>
            <a:endParaRPr lang="ka-GE" sz="1400" dirty="0" smtClean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618" y="1027475"/>
            <a:ext cx="1256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rgbClr val="C00000"/>
                </a:solidFill>
              </a:rPr>
              <a:t>კომპონენტი </a:t>
            </a:r>
            <a:r>
              <a:rPr lang="en-US" sz="1200" b="1" dirty="0" smtClean="0">
                <a:solidFill>
                  <a:srgbClr val="C00000"/>
                </a:solidFill>
              </a:rPr>
              <a:t>V.</a:t>
            </a:r>
            <a:endParaRPr lang="en-US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76932" y="1673944"/>
          <a:ext cx="76835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3" imgW="9219443" imgH="5818221" progId="Visio.Drawing.11">
                  <p:embed/>
                </p:oleObj>
              </mc:Choice>
              <mc:Fallback>
                <p:oleObj name="Visio" r:id="rId3" imgW="9219443" imgH="581822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932" y="1673944"/>
                        <a:ext cx="7683500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პრეზენტაციის სტრუქტურა</a:t>
            </a:r>
          </a:p>
          <a:p>
            <a:pPr algn="ctr"/>
            <a:endParaRPr lang="ka-GE" sz="2000" b="1" dirty="0"/>
          </a:p>
          <a:p>
            <a:r>
              <a:rPr lang="ka-GE" b="1" dirty="0" smtClean="0"/>
              <a:t>ნაწილი 1:</a:t>
            </a:r>
            <a:r>
              <a:rPr lang="ka-GE" dirty="0" smtClean="0"/>
              <a:t> </a:t>
            </a:r>
            <a:r>
              <a:rPr lang="ka-GE" b="1" dirty="0"/>
              <a:t>არსებული</a:t>
            </a:r>
            <a:r>
              <a:rPr lang="ka-GE" dirty="0" smtClean="0"/>
              <a:t> </a:t>
            </a:r>
            <a:r>
              <a:rPr lang="ka-GE" b="1" dirty="0" smtClean="0"/>
              <a:t>ბიზნეს პროცედურების აღწერა</a:t>
            </a:r>
          </a:p>
          <a:p>
            <a:endParaRPr lang="ka-GE" b="1" dirty="0" smtClean="0"/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არსებული ბიზნეს პროცედურების ზოგადი აღწერა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გამოვლენილი პრობლემები</a:t>
            </a:r>
          </a:p>
          <a:p>
            <a:pPr lvl="4"/>
            <a:endParaRPr lang="ka-GE" sz="1400" dirty="0" smtClean="0"/>
          </a:p>
          <a:p>
            <a:r>
              <a:rPr lang="ka-GE" b="1" dirty="0" smtClean="0"/>
              <a:t>ნაწილი 2:</a:t>
            </a:r>
            <a:r>
              <a:rPr lang="ka-GE" dirty="0" smtClean="0"/>
              <a:t> </a:t>
            </a:r>
            <a:r>
              <a:rPr lang="ka-GE" b="1" dirty="0" smtClean="0"/>
              <a:t>ელექტრონული სისტემის სტრუქტურის</a:t>
            </a:r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ka-GE" b="1" dirty="0" smtClean="0"/>
              <a:t>ზოგადი აღწერა</a:t>
            </a:r>
          </a:p>
          <a:p>
            <a:endParaRPr lang="ka-GE" b="1" dirty="0" smtClean="0"/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ოპტიმიზებული ბიზნეს პროცედურების ზოგადი აღწერა</a:t>
            </a:r>
            <a:endParaRPr lang="en-US" sz="1400" dirty="0" smtClean="0"/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სისტემის კომპონენტები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/>
              <a:t>მაძიებლის რეგისტრაცია, ავტორიზაცია და </a:t>
            </a:r>
            <a:r>
              <a:rPr lang="ka-GE" sz="1400" dirty="0" smtClean="0"/>
              <a:t>აუტენტიფიკაცია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 smtClean="0"/>
              <a:t>ვირტუალური სამუშაო ჯგუფების განსაზღვრა და როლების გაწერა</a:t>
            </a:r>
            <a:endParaRPr lang="en-US" sz="1400" dirty="0"/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/>
              <a:t>დოკუმენტების კონსტრუირებისა და მართვის სისტემა 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/>
              <a:t>მაძიებლის ვებ ინტერფეისი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/>
              <a:t>სააგენტოს ხელმძღვანელობის ვებ ინტერფეისი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/>
              <a:t>სააგენტოს უშუალო შემსრულებლის ვებ ინტერფეისი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 smtClean="0"/>
              <a:t>სისტემის ლოგიკური სტრუქტურა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 smtClean="0"/>
              <a:t>ანალიზი და კონტროლი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 smtClean="0"/>
              <a:t>ინფორმაციის საჯაროობა და პროცესების გამჭვირვალობა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სისტემის ერთიან სტრუქტურაში ინტეგრაციის ზოგადი სქემა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მოსალოდნელი ბენეფიტები </a:t>
            </a:r>
          </a:p>
        </p:txBody>
      </p:sp>
    </p:spTree>
    <p:extLst>
      <p:ext uri="{BB962C8B-B14F-4D97-AF65-F5344CB8AC3E}">
        <p14:creationId xmlns:p14="http://schemas.microsoft.com/office/powerpoint/2010/main" val="8592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965572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ინფორმაციის საჯაროობისა და პროცესების </a:t>
            </a:r>
            <a:endParaRPr lang="en-US" sz="2000" b="1" dirty="0" smtClean="0">
              <a:latin typeface="Sylfaen" pitchFamily="18" charset="0"/>
              <a:ea typeface="+mn-ea"/>
              <a:cs typeface="+mn-cs"/>
            </a:endParaRPr>
          </a:p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გამჭირვალობის უზრუნველყოფა</a:t>
            </a:r>
            <a:endParaRPr lang="ka-GE" sz="1400" dirty="0" smtClean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1959218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ka-GE" sz="1600" dirty="0" smtClean="0">
                <a:latin typeface="+mj-lt"/>
              </a:rPr>
              <a:t>ბიზნეს პროცედურების მიმდინარეობის, შუალედური და საბოლოო გადაწყვეტილებების რეალურ დროში ასახვა მაძიებლის ვებ ინტერფეისზე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ka-GE" sz="1600" dirty="0" smtClean="0"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ka-GE" sz="1600" dirty="0" smtClean="0">
                <a:latin typeface="+mj-lt"/>
              </a:rPr>
              <a:t>შედეგების ასახვა როგორც სამინისტროსა და სააგენტოს ვებ გევრდზე, ასევე  „ინფორმაციის ერთიან სახელმწიფო რეესტრი“</a:t>
            </a:r>
            <a:r>
              <a:rPr lang="en-US" sz="1600" dirty="0" smtClean="0">
                <a:latin typeface="+mj-lt"/>
              </a:rPr>
              <a:t>-</a:t>
            </a:r>
            <a:r>
              <a:rPr lang="ka-GE" sz="1600" dirty="0" smtClean="0">
                <a:latin typeface="+mj-lt"/>
              </a:rPr>
              <a:t>ში (იუსტიციის სამინისტრო)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ka-GE" sz="1600" dirty="0" smtClean="0"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ka-GE" sz="1600" dirty="0" smtClean="0">
                <a:latin typeface="+mj-lt"/>
              </a:rPr>
              <a:t>სამედიცინო დაწესებულებებისა და მედ პერსონალის ელექტრონული რეესტრების ჩანაწერების დაინტერესებულ პირთათვის ხელმისაწვდომობის უზრუნველყოფა (საჭირო სერვისების აწყობა)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ka-GE" sz="1600" dirty="0" smtClean="0">
              <a:latin typeface="+mj-lt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ka-GE" sz="1600" dirty="0" smtClean="0">
                <a:latin typeface="+mj-lt"/>
              </a:rPr>
              <a:t>ელექტრონული შეტყობინებების სერვისის გააქტიურება</a:t>
            </a:r>
            <a:endParaRPr lang="en-US" sz="1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3577328" cy="3577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618" y="1027475"/>
            <a:ext cx="1583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solidFill>
                  <a:srgbClr val="C00000"/>
                </a:solidFill>
              </a:rPr>
              <a:t>კომპონენტი </a:t>
            </a:r>
            <a:r>
              <a:rPr lang="en-US" sz="1200" b="1" dirty="0" smtClean="0">
                <a:solidFill>
                  <a:srgbClr val="C00000"/>
                </a:solidFill>
              </a:rPr>
              <a:t>VI / VII.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1" y="1037580"/>
            <a:ext cx="8784976" cy="4472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სისტემის ერთიან სტრუქტურაში ინტეგრაციის ზოგადი სქემა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79288" y="1484784"/>
          <a:ext cx="85852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3" imgW="10301375" imgH="6358431" progId="Visio.Drawing.11">
                  <p:embed/>
                </p:oleObj>
              </mc:Choice>
              <mc:Fallback>
                <p:oleObj name="Visio" r:id="rId3" imgW="10301375" imgH="6358431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88" y="1484784"/>
                        <a:ext cx="8585200" cy="530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9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TATA\AppData\Local\Microsoft\Windows\Temporary Internet Files\Content.IE5\DT5I4WKP\MP9004224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1" y="1708001"/>
            <a:ext cx="2331690" cy="27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378" y="4199008"/>
            <a:ext cx="5247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endParaRPr lang="ka-GE" dirty="0" smtClean="0">
              <a:latin typeface="Sylfaen" pitchFamily="18" charset="0"/>
            </a:endParaRPr>
          </a:p>
          <a:p>
            <a:pPr>
              <a:buClr>
                <a:srgbClr val="00B050"/>
              </a:buClr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ორ მხარეს შორის კონსულტაციებისა და დოკუმენტაციის დასახვეწად საჭირო სხვა პროცედურების დაშორებულ, რეალური დროის რეჟიმში წარმართვა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325" y="110958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მოსალოდნელი ბენეფიტები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6" name="Picture 3" descr="C:\Users\TATA\AppData\Local\Microsoft\Windows\Temporary Internet Files\Content.IE5\M048J6J7\MC9000483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088232" cy="27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300192" y="4136279"/>
            <a:ext cx="2016224" cy="2448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36196" y="4136279"/>
            <a:ext cx="1980222" cy="2448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79912" y="1772816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Clr>
                <a:srgbClr val="00B050"/>
              </a:buClr>
              <a:defRPr>
                <a:latin typeface="Sylfaen" pitchFamily="18" charset="0"/>
              </a:defRPr>
            </a:lvl1pPr>
          </a:lstStyle>
          <a:p>
            <a:pPr marL="285750" indent="-285750">
              <a:buFont typeface="Wingdings" pitchFamily="2" charset="2"/>
              <a:buChar char="§"/>
            </a:pPr>
            <a:r>
              <a:rPr lang="ka-GE" dirty="0"/>
              <a:t>დოკუმენტების უმეტესი ნაწილის ელექტრონული და სისტემატიზებული ფორმით მოწოდება, რაც ამ დოკუმენტის გარკვეული კრიტერიუმებით </a:t>
            </a:r>
            <a:r>
              <a:rPr lang="ka-GE" dirty="0" smtClean="0"/>
              <a:t>ხელით დამუშავების საჭიროებას </a:t>
            </a:r>
            <a:r>
              <a:rPr lang="ka-GE" dirty="0"/>
              <a:t>მოხსნის და ანალიზის საშუალებას </a:t>
            </a:r>
            <a:r>
              <a:rPr lang="ka-GE" dirty="0" smtClean="0"/>
              <a:t>მოგვცემს</a:t>
            </a:r>
            <a:endParaRPr lang="ka-GE" dirty="0"/>
          </a:p>
          <a:p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838531" y="1708001"/>
            <a:ext cx="2331690" cy="27812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38531" y="1708001"/>
            <a:ext cx="2331691" cy="27812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1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3025983"/>
            <a:ext cx="56978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ელექტრონული რეესტრის წარმართვა და საჯარო ინფორმაციის ოპერატიულად ხელმისაწვდომობის უზრუნველყოფა</a:t>
            </a:r>
            <a:endParaRPr lang="ka-GE" dirty="0">
              <a:latin typeface="Sylfaen" pitchFamily="18" charset="0"/>
            </a:endParaRPr>
          </a:p>
          <a:p>
            <a:pPr>
              <a:buClr>
                <a:srgbClr val="00B050"/>
              </a:buClr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უწყებათაშორისი კავშირების საშუალებით (სამოქალაქო რეესტრი, საჯარო რეესტრი, განათლების სამინისტრო, გარემოს დაცვის სამინისტრო, ნოტარიუსთა პალატა) ინფორმაციის ოპერატიულად მიღება, სწორი და დროული რეაგირება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მოსალოდნელი ბენეფიტები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10" name="Picture 12" descr="C:\Users\TATA\AppData\Local\Microsoft\Windows\Temporary Internet Files\Content.IE5\O4AWLA7I\MP9004307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0027"/>
            <a:ext cx="2188891" cy="239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83568" y="3480027"/>
            <a:ext cx="2188891" cy="237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83568" y="3480027"/>
            <a:ext cx="2188891" cy="237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162473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00B050"/>
              </a:buClr>
              <a:buFont typeface="Wingdings" pitchFamily="2" charset="2"/>
              <a:buChar char="§"/>
              <a:defRPr>
                <a:latin typeface="Sylfaen" pitchFamily="18" charset="0"/>
              </a:defRPr>
            </a:lvl1pPr>
          </a:lstStyle>
          <a:p>
            <a:r>
              <a:rPr lang="ka-GE" dirty="0"/>
              <a:t>ელექტრონული ინფორმაციის მრავალმხრივი ანალიზის საშუალება, მათ შორის </a:t>
            </a:r>
            <a:r>
              <a:rPr lang="ka-GE" dirty="0" smtClean="0"/>
              <a:t>წარმოდგენილი ანგარიშგებების ხარისხობრივი შეფასება, მათი შედარებითი ანალიზი, მნიშვნელოვანი ცვლილებებისა და შეუსაბამობების </a:t>
            </a:r>
            <a:r>
              <a:rPr lang="ka-GE" dirty="0"/>
              <a:t>გამოვლენისა და შემდგომში მათზე მიზანმიმართული რეაგირების შესაძლებლობა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1052736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მოსალოდნელი ბენეფიტები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 smtClean="0"/>
              <a:t>შეიქმნება თითოეული დაწესებულების სრულყოფილი ისტორია სამართალმემკვიდრეობის გათვალისწინებით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ka-GE" sz="1600" dirty="0" smtClean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 smtClean="0"/>
              <a:t>შესაძლებელი გახდება სამედიცინო დაწესებულებების ანალიზი საექიმო საქმიანობების მიხედვით მათი სრულყოფილი ისტორიის გათვალისწინებით </a:t>
            </a:r>
          </a:p>
          <a:p>
            <a:pPr>
              <a:buClr>
                <a:srgbClr val="00B050"/>
              </a:buClr>
            </a:pPr>
            <a:endParaRPr lang="ka-GE" sz="1600" dirty="0" smtClean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/>
              <a:t>მოწესრიგდება აკრედიტირებული დაწესებულებების </a:t>
            </a:r>
            <a:r>
              <a:rPr lang="ka-GE" sz="1600" dirty="0" smtClean="0"/>
              <a:t>რეესტრი</a:t>
            </a:r>
          </a:p>
          <a:p>
            <a:pPr>
              <a:buClr>
                <a:srgbClr val="00B050"/>
              </a:buClr>
            </a:pPr>
            <a:endParaRPr lang="ka-GE" sz="1600" dirty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/>
              <a:t>ხელმისაწვდომი </a:t>
            </a:r>
            <a:r>
              <a:rPr lang="ka-GE" sz="1600" dirty="0" smtClean="0"/>
              <a:t>გახდება ინფორმაცია </a:t>
            </a:r>
            <a:r>
              <a:rPr lang="ka-GE" sz="1600" dirty="0"/>
              <a:t>პერსონალის სამედიცინო </a:t>
            </a:r>
            <a:r>
              <a:rPr lang="ka-GE" sz="1600" dirty="0" smtClean="0"/>
              <a:t>დაწესებულებებში </a:t>
            </a:r>
            <a:r>
              <a:rPr lang="ka-GE" sz="1600" dirty="0"/>
              <a:t>გადანაწილების შესახებ </a:t>
            </a:r>
            <a:r>
              <a:rPr lang="ka-GE" sz="1600" dirty="0" smtClean="0"/>
              <a:t>(იგულისხმება ადმინისტრაციული, ექიმი-სპეციალისტი, უმცროსი ექიმი და საშუალო სამედ. პერსონალი</a:t>
            </a:r>
            <a:r>
              <a:rPr lang="ka-GE" sz="1600" dirty="0" smtClean="0">
                <a:solidFill>
                  <a:srgbClr val="FF0000"/>
                </a:solidFill>
              </a:rPr>
              <a:t> </a:t>
            </a:r>
            <a:r>
              <a:rPr lang="ka-GE" sz="1600" dirty="0" smtClean="0"/>
              <a:t>)</a:t>
            </a:r>
          </a:p>
          <a:p>
            <a:pPr>
              <a:buClr>
                <a:srgbClr val="00B050"/>
              </a:buClr>
            </a:pPr>
            <a:endParaRPr lang="en-US" sz="1600" dirty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 smtClean="0"/>
              <a:t>სერთიფიცირების სრულყოფილი ელექტრონული რეესტრის საშუალებით შესაძლებელი გახდება სარწმუნო და ოპერატიული ინფორმაციის მიღება პოტენციური, აქტიური (მოქმედი, დასაქმებული) და პასიური (მათ შორის გარდაცვლილი) სამედიცინო პერსონალის შესახებ, ასევე აქტიური და პასიური სერთიფიკატების გამოვლენა</a:t>
            </a:r>
          </a:p>
          <a:p>
            <a:pPr>
              <a:buClr>
                <a:srgbClr val="00B050"/>
              </a:buClr>
            </a:pPr>
            <a:endParaRPr lang="ka-GE" sz="1600" dirty="0" smtClean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 smtClean="0"/>
              <a:t>უწყებათაშორისი კავშირების საშუალებით ხელმისაწვდომი გახდება ინფორმაცია სამედიცინო განათლების მქონე პირებზე</a:t>
            </a:r>
          </a:p>
        </p:txBody>
      </p:sp>
    </p:spTree>
    <p:extLst>
      <p:ext uri="{BB962C8B-B14F-4D97-AF65-F5344CB8AC3E}">
        <p14:creationId xmlns:p14="http://schemas.microsoft.com/office/powerpoint/2010/main" val="7288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110958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მოსალოდნელი ბენეფიტები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335" y="3401705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 smtClean="0"/>
              <a:t>ანალიზის კომპონენტი ასევე ითვალისწინებს სამედიცინო დაწესებულებებში წარმოებული საექიმო საქმიანობებისა და დაკავებული საექიმო პერსონალის ჯვარედინ ანალიზს</a:t>
            </a:r>
          </a:p>
          <a:p>
            <a:pPr>
              <a:buClr>
                <a:srgbClr val="00B050"/>
              </a:buClr>
            </a:pPr>
            <a:endParaRPr lang="ka-GE" sz="1600" dirty="0" smtClean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4993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/>
              <a:t>შესაძლებელი </a:t>
            </a:r>
            <a:r>
              <a:rPr lang="ka-GE" sz="1600" dirty="0" smtClean="0"/>
              <a:t>გახდება სამედიცინო </a:t>
            </a:r>
            <a:r>
              <a:rPr lang="ka-GE" sz="1600" dirty="0"/>
              <a:t>პერსონალის პერსონალური ისტორიების ნახვა, </a:t>
            </a:r>
            <a:r>
              <a:rPr lang="ka-GE" sz="1600" dirty="0" smtClean="0"/>
              <a:t>მათ შორის კვალიფიკაციის </a:t>
            </a:r>
            <a:r>
              <a:rPr lang="ka-GE" sz="1600" dirty="0"/>
              <a:t>ამაღლების, ერთი ან რამდენიმე სერთიფიკატის ფლობის, </a:t>
            </a:r>
            <a:r>
              <a:rPr lang="ka-GE" sz="1600" dirty="0" smtClean="0"/>
              <a:t>დასაქმებისა </a:t>
            </a:r>
            <a:r>
              <a:rPr lang="ka-GE" sz="1600" dirty="0"/>
              <a:t>და გამოცდილების </a:t>
            </a:r>
            <a:r>
              <a:rPr lang="ka-GE" sz="1600" dirty="0" smtClean="0"/>
              <a:t>შესახებ</a:t>
            </a:r>
            <a:endParaRPr lang="ka-GE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07" y="3068960"/>
            <a:ext cx="2547747" cy="1584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334" y="4985300"/>
            <a:ext cx="8546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/>
              <a:t>საექიმო საქმიანობების </a:t>
            </a:r>
            <a:r>
              <a:rPr lang="ka-GE" sz="1600" dirty="0" smtClean="0"/>
              <a:t>უფლების </a:t>
            </a:r>
            <a:r>
              <a:rPr lang="ka-GE" sz="1600" dirty="0"/>
              <a:t>შეჩერება/აკრძალვის შემთხვევაში შესაძლებელი </a:t>
            </a:r>
            <a:r>
              <a:rPr lang="ka-GE" sz="1600" dirty="0" smtClean="0"/>
              <a:t>გახდება არა </a:t>
            </a:r>
            <a:r>
              <a:rPr lang="ka-GE" sz="1600" dirty="0"/>
              <a:t>მარტო ძირითადი, არამედ ყველა იმ სამედიცინო დაწესებულების  დროული ინფორმირება, სადაც ეს პიროვნება შესაძლოა მუშაობდეს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3429000"/>
            <a:ext cx="7504113" cy="600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000" b="1" dirty="0" smtClean="0"/>
              <a:t>გმადლობთ ყურადღებისთვის !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781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28498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ნაწილი </a:t>
            </a:r>
            <a:r>
              <a:rPr lang="en-US" sz="2000" b="1" dirty="0" smtClean="0"/>
              <a:t>1</a:t>
            </a:r>
            <a:r>
              <a:rPr lang="ka-GE" sz="2000" b="1" dirty="0" smtClean="0"/>
              <a:t>: არსებული ბიზნეს პროცედურების აღწერა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966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6333" y="182966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700" b="1" i="1" u="sng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1700" b="1" i="1" u="sng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საქმიანობის ლიცენზირება / ნებართვები / აკრედიტაცია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616001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მაძიებლის მიერ დოკუმენტების წარდგენა</a:t>
            </a:r>
            <a:endParaRPr lang="en-US" dirty="0" smtClean="0"/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შემსრულებლის განსაზღვრა</a:t>
            </a:r>
            <a:endParaRPr lang="en-US" dirty="0" smtClean="0"/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დოკუმენტების შესწავლა და განხილვა</a:t>
            </a:r>
            <a:endParaRPr lang="en-US" dirty="0" smtClean="0"/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კონსულტაციები არაზუსტი დოკუმენტების მოსაწესრიგებლად</a:t>
            </a:r>
            <a:endParaRPr lang="en-US" dirty="0" smtClean="0"/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უარი არაზუსტი დოკუმენტების გამო</a:t>
            </a:r>
            <a:endParaRPr lang="en-US" dirty="0" smtClean="0"/>
          </a:p>
          <a:p>
            <a:endParaRPr lang="ka-GE" dirty="0" smtClean="0"/>
          </a:p>
          <a:p>
            <a:endParaRPr lang="ka-GE" dirty="0" smtClean="0"/>
          </a:p>
        </p:txBody>
      </p:sp>
      <p:pic>
        <p:nvPicPr>
          <p:cNvPr id="1028" name="Picture 4" descr="C:\Users\TATA\AppData\Local\Microsoft\Windows\Temporary Internet Files\Content.IE5\DT5I4WKP\MC9001962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2129"/>
            <a:ext cx="1650492" cy="16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TA\AppData\Local\Microsoft\Windows\Temporary Internet Files\Content.IE5\50F0CZZJ\MC9000197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24438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7582" y="2606129"/>
            <a:ext cx="527674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განხილვა </a:t>
            </a:r>
            <a:r>
              <a:rPr lang="ka-GE" dirty="0" smtClean="0"/>
              <a:t>ხემძღვანელობასთან</a:t>
            </a:r>
          </a:p>
          <a:p>
            <a:pPr marL="285750" indent="-285750">
              <a:buFont typeface="Arial" pitchFamily="34" charset="0"/>
              <a:buChar char="•"/>
            </a:pPr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განხილვის შედეგები</a:t>
            </a:r>
            <a:endParaRPr lang="ka-GE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გადაწყვეტილება ვადის გახანგრძლივების შესახებ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მაძიებლის </a:t>
            </a:r>
            <a:r>
              <a:rPr lang="ka-GE" sz="1400" dirty="0" smtClean="0"/>
              <a:t>ინფორმირება</a:t>
            </a:r>
            <a:endParaRPr lang="en-US" sz="1400" dirty="0" smtClean="0"/>
          </a:p>
          <a:p>
            <a:pPr lvl="1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სამივლინებო </a:t>
            </a:r>
            <a:r>
              <a:rPr lang="ka-GE" dirty="0"/>
              <a:t>დოკუმენტების </a:t>
            </a:r>
            <a:r>
              <a:rPr lang="ka-GE" dirty="0" smtClean="0"/>
              <a:t>მომზადება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მაძიებლის </a:t>
            </a:r>
            <a:r>
              <a:rPr lang="ka-GE" dirty="0" smtClean="0"/>
              <a:t>ინფორმირება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მივლინება</a:t>
            </a:r>
            <a:endParaRPr lang="en-US" dirty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მივლინების შედეგების </a:t>
            </a:r>
            <a:r>
              <a:rPr lang="ka-GE" dirty="0" smtClean="0"/>
              <a:t>განხილვა</a:t>
            </a:r>
            <a:endParaRPr lang="ka-GE" dirty="0"/>
          </a:p>
          <a:p>
            <a:endParaRPr lang="ka-GE" dirty="0"/>
          </a:p>
        </p:txBody>
      </p:sp>
      <p:pic>
        <p:nvPicPr>
          <p:cNvPr id="5" name="Picture 7" descr="C:\Users\TATA\AppData\Local\Microsoft\Windows\Temporary Internet Files\Content.IE5\M048J6J7\MC9000568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2" y="3347369"/>
            <a:ext cx="1797710" cy="15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82373"/>
            <a:ext cx="1510923" cy="151092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6333" y="182966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700" b="1" i="1" u="sng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1700" b="1" i="1" u="sng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98072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საქმიანობის ლიცენზირება / ნებართვები / აკრედიტაცია</a:t>
            </a:r>
            <a:endParaRPr lang="en-US" sz="24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737951"/>
            <a:ext cx="6120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გადაწყვეტილების მიღება </a:t>
            </a:r>
            <a:r>
              <a:rPr lang="ka-GE" dirty="0" smtClean="0"/>
              <a:t>ლიცენზიის </a:t>
            </a:r>
            <a:r>
              <a:rPr lang="ka-GE" dirty="0"/>
              <a:t>მინიჭებაზე</a:t>
            </a:r>
            <a:endParaRPr lang="en-US" dirty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მაძიებლის </a:t>
            </a:r>
            <a:r>
              <a:rPr lang="ka-GE" dirty="0" smtClean="0"/>
              <a:t>ინფორმირება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ლიცენზიის ბეჭდვა (არავტომატიზებული)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რეესტრული ჩანაწერის გაკეთება</a:t>
            </a:r>
            <a:endParaRPr lang="en-US" dirty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ლიცენზიის </a:t>
            </a:r>
            <a:r>
              <a:rPr lang="ka-GE" dirty="0" smtClean="0"/>
              <a:t>გაცემა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ლიცენზიის გამოქვეყნება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856330"/>
            <a:ext cx="1580782" cy="1580782"/>
          </a:xfrm>
          <a:prstGeom prst="rect">
            <a:avLst/>
          </a:prstGeom>
        </p:spPr>
      </p:pic>
      <p:pic>
        <p:nvPicPr>
          <p:cNvPr id="3074" name="Picture 2" descr="C:\Users\TATA\AppData\Local\Microsoft\Windows\Temporary Internet Files\Content.IE5\50F0CZZJ\MC90044173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6333" y="182966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700" b="1" i="1" u="sng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1700" b="1" i="1" u="sng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98072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საქმიანობის ლიცენზირება / ნებართვები / აკრედიტაცია</a:t>
            </a:r>
            <a:endParaRPr lang="en-US" sz="24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5956" y="2380233"/>
            <a:ext cx="54343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საბჭოში საკითხის განხილვა</a:t>
            </a:r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კომისიის შექმნა და სათანადო აქტის გამოქვეყნება</a:t>
            </a:r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მიმღები საგამოცდო კომისიის სხდომა</a:t>
            </a:r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მაძიებლის მიერ საბუთების შემოტანა</a:t>
            </a:r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საბუთების განხილვა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დადებითი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უარყოფითი - მაძიებლის ინფორმირება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მოთხოვნა დამატებით ექსპერტიზაზე - მაძიებლის ინფორმირება</a:t>
            </a:r>
          </a:p>
          <a:p>
            <a:pPr marL="285750" indent="-285750">
              <a:buFont typeface="Arial" pitchFamily="34" charset="0"/>
              <a:buChar char="•"/>
            </a:pPr>
            <a:endParaRPr lang="ka-GE" dirty="0" smtClean="0"/>
          </a:p>
        </p:txBody>
      </p:sp>
      <p:pic>
        <p:nvPicPr>
          <p:cNvPr id="4098" name="Picture 2" descr="C:\Users\TATA\AppData\Local\Microsoft\Windows\Temporary Internet Files\Content.IE5\50F0CZZJ\MC9000536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6" y="2780928"/>
            <a:ext cx="1980341" cy="19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ATA\AppData\Local\Microsoft\Windows\Temporary Internet Files\Content.IE5\DT5I4WKP\MC9004325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53437"/>
            <a:ext cx="1635603" cy="16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ATA\AppData\Local\Microsoft\Windows\Temporary Internet Files\Content.IE5\O4AWLA7I\MC9000483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766" y="4214434"/>
            <a:ext cx="1388974" cy="18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6333" y="1613644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700" b="1" i="1" u="sng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1700" b="1" i="1" u="sng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98072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პერსონალის სერტიფიცირება</a:t>
            </a:r>
            <a:endParaRPr lang="en-US" sz="24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548775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საბუთების განხილვა </a:t>
            </a:r>
            <a:r>
              <a:rPr lang="ka-GE" dirty="0" smtClean="0"/>
              <a:t>საბჭოში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განხილვის შედეგების </a:t>
            </a:r>
            <a:r>
              <a:rPr lang="ka-GE" dirty="0" smtClean="0"/>
              <a:t>შეტყობინება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საგამოცდო წესის, ცხრილის და დარგობრივი კომისიების </a:t>
            </a:r>
            <a:r>
              <a:rPr lang="ka-GE" dirty="0" smtClean="0"/>
              <a:t>დამტკიცება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გამოცდის </a:t>
            </a:r>
            <a:r>
              <a:rPr lang="ka-GE" dirty="0" smtClean="0"/>
              <a:t>ორგანიზება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გამოცდის შედეგების </a:t>
            </a:r>
            <a:r>
              <a:rPr lang="ka-GE" dirty="0" smtClean="0"/>
              <a:t>სისტემატიზება</a:t>
            </a:r>
            <a:endParaRPr lang="en-US" dirty="0" smtClean="0"/>
          </a:p>
          <a:p>
            <a:endParaRPr lang="ka-GE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88" y="4348975"/>
            <a:ext cx="1872208" cy="1960345"/>
          </a:xfrm>
          <a:prstGeom prst="rect">
            <a:avLst/>
          </a:prstGeom>
        </p:spPr>
      </p:pic>
      <p:pic>
        <p:nvPicPr>
          <p:cNvPr id="7" name="Picture 2" descr="C:\Users\TATA\AppData\Local\Microsoft\Windows\Temporary Internet Files\Content.IE5\50F0CZZJ\MC9000536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9" y="2103677"/>
            <a:ext cx="1980341" cy="19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89" y="2225361"/>
            <a:ext cx="1691566" cy="169156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6333" y="1613644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700" b="1" i="1" u="sng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1700" b="1" i="1" u="sng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98072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პერსონალის სერტიფიცირება</a:t>
            </a:r>
            <a:endParaRPr lang="en-US" sz="24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2019</Words>
  <Application>Microsoft Office PowerPoint</Application>
  <PresentationFormat>On-screen Show (4:3)</PresentationFormat>
  <Paragraphs>842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TATA</dc:creator>
  <cp:lastModifiedBy>TATA</cp:lastModifiedBy>
  <cp:revision>97</cp:revision>
  <dcterms:created xsi:type="dcterms:W3CDTF">2011-11-04T13:12:50Z</dcterms:created>
  <dcterms:modified xsi:type="dcterms:W3CDTF">2011-11-08T08:55:54Z</dcterms:modified>
</cp:coreProperties>
</file>