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40"/>
  </p:notesMasterIdLst>
  <p:handoutMasterIdLst>
    <p:handoutMasterId r:id="rId41"/>
  </p:handoutMasterIdLst>
  <p:sldIdLst>
    <p:sldId id="257" r:id="rId3"/>
    <p:sldId id="271" r:id="rId4"/>
    <p:sldId id="272" r:id="rId5"/>
    <p:sldId id="289" r:id="rId6"/>
    <p:sldId id="286" r:id="rId7"/>
    <p:sldId id="301" r:id="rId8"/>
    <p:sldId id="291" r:id="rId9"/>
    <p:sldId id="294" r:id="rId10"/>
    <p:sldId id="292" r:id="rId11"/>
    <p:sldId id="295" r:id="rId12"/>
    <p:sldId id="293" r:id="rId13"/>
    <p:sldId id="296" r:id="rId14"/>
    <p:sldId id="263" r:id="rId15"/>
    <p:sldId id="287" r:id="rId16"/>
    <p:sldId id="264" r:id="rId17"/>
    <p:sldId id="297" r:id="rId18"/>
    <p:sldId id="298" r:id="rId19"/>
    <p:sldId id="283" r:id="rId20"/>
    <p:sldId id="304" r:id="rId21"/>
    <p:sldId id="290" r:id="rId22"/>
    <p:sldId id="302" r:id="rId23"/>
    <p:sldId id="303" r:id="rId24"/>
    <p:sldId id="266" r:id="rId25"/>
    <p:sldId id="267" r:id="rId26"/>
    <p:sldId id="278" r:id="rId27"/>
    <p:sldId id="268" r:id="rId28"/>
    <p:sldId id="269" r:id="rId29"/>
    <p:sldId id="273" r:id="rId30"/>
    <p:sldId id="270" r:id="rId31"/>
    <p:sldId id="279" r:id="rId32"/>
    <p:sldId id="274" r:id="rId33"/>
    <p:sldId id="305" r:id="rId34"/>
    <p:sldId id="275" r:id="rId35"/>
    <p:sldId id="276" r:id="rId36"/>
    <p:sldId id="299" r:id="rId37"/>
    <p:sldId id="300" r:id="rId38"/>
    <p:sldId id="277" r:id="rId39"/>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58" y="226"/>
      </p:cViewPr>
      <p:guideLst>
        <p:guide orient="horz" pos="2160"/>
        <p:guide pos="2880"/>
      </p:guideLst>
    </p:cSldViewPr>
  </p:slideViewPr>
  <p:notesTextViewPr>
    <p:cViewPr>
      <p:scale>
        <a:sx n="1" d="1"/>
        <a:sy n="1" d="1"/>
      </p:scale>
      <p:origin x="0" y="0"/>
    </p:cViewPr>
  </p:notesTextViewPr>
  <p:notesViewPr>
    <p:cSldViewPr>
      <p:cViewPr varScale="1">
        <p:scale>
          <a:sx n="101" d="100"/>
          <a:sy n="101" d="100"/>
        </p:scale>
        <p:origin x="-3576" y="-90"/>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1759932D-3003-4981-939E-7058C7D3D70D}" type="datetimeFigureOut">
              <a:rPr lang="en-US" smtClean="0"/>
              <a:pPr/>
              <a:t>11/2/2011</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5E341845-F65E-4CA3-81F2-51B20D8D334E}" type="slidenum">
              <a:rPr lang="en-US" smtClean="0"/>
              <a:pPr/>
              <a:t>‹#›</a:t>
            </a:fld>
            <a:endParaRPr lang="en-US"/>
          </a:p>
        </p:txBody>
      </p:sp>
    </p:spTree>
    <p:extLst>
      <p:ext uri="{BB962C8B-B14F-4D97-AF65-F5344CB8AC3E}">
        <p14:creationId xmlns:p14="http://schemas.microsoft.com/office/powerpoint/2010/main" xmlns="" val="4270348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48B52085-D3BC-4F19-A047-20A93A980CA6}" type="datetimeFigureOut">
              <a:rPr lang="en-US" smtClean="0"/>
              <a:pPr/>
              <a:t>11/2/2011</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C2156AB0-F7A3-4DF7-AFDA-950250251A5D}" type="slidenum">
              <a:rPr lang="en-US" smtClean="0"/>
              <a:pPr/>
              <a:t>‹#›</a:t>
            </a:fld>
            <a:endParaRPr lang="en-US"/>
          </a:p>
        </p:txBody>
      </p:sp>
    </p:spTree>
    <p:extLst>
      <p:ext uri="{BB962C8B-B14F-4D97-AF65-F5344CB8AC3E}">
        <p14:creationId xmlns:p14="http://schemas.microsoft.com/office/powerpoint/2010/main" xmlns="" val="3005107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156AB0-F7A3-4DF7-AFDA-950250251A5D}" type="slidenum">
              <a:rPr lang="en-US" smtClean="0"/>
              <a:pPr/>
              <a:t>17</a:t>
            </a:fld>
            <a:endParaRPr lang="en-US"/>
          </a:p>
        </p:txBody>
      </p:sp>
    </p:spTree>
    <p:extLst>
      <p:ext uri="{BB962C8B-B14F-4D97-AF65-F5344CB8AC3E}">
        <p14:creationId xmlns:p14="http://schemas.microsoft.com/office/powerpoint/2010/main" xmlns="" val="4133147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2"/>
          <p:cNvSpPr>
            <a:spLocks noChangeArrowheads="1"/>
          </p:cNvSpPr>
          <p:nvPr userDrawn="1"/>
        </p:nvSpPr>
        <p:spPr bwMode="auto">
          <a:xfrm>
            <a:off x="152400" y="1752600"/>
            <a:ext cx="8991600" cy="5105400"/>
          </a:xfrm>
          <a:prstGeom prst="rect">
            <a:avLst/>
          </a:prstGeom>
          <a:solidFill>
            <a:srgbClr val="DDDDDD"/>
          </a:solidFill>
          <a:ln w="9525">
            <a:noFill/>
            <a:miter lim="800000"/>
            <a:headEnd/>
            <a:tailEnd/>
          </a:ln>
        </p:spPr>
        <p:txBody>
          <a:bodyPr wrap="none" anchor="ctr"/>
          <a:lstStyle/>
          <a:p>
            <a:pPr eaLnBrk="0" hangingPunct="0">
              <a:defRPr/>
            </a:pPr>
            <a:endParaRPr lang="en-US" b="1"/>
          </a:p>
        </p:txBody>
      </p:sp>
      <p:sp>
        <p:nvSpPr>
          <p:cNvPr id="8" name="Rectangle 8"/>
          <p:cNvSpPr>
            <a:spLocks noChangeArrowheads="1"/>
          </p:cNvSpPr>
          <p:nvPr userDrawn="1"/>
        </p:nvSpPr>
        <p:spPr bwMode="auto">
          <a:xfrm>
            <a:off x="0" y="1752600"/>
            <a:ext cx="9144000" cy="152400"/>
          </a:xfrm>
          <a:prstGeom prst="rect">
            <a:avLst/>
          </a:prstGeom>
          <a:solidFill>
            <a:srgbClr val="C2113A"/>
          </a:solidFill>
          <a:ln w="9525">
            <a:noFill/>
            <a:miter lim="800000"/>
            <a:headEnd/>
            <a:tailEnd/>
          </a:ln>
        </p:spPr>
        <p:txBody>
          <a:bodyPr wrap="none" anchor="ctr"/>
          <a:lstStyle/>
          <a:p>
            <a:pPr eaLnBrk="0" hangingPunct="0">
              <a:defRPr/>
            </a:pPr>
            <a:endParaRPr lang="en-US" b="1"/>
          </a:p>
        </p:txBody>
      </p:sp>
      <p:sp>
        <p:nvSpPr>
          <p:cNvPr id="9" name="Rectangle 9"/>
          <p:cNvSpPr>
            <a:spLocks noChangeArrowheads="1"/>
          </p:cNvSpPr>
          <p:nvPr userDrawn="1"/>
        </p:nvSpPr>
        <p:spPr bwMode="auto">
          <a:xfrm>
            <a:off x="0" y="1905000"/>
            <a:ext cx="152400" cy="4953000"/>
          </a:xfrm>
          <a:prstGeom prst="rect">
            <a:avLst/>
          </a:prstGeom>
          <a:solidFill>
            <a:srgbClr val="002A6C"/>
          </a:solidFill>
          <a:ln w="9525">
            <a:noFill/>
            <a:miter lim="800000"/>
            <a:headEnd/>
            <a:tailEnd/>
          </a:ln>
        </p:spPr>
        <p:txBody>
          <a:bodyPr wrap="none" anchor="ctr"/>
          <a:lstStyle/>
          <a:p>
            <a:pPr eaLnBrk="0" hangingPunct="0">
              <a:defRPr/>
            </a:pPr>
            <a:endParaRPr lang="en-US" b="1"/>
          </a:p>
        </p:txBody>
      </p:sp>
    </p:spTree>
    <p:extLst>
      <p:ext uri="{BB962C8B-B14F-4D97-AF65-F5344CB8AC3E}">
        <p14:creationId xmlns:p14="http://schemas.microsoft.com/office/powerpoint/2010/main" xmlns="" val="9520605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389B20-7E6B-42A2-822D-2B5E6DF730B1}"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322924747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389B20-7E6B-42A2-822D-2B5E6DF730B1}"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3084934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Rectangle 2"/>
          <p:cNvSpPr>
            <a:spLocks noChangeArrowheads="1"/>
          </p:cNvSpPr>
          <p:nvPr userDrawn="1"/>
        </p:nvSpPr>
        <p:spPr bwMode="auto">
          <a:xfrm>
            <a:off x="152400" y="836712"/>
            <a:ext cx="8991600" cy="6021288"/>
          </a:xfrm>
          <a:prstGeom prst="rect">
            <a:avLst/>
          </a:prstGeom>
          <a:solidFill>
            <a:srgbClr val="DDDDDD"/>
          </a:solidFill>
          <a:ln w="9525">
            <a:noFill/>
            <a:miter lim="800000"/>
            <a:headEnd/>
            <a:tailEnd/>
          </a:ln>
        </p:spPr>
        <p:txBody>
          <a:bodyPr wrap="none" anchor="ctr"/>
          <a:lstStyle/>
          <a:p>
            <a:pPr eaLnBrk="0" hangingPunct="0">
              <a:defRPr/>
            </a:pPr>
            <a:endParaRPr lang="en-US" b="1"/>
          </a:p>
        </p:txBody>
      </p:sp>
      <p:sp>
        <p:nvSpPr>
          <p:cNvPr id="3" name="Rectangle 8"/>
          <p:cNvSpPr>
            <a:spLocks noChangeArrowheads="1"/>
          </p:cNvSpPr>
          <p:nvPr userDrawn="1"/>
        </p:nvSpPr>
        <p:spPr bwMode="auto">
          <a:xfrm>
            <a:off x="0" y="836712"/>
            <a:ext cx="9144000" cy="152400"/>
          </a:xfrm>
          <a:prstGeom prst="rect">
            <a:avLst/>
          </a:prstGeom>
          <a:solidFill>
            <a:srgbClr val="C2113A"/>
          </a:solidFill>
          <a:ln w="9525">
            <a:noFill/>
            <a:miter lim="800000"/>
            <a:headEnd/>
            <a:tailEnd/>
          </a:ln>
        </p:spPr>
        <p:txBody>
          <a:bodyPr wrap="none" anchor="ctr"/>
          <a:lstStyle/>
          <a:p>
            <a:pPr eaLnBrk="0" hangingPunct="0">
              <a:defRPr/>
            </a:pPr>
            <a:endParaRPr lang="en-US" b="1"/>
          </a:p>
        </p:txBody>
      </p:sp>
      <p:sp>
        <p:nvSpPr>
          <p:cNvPr id="4" name="Rectangle 9"/>
          <p:cNvSpPr>
            <a:spLocks noChangeArrowheads="1"/>
          </p:cNvSpPr>
          <p:nvPr userDrawn="1"/>
        </p:nvSpPr>
        <p:spPr bwMode="auto">
          <a:xfrm>
            <a:off x="0" y="989112"/>
            <a:ext cx="152400" cy="5868888"/>
          </a:xfrm>
          <a:prstGeom prst="rect">
            <a:avLst/>
          </a:prstGeom>
          <a:solidFill>
            <a:srgbClr val="002A6C"/>
          </a:solidFill>
          <a:ln w="9525">
            <a:noFill/>
            <a:miter lim="800000"/>
            <a:headEnd/>
            <a:tailEnd/>
          </a:ln>
        </p:spPr>
        <p:txBody>
          <a:bodyPr wrap="none" anchor="ctr"/>
          <a:lstStyle/>
          <a:p>
            <a:pPr eaLnBrk="0" hangingPunct="0">
              <a:defRPr/>
            </a:pPr>
            <a:endParaRPr lang="en-US" b="1"/>
          </a:p>
        </p:txBody>
      </p:sp>
      <p:pic>
        <p:nvPicPr>
          <p:cNvPr id="5" name="Picture 1"/>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251520" y="158836"/>
            <a:ext cx="3884364" cy="504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5"/>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4575695" y="123550"/>
            <a:ext cx="572369" cy="569146"/>
          </a:xfrm>
          <a:prstGeom prst="rect">
            <a:avLst/>
          </a:prstGeom>
        </p:spPr>
      </p:pic>
      <p:sp>
        <p:nvSpPr>
          <p:cNvPr id="7" name="TextBox 6"/>
          <p:cNvSpPr txBox="1"/>
          <p:nvPr userDrawn="1"/>
        </p:nvSpPr>
        <p:spPr>
          <a:xfrm>
            <a:off x="4998404" y="169476"/>
            <a:ext cx="4038092" cy="523220"/>
          </a:xfrm>
          <a:prstGeom prst="rect">
            <a:avLst/>
          </a:prstGeom>
          <a:noFill/>
        </p:spPr>
        <p:txBody>
          <a:bodyPr wrap="square" rtlCol="0">
            <a:spAutoFit/>
          </a:bodyPr>
          <a:lstStyle/>
          <a:p>
            <a:pPr algn="ctr"/>
            <a:r>
              <a:rPr lang="ka-GE" sz="1400" b="1" dirty="0" smtClean="0"/>
              <a:t>საქართველოს</a:t>
            </a:r>
            <a:r>
              <a:rPr lang="ka-GE" sz="1400" b="1" baseline="0" dirty="0" smtClean="0"/>
              <a:t> შრომის, ჯანმრთელობისა და სოციალური დაცვის სამინისტრო</a:t>
            </a:r>
            <a:endParaRPr lang="en-US" sz="1400" b="1" dirty="0"/>
          </a:p>
        </p:txBody>
      </p:sp>
    </p:spTree>
    <p:extLst>
      <p:ext uri="{BB962C8B-B14F-4D97-AF65-F5344CB8AC3E}">
        <p14:creationId xmlns:p14="http://schemas.microsoft.com/office/powerpoint/2010/main" xmlns="" val="398698555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F23C53-094B-43FB-BDD5-835D75FC7725}"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967344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F23C53-094B-43FB-BDD5-835D75FC7725}"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14097207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23C53-094B-43FB-BDD5-835D75FC7725}"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3337050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F23C53-094B-43FB-BDD5-835D75FC7725}" type="datetimeFigureOut">
              <a:rPr lang="en-US" smtClean="0"/>
              <a:pPr/>
              <a:t>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3897971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F23C53-094B-43FB-BDD5-835D75FC7725}" type="datetimeFigureOut">
              <a:rPr lang="en-US" smtClean="0"/>
              <a:pPr/>
              <a:t>11/2/2011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1435098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F23C53-094B-43FB-BDD5-835D75FC7725}" type="datetimeFigureOut">
              <a:rPr lang="en-US" smtClean="0"/>
              <a:pPr/>
              <a:t>11/2/2011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14537908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F23C53-094B-43FB-BDD5-835D75FC7725}" type="datetimeFigureOut">
              <a:rPr lang="en-US" smtClean="0"/>
              <a:pPr/>
              <a:t>11/2/2011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105090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389B20-7E6B-42A2-822D-2B5E6DF730B1}"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27418892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23C53-094B-43FB-BDD5-835D75FC7725}" type="datetimeFigureOut">
              <a:rPr lang="en-US" smtClean="0"/>
              <a:pPr/>
              <a:t>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24418971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23C53-094B-43FB-BDD5-835D75FC7725}" type="datetimeFigureOut">
              <a:rPr lang="en-US" smtClean="0"/>
              <a:pPr/>
              <a:t>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797632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F23C53-094B-43FB-BDD5-835D75FC7725}"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18669882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F23C53-094B-43FB-BDD5-835D75FC7725}"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282698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389B20-7E6B-42A2-822D-2B5E6DF730B1}" type="datetimeFigureOut">
              <a:rPr lang="en-US" smtClean="0"/>
              <a:pPr/>
              <a:t>11/2/2011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3149989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389B20-7E6B-42A2-822D-2B5E6DF730B1}" type="datetimeFigureOut">
              <a:rPr lang="en-US" smtClean="0"/>
              <a:pPr/>
              <a:t>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28653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389B20-7E6B-42A2-822D-2B5E6DF730B1}" type="datetimeFigureOut">
              <a:rPr lang="en-US" smtClean="0"/>
              <a:pPr/>
              <a:t>11/2/2011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344943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389B20-7E6B-42A2-822D-2B5E6DF730B1}" type="datetimeFigureOut">
              <a:rPr lang="en-US" smtClean="0"/>
              <a:pPr/>
              <a:t>11/2/2011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342292359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89B20-7E6B-42A2-822D-2B5E6DF730B1}" type="datetimeFigureOut">
              <a:rPr lang="en-US" smtClean="0"/>
              <a:pPr/>
              <a:t>11/2/2011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387983563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389B20-7E6B-42A2-822D-2B5E6DF730B1}" type="datetimeFigureOut">
              <a:rPr lang="en-US" smtClean="0"/>
              <a:pPr/>
              <a:t>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306669939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389B20-7E6B-42A2-822D-2B5E6DF730B1}" type="datetimeFigureOut">
              <a:rPr lang="en-US" smtClean="0"/>
              <a:pPr/>
              <a:t>11/2/2011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22117949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389B20-7E6B-42A2-822D-2B5E6DF730B1}" type="datetimeFigureOut">
              <a:rPr lang="en-US" smtClean="0"/>
              <a:pPr/>
              <a:t>11/2/2011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3C407B-60D1-4A70-8E06-827C88F0E47A}" type="slidenum">
              <a:rPr lang="en-US" smtClean="0"/>
              <a:pPr/>
              <a:t>‹#›</a:t>
            </a:fld>
            <a:endParaRPr lang="en-US"/>
          </a:p>
        </p:txBody>
      </p:sp>
    </p:spTree>
    <p:extLst>
      <p:ext uri="{BB962C8B-B14F-4D97-AF65-F5344CB8AC3E}">
        <p14:creationId xmlns:p14="http://schemas.microsoft.com/office/powerpoint/2010/main" xmlns="" val="576916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F23C53-094B-43FB-BDD5-835D75FC7725}" type="datetimeFigureOut">
              <a:rPr lang="en-US" smtClean="0"/>
              <a:pPr/>
              <a:t>11/2/2011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0611FE-5A77-44BB-9F27-0DB1D4F38874}" type="slidenum">
              <a:rPr lang="en-US" smtClean="0"/>
              <a:pPr/>
              <a:t>‹#›</a:t>
            </a:fld>
            <a:endParaRPr lang="en-US"/>
          </a:p>
        </p:txBody>
      </p:sp>
    </p:spTree>
    <p:extLst>
      <p:ext uri="{BB962C8B-B14F-4D97-AF65-F5344CB8AC3E}">
        <p14:creationId xmlns:p14="http://schemas.microsoft.com/office/powerpoint/2010/main" xmlns="" val="72451440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wmf"/><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06194" y="2348880"/>
            <a:ext cx="5180406" cy="2543175"/>
          </a:xfrm>
          <a:prstGeom prst="rect">
            <a:avLst/>
          </a:prstGeom>
        </p:spPr>
      </p:pic>
      <p:sp>
        <p:nvSpPr>
          <p:cNvPr id="9" name="Rectangle 2"/>
          <p:cNvSpPr txBox="1">
            <a:spLocks noChangeArrowheads="1"/>
          </p:cNvSpPr>
          <p:nvPr/>
        </p:nvSpPr>
        <p:spPr>
          <a:xfrm>
            <a:off x="457200" y="1268760"/>
            <a:ext cx="8435280" cy="906462"/>
          </a:xfrm>
          <a:prstGeom prst="rect">
            <a:avLst/>
          </a:prstGeom>
        </p:spPr>
        <p:txBody>
          <a:bodyPr/>
          <a:lstStyle>
            <a:lvl1pPr algn="l" rtl="0" eaLnBrk="0" fontAlgn="base" hangingPunct="0">
              <a:lnSpc>
                <a:spcPct val="95000"/>
              </a:lnSpc>
              <a:spcBef>
                <a:spcPct val="0"/>
              </a:spcBef>
              <a:spcAft>
                <a:spcPct val="0"/>
              </a:spcAft>
              <a:defRPr sz="2400" b="1">
                <a:solidFill>
                  <a:schemeClr val="tx1"/>
                </a:solidFill>
                <a:latin typeface="+mj-lt"/>
                <a:ea typeface="+mj-ea"/>
                <a:cs typeface="+mj-cs"/>
              </a:defRPr>
            </a:lvl1pPr>
            <a:lvl2pPr algn="l" rtl="0" eaLnBrk="0" fontAlgn="base" hangingPunct="0">
              <a:lnSpc>
                <a:spcPct val="95000"/>
              </a:lnSpc>
              <a:spcBef>
                <a:spcPct val="0"/>
              </a:spcBef>
              <a:spcAft>
                <a:spcPct val="0"/>
              </a:spcAft>
              <a:defRPr sz="2400" b="1">
                <a:solidFill>
                  <a:schemeClr val="tx1"/>
                </a:solidFill>
                <a:latin typeface="Arial" pitchFamily="34" charset="0"/>
              </a:defRPr>
            </a:lvl2pPr>
            <a:lvl3pPr algn="l" rtl="0" eaLnBrk="0" fontAlgn="base" hangingPunct="0">
              <a:lnSpc>
                <a:spcPct val="95000"/>
              </a:lnSpc>
              <a:spcBef>
                <a:spcPct val="0"/>
              </a:spcBef>
              <a:spcAft>
                <a:spcPct val="0"/>
              </a:spcAft>
              <a:defRPr sz="2400" b="1">
                <a:solidFill>
                  <a:schemeClr val="tx1"/>
                </a:solidFill>
                <a:latin typeface="Arial" pitchFamily="34" charset="0"/>
              </a:defRPr>
            </a:lvl3pPr>
            <a:lvl4pPr algn="l" rtl="0" eaLnBrk="0" fontAlgn="base" hangingPunct="0">
              <a:lnSpc>
                <a:spcPct val="95000"/>
              </a:lnSpc>
              <a:spcBef>
                <a:spcPct val="0"/>
              </a:spcBef>
              <a:spcAft>
                <a:spcPct val="0"/>
              </a:spcAft>
              <a:defRPr sz="2400" b="1">
                <a:solidFill>
                  <a:schemeClr val="tx1"/>
                </a:solidFill>
                <a:latin typeface="Arial" pitchFamily="34" charset="0"/>
              </a:defRPr>
            </a:lvl4pPr>
            <a:lvl5pPr algn="l" rtl="0" eaLnBrk="0" fontAlgn="base" hangingPunct="0">
              <a:lnSpc>
                <a:spcPct val="95000"/>
              </a:lnSpc>
              <a:spcBef>
                <a:spcPct val="0"/>
              </a:spcBef>
              <a:spcAft>
                <a:spcPct val="0"/>
              </a:spcAft>
              <a:defRPr sz="2400" b="1">
                <a:solidFill>
                  <a:schemeClr val="tx1"/>
                </a:solidFill>
                <a:latin typeface="Arial" pitchFamily="34" charset="0"/>
              </a:defRPr>
            </a:lvl5pPr>
            <a:lvl6pPr marL="457200" algn="l" rtl="0" eaLnBrk="0" fontAlgn="base" hangingPunct="0">
              <a:lnSpc>
                <a:spcPct val="95000"/>
              </a:lnSpc>
              <a:spcBef>
                <a:spcPct val="0"/>
              </a:spcBef>
              <a:spcAft>
                <a:spcPct val="0"/>
              </a:spcAft>
              <a:defRPr sz="2400" b="1">
                <a:solidFill>
                  <a:schemeClr val="tx1"/>
                </a:solidFill>
                <a:latin typeface="Arial" pitchFamily="34" charset="0"/>
              </a:defRPr>
            </a:lvl6pPr>
            <a:lvl7pPr marL="914400" algn="l" rtl="0" eaLnBrk="0" fontAlgn="base" hangingPunct="0">
              <a:lnSpc>
                <a:spcPct val="95000"/>
              </a:lnSpc>
              <a:spcBef>
                <a:spcPct val="0"/>
              </a:spcBef>
              <a:spcAft>
                <a:spcPct val="0"/>
              </a:spcAft>
              <a:defRPr sz="2400" b="1">
                <a:solidFill>
                  <a:schemeClr val="tx1"/>
                </a:solidFill>
                <a:latin typeface="Arial" pitchFamily="34" charset="0"/>
              </a:defRPr>
            </a:lvl7pPr>
            <a:lvl8pPr marL="1371600" algn="l" rtl="0" eaLnBrk="0" fontAlgn="base" hangingPunct="0">
              <a:lnSpc>
                <a:spcPct val="95000"/>
              </a:lnSpc>
              <a:spcBef>
                <a:spcPct val="0"/>
              </a:spcBef>
              <a:spcAft>
                <a:spcPct val="0"/>
              </a:spcAft>
              <a:defRPr sz="2400" b="1">
                <a:solidFill>
                  <a:schemeClr val="tx1"/>
                </a:solidFill>
                <a:latin typeface="Arial" pitchFamily="34" charset="0"/>
              </a:defRPr>
            </a:lvl8pPr>
            <a:lvl9pPr marL="1828800" algn="l" rtl="0" eaLnBrk="0" fontAlgn="base" hangingPunct="0">
              <a:lnSpc>
                <a:spcPct val="95000"/>
              </a:lnSpc>
              <a:spcBef>
                <a:spcPct val="0"/>
              </a:spcBef>
              <a:spcAft>
                <a:spcPct val="0"/>
              </a:spcAft>
              <a:defRPr sz="2400" b="1">
                <a:solidFill>
                  <a:schemeClr val="tx1"/>
                </a:solidFill>
                <a:latin typeface="Arial" pitchFamily="34" charset="0"/>
              </a:defRPr>
            </a:lvl9pPr>
          </a:lstStyle>
          <a:p>
            <a:pPr algn="ctr"/>
            <a:r>
              <a:rPr lang="ka-GE" noProof="1" smtClean="0"/>
              <a:t>სამედიცინო საქმიანობის სახ. რეგულირების სააგენტო</a:t>
            </a:r>
            <a:endParaRPr lang="en-US" noProof="1" smtClean="0"/>
          </a:p>
          <a:p>
            <a:pPr algn="ctr"/>
            <a:r>
              <a:rPr lang="en-US" sz="2200" b="0" noProof="1" smtClean="0"/>
              <a:t>(</a:t>
            </a:r>
            <a:r>
              <a:rPr lang="ka-GE" sz="2200" b="0" noProof="1" smtClean="0"/>
              <a:t>კონცეფცია</a:t>
            </a:r>
            <a:r>
              <a:rPr lang="en-US" sz="2200" b="0" noProof="1" smtClean="0"/>
              <a:t>)</a:t>
            </a:r>
            <a:endParaRPr lang="ka-GE" sz="2200" b="0" noProof="1" smtClean="0"/>
          </a:p>
        </p:txBody>
      </p:sp>
      <p:sp>
        <p:nvSpPr>
          <p:cNvPr id="3" name="TextBox 2"/>
          <p:cNvSpPr txBox="1"/>
          <p:nvPr/>
        </p:nvSpPr>
        <p:spPr>
          <a:xfrm>
            <a:off x="1403648" y="5517836"/>
            <a:ext cx="7416824" cy="646331"/>
          </a:xfrm>
          <a:prstGeom prst="rect">
            <a:avLst/>
          </a:prstGeom>
          <a:noFill/>
        </p:spPr>
        <p:txBody>
          <a:bodyPr wrap="square" rtlCol="0">
            <a:spAutoFit/>
          </a:bodyPr>
          <a:lstStyle/>
          <a:p>
            <a:r>
              <a:rPr lang="ka-GE" b="1" dirty="0"/>
              <a:t>ჯანმრთელობის დაცვის ერთიანი საინფორმაციო სისტემა</a:t>
            </a:r>
          </a:p>
          <a:p>
            <a:endParaRPr lang="en-US" dirty="0"/>
          </a:p>
        </p:txBody>
      </p:sp>
    </p:spTree>
    <p:extLst>
      <p:ext uri="{BB962C8B-B14F-4D97-AF65-F5344CB8AC3E}">
        <p14:creationId xmlns:p14="http://schemas.microsoft.com/office/powerpoint/2010/main" xmlns="" val="4169230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314325" y="1124744"/>
            <a:ext cx="8496944" cy="5040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ka-GE" sz="2400" b="1" dirty="0" smtClean="0">
                <a:latin typeface="Sylfaen" pitchFamily="18" charset="0"/>
              </a:rPr>
              <a:t>აქტივობები</a:t>
            </a:r>
          </a:p>
          <a:p>
            <a:pPr marL="0" indent="0" algn="ctr">
              <a:buFont typeface="Arial" pitchFamily="34" charset="0"/>
              <a:buNone/>
            </a:pPr>
            <a:endParaRPr lang="en-US" dirty="0">
              <a:latin typeface="Sylfaen" pitchFamily="18" charset="0"/>
            </a:endParaRPr>
          </a:p>
        </p:txBody>
      </p:sp>
      <p:pic>
        <p:nvPicPr>
          <p:cNvPr id="4" name="Picture 3" descr="4-arrow-cycle2"/>
          <p:cNvPicPr>
            <a:picLocks noChangeAspect="1" noChangeArrowheads="1"/>
          </p:cNvPicPr>
          <p:nvPr/>
        </p:nvPicPr>
        <p:blipFill>
          <a:blip r:embed="rId2" cstate="print">
            <a:lum bright="-12000"/>
            <a:extLst>
              <a:ext uri="{28A0092B-C50C-407E-A947-70E740481C1C}">
                <a14:useLocalDpi xmlns:a14="http://schemas.microsoft.com/office/drawing/2010/main" xmlns="" val="0"/>
              </a:ext>
            </a:extLst>
          </a:blip>
          <a:srcRect l="5173" t="14943" r="6035" b="12643"/>
          <a:stretch>
            <a:fillRect/>
          </a:stretch>
        </p:blipFill>
        <p:spPr bwMode="auto">
          <a:xfrm>
            <a:off x="651931" y="1556792"/>
            <a:ext cx="7848600" cy="48006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Oval 4"/>
          <p:cNvSpPr/>
          <p:nvPr/>
        </p:nvSpPr>
        <p:spPr>
          <a:xfrm>
            <a:off x="2894523" y="2973016"/>
            <a:ext cx="3240360" cy="2016224"/>
          </a:xfrm>
          <a:prstGeom prst="ellipse">
            <a:avLst/>
          </a:prstGeom>
          <a:solidFill>
            <a:srgbClr val="860000"/>
          </a:solidFill>
          <a:ln>
            <a:solidFill>
              <a:srgbClr val="86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 Box 5"/>
          <p:cNvSpPr txBox="1">
            <a:spLocks noChangeArrowheads="1"/>
          </p:cNvSpPr>
          <p:nvPr/>
        </p:nvSpPr>
        <p:spPr bwMode="auto">
          <a:xfrm>
            <a:off x="3131840" y="5439953"/>
            <a:ext cx="3744416" cy="4133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eaLnBrk="0" hangingPunct="0">
              <a:lnSpc>
                <a:spcPct val="85000"/>
              </a:lnSpc>
            </a:pPr>
            <a:r>
              <a:rPr lang="ka-GE" sz="2400" b="1" dirty="0" smtClean="0">
                <a:effectLst>
                  <a:outerShdw blurRad="38100" dist="38100" dir="2700000" algn="tl">
                    <a:srgbClr val="000000"/>
                  </a:outerShdw>
                </a:effectLst>
              </a:rPr>
              <a:t>სამედ.საქმ.ლიცენზირება </a:t>
            </a:r>
            <a:endParaRPr lang="en-US" sz="2400" b="1" dirty="0">
              <a:effectLst>
                <a:outerShdw blurRad="38100" dist="38100" dir="2700000" algn="tl">
                  <a:srgbClr val="000000"/>
                </a:outerShdw>
              </a:effectLst>
            </a:endParaRPr>
          </a:p>
        </p:txBody>
      </p:sp>
      <p:sp>
        <p:nvSpPr>
          <p:cNvPr id="7" name="Text Box 6"/>
          <p:cNvSpPr txBox="1">
            <a:spLocks noChangeArrowheads="1"/>
          </p:cNvSpPr>
          <p:nvPr/>
        </p:nvSpPr>
        <p:spPr bwMode="auto">
          <a:xfrm>
            <a:off x="2868438" y="2108920"/>
            <a:ext cx="3071714" cy="406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eaLnBrk="0" hangingPunct="0">
              <a:lnSpc>
                <a:spcPct val="85000"/>
              </a:lnSpc>
            </a:pPr>
            <a:r>
              <a:rPr lang="ka-GE" sz="2400" b="1" dirty="0" smtClean="0">
                <a:effectLst>
                  <a:outerShdw blurRad="38100" dist="38100" dir="2700000" algn="tl">
                    <a:srgbClr val="000000"/>
                  </a:outerShdw>
                </a:effectLst>
              </a:rPr>
              <a:t>აკრედიტაცია</a:t>
            </a:r>
            <a:endParaRPr lang="en-US" sz="2400" b="1" dirty="0">
              <a:effectLst>
                <a:outerShdw blurRad="38100" dist="38100" dir="2700000" algn="tl">
                  <a:srgbClr val="000000"/>
                </a:outerShdw>
              </a:effectLst>
            </a:endParaRPr>
          </a:p>
        </p:txBody>
      </p:sp>
      <p:sp>
        <p:nvSpPr>
          <p:cNvPr id="9" name="Text Box 8"/>
          <p:cNvSpPr txBox="1">
            <a:spLocks noChangeArrowheads="1"/>
          </p:cNvSpPr>
          <p:nvPr/>
        </p:nvSpPr>
        <p:spPr bwMode="auto">
          <a:xfrm rot="2376274">
            <a:off x="-192642" y="4728660"/>
            <a:ext cx="3934555" cy="4000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eaLnBrk="0" hangingPunct="0">
              <a:lnSpc>
                <a:spcPct val="85000"/>
              </a:lnSpc>
            </a:pPr>
            <a:r>
              <a:rPr lang="ka-GE" sz="2300" b="1" dirty="0" smtClean="0">
                <a:effectLst>
                  <a:outerShdw blurRad="38100" dist="38100" dir="2700000" algn="tl">
                    <a:srgbClr val="000000"/>
                  </a:outerShdw>
                </a:effectLst>
              </a:rPr>
              <a:t>სერტიფიცირება</a:t>
            </a:r>
            <a:endParaRPr lang="en-US" sz="2300" b="1" dirty="0">
              <a:effectLst>
                <a:outerShdw blurRad="38100" dist="38100" dir="2700000" algn="tl">
                  <a:srgbClr val="000000"/>
                </a:outerShdw>
              </a:effectLst>
            </a:endParaRPr>
          </a:p>
        </p:txBody>
      </p:sp>
      <p:sp>
        <p:nvSpPr>
          <p:cNvPr id="10" name="TextBox 9"/>
          <p:cNvSpPr txBox="1"/>
          <p:nvPr/>
        </p:nvSpPr>
        <p:spPr>
          <a:xfrm>
            <a:off x="2894523" y="3693096"/>
            <a:ext cx="3240360" cy="523220"/>
          </a:xfrm>
          <a:prstGeom prst="rect">
            <a:avLst/>
          </a:prstGeom>
          <a:noFill/>
        </p:spPr>
        <p:txBody>
          <a:bodyPr wrap="square" rtlCol="0">
            <a:spAutoFit/>
          </a:bodyPr>
          <a:lstStyle/>
          <a:p>
            <a:pPr algn="ctr"/>
            <a:r>
              <a:rPr lang="ka-GE" sz="2800" b="1" dirty="0" smtClean="0">
                <a:solidFill>
                  <a:schemeClr val="bg1"/>
                </a:solidFill>
              </a:rPr>
              <a:t>რეგულირება</a:t>
            </a:r>
            <a:endParaRPr lang="en-US" sz="2800" b="1" dirty="0">
              <a:solidFill>
                <a:schemeClr val="bg1"/>
              </a:solidFill>
            </a:endParaRPr>
          </a:p>
        </p:txBody>
      </p:sp>
      <p:sp>
        <p:nvSpPr>
          <p:cNvPr id="12" name="TextBox 11"/>
          <p:cNvSpPr txBox="1"/>
          <p:nvPr/>
        </p:nvSpPr>
        <p:spPr>
          <a:xfrm rot="2237689">
            <a:off x="6493959" y="2857505"/>
            <a:ext cx="2290092" cy="461665"/>
          </a:xfrm>
          <a:prstGeom prst="rect">
            <a:avLst/>
          </a:prstGeom>
          <a:noFill/>
        </p:spPr>
        <p:txBody>
          <a:bodyPr wrap="square" rtlCol="0">
            <a:spAutoFit/>
          </a:bodyPr>
          <a:lstStyle/>
          <a:p>
            <a:r>
              <a:rPr lang="ka-GE" sz="2400" b="1" dirty="0">
                <a:effectLst>
                  <a:outerShdw blurRad="38100" dist="38100" dir="2700000" algn="tl">
                    <a:srgbClr val="000000"/>
                  </a:outerShdw>
                </a:effectLst>
              </a:rPr>
              <a:t>ნებართვები</a:t>
            </a:r>
            <a:endParaRPr lang="en-US" sz="2400" b="1" dirty="0">
              <a:effectLst>
                <a:outerShdw blurRad="38100" dist="38100" dir="2700000" algn="tl">
                  <a:srgbClr val="000000"/>
                </a:outerShdw>
              </a:effectLst>
            </a:endParaRPr>
          </a:p>
        </p:txBody>
      </p:sp>
    </p:spTree>
    <p:extLst>
      <p:ext uri="{BB962C8B-B14F-4D97-AF65-F5344CB8AC3E}">
        <p14:creationId xmlns:p14="http://schemas.microsoft.com/office/powerpoint/2010/main" xmlns="" val="1060640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0" name="Straight Connector 159"/>
          <p:cNvCxnSpPr>
            <a:stCxn id="20" idx="2"/>
            <a:endCxn id="112" idx="0"/>
          </p:cNvCxnSpPr>
          <p:nvPr/>
        </p:nvCxnSpPr>
        <p:spPr>
          <a:xfrm flipV="1">
            <a:off x="3991334" y="4428824"/>
            <a:ext cx="0" cy="13463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V="1">
            <a:off x="7164288" y="3095547"/>
            <a:ext cx="0" cy="21602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txBox="1">
            <a:spLocks/>
          </p:cNvSpPr>
          <p:nvPr/>
        </p:nvSpPr>
        <p:spPr>
          <a:xfrm>
            <a:off x="314325" y="956282"/>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ბიზნეს პროცესების ზოგადი აღწერა</a:t>
            </a:r>
            <a:endParaRPr lang="en-US" sz="2400" b="1" dirty="0">
              <a:latin typeface="Sylfaen" pitchFamily="18" charset="0"/>
              <a:ea typeface="+mn-ea"/>
              <a:cs typeface="+mn-cs"/>
            </a:endParaRPr>
          </a:p>
        </p:txBody>
      </p:sp>
      <p:sp>
        <p:nvSpPr>
          <p:cNvPr id="3" name="TextBox 2"/>
          <p:cNvSpPr txBox="1"/>
          <p:nvPr/>
        </p:nvSpPr>
        <p:spPr>
          <a:xfrm>
            <a:off x="467544" y="1412776"/>
            <a:ext cx="8136904" cy="369332"/>
          </a:xfrm>
          <a:prstGeom prst="rect">
            <a:avLst/>
          </a:prstGeom>
          <a:noFill/>
        </p:spPr>
        <p:txBody>
          <a:bodyPr wrap="square" rtlCol="0">
            <a:spAutoFit/>
          </a:bodyPr>
          <a:lstStyle/>
          <a:p>
            <a:pPr algn="ctr"/>
            <a:r>
              <a:rPr lang="ka-GE" dirty="0" smtClean="0">
                <a:latin typeface="Sylfaen" pitchFamily="18" charset="0"/>
              </a:rPr>
              <a:t>სამედიცინო პერსონალის სერტიფიცირება</a:t>
            </a:r>
            <a:endParaRPr lang="en-US" dirty="0">
              <a:latin typeface="Sylfaen" pitchFamily="18" charset="0"/>
            </a:endParaRPr>
          </a:p>
        </p:txBody>
      </p:sp>
      <p:sp>
        <p:nvSpPr>
          <p:cNvPr id="9" name="Rounded Rectangle 8"/>
          <p:cNvSpPr/>
          <p:nvPr/>
        </p:nvSpPr>
        <p:spPr bwMode="auto">
          <a:xfrm>
            <a:off x="5606166" y="1844824"/>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დასასრული</a:t>
            </a:r>
          </a:p>
        </p:txBody>
      </p:sp>
      <p:sp>
        <p:nvSpPr>
          <p:cNvPr id="20" name="Rounded Rectangle 19"/>
          <p:cNvSpPr/>
          <p:nvPr/>
        </p:nvSpPr>
        <p:spPr bwMode="auto">
          <a:xfrm>
            <a:off x="3415270" y="52557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საბუთების განხილვა</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საბჭოში</a:t>
            </a:r>
            <a:endParaRPr kumimoji="0" lang="en-US" sz="800" i="0" u="none" strike="noStrike" cap="none" normalizeH="0" baseline="0" dirty="0" smtClean="0">
              <a:ln>
                <a:noFill/>
              </a:ln>
              <a:solidFill>
                <a:schemeClr val="tx1"/>
              </a:solidFill>
              <a:effectLst/>
              <a:latin typeface="Sylfaen" pitchFamily="18" charset="0"/>
            </a:endParaRPr>
          </a:p>
        </p:txBody>
      </p:sp>
      <p:sp>
        <p:nvSpPr>
          <p:cNvPr id="22" name="Rounded Rectangle 21"/>
          <p:cNvSpPr/>
          <p:nvPr/>
        </p:nvSpPr>
        <p:spPr bwMode="auto">
          <a:xfrm>
            <a:off x="6564371" y="2576155"/>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000" b="1" i="0" u="none" strike="noStrike" cap="none" normalizeH="0" baseline="0" dirty="0" smtClean="0">
                <a:ln>
                  <a:noFill/>
                </a:ln>
                <a:solidFill>
                  <a:schemeClr val="tx1"/>
                </a:solidFill>
                <a:effectLst/>
                <a:latin typeface="Sylfaen" pitchFamily="18" charset="0"/>
              </a:rPr>
              <a:t>სერთიფიკატის</a:t>
            </a:r>
          </a:p>
          <a:p>
            <a:pPr marL="0" marR="0" indent="0" algn="ctr" defTabSz="914400" rtl="0" eaLnBrk="1" fontAlgn="base" latinLnBrk="0" hangingPunct="1">
              <a:lnSpc>
                <a:spcPct val="100000"/>
              </a:lnSpc>
              <a:spcBef>
                <a:spcPct val="0"/>
              </a:spcBef>
              <a:spcAft>
                <a:spcPct val="0"/>
              </a:spcAft>
              <a:buClrTx/>
              <a:buSzTx/>
              <a:buFontTx/>
              <a:buNone/>
              <a:tabLst/>
            </a:pPr>
            <a:r>
              <a:rPr lang="ka-GE" sz="1000" b="1" dirty="0" smtClean="0">
                <a:solidFill>
                  <a:schemeClr val="tx1"/>
                </a:solidFill>
                <a:latin typeface="Sylfaen" pitchFamily="18" charset="0"/>
              </a:rPr>
              <a:t>ბეჭდვა / გაცემა</a:t>
            </a:r>
            <a:endParaRPr kumimoji="0" lang="ka-GE" sz="1000" b="1" i="0" u="none" strike="noStrike" cap="none" normalizeH="0" baseline="0" dirty="0" smtClean="0">
              <a:ln>
                <a:noFill/>
              </a:ln>
              <a:solidFill>
                <a:schemeClr val="tx1"/>
              </a:solidFill>
              <a:effectLst/>
              <a:latin typeface="Sylfaen" pitchFamily="18" charset="0"/>
            </a:endParaRPr>
          </a:p>
        </p:txBody>
      </p:sp>
      <p:sp>
        <p:nvSpPr>
          <p:cNvPr id="25" name="Rounded Rectangle 24"/>
          <p:cNvSpPr/>
          <p:nvPr/>
        </p:nvSpPr>
        <p:spPr bwMode="auto">
          <a:xfrm>
            <a:off x="1979712" y="5259816"/>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დადებითი</a:t>
            </a:r>
            <a:endParaRPr kumimoji="0" lang="en-US" sz="800" i="0" u="none" strike="noStrike" cap="none" normalizeH="0" baseline="0" dirty="0" smtClean="0">
              <a:ln>
                <a:noFill/>
              </a:ln>
              <a:solidFill>
                <a:schemeClr val="tx1"/>
              </a:solidFill>
              <a:effectLst/>
              <a:latin typeface="Sylfaen" pitchFamily="18" charset="0"/>
            </a:endParaRPr>
          </a:p>
        </p:txBody>
      </p:sp>
      <p:sp>
        <p:nvSpPr>
          <p:cNvPr id="5" name="Rounded Rectangle 4"/>
          <p:cNvSpPr/>
          <p:nvPr/>
        </p:nvSpPr>
        <p:spPr bwMode="auto">
          <a:xfrm>
            <a:off x="395536" y="1829043"/>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დასაწყისი</a:t>
            </a:r>
            <a:endParaRPr kumimoji="0" lang="en-US" sz="1400" b="1" i="0" u="none" strike="noStrike" cap="none" normalizeH="0" baseline="0" dirty="0" smtClean="0">
              <a:ln>
                <a:noFill/>
              </a:ln>
              <a:solidFill>
                <a:schemeClr val="tx1"/>
              </a:solidFill>
              <a:effectLst/>
              <a:latin typeface="Sylfaen" pitchFamily="18" charset="0"/>
            </a:endParaRPr>
          </a:p>
        </p:txBody>
      </p:sp>
      <p:sp>
        <p:nvSpPr>
          <p:cNvPr id="4" name="Rounded Rectangle 3"/>
          <p:cNvSpPr/>
          <p:nvPr/>
        </p:nvSpPr>
        <p:spPr bwMode="auto">
          <a:xfrm>
            <a:off x="395536" y="2778853"/>
            <a:ext cx="3070290" cy="504056"/>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საბჭოში საკითხის განხილვა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გამოცდის ჩატარების შესახებ</a:t>
            </a:r>
            <a:endParaRPr kumimoji="0" lang="en-US" sz="1400" b="1" i="0" u="none" strike="noStrike" cap="none" normalizeH="0" baseline="0" dirty="0" smtClean="0">
              <a:ln>
                <a:noFill/>
              </a:ln>
              <a:solidFill>
                <a:schemeClr val="tx1"/>
              </a:solidFill>
              <a:effectLst/>
              <a:latin typeface="Sylfaen" pitchFamily="18" charset="0"/>
            </a:endParaRPr>
          </a:p>
        </p:txBody>
      </p:sp>
      <p:sp>
        <p:nvSpPr>
          <p:cNvPr id="31" name="Rounded Rectangle 30"/>
          <p:cNvSpPr/>
          <p:nvPr/>
        </p:nvSpPr>
        <p:spPr bwMode="auto">
          <a:xfrm>
            <a:off x="417479" y="6038904"/>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უარყოფითი</a:t>
            </a:r>
            <a:endParaRPr kumimoji="0" lang="en-US" sz="800" i="0" u="none" strike="noStrike" cap="none" normalizeH="0" baseline="0" dirty="0" smtClean="0">
              <a:ln>
                <a:noFill/>
              </a:ln>
              <a:solidFill>
                <a:schemeClr val="tx1"/>
              </a:solidFill>
              <a:effectLst/>
              <a:latin typeface="Sylfaen" pitchFamily="18" charset="0"/>
            </a:endParaRPr>
          </a:p>
        </p:txBody>
      </p:sp>
      <p:sp>
        <p:nvSpPr>
          <p:cNvPr id="23" name="Rounded Rectangle 22"/>
          <p:cNvSpPr/>
          <p:nvPr/>
        </p:nvSpPr>
        <p:spPr bwMode="auto">
          <a:xfrm>
            <a:off x="417479" y="52557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საბუთების განხილვა</a:t>
            </a:r>
            <a:endParaRPr kumimoji="0" lang="en-US" sz="800" i="0" u="none" strike="noStrike" cap="none" normalizeH="0" baseline="0" dirty="0" smtClean="0">
              <a:ln>
                <a:noFill/>
              </a:ln>
              <a:solidFill>
                <a:schemeClr val="tx1"/>
              </a:solidFill>
              <a:effectLst/>
              <a:latin typeface="Sylfaen" pitchFamily="18" charset="0"/>
            </a:endParaRPr>
          </a:p>
        </p:txBody>
      </p:sp>
      <p:sp>
        <p:nvSpPr>
          <p:cNvPr id="24" name="Rounded Rectangle 23"/>
          <p:cNvSpPr/>
          <p:nvPr/>
        </p:nvSpPr>
        <p:spPr bwMode="auto">
          <a:xfrm>
            <a:off x="1979712" y="6038904"/>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დამატებითი </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ექსპერტიზა საგამოცდო</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კომისიაში</a:t>
            </a:r>
            <a:endParaRPr kumimoji="0" lang="en-US" sz="800" i="0" u="none" strike="noStrike" cap="none" normalizeH="0" baseline="0" dirty="0" smtClean="0">
              <a:ln>
                <a:noFill/>
              </a:ln>
              <a:solidFill>
                <a:schemeClr val="tx1"/>
              </a:solidFill>
              <a:effectLst/>
              <a:latin typeface="Sylfaen" pitchFamily="18" charset="0"/>
            </a:endParaRPr>
          </a:p>
        </p:txBody>
      </p:sp>
      <p:sp>
        <p:nvSpPr>
          <p:cNvPr id="112" name="Rounded Rectangle 111"/>
          <p:cNvSpPr/>
          <p:nvPr/>
        </p:nvSpPr>
        <p:spPr bwMode="auto">
          <a:xfrm>
            <a:off x="3415270" y="4428824"/>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800" dirty="0" smtClean="0">
                <a:solidFill>
                  <a:schemeClr val="tx1"/>
                </a:solidFill>
                <a:latin typeface="Sylfaen" pitchFamily="18" charset="0"/>
              </a:rPr>
              <a:t>განხილვის შედეგების</a:t>
            </a:r>
          </a:p>
          <a:p>
            <a:pPr algn="ctr" fontAlgn="base">
              <a:spcBef>
                <a:spcPct val="0"/>
              </a:spcBef>
              <a:spcAft>
                <a:spcPct val="0"/>
              </a:spcAft>
            </a:pPr>
            <a:r>
              <a:rPr kumimoji="0" lang="ka-GE" sz="800" i="0" u="none" strike="noStrike" cap="none" normalizeH="0" baseline="0" dirty="0" smtClean="0">
                <a:ln>
                  <a:noFill/>
                </a:ln>
                <a:solidFill>
                  <a:schemeClr val="tx1"/>
                </a:solidFill>
                <a:effectLst/>
                <a:latin typeface="Sylfaen" pitchFamily="18" charset="0"/>
              </a:rPr>
              <a:t>შეტყობინება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115" name="Rounded Rectangle 114"/>
          <p:cNvSpPr/>
          <p:nvPr/>
        </p:nvSpPr>
        <p:spPr bwMode="auto">
          <a:xfrm>
            <a:off x="6564371" y="4582595"/>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800" dirty="0" smtClean="0">
                <a:solidFill>
                  <a:schemeClr val="tx1"/>
                </a:solidFill>
                <a:latin typeface="Sylfaen" pitchFamily="18" charset="0"/>
              </a:rPr>
              <a:t>გამოცდის შედეგების</a:t>
            </a:r>
          </a:p>
          <a:p>
            <a:pPr algn="ctr" fontAlgn="base">
              <a:spcBef>
                <a:spcPct val="0"/>
              </a:spcBef>
              <a:spcAft>
                <a:spcPct val="0"/>
              </a:spcAft>
            </a:pPr>
            <a:r>
              <a:rPr lang="ka-GE" sz="800" dirty="0" smtClean="0">
                <a:solidFill>
                  <a:schemeClr val="tx1"/>
                </a:solidFill>
                <a:latin typeface="Sylfaen" pitchFamily="18" charset="0"/>
              </a:rPr>
              <a:t>სისტემატიზება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116" name="Rounded Rectangle 115"/>
          <p:cNvSpPr/>
          <p:nvPr/>
        </p:nvSpPr>
        <p:spPr bwMode="auto">
          <a:xfrm>
            <a:off x="6556712" y="3909432"/>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800" dirty="0" smtClean="0">
                <a:solidFill>
                  <a:schemeClr val="tx1"/>
                </a:solidFill>
                <a:latin typeface="Sylfaen" pitchFamily="18" charset="0"/>
              </a:rPr>
              <a:t>საბჭოზე  შედეგების</a:t>
            </a:r>
          </a:p>
          <a:p>
            <a:pPr algn="ctr" fontAlgn="base">
              <a:spcBef>
                <a:spcPct val="0"/>
              </a:spcBef>
              <a:spcAft>
                <a:spcPct val="0"/>
              </a:spcAft>
            </a:pPr>
            <a:r>
              <a:rPr lang="ka-GE" sz="800" dirty="0" smtClean="0">
                <a:solidFill>
                  <a:schemeClr val="tx1"/>
                </a:solidFill>
                <a:latin typeface="Sylfaen" pitchFamily="18" charset="0"/>
              </a:rPr>
              <a:t>დამტკიცება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123" name="Rounded Rectangle 122"/>
          <p:cNvSpPr/>
          <p:nvPr/>
        </p:nvSpPr>
        <p:spPr bwMode="auto">
          <a:xfrm>
            <a:off x="6549053" y="3212976"/>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800" dirty="0" smtClean="0">
                <a:solidFill>
                  <a:schemeClr val="tx1"/>
                </a:solidFill>
                <a:latin typeface="Sylfaen" pitchFamily="18" charset="0"/>
              </a:rPr>
              <a:t>რეესტრი</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125" name="Straight Connector 124"/>
          <p:cNvCxnSpPr>
            <a:endCxn id="23" idx="0"/>
          </p:cNvCxnSpPr>
          <p:nvPr/>
        </p:nvCxnSpPr>
        <p:spPr>
          <a:xfrm flipH="1">
            <a:off x="993543" y="3278852"/>
            <a:ext cx="9354" cy="19769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bwMode="auto">
          <a:xfrm>
            <a:off x="417479" y="4428824"/>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მიმღები / საგამოცდო</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კომისია</a:t>
            </a:r>
            <a:endParaRPr kumimoji="0" lang="en-US" sz="800" i="0" u="none" strike="noStrike" cap="none" normalizeH="0" baseline="0" dirty="0" smtClean="0">
              <a:ln>
                <a:noFill/>
              </a:ln>
              <a:solidFill>
                <a:schemeClr val="tx1"/>
              </a:solidFill>
              <a:effectLst/>
              <a:latin typeface="Sylfaen" pitchFamily="18" charset="0"/>
            </a:endParaRPr>
          </a:p>
        </p:txBody>
      </p:sp>
      <p:sp>
        <p:nvSpPr>
          <p:cNvPr id="6" name="Rounded Rectangle 5"/>
          <p:cNvSpPr/>
          <p:nvPr/>
        </p:nvSpPr>
        <p:spPr bwMode="auto">
          <a:xfrm>
            <a:off x="417479" y="3560356"/>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აქტის მიღება და </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გამოქვეყნება</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128" name="Straight Arrow Connector 127"/>
          <p:cNvCxnSpPr>
            <a:stCxn id="23" idx="3"/>
            <a:endCxn id="25" idx="1"/>
          </p:cNvCxnSpPr>
          <p:nvPr/>
        </p:nvCxnSpPr>
        <p:spPr>
          <a:xfrm>
            <a:off x="1569607" y="5515455"/>
            <a:ext cx="410105" cy="405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23" idx="2"/>
            <a:endCxn id="31" idx="0"/>
          </p:cNvCxnSpPr>
          <p:nvPr/>
        </p:nvCxnSpPr>
        <p:spPr>
          <a:xfrm>
            <a:off x="993543" y="5775151"/>
            <a:ext cx="0" cy="26375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a:stCxn id="25" idx="3"/>
            <a:endCxn id="20" idx="1"/>
          </p:cNvCxnSpPr>
          <p:nvPr/>
        </p:nvCxnSpPr>
        <p:spPr>
          <a:xfrm flipV="1">
            <a:off x="3131840" y="5515455"/>
            <a:ext cx="283430" cy="405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p:nvPr/>
        </p:nvCxnSpPr>
        <p:spPr>
          <a:xfrm>
            <a:off x="1538137" y="5742773"/>
            <a:ext cx="482113" cy="3285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5" name="Straight Arrow Connector 144"/>
          <p:cNvCxnSpPr>
            <a:stCxn id="24" idx="1"/>
            <a:endCxn id="31" idx="3"/>
          </p:cNvCxnSpPr>
          <p:nvPr/>
        </p:nvCxnSpPr>
        <p:spPr>
          <a:xfrm flipH="1">
            <a:off x="1569607" y="6298600"/>
            <a:ext cx="41010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a:stCxn id="24" idx="0"/>
            <a:endCxn id="25" idx="2"/>
          </p:cNvCxnSpPr>
          <p:nvPr/>
        </p:nvCxnSpPr>
        <p:spPr>
          <a:xfrm flipV="1">
            <a:off x="2555776" y="5779208"/>
            <a:ext cx="0" cy="2596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a:stCxn id="20" idx="3"/>
            <a:endCxn id="113" idx="3"/>
          </p:cNvCxnSpPr>
          <p:nvPr/>
        </p:nvCxnSpPr>
        <p:spPr>
          <a:xfrm flipV="1">
            <a:off x="4567398" y="5505093"/>
            <a:ext cx="3148225" cy="103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ounded Rectangle 31"/>
          <p:cNvSpPr/>
          <p:nvPr/>
        </p:nvSpPr>
        <p:spPr bwMode="auto">
          <a:xfrm>
            <a:off x="4887028" y="5259816"/>
            <a:ext cx="1254482"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800" dirty="0" smtClean="0">
                <a:solidFill>
                  <a:schemeClr val="tx1"/>
                </a:solidFill>
                <a:latin typeface="Sylfaen" pitchFamily="18" charset="0"/>
              </a:rPr>
              <a:t>საგამოცდო წესის,</a:t>
            </a:r>
          </a:p>
          <a:p>
            <a:pPr algn="ctr" fontAlgn="base">
              <a:spcBef>
                <a:spcPct val="0"/>
              </a:spcBef>
              <a:spcAft>
                <a:spcPct val="0"/>
              </a:spcAft>
            </a:pPr>
            <a:r>
              <a:rPr kumimoji="0" lang="ka-GE" sz="800" i="0" u="none" strike="noStrike" cap="none" normalizeH="0" baseline="0" dirty="0" smtClean="0">
                <a:ln>
                  <a:noFill/>
                </a:ln>
                <a:solidFill>
                  <a:schemeClr val="tx1"/>
                </a:solidFill>
                <a:effectLst/>
                <a:latin typeface="Sylfaen" pitchFamily="18" charset="0"/>
              </a:rPr>
              <a:t>ცხრილის და </a:t>
            </a:r>
          </a:p>
          <a:p>
            <a:pPr algn="ctr" fontAlgn="base">
              <a:spcBef>
                <a:spcPct val="0"/>
              </a:spcBef>
              <a:spcAft>
                <a:spcPct val="0"/>
              </a:spcAft>
            </a:pPr>
            <a:r>
              <a:rPr kumimoji="0" lang="ka-GE" sz="800" i="0" u="none" strike="noStrike" cap="none" normalizeH="0" baseline="0" dirty="0" smtClean="0">
                <a:ln>
                  <a:noFill/>
                </a:ln>
                <a:solidFill>
                  <a:schemeClr val="tx1"/>
                </a:solidFill>
                <a:effectLst/>
                <a:latin typeface="Sylfaen" pitchFamily="18" charset="0"/>
              </a:rPr>
              <a:t>დარგობრივი კომისიების</a:t>
            </a:r>
          </a:p>
          <a:p>
            <a:pPr algn="ctr" fontAlgn="base">
              <a:spcBef>
                <a:spcPct val="0"/>
              </a:spcBef>
              <a:spcAft>
                <a:spcPct val="0"/>
              </a:spcAft>
            </a:pPr>
            <a:r>
              <a:rPr lang="ka-GE" sz="800" dirty="0" smtClean="0">
                <a:solidFill>
                  <a:schemeClr val="tx1"/>
                </a:solidFill>
                <a:latin typeface="Sylfaen" pitchFamily="18" charset="0"/>
              </a:rPr>
              <a:t>დამტკიცება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113" name="Rounded Rectangle 112"/>
          <p:cNvSpPr/>
          <p:nvPr/>
        </p:nvSpPr>
        <p:spPr bwMode="auto">
          <a:xfrm>
            <a:off x="6563495" y="5245397"/>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800" dirty="0" smtClean="0">
                <a:solidFill>
                  <a:schemeClr val="tx1"/>
                </a:solidFill>
                <a:latin typeface="Sylfaen" pitchFamily="18" charset="0"/>
              </a:rPr>
              <a:t>გამოცდის ორგანიზება</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170" name="Elbow Connector 169"/>
          <p:cNvCxnSpPr>
            <a:stCxn id="22" idx="0"/>
            <a:endCxn id="9" idx="2"/>
          </p:cNvCxnSpPr>
          <p:nvPr/>
        </p:nvCxnSpPr>
        <p:spPr>
          <a:xfrm rot="5400000" flipH="1" flipV="1">
            <a:off x="6991232" y="2426076"/>
            <a:ext cx="299283" cy="876"/>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5" idx="2"/>
            <a:endCxn id="4" idx="0"/>
          </p:cNvCxnSpPr>
          <p:nvPr/>
        </p:nvCxnSpPr>
        <p:spPr>
          <a:xfrm>
            <a:off x="1930681" y="2261091"/>
            <a:ext cx="0" cy="51776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540538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980728"/>
            <a:ext cx="8712968" cy="461665"/>
          </a:xfrm>
          <a:prstGeom prst="rect">
            <a:avLst/>
          </a:prstGeom>
          <a:noFill/>
        </p:spPr>
        <p:txBody>
          <a:bodyPr wrap="square" rtlCol="0">
            <a:spAutoFit/>
          </a:bodyPr>
          <a:lstStyle/>
          <a:p>
            <a:pPr algn="ctr"/>
            <a:r>
              <a:rPr lang="ka-GE" sz="2400" b="1" dirty="0" smtClean="0">
                <a:latin typeface="+mj-lt"/>
              </a:rPr>
              <a:t>გამოვლენილი პრობლემები</a:t>
            </a:r>
            <a:endParaRPr lang="en-US" sz="2400" b="1" dirty="0">
              <a:latin typeface="+mj-lt"/>
            </a:endParaRPr>
          </a:p>
        </p:txBody>
      </p:sp>
      <p:sp>
        <p:nvSpPr>
          <p:cNvPr id="3" name="TextBox 2"/>
          <p:cNvSpPr txBox="1"/>
          <p:nvPr/>
        </p:nvSpPr>
        <p:spPr>
          <a:xfrm>
            <a:off x="395536" y="1556792"/>
            <a:ext cx="8424936" cy="5047536"/>
          </a:xfrm>
          <a:prstGeom prst="rect">
            <a:avLst/>
          </a:prstGeom>
          <a:noFill/>
        </p:spPr>
        <p:txBody>
          <a:bodyPr wrap="square" rtlCol="0">
            <a:spAutoFit/>
          </a:bodyPr>
          <a:lstStyle/>
          <a:p>
            <a:pPr marL="285750" indent="-285750">
              <a:buClr>
                <a:srgbClr val="FF0000"/>
              </a:buClr>
              <a:buFont typeface="Wingdings" pitchFamily="2" charset="2"/>
              <a:buChar char="§"/>
            </a:pPr>
            <a:r>
              <a:rPr lang="ka-GE" sz="1400" dirty="0" smtClean="0"/>
              <a:t>ლიცენზირებას, ნებართვას და  შეტყობინებას დაქვემდებარებული სამედიცინო საქმიანობების ხშირი ცვალებადობა, რაც შედარებითი ანალიზის საშუალებას არ იძლევა</a:t>
            </a:r>
          </a:p>
          <a:p>
            <a:pPr>
              <a:buClr>
                <a:srgbClr val="FF0000"/>
              </a:buClr>
            </a:pPr>
            <a:endParaRPr lang="ka-GE" sz="1400" dirty="0" smtClean="0"/>
          </a:p>
          <a:p>
            <a:pPr marL="285750" indent="-285750">
              <a:buClr>
                <a:srgbClr val="FF0000"/>
              </a:buClr>
              <a:buFont typeface="Wingdings" pitchFamily="2" charset="2"/>
              <a:buChar char="§"/>
            </a:pPr>
            <a:r>
              <a:rPr lang="ka-GE" sz="1400" dirty="0"/>
              <a:t>საკანონმდებლო აქტი არ ითვალისწინებს სამედიცინო დაწესებულებების ფილიალის შესაბამისობის დადგენის </a:t>
            </a:r>
            <a:r>
              <a:rPr lang="ka-GE" sz="1400" dirty="0" smtClean="0"/>
              <a:t>ვალდებულებას</a:t>
            </a:r>
          </a:p>
          <a:p>
            <a:pPr marL="285750" indent="-285750">
              <a:buClr>
                <a:srgbClr val="FF0000"/>
              </a:buClr>
              <a:buFont typeface="Wingdings" pitchFamily="2" charset="2"/>
              <a:buChar char="§"/>
            </a:pPr>
            <a:endParaRPr lang="ka-GE" sz="1400" dirty="0"/>
          </a:p>
          <a:p>
            <a:pPr marL="285750" indent="-285750">
              <a:buClr>
                <a:srgbClr val="FF0000"/>
              </a:buClr>
              <a:buFont typeface="Wingdings" pitchFamily="2" charset="2"/>
              <a:buChar char="§"/>
            </a:pPr>
            <a:r>
              <a:rPr lang="ka-GE" sz="1400" dirty="0" smtClean="0"/>
              <a:t>არ არსებობს სამედიცინო დაწესებულებების სრულყოფილი ისტორია</a:t>
            </a:r>
          </a:p>
          <a:p>
            <a:pPr>
              <a:buClr>
                <a:srgbClr val="FF0000"/>
              </a:buClr>
            </a:pPr>
            <a:endParaRPr lang="ka-GE" sz="1400" dirty="0" smtClean="0"/>
          </a:p>
          <a:p>
            <a:pPr marL="285750" indent="-285750">
              <a:buClr>
                <a:srgbClr val="FF0000"/>
              </a:buClr>
              <a:buFont typeface="Wingdings" pitchFamily="2" charset="2"/>
              <a:buChar char="§"/>
            </a:pPr>
            <a:r>
              <a:rPr lang="ka-GE" sz="1400" dirty="0"/>
              <a:t>არ არსებობს ინფორმაცია სამედიცინო განათლების მქონე პირებზე </a:t>
            </a:r>
            <a:r>
              <a:rPr lang="ka-GE" sz="1400" dirty="0" smtClean="0"/>
              <a:t>(ინფორმაცია განათლების სამინისტროდან დიპლომირებულ კურსდამთავრებულთა შესახებ)</a:t>
            </a:r>
          </a:p>
          <a:p>
            <a:pPr marL="285750" indent="-285750">
              <a:buClr>
                <a:srgbClr val="FF0000"/>
              </a:buClr>
              <a:buFont typeface="Wingdings" pitchFamily="2" charset="2"/>
              <a:buChar char="§"/>
            </a:pPr>
            <a:endParaRPr lang="ka-GE" sz="1400" dirty="0"/>
          </a:p>
          <a:p>
            <a:pPr marL="285750" indent="-285750">
              <a:buClr>
                <a:srgbClr val="FF0000"/>
              </a:buClr>
              <a:buFont typeface="Wingdings" pitchFamily="2" charset="2"/>
              <a:buChar char="§"/>
            </a:pPr>
            <a:r>
              <a:rPr lang="ka-GE" sz="1400" dirty="0" smtClean="0"/>
              <a:t>სერტიფიცირებული სამედიცინო პერსონალის არსებული რეესტრი შეიცავს მოძველებულ ინფორმაციას, რის გამოც შეუძლებელია პოტენციური, აქტიური (მოქმედი, დასაქმებული) და პასიური (მათ შორის გარდაცვლილი) სამედიცინო პერსონალის იდენთიფიცირება. ასევე შეუძლებელია აქტიური და პასიური სერთიფიკატების გამოვლენა</a:t>
            </a:r>
          </a:p>
          <a:p>
            <a:pPr>
              <a:buClr>
                <a:srgbClr val="FF0000"/>
              </a:buClr>
            </a:pPr>
            <a:endParaRPr lang="ka-GE" sz="1400" dirty="0" smtClean="0"/>
          </a:p>
          <a:p>
            <a:pPr marL="285750" indent="-285750">
              <a:buClr>
                <a:srgbClr val="FF0000"/>
              </a:buClr>
              <a:buFont typeface="Wingdings" pitchFamily="2" charset="2"/>
              <a:buChar char="§"/>
            </a:pPr>
            <a:r>
              <a:rPr lang="ka-GE" sz="1400" dirty="0" smtClean="0"/>
              <a:t>არ არსებობს პერსონალური ისტორიები</a:t>
            </a:r>
          </a:p>
          <a:p>
            <a:pPr>
              <a:buClr>
                <a:srgbClr val="FF0000"/>
              </a:buClr>
            </a:pPr>
            <a:endParaRPr lang="ka-GE" sz="1400" dirty="0" smtClean="0"/>
          </a:p>
          <a:p>
            <a:pPr marL="285750" indent="-285750">
              <a:buClr>
                <a:srgbClr val="FF0000"/>
              </a:buClr>
              <a:buFont typeface="Wingdings" pitchFamily="2" charset="2"/>
              <a:buChar char="§"/>
            </a:pPr>
            <a:r>
              <a:rPr lang="ka-GE" sz="1400" dirty="0" smtClean="0"/>
              <a:t>სამინისტროს საქმის წარმოების არსებული სისტემა მოითხოვს ოფიციალური დოკუმენტების სათანადო წესით რეგისტრაციას. შემოთავაზებული სისტემა კი ითვალისწინებს დაშორებულ რეჟიმში დოკუმენტების ელექტრონულად წარმოდგენას, რაც, ელექტრონული ხელმოწერის არ არსებობის გამო, გარკვეულ წინააღმდეგობაში მოდის საქმის წარმოების წესებთან</a:t>
            </a:r>
          </a:p>
          <a:p>
            <a:pPr>
              <a:buClr>
                <a:srgbClr val="FF0000"/>
              </a:buClr>
            </a:pPr>
            <a:endParaRPr lang="en-US" sz="1400" dirty="0"/>
          </a:p>
        </p:txBody>
      </p:sp>
    </p:spTree>
    <p:extLst>
      <p:ext uri="{BB962C8B-B14F-4D97-AF65-F5344CB8AC3E}">
        <p14:creationId xmlns:p14="http://schemas.microsoft.com/office/powerpoint/2010/main" xmlns="" val="5940232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630" y="3879046"/>
            <a:ext cx="5040458" cy="2862322"/>
          </a:xfrm>
          <a:prstGeom prst="rect">
            <a:avLst/>
          </a:prstGeom>
          <a:noFill/>
        </p:spPr>
        <p:txBody>
          <a:bodyPr wrap="square" rtlCol="0">
            <a:spAutoFit/>
          </a:bodyPr>
          <a:lstStyle/>
          <a:p>
            <a:pPr>
              <a:buClr>
                <a:srgbClr val="FF0000"/>
              </a:buClr>
            </a:pPr>
            <a:endParaRPr lang="ka-GE" dirty="0" smtClean="0">
              <a:latin typeface="Sylfaen" pitchFamily="18" charset="0"/>
            </a:endParaRPr>
          </a:p>
          <a:p>
            <a:pPr marL="285750" indent="-285750">
              <a:buClr>
                <a:srgbClr val="FF0000"/>
              </a:buClr>
              <a:buFont typeface="Wingdings" pitchFamily="2" charset="2"/>
              <a:buChar char="§"/>
            </a:pPr>
            <a:r>
              <a:rPr lang="ka-GE" dirty="0" smtClean="0">
                <a:latin typeface="Sylfaen" pitchFamily="18" charset="0"/>
              </a:rPr>
              <a:t>მოშლილი უწყებათაშორისი კავშირები, რაც იწვევს მატერიალური დოკუმენტების სიმრავლეს და მათი იდენთიფიცირების არაოპერატიულობას</a:t>
            </a:r>
          </a:p>
          <a:p>
            <a:pPr>
              <a:buClr>
                <a:srgbClr val="FF0000"/>
              </a:buClr>
            </a:pPr>
            <a:endParaRPr lang="ka-GE" dirty="0" smtClean="0">
              <a:latin typeface="Sylfaen" pitchFamily="18" charset="0"/>
            </a:endParaRPr>
          </a:p>
          <a:p>
            <a:pPr marL="285750" indent="-285750">
              <a:buClr>
                <a:srgbClr val="FF0000"/>
              </a:buClr>
              <a:buFont typeface="Wingdings" pitchFamily="2" charset="2"/>
              <a:buChar char="§"/>
            </a:pPr>
            <a:r>
              <a:rPr lang="ka-GE" dirty="0" smtClean="0">
                <a:latin typeface="Sylfaen" pitchFamily="18" charset="0"/>
              </a:rPr>
              <a:t>არაზუსტი (მოძველებული, რეგულარულად არაგანახლებადი) ინფორმაცია სამედიცინო დაწესებულებებსა და პერსონალზე</a:t>
            </a:r>
          </a:p>
        </p:txBody>
      </p:sp>
      <p:sp>
        <p:nvSpPr>
          <p:cNvPr id="3" name="TextBox 2"/>
          <p:cNvSpPr txBox="1"/>
          <p:nvPr/>
        </p:nvSpPr>
        <p:spPr>
          <a:xfrm>
            <a:off x="251520" y="980728"/>
            <a:ext cx="8712968" cy="446276"/>
          </a:xfrm>
          <a:prstGeom prst="rect">
            <a:avLst/>
          </a:prstGeom>
          <a:noFill/>
        </p:spPr>
        <p:txBody>
          <a:bodyPr wrap="square" rtlCol="0">
            <a:spAutoFit/>
          </a:bodyPr>
          <a:lstStyle/>
          <a:p>
            <a:pPr algn="ctr"/>
            <a:r>
              <a:rPr lang="ka-GE" sz="2300" b="1" dirty="0" smtClean="0">
                <a:latin typeface="+mj-lt"/>
              </a:rPr>
              <a:t>ხელისშემშლელი პირობები</a:t>
            </a:r>
            <a:endParaRPr lang="en-US" sz="2300" b="1" dirty="0">
              <a:latin typeface="+mj-lt"/>
            </a:endParaRPr>
          </a:p>
        </p:txBody>
      </p:sp>
      <p:pic>
        <p:nvPicPr>
          <p:cNvPr id="6" name="Picture 12" descr="C:\Users\TATA\AppData\Local\Microsoft\Windows\Temporary Internet Files\Content.IE5\O4AWLA7I\MP900430727[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71600" y="1484784"/>
            <a:ext cx="2376263" cy="2602452"/>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C:\Users\TATA\AppData\Local\Microsoft\Windows\Temporary Internet Files\Content.IE5\M048J6J7\MC900150683[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868145" y="3963860"/>
            <a:ext cx="2729400" cy="2643656"/>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3995936" y="1818690"/>
            <a:ext cx="4968552" cy="1754326"/>
          </a:xfrm>
          <a:prstGeom prst="rect">
            <a:avLst/>
          </a:prstGeom>
          <a:noFill/>
        </p:spPr>
        <p:txBody>
          <a:bodyPr wrap="square" rtlCol="0">
            <a:spAutoFit/>
          </a:bodyPr>
          <a:lstStyle/>
          <a:p>
            <a:pPr marL="285750" indent="-285750">
              <a:buClr>
                <a:srgbClr val="FF0000"/>
              </a:buClr>
              <a:buFont typeface="Wingdings" pitchFamily="2" charset="2"/>
              <a:buChar char="§"/>
            </a:pPr>
            <a:r>
              <a:rPr lang="ka-GE" dirty="0" smtClean="0">
                <a:latin typeface="Sylfaen" pitchFamily="18" charset="0"/>
              </a:rPr>
              <a:t>დიდი </a:t>
            </a:r>
            <a:r>
              <a:rPr lang="ka-GE" dirty="0">
                <a:latin typeface="Sylfaen" pitchFamily="18" charset="0"/>
              </a:rPr>
              <a:t>მოცულობის მატერიალური დოკუმენტები, მათ შორის რეესტრები</a:t>
            </a:r>
          </a:p>
          <a:p>
            <a:pPr>
              <a:buClr>
                <a:srgbClr val="FF0000"/>
              </a:buClr>
            </a:pPr>
            <a:endParaRPr lang="ka-GE" dirty="0">
              <a:latin typeface="Sylfaen" pitchFamily="18" charset="0"/>
            </a:endParaRPr>
          </a:p>
          <a:p>
            <a:pPr marL="285750" indent="-285750">
              <a:buClr>
                <a:srgbClr val="FF0000"/>
              </a:buClr>
              <a:buFont typeface="Wingdings" pitchFamily="2" charset="2"/>
              <a:buChar char="§"/>
            </a:pPr>
            <a:r>
              <a:rPr lang="ka-GE" dirty="0">
                <a:latin typeface="Sylfaen" pitchFamily="18" charset="0"/>
              </a:rPr>
              <a:t>მონაცემების </a:t>
            </a:r>
            <a:r>
              <a:rPr lang="ka-GE" dirty="0" smtClean="0">
                <a:latin typeface="Sylfaen" pitchFamily="18" charset="0"/>
              </a:rPr>
              <a:t>არაოპტიმიზებული </a:t>
            </a:r>
            <a:r>
              <a:rPr lang="ka-GE" dirty="0">
                <a:latin typeface="Sylfaen" pitchFamily="18" charset="0"/>
              </a:rPr>
              <a:t>და მოძველებული ბაზები</a:t>
            </a:r>
          </a:p>
          <a:p>
            <a:endParaRPr lang="en-US" dirty="0"/>
          </a:p>
        </p:txBody>
      </p:sp>
    </p:spTree>
    <p:extLst>
      <p:ext uri="{BB962C8B-B14F-4D97-AF65-F5344CB8AC3E}">
        <p14:creationId xmlns:p14="http://schemas.microsoft.com/office/powerpoint/2010/main" xmlns="" val="6299127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630" y="1700808"/>
            <a:ext cx="5184474" cy="2308324"/>
          </a:xfrm>
          <a:prstGeom prst="rect">
            <a:avLst/>
          </a:prstGeom>
          <a:noFill/>
        </p:spPr>
        <p:txBody>
          <a:bodyPr wrap="square" rtlCol="0">
            <a:spAutoFit/>
          </a:bodyPr>
          <a:lstStyle/>
          <a:p>
            <a:pPr marL="285750" indent="-285750">
              <a:buClr>
                <a:srgbClr val="FF0000"/>
              </a:buClr>
              <a:buFont typeface="Wingdings" pitchFamily="2" charset="2"/>
              <a:buChar char="§"/>
            </a:pPr>
            <a:r>
              <a:rPr lang="ka-GE" dirty="0" smtClean="0">
                <a:latin typeface="Sylfaen" pitchFamily="18" charset="0"/>
              </a:rPr>
              <a:t>დოკუმენტების ხელით დამუშავება</a:t>
            </a:r>
          </a:p>
          <a:p>
            <a:pPr>
              <a:buClr>
                <a:srgbClr val="FF0000"/>
              </a:buClr>
            </a:pPr>
            <a:endParaRPr lang="ka-GE" dirty="0" smtClean="0">
              <a:latin typeface="Sylfaen" pitchFamily="18" charset="0"/>
            </a:endParaRPr>
          </a:p>
          <a:p>
            <a:pPr marL="285750" indent="-285750">
              <a:buClr>
                <a:srgbClr val="FF0000"/>
              </a:buClr>
              <a:buFont typeface="Wingdings" pitchFamily="2" charset="2"/>
              <a:buChar char="§"/>
            </a:pPr>
            <a:r>
              <a:rPr lang="ka-GE" dirty="0" smtClean="0">
                <a:latin typeface="Sylfaen" pitchFamily="18" charset="0"/>
              </a:rPr>
              <a:t>ინფორმაციის უმეტესი ნაწილის არა სისტემატიზებული (მატერიალური დოკუმენტების სახით მოწოდებული) ფორმით არსებობა, რაც ანალიზის საშუალებას არ იძლევა</a:t>
            </a:r>
          </a:p>
          <a:p>
            <a:pPr>
              <a:buClr>
                <a:srgbClr val="FF0000"/>
              </a:buClr>
            </a:pPr>
            <a:endParaRPr lang="ka-GE" dirty="0" smtClean="0">
              <a:latin typeface="Sylfaen" pitchFamily="18" charset="0"/>
            </a:endParaRPr>
          </a:p>
        </p:txBody>
      </p:sp>
      <p:pic>
        <p:nvPicPr>
          <p:cNvPr id="6" name="Picture 4" descr="C:\Users\TATA\AppData\Local\Microsoft\Windows\Temporary Internet Files\Content.IE5\DT5I4WKP\MC90023327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06260" y="4052451"/>
            <a:ext cx="2873652" cy="240088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4788024" y="4627002"/>
            <a:ext cx="4104456" cy="1477328"/>
          </a:xfrm>
          <a:prstGeom prst="rect">
            <a:avLst/>
          </a:prstGeom>
          <a:noFill/>
        </p:spPr>
        <p:txBody>
          <a:bodyPr wrap="square" rtlCol="0">
            <a:spAutoFit/>
          </a:bodyPr>
          <a:lstStyle/>
          <a:p>
            <a:pPr marL="285750" indent="-285750">
              <a:buClr>
                <a:srgbClr val="FF0000"/>
              </a:buClr>
              <a:buFont typeface="Wingdings" pitchFamily="2" charset="2"/>
              <a:buChar char="§"/>
            </a:pPr>
            <a:r>
              <a:rPr lang="ka-GE" dirty="0">
                <a:latin typeface="Sylfaen" pitchFamily="18" charset="0"/>
              </a:rPr>
              <a:t>სამინისტროს საქმის წარმოების ელ. სისტემასთან ინტეგრაცია</a:t>
            </a:r>
          </a:p>
          <a:p>
            <a:pPr>
              <a:buClr>
                <a:srgbClr val="FF0000"/>
              </a:buClr>
            </a:pPr>
            <a:endParaRPr lang="ka-GE" dirty="0">
              <a:latin typeface="Sylfaen" pitchFamily="18" charset="0"/>
            </a:endParaRPr>
          </a:p>
          <a:p>
            <a:pPr marL="285750" indent="-285750">
              <a:buClr>
                <a:srgbClr val="FF0000"/>
              </a:buClr>
              <a:buFont typeface="Wingdings" pitchFamily="2" charset="2"/>
              <a:buChar char="§"/>
            </a:pPr>
            <a:r>
              <a:rPr lang="ka-GE" dirty="0">
                <a:latin typeface="Sylfaen" pitchFamily="18" charset="0"/>
              </a:rPr>
              <a:t>საკანონმდებლო აქტების დახვეწის აუცილებლობა</a:t>
            </a:r>
          </a:p>
        </p:txBody>
      </p:sp>
      <p:sp>
        <p:nvSpPr>
          <p:cNvPr id="7" name="TextBox 6"/>
          <p:cNvSpPr txBox="1"/>
          <p:nvPr/>
        </p:nvSpPr>
        <p:spPr>
          <a:xfrm>
            <a:off x="251520" y="980728"/>
            <a:ext cx="8712968" cy="446276"/>
          </a:xfrm>
          <a:prstGeom prst="rect">
            <a:avLst/>
          </a:prstGeom>
          <a:noFill/>
        </p:spPr>
        <p:txBody>
          <a:bodyPr wrap="square" rtlCol="0">
            <a:spAutoFit/>
          </a:bodyPr>
          <a:lstStyle/>
          <a:p>
            <a:pPr algn="ctr"/>
            <a:r>
              <a:rPr lang="ka-GE" sz="2300" b="1" dirty="0" smtClean="0">
                <a:latin typeface="+mj-lt"/>
              </a:rPr>
              <a:t>ხელისშემშლელი პირობები</a:t>
            </a:r>
            <a:endParaRPr lang="en-US" sz="2300" b="1" dirty="0">
              <a:latin typeface="+mj-lt"/>
            </a:endParaRPr>
          </a:p>
        </p:txBody>
      </p:sp>
      <p:pic>
        <p:nvPicPr>
          <p:cNvPr id="1030" name="Picture 6" descr="C:\Users\TATA\AppData\Local\Microsoft\Windows\Temporary Internet Files\Content.IE5\DT5I4WKP\MP900422410[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912718" y="1464348"/>
            <a:ext cx="2331690" cy="27812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92232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3284984"/>
            <a:ext cx="6984776" cy="707886"/>
          </a:xfrm>
          <a:prstGeom prst="rect">
            <a:avLst/>
          </a:prstGeom>
          <a:noFill/>
        </p:spPr>
        <p:txBody>
          <a:bodyPr wrap="square" rtlCol="0">
            <a:spAutoFit/>
          </a:bodyPr>
          <a:lstStyle/>
          <a:p>
            <a:pPr algn="ctr"/>
            <a:r>
              <a:rPr lang="ka-GE" sz="2000" b="1" dirty="0" smtClean="0"/>
              <a:t>ნაწილი 2: </a:t>
            </a:r>
            <a:r>
              <a:rPr lang="ka-GE" sz="2000" b="1" dirty="0"/>
              <a:t>ელექტრონული </a:t>
            </a:r>
            <a:r>
              <a:rPr lang="ka-GE" sz="2000" b="1" dirty="0" smtClean="0"/>
              <a:t>სისტემის სტრუქტურის ზოგადი აღწერა</a:t>
            </a:r>
            <a:endParaRPr lang="en-US" sz="2000" b="1" dirty="0"/>
          </a:p>
        </p:txBody>
      </p:sp>
    </p:spTree>
    <p:extLst>
      <p:ext uri="{BB962C8B-B14F-4D97-AF65-F5344CB8AC3E}">
        <p14:creationId xmlns:p14="http://schemas.microsoft.com/office/powerpoint/2010/main" xmlns="" val="1231959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სისტემის კომპონენტები</a:t>
            </a:r>
            <a:endParaRPr lang="en-US" sz="2400" b="1" dirty="0">
              <a:latin typeface="Sylfaen" pitchFamily="18" charset="0"/>
              <a:ea typeface="+mn-ea"/>
              <a:cs typeface="+mn-cs"/>
            </a:endParaRPr>
          </a:p>
        </p:txBody>
      </p:sp>
      <p:sp>
        <p:nvSpPr>
          <p:cNvPr id="3" name="TextBox 2"/>
          <p:cNvSpPr txBox="1"/>
          <p:nvPr/>
        </p:nvSpPr>
        <p:spPr>
          <a:xfrm>
            <a:off x="314325" y="1700808"/>
            <a:ext cx="8578155" cy="5139869"/>
          </a:xfrm>
          <a:prstGeom prst="rect">
            <a:avLst/>
          </a:prstGeom>
          <a:noFill/>
        </p:spPr>
        <p:txBody>
          <a:bodyPr wrap="square" rtlCol="0">
            <a:spAutoFit/>
          </a:bodyPr>
          <a:lstStyle/>
          <a:p>
            <a:pPr marL="342900" indent="-342900">
              <a:buFont typeface="+mj-lt"/>
              <a:buAutoNum type="arabicPeriod"/>
            </a:pPr>
            <a:r>
              <a:rPr lang="ka-GE" b="1" dirty="0" smtClean="0"/>
              <a:t>მენეჯმენტის სისტემა (ავტორიზაციის მოდული)</a:t>
            </a:r>
          </a:p>
          <a:p>
            <a:pPr marL="342900" indent="-342900">
              <a:buFont typeface="+mj-lt"/>
              <a:buAutoNum type="arabicPeriod"/>
            </a:pPr>
            <a:endParaRPr lang="ka-GE" dirty="0" smtClean="0"/>
          </a:p>
          <a:p>
            <a:pPr marL="742950" lvl="1" indent="-285750">
              <a:buFont typeface="Arial" pitchFamily="34" charset="0"/>
              <a:buChar char="•"/>
            </a:pPr>
            <a:r>
              <a:rPr lang="ka-GE" sz="1600" dirty="0"/>
              <a:t>მომხმარებლები</a:t>
            </a:r>
          </a:p>
          <a:p>
            <a:pPr marL="742950" lvl="1" indent="-285750">
              <a:buFont typeface="Arial" pitchFamily="34" charset="0"/>
              <a:buChar char="•"/>
            </a:pPr>
            <a:r>
              <a:rPr lang="ka-GE" sz="1600" dirty="0"/>
              <a:t>მათი უფლებები</a:t>
            </a:r>
          </a:p>
          <a:p>
            <a:pPr marL="742950" lvl="1" indent="-285750">
              <a:buFont typeface="Arial" pitchFamily="34" charset="0"/>
              <a:buChar char="•"/>
            </a:pPr>
            <a:r>
              <a:rPr lang="ka-GE" sz="1600" dirty="0"/>
              <a:t>მოვალეობები</a:t>
            </a:r>
          </a:p>
          <a:p>
            <a:pPr marL="742950" lvl="1" indent="-285750">
              <a:buFont typeface="Arial" pitchFamily="34" charset="0"/>
              <a:buChar char="•"/>
            </a:pPr>
            <a:r>
              <a:rPr lang="ka-GE" sz="1600" dirty="0"/>
              <a:t>წვდომის დონეები</a:t>
            </a:r>
          </a:p>
          <a:p>
            <a:pPr marL="742950" lvl="1" indent="-285750">
              <a:buFont typeface="Arial" pitchFamily="34" charset="0"/>
              <a:buChar char="•"/>
            </a:pPr>
            <a:r>
              <a:rPr lang="ka-GE" sz="1600" dirty="0" smtClean="0"/>
              <a:t>როლები</a:t>
            </a:r>
          </a:p>
          <a:p>
            <a:pPr lvl="1"/>
            <a:endParaRPr lang="ka-GE" sz="1600" dirty="0" smtClean="0"/>
          </a:p>
          <a:p>
            <a:pPr marL="342900" indent="-342900">
              <a:buFont typeface="+mj-lt"/>
              <a:buAutoNum type="arabicPeriod"/>
            </a:pPr>
            <a:r>
              <a:rPr lang="ka-GE" b="1" dirty="0" smtClean="0"/>
              <a:t>განახლებადი კლასიფიკატორები</a:t>
            </a:r>
          </a:p>
          <a:p>
            <a:endParaRPr lang="ka-GE" dirty="0" smtClean="0"/>
          </a:p>
          <a:p>
            <a:pPr marL="742950" lvl="1" indent="-285750">
              <a:buFont typeface="Arial" pitchFamily="34" charset="0"/>
              <a:buChar char="•"/>
            </a:pPr>
            <a:r>
              <a:rPr lang="ka-GE" sz="1600" dirty="0" smtClean="0"/>
              <a:t>სტატუსების კლასიფიკატორი</a:t>
            </a:r>
          </a:p>
          <a:p>
            <a:pPr marL="742950" lvl="1" indent="-285750">
              <a:buFont typeface="Arial" pitchFamily="34" charset="0"/>
              <a:buChar char="•"/>
            </a:pPr>
            <a:r>
              <a:rPr lang="ka-GE" sz="1600" dirty="0" smtClean="0"/>
              <a:t>საექიმო საქმიანობების კლასიფიკატორი</a:t>
            </a:r>
          </a:p>
          <a:p>
            <a:pPr marL="742950" lvl="1" indent="-285750">
              <a:buFont typeface="Arial" pitchFamily="34" charset="0"/>
              <a:buChar char="•"/>
            </a:pPr>
            <a:r>
              <a:rPr lang="ka-GE" sz="1600" dirty="0" smtClean="0"/>
              <a:t>ინფორმაციის მოპოვებისა და ანალიზის ინდიკატორები</a:t>
            </a:r>
          </a:p>
          <a:p>
            <a:pPr marL="742950" lvl="1" indent="-285750">
              <a:buFont typeface="Arial" pitchFamily="34" charset="0"/>
              <a:buChar char="•"/>
            </a:pPr>
            <a:r>
              <a:rPr lang="ka-GE" sz="1600" dirty="0" smtClean="0"/>
              <a:t>რელაციური ბმები ინდიკატორებს შორის</a:t>
            </a:r>
          </a:p>
          <a:p>
            <a:pPr lvl="1"/>
            <a:r>
              <a:rPr lang="ka-GE" sz="1600" dirty="0"/>
              <a:t>	</a:t>
            </a:r>
            <a:r>
              <a:rPr lang="ka-GE" sz="1600" dirty="0" smtClean="0"/>
              <a:t>ა) ძველი და განახლებული ინდიკატორების ბმის მექანიზმები</a:t>
            </a:r>
          </a:p>
          <a:p>
            <a:pPr lvl="1"/>
            <a:r>
              <a:rPr lang="ka-GE" sz="1600" dirty="0"/>
              <a:t>	</a:t>
            </a:r>
            <a:r>
              <a:rPr lang="ka-GE" sz="1600" dirty="0" smtClean="0"/>
              <a:t>ბ) ინფორმაციის ანალიზის ჯვარედინი რელაციები</a:t>
            </a:r>
          </a:p>
          <a:p>
            <a:pPr lvl="1"/>
            <a:r>
              <a:rPr lang="ka-GE" sz="1600" dirty="0" smtClean="0"/>
              <a:t>	გ) ანგარიშგების სტანდარტები</a:t>
            </a:r>
            <a:endParaRPr lang="ka-GE" sz="1600" dirty="0"/>
          </a:p>
          <a:p>
            <a:pPr lvl="1">
              <a:buFont typeface="Arial" pitchFamily="34" charset="0"/>
              <a:buChar char="•"/>
            </a:pPr>
            <a:r>
              <a:rPr lang="ka-GE" sz="1600" dirty="0" smtClean="0"/>
              <a:t>	რეგულირების სახეები და წესები</a:t>
            </a:r>
          </a:p>
          <a:p>
            <a:pPr lvl="1"/>
            <a:endParaRPr lang="ka-GE" sz="1600" dirty="0" smtClean="0"/>
          </a:p>
          <a:p>
            <a:pPr lvl="1"/>
            <a:endParaRPr lang="ka-GE" sz="1600" dirty="0" smtClean="0"/>
          </a:p>
        </p:txBody>
      </p:sp>
    </p:spTree>
    <p:extLst>
      <p:ext uri="{BB962C8B-B14F-4D97-AF65-F5344CB8AC3E}">
        <p14:creationId xmlns:p14="http://schemas.microsoft.com/office/powerpoint/2010/main" xmlns="" val="277862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mn-lt"/>
                <a:ea typeface="+mn-ea"/>
                <a:cs typeface="+mn-cs"/>
              </a:rPr>
              <a:t>სისტემის კომპონენტები</a:t>
            </a:r>
            <a:endParaRPr lang="en-US" sz="2400" b="1" dirty="0">
              <a:latin typeface="+mn-lt"/>
              <a:ea typeface="+mn-ea"/>
              <a:cs typeface="+mn-cs"/>
            </a:endParaRPr>
          </a:p>
        </p:txBody>
      </p:sp>
      <p:sp>
        <p:nvSpPr>
          <p:cNvPr id="3" name="TextBox 2"/>
          <p:cNvSpPr txBox="1"/>
          <p:nvPr/>
        </p:nvSpPr>
        <p:spPr>
          <a:xfrm>
            <a:off x="314325" y="1700808"/>
            <a:ext cx="8578155" cy="4339650"/>
          </a:xfrm>
          <a:prstGeom prst="rect">
            <a:avLst/>
          </a:prstGeom>
          <a:noFill/>
        </p:spPr>
        <p:txBody>
          <a:bodyPr wrap="square" rtlCol="0">
            <a:spAutoFit/>
          </a:bodyPr>
          <a:lstStyle/>
          <a:p>
            <a:r>
              <a:rPr lang="ka-GE" b="1" dirty="0" smtClean="0"/>
              <a:t>3.   დოკუმენტების მენეჯმენტის კომპონენტი</a:t>
            </a:r>
          </a:p>
          <a:p>
            <a:endParaRPr lang="ka-GE" dirty="0" smtClean="0"/>
          </a:p>
          <a:p>
            <a:pPr marL="742950" lvl="1" indent="-285750">
              <a:buFont typeface="Arial" pitchFamily="34" charset="0"/>
              <a:buChar char="•"/>
            </a:pPr>
            <a:r>
              <a:rPr lang="ka-GE" sz="1600" dirty="0"/>
              <a:t>ელექტრონული დოკუმენტის შექმნის </a:t>
            </a:r>
            <a:r>
              <a:rPr lang="ka-GE" sz="1600" dirty="0" smtClean="0"/>
              <a:t>ფუნქციონალი</a:t>
            </a:r>
            <a:endParaRPr lang="ka-GE" sz="1600" dirty="0"/>
          </a:p>
          <a:p>
            <a:pPr marL="742950" lvl="1" indent="-285750">
              <a:buFont typeface="Arial" pitchFamily="34" charset="0"/>
              <a:buChar char="•"/>
            </a:pPr>
            <a:r>
              <a:rPr lang="ka-GE" sz="1600" dirty="0" smtClean="0"/>
              <a:t>ანალიზისთვის საჭირო კრიტერიუმების მატერიალურ დოკუმენტზე მიბმის ფუნქციონალი</a:t>
            </a:r>
          </a:p>
          <a:p>
            <a:pPr marL="742950" lvl="1" indent="-285750">
              <a:buFont typeface="Arial" pitchFamily="34" charset="0"/>
              <a:buChar char="•"/>
            </a:pPr>
            <a:r>
              <a:rPr lang="ka-GE" sz="1600" dirty="0" smtClean="0"/>
              <a:t>სერვისით იდენტიფიცირების ფუნქციონალი</a:t>
            </a:r>
            <a:endParaRPr lang="ka-GE" sz="1600" dirty="0"/>
          </a:p>
          <a:p>
            <a:pPr marL="742950" lvl="1" indent="-285750">
              <a:buFont typeface="Arial" pitchFamily="34" charset="0"/>
              <a:buChar char="•"/>
            </a:pPr>
            <a:r>
              <a:rPr lang="ka-GE" sz="1600" dirty="0" smtClean="0"/>
              <a:t>მატერიალური დოკუმენტების არქივის სისტემა</a:t>
            </a:r>
            <a:endParaRPr lang="ka-GE" sz="1600" dirty="0"/>
          </a:p>
          <a:p>
            <a:pPr lvl="1"/>
            <a:endParaRPr lang="ka-GE" sz="1600" dirty="0" smtClean="0"/>
          </a:p>
          <a:p>
            <a:pPr marL="342900" indent="-342900">
              <a:buAutoNum type="arabicPeriod" startAt="4"/>
            </a:pPr>
            <a:r>
              <a:rPr lang="ka-GE" b="1" dirty="0" smtClean="0"/>
              <a:t>უწყებათაშორისი სერვისების კომპონენტი</a:t>
            </a:r>
          </a:p>
          <a:p>
            <a:pPr marL="342900" indent="-342900">
              <a:buAutoNum type="arabicPeriod" startAt="4"/>
            </a:pPr>
            <a:endParaRPr lang="ka-GE" b="1" dirty="0" smtClean="0"/>
          </a:p>
          <a:p>
            <a:pPr marL="342900" indent="-342900">
              <a:buAutoNum type="arabicPeriod" startAt="4"/>
            </a:pPr>
            <a:r>
              <a:rPr lang="ka-GE" b="1" dirty="0" smtClean="0"/>
              <a:t>ინფორმაციის ანალიზისა და კონტროლის კომპონენტი</a:t>
            </a:r>
          </a:p>
          <a:p>
            <a:pPr marL="342900" indent="-342900">
              <a:buAutoNum type="arabicPeriod" startAt="4"/>
            </a:pPr>
            <a:endParaRPr lang="ka-GE" b="1" dirty="0"/>
          </a:p>
          <a:p>
            <a:pPr marL="342900" indent="-342900">
              <a:buAutoNum type="arabicPeriod" startAt="4"/>
            </a:pPr>
            <a:r>
              <a:rPr lang="ka-GE" b="1" dirty="0" smtClean="0"/>
              <a:t>საჯარო ინფორმაციის გამოქვეყნების კომპონენტი</a:t>
            </a:r>
          </a:p>
          <a:p>
            <a:endParaRPr lang="ka-GE" b="1" dirty="0" smtClean="0"/>
          </a:p>
          <a:p>
            <a:pPr marL="742950" lvl="1" indent="-285750">
              <a:buFont typeface="Arial" pitchFamily="34" charset="0"/>
              <a:buChar char="•"/>
            </a:pPr>
            <a:r>
              <a:rPr lang="ka-GE" dirty="0" smtClean="0"/>
              <a:t>სააგენტოს ვებ გვერდი</a:t>
            </a:r>
          </a:p>
          <a:p>
            <a:pPr marL="742950" lvl="1" indent="-285750">
              <a:buFont typeface="Arial" pitchFamily="34" charset="0"/>
              <a:buChar char="•"/>
            </a:pPr>
            <a:r>
              <a:rPr lang="ka-GE" dirty="0" smtClean="0"/>
              <a:t>მონაცემთა გაცვლის სააგენტოს ერთიანი რეესტრი</a:t>
            </a:r>
          </a:p>
        </p:txBody>
      </p:sp>
    </p:spTree>
    <p:extLst>
      <p:ext uri="{BB962C8B-B14F-4D97-AF65-F5344CB8AC3E}">
        <p14:creationId xmlns:p14="http://schemas.microsoft.com/office/powerpoint/2010/main" xmlns="" val="3108865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14325" y="1037580"/>
            <a:ext cx="8506147" cy="87925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rPr>
              <a:t>მომხმარებლის რეგისტრაცია, ავტორიზაცია და აუტენთიფიკაცია</a:t>
            </a:r>
          </a:p>
          <a:p>
            <a:endParaRPr lang="ka-GE" sz="2400" b="1" dirty="0" smtClean="0"/>
          </a:p>
          <a:p>
            <a:endParaRPr lang="en-US" sz="2400" b="1" dirty="0">
              <a:solidFill>
                <a:srgbClr val="FF0000"/>
              </a:solidFill>
              <a:latin typeface="Sylfaen" pitchFamily="18" charset="0"/>
              <a:ea typeface="+mn-ea"/>
              <a:cs typeface="+mn-cs"/>
            </a:endParaRPr>
          </a:p>
        </p:txBody>
      </p:sp>
      <p:sp>
        <p:nvSpPr>
          <p:cNvPr id="6" name="TextBox 5"/>
          <p:cNvSpPr txBox="1"/>
          <p:nvPr/>
        </p:nvSpPr>
        <p:spPr>
          <a:xfrm>
            <a:off x="539552" y="2073622"/>
            <a:ext cx="7632848" cy="923330"/>
          </a:xfrm>
          <a:prstGeom prst="rect">
            <a:avLst/>
          </a:prstGeom>
          <a:noFill/>
        </p:spPr>
        <p:txBody>
          <a:bodyPr wrap="square" rtlCol="0">
            <a:spAutoFit/>
          </a:bodyPr>
          <a:lstStyle/>
          <a:p>
            <a:pPr algn="just"/>
            <a:r>
              <a:rPr lang="ka-GE" dirty="0" smtClean="0"/>
              <a:t>წარმოდგენილი სისტემა ჯანმრთელობის დაცვის ერთიანი საინფორმაციო სისტემის კონცეფციის ერთერთი კომპონენტია და მასზე ამ სისტემის ყველა ზოგადი მიდგომა ვრცელდება:</a:t>
            </a:r>
            <a:endParaRPr lang="en-US" dirty="0"/>
          </a:p>
        </p:txBody>
      </p:sp>
      <p:pic>
        <p:nvPicPr>
          <p:cNvPr id="5" name="Picture 4" descr="C:\Users\TATA\AppData\Local\Microsoft\Windows\Temporary Internet Files\Content.IE5\DT5I4WKP\MC900293142[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7949" y="3388058"/>
            <a:ext cx="1817827" cy="1697126"/>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p:nvSpPr>
        <p:spPr>
          <a:xfrm>
            <a:off x="2843808" y="3413899"/>
            <a:ext cx="5638774" cy="2031325"/>
          </a:xfrm>
          <a:prstGeom prst="rect">
            <a:avLst/>
          </a:prstGeom>
          <a:noFill/>
        </p:spPr>
        <p:txBody>
          <a:bodyPr wrap="square" rtlCol="0">
            <a:spAutoFit/>
          </a:bodyPr>
          <a:lstStyle/>
          <a:p>
            <a:pPr marL="742950" lvl="1" indent="-285750">
              <a:buFont typeface="Arial" pitchFamily="34" charset="0"/>
              <a:buChar char="•"/>
            </a:pPr>
            <a:r>
              <a:rPr lang="ka-GE" dirty="0"/>
              <a:t>მომხმარებლის ავტორიზაციის პროცედურა</a:t>
            </a:r>
          </a:p>
          <a:p>
            <a:pPr marL="742950" lvl="1" indent="-285750">
              <a:buFont typeface="Arial" pitchFamily="34" charset="0"/>
              <a:buChar char="•"/>
            </a:pPr>
            <a:r>
              <a:rPr lang="ka-GE" dirty="0"/>
              <a:t>სისტემის უსაფრთხოების პრინციპები</a:t>
            </a:r>
          </a:p>
          <a:p>
            <a:pPr marL="742950" lvl="1" indent="-285750">
              <a:buFont typeface="Arial" pitchFamily="34" charset="0"/>
              <a:buChar char="•"/>
            </a:pPr>
            <a:r>
              <a:rPr lang="ka-GE" dirty="0"/>
              <a:t>პლატფორმა</a:t>
            </a:r>
          </a:p>
          <a:p>
            <a:pPr marL="742950" lvl="1" indent="-285750">
              <a:buFont typeface="Arial" pitchFamily="34" charset="0"/>
              <a:buChar char="•"/>
            </a:pPr>
            <a:r>
              <a:rPr lang="ka-GE" dirty="0"/>
              <a:t>ერთიან სისტემაში ინტეგრაციის უზრუნველყოფა</a:t>
            </a:r>
          </a:p>
          <a:p>
            <a:pPr marL="742950" lvl="1" indent="-285750">
              <a:buFont typeface="Arial" pitchFamily="34" charset="0"/>
              <a:buChar char="•"/>
            </a:pPr>
            <a:r>
              <a:rPr lang="ka-GE" dirty="0"/>
              <a:t>მონაცემთა გაცვლის ერთიანი სტანდარტები</a:t>
            </a:r>
          </a:p>
          <a:p>
            <a:endParaRPr lang="en-US" dirty="0"/>
          </a:p>
        </p:txBody>
      </p:sp>
    </p:spTree>
    <p:extLst>
      <p:ext uri="{BB962C8B-B14F-4D97-AF65-F5344CB8AC3E}">
        <p14:creationId xmlns:p14="http://schemas.microsoft.com/office/powerpoint/2010/main" xmlns="" val="19861909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mn-lt"/>
                <a:ea typeface="+mn-ea"/>
                <a:cs typeface="+mn-cs"/>
              </a:rPr>
              <a:t>დოკუმენტების კონსტრუირებისა და მართვის სისტემა</a:t>
            </a:r>
            <a:endParaRPr lang="en-US" sz="2400" b="1" dirty="0">
              <a:latin typeface="+mn-lt"/>
              <a:ea typeface="+mn-ea"/>
              <a:cs typeface="+mn-cs"/>
            </a:endParaRPr>
          </a:p>
        </p:txBody>
      </p:sp>
      <p:sp>
        <p:nvSpPr>
          <p:cNvPr id="3" name="Rounded Rectangle 2"/>
          <p:cNvSpPr/>
          <p:nvPr/>
        </p:nvSpPr>
        <p:spPr bwMode="auto">
          <a:xfrm>
            <a:off x="287524" y="234888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ახალი</a:t>
            </a:r>
            <a:endParaRPr kumimoji="0" lang="en-US" sz="1400" b="1" i="0" u="none" strike="noStrike" cap="none" normalizeH="0" baseline="0" dirty="0" smtClean="0">
              <a:ln>
                <a:noFill/>
              </a:ln>
              <a:solidFill>
                <a:schemeClr val="bg1"/>
              </a:solidFill>
              <a:effectLst/>
              <a:latin typeface="Sylfaen" pitchFamily="18" charset="0"/>
            </a:endParaRPr>
          </a:p>
        </p:txBody>
      </p:sp>
      <p:sp>
        <p:nvSpPr>
          <p:cNvPr id="4" name="Rounded Rectangle 3"/>
          <p:cNvSpPr/>
          <p:nvPr/>
        </p:nvSpPr>
        <p:spPr bwMode="auto">
          <a:xfrm>
            <a:off x="2182403" y="234888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რედაქტირება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5" name="Rounded Rectangle 4"/>
          <p:cNvSpPr/>
          <p:nvPr/>
        </p:nvSpPr>
        <p:spPr bwMode="auto">
          <a:xfrm>
            <a:off x="4083058" y="234888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წაშლა</a:t>
            </a:r>
            <a:endParaRPr kumimoji="0" lang="en-US" sz="1400" b="1" i="0" u="none" strike="noStrike" cap="none" normalizeH="0" baseline="0" dirty="0" smtClean="0">
              <a:ln>
                <a:noFill/>
              </a:ln>
              <a:solidFill>
                <a:schemeClr val="bg1"/>
              </a:solidFill>
              <a:effectLst/>
              <a:latin typeface="Sylfae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xmlns="" val="1989804403"/>
              </p:ext>
            </p:extLst>
          </p:nvPr>
        </p:nvGraphicFramePr>
        <p:xfrm>
          <a:off x="314327" y="2996952"/>
          <a:ext cx="8722168" cy="3626728"/>
        </p:xfrm>
        <a:graphic>
          <a:graphicData uri="http://schemas.openxmlformats.org/drawingml/2006/table">
            <a:tbl>
              <a:tblPr firstRow="1" bandRow="1">
                <a:tableStyleId>{D7AC3CCA-C797-4891-BE02-D94E43425B78}</a:tableStyleId>
              </a:tblPr>
              <a:tblGrid>
                <a:gridCol w="729281"/>
                <a:gridCol w="1199909"/>
                <a:gridCol w="1420029"/>
                <a:gridCol w="943896"/>
                <a:gridCol w="726075"/>
                <a:gridCol w="1234326"/>
                <a:gridCol w="1234326"/>
                <a:gridCol w="1234326"/>
              </a:tblGrid>
              <a:tr h="792088">
                <a:tc>
                  <a:txBody>
                    <a:bodyPr/>
                    <a:lstStyle/>
                    <a:p>
                      <a:pPr algn="ctr"/>
                      <a:r>
                        <a:rPr lang="ka-GE" sz="1000" dirty="0" smtClean="0">
                          <a:solidFill>
                            <a:schemeClr val="tx1"/>
                          </a:solidFill>
                        </a:rPr>
                        <a:t>ინდექსი</a:t>
                      </a:r>
                      <a:endParaRPr lang="en-US" sz="1000" dirty="0">
                        <a:solidFill>
                          <a:schemeClr val="tx1"/>
                        </a:solidFill>
                      </a:endParaRPr>
                    </a:p>
                  </a:txBody>
                  <a:tcPr anchor="ctr">
                    <a:solidFill>
                      <a:schemeClr val="bg1">
                        <a:lumMod val="50000"/>
                      </a:schemeClr>
                    </a:solidFill>
                  </a:tcPr>
                </a:tc>
                <a:tc>
                  <a:txBody>
                    <a:bodyPr/>
                    <a:lstStyle/>
                    <a:p>
                      <a:pPr algn="ctr"/>
                      <a:r>
                        <a:rPr lang="ka-GE" sz="1000" dirty="0" smtClean="0">
                          <a:solidFill>
                            <a:schemeClr val="tx1"/>
                          </a:solidFill>
                        </a:rPr>
                        <a:t>დოკუმენტი</a:t>
                      </a:r>
                      <a:endParaRPr lang="en-US" sz="1000" dirty="0">
                        <a:solidFill>
                          <a:schemeClr val="tx1"/>
                        </a:solidFill>
                      </a:endParaRPr>
                    </a:p>
                  </a:txBody>
                  <a:tcPr anchor="ctr">
                    <a:solidFill>
                      <a:schemeClr val="bg1">
                        <a:lumMod val="50000"/>
                      </a:schemeClr>
                    </a:solidFill>
                  </a:tcPr>
                </a:tc>
                <a:tc>
                  <a:txBody>
                    <a:bodyPr/>
                    <a:lstStyle/>
                    <a:p>
                      <a:pPr algn="ctr"/>
                      <a:r>
                        <a:rPr lang="ka-GE" sz="1000" dirty="0" smtClean="0">
                          <a:solidFill>
                            <a:schemeClr val="tx1"/>
                          </a:solidFill>
                        </a:rPr>
                        <a:t>ტიპი</a:t>
                      </a:r>
                      <a:endParaRPr lang="en-US" sz="1000" dirty="0">
                        <a:solidFill>
                          <a:schemeClr val="tx1"/>
                        </a:solidFill>
                      </a:endParaRPr>
                    </a:p>
                  </a:txBody>
                  <a:tcPr anchor="ctr">
                    <a:solidFill>
                      <a:schemeClr val="bg1">
                        <a:lumMod val="50000"/>
                      </a:schemeClr>
                    </a:solidFill>
                  </a:tcPr>
                </a:tc>
                <a:tc>
                  <a:txBody>
                    <a:bodyPr/>
                    <a:lstStyle/>
                    <a:p>
                      <a:pPr algn="ctr"/>
                      <a:r>
                        <a:rPr lang="ka-GE" sz="1000" dirty="0" smtClean="0">
                          <a:solidFill>
                            <a:schemeClr val="tx1"/>
                          </a:solidFill>
                        </a:rPr>
                        <a:t>აქტივაციის თარიღი</a:t>
                      </a:r>
                      <a:endParaRPr lang="en-US" sz="1000" dirty="0">
                        <a:solidFill>
                          <a:schemeClr val="tx1"/>
                        </a:solidFill>
                      </a:endParaRPr>
                    </a:p>
                  </a:txBody>
                  <a:tcPr anchor="ctr">
                    <a:solidFill>
                      <a:schemeClr val="bg1">
                        <a:lumMod val="50000"/>
                      </a:schemeClr>
                    </a:solidFill>
                  </a:tcPr>
                </a:tc>
                <a:tc>
                  <a:txBody>
                    <a:bodyPr/>
                    <a:lstStyle/>
                    <a:p>
                      <a:pPr algn="ctr"/>
                      <a:r>
                        <a:rPr lang="ka-GE" sz="1000" dirty="0" smtClean="0">
                          <a:solidFill>
                            <a:schemeClr val="tx1"/>
                          </a:solidFill>
                        </a:rPr>
                        <a:t>საფუძველი</a:t>
                      </a:r>
                      <a:endParaRPr lang="en-US" sz="1000" dirty="0">
                        <a:solidFill>
                          <a:schemeClr val="tx1"/>
                        </a:solidFill>
                      </a:endParaRPr>
                    </a:p>
                  </a:txBody>
                  <a:tcPr anchor="ctr">
                    <a:solidFill>
                      <a:schemeClr val="bg1">
                        <a:lumMod val="50000"/>
                      </a:schemeClr>
                    </a:solidFill>
                  </a:tcPr>
                </a:tc>
                <a:tc>
                  <a:txBody>
                    <a:bodyPr/>
                    <a:lstStyle/>
                    <a:p>
                      <a:pPr algn="ctr"/>
                      <a:r>
                        <a:rPr lang="ka-GE" sz="1000" dirty="0" smtClean="0">
                          <a:solidFill>
                            <a:schemeClr val="tx1"/>
                          </a:solidFill>
                        </a:rPr>
                        <a:t>დეაქტივაციის თარიღი</a:t>
                      </a:r>
                      <a:endParaRPr lang="en-US" sz="1000" dirty="0">
                        <a:solidFill>
                          <a:schemeClr val="tx1"/>
                        </a:solidFill>
                      </a:endParaRPr>
                    </a:p>
                  </a:txBody>
                  <a:tcPr anchor="ctr">
                    <a:solidFill>
                      <a:schemeClr val="bg1">
                        <a:lumMod val="50000"/>
                      </a:schemeClr>
                    </a:solidFill>
                  </a:tcPr>
                </a:tc>
                <a:tc>
                  <a:txBody>
                    <a:bodyPr/>
                    <a:lstStyle/>
                    <a:p>
                      <a:pPr algn="ctr"/>
                      <a:r>
                        <a:rPr lang="ka-GE" sz="1000" dirty="0" smtClean="0">
                          <a:solidFill>
                            <a:schemeClr val="tx1"/>
                          </a:solidFill>
                        </a:rPr>
                        <a:t>დეაქტივაციის საფუძველი</a:t>
                      </a:r>
                      <a:endParaRPr lang="en-US" sz="1000" dirty="0">
                        <a:solidFill>
                          <a:schemeClr val="tx1"/>
                        </a:solidFill>
                      </a:endParaRPr>
                    </a:p>
                  </a:txBody>
                  <a:tcPr anchor="ctr">
                    <a:solidFill>
                      <a:schemeClr val="bg1">
                        <a:lumMod val="50000"/>
                      </a:schemeClr>
                    </a:solidFill>
                  </a:tcPr>
                </a:tc>
                <a:tc>
                  <a:txBody>
                    <a:bodyPr/>
                    <a:lstStyle/>
                    <a:p>
                      <a:pPr algn="ctr"/>
                      <a:r>
                        <a:rPr lang="ka-GE" sz="1000" dirty="0" smtClean="0">
                          <a:solidFill>
                            <a:schemeClr val="tx1"/>
                          </a:solidFill>
                        </a:rPr>
                        <a:t>რეგულაცია / პროცედურა</a:t>
                      </a:r>
                      <a:endParaRPr lang="en-US" sz="1000" dirty="0">
                        <a:solidFill>
                          <a:schemeClr val="tx1"/>
                        </a:solidFill>
                      </a:endParaRPr>
                    </a:p>
                  </a:txBody>
                  <a:tcPr anchor="ctr">
                    <a:solidFill>
                      <a:schemeClr val="bg1">
                        <a:lumMod val="50000"/>
                      </a:schemeClr>
                    </a:solidFill>
                  </a:tcPr>
                </a:tc>
              </a:tr>
              <a:tr h="2350969">
                <a:tc>
                  <a:txBody>
                    <a:bodyPr/>
                    <a:lstStyle/>
                    <a:p>
                      <a:pPr algn="ctr"/>
                      <a:r>
                        <a:rPr lang="ka-GE" sz="800" dirty="0" smtClean="0">
                          <a:solidFill>
                            <a:schemeClr val="tx1"/>
                          </a:solidFill>
                        </a:rPr>
                        <a:t>ზევით</a:t>
                      </a: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endParaRPr lang="ka-GE" sz="800" dirty="0" smtClean="0">
                        <a:solidFill>
                          <a:schemeClr val="tx1"/>
                        </a:solidFill>
                      </a:endParaRPr>
                    </a:p>
                    <a:p>
                      <a:pPr algn="ctr"/>
                      <a:r>
                        <a:rPr lang="ka-GE" sz="800" dirty="0" smtClean="0">
                          <a:solidFill>
                            <a:schemeClr val="tx1"/>
                          </a:solidFill>
                        </a:rPr>
                        <a:t>ქვევით</a:t>
                      </a:r>
                      <a:endParaRPr lang="en-US" sz="800" dirty="0">
                        <a:solidFill>
                          <a:schemeClr val="tx1"/>
                        </a:solidFill>
                      </a:endParaRPr>
                    </a:p>
                  </a:txBody>
                  <a:tcPr/>
                </a:tc>
                <a:tc>
                  <a:txBody>
                    <a:bodyPr/>
                    <a:lstStyle/>
                    <a:p>
                      <a:r>
                        <a:rPr lang="ka-GE" sz="1000" dirty="0" smtClean="0">
                          <a:solidFill>
                            <a:schemeClr val="tx1"/>
                          </a:solidFill>
                        </a:rPr>
                        <a:t>დოკუმენტი 1</a:t>
                      </a:r>
                    </a:p>
                    <a:p>
                      <a:r>
                        <a:rPr lang="ka-GE" sz="1000" dirty="0" smtClean="0">
                          <a:solidFill>
                            <a:schemeClr val="tx1"/>
                          </a:solidFill>
                        </a:rPr>
                        <a:t>          ანოტაცია</a:t>
                      </a:r>
                    </a:p>
                    <a:p>
                      <a:r>
                        <a:rPr lang="ka-GE" sz="1000" dirty="0" smtClean="0">
                          <a:solidFill>
                            <a:schemeClr val="tx1"/>
                          </a:solidFill>
                        </a:rPr>
                        <a:t>          შაბლონი</a:t>
                      </a:r>
                    </a:p>
                    <a:p>
                      <a:endParaRPr lang="ka-GE" sz="1000" dirty="0" smtClean="0">
                        <a:solidFill>
                          <a:schemeClr val="tx1"/>
                        </a:solidFill>
                      </a:endParaRPr>
                    </a:p>
                    <a:p>
                      <a:r>
                        <a:rPr lang="ka-GE" sz="1000" dirty="0" smtClean="0">
                          <a:solidFill>
                            <a:schemeClr val="tx1"/>
                          </a:solidFill>
                        </a:rPr>
                        <a:t>დოკუმენტი</a:t>
                      </a:r>
                      <a:r>
                        <a:rPr lang="ka-GE" sz="1000" baseline="0" dirty="0" smtClean="0">
                          <a:solidFill>
                            <a:schemeClr val="tx1"/>
                          </a:solidFill>
                        </a:rPr>
                        <a:t> 2</a:t>
                      </a:r>
                    </a:p>
                    <a:p>
                      <a:endParaRPr lang="ka-GE" sz="1000" baseline="0" dirty="0" smtClean="0">
                        <a:solidFill>
                          <a:schemeClr val="tx1"/>
                        </a:solidFill>
                      </a:endParaRPr>
                    </a:p>
                    <a:p>
                      <a:endParaRPr lang="ka-GE" sz="1000" baseline="0" dirty="0" smtClean="0">
                        <a:solidFill>
                          <a:schemeClr val="tx1"/>
                        </a:solidFill>
                      </a:endParaRPr>
                    </a:p>
                    <a:p>
                      <a:endParaRPr lang="ka-GE" sz="1000" baseline="0" dirty="0" smtClean="0">
                        <a:solidFill>
                          <a:schemeClr val="tx1"/>
                        </a:solidFill>
                      </a:endParaRPr>
                    </a:p>
                    <a:p>
                      <a:r>
                        <a:rPr lang="ka-GE" sz="1000" baseline="0" dirty="0" smtClean="0">
                          <a:solidFill>
                            <a:schemeClr val="tx1"/>
                          </a:solidFill>
                        </a:rPr>
                        <a:t>დოკუმენტი 3</a:t>
                      </a:r>
                    </a:p>
                    <a:p>
                      <a:endParaRPr lang="ka-GE" sz="1000" baseline="0" dirty="0" smtClean="0">
                        <a:solidFill>
                          <a:schemeClr val="tx1"/>
                        </a:solidFill>
                      </a:endParaRPr>
                    </a:p>
                    <a:p>
                      <a:endParaRPr lang="ka-GE" sz="1000" baseline="0" dirty="0" smtClean="0">
                        <a:solidFill>
                          <a:schemeClr val="tx1"/>
                        </a:solidFill>
                      </a:endParaRPr>
                    </a:p>
                    <a:p>
                      <a:endParaRPr lang="ka-GE" sz="1000" baseline="0" dirty="0" smtClean="0">
                        <a:solidFill>
                          <a:schemeClr val="tx1"/>
                        </a:solidFill>
                      </a:endParaRPr>
                    </a:p>
                    <a:p>
                      <a:r>
                        <a:rPr lang="ka-GE" sz="1000" baseline="0" dirty="0" smtClean="0">
                          <a:solidFill>
                            <a:schemeClr val="tx1"/>
                          </a:solidFill>
                        </a:rPr>
                        <a:t>დოკუმენტი N</a:t>
                      </a:r>
                      <a:endParaRPr lang="en-US" sz="1000" dirty="0">
                        <a:solidFill>
                          <a:schemeClr val="tx1"/>
                        </a:solidFill>
                      </a:endParaRPr>
                    </a:p>
                  </a:txBody>
                  <a:tcPr/>
                </a:tc>
                <a:tc>
                  <a:txBody>
                    <a:bodyPr/>
                    <a:lstStyle/>
                    <a:p>
                      <a:pPr marL="171450" indent="-171450">
                        <a:buFont typeface="Arial" pitchFamily="34" charset="0"/>
                        <a:buChar char="•"/>
                      </a:pPr>
                      <a:r>
                        <a:rPr lang="ka-GE" sz="1000" dirty="0" smtClean="0">
                          <a:solidFill>
                            <a:schemeClr val="tx1"/>
                          </a:solidFill>
                        </a:rPr>
                        <a:t>ელექტრონული</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მატერიალური</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მატერიალური (ანალიზის კრიტერიუმებით)</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მატერიალური (ატვირთული)</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დედანთან</a:t>
                      </a:r>
                      <a:r>
                        <a:rPr lang="ka-GE" sz="1000" baseline="0" dirty="0" smtClean="0">
                          <a:solidFill>
                            <a:schemeClr val="tx1"/>
                          </a:solidFill>
                        </a:rPr>
                        <a:t> იდენტიფიცირებული</a:t>
                      </a:r>
                      <a:r>
                        <a:rPr lang="ka-GE" sz="1000" dirty="0" smtClean="0">
                          <a:solidFill>
                            <a:schemeClr val="tx1"/>
                          </a:solidFill>
                        </a:rPr>
                        <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სერვისით იდერტიფიცირებული</a:t>
                      </a:r>
                      <a:endParaRPr lang="en-US" sz="1000" dirty="0">
                        <a:solidFill>
                          <a:schemeClr val="tx1"/>
                        </a:solidFill>
                      </a:endParaRPr>
                    </a:p>
                  </a:txBody>
                  <a:tcPr/>
                </a:tc>
                <a:tc>
                  <a:txBody>
                    <a:bodyPr/>
                    <a:lstStyle/>
                    <a:p>
                      <a:pPr algn="ctr"/>
                      <a:r>
                        <a:rPr lang="ka-GE" sz="1000" dirty="0" smtClean="0">
                          <a:solidFill>
                            <a:schemeClr val="tx1"/>
                          </a:solidFill>
                        </a:rPr>
                        <a:t>თარიღი</a:t>
                      </a:r>
                    </a:p>
                  </a:txBody>
                  <a:tcPr/>
                </a:tc>
                <a:tc>
                  <a:txBody>
                    <a:bodyPr/>
                    <a:lstStyle/>
                    <a:p>
                      <a:pPr marL="0" indent="0">
                        <a:buFont typeface="Arial" pitchFamily="34" charset="0"/>
                        <a:buNone/>
                      </a:pPr>
                      <a:r>
                        <a:rPr lang="ka-GE" sz="1000" dirty="0" smtClean="0">
                          <a:solidFill>
                            <a:schemeClr val="tx1"/>
                          </a:solidFill>
                        </a:rPr>
                        <a:t>კანონი</a:t>
                      </a:r>
                    </a:p>
                    <a:p>
                      <a:endParaRPr lang="ka-GE" sz="1000" dirty="0" smtClean="0">
                        <a:solidFill>
                          <a:schemeClr val="tx1"/>
                        </a:solidFill>
                      </a:endParaRPr>
                    </a:p>
                    <a:p>
                      <a:r>
                        <a:rPr lang="ka-GE" sz="1000" dirty="0" smtClean="0">
                          <a:solidFill>
                            <a:schemeClr val="tx1"/>
                          </a:solidFill>
                        </a:rPr>
                        <a:t>ბრძანება</a:t>
                      </a:r>
                    </a:p>
                  </a:txBody>
                  <a:tcPr/>
                </a:tc>
                <a:tc>
                  <a:txBody>
                    <a:bodyPr/>
                    <a:lstStyle/>
                    <a:p>
                      <a:pPr algn="ctr"/>
                      <a:r>
                        <a:rPr lang="ka-GE" sz="1000" dirty="0" smtClean="0">
                          <a:solidFill>
                            <a:schemeClr val="tx1"/>
                          </a:solidFill>
                        </a:rPr>
                        <a:t>თარიღი</a:t>
                      </a:r>
                      <a:endParaRPr lang="en-US" sz="1000" dirty="0">
                        <a:solidFill>
                          <a:schemeClr val="tx1"/>
                        </a:solidFill>
                      </a:endParaRPr>
                    </a:p>
                  </a:txBody>
                  <a:tcPr/>
                </a:tc>
                <a:tc>
                  <a:txBody>
                    <a:bodyPr/>
                    <a:lstStyle/>
                    <a:p>
                      <a:endParaRPr lang="en-US" sz="1000" dirty="0">
                        <a:solidFill>
                          <a:schemeClr val="tx1"/>
                        </a:solidFill>
                      </a:endParaRPr>
                    </a:p>
                  </a:txBody>
                  <a:tcPr/>
                </a:tc>
                <a:tc>
                  <a:txBody>
                    <a:bodyPr/>
                    <a:lstStyle/>
                    <a:p>
                      <a:pPr marL="171450" indent="-171450">
                        <a:buFont typeface="Arial" pitchFamily="34" charset="0"/>
                        <a:buChar char="•"/>
                      </a:pPr>
                      <a:r>
                        <a:rPr lang="ka-GE" sz="1000" dirty="0" smtClean="0">
                          <a:solidFill>
                            <a:schemeClr val="tx1"/>
                          </a:solidFill>
                        </a:rPr>
                        <a:t>ლიცენზირება</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ნებართვა</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შეტყობინება</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აკრედიტაცია</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სერტიფიცირება</a:t>
                      </a:r>
                      <a:br>
                        <a:rPr lang="ka-GE" sz="1000" dirty="0" smtClean="0">
                          <a:solidFill>
                            <a:schemeClr val="tx1"/>
                          </a:solidFill>
                        </a:rPr>
                      </a:br>
                      <a:endParaRPr lang="ka-GE" sz="1000" dirty="0" smtClean="0">
                        <a:solidFill>
                          <a:schemeClr val="tx1"/>
                        </a:solidFill>
                      </a:endParaRPr>
                    </a:p>
                    <a:p>
                      <a:pPr marL="171450" indent="-171450">
                        <a:buFont typeface="Arial" pitchFamily="34" charset="0"/>
                        <a:buChar char="•"/>
                      </a:pPr>
                      <a:r>
                        <a:rPr lang="ka-GE" sz="1000" dirty="0" smtClean="0">
                          <a:solidFill>
                            <a:schemeClr val="tx1"/>
                          </a:solidFill>
                        </a:rPr>
                        <a:t>ანგარიშგება</a:t>
                      </a:r>
                    </a:p>
                  </a:txBody>
                  <a:tcPr/>
                </a:tc>
              </a:tr>
            </a:tbl>
          </a:graphicData>
        </a:graphic>
      </p:graphicFrame>
      <p:cxnSp>
        <p:nvCxnSpPr>
          <p:cNvPr id="8" name="Straight Arrow Connector 7"/>
          <p:cNvCxnSpPr/>
          <p:nvPr/>
        </p:nvCxnSpPr>
        <p:spPr>
          <a:xfrm>
            <a:off x="683568" y="4030942"/>
            <a:ext cx="0" cy="1800200"/>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p:nvPr/>
        </p:nvCxnSpPr>
        <p:spPr>
          <a:xfrm>
            <a:off x="1184624" y="4005064"/>
            <a:ext cx="252028" cy="72008"/>
          </a:xfrm>
          <a:prstGeom prst="bentConnector3">
            <a:avLst>
              <a:gd name="adj1" fmla="val -4765"/>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a:off x="1175998" y="4077072"/>
            <a:ext cx="252028" cy="136949"/>
          </a:xfrm>
          <a:prstGeom prst="bentConnector3">
            <a:avLst>
              <a:gd name="adj1" fmla="val -134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51520" y="1855857"/>
            <a:ext cx="8136904" cy="276999"/>
          </a:xfrm>
          <a:prstGeom prst="rect">
            <a:avLst/>
          </a:prstGeom>
          <a:noFill/>
        </p:spPr>
        <p:txBody>
          <a:bodyPr wrap="square" rtlCol="0">
            <a:spAutoFit/>
          </a:bodyPr>
          <a:lstStyle/>
          <a:p>
            <a:r>
              <a:rPr lang="ka-GE" sz="1200" b="1" dirty="0" smtClean="0">
                <a:latin typeface="Sylfaen" pitchFamily="18" charset="0"/>
              </a:rPr>
              <a:t>მომხმარებელი</a:t>
            </a:r>
            <a:r>
              <a:rPr lang="ka-GE" sz="1200" dirty="0" smtClean="0">
                <a:latin typeface="Sylfaen" pitchFamily="18" charset="0"/>
              </a:rPr>
              <a:t>: </a:t>
            </a:r>
            <a:r>
              <a:rPr lang="ka-GE" sz="1200" dirty="0">
                <a:latin typeface="Sylfaen" pitchFamily="18" charset="0"/>
              </a:rPr>
              <a:t>&lt;სახელი, გვარი&gt;</a:t>
            </a:r>
            <a:endParaRPr lang="en-US" sz="1200" dirty="0">
              <a:latin typeface="Sylfaen" pitchFamily="18" charset="0"/>
            </a:endParaRPr>
          </a:p>
        </p:txBody>
      </p:sp>
    </p:spTree>
    <p:extLst>
      <p:ext uri="{BB962C8B-B14F-4D97-AF65-F5344CB8AC3E}">
        <p14:creationId xmlns:p14="http://schemas.microsoft.com/office/powerpoint/2010/main" xmlns="" val="3076619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196752"/>
            <a:ext cx="8712968" cy="5016758"/>
          </a:xfrm>
          <a:prstGeom prst="rect">
            <a:avLst/>
          </a:prstGeom>
          <a:noFill/>
        </p:spPr>
        <p:txBody>
          <a:bodyPr wrap="square" rtlCol="0">
            <a:spAutoFit/>
          </a:bodyPr>
          <a:lstStyle/>
          <a:p>
            <a:pPr algn="ctr"/>
            <a:r>
              <a:rPr lang="ka-GE" sz="2000" b="1" dirty="0" smtClean="0"/>
              <a:t>პრეზენტაციის სტრუქტურა</a:t>
            </a:r>
          </a:p>
          <a:p>
            <a:pPr algn="ctr"/>
            <a:endParaRPr lang="ka-GE" sz="2000" b="1" dirty="0"/>
          </a:p>
          <a:p>
            <a:pPr algn="ctr"/>
            <a:endParaRPr lang="ka-GE" sz="2000" b="1" dirty="0" smtClean="0"/>
          </a:p>
          <a:p>
            <a:pPr algn="ctr"/>
            <a:endParaRPr lang="ka-GE" sz="2000" b="1" dirty="0"/>
          </a:p>
          <a:p>
            <a:r>
              <a:rPr lang="ka-GE" b="1" dirty="0" smtClean="0"/>
              <a:t>ნაწილი 1:</a:t>
            </a:r>
            <a:r>
              <a:rPr lang="ka-GE" dirty="0" smtClean="0"/>
              <a:t> </a:t>
            </a:r>
            <a:r>
              <a:rPr lang="ka-GE" b="1" dirty="0"/>
              <a:t>არსებული</a:t>
            </a:r>
            <a:r>
              <a:rPr lang="ka-GE" dirty="0" smtClean="0"/>
              <a:t> </a:t>
            </a:r>
            <a:r>
              <a:rPr lang="ka-GE" b="1" dirty="0" smtClean="0"/>
              <a:t>ბიზნეს პროცესების აღწერა</a:t>
            </a:r>
          </a:p>
          <a:p>
            <a:endParaRPr lang="ka-GE" b="1" dirty="0" smtClean="0"/>
          </a:p>
          <a:p>
            <a:pPr marL="2114550" lvl="4" indent="-285750">
              <a:buFont typeface="Arial" pitchFamily="34" charset="0"/>
              <a:buChar char="•"/>
            </a:pPr>
            <a:r>
              <a:rPr lang="ka-GE" sz="1400" dirty="0" smtClean="0"/>
              <a:t>აქტივობები</a:t>
            </a:r>
          </a:p>
          <a:p>
            <a:pPr marL="2114550" lvl="4" indent="-285750">
              <a:buFont typeface="Arial" pitchFamily="34" charset="0"/>
              <a:buChar char="•"/>
            </a:pPr>
            <a:r>
              <a:rPr lang="ka-GE" sz="1400" dirty="0" smtClean="0"/>
              <a:t>ბიზნეს პროცესების ზოგადი აღწერა თითოეულ მიმართულებაზე</a:t>
            </a:r>
          </a:p>
          <a:p>
            <a:pPr marL="2114550" lvl="4" indent="-285750">
              <a:buFont typeface="Arial" pitchFamily="34" charset="0"/>
              <a:buChar char="•"/>
            </a:pPr>
            <a:r>
              <a:rPr lang="ka-GE" sz="1400" dirty="0" smtClean="0"/>
              <a:t>არსებული პრობლემები</a:t>
            </a:r>
          </a:p>
          <a:p>
            <a:pPr lvl="4"/>
            <a:endParaRPr lang="ka-GE" sz="1400" dirty="0" smtClean="0"/>
          </a:p>
          <a:p>
            <a:r>
              <a:rPr lang="ka-GE" b="1" dirty="0" smtClean="0"/>
              <a:t>ნაწილი 2:</a:t>
            </a:r>
            <a:r>
              <a:rPr lang="ka-GE" dirty="0" smtClean="0"/>
              <a:t> </a:t>
            </a:r>
            <a:r>
              <a:rPr lang="ka-GE" b="1" dirty="0" smtClean="0"/>
              <a:t>ელექტრონული სისტემის სტრუქტურის</a:t>
            </a:r>
            <a:r>
              <a:rPr lang="ka-GE" b="1" dirty="0" smtClean="0">
                <a:solidFill>
                  <a:srgbClr val="FF0000"/>
                </a:solidFill>
              </a:rPr>
              <a:t> </a:t>
            </a:r>
            <a:r>
              <a:rPr lang="ka-GE" b="1" dirty="0" smtClean="0"/>
              <a:t>ზოგადი აღწერა</a:t>
            </a:r>
          </a:p>
          <a:p>
            <a:endParaRPr lang="ka-GE" b="1" dirty="0" smtClean="0"/>
          </a:p>
          <a:p>
            <a:pPr marL="2114550" lvl="4" indent="-285750">
              <a:buFont typeface="Arial" pitchFamily="34" charset="0"/>
              <a:buChar char="•"/>
            </a:pPr>
            <a:r>
              <a:rPr lang="ka-GE" sz="1400" dirty="0" smtClean="0"/>
              <a:t>სისტემის კომპონენტები</a:t>
            </a:r>
          </a:p>
          <a:p>
            <a:pPr marL="2114550" lvl="4" indent="-285750">
              <a:buFont typeface="Arial" pitchFamily="34" charset="0"/>
              <a:buChar char="•"/>
            </a:pPr>
            <a:r>
              <a:rPr lang="ka-GE" sz="1400" dirty="0" smtClean="0"/>
              <a:t>სისტემის ლოგიკური სტრუქტურა</a:t>
            </a:r>
          </a:p>
          <a:p>
            <a:pPr marL="2114550" lvl="4" indent="-285750">
              <a:buFont typeface="Arial" pitchFamily="34" charset="0"/>
              <a:buChar char="•"/>
            </a:pPr>
            <a:r>
              <a:rPr lang="ka-GE" sz="1400" dirty="0" smtClean="0"/>
              <a:t>მაძიებლის რეგისტრაცია, ავტორიზაცია და აუტენტიფიკაცია</a:t>
            </a:r>
            <a:endParaRPr lang="en-US" sz="1400" dirty="0" smtClean="0"/>
          </a:p>
          <a:p>
            <a:pPr marL="2114550" lvl="4" indent="-285750">
              <a:buFont typeface="Arial" pitchFamily="34" charset="0"/>
              <a:buChar char="•"/>
            </a:pPr>
            <a:r>
              <a:rPr lang="ka-GE" sz="1400" dirty="0" smtClean="0"/>
              <a:t>დოკუმენტების კონსტრუირებისა და მართვის სისტემა </a:t>
            </a:r>
          </a:p>
          <a:p>
            <a:pPr marL="2114550" lvl="4" indent="-285750">
              <a:buFont typeface="Arial" pitchFamily="34" charset="0"/>
              <a:buChar char="•"/>
            </a:pPr>
            <a:r>
              <a:rPr lang="ka-GE" sz="1400" dirty="0" smtClean="0"/>
              <a:t>მაძიებლის ვებ ინტერფეისი</a:t>
            </a:r>
          </a:p>
          <a:p>
            <a:pPr marL="2114550" lvl="4" indent="-285750">
              <a:buFont typeface="Arial" pitchFamily="34" charset="0"/>
              <a:buChar char="•"/>
            </a:pPr>
            <a:r>
              <a:rPr lang="ka-GE" sz="1400" dirty="0" smtClean="0"/>
              <a:t>სააგენტოს ხელმძღვანელობის ვებ ინტერფეისი</a:t>
            </a:r>
          </a:p>
          <a:p>
            <a:pPr marL="2114550" lvl="4" indent="-285750">
              <a:buFont typeface="Arial" pitchFamily="34" charset="0"/>
              <a:buChar char="•"/>
            </a:pPr>
            <a:r>
              <a:rPr lang="ka-GE" sz="1400" dirty="0" smtClean="0"/>
              <a:t>სააგენტოს უშუალო შემსრულებლის ვებ ინტერფეისი</a:t>
            </a:r>
          </a:p>
          <a:p>
            <a:pPr marL="2114550" lvl="4" indent="-285750">
              <a:buFont typeface="Arial" pitchFamily="34" charset="0"/>
              <a:buChar char="•"/>
            </a:pPr>
            <a:r>
              <a:rPr lang="ka-GE" sz="1400" dirty="0" smtClean="0"/>
              <a:t>სისტემის მოსალოდნელი ბენეფიტები </a:t>
            </a:r>
          </a:p>
        </p:txBody>
      </p:sp>
    </p:spTree>
    <p:extLst>
      <p:ext uri="{BB962C8B-B14F-4D97-AF65-F5344CB8AC3E}">
        <p14:creationId xmlns:p14="http://schemas.microsoft.com/office/powerpoint/2010/main" xmlns="" val="8828760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Rectangle 222"/>
          <p:cNvSpPr/>
          <p:nvPr/>
        </p:nvSpPr>
        <p:spPr>
          <a:xfrm>
            <a:off x="1475656" y="1628800"/>
            <a:ext cx="5832648" cy="493256"/>
          </a:xfrm>
          <a:prstGeom prst="rect">
            <a:avLst/>
          </a:prstGeom>
          <a:solidFill>
            <a:schemeClr val="bg1"/>
          </a:solidFill>
          <a:ln w="12700"/>
        </p:spPr>
        <p:style>
          <a:lnRef idx="1">
            <a:schemeClr val="dk1"/>
          </a:lnRef>
          <a:fillRef idx="2">
            <a:schemeClr val="dk1"/>
          </a:fillRef>
          <a:effectRef idx="1">
            <a:schemeClr val="dk1"/>
          </a:effectRef>
          <a:fontRef idx="minor">
            <a:schemeClr val="dk1"/>
          </a:fontRef>
        </p:style>
        <p:txBody>
          <a:bodyPr rtlCol="0" anchor="ctr"/>
          <a:lstStyle/>
          <a:p>
            <a:pPr algn="ctr"/>
            <a:r>
              <a:rPr lang="ka-GE" sz="1500" b="1" dirty="0" smtClean="0"/>
              <a:t>განხილვის ეტაპები</a:t>
            </a:r>
            <a:endParaRPr lang="en-US" sz="1500" dirty="0"/>
          </a:p>
        </p:txBody>
      </p:sp>
      <p:sp>
        <p:nvSpPr>
          <p:cNvPr id="3" name="Rectangle 2"/>
          <p:cNvSpPr/>
          <p:nvPr/>
        </p:nvSpPr>
        <p:spPr>
          <a:xfrm>
            <a:off x="1619672" y="4819823"/>
            <a:ext cx="5832648" cy="576064"/>
          </a:xfrm>
          <a:prstGeom prst="rect">
            <a:avLst/>
          </a:prstGeom>
          <a:solidFill>
            <a:schemeClr val="bg1"/>
          </a:solidFill>
          <a:ln w="12700"/>
        </p:spPr>
        <p:style>
          <a:lnRef idx="1">
            <a:schemeClr val="dk1"/>
          </a:lnRef>
          <a:fillRef idx="2">
            <a:schemeClr val="dk1"/>
          </a:fillRef>
          <a:effectRef idx="1">
            <a:schemeClr val="dk1"/>
          </a:effectRef>
          <a:fontRef idx="minor">
            <a:schemeClr val="dk1"/>
          </a:fontRef>
        </p:style>
        <p:txBody>
          <a:bodyPr rtlCol="0" anchor="ctr"/>
          <a:lstStyle/>
          <a:p>
            <a:pPr algn="ctr"/>
            <a:r>
              <a:rPr lang="ka-GE" b="1" dirty="0" smtClean="0"/>
              <a:t>გ ა დ ა წ ყ ვ ე ტ ი ლ ე ბ ა </a:t>
            </a:r>
          </a:p>
          <a:p>
            <a:pPr algn="ctr"/>
            <a:r>
              <a:rPr lang="ka-GE" sz="1400" dirty="0" smtClean="0"/>
              <a:t>(სათანადო სტატუსით და კომენტარით)</a:t>
            </a:r>
            <a:endParaRPr lang="en-US" sz="1400" dirty="0"/>
          </a:p>
        </p:txBody>
      </p:sp>
      <p:cxnSp>
        <p:nvCxnSpPr>
          <p:cNvPr id="174" name="Straight Arrow Connector 173"/>
          <p:cNvCxnSpPr>
            <a:endCxn id="198" idx="0"/>
          </p:cNvCxnSpPr>
          <p:nvPr/>
        </p:nvCxnSpPr>
        <p:spPr>
          <a:xfrm>
            <a:off x="3635896" y="2478567"/>
            <a:ext cx="0" cy="757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5" name="Rectangle 174"/>
          <p:cNvSpPr/>
          <p:nvPr/>
        </p:nvSpPr>
        <p:spPr>
          <a:xfrm>
            <a:off x="1524993" y="2721869"/>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დოკუმენტების მიღება</a:t>
            </a:r>
            <a:endParaRPr lang="en-US" sz="900" dirty="0">
              <a:solidFill>
                <a:schemeClr val="tx1"/>
              </a:solidFill>
            </a:endParaRPr>
          </a:p>
        </p:txBody>
      </p:sp>
      <p:sp>
        <p:nvSpPr>
          <p:cNvPr id="176" name="Rectangle 175"/>
          <p:cNvSpPr/>
          <p:nvPr/>
        </p:nvSpPr>
        <p:spPr>
          <a:xfrm>
            <a:off x="1524993" y="3306317"/>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a:solidFill>
                  <a:schemeClr val="tx1"/>
                </a:solidFill>
              </a:rPr>
              <a:t>შემსრულებლის </a:t>
            </a:r>
            <a:r>
              <a:rPr lang="ka-GE" sz="900" dirty="0" smtClean="0">
                <a:solidFill>
                  <a:schemeClr val="tx1"/>
                </a:solidFill>
              </a:rPr>
              <a:t>გამოყოფა</a:t>
            </a:r>
          </a:p>
        </p:txBody>
      </p:sp>
      <p:sp>
        <p:nvSpPr>
          <p:cNvPr id="179" name="Rectangle 178"/>
          <p:cNvSpPr/>
          <p:nvPr/>
        </p:nvSpPr>
        <p:spPr>
          <a:xfrm>
            <a:off x="4572000" y="2722005"/>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მივლინების ორგანიზება</a:t>
            </a:r>
            <a:endParaRPr lang="en-US" sz="900" dirty="0">
              <a:solidFill>
                <a:schemeClr val="tx1"/>
              </a:solidFill>
            </a:endParaRPr>
          </a:p>
        </p:txBody>
      </p:sp>
      <p:sp>
        <p:nvSpPr>
          <p:cNvPr id="180" name="Rectangle 179"/>
          <p:cNvSpPr/>
          <p:nvPr/>
        </p:nvSpPr>
        <p:spPr>
          <a:xfrm>
            <a:off x="4572000" y="3385783"/>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შედეგების  შესახებ დოკუმენტის შექმნა</a:t>
            </a:r>
            <a:endParaRPr lang="en-US" sz="900" dirty="0">
              <a:solidFill>
                <a:schemeClr val="tx1"/>
              </a:solidFill>
            </a:endParaRPr>
          </a:p>
        </p:txBody>
      </p:sp>
      <p:sp>
        <p:nvSpPr>
          <p:cNvPr id="181" name="Rectangle 180"/>
          <p:cNvSpPr/>
          <p:nvPr/>
        </p:nvSpPr>
        <p:spPr>
          <a:xfrm>
            <a:off x="4572000" y="408309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ზეპირი მოსმენა</a:t>
            </a:r>
            <a:endParaRPr lang="en-US" sz="900" dirty="0">
              <a:solidFill>
                <a:schemeClr val="tx1"/>
              </a:solidFill>
            </a:endParaRPr>
          </a:p>
        </p:txBody>
      </p:sp>
      <p:sp>
        <p:nvSpPr>
          <p:cNvPr id="182" name="Rectangle 181"/>
          <p:cNvSpPr/>
          <p:nvPr/>
        </p:nvSpPr>
        <p:spPr>
          <a:xfrm>
            <a:off x="6084168" y="2722005"/>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ადმინისტრაციული აქტის მიღება</a:t>
            </a:r>
            <a:endParaRPr lang="en-US" sz="900" dirty="0">
              <a:solidFill>
                <a:schemeClr val="tx1"/>
              </a:solidFill>
            </a:endParaRPr>
          </a:p>
        </p:txBody>
      </p:sp>
      <p:sp>
        <p:nvSpPr>
          <p:cNvPr id="183" name="Rectangle 182"/>
          <p:cNvSpPr/>
          <p:nvPr/>
        </p:nvSpPr>
        <p:spPr>
          <a:xfrm>
            <a:off x="6084168" y="3385783"/>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ლიცენზიის / ნებართვის ბეჭდვა</a:t>
            </a:r>
            <a:endParaRPr lang="en-US" sz="900" dirty="0">
              <a:solidFill>
                <a:schemeClr val="tx1"/>
              </a:solidFill>
            </a:endParaRPr>
          </a:p>
        </p:txBody>
      </p:sp>
      <p:sp>
        <p:nvSpPr>
          <p:cNvPr id="184" name="Rectangle 183"/>
          <p:cNvSpPr/>
          <p:nvPr/>
        </p:nvSpPr>
        <p:spPr>
          <a:xfrm>
            <a:off x="6084168" y="408309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რეესტრის ჩანაწერი</a:t>
            </a:r>
            <a:endParaRPr lang="en-US" sz="900" dirty="0">
              <a:solidFill>
                <a:schemeClr val="tx1"/>
              </a:solidFill>
            </a:endParaRPr>
          </a:p>
        </p:txBody>
      </p:sp>
      <p:cxnSp>
        <p:nvCxnSpPr>
          <p:cNvPr id="187" name="Straight Arrow Connector 186"/>
          <p:cNvCxnSpPr>
            <a:endCxn id="179" idx="0"/>
          </p:cNvCxnSpPr>
          <p:nvPr/>
        </p:nvCxnSpPr>
        <p:spPr>
          <a:xfrm>
            <a:off x="5181714" y="2478567"/>
            <a:ext cx="2354" cy="24343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8" name="Straight Arrow Connector 187"/>
          <p:cNvCxnSpPr>
            <a:endCxn id="180" idx="0"/>
          </p:cNvCxnSpPr>
          <p:nvPr/>
        </p:nvCxnSpPr>
        <p:spPr>
          <a:xfrm>
            <a:off x="5184068" y="3143366"/>
            <a:ext cx="0" cy="2424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9" name="Straight Arrow Connector 188"/>
          <p:cNvCxnSpPr>
            <a:endCxn id="181" idx="0"/>
          </p:cNvCxnSpPr>
          <p:nvPr/>
        </p:nvCxnSpPr>
        <p:spPr>
          <a:xfrm>
            <a:off x="5181714" y="3817831"/>
            <a:ext cx="2354" cy="2652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2" name="Straight Arrow Connector 191"/>
          <p:cNvCxnSpPr>
            <a:stCxn id="183" idx="2"/>
            <a:endCxn id="184" idx="0"/>
          </p:cNvCxnSpPr>
          <p:nvPr/>
        </p:nvCxnSpPr>
        <p:spPr>
          <a:xfrm>
            <a:off x="6696236" y="3817831"/>
            <a:ext cx="0" cy="2652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a:stCxn id="182" idx="2"/>
            <a:endCxn id="183" idx="0"/>
          </p:cNvCxnSpPr>
          <p:nvPr/>
        </p:nvCxnSpPr>
        <p:spPr>
          <a:xfrm>
            <a:off x="6696236" y="3154053"/>
            <a:ext cx="0" cy="2317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4" name="Straight Arrow Connector 193"/>
          <p:cNvCxnSpPr>
            <a:stCxn id="184" idx="2"/>
          </p:cNvCxnSpPr>
          <p:nvPr/>
        </p:nvCxnSpPr>
        <p:spPr>
          <a:xfrm>
            <a:off x="6696236" y="4515138"/>
            <a:ext cx="0" cy="31080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5" name="Straight Arrow Connector 194"/>
          <p:cNvCxnSpPr>
            <a:endCxn id="182" idx="0"/>
          </p:cNvCxnSpPr>
          <p:nvPr/>
        </p:nvCxnSpPr>
        <p:spPr>
          <a:xfrm>
            <a:off x="6696236" y="2487872"/>
            <a:ext cx="0" cy="2341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8" name="Rectangle 197"/>
          <p:cNvSpPr/>
          <p:nvPr/>
        </p:nvSpPr>
        <p:spPr>
          <a:xfrm>
            <a:off x="2987824" y="3235647"/>
            <a:ext cx="1296144" cy="57606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ცნობის გამოქვეყნება საჯარო გაცნობისთვის</a:t>
            </a:r>
            <a:endParaRPr lang="en-US" sz="900" dirty="0">
              <a:solidFill>
                <a:schemeClr val="tx1"/>
              </a:solidFill>
            </a:endParaRPr>
          </a:p>
        </p:txBody>
      </p:sp>
      <p:cxnSp>
        <p:nvCxnSpPr>
          <p:cNvPr id="200" name="Straight Arrow Connector 199"/>
          <p:cNvCxnSpPr/>
          <p:nvPr/>
        </p:nvCxnSpPr>
        <p:spPr>
          <a:xfrm>
            <a:off x="2137061" y="3153917"/>
            <a:ext cx="0" cy="152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1" name="Straight Arrow Connector 200"/>
          <p:cNvCxnSpPr/>
          <p:nvPr/>
        </p:nvCxnSpPr>
        <p:spPr>
          <a:xfrm>
            <a:off x="2137061" y="2487872"/>
            <a:ext cx="0" cy="23160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2" name="Straight Arrow Connector 201"/>
          <p:cNvCxnSpPr>
            <a:stCxn id="234" idx="2"/>
          </p:cNvCxnSpPr>
          <p:nvPr/>
        </p:nvCxnSpPr>
        <p:spPr>
          <a:xfrm>
            <a:off x="2137061" y="4395528"/>
            <a:ext cx="0" cy="42429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4" name="Straight Arrow Connector 203"/>
          <p:cNvCxnSpPr>
            <a:stCxn id="198" idx="2"/>
          </p:cNvCxnSpPr>
          <p:nvPr/>
        </p:nvCxnSpPr>
        <p:spPr>
          <a:xfrm>
            <a:off x="3635896" y="3811711"/>
            <a:ext cx="0" cy="10081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5" name="Straight Arrow Connector 204"/>
          <p:cNvCxnSpPr>
            <a:stCxn id="181" idx="2"/>
          </p:cNvCxnSpPr>
          <p:nvPr/>
        </p:nvCxnSpPr>
        <p:spPr>
          <a:xfrm>
            <a:off x="5184068" y="4515138"/>
            <a:ext cx="3398" cy="30468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2" name="Rectangle 211"/>
          <p:cNvSpPr/>
          <p:nvPr/>
        </p:nvSpPr>
        <p:spPr>
          <a:xfrm>
            <a:off x="7956376" y="4819823"/>
            <a:ext cx="918537" cy="57606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b="1" dirty="0" smtClean="0">
                <a:solidFill>
                  <a:schemeClr val="tx1"/>
                </a:solidFill>
              </a:rPr>
              <a:t>პროცედურის დასასრული</a:t>
            </a:r>
            <a:endParaRPr lang="en-US" sz="900" b="1" dirty="0">
              <a:solidFill>
                <a:schemeClr val="tx1"/>
              </a:solidFill>
            </a:endParaRPr>
          </a:p>
        </p:txBody>
      </p:sp>
      <p:sp>
        <p:nvSpPr>
          <p:cNvPr id="214" name="Rectangle 213"/>
          <p:cNvSpPr/>
          <p:nvPr/>
        </p:nvSpPr>
        <p:spPr>
          <a:xfrm>
            <a:off x="179512" y="1988840"/>
            <a:ext cx="792088" cy="57641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b="1" dirty="0" smtClean="0">
                <a:solidFill>
                  <a:schemeClr val="tx1"/>
                </a:solidFill>
              </a:rPr>
              <a:t>მაძიებელი</a:t>
            </a:r>
            <a:endParaRPr lang="en-US" sz="900" b="1" dirty="0">
              <a:solidFill>
                <a:schemeClr val="tx1"/>
              </a:solidFill>
            </a:endParaRPr>
          </a:p>
        </p:txBody>
      </p:sp>
      <p:cxnSp>
        <p:nvCxnSpPr>
          <p:cNvPr id="216" name="Straight Arrow Connector 215"/>
          <p:cNvCxnSpPr>
            <a:stCxn id="214" idx="3"/>
          </p:cNvCxnSpPr>
          <p:nvPr/>
        </p:nvCxnSpPr>
        <p:spPr>
          <a:xfrm flipV="1">
            <a:off x="971600" y="2276872"/>
            <a:ext cx="504056" cy="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9" name="Straight Arrow Connector 218"/>
          <p:cNvCxnSpPr/>
          <p:nvPr/>
        </p:nvCxnSpPr>
        <p:spPr>
          <a:xfrm flipV="1">
            <a:off x="7452320" y="5108030"/>
            <a:ext cx="504056" cy="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22" name="Table 221"/>
          <p:cNvGraphicFramePr>
            <a:graphicFrameLocks noGrp="1"/>
          </p:cNvGraphicFramePr>
          <p:nvPr>
            <p:extLst>
              <p:ext uri="{D42A27DB-BD31-4B8C-83A1-F6EECF244321}">
                <p14:modId xmlns:p14="http://schemas.microsoft.com/office/powerpoint/2010/main" xmlns="" val="3846906324"/>
              </p:ext>
            </p:extLst>
          </p:nvPr>
        </p:nvGraphicFramePr>
        <p:xfrm>
          <a:off x="1475656" y="2122056"/>
          <a:ext cx="5832648" cy="370840"/>
        </p:xfrm>
        <a:graphic>
          <a:graphicData uri="http://schemas.openxmlformats.org/drawingml/2006/table">
            <a:tbl>
              <a:tblPr firstRow="1" bandRow="1">
                <a:tableStyleId>{5C22544A-7EE6-4342-B048-85BDC9FD1C3A}</a:tableStyleId>
              </a:tblPr>
              <a:tblGrid>
                <a:gridCol w="1296144"/>
                <a:gridCol w="1620180"/>
                <a:gridCol w="1692188"/>
                <a:gridCol w="1224136"/>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პირველი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მეორე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მესამე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მეოთხე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229" name="Straight Arrow Connector 228"/>
          <p:cNvCxnSpPr>
            <a:endCxn id="222" idx="2"/>
          </p:cNvCxnSpPr>
          <p:nvPr/>
        </p:nvCxnSpPr>
        <p:spPr>
          <a:xfrm flipV="1">
            <a:off x="4391980" y="2492896"/>
            <a:ext cx="0" cy="2326927"/>
          </a:xfrm>
          <a:prstGeom prst="straightConnector1">
            <a:avLst/>
          </a:prstGeom>
          <a:ln w="50800" cmpd="sng">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4" name="Rectangle 233"/>
          <p:cNvSpPr/>
          <p:nvPr/>
        </p:nvSpPr>
        <p:spPr>
          <a:xfrm>
            <a:off x="1524993" y="396348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a:solidFill>
                  <a:schemeClr val="tx1"/>
                </a:solidFill>
              </a:rPr>
              <a:t>დოკუმენტების შესწავლა</a:t>
            </a:r>
            <a:endParaRPr lang="en-US" sz="900" dirty="0">
              <a:solidFill>
                <a:schemeClr val="tx1"/>
              </a:solidFill>
            </a:endParaRPr>
          </a:p>
        </p:txBody>
      </p:sp>
      <p:cxnSp>
        <p:nvCxnSpPr>
          <p:cNvPr id="236" name="Straight Arrow Connector 235"/>
          <p:cNvCxnSpPr>
            <a:stCxn id="176" idx="2"/>
            <a:endCxn id="234" idx="0"/>
          </p:cNvCxnSpPr>
          <p:nvPr/>
        </p:nvCxnSpPr>
        <p:spPr>
          <a:xfrm>
            <a:off x="2137061" y="3738365"/>
            <a:ext cx="0" cy="22511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4" name="TextBox 243"/>
          <p:cNvSpPr txBox="1"/>
          <p:nvPr/>
        </p:nvSpPr>
        <p:spPr>
          <a:xfrm>
            <a:off x="2555776" y="5929885"/>
            <a:ext cx="4104456" cy="307777"/>
          </a:xfrm>
          <a:prstGeom prst="rect">
            <a:avLst/>
          </a:prstGeom>
          <a:noFill/>
        </p:spPr>
        <p:txBody>
          <a:bodyPr wrap="square" rtlCol="0">
            <a:spAutoFit/>
          </a:bodyPr>
          <a:lstStyle/>
          <a:p>
            <a:pPr algn="ctr"/>
            <a:r>
              <a:rPr lang="ka-GE" sz="1400" b="1" dirty="0" smtClean="0"/>
              <a:t>სტატუსები</a:t>
            </a:r>
            <a:endParaRPr lang="en-US" sz="1400" b="1" dirty="0"/>
          </a:p>
        </p:txBody>
      </p:sp>
      <p:cxnSp>
        <p:nvCxnSpPr>
          <p:cNvPr id="246" name="Straight Arrow Connector 245"/>
          <p:cNvCxnSpPr/>
          <p:nvPr/>
        </p:nvCxnSpPr>
        <p:spPr>
          <a:xfrm flipH="1">
            <a:off x="2432650" y="5396236"/>
            <a:ext cx="4148" cy="91308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7" name="Straight Arrow Connector 246"/>
          <p:cNvCxnSpPr/>
          <p:nvPr/>
        </p:nvCxnSpPr>
        <p:spPr>
          <a:xfrm flipV="1">
            <a:off x="6717126" y="5396236"/>
            <a:ext cx="0" cy="91308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0" name="TextBox 249"/>
          <p:cNvSpPr txBox="1"/>
          <p:nvPr/>
        </p:nvSpPr>
        <p:spPr>
          <a:xfrm>
            <a:off x="7380312" y="2132856"/>
            <a:ext cx="1728192" cy="2185214"/>
          </a:xfrm>
          <a:prstGeom prst="rect">
            <a:avLst/>
          </a:prstGeom>
          <a:noFill/>
        </p:spPr>
        <p:txBody>
          <a:bodyPr wrap="square" rtlCol="0">
            <a:spAutoFit/>
          </a:bodyPr>
          <a:lstStyle/>
          <a:p>
            <a:pPr algn="ctr"/>
            <a:r>
              <a:rPr lang="ka-GE" sz="1400" b="1" dirty="0" smtClean="0"/>
              <a:t>კომენტარები</a:t>
            </a:r>
            <a:r>
              <a:rPr lang="ka-GE" sz="1400" dirty="0" smtClean="0"/>
              <a:t>:</a:t>
            </a:r>
          </a:p>
          <a:p>
            <a:endParaRPr lang="ka-GE" sz="1400" dirty="0" smtClean="0"/>
          </a:p>
          <a:p>
            <a:pPr marL="285750" indent="-285750">
              <a:buFont typeface="Arial" pitchFamily="34" charset="0"/>
              <a:buChar char="•"/>
            </a:pPr>
            <a:r>
              <a:rPr lang="ka-GE" sz="900" dirty="0" smtClean="0"/>
              <a:t>დოკუმეტების არასრულფასოვნება</a:t>
            </a:r>
          </a:p>
          <a:p>
            <a:pPr marL="285750" indent="-285750">
              <a:buFont typeface="Arial" pitchFamily="34" charset="0"/>
              <a:buChar char="•"/>
            </a:pPr>
            <a:r>
              <a:rPr lang="ka-GE" sz="900" dirty="0" smtClean="0"/>
              <a:t>მაძიებლის მოთხოვნით</a:t>
            </a:r>
          </a:p>
          <a:p>
            <a:pPr marL="285750" indent="-285750">
              <a:buFont typeface="Arial" pitchFamily="34" charset="0"/>
              <a:buChar char="•"/>
            </a:pPr>
            <a:r>
              <a:rPr lang="ka-GE" sz="900" dirty="0" smtClean="0"/>
              <a:t>განხილვის შემდეგი ეტაპი</a:t>
            </a:r>
          </a:p>
          <a:p>
            <a:pPr marL="285750" indent="-285750">
              <a:buFont typeface="Arial" pitchFamily="34" charset="0"/>
              <a:buChar char="•"/>
            </a:pPr>
            <a:r>
              <a:rPr lang="ka-GE" sz="900" dirty="0" smtClean="0"/>
              <a:t>ადმინისტრაციული აქტის N</a:t>
            </a:r>
          </a:p>
          <a:p>
            <a:pPr marL="285750" indent="-285750">
              <a:buFont typeface="Arial" pitchFamily="34" charset="0"/>
              <a:buChar char="•"/>
            </a:pPr>
            <a:r>
              <a:rPr lang="ka-GE" sz="900" dirty="0" smtClean="0"/>
              <a:t>გასაცემი დოკუმენტაციის მომზადება</a:t>
            </a:r>
          </a:p>
          <a:p>
            <a:pPr marL="285750" indent="-285750">
              <a:buFont typeface="Arial" pitchFamily="34" charset="0"/>
              <a:buChar char="•"/>
            </a:pPr>
            <a:endParaRPr lang="ka-GE" sz="900" dirty="0" smtClean="0"/>
          </a:p>
          <a:p>
            <a:pPr marL="285750" indent="-285750">
              <a:buFont typeface="Arial" pitchFamily="34" charset="0"/>
              <a:buChar char="•"/>
            </a:pPr>
            <a:endParaRPr lang="en-US" sz="900" dirty="0"/>
          </a:p>
        </p:txBody>
      </p:sp>
      <p:sp>
        <p:nvSpPr>
          <p:cNvPr id="257" name="Rectangle 256"/>
          <p:cNvSpPr/>
          <p:nvPr/>
        </p:nvSpPr>
        <p:spPr>
          <a:xfrm>
            <a:off x="323528"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ახალი</a:t>
            </a:r>
            <a:endParaRPr lang="en-US" sz="1100" b="1" dirty="0">
              <a:solidFill>
                <a:schemeClr val="tx1"/>
              </a:solidFill>
            </a:endParaRPr>
          </a:p>
        </p:txBody>
      </p:sp>
      <p:sp>
        <p:nvSpPr>
          <p:cNvPr id="258" name="Rectangle 257"/>
          <p:cNvSpPr/>
          <p:nvPr/>
        </p:nvSpPr>
        <p:spPr>
          <a:xfrm>
            <a:off x="1365863" y="6309320"/>
            <a:ext cx="106915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უარი</a:t>
            </a:r>
            <a:endParaRPr lang="en-US" sz="1100" b="1" dirty="0">
              <a:solidFill>
                <a:schemeClr val="tx1"/>
              </a:solidFill>
            </a:endParaRPr>
          </a:p>
        </p:txBody>
      </p:sp>
      <p:sp>
        <p:nvSpPr>
          <p:cNvPr id="259" name="Rectangle 258"/>
          <p:cNvSpPr/>
          <p:nvPr/>
        </p:nvSpPr>
        <p:spPr>
          <a:xfrm>
            <a:off x="2432650" y="6309320"/>
            <a:ext cx="109014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დადებითი</a:t>
            </a:r>
            <a:endParaRPr lang="en-US" sz="1100" b="1" dirty="0">
              <a:solidFill>
                <a:schemeClr val="tx1"/>
              </a:solidFill>
            </a:endParaRPr>
          </a:p>
        </p:txBody>
      </p:sp>
      <p:sp>
        <p:nvSpPr>
          <p:cNvPr id="260" name="Rectangle 259"/>
          <p:cNvSpPr/>
          <p:nvPr/>
        </p:nvSpPr>
        <p:spPr>
          <a:xfrm>
            <a:off x="3522796" y="6309320"/>
            <a:ext cx="110609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ვადის გახანგრ.</a:t>
            </a:r>
            <a:endParaRPr lang="en-US" sz="1100" b="1" dirty="0">
              <a:solidFill>
                <a:schemeClr val="tx1"/>
              </a:solidFill>
            </a:endParaRPr>
          </a:p>
        </p:txBody>
      </p:sp>
      <p:sp>
        <p:nvSpPr>
          <p:cNvPr id="261" name="Rectangle 260"/>
          <p:cNvSpPr/>
          <p:nvPr/>
        </p:nvSpPr>
        <p:spPr>
          <a:xfrm>
            <a:off x="4628894"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მივლინება</a:t>
            </a:r>
            <a:endParaRPr lang="en-US" sz="1100" b="1" dirty="0">
              <a:solidFill>
                <a:schemeClr val="tx1"/>
              </a:solidFill>
            </a:endParaRPr>
          </a:p>
        </p:txBody>
      </p:sp>
      <p:sp>
        <p:nvSpPr>
          <p:cNvPr id="262" name="Rectangle 261"/>
          <p:cNvSpPr/>
          <p:nvPr/>
        </p:nvSpPr>
        <p:spPr>
          <a:xfrm>
            <a:off x="5675224"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რეესტრი</a:t>
            </a:r>
            <a:endParaRPr lang="en-US" sz="1100" b="1" dirty="0">
              <a:solidFill>
                <a:schemeClr val="tx1"/>
              </a:solidFill>
            </a:endParaRPr>
          </a:p>
        </p:txBody>
      </p:sp>
      <p:sp>
        <p:nvSpPr>
          <p:cNvPr id="263" name="Rectangle 262"/>
          <p:cNvSpPr/>
          <p:nvPr/>
        </p:nvSpPr>
        <p:spPr>
          <a:xfrm>
            <a:off x="6717126" y="6309320"/>
            <a:ext cx="1098557"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შეტყობინება</a:t>
            </a:r>
            <a:endParaRPr lang="en-US" sz="1100" b="1" dirty="0">
              <a:solidFill>
                <a:schemeClr val="tx1"/>
              </a:solidFill>
            </a:endParaRPr>
          </a:p>
        </p:txBody>
      </p:sp>
      <p:sp>
        <p:nvSpPr>
          <p:cNvPr id="264" name="Rectangle 263"/>
          <p:cNvSpPr/>
          <p:nvPr/>
        </p:nvSpPr>
        <p:spPr>
          <a:xfrm>
            <a:off x="7815683"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გამოქვეყნება</a:t>
            </a:r>
            <a:endParaRPr lang="en-US" sz="1100" b="1" dirty="0">
              <a:solidFill>
                <a:schemeClr val="tx1"/>
              </a:solidFill>
            </a:endParaRPr>
          </a:p>
        </p:txBody>
      </p:sp>
      <p:sp>
        <p:nvSpPr>
          <p:cNvPr id="46" name="Title 1"/>
          <p:cNvSpPr txBox="1">
            <a:spLocks/>
          </p:cNvSpPr>
          <p:nvPr/>
        </p:nvSpPr>
        <p:spPr>
          <a:xfrm>
            <a:off x="314325" y="965572"/>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000" b="1" dirty="0" smtClean="0">
                <a:latin typeface="Sylfaen" pitchFamily="18" charset="0"/>
                <a:ea typeface="+mn-ea"/>
                <a:cs typeface="+mn-cs"/>
              </a:rPr>
              <a:t>სისტემის ლოგიკური სტრუქტურა</a:t>
            </a:r>
          </a:p>
        </p:txBody>
      </p:sp>
      <p:sp>
        <p:nvSpPr>
          <p:cNvPr id="2" name="TextBox 1"/>
          <p:cNvSpPr txBox="1"/>
          <p:nvPr/>
        </p:nvSpPr>
        <p:spPr>
          <a:xfrm>
            <a:off x="107504" y="1261182"/>
            <a:ext cx="1728191" cy="369332"/>
          </a:xfrm>
          <a:prstGeom prst="rect">
            <a:avLst/>
          </a:prstGeom>
          <a:noFill/>
        </p:spPr>
        <p:txBody>
          <a:bodyPr wrap="square" rtlCol="0">
            <a:spAutoFit/>
          </a:bodyPr>
          <a:lstStyle/>
          <a:p>
            <a:r>
              <a:rPr lang="ka-GE" b="1" dirty="0" smtClean="0"/>
              <a:t>ლიცენზირება</a:t>
            </a:r>
            <a:endParaRPr lang="en-US" b="1" dirty="0"/>
          </a:p>
        </p:txBody>
      </p:sp>
      <p:sp>
        <p:nvSpPr>
          <p:cNvPr id="48" name="TextBox 47"/>
          <p:cNvSpPr txBox="1"/>
          <p:nvPr/>
        </p:nvSpPr>
        <p:spPr>
          <a:xfrm>
            <a:off x="7596336" y="1261182"/>
            <a:ext cx="1497767" cy="369332"/>
          </a:xfrm>
          <a:prstGeom prst="rect">
            <a:avLst/>
          </a:prstGeom>
          <a:noFill/>
        </p:spPr>
        <p:txBody>
          <a:bodyPr wrap="square" rtlCol="0">
            <a:spAutoFit/>
          </a:bodyPr>
          <a:lstStyle/>
          <a:p>
            <a:r>
              <a:rPr lang="ka-GE" b="1" dirty="0" smtClean="0"/>
              <a:t>ნებართვა</a:t>
            </a:r>
            <a:endParaRPr lang="en-US" b="1" dirty="0"/>
          </a:p>
        </p:txBody>
      </p:sp>
      <p:cxnSp>
        <p:nvCxnSpPr>
          <p:cNvPr id="5" name="Straight Connector 4"/>
          <p:cNvCxnSpPr/>
          <p:nvPr/>
        </p:nvCxnSpPr>
        <p:spPr>
          <a:xfrm>
            <a:off x="2987824" y="3235647"/>
            <a:ext cx="1296144" cy="57606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987824" y="3235647"/>
            <a:ext cx="1296144" cy="57606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87226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2">
                                            <p:txEl>
                                              <p:pRg st="0" end="0"/>
                                            </p:txEl>
                                          </p:spTgt>
                                        </p:tgtEl>
                                        <p:attrNameLst>
                                          <p:attrName>style.color</p:attrName>
                                        </p:attrNameLst>
                                      </p:cBhvr>
                                      <p:to>
                                        <a:schemeClr val="accent2"/>
                                      </p:to>
                                    </p:animClr>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214"/>
                                        </p:tgtEl>
                                        <p:attrNameLst>
                                          <p:attrName>fillcolor</p:attrName>
                                        </p:attrNameLst>
                                      </p:cBhvr>
                                      <p:to>
                                        <a:schemeClr val="accent2"/>
                                      </p:to>
                                    </p:animClr>
                                    <p:set>
                                      <p:cBhvr>
                                        <p:cTn id="11" dur="2000" fill="hold"/>
                                        <p:tgtEl>
                                          <p:spTgt spid="214"/>
                                        </p:tgtEl>
                                        <p:attrNameLst>
                                          <p:attrName>fill.type</p:attrName>
                                        </p:attrNameLst>
                                      </p:cBhvr>
                                      <p:to>
                                        <p:strVal val="solid"/>
                                      </p:to>
                                    </p:set>
                                    <p:set>
                                      <p:cBhvr>
                                        <p:cTn id="12" dur="2000" fill="hold"/>
                                        <p:tgtEl>
                                          <p:spTgt spid="214"/>
                                        </p:tgtEl>
                                        <p:attrNameLst>
                                          <p:attrName>fill.on</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175"/>
                                        </p:tgtEl>
                                        <p:attrNameLst>
                                          <p:attrName>fillcolor</p:attrName>
                                        </p:attrNameLst>
                                      </p:cBhvr>
                                      <p:to>
                                        <a:schemeClr val="accent2"/>
                                      </p:to>
                                    </p:animClr>
                                    <p:set>
                                      <p:cBhvr>
                                        <p:cTn id="17" dur="2000" fill="hold"/>
                                        <p:tgtEl>
                                          <p:spTgt spid="175"/>
                                        </p:tgtEl>
                                        <p:attrNameLst>
                                          <p:attrName>fill.type</p:attrName>
                                        </p:attrNameLst>
                                      </p:cBhvr>
                                      <p:to>
                                        <p:strVal val="solid"/>
                                      </p:to>
                                    </p:set>
                                    <p:set>
                                      <p:cBhvr>
                                        <p:cTn id="18" dur="2000" fill="hold"/>
                                        <p:tgtEl>
                                          <p:spTgt spid="175"/>
                                        </p:tgtEl>
                                        <p:attrNameLst>
                                          <p:attrName>fill.on</p:attrName>
                                        </p:attrNameLst>
                                      </p:cBhvr>
                                      <p:to>
                                        <p:strVal val="true"/>
                                      </p:to>
                                    </p:set>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2000" fill="hold"/>
                                        <p:tgtEl>
                                          <p:spTgt spid="257"/>
                                        </p:tgtEl>
                                        <p:attrNameLst>
                                          <p:attrName>fillcolor</p:attrName>
                                        </p:attrNameLst>
                                      </p:cBhvr>
                                      <p:to>
                                        <a:schemeClr val="accent2"/>
                                      </p:to>
                                    </p:animClr>
                                    <p:set>
                                      <p:cBhvr>
                                        <p:cTn id="23" dur="2000" fill="hold"/>
                                        <p:tgtEl>
                                          <p:spTgt spid="257"/>
                                        </p:tgtEl>
                                        <p:attrNameLst>
                                          <p:attrName>fill.type</p:attrName>
                                        </p:attrNameLst>
                                      </p:cBhvr>
                                      <p:to>
                                        <p:strVal val="solid"/>
                                      </p:to>
                                    </p:set>
                                    <p:set>
                                      <p:cBhvr>
                                        <p:cTn id="24" dur="2000" fill="hold"/>
                                        <p:tgtEl>
                                          <p:spTgt spid="257"/>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 presetClass="emph" presetSubtype="2" fill="hold" nodeType="clickEffect">
                                  <p:stCondLst>
                                    <p:cond delay="0"/>
                                  </p:stCondLst>
                                  <p:childTnLst>
                                    <p:animClr clrSpc="rgb" dir="cw">
                                      <p:cBhvr>
                                        <p:cTn id="28" dur="2000" fill="hold"/>
                                        <p:tgtEl>
                                          <p:spTgt spid="214"/>
                                        </p:tgtEl>
                                        <p:attrNameLst>
                                          <p:attrName>fillcolor</p:attrName>
                                        </p:attrNameLst>
                                      </p:cBhvr>
                                      <p:to>
                                        <a:srgbClr val="FFFFFF"/>
                                      </p:to>
                                    </p:animClr>
                                    <p:set>
                                      <p:cBhvr>
                                        <p:cTn id="29" dur="2000" fill="hold"/>
                                        <p:tgtEl>
                                          <p:spTgt spid="214"/>
                                        </p:tgtEl>
                                        <p:attrNameLst>
                                          <p:attrName>fill.type</p:attrName>
                                        </p:attrNameLst>
                                      </p:cBhvr>
                                      <p:to>
                                        <p:strVal val="solid"/>
                                      </p:to>
                                    </p:set>
                                    <p:set>
                                      <p:cBhvr>
                                        <p:cTn id="30" dur="2000" fill="hold"/>
                                        <p:tgtEl>
                                          <p:spTgt spid="214"/>
                                        </p:tgtEl>
                                        <p:attrNameLst>
                                          <p:attrName>fill.on</p:attrName>
                                        </p:attrNameLst>
                                      </p:cBhvr>
                                      <p:to>
                                        <p:strVal val="true"/>
                                      </p:to>
                                    </p:set>
                                  </p:childTnLst>
                                </p:cTn>
                              </p:par>
                              <p:par>
                                <p:cTn id="31" presetID="1" presetClass="emph" presetSubtype="2" fill="hold" nodeType="withEffect">
                                  <p:stCondLst>
                                    <p:cond delay="0"/>
                                  </p:stCondLst>
                                  <p:childTnLst>
                                    <p:animClr clrSpc="rgb" dir="cw">
                                      <p:cBhvr>
                                        <p:cTn id="32" dur="2000" fill="hold"/>
                                        <p:tgtEl>
                                          <p:spTgt spid="175"/>
                                        </p:tgtEl>
                                        <p:attrNameLst>
                                          <p:attrName>fillcolor</p:attrName>
                                        </p:attrNameLst>
                                      </p:cBhvr>
                                      <p:to>
                                        <a:srgbClr val="FFFFFF"/>
                                      </p:to>
                                    </p:animClr>
                                    <p:set>
                                      <p:cBhvr>
                                        <p:cTn id="33" dur="2000" fill="hold"/>
                                        <p:tgtEl>
                                          <p:spTgt spid="175"/>
                                        </p:tgtEl>
                                        <p:attrNameLst>
                                          <p:attrName>fill.type</p:attrName>
                                        </p:attrNameLst>
                                      </p:cBhvr>
                                      <p:to>
                                        <p:strVal val="solid"/>
                                      </p:to>
                                    </p:set>
                                    <p:set>
                                      <p:cBhvr>
                                        <p:cTn id="34" dur="2000" fill="hold"/>
                                        <p:tgtEl>
                                          <p:spTgt spid="175"/>
                                        </p:tgtEl>
                                        <p:attrNameLst>
                                          <p:attrName>fill.on</p:attrName>
                                        </p:attrNameLst>
                                      </p:cBhvr>
                                      <p:to>
                                        <p:strVal val="true"/>
                                      </p:to>
                                    </p:set>
                                  </p:childTnLst>
                                </p:cTn>
                              </p:par>
                              <p:par>
                                <p:cTn id="35" presetID="1" presetClass="emph" presetSubtype="2" fill="hold" nodeType="withEffect">
                                  <p:stCondLst>
                                    <p:cond delay="0"/>
                                  </p:stCondLst>
                                  <p:childTnLst>
                                    <p:animClr clrSpc="rgb" dir="cw">
                                      <p:cBhvr>
                                        <p:cTn id="36" dur="2000" fill="hold"/>
                                        <p:tgtEl>
                                          <p:spTgt spid="257"/>
                                        </p:tgtEl>
                                        <p:attrNameLst>
                                          <p:attrName>fillcolor</p:attrName>
                                        </p:attrNameLst>
                                      </p:cBhvr>
                                      <p:to>
                                        <a:srgbClr val="FFFFFF"/>
                                      </p:to>
                                    </p:animClr>
                                    <p:set>
                                      <p:cBhvr>
                                        <p:cTn id="37" dur="2000" fill="hold"/>
                                        <p:tgtEl>
                                          <p:spTgt spid="257"/>
                                        </p:tgtEl>
                                        <p:attrNameLst>
                                          <p:attrName>fill.type</p:attrName>
                                        </p:attrNameLst>
                                      </p:cBhvr>
                                      <p:to>
                                        <p:strVal val="solid"/>
                                      </p:to>
                                    </p:set>
                                    <p:set>
                                      <p:cBhvr>
                                        <p:cTn id="38" dur="2000" fill="hold"/>
                                        <p:tgtEl>
                                          <p:spTgt spid="257"/>
                                        </p:tgtEl>
                                        <p:attrNameLst>
                                          <p:attrName>fill.on</p:attrName>
                                        </p:attrNameLst>
                                      </p:cBhvr>
                                      <p:to>
                                        <p:strVal val="true"/>
                                      </p:to>
                                    </p:set>
                                  </p:childTnLst>
                                </p:cTn>
                              </p:par>
                            </p:childTnLst>
                          </p:cTn>
                        </p:par>
                      </p:childTnLst>
                    </p:cTn>
                  </p:par>
                  <p:par>
                    <p:cTn id="39" fill="hold">
                      <p:stCondLst>
                        <p:cond delay="indefinite"/>
                      </p:stCondLst>
                      <p:childTnLst>
                        <p:par>
                          <p:cTn id="40" fill="hold">
                            <p:stCondLst>
                              <p:cond delay="0"/>
                            </p:stCondLst>
                            <p:childTnLst>
                              <p:par>
                                <p:cTn id="41" presetID="1" presetClass="emph" presetSubtype="2" fill="hold" nodeType="clickEffect">
                                  <p:stCondLst>
                                    <p:cond delay="0"/>
                                  </p:stCondLst>
                                  <p:childTnLst>
                                    <p:animClr clrSpc="rgb" dir="cw">
                                      <p:cBhvr>
                                        <p:cTn id="42" dur="2000" fill="hold"/>
                                        <p:tgtEl>
                                          <p:spTgt spid="176"/>
                                        </p:tgtEl>
                                        <p:attrNameLst>
                                          <p:attrName>fillcolor</p:attrName>
                                        </p:attrNameLst>
                                      </p:cBhvr>
                                      <p:to>
                                        <a:schemeClr val="accent2"/>
                                      </p:to>
                                    </p:animClr>
                                    <p:set>
                                      <p:cBhvr>
                                        <p:cTn id="43" dur="2000" fill="hold"/>
                                        <p:tgtEl>
                                          <p:spTgt spid="176"/>
                                        </p:tgtEl>
                                        <p:attrNameLst>
                                          <p:attrName>fill.type</p:attrName>
                                        </p:attrNameLst>
                                      </p:cBhvr>
                                      <p:to>
                                        <p:strVal val="solid"/>
                                      </p:to>
                                    </p:set>
                                    <p:set>
                                      <p:cBhvr>
                                        <p:cTn id="44" dur="2000" fill="hold"/>
                                        <p:tgtEl>
                                          <p:spTgt spid="176"/>
                                        </p:tgtEl>
                                        <p:attrNameLst>
                                          <p:attrName>fill.on</p:attrName>
                                        </p:attrNameLst>
                                      </p:cBhvr>
                                      <p:to>
                                        <p:strVal val="true"/>
                                      </p:to>
                                    </p:set>
                                  </p:childTnLst>
                                </p:cTn>
                              </p:par>
                            </p:childTnLst>
                          </p:cTn>
                        </p:par>
                      </p:childTnLst>
                    </p:cTn>
                  </p:par>
                  <p:par>
                    <p:cTn id="45" fill="hold">
                      <p:stCondLst>
                        <p:cond delay="indefinite"/>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257"/>
                                        </p:tgtEl>
                                        <p:attrNameLst>
                                          <p:attrName>fillcolor</p:attrName>
                                        </p:attrNameLst>
                                      </p:cBhvr>
                                      <p:to>
                                        <a:schemeClr val="accent2"/>
                                      </p:to>
                                    </p:animClr>
                                    <p:set>
                                      <p:cBhvr>
                                        <p:cTn id="49" dur="2000" fill="hold"/>
                                        <p:tgtEl>
                                          <p:spTgt spid="257"/>
                                        </p:tgtEl>
                                        <p:attrNameLst>
                                          <p:attrName>fill.type</p:attrName>
                                        </p:attrNameLst>
                                      </p:cBhvr>
                                      <p:to>
                                        <p:strVal val="solid"/>
                                      </p:to>
                                    </p:set>
                                    <p:set>
                                      <p:cBhvr>
                                        <p:cTn id="50" dur="2000" fill="hold"/>
                                        <p:tgtEl>
                                          <p:spTgt spid="257"/>
                                        </p:tgtEl>
                                        <p:attrNameLst>
                                          <p:attrName>fill.on</p:attrName>
                                        </p:attrNameLst>
                                      </p:cBhvr>
                                      <p:to>
                                        <p:strVal val="true"/>
                                      </p:to>
                                    </p:set>
                                  </p:childTnLst>
                                </p:cTn>
                              </p:par>
                            </p:childTnLst>
                          </p:cTn>
                        </p:par>
                      </p:childTnLst>
                    </p:cTn>
                  </p:par>
                  <p:par>
                    <p:cTn id="51" fill="hold">
                      <p:stCondLst>
                        <p:cond delay="indefinite"/>
                      </p:stCondLst>
                      <p:childTnLst>
                        <p:par>
                          <p:cTn id="52" fill="hold">
                            <p:stCondLst>
                              <p:cond delay="0"/>
                            </p:stCondLst>
                            <p:childTnLst>
                              <p:par>
                                <p:cTn id="53" presetID="1" presetClass="emph" presetSubtype="2" fill="hold" nodeType="clickEffect">
                                  <p:stCondLst>
                                    <p:cond delay="0"/>
                                  </p:stCondLst>
                                  <p:childTnLst>
                                    <p:animClr clrSpc="rgb" dir="cw">
                                      <p:cBhvr>
                                        <p:cTn id="54" dur="2000" fill="hold"/>
                                        <p:tgtEl>
                                          <p:spTgt spid="234"/>
                                        </p:tgtEl>
                                        <p:attrNameLst>
                                          <p:attrName>fillcolor</p:attrName>
                                        </p:attrNameLst>
                                      </p:cBhvr>
                                      <p:to>
                                        <a:schemeClr val="accent2"/>
                                      </p:to>
                                    </p:animClr>
                                    <p:set>
                                      <p:cBhvr>
                                        <p:cTn id="55" dur="2000" fill="hold"/>
                                        <p:tgtEl>
                                          <p:spTgt spid="234"/>
                                        </p:tgtEl>
                                        <p:attrNameLst>
                                          <p:attrName>fill.type</p:attrName>
                                        </p:attrNameLst>
                                      </p:cBhvr>
                                      <p:to>
                                        <p:strVal val="solid"/>
                                      </p:to>
                                    </p:set>
                                    <p:set>
                                      <p:cBhvr>
                                        <p:cTn id="56" dur="2000" fill="hold"/>
                                        <p:tgtEl>
                                          <p:spTgt spid="234"/>
                                        </p:tgtEl>
                                        <p:attrNameLst>
                                          <p:attrName>fill.on</p:attrName>
                                        </p:attrNameLst>
                                      </p:cBhvr>
                                      <p:to>
                                        <p:strVal val="true"/>
                                      </p:to>
                                    </p:set>
                                  </p:childTnLst>
                                </p:cTn>
                              </p:par>
                            </p:childTnLst>
                          </p:cTn>
                        </p:par>
                      </p:childTnLst>
                    </p:cTn>
                  </p:par>
                  <p:par>
                    <p:cTn id="57" fill="hold">
                      <p:stCondLst>
                        <p:cond delay="indefinite"/>
                      </p:stCondLst>
                      <p:childTnLst>
                        <p:par>
                          <p:cTn id="58" fill="hold">
                            <p:stCondLst>
                              <p:cond delay="0"/>
                            </p:stCondLst>
                            <p:childTnLst>
                              <p:par>
                                <p:cTn id="59" presetID="1" presetClass="emph" presetSubtype="2" fill="hold" nodeType="clickEffect">
                                  <p:stCondLst>
                                    <p:cond delay="0"/>
                                  </p:stCondLst>
                                  <p:childTnLst>
                                    <p:animClr clrSpc="rgb" dir="cw">
                                      <p:cBhvr>
                                        <p:cTn id="60" dur="2000" fill="hold"/>
                                        <p:tgtEl>
                                          <p:spTgt spid="257"/>
                                        </p:tgtEl>
                                        <p:attrNameLst>
                                          <p:attrName>fillcolor</p:attrName>
                                        </p:attrNameLst>
                                      </p:cBhvr>
                                      <p:to>
                                        <a:srgbClr val="FFFFFF"/>
                                      </p:to>
                                    </p:animClr>
                                    <p:set>
                                      <p:cBhvr>
                                        <p:cTn id="61" dur="2000" fill="hold"/>
                                        <p:tgtEl>
                                          <p:spTgt spid="257"/>
                                        </p:tgtEl>
                                        <p:attrNameLst>
                                          <p:attrName>fill.type</p:attrName>
                                        </p:attrNameLst>
                                      </p:cBhvr>
                                      <p:to>
                                        <p:strVal val="solid"/>
                                      </p:to>
                                    </p:set>
                                    <p:set>
                                      <p:cBhvr>
                                        <p:cTn id="62" dur="2000" fill="hold"/>
                                        <p:tgtEl>
                                          <p:spTgt spid="257"/>
                                        </p:tgtEl>
                                        <p:attrNameLst>
                                          <p:attrName>fill.on</p:attrName>
                                        </p:attrNameLst>
                                      </p:cBhvr>
                                      <p:to>
                                        <p:strVal val="true"/>
                                      </p:to>
                                    </p:set>
                                  </p:childTnLst>
                                </p:cTn>
                              </p:par>
                              <p:par>
                                <p:cTn id="63" presetID="1" presetClass="emph" presetSubtype="2" fill="hold" nodeType="withEffect">
                                  <p:stCondLst>
                                    <p:cond delay="0"/>
                                  </p:stCondLst>
                                  <p:childTnLst>
                                    <p:animClr clrSpc="rgb" dir="cw">
                                      <p:cBhvr>
                                        <p:cTn id="64" dur="2000" fill="hold"/>
                                        <p:tgtEl>
                                          <p:spTgt spid="176"/>
                                        </p:tgtEl>
                                        <p:attrNameLst>
                                          <p:attrName>fillcolor</p:attrName>
                                        </p:attrNameLst>
                                      </p:cBhvr>
                                      <p:to>
                                        <a:srgbClr val="FFFFFF"/>
                                      </p:to>
                                    </p:animClr>
                                    <p:set>
                                      <p:cBhvr>
                                        <p:cTn id="65" dur="2000" fill="hold"/>
                                        <p:tgtEl>
                                          <p:spTgt spid="176"/>
                                        </p:tgtEl>
                                        <p:attrNameLst>
                                          <p:attrName>fill.type</p:attrName>
                                        </p:attrNameLst>
                                      </p:cBhvr>
                                      <p:to>
                                        <p:strVal val="solid"/>
                                      </p:to>
                                    </p:set>
                                    <p:set>
                                      <p:cBhvr>
                                        <p:cTn id="66" dur="2000" fill="hold"/>
                                        <p:tgtEl>
                                          <p:spTgt spid="176"/>
                                        </p:tgtEl>
                                        <p:attrNameLst>
                                          <p:attrName>fill.on</p:attrName>
                                        </p:attrNameLst>
                                      </p:cBhvr>
                                      <p:to>
                                        <p:strVal val="true"/>
                                      </p:to>
                                    </p:set>
                                  </p:childTnLst>
                                </p:cTn>
                              </p:par>
                            </p:childTnLst>
                          </p:cTn>
                        </p:par>
                      </p:childTnLst>
                    </p:cTn>
                  </p:par>
                  <p:par>
                    <p:cTn id="67" fill="hold">
                      <p:stCondLst>
                        <p:cond delay="indefinite"/>
                      </p:stCondLst>
                      <p:childTnLst>
                        <p:par>
                          <p:cTn id="68" fill="hold">
                            <p:stCondLst>
                              <p:cond delay="0"/>
                            </p:stCondLst>
                            <p:childTnLst>
                              <p:par>
                                <p:cTn id="69" presetID="1" presetClass="emph" presetSubtype="2" fill="hold" nodeType="clickEffect">
                                  <p:stCondLst>
                                    <p:cond delay="0"/>
                                  </p:stCondLst>
                                  <p:childTnLst>
                                    <p:animClr clrSpc="rgb" dir="cw">
                                      <p:cBhvr>
                                        <p:cTn id="70" dur="2000" fill="hold"/>
                                        <p:tgtEl>
                                          <p:spTgt spid="234"/>
                                        </p:tgtEl>
                                        <p:attrNameLst>
                                          <p:attrName>fillcolor</p:attrName>
                                        </p:attrNameLst>
                                      </p:cBhvr>
                                      <p:to>
                                        <a:srgbClr val="FFFFFF"/>
                                      </p:to>
                                    </p:animClr>
                                    <p:set>
                                      <p:cBhvr>
                                        <p:cTn id="71" dur="2000" fill="hold"/>
                                        <p:tgtEl>
                                          <p:spTgt spid="234"/>
                                        </p:tgtEl>
                                        <p:attrNameLst>
                                          <p:attrName>fill.type</p:attrName>
                                        </p:attrNameLst>
                                      </p:cBhvr>
                                      <p:to>
                                        <p:strVal val="solid"/>
                                      </p:to>
                                    </p:set>
                                    <p:set>
                                      <p:cBhvr>
                                        <p:cTn id="72" dur="2000" fill="hold"/>
                                        <p:tgtEl>
                                          <p:spTgt spid="234"/>
                                        </p:tgtEl>
                                        <p:attrNameLst>
                                          <p:attrName>fill.on</p:attrName>
                                        </p:attrNameLst>
                                      </p:cBhvr>
                                      <p:to>
                                        <p:strVal val="true"/>
                                      </p:to>
                                    </p:set>
                                  </p:childTnLst>
                                </p:cTn>
                              </p:par>
                            </p:childTnLst>
                          </p:cTn>
                        </p:par>
                      </p:childTnLst>
                    </p:cTn>
                  </p:par>
                  <p:par>
                    <p:cTn id="73" fill="hold">
                      <p:stCondLst>
                        <p:cond delay="indefinite"/>
                      </p:stCondLst>
                      <p:childTnLst>
                        <p:par>
                          <p:cTn id="74" fill="hold">
                            <p:stCondLst>
                              <p:cond delay="0"/>
                            </p:stCondLst>
                            <p:childTnLst>
                              <p:par>
                                <p:cTn id="75" presetID="1" presetClass="emph" presetSubtype="2" fill="hold" nodeType="clickEffect">
                                  <p:stCondLst>
                                    <p:cond delay="0"/>
                                  </p:stCondLst>
                                  <p:childTnLst>
                                    <p:animClr clrSpc="rgb" dir="cw">
                                      <p:cBhvr>
                                        <p:cTn id="76" dur="2000" fill="hold"/>
                                        <p:tgtEl>
                                          <p:spTgt spid="234"/>
                                        </p:tgtEl>
                                        <p:attrNameLst>
                                          <p:attrName>fillcolor</p:attrName>
                                        </p:attrNameLst>
                                      </p:cBhvr>
                                      <p:to>
                                        <a:schemeClr val="accent2"/>
                                      </p:to>
                                    </p:animClr>
                                    <p:set>
                                      <p:cBhvr>
                                        <p:cTn id="77" dur="2000" fill="hold"/>
                                        <p:tgtEl>
                                          <p:spTgt spid="234"/>
                                        </p:tgtEl>
                                        <p:attrNameLst>
                                          <p:attrName>fill.type</p:attrName>
                                        </p:attrNameLst>
                                      </p:cBhvr>
                                      <p:to>
                                        <p:strVal val="solid"/>
                                      </p:to>
                                    </p:set>
                                    <p:set>
                                      <p:cBhvr>
                                        <p:cTn id="78" dur="2000" fill="hold"/>
                                        <p:tgtEl>
                                          <p:spTgt spid="234"/>
                                        </p:tgtEl>
                                        <p:attrNameLst>
                                          <p:attrName>fill.on</p:attrName>
                                        </p:attrNameLst>
                                      </p:cBhvr>
                                      <p:to>
                                        <p:strVal val="true"/>
                                      </p:to>
                                    </p:set>
                                  </p:childTnLst>
                                </p:cTn>
                              </p:par>
                            </p:childTnLst>
                          </p:cTn>
                        </p:par>
                      </p:childTnLst>
                    </p:cTn>
                  </p:par>
                  <p:par>
                    <p:cTn id="79" fill="hold">
                      <p:stCondLst>
                        <p:cond delay="indefinite"/>
                      </p:stCondLst>
                      <p:childTnLst>
                        <p:par>
                          <p:cTn id="80" fill="hold">
                            <p:stCondLst>
                              <p:cond delay="0"/>
                            </p:stCondLst>
                            <p:childTnLst>
                              <p:par>
                                <p:cTn id="81" presetID="1" presetClass="emph" presetSubtype="2" fill="hold" nodeType="clickEffect">
                                  <p:stCondLst>
                                    <p:cond delay="0"/>
                                  </p:stCondLst>
                                  <p:childTnLst>
                                    <p:animClr clrSpc="rgb" dir="cw">
                                      <p:cBhvr>
                                        <p:cTn id="82" dur="2000" fill="hold"/>
                                        <p:tgtEl>
                                          <p:spTgt spid="3"/>
                                        </p:tgtEl>
                                        <p:attrNameLst>
                                          <p:attrName>fillcolor</p:attrName>
                                        </p:attrNameLst>
                                      </p:cBhvr>
                                      <p:to>
                                        <a:schemeClr val="accent2"/>
                                      </p:to>
                                    </p:animClr>
                                    <p:set>
                                      <p:cBhvr>
                                        <p:cTn id="83" dur="2000" fill="hold"/>
                                        <p:tgtEl>
                                          <p:spTgt spid="3"/>
                                        </p:tgtEl>
                                        <p:attrNameLst>
                                          <p:attrName>fill.type</p:attrName>
                                        </p:attrNameLst>
                                      </p:cBhvr>
                                      <p:to>
                                        <p:strVal val="solid"/>
                                      </p:to>
                                    </p:set>
                                    <p:set>
                                      <p:cBhvr>
                                        <p:cTn id="84" dur="2000" fill="hold"/>
                                        <p:tgtEl>
                                          <p:spTgt spid="3"/>
                                        </p:tgtEl>
                                        <p:attrNameLst>
                                          <p:attrName>fill.on</p:attrName>
                                        </p:attrNameLst>
                                      </p:cBhvr>
                                      <p:to>
                                        <p:strVal val="true"/>
                                      </p:to>
                                    </p:set>
                                  </p:childTnLst>
                                </p:cTn>
                              </p:par>
                            </p:childTnLst>
                          </p:cTn>
                        </p:par>
                      </p:childTnLst>
                    </p:cTn>
                  </p:par>
                  <p:par>
                    <p:cTn id="85" fill="hold">
                      <p:stCondLst>
                        <p:cond delay="indefinite"/>
                      </p:stCondLst>
                      <p:childTnLst>
                        <p:par>
                          <p:cTn id="86" fill="hold">
                            <p:stCondLst>
                              <p:cond delay="0"/>
                            </p:stCondLst>
                            <p:childTnLst>
                              <p:par>
                                <p:cTn id="87" presetID="1" presetClass="emph" presetSubtype="2" fill="hold" nodeType="clickEffect">
                                  <p:stCondLst>
                                    <p:cond delay="0"/>
                                  </p:stCondLst>
                                  <p:childTnLst>
                                    <p:animClr clrSpc="rgb" dir="cw">
                                      <p:cBhvr>
                                        <p:cTn id="88" dur="2000" fill="hold"/>
                                        <p:tgtEl>
                                          <p:spTgt spid="258"/>
                                        </p:tgtEl>
                                        <p:attrNameLst>
                                          <p:attrName>fillcolor</p:attrName>
                                        </p:attrNameLst>
                                      </p:cBhvr>
                                      <p:to>
                                        <a:schemeClr val="accent2"/>
                                      </p:to>
                                    </p:animClr>
                                    <p:set>
                                      <p:cBhvr>
                                        <p:cTn id="89" dur="2000" fill="hold"/>
                                        <p:tgtEl>
                                          <p:spTgt spid="258"/>
                                        </p:tgtEl>
                                        <p:attrNameLst>
                                          <p:attrName>fill.type</p:attrName>
                                        </p:attrNameLst>
                                      </p:cBhvr>
                                      <p:to>
                                        <p:strVal val="solid"/>
                                      </p:to>
                                    </p:set>
                                    <p:set>
                                      <p:cBhvr>
                                        <p:cTn id="90" dur="2000" fill="hold"/>
                                        <p:tgtEl>
                                          <p:spTgt spid="258"/>
                                        </p:tgtEl>
                                        <p:attrNameLst>
                                          <p:attrName>fill.on</p:attrName>
                                        </p:attrNameLst>
                                      </p:cBhvr>
                                      <p:to>
                                        <p:strVal val="true"/>
                                      </p:to>
                                    </p:set>
                                  </p:childTnLst>
                                </p:cTn>
                              </p:par>
                            </p:childTnLst>
                          </p:cTn>
                        </p:par>
                      </p:childTnLst>
                    </p:cTn>
                  </p:par>
                  <p:par>
                    <p:cTn id="91" fill="hold">
                      <p:stCondLst>
                        <p:cond delay="indefinite"/>
                      </p:stCondLst>
                      <p:childTnLst>
                        <p:par>
                          <p:cTn id="92" fill="hold">
                            <p:stCondLst>
                              <p:cond delay="0"/>
                            </p:stCondLst>
                            <p:childTnLst>
                              <p:par>
                                <p:cTn id="93" presetID="19" presetClass="emph" presetSubtype="0" fill="hold" nodeType="clickEffect">
                                  <p:stCondLst>
                                    <p:cond delay="0"/>
                                  </p:stCondLst>
                                  <p:childTnLst>
                                    <p:animClr clrSpc="rgb" dir="cw">
                                      <p:cBhvr override="childStyle">
                                        <p:cTn id="94" dur="100" fill="hold"/>
                                        <p:tgtEl>
                                          <p:spTgt spid="250">
                                            <p:txEl>
                                              <p:pRg st="2" end="2"/>
                                            </p:txEl>
                                          </p:spTgt>
                                        </p:tgtEl>
                                        <p:attrNameLst>
                                          <p:attrName>style.color</p:attrName>
                                        </p:attrNameLst>
                                      </p:cBhvr>
                                      <p:to>
                                        <a:schemeClr val="accent2"/>
                                      </p:to>
                                    </p:animClr>
                                    <p:animClr clrSpc="rgb" dir="cw">
                                      <p:cBhvr>
                                        <p:cTn id="95" dur="100" fill="hold"/>
                                        <p:tgtEl>
                                          <p:spTgt spid="250">
                                            <p:txEl>
                                              <p:pRg st="2" end="2"/>
                                            </p:txEl>
                                          </p:spTgt>
                                        </p:tgtEl>
                                        <p:attrNameLst>
                                          <p:attrName>fillcolor</p:attrName>
                                        </p:attrNameLst>
                                      </p:cBhvr>
                                      <p:to>
                                        <a:schemeClr val="accent2"/>
                                      </p:to>
                                    </p:animClr>
                                    <p:set>
                                      <p:cBhvr>
                                        <p:cTn id="96" dur="100" fill="hold"/>
                                        <p:tgtEl>
                                          <p:spTgt spid="250">
                                            <p:txEl>
                                              <p:pRg st="2" end="2"/>
                                            </p:txEl>
                                          </p:spTgt>
                                        </p:tgtEl>
                                        <p:attrNameLst>
                                          <p:attrName>fill.type</p:attrName>
                                        </p:attrNameLst>
                                      </p:cBhvr>
                                      <p:to>
                                        <p:strVal val="solid"/>
                                      </p:to>
                                    </p:set>
                                    <p:set>
                                      <p:cBhvr>
                                        <p:cTn id="97" dur="100" fill="hold"/>
                                        <p:tgtEl>
                                          <p:spTgt spid="250">
                                            <p:txEl>
                                              <p:pRg st="2" end="2"/>
                                            </p:txEl>
                                          </p:spTgt>
                                        </p:tgtEl>
                                        <p:attrNameLst>
                                          <p:attrName>fill.on</p:attrName>
                                        </p:attrNameLst>
                                      </p:cBhvr>
                                      <p:to>
                                        <p:strVal val="true"/>
                                      </p:to>
                                    </p:set>
                                  </p:childTnLst>
                                </p:cTn>
                              </p:par>
                            </p:childTnLst>
                          </p:cTn>
                        </p:par>
                      </p:childTnLst>
                    </p:cTn>
                  </p:par>
                  <p:par>
                    <p:cTn id="98" fill="hold">
                      <p:stCondLst>
                        <p:cond delay="indefinite"/>
                      </p:stCondLst>
                      <p:childTnLst>
                        <p:par>
                          <p:cTn id="99" fill="hold">
                            <p:stCondLst>
                              <p:cond delay="0"/>
                            </p:stCondLst>
                            <p:childTnLst>
                              <p:par>
                                <p:cTn id="100" presetID="1" presetClass="emph" presetSubtype="2" fill="hold" nodeType="clickEffect">
                                  <p:stCondLst>
                                    <p:cond delay="0"/>
                                  </p:stCondLst>
                                  <p:childTnLst>
                                    <p:animClr clrSpc="rgb" dir="cw">
                                      <p:cBhvr>
                                        <p:cTn id="101" dur="2000" fill="hold"/>
                                        <p:tgtEl>
                                          <p:spTgt spid="263"/>
                                        </p:tgtEl>
                                        <p:attrNameLst>
                                          <p:attrName>fillcolor</p:attrName>
                                        </p:attrNameLst>
                                      </p:cBhvr>
                                      <p:to>
                                        <a:schemeClr val="accent2"/>
                                      </p:to>
                                    </p:animClr>
                                    <p:set>
                                      <p:cBhvr>
                                        <p:cTn id="102" dur="2000" fill="hold"/>
                                        <p:tgtEl>
                                          <p:spTgt spid="263"/>
                                        </p:tgtEl>
                                        <p:attrNameLst>
                                          <p:attrName>fill.type</p:attrName>
                                        </p:attrNameLst>
                                      </p:cBhvr>
                                      <p:to>
                                        <p:strVal val="solid"/>
                                      </p:to>
                                    </p:set>
                                    <p:set>
                                      <p:cBhvr>
                                        <p:cTn id="103" dur="2000" fill="hold"/>
                                        <p:tgtEl>
                                          <p:spTgt spid="263"/>
                                        </p:tgtEl>
                                        <p:attrNameLst>
                                          <p:attrName>fill.on</p:attrName>
                                        </p:attrNameLst>
                                      </p:cBhvr>
                                      <p:to>
                                        <p:strVal val="true"/>
                                      </p:to>
                                    </p:set>
                                  </p:childTnLst>
                                </p:cTn>
                              </p:par>
                            </p:childTnLst>
                          </p:cTn>
                        </p:par>
                      </p:childTnLst>
                    </p:cTn>
                  </p:par>
                  <p:par>
                    <p:cTn id="104" fill="hold">
                      <p:stCondLst>
                        <p:cond delay="indefinite"/>
                      </p:stCondLst>
                      <p:childTnLst>
                        <p:par>
                          <p:cTn id="105" fill="hold">
                            <p:stCondLst>
                              <p:cond delay="0"/>
                            </p:stCondLst>
                            <p:childTnLst>
                              <p:par>
                                <p:cTn id="106" presetID="1" presetClass="emph" presetSubtype="2" fill="hold" nodeType="clickEffect">
                                  <p:stCondLst>
                                    <p:cond delay="0"/>
                                  </p:stCondLst>
                                  <p:childTnLst>
                                    <p:animClr clrSpc="rgb" dir="cw">
                                      <p:cBhvr>
                                        <p:cTn id="107" dur="2000" fill="hold"/>
                                        <p:tgtEl>
                                          <p:spTgt spid="214"/>
                                        </p:tgtEl>
                                        <p:attrNameLst>
                                          <p:attrName>fillcolor</p:attrName>
                                        </p:attrNameLst>
                                      </p:cBhvr>
                                      <p:to>
                                        <a:schemeClr val="accent2"/>
                                      </p:to>
                                    </p:animClr>
                                    <p:set>
                                      <p:cBhvr>
                                        <p:cTn id="108" dur="2000" fill="hold"/>
                                        <p:tgtEl>
                                          <p:spTgt spid="214"/>
                                        </p:tgtEl>
                                        <p:attrNameLst>
                                          <p:attrName>fill.type</p:attrName>
                                        </p:attrNameLst>
                                      </p:cBhvr>
                                      <p:to>
                                        <p:strVal val="solid"/>
                                      </p:to>
                                    </p:set>
                                    <p:set>
                                      <p:cBhvr>
                                        <p:cTn id="109" dur="2000" fill="hold"/>
                                        <p:tgtEl>
                                          <p:spTgt spid="214"/>
                                        </p:tgtEl>
                                        <p:attrNameLst>
                                          <p:attrName>fill.on</p:attrName>
                                        </p:attrNameLst>
                                      </p:cBhvr>
                                      <p:to>
                                        <p:strVal val="true"/>
                                      </p:to>
                                    </p:set>
                                  </p:childTnLst>
                                </p:cTn>
                              </p:par>
                            </p:childTnLst>
                          </p:cTn>
                        </p:par>
                      </p:childTnLst>
                    </p:cTn>
                  </p:par>
                  <p:par>
                    <p:cTn id="110" fill="hold">
                      <p:stCondLst>
                        <p:cond delay="indefinite"/>
                      </p:stCondLst>
                      <p:childTnLst>
                        <p:par>
                          <p:cTn id="111" fill="hold">
                            <p:stCondLst>
                              <p:cond delay="0"/>
                            </p:stCondLst>
                            <p:childTnLst>
                              <p:par>
                                <p:cTn id="112" presetID="1" presetClass="emph" presetSubtype="2" fill="hold" nodeType="clickEffect">
                                  <p:stCondLst>
                                    <p:cond delay="0"/>
                                  </p:stCondLst>
                                  <p:childTnLst>
                                    <p:animClr clrSpc="rgb" dir="cw">
                                      <p:cBhvr>
                                        <p:cTn id="113" dur="2000" fill="hold"/>
                                        <p:tgtEl>
                                          <p:spTgt spid="214"/>
                                        </p:tgtEl>
                                        <p:attrNameLst>
                                          <p:attrName>fillcolor</p:attrName>
                                        </p:attrNameLst>
                                      </p:cBhvr>
                                      <p:to>
                                        <a:srgbClr val="FFFFFF"/>
                                      </p:to>
                                    </p:animClr>
                                    <p:set>
                                      <p:cBhvr>
                                        <p:cTn id="114" dur="2000" fill="hold"/>
                                        <p:tgtEl>
                                          <p:spTgt spid="214"/>
                                        </p:tgtEl>
                                        <p:attrNameLst>
                                          <p:attrName>fill.type</p:attrName>
                                        </p:attrNameLst>
                                      </p:cBhvr>
                                      <p:to>
                                        <p:strVal val="solid"/>
                                      </p:to>
                                    </p:set>
                                    <p:set>
                                      <p:cBhvr>
                                        <p:cTn id="115" dur="2000" fill="hold"/>
                                        <p:tgtEl>
                                          <p:spTgt spid="214"/>
                                        </p:tgtEl>
                                        <p:attrNameLst>
                                          <p:attrName>fill.on</p:attrName>
                                        </p:attrNameLst>
                                      </p:cBhvr>
                                      <p:to>
                                        <p:strVal val="true"/>
                                      </p:to>
                                    </p:set>
                                  </p:childTnLst>
                                </p:cTn>
                              </p:par>
                              <p:par>
                                <p:cTn id="116" presetID="1" presetClass="emph" presetSubtype="2" fill="hold" nodeType="withEffect">
                                  <p:stCondLst>
                                    <p:cond delay="0"/>
                                  </p:stCondLst>
                                  <p:childTnLst>
                                    <p:animClr clrSpc="rgb" dir="cw">
                                      <p:cBhvr>
                                        <p:cTn id="117" dur="2000" fill="hold"/>
                                        <p:tgtEl>
                                          <p:spTgt spid="3"/>
                                        </p:tgtEl>
                                        <p:attrNameLst>
                                          <p:attrName>fillcolor</p:attrName>
                                        </p:attrNameLst>
                                      </p:cBhvr>
                                      <p:to>
                                        <a:srgbClr val="FFFFFF"/>
                                      </p:to>
                                    </p:animClr>
                                    <p:set>
                                      <p:cBhvr>
                                        <p:cTn id="118" dur="2000" fill="hold"/>
                                        <p:tgtEl>
                                          <p:spTgt spid="3"/>
                                        </p:tgtEl>
                                        <p:attrNameLst>
                                          <p:attrName>fill.type</p:attrName>
                                        </p:attrNameLst>
                                      </p:cBhvr>
                                      <p:to>
                                        <p:strVal val="solid"/>
                                      </p:to>
                                    </p:set>
                                    <p:set>
                                      <p:cBhvr>
                                        <p:cTn id="119" dur="2000" fill="hold"/>
                                        <p:tgtEl>
                                          <p:spTgt spid="3"/>
                                        </p:tgtEl>
                                        <p:attrNameLst>
                                          <p:attrName>fill.on</p:attrName>
                                        </p:attrNameLst>
                                      </p:cBhvr>
                                      <p:to>
                                        <p:strVal val="true"/>
                                      </p:to>
                                    </p:set>
                                  </p:childTnLst>
                                </p:cTn>
                              </p:par>
                              <p:par>
                                <p:cTn id="120" presetID="1" presetClass="emph" presetSubtype="2" fill="hold" nodeType="withEffect">
                                  <p:stCondLst>
                                    <p:cond delay="0"/>
                                  </p:stCondLst>
                                  <p:childTnLst>
                                    <p:animClr clrSpc="rgb" dir="cw">
                                      <p:cBhvr>
                                        <p:cTn id="121" dur="2000" fill="hold"/>
                                        <p:tgtEl>
                                          <p:spTgt spid="258"/>
                                        </p:tgtEl>
                                        <p:attrNameLst>
                                          <p:attrName>fillcolor</p:attrName>
                                        </p:attrNameLst>
                                      </p:cBhvr>
                                      <p:to>
                                        <a:srgbClr val="FFFFFF"/>
                                      </p:to>
                                    </p:animClr>
                                    <p:set>
                                      <p:cBhvr>
                                        <p:cTn id="122" dur="2000" fill="hold"/>
                                        <p:tgtEl>
                                          <p:spTgt spid="258"/>
                                        </p:tgtEl>
                                        <p:attrNameLst>
                                          <p:attrName>fill.type</p:attrName>
                                        </p:attrNameLst>
                                      </p:cBhvr>
                                      <p:to>
                                        <p:strVal val="solid"/>
                                      </p:to>
                                    </p:set>
                                    <p:set>
                                      <p:cBhvr>
                                        <p:cTn id="123" dur="2000" fill="hold"/>
                                        <p:tgtEl>
                                          <p:spTgt spid="258"/>
                                        </p:tgtEl>
                                        <p:attrNameLst>
                                          <p:attrName>fill.on</p:attrName>
                                        </p:attrNameLst>
                                      </p:cBhvr>
                                      <p:to>
                                        <p:strVal val="true"/>
                                      </p:to>
                                    </p:set>
                                  </p:childTnLst>
                                </p:cTn>
                              </p:par>
                              <p:par>
                                <p:cTn id="124" presetID="1" presetClass="emph" presetSubtype="2" fill="hold" nodeType="withEffect">
                                  <p:stCondLst>
                                    <p:cond delay="0"/>
                                  </p:stCondLst>
                                  <p:childTnLst>
                                    <p:animClr clrSpc="rgb" dir="cw">
                                      <p:cBhvr>
                                        <p:cTn id="125" dur="2000" fill="hold"/>
                                        <p:tgtEl>
                                          <p:spTgt spid="263"/>
                                        </p:tgtEl>
                                        <p:attrNameLst>
                                          <p:attrName>fillcolor</p:attrName>
                                        </p:attrNameLst>
                                      </p:cBhvr>
                                      <p:to>
                                        <a:srgbClr val="FFFFFF"/>
                                      </p:to>
                                    </p:animClr>
                                    <p:set>
                                      <p:cBhvr>
                                        <p:cTn id="126" dur="2000" fill="hold"/>
                                        <p:tgtEl>
                                          <p:spTgt spid="263"/>
                                        </p:tgtEl>
                                        <p:attrNameLst>
                                          <p:attrName>fill.type</p:attrName>
                                        </p:attrNameLst>
                                      </p:cBhvr>
                                      <p:to>
                                        <p:strVal val="solid"/>
                                      </p:to>
                                    </p:set>
                                    <p:set>
                                      <p:cBhvr>
                                        <p:cTn id="127" dur="2000" fill="hold"/>
                                        <p:tgtEl>
                                          <p:spTgt spid="263"/>
                                        </p:tgtEl>
                                        <p:attrNameLst>
                                          <p:attrName>fill.on</p:attrName>
                                        </p:attrNameLst>
                                      </p:cBhvr>
                                      <p:to>
                                        <p:strVal val="true"/>
                                      </p:to>
                                    </p:set>
                                  </p:childTnLst>
                                </p:cTn>
                              </p:par>
                            </p:childTnLst>
                          </p:cTn>
                        </p:par>
                      </p:childTnLst>
                    </p:cTn>
                  </p:par>
                  <p:par>
                    <p:cTn id="128" fill="hold">
                      <p:stCondLst>
                        <p:cond delay="indefinite"/>
                      </p:stCondLst>
                      <p:childTnLst>
                        <p:par>
                          <p:cTn id="129" fill="hold">
                            <p:stCondLst>
                              <p:cond delay="0"/>
                            </p:stCondLst>
                            <p:childTnLst>
                              <p:par>
                                <p:cTn id="130" presetID="19" presetClass="emph" presetSubtype="0" fill="hold" nodeType="clickEffect">
                                  <p:stCondLst>
                                    <p:cond delay="0"/>
                                  </p:stCondLst>
                                  <p:childTnLst>
                                    <p:animClr clrSpc="rgb" dir="cw">
                                      <p:cBhvr override="childStyle">
                                        <p:cTn id="131" dur="500" fill="hold"/>
                                        <p:tgtEl>
                                          <p:spTgt spid="250">
                                            <p:txEl>
                                              <p:pRg st="2" end="2"/>
                                            </p:txEl>
                                          </p:spTgt>
                                        </p:tgtEl>
                                        <p:attrNameLst>
                                          <p:attrName>style.color</p:attrName>
                                        </p:attrNameLst>
                                      </p:cBhvr>
                                      <p:to>
                                        <a:srgbClr val="000000"/>
                                      </p:to>
                                    </p:animClr>
                                    <p:animClr clrSpc="rgb" dir="cw">
                                      <p:cBhvr>
                                        <p:cTn id="132" dur="500" fill="hold"/>
                                        <p:tgtEl>
                                          <p:spTgt spid="250">
                                            <p:txEl>
                                              <p:pRg st="2" end="2"/>
                                            </p:txEl>
                                          </p:spTgt>
                                        </p:tgtEl>
                                        <p:attrNameLst>
                                          <p:attrName>fillcolor</p:attrName>
                                        </p:attrNameLst>
                                      </p:cBhvr>
                                      <p:to>
                                        <a:srgbClr val="000000"/>
                                      </p:to>
                                    </p:animClr>
                                    <p:set>
                                      <p:cBhvr>
                                        <p:cTn id="133" dur="500" fill="hold"/>
                                        <p:tgtEl>
                                          <p:spTgt spid="250">
                                            <p:txEl>
                                              <p:pRg st="2" end="2"/>
                                            </p:txEl>
                                          </p:spTgt>
                                        </p:tgtEl>
                                        <p:attrNameLst>
                                          <p:attrName>fill.type</p:attrName>
                                        </p:attrNameLst>
                                      </p:cBhvr>
                                      <p:to>
                                        <p:strVal val="solid"/>
                                      </p:to>
                                    </p:set>
                                    <p:set>
                                      <p:cBhvr>
                                        <p:cTn id="134" dur="500" fill="hold"/>
                                        <p:tgtEl>
                                          <p:spTgt spid="250">
                                            <p:txEl>
                                              <p:pRg st="2" end="2"/>
                                            </p:txEl>
                                          </p:spTgt>
                                        </p:tgtEl>
                                        <p:attrNameLst>
                                          <p:attrName>fill.on</p:attrName>
                                        </p:attrNameLst>
                                      </p:cBhvr>
                                      <p:to>
                                        <p:strVal val="true"/>
                                      </p:to>
                                    </p:set>
                                  </p:childTnLst>
                                </p:cTn>
                              </p:par>
                            </p:childTnLst>
                          </p:cTn>
                        </p:par>
                      </p:childTnLst>
                    </p:cTn>
                  </p:par>
                  <p:par>
                    <p:cTn id="135" fill="hold">
                      <p:stCondLst>
                        <p:cond delay="indefinite"/>
                      </p:stCondLst>
                      <p:childTnLst>
                        <p:par>
                          <p:cTn id="136" fill="hold">
                            <p:stCondLst>
                              <p:cond delay="0"/>
                            </p:stCondLst>
                            <p:childTnLst>
                              <p:par>
                                <p:cTn id="137" presetID="1" presetClass="emph" presetSubtype="2" fill="hold" nodeType="clickEffect">
                                  <p:stCondLst>
                                    <p:cond delay="0"/>
                                  </p:stCondLst>
                                  <p:childTnLst>
                                    <p:animClr clrSpc="rgb" dir="cw">
                                      <p:cBhvr>
                                        <p:cTn id="138" dur="2000" fill="hold"/>
                                        <p:tgtEl>
                                          <p:spTgt spid="234"/>
                                        </p:tgtEl>
                                        <p:attrNameLst>
                                          <p:attrName>fillcolor</p:attrName>
                                        </p:attrNameLst>
                                      </p:cBhvr>
                                      <p:to>
                                        <a:srgbClr val="FFFFFF"/>
                                      </p:to>
                                    </p:animClr>
                                    <p:set>
                                      <p:cBhvr>
                                        <p:cTn id="139" dur="2000" fill="hold"/>
                                        <p:tgtEl>
                                          <p:spTgt spid="234"/>
                                        </p:tgtEl>
                                        <p:attrNameLst>
                                          <p:attrName>fill.type</p:attrName>
                                        </p:attrNameLst>
                                      </p:cBhvr>
                                      <p:to>
                                        <p:strVal val="solid"/>
                                      </p:to>
                                    </p:set>
                                    <p:set>
                                      <p:cBhvr>
                                        <p:cTn id="140" dur="2000" fill="hold"/>
                                        <p:tgtEl>
                                          <p:spTgt spid="234"/>
                                        </p:tgtEl>
                                        <p:attrNameLst>
                                          <p:attrName>fill.on</p:attrName>
                                        </p:attrNameLst>
                                      </p:cBhvr>
                                      <p:to>
                                        <p:strVal val="true"/>
                                      </p:to>
                                    </p:set>
                                  </p:childTnLst>
                                </p:cTn>
                              </p:par>
                            </p:childTnLst>
                          </p:cTn>
                        </p:par>
                      </p:childTnLst>
                    </p:cTn>
                  </p:par>
                  <p:par>
                    <p:cTn id="141" fill="hold">
                      <p:stCondLst>
                        <p:cond delay="indefinite"/>
                      </p:stCondLst>
                      <p:childTnLst>
                        <p:par>
                          <p:cTn id="142" fill="hold">
                            <p:stCondLst>
                              <p:cond delay="0"/>
                            </p:stCondLst>
                            <p:childTnLst>
                              <p:par>
                                <p:cTn id="143" presetID="1" presetClass="emph" presetSubtype="2" fill="hold" nodeType="clickEffect">
                                  <p:stCondLst>
                                    <p:cond delay="0"/>
                                  </p:stCondLst>
                                  <p:childTnLst>
                                    <p:animClr clrSpc="rgb" dir="cw">
                                      <p:cBhvr>
                                        <p:cTn id="144" dur="2000" fill="hold"/>
                                        <p:tgtEl>
                                          <p:spTgt spid="234"/>
                                        </p:tgtEl>
                                        <p:attrNameLst>
                                          <p:attrName>fillcolor</p:attrName>
                                        </p:attrNameLst>
                                      </p:cBhvr>
                                      <p:to>
                                        <a:schemeClr val="accent2"/>
                                      </p:to>
                                    </p:animClr>
                                    <p:set>
                                      <p:cBhvr>
                                        <p:cTn id="145" dur="2000" fill="hold"/>
                                        <p:tgtEl>
                                          <p:spTgt spid="234"/>
                                        </p:tgtEl>
                                        <p:attrNameLst>
                                          <p:attrName>fill.type</p:attrName>
                                        </p:attrNameLst>
                                      </p:cBhvr>
                                      <p:to>
                                        <p:strVal val="solid"/>
                                      </p:to>
                                    </p:set>
                                    <p:set>
                                      <p:cBhvr>
                                        <p:cTn id="146" dur="2000" fill="hold"/>
                                        <p:tgtEl>
                                          <p:spTgt spid="234"/>
                                        </p:tgtEl>
                                        <p:attrNameLst>
                                          <p:attrName>fill.on</p:attrName>
                                        </p:attrNameLst>
                                      </p:cBhvr>
                                      <p:to>
                                        <p:strVal val="true"/>
                                      </p:to>
                                    </p:set>
                                  </p:childTnLst>
                                </p:cTn>
                              </p:par>
                            </p:childTnLst>
                          </p:cTn>
                        </p:par>
                      </p:childTnLst>
                    </p:cTn>
                  </p:par>
                  <p:par>
                    <p:cTn id="147" fill="hold">
                      <p:stCondLst>
                        <p:cond delay="indefinite"/>
                      </p:stCondLst>
                      <p:childTnLst>
                        <p:par>
                          <p:cTn id="148" fill="hold">
                            <p:stCondLst>
                              <p:cond delay="0"/>
                            </p:stCondLst>
                            <p:childTnLst>
                              <p:par>
                                <p:cTn id="149" presetID="1" presetClass="emph" presetSubtype="2" fill="hold" nodeType="clickEffect">
                                  <p:stCondLst>
                                    <p:cond delay="0"/>
                                  </p:stCondLst>
                                  <p:childTnLst>
                                    <p:animClr clrSpc="rgb" dir="cw">
                                      <p:cBhvr>
                                        <p:cTn id="150" dur="2000" fill="hold"/>
                                        <p:tgtEl>
                                          <p:spTgt spid="3"/>
                                        </p:tgtEl>
                                        <p:attrNameLst>
                                          <p:attrName>fillcolor</p:attrName>
                                        </p:attrNameLst>
                                      </p:cBhvr>
                                      <p:to>
                                        <a:schemeClr val="accent2"/>
                                      </p:to>
                                    </p:animClr>
                                    <p:set>
                                      <p:cBhvr>
                                        <p:cTn id="151" dur="2000" fill="hold"/>
                                        <p:tgtEl>
                                          <p:spTgt spid="3"/>
                                        </p:tgtEl>
                                        <p:attrNameLst>
                                          <p:attrName>fill.type</p:attrName>
                                        </p:attrNameLst>
                                      </p:cBhvr>
                                      <p:to>
                                        <p:strVal val="solid"/>
                                      </p:to>
                                    </p:set>
                                    <p:set>
                                      <p:cBhvr>
                                        <p:cTn id="152" dur="2000" fill="hold"/>
                                        <p:tgtEl>
                                          <p:spTgt spid="3"/>
                                        </p:tgtEl>
                                        <p:attrNameLst>
                                          <p:attrName>fill.on</p:attrName>
                                        </p:attrNameLst>
                                      </p:cBhvr>
                                      <p:to>
                                        <p:strVal val="true"/>
                                      </p:to>
                                    </p:set>
                                  </p:childTnLst>
                                </p:cTn>
                              </p:par>
                            </p:childTnLst>
                          </p:cTn>
                        </p:par>
                      </p:childTnLst>
                    </p:cTn>
                  </p:par>
                  <p:par>
                    <p:cTn id="153" fill="hold">
                      <p:stCondLst>
                        <p:cond delay="indefinite"/>
                      </p:stCondLst>
                      <p:childTnLst>
                        <p:par>
                          <p:cTn id="154" fill="hold">
                            <p:stCondLst>
                              <p:cond delay="0"/>
                            </p:stCondLst>
                            <p:childTnLst>
                              <p:par>
                                <p:cTn id="155" presetID="1" presetClass="emph" presetSubtype="2" fill="hold" nodeType="clickEffect">
                                  <p:stCondLst>
                                    <p:cond delay="0"/>
                                  </p:stCondLst>
                                  <p:childTnLst>
                                    <p:animClr clrSpc="rgb" dir="cw">
                                      <p:cBhvr>
                                        <p:cTn id="156" dur="2000" fill="hold"/>
                                        <p:tgtEl>
                                          <p:spTgt spid="259"/>
                                        </p:tgtEl>
                                        <p:attrNameLst>
                                          <p:attrName>fillcolor</p:attrName>
                                        </p:attrNameLst>
                                      </p:cBhvr>
                                      <p:to>
                                        <a:schemeClr val="accent2"/>
                                      </p:to>
                                    </p:animClr>
                                    <p:set>
                                      <p:cBhvr>
                                        <p:cTn id="157" dur="2000" fill="hold"/>
                                        <p:tgtEl>
                                          <p:spTgt spid="259"/>
                                        </p:tgtEl>
                                        <p:attrNameLst>
                                          <p:attrName>fill.type</p:attrName>
                                        </p:attrNameLst>
                                      </p:cBhvr>
                                      <p:to>
                                        <p:strVal val="solid"/>
                                      </p:to>
                                    </p:set>
                                    <p:set>
                                      <p:cBhvr>
                                        <p:cTn id="158" dur="2000" fill="hold"/>
                                        <p:tgtEl>
                                          <p:spTgt spid="259"/>
                                        </p:tgtEl>
                                        <p:attrNameLst>
                                          <p:attrName>fill.on</p:attrName>
                                        </p:attrNameLst>
                                      </p:cBhvr>
                                      <p:to>
                                        <p:strVal val="true"/>
                                      </p:to>
                                    </p:set>
                                  </p:childTnLst>
                                </p:cTn>
                              </p:par>
                            </p:childTnLst>
                          </p:cTn>
                        </p:par>
                      </p:childTnLst>
                    </p:cTn>
                  </p:par>
                  <p:par>
                    <p:cTn id="159" fill="hold">
                      <p:stCondLst>
                        <p:cond delay="indefinite"/>
                      </p:stCondLst>
                      <p:childTnLst>
                        <p:par>
                          <p:cTn id="160" fill="hold">
                            <p:stCondLst>
                              <p:cond delay="0"/>
                            </p:stCondLst>
                            <p:childTnLst>
                              <p:par>
                                <p:cTn id="161" presetID="19" presetClass="emph" presetSubtype="0" fill="hold" nodeType="clickEffect">
                                  <p:stCondLst>
                                    <p:cond delay="0"/>
                                  </p:stCondLst>
                                  <p:childTnLst>
                                    <p:animClr clrSpc="rgb" dir="cw">
                                      <p:cBhvr override="childStyle">
                                        <p:cTn id="162" dur="500" fill="hold"/>
                                        <p:tgtEl>
                                          <p:spTgt spid="250">
                                            <p:txEl>
                                              <p:pRg st="4" end="4"/>
                                            </p:txEl>
                                          </p:spTgt>
                                        </p:tgtEl>
                                        <p:attrNameLst>
                                          <p:attrName>style.color</p:attrName>
                                        </p:attrNameLst>
                                      </p:cBhvr>
                                      <p:to>
                                        <a:schemeClr val="accent2"/>
                                      </p:to>
                                    </p:animClr>
                                    <p:animClr clrSpc="rgb" dir="cw">
                                      <p:cBhvr>
                                        <p:cTn id="163" dur="500" fill="hold"/>
                                        <p:tgtEl>
                                          <p:spTgt spid="250">
                                            <p:txEl>
                                              <p:pRg st="4" end="4"/>
                                            </p:txEl>
                                          </p:spTgt>
                                        </p:tgtEl>
                                        <p:attrNameLst>
                                          <p:attrName>fillcolor</p:attrName>
                                        </p:attrNameLst>
                                      </p:cBhvr>
                                      <p:to>
                                        <a:schemeClr val="accent2"/>
                                      </p:to>
                                    </p:animClr>
                                    <p:set>
                                      <p:cBhvr>
                                        <p:cTn id="164" dur="500" fill="hold"/>
                                        <p:tgtEl>
                                          <p:spTgt spid="250">
                                            <p:txEl>
                                              <p:pRg st="4" end="4"/>
                                            </p:txEl>
                                          </p:spTgt>
                                        </p:tgtEl>
                                        <p:attrNameLst>
                                          <p:attrName>fill.type</p:attrName>
                                        </p:attrNameLst>
                                      </p:cBhvr>
                                      <p:to>
                                        <p:strVal val="solid"/>
                                      </p:to>
                                    </p:set>
                                    <p:set>
                                      <p:cBhvr>
                                        <p:cTn id="165" dur="500" fill="hold"/>
                                        <p:tgtEl>
                                          <p:spTgt spid="250">
                                            <p:txEl>
                                              <p:pRg st="4" end="4"/>
                                            </p:txEl>
                                          </p:spTgt>
                                        </p:tgtEl>
                                        <p:attrNameLst>
                                          <p:attrName>fill.on</p:attrName>
                                        </p:attrNameLst>
                                      </p:cBhvr>
                                      <p:to>
                                        <p:strVal val="true"/>
                                      </p:to>
                                    </p:set>
                                  </p:childTnLst>
                                </p:cTn>
                              </p:par>
                              <p:par>
                                <p:cTn id="166" presetID="1" presetClass="emph" presetSubtype="2" fill="hold" nodeType="withEffect">
                                  <p:stCondLst>
                                    <p:cond delay="0"/>
                                  </p:stCondLst>
                                  <p:childTnLst>
                                    <p:animClr clrSpc="rgb" dir="cw">
                                      <p:cBhvr>
                                        <p:cTn id="167" dur="2000" fill="hold"/>
                                        <p:tgtEl>
                                          <p:spTgt spid="3"/>
                                        </p:tgtEl>
                                        <p:attrNameLst>
                                          <p:attrName>fillcolor</p:attrName>
                                        </p:attrNameLst>
                                      </p:cBhvr>
                                      <p:to>
                                        <a:srgbClr val="FFFFFF"/>
                                      </p:to>
                                    </p:animClr>
                                    <p:set>
                                      <p:cBhvr>
                                        <p:cTn id="168" dur="2000" fill="hold"/>
                                        <p:tgtEl>
                                          <p:spTgt spid="3"/>
                                        </p:tgtEl>
                                        <p:attrNameLst>
                                          <p:attrName>fill.type</p:attrName>
                                        </p:attrNameLst>
                                      </p:cBhvr>
                                      <p:to>
                                        <p:strVal val="solid"/>
                                      </p:to>
                                    </p:set>
                                    <p:set>
                                      <p:cBhvr>
                                        <p:cTn id="169" dur="2000" fill="hold"/>
                                        <p:tgtEl>
                                          <p:spTgt spid="3"/>
                                        </p:tgtEl>
                                        <p:attrNameLst>
                                          <p:attrName>fill.on</p:attrName>
                                        </p:attrNameLst>
                                      </p:cBhvr>
                                      <p:to>
                                        <p:strVal val="true"/>
                                      </p:to>
                                    </p:set>
                                  </p:childTnLst>
                                </p:cTn>
                              </p:par>
                              <p:par>
                                <p:cTn id="170" presetID="1" presetClass="emph" presetSubtype="2" fill="hold" nodeType="withEffect">
                                  <p:stCondLst>
                                    <p:cond delay="0"/>
                                  </p:stCondLst>
                                  <p:childTnLst>
                                    <p:animClr clrSpc="rgb" dir="cw">
                                      <p:cBhvr>
                                        <p:cTn id="171" dur="2000" fill="hold"/>
                                        <p:tgtEl>
                                          <p:spTgt spid="263"/>
                                        </p:tgtEl>
                                        <p:attrNameLst>
                                          <p:attrName>fillcolor</p:attrName>
                                        </p:attrNameLst>
                                      </p:cBhvr>
                                      <p:to>
                                        <a:srgbClr val="FFFFFF"/>
                                      </p:to>
                                    </p:animClr>
                                    <p:set>
                                      <p:cBhvr>
                                        <p:cTn id="172" dur="2000" fill="hold"/>
                                        <p:tgtEl>
                                          <p:spTgt spid="263"/>
                                        </p:tgtEl>
                                        <p:attrNameLst>
                                          <p:attrName>fill.type</p:attrName>
                                        </p:attrNameLst>
                                      </p:cBhvr>
                                      <p:to>
                                        <p:strVal val="solid"/>
                                      </p:to>
                                    </p:set>
                                    <p:set>
                                      <p:cBhvr>
                                        <p:cTn id="173" dur="2000" fill="hold"/>
                                        <p:tgtEl>
                                          <p:spTgt spid="263"/>
                                        </p:tgtEl>
                                        <p:attrNameLst>
                                          <p:attrName>fill.on</p:attrName>
                                        </p:attrNameLst>
                                      </p:cBhvr>
                                      <p:to>
                                        <p:strVal val="true"/>
                                      </p:to>
                                    </p:set>
                                  </p:childTnLst>
                                </p:cTn>
                              </p:par>
                              <p:par>
                                <p:cTn id="174" presetID="1" presetClass="emph" presetSubtype="2" fill="hold" nodeType="withEffect">
                                  <p:stCondLst>
                                    <p:cond delay="0"/>
                                  </p:stCondLst>
                                  <p:childTnLst>
                                    <p:animClr clrSpc="rgb" dir="cw">
                                      <p:cBhvr>
                                        <p:cTn id="175" dur="2000" fill="hold"/>
                                        <p:tgtEl>
                                          <p:spTgt spid="259"/>
                                        </p:tgtEl>
                                        <p:attrNameLst>
                                          <p:attrName>fillcolor</p:attrName>
                                        </p:attrNameLst>
                                      </p:cBhvr>
                                      <p:to>
                                        <a:srgbClr val="FFFFFF"/>
                                      </p:to>
                                    </p:animClr>
                                    <p:set>
                                      <p:cBhvr>
                                        <p:cTn id="176" dur="2000" fill="hold"/>
                                        <p:tgtEl>
                                          <p:spTgt spid="259"/>
                                        </p:tgtEl>
                                        <p:attrNameLst>
                                          <p:attrName>fill.type</p:attrName>
                                        </p:attrNameLst>
                                      </p:cBhvr>
                                      <p:to>
                                        <p:strVal val="solid"/>
                                      </p:to>
                                    </p:set>
                                    <p:set>
                                      <p:cBhvr>
                                        <p:cTn id="177" dur="2000" fill="hold"/>
                                        <p:tgtEl>
                                          <p:spTgt spid="259"/>
                                        </p:tgtEl>
                                        <p:attrNameLst>
                                          <p:attrName>fill.on</p:attrName>
                                        </p:attrNameLst>
                                      </p:cBhvr>
                                      <p:to>
                                        <p:strVal val="true"/>
                                      </p:to>
                                    </p:set>
                                  </p:childTnLst>
                                </p:cTn>
                              </p:par>
                            </p:childTnLst>
                          </p:cTn>
                        </p:par>
                      </p:childTnLst>
                    </p:cTn>
                  </p:par>
                  <p:par>
                    <p:cTn id="178" fill="hold">
                      <p:stCondLst>
                        <p:cond delay="indefinite"/>
                      </p:stCondLst>
                      <p:childTnLst>
                        <p:par>
                          <p:cTn id="179" fill="hold">
                            <p:stCondLst>
                              <p:cond delay="0"/>
                            </p:stCondLst>
                            <p:childTnLst>
                              <p:par>
                                <p:cTn id="180" presetID="19" presetClass="emph" presetSubtype="0" fill="hold" nodeType="clickEffect">
                                  <p:stCondLst>
                                    <p:cond delay="0"/>
                                  </p:stCondLst>
                                  <p:childTnLst>
                                    <p:animClr clrSpc="rgb" dir="cw">
                                      <p:cBhvr override="childStyle">
                                        <p:cTn id="181" dur="500" fill="hold"/>
                                        <p:tgtEl>
                                          <p:spTgt spid="250">
                                            <p:txEl>
                                              <p:pRg st="4" end="4"/>
                                            </p:txEl>
                                          </p:spTgt>
                                        </p:tgtEl>
                                        <p:attrNameLst>
                                          <p:attrName>style.color</p:attrName>
                                        </p:attrNameLst>
                                      </p:cBhvr>
                                      <p:to>
                                        <a:srgbClr val="000000"/>
                                      </p:to>
                                    </p:animClr>
                                    <p:animClr clrSpc="rgb" dir="cw">
                                      <p:cBhvr>
                                        <p:cTn id="182" dur="500" fill="hold"/>
                                        <p:tgtEl>
                                          <p:spTgt spid="250">
                                            <p:txEl>
                                              <p:pRg st="4" end="4"/>
                                            </p:txEl>
                                          </p:spTgt>
                                        </p:tgtEl>
                                        <p:attrNameLst>
                                          <p:attrName>fillcolor</p:attrName>
                                        </p:attrNameLst>
                                      </p:cBhvr>
                                      <p:to>
                                        <a:srgbClr val="000000"/>
                                      </p:to>
                                    </p:animClr>
                                    <p:set>
                                      <p:cBhvr>
                                        <p:cTn id="183" dur="500" fill="hold"/>
                                        <p:tgtEl>
                                          <p:spTgt spid="250">
                                            <p:txEl>
                                              <p:pRg st="4" end="4"/>
                                            </p:txEl>
                                          </p:spTgt>
                                        </p:tgtEl>
                                        <p:attrNameLst>
                                          <p:attrName>fill.type</p:attrName>
                                        </p:attrNameLst>
                                      </p:cBhvr>
                                      <p:to>
                                        <p:strVal val="solid"/>
                                      </p:to>
                                    </p:set>
                                    <p:set>
                                      <p:cBhvr>
                                        <p:cTn id="184" dur="500" fill="hold"/>
                                        <p:tgtEl>
                                          <p:spTgt spid="250">
                                            <p:txEl>
                                              <p:pRg st="4" end="4"/>
                                            </p:txEl>
                                          </p:spTgt>
                                        </p:tgtEl>
                                        <p:attrNameLst>
                                          <p:attrName>fill.on</p:attrName>
                                        </p:attrNameLst>
                                      </p:cBhvr>
                                      <p:to>
                                        <p:strVal val="true"/>
                                      </p:to>
                                    </p:set>
                                  </p:childTnLst>
                                </p:cTn>
                              </p:par>
                            </p:childTnLst>
                          </p:cTn>
                        </p:par>
                      </p:childTnLst>
                    </p:cTn>
                  </p:par>
                  <p:par>
                    <p:cTn id="185" fill="hold">
                      <p:stCondLst>
                        <p:cond delay="indefinite"/>
                      </p:stCondLst>
                      <p:childTnLst>
                        <p:par>
                          <p:cTn id="186" fill="hold">
                            <p:stCondLst>
                              <p:cond delay="0"/>
                            </p:stCondLst>
                            <p:childTnLst>
                              <p:par>
                                <p:cTn id="187" presetID="1" presetClass="emph" presetSubtype="2" fill="hold" nodeType="clickEffect">
                                  <p:stCondLst>
                                    <p:cond delay="0"/>
                                  </p:stCondLst>
                                  <p:childTnLst>
                                    <p:animClr clrSpc="rgb" dir="cw">
                                      <p:cBhvr>
                                        <p:cTn id="188" dur="2000" fill="hold"/>
                                        <p:tgtEl>
                                          <p:spTgt spid="234"/>
                                        </p:tgtEl>
                                        <p:attrNameLst>
                                          <p:attrName>fillcolor</p:attrName>
                                        </p:attrNameLst>
                                      </p:cBhvr>
                                      <p:to>
                                        <a:srgbClr val="FFFFFF"/>
                                      </p:to>
                                    </p:animClr>
                                    <p:set>
                                      <p:cBhvr>
                                        <p:cTn id="189" dur="2000" fill="hold"/>
                                        <p:tgtEl>
                                          <p:spTgt spid="234"/>
                                        </p:tgtEl>
                                        <p:attrNameLst>
                                          <p:attrName>fill.type</p:attrName>
                                        </p:attrNameLst>
                                      </p:cBhvr>
                                      <p:to>
                                        <p:strVal val="solid"/>
                                      </p:to>
                                    </p:set>
                                    <p:set>
                                      <p:cBhvr>
                                        <p:cTn id="190" dur="2000" fill="hold"/>
                                        <p:tgtEl>
                                          <p:spTgt spid="234"/>
                                        </p:tgtEl>
                                        <p:attrNameLst>
                                          <p:attrName>fill.on</p:attrName>
                                        </p:attrNameLst>
                                      </p:cBhvr>
                                      <p:to>
                                        <p:strVal val="true"/>
                                      </p:to>
                                    </p:set>
                                  </p:childTnLst>
                                </p:cTn>
                              </p:par>
                            </p:childTnLst>
                          </p:cTn>
                        </p:par>
                      </p:childTnLst>
                    </p:cTn>
                  </p:par>
                  <p:par>
                    <p:cTn id="191" fill="hold">
                      <p:stCondLst>
                        <p:cond delay="indefinite"/>
                      </p:stCondLst>
                      <p:childTnLst>
                        <p:par>
                          <p:cTn id="192" fill="hold">
                            <p:stCondLst>
                              <p:cond delay="0"/>
                            </p:stCondLst>
                            <p:childTnLst>
                              <p:par>
                                <p:cTn id="193" presetID="1" presetClass="emph" presetSubtype="2" fill="hold" nodeType="clickEffect">
                                  <p:stCondLst>
                                    <p:cond delay="0"/>
                                  </p:stCondLst>
                                  <p:childTnLst>
                                    <p:animClr clrSpc="rgb" dir="cw">
                                      <p:cBhvr>
                                        <p:cTn id="194" dur="2000" fill="hold"/>
                                        <p:tgtEl>
                                          <p:spTgt spid="198"/>
                                        </p:tgtEl>
                                        <p:attrNameLst>
                                          <p:attrName>fillcolor</p:attrName>
                                        </p:attrNameLst>
                                      </p:cBhvr>
                                      <p:to>
                                        <a:schemeClr val="accent2"/>
                                      </p:to>
                                    </p:animClr>
                                    <p:set>
                                      <p:cBhvr>
                                        <p:cTn id="195" dur="2000" fill="hold"/>
                                        <p:tgtEl>
                                          <p:spTgt spid="198"/>
                                        </p:tgtEl>
                                        <p:attrNameLst>
                                          <p:attrName>fill.type</p:attrName>
                                        </p:attrNameLst>
                                      </p:cBhvr>
                                      <p:to>
                                        <p:strVal val="solid"/>
                                      </p:to>
                                    </p:set>
                                    <p:set>
                                      <p:cBhvr>
                                        <p:cTn id="196" dur="2000" fill="hold"/>
                                        <p:tgtEl>
                                          <p:spTgt spid="198"/>
                                        </p:tgtEl>
                                        <p:attrNameLst>
                                          <p:attrName>fill.on</p:attrName>
                                        </p:attrNameLst>
                                      </p:cBhvr>
                                      <p:to>
                                        <p:strVal val="true"/>
                                      </p:to>
                                    </p:set>
                                  </p:childTnLst>
                                </p:cTn>
                              </p:par>
                            </p:childTnLst>
                          </p:cTn>
                        </p:par>
                      </p:childTnLst>
                    </p:cTn>
                  </p:par>
                  <p:par>
                    <p:cTn id="197" fill="hold">
                      <p:stCondLst>
                        <p:cond delay="indefinite"/>
                      </p:stCondLst>
                      <p:childTnLst>
                        <p:par>
                          <p:cTn id="198" fill="hold">
                            <p:stCondLst>
                              <p:cond delay="0"/>
                            </p:stCondLst>
                            <p:childTnLst>
                              <p:par>
                                <p:cTn id="199" presetID="1" presetClass="emph" presetSubtype="2" fill="hold" nodeType="clickEffect">
                                  <p:stCondLst>
                                    <p:cond delay="0"/>
                                  </p:stCondLst>
                                  <p:childTnLst>
                                    <p:animClr clrSpc="rgb" dir="cw">
                                      <p:cBhvr>
                                        <p:cTn id="200" dur="2000" fill="hold"/>
                                        <p:tgtEl>
                                          <p:spTgt spid="3"/>
                                        </p:tgtEl>
                                        <p:attrNameLst>
                                          <p:attrName>fillcolor</p:attrName>
                                        </p:attrNameLst>
                                      </p:cBhvr>
                                      <p:to>
                                        <a:schemeClr val="accent2"/>
                                      </p:to>
                                    </p:animClr>
                                    <p:set>
                                      <p:cBhvr>
                                        <p:cTn id="201" dur="2000" fill="hold"/>
                                        <p:tgtEl>
                                          <p:spTgt spid="3"/>
                                        </p:tgtEl>
                                        <p:attrNameLst>
                                          <p:attrName>fill.type</p:attrName>
                                        </p:attrNameLst>
                                      </p:cBhvr>
                                      <p:to>
                                        <p:strVal val="solid"/>
                                      </p:to>
                                    </p:set>
                                    <p:set>
                                      <p:cBhvr>
                                        <p:cTn id="202" dur="2000" fill="hold"/>
                                        <p:tgtEl>
                                          <p:spTgt spid="3"/>
                                        </p:tgtEl>
                                        <p:attrNameLst>
                                          <p:attrName>fill.on</p:attrName>
                                        </p:attrNameLst>
                                      </p:cBhvr>
                                      <p:to>
                                        <p:strVal val="true"/>
                                      </p:to>
                                    </p:set>
                                  </p:childTnLst>
                                </p:cTn>
                              </p:par>
                            </p:childTnLst>
                          </p:cTn>
                        </p:par>
                      </p:childTnLst>
                    </p:cTn>
                  </p:par>
                  <p:par>
                    <p:cTn id="203" fill="hold">
                      <p:stCondLst>
                        <p:cond delay="indefinite"/>
                      </p:stCondLst>
                      <p:childTnLst>
                        <p:par>
                          <p:cTn id="204" fill="hold">
                            <p:stCondLst>
                              <p:cond delay="0"/>
                            </p:stCondLst>
                            <p:childTnLst>
                              <p:par>
                                <p:cTn id="205" presetID="1" presetClass="emph" presetSubtype="2" fill="hold" nodeType="clickEffect">
                                  <p:stCondLst>
                                    <p:cond delay="0"/>
                                  </p:stCondLst>
                                  <p:childTnLst>
                                    <p:animClr clrSpc="rgb" dir="cw">
                                      <p:cBhvr>
                                        <p:cTn id="206" dur="2000" fill="hold"/>
                                        <p:tgtEl>
                                          <p:spTgt spid="261"/>
                                        </p:tgtEl>
                                        <p:attrNameLst>
                                          <p:attrName>fillcolor</p:attrName>
                                        </p:attrNameLst>
                                      </p:cBhvr>
                                      <p:to>
                                        <a:schemeClr val="accent2"/>
                                      </p:to>
                                    </p:animClr>
                                    <p:set>
                                      <p:cBhvr>
                                        <p:cTn id="207" dur="2000" fill="hold"/>
                                        <p:tgtEl>
                                          <p:spTgt spid="261"/>
                                        </p:tgtEl>
                                        <p:attrNameLst>
                                          <p:attrName>fill.type</p:attrName>
                                        </p:attrNameLst>
                                      </p:cBhvr>
                                      <p:to>
                                        <p:strVal val="solid"/>
                                      </p:to>
                                    </p:set>
                                    <p:set>
                                      <p:cBhvr>
                                        <p:cTn id="208" dur="2000" fill="hold"/>
                                        <p:tgtEl>
                                          <p:spTgt spid="261"/>
                                        </p:tgtEl>
                                        <p:attrNameLst>
                                          <p:attrName>fill.on</p:attrName>
                                        </p:attrNameLst>
                                      </p:cBhvr>
                                      <p:to>
                                        <p:strVal val="true"/>
                                      </p:to>
                                    </p:set>
                                  </p:childTnLst>
                                </p:cTn>
                              </p:par>
                            </p:childTnLst>
                          </p:cTn>
                        </p:par>
                      </p:childTnLst>
                    </p:cTn>
                  </p:par>
                  <p:par>
                    <p:cTn id="209" fill="hold">
                      <p:stCondLst>
                        <p:cond delay="indefinite"/>
                      </p:stCondLst>
                      <p:childTnLst>
                        <p:par>
                          <p:cTn id="210" fill="hold">
                            <p:stCondLst>
                              <p:cond delay="0"/>
                            </p:stCondLst>
                            <p:childTnLst>
                              <p:par>
                                <p:cTn id="211" presetID="19" presetClass="emph" presetSubtype="0" fill="hold" nodeType="clickEffect">
                                  <p:stCondLst>
                                    <p:cond delay="0"/>
                                  </p:stCondLst>
                                  <p:childTnLst>
                                    <p:animClr clrSpc="rgb" dir="cw">
                                      <p:cBhvr override="childStyle">
                                        <p:cTn id="212" dur="500" fill="hold"/>
                                        <p:tgtEl>
                                          <p:spTgt spid="250">
                                            <p:txEl>
                                              <p:pRg st="5" end="5"/>
                                            </p:txEl>
                                          </p:spTgt>
                                        </p:tgtEl>
                                        <p:attrNameLst>
                                          <p:attrName>style.color</p:attrName>
                                        </p:attrNameLst>
                                      </p:cBhvr>
                                      <p:to>
                                        <a:schemeClr val="accent2"/>
                                      </p:to>
                                    </p:animClr>
                                    <p:animClr clrSpc="rgb" dir="cw">
                                      <p:cBhvr>
                                        <p:cTn id="213" dur="500" fill="hold"/>
                                        <p:tgtEl>
                                          <p:spTgt spid="250">
                                            <p:txEl>
                                              <p:pRg st="5" end="5"/>
                                            </p:txEl>
                                          </p:spTgt>
                                        </p:tgtEl>
                                        <p:attrNameLst>
                                          <p:attrName>fillcolor</p:attrName>
                                        </p:attrNameLst>
                                      </p:cBhvr>
                                      <p:to>
                                        <a:schemeClr val="accent2"/>
                                      </p:to>
                                    </p:animClr>
                                    <p:set>
                                      <p:cBhvr>
                                        <p:cTn id="214" dur="500" fill="hold"/>
                                        <p:tgtEl>
                                          <p:spTgt spid="250">
                                            <p:txEl>
                                              <p:pRg st="5" end="5"/>
                                            </p:txEl>
                                          </p:spTgt>
                                        </p:tgtEl>
                                        <p:attrNameLst>
                                          <p:attrName>fill.type</p:attrName>
                                        </p:attrNameLst>
                                      </p:cBhvr>
                                      <p:to>
                                        <p:strVal val="solid"/>
                                      </p:to>
                                    </p:set>
                                    <p:set>
                                      <p:cBhvr>
                                        <p:cTn id="215" dur="500" fill="hold"/>
                                        <p:tgtEl>
                                          <p:spTgt spid="250">
                                            <p:txEl>
                                              <p:pRg st="5" end="5"/>
                                            </p:txEl>
                                          </p:spTgt>
                                        </p:tgtEl>
                                        <p:attrNameLst>
                                          <p:attrName>fill.on</p:attrName>
                                        </p:attrNameLst>
                                      </p:cBhvr>
                                      <p:to>
                                        <p:strVal val="true"/>
                                      </p:to>
                                    </p:set>
                                  </p:childTnLst>
                                </p:cTn>
                              </p:par>
                            </p:childTnLst>
                          </p:cTn>
                        </p:par>
                      </p:childTnLst>
                    </p:cTn>
                  </p:par>
                  <p:par>
                    <p:cTn id="216" fill="hold">
                      <p:stCondLst>
                        <p:cond delay="indefinite"/>
                      </p:stCondLst>
                      <p:childTnLst>
                        <p:par>
                          <p:cTn id="217" fill="hold">
                            <p:stCondLst>
                              <p:cond delay="0"/>
                            </p:stCondLst>
                            <p:childTnLst>
                              <p:par>
                                <p:cTn id="218" presetID="1" presetClass="emph" presetSubtype="2" fill="hold" nodeType="clickEffect">
                                  <p:stCondLst>
                                    <p:cond delay="0"/>
                                  </p:stCondLst>
                                  <p:childTnLst>
                                    <p:animClr clrSpc="rgb" dir="cw">
                                      <p:cBhvr>
                                        <p:cTn id="219" dur="2000" fill="hold"/>
                                        <p:tgtEl>
                                          <p:spTgt spid="263"/>
                                        </p:tgtEl>
                                        <p:attrNameLst>
                                          <p:attrName>fillcolor</p:attrName>
                                        </p:attrNameLst>
                                      </p:cBhvr>
                                      <p:to>
                                        <a:schemeClr val="accent2"/>
                                      </p:to>
                                    </p:animClr>
                                    <p:set>
                                      <p:cBhvr>
                                        <p:cTn id="220" dur="2000" fill="hold"/>
                                        <p:tgtEl>
                                          <p:spTgt spid="263"/>
                                        </p:tgtEl>
                                        <p:attrNameLst>
                                          <p:attrName>fill.type</p:attrName>
                                        </p:attrNameLst>
                                      </p:cBhvr>
                                      <p:to>
                                        <p:strVal val="solid"/>
                                      </p:to>
                                    </p:set>
                                    <p:set>
                                      <p:cBhvr>
                                        <p:cTn id="221" dur="2000" fill="hold"/>
                                        <p:tgtEl>
                                          <p:spTgt spid="263"/>
                                        </p:tgtEl>
                                        <p:attrNameLst>
                                          <p:attrName>fill.on</p:attrName>
                                        </p:attrNameLst>
                                      </p:cBhvr>
                                      <p:to>
                                        <p:strVal val="true"/>
                                      </p:to>
                                    </p:set>
                                  </p:childTnLst>
                                </p:cTn>
                              </p:par>
                            </p:childTnLst>
                          </p:cTn>
                        </p:par>
                      </p:childTnLst>
                    </p:cTn>
                  </p:par>
                  <p:par>
                    <p:cTn id="222" fill="hold">
                      <p:stCondLst>
                        <p:cond delay="indefinite"/>
                      </p:stCondLst>
                      <p:childTnLst>
                        <p:par>
                          <p:cTn id="223" fill="hold">
                            <p:stCondLst>
                              <p:cond delay="0"/>
                            </p:stCondLst>
                            <p:childTnLst>
                              <p:par>
                                <p:cTn id="224" presetID="1" presetClass="emph" presetSubtype="2" fill="hold" nodeType="clickEffect">
                                  <p:stCondLst>
                                    <p:cond delay="0"/>
                                  </p:stCondLst>
                                  <p:childTnLst>
                                    <p:animClr clrSpc="rgb" dir="cw">
                                      <p:cBhvr>
                                        <p:cTn id="225" dur="2000" fill="hold"/>
                                        <p:tgtEl>
                                          <p:spTgt spid="214"/>
                                        </p:tgtEl>
                                        <p:attrNameLst>
                                          <p:attrName>fillcolor</p:attrName>
                                        </p:attrNameLst>
                                      </p:cBhvr>
                                      <p:to>
                                        <a:schemeClr val="accent2"/>
                                      </p:to>
                                    </p:animClr>
                                    <p:set>
                                      <p:cBhvr>
                                        <p:cTn id="226" dur="2000" fill="hold"/>
                                        <p:tgtEl>
                                          <p:spTgt spid="214"/>
                                        </p:tgtEl>
                                        <p:attrNameLst>
                                          <p:attrName>fill.type</p:attrName>
                                        </p:attrNameLst>
                                      </p:cBhvr>
                                      <p:to>
                                        <p:strVal val="solid"/>
                                      </p:to>
                                    </p:set>
                                    <p:set>
                                      <p:cBhvr>
                                        <p:cTn id="227" dur="2000" fill="hold"/>
                                        <p:tgtEl>
                                          <p:spTgt spid="214"/>
                                        </p:tgtEl>
                                        <p:attrNameLst>
                                          <p:attrName>fill.on</p:attrName>
                                        </p:attrNameLst>
                                      </p:cBhvr>
                                      <p:to>
                                        <p:strVal val="true"/>
                                      </p:to>
                                    </p:set>
                                  </p:childTnLst>
                                </p:cTn>
                              </p:par>
                            </p:childTnLst>
                          </p:cTn>
                        </p:par>
                      </p:childTnLst>
                    </p:cTn>
                  </p:par>
                  <p:par>
                    <p:cTn id="228" fill="hold">
                      <p:stCondLst>
                        <p:cond delay="indefinite"/>
                      </p:stCondLst>
                      <p:childTnLst>
                        <p:par>
                          <p:cTn id="229" fill="hold">
                            <p:stCondLst>
                              <p:cond delay="0"/>
                            </p:stCondLst>
                            <p:childTnLst>
                              <p:par>
                                <p:cTn id="230" presetID="1" presetClass="emph" presetSubtype="2" fill="hold" nodeType="clickEffect">
                                  <p:stCondLst>
                                    <p:cond delay="0"/>
                                  </p:stCondLst>
                                  <p:childTnLst>
                                    <p:animClr clrSpc="rgb" dir="cw">
                                      <p:cBhvr>
                                        <p:cTn id="231" dur="2000" fill="hold"/>
                                        <p:tgtEl>
                                          <p:spTgt spid="214"/>
                                        </p:tgtEl>
                                        <p:attrNameLst>
                                          <p:attrName>fillcolor</p:attrName>
                                        </p:attrNameLst>
                                      </p:cBhvr>
                                      <p:to>
                                        <a:srgbClr val="FFFFFF"/>
                                      </p:to>
                                    </p:animClr>
                                    <p:set>
                                      <p:cBhvr>
                                        <p:cTn id="232" dur="2000" fill="hold"/>
                                        <p:tgtEl>
                                          <p:spTgt spid="214"/>
                                        </p:tgtEl>
                                        <p:attrNameLst>
                                          <p:attrName>fill.type</p:attrName>
                                        </p:attrNameLst>
                                      </p:cBhvr>
                                      <p:to>
                                        <p:strVal val="solid"/>
                                      </p:to>
                                    </p:set>
                                    <p:set>
                                      <p:cBhvr>
                                        <p:cTn id="233" dur="2000" fill="hold"/>
                                        <p:tgtEl>
                                          <p:spTgt spid="214"/>
                                        </p:tgtEl>
                                        <p:attrNameLst>
                                          <p:attrName>fill.on</p:attrName>
                                        </p:attrNameLst>
                                      </p:cBhvr>
                                      <p:to>
                                        <p:strVal val="true"/>
                                      </p:to>
                                    </p:set>
                                  </p:childTnLst>
                                </p:cTn>
                              </p:par>
                              <p:par>
                                <p:cTn id="234" presetID="1" presetClass="emph" presetSubtype="2" fill="hold" nodeType="withEffect">
                                  <p:stCondLst>
                                    <p:cond delay="0"/>
                                  </p:stCondLst>
                                  <p:childTnLst>
                                    <p:animClr clrSpc="rgb" dir="cw">
                                      <p:cBhvr>
                                        <p:cTn id="235" dur="2000" fill="hold"/>
                                        <p:tgtEl>
                                          <p:spTgt spid="3"/>
                                        </p:tgtEl>
                                        <p:attrNameLst>
                                          <p:attrName>fillcolor</p:attrName>
                                        </p:attrNameLst>
                                      </p:cBhvr>
                                      <p:to>
                                        <a:srgbClr val="FFFFFF"/>
                                      </p:to>
                                    </p:animClr>
                                    <p:set>
                                      <p:cBhvr>
                                        <p:cTn id="236" dur="2000" fill="hold"/>
                                        <p:tgtEl>
                                          <p:spTgt spid="3"/>
                                        </p:tgtEl>
                                        <p:attrNameLst>
                                          <p:attrName>fill.type</p:attrName>
                                        </p:attrNameLst>
                                      </p:cBhvr>
                                      <p:to>
                                        <p:strVal val="solid"/>
                                      </p:to>
                                    </p:set>
                                    <p:set>
                                      <p:cBhvr>
                                        <p:cTn id="237" dur="2000" fill="hold"/>
                                        <p:tgtEl>
                                          <p:spTgt spid="3"/>
                                        </p:tgtEl>
                                        <p:attrNameLst>
                                          <p:attrName>fill.on</p:attrName>
                                        </p:attrNameLst>
                                      </p:cBhvr>
                                      <p:to>
                                        <p:strVal val="true"/>
                                      </p:to>
                                    </p:set>
                                  </p:childTnLst>
                                </p:cTn>
                              </p:par>
                              <p:par>
                                <p:cTn id="238" presetID="1" presetClass="emph" presetSubtype="2" fill="hold" nodeType="withEffect">
                                  <p:stCondLst>
                                    <p:cond delay="0"/>
                                  </p:stCondLst>
                                  <p:childTnLst>
                                    <p:animClr clrSpc="rgb" dir="cw">
                                      <p:cBhvr>
                                        <p:cTn id="239" dur="2000" fill="hold"/>
                                        <p:tgtEl>
                                          <p:spTgt spid="263"/>
                                        </p:tgtEl>
                                        <p:attrNameLst>
                                          <p:attrName>fillcolor</p:attrName>
                                        </p:attrNameLst>
                                      </p:cBhvr>
                                      <p:to>
                                        <a:srgbClr val="FFFFFF"/>
                                      </p:to>
                                    </p:animClr>
                                    <p:set>
                                      <p:cBhvr>
                                        <p:cTn id="240" dur="2000" fill="hold"/>
                                        <p:tgtEl>
                                          <p:spTgt spid="263"/>
                                        </p:tgtEl>
                                        <p:attrNameLst>
                                          <p:attrName>fill.type</p:attrName>
                                        </p:attrNameLst>
                                      </p:cBhvr>
                                      <p:to>
                                        <p:strVal val="solid"/>
                                      </p:to>
                                    </p:set>
                                    <p:set>
                                      <p:cBhvr>
                                        <p:cTn id="241" dur="2000" fill="hold"/>
                                        <p:tgtEl>
                                          <p:spTgt spid="263"/>
                                        </p:tgtEl>
                                        <p:attrNameLst>
                                          <p:attrName>fill.on</p:attrName>
                                        </p:attrNameLst>
                                      </p:cBhvr>
                                      <p:to>
                                        <p:strVal val="true"/>
                                      </p:to>
                                    </p:set>
                                  </p:childTnLst>
                                </p:cTn>
                              </p:par>
                              <p:par>
                                <p:cTn id="242" presetID="1" presetClass="emph" presetSubtype="2" fill="hold" nodeType="withEffect">
                                  <p:stCondLst>
                                    <p:cond delay="0"/>
                                  </p:stCondLst>
                                  <p:childTnLst>
                                    <p:animClr clrSpc="rgb" dir="cw">
                                      <p:cBhvr>
                                        <p:cTn id="243" dur="2000" fill="hold"/>
                                        <p:tgtEl>
                                          <p:spTgt spid="198"/>
                                        </p:tgtEl>
                                        <p:attrNameLst>
                                          <p:attrName>fillcolor</p:attrName>
                                        </p:attrNameLst>
                                      </p:cBhvr>
                                      <p:to>
                                        <a:srgbClr val="FFFFFF"/>
                                      </p:to>
                                    </p:animClr>
                                    <p:set>
                                      <p:cBhvr>
                                        <p:cTn id="244" dur="2000" fill="hold"/>
                                        <p:tgtEl>
                                          <p:spTgt spid="198"/>
                                        </p:tgtEl>
                                        <p:attrNameLst>
                                          <p:attrName>fill.type</p:attrName>
                                        </p:attrNameLst>
                                      </p:cBhvr>
                                      <p:to>
                                        <p:strVal val="solid"/>
                                      </p:to>
                                    </p:set>
                                    <p:set>
                                      <p:cBhvr>
                                        <p:cTn id="245" dur="2000" fill="hold"/>
                                        <p:tgtEl>
                                          <p:spTgt spid="198"/>
                                        </p:tgtEl>
                                        <p:attrNameLst>
                                          <p:attrName>fill.on</p:attrName>
                                        </p:attrNameLst>
                                      </p:cBhvr>
                                      <p:to>
                                        <p:strVal val="true"/>
                                      </p:to>
                                    </p:set>
                                  </p:childTnLst>
                                </p:cTn>
                              </p:par>
                              <p:par>
                                <p:cTn id="246" presetID="1" presetClass="emph" presetSubtype="2" fill="hold" nodeType="withEffect">
                                  <p:stCondLst>
                                    <p:cond delay="0"/>
                                  </p:stCondLst>
                                  <p:childTnLst>
                                    <p:animClr clrSpc="rgb" dir="cw">
                                      <p:cBhvr>
                                        <p:cTn id="247" dur="2000" fill="hold"/>
                                        <p:tgtEl>
                                          <p:spTgt spid="261"/>
                                        </p:tgtEl>
                                        <p:attrNameLst>
                                          <p:attrName>fillcolor</p:attrName>
                                        </p:attrNameLst>
                                      </p:cBhvr>
                                      <p:to>
                                        <a:srgbClr val="FFFFFF"/>
                                      </p:to>
                                    </p:animClr>
                                    <p:set>
                                      <p:cBhvr>
                                        <p:cTn id="248" dur="2000" fill="hold"/>
                                        <p:tgtEl>
                                          <p:spTgt spid="261"/>
                                        </p:tgtEl>
                                        <p:attrNameLst>
                                          <p:attrName>fill.type</p:attrName>
                                        </p:attrNameLst>
                                      </p:cBhvr>
                                      <p:to>
                                        <p:strVal val="solid"/>
                                      </p:to>
                                    </p:set>
                                    <p:set>
                                      <p:cBhvr>
                                        <p:cTn id="249" dur="2000" fill="hold"/>
                                        <p:tgtEl>
                                          <p:spTgt spid="261"/>
                                        </p:tgtEl>
                                        <p:attrNameLst>
                                          <p:attrName>fill.on</p:attrName>
                                        </p:attrNameLst>
                                      </p:cBhvr>
                                      <p:to>
                                        <p:strVal val="true"/>
                                      </p:to>
                                    </p:set>
                                  </p:childTnLst>
                                </p:cTn>
                              </p:par>
                            </p:childTnLst>
                          </p:cTn>
                        </p:par>
                      </p:childTnLst>
                    </p:cTn>
                  </p:par>
                  <p:par>
                    <p:cTn id="250" fill="hold">
                      <p:stCondLst>
                        <p:cond delay="indefinite"/>
                      </p:stCondLst>
                      <p:childTnLst>
                        <p:par>
                          <p:cTn id="251" fill="hold">
                            <p:stCondLst>
                              <p:cond delay="0"/>
                            </p:stCondLst>
                            <p:childTnLst>
                              <p:par>
                                <p:cTn id="252" presetID="19" presetClass="emph" presetSubtype="0" fill="hold" nodeType="clickEffect">
                                  <p:stCondLst>
                                    <p:cond delay="0"/>
                                  </p:stCondLst>
                                  <p:childTnLst>
                                    <p:animClr clrSpc="rgb" dir="cw">
                                      <p:cBhvr override="childStyle">
                                        <p:cTn id="253" dur="500" fill="hold"/>
                                        <p:tgtEl>
                                          <p:spTgt spid="250">
                                            <p:txEl>
                                              <p:pRg st="5" end="5"/>
                                            </p:txEl>
                                          </p:spTgt>
                                        </p:tgtEl>
                                        <p:attrNameLst>
                                          <p:attrName>style.color</p:attrName>
                                        </p:attrNameLst>
                                      </p:cBhvr>
                                      <p:to>
                                        <a:srgbClr val="000000"/>
                                      </p:to>
                                    </p:animClr>
                                    <p:animClr clrSpc="rgb" dir="cw">
                                      <p:cBhvr>
                                        <p:cTn id="254" dur="500" fill="hold"/>
                                        <p:tgtEl>
                                          <p:spTgt spid="250">
                                            <p:txEl>
                                              <p:pRg st="5" end="5"/>
                                            </p:txEl>
                                          </p:spTgt>
                                        </p:tgtEl>
                                        <p:attrNameLst>
                                          <p:attrName>fillcolor</p:attrName>
                                        </p:attrNameLst>
                                      </p:cBhvr>
                                      <p:to>
                                        <a:srgbClr val="000000"/>
                                      </p:to>
                                    </p:animClr>
                                    <p:set>
                                      <p:cBhvr>
                                        <p:cTn id="255" dur="500" fill="hold"/>
                                        <p:tgtEl>
                                          <p:spTgt spid="250">
                                            <p:txEl>
                                              <p:pRg st="5" end="5"/>
                                            </p:txEl>
                                          </p:spTgt>
                                        </p:tgtEl>
                                        <p:attrNameLst>
                                          <p:attrName>fill.type</p:attrName>
                                        </p:attrNameLst>
                                      </p:cBhvr>
                                      <p:to>
                                        <p:strVal val="solid"/>
                                      </p:to>
                                    </p:set>
                                    <p:set>
                                      <p:cBhvr>
                                        <p:cTn id="256" dur="500" fill="hold"/>
                                        <p:tgtEl>
                                          <p:spTgt spid="250">
                                            <p:txEl>
                                              <p:pRg st="5" end="5"/>
                                            </p:txEl>
                                          </p:spTgt>
                                        </p:tgtEl>
                                        <p:attrNameLst>
                                          <p:attrName>fill.on</p:attrName>
                                        </p:attrNameLst>
                                      </p:cBhvr>
                                      <p:to>
                                        <p:strVal val="true"/>
                                      </p:to>
                                    </p:set>
                                  </p:childTnLst>
                                </p:cTn>
                              </p:par>
                            </p:childTnLst>
                          </p:cTn>
                        </p:par>
                      </p:childTnLst>
                    </p:cTn>
                  </p:par>
                  <p:par>
                    <p:cTn id="257" fill="hold">
                      <p:stCondLst>
                        <p:cond delay="indefinite"/>
                      </p:stCondLst>
                      <p:childTnLst>
                        <p:par>
                          <p:cTn id="258" fill="hold">
                            <p:stCondLst>
                              <p:cond delay="0"/>
                            </p:stCondLst>
                            <p:childTnLst>
                              <p:par>
                                <p:cTn id="259" presetID="1" presetClass="emph" presetSubtype="2" fill="hold" nodeType="clickEffect">
                                  <p:stCondLst>
                                    <p:cond delay="0"/>
                                  </p:stCondLst>
                                  <p:childTnLst>
                                    <p:animClr clrSpc="rgb" dir="cw">
                                      <p:cBhvr>
                                        <p:cTn id="260" dur="2000" fill="hold"/>
                                        <p:tgtEl>
                                          <p:spTgt spid="181"/>
                                        </p:tgtEl>
                                        <p:attrNameLst>
                                          <p:attrName>fillcolor</p:attrName>
                                        </p:attrNameLst>
                                      </p:cBhvr>
                                      <p:to>
                                        <a:schemeClr val="accent2"/>
                                      </p:to>
                                    </p:animClr>
                                    <p:set>
                                      <p:cBhvr>
                                        <p:cTn id="261" dur="2000" fill="hold"/>
                                        <p:tgtEl>
                                          <p:spTgt spid="181"/>
                                        </p:tgtEl>
                                        <p:attrNameLst>
                                          <p:attrName>fill.type</p:attrName>
                                        </p:attrNameLst>
                                      </p:cBhvr>
                                      <p:to>
                                        <p:strVal val="solid"/>
                                      </p:to>
                                    </p:set>
                                    <p:set>
                                      <p:cBhvr>
                                        <p:cTn id="262" dur="2000" fill="hold"/>
                                        <p:tgtEl>
                                          <p:spTgt spid="181"/>
                                        </p:tgtEl>
                                        <p:attrNameLst>
                                          <p:attrName>fill.on</p:attrName>
                                        </p:attrNameLst>
                                      </p:cBhvr>
                                      <p:to>
                                        <p:strVal val="true"/>
                                      </p:to>
                                    </p:set>
                                  </p:childTnLst>
                                </p:cTn>
                              </p:par>
                            </p:childTnLst>
                          </p:cTn>
                        </p:par>
                      </p:childTnLst>
                    </p:cTn>
                  </p:par>
                  <p:par>
                    <p:cTn id="263" fill="hold">
                      <p:stCondLst>
                        <p:cond delay="indefinite"/>
                      </p:stCondLst>
                      <p:childTnLst>
                        <p:par>
                          <p:cTn id="264" fill="hold">
                            <p:stCondLst>
                              <p:cond delay="0"/>
                            </p:stCondLst>
                            <p:childTnLst>
                              <p:par>
                                <p:cTn id="265" presetID="1" presetClass="emph" presetSubtype="2" fill="hold" nodeType="clickEffect">
                                  <p:stCondLst>
                                    <p:cond delay="0"/>
                                  </p:stCondLst>
                                  <p:childTnLst>
                                    <p:animClr clrSpc="rgb" dir="cw">
                                      <p:cBhvr>
                                        <p:cTn id="266" dur="2000" fill="hold"/>
                                        <p:tgtEl>
                                          <p:spTgt spid="3"/>
                                        </p:tgtEl>
                                        <p:attrNameLst>
                                          <p:attrName>fillcolor</p:attrName>
                                        </p:attrNameLst>
                                      </p:cBhvr>
                                      <p:to>
                                        <a:schemeClr val="accent2"/>
                                      </p:to>
                                    </p:animClr>
                                    <p:set>
                                      <p:cBhvr>
                                        <p:cTn id="267" dur="2000" fill="hold"/>
                                        <p:tgtEl>
                                          <p:spTgt spid="3"/>
                                        </p:tgtEl>
                                        <p:attrNameLst>
                                          <p:attrName>fill.type</p:attrName>
                                        </p:attrNameLst>
                                      </p:cBhvr>
                                      <p:to>
                                        <p:strVal val="solid"/>
                                      </p:to>
                                    </p:set>
                                    <p:set>
                                      <p:cBhvr>
                                        <p:cTn id="268" dur="2000" fill="hold"/>
                                        <p:tgtEl>
                                          <p:spTgt spid="3"/>
                                        </p:tgtEl>
                                        <p:attrNameLst>
                                          <p:attrName>fill.on</p:attrName>
                                        </p:attrNameLst>
                                      </p:cBhvr>
                                      <p:to>
                                        <p:strVal val="true"/>
                                      </p:to>
                                    </p:set>
                                  </p:childTnLst>
                                </p:cTn>
                              </p:par>
                            </p:childTnLst>
                          </p:cTn>
                        </p:par>
                      </p:childTnLst>
                    </p:cTn>
                  </p:par>
                  <p:par>
                    <p:cTn id="269" fill="hold">
                      <p:stCondLst>
                        <p:cond delay="indefinite"/>
                      </p:stCondLst>
                      <p:childTnLst>
                        <p:par>
                          <p:cTn id="270" fill="hold">
                            <p:stCondLst>
                              <p:cond delay="0"/>
                            </p:stCondLst>
                            <p:childTnLst>
                              <p:par>
                                <p:cTn id="271" presetID="1" presetClass="emph" presetSubtype="2" fill="hold" nodeType="clickEffect">
                                  <p:stCondLst>
                                    <p:cond delay="0"/>
                                  </p:stCondLst>
                                  <p:childTnLst>
                                    <p:animClr clrSpc="rgb" dir="cw">
                                      <p:cBhvr>
                                        <p:cTn id="272" dur="2000" fill="hold"/>
                                        <p:tgtEl>
                                          <p:spTgt spid="259"/>
                                        </p:tgtEl>
                                        <p:attrNameLst>
                                          <p:attrName>fillcolor</p:attrName>
                                        </p:attrNameLst>
                                      </p:cBhvr>
                                      <p:to>
                                        <a:schemeClr val="accent2"/>
                                      </p:to>
                                    </p:animClr>
                                    <p:set>
                                      <p:cBhvr>
                                        <p:cTn id="273" dur="2000" fill="hold"/>
                                        <p:tgtEl>
                                          <p:spTgt spid="259"/>
                                        </p:tgtEl>
                                        <p:attrNameLst>
                                          <p:attrName>fill.type</p:attrName>
                                        </p:attrNameLst>
                                      </p:cBhvr>
                                      <p:to>
                                        <p:strVal val="solid"/>
                                      </p:to>
                                    </p:set>
                                    <p:set>
                                      <p:cBhvr>
                                        <p:cTn id="274" dur="2000" fill="hold"/>
                                        <p:tgtEl>
                                          <p:spTgt spid="259"/>
                                        </p:tgtEl>
                                        <p:attrNameLst>
                                          <p:attrName>fill.on</p:attrName>
                                        </p:attrNameLst>
                                      </p:cBhvr>
                                      <p:to>
                                        <p:strVal val="true"/>
                                      </p:to>
                                    </p:set>
                                  </p:childTnLst>
                                </p:cTn>
                              </p:par>
                            </p:childTnLst>
                          </p:cTn>
                        </p:par>
                      </p:childTnLst>
                    </p:cTn>
                  </p:par>
                  <p:par>
                    <p:cTn id="275" fill="hold">
                      <p:stCondLst>
                        <p:cond delay="indefinite"/>
                      </p:stCondLst>
                      <p:childTnLst>
                        <p:par>
                          <p:cTn id="276" fill="hold">
                            <p:stCondLst>
                              <p:cond delay="0"/>
                            </p:stCondLst>
                            <p:childTnLst>
                              <p:par>
                                <p:cTn id="277" presetID="1" presetClass="emph" presetSubtype="2" fill="hold" nodeType="clickEffect">
                                  <p:stCondLst>
                                    <p:cond delay="0"/>
                                  </p:stCondLst>
                                  <p:childTnLst>
                                    <p:animClr clrSpc="rgb" dir="cw">
                                      <p:cBhvr>
                                        <p:cTn id="278" dur="2000" fill="hold"/>
                                        <p:tgtEl>
                                          <p:spTgt spid="262"/>
                                        </p:tgtEl>
                                        <p:attrNameLst>
                                          <p:attrName>fillcolor</p:attrName>
                                        </p:attrNameLst>
                                      </p:cBhvr>
                                      <p:to>
                                        <a:schemeClr val="accent2"/>
                                      </p:to>
                                    </p:animClr>
                                    <p:set>
                                      <p:cBhvr>
                                        <p:cTn id="279" dur="2000" fill="hold"/>
                                        <p:tgtEl>
                                          <p:spTgt spid="262"/>
                                        </p:tgtEl>
                                        <p:attrNameLst>
                                          <p:attrName>fill.type</p:attrName>
                                        </p:attrNameLst>
                                      </p:cBhvr>
                                      <p:to>
                                        <p:strVal val="solid"/>
                                      </p:to>
                                    </p:set>
                                    <p:set>
                                      <p:cBhvr>
                                        <p:cTn id="280" dur="2000" fill="hold"/>
                                        <p:tgtEl>
                                          <p:spTgt spid="262"/>
                                        </p:tgtEl>
                                        <p:attrNameLst>
                                          <p:attrName>fill.on</p:attrName>
                                        </p:attrNameLst>
                                      </p:cBhvr>
                                      <p:to>
                                        <p:strVal val="true"/>
                                      </p:to>
                                    </p:set>
                                  </p:childTnLst>
                                </p:cTn>
                              </p:par>
                            </p:childTnLst>
                          </p:cTn>
                        </p:par>
                      </p:childTnLst>
                    </p:cTn>
                  </p:par>
                  <p:par>
                    <p:cTn id="281" fill="hold">
                      <p:stCondLst>
                        <p:cond delay="indefinite"/>
                      </p:stCondLst>
                      <p:childTnLst>
                        <p:par>
                          <p:cTn id="282" fill="hold">
                            <p:stCondLst>
                              <p:cond delay="0"/>
                            </p:stCondLst>
                            <p:childTnLst>
                              <p:par>
                                <p:cTn id="283" presetID="1" presetClass="emph" presetSubtype="2" fill="hold" nodeType="clickEffect">
                                  <p:stCondLst>
                                    <p:cond delay="0"/>
                                  </p:stCondLst>
                                  <p:childTnLst>
                                    <p:animClr clrSpc="rgb" dir="cw">
                                      <p:cBhvr>
                                        <p:cTn id="284" dur="2000" fill="hold"/>
                                        <p:tgtEl>
                                          <p:spTgt spid="184"/>
                                        </p:tgtEl>
                                        <p:attrNameLst>
                                          <p:attrName>fillcolor</p:attrName>
                                        </p:attrNameLst>
                                      </p:cBhvr>
                                      <p:to>
                                        <a:schemeClr val="accent2"/>
                                      </p:to>
                                    </p:animClr>
                                    <p:set>
                                      <p:cBhvr>
                                        <p:cTn id="285" dur="2000" fill="hold"/>
                                        <p:tgtEl>
                                          <p:spTgt spid="184"/>
                                        </p:tgtEl>
                                        <p:attrNameLst>
                                          <p:attrName>fill.type</p:attrName>
                                        </p:attrNameLst>
                                      </p:cBhvr>
                                      <p:to>
                                        <p:strVal val="solid"/>
                                      </p:to>
                                    </p:set>
                                    <p:set>
                                      <p:cBhvr>
                                        <p:cTn id="286" dur="2000" fill="hold"/>
                                        <p:tgtEl>
                                          <p:spTgt spid="184"/>
                                        </p:tgtEl>
                                        <p:attrNameLst>
                                          <p:attrName>fill.on</p:attrName>
                                        </p:attrNameLst>
                                      </p:cBhvr>
                                      <p:to>
                                        <p:strVal val="true"/>
                                      </p:to>
                                    </p:set>
                                  </p:childTnLst>
                                </p:cTn>
                              </p:par>
                            </p:childTnLst>
                          </p:cTn>
                        </p:par>
                      </p:childTnLst>
                    </p:cTn>
                  </p:par>
                  <p:par>
                    <p:cTn id="287" fill="hold">
                      <p:stCondLst>
                        <p:cond delay="indefinite"/>
                      </p:stCondLst>
                      <p:childTnLst>
                        <p:par>
                          <p:cTn id="288" fill="hold">
                            <p:stCondLst>
                              <p:cond delay="0"/>
                            </p:stCondLst>
                            <p:childTnLst>
                              <p:par>
                                <p:cTn id="289" presetID="19" presetClass="emph" presetSubtype="0" fill="hold" nodeType="clickEffect">
                                  <p:stCondLst>
                                    <p:cond delay="0"/>
                                  </p:stCondLst>
                                  <p:childTnLst>
                                    <p:animClr clrSpc="rgb" dir="cw">
                                      <p:cBhvr override="childStyle">
                                        <p:cTn id="290" dur="500" fill="hold"/>
                                        <p:tgtEl>
                                          <p:spTgt spid="250">
                                            <p:txEl>
                                              <p:pRg st="6" end="6"/>
                                            </p:txEl>
                                          </p:spTgt>
                                        </p:tgtEl>
                                        <p:attrNameLst>
                                          <p:attrName>style.color</p:attrName>
                                        </p:attrNameLst>
                                      </p:cBhvr>
                                      <p:to>
                                        <a:schemeClr val="accent2"/>
                                      </p:to>
                                    </p:animClr>
                                    <p:animClr clrSpc="rgb" dir="cw">
                                      <p:cBhvr>
                                        <p:cTn id="291" dur="500" fill="hold"/>
                                        <p:tgtEl>
                                          <p:spTgt spid="250">
                                            <p:txEl>
                                              <p:pRg st="6" end="6"/>
                                            </p:txEl>
                                          </p:spTgt>
                                        </p:tgtEl>
                                        <p:attrNameLst>
                                          <p:attrName>fillcolor</p:attrName>
                                        </p:attrNameLst>
                                      </p:cBhvr>
                                      <p:to>
                                        <a:schemeClr val="accent2"/>
                                      </p:to>
                                    </p:animClr>
                                    <p:set>
                                      <p:cBhvr>
                                        <p:cTn id="292" dur="500" fill="hold"/>
                                        <p:tgtEl>
                                          <p:spTgt spid="250">
                                            <p:txEl>
                                              <p:pRg st="6" end="6"/>
                                            </p:txEl>
                                          </p:spTgt>
                                        </p:tgtEl>
                                        <p:attrNameLst>
                                          <p:attrName>fill.type</p:attrName>
                                        </p:attrNameLst>
                                      </p:cBhvr>
                                      <p:to>
                                        <p:strVal val="solid"/>
                                      </p:to>
                                    </p:set>
                                    <p:set>
                                      <p:cBhvr>
                                        <p:cTn id="293" dur="500" fill="hold"/>
                                        <p:tgtEl>
                                          <p:spTgt spid="250">
                                            <p:txEl>
                                              <p:pRg st="6" end="6"/>
                                            </p:txEl>
                                          </p:spTgt>
                                        </p:tgtEl>
                                        <p:attrNameLst>
                                          <p:attrName>fill.on</p:attrName>
                                        </p:attrNameLst>
                                      </p:cBhvr>
                                      <p:to>
                                        <p:strVal val="true"/>
                                      </p:to>
                                    </p:set>
                                  </p:childTnLst>
                                </p:cTn>
                              </p:par>
                            </p:childTnLst>
                          </p:cTn>
                        </p:par>
                      </p:childTnLst>
                    </p:cTn>
                  </p:par>
                  <p:par>
                    <p:cTn id="294" fill="hold">
                      <p:stCondLst>
                        <p:cond delay="indefinite"/>
                      </p:stCondLst>
                      <p:childTnLst>
                        <p:par>
                          <p:cTn id="295" fill="hold">
                            <p:stCondLst>
                              <p:cond delay="0"/>
                            </p:stCondLst>
                            <p:childTnLst>
                              <p:par>
                                <p:cTn id="296" presetID="1" presetClass="emph" presetSubtype="2" fill="hold" nodeType="clickEffect">
                                  <p:stCondLst>
                                    <p:cond delay="0"/>
                                  </p:stCondLst>
                                  <p:childTnLst>
                                    <p:animClr clrSpc="rgb" dir="cw">
                                      <p:cBhvr>
                                        <p:cTn id="297" dur="2000" fill="hold"/>
                                        <p:tgtEl>
                                          <p:spTgt spid="264"/>
                                        </p:tgtEl>
                                        <p:attrNameLst>
                                          <p:attrName>fillcolor</p:attrName>
                                        </p:attrNameLst>
                                      </p:cBhvr>
                                      <p:to>
                                        <a:schemeClr val="accent2"/>
                                      </p:to>
                                    </p:animClr>
                                    <p:set>
                                      <p:cBhvr>
                                        <p:cTn id="298" dur="2000" fill="hold"/>
                                        <p:tgtEl>
                                          <p:spTgt spid="264"/>
                                        </p:tgtEl>
                                        <p:attrNameLst>
                                          <p:attrName>fill.type</p:attrName>
                                        </p:attrNameLst>
                                      </p:cBhvr>
                                      <p:to>
                                        <p:strVal val="solid"/>
                                      </p:to>
                                    </p:set>
                                    <p:set>
                                      <p:cBhvr>
                                        <p:cTn id="299" dur="2000" fill="hold"/>
                                        <p:tgtEl>
                                          <p:spTgt spid="264"/>
                                        </p:tgtEl>
                                        <p:attrNameLst>
                                          <p:attrName>fill.on</p:attrName>
                                        </p:attrNameLst>
                                      </p:cBhvr>
                                      <p:to>
                                        <p:strVal val="true"/>
                                      </p:to>
                                    </p:set>
                                  </p:childTnLst>
                                </p:cTn>
                              </p:par>
                            </p:childTnLst>
                          </p:cTn>
                        </p:par>
                      </p:childTnLst>
                    </p:cTn>
                  </p:par>
                  <p:par>
                    <p:cTn id="300" fill="hold">
                      <p:stCondLst>
                        <p:cond delay="indefinite"/>
                      </p:stCondLst>
                      <p:childTnLst>
                        <p:par>
                          <p:cTn id="301" fill="hold">
                            <p:stCondLst>
                              <p:cond delay="0"/>
                            </p:stCondLst>
                            <p:childTnLst>
                              <p:par>
                                <p:cTn id="302" presetID="1" presetClass="emph" presetSubtype="2" fill="hold" nodeType="clickEffect">
                                  <p:stCondLst>
                                    <p:cond delay="0"/>
                                  </p:stCondLst>
                                  <p:childTnLst>
                                    <p:animClr clrSpc="rgb" dir="cw">
                                      <p:cBhvr>
                                        <p:cTn id="303" dur="2000" fill="hold"/>
                                        <p:tgtEl>
                                          <p:spTgt spid="212"/>
                                        </p:tgtEl>
                                        <p:attrNameLst>
                                          <p:attrName>fillcolor</p:attrName>
                                        </p:attrNameLst>
                                      </p:cBhvr>
                                      <p:to>
                                        <a:schemeClr val="accent2"/>
                                      </p:to>
                                    </p:animClr>
                                    <p:set>
                                      <p:cBhvr>
                                        <p:cTn id="304" dur="2000" fill="hold"/>
                                        <p:tgtEl>
                                          <p:spTgt spid="212"/>
                                        </p:tgtEl>
                                        <p:attrNameLst>
                                          <p:attrName>fill.type</p:attrName>
                                        </p:attrNameLst>
                                      </p:cBhvr>
                                      <p:to>
                                        <p:strVal val="solid"/>
                                      </p:to>
                                    </p:set>
                                    <p:set>
                                      <p:cBhvr>
                                        <p:cTn id="305" dur="2000" fill="hold"/>
                                        <p:tgtEl>
                                          <p:spTgt spid="212"/>
                                        </p:tgtEl>
                                        <p:attrNameLst>
                                          <p:attrName>fill.on</p:attrName>
                                        </p:attrNameLst>
                                      </p:cBhvr>
                                      <p:to>
                                        <p:strVal val="true"/>
                                      </p:to>
                                    </p:set>
                                  </p:childTnLst>
                                </p:cTn>
                              </p:par>
                            </p:childTnLst>
                          </p:cTn>
                        </p:par>
                      </p:childTnLst>
                    </p:cTn>
                  </p:par>
                  <p:par>
                    <p:cTn id="306" fill="hold">
                      <p:stCondLst>
                        <p:cond delay="indefinite"/>
                      </p:stCondLst>
                      <p:childTnLst>
                        <p:par>
                          <p:cTn id="307" fill="hold">
                            <p:stCondLst>
                              <p:cond delay="0"/>
                            </p:stCondLst>
                            <p:childTnLst>
                              <p:par>
                                <p:cTn id="308" presetID="3" presetClass="emph" presetSubtype="2" fill="hold" nodeType="clickEffect">
                                  <p:stCondLst>
                                    <p:cond delay="0"/>
                                  </p:stCondLst>
                                  <p:childTnLst>
                                    <p:animClr clrSpc="rgb" dir="cw">
                                      <p:cBhvr override="childStyle">
                                        <p:cTn id="309" dur="2000" fill="hold"/>
                                        <p:tgtEl>
                                          <p:spTgt spid="250">
                                            <p:txEl>
                                              <p:pRg st="6" end="6"/>
                                            </p:txEl>
                                          </p:spTgt>
                                        </p:tgtEl>
                                        <p:attrNameLst>
                                          <p:attrName>style.color</p:attrName>
                                        </p:attrNameLst>
                                      </p:cBhvr>
                                      <p:to>
                                        <a:srgbClr val="000000"/>
                                      </p:to>
                                    </p:animClr>
                                  </p:childTnLst>
                                </p:cTn>
                              </p:par>
                            </p:childTnLst>
                          </p:cTn>
                        </p:par>
                      </p:childTnLst>
                    </p:cTn>
                  </p:par>
                  <p:par>
                    <p:cTn id="310" fill="hold">
                      <p:stCondLst>
                        <p:cond delay="indefinite"/>
                      </p:stCondLst>
                      <p:childTnLst>
                        <p:par>
                          <p:cTn id="311" fill="hold">
                            <p:stCondLst>
                              <p:cond delay="0"/>
                            </p:stCondLst>
                            <p:childTnLst>
                              <p:par>
                                <p:cTn id="312" presetID="1" presetClass="emph" presetSubtype="2" fill="hold" nodeType="clickEffect">
                                  <p:stCondLst>
                                    <p:cond delay="0"/>
                                  </p:stCondLst>
                                  <p:childTnLst>
                                    <p:animClr clrSpc="rgb" dir="cw">
                                      <p:cBhvr>
                                        <p:cTn id="313" dur="2000" fill="hold"/>
                                        <p:tgtEl>
                                          <p:spTgt spid="3"/>
                                        </p:tgtEl>
                                        <p:attrNameLst>
                                          <p:attrName>fillcolor</p:attrName>
                                        </p:attrNameLst>
                                      </p:cBhvr>
                                      <p:to>
                                        <a:srgbClr val="FFFFFF"/>
                                      </p:to>
                                    </p:animClr>
                                    <p:set>
                                      <p:cBhvr>
                                        <p:cTn id="314" dur="2000" fill="hold"/>
                                        <p:tgtEl>
                                          <p:spTgt spid="3"/>
                                        </p:tgtEl>
                                        <p:attrNameLst>
                                          <p:attrName>fill.type</p:attrName>
                                        </p:attrNameLst>
                                      </p:cBhvr>
                                      <p:to>
                                        <p:strVal val="solid"/>
                                      </p:to>
                                    </p:set>
                                    <p:set>
                                      <p:cBhvr>
                                        <p:cTn id="315" dur="2000" fill="hold"/>
                                        <p:tgtEl>
                                          <p:spTgt spid="3"/>
                                        </p:tgtEl>
                                        <p:attrNameLst>
                                          <p:attrName>fill.on</p:attrName>
                                        </p:attrNameLst>
                                      </p:cBhvr>
                                      <p:to>
                                        <p:strVal val="true"/>
                                      </p:to>
                                    </p:set>
                                  </p:childTnLst>
                                </p:cTn>
                              </p:par>
                              <p:par>
                                <p:cTn id="316" presetID="1" presetClass="emph" presetSubtype="2" fill="hold" nodeType="withEffect">
                                  <p:stCondLst>
                                    <p:cond delay="0"/>
                                  </p:stCondLst>
                                  <p:childTnLst>
                                    <p:animClr clrSpc="rgb" dir="cw">
                                      <p:cBhvr>
                                        <p:cTn id="317" dur="2000" fill="hold"/>
                                        <p:tgtEl>
                                          <p:spTgt spid="259"/>
                                        </p:tgtEl>
                                        <p:attrNameLst>
                                          <p:attrName>fillcolor</p:attrName>
                                        </p:attrNameLst>
                                      </p:cBhvr>
                                      <p:to>
                                        <a:srgbClr val="FFFFFF"/>
                                      </p:to>
                                    </p:animClr>
                                    <p:set>
                                      <p:cBhvr>
                                        <p:cTn id="318" dur="2000" fill="hold"/>
                                        <p:tgtEl>
                                          <p:spTgt spid="259"/>
                                        </p:tgtEl>
                                        <p:attrNameLst>
                                          <p:attrName>fill.type</p:attrName>
                                        </p:attrNameLst>
                                      </p:cBhvr>
                                      <p:to>
                                        <p:strVal val="solid"/>
                                      </p:to>
                                    </p:set>
                                    <p:set>
                                      <p:cBhvr>
                                        <p:cTn id="319" dur="2000" fill="hold"/>
                                        <p:tgtEl>
                                          <p:spTgt spid="259"/>
                                        </p:tgtEl>
                                        <p:attrNameLst>
                                          <p:attrName>fill.on</p:attrName>
                                        </p:attrNameLst>
                                      </p:cBhvr>
                                      <p:to>
                                        <p:strVal val="true"/>
                                      </p:to>
                                    </p:set>
                                  </p:childTnLst>
                                </p:cTn>
                              </p:par>
                              <p:par>
                                <p:cTn id="320" presetID="1" presetClass="emph" presetSubtype="2" fill="hold" nodeType="withEffect">
                                  <p:stCondLst>
                                    <p:cond delay="0"/>
                                  </p:stCondLst>
                                  <p:childTnLst>
                                    <p:animClr clrSpc="rgb" dir="cw">
                                      <p:cBhvr>
                                        <p:cTn id="321" dur="2000" fill="hold"/>
                                        <p:tgtEl>
                                          <p:spTgt spid="181"/>
                                        </p:tgtEl>
                                        <p:attrNameLst>
                                          <p:attrName>fillcolor</p:attrName>
                                        </p:attrNameLst>
                                      </p:cBhvr>
                                      <p:to>
                                        <a:srgbClr val="FFFFFF"/>
                                      </p:to>
                                    </p:animClr>
                                    <p:set>
                                      <p:cBhvr>
                                        <p:cTn id="322" dur="2000" fill="hold"/>
                                        <p:tgtEl>
                                          <p:spTgt spid="181"/>
                                        </p:tgtEl>
                                        <p:attrNameLst>
                                          <p:attrName>fill.type</p:attrName>
                                        </p:attrNameLst>
                                      </p:cBhvr>
                                      <p:to>
                                        <p:strVal val="solid"/>
                                      </p:to>
                                    </p:set>
                                    <p:set>
                                      <p:cBhvr>
                                        <p:cTn id="323" dur="2000" fill="hold"/>
                                        <p:tgtEl>
                                          <p:spTgt spid="181"/>
                                        </p:tgtEl>
                                        <p:attrNameLst>
                                          <p:attrName>fill.on</p:attrName>
                                        </p:attrNameLst>
                                      </p:cBhvr>
                                      <p:to>
                                        <p:strVal val="true"/>
                                      </p:to>
                                    </p:set>
                                  </p:childTnLst>
                                </p:cTn>
                              </p:par>
                              <p:par>
                                <p:cTn id="324" presetID="1" presetClass="emph" presetSubtype="2" fill="hold" nodeType="withEffect">
                                  <p:stCondLst>
                                    <p:cond delay="0"/>
                                  </p:stCondLst>
                                  <p:childTnLst>
                                    <p:animClr clrSpc="rgb" dir="cw">
                                      <p:cBhvr>
                                        <p:cTn id="325" dur="2000" fill="hold"/>
                                        <p:tgtEl>
                                          <p:spTgt spid="262"/>
                                        </p:tgtEl>
                                        <p:attrNameLst>
                                          <p:attrName>fillcolor</p:attrName>
                                        </p:attrNameLst>
                                      </p:cBhvr>
                                      <p:to>
                                        <a:srgbClr val="FFFFFF"/>
                                      </p:to>
                                    </p:animClr>
                                    <p:set>
                                      <p:cBhvr>
                                        <p:cTn id="326" dur="2000" fill="hold"/>
                                        <p:tgtEl>
                                          <p:spTgt spid="262"/>
                                        </p:tgtEl>
                                        <p:attrNameLst>
                                          <p:attrName>fill.type</p:attrName>
                                        </p:attrNameLst>
                                      </p:cBhvr>
                                      <p:to>
                                        <p:strVal val="solid"/>
                                      </p:to>
                                    </p:set>
                                    <p:set>
                                      <p:cBhvr>
                                        <p:cTn id="327" dur="2000" fill="hold"/>
                                        <p:tgtEl>
                                          <p:spTgt spid="262"/>
                                        </p:tgtEl>
                                        <p:attrNameLst>
                                          <p:attrName>fill.on</p:attrName>
                                        </p:attrNameLst>
                                      </p:cBhvr>
                                      <p:to>
                                        <p:strVal val="true"/>
                                      </p:to>
                                    </p:set>
                                  </p:childTnLst>
                                </p:cTn>
                              </p:par>
                              <p:par>
                                <p:cTn id="328" presetID="1" presetClass="emph" presetSubtype="2" fill="hold" nodeType="withEffect">
                                  <p:stCondLst>
                                    <p:cond delay="0"/>
                                  </p:stCondLst>
                                  <p:childTnLst>
                                    <p:animClr clrSpc="rgb" dir="cw">
                                      <p:cBhvr>
                                        <p:cTn id="329" dur="2000" fill="hold"/>
                                        <p:tgtEl>
                                          <p:spTgt spid="184"/>
                                        </p:tgtEl>
                                        <p:attrNameLst>
                                          <p:attrName>fillcolor</p:attrName>
                                        </p:attrNameLst>
                                      </p:cBhvr>
                                      <p:to>
                                        <a:srgbClr val="FFFFFF"/>
                                      </p:to>
                                    </p:animClr>
                                    <p:set>
                                      <p:cBhvr>
                                        <p:cTn id="330" dur="2000" fill="hold"/>
                                        <p:tgtEl>
                                          <p:spTgt spid="184"/>
                                        </p:tgtEl>
                                        <p:attrNameLst>
                                          <p:attrName>fill.type</p:attrName>
                                        </p:attrNameLst>
                                      </p:cBhvr>
                                      <p:to>
                                        <p:strVal val="solid"/>
                                      </p:to>
                                    </p:set>
                                    <p:set>
                                      <p:cBhvr>
                                        <p:cTn id="331" dur="2000" fill="hold"/>
                                        <p:tgtEl>
                                          <p:spTgt spid="184"/>
                                        </p:tgtEl>
                                        <p:attrNameLst>
                                          <p:attrName>fill.on</p:attrName>
                                        </p:attrNameLst>
                                      </p:cBhvr>
                                      <p:to>
                                        <p:strVal val="true"/>
                                      </p:to>
                                    </p:set>
                                  </p:childTnLst>
                                </p:cTn>
                              </p:par>
                              <p:par>
                                <p:cTn id="332" presetID="1" presetClass="emph" presetSubtype="2" fill="hold" nodeType="withEffect">
                                  <p:stCondLst>
                                    <p:cond delay="0"/>
                                  </p:stCondLst>
                                  <p:childTnLst>
                                    <p:animClr clrSpc="rgb" dir="cw">
                                      <p:cBhvr>
                                        <p:cTn id="333" dur="2000" fill="hold"/>
                                        <p:tgtEl>
                                          <p:spTgt spid="264"/>
                                        </p:tgtEl>
                                        <p:attrNameLst>
                                          <p:attrName>fillcolor</p:attrName>
                                        </p:attrNameLst>
                                      </p:cBhvr>
                                      <p:to>
                                        <a:srgbClr val="FFFFFF"/>
                                      </p:to>
                                    </p:animClr>
                                    <p:set>
                                      <p:cBhvr>
                                        <p:cTn id="334" dur="2000" fill="hold"/>
                                        <p:tgtEl>
                                          <p:spTgt spid="264"/>
                                        </p:tgtEl>
                                        <p:attrNameLst>
                                          <p:attrName>fill.type</p:attrName>
                                        </p:attrNameLst>
                                      </p:cBhvr>
                                      <p:to>
                                        <p:strVal val="solid"/>
                                      </p:to>
                                    </p:set>
                                    <p:set>
                                      <p:cBhvr>
                                        <p:cTn id="335" dur="2000" fill="hold"/>
                                        <p:tgtEl>
                                          <p:spTgt spid="264"/>
                                        </p:tgtEl>
                                        <p:attrNameLst>
                                          <p:attrName>fill.on</p:attrName>
                                        </p:attrNameLst>
                                      </p:cBhvr>
                                      <p:to>
                                        <p:strVal val="true"/>
                                      </p:to>
                                    </p:set>
                                  </p:childTnLst>
                                </p:cTn>
                              </p:par>
                              <p:par>
                                <p:cTn id="336" presetID="1" presetClass="emph" presetSubtype="2" fill="hold" nodeType="withEffect">
                                  <p:stCondLst>
                                    <p:cond delay="0"/>
                                  </p:stCondLst>
                                  <p:childTnLst>
                                    <p:animClr clrSpc="rgb" dir="cw">
                                      <p:cBhvr>
                                        <p:cTn id="337" dur="2000" fill="hold"/>
                                        <p:tgtEl>
                                          <p:spTgt spid="212"/>
                                        </p:tgtEl>
                                        <p:attrNameLst>
                                          <p:attrName>fillcolor</p:attrName>
                                        </p:attrNameLst>
                                      </p:cBhvr>
                                      <p:to>
                                        <a:srgbClr val="FFFFFF"/>
                                      </p:to>
                                    </p:animClr>
                                    <p:set>
                                      <p:cBhvr>
                                        <p:cTn id="338" dur="2000" fill="hold"/>
                                        <p:tgtEl>
                                          <p:spTgt spid="212"/>
                                        </p:tgtEl>
                                        <p:attrNameLst>
                                          <p:attrName>fill.type</p:attrName>
                                        </p:attrNameLst>
                                      </p:cBhvr>
                                      <p:to>
                                        <p:strVal val="solid"/>
                                      </p:to>
                                    </p:set>
                                    <p:set>
                                      <p:cBhvr>
                                        <p:cTn id="339" dur="2000" fill="hold"/>
                                        <p:tgtEl>
                                          <p:spTgt spid="212"/>
                                        </p:tgtEl>
                                        <p:attrNameLst>
                                          <p:attrName>fill.on</p:attrName>
                                        </p:attrNameLst>
                                      </p:cBhvr>
                                      <p:to>
                                        <p:strVal val="true"/>
                                      </p:to>
                                    </p:set>
                                  </p:childTnLst>
                                </p:cTn>
                              </p:par>
                            </p:childTnLst>
                          </p:cTn>
                        </p:par>
                      </p:childTnLst>
                    </p:cTn>
                  </p:par>
                  <p:par>
                    <p:cTn id="340" fill="hold">
                      <p:stCondLst>
                        <p:cond delay="indefinite"/>
                      </p:stCondLst>
                      <p:childTnLst>
                        <p:par>
                          <p:cTn id="341" fill="hold">
                            <p:stCondLst>
                              <p:cond delay="0"/>
                            </p:stCondLst>
                            <p:childTnLst>
                              <p:par>
                                <p:cTn id="342" presetID="3" presetClass="emph" presetSubtype="2" fill="hold" grpId="0" nodeType="clickEffect">
                                  <p:stCondLst>
                                    <p:cond delay="0"/>
                                  </p:stCondLst>
                                  <p:childTnLst>
                                    <p:animClr clrSpc="rgb" dir="cw">
                                      <p:cBhvr override="childStyle">
                                        <p:cTn id="343" dur="2000" fill="hold"/>
                                        <p:tgtEl>
                                          <p:spTgt spid="2">
                                            <p:txEl>
                                              <p:pRg st="0" end="0"/>
                                            </p:txEl>
                                          </p:spTgt>
                                        </p:tgtEl>
                                        <p:attrNameLst>
                                          <p:attrName>style.color</p:attrName>
                                        </p:attrNameLst>
                                      </p:cBhvr>
                                      <p:to>
                                        <a:srgbClr val="000000"/>
                                      </p:to>
                                    </p:animClr>
                                  </p:childTnLst>
                                </p:cTn>
                              </p:par>
                            </p:childTnLst>
                          </p:cTn>
                        </p:par>
                      </p:childTnLst>
                    </p:cTn>
                  </p:par>
                  <p:par>
                    <p:cTn id="344" fill="hold">
                      <p:stCondLst>
                        <p:cond delay="indefinite"/>
                      </p:stCondLst>
                      <p:childTnLst>
                        <p:par>
                          <p:cTn id="345" fill="hold">
                            <p:stCondLst>
                              <p:cond delay="0"/>
                            </p:stCondLst>
                            <p:childTnLst>
                              <p:par>
                                <p:cTn id="346" presetID="3" presetClass="emph" presetSubtype="2" fill="hold" grpId="0" nodeType="clickEffect">
                                  <p:stCondLst>
                                    <p:cond delay="0"/>
                                  </p:stCondLst>
                                  <p:childTnLst>
                                    <p:animClr clrSpc="rgb" dir="cw">
                                      <p:cBhvr override="childStyle">
                                        <p:cTn id="347" dur="2000" fill="hold"/>
                                        <p:tgtEl>
                                          <p:spTgt spid="48"/>
                                        </p:tgtEl>
                                        <p:attrNameLst>
                                          <p:attrName>style.color</p:attrName>
                                        </p:attrNameLst>
                                      </p:cBhvr>
                                      <p:to>
                                        <a:schemeClr val="accent2"/>
                                      </p:to>
                                    </p:animClr>
                                  </p:childTnLst>
                                </p:cTn>
                              </p:par>
                            </p:childTnLst>
                          </p:cTn>
                        </p:par>
                      </p:childTnLst>
                    </p:cTn>
                  </p:par>
                  <p:par>
                    <p:cTn id="348" fill="hold">
                      <p:stCondLst>
                        <p:cond delay="indefinite"/>
                      </p:stCondLst>
                      <p:childTnLst>
                        <p:par>
                          <p:cTn id="349" fill="hold">
                            <p:stCondLst>
                              <p:cond delay="0"/>
                            </p:stCondLst>
                            <p:childTnLst>
                              <p:par>
                                <p:cTn id="350" presetID="1" presetClass="entr" presetSubtype="0" fill="hold" nodeType="clickEffect">
                                  <p:stCondLst>
                                    <p:cond delay="0"/>
                                  </p:stCondLst>
                                  <p:childTnLst>
                                    <p:set>
                                      <p:cBhvr>
                                        <p:cTn id="351" dur="1" fill="hold">
                                          <p:stCondLst>
                                            <p:cond delay="0"/>
                                          </p:stCondLst>
                                        </p:cTn>
                                        <p:tgtEl>
                                          <p:spTgt spid="5"/>
                                        </p:tgtEl>
                                        <p:attrNameLst>
                                          <p:attrName>style.visibility</p:attrName>
                                        </p:attrNameLst>
                                      </p:cBhvr>
                                      <p:to>
                                        <p:strVal val="visible"/>
                                      </p:to>
                                    </p:set>
                                  </p:childTnLst>
                                </p:cTn>
                              </p:par>
                            </p:childTnLst>
                          </p:cTn>
                        </p:par>
                      </p:childTnLst>
                    </p:cTn>
                  </p:par>
                  <p:par>
                    <p:cTn id="352" fill="hold">
                      <p:stCondLst>
                        <p:cond delay="indefinite"/>
                      </p:stCondLst>
                      <p:childTnLst>
                        <p:par>
                          <p:cTn id="353" fill="hold">
                            <p:stCondLst>
                              <p:cond delay="0"/>
                            </p:stCondLst>
                            <p:childTnLst>
                              <p:par>
                                <p:cTn id="354" presetID="1" presetClass="entr" presetSubtype="0" fill="hold" nodeType="clickEffect">
                                  <p:stCondLst>
                                    <p:cond delay="0"/>
                                  </p:stCondLst>
                                  <p:childTnLst>
                                    <p:set>
                                      <p:cBhvr>
                                        <p:cTn id="35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4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1628800"/>
            <a:ext cx="5832648" cy="493256"/>
          </a:xfrm>
          <a:prstGeom prst="rect">
            <a:avLst/>
          </a:prstGeom>
          <a:solidFill>
            <a:schemeClr val="bg1"/>
          </a:solidFill>
          <a:ln w="12700"/>
        </p:spPr>
        <p:style>
          <a:lnRef idx="1">
            <a:schemeClr val="dk1"/>
          </a:lnRef>
          <a:fillRef idx="2">
            <a:schemeClr val="dk1"/>
          </a:fillRef>
          <a:effectRef idx="1">
            <a:schemeClr val="dk1"/>
          </a:effectRef>
          <a:fontRef idx="minor">
            <a:schemeClr val="dk1"/>
          </a:fontRef>
        </p:style>
        <p:txBody>
          <a:bodyPr rtlCol="0" anchor="ctr"/>
          <a:lstStyle/>
          <a:p>
            <a:pPr algn="ctr"/>
            <a:r>
              <a:rPr lang="ka-GE" sz="1500" b="1" dirty="0" smtClean="0"/>
              <a:t>განხილვის ეტაპები</a:t>
            </a:r>
            <a:endParaRPr lang="en-US" sz="1500" dirty="0"/>
          </a:p>
        </p:txBody>
      </p:sp>
      <p:sp>
        <p:nvSpPr>
          <p:cNvPr id="3" name="Rectangle 2"/>
          <p:cNvSpPr/>
          <p:nvPr/>
        </p:nvSpPr>
        <p:spPr>
          <a:xfrm>
            <a:off x="1619672" y="4819823"/>
            <a:ext cx="5832648" cy="576064"/>
          </a:xfrm>
          <a:prstGeom prst="rect">
            <a:avLst/>
          </a:prstGeom>
          <a:solidFill>
            <a:schemeClr val="bg1"/>
          </a:solidFill>
          <a:ln w="12700"/>
        </p:spPr>
        <p:style>
          <a:lnRef idx="1">
            <a:schemeClr val="dk1"/>
          </a:lnRef>
          <a:fillRef idx="2">
            <a:schemeClr val="dk1"/>
          </a:fillRef>
          <a:effectRef idx="1">
            <a:schemeClr val="dk1"/>
          </a:effectRef>
          <a:fontRef idx="minor">
            <a:schemeClr val="dk1"/>
          </a:fontRef>
        </p:style>
        <p:txBody>
          <a:bodyPr rtlCol="0" anchor="ctr"/>
          <a:lstStyle/>
          <a:p>
            <a:pPr algn="ctr"/>
            <a:r>
              <a:rPr lang="ka-GE" b="1" dirty="0" smtClean="0"/>
              <a:t>გ ა დ ა წ ყ ვ ე ტ ი ლ ე ბ ა </a:t>
            </a:r>
          </a:p>
          <a:p>
            <a:pPr algn="ctr"/>
            <a:r>
              <a:rPr lang="ka-GE" sz="1400" dirty="0" smtClean="0"/>
              <a:t>(სათანადო სტატუსით და კომენტარით)</a:t>
            </a:r>
            <a:endParaRPr lang="en-US" sz="1400" dirty="0"/>
          </a:p>
        </p:txBody>
      </p:sp>
      <p:cxnSp>
        <p:nvCxnSpPr>
          <p:cNvPr id="4" name="Straight Arrow Connector 3"/>
          <p:cNvCxnSpPr>
            <a:endCxn id="20" idx="0"/>
          </p:cNvCxnSpPr>
          <p:nvPr/>
        </p:nvCxnSpPr>
        <p:spPr>
          <a:xfrm>
            <a:off x="3635896" y="2478567"/>
            <a:ext cx="0" cy="827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1524993" y="2721869"/>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დოკუმენტების მიღება</a:t>
            </a:r>
            <a:endParaRPr lang="en-US" sz="900" dirty="0">
              <a:solidFill>
                <a:schemeClr val="tx1"/>
              </a:solidFill>
            </a:endParaRPr>
          </a:p>
        </p:txBody>
      </p:sp>
      <p:sp>
        <p:nvSpPr>
          <p:cNvPr id="6" name="Rectangle 5"/>
          <p:cNvSpPr/>
          <p:nvPr/>
        </p:nvSpPr>
        <p:spPr>
          <a:xfrm>
            <a:off x="1524993" y="3306317"/>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a:solidFill>
                  <a:schemeClr val="tx1"/>
                </a:solidFill>
              </a:rPr>
              <a:t>შემსრულებლის </a:t>
            </a:r>
            <a:r>
              <a:rPr lang="ka-GE" sz="900" dirty="0" smtClean="0">
                <a:solidFill>
                  <a:schemeClr val="tx1"/>
                </a:solidFill>
              </a:rPr>
              <a:t>გამოყოფა</a:t>
            </a:r>
          </a:p>
        </p:txBody>
      </p:sp>
      <p:sp>
        <p:nvSpPr>
          <p:cNvPr id="10" name="Rectangle 9"/>
          <p:cNvSpPr/>
          <p:nvPr/>
        </p:nvSpPr>
        <p:spPr>
          <a:xfrm>
            <a:off x="6084168" y="2722005"/>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a:solidFill>
                  <a:schemeClr val="tx1"/>
                </a:solidFill>
              </a:rPr>
              <a:t>საბჭოს სხდომა</a:t>
            </a:r>
            <a:endParaRPr lang="en-US" sz="900" dirty="0">
              <a:solidFill>
                <a:schemeClr val="tx1"/>
              </a:solidFill>
            </a:endParaRPr>
          </a:p>
        </p:txBody>
      </p:sp>
      <p:sp>
        <p:nvSpPr>
          <p:cNvPr id="11" name="Rectangle 10"/>
          <p:cNvSpPr/>
          <p:nvPr/>
        </p:nvSpPr>
        <p:spPr>
          <a:xfrm>
            <a:off x="6084168" y="3385783"/>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აკრედიტაციის მინიჭება</a:t>
            </a:r>
            <a:endParaRPr lang="en-US" sz="900" dirty="0">
              <a:solidFill>
                <a:schemeClr val="tx1"/>
              </a:solidFill>
            </a:endParaRPr>
          </a:p>
        </p:txBody>
      </p:sp>
      <p:sp>
        <p:nvSpPr>
          <p:cNvPr id="12" name="Rectangle 11"/>
          <p:cNvSpPr/>
          <p:nvPr/>
        </p:nvSpPr>
        <p:spPr>
          <a:xfrm>
            <a:off x="6084168" y="408309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რეესტრის ჩანაწერი</a:t>
            </a:r>
            <a:endParaRPr lang="en-US" sz="900" dirty="0">
              <a:solidFill>
                <a:schemeClr val="tx1"/>
              </a:solidFill>
            </a:endParaRPr>
          </a:p>
        </p:txBody>
      </p:sp>
      <p:cxnSp>
        <p:nvCxnSpPr>
          <p:cNvPr id="13" name="Straight Arrow Connector 12"/>
          <p:cNvCxnSpPr/>
          <p:nvPr/>
        </p:nvCxnSpPr>
        <p:spPr>
          <a:xfrm>
            <a:off x="5181714" y="2478567"/>
            <a:ext cx="2354" cy="234125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1" idx="2"/>
            <a:endCxn id="12" idx="0"/>
          </p:cNvCxnSpPr>
          <p:nvPr/>
        </p:nvCxnSpPr>
        <p:spPr>
          <a:xfrm>
            <a:off x="6696236" y="3817831"/>
            <a:ext cx="0" cy="2652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0" idx="2"/>
            <a:endCxn id="11" idx="0"/>
          </p:cNvCxnSpPr>
          <p:nvPr/>
        </p:nvCxnSpPr>
        <p:spPr>
          <a:xfrm>
            <a:off x="6696236" y="3154053"/>
            <a:ext cx="0" cy="23173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2" idx="2"/>
          </p:cNvCxnSpPr>
          <p:nvPr/>
        </p:nvCxnSpPr>
        <p:spPr>
          <a:xfrm>
            <a:off x="6696236" y="4515138"/>
            <a:ext cx="0" cy="31080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10" idx="0"/>
          </p:cNvCxnSpPr>
          <p:nvPr/>
        </p:nvCxnSpPr>
        <p:spPr>
          <a:xfrm>
            <a:off x="6696236" y="2487872"/>
            <a:ext cx="0" cy="23413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2987824" y="3306317"/>
            <a:ext cx="129614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დადგენილ ვადაში დოკუმენტების მოწესრიგება</a:t>
            </a:r>
            <a:endParaRPr lang="en-US" sz="900" dirty="0">
              <a:solidFill>
                <a:schemeClr val="tx1"/>
              </a:solidFill>
            </a:endParaRPr>
          </a:p>
        </p:txBody>
      </p:sp>
      <p:cxnSp>
        <p:nvCxnSpPr>
          <p:cNvPr id="21" name="Straight Arrow Connector 20"/>
          <p:cNvCxnSpPr/>
          <p:nvPr/>
        </p:nvCxnSpPr>
        <p:spPr>
          <a:xfrm>
            <a:off x="2137061" y="3153917"/>
            <a:ext cx="0" cy="152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137061" y="2487872"/>
            <a:ext cx="0" cy="23160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32" idx="2"/>
          </p:cNvCxnSpPr>
          <p:nvPr/>
        </p:nvCxnSpPr>
        <p:spPr>
          <a:xfrm>
            <a:off x="2137061" y="4395528"/>
            <a:ext cx="0" cy="42429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0" idx="2"/>
          </p:cNvCxnSpPr>
          <p:nvPr/>
        </p:nvCxnSpPr>
        <p:spPr>
          <a:xfrm>
            <a:off x="3635896" y="3738365"/>
            <a:ext cx="0" cy="108145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7956376" y="4819823"/>
            <a:ext cx="918537" cy="57606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b="1" dirty="0" smtClean="0">
                <a:solidFill>
                  <a:schemeClr val="tx1"/>
                </a:solidFill>
              </a:rPr>
              <a:t>პროცედურის დასასრული</a:t>
            </a:r>
            <a:endParaRPr lang="en-US" sz="900" b="1" dirty="0">
              <a:solidFill>
                <a:schemeClr val="tx1"/>
              </a:solidFill>
            </a:endParaRPr>
          </a:p>
        </p:txBody>
      </p:sp>
      <p:sp>
        <p:nvSpPr>
          <p:cNvPr id="27" name="Rectangle 26"/>
          <p:cNvSpPr/>
          <p:nvPr/>
        </p:nvSpPr>
        <p:spPr>
          <a:xfrm>
            <a:off x="179512" y="1628800"/>
            <a:ext cx="792088" cy="57641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b="1" dirty="0" smtClean="0">
                <a:solidFill>
                  <a:schemeClr val="tx1"/>
                </a:solidFill>
              </a:rPr>
              <a:t>მაძიებელი</a:t>
            </a:r>
            <a:endParaRPr lang="en-US" sz="900" b="1" dirty="0">
              <a:solidFill>
                <a:schemeClr val="tx1"/>
              </a:solidFill>
            </a:endParaRPr>
          </a:p>
        </p:txBody>
      </p:sp>
      <p:cxnSp>
        <p:nvCxnSpPr>
          <p:cNvPr id="28" name="Straight Arrow Connector 27"/>
          <p:cNvCxnSpPr>
            <a:stCxn id="27" idx="3"/>
          </p:cNvCxnSpPr>
          <p:nvPr/>
        </p:nvCxnSpPr>
        <p:spPr>
          <a:xfrm flipV="1">
            <a:off x="971600" y="1916832"/>
            <a:ext cx="504056" cy="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7452320" y="5108030"/>
            <a:ext cx="504056" cy="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0" name="Table 29"/>
          <p:cNvGraphicFramePr>
            <a:graphicFrameLocks noGrp="1"/>
          </p:cNvGraphicFramePr>
          <p:nvPr>
            <p:extLst>
              <p:ext uri="{D42A27DB-BD31-4B8C-83A1-F6EECF244321}">
                <p14:modId xmlns:p14="http://schemas.microsoft.com/office/powerpoint/2010/main" xmlns="" val="2487857576"/>
              </p:ext>
            </p:extLst>
          </p:nvPr>
        </p:nvGraphicFramePr>
        <p:xfrm>
          <a:off x="1475656" y="2122056"/>
          <a:ext cx="5832648" cy="370840"/>
        </p:xfrm>
        <a:graphic>
          <a:graphicData uri="http://schemas.openxmlformats.org/drawingml/2006/table">
            <a:tbl>
              <a:tblPr firstRow="1" bandRow="1">
                <a:tableStyleId>{5C22544A-7EE6-4342-B048-85BDC9FD1C3A}</a:tableStyleId>
              </a:tblPr>
              <a:tblGrid>
                <a:gridCol w="1296144"/>
                <a:gridCol w="1620180"/>
                <a:gridCol w="1692188"/>
                <a:gridCol w="1224136"/>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პირველი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მეორე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მესამე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მეოთხე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31" name="Straight Arrow Connector 30"/>
          <p:cNvCxnSpPr>
            <a:endCxn id="30" idx="2"/>
          </p:cNvCxnSpPr>
          <p:nvPr/>
        </p:nvCxnSpPr>
        <p:spPr>
          <a:xfrm flipV="1">
            <a:off x="4391980" y="2492896"/>
            <a:ext cx="0" cy="2326927"/>
          </a:xfrm>
          <a:prstGeom prst="straightConnector1">
            <a:avLst/>
          </a:prstGeom>
          <a:ln w="50800" cmpd="sng">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524993" y="396348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a:solidFill>
                  <a:schemeClr val="tx1"/>
                </a:solidFill>
              </a:rPr>
              <a:t>დოკუმენტების შესწავლა</a:t>
            </a:r>
            <a:endParaRPr lang="en-US" sz="900" dirty="0">
              <a:solidFill>
                <a:schemeClr val="tx1"/>
              </a:solidFill>
            </a:endParaRPr>
          </a:p>
        </p:txBody>
      </p:sp>
      <p:cxnSp>
        <p:nvCxnSpPr>
          <p:cNvPr id="33" name="Straight Arrow Connector 32"/>
          <p:cNvCxnSpPr>
            <a:stCxn id="6" idx="2"/>
            <a:endCxn id="32" idx="0"/>
          </p:cNvCxnSpPr>
          <p:nvPr/>
        </p:nvCxnSpPr>
        <p:spPr>
          <a:xfrm>
            <a:off x="2137061" y="3738365"/>
            <a:ext cx="0" cy="22511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555776" y="5929885"/>
            <a:ext cx="4104456" cy="307777"/>
          </a:xfrm>
          <a:prstGeom prst="rect">
            <a:avLst/>
          </a:prstGeom>
          <a:noFill/>
        </p:spPr>
        <p:txBody>
          <a:bodyPr wrap="square" rtlCol="0">
            <a:spAutoFit/>
          </a:bodyPr>
          <a:lstStyle/>
          <a:p>
            <a:pPr algn="ctr"/>
            <a:r>
              <a:rPr lang="ka-GE" sz="1400" b="1" dirty="0" smtClean="0"/>
              <a:t>სტატუსები</a:t>
            </a:r>
            <a:endParaRPr lang="en-US" sz="1400" b="1" dirty="0"/>
          </a:p>
        </p:txBody>
      </p:sp>
      <p:cxnSp>
        <p:nvCxnSpPr>
          <p:cNvPr id="35" name="Straight Arrow Connector 34"/>
          <p:cNvCxnSpPr/>
          <p:nvPr/>
        </p:nvCxnSpPr>
        <p:spPr>
          <a:xfrm flipH="1">
            <a:off x="2432650" y="5396236"/>
            <a:ext cx="4148" cy="91308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6717126" y="5396236"/>
            <a:ext cx="0" cy="91308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380312" y="1700808"/>
            <a:ext cx="1728192" cy="3154710"/>
          </a:xfrm>
          <a:prstGeom prst="rect">
            <a:avLst/>
          </a:prstGeom>
          <a:noFill/>
        </p:spPr>
        <p:txBody>
          <a:bodyPr wrap="square" rtlCol="0">
            <a:spAutoFit/>
          </a:bodyPr>
          <a:lstStyle/>
          <a:p>
            <a:pPr algn="ctr"/>
            <a:r>
              <a:rPr lang="ka-GE" sz="1400" b="1" dirty="0" smtClean="0"/>
              <a:t>კომენტარები</a:t>
            </a:r>
            <a:r>
              <a:rPr lang="ka-GE" sz="1400" dirty="0" smtClean="0"/>
              <a:t>:</a:t>
            </a:r>
          </a:p>
          <a:p>
            <a:endParaRPr lang="ka-GE" sz="1400" dirty="0" smtClean="0"/>
          </a:p>
          <a:p>
            <a:pPr marL="285750" indent="-285750">
              <a:buFont typeface="Arial" pitchFamily="34" charset="0"/>
              <a:buChar char="•"/>
            </a:pPr>
            <a:r>
              <a:rPr lang="ka-GE" sz="900" dirty="0" smtClean="0"/>
              <a:t>დოკუმეტების არასრულფასოვნება</a:t>
            </a:r>
          </a:p>
          <a:p>
            <a:pPr marL="285750" indent="-285750">
              <a:buFont typeface="Arial" pitchFamily="34" charset="0"/>
              <a:buChar char="•"/>
            </a:pPr>
            <a:r>
              <a:rPr lang="ka-GE" sz="900" dirty="0" smtClean="0"/>
              <a:t>საბუთების არ წარმოდგენა</a:t>
            </a:r>
          </a:p>
          <a:p>
            <a:pPr marL="285750" indent="-285750">
              <a:buFont typeface="Arial" pitchFamily="34" charset="0"/>
              <a:buChar char="•"/>
            </a:pPr>
            <a:r>
              <a:rPr lang="ka-GE" sz="900" dirty="0" smtClean="0"/>
              <a:t>აკრედიტაციის გაუქმება</a:t>
            </a:r>
          </a:p>
          <a:p>
            <a:pPr marL="285750" indent="-285750">
              <a:buFont typeface="Arial" pitchFamily="34" charset="0"/>
              <a:buChar char="•"/>
            </a:pPr>
            <a:r>
              <a:rPr lang="ka-GE" sz="900" dirty="0" smtClean="0"/>
              <a:t>აკრედიტაციის მინიჭება</a:t>
            </a:r>
          </a:p>
          <a:p>
            <a:pPr marL="285750" indent="-285750">
              <a:buFont typeface="Arial" pitchFamily="34" charset="0"/>
              <a:buChar char="•"/>
            </a:pPr>
            <a:r>
              <a:rPr lang="ka-GE" sz="900" dirty="0" smtClean="0"/>
              <a:t>ლიმიტის (კვოტის) შეცვლა</a:t>
            </a:r>
          </a:p>
          <a:p>
            <a:pPr marL="285750" indent="-285750">
              <a:buFont typeface="Arial" pitchFamily="34" charset="0"/>
              <a:buChar char="•"/>
            </a:pPr>
            <a:r>
              <a:rPr lang="ka-GE" sz="900" dirty="0" smtClean="0"/>
              <a:t>განხილვის შემდეგი ეტაპი</a:t>
            </a:r>
          </a:p>
          <a:p>
            <a:pPr marL="285750" indent="-285750">
              <a:buFont typeface="Arial" pitchFamily="34" charset="0"/>
              <a:buChar char="•"/>
            </a:pPr>
            <a:r>
              <a:rPr lang="ka-GE" sz="900" dirty="0" smtClean="0"/>
              <a:t>ადმინისტრაციული აქტის N</a:t>
            </a:r>
          </a:p>
          <a:p>
            <a:pPr marL="285750" indent="-285750">
              <a:buFont typeface="Arial" pitchFamily="34" charset="0"/>
              <a:buChar char="•"/>
            </a:pPr>
            <a:r>
              <a:rPr lang="ka-GE" sz="900" dirty="0" smtClean="0"/>
              <a:t>გასაცემი დოკუმენტაციის მომზადება</a:t>
            </a:r>
          </a:p>
          <a:p>
            <a:pPr marL="285750" indent="-285750">
              <a:buFont typeface="Arial" pitchFamily="34" charset="0"/>
              <a:buChar char="•"/>
            </a:pPr>
            <a:endParaRPr lang="ka-GE" sz="900" dirty="0" smtClean="0"/>
          </a:p>
          <a:p>
            <a:pPr marL="285750" indent="-285750">
              <a:buFont typeface="Arial" pitchFamily="34" charset="0"/>
              <a:buChar char="•"/>
            </a:pPr>
            <a:endParaRPr lang="en-US" sz="900" dirty="0"/>
          </a:p>
        </p:txBody>
      </p:sp>
      <p:sp>
        <p:nvSpPr>
          <p:cNvPr id="38" name="Rectangle 37"/>
          <p:cNvSpPr/>
          <p:nvPr/>
        </p:nvSpPr>
        <p:spPr>
          <a:xfrm>
            <a:off x="323528"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ახალი</a:t>
            </a:r>
            <a:endParaRPr lang="en-US" sz="1100" b="1" dirty="0">
              <a:solidFill>
                <a:schemeClr val="tx1"/>
              </a:solidFill>
            </a:endParaRPr>
          </a:p>
        </p:txBody>
      </p:sp>
      <p:sp>
        <p:nvSpPr>
          <p:cNvPr id="39" name="Rectangle 38"/>
          <p:cNvSpPr/>
          <p:nvPr/>
        </p:nvSpPr>
        <p:spPr>
          <a:xfrm>
            <a:off x="1365863" y="6309320"/>
            <a:ext cx="106915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უარი</a:t>
            </a:r>
            <a:endParaRPr lang="en-US" sz="1100" b="1" dirty="0">
              <a:solidFill>
                <a:schemeClr val="tx1"/>
              </a:solidFill>
            </a:endParaRPr>
          </a:p>
        </p:txBody>
      </p:sp>
      <p:sp>
        <p:nvSpPr>
          <p:cNvPr id="40" name="Rectangle 39"/>
          <p:cNvSpPr/>
          <p:nvPr/>
        </p:nvSpPr>
        <p:spPr>
          <a:xfrm>
            <a:off x="2432650" y="6309320"/>
            <a:ext cx="109014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დადებითი</a:t>
            </a:r>
            <a:endParaRPr lang="en-US" sz="1100" b="1" dirty="0">
              <a:solidFill>
                <a:schemeClr val="tx1"/>
              </a:solidFill>
            </a:endParaRPr>
          </a:p>
        </p:txBody>
      </p:sp>
      <p:sp>
        <p:nvSpPr>
          <p:cNvPr id="41" name="Rectangle 40"/>
          <p:cNvSpPr/>
          <p:nvPr/>
        </p:nvSpPr>
        <p:spPr>
          <a:xfrm>
            <a:off x="3522796" y="6309320"/>
            <a:ext cx="110609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ვიზიტი</a:t>
            </a:r>
            <a:endParaRPr lang="en-US" sz="1100" b="1" dirty="0">
              <a:solidFill>
                <a:schemeClr val="tx1"/>
              </a:solidFill>
            </a:endParaRPr>
          </a:p>
        </p:txBody>
      </p:sp>
      <p:sp>
        <p:nvSpPr>
          <p:cNvPr id="42" name="Rectangle 41"/>
          <p:cNvSpPr/>
          <p:nvPr/>
        </p:nvSpPr>
        <p:spPr>
          <a:xfrm>
            <a:off x="4628894"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smtClean="0">
                <a:solidFill>
                  <a:schemeClr val="tx1"/>
                </a:solidFill>
              </a:rPr>
              <a:t>საბჭო</a:t>
            </a:r>
            <a:endParaRPr lang="en-US" sz="1100" b="1" dirty="0">
              <a:solidFill>
                <a:schemeClr val="tx1"/>
              </a:solidFill>
            </a:endParaRPr>
          </a:p>
        </p:txBody>
      </p:sp>
      <p:sp>
        <p:nvSpPr>
          <p:cNvPr id="43" name="Rectangle 42"/>
          <p:cNvSpPr/>
          <p:nvPr/>
        </p:nvSpPr>
        <p:spPr>
          <a:xfrm>
            <a:off x="5675224"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რეესტრი</a:t>
            </a:r>
            <a:endParaRPr lang="en-US" sz="1100" b="1" dirty="0">
              <a:solidFill>
                <a:schemeClr val="tx1"/>
              </a:solidFill>
            </a:endParaRPr>
          </a:p>
        </p:txBody>
      </p:sp>
      <p:sp>
        <p:nvSpPr>
          <p:cNvPr id="44" name="Rectangle 43"/>
          <p:cNvSpPr/>
          <p:nvPr/>
        </p:nvSpPr>
        <p:spPr>
          <a:xfrm>
            <a:off x="6717126" y="6309320"/>
            <a:ext cx="1098557"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შეტყობინება</a:t>
            </a:r>
            <a:endParaRPr lang="en-US" sz="1100" b="1" dirty="0">
              <a:solidFill>
                <a:schemeClr val="tx1"/>
              </a:solidFill>
            </a:endParaRPr>
          </a:p>
        </p:txBody>
      </p:sp>
      <p:sp>
        <p:nvSpPr>
          <p:cNvPr id="45" name="Rectangle 44"/>
          <p:cNvSpPr/>
          <p:nvPr/>
        </p:nvSpPr>
        <p:spPr>
          <a:xfrm>
            <a:off x="7815683"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გამოქვეყნება</a:t>
            </a:r>
            <a:endParaRPr lang="en-US" sz="1100" b="1" dirty="0">
              <a:solidFill>
                <a:schemeClr val="tx1"/>
              </a:solidFill>
            </a:endParaRPr>
          </a:p>
        </p:txBody>
      </p:sp>
      <p:sp>
        <p:nvSpPr>
          <p:cNvPr id="46" name="Title 1"/>
          <p:cNvSpPr txBox="1">
            <a:spLocks/>
          </p:cNvSpPr>
          <p:nvPr/>
        </p:nvSpPr>
        <p:spPr>
          <a:xfrm>
            <a:off x="314325" y="965572"/>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000" b="1" dirty="0" smtClean="0">
                <a:latin typeface="Sylfaen" pitchFamily="18" charset="0"/>
                <a:ea typeface="+mn-ea"/>
                <a:cs typeface="+mn-cs"/>
              </a:rPr>
              <a:t>სისტემის ლოგიკური სტრუქტურა</a:t>
            </a:r>
          </a:p>
        </p:txBody>
      </p:sp>
      <p:sp>
        <p:nvSpPr>
          <p:cNvPr id="49" name="TextBox 48"/>
          <p:cNvSpPr txBox="1"/>
          <p:nvPr/>
        </p:nvSpPr>
        <p:spPr>
          <a:xfrm>
            <a:off x="166179" y="1261182"/>
            <a:ext cx="1885541" cy="338554"/>
          </a:xfrm>
          <a:prstGeom prst="rect">
            <a:avLst/>
          </a:prstGeom>
          <a:noFill/>
        </p:spPr>
        <p:txBody>
          <a:bodyPr wrap="square" rtlCol="0">
            <a:spAutoFit/>
          </a:bodyPr>
          <a:lstStyle/>
          <a:p>
            <a:r>
              <a:rPr lang="ka-GE" sz="1600" b="1" dirty="0" smtClean="0">
                <a:solidFill>
                  <a:srgbClr val="FF0000"/>
                </a:solidFill>
              </a:rPr>
              <a:t>აკრედიტაცია</a:t>
            </a:r>
            <a:endParaRPr lang="en-US" sz="1600" b="1" dirty="0">
              <a:solidFill>
                <a:srgbClr val="FF0000"/>
              </a:solidFill>
            </a:endParaRPr>
          </a:p>
        </p:txBody>
      </p:sp>
      <p:sp>
        <p:nvSpPr>
          <p:cNvPr id="7" name="Rectangle 6"/>
          <p:cNvSpPr/>
          <p:nvPr/>
        </p:nvSpPr>
        <p:spPr>
          <a:xfrm>
            <a:off x="4572000" y="2722005"/>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ვიზიტის</a:t>
            </a:r>
          </a:p>
          <a:p>
            <a:pPr algn="ctr"/>
            <a:r>
              <a:rPr lang="ka-GE" sz="900" dirty="0" smtClean="0">
                <a:solidFill>
                  <a:schemeClr val="tx1"/>
                </a:solidFill>
              </a:rPr>
              <a:t>ორგანიზება</a:t>
            </a:r>
            <a:endParaRPr lang="en-US" sz="900" dirty="0">
              <a:solidFill>
                <a:schemeClr val="tx1"/>
              </a:solidFill>
            </a:endParaRPr>
          </a:p>
        </p:txBody>
      </p:sp>
      <p:sp>
        <p:nvSpPr>
          <p:cNvPr id="8" name="Rectangle 7"/>
          <p:cNvSpPr/>
          <p:nvPr/>
        </p:nvSpPr>
        <p:spPr>
          <a:xfrm>
            <a:off x="4572000" y="408309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შედეგების  შესახებ დოკუმენტის შექმნა</a:t>
            </a:r>
            <a:endParaRPr lang="en-US" sz="900" dirty="0">
              <a:solidFill>
                <a:schemeClr val="tx1"/>
              </a:solidFill>
            </a:endParaRPr>
          </a:p>
        </p:txBody>
      </p:sp>
    </p:spTree>
    <p:extLst>
      <p:ext uri="{BB962C8B-B14F-4D97-AF65-F5344CB8AC3E}">
        <p14:creationId xmlns:p14="http://schemas.microsoft.com/office/powerpoint/2010/main" xmlns="" val="637548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1628800"/>
            <a:ext cx="5832648" cy="493256"/>
          </a:xfrm>
          <a:prstGeom prst="rect">
            <a:avLst/>
          </a:prstGeom>
          <a:solidFill>
            <a:schemeClr val="bg1"/>
          </a:solidFill>
          <a:ln w="12700"/>
        </p:spPr>
        <p:style>
          <a:lnRef idx="1">
            <a:schemeClr val="dk1"/>
          </a:lnRef>
          <a:fillRef idx="2">
            <a:schemeClr val="dk1"/>
          </a:fillRef>
          <a:effectRef idx="1">
            <a:schemeClr val="dk1"/>
          </a:effectRef>
          <a:fontRef idx="minor">
            <a:schemeClr val="dk1"/>
          </a:fontRef>
        </p:style>
        <p:txBody>
          <a:bodyPr rtlCol="0" anchor="ctr"/>
          <a:lstStyle/>
          <a:p>
            <a:pPr algn="ctr"/>
            <a:r>
              <a:rPr lang="ka-GE" sz="1500" b="1" dirty="0" smtClean="0"/>
              <a:t>განხილვის ეტაპები</a:t>
            </a:r>
            <a:endParaRPr lang="en-US" sz="1500" dirty="0"/>
          </a:p>
        </p:txBody>
      </p:sp>
      <p:sp>
        <p:nvSpPr>
          <p:cNvPr id="3" name="Rectangle 2"/>
          <p:cNvSpPr/>
          <p:nvPr/>
        </p:nvSpPr>
        <p:spPr>
          <a:xfrm>
            <a:off x="1619672" y="4819823"/>
            <a:ext cx="5832648" cy="576064"/>
          </a:xfrm>
          <a:prstGeom prst="rect">
            <a:avLst/>
          </a:prstGeom>
          <a:solidFill>
            <a:schemeClr val="bg1"/>
          </a:solidFill>
          <a:ln w="12700"/>
        </p:spPr>
        <p:style>
          <a:lnRef idx="1">
            <a:schemeClr val="dk1"/>
          </a:lnRef>
          <a:fillRef idx="2">
            <a:schemeClr val="dk1"/>
          </a:fillRef>
          <a:effectRef idx="1">
            <a:schemeClr val="dk1"/>
          </a:effectRef>
          <a:fontRef idx="minor">
            <a:schemeClr val="dk1"/>
          </a:fontRef>
        </p:style>
        <p:txBody>
          <a:bodyPr rtlCol="0" anchor="ctr"/>
          <a:lstStyle/>
          <a:p>
            <a:pPr algn="ctr"/>
            <a:r>
              <a:rPr lang="ka-GE" b="1" dirty="0" smtClean="0"/>
              <a:t>გ ა დ ა წ ყ ვ ე ტ ი ლ ე ბ ა </a:t>
            </a:r>
          </a:p>
          <a:p>
            <a:pPr algn="ctr"/>
            <a:r>
              <a:rPr lang="ka-GE" sz="1400" dirty="0" smtClean="0"/>
              <a:t>(სათანადო სტატუსით და კომენტარით)</a:t>
            </a:r>
            <a:endParaRPr lang="en-US" sz="1400" dirty="0"/>
          </a:p>
        </p:txBody>
      </p:sp>
      <p:cxnSp>
        <p:nvCxnSpPr>
          <p:cNvPr id="4" name="Straight Arrow Connector 3"/>
          <p:cNvCxnSpPr>
            <a:endCxn id="20" idx="0"/>
          </p:cNvCxnSpPr>
          <p:nvPr/>
        </p:nvCxnSpPr>
        <p:spPr>
          <a:xfrm>
            <a:off x="3635896" y="2492896"/>
            <a:ext cx="0"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181714" y="2478567"/>
            <a:ext cx="2354" cy="232691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6696236" y="2487872"/>
            <a:ext cx="0" cy="23176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2987824" y="2708920"/>
            <a:ext cx="1296144" cy="44513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საბუთების განხილვა</a:t>
            </a:r>
            <a:endParaRPr lang="en-US" sz="900" dirty="0">
              <a:solidFill>
                <a:schemeClr val="tx1"/>
              </a:solidFill>
            </a:endParaRPr>
          </a:p>
        </p:txBody>
      </p:sp>
      <p:cxnSp>
        <p:nvCxnSpPr>
          <p:cNvPr id="22" name="Straight Arrow Connector 21"/>
          <p:cNvCxnSpPr/>
          <p:nvPr/>
        </p:nvCxnSpPr>
        <p:spPr>
          <a:xfrm>
            <a:off x="2137061" y="2487872"/>
            <a:ext cx="0" cy="23176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0" idx="2"/>
          </p:cNvCxnSpPr>
          <p:nvPr/>
        </p:nvCxnSpPr>
        <p:spPr>
          <a:xfrm>
            <a:off x="3635896" y="3154053"/>
            <a:ext cx="0" cy="16657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7956376" y="4819823"/>
            <a:ext cx="918537" cy="57606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b="1" dirty="0" smtClean="0">
                <a:solidFill>
                  <a:schemeClr val="tx1"/>
                </a:solidFill>
              </a:rPr>
              <a:t>პროცედურის დასასრული</a:t>
            </a:r>
            <a:endParaRPr lang="en-US" sz="900" b="1" dirty="0">
              <a:solidFill>
                <a:schemeClr val="tx1"/>
              </a:solidFill>
            </a:endParaRPr>
          </a:p>
        </p:txBody>
      </p:sp>
      <p:sp>
        <p:nvSpPr>
          <p:cNvPr id="27" name="Rectangle 26"/>
          <p:cNvSpPr/>
          <p:nvPr/>
        </p:nvSpPr>
        <p:spPr>
          <a:xfrm>
            <a:off x="179512" y="1628800"/>
            <a:ext cx="792088" cy="57641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b="1" dirty="0" smtClean="0">
                <a:solidFill>
                  <a:schemeClr val="tx1"/>
                </a:solidFill>
              </a:rPr>
              <a:t>მაძიებელი</a:t>
            </a:r>
            <a:endParaRPr lang="en-US" sz="900" b="1" dirty="0">
              <a:solidFill>
                <a:schemeClr val="tx1"/>
              </a:solidFill>
            </a:endParaRPr>
          </a:p>
        </p:txBody>
      </p:sp>
      <p:cxnSp>
        <p:nvCxnSpPr>
          <p:cNvPr id="28" name="Straight Arrow Connector 27"/>
          <p:cNvCxnSpPr>
            <a:stCxn id="27" idx="3"/>
          </p:cNvCxnSpPr>
          <p:nvPr/>
        </p:nvCxnSpPr>
        <p:spPr>
          <a:xfrm flipV="1">
            <a:off x="971600" y="1916832"/>
            <a:ext cx="504056" cy="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7452320" y="5108030"/>
            <a:ext cx="504056" cy="17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0" name="Table 29"/>
          <p:cNvGraphicFramePr>
            <a:graphicFrameLocks noGrp="1"/>
          </p:cNvGraphicFramePr>
          <p:nvPr>
            <p:extLst>
              <p:ext uri="{D42A27DB-BD31-4B8C-83A1-F6EECF244321}">
                <p14:modId xmlns:p14="http://schemas.microsoft.com/office/powerpoint/2010/main" xmlns="" val="2487857576"/>
              </p:ext>
            </p:extLst>
          </p:nvPr>
        </p:nvGraphicFramePr>
        <p:xfrm>
          <a:off x="1475656" y="2122056"/>
          <a:ext cx="5832648" cy="370840"/>
        </p:xfrm>
        <a:graphic>
          <a:graphicData uri="http://schemas.openxmlformats.org/drawingml/2006/table">
            <a:tbl>
              <a:tblPr firstRow="1" bandRow="1">
                <a:tableStyleId>{5C22544A-7EE6-4342-B048-85BDC9FD1C3A}</a:tableStyleId>
              </a:tblPr>
              <a:tblGrid>
                <a:gridCol w="1296144"/>
                <a:gridCol w="1620180"/>
                <a:gridCol w="1692188"/>
                <a:gridCol w="1224136"/>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პირველი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მეორე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მესამე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200" b="1" dirty="0" smtClean="0">
                          <a:solidFill>
                            <a:schemeClr val="tx1"/>
                          </a:solidFill>
                        </a:rPr>
                        <a:t>მეოთხე ეტაპი</a:t>
                      </a:r>
                      <a:endParaRPr lang="en-US" sz="12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31" name="Straight Arrow Connector 30"/>
          <p:cNvCxnSpPr>
            <a:endCxn id="30" idx="2"/>
          </p:cNvCxnSpPr>
          <p:nvPr/>
        </p:nvCxnSpPr>
        <p:spPr>
          <a:xfrm flipV="1">
            <a:off x="4391980" y="2492896"/>
            <a:ext cx="0" cy="2326927"/>
          </a:xfrm>
          <a:prstGeom prst="straightConnector1">
            <a:avLst/>
          </a:prstGeom>
          <a:ln w="5080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555776" y="5929885"/>
            <a:ext cx="4104456" cy="307777"/>
          </a:xfrm>
          <a:prstGeom prst="rect">
            <a:avLst/>
          </a:prstGeom>
          <a:noFill/>
        </p:spPr>
        <p:txBody>
          <a:bodyPr wrap="square" rtlCol="0">
            <a:spAutoFit/>
          </a:bodyPr>
          <a:lstStyle/>
          <a:p>
            <a:pPr algn="ctr"/>
            <a:r>
              <a:rPr lang="ka-GE" sz="1400" b="1" dirty="0" smtClean="0"/>
              <a:t>სტატუსები</a:t>
            </a:r>
            <a:endParaRPr lang="en-US" sz="1400" b="1" dirty="0"/>
          </a:p>
        </p:txBody>
      </p:sp>
      <p:cxnSp>
        <p:nvCxnSpPr>
          <p:cNvPr id="35" name="Straight Arrow Connector 34"/>
          <p:cNvCxnSpPr/>
          <p:nvPr/>
        </p:nvCxnSpPr>
        <p:spPr>
          <a:xfrm flipH="1">
            <a:off x="2432650" y="5396236"/>
            <a:ext cx="4148" cy="91308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6717126" y="5396236"/>
            <a:ext cx="0" cy="91308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380312" y="1700808"/>
            <a:ext cx="1728192" cy="3016210"/>
          </a:xfrm>
          <a:prstGeom prst="rect">
            <a:avLst/>
          </a:prstGeom>
          <a:noFill/>
        </p:spPr>
        <p:txBody>
          <a:bodyPr wrap="square" rtlCol="0">
            <a:spAutoFit/>
          </a:bodyPr>
          <a:lstStyle/>
          <a:p>
            <a:pPr algn="ctr"/>
            <a:r>
              <a:rPr lang="ka-GE" sz="1400" b="1" dirty="0" smtClean="0"/>
              <a:t>კომენტარები</a:t>
            </a:r>
            <a:r>
              <a:rPr lang="ka-GE" sz="1400" dirty="0" smtClean="0"/>
              <a:t>:</a:t>
            </a:r>
          </a:p>
          <a:p>
            <a:endParaRPr lang="ka-GE" sz="1400" dirty="0" smtClean="0"/>
          </a:p>
          <a:p>
            <a:pPr marL="285750" indent="-285750">
              <a:buFont typeface="Arial" pitchFamily="34" charset="0"/>
              <a:buChar char="•"/>
            </a:pPr>
            <a:r>
              <a:rPr lang="ka-GE" sz="900" dirty="0"/>
              <a:t>ადმინისტრაციული აქტის </a:t>
            </a:r>
            <a:r>
              <a:rPr lang="ka-GE" sz="900" dirty="0" smtClean="0"/>
              <a:t>N</a:t>
            </a:r>
          </a:p>
          <a:p>
            <a:pPr marL="285750" indent="-285750">
              <a:buFont typeface="Arial" pitchFamily="34" charset="0"/>
              <a:buChar char="•"/>
            </a:pPr>
            <a:r>
              <a:rPr lang="ka-GE" sz="900" dirty="0" smtClean="0"/>
              <a:t>დოკუმეტების არასრულფასოვნება</a:t>
            </a:r>
          </a:p>
          <a:p>
            <a:pPr marL="285750" indent="-285750">
              <a:buFont typeface="Arial" pitchFamily="34" charset="0"/>
              <a:buChar char="•"/>
            </a:pPr>
            <a:r>
              <a:rPr lang="ka-GE" sz="900" dirty="0" smtClean="0"/>
              <a:t>დამატებითი ექსპერტიზა</a:t>
            </a:r>
          </a:p>
          <a:p>
            <a:pPr marL="285750" indent="-285750">
              <a:buFont typeface="Arial" pitchFamily="34" charset="0"/>
              <a:buChar char="•"/>
            </a:pPr>
            <a:r>
              <a:rPr lang="ka-GE" sz="900" dirty="0" smtClean="0"/>
              <a:t>საბუთების განხილვა </a:t>
            </a:r>
          </a:p>
          <a:p>
            <a:pPr marL="285750" indent="-285750">
              <a:buFont typeface="Arial" pitchFamily="34" charset="0"/>
              <a:buChar char="•"/>
            </a:pPr>
            <a:r>
              <a:rPr lang="ka-GE" sz="900" dirty="0"/>
              <a:t>განხილვის შემდეგი ეტაპი</a:t>
            </a:r>
          </a:p>
          <a:p>
            <a:pPr marL="285750" indent="-285750">
              <a:buFont typeface="Arial" pitchFamily="34" charset="0"/>
              <a:buChar char="•"/>
            </a:pPr>
            <a:r>
              <a:rPr lang="ka-GE" sz="900" dirty="0" smtClean="0"/>
              <a:t>საგამოცდო დოკუმენტაციის დამტკიცება</a:t>
            </a:r>
          </a:p>
          <a:p>
            <a:pPr marL="285750" indent="-285750">
              <a:buFont typeface="Arial" pitchFamily="34" charset="0"/>
              <a:buChar char="•"/>
            </a:pPr>
            <a:r>
              <a:rPr lang="ka-GE" sz="900" dirty="0" smtClean="0"/>
              <a:t>შედეგების დამტკიცება</a:t>
            </a:r>
          </a:p>
          <a:p>
            <a:pPr marL="285750" indent="-285750">
              <a:buFont typeface="Arial" pitchFamily="34" charset="0"/>
              <a:buChar char="•"/>
            </a:pPr>
            <a:r>
              <a:rPr lang="ka-GE" sz="900" dirty="0" smtClean="0"/>
              <a:t>გასაცემი დოკუმენტაციის მომზადება</a:t>
            </a:r>
          </a:p>
          <a:p>
            <a:pPr marL="285750" indent="-285750">
              <a:buFont typeface="Arial" pitchFamily="34" charset="0"/>
              <a:buChar char="•"/>
            </a:pPr>
            <a:endParaRPr lang="ka-GE" sz="900" dirty="0" smtClean="0"/>
          </a:p>
          <a:p>
            <a:pPr marL="285750" indent="-285750">
              <a:buFont typeface="Arial" pitchFamily="34" charset="0"/>
              <a:buChar char="•"/>
            </a:pPr>
            <a:endParaRPr lang="en-US" sz="900" dirty="0"/>
          </a:p>
        </p:txBody>
      </p:sp>
      <p:sp>
        <p:nvSpPr>
          <p:cNvPr id="38" name="Rectangle 37"/>
          <p:cNvSpPr/>
          <p:nvPr/>
        </p:nvSpPr>
        <p:spPr>
          <a:xfrm>
            <a:off x="323528"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ახალი</a:t>
            </a:r>
            <a:endParaRPr lang="en-US" sz="1100" b="1" dirty="0">
              <a:solidFill>
                <a:schemeClr val="tx1"/>
              </a:solidFill>
            </a:endParaRPr>
          </a:p>
        </p:txBody>
      </p:sp>
      <p:sp>
        <p:nvSpPr>
          <p:cNvPr id="39" name="Rectangle 38"/>
          <p:cNvSpPr/>
          <p:nvPr/>
        </p:nvSpPr>
        <p:spPr>
          <a:xfrm>
            <a:off x="1365863" y="6309320"/>
            <a:ext cx="106915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უარი</a:t>
            </a:r>
            <a:endParaRPr lang="en-US" sz="1100" b="1" dirty="0">
              <a:solidFill>
                <a:schemeClr val="tx1"/>
              </a:solidFill>
            </a:endParaRPr>
          </a:p>
        </p:txBody>
      </p:sp>
      <p:sp>
        <p:nvSpPr>
          <p:cNvPr id="40" name="Rectangle 39"/>
          <p:cNvSpPr/>
          <p:nvPr/>
        </p:nvSpPr>
        <p:spPr>
          <a:xfrm>
            <a:off x="2432650" y="6309320"/>
            <a:ext cx="109014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დადებითი</a:t>
            </a:r>
            <a:endParaRPr lang="en-US" sz="1100" b="1" dirty="0">
              <a:solidFill>
                <a:schemeClr val="tx1"/>
              </a:solidFill>
            </a:endParaRPr>
          </a:p>
        </p:txBody>
      </p:sp>
      <p:sp>
        <p:nvSpPr>
          <p:cNvPr id="41" name="Rectangle 40"/>
          <p:cNvSpPr/>
          <p:nvPr/>
        </p:nvSpPr>
        <p:spPr>
          <a:xfrm>
            <a:off x="3522796" y="6309320"/>
            <a:ext cx="1106098"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smtClean="0">
                <a:solidFill>
                  <a:schemeClr val="tx1"/>
                </a:solidFill>
              </a:rPr>
              <a:t>პრობლემური</a:t>
            </a:r>
            <a:endParaRPr lang="en-US" sz="1100" b="1" dirty="0">
              <a:solidFill>
                <a:schemeClr val="tx1"/>
              </a:solidFill>
            </a:endParaRPr>
          </a:p>
        </p:txBody>
      </p:sp>
      <p:sp>
        <p:nvSpPr>
          <p:cNvPr id="42" name="Rectangle 41"/>
          <p:cNvSpPr/>
          <p:nvPr/>
        </p:nvSpPr>
        <p:spPr>
          <a:xfrm>
            <a:off x="4628894"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smtClean="0">
                <a:solidFill>
                  <a:schemeClr val="tx1"/>
                </a:solidFill>
              </a:rPr>
              <a:t>საბჭო</a:t>
            </a:r>
            <a:endParaRPr lang="en-US" sz="1100" b="1" dirty="0">
              <a:solidFill>
                <a:schemeClr val="tx1"/>
              </a:solidFill>
            </a:endParaRPr>
          </a:p>
        </p:txBody>
      </p:sp>
      <p:sp>
        <p:nvSpPr>
          <p:cNvPr id="43" name="Rectangle 42"/>
          <p:cNvSpPr/>
          <p:nvPr/>
        </p:nvSpPr>
        <p:spPr>
          <a:xfrm>
            <a:off x="5675224"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რეესტრი</a:t>
            </a:r>
            <a:endParaRPr lang="en-US" sz="1100" b="1" dirty="0">
              <a:solidFill>
                <a:schemeClr val="tx1"/>
              </a:solidFill>
            </a:endParaRPr>
          </a:p>
        </p:txBody>
      </p:sp>
      <p:sp>
        <p:nvSpPr>
          <p:cNvPr id="44" name="Rectangle 43"/>
          <p:cNvSpPr/>
          <p:nvPr/>
        </p:nvSpPr>
        <p:spPr>
          <a:xfrm>
            <a:off x="6717126" y="6309320"/>
            <a:ext cx="1098557"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შეტყობინება</a:t>
            </a:r>
            <a:endParaRPr lang="en-US" sz="1100" b="1" dirty="0">
              <a:solidFill>
                <a:schemeClr val="tx1"/>
              </a:solidFill>
            </a:endParaRPr>
          </a:p>
        </p:txBody>
      </p:sp>
      <p:sp>
        <p:nvSpPr>
          <p:cNvPr id="45" name="Rectangle 44"/>
          <p:cNvSpPr/>
          <p:nvPr/>
        </p:nvSpPr>
        <p:spPr>
          <a:xfrm>
            <a:off x="7815683" y="6309320"/>
            <a:ext cx="104411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100" b="1" dirty="0">
                <a:solidFill>
                  <a:schemeClr val="tx1"/>
                </a:solidFill>
              </a:rPr>
              <a:t>გამოქვეყნება</a:t>
            </a:r>
            <a:endParaRPr lang="en-US" sz="1100" b="1" dirty="0">
              <a:solidFill>
                <a:schemeClr val="tx1"/>
              </a:solidFill>
            </a:endParaRPr>
          </a:p>
        </p:txBody>
      </p:sp>
      <p:sp>
        <p:nvSpPr>
          <p:cNvPr id="46" name="Title 1"/>
          <p:cNvSpPr txBox="1">
            <a:spLocks/>
          </p:cNvSpPr>
          <p:nvPr/>
        </p:nvSpPr>
        <p:spPr>
          <a:xfrm>
            <a:off x="314325" y="965572"/>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000" b="1" dirty="0" smtClean="0">
                <a:latin typeface="Sylfaen" pitchFamily="18" charset="0"/>
                <a:ea typeface="+mn-ea"/>
                <a:cs typeface="+mn-cs"/>
              </a:rPr>
              <a:t>სისტემის ლოგიკური სტრუქტურა</a:t>
            </a:r>
          </a:p>
        </p:txBody>
      </p:sp>
      <p:cxnSp>
        <p:nvCxnSpPr>
          <p:cNvPr id="52" name="Straight Arrow Connector 51"/>
          <p:cNvCxnSpPr>
            <a:endCxn id="8" idx="1"/>
          </p:cNvCxnSpPr>
          <p:nvPr/>
        </p:nvCxnSpPr>
        <p:spPr>
          <a:xfrm>
            <a:off x="3635896" y="3429000"/>
            <a:ext cx="14401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4075845" y="3618571"/>
            <a:ext cx="0" cy="12012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8" idx="3"/>
          </p:cNvCxnSpPr>
          <p:nvPr/>
        </p:nvCxnSpPr>
        <p:spPr>
          <a:xfrm flipH="1">
            <a:off x="5004048" y="3429000"/>
            <a:ext cx="17766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 idx="0"/>
          </p:cNvCxnSpPr>
          <p:nvPr/>
        </p:nvCxnSpPr>
        <p:spPr>
          <a:xfrm>
            <a:off x="4535996" y="3618571"/>
            <a:ext cx="0" cy="12012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779912" y="3212976"/>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დამატებითი ექსპერტიზა</a:t>
            </a:r>
            <a:endParaRPr lang="en-US" sz="900" dirty="0">
              <a:solidFill>
                <a:schemeClr val="tx1"/>
              </a:solidFill>
            </a:endParaRPr>
          </a:p>
        </p:txBody>
      </p:sp>
      <p:sp>
        <p:nvSpPr>
          <p:cNvPr id="10" name="Rectangle 9"/>
          <p:cNvSpPr/>
          <p:nvPr/>
        </p:nvSpPr>
        <p:spPr>
          <a:xfrm>
            <a:off x="6084168" y="2722005"/>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გამოცდის შედეგების სისტემატიზება</a:t>
            </a:r>
            <a:endParaRPr lang="en-US" sz="900" dirty="0">
              <a:solidFill>
                <a:schemeClr val="tx1"/>
              </a:solidFill>
            </a:endParaRPr>
          </a:p>
        </p:txBody>
      </p:sp>
      <p:sp>
        <p:nvSpPr>
          <p:cNvPr id="11" name="Rectangle 10"/>
          <p:cNvSpPr/>
          <p:nvPr/>
        </p:nvSpPr>
        <p:spPr>
          <a:xfrm>
            <a:off x="6084168" y="3212976"/>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შედეგების საბჭოზე დამტკიცება</a:t>
            </a:r>
            <a:endParaRPr lang="en-US" sz="900" dirty="0">
              <a:solidFill>
                <a:schemeClr val="tx1"/>
              </a:solidFill>
            </a:endParaRPr>
          </a:p>
        </p:txBody>
      </p:sp>
      <p:sp>
        <p:nvSpPr>
          <p:cNvPr id="12" name="Rectangle 11"/>
          <p:cNvSpPr/>
          <p:nvPr/>
        </p:nvSpPr>
        <p:spPr>
          <a:xfrm>
            <a:off x="6084168" y="368757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რეესტრის ჩანაწერი</a:t>
            </a:r>
            <a:endParaRPr lang="en-US" sz="900" dirty="0">
              <a:solidFill>
                <a:schemeClr val="tx1"/>
              </a:solidFill>
            </a:endParaRPr>
          </a:p>
        </p:txBody>
      </p:sp>
      <p:sp>
        <p:nvSpPr>
          <p:cNvPr id="66" name="Rectangle 65"/>
          <p:cNvSpPr/>
          <p:nvPr/>
        </p:nvSpPr>
        <p:spPr>
          <a:xfrm>
            <a:off x="6084168" y="4221088"/>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სერტიფიკატის გაცემა</a:t>
            </a:r>
            <a:endParaRPr lang="en-US" sz="900" dirty="0">
              <a:solidFill>
                <a:schemeClr val="tx1"/>
              </a:solidFill>
            </a:endParaRPr>
          </a:p>
        </p:txBody>
      </p:sp>
      <p:sp>
        <p:nvSpPr>
          <p:cNvPr id="5" name="Rectangle 4"/>
          <p:cNvSpPr/>
          <p:nvPr/>
        </p:nvSpPr>
        <p:spPr>
          <a:xfrm>
            <a:off x="1524993" y="2721869"/>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საბჭოში საკითხის განხილვა</a:t>
            </a:r>
            <a:endParaRPr lang="en-US" sz="900" dirty="0">
              <a:solidFill>
                <a:schemeClr val="tx1"/>
              </a:solidFill>
            </a:endParaRPr>
          </a:p>
        </p:txBody>
      </p:sp>
      <p:sp>
        <p:nvSpPr>
          <p:cNvPr id="6" name="Rectangle 5"/>
          <p:cNvSpPr/>
          <p:nvPr/>
        </p:nvSpPr>
        <p:spPr>
          <a:xfrm>
            <a:off x="1524993" y="3306317"/>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აქტის მიღება და გამოქვეყნება</a:t>
            </a:r>
          </a:p>
        </p:txBody>
      </p:sp>
      <p:sp>
        <p:nvSpPr>
          <p:cNvPr id="32" name="Rectangle 31"/>
          <p:cNvSpPr/>
          <p:nvPr/>
        </p:nvSpPr>
        <p:spPr>
          <a:xfrm>
            <a:off x="1524993" y="396348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მიმღები საგამოცდო კომისიის შექმნა</a:t>
            </a:r>
            <a:endParaRPr lang="en-US" sz="900" dirty="0">
              <a:solidFill>
                <a:schemeClr val="tx1"/>
              </a:solidFill>
            </a:endParaRPr>
          </a:p>
        </p:txBody>
      </p:sp>
      <p:sp>
        <p:nvSpPr>
          <p:cNvPr id="7" name="Rectangle 6"/>
          <p:cNvSpPr/>
          <p:nvPr/>
        </p:nvSpPr>
        <p:spPr>
          <a:xfrm>
            <a:off x="4572000" y="2722005"/>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საბუთების საბჭოზე განხილვა</a:t>
            </a:r>
            <a:endParaRPr lang="en-US" sz="900" dirty="0">
              <a:solidFill>
                <a:schemeClr val="tx1"/>
              </a:solidFill>
            </a:endParaRPr>
          </a:p>
        </p:txBody>
      </p:sp>
      <p:sp>
        <p:nvSpPr>
          <p:cNvPr id="9" name="Rectangle 8"/>
          <p:cNvSpPr/>
          <p:nvPr/>
        </p:nvSpPr>
        <p:spPr>
          <a:xfrm>
            <a:off x="4572000" y="4221088"/>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a:solidFill>
                  <a:schemeClr val="tx1"/>
                </a:solidFill>
              </a:rPr>
              <a:t>განხილვის შედეგების შეტყობინება</a:t>
            </a:r>
            <a:endParaRPr lang="en-US" sz="900" dirty="0">
              <a:solidFill>
                <a:schemeClr val="tx1"/>
              </a:solidFill>
            </a:endParaRPr>
          </a:p>
        </p:txBody>
      </p:sp>
      <p:sp>
        <p:nvSpPr>
          <p:cNvPr id="64" name="Rectangle 63"/>
          <p:cNvSpPr/>
          <p:nvPr/>
        </p:nvSpPr>
        <p:spPr>
          <a:xfrm>
            <a:off x="4572000" y="3687570"/>
            <a:ext cx="12241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900" dirty="0" smtClean="0">
                <a:solidFill>
                  <a:schemeClr val="tx1"/>
                </a:solidFill>
              </a:rPr>
              <a:t>საგამოცდო წესის, ცხრილის და კომისიების დამტკ.</a:t>
            </a:r>
            <a:endParaRPr lang="en-US" sz="900" dirty="0">
              <a:solidFill>
                <a:schemeClr val="tx1"/>
              </a:solidFill>
            </a:endParaRPr>
          </a:p>
        </p:txBody>
      </p:sp>
      <p:sp>
        <p:nvSpPr>
          <p:cNvPr id="71" name="TextBox 70"/>
          <p:cNvSpPr txBox="1"/>
          <p:nvPr/>
        </p:nvSpPr>
        <p:spPr>
          <a:xfrm>
            <a:off x="107504" y="1261182"/>
            <a:ext cx="1885541" cy="338554"/>
          </a:xfrm>
          <a:prstGeom prst="rect">
            <a:avLst/>
          </a:prstGeom>
          <a:noFill/>
        </p:spPr>
        <p:txBody>
          <a:bodyPr wrap="square" rtlCol="0">
            <a:spAutoFit/>
          </a:bodyPr>
          <a:lstStyle/>
          <a:p>
            <a:r>
              <a:rPr lang="ka-GE" sz="1600" b="1" dirty="0" smtClean="0">
                <a:solidFill>
                  <a:srgbClr val="FF0000"/>
                </a:solidFill>
              </a:rPr>
              <a:t>სერტიფიცირება</a:t>
            </a:r>
            <a:endParaRPr lang="en-US" sz="1600" b="1" dirty="0">
              <a:solidFill>
                <a:srgbClr val="FF0000"/>
              </a:solidFill>
            </a:endParaRPr>
          </a:p>
        </p:txBody>
      </p:sp>
    </p:spTree>
    <p:extLst>
      <p:ext uri="{BB962C8B-B14F-4D97-AF65-F5344CB8AC3E}">
        <p14:creationId xmlns:p14="http://schemas.microsoft.com/office/powerpoint/2010/main" xmlns="" val="33846323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145686"/>
            <a:ext cx="8136904" cy="276999"/>
          </a:xfrm>
          <a:prstGeom prst="rect">
            <a:avLst/>
          </a:prstGeom>
          <a:noFill/>
        </p:spPr>
        <p:txBody>
          <a:bodyPr wrap="square" rtlCol="0">
            <a:spAutoFit/>
          </a:bodyPr>
          <a:lstStyle/>
          <a:p>
            <a:r>
              <a:rPr lang="ka-GE" sz="1200" b="1" dirty="0" smtClean="0">
                <a:latin typeface="Sylfaen" pitchFamily="18" charset="0"/>
              </a:rPr>
              <a:t>დაწესებულება</a:t>
            </a:r>
            <a:r>
              <a:rPr lang="ka-GE" sz="1200" dirty="0" smtClean="0">
                <a:latin typeface="Sylfaen" pitchFamily="18" charset="0"/>
              </a:rPr>
              <a:t>: &lt;საიდენტიფიკაციო კოდი&gt;&lt;დასახელება&gt; 	</a:t>
            </a:r>
            <a:r>
              <a:rPr lang="ka-GE" sz="1200" b="1" dirty="0" smtClean="0">
                <a:latin typeface="Sylfaen" pitchFamily="18" charset="0"/>
              </a:rPr>
              <a:t>მომხმარებელი</a:t>
            </a:r>
            <a:r>
              <a:rPr lang="ka-GE" sz="1200" dirty="0">
                <a:latin typeface="Sylfaen" pitchFamily="18" charset="0"/>
              </a:rPr>
              <a:t>: </a:t>
            </a:r>
            <a:r>
              <a:rPr lang="ka-GE" sz="1200" dirty="0" smtClean="0">
                <a:latin typeface="Sylfaen" pitchFamily="18" charset="0"/>
              </a:rPr>
              <a:t>&lt;სახელი, გვარი&gt;</a:t>
            </a:r>
          </a:p>
        </p:txBody>
      </p:sp>
      <p:sp>
        <p:nvSpPr>
          <p:cNvPr id="3" name="Rounded Rectangle 2"/>
          <p:cNvSpPr/>
          <p:nvPr/>
        </p:nvSpPr>
        <p:spPr bwMode="auto">
          <a:xfrm>
            <a:off x="467544" y="287105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ახალი</a:t>
            </a:r>
            <a:endParaRPr kumimoji="0" lang="en-US" sz="1400" b="1" i="0" u="none" strike="noStrike" cap="none" normalizeH="0" baseline="0" dirty="0" smtClean="0">
              <a:ln>
                <a:noFill/>
              </a:ln>
              <a:solidFill>
                <a:schemeClr val="bg1"/>
              </a:solidFill>
              <a:effectLst/>
              <a:latin typeface="Sylfaen" pitchFamily="18" charset="0"/>
            </a:endParaRPr>
          </a:p>
        </p:txBody>
      </p:sp>
      <p:sp>
        <p:nvSpPr>
          <p:cNvPr id="4" name="Rounded Rectangle 3"/>
          <p:cNvSpPr/>
          <p:nvPr/>
        </p:nvSpPr>
        <p:spPr bwMode="auto">
          <a:xfrm>
            <a:off x="2362423" y="287105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ნახვა/რედაქტირება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5" name="Rounded Rectangle 4"/>
          <p:cNvSpPr/>
          <p:nvPr/>
        </p:nvSpPr>
        <p:spPr bwMode="auto">
          <a:xfrm>
            <a:off x="4263078" y="287105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გაგზავნა</a:t>
            </a:r>
            <a:endParaRPr kumimoji="0" lang="en-US" sz="1400" b="1" i="0" u="none" strike="noStrike" cap="none" normalizeH="0" baseline="0" dirty="0" smtClean="0">
              <a:ln>
                <a:noFill/>
              </a:ln>
              <a:solidFill>
                <a:schemeClr val="bg1"/>
              </a:solidFill>
              <a:effectLst/>
              <a:latin typeface="Sylfae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xmlns="" val="1238797369"/>
              </p:ext>
            </p:extLst>
          </p:nvPr>
        </p:nvGraphicFramePr>
        <p:xfrm>
          <a:off x="503548" y="3449947"/>
          <a:ext cx="6984776" cy="2643349"/>
        </p:xfrm>
        <a:graphic>
          <a:graphicData uri="http://schemas.openxmlformats.org/drawingml/2006/table">
            <a:tbl>
              <a:tblPr firstRow="1" bandRow="1">
                <a:tableStyleId>{D7AC3CCA-C797-4891-BE02-D94E43425B78}</a:tableStyleId>
              </a:tblPr>
              <a:tblGrid>
                <a:gridCol w="936104"/>
                <a:gridCol w="936104"/>
                <a:gridCol w="936104"/>
                <a:gridCol w="936104"/>
                <a:gridCol w="864096"/>
                <a:gridCol w="792088"/>
                <a:gridCol w="864096"/>
                <a:gridCol w="720080"/>
              </a:tblGrid>
              <a:tr h="731706">
                <a:tc>
                  <a:txBody>
                    <a:bodyPr/>
                    <a:lstStyle/>
                    <a:p>
                      <a:pPr algn="ctr"/>
                      <a:r>
                        <a:rPr lang="ka-GE" sz="1000" dirty="0" smtClean="0">
                          <a:solidFill>
                            <a:schemeClr val="tx1"/>
                          </a:solidFill>
                        </a:rPr>
                        <a:t>კატეგორია</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სამედ. საქმიანობა</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საქმის </a:t>
                      </a:r>
                      <a:r>
                        <a:rPr lang="ka-GE" sz="1000" baseline="0" dirty="0" smtClean="0">
                          <a:solidFill>
                            <a:schemeClr val="tx1"/>
                          </a:solidFill>
                        </a:rPr>
                        <a:t> N</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პროცედურის დაწყების თარიღი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baseline="0" dirty="0" smtClean="0">
                          <a:solidFill>
                            <a:schemeClr val="tx1"/>
                          </a:solidFill>
                        </a:rPr>
                        <a:t>სტატუსი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000" dirty="0" smtClean="0">
                          <a:solidFill>
                            <a:schemeClr val="tx1"/>
                          </a:solidFill>
                        </a:rPr>
                        <a:t>სტატუსის თარიღი</a:t>
                      </a:r>
                      <a:endParaRPr lang="en-US" sz="1000" dirty="0" smtClean="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კომენტარი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900" dirty="0" smtClean="0">
                          <a:solidFill>
                            <a:schemeClr val="tx1"/>
                          </a:solidFill>
                          <a:latin typeface="Sylfaen" pitchFamily="18" charset="0"/>
                        </a:rPr>
                        <a:t>ბეჭდვა</a:t>
                      </a:r>
                      <a:r>
                        <a:rPr lang="en-US" sz="900" dirty="0" smtClean="0">
                          <a:solidFill>
                            <a:schemeClr val="tx1"/>
                          </a:solidFill>
                          <a:latin typeface="Sylfaen" pitchFamily="18" charset="0"/>
                        </a:rPr>
                        <a:t> /</a:t>
                      </a:r>
                      <a:r>
                        <a:rPr lang="ka-GE" sz="900" dirty="0" smtClean="0">
                          <a:solidFill>
                            <a:schemeClr val="tx1"/>
                          </a:solidFill>
                          <a:latin typeface="Sylfaen" pitchFamily="18" charset="0"/>
                        </a:rPr>
                        <a:t> კოპირება</a:t>
                      </a:r>
                      <a:endParaRPr lang="en-US" sz="900" dirty="0">
                        <a:solidFill>
                          <a:schemeClr val="tx1"/>
                        </a:solidFill>
                        <a:latin typeface="Sylfaen" pitchFamily="18" charset="0"/>
                      </a:endParaRPr>
                    </a:p>
                  </a:txBody>
                  <a:tcPr anchor="ctr">
                    <a:solidFill>
                      <a:schemeClr val="bg1">
                        <a:lumMod val="50000"/>
                      </a:schemeClr>
                    </a:solidFill>
                  </a:tcPr>
                </a:tc>
              </a:tr>
              <a:tr h="491226">
                <a:tc>
                  <a:txBody>
                    <a:bodyPr/>
                    <a:lstStyle/>
                    <a:p>
                      <a:pPr algn="ctr"/>
                      <a:r>
                        <a:rPr lang="ka-GE" sz="900" dirty="0" smtClean="0">
                          <a:latin typeface="Sylfaen" pitchFamily="18" charset="0"/>
                        </a:rPr>
                        <a:t>ანგარიშგება</a:t>
                      </a:r>
                      <a:endParaRPr lang="en-US" sz="900" dirty="0">
                        <a:latin typeface="Sylfaen" pitchFamily="18" charset="0"/>
                      </a:endParaRPr>
                    </a:p>
                  </a:txBody>
                  <a:tcPr anchor="ctr">
                    <a:solidFill>
                      <a:schemeClr val="bg1">
                        <a:lumMod val="75000"/>
                      </a:schemeClr>
                    </a:solidFill>
                  </a:tcPr>
                </a:tc>
                <a:tc>
                  <a:txBody>
                    <a:bodyPr/>
                    <a:lstStyle/>
                    <a:p>
                      <a:pPr algn="ctr"/>
                      <a:endParaRPr lang="en-US" sz="8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05.12.2011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latin typeface="Sylfaen" pitchFamily="18" charset="0"/>
                        </a:rPr>
                        <a:t>ახალი</a:t>
                      </a:r>
                      <a:endParaRPr lang="en-US" sz="900" dirty="0">
                        <a:latin typeface="Sylfaen" pitchFamily="18" charset="0"/>
                      </a:endParaRPr>
                    </a:p>
                  </a:txBody>
                  <a:tcPr anchor="ctr">
                    <a:solidFill>
                      <a:schemeClr val="bg1">
                        <a:lumMod val="75000"/>
                      </a:schemeClr>
                    </a:solidFill>
                  </a:tcPr>
                </a:tc>
                <a:tc>
                  <a:txBody>
                    <a:bodyPr/>
                    <a:lstStyle/>
                    <a:p>
                      <a:r>
                        <a:rPr lang="ka-GE" sz="900" dirty="0" smtClean="0">
                          <a:latin typeface="Sylfaen" pitchFamily="18" charset="0"/>
                        </a:rPr>
                        <a:t>05.12.2011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r>
              <a:tr h="491226">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800" dirty="0" smtClean="0"/>
                        <a:t>სასწრაფო</a:t>
                      </a:r>
                      <a:r>
                        <a:rPr lang="ka-GE" sz="800" baseline="0" dirty="0" smtClean="0"/>
                        <a:t> სამედიცინო დახმარება</a:t>
                      </a:r>
                      <a:endParaRPr lang="en-US" sz="8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ახალი</a:t>
                      </a: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r>
              <a:tr h="464202">
                <a:tc>
                  <a:txBody>
                    <a:bodyPr/>
                    <a:lstStyle/>
                    <a:p>
                      <a:pPr algn="ctr"/>
                      <a:r>
                        <a:rPr lang="ka-GE" sz="900" dirty="0" smtClean="0"/>
                        <a:t>ნებართვა</a:t>
                      </a:r>
                      <a:endParaRPr lang="en-US" sz="900" dirty="0">
                        <a:latin typeface="Sylfaen" pitchFamily="18" charset="0"/>
                      </a:endParaRPr>
                    </a:p>
                  </a:txBody>
                  <a:tcPr anchor="ctr">
                    <a:solidFill>
                      <a:schemeClr val="bg1">
                        <a:lumMod val="75000"/>
                      </a:schemeClr>
                    </a:solidFill>
                  </a:tcPr>
                </a:tc>
                <a:tc>
                  <a:txBody>
                    <a:bodyPr/>
                    <a:lstStyle/>
                    <a:p>
                      <a:pPr algn="ctr"/>
                      <a:r>
                        <a:rPr lang="ka-GE" sz="800" dirty="0" smtClean="0">
                          <a:latin typeface="Sylfaen" pitchFamily="18" charset="0"/>
                        </a:rPr>
                        <a:t>სტაციონარი</a:t>
                      </a:r>
                      <a:endParaRPr lang="en-US" sz="800" dirty="0">
                        <a:latin typeface="Sylfaen" pitchFamily="18" charset="0"/>
                      </a:endParaRPr>
                    </a:p>
                  </a:txBody>
                  <a:tcPr anchor="ctr">
                    <a:solidFill>
                      <a:schemeClr val="bg1">
                        <a:lumMod val="75000"/>
                      </a:schemeClr>
                    </a:solidFill>
                  </a:tcPr>
                </a:tc>
                <a:tc>
                  <a:txBody>
                    <a:bodyPr/>
                    <a:lstStyle/>
                    <a:p>
                      <a:pPr algn="ctr"/>
                      <a:r>
                        <a:rPr lang="ka-GE" sz="900" dirty="0" smtClean="0"/>
                        <a:t>N 0123456789</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10.05.2011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დასრულდა დადებითად</a:t>
                      </a:r>
                      <a:endParaRPr lang="en-US" sz="900" dirty="0" smtClean="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10.06.2011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r>
              <a:tr h="464989">
                <a:tc>
                  <a:txBody>
                    <a:bodyPr/>
                    <a:lstStyle/>
                    <a:p>
                      <a:pPr algn="ctr"/>
                      <a:r>
                        <a:rPr lang="ka-GE" sz="900" kern="1200" dirty="0" smtClean="0">
                          <a:solidFill>
                            <a:schemeClr val="dk1"/>
                          </a:solidFill>
                          <a:latin typeface="+mn-lt"/>
                          <a:ea typeface="+mn-ea"/>
                          <a:cs typeface="+mn-cs"/>
                        </a:rPr>
                        <a:t>შეტყობინება</a:t>
                      </a:r>
                      <a:endParaRPr lang="en-US" sz="900" kern="1200" dirty="0">
                        <a:solidFill>
                          <a:schemeClr val="dk1"/>
                        </a:solidFill>
                        <a:latin typeface="+mn-lt"/>
                        <a:ea typeface="+mn-ea"/>
                        <a:cs typeface="+mn-cs"/>
                      </a:endParaRPr>
                    </a:p>
                  </a:txBody>
                  <a:tcPr anchor="ctr">
                    <a:solidFill>
                      <a:schemeClr val="bg1">
                        <a:lumMod val="75000"/>
                      </a:schemeClr>
                    </a:solidFill>
                  </a:tcPr>
                </a:tc>
                <a:tc>
                  <a:txBody>
                    <a:bodyPr/>
                    <a:lstStyle/>
                    <a:p>
                      <a:pPr marL="0" algn="ctr" defTabSz="914400" rtl="0" eaLnBrk="1" latinLnBrk="0" hangingPunct="1"/>
                      <a:r>
                        <a:rPr lang="ka-GE" sz="800" kern="1200" dirty="0" smtClean="0">
                          <a:solidFill>
                            <a:schemeClr val="dk1"/>
                          </a:solidFill>
                          <a:latin typeface="Sylfaen" pitchFamily="18" charset="0"/>
                          <a:ea typeface="+mn-ea"/>
                          <a:cs typeface="+mn-cs"/>
                        </a:rPr>
                        <a:t>დერმატო-ვენერიოლოგია</a:t>
                      </a:r>
                      <a:endParaRPr lang="en-US" sz="8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N 2345678901</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25.07.2011</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შესაბამისობის დადგენა</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05.08.2011</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endParaRPr lang="ka-GE" sz="1800" b="1" kern="1200" dirty="0" smtClean="0">
                        <a:solidFill>
                          <a:schemeClr val="dk1"/>
                        </a:solidFill>
                        <a:latin typeface="+mn-lt"/>
                        <a:ea typeface="+mn-ea"/>
                        <a:cs typeface="+mn-cs"/>
                      </a:endParaRPr>
                    </a:p>
                  </a:txBody>
                  <a:tcPr anchor="ctr">
                    <a:solidFill>
                      <a:schemeClr val="bg1">
                        <a:lumMod val="75000"/>
                      </a:schemeClr>
                    </a:solidFill>
                  </a:tcPr>
                </a:tc>
              </a:tr>
            </a:tbl>
          </a:graphicData>
        </a:graphic>
      </p:graphicFrame>
      <p:pic>
        <p:nvPicPr>
          <p:cNvPr id="8"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51447" y="5704640"/>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10"/>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04138" y="5818094"/>
            <a:ext cx="104791" cy="95265"/>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24617" y="5314038"/>
            <a:ext cx="104791" cy="95263"/>
          </a:xfrm>
          <a:prstGeom prst="rect">
            <a:avLst/>
          </a:prstGeom>
        </p:spPr>
      </p:pic>
      <p:pic>
        <p:nvPicPr>
          <p:cNvPr id="13"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51449" y="5209211"/>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14"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51448" y="4759976"/>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16" name="Picture 1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27858" y="4857688"/>
            <a:ext cx="104791" cy="95263"/>
          </a:xfrm>
          <a:prstGeom prst="rect">
            <a:avLst/>
          </a:prstGeom>
        </p:spPr>
      </p:pic>
      <p:sp>
        <p:nvSpPr>
          <p:cNvPr id="18" name="Rounded Rectangle 17"/>
          <p:cNvSpPr/>
          <p:nvPr/>
        </p:nvSpPr>
        <p:spPr bwMode="auto">
          <a:xfrm>
            <a:off x="6161952" y="2871050"/>
            <a:ext cx="2016224"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400" b="1" dirty="0">
                <a:solidFill>
                  <a:schemeClr val="bg1"/>
                </a:solidFill>
                <a:latin typeface="Sylfaen" pitchFamily="18" charset="0"/>
              </a:rPr>
              <a:t>პროცედურის შეწყვეტა</a:t>
            </a:r>
            <a:endParaRPr lang="en-US" sz="1400" b="1" dirty="0">
              <a:solidFill>
                <a:schemeClr val="bg1"/>
              </a:solidFill>
              <a:latin typeface="Sylfaen" pitchFamily="18" charset="0"/>
            </a:endParaRPr>
          </a:p>
        </p:txBody>
      </p:sp>
      <p:sp>
        <p:nvSpPr>
          <p:cNvPr id="21"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მაძიებლის ვებ ინტერფეისი</a:t>
            </a:r>
          </a:p>
          <a:p>
            <a:r>
              <a:rPr lang="ka-GE" sz="2000" dirty="0" smtClean="0">
                <a:latin typeface="Sylfaen" pitchFamily="18" charset="0"/>
                <a:ea typeface="+mn-ea"/>
                <a:cs typeface="+mn-cs"/>
              </a:rPr>
              <a:t>ლიცენზირება, ნებართვები, შეტყობინება</a:t>
            </a:r>
            <a:endParaRPr lang="en-US" sz="2000" dirty="0">
              <a:latin typeface="Sylfaen" pitchFamily="18" charset="0"/>
              <a:ea typeface="+mn-ea"/>
              <a:cs typeface="+mn-cs"/>
            </a:endParaRPr>
          </a:p>
        </p:txBody>
      </p:sp>
      <p:sp>
        <p:nvSpPr>
          <p:cNvPr id="20" name="Rectangle 19"/>
          <p:cNvSpPr/>
          <p:nvPr/>
        </p:nvSpPr>
        <p:spPr bwMode="auto">
          <a:xfrm>
            <a:off x="6260397" y="5799210"/>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5" name="Rectangle 24"/>
          <p:cNvSpPr/>
          <p:nvPr/>
        </p:nvSpPr>
        <p:spPr bwMode="auto">
          <a:xfrm>
            <a:off x="6235420" y="4881990"/>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6" name="Flowchart: Connector 25"/>
          <p:cNvSpPr/>
          <p:nvPr/>
        </p:nvSpPr>
        <p:spPr bwMode="auto">
          <a:xfrm>
            <a:off x="6317815" y="5851394"/>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7" name="Rectangle 26"/>
          <p:cNvSpPr/>
          <p:nvPr/>
        </p:nvSpPr>
        <p:spPr bwMode="auto">
          <a:xfrm>
            <a:off x="6247980" y="5314038"/>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22"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51446" y="4249738"/>
            <a:ext cx="320851" cy="320851"/>
          </a:xfrm>
          <a:prstGeom prst="rect">
            <a:avLst/>
          </a:prstGeom>
          <a:noFill/>
          <a:extLst>
            <a:ext uri="{909E8E84-426E-40DD-AFC4-6F175D3DCCD1}">
              <a14:hiddenFill xmlns:a14="http://schemas.microsoft.com/office/drawing/2010/main" xmlns="">
                <a:solidFill>
                  <a:srgbClr val="FFFFFF"/>
                </a:solidFill>
              </a14:hiddenFill>
            </a:ext>
          </a:extLst>
        </p:spPr>
      </p:pic>
      <p:sp>
        <p:nvSpPr>
          <p:cNvPr id="23" name="Rectangle 22"/>
          <p:cNvSpPr/>
          <p:nvPr/>
        </p:nvSpPr>
        <p:spPr bwMode="auto">
          <a:xfrm>
            <a:off x="6222520" y="432848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24" name="Picture 2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25159" y="4352863"/>
            <a:ext cx="104791" cy="95263"/>
          </a:xfrm>
          <a:prstGeom prst="rect">
            <a:avLst/>
          </a:prstGeom>
        </p:spPr>
      </p:pic>
    </p:spTree>
    <p:extLst>
      <p:ext uri="{BB962C8B-B14F-4D97-AF65-F5344CB8AC3E}">
        <p14:creationId xmlns:p14="http://schemas.microsoft.com/office/powerpoint/2010/main" xmlns="" val="34363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3"/>
                                        </p:tgtEl>
                                        <p:attrNameLst>
                                          <p:attrName>style.color</p:attrName>
                                        </p:attrNameLst>
                                      </p:cBhvr>
                                      <p:by>
                                        <p:hsl h="0" s="-70588" l="0"/>
                                      </p:by>
                                    </p:animClr>
                                    <p:animClr clrSpc="hsl" dir="cw">
                                      <p:cBhvr>
                                        <p:cTn id="7" dur="500" fill="hold"/>
                                        <p:tgtEl>
                                          <p:spTgt spid="3"/>
                                        </p:tgtEl>
                                        <p:attrNameLst>
                                          <p:attrName>fillcolor</p:attrName>
                                        </p:attrNameLst>
                                      </p:cBhvr>
                                      <p:by>
                                        <p:hsl h="0" s="-70588" l="0"/>
                                      </p:by>
                                    </p:animClr>
                                    <p:animClr clrSpc="hsl" dir="cw">
                                      <p:cBhvr>
                                        <p:cTn id="8" dur="500" fill="hold"/>
                                        <p:tgtEl>
                                          <p:spTgt spid="3"/>
                                        </p:tgtEl>
                                        <p:attrNameLst>
                                          <p:attrName>stroke.color</p:attrName>
                                        </p:attrNameLst>
                                      </p:cBhvr>
                                      <p:by>
                                        <p:hsl h="0" s="-70588" l="0"/>
                                      </p:by>
                                    </p:animClr>
                                    <p:set>
                                      <p:cBhvr>
                                        <p:cTn id="9" dur="500" fill="hold"/>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TextBox 10"/>
          <p:cNvSpPr txBox="1"/>
          <p:nvPr/>
        </p:nvSpPr>
        <p:spPr>
          <a:xfrm>
            <a:off x="287398" y="1340768"/>
            <a:ext cx="1296144" cy="1015663"/>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marL="171450" indent="-171450">
              <a:buFont typeface="Arial" pitchFamily="34" charset="0"/>
              <a:buChar char="•"/>
            </a:pPr>
            <a:r>
              <a:rPr lang="ka-GE" sz="1000" b="1" dirty="0" smtClean="0">
                <a:solidFill>
                  <a:schemeClr val="bg1"/>
                </a:solidFill>
              </a:rPr>
              <a:t>ლიცენზია</a:t>
            </a:r>
          </a:p>
          <a:p>
            <a:pPr marL="171450" indent="-171450">
              <a:buFont typeface="Arial" pitchFamily="34" charset="0"/>
              <a:buChar char="•"/>
            </a:pPr>
            <a:r>
              <a:rPr lang="ka-GE" sz="1000" b="1" dirty="0" smtClean="0">
                <a:solidFill>
                  <a:schemeClr val="bg1"/>
                </a:solidFill>
              </a:rPr>
              <a:t>ნებართვა</a:t>
            </a:r>
          </a:p>
          <a:p>
            <a:pPr marL="171450" indent="-171450">
              <a:buFont typeface="Arial" pitchFamily="34" charset="0"/>
              <a:buChar char="•"/>
            </a:pPr>
            <a:r>
              <a:rPr lang="ka-GE" sz="1000" b="1" dirty="0" smtClean="0">
                <a:solidFill>
                  <a:schemeClr val="bg1"/>
                </a:solidFill>
              </a:rPr>
              <a:t>შეტყობინება</a:t>
            </a:r>
          </a:p>
          <a:p>
            <a:endParaRPr lang="ka-GE" sz="1000" b="1" dirty="0" smtClean="0">
              <a:solidFill>
                <a:schemeClr val="bg1"/>
              </a:solidFill>
            </a:endParaRPr>
          </a:p>
          <a:p>
            <a:pPr marL="171450" indent="-171450">
              <a:buFont typeface="Arial" pitchFamily="34" charset="0"/>
              <a:buChar char="•"/>
            </a:pPr>
            <a:r>
              <a:rPr lang="ka-GE" sz="1000" b="1" u="sng" dirty="0" smtClean="0">
                <a:solidFill>
                  <a:srgbClr val="FF0000"/>
                </a:solidFill>
              </a:rPr>
              <a:t>აკრედიტაცია</a:t>
            </a:r>
          </a:p>
          <a:p>
            <a:pPr marL="171450" indent="-171450">
              <a:buFont typeface="Arial" pitchFamily="34" charset="0"/>
              <a:buChar char="•"/>
            </a:pPr>
            <a:r>
              <a:rPr lang="ka-GE" sz="1000" b="1" u="sng" dirty="0" smtClean="0">
                <a:solidFill>
                  <a:srgbClr val="FF0000"/>
                </a:solidFill>
              </a:rPr>
              <a:t>სერთიფიკატი</a:t>
            </a:r>
            <a:endParaRPr lang="en-US" sz="1000" b="1" u="sng" dirty="0">
              <a:solidFill>
                <a:srgbClr val="FF0000"/>
              </a:solidFill>
            </a:endParaRPr>
          </a:p>
        </p:txBody>
      </p:sp>
      <p:sp>
        <p:nvSpPr>
          <p:cNvPr id="12" name="TextBox 11"/>
          <p:cNvSpPr txBox="1"/>
          <p:nvPr/>
        </p:nvSpPr>
        <p:spPr>
          <a:xfrm>
            <a:off x="1691680" y="1340768"/>
            <a:ext cx="1656184" cy="4555093"/>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defPPr>
              <a:defRPr lang="en-US"/>
            </a:defPPr>
            <a:lvl1pPr marL="171450" indent="-171450">
              <a:buFont typeface="Arial" pitchFamily="34" charset="0"/>
              <a:buChar char="•"/>
              <a:defRPr sz="1000" b="1">
                <a:solidFill>
                  <a:schemeClr val="bg1"/>
                </a:solidFill>
              </a:defRPr>
            </a:lvl1pPr>
          </a:lstStyle>
          <a:p>
            <a:r>
              <a:rPr lang="ka-GE" dirty="0"/>
              <a:t>სასწრაფო სამედიცინო დახმარება</a:t>
            </a:r>
          </a:p>
          <a:p>
            <a:endParaRPr lang="ka-GE" dirty="0"/>
          </a:p>
          <a:p>
            <a:r>
              <a:rPr lang="ka-GE" dirty="0"/>
              <a:t>სასამართლო სამედიცინო ექსპერტიზა</a:t>
            </a:r>
          </a:p>
          <a:p>
            <a:endParaRPr lang="ka-GE" dirty="0"/>
          </a:p>
          <a:p>
            <a:r>
              <a:rPr lang="ka-GE" dirty="0"/>
              <a:t>სასამართლო ფსიქიატრიული ექსპერტიზა</a:t>
            </a:r>
          </a:p>
          <a:p>
            <a:endParaRPr lang="ka-GE" dirty="0"/>
          </a:p>
          <a:p>
            <a:r>
              <a:rPr lang="ka-GE" dirty="0"/>
              <a:t>პათოლოგანა-ტომიური საქმიანობა</a:t>
            </a:r>
          </a:p>
          <a:p>
            <a:endParaRPr lang="ka-GE" dirty="0"/>
          </a:p>
          <a:p>
            <a:r>
              <a:rPr lang="ka-GE" dirty="0"/>
              <a:t>საწარმოო ტრანსფუზიოლოგიური საქმიანობა</a:t>
            </a:r>
          </a:p>
          <a:p>
            <a:endParaRPr lang="ka-GE" dirty="0"/>
          </a:p>
          <a:p>
            <a:r>
              <a:rPr lang="ka-GE" dirty="0"/>
              <a:t>სტაციონარული დაწესებულება</a:t>
            </a:r>
          </a:p>
          <a:p>
            <a:endParaRPr lang="ka-GE" dirty="0"/>
          </a:p>
          <a:p>
            <a:r>
              <a:rPr lang="ka-GE" dirty="0"/>
              <a:t>მაღალი რისკის შემცველი სამედიცინო </a:t>
            </a:r>
            <a:r>
              <a:rPr lang="ka-GE" dirty="0" smtClean="0"/>
              <a:t>საქმიანობა</a:t>
            </a:r>
          </a:p>
          <a:p>
            <a:pPr marL="0" indent="0">
              <a:buNone/>
            </a:pPr>
            <a:endParaRPr lang="ka-GE" dirty="0"/>
          </a:p>
          <a:p>
            <a:pPr marL="0" indent="0" algn="ctr">
              <a:buNone/>
            </a:pPr>
            <a:r>
              <a:rPr lang="ka-GE" b="0" dirty="0" smtClean="0">
                <a:solidFill>
                  <a:srgbClr val="FF0000"/>
                </a:solidFill>
              </a:rPr>
              <a:t>იფილტრება </a:t>
            </a:r>
            <a:r>
              <a:rPr lang="ka-GE" b="0" dirty="0">
                <a:solidFill>
                  <a:srgbClr val="FF0000"/>
                </a:solidFill>
              </a:rPr>
              <a:t>კატეგორიის </a:t>
            </a:r>
            <a:r>
              <a:rPr lang="ka-GE" b="0" dirty="0" smtClean="0">
                <a:solidFill>
                  <a:srgbClr val="FF0000"/>
                </a:solidFill>
              </a:rPr>
              <a:t>მიხედვით</a:t>
            </a:r>
            <a:endParaRPr lang="en-US" b="0" dirty="0">
              <a:solidFill>
                <a:srgbClr val="FF0000"/>
              </a:solidFill>
            </a:endParaRPr>
          </a:p>
        </p:txBody>
      </p:sp>
      <p:sp>
        <p:nvSpPr>
          <p:cNvPr id="13" name="TextBox 12"/>
          <p:cNvSpPr txBox="1"/>
          <p:nvPr/>
        </p:nvSpPr>
        <p:spPr>
          <a:xfrm>
            <a:off x="3563888" y="1340768"/>
            <a:ext cx="1296144" cy="553998"/>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defPPr>
              <a:defRPr lang="en-US"/>
            </a:defPPr>
            <a:lvl1pPr marL="171450" indent="-171450">
              <a:buFont typeface="Arial" pitchFamily="34" charset="0"/>
              <a:buChar char="•"/>
              <a:defRPr sz="1000" b="1">
                <a:solidFill>
                  <a:schemeClr val="bg1"/>
                </a:solidFill>
              </a:defRPr>
            </a:lvl1pPr>
          </a:lstStyle>
          <a:p>
            <a:pPr marL="0" indent="0" algn="ctr">
              <a:buNone/>
            </a:pPr>
            <a:r>
              <a:rPr lang="ka-GE" dirty="0"/>
              <a:t>სააგენტოს მიერ მინიჭებული ნომერი</a:t>
            </a:r>
            <a:endParaRPr lang="en-US" dirty="0"/>
          </a:p>
        </p:txBody>
      </p:sp>
      <p:sp>
        <p:nvSpPr>
          <p:cNvPr id="14" name="TextBox 13"/>
          <p:cNvSpPr txBox="1"/>
          <p:nvPr/>
        </p:nvSpPr>
        <p:spPr>
          <a:xfrm>
            <a:off x="5001313" y="1345227"/>
            <a:ext cx="1296144" cy="1015663"/>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ka-GE" sz="1000" b="1" dirty="0">
                <a:solidFill>
                  <a:schemeClr val="bg1"/>
                </a:solidFill>
              </a:rPr>
              <a:t>განაცხადის</a:t>
            </a:r>
            <a:r>
              <a:rPr lang="ka-GE" sz="1000" b="1" dirty="0">
                <a:solidFill>
                  <a:schemeClr val="bg1"/>
                </a:solidFill>
                <a:latin typeface="Sylfaen" pitchFamily="18" charset="0"/>
              </a:rPr>
              <a:t> შევსების თარიღი </a:t>
            </a:r>
            <a:r>
              <a:rPr lang="ka-GE" sz="1000" dirty="0">
                <a:solidFill>
                  <a:schemeClr val="bg1"/>
                </a:solidFill>
                <a:latin typeface="Sylfaen" pitchFamily="18" charset="0"/>
              </a:rPr>
              <a:t>(მაძიებლის მიერ განაცხადის</a:t>
            </a:r>
          </a:p>
          <a:p>
            <a:pPr algn="ctr"/>
            <a:r>
              <a:rPr lang="ka-GE" sz="1000" dirty="0">
                <a:solidFill>
                  <a:schemeClr val="bg1"/>
                </a:solidFill>
                <a:latin typeface="Sylfaen" pitchFamily="18" charset="0"/>
              </a:rPr>
              <a:t>გაგზავნის თარიღი)</a:t>
            </a:r>
            <a:endParaRPr lang="en-US" sz="1000" dirty="0">
              <a:solidFill>
                <a:schemeClr val="bg1"/>
              </a:solidFill>
              <a:latin typeface="Sylfaen" pitchFamily="18" charset="0"/>
            </a:endParaRPr>
          </a:p>
        </p:txBody>
      </p:sp>
      <p:sp>
        <p:nvSpPr>
          <p:cNvPr id="15" name="TextBox 14"/>
          <p:cNvSpPr txBox="1"/>
          <p:nvPr/>
        </p:nvSpPr>
        <p:spPr>
          <a:xfrm>
            <a:off x="6427948" y="1345227"/>
            <a:ext cx="2536539" cy="3816429"/>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lvl="1"/>
            <a:r>
              <a:rPr lang="ka-GE" sz="800" b="1" dirty="0" smtClean="0">
                <a:solidFill>
                  <a:schemeClr val="bg1"/>
                </a:solidFill>
                <a:latin typeface="Sylfaen" pitchFamily="18" charset="0"/>
              </a:rPr>
              <a:t>ა) ახალი</a:t>
            </a:r>
            <a:r>
              <a:rPr lang="ka-GE" sz="800" dirty="0" smtClean="0">
                <a:solidFill>
                  <a:schemeClr val="bg1"/>
                </a:solidFill>
                <a:latin typeface="Sylfaen" pitchFamily="18" charset="0"/>
              </a:rPr>
              <a:t> </a:t>
            </a:r>
            <a:r>
              <a:rPr lang="ka-GE" sz="800" i="1" dirty="0" smtClean="0">
                <a:solidFill>
                  <a:schemeClr val="bg1"/>
                </a:solidFill>
                <a:latin typeface="Sylfaen" pitchFamily="18" charset="0"/>
              </a:rPr>
              <a:t>(რედაქტირებადი)  </a:t>
            </a:r>
            <a:r>
              <a:rPr lang="ka-GE" sz="800" dirty="0" smtClean="0">
                <a:solidFill>
                  <a:schemeClr val="bg1"/>
                </a:solidFill>
                <a:latin typeface="Sylfaen" pitchFamily="18" charset="0"/>
              </a:rPr>
              <a:t>- მაძიებლის მეირ საბუთების შეგროვების პროცესი </a:t>
            </a:r>
            <a:r>
              <a:rPr lang="ka-GE" sz="800" i="1" dirty="0" smtClean="0">
                <a:solidFill>
                  <a:schemeClr val="bg1"/>
                </a:solidFill>
                <a:latin typeface="Sylfaen" pitchFamily="18" charset="0"/>
              </a:rPr>
              <a:t>(არ ჩანას სააგენტოს მხარეს)</a:t>
            </a:r>
          </a:p>
          <a:p>
            <a:pPr lvl="1"/>
            <a:r>
              <a:rPr lang="ka-GE" sz="800" b="1" dirty="0" smtClean="0">
                <a:solidFill>
                  <a:schemeClr val="bg1"/>
                </a:solidFill>
                <a:latin typeface="Sylfaen" pitchFamily="18" charset="0"/>
              </a:rPr>
              <a:t>ბ)</a:t>
            </a:r>
            <a:r>
              <a:rPr lang="ka-GE" sz="800" b="1" baseline="0" dirty="0" smtClean="0">
                <a:solidFill>
                  <a:schemeClr val="bg1"/>
                </a:solidFill>
                <a:latin typeface="Sylfaen" pitchFamily="18" charset="0"/>
              </a:rPr>
              <a:t> </a:t>
            </a:r>
            <a:r>
              <a:rPr lang="ka-GE" sz="800" b="1" dirty="0" smtClean="0">
                <a:solidFill>
                  <a:schemeClr val="bg1"/>
                </a:solidFill>
                <a:latin typeface="Sylfaen" pitchFamily="18" charset="0"/>
              </a:rPr>
              <a:t>გაგზავნილია</a:t>
            </a:r>
            <a:r>
              <a:rPr lang="ka-GE" sz="800" dirty="0" smtClean="0">
                <a:solidFill>
                  <a:schemeClr val="bg1"/>
                </a:solidFill>
                <a:latin typeface="Sylfaen" pitchFamily="18" charset="0"/>
              </a:rPr>
              <a:t> (დათვალიერებადი) - დოკუმენტაციის სააგენტოსთვის მიწოდება</a:t>
            </a:r>
          </a:p>
          <a:p>
            <a:pPr lvl="1"/>
            <a:r>
              <a:rPr lang="ka-GE" sz="800" b="1" dirty="0" smtClean="0">
                <a:solidFill>
                  <a:schemeClr val="bg1"/>
                </a:solidFill>
                <a:latin typeface="Sylfaen" pitchFamily="18" charset="0"/>
              </a:rPr>
              <a:t>გ)</a:t>
            </a:r>
            <a:r>
              <a:rPr lang="ka-GE" sz="800" b="1" baseline="0" dirty="0" smtClean="0">
                <a:solidFill>
                  <a:schemeClr val="bg1"/>
                </a:solidFill>
                <a:latin typeface="Sylfaen" pitchFamily="18" charset="0"/>
              </a:rPr>
              <a:t> </a:t>
            </a:r>
            <a:r>
              <a:rPr lang="ka-GE" sz="800" b="1" dirty="0" smtClean="0">
                <a:solidFill>
                  <a:schemeClr val="bg1"/>
                </a:solidFill>
                <a:latin typeface="Sylfaen" pitchFamily="18" charset="0"/>
              </a:rPr>
              <a:t>მიღებულია</a:t>
            </a:r>
            <a:r>
              <a:rPr lang="ka-GE" sz="800" dirty="0" smtClean="0">
                <a:solidFill>
                  <a:schemeClr val="bg1"/>
                </a:solidFill>
                <a:latin typeface="Sylfaen" pitchFamily="18" charset="0"/>
              </a:rPr>
              <a:t> (დათვალიერებადი) - სააგენტოს მხრიდან დოკუმენტის მიღების დადასტურება მათი ვალიდურობის შემთხვევაში</a:t>
            </a:r>
          </a:p>
          <a:p>
            <a:pPr lvl="1"/>
            <a:r>
              <a:rPr lang="ka-GE" sz="800" b="1" dirty="0" smtClean="0">
                <a:solidFill>
                  <a:schemeClr val="bg1"/>
                </a:solidFill>
                <a:latin typeface="Sylfaen" pitchFamily="18" charset="0"/>
              </a:rPr>
              <a:t>დ)</a:t>
            </a:r>
            <a:r>
              <a:rPr lang="ka-GE" sz="800" b="1" baseline="0" dirty="0" smtClean="0">
                <a:solidFill>
                  <a:schemeClr val="bg1"/>
                </a:solidFill>
                <a:latin typeface="Sylfaen" pitchFamily="18" charset="0"/>
              </a:rPr>
              <a:t> </a:t>
            </a:r>
            <a:r>
              <a:rPr lang="ka-GE" sz="800" b="1" dirty="0" smtClean="0">
                <a:solidFill>
                  <a:schemeClr val="bg1"/>
                </a:solidFill>
                <a:latin typeface="Sylfaen" pitchFamily="18" charset="0"/>
              </a:rPr>
              <a:t>უარი კომენტარებით </a:t>
            </a:r>
            <a:r>
              <a:rPr lang="ka-GE" sz="800" dirty="0" smtClean="0">
                <a:solidFill>
                  <a:schemeClr val="bg1"/>
                </a:solidFill>
                <a:latin typeface="Sylfaen" pitchFamily="18" charset="0"/>
              </a:rPr>
              <a:t>(ნაწილობრივ რედაქტირებადი) - სააგენტოს მიერ არასრულყოფილი დოკუმენტების</a:t>
            </a:r>
            <a:r>
              <a:rPr lang="ka-GE" sz="800" baseline="0" dirty="0" smtClean="0">
                <a:solidFill>
                  <a:schemeClr val="bg1"/>
                </a:solidFill>
                <a:latin typeface="Sylfaen" pitchFamily="18" charset="0"/>
              </a:rPr>
              <a:t> </a:t>
            </a:r>
            <a:r>
              <a:rPr lang="ka-GE" sz="800" dirty="0" smtClean="0">
                <a:solidFill>
                  <a:schemeClr val="bg1"/>
                </a:solidFill>
                <a:latin typeface="Sylfaen" pitchFamily="18" charset="0"/>
              </a:rPr>
              <a:t>გამოვლენა, კომენტირება და მაძიებლისთვის დაბრუნება რედაქტირებისთვის</a:t>
            </a:r>
          </a:p>
          <a:p>
            <a:pPr lvl="1"/>
            <a:r>
              <a:rPr lang="ka-GE" sz="800" b="1" dirty="0" smtClean="0">
                <a:solidFill>
                  <a:srgbClr val="FF0000"/>
                </a:solidFill>
                <a:latin typeface="Sylfaen" pitchFamily="18" charset="0"/>
              </a:rPr>
              <a:t>ე)</a:t>
            </a:r>
            <a:r>
              <a:rPr lang="ka-GE" sz="800" b="1" baseline="0" dirty="0" smtClean="0">
                <a:solidFill>
                  <a:srgbClr val="FF0000"/>
                </a:solidFill>
                <a:latin typeface="Sylfaen" pitchFamily="18" charset="0"/>
              </a:rPr>
              <a:t> </a:t>
            </a:r>
            <a:r>
              <a:rPr lang="ka-GE" sz="800" b="1" dirty="0" smtClean="0">
                <a:solidFill>
                  <a:srgbClr val="FF0000"/>
                </a:solidFill>
                <a:latin typeface="Sylfaen" pitchFamily="18" charset="0"/>
              </a:rPr>
              <a:t>დასრულდა უარით </a:t>
            </a:r>
            <a:r>
              <a:rPr lang="ka-GE" sz="800" dirty="0" smtClean="0">
                <a:solidFill>
                  <a:schemeClr val="bg1"/>
                </a:solidFill>
                <a:latin typeface="Sylfaen" pitchFamily="18" charset="0"/>
              </a:rPr>
              <a:t>- სააგენტოს მხრიდან მოტივირებული (დასაბუთებული) უარი</a:t>
            </a:r>
          </a:p>
          <a:p>
            <a:pPr lvl="1"/>
            <a:r>
              <a:rPr lang="ka-GE" sz="800" b="1" dirty="0" smtClean="0">
                <a:solidFill>
                  <a:srgbClr val="FF0000"/>
                </a:solidFill>
                <a:latin typeface="Sylfaen" pitchFamily="18" charset="0"/>
              </a:rPr>
              <a:t>ვ)</a:t>
            </a:r>
            <a:r>
              <a:rPr lang="ka-GE" sz="800" b="1" baseline="0" dirty="0" smtClean="0">
                <a:solidFill>
                  <a:srgbClr val="FF0000"/>
                </a:solidFill>
                <a:latin typeface="Sylfaen" pitchFamily="18" charset="0"/>
              </a:rPr>
              <a:t> </a:t>
            </a:r>
            <a:r>
              <a:rPr lang="ka-GE" sz="800" b="1" dirty="0" smtClean="0">
                <a:solidFill>
                  <a:srgbClr val="FF0000"/>
                </a:solidFill>
                <a:latin typeface="Sylfaen" pitchFamily="18" charset="0"/>
              </a:rPr>
              <a:t>შეწყდა მაძიებლის მიერ </a:t>
            </a:r>
            <a:r>
              <a:rPr lang="ka-GE" sz="800" dirty="0" smtClean="0">
                <a:solidFill>
                  <a:schemeClr val="bg1"/>
                </a:solidFill>
                <a:latin typeface="Sylfaen" pitchFamily="18" charset="0"/>
              </a:rPr>
              <a:t>- მაძიებლის მიერ მოთხოვნაზე უარის შემთხვევაში</a:t>
            </a:r>
          </a:p>
          <a:p>
            <a:pPr lvl="1"/>
            <a:r>
              <a:rPr lang="ka-GE" sz="800" b="1" dirty="0" smtClean="0">
                <a:solidFill>
                  <a:schemeClr val="bg1"/>
                </a:solidFill>
                <a:latin typeface="Sylfaen" pitchFamily="18" charset="0"/>
              </a:rPr>
              <a:t>ზ)</a:t>
            </a:r>
            <a:r>
              <a:rPr lang="ka-GE" sz="800" b="1" baseline="0" dirty="0" smtClean="0">
                <a:solidFill>
                  <a:schemeClr val="bg1"/>
                </a:solidFill>
                <a:latin typeface="Sylfaen" pitchFamily="18" charset="0"/>
              </a:rPr>
              <a:t> </a:t>
            </a:r>
            <a:r>
              <a:rPr lang="ka-GE" sz="800" b="1" dirty="0" smtClean="0">
                <a:solidFill>
                  <a:schemeClr val="bg1"/>
                </a:solidFill>
                <a:latin typeface="Sylfaen" pitchFamily="18" charset="0"/>
              </a:rPr>
              <a:t>შესაბამისობის დადგენა </a:t>
            </a:r>
            <a:r>
              <a:rPr lang="ka-GE" sz="800" dirty="0" smtClean="0">
                <a:solidFill>
                  <a:schemeClr val="bg1"/>
                </a:solidFill>
                <a:latin typeface="Sylfaen" pitchFamily="18" charset="0"/>
              </a:rPr>
              <a:t>- დოკუმენტების განხილვის წარმატებით დასრულების შემდეგ მათი</a:t>
            </a:r>
            <a:r>
              <a:rPr lang="ka-GE" sz="800" baseline="0" dirty="0" smtClean="0">
                <a:solidFill>
                  <a:schemeClr val="bg1"/>
                </a:solidFill>
                <a:latin typeface="Sylfaen" pitchFamily="18" charset="0"/>
              </a:rPr>
              <a:t> </a:t>
            </a:r>
            <a:r>
              <a:rPr lang="ka-GE" sz="800" dirty="0" smtClean="0">
                <a:solidFill>
                  <a:schemeClr val="bg1"/>
                </a:solidFill>
                <a:latin typeface="Sylfaen" pitchFamily="18" charset="0"/>
              </a:rPr>
              <a:t>ვალიდურობის ადგილზე დაზუსტება</a:t>
            </a:r>
          </a:p>
          <a:p>
            <a:pPr lvl="1"/>
            <a:r>
              <a:rPr lang="ka-GE" sz="800" b="1" dirty="0" smtClean="0">
                <a:solidFill>
                  <a:srgbClr val="FF0000"/>
                </a:solidFill>
                <a:latin typeface="Sylfaen" pitchFamily="18" charset="0"/>
              </a:rPr>
              <a:t>თ)</a:t>
            </a:r>
            <a:r>
              <a:rPr lang="ka-GE" sz="800" b="1" baseline="0" dirty="0" smtClean="0">
                <a:solidFill>
                  <a:srgbClr val="FF0000"/>
                </a:solidFill>
                <a:latin typeface="Sylfaen" pitchFamily="18" charset="0"/>
              </a:rPr>
              <a:t> </a:t>
            </a:r>
            <a:r>
              <a:rPr lang="ka-GE" sz="800" b="1" dirty="0" smtClean="0">
                <a:solidFill>
                  <a:srgbClr val="FF0000"/>
                </a:solidFill>
                <a:latin typeface="Sylfaen" pitchFamily="18" charset="0"/>
              </a:rPr>
              <a:t>დასრულდა დადებითად </a:t>
            </a:r>
            <a:r>
              <a:rPr lang="ka-GE" sz="800" dirty="0" smtClean="0">
                <a:solidFill>
                  <a:schemeClr val="bg1"/>
                </a:solidFill>
                <a:latin typeface="Sylfaen" pitchFamily="18" charset="0"/>
              </a:rPr>
              <a:t>- მოთხოვნა დაკმაყოფილდა</a:t>
            </a:r>
          </a:p>
          <a:p>
            <a:endParaRPr lang="ka-GE" sz="800" dirty="0">
              <a:latin typeface="Sylfaen" pitchFamily="18" charset="0"/>
            </a:endParaRPr>
          </a:p>
          <a:p>
            <a:pPr algn="ctr"/>
            <a:r>
              <a:rPr lang="ka-GE" sz="900" dirty="0">
                <a:solidFill>
                  <a:srgbClr val="FF0000"/>
                </a:solidFill>
                <a:latin typeface="Sylfaen" pitchFamily="18" charset="0"/>
              </a:rPr>
              <a:t>აისახება თარიღით ბოლო პროცედურის სტატუსი</a:t>
            </a:r>
            <a:endParaRPr lang="en-US" sz="900" dirty="0">
              <a:solidFill>
                <a:srgbClr val="FF0000"/>
              </a:solidFill>
              <a:latin typeface="Sylfaen" pitchFamily="18" charset="0"/>
            </a:endParaRPr>
          </a:p>
        </p:txBody>
      </p:sp>
      <p:sp>
        <p:nvSpPr>
          <p:cNvPr id="16" name="TextBox 15"/>
          <p:cNvSpPr txBox="1"/>
          <p:nvPr/>
        </p:nvSpPr>
        <p:spPr>
          <a:xfrm>
            <a:off x="3491880" y="2813848"/>
            <a:ext cx="1368152" cy="861774"/>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defRPr/>
            </a:pPr>
            <a:r>
              <a:rPr lang="ka-GE" sz="1000" b="1" dirty="0">
                <a:solidFill>
                  <a:schemeClr val="bg1"/>
                </a:solidFill>
                <a:latin typeface="Sylfaen" pitchFamily="18" charset="0"/>
              </a:rPr>
              <a:t>ყველა სტატუსს ენიჭება თარიღი გაგზავნის პროცედურის </a:t>
            </a:r>
          </a:p>
          <a:p>
            <a:pPr algn="ctr">
              <a:defRPr/>
            </a:pPr>
            <a:r>
              <a:rPr lang="ka-GE" sz="1000" b="1" dirty="0">
                <a:solidFill>
                  <a:schemeClr val="bg1"/>
                </a:solidFill>
                <a:latin typeface="Sylfaen" pitchFamily="18" charset="0"/>
              </a:rPr>
              <a:t>შესრულებისთანავე</a:t>
            </a:r>
          </a:p>
        </p:txBody>
      </p:sp>
      <p:sp>
        <p:nvSpPr>
          <p:cNvPr id="17" name="TextBox 16"/>
          <p:cNvSpPr txBox="1"/>
          <p:nvPr/>
        </p:nvSpPr>
        <p:spPr>
          <a:xfrm>
            <a:off x="4967623" y="2998514"/>
            <a:ext cx="1368152" cy="246221"/>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ka-GE" sz="1000" b="1" dirty="0">
                <a:solidFill>
                  <a:schemeClr val="bg1"/>
                </a:solidFill>
                <a:latin typeface="Sylfaen" pitchFamily="18" charset="0"/>
              </a:rPr>
              <a:t>შენიშვნა / ბეჭდვა</a:t>
            </a:r>
            <a:endParaRPr lang="en-US" sz="1000" b="1" dirty="0">
              <a:solidFill>
                <a:schemeClr val="bg1"/>
              </a:solidFill>
              <a:latin typeface="Sylfaen" pitchFamily="18" charset="0"/>
            </a:endParaRPr>
          </a:p>
        </p:txBody>
      </p:sp>
    </p:spTree>
    <p:extLst>
      <p:ext uri="{BB962C8B-B14F-4D97-AF65-F5344CB8AC3E}">
        <p14:creationId xmlns:p14="http://schemas.microsoft.com/office/powerpoint/2010/main" xmlns="" val="403956727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მაძიებლის ვებ ინტერფეისი</a:t>
            </a:r>
            <a:endParaRPr lang="en-US" sz="2400" b="1" dirty="0">
              <a:latin typeface="Sylfaen" pitchFamily="18" charset="0"/>
              <a:ea typeface="+mn-ea"/>
              <a:cs typeface="+mn-cs"/>
            </a:endParaRPr>
          </a:p>
        </p:txBody>
      </p:sp>
      <p:cxnSp>
        <p:nvCxnSpPr>
          <p:cNvPr id="9" name="Straight Connector 8"/>
          <p:cNvCxnSpPr/>
          <p:nvPr/>
        </p:nvCxnSpPr>
        <p:spPr>
          <a:xfrm>
            <a:off x="755576" y="3731586"/>
            <a:ext cx="8690" cy="80319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55576" y="3996947"/>
            <a:ext cx="504056"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xmlns="" val="1409248816"/>
              </p:ext>
            </p:extLst>
          </p:nvPr>
        </p:nvGraphicFramePr>
        <p:xfrm>
          <a:off x="323528" y="2636912"/>
          <a:ext cx="7389441" cy="1183943"/>
        </p:xfrm>
        <a:graphic>
          <a:graphicData uri="http://schemas.openxmlformats.org/drawingml/2006/table">
            <a:tbl>
              <a:tblPr firstRow="1" bandRow="1">
                <a:tableStyleId>{D7AC3CCA-C797-4891-BE02-D94E43425B78}</a:tableStyleId>
              </a:tblPr>
              <a:tblGrid>
                <a:gridCol w="956980"/>
                <a:gridCol w="956980"/>
                <a:gridCol w="956980"/>
                <a:gridCol w="1017492"/>
                <a:gridCol w="1008112"/>
                <a:gridCol w="845336"/>
                <a:gridCol w="956980"/>
                <a:gridCol w="690581"/>
              </a:tblGrid>
              <a:tr h="681023">
                <a:tc>
                  <a:txBody>
                    <a:bodyPr/>
                    <a:lstStyle/>
                    <a:p>
                      <a:pPr algn="ctr"/>
                      <a:r>
                        <a:rPr lang="ka-GE" sz="1000" dirty="0" smtClean="0">
                          <a:solidFill>
                            <a:schemeClr val="tx1"/>
                          </a:solidFill>
                        </a:rPr>
                        <a:t>კატეგორია</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სამედ. საქმიანობა</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საქმის </a:t>
                      </a:r>
                      <a:r>
                        <a:rPr lang="ka-GE" sz="1000" baseline="0" dirty="0" smtClean="0">
                          <a:solidFill>
                            <a:schemeClr val="tx1"/>
                          </a:solidFill>
                        </a:rPr>
                        <a:t> N</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პროცედურის დაწყების თარიღი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baseline="0" dirty="0" smtClean="0">
                          <a:solidFill>
                            <a:schemeClr val="tx1"/>
                          </a:solidFill>
                        </a:rPr>
                        <a:t>სტატუსი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000" dirty="0" smtClean="0">
                          <a:solidFill>
                            <a:schemeClr val="tx1"/>
                          </a:solidFill>
                        </a:rPr>
                        <a:t>სტატუსის თარიღი</a:t>
                      </a:r>
                      <a:endParaRPr lang="en-US" sz="1000" dirty="0" smtClean="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კომენტარი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latin typeface="Sylfaen" pitchFamily="18" charset="0"/>
                        </a:rPr>
                        <a:t>ბეჭდვა</a:t>
                      </a:r>
                      <a:endParaRPr lang="en-US" sz="1000" dirty="0">
                        <a:solidFill>
                          <a:schemeClr val="tx1"/>
                        </a:solidFill>
                        <a:latin typeface="Sylfaen" pitchFamily="18" charset="0"/>
                      </a:endParaRPr>
                    </a:p>
                  </a:txBody>
                  <a:tcPr anchor="ctr">
                    <a:solidFill>
                      <a:schemeClr val="bg1">
                        <a:lumMod val="50000"/>
                      </a:schemeClr>
                    </a:solidFill>
                  </a:tcPr>
                </a:tc>
              </a:tr>
              <a:tr h="411548">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სასწრაფო</a:t>
                      </a:r>
                      <a:r>
                        <a:rPr lang="ka-GE" sz="900" baseline="0" dirty="0" smtClean="0"/>
                        <a:t> სამედიცინო დახმარება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N 1234567890</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b="0" dirty="0" smtClean="0"/>
                        <a:t>25.08.2011</a:t>
                      </a:r>
                      <a:endParaRPr lang="en-US" sz="900" b="0" dirty="0" smtClean="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დასრულდა უარით</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30.08.2011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r>
            </a:tbl>
          </a:graphicData>
        </a:graphic>
      </p:graphicFrame>
      <p:graphicFrame>
        <p:nvGraphicFramePr>
          <p:cNvPr id="28" name="Table 27"/>
          <p:cNvGraphicFramePr>
            <a:graphicFrameLocks noGrp="1"/>
          </p:cNvGraphicFramePr>
          <p:nvPr>
            <p:extLst>
              <p:ext uri="{D42A27DB-BD31-4B8C-83A1-F6EECF244321}">
                <p14:modId xmlns:p14="http://schemas.microsoft.com/office/powerpoint/2010/main" xmlns="" val="2485264906"/>
              </p:ext>
            </p:extLst>
          </p:nvPr>
        </p:nvGraphicFramePr>
        <p:xfrm>
          <a:off x="1285220" y="5304616"/>
          <a:ext cx="6432461" cy="1508760"/>
        </p:xfrm>
        <a:graphic>
          <a:graphicData uri="http://schemas.openxmlformats.org/drawingml/2006/table">
            <a:tbl>
              <a:tblPr firstRow="1" bandRow="1">
                <a:tableStyleId>{D7AC3CCA-C797-4891-BE02-D94E43425B78}</a:tableStyleId>
              </a:tblPr>
              <a:tblGrid>
                <a:gridCol w="956980"/>
                <a:gridCol w="956980"/>
                <a:gridCol w="1017492"/>
                <a:gridCol w="1003400"/>
                <a:gridCol w="850048"/>
                <a:gridCol w="956980"/>
                <a:gridCol w="690581"/>
              </a:tblGrid>
              <a:tr h="432048">
                <a:tc>
                  <a:txBody>
                    <a:bodyPr/>
                    <a:lstStyle/>
                    <a:p>
                      <a:pPr marL="0" algn="ctr" defTabSz="914400" rtl="0" eaLnBrk="1" latinLnBrk="0" hangingPunct="1"/>
                      <a:r>
                        <a:rPr lang="ka-GE" sz="900" b="0" kern="1200" dirty="0" smtClean="0">
                          <a:solidFill>
                            <a:schemeClr val="dk1"/>
                          </a:solidFill>
                          <a:latin typeface="Sylfaen" pitchFamily="18" charset="0"/>
                          <a:ea typeface="+mn-ea"/>
                          <a:cs typeface="+mn-cs"/>
                        </a:rPr>
                        <a:t>პათოლოგანატომიური საქმიანობა</a:t>
                      </a:r>
                      <a:endParaRPr lang="en-US" sz="900" b="0" kern="1200" dirty="0">
                        <a:solidFill>
                          <a:schemeClr val="dk1"/>
                        </a:solidFill>
                        <a:latin typeface="Sylfaen" pitchFamily="18" charset="0"/>
                        <a:ea typeface="+mn-ea"/>
                        <a:cs typeface="+mn-cs"/>
                      </a:endParaRPr>
                    </a:p>
                  </a:txBody>
                  <a:tcPr anchor="ctr">
                    <a:solidFill>
                      <a:schemeClr val="bg1"/>
                    </a:solidFill>
                  </a:tcPr>
                </a:tc>
                <a:tc>
                  <a:txBody>
                    <a:bodyPr/>
                    <a:lstStyle/>
                    <a:p>
                      <a:pPr algn="ctr"/>
                      <a:r>
                        <a:rPr lang="ka-GE" sz="900" b="0" dirty="0" smtClean="0"/>
                        <a:t>N 7894504668</a:t>
                      </a:r>
                      <a:endParaRPr lang="en-US" sz="900" b="0" dirty="0">
                        <a:latin typeface="Sylfaen" pitchFamily="18" charset="0"/>
                      </a:endParaRPr>
                    </a:p>
                  </a:txBody>
                  <a:tcPr anchor="ctr">
                    <a:solidFill>
                      <a:schemeClr val="bg1"/>
                    </a:solidFill>
                  </a:tcPr>
                </a:tc>
                <a:tc>
                  <a:txBody>
                    <a:bodyPr/>
                    <a:lstStyle/>
                    <a:p>
                      <a:pPr algn="ctr"/>
                      <a:r>
                        <a:rPr lang="ka-GE" sz="900" b="0" dirty="0" smtClean="0"/>
                        <a:t>15.07.2011</a:t>
                      </a:r>
                      <a:endParaRPr lang="en-US" sz="900" b="0" dirty="0">
                        <a:latin typeface="Sylfaen" pitchFamily="18" charset="0"/>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b="0" dirty="0" smtClean="0">
                          <a:latin typeface="Sylfaen" pitchFamily="18" charset="0"/>
                        </a:rPr>
                        <a:t>შესაბამისობის დადგენა</a:t>
                      </a:r>
                      <a:endParaRPr lang="en-US" sz="900" b="0" dirty="0" smtClean="0">
                        <a:latin typeface="Sylfaen" pitchFamily="18" charset="0"/>
                      </a:endParaRPr>
                    </a:p>
                  </a:txBody>
                  <a:tcPr anchor="ctr">
                    <a:solidFill>
                      <a:schemeClr val="bg1"/>
                    </a:solidFill>
                  </a:tcPr>
                </a:tc>
                <a:tc>
                  <a:txBody>
                    <a:bodyPr/>
                    <a:lstStyle/>
                    <a:p>
                      <a:pPr algn="ctr"/>
                      <a:r>
                        <a:rPr lang="ka-GE" sz="900" b="0" dirty="0" smtClean="0">
                          <a:latin typeface="Sylfaen" pitchFamily="18" charset="0"/>
                        </a:rPr>
                        <a:t>05.08.2011</a:t>
                      </a:r>
                      <a:endParaRPr lang="en-US" sz="900" b="0" dirty="0">
                        <a:latin typeface="Sylfaen" pitchFamily="18" charset="0"/>
                      </a:endParaRPr>
                    </a:p>
                  </a:txBody>
                  <a:tcPr anchor="ctr">
                    <a:solidFill>
                      <a:schemeClr val="bg1"/>
                    </a:solidFill>
                  </a:tcPr>
                </a:tc>
                <a:tc>
                  <a:txBody>
                    <a:bodyPr/>
                    <a:lstStyle/>
                    <a:p>
                      <a:pPr algn="ctr"/>
                      <a:endParaRPr lang="en-US" sz="900" b="0" dirty="0">
                        <a:latin typeface="Sylfaen" pitchFamily="18" charset="0"/>
                      </a:endParaRPr>
                    </a:p>
                  </a:txBody>
                  <a:tcPr anchor="ctr">
                    <a:solidFill>
                      <a:schemeClr val="bg1"/>
                    </a:solidFill>
                  </a:tcPr>
                </a:tc>
                <a:tc>
                  <a:txBody>
                    <a:bodyPr/>
                    <a:lstStyle/>
                    <a:p>
                      <a:endParaRPr lang="en-US" sz="900" b="0" dirty="0">
                        <a:latin typeface="Sylfaen" pitchFamily="18" charset="0"/>
                      </a:endParaRPr>
                    </a:p>
                  </a:txBody>
                  <a:tcPr anchor="ctr">
                    <a:solidFill>
                      <a:schemeClr val="bg1"/>
                    </a:solidFill>
                  </a:tcPr>
                </a:tc>
              </a:tr>
              <a:tr h="334888">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პათოლოგანატომიური საქმიანობა</a:t>
                      </a:r>
                      <a:endParaRPr lang="en-US" sz="900" kern="1200" dirty="0">
                        <a:solidFill>
                          <a:schemeClr val="dk1"/>
                        </a:solidFill>
                        <a:latin typeface="Sylfaen" pitchFamily="18" charset="0"/>
                        <a:ea typeface="+mn-ea"/>
                        <a:cs typeface="+mn-cs"/>
                      </a:endParaRPr>
                    </a:p>
                  </a:txBody>
                  <a:tcPr anchor="ctr">
                    <a:solidFill>
                      <a:schemeClr val="bg1"/>
                    </a:solidFill>
                  </a:tcPr>
                </a:tc>
                <a:tc>
                  <a:txBody>
                    <a:bodyPr/>
                    <a:lstStyle/>
                    <a:p>
                      <a:pPr algn="ctr"/>
                      <a:r>
                        <a:rPr lang="ka-GE" sz="900" b="0" dirty="0" smtClean="0"/>
                        <a:t>N 7894504668</a:t>
                      </a:r>
                      <a:endParaRPr lang="en-US" sz="900" b="0" dirty="0">
                        <a:latin typeface="Sylfaen" pitchFamily="18" charset="0"/>
                      </a:endParaRPr>
                    </a:p>
                  </a:txBody>
                  <a:tcPr anchor="ctr">
                    <a:solidFill>
                      <a:schemeClr val="bg1"/>
                    </a:solidFill>
                  </a:tcPr>
                </a:tc>
                <a:tc>
                  <a:txBody>
                    <a:bodyPr/>
                    <a:lstStyle/>
                    <a:p>
                      <a:pPr algn="ctr"/>
                      <a:r>
                        <a:rPr lang="ka-GE" sz="900" dirty="0" smtClean="0"/>
                        <a:t>15.07.2011</a:t>
                      </a:r>
                      <a:endParaRPr lang="en-US" sz="900" dirty="0">
                        <a:latin typeface="Sylfaen" pitchFamily="18" charset="0"/>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kern="1200" dirty="0" smtClean="0">
                          <a:solidFill>
                            <a:schemeClr val="dk1"/>
                          </a:solidFill>
                          <a:latin typeface="Sylfaen" pitchFamily="18" charset="0"/>
                          <a:ea typeface="+mn-ea"/>
                          <a:cs typeface="+mn-cs"/>
                        </a:rPr>
                        <a:t>მიღებულია</a:t>
                      </a:r>
                      <a:endParaRPr lang="en-US" sz="900" kern="1200" dirty="0" smtClean="0">
                        <a:solidFill>
                          <a:schemeClr val="dk1"/>
                        </a:solidFill>
                        <a:latin typeface="Sylfaen" pitchFamily="18" charset="0"/>
                        <a:ea typeface="+mn-ea"/>
                        <a:cs typeface="+mn-cs"/>
                      </a:endParaRPr>
                    </a:p>
                  </a:txBody>
                  <a:tcPr anchor="ctr">
                    <a:solidFill>
                      <a:schemeClr val="bg1"/>
                    </a:solidFill>
                  </a:tcPr>
                </a:tc>
                <a:tc>
                  <a:txBody>
                    <a:bodyPr/>
                    <a:lstStyle/>
                    <a:p>
                      <a:pPr algn="ctr"/>
                      <a:r>
                        <a:rPr lang="ka-GE" sz="900" dirty="0" smtClean="0"/>
                        <a:t>18.07.2011</a:t>
                      </a:r>
                      <a:endParaRPr lang="en-US" sz="900" dirty="0">
                        <a:latin typeface="Sylfaen" pitchFamily="18" charset="0"/>
                      </a:endParaRPr>
                    </a:p>
                  </a:txBody>
                  <a:tcPr anchor="ctr">
                    <a:solidFill>
                      <a:schemeClr val="bg1"/>
                    </a:solidFill>
                  </a:tcPr>
                </a:tc>
                <a:tc>
                  <a:txBody>
                    <a:bodyPr/>
                    <a:lstStyle/>
                    <a:p>
                      <a:endParaRPr lang="en-US" sz="900" dirty="0">
                        <a:latin typeface="Sylfaen" pitchFamily="18" charset="0"/>
                      </a:endParaRPr>
                    </a:p>
                  </a:txBody>
                  <a:tcPr anchor="ctr">
                    <a:solidFill>
                      <a:schemeClr val="bg1"/>
                    </a:solidFill>
                  </a:tcPr>
                </a:tc>
                <a:tc>
                  <a:txBody>
                    <a:bodyPr/>
                    <a:lstStyle/>
                    <a:p>
                      <a:endParaRPr lang="ka-GE" sz="900" dirty="0" smtClean="0">
                        <a:latin typeface="Sylfaen" pitchFamily="18" charset="0"/>
                      </a:endParaRPr>
                    </a:p>
                  </a:txBody>
                  <a:tcPr anchor="ctr">
                    <a:solidFill>
                      <a:schemeClr val="bg1"/>
                    </a:solidFill>
                  </a:tcPr>
                </a:tc>
              </a:tr>
              <a:tr h="360040">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პათოლოგანატომიური საქმიანობა</a:t>
                      </a:r>
                      <a:endParaRPr lang="en-US" sz="900" kern="1200" dirty="0">
                        <a:solidFill>
                          <a:schemeClr val="dk1"/>
                        </a:solidFill>
                        <a:latin typeface="Sylfaen" pitchFamily="18" charset="0"/>
                        <a:ea typeface="+mn-ea"/>
                        <a:cs typeface="+mn-cs"/>
                      </a:endParaRPr>
                    </a:p>
                  </a:txBody>
                  <a:tcPr anchor="ctr">
                    <a:solidFill>
                      <a:schemeClr val="bg1"/>
                    </a:solidFill>
                  </a:tcPr>
                </a:tc>
                <a:tc>
                  <a:txBody>
                    <a:bodyPr/>
                    <a:lstStyle/>
                    <a:p>
                      <a:pPr algn="ctr"/>
                      <a:endParaRPr lang="en-US" sz="900" b="0" dirty="0">
                        <a:latin typeface="Sylfaen" pitchFamily="18" charset="0"/>
                      </a:endParaRPr>
                    </a:p>
                  </a:txBody>
                  <a:tcPr anchor="ctr">
                    <a:solidFill>
                      <a:schemeClr val="bg1"/>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15.07.2011</a:t>
                      </a:r>
                      <a:endParaRPr lang="en-US" sz="900" kern="1200" dirty="0">
                        <a:solidFill>
                          <a:schemeClr val="dk1"/>
                        </a:solidFill>
                        <a:latin typeface="Sylfaen" pitchFamily="18" charset="0"/>
                        <a:ea typeface="+mn-ea"/>
                        <a:cs typeface="+mn-cs"/>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ახალი</a:t>
                      </a:r>
                      <a:endParaRPr lang="en-US" sz="900" kern="1200" dirty="0">
                        <a:solidFill>
                          <a:schemeClr val="dk1"/>
                        </a:solidFill>
                        <a:latin typeface="Sylfaen" pitchFamily="18" charset="0"/>
                        <a:ea typeface="+mn-ea"/>
                        <a:cs typeface="+mn-cs"/>
                      </a:endParaRPr>
                    </a:p>
                  </a:txBody>
                  <a:tcPr anchor="ctr">
                    <a:solidFill>
                      <a:schemeClr val="bg1"/>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15.07.2011</a:t>
                      </a:r>
                      <a:endParaRPr lang="en-US" sz="900" kern="1200" dirty="0">
                        <a:solidFill>
                          <a:schemeClr val="dk1"/>
                        </a:solidFill>
                        <a:latin typeface="Sylfaen" pitchFamily="18" charset="0"/>
                        <a:ea typeface="+mn-ea"/>
                        <a:cs typeface="+mn-cs"/>
                      </a:endParaRPr>
                    </a:p>
                  </a:txBody>
                  <a:tcPr anchor="ctr">
                    <a:solidFill>
                      <a:schemeClr val="bg1"/>
                    </a:solidFill>
                  </a:tcPr>
                </a:tc>
                <a:tc>
                  <a:txBody>
                    <a:bodyPr/>
                    <a:lstStyle/>
                    <a:p>
                      <a:pPr marL="0" algn="ctr" defTabSz="914400" rtl="0" eaLnBrk="1" latinLnBrk="0" hangingPunct="1"/>
                      <a:endParaRPr lang="en-US" sz="900" kern="1200" dirty="0">
                        <a:solidFill>
                          <a:schemeClr val="dk1"/>
                        </a:solidFill>
                        <a:latin typeface="Sylfaen" pitchFamily="18" charset="0"/>
                        <a:ea typeface="+mn-ea"/>
                        <a:cs typeface="+mn-cs"/>
                      </a:endParaRPr>
                    </a:p>
                  </a:txBody>
                  <a:tcPr anchor="ctr">
                    <a:solidFill>
                      <a:schemeClr val="bg1"/>
                    </a:solidFill>
                  </a:tcPr>
                </a:tc>
                <a:tc>
                  <a:txBody>
                    <a:bodyPr/>
                    <a:lstStyle/>
                    <a:p>
                      <a:pPr marL="0" algn="ctr" defTabSz="914400" rtl="0" eaLnBrk="1" latinLnBrk="0" hangingPunct="1"/>
                      <a:endParaRPr lang="ka-GE" sz="1800" b="1" kern="1200" dirty="0" smtClean="0">
                        <a:solidFill>
                          <a:schemeClr val="dk1"/>
                        </a:solidFill>
                        <a:latin typeface="+mn-lt"/>
                        <a:ea typeface="+mn-ea"/>
                        <a:cs typeface="+mn-cs"/>
                      </a:endParaRPr>
                    </a:p>
                  </a:txBody>
                  <a:tcPr anchor="ctr">
                    <a:solidFill>
                      <a:schemeClr val="bg1"/>
                    </a:solidFill>
                  </a:tcPr>
                </a:tc>
              </a:tr>
            </a:tbl>
          </a:graphicData>
        </a:graphic>
      </p:graphicFrame>
      <p:cxnSp>
        <p:nvCxnSpPr>
          <p:cNvPr id="30" name="Straight Connector 29"/>
          <p:cNvCxnSpPr/>
          <p:nvPr/>
        </p:nvCxnSpPr>
        <p:spPr>
          <a:xfrm>
            <a:off x="764266" y="5258714"/>
            <a:ext cx="0" cy="11793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764266" y="5524075"/>
            <a:ext cx="504056"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769051" y="5971797"/>
            <a:ext cx="504056"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769051" y="6438068"/>
            <a:ext cx="504056"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bwMode="auto">
          <a:xfrm>
            <a:off x="6444208" y="5452781"/>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6" name="Rectangle 35"/>
          <p:cNvSpPr/>
          <p:nvPr/>
        </p:nvSpPr>
        <p:spPr bwMode="auto">
          <a:xfrm>
            <a:off x="6444208" y="5991060"/>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7" name="Flowchart: Connector 36"/>
          <p:cNvSpPr/>
          <p:nvPr/>
        </p:nvSpPr>
        <p:spPr bwMode="auto">
          <a:xfrm>
            <a:off x="6500725" y="6037851"/>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8" name="Rectangle 37"/>
          <p:cNvSpPr/>
          <p:nvPr/>
        </p:nvSpPr>
        <p:spPr bwMode="auto">
          <a:xfrm>
            <a:off x="6444208" y="6453336"/>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9" name="Rectangle 38"/>
          <p:cNvSpPr/>
          <p:nvPr/>
        </p:nvSpPr>
        <p:spPr bwMode="auto">
          <a:xfrm>
            <a:off x="6449680" y="4978799"/>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41" name="Rectangle 40"/>
          <p:cNvSpPr/>
          <p:nvPr/>
        </p:nvSpPr>
        <p:spPr bwMode="auto">
          <a:xfrm>
            <a:off x="6449679" y="3517418"/>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44"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7" y="3429000"/>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5"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7" y="4867710"/>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6"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6" y="5364363"/>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7"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7" y="5900284"/>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8"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5" y="6364918"/>
            <a:ext cx="320851" cy="320851"/>
          </a:xfrm>
          <a:prstGeom prst="rect">
            <a:avLst/>
          </a:prstGeom>
          <a:noFill/>
          <a:extLst>
            <a:ext uri="{909E8E84-426E-40DD-AFC4-6F175D3DCCD1}">
              <a14:hiddenFill xmlns:a14="http://schemas.microsoft.com/office/drawing/2010/main" xmlns="">
                <a:solidFill>
                  <a:srgbClr val="FFFFFF"/>
                </a:solidFill>
              </a14:hiddenFill>
            </a:ext>
          </a:extLst>
        </p:spPr>
      </p:pic>
      <p:sp>
        <p:nvSpPr>
          <p:cNvPr id="50" name="Rounded Rectangle 49"/>
          <p:cNvSpPr/>
          <p:nvPr/>
        </p:nvSpPr>
        <p:spPr bwMode="auto">
          <a:xfrm>
            <a:off x="287524" y="2132856"/>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ახალი</a:t>
            </a:r>
            <a:endParaRPr kumimoji="0" lang="en-US" sz="1400" b="1" i="0" u="none" strike="noStrike" cap="none" normalizeH="0" baseline="0" dirty="0" smtClean="0">
              <a:ln>
                <a:noFill/>
              </a:ln>
              <a:solidFill>
                <a:schemeClr val="bg1"/>
              </a:solidFill>
              <a:effectLst/>
              <a:latin typeface="Sylfaen" pitchFamily="18" charset="0"/>
            </a:endParaRPr>
          </a:p>
        </p:txBody>
      </p:sp>
      <p:sp>
        <p:nvSpPr>
          <p:cNvPr id="51" name="Rounded Rectangle 50"/>
          <p:cNvSpPr/>
          <p:nvPr/>
        </p:nvSpPr>
        <p:spPr bwMode="auto">
          <a:xfrm>
            <a:off x="2182403" y="2132856"/>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ნახვა/რედაქტირება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52" name="Rounded Rectangle 51"/>
          <p:cNvSpPr/>
          <p:nvPr/>
        </p:nvSpPr>
        <p:spPr bwMode="auto">
          <a:xfrm>
            <a:off x="4083058" y="2132856"/>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გაგზავნა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53" name="Rounded Rectangle 52"/>
          <p:cNvSpPr/>
          <p:nvPr/>
        </p:nvSpPr>
        <p:spPr bwMode="auto">
          <a:xfrm>
            <a:off x="5981932" y="2132856"/>
            <a:ext cx="2016224"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400" b="1" dirty="0">
                <a:solidFill>
                  <a:schemeClr val="bg1"/>
                </a:solidFill>
                <a:latin typeface="Sylfaen" pitchFamily="18" charset="0"/>
              </a:rPr>
              <a:t>პროცედურის შეწყვეტა</a:t>
            </a:r>
            <a:endParaRPr lang="en-US" sz="1400" b="1" dirty="0">
              <a:solidFill>
                <a:schemeClr val="bg1"/>
              </a:solidFill>
              <a:latin typeface="Sylfaen" pitchFamily="18" charset="0"/>
            </a:endParaRPr>
          </a:p>
        </p:txBody>
      </p:sp>
      <p:sp>
        <p:nvSpPr>
          <p:cNvPr id="54" name="TextBox 53"/>
          <p:cNvSpPr txBox="1"/>
          <p:nvPr/>
        </p:nvSpPr>
        <p:spPr>
          <a:xfrm>
            <a:off x="287524" y="1700808"/>
            <a:ext cx="8136904" cy="276999"/>
          </a:xfrm>
          <a:prstGeom prst="rect">
            <a:avLst/>
          </a:prstGeom>
          <a:noFill/>
        </p:spPr>
        <p:txBody>
          <a:bodyPr wrap="square" rtlCol="0">
            <a:spAutoFit/>
          </a:bodyPr>
          <a:lstStyle/>
          <a:p>
            <a:r>
              <a:rPr lang="ka-GE" sz="1200" b="1" dirty="0">
                <a:latin typeface="Sylfaen" pitchFamily="18" charset="0"/>
              </a:rPr>
              <a:t>დაწესებულება</a:t>
            </a:r>
            <a:r>
              <a:rPr lang="ka-GE" sz="1200" dirty="0">
                <a:latin typeface="Sylfaen" pitchFamily="18" charset="0"/>
              </a:rPr>
              <a:t>: </a:t>
            </a:r>
            <a:r>
              <a:rPr lang="ka-GE" sz="1200" dirty="0" smtClean="0">
                <a:latin typeface="Sylfaen" pitchFamily="18" charset="0"/>
              </a:rPr>
              <a:t>&lt;საიდენტიფიკაციო კოდი&gt; &lt;</a:t>
            </a:r>
            <a:r>
              <a:rPr lang="ka-GE" sz="1200" dirty="0">
                <a:latin typeface="Sylfaen" pitchFamily="18" charset="0"/>
              </a:rPr>
              <a:t>დასახელება</a:t>
            </a:r>
            <a:r>
              <a:rPr lang="ka-GE" sz="1200" dirty="0" smtClean="0">
                <a:latin typeface="Sylfaen" pitchFamily="18" charset="0"/>
              </a:rPr>
              <a:t>&gt;		 </a:t>
            </a:r>
            <a:r>
              <a:rPr lang="ka-GE" sz="1200" b="1" dirty="0" smtClean="0">
                <a:latin typeface="Sylfaen" pitchFamily="18" charset="0"/>
              </a:rPr>
              <a:t>მომხმარებელი</a:t>
            </a:r>
            <a:r>
              <a:rPr lang="ka-GE" sz="1200" dirty="0">
                <a:latin typeface="Sylfaen" pitchFamily="18" charset="0"/>
              </a:rPr>
              <a:t>: &lt;სახელი, გვარი&gt;</a:t>
            </a:r>
          </a:p>
        </p:txBody>
      </p:sp>
      <p:graphicFrame>
        <p:nvGraphicFramePr>
          <p:cNvPr id="55" name="Table 54"/>
          <p:cNvGraphicFramePr>
            <a:graphicFrameLocks noGrp="1"/>
          </p:cNvGraphicFramePr>
          <p:nvPr>
            <p:extLst>
              <p:ext uri="{D42A27DB-BD31-4B8C-83A1-F6EECF244321}">
                <p14:modId xmlns:p14="http://schemas.microsoft.com/office/powerpoint/2010/main" xmlns="" val="1490963069"/>
              </p:ext>
            </p:extLst>
          </p:nvPr>
        </p:nvGraphicFramePr>
        <p:xfrm>
          <a:off x="1283474" y="3819268"/>
          <a:ext cx="6432461" cy="502920"/>
        </p:xfrm>
        <a:graphic>
          <a:graphicData uri="http://schemas.openxmlformats.org/drawingml/2006/table">
            <a:tbl>
              <a:tblPr firstRow="1" bandRow="1">
                <a:tableStyleId>{D7AC3CCA-C797-4891-BE02-D94E43425B78}</a:tableStyleId>
              </a:tblPr>
              <a:tblGrid>
                <a:gridCol w="956980"/>
                <a:gridCol w="956980"/>
                <a:gridCol w="1017492"/>
                <a:gridCol w="1006317"/>
                <a:gridCol w="847131"/>
                <a:gridCol w="956980"/>
                <a:gridCol w="690581"/>
              </a:tblGrid>
              <a:tr h="340676">
                <a:tc>
                  <a:txBody>
                    <a:bodyPr/>
                    <a:lstStyle/>
                    <a:p>
                      <a:pPr algn="ctr"/>
                      <a:r>
                        <a:rPr lang="ka-GE" sz="900" b="0" dirty="0" smtClean="0"/>
                        <a:t>სასწრაფო</a:t>
                      </a:r>
                      <a:r>
                        <a:rPr lang="ka-GE" sz="900" b="0" baseline="0" dirty="0" smtClean="0"/>
                        <a:t> სამედიცინო დახმარება</a:t>
                      </a:r>
                      <a:endParaRPr lang="en-US" sz="900" b="0" dirty="0">
                        <a:latin typeface="Sylfaen" pitchFamily="18" charset="0"/>
                      </a:endParaRPr>
                    </a:p>
                  </a:txBody>
                  <a:tcPr anchor="ctr">
                    <a:solidFill>
                      <a:schemeClr val="bg1"/>
                    </a:solidFill>
                  </a:tcPr>
                </a:tc>
                <a:tc>
                  <a:txBody>
                    <a:bodyPr/>
                    <a:lstStyle/>
                    <a:p>
                      <a:pPr algn="ctr"/>
                      <a:r>
                        <a:rPr lang="ka-GE" sz="900" b="0" dirty="0" smtClean="0"/>
                        <a:t>N 1234567890</a:t>
                      </a:r>
                      <a:endParaRPr lang="en-US" sz="900" b="0" dirty="0">
                        <a:latin typeface="Sylfaen" pitchFamily="18" charset="0"/>
                      </a:endParaRPr>
                    </a:p>
                  </a:txBody>
                  <a:tcPr anchor="ctr">
                    <a:solidFill>
                      <a:schemeClr val="bg1"/>
                    </a:solidFill>
                  </a:tcPr>
                </a:tc>
                <a:tc>
                  <a:txBody>
                    <a:bodyPr/>
                    <a:lstStyle/>
                    <a:p>
                      <a:pPr algn="ctr"/>
                      <a:r>
                        <a:rPr lang="ka-GE" sz="900" b="0" dirty="0" smtClean="0"/>
                        <a:t>25.08.2011</a:t>
                      </a:r>
                      <a:endParaRPr lang="en-US" sz="900" b="0" dirty="0">
                        <a:latin typeface="Sylfaen" pitchFamily="18" charset="0"/>
                      </a:endParaRPr>
                    </a:p>
                  </a:txBody>
                  <a:tcPr anchor="ctr">
                    <a:solidFill>
                      <a:schemeClr val="bg1"/>
                    </a:solidFill>
                  </a:tcPr>
                </a:tc>
                <a:tc>
                  <a:txBody>
                    <a:bodyPr/>
                    <a:lstStyle/>
                    <a:p>
                      <a:pPr algn="ctr"/>
                      <a:r>
                        <a:rPr lang="ka-GE" sz="900" b="0" dirty="0" smtClean="0"/>
                        <a:t>დასრულდა უარით</a:t>
                      </a:r>
                      <a:endParaRPr lang="en-US" sz="900" b="0" dirty="0">
                        <a:latin typeface="Sylfaen" pitchFamily="18" charset="0"/>
                      </a:endParaRPr>
                    </a:p>
                  </a:txBody>
                  <a:tcPr anchor="ctr">
                    <a:solidFill>
                      <a:schemeClr val="bg1"/>
                    </a:solidFill>
                  </a:tcPr>
                </a:tc>
                <a:tc>
                  <a:txBody>
                    <a:bodyPr/>
                    <a:lstStyle/>
                    <a:p>
                      <a:pPr algn="ctr"/>
                      <a:r>
                        <a:rPr lang="ka-GE" sz="900" b="0" dirty="0" smtClean="0"/>
                        <a:t>28.08.2011</a:t>
                      </a:r>
                      <a:endParaRPr lang="en-US" sz="900" b="0" dirty="0">
                        <a:latin typeface="Sylfaen" pitchFamily="18" charset="0"/>
                      </a:endParaRPr>
                    </a:p>
                  </a:txBody>
                  <a:tcPr anchor="ctr">
                    <a:solidFill>
                      <a:schemeClr val="bg1"/>
                    </a:solidFill>
                  </a:tcPr>
                </a:tc>
                <a:tc>
                  <a:txBody>
                    <a:bodyPr/>
                    <a:lstStyle/>
                    <a:p>
                      <a:endParaRPr lang="en-US" sz="900" dirty="0">
                        <a:latin typeface="Sylfaen" pitchFamily="18" charset="0"/>
                      </a:endParaRPr>
                    </a:p>
                  </a:txBody>
                  <a:tcPr anchor="ctr">
                    <a:solidFill>
                      <a:schemeClr val="bg1"/>
                    </a:solidFill>
                  </a:tcPr>
                </a:tc>
                <a:tc>
                  <a:txBody>
                    <a:bodyPr/>
                    <a:lstStyle/>
                    <a:p>
                      <a:endParaRPr lang="en-US" sz="900" dirty="0">
                        <a:latin typeface="Sylfaen" pitchFamily="18" charset="0"/>
                      </a:endParaRPr>
                    </a:p>
                  </a:txBody>
                  <a:tcPr anchor="ctr">
                    <a:solidFill>
                      <a:schemeClr val="bg1"/>
                    </a:solidFill>
                  </a:tcPr>
                </a:tc>
              </a:tr>
            </a:tbl>
          </a:graphicData>
        </a:graphic>
      </p:graphicFrame>
      <p:graphicFrame>
        <p:nvGraphicFramePr>
          <p:cNvPr id="56" name="Table 55"/>
          <p:cNvGraphicFramePr>
            <a:graphicFrameLocks noGrp="1"/>
          </p:cNvGraphicFramePr>
          <p:nvPr>
            <p:extLst>
              <p:ext uri="{D42A27DB-BD31-4B8C-83A1-F6EECF244321}">
                <p14:modId xmlns:p14="http://schemas.microsoft.com/office/powerpoint/2010/main" xmlns="" val="3563504030"/>
              </p:ext>
            </p:extLst>
          </p:nvPr>
        </p:nvGraphicFramePr>
        <p:xfrm>
          <a:off x="1282303" y="4294232"/>
          <a:ext cx="6432461" cy="502920"/>
        </p:xfrm>
        <a:graphic>
          <a:graphicData uri="http://schemas.openxmlformats.org/drawingml/2006/table">
            <a:tbl>
              <a:tblPr firstRow="1" bandRow="1">
                <a:tableStyleId>{D7AC3CCA-C797-4891-BE02-D94E43425B78}</a:tableStyleId>
              </a:tblPr>
              <a:tblGrid>
                <a:gridCol w="956980"/>
                <a:gridCol w="956980"/>
                <a:gridCol w="1017492"/>
                <a:gridCol w="1006317"/>
                <a:gridCol w="847131"/>
                <a:gridCol w="956980"/>
                <a:gridCol w="690581"/>
              </a:tblGrid>
              <a:tr h="340676">
                <a:tc>
                  <a:txBody>
                    <a:bodyPr/>
                    <a:lstStyle/>
                    <a:p>
                      <a:pPr algn="ctr"/>
                      <a:r>
                        <a:rPr lang="ka-GE" sz="900" b="0" dirty="0" smtClean="0"/>
                        <a:t>სასწრაფო</a:t>
                      </a:r>
                      <a:r>
                        <a:rPr lang="ka-GE" sz="900" b="0" baseline="0" dirty="0" smtClean="0"/>
                        <a:t> სამედიცინო დახმარება</a:t>
                      </a:r>
                      <a:endParaRPr lang="en-US" sz="900" b="0" dirty="0">
                        <a:latin typeface="Sylfaen" pitchFamily="18" charset="0"/>
                      </a:endParaRPr>
                    </a:p>
                  </a:txBody>
                  <a:tcPr anchor="ctr">
                    <a:solidFill>
                      <a:schemeClr val="bg1"/>
                    </a:solidFill>
                  </a:tcPr>
                </a:tc>
                <a:tc>
                  <a:txBody>
                    <a:bodyPr/>
                    <a:lstStyle/>
                    <a:p>
                      <a:pPr algn="ctr"/>
                      <a:endParaRPr lang="en-US" sz="900" b="0" dirty="0">
                        <a:latin typeface="Sylfaen" pitchFamily="18" charset="0"/>
                      </a:endParaRPr>
                    </a:p>
                  </a:txBody>
                  <a:tcPr anchor="ctr">
                    <a:solidFill>
                      <a:schemeClr val="bg1"/>
                    </a:solidFill>
                  </a:tcPr>
                </a:tc>
                <a:tc>
                  <a:txBody>
                    <a:bodyPr/>
                    <a:lstStyle/>
                    <a:p>
                      <a:pPr algn="ctr"/>
                      <a:r>
                        <a:rPr lang="ka-GE" sz="900" b="0" dirty="0" smtClean="0"/>
                        <a:t>25.08.2011</a:t>
                      </a:r>
                      <a:endParaRPr lang="en-US" sz="900" b="0" dirty="0">
                        <a:latin typeface="Sylfaen" pitchFamily="18" charset="0"/>
                      </a:endParaRPr>
                    </a:p>
                  </a:txBody>
                  <a:tcPr anchor="ctr">
                    <a:solidFill>
                      <a:schemeClr val="bg1"/>
                    </a:solidFill>
                  </a:tcPr>
                </a:tc>
                <a:tc>
                  <a:txBody>
                    <a:bodyPr/>
                    <a:lstStyle/>
                    <a:p>
                      <a:pPr algn="ctr"/>
                      <a:r>
                        <a:rPr lang="ka-GE" sz="900" b="0" dirty="0" smtClean="0"/>
                        <a:t>გაგზავნილია</a:t>
                      </a:r>
                      <a:endParaRPr lang="en-US" sz="900" b="0" dirty="0">
                        <a:latin typeface="Sylfaen" pitchFamily="18" charset="0"/>
                      </a:endParaRPr>
                    </a:p>
                  </a:txBody>
                  <a:tcPr anchor="ctr">
                    <a:solidFill>
                      <a:schemeClr val="bg1"/>
                    </a:solidFill>
                  </a:tcPr>
                </a:tc>
                <a:tc>
                  <a:txBody>
                    <a:bodyPr/>
                    <a:lstStyle/>
                    <a:p>
                      <a:pPr algn="ctr"/>
                      <a:r>
                        <a:rPr lang="ka-GE" sz="900" b="0" dirty="0" smtClean="0"/>
                        <a:t>25.08.2011</a:t>
                      </a:r>
                      <a:endParaRPr lang="en-US" sz="900" b="0" dirty="0">
                        <a:latin typeface="Sylfaen" pitchFamily="18" charset="0"/>
                      </a:endParaRPr>
                    </a:p>
                  </a:txBody>
                  <a:tcPr anchor="ctr">
                    <a:solidFill>
                      <a:schemeClr val="bg1"/>
                    </a:solidFill>
                  </a:tcPr>
                </a:tc>
                <a:tc>
                  <a:txBody>
                    <a:bodyPr/>
                    <a:lstStyle/>
                    <a:p>
                      <a:endParaRPr lang="en-US" sz="900" dirty="0">
                        <a:latin typeface="Sylfaen" pitchFamily="18" charset="0"/>
                      </a:endParaRPr>
                    </a:p>
                  </a:txBody>
                  <a:tcPr anchor="ctr">
                    <a:solidFill>
                      <a:schemeClr val="bg1"/>
                    </a:solidFill>
                  </a:tcPr>
                </a:tc>
                <a:tc>
                  <a:txBody>
                    <a:bodyPr/>
                    <a:lstStyle/>
                    <a:p>
                      <a:endParaRPr lang="en-US" sz="900" dirty="0">
                        <a:latin typeface="Sylfaen" pitchFamily="18" charset="0"/>
                      </a:endParaRPr>
                    </a:p>
                  </a:txBody>
                  <a:tcPr anchor="ctr">
                    <a:solidFill>
                      <a:schemeClr val="bg1"/>
                    </a:solidFill>
                  </a:tcPr>
                </a:tc>
              </a:tr>
            </a:tbl>
          </a:graphicData>
        </a:graphic>
      </p:graphicFrame>
      <p:sp>
        <p:nvSpPr>
          <p:cNvPr id="57" name="Rectangle 56"/>
          <p:cNvSpPr/>
          <p:nvPr/>
        </p:nvSpPr>
        <p:spPr bwMode="auto">
          <a:xfrm>
            <a:off x="6444208" y="4488881"/>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59"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7" y="4377364"/>
            <a:ext cx="320851" cy="320851"/>
          </a:xfrm>
          <a:prstGeom prst="rect">
            <a:avLst/>
          </a:prstGeom>
          <a:noFill/>
          <a:extLst>
            <a:ext uri="{909E8E84-426E-40DD-AFC4-6F175D3DCCD1}">
              <a14:hiddenFill xmlns:a14="http://schemas.microsoft.com/office/drawing/2010/main" xmlns="">
                <a:solidFill>
                  <a:srgbClr val="FFFFFF"/>
                </a:solidFill>
              </a14:hiddenFill>
            </a:ext>
          </a:extLst>
        </p:spPr>
      </p:pic>
      <p:sp>
        <p:nvSpPr>
          <p:cNvPr id="60" name="Rectangle 59"/>
          <p:cNvSpPr/>
          <p:nvPr/>
        </p:nvSpPr>
        <p:spPr bwMode="auto">
          <a:xfrm>
            <a:off x="6450940" y="399694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61" name="Flowchart: Connector 60"/>
          <p:cNvSpPr/>
          <p:nvPr/>
        </p:nvSpPr>
        <p:spPr bwMode="auto">
          <a:xfrm>
            <a:off x="6508659" y="4054401"/>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graphicFrame>
        <p:nvGraphicFramePr>
          <p:cNvPr id="29" name="Table 28"/>
          <p:cNvGraphicFramePr>
            <a:graphicFrameLocks noGrp="1"/>
          </p:cNvGraphicFramePr>
          <p:nvPr>
            <p:extLst>
              <p:ext uri="{D42A27DB-BD31-4B8C-83A1-F6EECF244321}">
                <p14:modId xmlns:p14="http://schemas.microsoft.com/office/powerpoint/2010/main" xmlns="" val="1828253143"/>
              </p:ext>
            </p:extLst>
          </p:nvPr>
        </p:nvGraphicFramePr>
        <p:xfrm>
          <a:off x="327048" y="4801514"/>
          <a:ext cx="7389441" cy="502920"/>
        </p:xfrm>
        <a:graphic>
          <a:graphicData uri="http://schemas.openxmlformats.org/drawingml/2006/table">
            <a:tbl>
              <a:tblPr firstRow="1" bandRow="1">
                <a:tableStyleId>{D7AC3CCA-C797-4891-BE02-D94E43425B78}</a:tableStyleId>
              </a:tblPr>
              <a:tblGrid>
                <a:gridCol w="956980"/>
                <a:gridCol w="956980"/>
                <a:gridCol w="956980"/>
                <a:gridCol w="1017492"/>
                <a:gridCol w="1004592"/>
                <a:gridCol w="848856"/>
                <a:gridCol w="956980"/>
                <a:gridCol w="690581"/>
              </a:tblGrid>
              <a:tr h="411548">
                <a:tc>
                  <a:txBody>
                    <a:bodyPr/>
                    <a:lstStyle/>
                    <a:p>
                      <a:pPr algn="ctr"/>
                      <a:r>
                        <a:rPr lang="ka-GE" sz="900" b="0" dirty="0" smtClean="0"/>
                        <a:t>ლიცენზია</a:t>
                      </a:r>
                      <a:endParaRPr lang="en-US" sz="900" b="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900" b="0" kern="1200" dirty="0" smtClean="0">
                          <a:solidFill>
                            <a:schemeClr val="dk1"/>
                          </a:solidFill>
                          <a:latin typeface="Sylfaen" pitchFamily="18" charset="0"/>
                          <a:ea typeface="+mn-ea"/>
                          <a:cs typeface="+mn-cs"/>
                        </a:rPr>
                        <a:t>პათოლოგანატომიური საქმიანობა</a:t>
                      </a:r>
                      <a:endParaRPr lang="en-US" sz="900" b="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algn="ctr"/>
                      <a:r>
                        <a:rPr lang="ka-GE" sz="900" b="0" dirty="0" smtClean="0"/>
                        <a:t>N 7894504668</a:t>
                      </a:r>
                      <a:endParaRPr lang="en-US" sz="900" b="0" dirty="0">
                        <a:latin typeface="Sylfaen" pitchFamily="18" charset="0"/>
                      </a:endParaRPr>
                    </a:p>
                  </a:txBody>
                  <a:tcPr anchor="ctr">
                    <a:solidFill>
                      <a:schemeClr val="bg1">
                        <a:lumMod val="75000"/>
                      </a:schemeClr>
                    </a:solidFill>
                  </a:tcPr>
                </a:tc>
                <a:tc>
                  <a:txBody>
                    <a:bodyPr/>
                    <a:lstStyle/>
                    <a:p>
                      <a:pPr algn="ctr"/>
                      <a:r>
                        <a:rPr lang="ka-GE" sz="900" b="0" dirty="0" smtClean="0"/>
                        <a:t>15.07.2011</a:t>
                      </a:r>
                      <a:endParaRPr lang="en-US" sz="900" b="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b="0" dirty="0" smtClean="0"/>
                        <a:t>დასრულდა დადებითად</a:t>
                      </a:r>
                      <a:endParaRPr lang="en-US" sz="900" b="0" dirty="0">
                        <a:latin typeface="Sylfaen" pitchFamily="18" charset="0"/>
                      </a:endParaRPr>
                    </a:p>
                  </a:txBody>
                  <a:tcPr anchor="ctr">
                    <a:solidFill>
                      <a:schemeClr val="bg1">
                        <a:lumMod val="75000"/>
                      </a:schemeClr>
                    </a:solidFill>
                  </a:tcPr>
                </a:tc>
                <a:tc>
                  <a:txBody>
                    <a:bodyPr/>
                    <a:lstStyle/>
                    <a:p>
                      <a:pPr algn="ctr"/>
                      <a:r>
                        <a:rPr lang="ka-GE" sz="900" b="0" dirty="0" smtClean="0">
                          <a:latin typeface="Sylfaen" pitchFamily="18" charset="0"/>
                        </a:rPr>
                        <a:t>15.08.2011</a:t>
                      </a:r>
                      <a:endParaRPr lang="en-US" sz="900" b="0" dirty="0">
                        <a:latin typeface="Sylfaen" pitchFamily="18" charset="0"/>
                      </a:endParaRPr>
                    </a:p>
                  </a:txBody>
                  <a:tcPr anchor="ctr">
                    <a:solidFill>
                      <a:schemeClr val="bg1">
                        <a:lumMod val="75000"/>
                      </a:schemeClr>
                    </a:solidFill>
                  </a:tcPr>
                </a:tc>
                <a:tc>
                  <a:txBody>
                    <a:bodyPr/>
                    <a:lstStyle/>
                    <a:p>
                      <a:pPr algn="ctr"/>
                      <a:endParaRPr lang="en-US" sz="900" b="0" dirty="0">
                        <a:latin typeface="Sylfaen" pitchFamily="18" charset="0"/>
                      </a:endParaRPr>
                    </a:p>
                  </a:txBody>
                  <a:tcPr anchor="ctr">
                    <a:solidFill>
                      <a:schemeClr val="bg1">
                        <a:lumMod val="75000"/>
                      </a:schemeClr>
                    </a:solidFill>
                  </a:tcPr>
                </a:tc>
                <a:tc>
                  <a:txBody>
                    <a:bodyPr/>
                    <a:lstStyle/>
                    <a:p>
                      <a:endParaRPr lang="en-US" sz="900" b="0" dirty="0">
                        <a:latin typeface="Sylfaen" pitchFamily="18" charset="0"/>
                      </a:endParaRPr>
                    </a:p>
                  </a:txBody>
                  <a:tcPr anchor="ctr">
                    <a:solidFill>
                      <a:schemeClr val="bg1">
                        <a:lumMod val="75000"/>
                      </a:schemeClr>
                    </a:solidFill>
                  </a:tcPr>
                </a:tc>
              </a:tr>
            </a:tbl>
          </a:graphicData>
        </a:graphic>
      </p:graphicFrame>
      <p:cxnSp>
        <p:nvCxnSpPr>
          <p:cNvPr id="62" name="Straight Arrow Connector 61"/>
          <p:cNvCxnSpPr/>
          <p:nvPr/>
        </p:nvCxnSpPr>
        <p:spPr>
          <a:xfrm>
            <a:off x="769051" y="4537790"/>
            <a:ext cx="504056"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p:nvPr/>
        </p:nvSpPr>
        <p:spPr bwMode="auto">
          <a:xfrm>
            <a:off x="6444208" y="4979249"/>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65" name="Flowchart: Connector 64"/>
          <p:cNvSpPr/>
          <p:nvPr/>
        </p:nvSpPr>
        <p:spPr bwMode="auto">
          <a:xfrm>
            <a:off x="6504720" y="3573016"/>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66" name="Flowchart: Connector 65"/>
          <p:cNvSpPr/>
          <p:nvPr/>
        </p:nvSpPr>
        <p:spPr bwMode="auto">
          <a:xfrm>
            <a:off x="6501102" y="5028290"/>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67"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7" y="3908529"/>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68"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03477" y="4890831"/>
            <a:ext cx="320851" cy="3208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76260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51"/>
                                        </p:tgtEl>
                                        <p:attrNameLst>
                                          <p:attrName>style.color</p:attrName>
                                        </p:attrNameLst>
                                      </p:cBhvr>
                                      <p:by>
                                        <p:hsl h="0" s="-70588" l="0"/>
                                      </p:by>
                                    </p:animClr>
                                    <p:animClr clrSpc="hsl" dir="cw">
                                      <p:cBhvr>
                                        <p:cTn id="7" dur="500" fill="hold"/>
                                        <p:tgtEl>
                                          <p:spTgt spid="51"/>
                                        </p:tgtEl>
                                        <p:attrNameLst>
                                          <p:attrName>fillcolor</p:attrName>
                                        </p:attrNameLst>
                                      </p:cBhvr>
                                      <p:by>
                                        <p:hsl h="0" s="-70588" l="0"/>
                                      </p:by>
                                    </p:animClr>
                                    <p:animClr clrSpc="hsl" dir="cw">
                                      <p:cBhvr>
                                        <p:cTn id="8" dur="500" fill="hold"/>
                                        <p:tgtEl>
                                          <p:spTgt spid="51"/>
                                        </p:tgtEl>
                                        <p:attrNameLst>
                                          <p:attrName>stroke.color</p:attrName>
                                        </p:attrNameLst>
                                      </p:cBhvr>
                                      <p:by>
                                        <p:hsl h="0" s="-70588" l="0"/>
                                      </p:by>
                                    </p:animClr>
                                    <p:set>
                                      <p:cBhvr>
                                        <p:cTn id="9" dur="500" fill="hold"/>
                                        <p:tgtEl>
                                          <p:spTgt spid="5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24874653"/>
              </p:ext>
            </p:extLst>
          </p:nvPr>
        </p:nvGraphicFramePr>
        <p:xfrm>
          <a:off x="318282" y="1919620"/>
          <a:ext cx="5261831" cy="1800200"/>
        </p:xfrm>
        <a:graphic>
          <a:graphicData uri="http://schemas.openxmlformats.org/drawingml/2006/table">
            <a:tbl>
              <a:tblPr firstRow="1" bandRow="1">
                <a:tableStyleId>{D7AC3CCA-C797-4891-BE02-D94E43425B78}</a:tableStyleId>
              </a:tblPr>
              <a:tblGrid>
                <a:gridCol w="876972"/>
                <a:gridCol w="688641"/>
                <a:gridCol w="626815"/>
                <a:gridCol w="570636"/>
                <a:gridCol w="744823"/>
                <a:gridCol w="876972"/>
                <a:gridCol w="876972"/>
              </a:tblGrid>
              <a:tr h="663143">
                <a:tc>
                  <a:txBody>
                    <a:bodyPr/>
                    <a:lstStyle/>
                    <a:p>
                      <a:pPr algn="ctr"/>
                      <a:r>
                        <a:rPr lang="ka-GE" sz="800" kern="1200" dirty="0" smtClean="0"/>
                        <a:t>დოკუმენტი</a:t>
                      </a:r>
                      <a:endParaRPr lang="en-US" sz="800" kern="1200" dirty="0">
                        <a:solidFill>
                          <a:schemeClr val="bg1"/>
                        </a:solidFill>
                        <a:latin typeface="Sylfaen" pitchFamily="18" charset="0"/>
                        <a:ea typeface="+mn-ea"/>
                        <a:cs typeface="+mn-cs"/>
                      </a:endParaRPr>
                    </a:p>
                  </a:txBody>
                  <a:tcPr anchor="ctr">
                    <a:solidFill>
                      <a:schemeClr val="bg1">
                        <a:lumMod val="50000"/>
                      </a:schemeClr>
                    </a:solidFill>
                  </a:tcPr>
                </a:tc>
                <a:tc>
                  <a:txBody>
                    <a:bodyPr/>
                    <a:lstStyle/>
                    <a:p>
                      <a:pPr marL="0" algn="ctr" defTabSz="914400" rtl="0" eaLnBrk="1" latinLnBrk="0" hangingPunct="1"/>
                      <a:r>
                        <a:rPr lang="ka-GE" sz="800" kern="1200" dirty="0" smtClean="0"/>
                        <a:t>ფაილის ატვირთვა</a:t>
                      </a:r>
                      <a:endParaRPr lang="en-US" sz="800" kern="1200" dirty="0">
                        <a:solidFill>
                          <a:schemeClr val="bg1"/>
                        </a:solidFill>
                        <a:latin typeface="Sylfaen" pitchFamily="18" charset="0"/>
                        <a:ea typeface="+mn-ea"/>
                        <a:cs typeface="+mn-cs"/>
                      </a:endParaRPr>
                    </a:p>
                  </a:txBody>
                  <a:tcPr anchor="ctr">
                    <a:solidFill>
                      <a:schemeClr val="bg1">
                        <a:lumMod val="50000"/>
                      </a:schemeClr>
                    </a:solidFill>
                  </a:tcPr>
                </a:tc>
                <a:tc>
                  <a:txBody>
                    <a:bodyPr/>
                    <a:lstStyle/>
                    <a:p>
                      <a:pPr marL="0" algn="ctr" defTabSz="914400" rtl="0" eaLnBrk="1" latinLnBrk="0" hangingPunct="1"/>
                      <a:r>
                        <a:rPr lang="ka-GE" sz="800" kern="1200" dirty="0" smtClean="0"/>
                        <a:t>ფაილის შევსება</a:t>
                      </a:r>
                      <a:endParaRPr lang="en-US" sz="800" kern="1200" dirty="0">
                        <a:solidFill>
                          <a:schemeClr val="bg1"/>
                        </a:solidFill>
                        <a:latin typeface="Sylfaen" pitchFamily="18" charset="0"/>
                        <a:ea typeface="+mn-ea"/>
                        <a:cs typeface="+mn-cs"/>
                      </a:endParaRPr>
                    </a:p>
                  </a:txBody>
                  <a:tcPr anchor="ctr">
                    <a:solidFill>
                      <a:schemeClr val="bg1">
                        <a:lumMod val="50000"/>
                      </a:schemeClr>
                    </a:solidFill>
                  </a:tcPr>
                </a:tc>
                <a:tc>
                  <a:txBody>
                    <a:bodyPr/>
                    <a:lstStyle/>
                    <a:p>
                      <a:pPr marL="0" algn="ctr" defTabSz="914400" rtl="0" eaLnBrk="1" latinLnBrk="0" hangingPunct="1"/>
                      <a:r>
                        <a:rPr lang="ka-GE" sz="800" kern="1200" dirty="0" smtClean="0"/>
                        <a:t>დედანი</a:t>
                      </a:r>
                      <a:endParaRPr lang="en-US" sz="800" kern="1200" dirty="0">
                        <a:solidFill>
                          <a:schemeClr val="bg1"/>
                        </a:solidFill>
                        <a:latin typeface="Sylfaen" pitchFamily="18" charset="0"/>
                        <a:ea typeface="+mn-ea"/>
                        <a:cs typeface="+mn-cs"/>
                      </a:endParaRPr>
                    </a:p>
                  </a:txBody>
                  <a:tcPr anchor="ctr">
                    <a:solidFill>
                      <a:schemeClr val="bg1">
                        <a:lumMod val="50000"/>
                      </a:schemeClr>
                    </a:solidFill>
                  </a:tcPr>
                </a:tc>
                <a:tc>
                  <a:txBody>
                    <a:bodyPr/>
                    <a:lstStyle/>
                    <a:p>
                      <a:pPr marL="0" algn="ctr" defTabSz="914400" rtl="0" eaLnBrk="1" latinLnBrk="0" hangingPunct="1"/>
                      <a:r>
                        <a:rPr lang="ka-GE" sz="800" kern="1200" dirty="0" smtClean="0"/>
                        <a:t>მიღებულია</a:t>
                      </a:r>
                      <a:endParaRPr lang="en-US" sz="800" b="1" kern="1200" dirty="0">
                        <a:solidFill>
                          <a:schemeClr val="bg1"/>
                        </a:solidFill>
                        <a:latin typeface="Sylfaen" pitchFamily="18" charset="0"/>
                        <a:ea typeface="+mn-ea"/>
                        <a:cs typeface="+mn-cs"/>
                      </a:endParaRPr>
                    </a:p>
                  </a:txBody>
                  <a:tcPr anchor="ctr">
                    <a:solidFill>
                      <a:schemeClr val="bg1">
                        <a:lumMod val="50000"/>
                      </a:schemeClr>
                    </a:solidFill>
                  </a:tcPr>
                </a:tc>
                <a:tc>
                  <a:txBody>
                    <a:bodyPr/>
                    <a:lstStyle/>
                    <a:p>
                      <a:pPr marL="0" algn="ctr" defTabSz="914400" rtl="0" eaLnBrk="1" latinLnBrk="0" hangingPunct="1"/>
                      <a:r>
                        <a:rPr lang="ka-GE" sz="800" kern="1200" dirty="0" smtClean="0"/>
                        <a:t>კომენტარი</a:t>
                      </a:r>
                      <a:endParaRPr lang="en-US" sz="800" b="1" kern="1200" dirty="0">
                        <a:solidFill>
                          <a:schemeClr val="bg1"/>
                        </a:solidFill>
                        <a:latin typeface="Sylfaen" pitchFamily="18" charset="0"/>
                        <a:ea typeface="+mn-ea"/>
                        <a:cs typeface="+mn-cs"/>
                      </a:endParaRPr>
                    </a:p>
                  </a:txBody>
                  <a:tcPr anchor="ctr">
                    <a:solidFill>
                      <a:schemeClr val="bg1">
                        <a:lumMod val="50000"/>
                      </a:schemeClr>
                    </a:solidFill>
                  </a:tcPr>
                </a:tc>
                <a:tc>
                  <a:txBody>
                    <a:bodyPr/>
                    <a:lstStyle/>
                    <a:p>
                      <a:pPr marL="0" algn="ctr" defTabSz="914400" rtl="0" eaLnBrk="1" latinLnBrk="0" hangingPunct="1"/>
                      <a:r>
                        <a:rPr lang="ka-GE" sz="800" b="1" kern="1200" dirty="0" smtClean="0">
                          <a:solidFill>
                            <a:schemeClr val="dk1"/>
                          </a:solidFill>
                          <a:latin typeface="+mn-lt"/>
                          <a:ea typeface="+mn-ea"/>
                          <a:cs typeface="+mn-cs"/>
                        </a:rPr>
                        <a:t>კოპირება</a:t>
                      </a:r>
                      <a:endParaRPr lang="en-US" sz="800" b="1" kern="1200" dirty="0">
                        <a:solidFill>
                          <a:schemeClr val="dk1"/>
                        </a:solidFill>
                        <a:latin typeface="+mn-lt"/>
                        <a:ea typeface="+mn-ea"/>
                        <a:cs typeface="+mn-cs"/>
                      </a:endParaRPr>
                    </a:p>
                  </a:txBody>
                  <a:tcPr anchor="ctr">
                    <a:solidFill>
                      <a:schemeClr val="bg1">
                        <a:lumMod val="50000"/>
                      </a:schemeClr>
                    </a:solidFill>
                  </a:tcPr>
                </a:tc>
              </a:tr>
              <a:tr h="365760">
                <a:tc>
                  <a:txBody>
                    <a:bodyPr/>
                    <a:lstStyle/>
                    <a:p>
                      <a:r>
                        <a:rPr lang="ka-GE" sz="800" dirty="0" smtClean="0"/>
                        <a:t>დოკუმენტი 1</a:t>
                      </a:r>
                      <a:endParaRPr lang="en-US" sz="800" dirty="0">
                        <a:solidFill>
                          <a:schemeClr val="tx1"/>
                        </a:solidFill>
                        <a:latin typeface="Sylfaen" pitchFamily="18" charset="0"/>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r>
              <a:tr h="365760">
                <a:tc>
                  <a:txBody>
                    <a:bodyPr/>
                    <a:lstStyle/>
                    <a:p>
                      <a:r>
                        <a:rPr lang="ka-GE" sz="800" dirty="0" smtClean="0"/>
                        <a:t>დოკუმენტი </a:t>
                      </a:r>
                      <a:r>
                        <a:rPr lang="en-US" sz="800" dirty="0" smtClean="0"/>
                        <a:t>2</a:t>
                      </a:r>
                      <a:endParaRPr lang="en-US" sz="800" dirty="0">
                        <a:solidFill>
                          <a:schemeClr val="tx1"/>
                        </a:solidFill>
                        <a:latin typeface="Sylfaen" pitchFamily="18" charset="0"/>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r>
              <a:tr h="405537">
                <a:tc>
                  <a:txBody>
                    <a:bodyPr/>
                    <a:lstStyle/>
                    <a:p>
                      <a:pPr marL="0" algn="l" defTabSz="914400" rtl="0" eaLnBrk="1" latinLnBrk="0" hangingPunct="1"/>
                      <a:r>
                        <a:rPr lang="ka-GE" sz="800" kern="1200" dirty="0" smtClean="0"/>
                        <a:t>დოკუმენტი </a:t>
                      </a:r>
                      <a:r>
                        <a:rPr lang="en-US" sz="800" kern="1200" dirty="0" smtClean="0"/>
                        <a:t>3</a:t>
                      </a:r>
                      <a:endParaRPr lang="en-US" sz="800" kern="1200" dirty="0">
                        <a:solidFill>
                          <a:schemeClr val="tx1"/>
                        </a:solidFill>
                        <a:latin typeface="Sylfaen" pitchFamily="18" charset="0"/>
                        <a:ea typeface="+mn-ea"/>
                        <a:cs typeface="+mn-cs"/>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c>
                  <a:txBody>
                    <a:bodyPr/>
                    <a:lstStyle/>
                    <a:p>
                      <a:endParaRPr lang="en-US" sz="1800" dirty="0">
                        <a:solidFill>
                          <a:schemeClr val="tx1"/>
                        </a:solidFill>
                      </a:endParaRPr>
                    </a:p>
                  </a:txBody>
                  <a:tcPr anchor="ctr">
                    <a:solidFill>
                      <a:schemeClr val="bg1">
                        <a:lumMod val="75000"/>
                      </a:schemeClr>
                    </a:solidFill>
                  </a:tcPr>
                </a:tc>
              </a:tr>
            </a:tbl>
          </a:graphicData>
        </a:graphic>
      </p:graphicFrame>
      <p:sp>
        <p:nvSpPr>
          <p:cNvPr id="3" name="Rectangle 2"/>
          <p:cNvSpPr/>
          <p:nvPr/>
        </p:nvSpPr>
        <p:spPr bwMode="auto">
          <a:xfrm>
            <a:off x="1475657" y="270106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4" name="Rectangle 3"/>
          <p:cNvSpPr/>
          <p:nvPr/>
        </p:nvSpPr>
        <p:spPr bwMode="auto">
          <a:xfrm>
            <a:off x="2123728" y="2680854"/>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5" name="Rectangle 4"/>
          <p:cNvSpPr/>
          <p:nvPr/>
        </p:nvSpPr>
        <p:spPr bwMode="auto">
          <a:xfrm>
            <a:off x="3410836" y="269615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6" name="Rectangle 5"/>
          <p:cNvSpPr/>
          <p:nvPr/>
        </p:nvSpPr>
        <p:spPr bwMode="auto">
          <a:xfrm>
            <a:off x="4187433" y="2704541"/>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7" name="Rectangle 6"/>
          <p:cNvSpPr/>
          <p:nvPr/>
        </p:nvSpPr>
        <p:spPr bwMode="auto">
          <a:xfrm>
            <a:off x="1475657" y="3036006"/>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8" name="Rectangle 7"/>
          <p:cNvSpPr/>
          <p:nvPr/>
        </p:nvSpPr>
        <p:spPr bwMode="auto">
          <a:xfrm>
            <a:off x="2130439" y="3036006"/>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9" name="Rectangle 8"/>
          <p:cNvSpPr/>
          <p:nvPr/>
        </p:nvSpPr>
        <p:spPr bwMode="auto">
          <a:xfrm>
            <a:off x="3414628" y="3032228"/>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0" name="Rectangle 9"/>
          <p:cNvSpPr/>
          <p:nvPr/>
        </p:nvSpPr>
        <p:spPr bwMode="auto">
          <a:xfrm>
            <a:off x="4187432" y="3032228"/>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1" name="Rectangle 10"/>
          <p:cNvSpPr/>
          <p:nvPr/>
        </p:nvSpPr>
        <p:spPr bwMode="auto">
          <a:xfrm>
            <a:off x="1475656" y="3425273"/>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2" name="Rectangle 11"/>
          <p:cNvSpPr/>
          <p:nvPr/>
        </p:nvSpPr>
        <p:spPr bwMode="auto">
          <a:xfrm>
            <a:off x="2133176" y="3422498"/>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3" name="Rectangle 12"/>
          <p:cNvSpPr/>
          <p:nvPr/>
        </p:nvSpPr>
        <p:spPr bwMode="auto">
          <a:xfrm>
            <a:off x="3410836" y="3422498"/>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4" name="Rectangle 13"/>
          <p:cNvSpPr/>
          <p:nvPr/>
        </p:nvSpPr>
        <p:spPr bwMode="auto">
          <a:xfrm>
            <a:off x="4182291" y="3408606"/>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5" name="Flowchart: Connector 14"/>
          <p:cNvSpPr/>
          <p:nvPr/>
        </p:nvSpPr>
        <p:spPr bwMode="auto">
          <a:xfrm>
            <a:off x="1528581" y="2752862"/>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6" name="Flowchart: Connector 15"/>
          <p:cNvSpPr/>
          <p:nvPr/>
        </p:nvSpPr>
        <p:spPr bwMode="auto">
          <a:xfrm>
            <a:off x="2187334" y="3094420"/>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7" name="Flowchart: Connector 16"/>
          <p:cNvSpPr/>
          <p:nvPr/>
        </p:nvSpPr>
        <p:spPr bwMode="auto">
          <a:xfrm>
            <a:off x="2168855" y="3473192"/>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8" name="Flowchart: Connector 17"/>
          <p:cNvSpPr/>
          <p:nvPr/>
        </p:nvSpPr>
        <p:spPr bwMode="auto">
          <a:xfrm>
            <a:off x="1528581" y="3474452"/>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9" name="Flowchart: Connector 18"/>
          <p:cNvSpPr/>
          <p:nvPr/>
        </p:nvSpPr>
        <p:spPr bwMode="auto">
          <a:xfrm>
            <a:off x="3463964" y="2753489"/>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0" name="Flowchart: Connector 19"/>
          <p:cNvSpPr/>
          <p:nvPr/>
        </p:nvSpPr>
        <p:spPr bwMode="auto">
          <a:xfrm>
            <a:off x="4237838" y="3082924"/>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1" name="Flowchart: Connector 20"/>
          <p:cNvSpPr/>
          <p:nvPr/>
        </p:nvSpPr>
        <p:spPr bwMode="auto">
          <a:xfrm>
            <a:off x="3463964" y="3473192"/>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2" name="Flowchart: Connector 21"/>
          <p:cNvSpPr/>
          <p:nvPr/>
        </p:nvSpPr>
        <p:spPr bwMode="auto">
          <a:xfrm>
            <a:off x="4245673" y="3459935"/>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graphicFrame>
        <p:nvGraphicFramePr>
          <p:cNvPr id="23" name="Table 22"/>
          <p:cNvGraphicFramePr>
            <a:graphicFrameLocks noGrp="1"/>
          </p:cNvGraphicFramePr>
          <p:nvPr>
            <p:extLst>
              <p:ext uri="{D42A27DB-BD31-4B8C-83A1-F6EECF244321}">
                <p14:modId xmlns:p14="http://schemas.microsoft.com/office/powerpoint/2010/main" xmlns="" val="3672043782"/>
              </p:ext>
            </p:extLst>
          </p:nvPr>
        </p:nvGraphicFramePr>
        <p:xfrm>
          <a:off x="4499992" y="3914759"/>
          <a:ext cx="4464496" cy="2550790"/>
        </p:xfrm>
        <a:graphic>
          <a:graphicData uri="http://schemas.openxmlformats.org/drawingml/2006/table">
            <a:tbl>
              <a:tblPr firstRow="1" bandRow="1">
                <a:tableStyleId>{D7AC3CCA-C797-4891-BE02-D94E43425B78}</a:tableStyleId>
              </a:tblPr>
              <a:tblGrid>
                <a:gridCol w="4464496"/>
              </a:tblGrid>
              <a:tr h="417190">
                <a:tc>
                  <a:txBody>
                    <a:bodyPr/>
                    <a:lstStyle/>
                    <a:p>
                      <a:pPr algn="ctr"/>
                      <a:r>
                        <a:rPr lang="ka-GE" sz="1800" dirty="0" smtClean="0"/>
                        <a:t>ფაილის შევსება</a:t>
                      </a:r>
                      <a:endParaRPr lang="en-US" sz="1800" dirty="0"/>
                    </a:p>
                  </a:txBody>
                  <a:tcPr anchor="ctr">
                    <a:solidFill>
                      <a:schemeClr val="bg1">
                        <a:lumMod val="50000"/>
                      </a:schemeClr>
                    </a:solidFill>
                  </a:tcPr>
                </a:tc>
              </a:tr>
              <a:tr h="1251571">
                <a:tc>
                  <a:txBody>
                    <a:bodyPr/>
                    <a:lstStyle/>
                    <a:p>
                      <a:r>
                        <a:rPr lang="ka-GE" sz="1000" kern="1200" dirty="0" smtClean="0"/>
                        <a:t>პუნქტი 1 ....................... </a:t>
                      </a:r>
                    </a:p>
                    <a:p>
                      <a:r>
                        <a:rPr lang="ka-GE" sz="1000" kern="1200" dirty="0" smtClean="0"/>
                        <a:t>პუნატი 2 .......................</a:t>
                      </a:r>
                    </a:p>
                    <a:p>
                      <a:r>
                        <a:rPr lang="ka-GE" sz="1000" kern="1200" dirty="0" smtClean="0"/>
                        <a:t>პუნქტი 3 .......................</a:t>
                      </a:r>
                    </a:p>
                    <a:p>
                      <a:r>
                        <a:rPr lang="ka-GE" sz="1000" kern="1200" dirty="0" smtClean="0"/>
                        <a:t>პუნქტი 4 .......................</a:t>
                      </a:r>
                    </a:p>
                    <a:p>
                      <a:r>
                        <a:rPr lang="ka-GE" sz="1000" kern="1200" dirty="0" smtClean="0"/>
                        <a:t>პუნქტი 5 .......................</a:t>
                      </a:r>
                    </a:p>
                    <a:p>
                      <a:r>
                        <a:rPr lang="ka-GE" sz="1000" kern="1200" dirty="0" smtClean="0"/>
                        <a:t>პუნქტი 6 .......................</a:t>
                      </a:r>
                    </a:p>
                    <a:p>
                      <a:r>
                        <a:rPr lang="ka-GE" sz="1000" kern="1200" dirty="0" smtClean="0"/>
                        <a:t>პუნქტი 7 .......................</a:t>
                      </a:r>
                    </a:p>
                    <a:p>
                      <a:r>
                        <a:rPr lang="ka-GE" sz="1000" kern="1200" dirty="0" smtClean="0"/>
                        <a:t>პუნქტი 8 .......................</a:t>
                      </a:r>
                    </a:p>
                    <a:p>
                      <a:r>
                        <a:rPr lang="ka-GE" sz="1000" kern="1200" dirty="0" smtClean="0"/>
                        <a:t>პუნქტი 9 .......................</a:t>
                      </a:r>
                    </a:p>
                    <a:p>
                      <a:r>
                        <a:rPr lang="ka-GE" sz="1000" kern="1200" dirty="0" smtClean="0"/>
                        <a:t>პუნქტი 10 .....................</a:t>
                      </a:r>
                    </a:p>
                    <a:p>
                      <a:r>
                        <a:rPr lang="ka-GE" sz="1000" kern="1200" dirty="0" smtClean="0"/>
                        <a:t>პუნატი 11</a:t>
                      </a:r>
                      <a:r>
                        <a:rPr lang="ka-GE" sz="1000" kern="1200" baseline="0" dirty="0" smtClean="0"/>
                        <a:t> </a:t>
                      </a:r>
                      <a:r>
                        <a:rPr lang="ka-GE" sz="1000" kern="1200" dirty="0" smtClean="0"/>
                        <a:t>.....................</a:t>
                      </a:r>
                      <a:endParaRPr lang="en-US" sz="1000" kern="1200" dirty="0">
                        <a:solidFill>
                          <a:schemeClr val="tx1"/>
                        </a:solidFill>
                        <a:latin typeface="Sylfaen" pitchFamily="18" charset="0"/>
                        <a:ea typeface="+mn-ea"/>
                        <a:cs typeface="+mn-cs"/>
                      </a:endParaRPr>
                    </a:p>
                  </a:txBody>
                  <a:tcPr>
                    <a:solidFill>
                      <a:schemeClr val="bg1">
                        <a:lumMod val="75000"/>
                      </a:schemeClr>
                    </a:solidFill>
                  </a:tcPr>
                </a:tc>
              </a:tr>
              <a:tr h="365760">
                <a:tc>
                  <a:txBody>
                    <a:bodyPr/>
                    <a:lstStyle/>
                    <a:p>
                      <a:endParaRPr lang="en-US" sz="1800" dirty="0"/>
                    </a:p>
                  </a:txBody>
                  <a:tcPr/>
                </a:tc>
              </a:tr>
            </a:tbl>
          </a:graphicData>
        </a:graphic>
      </p:graphicFrame>
      <p:sp>
        <p:nvSpPr>
          <p:cNvPr id="24" name="Rounded Rectangle 23"/>
          <p:cNvSpPr/>
          <p:nvPr/>
        </p:nvSpPr>
        <p:spPr bwMode="auto">
          <a:xfrm>
            <a:off x="4654112" y="6165304"/>
            <a:ext cx="1271201"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200" b="0" i="0" u="none" strike="noStrike" cap="none" normalizeH="0" baseline="0" dirty="0" smtClean="0">
                <a:ln>
                  <a:noFill/>
                </a:ln>
                <a:solidFill>
                  <a:schemeClr val="bg1"/>
                </a:solidFill>
                <a:effectLst/>
                <a:latin typeface="Sylfaen" pitchFamily="18" charset="0"/>
              </a:rPr>
              <a:t>შენახვა</a:t>
            </a:r>
            <a:endParaRPr kumimoji="0" lang="en-US" sz="1200" b="0" i="0" u="none" strike="noStrike" cap="none" normalizeH="0" baseline="0" dirty="0" smtClean="0">
              <a:ln>
                <a:noFill/>
              </a:ln>
              <a:solidFill>
                <a:schemeClr val="bg1"/>
              </a:solidFill>
              <a:effectLst/>
              <a:latin typeface="Sylfaen" pitchFamily="18" charset="0"/>
            </a:endParaRPr>
          </a:p>
        </p:txBody>
      </p:sp>
      <p:sp>
        <p:nvSpPr>
          <p:cNvPr id="25" name="Rounded Rectangle 24"/>
          <p:cNvSpPr/>
          <p:nvPr/>
        </p:nvSpPr>
        <p:spPr bwMode="auto">
          <a:xfrm>
            <a:off x="7549271" y="6165304"/>
            <a:ext cx="1271201"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200" dirty="0" smtClean="0">
                <a:solidFill>
                  <a:schemeClr val="bg1"/>
                </a:solidFill>
                <a:latin typeface="Sylfaen" pitchFamily="18" charset="0"/>
              </a:rPr>
              <a:t>უარი</a:t>
            </a:r>
            <a:endParaRPr lang="en-US" sz="1200" dirty="0">
              <a:solidFill>
                <a:schemeClr val="bg1"/>
              </a:solidFill>
              <a:latin typeface="Sylfaen" pitchFamily="18" charset="0"/>
            </a:endParaRPr>
          </a:p>
        </p:txBody>
      </p:sp>
      <p:sp>
        <p:nvSpPr>
          <p:cNvPr id="26" name="Rounded Rectangle 25"/>
          <p:cNvSpPr/>
          <p:nvPr/>
        </p:nvSpPr>
        <p:spPr bwMode="auto">
          <a:xfrm>
            <a:off x="606314" y="3862563"/>
            <a:ext cx="1512168" cy="214509"/>
          </a:xfrm>
          <a:prstGeom prst="round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27" name="Picture 2" descr="C:\Users\TATA\AppData\Local\Microsoft\Windows\Temporary Internet Files\Content.IE5\DT5I4WKP\MC900442155[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2666996">
            <a:off x="319767" y="3791314"/>
            <a:ext cx="358720" cy="358720"/>
          </a:xfrm>
          <a:prstGeom prst="rect">
            <a:avLst/>
          </a:prstGeom>
          <a:noFill/>
          <a:extLst>
            <a:ext uri="{909E8E84-426E-40DD-AFC4-6F175D3DCCD1}">
              <a14:hiddenFill xmlns:a14="http://schemas.microsoft.com/office/drawing/2010/main" xmlns="">
                <a:solidFill>
                  <a:srgbClr val="FFFFFF"/>
                </a:solidFill>
              </a14:hiddenFill>
            </a:ext>
          </a:extLst>
        </p:spPr>
      </p:pic>
      <p:sp>
        <p:nvSpPr>
          <p:cNvPr id="28" name="Rounded Rectangle 27"/>
          <p:cNvSpPr/>
          <p:nvPr/>
        </p:nvSpPr>
        <p:spPr bwMode="auto">
          <a:xfrm>
            <a:off x="390292" y="4224315"/>
            <a:ext cx="792087"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ka-GE" sz="1200" dirty="0" smtClean="0">
                <a:solidFill>
                  <a:schemeClr val="bg1"/>
                </a:solidFill>
                <a:latin typeface="Sylfaen" pitchFamily="18" charset="0"/>
              </a:rPr>
              <a:t>ატვირთვა</a:t>
            </a:r>
            <a:endParaRPr kumimoji="0" lang="en-US" sz="1200" b="0" i="0" u="none" strike="noStrike" cap="none" normalizeH="0" baseline="0" dirty="0" smtClean="0">
              <a:ln>
                <a:noFill/>
              </a:ln>
              <a:solidFill>
                <a:schemeClr val="bg1"/>
              </a:solidFill>
              <a:effectLst/>
              <a:latin typeface="Sylfaen" pitchFamily="18" charset="0"/>
            </a:endParaRPr>
          </a:p>
        </p:txBody>
      </p:sp>
      <p:sp>
        <p:nvSpPr>
          <p:cNvPr id="29" name="Rounded Rectangle 28"/>
          <p:cNvSpPr/>
          <p:nvPr/>
        </p:nvSpPr>
        <p:spPr bwMode="auto">
          <a:xfrm>
            <a:off x="1419831" y="4224315"/>
            <a:ext cx="720080"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200" dirty="0" smtClean="0">
                <a:solidFill>
                  <a:schemeClr val="bg1"/>
                </a:solidFill>
                <a:latin typeface="Sylfaen" pitchFamily="18" charset="0"/>
              </a:rPr>
              <a:t>უარი</a:t>
            </a:r>
            <a:endParaRPr lang="en-US" sz="1200" dirty="0">
              <a:solidFill>
                <a:schemeClr val="bg1"/>
              </a:solidFill>
              <a:latin typeface="Sylfaen" pitchFamily="18" charset="0"/>
            </a:endParaRPr>
          </a:p>
        </p:txBody>
      </p:sp>
      <p:sp>
        <p:nvSpPr>
          <p:cNvPr id="30" name="Rounded Rectangle 29"/>
          <p:cNvSpPr/>
          <p:nvPr/>
        </p:nvSpPr>
        <p:spPr bwMode="auto">
          <a:xfrm>
            <a:off x="6083692" y="6165304"/>
            <a:ext cx="1271201"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200" dirty="0" smtClean="0">
                <a:solidFill>
                  <a:schemeClr val="bg1"/>
                </a:solidFill>
                <a:latin typeface="Sylfaen" pitchFamily="18" charset="0"/>
              </a:rPr>
              <a:t>ბეჭდვა</a:t>
            </a:r>
            <a:endParaRPr lang="en-US" sz="1200" dirty="0">
              <a:solidFill>
                <a:schemeClr val="bg1"/>
              </a:solidFill>
              <a:latin typeface="Sylfaen" pitchFamily="18" charset="0"/>
            </a:endParaRPr>
          </a:p>
        </p:txBody>
      </p:sp>
      <p:graphicFrame>
        <p:nvGraphicFramePr>
          <p:cNvPr id="31" name="Table 30"/>
          <p:cNvGraphicFramePr>
            <a:graphicFrameLocks noGrp="1"/>
          </p:cNvGraphicFramePr>
          <p:nvPr>
            <p:extLst>
              <p:ext uri="{D42A27DB-BD31-4B8C-83A1-F6EECF244321}">
                <p14:modId xmlns:p14="http://schemas.microsoft.com/office/powerpoint/2010/main" xmlns="" val="2980169764"/>
              </p:ext>
            </p:extLst>
          </p:nvPr>
        </p:nvGraphicFramePr>
        <p:xfrm>
          <a:off x="395536" y="4626471"/>
          <a:ext cx="2945904" cy="1826865"/>
        </p:xfrm>
        <a:graphic>
          <a:graphicData uri="http://schemas.openxmlformats.org/drawingml/2006/table">
            <a:tbl>
              <a:tblPr firstRow="1" bandRow="1">
                <a:tableStyleId>{D7AC3CCA-C797-4891-BE02-D94E43425B78}</a:tableStyleId>
              </a:tblPr>
              <a:tblGrid>
                <a:gridCol w="2945904"/>
              </a:tblGrid>
              <a:tr h="610446">
                <a:tc>
                  <a:txBody>
                    <a:bodyPr/>
                    <a:lstStyle/>
                    <a:p>
                      <a:r>
                        <a:rPr lang="ka-GE" sz="1000" dirty="0" smtClean="0"/>
                        <a:t>კომენტარი</a:t>
                      </a:r>
                      <a:endParaRPr lang="en-US" sz="1000" dirty="0"/>
                    </a:p>
                  </a:txBody>
                  <a:tcPr>
                    <a:solidFill>
                      <a:schemeClr val="bg1">
                        <a:lumMod val="50000"/>
                      </a:schemeClr>
                    </a:solidFill>
                  </a:tcPr>
                </a:tc>
              </a:tr>
              <a:tr h="1216419">
                <a:tc>
                  <a:txBody>
                    <a:bodyPr/>
                    <a:lstStyle/>
                    <a:p>
                      <a:endParaRPr lang="ka-GE" sz="800" u="sng" dirty="0" smtClean="0"/>
                    </a:p>
                    <a:p>
                      <a:r>
                        <a:rPr lang="ka-GE" sz="800" b="1" u="sng" dirty="0" smtClean="0"/>
                        <a:t>სააგენტო</a:t>
                      </a:r>
                      <a:r>
                        <a:rPr lang="ka-GE" sz="800" u="sng" dirty="0" smtClean="0"/>
                        <a:t>: დოკუმენტი 1 : თარიღი</a:t>
                      </a:r>
                    </a:p>
                    <a:p>
                      <a:pPr marL="0" marR="0" indent="0" algn="l" defTabSz="914400" rtl="0" eaLnBrk="1" fontAlgn="auto" latinLnBrk="0" hangingPunct="1">
                        <a:lnSpc>
                          <a:spcPct val="100000"/>
                        </a:lnSpc>
                        <a:spcBef>
                          <a:spcPts val="0"/>
                        </a:spcBef>
                        <a:spcAft>
                          <a:spcPts val="0"/>
                        </a:spcAft>
                        <a:buClrTx/>
                        <a:buSzTx/>
                        <a:buFontTx/>
                        <a:buNone/>
                        <a:tabLst/>
                        <a:defRPr/>
                      </a:pPr>
                      <a:r>
                        <a:rPr lang="ka-GE" sz="800" dirty="0" smtClean="0"/>
                        <a:t>ტექტსი ტექსტი  ტექტსი ტექსტი </a:t>
                      </a:r>
                      <a:endParaRPr lang="en-US" sz="800" dirty="0" smtClean="0"/>
                    </a:p>
                    <a:p>
                      <a:endParaRPr lang="ka-GE" sz="800" dirty="0" smtClean="0"/>
                    </a:p>
                    <a:p>
                      <a:r>
                        <a:rPr lang="ka-GE" sz="800" b="1" u="sng" dirty="0" smtClean="0"/>
                        <a:t>მაძიებელი</a:t>
                      </a:r>
                      <a:r>
                        <a:rPr lang="ka-GE" sz="800" u="sng" dirty="0" smtClean="0"/>
                        <a:t>: დოკუმენტი</a:t>
                      </a:r>
                      <a:r>
                        <a:rPr lang="ka-GE" sz="800" u="sng" baseline="0" dirty="0" smtClean="0"/>
                        <a:t> 1: თარიღი</a:t>
                      </a:r>
                    </a:p>
                    <a:p>
                      <a:pPr marL="0" marR="0" indent="0" algn="l" defTabSz="914400" rtl="0" eaLnBrk="1" fontAlgn="auto" latinLnBrk="0" hangingPunct="1">
                        <a:lnSpc>
                          <a:spcPct val="100000"/>
                        </a:lnSpc>
                        <a:spcBef>
                          <a:spcPts val="0"/>
                        </a:spcBef>
                        <a:spcAft>
                          <a:spcPts val="0"/>
                        </a:spcAft>
                        <a:buClrTx/>
                        <a:buSzTx/>
                        <a:buFontTx/>
                        <a:buNone/>
                        <a:tabLst/>
                        <a:defRPr/>
                      </a:pPr>
                      <a:r>
                        <a:rPr lang="ka-GE" sz="800" dirty="0" smtClean="0"/>
                        <a:t>ტექტსი ტექსტი  ტექტსი ტექსტი </a:t>
                      </a:r>
                      <a:endParaRPr lang="en-US" sz="800" i="0" dirty="0" smtClean="0"/>
                    </a:p>
                  </a:txBody>
                  <a:tcPr/>
                </a:tc>
              </a:tr>
            </a:tbl>
          </a:graphicData>
        </a:graphic>
      </p:graphicFrame>
      <p:sp>
        <p:nvSpPr>
          <p:cNvPr id="32" name="TextBox 31"/>
          <p:cNvSpPr txBox="1"/>
          <p:nvPr/>
        </p:nvSpPr>
        <p:spPr>
          <a:xfrm>
            <a:off x="2695695" y="4689134"/>
            <a:ext cx="576064" cy="200055"/>
          </a:xfrm>
          <a:prstGeom prst="rect">
            <a:avLst/>
          </a:prstGeom>
          <a:solidFill>
            <a:schemeClr val="tx2">
              <a:lumMod val="75000"/>
            </a:schemeClr>
          </a:solidFill>
          <a:ln>
            <a:noFill/>
          </a:ln>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ka-GE" sz="700" b="1" dirty="0" smtClean="0">
                <a:solidFill>
                  <a:schemeClr val="bg1"/>
                </a:solidFill>
              </a:rPr>
              <a:t>გაგზავნა</a:t>
            </a:r>
            <a:endParaRPr lang="en-US" sz="700" b="1" dirty="0">
              <a:solidFill>
                <a:schemeClr val="bg1"/>
              </a:solidFill>
            </a:endParaRPr>
          </a:p>
        </p:txBody>
      </p:sp>
      <p:sp>
        <p:nvSpPr>
          <p:cNvPr id="33" name="TextBox 32"/>
          <p:cNvSpPr txBox="1"/>
          <p:nvPr/>
        </p:nvSpPr>
        <p:spPr>
          <a:xfrm>
            <a:off x="2695695" y="4986488"/>
            <a:ext cx="576064" cy="200055"/>
          </a:xfrm>
          <a:prstGeom prst="rect">
            <a:avLst/>
          </a:prstGeom>
          <a:solidFill>
            <a:schemeClr val="tx2">
              <a:lumMod val="75000"/>
            </a:schemeClr>
          </a:solidFill>
          <a:ln>
            <a:noFill/>
          </a:ln>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ka-GE" sz="700" b="1" dirty="0" smtClean="0">
                <a:solidFill>
                  <a:schemeClr val="bg1"/>
                </a:solidFill>
              </a:rPr>
              <a:t>უარი</a:t>
            </a:r>
            <a:endParaRPr lang="en-US" sz="700" b="1" dirty="0">
              <a:solidFill>
                <a:schemeClr val="bg1"/>
              </a:solidFill>
            </a:endParaRPr>
          </a:p>
        </p:txBody>
      </p:sp>
      <p:sp>
        <p:nvSpPr>
          <p:cNvPr id="34" name="TextBox 33"/>
          <p:cNvSpPr txBox="1"/>
          <p:nvPr/>
        </p:nvSpPr>
        <p:spPr>
          <a:xfrm>
            <a:off x="490113" y="4904302"/>
            <a:ext cx="2016224" cy="2462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ka-GE" sz="1000" dirty="0" smtClean="0"/>
              <a:t>ტექსტი ტექსტი ტექსტი</a:t>
            </a:r>
            <a:endParaRPr lang="en-US" sz="1000" dirty="0"/>
          </a:p>
        </p:txBody>
      </p:sp>
      <p:sp>
        <p:nvSpPr>
          <p:cNvPr id="35" name="Rectangle 34"/>
          <p:cNvSpPr/>
          <p:nvPr/>
        </p:nvSpPr>
        <p:spPr bwMode="auto">
          <a:xfrm>
            <a:off x="2750532" y="269615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6" name="Rectangle 35"/>
          <p:cNvSpPr/>
          <p:nvPr/>
        </p:nvSpPr>
        <p:spPr bwMode="auto">
          <a:xfrm>
            <a:off x="2750531" y="3045270"/>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7" name="Rectangle 36"/>
          <p:cNvSpPr/>
          <p:nvPr/>
        </p:nvSpPr>
        <p:spPr bwMode="auto">
          <a:xfrm>
            <a:off x="2750529" y="3424043"/>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8" name="Flowchart: Connector 37"/>
          <p:cNvSpPr/>
          <p:nvPr/>
        </p:nvSpPr>
        <p:spPr bwMode="auto">
          <a:xfrm>
            <a:off x="2803684" y="2744645"/>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9" name="TextBox 38"/>
          <p:cNvSpPr txBox="1"/>
          <p:nvPr/>
        </p:nvSpPr>
        <p:spPr>
          <a:xfrm>
            <a:off x="5925313" y="1940385"/>
            <a:ext cx="3029582" cy="1815882"/>
          </a:xfrm>
          <a:prstGeom prst="rect">
            <a:avLst/>
          </a:prstGeom>
          <a:noFill/>
          <a:ln w="12700">
            <a:noFill/>
          </a:ln>
        </p:spPr>
        <p:txBody>
          <a:bodyPr wrap="square" rtlCol="0">
            <a:spAutoFit/>
          </a:bodyPr>
          <a:lstStyle/>
          <a:p>
            <a:pPr algn="ctr"/>
            <a:r>
              <a:rPr lang="ka-GE" sz="1400" b="1" dirty="0" smtClean="0"/>
              <a:t>დოკუმენტების ტიპები:</a:t>
            </a:r>
          </a:p>
          <a:p>
            <a:pPr algn="ctr"/>
            <a:endParaRPr lang="ka-GE" sz="1400" b="1" dirty="0" smtClean="0"/>
          </a:p>
          <a:p>
            <a:pPr marL="285750" indent="-285750">
              <a:buFont typeface="Arial" pitchFamily="34" charset="0"/>
              <a:buChar char="•"/>
            </a:pPr>
            <a:r>
              <a:rPr lang="ka-GE" sz="1400" dirty="0" smtClean="0"/>
              <a:t>ელექტრონული</a:t>
            </a:r>
          </a:p>
          <a:p>
            <a:pPr marL="285750" indent="-285750">
              <a:buFont typeface="Arial" pitchFamily="34" charset="0"/>
              <a:buChar char="•"/>
            </a:pPr>
            <a:r>
              <a:rPr lang="ka-GE" sz="1400" dirty="0" smtClean="0"/>
              <a:t>ელექტრონული - შექმნილი სისტემის ინტერფეისით</a:t>
            </a:r>
          </a:p>
          <a:p>
            <a:pPr marL="285750" indent="-285750">
              <a:buFont typeface="Arial" pitchFamily="34" charset="0"/>
              <a:buChar char="•"/>
            </a:pPr>
            <a:r>
              <a:rPr lang="ka-GE" sz="1400" dirty="0" smtClean="0"/>
              <a:t>მატერიალური (ატვირთული)</a:t>
            </a:r>
          </a:p>
          <a:p>
            <a:pPr marL="285750" indent="-285750">
              <a:buFont typeface="Arial" pitchFamily="34" charset="0"/>
              <a:buChar char="•"/>
            </a:pPr>
            <a:r>
              <a:rPr lang="ka-GE" sz="1400" dirty="0" smtClean="0"/>
              <a:t>დედანი (ხელზე)</a:t>
            </a:r>
          </a:p>
          <a:p>
            <a:endParaRPr lang="ka-GE" sz="1400" dirty="0" smtClean="0"/>
          </a:p>
        </p:txBody>
      </p:sp>
      <p:sp>
        <p:nvSpPr>
          <p:cNvPr id="41"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მაძიებლის მიერ დოკუმენტების წარმოების პროცესი</a:t>
            </a:r>
            <a:endParaRPr lang="en-US" sz="2400" b="1" dirty="0">
              <a:latin typeface="Sylfaen" pitchFamily="18" charset="0"/>
              <a:ea typeface="+mn-ea"/>
              <a:cs typeface="+mn-cs"/>
            </a:endParaRPr>
          </a:p>
        </p:txBody>
      </p:sp>
      <p:pic>
        <p:nvPicPr>
          <p:cNvPr id="42" name="Picture 5" descr="C:\Users\TATA\AppData\Local\Microsoft\Windows\Temporary Internet Files\Content.IE5\DT5I4WKP\MC900441441[1].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948552" y="2616123"/>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3" name="Picture 5" descr="C:\Users\TATA\AppData\Local\Microsoft\Windows\Temporary Internet Files\Content.IE5\DT5I4WKP\MC900441441[1].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968861" y="2964840"/>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4" name="Picture 5" descr="C:\Users\TATA\AppData\Local\Microsoft\Windows\Temporary Internet Files\Content.IE5\DT5I4WKP\MC900441441[1].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968861" y="3358485"/>
            <a:ext cx="320851" cy="3208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1159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p:cTn id="55" dur="500" fill="hold"/>
                                        <p:tgtEl>
                                          <p:spTgt spid="15"/>
                                        </p:tgtEl>
                                        <p:attrNameLst>
                                          <p:attrName>ppt_w</p:attrName>
                                        </p:attrNameLst>
                                      </p:cBhvr>
                                      <p:tavLst>
                                        <p:tav tm="0">
                                          <p:val>
                                            <p:fltVal val="0"/>
                                          </p:val>
                                        </p:tav>
                                        <p:tav tm="100000">
                                          <p:val>
                                            <p:strVal val="#ppt_w"/>
                                          </p:val>
                                        </p:tav>
                                      </p:tavLst>
                                    </p:anim>
                                    <p:anim calcmode="lin" valueType="num">
                                      <p:cBhvr>
                                        <p:cTn id="56" dur="500" fill="hold"/>
                                        <p:tgtEl>
                                          <p:spTgt spid="15"/>
                                        </p:tgtEl>
                                        <p:attrNameLst>
                                          <p:attrName>ppt_h</p:attrName>
                                        </p:attrNameLst>
                                      </p:cBhvr>
                                      <p:tavLst>
                                        <p:tav tm="0">
                                          <p:val>
                                            <p:fltVal val="0"/>
                                          </p:val>
                                        </p:tav>
                                        <p:tav tm="100000">
                                          <p:val>
                                            <p:strVal val="#ppt_h"/>
                                          </p:val>
                                        </p:tav>
                                      </p:tavLst>
                                    </p:anim>
                                    <p:animEffect transition="in" filter="fade">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27"/>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26"/>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28"/>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29"/>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 calcmode="lin" valueType="num">
                                      <p:cBhvr>
                                        <p:cTn id="72" dur="500" fill="hold"/>
                                        <p:tgtEl>
                                          <p:spTgt spid="16"/>
                                        </p:tgtEl>
                                        <p:attrNameLst>
                                          <p:attrName>ppt_w</p:attrName>
                                        </p:attrNameLst>
                                      </p:cBhvr>
                                      <p:tavLst>
                                        <p:tav tm="0">
                                          <p:val>
                                            <p:fltVal val="0"/>
                                          </p:val>
                                        </p:tav>
                                        <p:tav tm="100000">
                                          <p:val>
                                            <p:strVal val="#ppt_w"/>
                                          </p:val>
                                        </p:tav>
                                      </p:tavLst>
                                    </p:anim>
                                    <p:anim calcmode="lin" valueType="num">
                                      <p:cBhvr>
                                        <p:cTn id="73" dur="500" fill="hold"/>
                                        <p:tgtEl>
                                          <p:spTgt spid="16"/>
                                        </p:tgtEl>
                                        <p:attrNameLst>
                                          <p:attrName>ppt_h</p:attrName>
                                        </p:attrNameLst>
                                      </p:cBhvr>
                                      <p:tavLst>
                                        <p:tav tm="0">
                                          <p:val>
                                            <p:fltVal val="0"/>
                                          </p:val>
                                        </p:tav>
                                        <p:tav tm="100000">
                                          <p:val>
                                            <p:strVal val="#ppt_h"/>
                                          </p:val>
                                        </p:tav>
                                      </p:tavLst>
                                    </p:anim>
                                    <p:animEffect transition="in" filter="fade">
                                      <p:cBhvr>
                                        <p:cTn id="74" dur="500"/>
                                        <p:tgtEl>
                                          <p:spTgt spid="16"/>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2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24"/>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0"/>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25"/>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53" presetClass="entr" presetSubtype="16"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 calcmode="lin" valueType="num">
                                      <p:cBhvr>
                                        <p:cTn id="89" dur="500" fill="hold"/>
                                        <p:tgtEl>
                                          <p:spTgt spid="20"/>
                                        </p:tgtEl>
                                        <p:attrNameLst>
                                          <p:attrName>ppt_w</p:attrName>
                                        </p:attrNameLst>
                                      </p:cBhvr>
                                      <p:tavLst>
                                        <p:tav tm="0">
                                          <p:val>
                                            <p:fltVal val="0"/>
                                          </p:val>
                                        </p:tav>
                                        <p:tav tm="100000">
                                          <p:val>
                                            <p:strVal val="#ppt_w"/>
                                          </p:val>
                                        </p:tav>
                                      </p:tavLst>
                                    </p:anim>
                                    <p:anim calcmode="lin" valueType="num">
                                      <p:cBhvr>
                                        <p:cTn id="90" dur="500" fill="hold"/>
                                        <p:tgtEl>
                                          <p:spTgt spid="20"/>
                                        </p:tgtEl>
                                        <p:attrNameLst>
                                          <p:attrName>ppt_h</p:attrName>
                                        </p:attrNameLst>
                                      </p:cBhvr>
                                      <p:tavLst>
                                        <p:tav tm="0">
                                          <p:val>
                                            <p:fltVal val="0"/>
                                          </p:val>
                                        </p:tav>
                                        <p:tav tm="100000">
                                          <p:val>
                                            <p:strVal val="#ppt_h"/>
                                          </p:val>
                                        </p:tav>
                                      </p:tavLst>
                                    </p:anim>
                                    <p:animEffect transition="in" filter="fade">
                                      <p:cBhvr>
                                        <p:cTn id="91" dur="500"/>
                                        <p:tgtEl>
                                          <p:spTgt spid="20"/>
                                        </p:tgtEl>
                                      </p:cBhvr>
                                    </p:animEffec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0"/>
                                          </p:stCondLst>
                                        </p:cTn>
                                        <p:tgtEl>
                                          <p:spTgt spid="32"/>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33"/>
                                        </p:tgtEl>
                                        <p:attrNameLst>
                                          <p:attrName>style.visibility</p:attrName>
                                        </p:attrNameLst>
                                      </p:cBhvr>
                                      <p:to>
                                        <p:strVal val="visible"/>
                                      </p:to>
                                    </p:set>
                                  </p:childTnLst>
                                </p:cTn>
                              </p:par>
                              <p:par>
                                <p:cTn id="98" presetID="1" presetClass="entr" presetSubtype="0" fill="hold" grpId="0" nodeType="withEffect">
                                  <p:stCondLst>
                                    <p:cond delay="0"/>
                                  </p:stCondLst>
                                  <p:childTnLst>
                                    <p:set>
                                      <p:cBhvr>
                                        <p:cTn id="99" dur="1" fill="hold">
                                          <p:stCondLst>
                                            <p:cond delay="0"/>
                                          </p:stCondLst>
                                        </p:cTn>
                                        <p:tgtEl>
                                          <p:spTgt spid="34"/>
                                        </p:tgtEl>
                                        <p:attrNameLst>
                                          <p:attrName>style.visibility</p:attrName>
                                        </p:attrNameLst>
                                      </p:cBhvr>
                                      <p:to>
                                        <p:strVal val="visible"/>
                                      </p:to>
                                    </p:set>
                                  </p:childTnLst>
                                </p:cTn>
                              </p:par>
                              <p:par>
                                <p:cTn id="100" presetID="1" presetClass="entr" presetSubtype="0" fill="hold" nodeType="withEffect">
                                  <p:stCondLst>
                                    <p:cond delay="0"/>
                                  </p:stCondLst>
                                  <p:childTnLst>
                                    <p:set>
                                      <p:cBhvr>
                                        <p:cTn id="101" dur="1" fill="hold">
                                          <p:stCondLst>
                                            <p:cond delay="0"/>
                                          </p:stCondLst>
                                        </p:cTn>
                                        <p:tgtEl>
                                          <p:spTgt spid="31"/>
                                        </p:tgtEl>
                                        <p:attrNameLst>
                                          <p:attrName>style.visibility</p:attrName>
                                        </p:attrNameLst>
                                      </p:cBhvr>
                                      <p:to>
                                        <p:strVal val="visible"/>
                                      </p:to>
                                    </p:set>
                                  </p:childTnLst>
                                </p:cTn>
                              </p:par>
                              <p:par>
                                <p:cTn id="102" presetID="1" presetClass="entr" presetSubtype="0" fill="hold" grpId="0" nodeType="withEffect">
                                  <p:stCondLst>
                                    <p:cond delay="0"/>
                                  </p:stCondLst>
                                  <p:childTnLst>
                                    <p:set>
                                      <p:cBhvr>
                                        <p:cTn id="103"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animBg="1"/>
      <p:bldP spid="25" grpId="0" animBg="1"/>
      <p:bldP spid="26" grpId="0" animBg="1"/>
      <p:bldP spid="28" grpId="0" animBg="1"/>
      <p:bldP spid="29" grpId="0" animBg="1"/>
      <p:bldP spid="30" grpId="0" animBg="1"/>
      <p:bldP spid="32" grpId="0" animBg="1"/>
      <p:bldP spid="33" grpId="0" animBg="1"/>
      <p:bldP spid="34" grpId="0" animBg="1"/>
      <p:bldP spid="35" grpId="0" animBg="1"/>
      <p:bldP spid="36" grpId="0" animBg="1"/>
      <p:bldP spid="37" grpId="0" animBg="1"/>
      <p:bldP spid="38" grpId="0" animBg="1"/>
      <p:bldP spid="3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648213"/>
            <a:ext cx="8136904" cy="276999"/>
          </a:xfrm>
          <a:prstGeom prst="rect">
            <a:avLst/>
          </a:prstGeom>
          <a:noFill/>
        </p:spPr>
        <p:txBody>
          <a:bodyPr wrap="square" rtlCol="0">
            <a:spAutoFit/>
          </a:bodyPr>
          <a:lstStyle/>
          <a:p>
            <a:r>
              <a:rPr lang="ka-GE" sz="1200" b="1" dirty="0" smtClean="0">
                <a:latin typeface="Sylfaen" pitchFamily="18" charset="0"/>
              </a:rPr>
              <a:t>მომხმარებელი</a:t>
            </a:r>
            <a:r>
              <a:rPr lang="ka-GE" sz="1200" dirty="0" smtClean="0">
                <a:latin typeface="Sylfaen" pitchFamily="18" charset="0"/>
              </a:rPr>
              <a:t>: &lt;სახელი, გვარი&gt;</a:t>
            </a:r>
            <a:endParaRPr lang="en-US" sz="1200" dirty="0">
              <a:latin typeface="Sylfaen" pitchFamily="18" charset="0"/>
            </a:endParaRPr>
          </a:p>
        </p:txBody>
      </p:sp>
      <p:sp>
        <p:nvSpPr>
          <p:cNvPr id="3" name="Rounded Rectangle 2"/>
          <p:cNvSpPr/>
          <p:nvPr/>
        </p:nvSpPr>
        <p:spPr bwMode="auto">
          <a:xfrm>
            <a:off x="251520" y="2348880"/>
            <a:ext cx="2088232"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400" b="1" dirty="0">
                <a:solidFill>
                  <a:schemeClr val="bg1"/>
                </a:solidFill>
                <a:latin typeface="Sylfaen" pitchFamily="18" charset="0"/>
              </a:rPr>
              <a:t>შემსრულებლის </a:t>
            </a:r>
            <a:r>
              <a:rPr lang="ka-GE" sz="1400" b="1" dirty="0" smtClean="0">
                <a:solidFill>
                  <a:schemeClr val="bg1"/>
                </a:solidFill>
                <a:latin typeface="Sylfaen" pitchFamily="18" charset="0"/>
              </a:rPr>
              <a:t> არჩევა</a:t>
            </a:r>
            <a:endParaRPr lang="en-US" sz="1400" b="1" dirty="0">
              <a:solidFill>
                <a:schemeClr val="bg1"/>
              </a:solidFill>
              <a:latin typeface="Sylfaen" pitchFamily="18" charset="0"/>
            </a:endParaRPr>
          </a:p>
        </p:txBody>
      </p:sp>
      <p:sp>
        <p:nvSpPr>
          <p:cNvPr id="4" name="Rounded Rectangle 3"/>
          <p:cNvSpPr/>
          <p:nvPr/>
        </p:nvSpPr>
        <p:spPr bwMode="auto">
          <a:xfrm>
            <a:off x="2366086" y="2348880"/>
            <a:ext cx="2054009"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300" b="1" i="0" u="none" strike="noStrike" cap="none" normalizeH="0" baseline="0" dirty="0" smtClean="0">
                <a:ln>
                  <a:noFill/>
                </a:ln>
                <a:solidFill>
                  <a:schemeClr val="bg1"/>
                </a:solidFill>
                <a:effectLst/>
                <a:latin typeface="Sylfaen" pitchFamily="18" charset="0"/>
              </a:rPr>
              <a:t>გაგზავნის დადასტურება</a:t>
            </a:r>
            <a:endParaRPr kumimoji="0" lang="en-US" sz="1300" b="1" i="0" u="none" strike="noStrike" cap="none" normalizeH="0" baseline="0" dirty="0" smtClean="0">
              <a:ln>
                <a:noFill/>
              </a:ln>
              <a:solidFill>
                <a:schemeClr val="bg1"/>
              </a:solidFill>
              <a:effectLst/>
              <a:latin typeface="Sylfaen" pitchFamily="18" charset="0"/>
            </a:endParaRPr>
          </a:p>
        </p:txBody>
      </p:sp>
      <p:sp>
        <p:nvSpPr>
          <p:cNvPr id="7"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სააგენტოს ხელმძღვანელობის ვებ ინტერფეისი</a:t>
            </a:r>
            <a:endParaRPr lang="en-US" sz="2400" b="1" dirty="0">
              <a:latin typeface="Sylfaen" pitchFamily="18" charset="0"/>
              <a:ea typeface="+mn-ea"/>
              <a:cs typeface="+mn-cs"/>
            </a:endParaRPr>
          </a:p>
        </p:txBody>
      </p:sp>
      <p:graphicFrame>
        <p:nvGraphicFramePr>
          <p:cNvPr id="12" name="Table 11"/>
          <p:cNvGraphicFramePr>
            <a:graphicFrameLocks noGrp="1"/>
          </p:cNvGraphicFramePr>
          <p:nvPr>
            <p:extLst>
              <p:ext uri="{D42A27DB-BD31-4B8C-83A1-F6EECF244321}">
                <p14:modId xmlns:p14="http://schemas.microsoft.com/office/powerpoint/2010/main" xmlns="" val="1054368843"/>
              </p:ext>
            </p:extLst>
          </p:nvPr>
        </p:nvGraphicFramePr>
        <p:xfrm>
          <a:off x="253480" y="2994451"/>
          <a:ext cx="8380044" cy="3243814"/>
        </p:xfrm>
        <a:graphic>
          <a:graphicData uri="http://schemas.openxmlformats.org/drawingml/2006/table">
            <a:tbl>
              <a:tblPr firstRow="1" bandRow="1">
                <a:tableStyleId>{D7AC3CCA-C797-4891-BE02-D94E43425B78}</a:tableStyleId>
              </a:tblPr>
              <a:tblGrid>
                <a:gridCol w="912440"/>
                <a:gridCol w="949792"/>
                <a:gridCol w="1031408"/>
                <a:gridCol w="830824"/>
                <a:gridCol w="931116"/>
                <a:gridCol w="931116"/>
                <a:gridCol w="1040744"/>
                <a:gridCol w="821488"/>
                <a:gridCol w="931116"/>
              </a:tblGrid>
              <a:tr h="647700">
                <a:tc>
                  <a:txBody>
                    <a:bodyPr/>
                    <a:lstStyle/>
                    <a:p>
                      <a:pPr algn="ctr"/>
                      <a:r>
                        <a:rPr lang="ka-GE" sz="1000" dirty="0" smtClean="0"/>
                        <a:t>კატეგორია</a:t>
                      </a:r>
                      <a:endParaRPr lang="en-US" sz="1000" dirty="0">
                        <a:latin typeface="Sylfaen" pitchFamily="18" charset="0"/>
                      </a:endParaRPr>
                    </a:p>
                  </a:txBody>
                  <a:tcPr anchor="ctr">
                    <a:solidFill>
                      <a:schemeClr val="bg1">
                        <a:lumMod val="50000"/>
                      </a:schemeClr>
                    </a:solidFill>
                  </a:tcPr>
                </a:tc>
                <a:tc>
                  <a:txBody>
                    <a:bodyPr/>
                    <a:lstStyle/>
                    <a:p>
                      <a:pPr algn="ctr"/>
                      <a:r>
                        <a:rPr lang="ka-GE" sz="1000" dirty="0" smtClean="0"/>
                        <a:t>სამედ. საქმიანობა</a:t>
                      </a:r>
                      <a:endParaRPr lang="en-US" sz="1000" dirty="0">
                        <a:latin typeface="Sylfaen" pitchFamily="18" charset="0"/>
                      </a:endParaRPr>
                    </a:p>
                  </a:txBody>
                  <a:tcPr anchor="ctr">
                    <a:solidFill>
                      <a:schemeClr val="bg1">
                        <a:lumMod val="50000"/>
                      </a:schemeClr>
                    </a:solidFill>
                  </a:tcPr>
                </a:tc>
                <a:tc>
                  <a:txBody>
                    <a:bodyPr/>
                    <a:lstStyle/>
                    <a:p>
                      <a:pPr algn="ctr"/>
                      <a:r>
                        <a:rPr lang="ka-GE" sz="1000" dirty="0" smtClean="0"/>
                        <a:t>მაძიებელი</a:t>
                      </a:r>
                      <a:endParaRPr lang="en-US" sz="1000" dirty="0">
                        <a:latin typeface="Sylfaen" pitchFamily="18" charset="0"/>
                      </a:endParaRPr>
                    </a:p>
                  </a:txBody>
                  <a:tcPr anchor="ctr">
                    <a:solidFill>
                      <a:schemeClr val="bg1">
                        <a:lumMod val="50000"/>
                      </a:schemeClr>
                    </a:solidFill>
                  </a:tcPr>
                </a:tc>
                <a:tc>
                  <a:txBody>
                    <a:bodyPr/>
                    <a:lstStyle/>
                    <a:p>
                      <a:pPr algn="ctr"/>
                      <a:r>
                        <a:rPr lang="ka-GE" sz="900" dirty="0" smtClean="0"/>
                        <a:t>პროცედურის დაწყების თარიღი</a:t>
                      </a:r>
                      <a:endParaRPr lang="en-US" sz="900" dirty="0">
                        <a:latin typeface="Sylfaen" pitchFamily="18" charset="0"/>
                      </a:endParaRPr>
                    </a:p>
                  </a:txBody>
                  <a:tcPr anchor="ctr">
                    <a:solidFill>
                      <a:schemeClr val="bg1">
                        <a:lumMod val="50000"/>
                      </a:schemeClr>
                    </a:solidFill>
                  </a:tcPr>
                </a:tc>
                <a:tc>
                  <a:txBody>
                    <a:bodyPr/>
                    <a:lstStyle/>
                    <a:p>
                      <a:pPr algn="ctr"/>
                      <a:r>
                        <a:rPr lang="ka-GE" sz="1000" baseline="0" dirty="0" smtClean="0"/>
                        <a:t>სტატუსი</a:t>
                      </a:r>
                      <a:endParaRPr lang="en-US" sz="1000" dirty="0">
                        <a:latin typeface="Sylfaen" pitchFamily="18" charset="0"/>
                      </a:endParaRPr>
                    </a:p>
                  </a:txBody>
                  <a:tcPr anchor="ctr">
                    <a:solidFill>
                      <a:schemeClr val="bg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სტატუსის თარიღი</a:t>
                      </a:r>
                      <a:endParaRPr lang="en-US" sz="900" dirty="0" smtClean="0">
                        <a:latin typeface="Sylfaen" pitchFamily="18" charset="0"/>
                      </a:endParaRPr>
                    </a:p>
                  </a:txBody>
                  <a:tcPr anchor="ctr">
                    <a:solidFill>
                      <a:schemeClr val="bg1">
                        <a:lumMod val="50000"/>
                      </a:schemeClr>
                    </a:solidFill>
                  </a:tcPr>
                </a:tc>
                <a:tc>
                  <a:txBody>
                    <a:bodyPr/>
                    <a:lstStyle/>
                    <a:p>
                      <a:pPr algn="ctr"/>
                      <a:r>
                        <a:rPr lang="ka-GE" sz="800" dirty="0" smtClean="0"/>
                        <a:t>შემსრულებელი</a:t>
                      </a:r>
                      <a:endParaRPr lang="en-US" sz="800" dirty="0">
                        <a:latin typeface="Sylfaen" pitchFamily="18" charset="0"/>
                      </a:endParaRPr>
                    </a:p>
                  </a:txBody>
                  <a:tcPr anchor="ctr">
                    <a:solidFill>
                      <a:schemeClr val="bg1">
                        <a:lumMod val="50000"/>
                      </a:schemeClr>
                    </a:solidFill>
                  </a:tcPr>
                </a:tc>
                <a:tc>
                  <a:txBody>
                    <a:bodyPr/>
                    <a:lstStyle/>
                    <a:p>
                      <a:pPr algn="ctr"/>
                      <a:r>
                        <a:rPr lang="ka-GE" sz="1000" dirty="0" smtClean="0"/>
                        <a:t>ვიზა</a:t>
                      </a:r>
                      <a:endParaRPr lang="en-US" sz="1000" dirty="0">
                        <a:latin typeface="Sylfaen" pitchFamily="18" charset="0"/>
                      </a:endParaRPr>
                    </a:p>
                  </a:txBody>
                  <a:tcPr anchor="ctr">
                    <a:solidFill>
                      <a:schemeClr val="bg1">
                        <a:lumMod val="50000"/>
                      </a:schemeClr>
                    </a:solidFill>
                  </a:tcPr>
                </a:tc>
                <a:tc>
                  <a:txBody>
                    <a:bodyPr/>
                    <a:lstStyle/>
                    <a:p>
                      <a:pPr marL="0" algn="ctr" defTabSz="914400" rtl="0" eaLnBrk="1" latinLnBrk="0" hangingPunct="1"/>
                      <a:r>
                        <a:rPr lang="ka-GE" sz="800" kern="1200" dirty="0" smtClean="0"/>
                        <a:t>შესრულების ბოლო თარიღი</a:t>
                      </a:r>
                      <a:endParaRPr lang="en-US" sz="800" b="1" kern="1200" dirty="0">
                        <a:solidFill>
                          <a:schemeClr val="lt1"/>
                        </a:solidFill>
                        <a:latin typeface="Sylfaen" pitchFamily="18" charset="0"/>
                        <a:ea typeface="+mn-ea"/>
                        <a:cs typeface="+mn-cs"/>
                      </a:endParaRPr>
                    </a:p>
                  </a:txBody>
                  <a:tcPr anchor="ctr">
                    <a:solidFill>
                      <a:schemeClr val="bg1">
                        <a:lumMod val="50000"/>
                      </a:schemeClr>
                    </a:solidFill>
                  </a:tcPr>
                </a:tc>
              </a:tr>
              <a:tr h="505009">
                <a:tc>
                  <a:txBody>
                    <a:bodyPr/>
                    <a:lstStyle/>
                    <a:p>
                      <a:pPr algn="ctr"/>
                      <a:r>
                        <a:rPr lang="ka-GE" sz="900" dirty="0" smtClean="0">
                          <a:latin typeface="Sylfaen" pitchFamily="18" charset="0"/>
                        </a:rPr>
                        <a:t>ანგარიშგება</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სამედიცინო დაწესებულება</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latin typeface="Sylfaen" pitchFamily="18" charset="0"/>
                        </a:rPr>
                        <a:t>05.12.2011</a:t>
                      </a:r>
                      <a:endParaRPr lang="en-US" sz="900" dirty="0" smtClean="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ახალი</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05.12.2011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pPr algn="ctr"/>
                      <a:endParaRPr lang="en-US" sz="800" dirty="0"/>
                    </a:p>
                  </a:txBody>
                  <a:tcPr anchor="ctr">
                    <a:solidFill>
                      <a:schemeClr val="bg1">
                        <a:lumMod val="75000"/>
                      </a:schemeClr>
                    </a:solidFill>
                  </a:tcPr>
                </a:tc>
              </a:tr>
              <a:tr h="505009">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სასწრაფო</a:t>
                      </a:r>
                      <a:r>
                        <a:rPr lang="ka-GE" sz="900" baseline="0" dirty="0" smtClean="0"/>
                        <a:t> სამედიცინო დახმარება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25.08.2011</a:t>
                      </a:r>
                      <a:endParaRPr lang="en-US" sz="900" dirty="0" smtClean="0">
                        <a:latin typeface="Sylfaen" pitchFamily="18" charset="0"/>
                      </a:endParaRPr>
                    </a:p>
                  </a:txBody>
                  <a:tcPr anchor="ctr">
                    <a:solidFill>
                      <a:schemeClr val="bg1">
                        <a:lumMod val="75000"/>
                      </a:schemeClr>
                    </a:solidFill>
                  </a:tcPr>
                </a:tc>
                <a:tc>
                  <a:txBody>
                    <a:bodyPr/>
                    <a:lstStyle/>
                    <a:p>
                      <a:pPr algn="ctr"/>
                      <a:r>
                        <a:rPr lang="ka-GE" sz="900" dirty="0" smtClean="0"/>
                        <a:t>ახალი</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25.08.2011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pPr algn="ctr"/>
                      <a:r>
                        <a:rPr lang="en-US" sz="900" dirty="0" smtClean="0"/>
                        <a:t>X</a:t>
                      </a:r>
                      <a:endParaRPr lang="en-US" sz="900" dirty="0">
                        <a:latin typeface="Sylfaen" pitchFamily="18" charset="0"/>
                      </a:endParaRPr>
                    </a:p>
                  </a:txBody>
                  <a:tcPr anchor="ctr">
                    <a:solidFill>
                      <a:schemeClr val="bg1">
                        <a:lumMod val="75000"/>
                      </a:schemeClr>
                    </a:solidFill>
                  </a:tcPr>
                </a:tc>
                <a:tc>
                  <a:txBody>
                    <a:bodyPr/>
                    <a:lstStyle/>
                    <a:p>
                      <a:pPr algn="ctr"/>
                      <a:r>
                        <a:rPr lang="ka-GE" sz="800" dirty="0" smtClean="0"/>
                        <a:t>27.08.2011</a:t>
                      </a:r>
                      <a:endParaRPr lang="en-US" sz="800" dirty="0"/>
                    </a:p>
                  </a:txBody>
                  <a:tcPr anchor="ctr">
                    <a:solidFill>
                      <a:schemeClr val="bg1">
                        <a:lumMod val="75000"/>
                      </a:schemeClr>
                    </a:solidFill>
                  </a:tcPr>
                </a:tc>
              </a:tr>
              <a:tr h="504056">
                <a:tc>
                  <a:txBody>
                    <a:bodyPr/>
                    <a:lstStyle/>
                    <a:p>
                      <a:pPr algn="ctr"/>
                      <a:r>
                        <a:rPr lang="ka-GE" sz="900" dirty="0" smtClean="0"/>
                        <a:t>ნებართვა</a:t>
                      </a:r>
                      <a:endParaRPr lang="en-US" sz="900" dirty="0">
                        <a:latin typeface="Sylfaen" pitchFamily="18" charset="0"/>
                      </a:endParaRPr>
                    </a:p>
                  </a:txBody>
                  <a:tcPr anchor="ctr">
                    <a:solidFill>
                      <a:schemeClr val="bg1">
                        <a:lumMod val="75000"/>
                      </a:schemeClr>
                    </a:solidFill>
                  </a:tcPr>
                </a:tc>
                <a:tc>
                  <a:txBody>
                    <a:bodyPr/>
                    <a:lstStyle/>
                    <a:p>
                      <a:pPr algn="ctr"/>
                      <a:r>
                        <a:rPr lang="ka-GE" sz="800" dirty="0" smtClean="0"/>
                        <a:t>სტაციონარული დაწესებულება</a:t>
                      </a:r>
                      <a:endParaRPr lang="en-US" sz="8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20.08.2011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განხილვის პროცესში</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21.08.2011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სახელი, გვარი</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25.08.2011</a:t>
                      </a:r>
                      <a:endParaRPr lang="en-US" sz="800" kern="1200" dirty="0">
                        <a:solidFill>
                          <a:schemeClr val="dk1"/>
                        </a:solidFill>
                        <a:latin typeface="+mn-lt"/>
                        <a:ea typeface="+mn-ea"/>
                        <a:cs typeface="+mn-cs"/>
                      </a:endParaRPr>
                    </a:p>
                  </a:txBody>
                  <a:tcPr anchor="ctr">
                    <a:solidFill>
                      <a:schemeClr val="bg1">
                        <a:lumMod val="75000"/>
                      </a:schemeClr>
                    </a:solidFill>
                  </a:tcPr>
                </a:tc>
              </a:tr>
              <a:tr h="504056">
                <a:tc>
                  <a:txBody>
                    <a:bodyPr/>
                    <a:lstStyle/>
                    <a:p>
                      <a:pPr marL="0" algn="ctr" defTabSz="914400" rtl="0" eaLnBrk="1" latinLnBrk="0" hangingPunct="1"/>
                      <a:r>
                        <a:rPr lang="ka-GE" sz="900" kern="1200" dirty="0" smtClean="0"/>
                        <a:t>შეტყობინება</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800" kern="1200" dirty="0" smtClean="0"/>
                        <a:t>მაღალი რისკის შემცველი სამედიცინო საქმიანობა</a:t>
                      </a:r>
                      <a:endParaRPr lang="en-US" sz="8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15.07.2011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დასრულდა უარით</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30.07.2011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სახელი, გვარი</a:t>
                      </a:r>
                      <a:endParaRPr lang="en-US" sz="900" dirty="0" smtClean="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30.07.2011</a:t>
                      </a:r>
                      <a:endParaRPr lang="en-US" sz="800" kern="1200" dirty="0">
                        <a:solidFill>
                          <a:schemeClr val="dk1"/>
                        </a:solidFill>
                        <a:latin typeface="+mn-lt"/>
                        <a:ea typeface="+mn-ea"/>
                        <a:cs typeface="+mn-cs"/>
                      </a:endParaRPr>
                    </a:p>
                  </a:txBody>
                  <a:tcPr anchor="ctr">
                    <a:solidFill>
                      <a:schemeClr val="bg1">
                        <a:lumMod val="75000"/>
                      </a:schemeClr>
                    </a:solidFill>
                  </a:tcPr>
                </a:tc>
              </a:tr>
              <a:tr h="501000">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სასამართლო სამედიცინო ექსპერტიზა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01.06.2011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დასრულდა დადებითად</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22.07.2011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სახელი, გვარი</a:t>
                      </a:r>
                      <a:endParaRPr lang="en-US" sz="900" dirty="0" smtClean="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20.08.2011</a:t>
                      </a:r>
                      <a:endParaRPr lang="en-US" sz="800" kern="1200" dirty="0">
                        <a:solidFill>
                          <a:schemeClr val="dk1"/>
                        </a:solidFill>
                        <a:latin typeface="+mn-lt"/>
                        <a:ea typeface="+mn-ea"/>
                        <a:cs typeface="+mn-cs"/>
                      </a:endParaRPr>
                    </a:p>
                  </a:txBody>
                  <a:tcPr anchor="ctr">
                    <a:solidFill>
                      <a:schemeClr val="bg1">
                        <a:lumMod val="75000"/>
                      </a:schemeClr>
                    </a:solidFill>
                  </a:tcPr>
                </a:tc>
              </a:tr>
            </a:tbl>
          </a:graphicData>
        </a:graphic>
      </p:graphicFrame>
      <p:sp>
        <p:nvSpPr>
          <p:cNvPr id="13" name="TextBox 12"/>
          <p:cNvSpPr txBox="1"/>
          <p:nvPr/>
        </p:nvSpPr>
        <p:spPr>
          <a:xfrm>
            <a:off x="6084168" y="1844824"/>
            <a:ext cx="2520280" cy="923330"/>
          </a:xfrm>
          <a:prstGeom prst="rect">
            <a:avLst/>
          </a:prstGeom>
          <a:solidFill>
            <a:schemeClr val="bg1"/>
          </a:solidFill>
          <a:ln w="38100">
            <a:solidFill>
              <a:srgbClr val="FF0000"/>
            </a:solidFill>
          </a:ln>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ka-GE" dirty="0" smtClean="0">
                <a:solidFill>
                  <a:schemeClr val="tx1"/>
                </a:solidFill>
              </a:rPr>
              <a:t>თანამშრომელი 1</a:t>
            </a:r>
          </a:p>
          <a:p>
            <a:r>
              <a:rPr lang="ka-GE" dirty="0" smtClean="0">
                <a:solidFill>
                  <a:schemeClr val="tx1"/>
                </a:solidFill>
              </a:rPr>
              <a:t>თანამშრომელი 2</a:t>
            </a:r>
          </a:p>
          <a:p>
            <a:r>
              <a:rPr lang="ka-GE" dirty="0" smtClean="0">
                <a:solidFill>
                  <a:schemeClr val="tx1"/>
                </a:solidFill>
              </a:rPr>
              <a:t>თანამშრომელი 3</a:t>
            </a:r>
            <a:endParaRPr lang="en-US" dirty="0">
              <a:solidFill>
                <a:schemeClr val="tx1"/>
              </a:solidFill>
            </a:endParaRPr>
          </a:p>
        </p:txBody>
      </p:sp>
      <p:cxnSp>
        <p:nvCxnSpPr>
          <p:cNvPr id="15" name="Straight Arrow Connector 14"/>
          <p:cNvCxnSpPr/>
          <p:nvPr/>
        </p:nvCxnSpPr>
        <p:spPr>
          <a:xfrm>
            <a:off x="6300192" y="2768154"/>
            <a:ext cx="0" cy="1668958"/>
          </a:xfrm>
          <a:prstGeom prst="straightConnector1">
            <a:avLst/>
          </a:prstGeom>
          <a:ln w="127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3" idx="0"/>
          </p:cNvCxnSpPr>
          <p:nvPr/>
        </p:nvCxnSpPr>
        <p:spPr>
          <a:xfrm flipV="1">
            <a:off x="1295636" y="2204864"/>
            <a:ext cx="0" cy="14401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295636" y="2204864"/>
            <a:ext cx="4788532" cy="0"/>
          </a:xfrm>
          <a:prstGeom prst="straightConnector1">
            <a:avLst/>
          </a:prstGeom>
          <a:ln w="127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304677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3"/>
                                        </p:tgtEl>
                                        <p:attrNameLst>
                                          <p:attrName>style.color</p:attrName>
                                        </p:attrNameLst>
                                      </p:cBhvr>
                                      <p:by>
                                        <p:hsl h="0" s="-70588" l="0"/>
                                      </p:by>
                                    </p:animClr>
                                    <p:animClr clrSpc="hsl" dir="cw">
                                      <p:cBhvr>
                                        <p:cTn id="7" dur="500" fill="hold"/>
                                        <p:tgtEl>
                                          <p:spTgt spid="3"/>
                                        </p:tgtEl>
                                        <p:attrNameLst>
                                          <p:attrName>fillcolor</p:attrName>
                                        </p:attrNameLst>
                                      </p:cBhvr>
                                      <p:by>
                                        <p:hsl h="0" s="-70588" l="0"/>
                                      </p:by>
                                    </p:animClr>
                                    <p:animClr clrSpc="hsl" dir="cw">
                                      <p:cBhvr>
                                        <p:cTn id="8" dur="500" fill="hold"/>
                                        <p:tgtEl>
                                          <p:spTgt spid="3"/>
                                        </p:tgtEl>
                                        <p:attrNameLst>
                                          <p:attrName>stroke.color</p:attrName>
                                        </p:attrNameLst>
                                      </p:cBhvr>
                                      <p:by>
                                        <p:hsl h="0" s="-70588" l="0"/>
                                      </p:by>
                                    </p:animClr>
                                    <p:set>
                                      <p:cBhvr>
                                        <p:cTn id="9" dur="500" fill="hold"/>
                                        <p:tgtEl>
                                          <p:spTgt spid="3"/>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772816"/>
            <a:ext cx="8136904" cy="276999"/>
          </a:xfrm>
          <a:prstGeom prst="rect">
            <a:avLst/>
          </a:prstGeom>
          <a:noFill/>
        </p:spPr>
        <p:txBody>
          <a:bodyPr wrap="square" rtlCol="0">
            <a:spAutoFit/>
          </a:bodyPr>
          <a:lstStyle/>
          <a:p>
            <a:r>
              <a:rPr lang="ka-GE" sz="1200" b="1" dirty="0" smtClean="0">
                <a:latin typeface="Sylfaen" pitchFamily="18" charset="0"/>
              </a:rPr>
              <a:t>მომხმარებელი</a:t>
            </a:r>
            <a:r>
              <a:rPr lang="ka-GE" sz="1200" dirty="0" smtClean="0">
                <a:latin typeface="Sylfaen" pitchFamily="18" charset="0"/>
              </a:rPr>
              <a:t>: </a:t>
            </a:r>
            <a:r>
              <a:rPr lang="ka-GE" sz="1200" dirty="0">
                <a:latin typeface="Sylfaen" pitchFamily="18" charset="0"/>
              </a:rPr>
              <a:t>&lt;სახელი, გვარი&gt;</a:t>
            </a:r>
            <a:endParaRPr lang="en-US" sz="1200" dirty="0">
              <a:latin typeface="Sylfaen" pitchFamily="18" charset="0"/>
            </a:endParaRPr>
          </a:p>
        </p:txBody>
      </p:sp>
      <p:sp>
        <p:nvSpPr>
          <p:cNvPr id="3" name="Rounded Rectangle 2"/>
          <p:cNvSpPr/>
          <p:nvPr/>
        </p:nvSpPr>
        <p:spPr bwMode="auto">
          <a:xfrm>
            <a:off x="2156520" y="234888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გაგზავნა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4" name="Rounded Rectangle 3"/>
          <p:cNvSpPr/>
          <p:nvPr/>
        </p:nvSpPr>
        <p:spPr bwMode="auto">
          <a:xfrm>
            <a:off x="251520" y="234888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ნახვა/რედაქტირება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7"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სააგენტოს უშუალო შემსრულებლის ვებ ინტერფეისი</a:t>
            </a:r>
            <a:endParaRPr lang="en-US" sz="2400" b="1" dirty="0">
              <a:latin typeface="Sylfaen" pitchFamily="18" charset="0"/>
              <a:ea typeface="+mn-ea"/>
              <a:cs typeface="+mn-cs"/>
            </a:endParaRPr>
          </a:p>
        </p:txBody>
      </p:sp>
      <p:graphicFrame>
        <p:nvGraphicFramePr>
          <p:cNvPr id="13" name="Table 12"/>
          <p:cNvGraphicFramePr>
            <a:graphicFrameLocks noGrp="1"/>
          </p:cNvGraphicFramePr>
          <p:nvPr>
            <p:extLst>
              <p:ext uri="{D42A27DB-BD31-4B8C-83A1-F6EECF244321}">
                <p14:modId xmlns:p14="http://schemas.microsoft.com/office/powerpoint/2010/main" xmlns="" val="1198322176"/>
              </p:ext>
            </p:extLst>
          </p:nvPr>
        </p:nvGraphicFramePr>
        <p:xfrm>
          <a:off x="253480" y="2994451"/>
          <a:ext cx="8380044" cy="3243814"/>
        </p:xfrm>
        <a:graphic>
          <a:graphicData uri="http://schemas.openxmlformats.org/drawingml/2006/table">
            <a:tbl>
              <a:tblPr firstRow="1" bandRow="1">
                <a:tableStyleId>{D7AC3CCA-C797-4891-BE02-D94E43425B78}</a:tableStyleId>
              </a:tblPr>
              <a:tblGrid>
                <a:gridCol w="912440"/>
                <a:gridCol w="949792"/>
                <a:gridCol w="1031408"/>
                <a:gridCol w="830824"/>
                <a:gridCol w="931116"/>
                <a:gridCol w="931116"/>
                <a:gridCol w="1040744"/>
                <a:gridCol w="821488"/>
                <a:gridCol w="931116"/>
              </a:tblGrid>
              <a:tr h="647700">
                <a:tc>
                  <a:txBody>
                    <a:bodyPr/>
                    <a:lstStyle/>
                    <a:p>
                      <a:pPr algn="ctr"/>
                      <a:r>
                        <a:rPr lang="ka-GE" sz="1000" dirty="0" smtClean="0"/>
                        <a:t>კატეგორია</a:t>
                      </a:r>
                      <a:endParaRPr lang="en-US" sz="1000" dirty="0">
                        <a:latin typeface="Sylfaen" pitchFamily="18" charset="0"/>
                      </a:endParaRPr>
                    </a:p>
                  </a:txBody>
                  <a:tcPr anchor="ctr">
                    <a:solidFill>
                      <a:schemeClr val="bg1">
                        <a:lumMod val="50000"/>
                      </a:schemeClr>
                    </a:solidFill>
                  </a:tcPr>
                </a:tc>
                <a:tc>
                  <a:txBody>
                    <a:bodyPr/>
                    <a:lstStyle/>
                    <a:p>
                      <a:pPr algn="ctr"/>
                      <a:r>
                        <a:rPr lang="ka-GE" sz="1000" dirty="0" smtClean="0"/>
                        <a:t>სამედ. საქმიანობა</a:t>
                      </a:r>
                      <a:endParaRPr lang="en-US" sz="1000" dirty="0">
                        <a:latin typeface="Sylfaen" pitchFamily="18" charset="0"/>
                      </a:endParaRPr>
                    </a:p>
                  </a:txBody>
                  <a:tcPr anchor="ctr">
                    <a:solidFill>
                      <a:schemeClr val="bg1">
                        <a:lumMod val="50000"/>
                      </a:schemeClr>
                    </a:solidFill>
                  </a:tcPr>
                </a:tc>
                <a:tc>
                  <a:txBody>
                    <a:bodyPr/>
                    <a:lstStyle/>
                    <a:p>
                      <a:pPr algn="ctr"/>
                      <a:r>
                        <a:rPr lang="ka-GE" sz="1000" dirty="0" smtClean="0"/>
                        <a:t>მაძიებელი</a:t>
                      </a:r>
                      <a:endParaRPr lang="en-US" sz="1000" dirty="0">
                        <a:latin typeface="Sylfaen" pitchFamily="18" charset="0"/>
                      </a:endParaRPr>
                    </a:p>
                  </a:txBody>
                  <a:tcPr anchor="ctr">
                    <a:solidFill>
                      <a:schemeClr val="bg1">
                        <a:lumMod val="50000"/>
                      </a:schemeClr>
                    </a:solidFill>
                  </a:tcPr>
                </a:tc>
                <a:tc>
                  <a:txBody>
                    <a:bodyPr/>
                    <a:lstStyle/>
                    <a:p>
                      <a:pPr algn="ctr"/>
                      <a:r>
                        <a:rPr lang="ka-GE" sz="900" dirty="0" smtClean="0"/>
                        <a:t>პროცედურის დაწყების თარიღი</a:t>
                      </a:r>
                      <a:endParaRPr lang="en-US" sz="900" dirty="0">
                        <a:latin typeface="Sylfaen" pitchFamily="18" charset="0"/>
                      </a:endParaRPr>
                    </a:p>
                  </a:txBody>
                  <a:tcPr anchor="ctr">
                    <a:solidFill>
                      <a:schemeClr val="bg1">
                        <a:lumMod val="50000"/>
                      </a:schemeClr>
                    </a:solidFill>
                  </a:tcPr>
                </a:tc>
                <a:tc>
                  <a:txBody>
                    <a:bodyPr/>
                    <a:lstStyle/>
                    <a:p>
                      <a:pPr algn="ctr"/>
                      <a:r>
                        <a:rPr lang="ka-GE" sz="1000" baseline="0" dirty="0" smtClean="0"/>
                        <a:t>სტატუსი</a:t>
                      </a:r>
                      <a:endParaRPr lang="en-US" sz="1000" dirty="0">
                        <a:latin typeface="Sylfaen" pitchFamily="18" charset="0"/>
                      </a:endParaRPr>
                    </a:p>
                  </a:txBody>
                  <a:tcPr anchor="ctr">
                    <a:solidFill>
                      <a:schemeClr val="bg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სტატუსის თარიღი</a:t>
                      </a:r>
                      <a:endParaRPr lang="en-US" sz="900" dirty="0" smtClean="0">
                        <a:latin typeface="Sylfaen" pitchFamily="18" charset="0"/>
                      </a:endParaRPr>
                    </a:p>
                  </a:txBody>
                  <a:tcPr anchor="ctr">
                    <a:solidFill>
                      <a:schemeClr val="bg1">
                        <a:lumMod val="50000"/>
                      </a:schemeClr>
                    </a:solidFill>
                  </a:tcPr>
                </a:tc>
                <a:tc>
                  <a:txBody>
                    <a:bodyPr/>
                    <a:lstStyle/>
                    <a:p>
                      <a:pPr algn="ctr"/>
                      <a:r>
                        <a:rPr lang="ka-GE" sz="800" dirty="0" smtClean="0"/>
                        <a:t>შემსრულებელი</a:t>
                      </a:r>
                      <a:endParaRPr lang="en-US" sz="800" dirty="0">
                        <a:latin typeface="Sylfaen" pitchFamily="18" charset="0"/>
                      </a:endParaRPr>
                    </a:p>
                  </a:txBody>
                  <a:tcPr anchor="ctr">
                    <a:solidFill>
                      <a:schemeClr val="bg1">
                        <a:lumMod val="50000"/>
                      </a:schemeClr>
                    </a:solidFill>
                  </a:tcPr>
                </a:tc>
                <a:tc>
                  <a:txBody>
                    <a:bodyPr/>
                    <a:lstStyle/>
                    <a:p>
                      <a:pPr algn="ctr"/>
                      <a:r>
                        <a:rPr lang="ka-GE" sz="1000" dirty="0" smtClean="0"/>
                        <a:t>ვიზა</a:t>
                      </a:r>
                      <a:endParaRPr lang="en-US" sz="1000" dirty="0">
                        <a:latin typeface="Sylfaen" pitchFamily="18" charset="0"/>
                      </a:endParaRPr>
                    </a:p>
                  </a:txBody>
                  <a:tcPr anchor="ctr">
                    <a:solidFill>
                      <a:schemeClr val="bg1">
                        <a:lumMod val="50000"/>
                      </a:schemeClr>
                    </a:solidFill>
                  </a:tcPr>
                </a:tc>
                <a:tc>
                  <a:txBody>
                    <a:bodyPr/>
                    <a:lstStyle/>
                    <a:p>
                      <a:pPr marL="0" algn="ctr" defTabSz="914400" rtl="0" eaLnBrk="1" latinLnBrk="0" hangingPunct="1"/>
                      <a:r>
                        <a:rPr lang="ka-GE" sz="800" kern="1200" dirty="0" smtClean="0"/>
                        <a:t>შესრულების ბოლო თარიღი</a:t>
                      </a:r>
                      <a:endParaRPr lang="en-US" sz="800" b="1" kern="1200" dirty="0">
                        <a:solidFill>
                          <a:schemeClr val="lt1"/>
                        </a:solidFill>
                        <a:latin typeface="Sylfaen" pitchFamily="18" charset="0"/>
                        <a:ea typeface="+mn-ea"/>
                        <a:cs typeface="+mn-cs"/>
                      </a:endParaRPr>
                    </a:p>
                  </a:txBody>
                  <a:tcPr anchor="ctr">
                    <a:solidFill>
                      <a:schemeClr val="bg1">
                        <a:lumMod val="50000"/>
                      </a:schemeClr>
                    </a:solidFill>
                  </a:tcPr>
                </a:tc>
              </a:tr>
              <a:tr h="505009">
                <a:tc>
                  <a:txBody>
                    <a:bodyPr/>
                    <a:lstStyle/>
                    <a:p>
                      <a:pPr algn="ctr"/>
                      <a:r>
                        <a:rPr lang="ka-GE" sz="900" dirty="0" smtClean="0">
                          <a:latin typeface="Sylfaen" pitchFamily="18" charset="0"/>
                        </a:rPr>
                        <a:t>ანგარიშგება</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სამედიცინო დაწესებულება</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latin typeface="Sylfaen" pitchFamily="18" charset="0"/>
                        </a:rPr>
                        <a:t>05.12.2011</a:t>
                      </a:r>
                      <a:endParaRPr lang="en-US" sz="900" dirty="0" smtClean="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ახალი</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05.12.2011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სახელი, გვარი</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dirty="0" smtClean="0"/>
                        <a:t>X</a:t>
                      </a:r>
                      <a:endParaRPr lang="en-US" sz="900" dirty="0" smtClean="0">
                        <a:latin typeface="Sylfaen" pitchFamily="18" charset="0"/>
                      </a:endParaRPr>
                    </a:p>
                  </a:txBody>
                  <a:tcPr anchor="ctr">
                    <a:solidFill>
                      <a:schemeClr val="bg1">
                        <a:lumMod val="75000"/>
                      </a:schemeClr>
                    </a:solidFill>
                  </a:tcPr>
                </a:tc>
                <a:tc>
                  <a:txBody>
                    <a:bodyPr/>
                    <a:lstStyle/>
                    <a:p>
                      <a:pPr algn="ctr"/>
                      <a:endParaRPr lang="en-US" sz="800" dirty="0"/>
                    </a:p>
                  </a:txBody>
                  <a:tcPr anchor="ctr">
                    <a:solidFill>
                      <a:schemeClr val="bg1">
                        <a:lumMod val="75000"/>
                      </a:schemeClr>
                    </a:solidFill>
                  </a:tcPr>
                </a:tc>
              </a:tr>
              <a:tr h="505009">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სასწრაფო</a:t>
                      </a:r>
                      <a:r>
                        <a:rPr lang="ka-GE" sz="900" baseline="0" dirty="0" smtClean="0"/>
                        <a:t> სამედიცინო დახმარება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25.08.2011</a:t>
                      </a:r>
                      <a:endParaRPr lang="en-US" sz="900" dirty="0" smtClean="0">
                        <a:latin typeface="Sylfaen" pitchFamily="18" charset="0"/>
                      </a:endParaRPr>
                    </a:p>
                  </a:txBody>
                  <a:tcPr anchor="ctr">
                    <a:solidFill>
                      <a:schemeClr val="bg1">
                        <a:lumMod val="75000"/>
                      </a:schemeClr>
                    </a:solidFill>
                  </a:tcPr>
                </a:tc>
                <a:tc>
                  <a:txBody>
                    <a:bodyPr/>
                    <a:lstStyle/>
                    <a:p>
                      <a:pPr algn="ctr"/>
                      <a:r>
                        <a:rPr lang="ka-GE" sz="900" dirty="0" smtClean="0"/>
                        <a:t>ახალი</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25.08.2011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სახელი, გვარი</a:t>
                      </a:r>
                      <a:endParaRPr lang="en-US" sz="900" dirty="0">
                        <a:latin typeface="Sylfaen" pitchFamily="18" charset="0"/>
                      </a:endParaRPr>
                    </a:p>
                  </a:txBody>
                  <a:tcPr anchor="ctr">
                    <a:solidFill>
                      <a:schemeClr val="bg1">
                        <a:lumMod val="75000"/>
                      </a:schemeClr>
                    </a:solidFill>
                  </a:tcPr>
                </a:tc>
                <a:tc>
                  <a:txBody>
                    <a:bodyPr/>
                    <a:lstStyle/>
                    <a:p>
                      <a:pPr algn="ctr"/>
                      <a:r>
                        <a:rPr lang="en-US" sz="900" dirty="0" smtClean="0"/>
                        <a:t>X</a:t>
                      </a:r>
                      <a:endParaRPr lang="en-US" sz="900" dirty="0">
                        <a:latin typeface="Sylfaen" pitchFamily="18" charset="0"/>
                      </a:endParaRPr>
                    </a:p>
                  </a:txBody>
                  <a:tcPr anchor="ctr">
                    <a:solidFill>
                      <a:schemeClr val="bg1">
                        <a:lumMod val="75000"/>
                      </a:schemeClr>
                    </a:solidFill>
                  </a:tcPr>
                </a:tc>
                <a:tc>
                  <a:txBody>
                    <a:bodyPr/>
                    <a:lstStyle/>
                    <a:p>
                      <a:pPr algn="ctr"/>
                      <a:r>
                        <a:rPr lang="ka-GE" sz="800" dirty="0" smtClean="0"/>
                        <a:t>27.08.2011</a:t>
                      </a:r>
                      <a:endParaRPr lang="en-US" sz="800" dirty="0"/>
                    </a:p>
                  </a:txBody>
                  <a:tcPr anchor="ctr">
                    <a:solidFill>
                      <a:schemeClr val="bg1">
                        <a:lumMod val="75000"/>
                      </a:schemeClr>
                    </a:solidFill>
                  </a:tcPr>
                </a:tc>
              </a:tr>
              <a:tr h="504056">
                <a:tc>
                  <a:txBody>
                    <a:bodyPr/>
                    <a:lstStyle/>
                    <a:p>
                      <a:pPr algn="ctr"/>
                      <a:r>
                        <a:rPr lang="ka-GE" sz="900" dirty="0" smtClean="0"/>
                        <a:t>ნებართვა</a:t>
                      </a:r>
                      <a:endParaRPr lang="en-US" sz="900" dirty="0">
                        <a:latin typeface="Sylfaen" pitchFamily="18" charset="0"/>
                      </a:endParaRPr>
                    </a:p>
                  </a:txBody>
                  <a:tcPr anchor="ctr">
                    <a:solidFill>
                      <a:schemeClr val="bg1">
                        <a:lumMod val="75000"/>
                      </a:schemeClr>
                    </a:solidFill>
                  </a:tcPr>
                </a:tc>
                <a:tc>
                  <a:txBody>
                    <a:bodyPr/>
                    <a:lstStyle/>
                    <a:p>
                      <a:pPr algn="ctr"/>
                      <a:r>
                        <a:rPr lang="ka-GE" sz="800" dirty="0" smtClean="0"/>
                        <a:t>სტაციონარული დაწესებულება</a:t>
                      </a:r>
                      <a:endParaRPr lang="en-US" sz="8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20.08.2011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განხილვის პროცესში</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21.08.2011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სახელი, გვარი</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25.08.2011</a:t>
                      </a:r>
                      <a:endParaRPr lang="en-US" sz="800" kern="1200" dirty="0">
                        <a:solidFill>
                          <a:schemeClr val="dk1"/>
                        </a:solidFill>
                        <a:latin typeface="+mn-lt"/>
                        <a:ea typeface="+mn-ea"/>
                        <a:cs typeface="+mn-cs"/>
                      </a:endParaRPr>
                    </a:p>
                  </a:txBody>
                  <a:tcPr anchor="ctr">
                    <a:solidFill>
                      <a:schemeClr val="bg1">
                        <a:lumMod val="75000"/>
                      </a:schemeClr>
                    </a:solidFill>
                  </a:tcPr>
                </a:tc>
              </a:tr>
              <a:tr h="504056">
                <a:tc>
                  <a:txBody>
                    <a:bodyPr/>
                    <a:lstStyle/>
                    <a:p>
                      <a:pPr marL="0" algn="ctr" defTabSz="914400" rtl="0" eaLnBrk="1" latinLnBrk="0" hangingPunct="1"/>
                      <a:r>
                        <a:rPr lang="ka-GE" sz="900" kern="1200" dirty="0" smtClean="0"/>
                        <a:t>შეტყობინება</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800" kern="1200" dirty="0" smtClean="0"/>
                        <a:t>მაღალი რისკის შემცველი სამედიცინო საქმიანობა</a:t>
                      </a:r>
                      <a:endParaRPr lang="en-US" sz="8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15.07.2011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დასრულდა უარით</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30.07.2011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სახელი, გვარი</a:t>
                      </a:r>
                      <a:endParaRPr lang="en-US" sz="900" dirty="0" smtClean="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30.07.2011</a:t>
                      </a:r>
                      <a:endParaRPr lang="en-US" sz="800" kern="1200" dirty="0">
                        <a:solidFill>
                          <a:schemeClr val="dk1"/>
                        </a:solidFill>
                        <a:latin typeface="+mn-lt"/>
                        <a:ea typeface="+mn-ea"/>
                        <a:cs typeface="+mn-cs"/>
                      </a:endParaRPr>
                    </a:p>
                  </a:txBody>
                  <a:tcPr anchor="ctr">
                    <a:solidFill>
                      <a:schemeClr val="bg1">
                        <a:lumMod val="75000"/>
                      </a:schemeClr>
                    </a:solidFill>
                  </a:tcPr>
                </a:tc>
              </a:tr>
              <a:tr h="501000">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სასამართლო სამედიცინო ექსპერტიზა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01.06.2011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დასრულდა დადებითად</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22.07.2011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სახელი, გვარი</a:t>
                      </a:r>
                      <a:endParaRPr lang="en-US" sz="900" dirty="0" smtClean="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20.08.2011</a:t>
                      </a:r>
                      <a:endParaRPr lang="en-US" sz="800" kern="1200" dirty="0">
                        <a:solidFill>
                          <a:schemeClr val="dk1"/>
                        </a:solidFill>
                        <a:latin typeface="+mn-lt"/>
                        <a:ea typeface="+mn-ea"/>
                        <a:cs typeface="+mn-cs"/>
                      </a:endParaRPr>
                    </a:p>
                  </a:txBody>
                  <a:tcPr anchor="ctr">
                    <a:solidFill>
                      <a:schemeClr val="bg1">
                        <a:lumMod val="75000"/>
                      </a:schemeClr>
                    </a:solidFill>
                  </a:tcPr>
                </a:tc>
              </a:tr>
            </a:tbl>
          </a:graphicData>
        </a:graphic>
      </p:graphicFrame>
      <p:pic>
        <p:nvPicPr>
          <p:cNvPr id="14" name="Picture 1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79350" y="3875166"/>
            <a:ext cx="104791" cy="95265"/>
          </a:xfrm>
          <a:prstGeom prst="rect">
            <a:avLst/>
          </a:prstGeom>
        </p:spPr>
      </p:pic>
      <p:pic>
        <p:nvPicPr>
          <p:cNvPr id="15" name="Picture 1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66000" y="4891155"/>
            <a:ext cx="104791" cy="95263"/>
          </a:xfrm>
          <a:prstGeom prst="rect">
            <a:avLst/>
          </a:prstGeom>
        </p:spPr>
      </p:pic>
      <p:pic>
        <p:nvPicPr>
          <p:cNvPr id="16" name="Picture 1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85143" y="4366393"/>
            <a:ext cx="104791" cy="95263"/>
          </a:xfrm>
          <a:prstGeom prst="rect">
            <a:avLst/>
          </a:prstGeom>
        </p:spPr>
      </p:pic>
      <p:pic>
        <p:nvPicPr>
          <p:cNvPr id="17" name="Picture 1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83374" y="5445224"/>
            <a:ext cx="104791" cy="95263"/>
          </a:xfrm>
          <a:prstGeom prst="rect">
            <a:avLst/>
          </a:prstGeom>
        </p:spPr>
      </p:pic>
      <p:pic>
        <p:nvPicPr>
          <p:cNvPr id="12" name="Picture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0745" y="5949280"/>
            <a:ext cx="104791" cy="95263"/>
          </a:xfrm>
          <a:prstGeom prst="rect">
            <a:avLst/>
          </a:prstGeom>
        </p:spPr>
      </p:pic>
    </p:spTree>
    <p:extLst>
      <p:ext uri="{BB962C8B-B14F-4D97-AF65-F5344CB8AC3E}">
        <p14:creationId xmlns:p14="http://schemas.microsoft.com/office/powerpoint/2010/main" xmlns="" val="34548344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287524" y="1628800"/>
            <a:ext cx="1296144" cy="1169551"/>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marL="171450" indent="-171450">
              <a:buFont typeface="Arial" pitchFamily="34" charset="0"/>
              <a:buChar char="•"/>
            </a:pPr>
            <a:r>
              <a:rPr lang="ka-GE" sz="1000" b="1" dirty="0" smtClean="0">
                <a:solidFill>
                  <a:schemeClr val="bg1"/>
                </a:solidFill>
              </a:rPr>
              <a:t>ლიცენზია</a:t>
            </a:r>
          </a:p>
          <a:p>
            <a:pPr marL="171450" indent="-171450">
              <a:buFont typeface="Arial" pitchFamily="34" charset="0"/>
              <a:buChar char="•"/>
            </a:pPr>
            <a:r>
              <a:rPr lang="ka-GE" sz="1000" b="1" dirty="0" smtClean="0">
                <a:solidFill>
                  <a:schemeClr val="bg1"/>
                </a:solidFill>
              </a:rPr>
              <a:t>ნებართვა</a:t>
            </a:r>
          </a:p>
          <a:p>
            <a:pPr marL="171450" indent="-171450">
              <a:buFont typeface="Arial" pitchFamily="34" charset="0"/>
              <a:buChar char="•"/>
            </a:pPr>
            <a:r>
              <a:rPr lang="ka-GE" sz="1000" b="1" dirty="0" smtClean="0">
                <a:solidFill>
                  <a:schemeClr val="bg1"/>
                </a:solidFill>
              </a:rPr>
              <a:t>შეტყობინება</a:t>
            </a:r>
          </a:p>
          <a:p>
            <a:endParaRPr lang="ka-GE" sz="1000" b="1" dirty="0">
              <a:solidFill>
                <a:schemeClr val="bg1"/>
              </a:solidFill>
            </a:endParaRPr>
          </a:p>
          <a:p>
            <a:endParaRPr lang="ka-GE" sz="1000" b="1" dirty="0" smtClean="0">
              <a:solidFill>
                <a:schemeClr val="bg1"/>
              </a:solidFill>
            </a:endParaRPr>
          </a:p>
          <a:p>
            <a:pPr marL="171450" indent="-171450">
              <a:buFont typeface="Arial" pitchFamily="34" charset="0"/>
              <a:buChar char="•"/>
            </a:pPr>
            <a:r>
              <a:rPr lang="ka-GE" sz="1000" b="1" u="sng" dirty="0" smtClean="0">
                <a:solidFill>
                  <a:srgbClr val="FF0000"/>
                </a:solidFill>
              </a:rPr>
              <a:t>აკრედიტაცია</a:t>
            </a:r>
          </a:p>
          <a:p>
            <a:pPr marL="171450" indent="-171450">
              <a:buFont typeface="Arial" pitchFamily="34" charset="0"/>
              <a:buChar char="•"/>
            </a:pPr>
            <a:r>
              <a:rPr lang="ka-GE" sz="1000" b="1" u="sng" dirty="0" smtClean="0">
                <a:solidFill>
                  <a:srgbClr val="FF0000"/>
                </a:solidFill>
              </a:rPr>
              <a:t>სერთიფიკატი</a:t>
            </a:r>
            <a:endParaRPr lang="en-US" sz="1000" b="1" u="sng" dirty="0">
              <a:solidFill>
                <a:srgbClr val="FF0000"/>
              </a:solidFill>
            </a:endParaRPr>
          </a:p>
        </p:txBody>
      </p:sp>
      <p:sp>
        <p:nvSpPr>
          <p:cNvPr id="3" name="TextBox 2"/>
          <p:cNvSpPr txBox="1"/>
          <p:nvPr/>
        </p:nvSpPr>
        <p:spPr>
          <a:xfrm>
            <a:off x="1763688" y="1628801"/>
            <a:ext cx="1656184" cy="4708981"/>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marL="285750" indent="-285750">
              <a:buFont typeface="Arial" pitchFamily="34" charset="0"/>
              <a:buChar char="•"/>
            </a:pPr>
            <a:r>
              <a:rPr lang="ka-GE" sz="1000" b="1" dirty="0">
                <a:solidFill>
                  <a:schemeClr val="bg1"/>
                </a:solidFill>
                <a:latin typeface="Sylfaen" pitchFamily="18" charset="0"/>
              </a:rPr>
              <a:t>სასწრაფო სამედიცინო დახმარება</a:t>
            </a:r>
          </a:p>
          <a:p>
            <a:endParaRPr lang="ka-GE" sz="1000" b="1" dirty="0">
              <a:solidFill>
                <a:schemeClr val="bg1"/>
              </a:solidFill>
              <a:latin typeface="Sylfaen" pitchFamily="18" charset="0"/>
            </a:endParaRPr>
          </a:p>
          <a:p>
            <a:pPr marL="285750" indent="-285750">
              <a:buFont typeface="Arial" pitchFamily="34" charset="0"/>
              <a:buChar char="•"/>
            </a:pPr>
            <a:r>
              <a:rPr lang="ka-GE" sz="1000" b="1" dirty="0">
                <a:solidFill>
                  <a:schemeClr val="bg1"/>
                </a:solidFill>
                <a:latin typeface="Sylfaen" pitchFamily="18" charset="0"/>
              </a:rPr>
              <a:t>სასამართლო სამედიცინო ექსპერტიზა</a:t>
            </a:r>
          </a:p>
          <a:p>
            <a:endParaRPr lang="ka-GE" sz="1000" b="1" dirty="0">
              <a:solidFill>
                <a:schemeClr val="bg1"/>
              </a:solidFill>
              <a:latin typeface="Sylfaen" pitchFamily="18" charset="0"/>
            </a:endParaRPr>
          </a:p>
          <a:p>
            <a:pPr marL="285750" indent="-285750">
              <a:buFont typeface="Arial" pitchFamily="34" charset="0"/>
              <a:buChar char="•"/>
            </a:pPr>
            <a:r>
              <a:rPr lang="ka-GE" sz="1000" b="1" dirty="0">
                <a:solidFill>
                  <a:schemeClr val="bg1"/>
                </a:solidFill>
                <a:latin typeface="Sylfaen" pitchFamily="18" charset="0"/>
              </a:rPr>
              <a:t>სასამართლო ფსიქიატრიული ექსპერტიზა</a:t>
            </a:r>
          </a:p>
          <a:p>
            <a:endParaRPr lang="ka-GE" sz="1000" b="1" dirty="0">
              <a:solidFill>
                <a:schemeClr val="bg1"/>
              </a:solidFill>
              <a:latin typeface="Sylfaen" pitchFamily="18" charset="0"/>
            </a:endParaRPr>
          </a:p>
          <a:p>
            <a:pPr marL="285750" indent="-285750">
              <a:buFont typeface="Arial" pitchFamily="34" charset="0"/>
              <a:buChar char="•"/>
            </a:pPr>
            <a:r>
              <a:rPr lang="ka-GE" sz="1000" b="1" dirty="0">
                <a:solidFill>
                  <a:schemeClr val="bg1"/>
                </a:solidFill>
                <a:latin typeface="Sylfaen" pitchFamily="18" charset="0"/>
              </a:rPr>
              <a:t>პათოლოგანა-ტომიური საქმიანობა</a:t>
            </a:r>
          </a:p>
          <a:p>
            <a:endParaRPr lang="ka-GE" sz="1000" b="1" dirty="0">
              <a:solidFill>
                <a:schemeClr val="bg1"/>
              </a:solidFill>
              <a:latin typeface="Sylfaen" pitchFamily="18" charset="0"/>
            </a:endParaRPr>
          </a:p>
          <a:p>
            <a:pPr marL="285750" indent="-285750">
              <a:buFont typeface="Arial" pitchFamily="34" charset="0"/>
              <a:buChar char="•"/>
            </a:pPr>
            <a:r>
              <a:rPr lang="ka-GE" sz="1000" b="1" dirty="0">
                <a:solidFill>
                  <a:schemeClr val="bg1"/>
                </a:solidFill>
                <a:latin typeface="Sylfaen" pitchFamily="18" charset="0"/>
              </a:rPr>
              <a:t>საწარმოო ტრანსფუზიოლოგიური საქმიანობა</a:t>
            </a:r>
          </a:p>
          <a:p>
            <a:endParaRPr lang="ka-GE" sz="1000" b="1" dirty="0">
              <a:solidFill>
                <a:schemeClr val="bg1"/>
              </a:solidFill>
              <a:latin typeface="Sylfaen" pitchFamily="18" charset="0"/>
            </a:endParaRPr>
          </a:p>
          <a:p>
            <a:pPr marL="285750" indent="-285750">
              <a:buFont typeface="Arial" pitchFamily="34" charset="0"/>
              <a:buChar char="•"/>
            </a:pPr>
            <a:r>
              <a:rPr lang="ka-GE" sz="1000" b="1" dirty="0">
                <a:solidFill>
                  <a:schemeClr val="bg1"/>
                </a:solidFill>
                <a:latin typeface="Sylfaen" pitchFamily="18" charset="0"/>
              </a:rPr>
              <a:t>სტაციონარული დაწესებულება</a:t>
            </a:r>
          </a:p>
          <a:p>
            <a:endParaRPr lang="ka-GE" sz="1000" b="1" dirty="0">
              <a:solidFill>
                <a:schemeClr val="bg1"/>
              </a:solidFill>
              <a:latin typeface="Sylfaen" pitchFamily="18" charset="0"/>
            </a:endParaRPr>
          </a:p>
          <a:p>
            <a:pPr marL="285750" indent="-285750">
              <a:buFont typeface="Arial" pitchFamily="34" charset="0"/>
              <a:buChar char="•"/>
              <a:defRPr/>
            </a:pPr>
            <a:r>
              <a:rPr lang="ka-GE" sz="1000" b="1" dirty="0">
                <a:solidFill>
                  <a:schemeClr val="bg1"/>
                </a:solidFill>
                <a:latin typeface="Sylfaen" pitchFamily="18" charset="0"/>
              </a:rPr>
              <a:t>მაღალი რისკის შემცველი სამედიცინო </a:t>
            </a:r>
            <a:r>
              <a:rPr lang="ka-GE" sz="1000" b="1" dirty="0" smtClean="0">
                <a:solidFill>
                  <a:schemeClr val="bg1"/>
                </a:solidFill>
                <a:latin typeface="Sylfaen" pitchFamily="18" charset="0"/>
              </a:rPr>
              <a:t>საქმიანობა</a:t>
            </a:r>
          </a:p>
          <a:p>
            <a:pPr>
              <a:defRPr/>
            </a:pPr>
            <a:endParaRPr lang="ka-GE" sz="1000" b="1" dirty="0">
              <a:solidFill>
                <a:schemeClr val="bg1"/>
              </a:solidFill>
              <a:latin typeface="Sylfaen" pitchFamily="18" charset="0"/>
            </a:endParaRPr>
          </a:p>
          <a:p>
            <a:pPr algn="ctr">
              <a:defRPr/>
            </a:pPr>
            <a:r>
              <a:rPr lang="ka-GE" sz="1000" dirty="0" smtClean="0">
                <a:solidFill>
                  <a:srgbClr val="FF0000"/>
                </a:solidFill>
                <a:latin typeface="Sylfaen" pitchFamily="18" charset="0"/>
              </a:rPr>
              <a:t>იფილტრება </a:t>
            </a:r>
            <a:r>
              <a:rPr lang="ka-GE" sz="1000" dirty="0">
                <a:solidFill>
                  <a:srgbClr val="FF0000"/>
                </a:solidFill>
                <a:latin typeface="Sylfaen" pitchFamily="18" charset="0"/>
              </a:rPr>
              <a:t>კატეგორიის </a:t>
            </a:r>
            <a:r>
              <a:rPr lang="ka-GE" sz="1000" dirty="0" smtClean="0">
                <a:solidFill>
                  <a:srgbClr val="FF0000"/>
                </a:solidFill>
                <a:latin typeface="Sylfaen" pitchFamily="18" charset="0"/>
              </a:rPr>
              <a:t>მიხედვით</a:t>
            </a:r>
            <a:endParaRPr lang="en-US" sz="1000" b="1" dirty="0">
              <a:solidFill>
                <a:srgbClr val="FF0000"/>
              </a:solidFill>
              <a:latin typeface="Sylfaen" pitchFamily="18" charset="0"/>
            </a:endParaRPr>
          </a:p>
        </p:txBody>
      </p:sp>
      <p:sp>
        <p:nvSpPr>
          <p:cNvPr id="4" name="TextBox 3"/>
          <p:cNvSpPr txBox="1"/>
          <p:nvPr/>
        </p:nvSpPr>
        <p:spPr>
          <a:xfrm>
            <a:off x="3563888" y="1628801"/>
            <a:ext cx="1296144" cy="246221"/>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ka-GE" sz="1000" b="1" dirty="0" smtClean="0">
                <a:solidFill>
                  <a:schemeClr val="bg1"/>
                </a:solidFill>
                <a:latin typeface="Sylfaen" pitchFamily="18" charset="0"/>
              </a:rPr>
              <a:t>მაძიებელი</a:t>
            </a:r>
            <a:endParaRPr lang="en-US" sz="1000" b="1" dirty="0">
              <a:solidFill>
                <a:schemeClr val="bg1"/>
              </a:solidFill>
              <a:latin typeface="Sylfaen" pitchFamily="18" charset="0"/>
            </a:endParaRPr>
          </a:p>
        </p:txBody>
      </p:sp>
      <p:sp>
        <p:nvSpPr>
          <p:cNvPr id="5" name="TextBox 4"/>
          <p:cNvSpPr txBox="1"/>
          <p:nvPr/>
        </p:nvSpPr>
        <p:spPr>
          <a:xfrm>
            <a:off x="5001313" y="1628801"/>
            <a:ext cx="1296144" cy="1015663"/>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ka-GE" sz="1000" b="1" dirty="0">
                <a:solidFill>
                  <a:schemeClr val="bg1"/>
                </a:solidFill>
                <a:latin typeface="Sylfaen" pitchFamily="18" charset="0"/>
              </a:rPr>
              <a:t>განაცხადის მიღების თარიღი </a:t>
            </a:r>
            <a:r>
              <a:rPr lang="ka-GE" sz="1000" dirty="0">
                <a:solidFill>
                  <a:schemeClr val="bg1"/>
                </a:solidFill>
                <a:latin typeface="Sylfaen" pitchFamily="18" charset="0"/>
              </a:rPr>
              <a:t>(მაძიებლის მიერ განაცხადის გამოგზავნის თარიღი)</a:t>
            </a:r>
            <a:endParaRPr lang="en-US" sz="1000" dirty="0">
              <a:solidFill>
                <a:schemeClr val="bg1"/>
              </a:solidFill>
              <a:latin typeface="Sylfaen" pitchFamily="18" charset="0"/>
            </a:endParaRPr>
          </a:p>
        </p:txBody>
      </p:sp>
      <p:sp>
        <p:nvSpPr>
          <p:cNvPr id="6" name="TextBox 5"/>
          <p:cNvSpPr txBox="1"/>
          <p:nvPr/>
        </p:nvSpPr>
        <p:spPr>
          <a:xfrm>
            <a:off x="6427948" y="1628801"/>
            <a:ext cx="2536539" cy="1477328"/>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lvl="1"/>
            <a:r>
              <a:rPr lang="ka-GE" sz="800" b="1" dirty="0" smtClean="0">
                <a:solidFill>
                  <a:schemeClr val="bg1"/>
                </a:solidFill>
                <a:latin typeface="Sylfaen" pitchFamily="18" charset="0"/>
              </a:rPr>
              <a:t>ა) ახალი</a:t>
            </a:r>
            <a:r>
              <a:rPr lang="ka-GE" sz="800" dirty="0" smtClean="0">
                <a:solidFill>
                  <a:schemeClr val="bg1"/>
                </a:solidFill>
                <a:latin typeface="Sylfaen" pitchFamily="18" charset="0"/>
              </a:rPr>
              <a:t> </a:t>
            </a:r>
            <a:endParaRPr lang="ka-GE" sz="800" i="1" dirty="0" smtClean="0">
              <a:solidFill>
                <a:schemeClr val="bg1"/>
              </a:solidFill>
              <a:latin typeface="Sylfaen" pitchFamily="18" charset="0"/>
            </a:endParaRPr>
          </a:p>
          <a:p>
            <a:pPr lvl="1"/>
            <a:r>
              <a:rPr lang="ka-GE" sz="800" b="1" dirty="0" smtClean="0">
                <a:solidFill>
                  <a:schemeClr val="bg1"/>
                </a:solidFill>
                <a:latin typeface="Sylfaen" pitchFamily="18" charset="0"/>
              </a:rPr>
              <a:t>ბ)</a:t>
            </a:r>
            <a:r>
              <a:rPr lang="ka-GE" sz="800" b="1" baseline="0" dirty="0" smtClean="0">
                <a:solidFill>
                  <a:schemeClr val="bg1"/>
                </a:solidFill>
                <a:latin typeface="Sylfaen" pitchFamily="18" charset="0"/>
              </a:rPr>
              <a:t> </a:t>
            </a:r>
            <a:r>
              <a:rPr lang="ka-GE" sz="800" b="1" dirty="0" smtClean="0">
                <a:solidFill>
                  <a:schemeClr val="bg1"/>
                </a:solidFill>
                <a:latin typeface="Sylfaen" pitchFamily="18" charset="0"/>
              </a:rPr>
              <a:t>განხილვის პროცესში</a:t>
            </a:r>
            <a:endParaRPr lang="ka-GE" sz="800" dirty="0" smtClean="0">
              <a:solidFill>
                <a:schemeClr val="bg1"/>
              </a:solidFill>
              <a:latin typeface="Sylfaen" pitchFamily="18" charset="0"/>
            </a:endParaRPr>
          </a:p>
          <a:p>
            <a:pPr lvl="1"/>
            <a:r>
              <a:rPr lang="ka-GE" sz="800" b="1" dirty="0" smtClean="0">
                <a:solidFill>
                  <a:schemeClr val="bg1"/>
                </a:solidFill>
                <a:latin typeface="Sylfaen" pitchFamily="18" charset="0"/>
              </a:rPr>
              <a:t>გ)</a:t>
            </a:r>
            <a:r>
              <a:rPr lang="ka-GE" sz="800" b="1" baseline="0" dirty="0" smtClean="0">
                <a:solidFill>
                  <a:schemeClr val="bg1"/>
                </a:solidFill>
                <a:latin typeface="Sylfaen" pitchFamily="18" charset="0"/>
              </a:rPr>
              <a:t> </a:t>
            </a:r>
            <a:r>
              <a:rPr lang="ka-GE" sz="800" b="1" dirty="0" smtClean="0">
                <a:solidFill>
                  <a:schemeClr val="bg1"/>
                </a:solidFill>
                <a:latin typeface="Sylfaen" pitchFamily="18" charset="0"/>
              </a:rPr>
              <a:t>დოკუმენტები ვალიდურია</a:t>
            </a:r>
          </a:p>
          <a:p>
            <a:pPr lvl="1"/>
            <a:r>
              <a:rPr lang="ka-GE" sz="800" b="1" dirty="0" smtClean="0">
                <a:solidFill>
                  <a:srgbClr val="FF0000"/>
                </a:solidFill>
                <a:latin typeface="Sylfaen" pitchFamily="18" charset="0"/>
              </a:rPr>
              <a:t>დ)</a:t>
            </a:r>
            <a:r>
              <a:rPr lang="ka-GE" sz="800" b="1" baseline="0" dirty="0" smtClean="0">
                <a:solidFill>
                  <a:srgbClr val="FF0000"/>
                </a:solidFill>
                <a:latin typeface="Sylfaen" pitchFamily="18" charset="0"/>
              </a:rPr>
              <a:t> </a:t>
            </a:r>
            <a:r>
              <a:rPr lang="ka-GE" sz="800" b="1" dirty="0" smtClean="0">
                <a:solidFill>
                  <a:srgbClr val="FF0000"/>
                </a:solidFill>
                <a:latin typeface="Sylfaen" pitchFamily="18" charset="0"/>
              </a:rPr>
              <a:t>შეწყდა მაძიებლის მიერ</a:t>
            </a:r>
          </a:p>
          <a:p>
            <a:pPr lvl="1">
              <a:defRPr/>
            </a:pPr>
            <a:r>
              <a:rPr lang="ka-GE" sz="800" b="1" dirty="0">
                <a:solidFill>
                  <a:schemeClr val="bg1"/>
                </a:solidFill>
                <a:latin typeface="Sylfaen" pitchFamily="18" charset="0"/>
              </a:rPr>
              <a:t>ე) შემოწმება/მივლინება </a:t>
            </a:r>
          </a:p>
          <a:p>
            <a:pPr lvl="1">
              <a:defRPr/>
            </a:pPr>
            <a:r>
              <a:rPr lang="ka-GE" sz="800" b="1" dirty="0">
                <a:solidFill>
                  <a:srgbClr val="FF0000"/>
                </a:solidFill>
                <a:latin typeface="Sylfaen" pitchFamily="18" charset="0"/>
              </a:rPr>
              <a:t>ვ) დასრულდა უარით </a:t>
            </a:r>
          </a:p>
          <a:p>
            <a:pPr lvl="1"/>
            <a:r>
              <a:rPr lang="ka-GE" sz="800" b="1" dirty="0" smtClean="0">
                <a:solidFill>
                  <a:srgbClr val="FF0000"/>
                </a:solidFill>
                <a:latin typeface="Sylfaen" pitchFamily="18" charset="0"/>
              </a:rPr>
              <a:t>ზ)</a:t>
            </a:r>
            <a:r>
              <a:rPr lang="ka-GE" sz="800" b="1" baseline="0" dirty="0" smtClean="0">
                <a:solidFill>
                  <a:srgbClr val="FF0000"/>
                </a:solidFill>
                <a:latin typeface="Sylfaen" pitchFamily="18" charset="0"/>
              </a:rPr>
              <a:t> </a:t>
            </a:r>
            <a:r>
              <a:rPr lang="ka-GE" sz="800" b="1" dirty="0" smtClean="0">
                <a:solidFill>
                  <a:srgbClr val="FF0000"/>
                </a:solidFill>
                <a:latin typeface="Sylfaen" pitchFamily="18" charset="0"/>
              </a:rPr>
              <a:t>დასრულდა დადებითად </a:t>
            </a:r>
            <a:endParaRPr lang="ka-GE" sz="800" dirty="0" smtClean="0">
              <a:solidFill>
                <a:srgbClr val="FF0000"/>
              </a:solidFill>
              <a:latin typeface="Sylfaen" pitchFamily="18" charset="0"/>
            </a:endParaRPr>
          </a:p>
          <a:p>
            <a:pPr>
              <a:defRPr/>
            </a:pPr>
            <a:r>
              <a:rPr lang="ka-GE" sz="800" dirty="0">
                <a:latin typeface="Sylfaen" pitchFamily="18" charset="0"/>
              </a:rPr>
              <a:t>    </a:t>
            </a:r>
          </a:p>
          <a:p>
            <a:pPr algn="ctr">
              <a:defRPr/>
            </a:pPr>
            <a:endParaRPr lang="ka-GE" sz="800" b="1" dirty="0">
              <a:latin typeface="Sylfaen" pitchFamily="18" charset="0"/>
            </a:endParaRPr>
          </a:p>
          <a:p>
            <a:pPr algn="ctr">
              <a:defRPr/>
            </a:pPr>
            <a:r>
              <a:rPr lang="ka-GE" sz="900" dirty="0">
                <a:solidFill>
                  <a:srgbClr val="FF0000"/>
                </a:solidFill>
                <a:latin typeface="Sylfaen" pitchFamily="18" charset="0"/>
              </a:rPr>
              <a:t>აისახება თარიღით ბოლო პროცედურის სტატუსი</a:t>
            </a:r>
            <a:endParaRPr lang="en-US" sz="900" dirty="0">
              <a:solidFill>
                <a:srgbClr val="FF0000"/>
              </a:solidFill>
              <a:latin typeface="Sylfaen" pitchFamily="18" charset="0"/>
            </a:endParaRPr>
          </a:p>
        </p:txBody>
      </p:sp>
      <p:sp>
        <p:nvSpPr>
          <p:cNvPr id="7" name="TextBox 6"/>
          <p:cNvSpPr txBox="1"/>
          <p:nvPr/>
        </p:nvSpPr>
        <p:spPr>
          <a:xfrm>
            <a:off x="3527884" y="3981754"/>
            <a:ext cx="1368152" cy="400110"/>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defRPr/>
            </a:pPr>
            <a:r>
              <a:rPr lang="ka-GE" sz="1000" b="1" dirty="0">
                <a:solidFill>
                  <a:schemeClr val="bg1"/>
                </a:solidFill>
                <a:latin typeface="Sylfaen" pitchFamily="18" charset="0"/>
              </a:rPr>
              <a:t>ყველა სტატუსს ენიჭება თარიღი</a:t>
            </a:r>
            <a:endParaRPr lang="en-US" sz="1000" dirty="0">
              <a:solidFill>
                <a:schemeClr val="bg1"/>
              </a:solidFill>
              <a:latin typeface="Sylfaen" pitchFamily="18" charset="0"/>
            </a:endParaRPr>
          </a:p>
        </p:txBody>
      </p:sp>
      <p:sp>
        <p:nvSpPr>
          <p:cNvPr id="8" name="TextBox 7"/>
          <p:cNvSpPr txBox="1"/>
          <p:nvPr/>
        </p:nvSpPr>
        <p:spPr>
          <a:xfrm>
            <a:off x="5059796" y="4058698"/>
            <a:ext cx="1368152" cy="246221"/>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ka-GE" sz="1000" b="1" dirty="0" smtClean="0">
                <a:solidFill>
                  <a:schemeClr val="bg1"/>
                </a:solidFill>
                <a:latin typeface="Sylfaen" pitchFamily="18" charset="0"/>
              </a:rPr>
              <a:t>შემსრულებელი</a:t>
            </a:r>
            <a:endParaRPr lang="en-US" sz="1000" b="1" dirty="0">
              <a:solidFill>
                <a:schemeClr val="bg1"/>
              </a:solidFill>
              <a:latin typeface="Sylfaen" pitchFamily="18" charset="0"/>
            </a:endParaRPr>
          </a:p>
        </p:txBody>
      </p:sp>
      <p:sp>
        <p:nvSpPr>
          <p:cNvPr id="9" name="TextBox 8"/>
          <p:cNvSpPr txBox="1"/>
          <p:nvPr/>
        </p:nvSpPr>
        <p:spPr>
          <a:xfrm>
            <a:off x="6732240" y="4058698"/>
            <a:ext cx="1368152" cy="246221"/>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ka-GE" sz="1000" b="1" dirty="0" smtClean="0">
                <a:solidFill>
                  <a:schemeClr val="bg1"/>
                </a:solidFill>
                <a:latin typeface="Sylfaen" pitchFamily="18" charset="0"/>
              </a:rPr>
              <a:t>ცენზორი</a:t>
            </a:r>
            <a:endParaRPr lang="en-US" sz="1000" b="1" dirty="0">
              <a:solidFill>
                <a:schemeClr val="bg1"/>
              </a:solidFill>
              <a:latin typeface="Sylfaen" pitchFamily="18" charset="0"/>
            </a:endParaRPr>
          </a:p>
        </p:txBody>
      </p:sp>
      <p:sp>
        <p:nvSpPr>
          <p:cNvPr id="10" name="TextBox 9"/>
          <p:cNvSpPr txBox="1"/>
          <p:nvPr/>
        </p:nvSpPr>
        <p:spPr>
          <a:xfrm>
            <a:off x="5059796" y="4892669"/>
            <a:ext cx="1368152" cy="400110"/>
          </a:xfrm>
          <a:prstGeom prst="rect">
            <a:avLst/>
          </a:prstGeom>
          <a:solidFill>
            <a:schemeClr val="tx2">
              <a:lumMod val="7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ka-GE" sz="1000" b="1" dirty="0" smtClean="0">
                <a:solidFill>
                  <a:schemeClr val="bg1"/>
                </a:solidFill>
                <a:latin typeface="Sylfaen" pitchFamily="18" charset="0"/>
              </a:rPr>
              <a:t>შესრულების ბოლო თარიღი</a:t>
            </a:r>
            <a:endParaRPr lang="en-US" sz="1000" b="1" dirty="0">
              <a:solidFill>
                <a:schemeClr val="bg1"/>
              </a:solidFill>
              <a:latin typeface="Sylfaen" pitchFamily="18" charset="0"/>
            </a:endParaRPr>
          </a:p>
        </p:txBody>
      </p:sp>
    </p:spTree>
    <p:extLst>
      <p:ext uri="{BB962C8B-B14F-4D97-AF65-F5344CB8AC3E}">
        <p14:creationId xmlns:p14="http://schemas.microsoft.com/office/powerpoint/2010/main" xmlns="" val="409374921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3284984"/>
            <a:ext cx="7272808" cy="400110"/>
          </a:xfrm>
          <a:prstGeom prst="rect">
            <a:avLst/>
          </a:prstGeom>
          <a:noFill/>
        </p:spPr>
        <p:txBody>
          <a:bodyPr wrap="square" rtlCol="0">
            <a:spAutoFit/>
          </a:bodyPr>
          <a:lstStyle/>
          <a:p>
            <a:pPr algn="ctr"/>
            <a:r>
              <a:rPr lang="ka-GE" sz="2000" b="1" dirty="0" smtClean="0"/>
              <a:t>ნაწილი </a:t>
            </a:r>
            <a:r>
              <a:rPr lang="en-US" sz="2000" b="1" dirty="0" smtClean="0"/>
              <a:t>1</a:t>
            </a:r>
            <a:r>
              <a:rPr lang="ka-GE" sz="2000" b="1" dirty="0" smtClean="0"/>
              <a:t>: არსებული ბიზნეს პროცესების აღწერა</a:t>
            </a:r>
            <a:endParaRPr lang="en-US" sz="2000" b="1" dirty="0"/>
          </a:p>
        </p:txBody>
      </p:sp>
    </p:spTree>
    <p:extLst>
      <p:ext uri="{BB962C8B-B14F-4D97-AF65-F5344CB8AC3E}">
        <p14:creationId xmlns:p14="http://schemas.microsoft.com/office/powerpoint/2010/main" xmlns="" val="3580591586"/>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rPr>
              <a:t>სააგენტოს </a:t>
            </a:r>
            <a:r>
              <a:rPr lang="ka-GE" sz="2400" b="1" dirty="0" smtClean="0">
                <a:latin typeface="Sylfaen" pitchFamily="18" charset="0"/>
                <a:ea typeface="+mn-ea"/>
                <a:cs typeface="+mn-cs"/>
              </a:rPr>
              <a:t>უშუალო შემსრულებლის ვებ ინტერფეისი</a:t>
            </a:r>
            <a:endParaRPr lang="en-US" sz="2400" b="1" dirty="0" smtClean="0">
              <a:latin typeface="Sylfaen" pitchFamily="18" charset="0"/>
              <a:ea typeface="+mn-ea"/>
              <a:cs typeface="+mn-cs"/>
            </a:endParaRPr>
          </a:p>
        </p:txBody>
      </p:sp>
      <p:graphicFrame>
        <p:nvGraphicFramePr>
          <p:cNvPr id="4" name="Table 3"/>
          <p:cNvGraphicFramePr>
            <a:graphicFrameLocks noGrp="1"/>
          </p:cNvGraphicFramePr>
          <p:nvPr>
            <p:extLst>
              <p:ext uri="{D42A27DB-BD31-4B8C-83A1-F6EECF244321}">
                <p14:modId xmlns:p14="http://schemas.microsoft.com/office/powerpoint/2010/main" xmlns="" val="3398355052"/>
              </p:ext>
            </p:extLst>
          </p:nvPr>
        </p:nvGraphicFramePr>
        <p:xfrm>
          <a:off x="242004" y="2780928"/>
          <a:ext cx="8380044" cy="1150620"/>
        </p:xfrm>
        <a:graphic>
          <a:graphicData uri="http://schemas.openxmlformats.org/drawingml/2006/table">
            <a:tbl>
              <a:tblPr firstRow="1" bandRow="1">
                <a:tableStyleId>{D7AC3CCA-C797-4891-BE02-D94E43425B78}</a:tableStyleId>
              </a:tblPr>
              <a:tblGrid>
                <a:gridCol w="912440"/>
                <a:gridCol w="949792"/>
                <a:gridCol w="1031408"/>
                <a:gridCol w="922784"/>
                <a:gridCol w="864096"/>
                <a:gridCol w="906176"/>
                <a:gridCol w="1040744"/>
                <a:gridCol w="789384"/>
                <a:gridCol w="963220"/>
              </a:tblGrid>
              <a:tr h="647700">
                <a:tc>
                  <a:txBody>
                    <a:bodyPr/>
                    <a:lstStyle/>
                    <a:p>
                      <a:pPr algn="ctr"/>
                      <a:r>
                        <a:rPr lang="ka-GE" sz="1000" dirty="0" smtClean="0"/>
                        <a:t>კატეგორია</a:t>
                      </a:r>
                      <a:endParaRPr lang="en-US" sz="1000" dirty="0">
                        <a:latin typeface="Sylfaen" pitchFamily="18" charset="0"/>
                      </a:endParaRPr>
                    </a:p>
                  </a:txBody>
                  <a:tcPr anchor="ctr">
                    <a:solidFill>
                      <a:schemeClr val="bg1">
                        <a:lumMod val="50000"/>
                      </a:schemeClr>
                    </a:solidFill>
                  </a:tcPr>
                </a:tc>
                <a:tc>
                  <a:txBody>
                    <a:bodyPr/>
                    <a:lstStyle/>
                    <a:p>
                      <a:pPr algn="ctr"/>
                      <a:r>
                        <a:rPr lang="ka-GE" sz="1000" dirty="0" smtClean="0"/>
                        <a:t>სამედ. საქმიანობა</a:t>
                      </a:r>
                      <a:endParaRPr lang="en-US" sz="1000" dirty="0">
                        <a:latin typeface="Sylfaen" pitchFamily="18" charset="0"/>
                      </a:endParaRPr>
                    </a:p>
                  </a:txBody>
                  <a:tcPr anchor="ctr">
                    <a:solidFill>
                      <a:schemeClr val="bg1">
                        <a:lumMod val="50000"/>
                      </a:schemeClr>
                    </a:solidFill>
                  </a:tcPr>
                </a:tc>
                <a:tc>
                  <a:txBody>
                    <a:bodyPr/>
                    <a:lstStyle/>
                    <a:p>
                      <a:pPr algn="ctr"/>
                      <a:r>
                        <a:rPr lang="ka-GE" sz="1000" dirty="0" smtClean="0"/>
                        <a:t>მაძიებელი</a:t>
                      </a:r>
                      <a:endParaRPr lang="en-US" sz="1000" dirty="0">
                        <a:latin typeface="Sylfaen" pitchFamily="18" charset="0"/>
                      </a:endParaRPr>
                    </a:p>
                  </a:txBody>
                  <a:tcPr anchor="ctr">
                    <a:solidFill>
                      <a:schemeClr val="bg1">
                        <a:lumMod val="50000"/>
                      </a:schemeClr>
                    </a:solidFill>
                  </a:tcPr>
                </a:tc>
                <a:tc>
                  <a:txBody>
                    <a:bodyPr/>
                    <a:lstStyle/>
                    <a:p>
                      <a:pPr algn="ctr"/>
                      <a:r>
                        <a:rPr lang="ka-GE" sz="900" dirty="0" smtClean="0"/>
                        <a:t>პროცედურის დაწყების თარიღი</a:t>
                      </a:r>
                      <a:endParaRPr lang="en-US" sz="900" dirty="0">
                        <a:latin typeface="Sylfaen" pitchFamily="18" charset="0"/>
                      </a:endParaRPr>
                    </a:p>
                  </a:txBody>
                  <a:tcPr anchor="ctr">
                    <a:solidFill>
                      <a:schemeClr val="bg1">
                        <a:lumMod val="50000"/>
                      </a:schemeClr>
                    </a:solidFill>
                  </a:tcPr>
                </a:tc>
                <a:tc>
                  <a:txBody>
                    <a:bodyPr/>
                    <a:lstStyle/>
                    <a:p>
                      <a:pPr algn="ctr"/>
                      <a:r>
                        <a:rPr lang="ka-GE" sz="1000" baseline="0" dirty="0" smtClean="0"/>
                        <a:t>სტატუსი</a:t>
                      </a:r>
                      <a:endParaRPr lang="en-US" sz="1000" dirty="0">
                        <a:latin typeface="Sylfaen" pitchFamily="18" charset="0"/>
                      </a:endParaRPr>
                    </a:p>
                  </a:txBody>
                  <a:tcPr anchor="ctr">
                    <a:solidFill>
                      <a:schemeClr val="bg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სტატუსის თარიღი</a:t>
                      </a:r>
                      <a:endParaRPr lang="en-US" sz="900" dirty="0" smtClean="0">
                        <a:latin typeface="Sylfaen" pitchFamily="18" charset="0"/>
                      </a:endParaRPr>
                    </a:p>
                  </a:txBody>
                  <a:tcPr anchor="ctr">
                    <a:solidFill>
                      <a:schemeClr val="bg1">
                        <a:lumMod val="50000"/>
                      </a:schemeClr>
                    </a:solidFill>
                  </a:tcPr>
                </a:tc>
                <a:tc>
                  <a:txBody>
                    <a:bodyPr/>
                    <a:lstStyle/>
                    <a:p>
                      <a:pPr algn="ctr"/>
                      <a:r>
                        <a:rPr lang="ka-GE" sz="800" dirty="0" smtClean="0"/>
                        <a:t>შემსრულებელი</a:t>
                      </a:r>
                      <a:endParaRPr lang="en-US" sz="800" dirty="0">
                        <a:latin typeface="Sylfaen" pitchFamily="18" charset="0"/>
                      </a:endParaRPr>
                    </a:p>
                  </a:txBody>
                  <a:tcPr anchor="ctr">
                    <a:solidFill>
                      <a:schemeClr val="bg1">
                        <a:lumMod val="50000"/>
                      </a:schemeClr>
                    </a:solidFill>
                  </a:tcPr>
                </a:tc>
                <a:tc>
                  <a:txBody>
                    <a:bodyPr/>
                    <a:lstStyle/>
                    <a:p>
                      <a:pPr algn="ctr"/>
                      <a:r>
                        <a:rPr lang="ka-GE" sz="1000" dirty="0" smtClean="0">
                          <a:latin typeface="+mn-lt"/>
                        </a:rPr>
                        <a:t>ვიზა</a:t>
                      </a:r>
                      <a:endParaRPr lang="en-US" sz="1000" dirty="0">
                        <a:latin typeface="Sylfaen" pitchFamily="18" charset="0"/>
                      </a:endParaRPr>
                    </a:p>
                  </a:txBody>
                  <a:tcPr anchor="ctr">
                    <a:solidFill>
                      <a:schemeClr val="bg1">
                        <a:lumMod val="50000"/>
                      </a:schemeClr>
                    </a:solidFill>
                  </a:tcPr>
                </a:tc>
                <a:tc>
                  <a:txBody>
                    <a:bodyPr/>
                    <a:lstStyle/>
                    <a:p>
                      <a:pPr marL="0" algn="ctr" defTabSz="914400" rtl="0" eaLnBrk="1" latinLnBrk="0" hangingPunct="1"/>
                      <a:r>
                        <a:rPr lang="ka-GE" sz="800" kern="1200" dirty="0" smtClean="0"/>
                        <a:t>შესრულების ბოლო თარიღი</a:t>
                      </a:r>
                      <a:endParaRPr lang="en-US" sz="800" b="1" kern="1200" dirty="0">
                        <a:solidFill>
                          <a:schemeClr val="dk1"/>
                        </a:solidFill>
                        <a:latin typeface="+mn-lt"/>
                        <a:ea typeface="+mn-ea"/>
                        <a:cs typeface="+mn-cs"/>
                      </a:endParaRPr>
                    </a:p>
                  </a:txBody>
                  <a:tcPr anchor="ctr">
                    <a:solidFill>
                      <a:schemeClr val="bg1">
                        <a:lumMod val="50000"/>
                      </a:schemeClr>
                    </a:solidFill>
                  </a:tcPr>
                </a:tc>
              </a:tr>
              <a:tr h="502196">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სასწრაფო</a:t>
                      </a:r>
                      <a:r>
                        <a:rPr lang="ka-GE" sz="900" baseline="0" dirty="0" smtClean="0"/>
                        <a:t> სამედიცინო დახმარება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20.08.2011</a:t>
                      </a:r>
                      <a:endParaRPr lang="en-US" sz="900" dirty="0" smtClean="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დასრულდა უარით</a:t>
                      </a:r>
                      <a:endParaRPr lang="en-US" sz="900" dirty="0">
                        <a:latin typeface="Sylfaen" pitchFamily="18" charset="0"/>
                      </a:endParaRPr>
                    </a:p>
                  </a:txBody>
                  <a:tcPr anchor="ctr">
                    <a:solidFill>
                      <a:schemeClr val="bg1">
                        <a:lumMod val="75000"/>
                      </a:schemeClr>
                    </a:solidFill>
                  </a:tcPr>
                </a:tc>
                <a:tc>
                  <a:txBody>
                    <a:bodyPr/>
                    <a:lstStyle/>
                    <a:p>
                      <a:pPr algn="ctr"/>
                      <a:r>
                        <a:rPr lang="ka-GE" sz="900" b="0" dirty="0" smtClean="0"/>
                        <a:t>22.08.2011</a:t>
                      </a:r>
                      <a:endParaRPr lang="en-US" sz="900" b="0" dirty="0">
                        <a:latin typeface="Sylfaen" pitchFamily="18" charset="0"/>
                      </a:endParaRPr>
                    </a:p>
                  </a:txBody>
                  <a:tcPr anchor="ctr">
                    <a:solidFill>
                      <a:schemeClr val="bg1">
                        <a:lumMod val="75000"/>
                      </a:schemeClr>
                    </a:solidFill>
                  </a:tcPr>
                </a:tc>
                <a:tc>
                  <a:txBody>
                    <a:bodyPr/>
                    <a:lstStyle/>
                    <a:p>
                      <a:pPr algn="ctr"/>
                      <a:r>
                        <a:rPr lang="ka-GE" sz="900" b="0" dirty="0" smtClean="0"/>
                        <a:t>სახელი,</a:t>
                      </a:r>
                      <a:r>
                        <a:rPr lang="ka-GE" sz="900" b="0" baseline="0" dirty="0" smtClean="0"/>
                        <a:t> </a:t>
                      </a:r>
                      <a:r>
                        <a:rPr lang="ka-GE" sz="900" b="0" dirty="0" smtClean="0"/>
                        <a:t>გვარი</a:t>
                      </a:r>
                      <a:endParaRPr lang="en-US" sz="900" b="0" dirty="0">
                        <a:latin typeface="Sylfaen" pitchFamily="18" charset="0"/>
                      </a:endParaRPr>
                    </a:p>
                  </a:txBody>
                  <a:tcPr anchor="ctr">
                    <a:solidFill>
                      <a:schemeClr val="bg1">
                        <a:lumMod val="75000"/>
                      </a:schemeClr>
                    </a:solidFill>
                  </a:tcPr>
                </a:tc>
                <a:tc>
                  <a:txBody>
                    <a:bodyPr/>
                    <a:lstStyle/>
                    <a:p>
                      <a:pPr algn="ctr"/>
                      <a:r>
                        <a:rPr lang="en-US" sz="900" dirty="0" smtClean="0"/>
                        <a:t>X</a:t>
                      </a:r>
                      <a:endParaRPr lang="en-US" sz="900" dirty="0">
                        <a:latin typeface="Sylfaen" pitchFamily="18" charset="0"/>
                      </a:endParaRPr>
                    </a:p>
                  </a:txBody>
                  <a:tcPr anchor="ctr">
                    <a:solidFill>
                      <a:schemeClr val="bg1">
                        <a:lumMod val="75000"/>
                      </a:schemeClr>
                    </a:solidFill>
                  </a:tcPr>
                </a:tc>
                <a:tc>
                  <a:txBody>
                    <a:bodyPr/>
                    <a:lstStyle/>
                    <a:p>
                      <a:pPr algn="ctr"/>
                      <a:r>
                        <a:rPr lang="ka-GE" sz="800" dirty="0" smtClean="0"/>
                        <a:t>22.08.2011</a:t>
                      </a:r>
                      <a:endParaRPr lang="en-US" sz="800" dirty="0"/>
                    </a:p>
                  </a:txBody>
                  <a:tcPr anchor="ctr">
                    <a:solidFill>
                      <a:schemeClr val="bg1">
                        <a:lumMod val="75000"/>
                      </a:schemeClr>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1206050796"/>
              </p:ext>
            </p:extLst>
          </p:nvPr>
        </p:nvGraphicFramePr>
        <p:xfrm>
          <a:off x="243963" y="4941168"/>
          <a:ext cx="8380044" cy="1585372"/>
        </p:xfrm>
        <a:graphic>
          <a:graphicData uri="http://schemas.openxmlformats.org/drawingml/2006/table">
            <a:tbl>
              <a:tblPr firstRow="1" bandRow="1">
                <a:tableStyleId>{D7AC3CCA-C797-4891-BE02-D94E43425B78}</a:tableStyleId>
              </a:tblPr>
              <a:tblGrid>
                <a:gridCol w="912440"/>
                <a:gridCol w="949792"/>
                <a:gridCol w="1031408"/>
                <a:gridCol w="922784"/>
                <a:gridCol w="864096"/>
                <a:gridCol w="906176"/>
                <a:gridCol w="1040744"/>
                <a:gridCol w="789384"/>
                <a:gridCol w="963220"/>
              </a:tblGrid>
              <a:tr h="503332">
                <a:tc>
                  <a:txBody>
                    <a:bodyPr/>
                    <a:lstStyle/>
                    <a:p>
                      <a:pPr algn="ctr"/>
                      <a:r>
                        <a:rPr lang="ka-GE" sz="900" b="0" dirty="0" smtClean="0"/>
                        <a:t>ნებართვა</a:t>
                      </a:r>
                      <a:endParaRPr lang="en-US" sz="900" b="0" dirty="0">
                        <a:latin typeface="Sylfaen" pitchFamily="18" charset="0"/>
                      </a:endParaRPr>
                    </a:p>
                  </a:txBody>
                  <a:tcPr anchor="ctr">
                    <a:solidFill>
                      <a:schemeClr val="bg1">
                        <a:lumMod val="75000"/>
                      </a:schemeClr>
                    </a:solidFill>
                  </a:tcPr>
                </a:tc>
                <a:tc>
                  <a:txBody>
                    <a:bodyPr/>
                    <a:lstStyle/>
                    <a:p>
                      <a:pPr algn="ctr"/>
                      <a:r>
                        <a:rPr lang="ka-GE" sz="800" b="0" dirty="0" smtClean="0"/>
                        <a:t>სტაციონარული დაწესებულება</a:t>
                      </a:r>
                      <a:endParaRPr lang="en-US" sz="800" b="0" dirty="0">
                        <a:latin typeface="Sylfaen" pitchFamily="18" charset="0"/>
                      </a:endParaRPr>
                    </a:p>
                  </a:txBody>
                  <a:tcPr anchor="ctr">
                    <a:solidFill>
                      <a:schemeClr val="bg1">
                        <a:lumMod val="75000"/>
                      </a:schemeClr>
                    </a:solidFill>
                  </a:tcPr>
                </a:tc>
                <a:tc>
                  <a:txBody>
                    <a:bodyPr/>
                    <a:lstStyle/>
                    <a:p>
                      <a:pPr algn="ctr"/>
                      <a:r>
                        <a:rPr lang="ka-GE" sz="900" b="0" dirty="0" smtClean="0"/>
                        <a:t>სამედიცინო</a:t>
                      </a:r>
                    </a:p>
                    <a:p>
                      <a:pPr algn="ctr"/>
                      <a:r>
                        <a:rPr lang="ka-GE" sz="900" b="0" dirty="0" smtClean="0"/>
                        <a:t>დაწესებულება</a:t>
                      </a:r>
                      <a:endParaRPr lang="en-US" sz="900" b="0" dirty="0">
                        <a:latin typeface="Sylfaen" pitchFamily="18" charset="0"/>
                      </a:endParaRPr>
                    </a:p>
                  </a:txBody>
                  <a:tcPr anchor="ctr">
                    <a:solidFill>
                      <a:schemeClr val="bg1">
                        <a:lumMod val="75000"/>
                      </a:schemeClr>
                    </a:solidFill>
                  </a:tcPr>
                </a:tc>
                <a:tc>
                  <a:txBody>
                    <a:bodyPr/>
                    <a:lstStyle/>
                    <a:p>
                      <a:pPr algn="ctr"/>
                      <a:r>
                        <a:rPr lang="ka-GE" sz="900" b="0" dirty="0" smtClean="0"/>
                        <a:t>20.08.2011</a:t>
                      </a:r>
                      <a:endParaRPr lang="en-US" sz="900" b="0" dirty="0">
                        <a:latin typeface="Sylfaen" pitchFamily="18" charset="0"/>
                      </a:endParaRPr>
                    </a:p>
                  </a:txBody>
                  <a:tcPr anchor="ctr">
                    <a:solidFill>
                      <a:schemeClr val="bg1">
                        <a:lumMod val="75000"/>
                      </a:schemeClr>
                    </a:solidFill>
                  </a:tcPr>
                </a:tc>
                <a:tc>
                  <a:txBody>
                    <a:bodyPr/>
                    <a:lstStyle/>
                    <a:p>
                      <a:pPr algn="ctr"/>
                      <a:r>
                        <a:rPr lang="ka-GE" sz="900" b="0" dirty="0" smtClean="0"/>
                        <a:t>განხილვის პროცესში</a:t>
                      </a:r>
                      <a:endParaRPr lang="en-US" sz="900" b="0" dirty="0">
                        <a:latin typeface="Sylfaen" pitchFamily="18" charset="0"/>
                      </a:endParaRPr>
                    </a:p>
                  </a:txBody>
                  <a:tcPr anchor="ctr">
                    <a:solidFill>
                      <a:schemeClr val="bg1">
                        <a:lumMod val="75000"/>
                      </a:schemeClr>
                    </a:solidFill>
                  </a:tcPr>
                </a:tc>
                <a:tc>
                  <a:txBody>
                    <a:bodyPr/>
                    <a:lstStyle/>
                    <a:p>
                      <a:pPr algn="ctr"/>
                      <a:r>
                        <a:rPr lang="ka-GE" sz="900" b="0" dirty="0" smtClean="0"/>
                        <a:t>21.08.2011</a:t>
                      </a:r>
                      <a:endParaRPr lang="en-US" sz="900" b="0" dirty="0">
                        <a:latin typeface="Sylfaen" pitchFamily="18" charset="0"/>
                      </a:endParaRPr>
                    </a:p>
                  </a:txBody>
                  <a:tcPr anchor="ctr">
                    <a:solidFill>
                      <a:schemeClr val="bg1">
                        <a:lumMod val="75000"/>
                      </a:schemeClr>
                    </a:solidFill>
                  </a:tcPr>
                </a:tc>
                <a:tc>
                  <a:txBody>
                    <a:bodyPr/>
                    <a:lstStyle/>
                    <a:p>
                      <a:pPr algn="ctr"/>
                      <a:r>
                        <a:rPr lang="ka-GE" sz="900" b="0" dirty="0" smtClean="0"/>
                        <a:t>სახელი,</a:t>
                      </a:r>
                      <a:r>
                        <a:rPr lang="ka-GE" sz="900" b="0" baseline="0" dirty="0" smtClean="0"/>
                        <a:t> </a:t>
                      </a:r>
                      <a:r>
                        <a:rPr lang="ka-GE" sz="900" b="0" dirty="0" smtClean="0"/>
                        <a:t>გვარი</a:t>
                      </a:r>
                      <a:endParaRPr lang="en-US" sz="900" b="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0" kern="1200" dirty="0" smtClean="0"/>
                        <a:t>X</a:t>
                      </a:r>
                      <a:endParaRPr lang="en-US" sz="900" b="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b="0" kern="1200" dirty="0" smtClean="0"/>
                        <a:t>25.08.2011</a:t>
                      </a:r>
                      <a:endParaRPr lang="en-US" sz="800" b="0" kern="1200" dirty="0">
                        <a:solidFill>
                          <a:schemeClr val="dk1"/>
                        </a:solidFill>
                        <a:latin typeface="+mn-lt"/>
                        <a:ea typeface="+mn-ea"/>
                        <a:cs typeface="+mn-cs"/>
                      </a:endParaRPr>
                    </a:p>
                  </a:txBody>
                  <a:tcPr anchor="ctr">
                    <a:solidFill>
                      <a:schemeClr val="bg1">
                        <a:lumMod val="75000"/>
                      </a:schemeClr>
                    </a:solidFill>
                  </a:tcPr>
                </a:tc>
              </a:tr>
              <a:tr h="504056">
                <a:tc>
                  <a:txBody>
                    <a:bodyPr/>
                    <a:lstStyle/>
                    <a:p>
                      <a:pPr marL="0" algn="ctr" defTabSz="914400" rtl="0" eaLnBrk="1" latinLnBrk="0" hangingPunct="1"/>
                      <a:r>
                        <a:rPr lang="ka-GE" sz="900" kern="1200" dirty="0" smtClean="0"/>
                        <a:t>შეტყობინება</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800" kern="1200" dirty="0" smtClean="0"/>
                        <a:t>მაღალი რისკის შემცველი სამედიცინო საქმიანობა</a:t>
                      </a:r>
                      <a:endParaRPr lang="en-US" sz="8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15.07.2011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შემოწმება / მივლინება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30.07.2011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სახელი, გვარი</a:t>
                      </a:r>
                      <a:endParaRPr lang="en-US" sz="900" dirty="0" smtClean="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30.07.2011</a:t>
                      </a:r>
                      <a:endParaRPr lang="en-US" sz="800" kern="1200" dirty="0">
                        <a:solidFill>
                          <a:schemeClr val="dk1"/>
                        </a:solidFill>
                        <a:latin typeface="+mn-lt"/>
                        <a:ea typeface="+mn-ea"/>
                        <a:cs typeface="+mn-cs"/>
                      </a:endParaRPr>
                    </a:p>
                  </a:txBody>
                  <a:tcPr anchor="ctr">
                    <a:solidFill>
                      <a:schemeClr val="bg1">
                        <a:lumMod val="75000"/>
                      </a:schemeClr>
                    </a:solidFill>
                  </a:tcPr>
                </a:tc>
              </a:tr>
              <a:tr h="428992">
                <a:tc>
                  <a:txBody>
                    <a:bodyPr/>
                    <a:lstStyle/>
                    <a:p>
                      <a:pPr algn="ctr"/>
                      <a:r>
                        <a:rPr lang="ka-GE" sz="900" dirty="0" smtClean="0"/>
                        <a:t>ლიცენზია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სასამართლო სამედიცინო ექსპერტიზა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სამედიცინო</a:t>
                      </a:r>
                    </a:p>
                    <a:p>
                      <a:pPr algn="ctr"/>
                      <a:r>
                        <a:rPr lang="ka-GE" sz="900" dirty="0" smtClean="0"/>
                        <a:t>დაწესებულება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01.06.2011</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დასრულდა დადებითად</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t>22.07.2011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სახელი, გვარი</a:t>
                      </a:r>
                      <a:endParaRPr lang="en-US" sz="900" dirty="0" smtClean="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kern="1200" dirty="0" smtClean="0"/>
                        <a:t>X</a:t>
                      </a:r>
                      <a:endParaRPr lang="en-US" sz="900" dirty="0">
                        <a:latin typeface="Sylfaen" pitchFamily="18" charset="0"/>
                      </a:endParaRPr>
                    </a:p>
                  </a:txBody>
                  <a:tcPr anchor="ctr">
                    <a:solidFill>
                      <a:schemeClr val="bg1">
                        <a:lumMod val="75000"/>
                      </a:schemeClr>
                    </a:solidFill>
                  </a:tcPr>
                </a:tc>
                <a:tc>
                  <a:txBody>
                    <a:bodyPr/>
                    <a:lstStyle/>
                    <a:p>
                      <a:pPr marL="0" algn="ctr" defTabSz="914400" rtl="0" eaLnBrk="1" latinLnBrk="0" hangingPunct="1"/>
                      <a:r>
                        <a:rPr lang="ka-GE" sz="800" kern="1200" dirty="0" smtClean="0"/>
                        <a:t>20.08.2011</a:t>
                      </a:r>
                      <a:endParaRPr lang="en-US" sz="800" kern="1200" dirty="0">
                        <a:solidFill>
                          <a:schemeClr val="dk1"/>
                        </a:solidFill>
                        <a:latin typeface="+mn-lt"/>
                        <a:ea typeface="+mn-ea"/>
                        <a:cs typeface="+mn-cs"/>
                      </a:endParaRPr>
                    </a:p>
                  </a:txBody>
                  <a:tcPr anchor="ctr">
                    <a:solidFill>
                      <a:schemeClr val="bg1">
                        <a:lumMod val="75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493550877"/>
              </p:ext>
            </p:extLst>
          </p:nvPr>
        </p:nvGraphicFramePr>
        <p:xfrm>
          <a:off x="1153401" y="3933056"/>
          <a:ext cx="7467604" cy="503332"/>
        </p:xfrm>
        <a:graphic>
          <a:graphicData uri="http://schemas.openxmlformats.org/drawingml/2006/table">
            <a:tbl>
              <a:tblPr firstRow="1" bandRow="1">
                <a:tableStyleId>{D7AC3CCA-C797-4891-BE02-D94E43425B78}</a:tableStyleId>
              </a:tblPr>
              <a:tblGrid>
                <a:gridCol w="949792"/>
                <a:gridCol w="1031408"/>
                <a:gridCol w="922784"/>
                <a:gridCol w="864096"/>
                <a:gridCol w="906176"/>
                <a:gridCol w="1040744"/>
                <a:gridCol w="789384"/>
                <a:gridCol w="963220"/>
              </a:tblGrid>
              <a:tr h="5033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b="0" dirty="0" smtClean="0"/>
                        <a:t>სასწრაფო</a:t>
                      </a:r>
                      <a:r>
                        <a:rPr lang="ka-GE" sz="900" b="0" baseline="0" dirty="0" smtClean="0"/>
                        <a:t> სამედიცინო დახმარება</a:t>
                      </a:r>
                      <a:endParaRPr lang="en-US" sz="900" b="0" dirty="0" smtClean="0">
                        <a:latin typeface="Sylfaen" pitchFamily="18" charset="0"/>
                      </a:endParaRPr>
                    </a:p>
                  </a:txBody>
                  <a:tcPr anchor="ctr">
                    <a:solidFill>
                      <a:schemeClr val="bg1"/>
                    </a:solidFill>
                  </a:tcPr>
                </a:tc>
                <a:tc>
                  <a:txBody>
                    <a:bodyPr/>
                    <a:lstStyle/>
                    <a:p>
                      <a:pPr algn="ctr"/>
                      <a:r>
                        <a:rPr lang="ka-GE" sz="900" b="0" dirty="0" smtClean="0"/>
                        <a:t>სამედიცინო</a:t>
                      </a:r>
                    </a:p>
                    <a:p>
                      <a:pPr algn="ctr"/>
                      <a:r>
                        <a:rPr lang="ka-GE" sz="900" b="0" dirty="0" smtClean="0"/>
                        <a:t>დაწესებულება</a:t>
                      </a:r>
                      <a:endParaRPr lang="en-US" sz="900" b="0" dirty="0">
                        <a:latin typeface="Sylfaen" pitchFamily="18" charset="0"/>
                      </a:endParaRPr>
                    </a:p>
                  </a:txBody>
                  <a:tcPr anchor="ctr">
                    <a:solidFill>
                      <a:schemeClr val="bg1"/>
                    </a:solidFill>
                  </a:tcPr>
                </a:tc>
                <a:tc>
                  <a:txBody>
                    <a:bodyPr/>
                    <a:lstStyle/>
                    <a:p>
                      <a:pPr algn="ctr"/>
                      <a:r>
                        <a:rPr lang="ka-GE" sz="900" b="0" dirty="0" smtClean="0"/>
                        <a:t>20.08.2011</a:t>
                      </a:r>
                      <a:endParaRPr lang="en-US" sz="900" b="0" dirty="0">
                        <a:latin typeface="Sylfaen" pitchFamily="18" charset="0"/>
                      </a:endParaRPr>
                    </a:p>
                  </a:txBody>
                  <a:tcPr anchor="ctr">
                    <a:solidFill>
                      <a:schemeClr val="bg1"/>
                    </a:solidFill>
                  </a:tcPr>
                </a:tc>
                <a:tc>
                  <a:txBody>
                    <a:bodyPr/>
                    <a:lstStyle/>
                    <a:p>
                      <a:pPr algn="ctr"/>
                      <a:r>
                        <a:rPr lang="ka-GE" sz="900" b="0" dirty="0" smtClean="0">
                          <a:latin typeface="Sylfaen" pitchFamily="18" charset="0"/>
                        </a:rPr>
                        <a:t>დასრულდა უარით</a:t>
                      </a:r>
                      <a:endParaRPr lang="en-US" sz="900" b="0" dirty="0">
                        <a:latin typeface="Sylfaen" pitchFamily="18" charset="0"/>
                      </a:endParaRPr>
                    </a:p>
                  </a:txBody>
                  <a:tcPr anchor="ctr">
                    <a:solidFill>
                      <a:schemeClr val="bg1"/>
                    </a:solidFill>
                  </a:tcPr>
                </a:tc>
                <a:tc>
                  <a:txBody>
                    <a:bodyPr/>
                    <a:lstStyle/>
                    <a:p>
                      <a:pPr algn="ctr"/>
                      <a:r>
                        <a:rPr lang="ka-GE" sz="900" b="0" dirty="0" smtClean="0"/>
                        <a:t>22.08.2011</a:t>
                      </a:r>
                      <a:endParaRPr lang="en-US" sz="900" b="0" dirty="0">
                        <a:latin typeface="Sylfaen" pitchFamily="18" charset="0"/>
                      </a:endParaRPr>
                    </a:p>
                  </a:txBody>
                  <a:tcPr anchor="ctr">
                    <a:solidFill>
                      <a:schemeClr val="bg1"/>
                    </a:solidFill>
                  </a:tcPr>
                </a:tc>
                <a:tc>
                  <a:txBody>
                    <a:bodyPr/>
                    <a:lstStyle/>
                    <a:p>
                      <a:pPr algn="ctr"/>
                      <a:endParaRPr lang="en-US" sz="900" b="0" dirty="0">
                        <a:latin typeface="Sylfaen" pitchFamily="18" charset="0"/>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0" kern="1200" dirty="0" smtClean="0"/>
                        <a:t>X</a:t>
                      </a:r>
                      <a:endParaRPr lang="en-US" sz="900" b="0" dirty="0">
                        <a:latin typeface="Sylfaen" pitchFamily="18" charset="0"/>
                      </a:endParaRPr>
                    </a:p>
                  </a:txBody>
                  <a:tcPr anchor="ctr">
                    <a:solidFill>
                      <a:schemeClr val="bg1"/>
                    </a:solidFill>
                  </a:tcPr>
                </a:tc>
                <a:tc>
                  <a:txBody>
                    <a:bodyPr/>
                    <a:lstStyle/>
                    <a:p>
                      <a:pPr marL="0" algn="ctr" defTabSz="914400" rtl="0" eaLnBrk="1" latinLnBrk="0" hangingPunct="1"/>
                      <a:r>
                        <a:rPr lang="ka-GE" sz="800" b="0" kern="1200" dirty="0" smtClean="0"/>
                        <a:t>22.08.2011</a:t>
                      </a:r>
                      <a:endParaRPr lang="en-US" sz="800" b="0" kern="1200" dirty="0">
                        <a:solidFill>
                          <a:schemeClr val="dk1"/>
                        </a:solidFill>
                        <a:latin typeface="+mn-lt"/>
                        <a:ea typeface="+mn-ea"/>
                        <a:cs typeface="+mn-cs"/>
                      </a:endParaRPr>
                    </a:p>
                  </a:txBody>
                  <a:tcPr anchor="ctr">
                    <a:solidFill>
                      <a:schemeClr val="bg1"/>
                    </a:solidFill>
                  </a:tcPr>
                </a:tc>
              </a:tr>
            </a:tbl>
          </a:graphicData>
        </a:graphic>
      </p:graphicFrame>
      <p:cxnSp>
        <p:nvCxnSpPr>
          <p:cNvPr id="7" name="Straight Connector 6"/>
          <p:cNvCxnSpPr/>
          <p:nvPr/>
        </p:nvCxnSpPr>
        <p:spPr>
          <a:xfrm>
            <a:off x="638226" y="3933056"/>
            <a:ext cx="0" cy="7654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638226" y="4198417"/>
            <a:ext cx="504056"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51520" y="1628800"/>
            <a:ext cx="8136904" cy="276999"/>
          </a:xfrm>
          <a:prstGeom prst="rect">
            <a:avLst/>
          </a:prstGeom>
          <a:noFill/>
        </p:spPr>
        <p:txBody>
          <a:bodyPr wrap="square" rtlCol="0">
            <a:spAutoFit/>
          </a:bodyPr>
          <a:lstStyle/>
          <a:p>
            <a:r>
              <a:rPr lang="ka-GE" sz="1200" b="1" dirty="0" smtClean="0">
                <a:latin typeface="Sylfaen" pitchFamily="18" charset="0"/>
              </a:rPr>
              <a:t>მომხმარებელი</a:t>
            </a:r>
            <a:r>
              <a:rPr lang="ka-GE" sz="1200" dirty="0" smtClean="0">
                <a:latin typeface="Sylfaen" pitchFamily="18" charset="0"/>
              </a:rPr>
              <a:t>: </a:t>
            </a:r>
            <a:r>
              <a:rPr lang="ka-GE" sz="1200" dirty="0">
                <a:latin typeface="Sylfaen" pitchFamily="18" charset="0"/>
              </a:rPr>
              <a:t>&lt;სახელი, გვარი&gt;</a:t>
            </a:r>
            <a:endParaRPr lang="en-US" sz="1200" dirty="0">
              <a:latin typeface="Sylfaen" pitchFamily="18" charset="0"/>
            </a:endParaRPr>
          </a:p>
        </p:txBody>
      </p:sp>
      <p:sp>
        <p:nvSpPr>
          <p:cNvPr id="10" name="Rounded Rectangle 9"/>
          <p:cNvSpPr/>
          <p:nvPr/>
        </p:nvSpPr>
        <p:spPr bwMode="auto">
          <a:xfrm>
            <a:off x="2156520" y="2204864"/>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გაგზავნა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11" name="Rounded Rectangle 10"/>
          <p:cNvSpPr/>
          <p:nvPr/>
        </p:nvSpPr>
        <p:spPr bwMode="auto">
          <a:xfrm>
            <a:off x="251520" y="2204864"/>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ნახვა/რედაქტირება</a:t>
            </a:r>
            <a:endParaRPr kumimoji="0" lang="en-US" sz="1400" b="1" i="0" u="none" strike="noStrike" cap="none" normalizeH="0" baseline="0" dirty="0" smtClean="0">
              <a:ln>
                <a:noFill/>
              </a:ln>
              <a:solidFill>
                <a:schemeClr val="bg1"/>
              </a:solidFill>
              <a:effectLst/>
              <a:latin typeface="Sylfaen" pitchFamily="18" charset="0"/>
            </a:endParaRPr>
          </a:p>
        </p:txBody>
      </p:sp>
      <p:graphicFrame>
        <p:nvGraphicFramePr>
          <p:cNvPr id="12" name="Table 11"/>
          <p:cNvGraphicFramePr>
            <a:graphicFrameLocks noGrp="1"/>
          </p:cNvGraphicFramePr>
          <p:nvPr>
            <p:extLst>
              <p:ext uri="{D42A27DB-BD31-4B8C-83A1-F6EECF244321}">
                <p14:modId xmlns:p14="http://schemas.microsoft.com/office/powerpoint/2010/main" xmlns="" val="2652850354"/>
              </p:ext>
            </p:extLst>
          </p:nvPr>
        </p:nvGraphicFramePr>
        <p:xfrm>
          <a:off x="1156302" y="4437112"/>
          <a:ext cx="7467604" cy="503332"/>
        </p:xfrm>
        <a:graphic>
          <a:graphicData uri="http://schemas.openxmlformats.org/drawingml/2006/table">
            <a:tbl>
              <a:tblPr firstRow="1" bandRow="1">
                <a:tableStyleId>{D7AC3CCA-C797-4891-BE02-D94E43425B78}</a:tableStyleId>
              </a:tblPr>
              <a:tblGrid>
                <a:gridCol w="949792"/>
                <a:gridCol w="1031408"/>
                <a:gridCol w="922784"/>
                <a:gridCol w="864096"/>
                <a:gridCol w="906176"/>
                <a:gridCol w="1040744"/>
                <a:gridCol w="789384"/>
                <a:gridCol w="963220"/>
              </a:tblGrid>
              <a:tr h="5033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b="0" dirty="0" smtClean="0"/>
                        <a:t>სასწრაფო</a:t>
                      </a:r>
                      <a:r>
                        <a:rPr lang="ka-GE" sz="900" b="0" baseline="0" dirty="0" smtClean="0"/>
                        <a:t> სამედიცინო დახმარება</a:t>
                      </a:r>
                      <a:endParaRPr lang="en-US" sz="900" b="0" dirty="0" smtClean="0">
                        <a:latin typeface="Sylfaen" pitchFamily="18" charset="0"/>
                      </a:endParaRPr>
                    </a:p>
                  </a:txBody>
                  <a:tcPr anchor="ctr">
                    <a:solidFill>
                      <a:schemeClr val="bg1"/>
                    </a:solidFill>
                  </a:tcPr>
                </a:tc>
                <a:tc>
                  <a:txBody>
                    <a:bodyPr/>
                    <a:lstStyle/>
                    <a:p>
                      <a:pPr algn="ctr"/>
                      <a:r>
                        <a:rPr lang="ka-GE" sz="900" b="0" dirty="0" smtClean="0"/>
                        <a:t>სამედიცინო</a:t>
                      </a:r>
                    </a:p>
                    <a:p>
                      <a:pPr algn="ctr"/>
                      <a:r>
                        <a:rPr lang="ka-GE" sz="900" b="0" dirty="0" smtClean="0"/>
                        <a:t>დაწესებულება</a:t>
                      </a:r>
                      <a:endParaRPr lang="en-US" sz="900" b="0" dirty="0">
                        <a:latin typeface="Sylfaen" pitchFamily="18" charset="0"/>
                      </a:endParaRPr>
                    </a:p>
                  </a:txBody>
                  <a:tcPr anchor="ctr">
                    <a:solidFill>
                      <a:schemeClr val="bg1"/>
                    </a:solidFill>
                  </a:tcPr>
                </a:tc>
                <a:tc>
                  <a:txBody>
                    <a:bodyPr/>
                    <a:lstStyle/>
                    <a:p>
                      <a:pPr algn="ctr"/>
                      <a:r>
                        <a:rPr lang="ka-GE" sz="900" b="0" dirty="0" smtClean="0"/>
                        <a:t>20.08.2011</a:t>
                      </a:r>
                      <a:endParaRPr lang="en-US" sz="900" b="0" dirty="0">
                        <a:latin typeface="Sylfaen" pitchFamily="18" charset="0"/>
                      </a:endParaRPr>
                    </a:p>
                  </a:txBody>
                  <a:tcPr anchor="ctr">
                    <a:solidFill>
                      <a:schemeClr val="bg1"/>
                    </a:solidFill>
                  </a:tcPr>
                </a:tc>
                <a:tc>
                  <a:txBody>
                    <a:bodyPr/>
                    <a:lstStyle/>
                    <a:p>
                      <a:pPr algn="ctr"/>
                      <a:r>
                        <a:rPr lang="ka-GE" sz="900" b="0" dirty="0" smtClean="0"/>
                        <a:t>ახალი</a:t>
                      </a:r>
                      <a:endParaRPr lang="en-US" sz="900" b="0" dirty="0">
                        <a:latin typeface="Sylfaen" pitchFamily="18" charset="0"/>
                      </a:endParaRPr>
                    </a:p>
                  </a:txBody>
                  <a:tcPr anchor="ctr">
                    <a:solidFill>
                      <a:schemeClr val="bg1"/>
                    </a:solidFill>
                  </a:tcPr>
                </a:tc>
                <a:tc>
                  <a:txBody>
                    <a:bodyPr/>
                    <a:lstStyle/>
                    <a:p>
                      <a:pPr algn="ctr"/>
                      <a:r>
                        <a:rPr lang="ka-GE" sz="900" b="0" dirty="0" smtClean="0"/>
                        <a:t>20.08.2011</a:t>
                      </a:r>
                      <a:endParaRPr lang="en-US" sz="900" b="0" dirty="0">
                        <a:latin typeface="Sylfaen" pitchFamily="18" charset="0"/>
                      </a:endParaRPr>
                    </a:p>
                  </a:txBody>
                  <a:tcPr anchor="ctr">
                    <a:solidFill>
                      <a:schemeClr val="bg1"/>
                    </a:solidFill>
                  </a:tcPr>
                </a:tc>
                <a:tc>
                  <a:txBody>
                    <a:bodyPr/>
                    <a:lstStyle/>
                    <a:p>
                      <a:pPr algn="ctr"/>
                      <a:endParaRPr lang="en-US" sz="900" b="0" dirty="0">
                        <a:latin typeface="Sylfaen" pitchFamily="18" charset="0"/>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900" b="0" kern="1200" dirty="0" smtClean="0"/>
                        <a:t>X</a:t>
                      </a:r>
                      <a:endParaRPr lang="en-US" sz="900" b="0" dirty="0">
                        <a:latin typeface="Sylfaen" pitchFamily="18" charset="0"/>
                      </a:endParaRPr>
                    </a:p>
                  </a:txBody>
                  <a:tcPr anchor="ctr">
                    <a:solidFill>
                      <a:schemeClr val="bg1"/>
                    </a:solidFill>
                  </a:tcPr>
                </a:tc>
                <a:tc>
                  <a:txBody>
                    <a:bodyPr/>
                    <a:lstStyle/>
                    <a:p>
                      <a:pPr marL="0" algn="ctr" defTabSz="914400" rtl="0" eaLnBrk="1" latinLnBrk="0" hangingPunct="1"/>
                      <a:r>
                        <a:rPr lang="ka-GE" sz="800" b="0" kern="1200" dirty="0" smtClean="0"/>
                        <a:t>20.08.2011</a:t>
                      </a:r>
                      <a:endParaRPr lang="en-US" sz="800" b="0" kern="1200" dirty="0">
                        <a:solidFill>
                          <a:schemeClr val="dk1"/>
                        </a:solidFill>
                        <a:latin typeface="+mn-lt"/>
                        <a:ea typeface="+mn-ea"/>
                        <a:cs typeface="+mn-cs"/>
                      </a:endParaRPr>
                    </a:p>
                  </a:txBody>
                  <a:tcPr anchor="ctr">
                    <a:solidFill>
                      <a:schemeClr val="bg1"/>
                    </a:solidFill>
                  </a:tcPr>
                </a:tc>
              </a:tr>
            </a:tbl>
          </a:graphicData>
        </a:graphic>
      </p:graphicFrame>
      <p:cxnSp>
        <p:nvCxnSpPr>
          <p:cNvPr id="13" name="Straight Arrow Connector 12"/>
          <p:cNvCxnSpPr/>
          <p:nvPr/>
        </p:nvCxnSpPr>
        <p:spPr>
          <a:xfrm>
            <a:off x="638226" y="4698478"/>
            <a:ext cx="517568"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931599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11"/>
                                        </p:tgtEl>
                                        <p:attrNameLst>
                                          <p:attrName>style.color</p:attrName>
                                        </p:attrNameLst>
                                      </p:cBhvr>
                                      <p:by>
                                        <p:hsl h="0" s="-70588" l="0"/>
                                      </p:by>
                                    </p:animClr>
                                    <p:animClr clrSpc="hsl" dir="cw">
                                      <p:cBhvr>
                                        <p:cTn id="7" dur="500" fill="hold"/>
                                        <p:tgtEl>
                                          <p:spTgt spid="11"/>
                                        </p:tgtEl>
                                        <p:attrNameLst>
                                          <p:attrName>fillcolor</p:attrName>
                                        </p:attrNameLst>
                                      </p:cBhvr>
                                      <p:by>
                                        <p:hsl h="0" s="-70588" l="0"/>
                                      </p:by>
                                    </p:animClr>
                                    <p:animClr clrSpc="hsl" dir="cw">
                                      <p:cBhvr>
                                        <p:cTn id="8" dur="500" fill="hold"/>
                                        <p:tgtEl>
                                          <p:spTgt spid="11"/>
                                        </p:tgtEl>
                                        <p:attrNameLst>
                                          <p:attrName>stroke.color</p:attrName>
                                        </p:attrNameLst>
                                      </p:cBhvr>
                                      <p:by>
                                        <p:hsl h="0" s="-70588" l="0"/>
                                      </p:by>
                                    </p:animClr>
                                    <p:set>
                                      <p:cBhvr>
                                        <p:cTn id="9" dur="500" fill="hold"/>
                                        <p:tgtEl>
                                          <p:spTgt spid="1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347397561"/>
              </p:ext>
            </p:extLst>
          </p:nvPr>
        </p:nvGraphicFramePr>
        <p:xfrm>
          <a:off x="338642" y="1973726"/>
          <a:ext cx="5159222" cy="1857147"/>
        </p:xfrm>
        <a:graphic>
          <a:graphicData uri="http://schemas.openxmlformats.org/drawingml/2006/table">
            <a:tbl>
              <a:tblPr firstRow="1" bandRow="1">
                <a:tableStyleId>{D7AC3CCA-C797-4891-BE02-D94E43425B78}</a:tableStyleId>
              </a:tblPr>
              <a:tblGrid>
                <a:gridCol w="898839"/>
                <a:gridCol w="705815"/>
                <a:gridCol w="642446"/>
                <a:gridCol w="584867"/>
                <a:gridCol w="767937"/>
                <a:gridCol w="779659"/>
                <a:gridCol w="779659"/>
              </a:tblGrid>
              <a:tr h="720090">
                <a:tc>
                  <a:txBody>
                    <a:bodyPr/>
                    <a:lstStyle/>
                    <a:p>
                      <a:pPr algn="ctr"/>
                      <a:r>
                        <a:rPr lang="ka-GE" sz="800" kern="1200" dirty="0" smtClean="0"/>
                        <a:t>დოკუმენტის ტიპი</a:t>
                      </a:r>
                      <a:endParaRPr lang="en-US" sz="800" kern="1200" dirty="0">
                        <a:solidFill>
                          <a:schemeClr val="bg1"/>
                        </a:solidFill>
                        <a:latin typeface="Sylfaen" pitchFamily="18" charset="0"/>
                        <a:ea typeface="+mn-ea"/>
                        <a:cs typeface="+mn-cs"/>
                      </a:endParaRPr>
                    </a:p>
                  </a:txBody>
                  <a:tcPr anchor="ctr"/>
                </a:tc>
                <a:tc>
                  <a:txBody>
                    <a:bodyPr/>
                    <a:lstStyle/>
                    <a:p>
                      <a:pPr marL="0" algn="ctr" defTabSz="914400" rtl="0" eaLnBrk="1" latinLnBrk="0" hangingPunct="1"/>
                      <a:r>
                        <a:rPr lang="ka-GE" sz="800" kern="1200" dirty="0" smtClean="0"/>
                        <a:t>ატვირთული ფაილი</a:t>
                      </a:r>
                      <a:endParaRPr lang="en-US" sz="800" kern="1200" dirty="0">
                        <a:solidFill>
                          <a:schemeClr val="bg1"/>
                        </a:solidFill>
                        <a:latin typeface="Sylfaen" pitchFamily="18" charset="0"/>
                        <a:ea typeface="+mn-ea"/>
                        <a:cs typeface="+mn-cs"/>
                      </a:endParaRPr>
                    </a:p>
                  </a:txBody>
                  <a:tcPr anchor="ctr"/>
                </a:tc>
                <a:tc>
                  <a:txBody>
                    <a:bodyPr/>
                    <a:lstStyle/>
                    <a:p>
                      <a:pPr marL="0" algn="ctr" defTabSz="914400" rtl="0" eaLnBrk="1" latinLnBrk="0" hangingPunct="1"/>
                      <a:r>
                        <a:rPr lang="ka-GE" sz="800" kern="1200" dirty="0" smtClean="0"/>
                        <a:t>შევსებული ფაილი</a:t>
                      </a:r>
                      <a:endParaRPr lang="en-US" sz="800" kern="1200" dirty="0">
                        <a:solidFill>
                          <a:schemeClr val="bg1"/>
                        </a:solidFill>
                        <a:latin typeface="Sylfaen" pitchFamily="18" charset="0"/>
                        <a:ea typeface="+mn-ea"/>
                        <a:cs typeface="+mn-cs"/>
                      </a:endParaRPr>
                    </a:p>
                  </a:txBody>
                  <a:tcPr anchor="ctr"/>
                </a:tc>
                <a:tc>
                  <a:txBody>
                    <a:bodyPr/>
                    <a:lstStyle/>
                    <a:p>
                      <a:pPr marL="0" algn="ctr" defTabSz="914400" rtl="0" eaLnBrk="1" latinLnBrk="0" hangingPunct="1"/>
                      <a:r>
                        <a:rPr lang="ka-GE" sz="800" kern="1200" dirty="0" smtClean="0"/>
                        <a:t>დედანი</a:t>
                      </a:r>
                      <a:endParaRPr lang="en-US" sz="800" kern="1200" dirty="0">
                        <a:solidFill>
                          <a:schemeClr val="bg1"/>
                        </a:solidFill>
                        <a:latin typeface="Sylfaen" pitchFamily="18" charset="0"/>
                        <a:ea typeface="+mn-ea"/>
                        <a:cs typeface="+mn-cs"/>
                      </a:endParaRPr>
                    </a:p>
                  </a:txBody>
                  <a:tcPr anchor="ctr"/>
                </a:tc>
                <a:tc>
                  <a:txBody>
                    <a:bodyPr/>
                    <a:lstStyle/>
                    <a:p>
                      <a:pPr marL="0" algn="ctr" defTabSz="914400" rtl="0" eaLnBrk="1" latinLnBrk="0" hangingPunct="1"/>
                      <a:r>
                        <a:rPr lang="ka-GE" sz="800" kern="1200" dirty="0" smtClean="0"/>
                        <a:t>მიღებულია</a:t>
                      </a:r>
                      <a:endParaRPr lang="en-US" sz="800" b="1" kern="1200" dirty="0">
                        <a:solidFill>
                          <a:schemeClr val="bg1"/>
                        </a:solidFill>
                        <a:latin typeface="Sylfaen" pitchFamily="18" charset="0"/>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800" kern="1200" dirty="0" smtClean="0"/>
                        <a:t>კომენტარი</a:t>
                      </a:r>
                      <a:endParaRPr lang="en-US" sz="800" b="1" kern="1200" dirty="0">
                        <a:solidFill>
                          <a:schemeClr val="bg1"/>
                        </a:solidFill>
                        <a:latin typeface="Sylfaen" pitchFamily="18" charset="0"/>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800" b="1" kern="1200" dirty="0" smtClean="0">
                          <a:solidFill>
                            <a:schemeClr val="dk1"/>
                          </a:solidFill>
                          <a:latin typeface="+mn-lt"/>
                          <a:ea typeface="+mn-ea"/>
                          <a:cs typeface="+mn-cs"/>
                        </a:rPr>
                        <a:t>კოპირება</a:t>
                      </a:r>
                      <a:endParaRPr lang="en-US" sz="800" b="1" kern="1200" dirty="0">
                        <a:solidFill>
                          <a:schemeClr val="dk1"/>
                        </a:solidFill>
                        <a:latin typeface="+mn-lt"/>
                        <a:ea typeface="+mn-ea"/>
                        <a:cs typeface="+mn-cs"/>
                      </a:endParaRPr>
                    </a:p>
                  </a:txBody>
                  <a:tcPr anchor="ctr"/>
                </a:tc>
              </a:tr>
              <a:tr h="365760">
                <a:tc>
                  <a:txBody>
                    <a:bodyPr/>
                    <a:lstStyle/>
                    <a:p>
                      <a:r>
                        <a:rPr lang="ka-GE" sz="800" dirty="0" smtClean="0"/>
                        <a:t>დოკუმენტი 1</a:t>
                      </a:r>
                      <a:endParaRPr lang="en-US" sz="800" dirty="0">
                        <a:solidFill>
                          <a:schemeClr val="tx1"/>
                        </a:solidFill>
                        <a:latin typeface="Sylfaen" pitchFamily="18" charset="0"/>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r>
              <a:tr h="365760">
                <a:tc>
                  <a:txBody>
                    <a:bodyPr/>
                    <a:lstStyle/>
                    <a:p>
                      <a:r>
                        <a:rPr lang="ka-GE" sz="800" dirty="0" smtClean="0"/>
                        <a:t>დოკუმენტი </a:t>
                      </a:r>
                      <a:r>
                        <a:rPr lang="en-US" sz="800" dirty="0" smtClean="0"/>
                        <a:t>2</a:t>
                      </a:r>
                      <a:endParaRPr lang="en-US" sz="800" dirty="0">
                        <a:solidFill>
                          <a:schemeClr val="tx1"/>
                        </a:solidFill>
                        <a:latin typeface="Sylfaen" pitchFamily="18" charset="0"/>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r>
              <a:tr h="405537">
                <a:tc>
                  <a:txBody>
                    <a:bodyPr/>
                    <a:lstStyle/>
                    <a:p>
                      <a:pPr marL="0" algn="l" defTabSz="914400" rtl="0" eaLnBrk="1" latinLnBrk="0" hangingPunct="1"/>
                      <a:r>
                        <a:rPr lang="ka-GE" sz="800" kern="1200" dirty="0" smtClean="0"/>
                        <a:t>დოკუმენტი </a:t>
                      </a:r>
                      <a:r>
                        <a:rPr lang="en-US" sz="800" kern="1200" dirty="0" smtClean="0"/>
                        <a:t>3</a:t>
                      </a:r>
                      <a:endParaRPr lang="en-US" sz="800" kern="1200" dirty="0">
                        <a:solidFill>
                          <a:schemeClr val="tx1"/>
                        </a:solidFill>
                        <a:latin typeface="Sylfaen" pitchFamily="18" charset="0"/>
                        <a:ea typeface="+mn-ea"/>
                        <a:cs typeface="+mn-cs"/>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c>
                  <a:txBody>
                    <a:bodyPr/>
                    <a:lstStyle/>
                    <a:p>
                      <a:endParaRPr lang="en-US" sz="1800" dirty="0">
                        <a:solidFill>
                          <a:schemeClr val="tx1"/>
                        </a:solidFill>
                      </a:endParaRPr>
                    </a:p>
                  </a:txBody>
                  <a:tcPr anchor="ctr"/>
                </a:tc>
              </a:tr>
            </a:tbl>
          </a:graphicData>
        </a:graphic>
      </p:graphicFrame>
      <p:sp>
        <p:nvSpPr>
          <p:cNvPr id="3" name="Rectangle 2"/>
          <p:cNvSpPr/>
          <p:nvPr/>
        </p:nvSpPr>
        <p:spPr bwMode="auto">
          <a:xfrm>
            <a:off x="1555195" y="2789489"/>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4" name="Rectangle 3"/>
          <p:cNvSpPr/>
          <p:nvPr/>
        </p:nvSpPr>
        <p:spPr bwMode="auto">
          <a:xfrm>
            <a:off x="2192363" y="2789489"/>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5" name="Rectangle 4"/>
          <p:cNvSpPr/>
          <p:nvPr/>
        </p:nvSpPr>
        <p:spPr bwMode="auto">
          <a:xfrm>
            <a:off x="3530042" y="2781306"/>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6" name="Rectangle 5"/>
          <p:cNvSpPr/>
          <p:nvPr/>
        </p:nvSpPr>
        <p:spPr bwMode="auto">
          <a:xfrm>
            <a:off x="1553855" y="3167112"/>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7" name="Rectangle 6"/>
          <p:cNvSpPr/>
          <p:nvPr/>
        </p:nvSpPr>
        <p:spPr bwMode="auto">
          <a:xfrm>
            <a:off x="2192362" y="315784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8" name="Rectangle 7"/>
          <p:cNvSpPr/>
          <p:nvPr/>
        </p:nvSpPr>
        <p:spPr bwMode="auto">
          <a:xfrm>
            <a:off x="3535381" y="3155471"/>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9" name="Rectangle 8"/>
          <p:cNvSpPr/>
          <p:nvPr/>
        </p:nvSpPr>
        <p:spPr bwMode="auto">
          <a:xfrm>
            <a:off x="1557074" y="355015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0" name="Rectangle 9"/>
          <p:cNvSpPr/>
          <p:nvPr/>
        </p:nvSpPr>
        <p:spPr bwMode="auto">
          <a:xfrm>
            <a:off x="2192363" y="355018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1" name="Rectangle 10"/>
          <p:cNvSpPr/>
          <p:nvPr/>
        </p:nvSpPr>
        <p:spPr bwMode="auto">
          <a:xfrm>
            <a:off x="3529926" y="3540240"/>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2" name="Flowchart: Connector 11"/>
          <p:cNvSpPr/>
          <p:nvPr/>
        </p:nvSpPr>
        <p:spPr bwMode="auto">
          <a:xfrm>
            <a:off x="1608119" y="2841284"/>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3" name="Flowchart: Connector 12"/>
          <p:cNvSpPr/>
          <p:nvPr/>
        </p:nvSpPr>
        <p:spPr bwMode="auto">
          <a:xfrm>
            <a:off x="2249257" y="3216261"/>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4" name="Flowchart: Connector 13"/>
          <p:cNvSpPr/>
          <p:nvPr/>
        </p:nvSpPr>
        <p:spPr bwMode="auto">
          <a:xfrm>
            <a:off x="2228042" y="3600881"/>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5" name="Flowchart: Connector 14"/>
          <p:cNvSpPr/>
          <p:nvPr/>
        </p:nvSpPr>
        <p:spPr bwMode="auto">
          <a:xfrm>
            <a:off x="1609999" y="3599336"/>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6" name="Flowchart: Connector 15"/>
          <p:cNvSpPr/>
          <p:nvPr/>
        </p:nvSpPr>
        <p:spPr bwMode="auto">
          <a:xfrm>
            <a:off x="3586418" y="2838638"/>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7" name="Flowchart: Connector 16"/>
          <p:cNvSpPr/>
          <p:nvPr/>
        </p:nvSpPr>
        <p:spPr bwMode="auto">
          <a:xfrm>
            <a:off x="3583054" y="3590934"/>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graphicFrame>
        <p:nvGraphicFramePr>
          <p:cNvPr id="18" name="Table 17"/>
          <p:cNvGraphicFramePr>
            <a:graphicFrameLocks noGrp="1"/>
          </p:cNvGraphicFramePr>
          <p:nvPr>
            <p:extLst>
              <p:ext uri="{D42A27DB-BD31-4B8C-83A1-F6EECF244321}">
                <p14:modId xmlns:p14="http://schemas.microsoft.com/office/powerpoint/2010/main" xmlns="" val="1039224389"/>
              </p:ext>
            </p:extLst>
          </p:nvPr>
        </p:nvGraphicFramePr>
        <p:xfrm>
          <a:off x="4716016" y="4040469"/>
          <a:ext cx="1921707" cy="2701650"/>
        </p:xfrm>
        <a:graphic>
          <a:graphicData uri="http://schemas.openxmlformats.org/drawingml/2006/table">
            <a:tbl>
              <a:tblPr firstRow="1" bandRow="1">
                <a:tableStyleId>{D7AC3CCA-C797-4891-BE02-D94E43425B78}</a:tableStyleId>
              </a:tblPr>
              <a:tblGrid>
                <a:gridCol w="1921707"/>
              </a:tblGrid>
              <a:tr h="610129">
                <a:tc>
                  <a:txBody>
                    <a:bodyPr/>
                    <a:lstStyle/>
                    <a:p>
                      <a:pPr algn="ctr"/>
                      <a:r>
                        <a:rPr lang="ka-GE" sz="1600" dirty="0" smtClean="0"/>
                        <a:t>ატვირთული ფაილი</a:t>
                      </a:r>
                      <a:endParaRPr lang="en-US" sz="1600" dirty="0"/>
                    </a:p>
                  </a:txBody>
                  <a:tcPr anchor="ctr"/>
                </a:tc>
              </a:tr>
              <a:tr h="1646450">
                <a:tc>
                  <a:txBody>
                    <a:bodyPr/>
                    <a:lstStyle/>
                    <a:p>
                      <a:pPr algn="ctr"/>
                      <a:r>
                        <a:rPr lang="ka-GE" sz="1000" kern="1200" dirty="0" smtClean="0">
                          <a:solidFill>
                            <a:schemeClr val="tx1"/>
                          </a:solidFill>
                          <a:latin typeface="Sylfaen" pitchFamily="18" charset="0"/>
                          <a:ea typeface="+mn-ea"/>
                          <a:cs typeface="+mn-cs"/>
                        </a:rPr>
                        <a:t>ტექსტი</a:t>
                      </a:r>
                    </a:p>
                    <a:p>
                      <a:pPr algn="ctr"/>
                      <a:endParaRPr lang="ka-GE" sz="1000" kern="1200" dirty="0" smtClean="0">
                        <a:solidFill>
                          <a:schemeClr val="tx1"/>
                        </a:solidFill>
                        <a:latin typeface="Sylfaen" pitchFamily="18" charset="0"/>
                        <a:ea typeface="+mn-ea"/>
                        <a:cs typeface="+mn-cs"/>
                      </a:endParaRPr>
                    </a:p>
                    <a:p>
                      <a:pPr algn="ctr"/>
                      <a:r>
                        <a:rPr lang="ka-GE" sz="1000" kern="1200" dirty="0" smtClean="0">
                          <a:solidFill>
                            <a:schemeClr val="tx1"/>
                          </a:solidFill>
                          <a:latin typeface="Sylfaen" pitchFamily="18" charset="0"/>
                          <a:ea typeface="+mn-ea"/>
                          <a:cs typeface="+mn-cs"/>
                        </a:rPr>
                        <a:t>ტექსტი ტექსტი ტექსტი</a:t>
                      </a:r>
                    </a:p>
                    <a:p>
                      <a:pPr marL="0" marR="0" indent="0" algn="ctr" defTabSz="914400" rtl="0" eaLnBrk="1" fontAlgn="auto" latinLnBrk="0" hangingPunct="1">
                        <a:lnSpc>
                          <a:spcPct val="100000"/>
                        </a:lnSpc>
                        <a:spcBef>
                          <a:spcPts val="0"/>
                        </a:spcBef>
                        <a:spcAft>
                          <a:spcPts val="0"/>
                        </a:spcAft>
                        <a:buClrTx/>
                        <a:buSzTx/>
                        <a:buFontTx/>
                        <a:buNone/>
                        <a:tabLst/>
                        <a:defRPr/>
                      </a:pPr>
                      <a:r>
                        <a:rPr lang="ka-GE" sz="1000" kern="1200" dirty="0" smtClean="0">
                          <a:solidFill>
                            <a:schemeClr val="tx1"/>
                          </a:solidFill>
                          <a:latin typeface="Sylfaen" pitchFamily="18" charset="0"/>
                          <a:ea typeface="+mn-ea"/>
                          <a:cs typeface="+mn-cs"/>
                        </a:rPr>
                        <a:t>ტექსტი ტექსტი ტექსტი</a:t>
                      </a:r>
                      <a:endParaRPr lang="en-US" sz="1000" kern="1200" dirty="0" smtClean="0">
                        <a:solidFill>
                          <a:schemeClr val="tx1"/>
                        </a:solidFill>
                        <a:latin typeface="Sylfaen" pitchFamily="18" charset="0"/>
                        <a:ea typeface="+mn-ea"/>
                        <a:cs typeface="+mn-cs"/>
                      </a:endParaRPr>
                    </a:p>
                    <a:p>
                      <a:pPr algn="ctr"/>
                      <a:endParaRPr lang="ka-GE" sz="1000" kern="1200" dirty="0" smtClean="0">
                        <a:solidFill>
                          <a:schemeClr val="tx1"/>
                        </a:solidFill>
                        <a:latin typeface="Sylfaen"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ka-GE" sz="1000" kern="1200" dirty="0" smtClean="0">
                          <a:solidFill>
                            <a:schemeClr val="tx1"/>
                          </a:solidFill>
                          <a:latin typeface="Sylfaen" pitchFamily="18" charset="0"/>
                          <a:ea typeface="+mn-ea"/>
                          <a:cs typeface="+mn-cs"/>
                        </a:rPr>
                        <a:t>ტექსტი ტექსტი ტექსტი</a:t>
                      </a:r>
                      <a:endParaRPr lang="en-US" sz="1000" kern="1200" dirty="0" smtClean="0">
                        <a:solidFill>
                          <a:schemeClr val="tx1"/>
                        </a:solidFill>
                        <a:latin typeface="Sylfaen" pitchFamily="18" charset="0"/>
                        <a:ea typeface="+mn-ea"/>
                        <a:cs typeface="+mn-cs"/>
                      </a:endParaRPr>
                    </a:p>
                    <a:p>
                      <a:pPr algn="ctr"/>
                      <a:endParaRPr lang="ka-GE" sz="1000" kern="1200" dirty="0" smtClean="0">
                        <a:solidFill>
                          <a:schemeClr val="tx1"/>
                        </a:solidFill>
                        <a:latin typeface="Sylfaen" pitchFamily="18" charset="0"/>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ka-GE" sz="1000" kern="1200" dirty="0" smtClean="0">
                          <a:solidFill>
                            <a:schemeClr val="tx1"/>
                          </a:solidFill>
                          <a:latin typeface="Sylfaen" pitchFamily="18" charset="0"/>
                          <a:ea typeface="+mn-ea"/>
                          <a:cs typeface="+mn-cs"/>
                        </a:rPr>
                        <a:t>ტექსტი ტექსტი ტექსტი</a:t>
                      </a:r>
                      <a:endParaRPr lang="en-US" sz="1000" kern="1200" dirty="0" smtClean="0">
                        <a:solidFill>
                          <a:schemeClr val="tx1"/>
                        </a:solidFill>
                        <a:latin typeface="Sylfaen" pitchFamily="18" charset="0"/>
                        <a:ea typeface="+mn-ea"/>
                        <a:cs typeface="+mn-cs"/>
                      </a:endParaRPr>
                    </a:p>
                    <a:p>
                      <a:pPr algn="ctr"/>
                      <a:endParaRPr lang="ka-GE" sz="1000" kern="1200" dirty="0" smtClean="0">
                        <a:solidFill>
                          <a:schemeClr val="tx1"/>
                        </a:solidFill>
                        <a:latin typeface="Sylfaen" pitchFamily="18" charset="0"/>
                        <a:ea typeface="+mn-ea"/>
                        <a:cs typeface="+mn-cs"/>
                      </a:endParaRPr>
                    </a:p>
                    <a:p>
                      <a:endParaRPr lang="en-US" sz="1000" kern="1200" dirty="0">
                        <a:solidFill>
                          <a:schemeClr val="tx1"/>
                        </a:solidFill>
                        <a:latin typeface="Sylfaen" pitchFamily="18" charset="0"/>
                        <a:ea typeface="+mn-ea"/>
                        <a:cs typeface="+mn-cs"/>
                      </a:endParaRPr>
                    </a:p>
                  </a:txBody>
                  <a:tcPr/>
                </a:tc>
              </a:tr>
              <a:tr h="445071">
                <a:tc>
                  <a:txBody>
                    <a:bodyPr/>
                    <a:lstStyle/>
                    <a:p>
                      <a:endParaRPr lang="en-US" sz="1800" dirty="0"/>
                    </a:p>
                  </a:txBody>
                  <a:tcPr/>
                </a:tc>
              </a:tr>
            </a:tbl>
          </a:graphicData>
        </a:graphic>
      </p:graphicFrame>
      <p:sp>
        <p:nvSpPr>
          <p:cNvPr id="19" name="Rounded Rectangle 18"/>
          <p:cNvSpPr/>
          <p:nvPr/>
        </p:nvSpPr>
        <p:spPr bwMode="auto">
          <a:xfrm>
            <a:off x="5820201" y="6405679"/>
            <a:ext cx="685801"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200" dirty="0" smtClean="0">
                <a:solidFill>
                  <a:schemeClr val="bg1"/>
                </a:solidFill>
                <a:latin typeface="Sylfaen" pitchFamily="18" charset="0"/>
              </a:rPr>
              <a:t>უარი</a:t>
            </a:r>
            <a:endParaRPr lang="en-US" sz="1200" dirty="0">
              <a:solidFill>
                <a:schemeClr val="bg1"/>
              </a:solidFill>
              <a:latin typeface="Sylfaen" pitchFamily="18" charset="0"/>
            </a:endParaRPr>
          </a:p>
        </p:txBody>
      </p:sp>
      <p:sp>
        <p:nvSpPr>
          <p:cNvPr id="20" name="Rounded Rectangle 19"/>
          <p:cNvSpPr/>
          <p:nvPr/>
        </p:nvSpPr>
        <p:spPr bwMode="auto">
          <a:xfrm>
            <a:off x="4862263" y="6405679"/>
            <a:ext cx="635600"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200" dirty="0" smtClean="0">
                <a:solidFill>
                  <a:schemeClr val="bg1"/>
                </a:solidFill>
                <a:latin typeface="Sylfaen" pitchFamily="18" charset="0"/>
              </a:rPr>
              <a:t>ბეჭდვა</a:t>
            </a:r>
            <a:endParaRPr lang="en-US" sz="1200" dirty="0">
              <a:solidFill>
                <a:schemeClr val="bg1"/>
              </a:solidFill>
              <a:latin typeface="Sylfaen" pitchFamily="18" charset="0"/>
            </a:endParaRPr>
          </a:p>
        </p:txBody>
      </p:sp>
      <p:sp>
        <p:nvSpPr>
          <p:cNvPr id="25" name="Rectangle 24"/>
          <p:cNvSpPr/>
          <p:nvPr/>
        </p:nvSpPr>
        <p:spPr bwMode="auto">
          <a:xfrm>
            <a:off x="2844792" y="2788995"/>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6" name="Rectangle 25"/>
          <p:cNvSpPr/>
          <p:nvPr/>
        </p:nvSpPr>
        <p:spPr bwMode="auto">
          <a:xfrm>
            <a:off x="2844791" y="315784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7" name="Rectangle 26"/>
          <p:cNvSpPr/>
          <p:nvPr/>
        </p:nvSpPr>
        <p:spPr bwMode="auto">
          <a:xfrm>
            <a:off x="2844793" y="3541785"/>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8" name="Rectangle 27"/>
          <p:cNvSpPr/>
          <p:nvPr/>
        </p:nvSpPr>
        <p:spPr bwMode="auto">
          <a:xfrm>
            <a:off x="4311282" y="2781306"/>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9" name="Rectangle 28"/>
          <p:cNvSpPr/>
          <p:nvPr/>
        </p:nvSpPr>
        <p:spPr bwMode="auto">
          <a:xfrm>
            <a:off x="4311282" y="315784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0" name="Rectangle 29"/>
          <p:cNvSpPr/>
          <p:nvPr/>
        </p:nvSpPr>
        <p:spPr bwMode="auto">
          <a:xfrm>
            <a:off x="4311282" y="3540545"/>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1" name="Flowchart: Connector 30"/>
          <p:cNvSpPr/>
          <p:nvPr/>
        </p:nvSpPr>
        <p:spPr bwMode="auto">
          <a:xfrm>
            <a:off x="4361914" y="3206996"/>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32" name="Flowchart: Connector 31"/>
          <p:cNvSpPr/>
          <p:nvPr/>
        </p:nvSpPr>
        <p:spPr bwMode="auto">
          <a:xfrm>
            <a:off x="4362324" y="3605469"/>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graphicFrame>
        <p:nvGraphicFramePr>
          <p:cNvPr id="33" name="Table 32"/>
          <p:cNvGraphicFramePr>
            <a:graphicFrameLocks noGrp="1"/>
          </p:cNvGraphicFramePr>
          <p:nvPr>
            <p:extLst>
              <p:ext uri="{D42A27DB-BD31-4B8C-83A1-F6EECF244321}">
                <p14:modId xmlns:p14="http://schemas.microsoft.com/office/powerpoint/2010/main" xmlns="" val="1309255342"/>
              </p:ext>
            </p:extLst>
          </p:nvPr>
        </p:nvGraphicFramePr>
        <p:xfrm>
          <a:off x="6946447" y="4028676"/>
          <a:ext cx="1921707" cy="2701650"/>
        </p:xfrm>
        <a:graphic>
          <a:graphicData uri="http://schemas.openxmlformats.org/drawingml/2006/table">
            <a:tbl>
              <a:tblPr firstRow="1" bandRow="1">
                <a:tableStyleId>{D7AC3CCA-C797-4891-BE02-D94E43425B78}</a:tableStyleId>
              </a:tblPr>
              <a:tblGrid>
                <a:gridCol w="1921707"/>
              </a:tblGrid>
              <a:tr h="610129">
                <a:tc>
                  <a:txBody>
                    <a:bodyPr/>
                    <a:lstStyle/>
                    <a:p>
                      <a:pPr algn="ctr"/>
                      <a:r>
                        <a:rPr lang="ka-GE" sz="1600" dirty="0" smtClean="0"/>
                        <a:t>შევსებული ფაილი</a:t>
                      </a:r>
                      <a:endParaRPr lang="en-US" sz="1600" dirty="0"/>
                    </a:p>
                  </a:txBody>
                  <a:tcPr anchor="ctr"/>
                </a:tc>
              </a:tr>
              <a:tr h="1646450">
                <a:tc>
                  <a:txBody>
                    <a:bodyPr/>
                    <a:lstStyle/>
                    <a:p>
                      <a:r>
                        <a:rPr lang="ka-GE" sz="1000" kern="1200" dirty="0" smtClean="0"/>
                        <a:t>პუნქტი 1 .................................</a:t>
                      </a:r>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2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3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4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5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6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7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8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9 .................................</a:t>
                      </a:r>
                      <a:endParaRPr lang="en-US" sz="1000" kern="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ka-GE" sz="1000" kern="1200" dirty="0" smtClean="0"/>
                        <a:t>პუნქტი 10 ...............................</a:t>
                      </a:r>
                      <a:endParaRPr lang="en-US" sz="1000" kern="1200" dirty="0" smtClean="0">
                        <a:solidFill>
                          <a:schemeClr val="tx1"/>
                        </a:solidFill>
                        <a:latin typeface="Sylfaen" pitchFamily="18" charset="0"/>
                        <a:ea typeface="+mn-ea"/>
                        <a:cs typeface="+mn-cs"/>
                      </a:endParaRPr>
                    </a:p>
                  </a:txBody>
                  <a:tcPr/>
                </a:tc>
              </a:tr>
              <a:tr h="445071">
                <a:tc>
                  <a:txBody>
                    <a:bodyPr/>
                    <a:lstStyle/>
                    <a:p>
                      <a:endParaRPr lang="en-US" sz="1800" dirty="0"/>
                    </a:p>
                  </a:txBody>
                  <a:tcPr/>
                </a:tc>
              </a:tr>
            </a:tbl>
          </a:graphicData>
        </a:graphic>
      </p:graphicFrame>
      <p:sp>
        <p:nvSpPr>
          <p:cNvPr id="34" name="Rounded Rectangle 33"/>
          <p:cNvSpPr/>
          <p:nvPr/>
        </p:nvSpPr>
        <p:spPr bwMode="auto">
          <a:xfrm>
            <a:off x="8050632" y="6393886"/>
            <a:ext cx="685801"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200" dirty="0" smtClean="0">
                <a:solidFill>
                  <a:schemeClr val="bg1"/>
                </a:solidFill>
                <a:latin typeface="Sylfaen" pitchFamily="18" charset="0"/>
              </a:rPr>
              <a:t>უარი</a:t>
            </a:r>
            <a:endParaRPr lang="en-US" sz="1200" dirty="0">
              <a:solidFill>
                <a:schemeClr val="bg1"/>
              </a:solidFill>
              <a:latin typeface="Sylfaen" pitchFamily="18" charset="0"/>
            </a:endParaRPr>
          </a:p>
        </p:txBody>
      </p:sp>
      <p:sp>
        <p:nvSpPr>
          <p:cNvPr id="35" name="Rounded Rectangle 34"/>
          <p:cNvSpPr/>
          <p:nvPr/>
        </p:nvSpPr>
        <p:spPr bwMode="auto">
          <a:xfrm>
            <a:off x="7092694" y="6393886"/>
            <a:ext cx="635600" cy="216024"/>
          </a:xfrm>
          <a:prstGeom prst="roundRect">
            <a:avLst/>
          </a:prstGeom>
          <a:solidFill>
            <a:schemeClr val="tx2">
              <a:lumMod val="75000"/>
            </a:schemeClr>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200" dirty="0" smtClean="0">
                <a:solidFill>
                  <a:schemeClr val="bg1"/>
                </a:solidFill>
                <a:latin typeface="Sylfaen" pitchFamily="18" charset="0"/>
              </a:rPr>
              <a:t>ბეჭდვა</a:t>
            </a:r>
            <a:endParaRPr lang="en-US" sz="1200" dirty="0">
              <a:solidFill>
                <a:schemeClr val="bg1"/>
              </a:solidFill>
              <a:latin typeface="Sylfaen" pitchFamily="18" charset="0"/>
            </a:endParaRPr>
          </a:p>
        </p:txBody>
      </p:sp>
      <p:sp>
        <p:nvSpPr>
          <p:cNvPr id="36" name="TextBox 35"/>
          <p:cNvSpPr txBox="1"/>
          <p:nvPr/>
        </p:nvSpPr>
        <p:spPr>
          <a:xfrm>
            <a:off x="5868144" y="1972578"/>
            <a:ext cx="3029582" cy="1600438"/>
          </a:xfrm>
          <a:prstGeom prst="rect">
            <a:avLst/>
          </a:prstGeom>
          <a:noFill/>
          <a:ln w="12700">
            <a:noFill/>
          </a:ln>
        </p:spPr>
        <p:txBody>
          <a:bodyPr wrap="square" rtlCol="0">
            <a:spAutoFit/>
          </a:bodyPr>
          <a:lstStyle/>
          <a:p>
            <a:pPr algn="ctr"/>
            <a:r>
              <a:rPr lang="ka-GE" sz="1400" b="1" dirty="0" smtClean="0"/>
              <a:t>დოკუმენტების სახეები:</a:t>
            </a:r>
          </a:p>
          <a:p>
            <a:pPr algn="ctr"/>
            <a:endParaRPr lang="ka-GE" sz="1400" b="1" dirty="0" smtClean="0"/>
          </a:p>
          <a:p>
            <a:pPr marL="285750" indent="-285750">
              <a:buFont typeface="Arial" pitchFamily="34" charset="0"/>
              <a:buChar char="•"/>
            </a:pPr>
            <a:r>
              <a:rPr lang="ka-GE" sz="1400" dirty="0" smtClean="0"/>
              <a:t>ელექტრონული</a:t>
            </a:r>
          </a:p>
          <a:p>
            <a:pPr marL="285750" indent="-285750">
              <a:buFont typeface="Arial" pitchFamily="34" charset="0"/>
              <a:buChar char="•"/>
            </a:pPr>
            <a:r>
              <a:rPr lang="ka-GE" sz="1400" dirty="0" smtClean="0"/>
              <a:t>ელექტრონული - შექმნილი სისტემის ინტერფეისით</a:t>
            </a:r>
          </a:p>
          <a:p>
            <a:pPr marL="285750" indent="-285750">
              <a:buFont typeface="Arial" pitchFamily="34" charset="0"/>
              <a:buChar char="•"/>
            </a:pPr>
            <a:r>
              <a:rPr lang="ka-GE" sz="1400" dirty="0" smtClean="0"/>
              <a:t>დასკანერებული</a:t>
            </a:r>
          </a:p>
          <a:p>
            <a:pPr marL="285750" indent="-285750">
              <a:buFont typeface="Arial" pitchFamily="34" charset="0"/>
              <a:buChar char="•"/>
            </a:pPr>
            <a:r>
              <a:rPr lang="ka-GE" sz="1400" dirty="0" smtClean="0"/>
              <a:t>დედანი (ხელზე)</a:t>
            </a:r>
          </a:p>
        </p:txBody>
      </p:sp>
      <p:sp>
        <p:nvSpPr>
          <p:cNvPr id="38"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სააგენტოს უშუალო შემსრულებლის მიერ დოკუმენტების განხილვის პროცესი</a:t>
            </a:r>
            <a:endParaRPr lang="en-US" sz="2400" b="1" dirty="0">
              <a:latin typeface="Sylfaen" pitchFamily="18" charset="0"/>
              <a:ea typeface="+mn-ea"/>
              <a:cs typeface="+mn-cs"/>
            </a:endParaRPr>
          </a:p>
        </p:txBody>
      </p:sp>
      <p:graphicFrame>
        <p:nvGraphicFramePr>
          <p:cNvPr id="39" name="Table 38"/>
          <p:cNvGraphicFramePr>
            <a:graphicFrameLocks noGrp="1"/>
          </p:cNvGraphicFramePr>
          <p:nvPr>
            <p:extLst>
              <p:ext uri="{D42A27DB-BD31-4B8C-83A1-F6EECF244321}">
                <p14:modId xmlns:p14="http://schemas.microsoft.com/office/powerpoint/2010/main" xmlns="" val="2712281382"/>
              </p:ext>
            </p:extLst>
          </p:nvPr>
        </p:nvGraphicFramePr>
        <p:xfrm>
          <a:off x="346199" y="4857609"/>
          <a:ext cx="2945904" cy="1826865"/>
        </p:xfrm>
        <a:graphic>
          <a:graphicData uri="http://schemas.openxmlformats.org/drawingml/2006/table">
            <a:tbl>
              <a:tblPr firstRow="1" bandRow="1">
                <a:tableStyleId>{D7AC3CCA-C797-4891-BE02-D94E43425B78}</a:tableStyleId>
              </a:tblPr>
              <a:tblGrid>
                <a:gridCol w="2945904"/>
              </a:tblGrid>
              <a:tr h="610446">
                <a:tc>
                  <a:txBody>
                    <a:bodyPr/>
                    <a:lstStyle/>
                    <a:p>
                      <a:r>
                        <a:rPr lang="ka-GE" sz="1000" dirty="0" smtClean="0"/>
                        <a:t>კომენტარი</a:t>
                      </a:r>
                      <a:endParaRPr lang="en-US" sz="1000" dirty="0"/>
                    </a:p>
                  </a:txBody>
                  <a:tcPr/>
                </a:tc>
              </a:tr>
              <a:tr h="1216419">
                <a:tc>
                  <a:txBody>
                    <a:bodyPr/>
                    <a:lstStyle/>
                    <a:p>
                      <a:endParaRPr lang="ka-GE" sz="800" u="sng" dirty="0" smtClean="0"/>
                    </a:p>
                    <a:p>
                      <a:r>
                        <a:rPr lang="ka-GE" sz="800" u="sng" dirty="0" smtClean="0"/>
                        <a:t>სააგენტო: დოკუმენტი 1 : თარიღი</a:t>
                      </a:r>
                    </a:p>
                    <a:p>
                      <a:pPr marL="0" marR="0" indent="0" algn="l" defTabSz="914400" rtl="0" eaLnBrk="1" fontAlgn="auto" latinLnBrk="0" hangingPunct="1">
                        <a:lnSpc>
                          <a:spcPct val="100000"/>
                        </a:lnSpc>
                        <a:spcBef>
                          <a:spcPts val="0"/>
                        </a:spcBef>
                        <a:spcAft>
                          <a:spcPts val="0"/>
                        </a:spcAft>
                        <a:buClrTx/>
                        <a:buSzTx/>
                        <a:buFontTx/>
                        <a:buNone/>
                        <a:tabLst/>
                        <a:defRPr/>
                      </a:pPr>
                      <a:r>
                        <a:rPr lang="ka-GE" sz="800" dirty="0" smtClean="0"/>
                        <a:t>ტექტსი ტექსტი  ტექტსი ტექსტი </a:t>
                      </a:r>
                      <a:endParaRPr lang="en-US" sz="800" dirty="0" smtClean="0"/>
                    </a:p>
                    <a:p>
                      <a:endParaRPr lang="ka-GE" sz="800" dirty="0" smtClean="0"/>
                    </a:p>
                    <a:p>
                      <a:r>
                        <a:rPr lang="ka-GE" sz="800" u="sng" dirty="0" smtClean="0"/>
                        <a:t>მაძიებელი: დოკუმენტი</a:t>
                      </a:r>
                      <a:r>
                        <a:rPr lang="ka-GE" sz="800" u="sng" baseline="0" dirty="0" smtClean="0"/>
                        <a:t> 1: თარიღი</a:t>
                      </a:r>
                    </a:p>
                    <a:p>
                      <a:pPr marL="0" marR="0" indent="0" algn="l" defTabSz="914400" rtl="0" eaLnBrk="1" fontAlgn="auto" latinLnBrk="0" hangingPunct="1">
                        <a:lnSpc>
                          <a:spcPct val="100000"/>
                        </a:lnSpc>
                        <a:spcBef>
                          <a:spcPts val="0"/>
                        </a:spcBef>
                        <a:spcAft>
                          <a:spcPts val="0"/>
                        </a:spcAft>
                        <a:buClrTx/>
                        <a:buSzTx/>
                        <a:buFontTx/>
                        <a:buNone/>
                        <a:tabLst/>
                        <a:defRPr/>
                      </a:pPr>
                      <a:r>
                        <a:rPr lang="ka-GE" sz="800" dirty="0" smtClean="0"/>
                        <a:t>ტექტსი ტექსტი  ტექტსი ტექსტი </a:t>
                      </a:r>
                      <a:endParaRPr lang="en-US" sz="800" i="0" dirty="0" smtClean="0"/>
                    </a:p>
                  </a:txBody>
                  <a:tcPr/>
                </a:tc>
              </a:tr>
            </a:tbl>
          </a:graphicData>
        </a:graphic>
      </p:graphicFrame>
      <p:sp>
        <p:nvSpPr>
          <p:cNvPr id="40" name="TextBox 39"/>
          <p:cNvSpPr txBox="1"/>
          <p:nvPr/>
        </p:nvSpPr>
        <p:spPr>
          <a:xfrm>
            <a:off x="2593561" y="4902697"/>
            <a:ext cx="576064" cy="200055"/>
          </a:xfrm>
          <a:prstGeom prst="rect">
            <a:avLst/>
          </a:prstGeom>
          <a:solidFill>
            <a:schemeClr val="tx2">
              <a:lumMod val="75000"/>
            </a:schemeClr>
          </a:solidFill>
          <a:ln>
            <a:noFill/>
          </a:ln>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ka-GE" sz="700" b="1" dirty="0" smtClean="0">
                <a:solidFill>
                  <a:schemeClr val="bg1"/>
                </a:solidFill>
              </a:rPr>
              <a:t>გაგზავნა</a:t>
            </a:r>
            <a:endParaRPr lang="en-US" sz="700" b="1" dirty="0">
              <a:solidFill>
                <a:schemeClr val="bg1"/>
              </a:solidFill>
            </a:endParaRPr>
          </a:p>
        </p:txBody>
      </p:sp>
      <p:sp>
        <p:nvSpPr>
          <p:cNvPr id="41" name="TextBox 40"/>
          <p:cNvSpPr txBox="1"/>
          <p:nvPr/>
        </p:nvSpPr>
        <p:spPr>
          <a:xfrm>
            <a:off x="2593561" y="5200051"/>
            <a:ext cx="576064" cy="200055"/>
          </a:xfrm>
          <a:prstGeom prst="rect">
            <a:avLst/>
          </a:prstGeom>
          <a:solidFill>
            <a:schemeClr val="tx2">
              <a:lumMod val="75000"/>
            </a:schemeClr>
          </a:solidFill>
          <a:ln>
            <a:noFill/>
          </a:ln>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ka-GE" sz="700" b="1" dirty="0" smtClean="0">
                <a:solidFill>
                  <a:schemeClr val="bg1"/>
                </a:solidFill>
              </a:rPr>
              <a:t>უარი</a:t>
            </a:r>
            <a:endParaRPr lang="en-US" sz="700" b="1" dirty="0">
              <a:solidFill>
                <a:schemeClr val="bg1"/>
              </a:solidFill>
            </a:endParaRPr>
          </a:p>
        </p:txBody>
      </p:sp>
      <p:sp>
        <p:nvSpPr>
          <p:cNvPr id="42" name="TextBox 41"/>
          <p:cNvSpPr txBox="1"/>
          <p:nvPr/>
        </p:nvSpPr>
        <p:spPr>
          <a:xfrm>
            <a:off x="395536" y="5102751"/>
            <a:ext cx="2016224" cy="246221"/>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ka-GE" sz="1000" dirty="0" smtClean="0"/>
              <a:t>ტექსტი ტექსტი ტექსტი</a:t>
            </a:r>
            <a:endParaRPr lang="en-US" sz="1000" dirty="0"/>
          </a:p>
        </p:txBody>
      </p:sp>
      <p:pic>
        <p:nvPicPr>
          <p:cNvPr id="43"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932040" y="2706679"/>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4"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932045" y="3078694"/>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45"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932040" y="3461739"/>
            <a:ext cx="320851" cy="3208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0010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p:cTn id="55" dur="500" fill="hold"/>
                                        <p:tgtEl>
                                          <p:spTgt spid="12"/>
                                        </p:tgtEl>
                                        <p:attrNameLst>
                                          <p:attrName>ppt_w</p:attrName>
                                        </p:attrNameLst>
                                      </p:cBhvr>
                                      <p:tavLst>
                                        <p:tav tm="0">
                                          <p:val>
                                            <p:fltVal val="0"/>
                                          </p:val>
                                        </p:tav>
                                        <p:tav tm="100000">
                                          <p:val>
                                            <p:strVal val="#ppt_w"/>
                                          </p:val>
                                        </p:tav>
                                      </p:tavLst>
                                    </p:anim>
                                    <p:anim calcmode="lin" valueType="num">
                                      <p:cBhvr>
                                        <p:cTn id="56" dur="500" fill="hold"/>
                                        <p:tgtEl>
                                          <p:spTgt spid="12"/>
                                        </p:tgtEl>
                                        <p:attrNameLst>
                                          <p:attrName>ppt_h</p:attrName>
                                        </p:attrNameLst>
                                      </p:cBhvr>
                                      <p:tavLst>
                                        <p:tav tm="0">
                                          <p:val>
                                            <p:fltVal val="0"/>
                                          </p:val>
                                        </p:tav>
                                        <p:tav tm="100000">
                                          <p:val>
                                            <p:strVal val="#ppt_h"/>
                                          </p:val>
                                        </p:tav>
                                      </p:tavLst>
                                    </p:anim>
                                    <p:animEffect transition="in" filter="fade">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18"/>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20"/>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 calcmode="lin" valueType="num">
                                      <p:cBhvr>
                                        <p:cTn id="70" dur="500" fill="hold"/>
                                        <p:tgtEl>
                                          <p:spTgt spid="13"/>
                                        </p:tgtEl>
                                        <p:attrNameLst>
                                          <p:attrName>ppt_w</p:attrName>
                                        </p:attrNameLst>
                                      </p:cBhvr>
                                      <p:tavLst>
                                        <p:tav tm="0">
                                          <p:val>
                                            <p:fltVal val="0"/>
                                          </p:val>
                                        </p:tav>
                                        <p:tav tm="100000">
                                          <p:val>
                                            <p:strVal val="#ppt_w"/>
                                          </p:val>
                                        </p:tav>
                                      </p:tavLst>
                                    </p:anim>
                                    <p:anim calcmode="lin" valueType="num">
                                      <p:cBhvr>
                                        <p:cTn id="71" dur="500" fill="hold"/>
                                        <p:tgtEl>
                                          <p:spTgt spid="13"/>
                                        </p:tgtEl>
                                        <p:attrNameLst>
                                          <p:attrName>ppt_h</p:attrName>
                                        </p:attrNameLst>
                                      </p:cBhvr>
                                      <p:tavLst>
                                        <p:tav tm="0">
                                          <p:val>
                                            <p:fltVal val="0"/>
                                          </p:val>
                                        </p:tav>
                                        <p:tav tm="100000">
                                          <p:val>
                                            <p:strVal val="#ppt_h"/>
                                          </p:val>
                                        </p:tav>
                                      </p:tavLst>
                                    </p:anim>
                                    <p:animEffect transition="in" filter="fade">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53" presetClass="entr" presetSubtype="16" fill="hold" grpId="0" nodeType="clickEffect">
                                  <p:stCondLst>
                                    <p:cond delay="0"/>
                                  </p:stCondLst>
                                  <p:childTnLst>
                                    <p:set>
                                      <p:cBhvr>
                                        <p:cTn id="84" dur="1" fill="hold">
                                          <p:stCondLst>
                                            <p:cond delay="0"/>
                                          </p:stCondLst>
                                        </p:cTn>
                                        <p:tgtEl>
                                          <p:spTgt spid="31"/>
                                        </p:tgtEl>
                                        <p:attrNameLst>
                                          <p:attrName>style.visibility</p:attrName>
                                        </p:attrNameLst>
                                      </p:cBhvr>
                                      <p:to>
                                        <p:strVal val="visible"/>
                                      </p:to>
                                    </p:set>
                                    <p:anim calcmode="lin" valueType="num">
                                      <p:cBhvr>
                                        <p:cTn id="85" dur="500" fill="hold"/>
                                        <p:tgtEl>
                                          <p:spTgt spid="31"/>
                                        </p:tgtEl>
                                        <p:attrNameLst>
                                          <p:attrName>ppt_w</p:attrName>
                                        </p:attrNameLst>
                                      </p:cBhvr>
                                      <p:tavLst>
                                        <p:tav tm="0">
                                          <p:val>
                                            <p:fltVal val="0"/>
                                          </p:val>
                                        </p:tav>
                                        <p:tav tm="100000">
                                          <p:val>
                                            <p:strVal val="#ppt_w"/>
                                          </p:val>
                                        </p:tav>
                                      </p:tavLst>
                                    </p:anim>
                                    <p:anim calcmode="lin" valueType="num">
                                      <p:cBhvr>
                                        <p:cTn id="86" dur="500" fill="hold"/>
                                        <p:tgtEl>
                                          <p:spTgt spid="31"/>
                                        </p:tgtEl>
                                        <p:attrNameLst>
                                          <p:attrName>ppt_h</p:attrName>
                                        </p:attrNameLst>
                                      </p:cBhvr>
                                      <p:tavLst>
                                        <p:tav tm="0">
                                          <p:val>
                                            <p:fltVal val="0"/>
                                          </p:val>
                                        </p:tav>
                                        <p:tav tm="100000">
                                          <p:val>
                                            <p:strVal val="#ppt_h"/>
                                          </p:val>
                                        </p:tav>
                                      </p:tavLst>
                                    </p:anim>
                                    <p:animEffect transition="in" filter="fade">
                                      <p:cBhvr>
                                        <p:cTn id="87" dur="500"/>
                                        <p:tgtEl>
                                          <p:spTgt spid="31"/>
                                        </p:tgtEl>
                                      </p:cBhvr>
                                    </p:animEffec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39"/>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42"/>
                                        </p:tgtEl>
                                        <p:attrNameLst>
                                          <p:attrName>style.visibility</p:attrName>
                                        </p:attrNameLst>
                                      </p:cBhvr>
                                      <p:to>
                                        <p:strVal val="visible"/>
                                      </p:to>
                                    </p:set>
                                  </p:childTnLst>
                                </p:cTn>
                              </p:par>
                              <p:par>
                                <p:cTn id="94" presetID="1" presetClass="entr" presetSubtype="0" fill="hold" grpId="0" nodeType="withEffect">
                                  <p:stCondLst>
                                    <p:cond delay="0"/>
                                  </p:stCondLst>
                                  <p:childTnLst>
                                    <p:set>
                                      <p:cBhvr>
                                        <p:cTn id="95" dur="1" fill="hold">
                                          <p:stCondLst>
                                            <p:cond delay="0"/>
                                          </p:stCondLst>
                                        </p:cTn>
                                        <p:tgtEl>
                                          <p:spTgt spid="40"/>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9" grpId="0" animBg="1"/>
      <p:bldP spid="20" grpId="0" animBg="1"/>
      <p:bldP spid="25" grpId="0" animBg="1"/>
      <p:bldP spid="26" grpId="0" animBg="1"/>
      <p:bldP spid="27" grpId="0" animBg="1"/>
      <p:bldP spid="28" grpId="0" animBg="1"/>
      <p:bldP spid="29" grpId="0" animBg="1"/>
      <p:bldP spid="30" grpId="0" animBg="1"/>
      <p:bldP spid="31" grpId="0" animBg="1"/>
      <p:bldP spid="32" grpId="0" animBg="1"/>
      <p:bldP spid="34" grpId="0" animBg="1"/>
      <p:bldP spid="35" grpId="0" animBg="1"/>
      <p:bldP spid="36" grpId="0"/>
      <p:bldP spid="40" grpId="0" animBg="1"/>
      <p:bldP spid="41" grpId="0" animBg="1"/>
      <p:bldP spid="4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7524" y="2143889"/>
            <a:ext cx="8136904" cy="276999"/>
          </a:xfrm>
          <a:prstGeom prst="rect">
            <a:avLst/>
          </a:prstGeom>
          <a:noFill/>
        </p:spPr>
        <p:txBody>
          <a:bodyPr wrap="square" rtlCol="0">
            <a:spAutoFit/>
          </a:bodyPr>
          <a:lstStyle/>
          <a:p>
            <a:r>
              <a:rPr lang="ka-GE" sz="1200" b="1" dirty="0" smtClean="0">
                <a:latin typeface="Sylfaen" pitchFamily="18" charset="0"/>
              </a:rPr>
              <a:t>მომხმარებელი</a:t>
            </a:r>
            <a:r>
              <a:rPr lang="ka-GE" sz="1200" dirty="0">
                <a:latin typeface="Sylfaen" pitchFamily="18" charset="0"/>
              </a:rPr>
              <a:t>: </a:t>
            </a:r>
            <a:r>
              <a:rPr lang="ka-GE" sz="1200" dirty="0" smtClean="0">
                <a:latin typeface="Sylfaen" pitchFamily="18" charset="0"/>
              </a:rPr>
              <a:t>&lt;სახელი, გვარი&gt;</a:t>
            </a:r>
          </a:p>
        </p:txBody>
      </p:sp>
      <p:sp>
        <p:nvSpPr>
          <p:cNvPr id="3" name="Rounded Rectangle 2"/>
          <p:cNvSpPr/>
          <p:nvPr/>
        </p:nvSpPr>
        <p:spPr bwMode="auto">
          <a:xfrm>
            <a:off x="287524" y="287105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ახალი</a:t>
            </a:r>
            <a:endParaRPr kumimoji="0" lang="en-US" sz="1400" b="1" i="0" u="none" strike="noStrike" cap="none" normalizeH="0" baseline="0" dirty="0" smtClean="0">
              <a:ln>
                <a:noFill/>
              </a:ln>
              <a:solidFill>
                <a:schemeClr val="bg1"/>
              </a:solidFill>
              <a:effectLst/>
              <a:latin typeface="Sylfaen" pitchFamily="18" charset="0"/>
            </a:endParaRPr>
          </a:p>
        </p:txBody>
      </p:sp>
      <p:sp>
        <p:nvSpPr>
          <p:cNvPr id="4" name="Rounded Rectangle 3"/>
          <p:cNvSpPr/>
          <p:nvPr/>
        </p:nvSpPr>
        <p:spPr bwMode="auto">
          <a:xfrm>
            <a:off x="2182403" y="287105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ნახვა/რედაქტირება</a:t>
            </a:r>
            <a:endParaRPr kumimoji="0" lang="en-US" sz="1400" b="1" i="0" u="none" strike="noStrike" cap="none" normalizeH="0" baseline="0" dirty="0" smtClean="0">
              <a:ln>
                <a:noFill/>
              </a:ln>
              <a:solidFill>
                <a:schemeClr val="bg1"/>
              </a:solidFill>
              <a:effectLst/>
              <a:latin typeface="Sylfaen" pitchFamily="18" charset="0"/>
            </a:endParaRPr>
          </a:p>
        </p:txBody>
      </p:sp>
      <p:sp>
        <p:nvSpPr>
          <p:cNvPr id="5" name="Rounded Rectangle 4"/>
          <p:cNvSpPr/>
          <p:nvPr/>
        </p:nvSpPr>
        <p:spPr bwMode="auto">
          <a:xfrm>
            <a:off x="4083058" y="2871050"/>
            <a:ext cx="1872208"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bg1"/>
                </a:solidFill>
                <a:effectLst/>
                <a:latin typeface="Sylfaen" pitchFamily="18" charset="0"/>
              </a:rPr>
              <a:t>გაგზავნა</a:t>
            </a:r>
            <a:endParaRPr kumimoji="0" lang="en-US" sz="1400" b="1" i="0" u="none" strike="noStrike" cap="none" normalizeH="0" baseline="0" dirty="0" smtClean="0">
              <a:ln>
                <a:noFill/>
              </a:ln>
              <a:solidFill>
                <a:schemeClr val="bg1"/>
              </a:solidFill>
              <a:effectLst/>
              <a:latin typeface="Sylfae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xmlns="" val="2236251230"/>
              </p:ext>
            </p:extLst>
          </p:nvPr>
        </p:nvGraphicFramePr>
        <p:xfrm>
          <a:off x="323528" y="3449947"/>
          <a:ext cx="6984776" cy="2643349"/>
        </p:xfrm>
        <a:graphic>
          <a:graphicData uri="http://schemas.openxmlformats.org/drawingml/2006/table">
            <a:tbl>
              <a:tblPr firstRow="1" bandRow="1">
                <a:tableStyleId>{D7AC3CCA-C797-4891-BE02-D94E43425B78}</a:tableStyleId>
              </a:tblPr>
              <a:tblGrid>
                <a:gridCol w="936104"/>
                <a:gridCol w="936104"/>
                <a:gridCol w="936104"/>
                <a:gridCol w="936104"/>
                <a:gridCol w="864096"/>
                <a:gridCol w="792088"/>
                <a:gridCol w="864096"/>
                <a:gridCol w="720080"/>
              </a:tblGrid>
              <a:tr h="731706">
                <a:tc>
                  <a:txBody>
                    <a:bodyPr/>
                    <a:lstStyle/>
                    <a:p>
                      <a:pPr algn="ctr"/>
                      <a:r>
                        <a:rPr lang="ka-GE" sz="1000" dirty="0" smtClean="0">
                          <a:solidFill>
                            <a:schemeClr val="tx1"/>
                          </a:solidFill>
                        </a:rPr>
                        <a:t>კატეგორია</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სპეციალობა</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საქმის </a:t>
                      </a:r>
                      <a:r>
                        <a:rPr lang="ka-GE" sz="1000" baseline="0" dirty="0" smtClean="0">
                          <a:solidFill>
                            <a:schemeClr val="tx1"/>
                          </a:solidFill>
                        </a:rPr>
                        <a:t> N</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პროცედურის დაწყების თარიღი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1000" baseline="0" dirty="0" smtClean="0">
                          <a:solidFill>
                            <a:schemeClr val="tx1"/>
                          </a:solidFill>
                        </a:rPr>
                        <a:t>სტატუსი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000" dirty="0" smtClean="0">
                          <a:solidFill>
                            <a:schemeClr val="tx1"/>
                          </a:solidFill>
                        </a:rPr>
                        <a:t>სტატუსის თარიღი</a:t>
                      </a:r>
                      <a:endParaRPr lang="en-US" sz="1000" dirty="0" smtClean="0">
                        <a:solidFill>
                          <a:schemeClr val="tx1"/>
                        </a:solidFill>
                        <a:latin typeface="Sylfaen" pitchFamily="18" charset="0"/>
                      </a:endParaRPr>
                    </a:p>
                  </a:txBody>
                  <a:tcPr anchor="ctr">
                    <a:solidFill>
                      <a:schemeClr val="bg1">
                        <a:lumMod val="50000"/>
                      </a:schemeClr>
                    </a:solidFill>
                  </a:tcPr>
                </a:tc>
                <a:tc>
                  <a:txBody>
                    <a:bodyPr/>
                    <a:lstStyle/>
                    <a:p>
                      <a:pPr algn="ctr"/>
                      <a:r>
                        <a:rPr lang="ka-GE" sz="1000" dirty="0" smtClean="0">
                          <a:solidFill>
                            <a:schemeClr val="tx1"/>
                          </a:solidFill>
                        </a:rPr>
                        <a:t>კომენტარი</a:t>
                      </a:r>
                      <a:endParaRPr lang="en-US" sz="1000" dirty="0">
                        <a:solidFill>
                          <a:schemeClr val="tx1"/>
                        </a:solidFill>
                        <a:latin typeface="Sylfaen" pitchFamily="18" charset="0"/>
                      </a:endParaRPr>
                    </a:p>
                  </a:txBody>
                  <a:tcPr anchor="ctr">
                    <a:solidFill>
                      <a:schemeClr val="bg1">
                        <a:lumMod val="50000"/>
                      </a:schemeClr>
                    </a:solidFill>
                  </a:tcPr>
                </a:tc>
                <a:tc>
                  <a:txBody>
                    <a:bodyPr/>
                    <a:lstStyle/>
                    <a:p>
                      <a:pPr algn="ctr"/>
                      <a:r>
                        <a:rPr lang="ka-GE" sz="900" dirty="0" smtClean="0">
                          <a:solidFill>
                            <a:schemeClr val="tx1"/>
                          </a:solidFill>
                          <a:latin typeface="Sylfaen" pitchFamily="18" charset="0"/>
                        </a:rPr>
                        <a:t>ბეჭდვა</a:t>
                      </a:r>
                      <a:r>
                        <a:rPr lang="en-US" sz="900" dirty="0" smtClean="0">
                          <a:solidFill>
                            <a:schemeClr val="tx1"/>
                          </a:solidFill>
                          <a:latin typeface="Sylfaen" pitchFamily="18" charset="0"/>
                        </a:rPr>
                        <a:t> /</a:t>
                      </a:r>
                      <a:r>
                        <a:rPr lang="ka-GE" sz="900" dirty="0" smtClean="0">
                          <a:solidFill>
                            <a:schemeClr val="tx1"/>
                          </a:solidFill>
                          <a:latin typeface="Sylfaen" pitchFamily="18" charset="0"/>
                        </a:rPr>
                        <a:t> კოპირება</a:t>
                      </a:r>
                      <a:endParaRPr lang="en-US" sz="900" dirty="0">
                        <a:solidFill>
                          <a:schemeClr val="tx1"/>
                        </a:solidFill>
                        <a:latin typeface="Sylfaen" pitchFamily="18" charset="0"/>
                      </a:endParaRPr>
                    </a:p>
                  </a:txBody>
                  <a:tcPr anchor="ctr">
                    <a:solidFill>
                      <a:schemeClr val="bg1">
                        <a:lumMod val="50000"/>
                      </a:schemeClr>
                    </a:solidFill>
                  </a:tcPr>
                </a:tc>
              </a:tr>
              <a:tr h="491226">
                <a:tc>
                  <a:txBody>
                    <a:bodyPr/>
                    <a:lstStyle/>
                    <a:p>
                      <a:pPr algn="r"/>
                      <a:r>
                        <a:rPr lang="ka-GE" sz="900" dirty="0" smtClean="0">
                          <a:latin typeface="Sylfaen" pitchFamily="18" charset="0"/>
                        </a:rPr>
                        <a:t>სერტიფიკატი</a:t>
                      </a:r>
                      <a:endParaRPr lang="en-US" sz="900" dirty="0">
                        <a:latin typeface="Sylfaen" pitchFamily="18" charset="0"/>
                      </a:endParaRPr>
                    </a:p>
                  </a:txBody>
                  <a:tcPr anchor="ctr">
                    <a:solidFill>
                      <a:schemeClr val="bg1">
                        <a:lumMod val="75000"/>
                      </a:schemeClr>
                    </a:solidFill>
                  </a:tcPr>
                </a:tc>
                <a:tc>
                  <a:txBody>
                    <a:bodyPr/>
                    <a:lstStyle/>
                    <a:p>
                      <a:pPr algn="ctr"/>
                      <a:endParaRPr lang="en-US" sz="8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05.12.2011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latin typeface="Sylfaen" pitchFamily="18" charset="0"/>
                        </a:rPr>
                        <a:t>ახალი</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05.12.2011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r>
              <a:tr h="491226">
                <a:tc>
                  <a:txBody>
                    <a:bodyPr/>
                    <a:lstStyle/>
                    <a:p>
                      <a:pPr algn="r"/>
                      <a:r>
                        <a:rPr lang="ka-GE" sz="900" dirty="0" smtClean="0">
                          <a:latin typeface="Sylfaen" pitchFamily="18" charset="0"/>
                        </a:rPr>
                        <a:t>სერტიფიკატი</a:t>
                      </a:r>
                      <a:endParaRPr lang="en-US" sz="900" dirty="0">
                        <a:latin typeface="Sylfaen" pitchFamily="18" charset="0"/>
                      </a:endParaRPr>
                    </a:p>
                  </a:txBody>
                  <a:tcPr anchor="ctr">
                    <a:solidFill>
                      <a:schemeClr val="bg1">
                        <a:lumMod val="75000"/>
                      </a:schemeClr>
                    </a:solidFill>
                  </a:tcPr>
                </a:tc>
                <a:tc>
                  <a:txBody>
                    <a:bodyPr/>
                    <a:lstStyle/>
                    <a:p>
                      <a:pPr algn="ctr"/>
                      <a:endParaRPr lang="en-US" sz="8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N 5987458963</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16.02.2011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მიღებულია</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20.02.2011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r>
              <a:tr h="464202">
                <a:tc>
                  <a:txBody>
                    <a:bodyPr/>
                    <a:lstStyle/>
                    <a:p>
                      <a:pPr algn="r"/>
                      <a:r>
                        <a:rPr lang="ka-GE" sz="900" dirty="0" smtClean="0">
                          <a:latin typeface="Sylfaen" pitchFamily="18" charset="0"/>
                        </a:rPr>
                        <a:t>სერტიფიკატი</a:t>
                      </a:r>
                      <a:endParaRPr lang="en-US" sz="900" dirty="0">
                        <a:latin typeface="Sylfaen" pitchFamily="18" charset="0"/>
                      </a:endParaRPr>
                    </a:p>
                  </a:txBody>
                  <a:tcPr anchor="ctr">
                    <a:solidFill>
                      <a:schemeClr val="bg1">
                        <a:lumMod val="75000"/>
                      </a:schemeClr>
                    </a:solidFill>
                  </a:tcPr>
                </a:tc>
                <a:tc>
                  <a:txBody>
                    <a:bodyPr/>
                    <a:lstStyle/>
                    <a:p>
                      <a:pPr algn="ctr"/>
                      <a:endParaRPr lang="en-US" sz="800" dirty="0">
                        <a:latin typeface="Sylfaen" pitchFamily="18" charset="0"/>
                      </a:endParaRPr>
                    </a:p>
                  </a:txBody>
                  <a:tcPr anchor="ctr">
                    <a:solidFill>
                      <a:schemeClr val="bg1">
                        <a:lumMod val="75000"/>
                      </a:schemeClr>
                    </a:solidFill>
                  </a:tcPr>
                </a:tc>
                <a:tc>
                  <a:txBody>
                    <a:bodyPr/>
                    <a:lstStyle/>
                    <a:p>
                      <a:pPr algn="ctr"/>
                      <a:r>
                        <a:rPr lang="ka-GE" sz="900" dirty="0" smtClean="0"/>
                        <a:t>N 0123456789</a:t>
                      </a:r>
                      <a:endParaRPr lang="en-US" sz="900" dirty="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10.05.2011</a:t>
                      </a:r>
                      <a:endParaRPr lang="en-US" sz="900" dirty="0">
                        <a:latin typeface="Sylfaen" pitchFamily="18" charset="0"/>
                      </a:endParaRPr>
                    </a:p>
                  </a:txBody>
                  <a:tcPr anchor="c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900" dirty="0" smtClean="0"/>
                        <a:t>დასრულდა დადებითად</a:t>
                      </a:r>
                      <a:endParaRPr lang="en-US" sz="900" dirty="0" smtClean="0">
                        <a:latin typeface="Sylfaen" pitchFamily="18" charset="0"/>
                      </a:endParaRPr>
                    </a:p>
                  </a:txBody>
                  <a:tcPr anchor="ctr">
                    <a:solidFill>
                      <a:schemeClr val="bg1">
                        <a:lumMod val="75000"/>
                      </a:schemeClr>
                    </a:solidFill>
                  </a:tcPr>
                </a:tc>
                <a:tc>
                  <a:txBody>
                    <a:bodyPr/>
                    <a:lstStyle/>
                    <a:p>
                      <a:pPr algn="ctr"/>
                      <a:r>
                        <a:rPr lang="ka-GE" sz="900" dirty="0" smtClean="0">
                          <a:latin typeface="Sylfaen" pitchFamily="18" charset="0"/>
                        </a:rPr>
                        <a:t>10.06.2011</a:t>
                      </a:r>
                      <a:endParaRPr lang="en-US" sz="900" dirty="0">
                        <a:latin typeface="Sylfaen" pitchFamily="18" charset="0"/>
                      </a:endParaRPr>
                    </a:p>
                  </a:txBody>
                  <a:tcPr anchor="ctr">
                    <a:solidFill>
                      <a:schemeClr val="bg1">
                        <a:lumMod val="75000"/>
                      </a:schemeClr>
                    </a:solidFill>
                  </a:tcPr>
                </a:tc>
                <a:tc>
                  <a:txBody>
                    <a:bodyPr/>
                    <a:lstStyle/>
                    <a:p>
                      <a:pPr algn="ctr"/>
                      <a:endParaRPr lang="en-US" sz="900" dirty="0">
                        <a:latin typeface="Sylfaen" pitchFamily="18" charset="0"/>
                      </a:endParaRPr>
                    </a:p>
                  </a:txBody>
                  <a:tcPr anchor="ctr">
                    <a:solidFill>
                      <a:schemeClr val="bg1">
                        <a:lumMod val="75000"/>
                      </a:schemeClr>
                    </a:solidFill>
                  </a:tcPr>
                </a:tc>
                <a:tc>
                  <a:txBody>
                    <a:bodyPr/>
                    <a:lstStyle/>
                    <a:p>
                      <a:endParaRPr lang="en-US" sz="900" dirty="0">
                        <a:latin typeface="Sylfaen" pitchFamily="18" charset="0"/>
                      </a:endParaRPr>
                    </a:p>
                  </a:txBody>
                  <a:tcPr anchor="ctr">
                    <a:solidFill>
                      <a:schemeClr val="bg1">
                        <a:lumMod val="75000"/>
                      </a:schemeClr>
                    </a:solidFill>
                  </a:tcPr>
                </a:tc>
              </a:tr>
              <a:tr h="464989">
                <a:tc>
                  <a:txBody>
                    <a:bodyPr/>
                    <a:lstStyle/>
                    <a:p>
                      <a:pPr algn="r"/>
                      <a:r>
                        <a:rPr lang="ka-GE" sz="900" dirty="0" smtClean="0">
                          <a:latin typeface="Sylfaen" pitchFamily="18" charset="0"/>
                        </a:rPr>
                        <a:t>სერტიფიკატი</a:t>
                      </a:r>
                      <a:endParaRPr lang="en-US" sz="900" kern="1200" dirty="0">
                        <a:solidFill>
                          <a:schemeClr val="dk1"/>
                        </a:solidFill>
                        <a:latin typeface="+mn-lt"/>
                        <a:ea typeface="+mn-ea"/>
                        <a:cs typeface="+mn-cs"/>
                      </a:endParaRPr>
                    </a:p>
                  </a:txBody>
                  <a:tcPr anchor="ctr">
                    <a:solidFill>
                      <a:schemeClr val="bg1">
                        <a:lumMod val="75000"/>
                      </a:schemeClr>
                    </a:solidFill>
                  </a:tcPr>
                </a:tc>
                <a:tc>
                  <a:txBody>
                    <a:bodyPr/>
                    <a:lstStyle/>
                    <a:p>
                      <a:pPr marL="0" algn="ctr" defTabSz="914400" rtl="0" eaLnBrk="1" latinLnBrk="0" hangingPunct="1"/>
                      <a:endParaRPr lang="en-US" sz="8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N 2345678901</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25.07.2011</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დასრულდა უარით</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r>
                        <a:rPr lang="ka-GE" sz="900" kern="1200" dirty="0" smtClean="0">
                          <a:solidFill>
                            <a:schemeClr val="dk1"/>
                          </a:solidFill>
                          <a:latin typeface="Sylfaen" pitchFamily="18" charset="0"/>
                          <a:ea typeface="+mn-ea"/>
                          <a:cs typeface="+mn-cs"/>
                        </a:rPr>
                        <a:t>05.08.2011</a:t>
                      </a:r>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endParaRPr lang="en-US" sz="900" kern="1200" dirty="0">
                        <a:solidFill>
                          <a:schemeClr val="dk1"/>
                        </a:solidFill>
                        <a:latin typeface="Sylfaen" pitchFamily="18" charset="0"/>
                        <a:ea typeface="+mn-ea"/>
                        <a:cs typeface="+mn-cs"/>
                      </a:endParaRPr>
                    </a:p>
                  </a:txBody>
                  <a:tcPr anchor="ctr">
                    <a:solidFill>
                      <a:schemeClr val="bg1">
                        <a:lumMod val="75000"/>
                      </a:schemeClr>
                    </a:solidFill>
                  </a:tcPr>
                </a:tc>
                <a:tc>
                  <a:txBody>
                    <a:bodyPr/>
                    <a:lstStyle/>
                    <a:p>
                      <a:pPr marL="0" algn="ctr" defTabSz="914400" rtl="0" eaLnBrk="1" latinLnBrk="0" hangingPunct="1"/>
                      <a:endParaRPr lang="ka-GE" sz="1800" b="1" kern="1200" dirty="0" smtClean="0">
                        <a:solidFill>
                          <a:schemeClr val="dk1"/>
                        </a:solidFill>
                        <a:latin typeface="+mn-lt"/>
                        <a:ea typeface="+mn-ea"/>
                        <a:cs typeface="+mn-cs"/>
                      </a:endParaRPr>
                    </a:p>
                  </a:txBody>
                  <a:tcPr anchor="ctr">
                    <a:solidFill>
                      <a:schemeClr val="bg1">
                        <a:lumMod val="75000"/>
                      </a:schemeClr>
                    </a:solidFill>
                  </a:tcPr>
                </a:tc>
              </a:tr>
            </a:tbl>
          </a:graphicData>
        </a:graphic>
      </p:graphicFrame>
      <p:pic>
        <p:nvPicPr>
          <p:cNvPr id="7"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71427" y="5704640"/>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15492" y="5818094"/>
            <a:ext cx="104791" cy="9526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35971" y="5314038"/>
            <a:ext cx="104791" cy="95263"/>
          </a:xfrm>
          <a:prstGeom prst="rect">
            <a:avLst/>
          </a:prstGeom>
        </p:spPr>
      </p:pic>
      <p:pic>
        <p:nvPicPr>
          <p:cNvPr id="10"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71429" y="5209211"/>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71428" y="4759976"/>
            <a:ext cx="320851" cy="320851"/>
          </a:xfrm>
          <a:prstGeom prst="rect">
            <a:avLst/>
          </a:prstGeom>
          <a:noFill/>
          <a:extLst>
            <a:ext uri="{909E8E84-426E-40DD-AFC4-6F175D3DCCD1}">
              <a14:hiddenFill xmlns:a14="http://schemas.microsoft.com/office/drawing/2010/main" xmlns="">
                <a:solidFill>
                  <a:srgbClr val="FFFFFF"/>
                </a:solidFill>
              </a14:hiddenFill>
            </a:ext>
          </a:extLst>
        </p:spPr>
      </p:pic>
      <p:pic>
        <p:nvPicPr>
          <p:cNvPr id="12" name="Picture 1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39212" y="4857688"/>
            <a:ext cx="104791" cy="95263"/>
          </a:xfrm>
          <a:prstGeom prst="rect">
            <a:avLst/>
          </a:prstGeom>
        </p:spPr>
      </p:pic>
      <p:sp>
        <p:nvSpPr>
          <p:cNvPr id="13" name="Rounded Rectangle 12"/>
          <p:cNvSpPr/>
          <p:nvPr/>
        </p:nvSpPr>
        <p:spPr bwMode="auto">
          <a:xfrm>
            <a:off x="5981932" y="2871050"/>
            <a:ext cx="2016224" cy="360040"/>
          </a:xfrm>
          <a:prstGeom prst="roundRect">
            <a:avLst/>
          </a:prstGeom>
          <a:ln w="127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400" b="1" dirty="0">
                <a:solidFill>
                  <a:schemeClr val="bg1"/>
                </a:solidFill>
                <a:latin typeface="Sylfaen" pitchFamily="18" charset="0"/>
              </a:rPr>
              <a:t>პროცედურის შეწყვეტა</a:t>
            </a:r>
            <a:endParaRPr lang="en-US" sz="1400" b="1" dirty="0">
              <a:solidFill>
                <a:schemeClr val="bg1"/>
              </a:solidFill>
              <a:latin typeface="Sylfaen" pitchFamily="18" charset="0"/>
            </a:endParaRPr>
          </a:p>
        </p:txBody>
      </p:sp>
      <p:sp>
        <p:nvSpPr>
          <p:cNvPr id="14"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მაძიებლის ვებ ინტერფეისი</a:t>
            </a:r>
          </a:p>
          <a:p>
            <a:r>
              <a:rPr lang="ka-GE" sz="2000" dirty="0" smtClean="0">
                <a:latin typeface="Sylfaen" pitchFamily="18" charset="0"/>
                <a:ea typeface="+mn-ea"/>
                <a:cs typeface="+mn-cs"/>
              </a:rPr>
              <a:t>სერტიფიცირება</a:t>
            </a:r>
            <a:endParaRPr lang="en-US" sz="2000" dirty="0">
              <a:latin typeface="Sylfaen" pitchFamily="18" charset="0"/>
              <a:ea typeface="+mn-ea"/>
              <a:cs typeface="+mn-cs"/>
            </a:endParaRPr>
          </a:p>
        </p:txBody>
      </p:sp>
      <p:sp>
        <p:nvSpPr>
          <p:cNvPr id="15" name="Rectangle 14"/>
          <p:cNvSpPr/>
          <p:nvPr/>
        </p:nvSpPr>
        <p:spPr bwMode="auto">
          <a:xfrm>
            <a:off x="6080377" y="5799210"/>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6" name="Rectangle 15"/>
          <p:cNvSpPr/>
          <p:nvPr/>
        </p:nvSpPr>
        <p:spPr bwMode="auto">
          <a:xfrm>
            <a:off x="6055400" y="4881990"/>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7" name="Flowchart: Connector 16"/>
          <p:cNvSpPr/>
          <p:nvPr/>
        </p:nvSpPr>
        <p:spPr bwMode="auto">
          <a:xfrm>
            <a:off x="6111917" y="4928781"/>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18" name="Rectangle 17"/>
          <p:cNvSpPr/>
          <p:nvPr/>
        </p:nvSpPr>
        <p:spPr bwMode="auto">
          <a:xfrm>
            <a:off x="6067960" y="5314038"/>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19" name="Picture 5" descr="C:\Users\TATA\AppData\Local\Microsoft\Windows\Temporary Internet Files\Content.IE5\DT5I4WKP\MC900441441[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71426" y="4249738"/>
            <a:ext cx="320851" cy="320851"/>
          </a:xfrm>
          <a:prstGeom prst="rect">
            <a:avLst/>
          </a:prstGeom>
          <a:noFill/>
          <a:extLst>
            <a:ext uri="{909E8E84-426E-40DD-AFC4-6F175D3DCCD1}">
              <a14:hiddenFill xmlns:a14="http://schemas.microsoft.com/office/drawing/2010/main" xmlns="">
                <a:solidFill>
                  <a:srgbClr val="FFFFFF"/>
                </a:solidFill>
              </a14:hiddenFill>
            </a:ext>
          </a:extLst>
        </p:spPr>
      </p:pic>
      <p:sp>
        <p:nvSpPr>
          <p:cNvPr id="20" name="Rectangle 19"/>
          <p:cNvSpPr/>
          <p:nvPr/>
        </p:nvSpPr>
        <p:spPr bwMode="auto">
          <a:xfrm>
            <a:off x="6042500" y="4328487"/>
            <a:ext cx="147807"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pic>
        <p:nvPicPr>
          <p:cNvPr id="21" name="Picture 20"/>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36513" y="4352863"/>
            <a:ext cx="104791" cy="95263"/>
          </a:xfrm>
          <a:prstGeom prst="rect">
            <a:avLst/>
          </a:prstGeom>
        </p:spPr>
      </p:pic>
      <p:sp>
        <p:nvSpPr>
          <p:cNvPr id="22" name="Flowchart: Connector 21"/>
          <p:cNvSpPr/>
          <p:nvPr/>
        </p:nvSpPr>
        <p:spPr bwMode="auto">
          <a:xfrm>
            <a:off x="6119083" y="5362001"/>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
        <p:nvSpPr>
          <p:cNvPr id="23" name="Flowchart: Connector 22"/>
          <p:cNvSpPr/>
          <p:nvPr/>
        </p:nvSpPr>
        <p:spPr bwMode="auto">
          <a:xfrm>
            <a:off x="6138924" y="5860020"/>
            <a:ext cx="45719" cy="45719"/>
          </a:xfrm>
          <a:prstGeom prst="flowChartConnector">
            <a:avLst/>
          </a:prstGeom>
          <a:solidFill>
            <a:schemeClr val="tx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p:txBody>
      </p:sp>
    </p:spTree>
    <p:extLst>
      <p:ext uri="{BB962C8B-B14F-4D97-AF65-F5344CB8AC3E}">
        <p14:creationId xmlns:p14="http://schemas.microsoft.com/office/powerpoint/2010/main" xmlns="" val="2821216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3"/>
                                        </p:tgtEl>
                                        <p:attrNameLst>
                                          <p:attrName>style.color</p:attrName>
                                        </p:attrNameLst>
                                      </p:cBhvr>
                                      <p:by>
                                        <p:hsl h="0" s="-70588" l="0"/>
                                      </p:by>
                                    </p:animClr>
                                    <p:animClr clrSpc="hsl" dir="cw">
                                      <p:cBhvr>
                                        <p:cTn id="7" dur="500" fill="hold"/>
                                        <p:tgtEl>
                                          <p:spTgt spid="3"/>
                                        </p:tgtEl>
                                        <p:attrNameLst>
                                          <p:attrName>fillcolor</p:attrName>
                                        </p:attrNameLst>
                                      </p:cBhvr>
                                      <p:by>
                                        <p:hsl h="0" s="-70588" l="0"/>
                                      </p:by>
                                    </p:animClr>
                                    <p:animClr clrSpc="hsl" dir="cw">
                                      <p:cBhvr>
                                        <p:cTn id="8" dur="500" fill="hold"/>
                                        <p:tgtEl>
                                          <p:spTgt spid="3"/>
                                        </p:tgtEl>
                                        <p:attrNameLst>
                                          <p:attrName>stroke.color</p:attrName>
                                        </p:attrNameLst>
                                      </p:cBhvr>
                                      <p:by>
                                        <p:hsl h="0" s="-70588" l="0"/>
                                      </p:by>
                                    </p:animClr>
                                    <p:set>
                                      <p:cBhvr>
                                        <p:cTn id="9" dur="500" fill="hold"/>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6" descr="C:\Users\TATA\AppData\Local\Microsoft\Windows\Temporary Internet Files\Content.IE5\DT5I4WKP\MP900422410[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38531" y="1708001"/>
            <a:ext cx="2331690" cy="2781244"/>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p:cNvSpPr txBox="1"/>
          <p:nvPr/>
        </p:nvSpPr>
        <p:spPr>
          <a:xfrm>
            <a:off x="327378" y="4199008"/>
            <a:ext cx="5247628" cy="1754326"/>
          </a:xfrm>
          <a:prstGeom prst="rect">
            <a:avLst/>
          </a:prstGeom>
          <a:noFill/>
        </p:spPr>
        <p:txBody>
          <a:bodyPr wrap="square" rtlCol="0">
            <a:spAutoFit/>
          </a:bodyPr>
          <a:lstStyle/>
          <a:p>
            <a:pPr>
              <a:buClr>
                <a:srgbClr val="00B050"/>
              </a:buClr>
            </a:pPr>
            <a:endParaRPr lang="ka-GE" dirty="0" smtClean="0">
              <a:latin typeface="Sylfaen" pitchFamily="18" charset="0"/>
            </a:endParaRPr>
          </a:p>
          <a:p>
            <a:pPr>
              <a:buClr>
                <a:srgbClr val="00B050"/>
              </a:buClr>
            </a:pPr>
            <a:endParaRPr lang="ka-GE" dirty="0" smtClean="0">
              <a:latin typeface="Sylfaen" pitchFamily="18" charset="0"/>
            </a:endParaRPr>
          </a:p>
          <a:p>
            <a:pPr marL="285750" indent="-285750">
              <a:buClr>
                <a:srgbClr val="00B050"/>
              </a:buClr>
              <a:buFont typeface="Wingdings" pitchFamily="2" charset="2"/>
              <a:buChar char="§"/>
            </a:pPr>
            <a:r>
              <a:rPr lang="ka-GE" dirty="0" smtClean="0">
                <a:latin typeface="Sylfaen" pitchFamily="18" charset="0"/>
              </a:rPr>
              <a:t>ორ მხარეს შორის კონსულტაციებისა და დოკუმენტაციის დასახვეწად საჭირო სხვა პროცედურების დაშორებულ, რეალური დროის რეჟიმში წარმართვა</a:t>
            </a:r>
          </a:p>
        </p:txBody>
      </p:sp>
      <p:sp>
        <p:nvSpPr>
          <p:cNvPr id="5" name="Title 1"/>
          <p:cNvSpPr txBox="1">
            <a:spLocks/>
          </p:cNvSpPr>
          <p:nvPr/>
        </p:nvSpPr>
        <p:spPr>
          <a:xfrm>
            <a:off x="314325" y="1109588"/>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მოსალოდნელი ბენეფიტები</a:t>
            </a:r>
            <a:endParaRPr lang="en-US" sz="2400" b="1" dirty="0">
              <a:latin typeface="Sylfaen" pitchFamily="18" charset="0"/>
              <a:ea typeface="+mn-ea"/>
              <a:cs typeface="+mn-cs"/>
            </a:endParaRPr>
          </a:p>
        </p:txBody>
      </p:sp>
      <p:pic>
        <p:nvPicPr>
          <p:cNvPr id="6" name="Picture 3" descr="C:\Users\TATA\AppData\Local\Microsoft\Windows\Temporary Internet Files\Content.IE5\M048J6J7\MC900048335[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300192" y="3933056"/>
            <a:ext cx="2088232" cy="2716487"/>
          </a:xfrm>
          <a:prstGeom prst="rect">
            <a:avLst/>
          </a:prstGeom>
          <a:noFill/>
          <a:extLst>
            <a:ext uri="{909E8E84-426E-40DD-AFC4-6F175D3DCCD1}">
              <a14:hiddenFill xmlns:a14="http://schemas.microsoft.com/office/drawing/2010/main" xmlns="">
                <a:solidFill>
                  <a:srgbClr val="FFFFFF"/>
                </a:solidFill>
              </a14:hiddenFill>
            </a:ext>
          </a:extLst>
        </p:spPr>
      </p:pic>
      <p:cxnSp>
        <p:nvCxnSpPr>
          <p:cNvPr id="13" name="Straight Connector 12"/>
          <p:cNvCxnSpPr/>
          <p:nvPr/>
        </p:nvCxnSpPr>
        <p:spPr>
          <a:xfrm>
            <a:off x="6300192" y="4136279"/>
            <a:ext cx="2016224" cy="24482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336196" y="4136279"/>
            <a:ext cx="1980222" cy="244827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779912" y="1772816"/>
            <a:ext cx="5112568" cy="2031325"/>
          </a:xfrm>
          <a:prstGeom prst="rect">
            <a:avLst/>
          </a:prstGeom>
          <a:noFill/>
        </p:spPr>
        <p:txBody>
          <a:bodyPr wrap="square" rtlCol="0">
            <a:spAutoFit/>
          </a:bodyPr>
          <a:lstStyle>
            <a:defPPr>
              <a:defRPr lang="en-US"/>
            </a:defPPr>
            <a:lvl1pPr>
              <a:buClr>
                <a:srgbClr val="00B050"/>
              </a:buClr>
              <a:defRPr>
                <a:latin typeface="Sylfaen" pitchFamily="18" charset="0"/>
              </a:defRPr>
            </a:lvl1pPr>
          </a:lstStyle>
          <a:p>
            <a:pPr marL="285750" indent="-285750">
              <a:buFont typeface="Wingdings" pitchFamily="2" charset="2"/>
              <a:buChar char="§"/>
            </a:pPr>
            <a:r>
              <a:rPr lang="ka-GE" dirty="0"/>
              <a:t>დოკუმენტების უმეტესი ნაწილის ელექტრონული და სისტემატიზებული ფორმით მოწოდება, რაც ამ დოკუმენტის გარკვეული კრიტერიუმებით </a:t>
            </a:r>
            <a:r>
              <a:rPr lang="ka-GE" dirty="0" smtClean="0"/>
              <a:t>ხელით დამუშავების საჭიროებას </a:t>
            </a:r>
            <a:r>
              <a:rPr lang="ka-GE" dirty="0"/>
              <a:t>მოხსნის და ანალიზის საშუალებას </a:t>
            </a:r>
            <a:r>
              <a:rPr lang="ka-GE" dirty="0" smtClean="0"/>
              <a:t>მოგვცემს</a:t>
            </a:r>
            <a:endParaRPr lang="ka-GE" dirty="0"/>
          </a:p>
          <a:p>
            <a:endParaRPr lang="en-US" dirty="0"/>
          </a:p>
        </p:txBody>
      </p:sp>
      <p:cxnSp>
        <p:nvCxnSpPr>
          <p:cNvPr id="26" name="Straight Connector 25"/>
          <p:cNvCxnSpPr/>
          <p:nvPr/>
        </p:nvCxnSpPr>
        <p:spPr>
          <a:xfrm>
            <a:off x="838531" y="1708001"/>
            <a:ext cx="2331690" cy="278124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838531" y="1708001"/>
            <a:ext cx="2331691" cy="278124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302874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3848" y="3025983"/>
            <a:ext cx="5697835" cy="3139321"/>
          </a:xfrm>
          <a:prstGeom prst="rect">
            <a:avLst/>
          </a:prstGeom>
          <a:noFill/>
        </p:spPr>
        <p:txBody>
          <a:bodyPr wrap="square" rtlCol="0">
            <a:spAutoFit/>
          </a:bodyPr>
          <a:lstStyle/>
          <a:p>
            <a:pPr marL="285750" indent="-285750">
              <a:buClr>
                <a:srgbClr val="00B050"/>
              </a:buClr>
              <a:buFont typeface="Wingdings" pitchFamily="2" charset="2"/>
              <a:buChar char="§"/>
            </a:pPr>
            <a:endParaRPr lang="ka-GE" dirty="0" smtClean="0">
              <a:latin typeface="Sylfaen" pitchFamily="18" charset="0"/>
            </a:endParaRPr>
          </a:p>
          <a:p>
            <a:pPr marL="285750" indent="-285750">
              <a:buClr>
                <a:srgbClr val="00B050"/>
              </a:buClr>
              <a:buFont typeface="Wingdings" pitchFamily="2" charset="2"/>
              <a:buChar char="§"/>
            </a:pPr>
            <a:r>
              <a:rPr lang="ka-GE" dirty="0" smtClean="0">
                <a:latin typeface="Sylfaen" pitchFamily="18" charset="0"/>
              </a:rPr>
              <a:t>ელექტრონული რეესტრის წარმართვა და საჯარო ინფორმაციის ოპერატიულად ხელმისაწვდომობის უზრუნველყოფა</a:t>
            </a:r>
            <a:endParaRPr lang="ka-GE" dirty="0">
              <a:latin typeface="Sylfaen" pitchFamily="18" charset="0"/>
            </a:endParaRPr>
          </a:p>
          <a:p>
            <a:pPr>
              <a:buClr>
                <a:srgbClr val="00B050"/>
              </a:buClr>
            </a:pPr>
            <a:endParaRPr lang="ka-GE" dirty="0" smtClean="0">
              <a:latin typeface="Sylfaen" pitchFamily="18" charset="0"/>
            </a:endParaRPr>
          </a:p>
          <a:p>
            <a:pPr marL="285750" indent="-285750">
              <a:buClr>
                <a:srgbClr val="00B050"/>
              </a:buClr>
              <a:buFont typeface="Wingdings" pitchFamily="2" charset="2"/>
              <a:buChar char="§"/>
            </a:pPr>
            <a:r>
              <a:rPr lang="ka-GE" dirty="0" smtClean="0">
                <a:latin typeface="Sylfaen" pitchFamily="18" charset="0"/>
              </a:rPr>
              <a:t>უწყებათაშორისი კავშირების საშუალებით (სამოქალაქო რეესტრი, საჯარო რეესტრი, განათლების სამინისტრო, გარემოს დაცვის სამინისტრო, ნოტარიუსთა პალატა) ინფორმაციის ოპერატიულად მიღება, სწორი და დროული რეაგირება</a:t>
            </a:r>
          </a:p>
        </p:txBody>
      </p:sp>
      <p:sp>
        <p:nvSpPr>
          <p:cNvPr id="4" name="Title 1"/>
          <p:cNvSpPr txBox="1">
            <a:spLocks/>
          </p:cNvSpPr>
          <p:nvPr/>
        </p:nvSpPr>
        <p:spPr>
          <a:xfrm>
            <a:off x="314325" y="1037580"/>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მოსალოდნელი ბენეფიტები</a:t>
            </a:r>
            <a:endParaRPr lang="en-US" sz="2400" b="1" dirty="0">
              <a:latin typeface="Sylfaen" pitchFamily="18" charset="0"/>
              <a:ea typeface="+mn-ea"/>
              <a:cs typeface="+mn-cs"/>
            </a:endParaRPr>
          </a:p>
        </p:txBody>
      </p:sp>
      <p:pic>
        <p:nvPicPr>
          <p:cNvPr id="10" name="Picture 12" descr="C:\Users\TATA\AppData\Local\Microsoft\Windows\Temporary Internet Files\Content.IE5\O4AWLA7I\MP900430727[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3568" y="3480027"/>
            <a:ext cx="2188891" cy="2397245"/>
          </a:xfrm>
          <a:prstGeom prst="rect">
            <a:avLst/>
          </a:prstGeom>
          <a:noFill/>
          <a:extLst>
            <a:ext uri="{909E8E84-426E-40DD-AFC4-6F175D3DCCD1}">
              <a14:hiddenFill xmlns:a14="http://schemas.microsoft.com/office/drawing/2010/main" xmlns="">
                <a:solidFill>
                  <a:srgbClr val="FFFFFF"/>
                </a:solidFill>
              </a14:hiddenFill>
            </a:ext>
          </a:extLst>
        </p:spPr>
      </p:pic>
      <p:cxnSp>
        <p:nvCxnSpPr>
          <p:cNvPr id="12" name="Straight Connector 11"/>
          <p:cNvCxnSpPr/>
          <p:nvPr/>
        </p:nvCxnSpPr>
        <p:spPr>
          <a:xfrm>
            <a:off x="683568" y="3480027"/>
            <a:ext cx="2188891" cy="237626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83568" y="3480027"/>
            <a:ext cx="2188891" cy="237626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23528" y="1624732"/>
            <a:ext cx="8640960" cy="1754326"/>
          </a:xfrm>
          <a:prstGeom prst="rect">
            <a:avLst/>
          </a:prstGeom>
          <a:noFill/>
        </p:spPr>
        <p:txBody>
          <a:bodyPr wrap="square" rtlCol="0">
            <a:spAutoFit/>
          </a:bodyPr>
          <a:lstStyle>
            <a:defPPr>
              <a:defRPr lang="en-US"/>
            </a:defPPr>
            <a:lvl1pPr marL="285750" indent="-285750">
              <a:buClr>
                <a:srgbClr val="00B050"/>
              </a:buClr>
              <a:buFont typeface="Wingdings" pitchFamily="2" charset="2"/>
              <a:buChar char="§"/>
              <a:defRPr>
                <a:latin typeface="Sylfaen" pitchFamily="18" charset="0"/>
              </a:defRPr>
            </a:lvl1pPr>
          </a:lstStyle>
          <a:p>
            <a:r>
              <a:rPr lang="ka-GE" dirty="0"/>
              <a:t>ელექტრონული ინფორმაციის მრავალმხრივი ანალიზის საშუალება, მათ შორის </a:t>
            </a:r>
            <a:r>
              <a:rPr lang="ka-GE" dirty="0" smtClean="0"/>
              <a:t>წარმოდგენილი ანგარიშგებების ხარისხობრივი შეფასება, მათი შედარებითი ანალიზი, მნიშვნელოვანი ცვლილებებისა და შეუსაბამობების </a:t>
            </a:r>
            <a:r>
              <a:rPr lang="ka-GE" dirty="0"/>
              <a:t>გამოვლენისა და შემდგომში მათზე მიზანმიმართული რეაგირების შესაძლებლობა</a:t>
            </a:r>
          </a:p>
          <a:p>
            <a:endParaRPr lang="en-US" dirty="0"/>
          </a:p>
        </p:txBody>
      </p:sp>
    </p:spTree>
    <p:extLst>
      <p:ext uri="{BB962C8B-B14F-4D97-AF65-F5344CB8AC3E}">
        <p14:creationId xmlns:p14="http://schemas.microsoft.com/office/powerpoint/2010/main" xmlns="" val="36673436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14325" y="1052736"/>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მოსალოდნელი ბენეფიტები</a:t>
            </a:r>
            <a:endParaRPr lang="en-US" sz="2400" b="1" dirty="0">
              <a:latin typeface="Sylfaen" pitchFamily="18" charset="0"/>
              <a:ea typeface="+mn-ea"/>
              <a:cs typeface="+mn-cs"/>
            </a:endParaRPr>
          </a:p>
        </p:txBody>
      </p:sp>
      <p:sp>
        <p:nvSpPr>
          <p:cNvPr id="3" name="TextBox 2"/>
          <p:cNvSpPr txBox="1"/>
          <p:nvPr/>
        </p:nvSpPr>
        <p:spPr>
          <a:xfrm>
            <a:off x="539552" y="1700808"/>
            <a:ext cx="8496944" cy="5016758"/>
          </a:xfrm>
          <a:prstGeom prst="rect">
            <a:avLst/>
          </a:prstGeom>
          <a:noFill/>
        </p:spPr>
        <p:txBody>
          <a:bodyPr wrap="square" rtlCol="0">
            <a:spAutoFit/>
          </a:bodyPr>
          <a:lstStyle/>
          <a:p>
            <a:pPr marL="285750" indent="-285750">
              <a:buClr>
                <a:srgbClr val="00B050"/>
              </a:buClr>
              <a:buFont typeface="Wingdings" pitchFamily="2" charset="2"/>
              <a:buChar char="§"/>
            </a:pPr>
            <a:r>
              <a:rPr lang="ka-GE" sz="1600" dirty="0" smtClean="0"/>
              <a:t>შეიქმნება თითოეული დაწესებულების სრულყოფილი ისტორია სამართალმემკვიდრეობის გათვალისწინებით</a:t>
            </a:r>
          </a:p>
          <a:p>
            <a:pPr marL="285750" indent="-285750">
              <a:buClr>
                <a:srgbClr val="00B050"/>
              </a:buClr>
              <a:buFont typeface="Wingdings" pitchFamily="2" charset="2"/>
              <a:buChar char="§"/>
            </a:pPr>
            <a:endParaRPr lang="ka-GE" sz="1600" dirty="0" smtClean="0"/>
          </a:p>
          <a:p>
            <a:pPr marL="285750" indent="-285750">
              <a:buClr>
                <a:srgbClr val="00B050"/>
              </a:buClr>
              <a:buFont typeface="Wingdings" pitchFamily="2" charset="2"/>
              <a:buChar char="§"/>
            </a:pPr>
            <a:r>
              <a:rPr lang="ka-GE" sz="1600" dirty="0" smtClean="0"/>
              <a:t>შესაძლებელი იქნება სამედიცინო დაწესებულებების ანალიზი საექიმო საქმიანობების მიხედვით მათი სრულყოფილი ისტორიის გათვალისწინებით </a:t>
            </a:r>
          </a:p>
          <a:p>
            <a:pPr>
              <a:buClr>
                <a:srgbClr val="00B050"/>
              </a:buClr>
            </a:pPr>
            <a:endParaRPr lang="ka-GE" sz="1600" dirty="0" smtClean="0"/>
          </a:p>
          <a:p>
            <a:pPr marL="285750" indent="-285750">
              <a:buClr>
                <a:srgbClr val="00B050"/>
              </a:buClr>
              <a:buFont typeface="Wingdings" pitchFamily="2" charset="2"/>
              <a:buChar char="§"/>
            </a:pPr>
            <a:r>
              <a:rPr lang="ka-GE" sz="1600" dirty="0"/>
              <a:t>მოწესრიგდება აკრედიტირებული დაწესებულებების </a:t>
            </a:r>
            <a:r>
              <a:rPr lang="ka-GE" sz="1600" dirty="0" smtClean="0"/>
              <a:t>რეესტრი</a:t>
            </a:r>
          </a:p>
          <a:p>
            <a:pPr>
              <a:buClr>
                <a:srgbClr val="00B050"/>
              </a:buClr>
            </a:pPr>
            <a:endParaRPr lang="ka-GE" sz="1600" dirty="0"/>
          </a:p>
          <a:p>
            <a:pPr marL="285750" indent="-285750">
              <a:buClr>
                <a:srgbClr val="00B050"/>
              </a:buClr>
              <a:buFont typeface="Wingdings" pitchFamily="2" charset="2"/>
              <a:buChar char="§"/>
            </a:pPr>
            <a:r>
              <a:rPr lang="ka-GE" sz="1600" dirty="0"/>
              <a:t>ხელმისაწვდომი იქნება ინფორმაცია პერსონალის სამედიცინო </a:t>
            </a:r>
            <a:r>
              <a:rPr lang="ka-GE" sz="1600" dirty="0" smtClean="0"/>
              <a:t>დაწესებულებებში </a:t>
            </a:r>
            <a:r>
              <a:rPr lang="ka-GE" sz="1600" dirty="0"/>
              <a:t>გადანაწილების შესახებ </a:t>
            </a:r>
            <a:r>
              <a:rPr lang="ka-GE" sz="1600" dirty="0" smtClean="0"/>
              <a:t>(იგულისხმება ადმინისტრაციული, ექიმი-სპეციალისტი, უმცროსი ექიმი და საშუალო სამედ. პერსონალი</a:t>
            </a:r>
            <a:r>
              <a:rPr lang="ka-GE" sz="1600" dirty="0" smtClean="0">
                <a:solidFill>
                  <a:srgbClr val="FF0000"/>
                </a:solidFill>
              </a:rPr>
              <a:t> </a:t>
            </a:r>
            <a:r>
              <a:rPr lang="ka-GE" sz="1600" dirty="0" smtClean="0"/>
              <a:t>)</a:t>
            </a:r>
          </a:p>
          <a:p>
            <a:pPr>
              <a:buClr>
                <a:srgbClr val="00B050"/>
              </a:buClr>
            </a:pPr>
            <a:endParaRPr lang="en-US" sz="1600" dirty="0"/>
          </a:p>
          <a:p>
            <a:pPr marL="285750" indent="-285750">
              <a:buClr>
                <a:srgbClr val="00B050"/>
              </a:buClr>
              <a:buFont typeface="Wingdings" pitchFamily="2" charset="2"/>
              <a:buChar char="§"/>
            </a:pPr>
            <a:r>
              <a:rPr lang="ka-GE" sz="1600" dirty="0" smtClean="0"/>
              <a:t>სერთიფიციირების სრულყოფილი ელექტრონული რეესტრის საშუალებით შესაძლებელი იქნება სარწმუნო და ოპერატიული ინფორმაციის მიღება პოტენციური, აქტიური (მოქმედი, დასაქმებული) და პასიური (მათ შორის გარდაცვლილი) სამედიცინო პერსონალის შესახებ, ასევე აქტიური და პასიური სერთიფიკატების გამოვლენა</a:t>
            </a:r>
          </a:p>
          <a:p>
            <a:pPr>
              <a:buClr>
                <a:srgbClr val="00B050"/>
              </a:buClr>
            </a:pPr>
            <a:endParaRPr lang="ka-GE" sz="1600" dirty="0" smtClean="0"/>
          </a:p>
          <a:p>
            <a:pPr marL="285750" indent="-285750">
              <a:buClr>
                <a:srgbClr val="00B050"/>
              </a:buClr>
              <a:buFont typeface="Wingdings" pitchFamily="2" charset="2"/>
              <a:buChar char="§"/>
            </a:pPr>
            <a:r>
              <a:rPr lang="ka-GE" sz="1600" dirty="0" smtClean="0"/>
              <a:t>უწყებათაშორისი კავშირების საშუალებით ხელმისაწვდომი იწნება ინფორმაცია სამედიცინო განათლების მქონე პირებზე</a:t>
            </a:r>
          </a:p>
        </p:txBody>
      </p:sp>
    </p:spTree>
    <p:extLst>
      <p:ext uri="{BB962C8B-B14F-4D97-AF65-F5344CB8AC3E}">
        <p14:creationId xmlns:p14="http://schemas.microsoft.com/office/powerpoint/2010/main" xmlns="" val="23043040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14325" y="1109588"/>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მოსალოდნელი ბენეფიტები</a:t>
            </a:r>
            <a:endParaRPr lang="en-US" sz="2400" b="1" dirty="0">
              <a:latin typeface="Sylfaen" pitchFamily="18" charset="0"/>
              <a:ea typeface="+mn-ea"/>
              <a:cs typeface="+mn-cs"/>
            </a:endParaRPr>
          </a:p>
        </p:txBody>
      </p:sp>
      <p:sp>
        <p:nvSpPr>
          <p:cNvPr id="3" name="TextBox 2"/>
          <p:cNvSpPr txBox="1"/>
          <p:nvPr/>
        </p:nvSpPr>
        <p:spPr>
          <a:xfrm>
            <a:off x="418335" y="3401705"/>
            <a:ext cx="6048672" cy="1323439"/>
          </a:xfrm>
          <a:prstGeom prst="rect">
            <a:avLst/>
          </a:prstGeom>
          <a:noFill/>
        </p:spPr>
        <p:txBody>
          <a:bodyPr wrap="square" rtlCol="0">
            <a:spAutoFit/>
          </a:bodyPr>
          <a:lstStyle/>
          <a:p>
            <a:pPr marL="285750" indent="-285750">
              <a:buClr>
                <a:srgbClr val="00B050"/>
              </a:buClr>
              <a:buFont typeface="Wingdings" pitchFamily="2" charset="2"/>
              <a:buChar char="§"/>
            </a:pPr>
            <a:r>
              <a:rPr lang="ka-GE" sz="1600" dirty="0" smtClean="0"/>
              <a:t>ანალიზის კომპონენტი ასევე ითვალისწინებს სამედიცინო დაწესებულებებში წარმოებული საექიმო საქმიანობებისა და დაკავებული საექიმო პერსონალის ჯვარედინ ანალიზს</a:t>
            </a:r>
          </a:p>
          <a:p>
            <a:pPr>
              <a:buClr>
                <a:srgbClr val="00B050"/>
              </a:buClr>
            </a:pPr>
            <a:endParaRPr lang="ka-GE" sz="1600" dirty="0" smtClean="0"/>
          </a:p>
          <a:p>
            <a:pPr marL="285750" indent="-285750">
              <a:buClr>
                <a:srgbClr val="00B050"/>
              </a:buClr>
              <a:buFont typeface="Wingdings" pitchFamily="2" charset="2"/>
              <a:buChar char="§"/>
            </a:pPr>
            <a:endParaRPr lang="en-US" sz="1600" dirty="0"/>
          </a:p>
        </p:txBody>
      </p:sp>
      <p:sp>
        <p:nvSpPr>
          <p:cNvPr id="5" name="TextBox 4"/>
          <p:cNvSpPr txBox="1"/>
          <p:nvPr/>
        </p:nvSpPr>
        <p:spPr>
          <a:xfrm>
            <a:off x="395536" y="1949931"/>
            <a:ext cx="8352928" cy="830997"/>
          </a:xfrm>
          <a:prstGeom prst="rect">
            <a:avLst/>
          </a:prstGeom>
          <a:noFill/>
        </p:spPr>
        <p:txBody>
          <a:bodyPr wrap="square" rtlCol="0">
            <a:spAutoFit/>
          </a:bodyPr>
          <a:lstStyle/>
          <a:p>
            <a:pPr marL="285750" indent="-285750">
              <a:buClr>
                <a:srgbClr val="00B050"/>
              </a:buClr>
              <a:buFont typeface="Wingdings" pitchFamily="2" charset="2"/>
              <a:buChar char="§"/>
            </a:pPr>
            <a:r>
              <a:rPr lang="ka-GE" sz="1600" dirty="0"/>
              <a:t>შესაძლებელი იქნება სამედიცინო პერსონალის პერსონალური ისტორიების ნახვა, </a:t>
            </a:r>
            <a:r>
              <a:rPr lang="ka-GE" sz="1600" dirty="0" smtClean="0"/>
              <a:t>მათ შორის კვალიფიკაციის </a:t>
            </a:r>
            <a:r>
              <a:rPr lang="ka-GE" sz="1600" dirty="0"/>
              <a:t>ამაღლების, ერთი ან რამდენიმე სერთიფიკატის ფლობის, </a:t>
            </a:r>
            <a:r>
              <a:rPr lang="ka-GE" sz="1600" dirty="0" smtClean="0"/>
              <a:t>დასაქმებისა </a:t>
            </a:r>
            <a:r>
              <a:rPr lang="ka-GE" sz="1600" dirty="0"/>
              <a:t>და გამოცდილების </a:t>
            </a:r>
            <a:r>
              <a:rPr lang="ka-GE" sz="1600" dirty="0" smtClean="0"/>
              <a:t>შესახებ</a:t>
            </a:r>
            <a:endParaRPr lang="ka-GE" sz="16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467007" y="3068960"/>
            <a:ext cx="2547747" cy="1584176"/>
          </a:xfrm>
          <a:prstGeom prst="rect">
            <a:avLst/>
          </a:prstGeom>
        </p:spPr>
      </p:pic>
      <p:sp>
        <p:nvSpPr>
          <p:cNvPr id="7" name="TextBox 6"/>
          <p:cNvSpPr txBox="1"/>
          <p:nvPr/>
        </p:nvSpPr>
        <p:spPr>
          <a:xfrm>
            <a:off x="418334" y="4985300"/>
            <a:ext cx="8546153" cy="1107996"/>
          </a:xfrm>
          <a:prstGeom prst="rect">
            <a:avLst/>
          </a:prstGeom>
          <a:noFill/>
        </p:spPr>
        <p:txBody>
          <a:bodyPr wrap="square" rtlCol="0">
            <a:spAutoFit/>
          </a:bodyPr>
          <a:lstStyle/>
          <a:p>
            <a:pPr marL="285750" indent="-285750">
              <a:buClr>
                <a:srgbClr val="00B050"/>
              </a:buClr>
              <a:buFont typeface="Wingdings" pitchFamily="2" charset="2"/>
              <a:buChar char="§"/>
            </a:pPr>
            <a:r>
              <a:rPr lang="ka-GE" sz="1600" dirty="0"/>
              <a:t>საექიმო საქმიანობების განხორციელების, შეჩერება/აკრძალვის შემთხვევაში შესაძლებელი იქნება არა მარტო ძირითადი, არამედ ყველა იმ სამედიცინო დაწესებულების  დროული ინფორმირება, სადაც ეს პიროვნება შესაძლოა მუშაობდეს</a:t>
            </a:r>
          </a:p>
          <a:p>
            <a:endParaRPr lang="en-US" dirty="0"/>
          </a:p>
        </p:txBody>
      </p:sp>
    </p:spTree>
    <p:extLst>
      <p:ext uri="{BB962C8B-B14F-4D97-AF65-F5344CB8AC3E}">
        <p14:creationId xmlns:p14="http://schemas.microsoft.com/office/powerpoint/2010/main" xmlns="" val="36525416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55576" y="3429000"/>
            <a:ext cx="7504113" cy="600075"/>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3000" b="1" dirty="0" smtClean="0"/>
              <a:t>გმადლობთ ყურადღებისთვის !</a:t>
            </a:r>
            <a:endParaRPr lang="en-US" sz="3000" b="1" dirty="0"/>
          </a:p>
        </p:txBody>
      </p:sp>
    </p:spTree>
    <p:extLst>
      <p:ext uri="{BB962C8B-B14F-4D97-AF65-F5344CB8AC3E}">
        <p14:creationId xmlns:p14="http://schemas.microsoft.com/office/powerpoint/2010/main" xmlns="" val="24772723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314325" y="1124744"/>
            <a:ext cx="8496944" cy="5040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ka-GE" sz="2400" b="1" dirty="0" smtClean="0">
                <a:latin typeface="Sylfaen" pitchFamily="18" charset="0"/>
              </a:rPr>
              <a:t>აქტივობები</a:t>
            </a:r>
          </a:p>
          <a:p>
            <a:pPr marL="0" indent="0" algn="ctr">
              <a:buFont typeface="Arial" pitchFamily="34" charset="0"/>
              <a:buNone/>
            </a:pPr>
            <a:endParaRPr lang="en-US" dirty="0">
              <a:latin typeface="Sylfaen" pitchFamily="18" charset="0"/>
            </a:endParaRPr>
          </a:p>
        </p:txBody>
      </p:sp>
      <p:pic>
        <p:nvPicPr>
          <p:cNvPr id="4" name="Picture 3" descr="4-arrow-cycle2"/>
          <p:cNvPicPr>
            <a:picLocks noChangeAspect="1" noChangeArrowheads="1"/>
          </p:cNvPicPr>
          <p:nvPr/>
        </p:nvPicPr>
        <p:blipFill>
          <a:blip r:embed="rId2" cstate="print">
            <a:lum bright="-12000"/>
            <a:extLst>
              <a:ext uri="{28A0092B-C50C-407E-A947-70E740481C1C}">
                <a14:useLocalDpi xmlns:a14="http://schemas.microsoft.com/office/drawing/2010/main" xmlns="" val="0"/>
              </a:ext>
            </a:extLst>
          </a:blip>
          <a:srcRect l="5173" t="14943" r="6035" b="12643"/>
          <a:stretch>
            <a:fillRect/>
          </a:stretch>
        </p:blipFill>
        <p:spPr bwMode="auto">
          <a:xfrm>
            <a:off x="651931" y="1700808"/>
            <a:ext cx="7848600" cy="48006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Oval 4"/>
          <p:cNvSpPr/>
          <p:nvPr/>
        </p:nvSpPr>
        <p:spPr>
          <a:xfrm>
            <a:off x="2894523" y="3089176"/>
            <a:ext cx="3240360" cy="2016224"/>
          </a:xfrm>
          <a:prstGeom prst="ellipse">
            <a:avLst/>
          </a:prstGeom>
          <a:solidFill>
            <a:srgbClr val="860000"/>
          </a:solidFill>
          <a:ln>
            <a:solidFill>
              <a:srgbClr val="86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2894523" y="3809256"/>
            <a:ext cx="3240360" cy="523220"/>
          </a:xfrm>
          <a:prstGeom prst="rect">
            <a:avLst/>
          </a:prstGeom>
          <a:noFill/>
        </p:spPr>
        <p:txBody>
          <a:bodyPr wrap="square" rtlCol="0">
            <a:spAutoFit/>
          </a:bodyPr>
          <a:lstStyle/>
          <a:p>
            <a:pPr algn="ctr"/>
            <a:r>
              <a:rPr lang="ka-GE" sz="2800" b="1" dirty="0" smtClean="0">
                <a:solidFill>
                  <a:schemeClr val="bg1"/>
                </a:solidFill>
              </a:rPr>
              <a:t>რეგულირება</a:t>
            </a:r>
            <a:endParaRPr lang="en-US" sz="2800" b="1" dirty="0">
              <a:solidFill>
                <a:schemeClr val="bg1"/>
              </a:solidFill>
            </a:endParaRPr>
          </a:p>
        </p:txBody>
      </p:sp>
      <p:sp>
        <p:nvSpPr>
          <p:cNvPr id="8" name="Text Box 5"/>
          <p:cNvSpPr txBox="1">
            <a:spLocks noChangeArrowheads="1"/>
          </p:cNvSpPr>
          <p:nvPr/>
        </p:nvSpPr>
        <p:spPr bwMode="auto">
          <a:xfrm>
            <a:off x="3059832" y="5637312"/>
            <a:ext cx="3744416" cy="4133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eaLnBrk="0" hangingPunct="0">
              <a:lnSpc>
                <a:spcPct val="85000"/>
              </a:lnSpc>
            </a:pPr>
            <a:r>
              <a:rPr lang="ka-GE" sz="2400" b="1" dirty="0" smtClean="0">
                <a:effectLst>
                  <a:outerShdw blurRad="38100" dist="38100" dir="2700000" algn="tl">
                    <a:srgbClr val="000000"/>
                  </a:outerShdw>
                </a:effectLst>
              </a:rPr>
              <a:t>სამედ.საქმ.ლიცენზირება</a:t>
            </a:r>
            <a:endParaRPr lang="en-US" sz="2400" b="1" dirty="0">
              <a:effectLst>
                <a:outerShdw blurRad="38100" dist="38100" dir="2700000" algn="tl">
                  <a:srgbClr val="000000"/>
                </a:outerShdw>
              </a:effectLst>
            </a:endParaRPr>
          </a:p>
        </p:txBody>
      </p:sp>
    </p:spTree>
    <p:extLst>
      <p:ext uri="{BB962C8B-B14F-4D97-AF65-F5344CB8AC3E}">
        <p14:creationId xmlns:p14="http://schemas.microsoft.com/office/powerpoint/2010/main" xmlns="" val="1756280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500" fill="hold"/>
                                        <p:tgtEl>
                                          <p:spTgt spid="8"/>
                                        </p:tgtEl>
                                        <p:attrNameLst>
                                          <p:attrName>ppt_w</p:attrName>
                                        </p:attrNameLst>
                                      </p:cBhvr>
                                      <p:tavLst>
                                        <p:tav tm="0">
                                          <p:val>
                                            <p:fltVal val="0"/>
                                          </p:val>
                                        </p:tav>
                                        <p:tav tm="100000">
                                          <p:val>
                                            <p:strVal val="#ppt_w"/>
                                          </p:val>
                                        </p:tav>
                                      </p:tavLst>
                                    </p:anim>
                                    <p:anim calcmode="lin" valueType="num">
                                      <p:cBhvr>
                                        <p:cTn id="25" dur="500" fill="hold"/>
                                        <p:tgtEl>
                                          <p:spTgt spid="8"/>
                                        </p:tgtEl>
                                        <p:attrNameLst>
                                          <p:attrName>ppt_h</p:attrName>
                                        </p:attrNameLst>
                                      </p:cBhvr>
                                      <p:tavLst>
                                        <p:tav tm="0">
                                          <p:val>
                                            <p:fltVal val="0"/>
                                          </p:val>
                                        </p:tav>
                                        <p:tav tm="100000">
                                          <p:val>
                                            <p:strVal val="#ppt_h"/>
                                          </p:val>
                                        </p:tav>
                                      </p:tavLst>
                                    </p:anim>
                                    <p:animEffect transition="in" filter="fade">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a:endCxn id="4" idx="0"/>
          </p:cNvCxnSpPr>
          <p:nvPr/>
        </p:nvCxnSpPr>
        <p:spPr>
          <a:xfrm flipH="1">
            <a:off x="971600" y="3186539"/>
            <a:ext cx="3236" cy="5126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ounded Rectangle 1"/>
          <p:cNvSpPr/>
          <p:nvPr/>
        </p:nvSpPr>
        <p:spPr bwMode="auto">
          <a:xfrm>
            <a:off x="395536" y="2850861"/>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საჭირო დოკუმენტაციის წარდგენა</a:t>
            </a:r>
            <a:endParaRPr kumimoji="0" lang="en-US" sz="1400" b="1" i="0" u="none" strike="noStrike" cap="none" normalizeH="0" baseline="0" dirty="0" smtClean="0">
              <a:ln>
                <a:noFill/>
              </a:ln>
              <a:solidFill>
                <a:schemeClr val="tx1"/>
              </a:solidFill>
              <a:effectLst/>
              <a:latin typeface="Sylfaen" pitchFamily="18" charset="0"/>
            </a:endParaRPr>
          </a:p>
        </p:txBody>
      </p:sp>
      <p:sp>
        <p:nvSpPr>
          <p:cNvPr id="3" name="Rounded Rectangle 2"/>
          <p:cNvSpPr/>
          <p:nvPr/>
        </p:nvSpPr>
        <p:spPr bwMode="auto">
          <a:xfrm>
            <a:off x="395536" y="2130781"/>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დასაწყისი</a:t>
            </a:r>
            <a:endParaRPr kumimoji="0" lang="en-US" sz="1400" b="1" i="0" u="none" strike="noStrike" cap="none" normalizeH="0" baseline="0" dirty="0" smtClean="0">
              <a:ln>
                <a:noFill/>
              </a:ln>
              <a:solidFill>
                <a:schemeClr val="tx1"/>
              </a:solidFill>
              <a:effectLst/>
              <a:latin typeface="Sylfaen" pitchFamily="18" charset="0"/>
            </a:endParaRPr>
          </a:p>
        </p:txBody>
      </p:sp>
      <p:sp>
        <p:nvSpPr>
          <p:cNvPr id="4" name="Rounded Rectangle 3"/>
          <p:cNvSpPr/>
          <p:nvPr/>
        </p:nvSpPr>
        <p:spPr bwMode="auto">
          <a:xfrm>
            <a:off x="395536" y="3699155"/>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დოკუმენტების</a:t>
            </a:r>
            <a:r>
              <a:rPr kumimoji="0" lang="ka-GE" sz="800" i="0" u="none" strike="noStrike" cap="none" normalizeH="0" dirty="0" smtClean="0">
                <a:ln>
                  <a:noFill/>
                </a:ln>
                <a:solidFill>
                  <a:schemeClr val="tx1"/>
                </a:solidFill>
                <a:effectLst/>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შესწავლა/განხილვა</a:t>
            </a:r>
            <a:endParaRPr kumimoji="0" lang="en-US" sz="800" i="0" u="none" strike="noStrike" cap="none" normalizeH="0" baseline="0" dirty="0" smtClean="0">
              <a:ln>
                <a:noFill/>
              </a:ln>
              <a:solidFill>
                <a:schemeClr val="tx1"/>
              </a:solidFill>
              <a:effectLst/>
              <a:latin typeface="Sylfaen" pitchFamily="18" charset="0"/>
            </a:endParaRPr>
          </a:p>
        </p:txBody>
      </p:sp>
      <p:sp>
        <p:nvSpPr>
          <p:cNvPr id="5" name="Rounded Rectangle 4"/>
          <p:cNvSpPr/>
          <p:nvPr/>
        </p:nvSpPr>
        <p:spPr bwMode="auto">
          <a:xfrm>
            <a:off x="4139952" y="308556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საქმის შეჩერება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მაძიებლის მოთხოვნით</a:t>
            </a:r>
            <a:endParaRPr kumimoji="0" lang="en-US" sz="800" i="0" u="none" strike="noStrike" cap="none" normalizeH="0" baseline="0" dirty="0" smtClean="0">
              <a:ln>
                <a:noFill/>
              </a:ln>
              <a:solidFill>
                <a:schemeClr val="tx1"/>
              </a:solidFill>
              <a:effectLst/>
              <a:latin typeface="Sylfaen" pitchFamily="18" charset="0"/>
            </a:endParaRPr>
          </a:p>
        </p:txBody>
      </p:sp>
      <p:sp>
        <p:nvSpPr>
          <p:cNvPr id="6" name="Rounded Rectangle 5"/>
          <p:cNvSpPr/>
          <p:nvPr/>
        </p:nvSpPr>
        <p:spPr bwMode="auto">
          <a:xfrm>
            <a:off x="4134265" y="3795525"/>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მოუწესრიგებელი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დოკუმენტაციის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შემთხვევაში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დასაბუთებული უარი</a:t>
            </a:r>
            <a:endParaRPr kumimoji="0" lang="en-US" sz="800" i="0" u="none" strike="noStrike" cap="none" normalizeH="0" baseline="0" dirty="0" smtClean="0">
              <a:ln>
                <a:noFill/>
              </a:ln>
              <a:solidFill>
                <a:schemeClr val="tx1"/>
              </a:solidFill>
              <a:effectLst/>
              <a:latin typeface="Sylfaen" pitchFamily="18" charset="0"/>
            </a:endParaRPr>
          </a:p>
        </p:txBody>
      </p:sp>
      <p:sp>
        <p:nvSpPr>
          <p:cNvPr id="7" name="Rounded Rectangle 6"/>
          <p:cNvSpPr/>
          <p:nvPr/>
        </p:nvSpPr>
        <p:spPr bwMode="auto">
          <a:xfrm>
            <a:off x="5951713" y="2132856"/>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დასასრული</a:t>
            </a:r>
          </a:p>
        </p:txBody>
      </p:sp>
      <p:cxnSp>
        <p:nvCxnSpPr>
          <p:cNvPr id="17" name="Straight Arrow Connector 16"/>
          <p:cNvCxnSpPr>
            <a:stCxn id="39" idx="0"/>
            <a:endCxn id="7" idx="2"/>
          </p:cNvCxnSpPr>
          <p:nvPr/>
        </p:nvCxnSpPr>
        <p:spPr>
          <a:xfrm flipV="1">
            <a:off x="7486858" y="2564904"/>
            <a:ext cx="0" cy="23030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5" idx="3"/>
          </p:cNvCxnSpPr>
          <p:nvPr/>
        </p:nvCxnSpPr>
        <p:spPr>
          <a:xfrm>
            <a:off x="5292080" y="3345265"/>
            <a:ext cx="218321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6" idx="3"/>
          </p:cNvCxnSpPr>
          <p:nvPr/>
        </p:nvCxnSpPr>
        <p:spPr>
          <a:xfrm>
            <a:off x="5286393" y="4055221"/>
            <a:ext cx="218890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4" idx="2"/>
            <a:endCxn id="15" idx="0"/>
          </p:cNvCxnSpPr>
          <p:nvPr/>
        </p:nvCxnSpPr>
        <p:spPr>
          <a:xfrm>
            <a:off x="971600" y="4218547"/>
            <a:ext cx="0" cy="6506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endCxn id="13" idx="0"/>
          </p:cNvCxnSpPr>
          <p:nvPr/>
        </p:nvCxnSpPr>
        <p:spPr>
          <a:xfrm>
            <a:off x="968942" y="5379578"/>
            <a:ext cx="2658" cy="2816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endCxn id="14" idx="1"/>
          </p:cNvCxnSpPr>
          <p:nvPr/>
        </p:nvCxnSpPr>
        <p:spPr>
          <a:xfrm>
            <a:off x="1543669" y="5949280"/>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49495" y="5127659"/>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412473" y="5128855"/>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116329" y="5131013"/>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743155" y="5135705"/>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547664" y="5145357"/>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bwMode="auto">
          <a:xfrm>
            <a:off x="4283968"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ზეპირი მოსმენა</a:t>
            </a:r>
            <a:endParaRPr kumimoji="0" lang="en-US" sz="800" i="0" u="none" strike="noStrike" cap="none" normalizeH="0" baseline="0" dirty="0" smtClean="0">
              <a:ln>
                <a:noFill/>
              </a:ln>
              <a:solidFill>
                <a:schemeClr val="tx1"/>
              </a:solidFill>
              <a:effectLst/>
              <a:latin typeface="Sylfaen" pitchFamily="18" charset="0"/>
            </a:endParaRPr>
          </a:p>
        </p:txBody>
      </p:sp>
      <p:sp>
        <p:nvSpPr>
          <p:cNvPr id="11" name="Rounded Rectangle 10"/>
          <p:cNvSpPr/>
          <p:nvPr/>
        </p:nvSpPr>
        <p:spPr bwMode="auto">
          <a:xfrm>
            <a:off x="5580112" y="4837937"/>
            <a:ext cx="1163043" cy="595536"/>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რეესტრი</a:t>
            </a:r>
            <a:endParaRPr kumimoji="0" lang="en-US" sz="800" i="0" u="none" strike="noStrike" cap="none" normalizeH="0" baseline="0" dirty="0" smtClean="0">
              <a:ln>
                <a:noFill/>
              </a:ln>
              <a:solidFill>
                <a:schemeClr val="tx1"/>
              </a:solidFill>
              <a:effectLst/>
              <a:latin typeface="Sylfaen" pitchFamily="18" charset="0"/>
            </a:endParaRPr>
          </a:p>
        </p:txBody>
      </p:sp>
      <p:sp>
        <p:nvSpPr>
          <p:cNvPr id="12" name="Rounded Rectangle 11"/>
          <p:cNvSpPr/>
          <p:nvPr/>
        </p:nvSpPr>
        <p:spPr bwMode="auto">
          <a:xfrm>
            <a:off x="6910794" y="4149080"/>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000" b="1" i="0" u="none" strike="noStrike" cap="none" normalizeH="0" baseline="0" dirty="0" smtClean="0">
                <a:ln>
                  <a:noFill/>
                </a:ln>
                <a:solidFill>
                  <a:schemeClr val="tx1"/>
                </a:solidFill>
                <a:effectLst/>
                <a:latin typeface="Sylfaen" pitchFamily="18" charset="0"/>
              </a:rPr>
              <a:t>ლიცენზიის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1000" b="1" i="0" u="none" strike="noStrike" cap="none" normalizeH="0" baseline="0" dirty="0" smtClean="0">
                <a:ln>
                  <a:noFill/>
                </a:ln>
                <a:solidFill>
                  <a:schemeClr val="tx1"/>
                </a:solidFill>
                <a:effectLst/>
                <a:latin typeface="Sylfaen" pitchFamily="18" charset="0"/>
              </a:rPr>
              <a:t>გამოქვეყნება</a:t>
            </a:r>
            <a:endParaRPr kumimoji="0" lang="en-US" sz="1000" b="1" i="0" u="none" strike="noStrike" cap="none" normalizeH="0" baseline="0" dirty="0" smtClean="0">
              <a:ln>
                <a:noFill/>
              </a:ln>
              <a:solidFill>
                <a:schemeClr val="tx1"/>
              </a:solidFill>
              <a:effectLst/>
              <a:latin typeface="Sylfaen" pitchFamily="18" charset="0"/>
            </a:endParaRPr>
          </a:p>
        </p:txBody>
      </p:sp>
      <p:sp>
        <p:nvSpPr>
          <p:cNvPr id="13" name="Rounded Rectangle 12"/>
          <p:cNvSpPr/>
          <p:nvPr/>
        </p:nvSpPr>
        <p:spPr bwMode="auto">
          <a:xfrm>
            <a:off x="395536" y="5661248"/>
            <a:ext cx="1152128" cy="576064"/>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გახანგრძლივების</a:t>
            </a:r>
            <a:r>
              <a:rPr kumimoji="0" lang="ka-GE" sz="800" i="0" u="none" strike="noStrike" cap="none" normalizeH="0" dirty="0" smtClean="0">
                <a:ln>
                  <a:noFill/>
                </a:ln>
                <a:solidFill>
                  <a:schemeClr val="tx1"/>
                </a:solidFill>
                <a:effectLst/>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შესახებ </a:t>
            </a:r>
          </a:p>
          <a:p>
            <a:pPr marL="0" marR="0" indent="0" algn="ctr" defTabSz="914400" rtl="0" eaLnBrk="1" fontAlgn="base" latinLnBrk="0" hangingPunct="1">
              <a:lnSpc>
                <a:spcPct val="100000"/>
              </a:lnSpc>
              <a:spcBef>
                <a:spcPct val="0"/>
              </a:spcBef>
              <a:spcAft>
                <a:spcPct val="0"/>
              </a:spcAft>
              <a:buClrTx/>
              <a:buSzTx/>
              <a:buFontTx/>
              <a:buNone/>
              <a:tabLst/>
            </a:pPr>
            <a:r>
              <a:rPr lang="ka-GE" sz="800" baseline="0" dirty="0" smtClean="0">
                <a:solidFill>
                  <a:schemeClr val="tx1"/>
                </a:solidFill>
                <a:latin typeface="Sylfaen" pitchFamily="18" charset="0"/>
              </a:rPr>
              <a:t>გადაწყვეტილების</a:t>
            </a:r>
            <a:r>
              <a:rPr lang="ka-GE" sz="800" dirty="0" smtClean="0">
                <a:solidFill>
                  <a:schemeClr val="tx1"/>
                </a:solidFill>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მიღება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15" name="Rounded Rectangle 14"/>
          <p:cNvSpPr/>
          <p:nvPr/>
        </p:nvSpPr>
        <p:spPr bwMode="auto">
          <a:xfrm>
            <a:off x="395536"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ცნობის გამოქვეყნება</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საჯარო გაცნობისთვის</a:t>
            </a:r>
            <a:endParaRPr kumimoji="0" lang="en-US" sz="800" i="0" u="none" strike="noStrike" cap="none" normalizeH="0" baseline="0" dirty="0" smtClean="0">
              <a:ln>
                <a:noFill/>
              </a:ln>
              <a:solidFill>
                <a:schemeClr val="tx1"/>
              </a:solidFill>
              <a:effectLst/>
              <a:latin typeface="Sylfaen" pitchFamily="18" charset="0"/>
            </a:endParaRPr>
          </a:p>
        </p:txBody>
      </p:sp>
      <p:sp>
        <p:nvSpPr>
          <p:cNvPr id="9" name="Rounded Rectangle 8"/>
          <p:cNvSpPr/>
          <p:nvPr/>
        </p:nvSpPr>
        <p:spPr bwMode="auto">
          <a:xfrm>
            <a:off x="2987824"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მივლინება პირობების</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შემოწმების</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დასადგენად</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50" name="Straight Connector 49"/>
          <p:cNvCxnSpPr/>
          <p:nvPr/>
        </p:nvCxnSpPr>
        <p:spPr>
          <a:xfrm flipV="1">
            <a:off x="2280401" y="5305426"/>
            <a:ext cx="0" cy="4299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bwMode="auto">
          <a:xfrm>
            <a:off x="1711308" y="5689584"/>
            <a:ext cx="1145157"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განმცხადებლის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ინფორმირება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8" name="Rounded Rectangle 7"/>
          <p:cNvSpPr/>
          <p:nvPr/>
        </p:nvSpPr>
        <p:spPr bwMode="auto">
          <a:xfrm>
            <a:off x="1704337"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მოსაზრების წარდგენა</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54" name="Straight Connector 53"/>
          <p:cNvCxnSpPr>
            <a:stCxn id="4" idx="3"/>
            <a:endCxn id="5" idx="1"/>
          </p:cNvCxnSpPr>
          <p:nvPr/>
        </p:nvCxnSpPr>
        <p:spPr>
          <a:xfrm flipV="1">
            <a:off x="1547664" y="3345265"/>
            <a:ext cx="2592288" cy="613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stCxn id="4" idx="3"/>
            <a:endCxn id="6" idx="1"/>
          </p:cNvCxnSpPr>
          <p:nvPr/>
        </p:nvCxnSpPr>
        <p:spPr>
          <a:xfrm>
            <a:off x="1547664" y="3958851"/>
            <a:ext cx="2586601" cy="963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itle 1"/>
          <p:cNvSpPr txBox="1">
            <a:spLocks/>
          </p:cNvSpPr>
          <p:nvPr/>
        </p:nvSpPr>
        <p:spPr>
          <a:xfrm>
            <a:off x="314325" y="980728"/>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ბიზნეს პროცესების ზოგადი აღწერა</a:t>
            </a:r>
            <a:endParaRPr lang="en-US" sz="2400" b="1" dirty="0">
              <a:latin typeface="Sylfaen" pitchFamily="18" charset="0"/>
              <a:ea typeface="+mn-ea"/>
              <a:cs typeface="+mn-cs"/>
            </a:endParaRPr>
          </a:p>
        </p:txBody>
      </p:sp>
      <p:sp>
        <p:nvSpPr>
          <p:cNvPr id="35" name="TextBox 34"/>
          <p:cNvSpPr txBox="1"/>
          <p:nvPr/>
        </p:nvSpPr>
        <p:spPr>
          <a:xfrm>
            <a:off x="467544" y="1484784"/>
            <a:ext cx="8136904" cy="369332"/>
          </a:xfrm>
          <a:prstGeom prst="rect">
            <a:avLst/>
          </a:prstGeom>
          <a:noFill/>
        </p:spPr>
        <p:txBody>
          <a:bodyPr wrap="square" rtlCol="0">
            <a:spAutoFit/>
          </a:bodyPr>
          <a:lstStyle/>
          <a:p>
            <a:pPr algn="ctr"/>
            <a:r>
              <a:rPr lang="ka-GE" dirty="0" smtClean="0">
                <a:latin typeface="Sylfaen" pitchFamily="18" charset="0"/>
              </a:rPr>
              <a:t>სამედიცინო საქმიანობის ლიცენზირება</a:t>
            </a:r>
            <a:endParaRPr lang="en-US" dirty="0">
              <a:latin typeface="Sylfaen" pitchFamily="18" charset="0"/>
            </a:endParaRPr>
          </a:p>
        </p:txBody>
      </p:sp>
      <p:cxnSp>
        <p:nvCxnSpPr>
          <p:cNvPr id="37" name="Straight Arrow Connector 36"/>
          <p:cNvCxnSpPr/>
          <p:nvPr/>
        </p:nvCxnSpPr>
        <p:spPr>
          <a:xfrm>
            <a:off x="1930681" y="2562829"/>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Rounded Rectangle 38"/>
          <p:cNvSpPr/>
          <p:nvPr/>
        </p:nvSpPr>
        <p:spPr bwMode="auto">
          <a:xfrm>
            <a:off x="6910794" y="4867963"/>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800" dirty="0">
                <a:solidFill>
                  <a:schemeClr val="tx1"/>
                </a:solidFill>
                <a:latin typeface="Sylfaen" pitchFamily="18" charset="0"/>
              </a:rPr>
              <a:t>ადმინისტრაციულ-</a:t>
            </a:r>
          </a:p>
          <a:p>
            <a:pPr algn="ctr" fontAlgn="base">
              <a:spcBef>
                <a:spcPct val="0"/>
              </a:spcBef>
              <a:spcAft>
                <a:spcPct val="0"/>
              </a:spcAft>
            </a:pPr>
            <a:r>
              <a:rPr lang="ka-GE" sz="800" dirty="0">
                <a:solidFill>
                  <a:schemeClr val="tx1"/>
                </a:solidFill>
                <a:latin typeface="Sylfaen" pitchFamily="18" charset="0"/>
              </a:rPr>
              <a:t>სამართლებრივი აქტი / </a:t>
            </a:r>
          </a:p>
          <a:p>
            <a:pPr algn="ctr" fontAlgn="base">
              <a:spcBef>
                <a:spcPct val="0"/>
              </a:spcBef>
              <a:spcAft>
                <a:spcPct val="0"/>
              </a:spcAft>
            </a:pPr>
            <a:r>
              <a:rPr lang="ka-GE" sz="800" b="1" dirty="0">
                <a:solidFill>
                  <a:schemeClr val="tx1"/>
                </a:solidFill>
                <a:latin typeface="Sylfaen" pitchFamily="18" charset="0"/>
              </a:rPr>
              <a:t>ლიცენზიის გაცემა </a:t>
            </a:r>
            <a:r>
              <a:rPr lang="ka-GE" sz="800" dirty="0">
                <a:solidFill>
                  <a:schemeClr val="tx1"/>
                </a:solidFill>
                <a:latin typeface="Sylfaen" pitchFamily="18" charset="0"/>
              </a:rPr>
              <a:t>/ </a:t>
            </a:r>
          </a:p>
          <a:p>
            <a:pPr algn="ctr" fontAlgn="base">
              <a:spcBef>
                <a:spcPct val="0"/>
              </a:spcBef>
              <a:spcAft>
                <a:spcPct val="0"/>
              </a:spcAft>
            </a:pPr>
            <a:r>
              <a:rPr lang="ka-GE" sz="800" b="1" dirty="0" smtClean="0">
                <a:solidFill>
                  <a:schemeClr val="tx1"/>
                </a:solidFill>
                <a:latin typeface="Sylfaen" pitchFamily="18" charset="0"/>
              </a:rPr>
              <a:t>დაბეჭდვა</a:t>
            </a:r>
            <a:endParaRPr lang="en-US" sz="800" b="1" dirty="0">
              <a:solidFill>
                <a:schemeClr val="tx1"/>
              </a:solidFill>
              <a:latin typeface="Sylfaen" pitchFamily="18" charset="0"/>
            </a:endParaRPr>
          </a:p>
        </p:txBody>
      </p:sp>
    </p:spTree>
    <p:extLst>
      <p:ext uri="{BB962C8B-B14F-4D97-AF65-F5344CB8AC3E}">
        <p14:creationId xmlns:p14="http://schemas.microsoft.com/office/powerpoint/2010/main" xmlns="" val="2829846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314325" y="1124744"/>
            <a:ext cx="8496944" cy="5040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ka-GE" sz="2400" b="1" dirty="0" smtClean="0">
                <a:latin typeface="Sylfaen" pitchFamily="18" charset="0"/>
              </a:rPr>
              <a:t>აქტივობები</a:t>
            </a:r>
          </a:p>
          <a:p>
            <a:pPr marL="0" indent="0" algn="ctr">
              <a:buFont typeface="Arial" pitchFamily="34" charset="0"/>
              <a:buNone/>
            </a:pPr>
            <a:endParaRPr lang="en-US" dirty="0">
              <a:latin typeface="Sylfaen" pitchFamily="18" charset="0"/>
            </a:endParaRPr>
          </a:p>
        </p:txBody>
      </p:sp>
      <p:pic>
        <p:nvPicPr>
          <p:cNvPr id="4" name="Picture 3" descr="4-arrow-cycle2"/>
          <p:cNvPicPr>
            <a:picLocks noChangeAspect="1" noChangeArrowheads="1"/>
          </p:cNvPicPr>
          <p:nvPr/>
        </p:nvPicPr>
        <p:blipFill>
          <a:blip r:embed="rId2" cstate="print">
            <a:lum bright="-12000"/>
            <a:extLst>
              <a:ext uri="{28A0092B-C50C-407E-A947-70E740481C1C}">
                <a14:useLocalDpi xmlns:a14="http://schemas.microsoft.com/office/drawing/2010/main" xmlns="" val="0"/>
              </a:ext>
            </a:extLst>
          </a:blip>
          <a:srcRect l="5173" t="14943" r="6035" b="12643"/>
          <a:stretch>
            <a:fillRect/>
          </a:stretch>
        </p:blipFill>
        <p:spPr bwMode="auto">
          <a:xfrm>
            <a:off x="651931" y="1628800"/>
            <a:ext cx="7848600" cy="48006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Oval 4"/>
          <p:cNvSpPr/>
          <p:nvPr/>
        </p:nvSpPr>
        <p:spPr>
          <a:xfrm>
            <a:off x="2894523" y="3017168"/>
            <a:ext cx="3240360" cy="2016224"/>
          </a:xfrm>
          <a:prstGeom prst="ellipse">
            <a:avLst/>
          </a:prstGeom>
          <a:solidFill>
            <a:srgbClr val="860000"/>
          </a:solidFill>
          <a:ln>
            <a:solidFill>
              <a:srgbClr val="86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2894523" y="3737248"/>
            <a:ext cx="3240360" cy="523220"/>
          </a:xfrm>
          <a:prstGeom prst="rect">
            <a:avLst/>
          </a:prstGeom>
          <a:noFill/>
        </p:spPr>
        <p:txBody>
          <a:bodyPr wrap="square" rtlCol="0">
            <a:spAutoFit/>
          </a:bodyPr>
          <a:lstStyle/>
          <a:p>
            <a:pPr algn="ctr"/>
            <a:r>
              <a:rPr lang="ka-GE" sz="2800" b="1" dirty="0" smtClean="0">
                <a:solidFill>
                  <a:schemeClr val="bg1"/>
                </a:solidFill>
              </a:rPr>
              <a:t>რეგულირება</a:t>
            </a:r>
            <a:endParaRPr lang="en-US" sz="2800" b="1" dirty="0">
              <a:solidFill>
                <a:schemeClr val="bg1"/>
              </a:solidFill>
            </a:endParaRPr>
          </a:p>
        </p:txBody>
      </p:sp>
      <p:sp>
        <p:nvSpPr>
          <p:cNvPr id="8" name="Text Box 5"/>
          <p:cNvSpPr txBox="1">
            <a:spLocks noChangeArrowheads="1"/>
          </p:cNvSpPr>
          <p:nvPr/>
        </p:nvSpPr>
        <p:spPr bwMode="auto">
          <a:xfrm>
            <a:off x="3059832" y="5565304"/>
            <a:ext cx="3744416" cy="4133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eaLnBrk="0" hangingPunct="0">
              <a:lnSpc>
                <a:spcPct val="85000"/>
              </a:lnSpc>
            </a:pPr>
            <a:r>
              <a:rPr lang="ka-GE" sz="2400" b="1" dirty="0" smtClean="0">
                <a:effectLst>
                  <a:outerShdw blurRad="38100" dist="38100" dir="2700000" algn="tl">
                    <a:srgbClr val="000000"/>
                  </a:outerShdw>
                </a:effectLst>
              </a:rPr>
              <a:t>სამედ.საქმ.ლიცენზირება</a:t>
            </a:r>
            <a:endParaRPr lang="en-US" sz="2400" b="1" dirty="0">
              <a:effectLst>
                <a:outerShdw blurRad="38100" dist="38100" dir="2700000" algn="tl">
                  <a:srgbClr val="000000"/>
                </a:outerShdw>
              </a:effectLst>
            </a:endParaRPr>
          </a:p>
        </p:txBody>
      </p:sp>
      <p:sp>
        <p:nvSpPr>
          <p:cNvPr id="6" name="TextBox 5"/>
          <p:cNvSpPr txBox="1"/>
          <p:nvPr/>
        </p:nvSpPr>
        <p:spPr>
          <a:xfrm rot="2237689">
            <a:off x="6493959" y="2929513"/>
            <a:ext cx="2290092" cy="461665"/>
          </a:xfrm>
          <a:prstGeom prst="rect">
            <a:avLst/>
          </a:prstGeom>
          <a:noFill/>
        </p:spPr>
        <p:txBody>
          <a:bodyPr wrap="square" rtlCol="0">
            <a:spAutoFit/>
          </a:bodyPr>
          <a:lstStyle/>
          <a:p>
            <a:r>
              <a:rPr lang="ka-GE" sz="2400" b="1" dirty="0">
                <a:effectLst>
                  <a:outerShdw blurRad="38100" dist="38100" dir="2700000" algn="tl">
                    <a:srgbClr val="000000"/>
                  </a:outerShdw>
                </a:effectLst>
              </a:rPr>
              <a:t>ნებართვები</a:t>
            </a:r>
            <a:endParaRPr lang="en-US" sz="2400" b="1" dirty="0">
              <a:effectLst>
                <a:outerShdw blurRad="38100" dist="38100" dir="2700000" algn="tl">
                  <a:srgbClr val="000000"/>
                </a:outerShdw>
              </a:effectLst>
            </a:endParaRPr>
          </a:p>
        </p:txBody>
      </p:sp>
    </p:spTree>
    <p:extLst>
      <p:ext uri="{BB962C8B-B14F-4D97-AF65-F5344CB8AC3E}">
        <p14:creationId xmlns:p14="http://schemas.microsoft.com/office/powerpoint/2010/main" xmlns="" val="322359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14325" y="956282"/>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ბიზნეს პროცესების ზოგადი აღწერა</a:t>
            </a:r>
            <a:endParaRPr lang="en-US" sz="2400" b="1" dirty="0">
              <a:latin typeface="Sylfaen" pitchFamily="18" charset="0"/>
              <a:ea typeface="+mn-ea"/>
              <a:cs typeface="+mn-cs"/>
            </a:endParaRPr>
          </a:p>
        </p:txBody>
      </p:sp>
      <p:sp>
        <p:nvSpPr>
          <p:cNvPr id="3" name="TextBox 2"/>
          <p:cNvSpPr txBox="1"/>
          <p:nvPr/>
        </p:nvSpPr>
        <p:spPr>
          <a:xfrm>
            <a:off x="467544" y="1412776"/>
            <a:ext cx="8136904" cy="369332"/>
          </a:xfrm>
          <a:prstGeom prst="rect">
            <a:avLst/>
          </a:prstGeom>
          <a:noFill/>
        </p:spPr>
        <p:txBody>
          <a:bodyPr wrap="square" rtlCol="0">
            <a:spAutoFit/>
          </a:bodyPr>
          <a:lstStyle/>
          <a:p>
            <a:pPr algn="ctr"/>
            <a:r>
              <a:rPr lang="ka-GE" dirty="0" smtClean="0">
                <a:latin typeface="Sylfaen" pitchFamily="18" charset="0"/>
              </a:rPr>
              <a:t>სტაციონარული დაწესებულების ნებართვა</a:t>
            </a:r>
            <a:endParaRPr lang="en-US" dirty="0">
              <a:latin typeface="Sylfaen" pitchFamily="18" charset="0"/>
            </a:endParaRPr>
          </a:p>
        </p:txBody>
      </p:sp>
      <p:sp>
        <p:nvSpPr>
          <p:cNvPr id="4" name="Rounded Rectangle 3"/>
          <p:cNvSpPr/>
          <p:nvPr/>
        </p:nvSpPr>
        <p:spPr bwMode="auto">
          <a:xfrm>
            <a:off x="395536" y="2130781"/>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დასაწყისი</a:t>
            </a:r>
            <a:endParaRPr kumimoji="0" lang="en-US" sz="1400" b="1" i="0" u="none" strike="noStrike" cap="none" normalizeH="0" baseline="0" dirty="0" smtClean="0">
              <a:ln>
                <a:noFill/>
              </a:ln>
              <a:solidFill>
                <a:schemeClr val="tx1"/>
              </a:solidFill>
              <a:effectLst/>
              <a:latin typeface="Sylfaen" pitchFamily="18" charset="0"/>
            </a:endParaRPr>
          </a:p>
        </p:txBody>
      </p:sp>
      <p:sp>
        <p:nvSpPr>
          <p:cNvPr id="5" name="Rounded Rectangle 4"/>
          <p:cNvSpPr/>
          <p:nvPr/>
        </p:nvSpPr>
        <p:spPr bwMode="auto">
          <a:xfrm>
            <a:off x="5940152" y="2132856"/>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დასასრული</a:t>
            </a:r>
          </a:p>
        </p:txBody>
      </p:sp>
      <p:sp>
        <p:nvSpPr>
          <p:cNvPr id="7" name="Rounded Rectangle 6"/>
          <p:cNvSpPr/>
          <p:nvPr/>
        </p:nvSpPr>
        <p:spPr bwMode="auto">
          <a:xfrm>
            <a:off x="395536" y="2850861"/>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საჭირო დოკუმენტაციის წარდგენა</a:t>
            </a:r>
            <a:endParaRPr kumimoji="0" lang="en-US" sz="1400" b="1" i="0" u="none" strike="noStrike" cap="none" normalizeH="0" baseline="0" dirty="0" smtClean="0">
              <a:ln>
                <a:noFill/>
              </a:ln>
              <a:solidFill>
                <a:schemeClr val="tx1"/>
              </a:solidFill>
              <a:effectLst/>
              <a:latin typeface="Sylfaen" pitchFamily="18" charset="0"/>
            </a:endParaRPr>
          </a:p>
        </p:txBody>
      </p:sp>
      <p:sp>
        <p:nvSpPr>
          <p:cNvPr id="8" name="Rounded Rectangle 7"/>
          <p:cNvSpPr/>
          <p:nvPr/>
        </p:nvSpPr>
        <p:spPr bwMode="auto">
          <a:xfrm>
            <a:off x="395536" y="3795525"/>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დოკუმენტების</a:t>
            </a:r>
            <a:r>
              <a:rPr kumimoji="0" lang="ka-GE" sz="800" i="0" u="none" strike="noStrike" cap="none" normalizeH="0" dirty="0" smtClean="0">
                <a:ln>
                  <a:noFill/>
                </a:ln>
                <a:solidFill>
                  <a:schemeClr val="tx1"/>
                </a:solidFill>
                <a:effectLst/>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შესწავლა/განხილვა</a:t>
            </a:r>
            <a:endParaRPr kumimoji="0" lang="en-US" sz="800" i="0" u="none" strike="noStrike" cap="none" normalizeH="0" baseline="0" dirty="0" smtClean="0">
              <a:ln>
                <a:noFill/>
              </a:ln>
              <a:solidFill>
                <a:schemeClr val="tx1"/>
              </a:solidFill>
              <a:effectLst/>
              <a:latin typeface="Sylfaen" pitchFamily="18" charset="0"/>
            </a:endParaRPr>
          </a:p>
        </p:txBody>
      </p:sp>
      <p:sp>
        <p:nvSpPr>
          <p:cNvPr id="9" name="Rounded Rectangle 8"/>
          <p:cNvSpPr/>
          <p:nvPr/>
        </p:nvSpPr>
        <p:spPr bwMode="auto">
          <a:xfrm>
            <a:off x="3563888" y="3186206"/>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საქმის შეჩერება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მაძიებლის მოთხოვნით</a:t>
            </a:r>
            <a:endParaRPr kumimoji="0" lang="en-US" sz="800" i="0" u="none" strike="noStrike" cap="none" normalizeH="0" baseline="0" dirty="0" smtClean="0">
              <a:ln>
                <a:noFill/>
              </a:ln>
              <a:solidFill>
                <a:schemeClr val="tx1"/>
              </a:solidFill>
              <a:effectLst/>
              <a:latin typeface="Sylfaen" pitchFamily="18" charset="0"/>
            </a:endParaRPr>
          </a:p>
        </p:txBody>
      </p:sp>
      <p:sp>
        <p:nvSpPr>
          <p:cNvPr id="10" name="Rounded Rectangle 9"/>
          <p:cNvSpPr/>
          <p:nvPr/>
        </p:nvSpPr>
        <p:spPr bwMode="auto">
          <a:xfrm>
            <a:off x="3563888" y="3985450"/>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მოუწესრიგებელი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დოკუმენტაციის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შემთხვევაში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დასაბუთებული უარი</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11" name="Straight Connector 10"/>
          <p:cNvCxnSpPr>
            <a:endCxn id="8" idx="0"/>
          </p:cNvCxnSpPr>
          <p:nvPr/>
        </p:nvCxnSpPr>
        <p:spPr>
          <a:xfrm flipH="1">
            <a:off x="971600" y="3282909"/>
            <a:ext cx="3236" cy="5126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971600" y="4314917"/>
            <a:ext cx="6472" cy="554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8" idx="3"/>
            <a:endCxn id="9" idx="1"/>
          </p:cNvCxnSpPr>
          <p:nvPr/>
        </p:nvCxnSpPr>
        <p:spPr>
          <a:xfrm flipV="1">
            <a:off x="1547664" y="3445902"/>
            <a:ext cx="2016224" cy="60931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8" idx="3"/>
            <a:endCxn id="10" idx="1"/>
          </p:cNvCxnSpPr>
          <p:nvPr/>
        </p:nvCxnSpPr>
        <p:spPr>
          <a:xfrm>
            <a:off x="1547664" y="4055221"/>
            <a:ext cx="2016224" cy="189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25" idx="0"/>
          </p:cNvCxnSpPr>
          <p:nvPr/>
        </p:nvCxnSpPr>
        <p:spPr>
          <a:xfrm>
            <a:off x="968942" y="5379578"/>
            <a:ext cx="2658" cy="2816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endCxn id="29" idx="1"/>
          </p:cNvCxnSpPr>
          <p:nvPr/>
        </p:nvCxnSpPr>
        <p:spPr>
          <a:xfrm>
            <a:off x="1403648" y="5949280"/>
            <a:ext cx="65504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30" idx="3"/>
            <a:endCxn id="27" idx="1"/>
          </p:cNvCxnSpPr>
          <p:nvPr/>
        </p:nvCxnSpPr>
        <p:spPr>
          <a:xfrm>
            <a:off x="3203848" y="5128855"/>
            <a:ext cx="3600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22" idx="3"/>
            <a:endCxn id="23" idx="1"/>
          </p:cNvCxnSpPr>
          <p:nvPr/>
        </p:nvCxnSpPr>
        <p:spPr>
          <a:xfrm>
            <a:off x="6444208" y="5128855"/>
            <a:ext cx="493141" cy="68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27" idx="3"/>
            <a:endCxn id="22" idx="1"/>
          </p:cNvCxnSpPr>
          <p:nvPr/>
        </p:nvCxnSpPr>
        <p:spPr>
          <a:xfrm>
            <a:off x="4716016" y="5128855"/>
            <a:ext cx="57606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26" idx="3"/>
            <a:endCxn id="30" idx="1"/>
          </p:cNvCxnSpPr>
          <p:nvPr/>
        </p:nvCxnSpPr>
        <p:spPr>
          <a:xfrm>
            <a:off x="1547664" y="5128855"/>
            <a:ext cx="50405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Rounded Rectangle 21"/>
          <p:cNvSpPr/>
          <p:nvPr/>
        </p:nvSpPr>
        <p:spPr bwMode="auto">
          <a:xfrm>
            <a:off x="5292080"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ნებართვის გაცემა</a:t>
            </a:r>
            <a:endParaRPr kumimoji="0" lang="en-US" sz="800" i="0" u="none" strike="noStrike" cap="none" normalizeH="0" baseline="0" dirty="0" smtClean="0">
              <a:ln>
                <a:noFill/>
              </a:ln>
              <a:solidFill>
                <a:schemeClr val="tx1"/>
              </a:solidFill>
              <a:effectLst/>
              <a:latin typeface="Sylfaen" pitchFamily="18" charset="0"/>
            </a:endParaRPr>
          </a:p>
        </p:txBody>
      </p:sp>
      <p:sp>
        <p:nvSpPr>
          <p:cNvPr id="25" name="Rounded Rectangle 24"/>
          <p:cNvSpPr/>
          <p:nvPr/>
        </p:nvSpPr>
        <p:spPr bwMode="auto">
          <a:xfrm>
            <a:off x="395536" y="5661248"/>
            <a:ext cx="1152128" cy="576064"/>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გახანგრძლივების</a:t>
            </a:r>
            <a:r>
              <a:rPr kumimoji="0" lang="ka-GE" sz="800" i="0" u="none" strike="noStrike" cap="none" normalizeH="0" dirty="0" smtClean="0">
                <a:ln>
                  <a:noFill/>
                </a:ln>
                <a:solidFill>
                  <a:schemeClr val="tx1"/>
                </a:solidFill>
                <a:effectLst/>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შესახებ </a:t>
            </a:r>
          </a:p>
          <a:p>
            <a:pPr marL="0" marR="0" indent="0" algn="ctr" defTabSz="914400" rtl="0" eaLnBrk="1" fontAlgn="base" latinLnBrk="0" hangingPunct="1">
              <a:lnSpc>
                <a:spcPct val="100000"/>
              </a:lnSpc>
              <a:spcBef>
                <a:spcPct val="0"/>
              </a:spcBef>
              <a:spcAft>
                <a:spcPct val="0"/>
              </a:spcAft>
              <a:buClrTx/>
              <a:buSzTx/>
              <a:buFontTx/>
              <a:buNone/>
              <a:tabLst/>
            </a:pPr>
            <a:r>
              <a:rPr lang="ka-GE" sz="800" baseline="0" dirty="0" smtClean="0">
                <a:solidFill>
                  <a:schemeClr val="tx1"/>
                </a:solidFill>
                <a:latin typeface="Sylfaen" pitchFamily="18" charset="0"/>
              </a:rPr>
              <a:t>გადაწყვეტილების</a:t>
            </a:r>
            <a:r>
              <a:rPr lang="ka-GE" sz="800" dirty="0" smtClean="0">
                <a:solidFill>
                  <a:schemeClr val="tx1"/>
                </a:solidFill>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მიღება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26" name="Rounded Rectangle 25"/>
          <p:cNvSpPr/>
          <p:nvPr/>
        </p:nvSpPr>
        <p:spPr bwMode="auto">
          <a:xfrm>
            <a:off x="395536"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პირობების ადგილზე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შემოწმება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27" name="Rounded Rectangle 26"/>
          <p:cNvSpPr/>
          <p:nvPr/>
        </p:nvSpPr>
        <p:spPr bwMode="auto">
          <a:xfrm>
            <a:off x="3563888"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ადმინისტრაციულ-</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სამართლებრივი აქტი</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28" name="Straight Connector 27"/>
          <p:cNvCxnSpPr/>
          <p:nvPr/>
        </p:nvCxnSpPr>
        <p:spPr>
          <a:xfrm flipV="1">
            <a:off x="2627784" y="5305426"/>
            <a:ext cx="0" cy="4299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bwMode="auto">
          <a:xfrm>
            <a:off x="2058691" y="5689584"/>
            <a:ext cx="1145157"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განმცხადებლის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ინფორმირება</a:t>
            </a:r>
            <a:endParaRPr kumimoji="0" lang="en-US" sz="800" i="0" u="none" strike="noStrike" cap="none" normalizeH="0" baseline="0" dirty="0" smtClean="0">
              <a:ln>
                <a:noFill/>
              </a:ln>
              <a:solidFill>
                <a:schemeClr val="tx1"/>
              </a:solidFill>
              <a:effectLst/>
              <a:latin typeface="Sylfaen" pitchFamily="18" charset="0"/>
            </a:endParaRPr>
          </a:p>
        </p:txBody>
      </p:sp>
      <p:sp>
        <p:nvSpPr>
          <p:cNvPr id="30" name="Rounded Rectangle 29"/>
          <p:cNvSpPr/>
          <p:nvPr/>
        </p:nvSpPr>
        <p:spPr bwMode="auto">
          <a:xfrm>
            <a:off x="2051720"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შემოწმების აქტი</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39" name="Straight Arrow Connector 38"/>
          <p:cNvCxnSpPr/>
          <p:nvPr/>
        </p:nvCxnSpPr>
        <p:spPr>
          <a:xfrm flipV="1">
            <a:off x="7467459" y="2562829"/>
            <a:ext cx="7838" cy="22889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9" idx="3"/>
          </p:cNvCxnSpPr>
          <p:nvPr/>
        </p:nvCxnSpPr>
        <p:spPr>
          <a:xfrm>
            <a:off x="4716016" y="3445902"/>
            <a:ext cx="275928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0" idx="3"/>
          </p:cNvCxnSpPr>
          <p:nvPr/>
        </p:nvCxnSpPr>
        <p:spPr>
          <a:xfrm>
            <a:off x="4716016" y="4245146"/>
            <a:ext cx="275928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bwMode="auto">
          <a:xfrm>
            <a:off x="6937349" y="4837937"/>
            <a:ext cx="1163043" cy="595536"/>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algn="ctr" fontAlgn="base">
              <a:spcBef>
                <a:spcPct val="0"/>
              </a:spcBef>
              <a:spcAft>
                <a:spcPct val="0"/>
              </a:spcAft>
            </a:pPr>
            <a:r>
              <a:rPr lang="ka-GE" sz="1000" b="1" dirty="0">
                <a:solidFill>
                  <a:schemeClr val="tx1"/>
                </a:solidFill>
                <a:latin typeface="Sylfaen" pitchFamily="18" charset="0"/>
              </a:rPr>
              <a:t>ნებართვის</a:t>
            </a:r>
          </a:p>
          <a:p>
            <a:pPr algn="ctr" fontAlgn="base">
              <a:spcBef>
                <a:spcPct val="0"/>
              </a:spcBef>
              <a:spcAft>
                <a:spcPct val="0"/>
              </a:spcAft>
            </a:pPr>
            <a:r>
              <a:rPr lang="ka-GE" sz="1000" b="1" dirty="0">
                <a:solidFill>
                  <a:schemeClr val="tx1"/>
                </a:solidFill>
                <a:latin typeface="Sylfaen" pitchFamily="18" charset="0"/>
              </a:rPr>
              <a:t>გამოქვეყნება</a:t>
            </a:r>
            <a:endParaRPr lang="en-US" sz="1000" b="1" dirty="0">
              <a:solidFill>
                <a:schemeClr val="tx1"/>
              </a:solidFill>
              <a:latin typeface="Sylfaen" pitchFamily="18" charset="0"/>
            </a:endParaRPr>
          </a:p>
        </p:txBody>
      </p:sp>
      <p:cxnSp>
        <p:nvCxnSpPr>
          <p:cNvPr id="42" name="Straight Arrow Connector 41"/>
          <p:cNvCxnSpPr/>
          <p:nvPr/>
        </p:nvCxnSpPr>
        <p:spPr>
          <a:xfrm>
            <a:off x="1930681" y="2562829"/>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64245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314325" y="1124744"/>
            <a:ext cx="8496944" cy="5040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ka-GE" sz="2400" b="1" dirty="0" smtClean="0">
                <a:latin typeface="Sylfaen" pitchFamily="18" charset="0"/>
              </a:rPr>
              <a:t>აქტივობები</a:t>
            </a:r>
          </a:p>
          <a:p>
            <a:pPr marL="0" indent="0" algn="ctr">
              <a:buFont typeface="Arial" pitchFamily="34" charset="0"/>
              <a:buNone/>
            </a:pPr>
            <a:endParaRPr lang="en-US" dirty="0">
              <a:latin typeface="Sylfaen" pitchFamily="18" charset="0"/>
            </a:endParaRPr>
          </a:p>
        </p:txBody>
      </p:sp>
      <p:pic>
        <p:nvPicPr>
          <p:cNvPr id="4" name="Picture 3" descr="4-arrow-cycle2"/>
          <p:cNvPicPr>
            <a:picLocks noChangeAspect="1" noChangeArrowheads="1"/>
          </p:cNvPicPr>
          <p:nvPr/>
        </p:nvPicPr>
        <p:blipFill>
          <a:blip r:embed="rId2" cstate="print">
            <a:lum bright="-12000"/>
            <a:extLst>
              <a:ext uri="{28A0092B-C50C-407E-A947-70E740481C1C}">
                <a14:useLocalDpi xmlns:a14="http://schemas.microsoft.com/office/drawing/2010/main" xmlns="" val="0"/>
              </a:ext>
            </a:extLst>
          </a:blip>
          <a:srcRect l="5173" t="14943" r="6035" b="12643"/>
          <a:stretch>
            <a:fillRect/>
          </a:stretch>
        </p:blipFill>
        <p:spPr bwMode="auto">
          <a:xfrm>
            <a:off x="651931" y="1556792"/>
            <a:ext cx="7848600" cy="48006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Oval 4"/>
          <p:cNvSpPr/>
          <p:nvPr/>
        </p:nvSpPr>
        <p:spPr>
          <a:xfrm>
            <a:off x="2894523" y="2945160"/>
            <a:ext cx="3240360" cy="2016224"/>
          </a:xfrm>
          <a:prstGeom prst="ellipse">
            <a:avLst/>
          </a:prstGeom>
          <a:solidFill>
            <a:srgbClr val="860000"/>
          </a:solidFill>
          <a:ln>
            <a:solidFill>
              <a:srgbClr val="86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 Box 5"/>
          <p:cNvSpPr txBox="1">
            <a:spLocks noChangeArrowheads="1"/>
          </p:cNvSpPr>
          <p:nvPr/>
        </p:nvSpPr>
        <p:spPr bwMode="auto">
          <a:xfrm>
            <a:off x="2987824" y="5439953"/>
            <a:ext cx="3744416" cy="4133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eaLnBrk="0" hangingPunct="0">
              <a:lnSpc>
                <a:spcPct val="85000"/>
              </a:lnSpc>
            </a:pPr>
            <a:r>
              <a:rPr lang="ka-GE" sz="2400" b="1" dirty="0" smtClean="0">
                <a:effectLst>
                  <a:outerShdw blurRad="38100" dist="38100" dir="2700000" algn="tl">
                    <a:srgbClr val="000000"/>
                  </a:outerShdw>
                </a:effectLst>
              </a:rPr>
              <a:t>სამედ.საქმ.ლიცენზირება</a:t>
            </a:r>
            <a:endParaRPr lang="en-US" sz="2400" b="1" dirty="0">
              <a:effectLst>
                <a:outerShdw blurRad="38100" dist="38100" dir="2700000" algn="tl">
                  <a:srgbClr val="000000"/>
                </a:outerShdw>
              </a:effectLst>
            </a:endParaRPr>
          </a:p>
        </p:txBody>
      </p:sp>
      <p:sp>
        <p:nvSpPr>
          <p:cNvPr id="7" name="Text Box 6"/>
          <p:cNvSpPr txBox="1">
            <a:spLocks noChangeArrowheads="1"/>
          </p:cNvSpPr>
          <p:nvPr/>
        </p:nvSpPr>
        <p:spPr bwMode="auto">
          <a:xfrm>
            <a:off x="2665405" y="2108920"/>
            <a:ext cx="3469478" cy="406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eaLnBrk="0" hangingPunct="0">
              <a:lnSpc>
                <a:spcPct val="85000"/>
              </a:lnSpc>
            </a:pPr>
            <a:r>
              <a:rPr lang="ka-GE" sz="2400" b="1" dirty="0" smtClean="0">
                <a:effectLst>
                  <a:outerShdw blurRad="38100" dist="38100" dir="2700000" algn="tl">
                    <a:srgbClr val="000000"/>
                  </a:outerShdw>
                </a:effectLst>
              </a:rPr>
              <a:t>აკრედიტაცია</a:t>
            </a:r>
            <a:endParaRPr lang="en-US" sz="2400" b="1" dirty="0">
              <a:effectLst>
                <a:outerShdw blurRad="38100" dist="38100" dir="2700000" algn="tl">
                  <a:srgbClr val="000000"/>
                </a:outerShdw>
              </a:effectLst>
            </a:endParaRPr>
          </a:p>
        </p:txBody>
      </p:sp>
      <p:sp>
        <p:nvSpPr>
          <p:cNvPr id="10" name="TextBox 9"/>
          <p:cNvSpPr txBox="1"/>
          <p:nvPr/>
        </p:nvSpPr>
        <p:spPr>
          <a:xfrm>
            <a:off x="2894523" y="3665240"/>
            <a:ext cx="3240360" cy="523220"/>
          </a:xfrm>
          <a:prstGeom prst="rect">
            <a:avLst/>
          </a:prstGeom>
          <a:noFill/>
        </p:spPr>
        <p:txBody>
          <a:bodyPr wrap="square" rtlCol="0">
            <a:spAutoFit/>
          </a:bodyPr>
          <a:lstStyle/>
          <a:p>
            <a:pPr algn="ctr"/>
            <a:r>
              <a:rPr lang="ka-GE" sz="2800" b="1" dirty="0" smtClean="0">
                <a:solidFill>
                  <a:schemeClr val="bg1"/>
                </a:solidFill>
              </a:rPr>
              <a:t>რეგულირება</a:t>
            </a:r>
            <a:endParaRPr lang="en-US" sz="2800" b="1" dirty="0">
              <a:solidFill>
                <a:schemeClr val="bg1"/>
              </a:solidFill>
            </a:endParaRPr>
          </a:p>
        </p:txBody>
      </p:sp>
      <p:sp>
        <p:nvSpPr>
          <p:cNvPr id="9" name="TextBox 8"/>
          <p:cNvSpPr txBox="1"/>
          <p:nvPr/>
        </p:nvSpPr>
        <p:spPr>
          <a:xfrm rot="2237689">
            <a:off x="6493959" y="2857505"/>
            <a:ext cx="2290092" cy="461665"/>
          </a:xfrm>
          <a:prstGeom prst="rect">
            <a:avLst/>
          </a:prstGeom>
          <a:noFill/>
        </p:spPr>
        <p:txBody>
          <a:bodyPr wrap="square" rtlCol="0">
            <a:spAutoFit/>
          </a:bodyPr>
          <a:lstStyle/>
          <a:p>
            <a:r>
              <a:rPr lang="ka-GE" sz="2400" b="1" dirty="0">
                <a:effectLst>
                  <a:outerShdw blurRad="38100" dist="38100" dir="2700000" algn="tl">
                    <a:srgbClr val="000000"/>
                  </a:outerShdw>
                </a:effectLst>
              </a:rPr>
              <a:t>ნებართვები</a:t>
            </a:r>
            <a:endParaRPr lang="en-US" sz="2400" b="1" dirty="0">
              <a:effectLst>
                <a:outerShdw blurRad="38100" dist="38100" dir="2700000" algn="tl">
                  <a:srgbClr val="000000"/>
                </a:outerShdw>
              </a:effectLst>
            </a:endParaRPr>
          </a:p>
        </p:txBody>
      </p:sp>
    </p:spTree>
    <p:extLst>
      <p:ext uri="{BB962C8B-B14F-4D97-AF65-F5344CB8AC3E}">
        <p14:creationId xmlns:p14="http://schemas.microsoft.com/office/powerpoint/2010/main" xmlns="" val="1060640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14325" y="956282"/>
            <a:ext cx="8506147" cy="59122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2400" b="1" dirty="0" smtClean="0">
                <a:latin typeface="Sylfaen" pitchFamily="18" charset="0"/>
                <a:ea typeface="+mn-ea"/>
                <a:cs typeface="+mn-cs"/>
              </a:rPr>
              <a:t>ბიზნეს პროცესების ზოგადი აღწერა</a:t>
            </a:r>
            <a:endParaRPr lang="en-US" sz="2400" b="1" dirty="0">
              <a:latin typeface="Sylfaen" pitchFamily="18" charset="0"/>
              <a:ea typeface="+mn-ea"/>
              <a:cs typeface="+mn-cs"/>
            </a:endParaRPr>
          </a:p>
        </p:txBody>
      </p:sp>
      <p:sp>
        <p:nvSpPr>
          <p:cNvPr id="3" name="TextBox 2"/>
          <p:cNvSpPr txBox="1"/>
          <p:nvPr/>
        </p:nvSpPr>
        <p:spPr>
          <a:xfrm>
            <a:off x="467544" y="1412776"/>
            <a:ext cx="8136904" cy="369332"/>
          </a:xfrm>
          <a:prstGeom prst="rect">
            <a:avLst/>
          </a:prstGeom>
          <a:noFill/>
        </p:spPr>
        <p:txBody>
          <a:bodyPr wrap="square" rtlCol="0">
            <a:spAutoFit/>
          </a:bodyPr>
          <a:lstStyle/>
          <a:p>
            <a:pPr algn="ctr"/>
            <a:r>
              <a:rPr lang="ka-GE" dirty="0" smtClean="0">
                <a:latin typeface="Sylfaen" pitchFamily="18" charset="0"/>
              </a:rPr>
              <a:t>სამედიცინო დაწესებულების აკრედიტაცია</a:t>
            </a:r>
            <a:endParaRPr lang="en-US" dirty="0">
              <a:latin typeface="Sylfaen" pitchFamily="18" charset="0"/>
            </a:endParaRPr>
          </a:p>
        </p:txBody>
      </p:sp>
      <p:sp>
        <p:nvSpPr>
          <p:cNvPr id="4" name="Rounded Rectangle 3"/>
          <p:cNvSpPr/>
          <p:nvPr/>
        </p:nvSpPr>
        <p:spPr bwMode="auto">
          <a:xfrm>
            <a:off x="395536" y="2850861"/>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საჭირო დოკუმენტაციის წარდგენა</a:t>
            </a:r>
            <a:endParaRPr kumimoji="0" lang="en-US" sz="1400" b="1" i="0" u="none" strike="noStrike" cap="none" normalizeH="0" baseline="0" dirty="0" smtClean="0">
              <a:ln>
                <a:noFill/>
              </a:ln>
              <a:solidFill>
                <a:schemeClr val="tx1"/>
              </a:solidFill>
              <a:effectLst/>
              <a:latin typeface="Sylfaen" pitchFamily="18" charset="0"/>
            </a:endParaRPr>
          </a:p>
        </p:txBody>
      </p:sp>
      <p:sp>
        <p:nvSpPr>
          <p:cNvPr id="5" name="Rounded Rectangle 4"/>
          <p:cNvSpPr/>
          <p:nvPr/>
        </p:nvSpPr>
        <p:spPr bwMode="auto">
          <a:xfrm>
            <a:off x="395536" y="2130781"/>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დასაწყისი</a:t>
            </a:r>
            <a:endParaRPr kumimoji="0" lang="en-US" sz="1400" b="1" i="0" u="none" strike="noStrike" cap="none" normalizeH="0" baseline="0" dirty="0" smtClean="0">
              <a:ln>
                <a:noFill/>
              </a:ln>
              <a:solidFill>
                <a:schemeClr val="tx1"/>
              </a:solidFill>
              <a:effectLst/>
              <a:latin typeface="Sylfaen" pitchFamily="18" charset="0"/>
            </a:endParaRPr>
          </a:p>
        </p:txBody>
      </p:sp>
      <p:sp>
        <p:nvSpPr>
          <p:cNvPr id="6" name="Rounded Rectangle 5"/>
          <p:cNvSpPr/>
          <p:nvPr/>
        </p:nvSpPr>
        <p:spPr bwMode="auto">
          <a:xfrm>
            <a:off x="395536" y="3795525"/>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დოკუმენტების</a:t>
            </a:r>
            <a:r>
              <a:rPr kumimoji="0" lang="ka-GE" sz="800" i="0" u="none" strike="noStrike" cap="none" normalizeH="0" dirty="0" smtClean="0">
                <a:ln>
                  <a:noFill/>
                </a:ln>
                <a:solidFill>
                  <a:schemeClr val="tx1"/>
                </a:solidFill>
                <a:effectLst/>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შესწავლა/განხილვა</a:t>
            </a:r>
            <a:endParaRPr kumimoji="0" lang="en-US" sz="800" i="0" u="none" strike="noStrike" cap="none" normalizeH="0" baseline="0" dirty="0" smtClean="0">
              <a:ln>
                <a:noFill/>
              </a:ln>
              <a:solidFill>
                <a:schemeClr val="tx1"/>
              </a:solidFill>
              <a:effectLst/>
              <a:latin typeface="Sylfaen" pitchFamily="18" charset="0"/>
            </a:endParaRPr>
          </a:p>
        </p:txBody>
      </p:sp>
      <p:sp>
        <p:nvSpPr>
          <p:cNvPr id="7" name="Rounded Rectangle 6"/>
          <p:cNvSpPr/>
          <p:nvPr/>
        </p:nvSpPr>
        <p:spPr bwMode="auto">
          <a:xfrm>
            <a:off x="4260345" y="317864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საბუთების</a:t>
            </a:r>
            <a:r>
              <a:rPr kumimoji="0" lang="ka-GE" sz="800" i="0" u="none" strike="noStrike" cap="none" normalizeH="0" dirty="0" smtClean="0">
                <a:ln>
                  <a:noFill/>
                </a:ln>
                <a:solidFill>
                  <a:schemeClr val="tx1"/>
                </a:solidFill>
                <a:effectLst/>
                <a:latin typeface="Sylfaen" pitchFamily="18" charset="0"/>
              </a:rPr>
              <a:t> არ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წარდგენის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შემთხვევაში უარი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dirty="0" smtClean="0">
                <a:ln>
                  <a:noFill/>
                </a:ln>
                <a:solidFill>
                  <a:schemeClr val="tx1"/>
                </a:solidFill>
                <a:effectLst/>
                <a:latin typeface="Sylfaen" pitchFamily="18" charset="0"/>
              </a:rPr>
              <a:t>აკრედიტაციაზე</a:t>
            </a:r>
            <a:endParaRPr kumimoji="0" lang="en-US" sz="800" i="0" u="none" strike="noStrike" cap="none" normalizeH="0" baseline="0" dirty="0" smtClean="0">
              <a:ln>
                <a:noFill/>
              </a:ln>
              <a:solidFill>
                <a:schemeClr val="tx1"/>
              </a:solidFill>
              <a:effectLst/>
              <a:latin typeface="Sylfaen" pitchFamily="18" charset="0"/>
            </a:endParaRPr>
          </a:p>
        </p:txBody>
      </p:sp>
      <p:sp>
        <p:nvSpPr>
          <p:cNvPr id="8" name="Rounded Rectangle 7"/>
          <p:cNvSpPr/>
          <p:nvPr/>
        </p:nvSpPr>
        <p:spPr bwMode="auto">
          <a:xfrm>
            <a:off x="4260345" y="3925086"/>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მოუწესრიგებელი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დოკუმენტაციის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შემთხვევაში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დასაბუთებული უარი</a:t>
            </a:r>
            <a:endParaRPr kumimoji="0" lang="en-US" sz="800" i="0" u="none" strike="noStrike" cap="none" normalizeH="0" baseline="0" dirty="0" smtClean="0">
              <a:ln>
                <a:noFill/>
              </a:ln>
              <a:solidFill>
                <a:schemeClr val="tx1"/>
              </a:solidFill>
              <a:effectLst/>
              <a:latin typeface="Sylfaen" pitchFamily="18" charset="0"/>
            </a:endParaRPr>
          </a:p>
        </p:txBody>
      </p:sp>
      <p:sp>
        <p:nvSpPr>
          <p:cNvPr id="9" name="Rounded Rectangle 8"/>
          <p:cNvSpPr/>
          <p:nvPr/>
        </p:nvSpPr>
        <p:spPr bwMode="auto">
          <a:xfrm>
            <a:off x="5940152" y="2132856"/>
            <a:ext cx="3070290" cy="432048"/>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400" b="1" i="0" u="none" strike="noStrike" cap="none" normalizeH="0" baseline="0" dirty="0" smtClean="0">
                <a:ln>
                  <a:noFill/>
                </a:ln>
                <a:solidFill>
                  <a:schemeClr val="tx1"/>
                </a:solidFill>
                <a:effectLst/>
                <a:latin typeface="Sylfaen" pitchFamily="18" charset="0"/>
              </a:rPr>
              <a:t>პროცედურის დასასრული</a:t>
            </a:r>
          </a:p>
        </p:txBody>
      </p:sp>
      <p:cxnSp>
        <p:nvCxnSpPr>
          <p:cNvPr id="10" name="Straight Arrow Connector 9"/>
          <p:cNvCxnSpPr>
            <a:stCxn id="25" idx="0"/>
          </p:cNvCxnSpPr>
          <p:nvPr/>
        </p:nvCxnSpPr>
        <p:spPr>
          <a:xfrm flipV="1">
            <a:off x="7467459" y="2562829"/>
            <a:ext cx="7838" cy="22889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7" idx="3"/>
          </p:cNvCxnSpPr>
          <p:nvPr/>
        </p:nvCxnSpPr>
        <p:spPr>
          <a:xfrm>
            <a:off x="5412473" y="3438345"/>
            <a:ext cx="20628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8" idx="3"/>
          </p:cNvCxnSpPr>
          <p:nvPr/>
        </p:nvCxnSpPr>
        <p:spPr>
          <a:xfrm>
            <a:off x="5412473" y="4184782"/>
            <a:ext cx="20628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6" idx="0"/>
          </p:cNvCxnSpPr>
          <p:nvPr/>
        </p:nvCxnSpPr>
        <p:spPr>
          <a:xfrm flipH="1">
            <a:off x="971600" y="3282909"/>
            <a:ext cx="3236" cy="5126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27" idx="0"/>
          </p:cNvCxnSpPr>
          <p:nvPr/>
        </p:nvCxnSpPr>
        <p:spPr>
          <a:xfrm flipH="1">
            <a:off x="971600" y="4314917"/>
            <a:ext cx="6472" cy="5542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849495" y="5127659"/>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412473" y="5128855"/>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116329" y="5131013"/>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743155" y="5135705"/>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547664" y="5145357"/>
            <a:ext cx="1676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bwMode="auto">
          <a:xfrm>
            <a:off x="4283968"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საბჭოს სხდომა</a:t>
            </a:r>
            <a:endParaRPr kumimoji="0" lang="en-US" sz="800" i="0" u="none" strike="noStrike" cap="none" normalizeH="0" baseline="0" dirty="0" smtClean="0">
              <a:ln>
                <a:noFill/>
              </a:ln>
              <a:solidFill>
                <a:schemeClr val="tx1"/>
              </a:solidFill>
              <a:effectLst/>
              <a:latin typeface="Sylfaen" pitchFamily="18" charset="0"/>
            </a:endParaRPr>
          </a:p>
        </p:txBody>
      </p:sp>
      <p:sp>
        <p:nvSpPr>
          <p:cNvPr id="24" name="Rounded Rectangle 23"/>
          <p:cNvSpPr/>
          <p:nvPr/>
        </p:nvSpPr>
        <p:spPr bwMode="auto">
          <a:xfrm>
            <a:off x="5549884" y="4800152"/>
            <a:ext cx="1246862" cy="682476"/>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b="1" i="0" u="none" strike="noStrike" cap="none" normalizeH="0" baseline="0" dirty="0" smtClean="0">
                <a:ln>
                  <a:noFill/>
                </a:ln>
                <a:solidFill>
                  <a:schemeClr val="tx1"/>
                </a:solidFill>
                <a:effectLst/>
                <a:latin typeface="Sylfaen" pitchFamily="18" charset="0"/>
              </a:rPr>
              <a:t>გადაწყვეტილება</a:t>
            </a:r>
            <a:r>
              <a:rPr kumimoji="0" lang="ka-GE" sz="800" i="0" u="none" strike="noStrike" cap="none" normalizeH="0" baseline="0" dirty="0" smtClean="0">
                <a:ln>
                  <a:noFill/>
                </a:ln>
                <a:solidFill>
                  <a:schemeClr val="tx1"/>
                </a:solidFill>
                <a:effectLst/>
                <a:latin typeface="Sylfaen" pitchFamily="18" charset="0"/>
              </a:rPr>
              <a:t> </a:t>
            </a:r>
            <a:r>
              <a:rPr kumimoji="0" lang="ka-GE" sz="800" b="1" i="0" u="none" strike="noStrike" cap="none" normalizeH="0" baseline="0" dirty="0" smtClean="0">
                <a:ln>
                  <a:noFill/>
                </a:ln>
                <a:solidFill>
                  <a:schemeClr val="tx1"/>
                </a:solidFill>
                <a:effectLst/>
                <a:latin typeface="Sylfaen" pitchFamily="18" charset="0"/>
              </a:rPr>
              <a:t>/ </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აკრედიტაციის მინიჭება /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აკრედიტაციის რეესტრი</a:t>
            </a:r>
            <a:endParaRPr kumimoji="0" lang="en-US" sz="800" i="0" u="none" strike="noStrike" cap="none" normalizeH="0" baseline="0" dirty="0" smtClean="0">
              <a:ln>
                <a:noFill/>
              </a:ln>
              <a:solidFill>
                <a:schemeClr val="tx1"/>
              </a:solidFill>
              <a:effectLst/>
              <a:latin typeface="Sylfaen" pitchFamily="18" charset="0"/>
            </a:endParaRPr>
          </a:p>
        </p:txBody>
      </p:sp>
      <p:sp>
        <p:nvSpPr>
          <p:cNvPr id="25" name="Rounded Rectangle 24"/>
          <p:cNvSpPr/>
          <p:nvPr/>
        </p:nvSpPr>
        <p:spPr bwMode="auto">
          <a:xfrm>
            <a:off x="6891395" y="485174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1000" b="1" i="0" u="none" strike="noStrike" cap="none" normalizeH="0" baseline="0" dirty="0" smtClean="0">
                <a:ln>
                  <a:noFill/>
                </a:ln>
                <a:solidFill>
                  <a:schemeClr val="tx1"/>
                </a:solidFill>
                <a:effectLst/>
                <a:latin typeface="Sylfaen" pitchFamily="18" charset="0"/>
              </a:rPr>
              <a:t>აკრედიტაციის</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1000" b="1" i="0" u="none" strike="noStrike" cap="none" normalizeH="0" baseline="0" dirty="0" smtClean="0">
                <a:ln>
                  <a:noFill/>
                </a:ln>
                <a:solidFill>
                  <a:schemeClr val="tx1"/>
                </a:solidFill>
                <a:effectLst/>
                <a:latin typeface="Sylfaen" pitchFamily="18" charset="0"/>
              </a:rPr>
              <a:t>გამოქვეყნება</a:t>
            </a:r>
            <a:endParaRPr kumimoji="0" lang="en-US" sz="1000" b="1" i="0" u="none" strike="noStrike" cap="none" normalizeH="0" baseline="0" dirty="0" smtClean="0">
              <a:ln>
                <a:noFill/>
              </a:ln>
              <a:solidFill>
                <a:schemeClr val="tx1"/>
              </a:solidFill>
              <a:effectLst/>
              <a:latin typeface="Sylfaen" pitchFamily="18" charset="0"/>
            </a:endParaRPr>
          </a:p>
        </p:txBody>
      </p:sp>
      <p:sp>
        <p:nvSpPr>
          <p:cNvPr id="27" name="Rounded Rectangle 26"/>
          <p:cNvSpPr/>
          <p:nvPr/>
        </p:nvSpPr>
        <p:spPr bwMode="auto">
          <a:xfrm>
            <a:off x="395536"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ადმინისტრაციულ-</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სამართლებრივი აქტი</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ვიზიტის</a:t>
            </a:r>
            <a:r>
              <a:rPr kumimoji="0" lang="ka-GE" sz="800" i="0" u="none" strike="noStrike" cap="none" normalizeH="0" dirty="0" smtClean="0">
                <a:ln>
                  <a:noFill/>
                </a:ln>
                <a:solidFill>
                  <a:schemeClr val="tx1"/>
                </a:solidFill>
                <a:effectLst/>
                <a:latin typeface="Sylfaen" pitchFamily="18" charset="0"/>
              </a:rPr>
              <a:t> შესახებ</a:t>
            </a:r>
            <a:endParaRPr kumimoji="0" lang="en-US" sz="800" i="0" u="none" strike="noStrike" cap="none" normalizeH="0" baseline="0" dirty="0" smtClean="0">
              <a:ln>
                <a:noFill/>
              </a:ln>
              <a:solidFill>
                <a:schemeClr val="tx1"/>
              </a:solidFill>
              <a:effectLst/>
              <a:latin typeface="Sylfaen" pitchFamily="18" charset="0"/>
            </a:endParaRPr>
          </a:p>
        </p:txBody>
      </p:sp>
      <p:sp>
        <p:nvSpPr>
          <p:cNvPr id="28" name="Rounded Rectangle 27"/>
          <p:cNvSpPr/>
          <p:nvPr/>
        </p:nvSpPr>
        <p:spPr bwMode="auto">
          <a:xfrm>
            <a:off x="2987824"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მოხსენებითი ბარათი</a:t>
            </a:r>
          </a:p>
          <a:p>
            <a:pPr marL="0" marR="0" indent="0" algn="ctr" defTabSz="914400" rtl="0" eaLnBrk="1" fontAlgn="base" latinLnBrk="0" hangingPunct="1">
              <a:lnSpc>
                <a:spcPct val="100000"/>
              </a:lnSpc>
              <a:spcBef>
                <a:spcPct val="0"/>
              </a:spcBef>
              <a:spcAft>
                <a:spcPct val="0"/>
              </a:spcAft>
              <a:buClrTx/>
              <a:buSzTx/>
              <a:buFontTx/>
              <a:buNone/>
              <a:tabLst/>
            </a:pPr>
            <a:r>
              <a:rPr lang="ka-GE" sz="800" dirty="0" smtClean="0">
                <a:solidFill>
                  <a:schemeClr val="tx1"/>
                </a:solidFill>
                <a:latin typeface="Sylfaen" pitchFamily="18" charset="0"/>
              </a:rPr>
              <a:t>ოქმის ასლით</a:t>
            </a:r>
            <a:endParaRPr kumimoji="0" lang="en-US" sz="800" i="0" u="none" strike="noStrike" cap="none" normalizeH="0" baseline="0" dirty="0" smtClean="0">
              <a:ln>
                <a:noFill/>
              </a:ln>
              <a:solidFill>
                <a:schemeClr val="tx1"/>
              </a:solidFill>
              <a:effectLst/>
              <a:latin typeface="Sylfaen" pitchFamily="18" charset="0"/>
            </a:endParaRPr>
          </a:p>
        </p:txBody>
      </p:sp>
      <p:sp>
        <p:nvSpPr>
          <p:cNvPr id="31" name="Rounded Rectangle 30"/>
          <p:cNvSpPr/>
          <p:nvPr/>
        </p:nvSpPr>
        <p:spPr bwMode="auto">
          <a:xfrm>
            <a:off x="1704337" y="4869159"/>
            <a:ext cx="1152128" cy="519392"/>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სააკრედიტაციო </a:t>
            </a:r>
          </a:p>
          <a:p>
            <a:pPr marL="0" marR="0" indent="0" algn="ctr" defTabSz="914400" rtl="0" eaLnBrk="1" fontAlgn="base" latinLnBrk="0" hangingPunct="1">
              <a:lnSpc>
                <a:spcPct val="100000"/>
              </a:lnSpc>
              <a:spcBef>
                <a:spcPct val="0"/>
              </a:spcBef>
              <a:spcAft>
                <a:spcPct val="0"/>
              </a:spcAft>
              <a:buClrTx/>
              <a:buSzTx/>
              <a:buFontTx/>
              <a:buNone/>
              <a:tabLst/>
            </a:pPr>
            <a:r>
              <a:rPr kumimoji="0" lang="ka-GE" sz="800" i="0" u="none" strike="noStrike" cap="none" normalizeH="0" baseline="0" dirty="0" smtClean="0">
                <a:ln>
                  <a:noFill/>
                </a:ln>
                <a:solidFill>
                  <a:schemeClr val="tx1"/>
                </a:solidFill>
                <a:effectLst/>
                <a:latin typeface="Sylfaen" pitchFamily="18" charset="0"/>
              </a:rPr>
              <a:t>ვიზიტი</a:t>
            </a:r>
            <a:endParaRPr kumimoji="0" lang="en-US" sz="800" i="0" u="none" strike="noStrike" cap="none" normalizeH="0" baseline="0" dirty="0" smtClean="0">
              <a:ln>
                <a:noFill/>
              </a:ln>
              <a:solidFill>
                <a:schemeClr val="tx1"/>
              </a:solidFill>
              <a:effectLst/>
              <a:latin typeface="Sylfaen" pitchFamily="18" charset="0"/>
            </a:endParaRPr>
          </a:p>
        </p:txBody>
      </p:sp>
      <p:cxnSp>
        <p:nvCxnSpPr>
          <p:cNvPr id="32" name="Straight Connector 31"/>
          <p:cNvCxnSpPr>
            <a:stCxn id="6" idx="3"/>
            <a:endCxn id="7" idx="1"/>
          </p:cNvCxnSpPr>
          <p:nvPr/>
        </p:nvCxnSpPr>
        <p:spPr>
          <a:xfrm flipV="1">
            <a:off x="1547664" y="3438345"/>
            <a:ext cx="2712681" cy="6168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6" idx="3"/>
            <a:endCxn id="8" idx="1"/>
          </p:cNvCxnSpPr>
          <p:nvPr/>
        </p:nvCxnSpPr>
        <p:spPr>
          <a:xfrm>
            <a:off x="1547664" y="4055221"/>
            <a:ext cx="2712681" cy="1295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5" idx="2"/>
            <a:endCxn id="4" idx="0"/>
          </p:cNvCxnSpPr>
          <p:nvPr/>
        </p:nvCxnSpPr>
        <p:spPr>
          <a:xfrm>
            <a:off x="1930681" y="2562829"/>
            <a:ext cx="0" cy="288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00370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2478</TotalTime>
  <Words>2216</Words>
  <Application>Microsoft Office PowerPoint</Application>
  <PresentationFormat>On-screen Show (4:3)</PresentationFormat>
  <Paragraphs>920</Paragraphs>
  <Slides>37</Slides>
  <Notes>1</Notes>
  <HiddenSlides>2</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Office Theme</vt:lpstr>
      <vt:lpstr>Custom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TATA</dc:creator>
  <cp:lastModifiedBy>Vaniko</cp:lastModifiedBy>
  <cp:revision>179</cp:revision>
  <cp:lastPrinted>2011-09-06T16:53:48Z</cp:lastPrinted>
  <dcterms:created xsi:type="dcterms:W3CDTF">2011-09-06T07:00:02Z</dcterms:created>
  <dcterms:modified xsi:type="dcterms:W3CDTF">2011-11-02T12:36:02Z</dcterms:modified>
</cp:coreProperties>
</file>