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2" r:id="rId14"/>
    <p:sldId id="276" r:id="rId15"/>
    <p:sldId id="277" r:id="rId16"/>
    <p:sldId id="270" r:id="rId17"/>
    <p:sldId id="271" r:id="rId18"/>
    <p:sldId id="273" r:id="rId19"/>
    <p:sldId id="275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4E2"/>
    <a:srgbClr val="80C3EC"/>
    <a:srgbClr val="341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202C5-FB6A-4208-8546-A5A44FC754FD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6E99D-E857-4E47-A629-3F9A18F49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2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BC390D-C30A-448E-BC33-E59C6A52357F}" type="slidenum">
              <a:rPr lang="de-DE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53590" y="9435262"/>
            <a:ext cx="2944085" cy="4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DE23CBA-3EE2-41FB-B368-5B59347FF8F4}" type="slidenum">
              <a:rPr lang="en-GB" sz="13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E7BC3E-A6F7-4A32-9BA3-5BF7EE6FA3A1}" type="slidenum">
              <a:rPr lang="de-DE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638" y="-14288"/>
            <a:ext cx="6759575" cy="5070476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046" y="5301948"/>
            <a:ext cx="6374393" cy="40902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15" tIns="44860" rIns="89715" bIns="44860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/>
          <a:stretch>
            <a:fillRect/>
          </a:stretch>
        </p:blipFill>
        <p:spPr bwMode="auto">
          <a:xfrm>
            <a:off x="300037" y="5224464"/>
            <a:ext cx="857251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82701" y="5010151"/>
            <a:ext cx="6605588" cy="9064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84289" y="6051551"/>
            <a:ext cx="6627812" cy="6873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9606764A-04B4-47D4-8D7B-A27B7EEEFB2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22953"/>
      </p:ext>
    </p:extLst>
  </p:cSld>
  <p:clrMapOvr>
    <a:masterClrMapping/>
  </p:clrMapOvr>
  <p:transition spd="med"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AD9BFA8F-6BD6-4BA0-846D-25940CC4FCC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6172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708777" y="317501"/>
            <a:ext cx="2130425" cy="5688013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314325" y="317501"/>
            <a:ext cx="6242051" cy="5688013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29FA3AD6-A5EA-4C2C-82F3-7D78740CB98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9926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/>
          <a:stretch>
            <a:fillRect/>
          </a:stretch>
        </p:blipFill>
        <p:spPr bwMode="auto">
          <a:xfrm>
            <a:off x="300037" y="5224464"/>
            <a:ext cx="857251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82701" y="5010151"/>
            <a:ext cx="6605588" cy="9064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84289" y="6051551"/>
            <a:ext cx="6627812" cy="6873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9606764A-04B4-47D4-8D7B-A27B7EEEFB2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81838"/>
      </p:ext>
    </p:extLst>
  </p:cSld>
  <p:clrMapOvr>
    <a:masterClrMapping/>
  </p:clrMapOvr>
  <p:transition spd="med"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256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67045E88-7BA4-4798-B715-071C792D9C7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7499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314326" y="1614488"/>
            <a:ext cx="4186239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52964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C8CF385F-2149-44FE-AB14-483F327CDCA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3507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4E556FBF-D19F-4D13-B348-ED8E7CC16FF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5515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DB281F9-A757-4798-997E-E99736500E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5881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A1BD81B9-2FF6-4A2F-BCAE-5FFE422EB79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5818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D044CF9B-E477-4A0C-9D4F-05A80B4340B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8015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17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a-GE" noProof="0" smtClean="0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4957E32D-2E76-443C-9E7F-90D730149D8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1038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AD9BFA8F-6BD6-4BA0-846D-25940CC4FCC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750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708777" y="317501"/>
            <a:ext cx="2130425" cy="5688013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314325" y="317501"/>
            <a:ext cx="6242051" cy="5688013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29FA3AD6-A5EA-4C2C-82F3-7D78740CB98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2569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67045E88-7BA4-4798-B715-071C792D9C7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9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314326" y="1614488"/>
            <a:ext cx="4186239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52964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C8CF385F-2149-44FE-AB14-483F327CDCA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9151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4E556FBF-D19F-4D13-B348-ED8E7CC16FF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6950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DB281F9-A757-4798-997E-E99736500E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7172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A1BD81B9-2FF6-4A2F-BCAE-5FFE422EB79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259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D044CF9B-E477-4A0C-9D4F-05A80B4340B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8477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a-GE" noProof="0" smtClean="0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4957E32D-2E76-443C-9E7F-90D730149D8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7399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6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7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5A5E41D5-4733-487E-806F-163A3F0FBBB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6" y="317501"/>
            <a:ext cx="7504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1030" name="Picture 13" descr="e-Health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49" y="6142038"/>
            <a:ext cx="47625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9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6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7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5A5E41D5-4733-487E-806F-163A3F0FBBB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6" y="317501"/>
            <a:ext cx="7504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1030" name="Picture 13" descr="e-Health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49" y="6142038"/>
            <a:ext cx="47625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92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hyperlink" Target="http://ehealth.moh.gov.g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4301" y="5129213"/>
            <a:ext cx="6315075" cy="906462"/>
          </a:xfrm>
        </p:spPr>
        <p:txBody>
          <a:bodyPr/>
          <a:lstStyle/>
          <a:p>
            <a:r>
              <a:rPr lang="ka-GE" sz="2800" dirty="0" smtClean="0"/>
              <a:t>ჯანმრთელობის დაცვის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ka-GE" sz="2800" dirty="0" smtClean="0"/>
              <a:t>ერთიანი საინფორმაციო სისტემა</a:t>
            </a:r>
            <a:endParaRPr lang="ka-GE" sz="2800" noProof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7477" y="6096000"/>
            <a:ext cx="6335713" cy="419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ka-GE" sz="1300" dirty="0" smtClean="0"/>
              <a:t>საქართველოს შრომის, ჯანმრთელობისა და სოციალური დაცვის სამინისტრო</a:t>
            </a:r>
            <a:endParaRPr lang="en-US" sz="13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23" y="6400800"/>
            <a:ext cx="3200377" cy="4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70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325" y="317500"/>
            <a:ext cx="8506147" cy="735236"/>
          </a:xfrm>
        </p:spPr>
        <p:txBody>
          <a:bodyPr/>
          <a:lstStyle/>
          <a:p>
            <a:pPr algn="ctr"/>
            <a:r>
              <a:rPr lang="ka-GE" dirty="0" smtClean="0">
                <a:latin typeface="Sylfaen" pitchFamily="18" charset="0"/>
              </a:rPr>
              <a:t>მაძიებლის რეგისტრაცია, ავტორიზაცია და აუდენთიფიკაცია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26991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ka-GE" sz="1600" dirty="0" smtClean="0">
                <a:latin typeface="Sylfaen" pitchFamily="18" charset="0"/>
              </a:rPr>
              <a:t>მომხმარებელთა ავტორიზაცია/აუტენტიფიკაცია განხორცილედება ელექტრონული ჯანდაცვის მომხმარებელთა და დაშვების დონეების მართვის ერთიანი მოდულით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1"/>
            <a:ext cx="5687219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901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325" y="317502"/>
            <a:ext cx="8506147" cy="591220"/>
          </a:xfrm>
        </p:spPr>
        <p:txBody>
          <a:bodyPr/>
          <a:lstStyle/>
          <a:p>
            <a:pPr algn="ctr"/>
            <a:r>
              <a:rPr lang="ka-GE" kern="1200" dirty="0" smtClean="0">
                <a:latin typeface="Sylfaen" pitchFamily="18" charset="0"/>
                <a:ea typeface="+mn-ea"/>
                <a:cs typeface="+mn-cs"/>
              </a:rPr>
              <a:t>მაძიებლის ვებ ინტერფეისი</a:t>
            </a:r>
            <a:endParaRPr lang="en-US" kern="1200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98072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dirty="0" smtClean="0">
                <a:latin typeface="Sylfaen" pitchFamily="18" charset="0"/>
              </a:rPr>
              <a:t>დაწესებულება: ....................</a:t>
            </a:r>
          </a:p>
          <a:p>
            <a:r>
              <a:rPr lang="ka-GE" sz="1200" dirty="0" smtClean="0">
                <a:latin typeface="Sylfaen" pitchFamily="18" charset="0"/>
              </a:rPr>
              <a:t>მომხმარებელი: ....................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11560" y="1700808"/>
            <a:ext cx="1872208" cy="36004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483768" y="1700808"/>
            <a:ext cx="1872208" cy="36004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55976" y="1700808"/>
            <a:ext cx="1872208" cy="36004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228184" y="1700808"/>
            <a:ext cx="2016224" cy="36004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პროცედურის შეწყვეტა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91317"/>
              </p:ext>
            </p:extLst>
          </p:nvPr>
        </p:nvGraphicFramePr>
        <p:xfrm>
          <a:off x="611560" y="2276873"/>
          <a:ext cx="7389441" cy="389532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56980"/>
                <a:gridCol w="956980"/>
                <a:gridCol w="956980"/>
                <a:gridCol w="956980"/>
                <a:gridCol w="956980"/>
                <a:gridCol w="956980"/>
                <a:gridCol w="956980"/>
                <a:gridCol w="690581"/>
              </a:tblGrid>
              <a:tr h="681023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საქმის</a:t>
                      </a:r>
                      <a:r>
                        <a:rPr lang="ka-GE" sz="1000" baseline="0" dirty="0" smtClean="0"/>
                        <a:t> N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შენიშვნა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801203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1234567890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557330"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გაგზავნილია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28.08.2011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741113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სასამართლო-ფსიქიატრიული ექსპერტიზა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0123456789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557330">
                <a:tc>
                  <a:txBody>
                    <a:bodyPr/>
                    <a:lstStyle/>
                    <a:p>
                      <a:endParaRPr lang="en-US" sz="90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557330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1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6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7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3" name="Picture 5" descr="C:\Users\TATA\AppData\Local\Microsoft\Windows\Temporary Internet Files\Content.IE5\DT5I4WKP\MC90044144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3852047"/>
            <a:ext cx="395116" cy="39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TATA\AppData\Local\Microsoft\Windows\Temporary Internet Files\Content.IE5\DT5I4WKP\MC90044144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3186311"/>
            <a:ext cx="395116" cy="39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TATA\AppData\Local\Microsoft\Windows\Temporary Internet Files\Content.IE5\DT5I4WKP\MC90044144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4461489"/>
            <a:ext cx="395116" cy="39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TATA\AppData\Local\Microsoft\Windows\Temporary Internet Files\Content.IE5\DT5I4WKP\MC90044144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5123561"/>
            <a:ext cx="395116" cy="39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4" y="3186311"/>
            <a:ext cx="104791" cy="952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4" y="4461489"/>
            <a:ext cx="104791" cy="9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12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486413"/>
              </p:ext>
            </p:extLst>
          </p:nvPr>
        </p:nvGraphicFramePr>
        <p:xfrm>
          <a:off x="881156" y="908721"/>
          <a:ext cx="727224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83"/>
                <a:gridCol w="1395683"/>
                <a:gridCol w="440742"/>
                <a:gridCol w="734570"/>
                <a:gridCol w="2203711"/>
                <a:gridCol w="514199"/>
                <a:gridCol w="587656"/>
              </a:tblGrid>
              <a:tr h="359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56185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ლიცენზია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a-GE" sz="1200" b="1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ნებართვა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a-GE" sz="1200" b="1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2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შეტყობინება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200" u="sng" kern="1200" dirty="0" smtClean="0">
                          <a:solidFill>
                            <a:schemeClr val="tx2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აკრედიტაცია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200" u="sng" kern="1200" dirty="0" smtClean="0">
                          <a:solidFill>
                            <a:schemeClr val="tx2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სერთიფიკატი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0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სასწრაფო სამედიცინო დახმარება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000" b="1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0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სასამართლო სამედიცინო ექსპერტიზა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000" b="1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0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სასამართლო ფსიქიატრიული ექსპერტიზა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000" b="1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0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პათოლოგანა-ტომიური</a:t>
                      </a:r>
                      <a:r>
                        <a:rPr lang="ka-GE" sz="1000" b="1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საქმიანობა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000" b="1" kern="1200" baseline="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000" b="1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საწარმოო ტრანსფუზიოლოგიური საქმიანობა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000" b="1" kern="1200" baseline="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000" b="1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სტაციონარული დაწესებულება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000" b="1" kern="1200" baseline="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a-GE" sz="1000" b="1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მაღალი რისკის შემცველი სამედიცინო საქმიანობა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a-GE" sz="1000" b="0" kern="1200" baseline="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(იფილტრება კატეგორიის მიხედვით)</a:t>
                      </a:r>
                      <a:endParaRPr lang="en-US" sz="1000" b="0" kern="1200" dirty="0" smtClean="0">
                        <a:solidFill>
                          <a:srgbClr val="FF0000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0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სააგენტოს</a:t>
                      </a:r>
                      <a:r>
                        <a:rPr lang="ka-GE" sz="1200" b="1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მიერ მინიჭებული ნომერი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განაცხადის შევსების თარიღი </a:t>
                      </a:r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(მაძიებლის მიერ განაცხადის</a:t>
                      </a:r>
                    </a:p>
                    <a:p>
                      <a:pPr marL="0" algn="ctr" defTabSz="914400" rtl="0" eaLnBrk="1" latinLnBrk="0" hangingPunct="1"/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გაგზავნის თარიღი)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ka-GE" sz="800" b="1" dirty="0" smtClean="0">
                          <a:latin typeface="Sylfaen" pitchFamily="18" charset="0"/>
                        </a:rPr>
                        <a:t>ა) ახალი</a:t>
                      </a:r>
                      <a:r>
                        <a:rPr lang="ka-GE" sz="800" dirty="0" smtClean="0">
                          <a:latin typeface="Sylfaen" pitchFamily="18" charset="0"/>
                        </a:rPr>
                        <a:t> </a:t>
                      </a:r>
                      <a:r>
                        <a:rPr lang="ka-GE" sz="800" i="1" dirty="0" smtClean="0">
                          <a:latin typeface="Sylfaen" pitchFamily="18" charset="0"/>
                        </a:rPr>
                        <a:t>(რედაქტირებადი)  </a:t>
                      </a:r>
                      <a:r>
                        <a:rPr lang="ka-GE" sz="800" dirty="0" smtClean="0">
                          <a:latin typeface="Sylfaen" pitchFamily="18" charset="0"/>
                        </a:rPr>
                        <a:t>- მაძიებლის მეირ საბუთების შეგროვების პროცესი </a:t>
                      </a:r>
                      <a:r>
                        <a:rPr lang="ka-GE" sz="800" i="1" dirty="0" smtClean="0">
                          <a:latin typeface="Sylfaen" pitchFamily="18" charset="0"/>
                        </a:rPr>
                        <a:t>(არ ჩანას სააგენტოს მხარეს)</a:t>
                      </a:r>
                    </a:p>
                    <a:p>
                      <a:pPr lvl="1" algn="l"/>
                      <a:r>
                        <a:rPr lang="ka-GE" sz="800" b="1" dirty="0" smtClean="0">
                          <a:latin typeface="Sylfaen" pitchFamily="18" charset="0"/>
                        </a:rPr>
                        <a:t>ბ)</a:t>
                      </a:r>
                      <a:r>
                        <a:rPr lang="ka-GE" sz="800" b="1" baseline="0" dirty="0" smtClean="0">
                          <a:latin typeface="Sylfaen" pitchFamily="18" charset="0"/>
                        </a:rPr>
                        <a:t> </a:t>
                      </a:r>
                      <a:r>
                        <a:rPr lang="ka-GE" sz="800" b="1" dirty="0" smtClean="0">
                          <a:latin typeface="Sylfaen" pitchFamily="18" charset="0"/>
                        </a:rPr>
                        <a:t>გაგზავნილია</a:t>
                      </a:r>
                      <a:r>
                        <a:rPr lang="ka-GE" sz="800" dirty="0" smtClean="0">
                          <a:latin typeface="Sylfaen" pitchFamily="18" charset="0"/>
                        </a:rPr>
                        <a:t> (დათვალიერებადი) - დოკუმენტაციის სააგენტოსთვის მიწოდება</a:t>
                      </a:r>
                    </a:p>
                    <a:p>
                      <a:pPr lvl="1" algn="l"/>
                      <a:r>
                        <a:rPr lang="ka-GE" sz="800" b="1" dirty="0" smtClean="0">
                          <a:latin typeface="Sylfaen" pitchFamily="18" charset="0"/>
                        </a:rPr>
                        <a:t>გ)</a:t>
                      </a:r>
                      <a:r>
                        <a:rPr lang="ka-GE" sz="800" b="1" baseline="0" dirty="0" smtClean="0">
                          <a:latin typeface="Sylfaen" pitchFamily="18" charset="0"/>
                        </a:rPr>
                        <a:t> </a:t>
                      </a:r>
                      <a:r>
                        <a:rPr lang="ka-GE" sz="800" b="1" dirty="0" smtClean="0">
                          <a:latin typeface="Sylfaen" pitchFamily="18" charset="0"/>
                        </a:rPr>
                        <a:t>მიღებულია</a:t>
                      </a:r>
                      <a:r>
                        <a:rPr lang="ka-GE" sz="800" dirty="0" smtClean="0">
                          <a:latin typeface="Sylfaen" pitchFamily="18" charset="0"/>
                        </a:rPr>
                        <a:t> (დათვალიერებადი) - სააგენტოს მხრიდან დოკუმენტის მიღების დადასტურება მათი ვალიდურობის შემთხვევაში</a:t>
                      </a:r>
                    </a:p>
                    <a:p>
                      <a:pPr lvl="1" algn="l"/>
                      <a:r>
                        <a:rPr lang="ka-GE" sz="800" b="1" dirty="0" smtClean="0">
                          <a:latin typeface="Sylfaen" pitchFamily="18" charset="0"/>
                        </a:rPr>
                        <a:t>დ)</a:t>
                      </a:r>
                      <a:r>
                        <a:rPr lang="ka-GE" sz="800" b="1" baseline="0" dirty="0" smtClean="0">
                          <a:latin typeface="Sylfaen" pitchFamily="18" charset="0"/>
                        </a:rPr>
                        <a:t> </a:t>
                      </a:r>
                      <a:r>
                        <a:rPr lang="ka-GE" sz="800" b="1" dirty="0" smtClean="0">
                          <a:latin typeface="Sylfaen" pitchFamily="18" charset="0"/>
                        </a:rPr>
                        <a:t>უარი კომენტარებით </a:t>
                      </a:r>
                      <a:r>
                        <a:rPr lang="ka-GE" sz="800" dirty="0" smtClean="0">
                          <a:latin typeface="Sylfaen" pitchFamily="18" charset="0"/>
                        </a:rPr>
                        <a:t>(ნაწილობრივ რედაქტირებადი) - სააგენტოს მიერ არასრულყოფილი დოკუმენტების</a:t>
                      </a:r>
                      <a:r>
                        <a:rPr lang="ka-GE" sz="800" baseline="0" dirty="0" smtClean="0">
                          <a:latin typeface="Sylfaen" pitchFamily="18" charset="0"/>
                        </a:rPr>
                        <a:t> </a:t>
                      </a:r>
                      <a:r>
                        <a:rPr lang="ka-GE" sz="800" dirty="0" smtClean="0">
                          <a:latin typeface="Sylfaen" pitchFamily="18" charset="0"/>
                        </a:rPr>
                        <a:t>გამოვლენა, კომენტირება და მაძიებლისთვის დაბრუნება რედაქტირებისთვის</a:t>
                      </a:r>
                    </a:p>
                    <a:p>
                      <a:pPr lvl="1" algn="l"/>
                      <a:r>
                        <a:rPr lang="ka-GE" sz="800" b="1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ე)</a:t>
                      </a:r>
                      <a:r>
                        <a:rPr lang="ka-GE" sz="800" b="1" baseline="0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lang="ka-GE" sz="800" b="1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დასრულდა უარით </a:t>
                      </a:r>
                      <a:r>
                        <a:rPr lang="ka-GE" sz="800" dirty="0" smtClean="0">
                          <a:latin typeface="Sylfaen" pitchFamily="18" charset="0"/>
                        </a:rPr>
                        <a:t>- სააგენტოს მხრიდან მოტივირებული (დასაბუთებული) უარი</a:t>
                      </a:r>
                    </a:p>
                    <a:p>
                      <a:pPr lvl="1" algn="l"/>
                      <a:r>
                        <a:rPr lang="ka-GE" sz="800" b="1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ვ)</a:t>
                      </a:r>
                      <a:r>
                        <a:rPr lang="ka-GE" sz="800" b="1" baseline="0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lang="ka-GE" sz="800" b="1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შეწყდა მაძიებლის მიერ </a:t>
                      </a:r>
                      <a:r>
                        <a:rPr lang="ka-GE" sz="800" dirty="0" smtClean="0">
                          <a:latin typeface="Sylfaen" pitchFamily="18" charset="0"/>
                        </a:rPr>
                        <a:t>- მაძიებლის მიერ მოთხოვნაზე უარის შემთხვევაში</a:t>
                      </a:r>
                    </a:p>
                    <a:p>
                      <a:pPr lvl="1" algn="l"/>
                      <a:r>
                        <a:rPr lang="ka-GE" sz="800" b="1" dirty="0" smtClean="0">
                          <a:latin typeface="Sylfaen" pitchFamily="18" charset="0"/>
                        </a:rPr>
                        <a:t>ზ)</a:t>
                      </a:r>
                      <a:r>
                        <a:rPr lang="ka-GE" sz="800" b="1" baseline="0" dirty="0" smtClean="0">
                          <a:latin typeface="Sylfaen" pitchFamily="18" charset="0"/>
                        </a:rPr>
                        <a:t> </a:t>
                      </a:r>
                      <a:r>
                        <a:rPr lang="ka-GE" sz="800" b="1" dirty="0" smtClean="0">
                          <a:latin typeface="Sylfaen" pitchFamily="18" charset="0"/>
                        </a:rPr>
                        <a:t>შესაბამისობის დადგენა </a:t>
                      </a:r>
                      <a:r>
                        <a:rPr lang="ka-GE" sz="800" dirty="0" smtClean="0">
                          <a:latin typeface="Sylfaen" pitchFamily="18" charset="0"/>
                        </a:rPr>
                        <a:t>- დოკუმენტების განხილვის წარმატებით დასრულების შემდეგ მათი</a:t>
                      </a:r>
                      <a:r>
                        <a:rPr lang="ka-GE" sz="800" baseline="0" dirty="0" smtClean="0">
                          <a:latin typeface="Sylfaen" pitchFamily="18" charset="0"/>
                        </a:rPr>
                        <a:t> </a:t>
                      </a:r>
                      <a:r>
                        <a:rPr lang="ka-GE" sz="800" dirty="0" smtClean="0">
                          <a:latin typeface="Sylfaen" pitchFamily="18" charset="0"/>
                        </a:rPr>
                        <a:t>ვალიდურობის ადგილზე დაზუსტება</a:t>
                      </a:r>
                    </a:p>
                    <a:p>
                      <a:pPr lvl="1" algn="l"/>
                      <a:r>
                        <a:rPr lang="ka-GE" sz="800" b="1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თ)</a:t>
                      </a:r>
                      <a:r>
                        <a:rPr lang="ka-GE" sz="800" b="1" baseline="0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lang="ka-GE" sz="800" b="1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დასრულდა დადებითად </a:t>
                      </a:r>
                      <a:r>
                        <a:rPr lang="ka-GE" sz="800" dirty="0" smtClean="0">
                          <a:latin typeface="Sylfaen" pitchFamily="18" charset="0"/>
                        </a:rPr>
                        <a:t>- მოთხოვნა დაკმაყოფილდა</a:t>
                      </a:r>
                    </a:p>
                    <a:p>
                      <a:pPr marL="0" algn="l" defTabSz="914400" rtl="0" eaLnBrk="1" latinLnBrk="0" hangingPunct="1"/>
                      <a:endParaRPr lang="ka-GE" sz="8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ka-GE" sz="8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აისახება</a:t>
                      </a:r>
                      <a:r>
                        <a:rPr lang="ka-GE" sz="800" b="1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თარიღით ბოლო პროცედურის სტატუსი</a:t>
                      </a:r>
                      <a:endParaRPr lang="en-US" sz="8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marL="0" marR="180000" marT="468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1" dirty="0" smtClean="0">
                          <a:latin typeface="Sylfaen" pitchFamily="18" charset="0"/>
                        </a:rPr>
                        <a:t>ყველა სტატუსს ენიჭება თარიღი გაგზავნის პროცედურის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1" dirty="0" smtClean="0">
                          <a:latin typeface="Sylfaen" pitchFamily="18" charset="0"/>
                        </a:rPr>
                        <a:t>შესრულებისთანავე</a:t>
                      </a:r>
                    </a:p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შენიშვნა / ბეჭდვა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4325" y="260649"/>
            <a:ext cx="8506147" cy="591220"/>
          </a:xfrm>
        </p:spPr>
        <p:txBody>
          <a:bodyPr/>
          <a:lstStyle/>
          <a:p>
            <a:pPr algn="ctr"/>
            <a:r>
              <a:rPr lang="ka-GE" kern="1200" dirty="0" smtClean="0">
                <a:latin typeface="Sylfaen" pitchFamily="18" charset="0"/>
                <a:ea typeface="+mn-ea"/>
                <a:cs typeface="+mn-cs"/>
              </a:rPr>
              <a:t>განმარტებები</a:t>
            </a:r>
            <a:endParaRPr lang="en-US" kern="1200" dirty="0">
              <a:latin typeface="Sylfae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543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325" y="260649"/>
            <a:ext cx="8506147" cy="591220"/>
          </a:xfrm>
        </p:spPr>
        <p:txBody>
          <a:bodyPr/>
          <a:lstStyle/>
          <a:p>
            <a:pPr algn="ctr"/>
            <a:r>
              <a:rPr lang="ka-GE" kern="1200" dirty="0" smtClean="0">
                <a:latin typeface="Sylfaen" pitchFamily="18" charset="0"/>
                <a:ea typeface="+mn-ea"/>
                <a:cs typeface="+mn-cs"/>
              </a:rPr>
              <a:t>მაძიებლის მიერ დოკუმენტების წარმოების პროცესი</a:t>
            </a:r>
            <a:endParaRPr lang="en-US" kern="1200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02985"/>
              </p:ext>
            </p:extLst>
          </p:nvPr>
        </p:nvGraphicFramePr>
        <p:xfrm>
          <a:off x="539552" y="980728"/>
          <a:ext cx="4464496" cy="1800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92899"/>
                <a:gridCol w="701149"/>
                <a:gridCol w="638200"/>
                <a:gridCol w="581000"/>
                <a:gridCol w="758349"/>
                <a:gridCol w="892899"/>
              </a:tblGrid>
              <a:tr h="663143">
                <a:tc>
                  <a:txBody>
                    <a:bodyPr/>
                    <a:lstStyle/>
                    <a:p>
                      <a:pPr algn="ctr"/>
                      <a:r>
                        <a:rPr lang="ka-GE" sz="800" kern="1200" dirty="0" smtClean="0"/>
                        <a:t>დოკუმენტის ტიპი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ფაილის ატვირთვა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ფაილის შევსება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დედანი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მიღებულია</a:t>
                      </a:r>
                      <a:endParaRPr lang="en-US" sz="8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კომენტარი</a:t>
                      </a:r>
                      <a:endParaRPr lang="en-US" sz="8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ka-GE" sz="800" dirty="0" smtClean="0"/>
                        <a:t>დოკუმენტი 1</a:t>
                      </a:r>
                      <a:endParaRPr lang="en-US" sz="8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ka-GE" sz="800" dirty="0" smtClean="0"/>
                        <a:t>დოკუმენტი </a:t>
                      </a:r>
                      <a:r>
                        <a:rPr lang="en-US" sz="800" dirty="0" smtClean="0"/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55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800" kern="1200" dirty="0" smtClean="0"/>
                        <a:t>დოკუმენტი </a:t>
                      </a:r>
                      <a:r>
                        <a:rPr lang="en-US" sz="800" kern="1200" dirty="0" smtClean="0"/>
                        <a:t>3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756107" y="1762175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93275" y="1741962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32106" y="1757265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99994" y="1765649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56107" y="2097114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399986" y="2097114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35898" y="2093336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499994" y="2093336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56106" y="2486381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402723" y="2483606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32106" y="2483606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499994" y="2483606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 bwMode="auto">
          <a:xfrm>
            <a:off x="1809031" y="1813970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 bwMode="auto">
          <a:xfrm>
            <a:off x="2456881" y="2155528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Flowchart: Connector 23"/>
          <p:cNvSpPr/>
          <p:nvPr/>
        </p:nvSpPr>
        <p:spPr bwMode="auto">
          <a:xfrm>
            <a:off x="2438402" y="2534300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Flowchart: Connector 24"/>
          <p:cNvSpPr/>
          <p:nvPr/>
        </p:nvSpPr>
        <p:spPr bwMode="auto">
          <a:xfrm>
            <a:off x="1809031" y="2535560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Flowchart: Connector 25"/>
          <p:cNvSpPr/>
          <p:nvPr/>
        </p:nvSpPr>
        <p:spPr bwMode="auto">
          <a:xfrm>
            <a:off x="3685234" y="1814597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Flowchart: Connector 26"/>
          <p:cNvSpPr/>
          <p:nvPr/>
        </p:nvSpPr>
        <p:spPr bwMode="auto">
          <a:xfrm>
            <a:off x="4556887" y="2144032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Flowchart: Connector 27"/>
          <p:cNvSpPr/>
          <p:nvPr/>
        </p:nvSpPr>
        <p:spPr bwMode="auto">
          <a:xfrm>
            <a:off x="3685234" y="2534300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Flowchart: Connector 28"/>
          <p:cNvSpPr/>
          <p:nvPr/>
        </p:nvSpPr>
        <p:spPr bwMode="auto">
          <a:xfrm>
            <a:off x="4556510" y="2538295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439100"/>
              </p:ext>
            </p:extLst>
          </p:nvPr>
        </p:nvGraphicFramePr>
        <p:xfrm>
          <a:off x="539552" y="3933057"/>
          <a:ext cx="4464496" cy="203452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64496"/>
              </a:tblGrid>
              <a:tr h="417190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ფაილის შევსება</a:t>
                      </a:r>
                      <a:endParaRPr lang="en-US" sz="1800" dirty="0"/>
                    </a:p>
                  </a:txBody>
                  <a:tcPr anchor="ctr"/>
                </a:tc>
              </a:tr>
              <a:tr h="1251571">
                <a:tc>
                  <a:txBody>
                    <a:bodyPr/>
                    <a:lstStyle/>
                    <a:p>
                      <a:r>
                        <a:rPr lang="ka-GE" sz="1000" kern="1200" dirty="0" smtClean="0"/>
                        <a:t>პუნქტი 1 .......................</a:t>
                      </a:r>
                    </a:p>
                    <a:p>
                      <a:r>
                        <a:rPr lang="ka-GE" sz="1000" kern="1200" dirty="0" smtClean="0"/>
                        <a:t>პუნატი 2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3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4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5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6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7 .......................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ounded Rectangle 30"/>
          <p:cNvSpPr/>
          <p:nvPr/>
        </p:nvSpPr>
        <p:spPr bwMode="auto">
          <a:xfrm>
            <a:off x="683569" y="5668805"/>
            <a:ext cx="1271201" cy="2160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შენახვა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3491881" y="5668805"/>
            <a:ext cx="1271201" cy="2160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827584" y="3214492"/>
            <a:ext cx="1512168" cy="2145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Users\TATA\AppData\Local\Microsoft\Windows\Temporary Internet Files\Content.IE5\DT5I4WKP\MC9004421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6996">
            <a:off x="541037" y="3143243"/>
            <a:ext cx="358720" cy="3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 bwMode="auto">
          <a:xfrm>
            <a:off x="611562" y="3576244"/>
            <a:ext cx="792087" cy="2160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ატვირთვა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641101" y="3576244"/>
            <a:ext cx="720080" cy="2160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2113149" y="5668805"/>
            <a:ext cx="1271201" cy="2160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23119"/>
              </p:ext>
            </p:extLst>
          </p:nvPr>
        </p:nvGraphicFramePr>
        <p:xfrm>
          <a:off x="5436096" y="992534"/>
          <a:ext cx="2945904" cy="182686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45904"/>
              </a:tblGrid>
              <a:tr h="610446"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კომენტარი</a:t>
                      </a:r>
                      <a:endParaRPr lang="en-US" sz="1000" dirty="0"/>
                    </a:p>
                  </a:txBody>
                  <a:tcPr/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ka-GE" sz="800" u="sng" dirty="0" smtClean="0"/>
                        <a:t>სააგენტო: დოკუმენტი 1 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ka-GE" sz="800" u="sng" dirty="0" smtClean="0"/>
                        <a:t>მაძიებელი: დოკუმენტი</a:t>
                      </a:r>
                      <a:r>
                        <a:rPr lang="ka-GE" sz="800" u="sng" baseline="0" dirty="0" smtClean="0"/>
                        <a:t> 1: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13686" y="1037623"/>
            <a:ext cx="576064" cy="2000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dirty="0" smtClean="0"/>
              <a:t>გაგზავნა</a:t>
            </a:r>
            <a:endParaRPr lang="en-US" sz="700" dirty="0"/>
          </a:p>
        </p:txBody>
      </p:sp>
      <p:sp>
        <p:nvSpPr>
          <p:cNvPr id="35" name="TextBox 34"/>
          <p:cNvSpPr txBox="1"/>
          <p:nvPr/>
        </p:nvSpPr>
        <p:spPr>
          <a:xfrm>
            <a:off x="7713686" y="1334977"/>
            <a:ext cx="576064" cy="2000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dirty="0" smtClean="0"/>
              <a:t>უარი</a:t>
            </a:r>
            <a:endParaRPr lang="en-US" sz="700" dirty="0"/>
          </a:p>
        </p:txBody>
      </p:sp>
      <p:sp>
        <p:nvSpPr>
          <p:cNvPr id="19" name="TextBox 18"/>
          <p:cNvSpPr txBox="1"/>
          <p:nvPr/>
        </p:nvSpPr>
        <p:spPr>
          <a:xfrm>
            <a:off x="5508104" y="1252791"/>
            <a:ext cx="2016224" cy="2462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sz="1000" dirty="0" smtClean="0"/>
              <a:t>ტექსტი ტექსტი ტექსტი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2971802" y="1757265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971801" y="2106378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971799" y="2485151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Flowchart: Connector 41"/>
          <p:cNvSpPr/>
          <p:nvPr/>
        </p:nvSpPr>
        <p:spPr bwMode="auto">
          <a:xfrm>
            <a:off x="3024954" y="1805753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62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9" grpId="0" animBg="1"/>
      <p:bldP spid="3" grpId="0" animBg="1"/>
      <p:bldP spid="35" grpId="0" animBg="1"/>
      <p:bldP spid="19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325" y="317502"/>
            <a:ext cx="8506147" cy="591220"/>
          </a:xfrm>
        </p:spPr>
        <p:txBody>
          <a:bodyPr/>
          <a:lstStyle/>
          <a:p>
            <a:pPr algn="ctr"/>
            <a:r>
              <a:rPr lang="ka-GE" kern="1200" dirty="0" smtClean="0">
                <a:latin typeface="Sylfaen" pitchFamily="18" charset="0"/>
                <a:ea typeface="+mn-ea"/>
                <a:cs typeface="+mn-cs"/>
              </a:rPr>
              <a:t>სააგენტოს ხელმძღვანელობის ვებ ინტერფეისი</a:t>
            </a:r>
            <a:endParaRPr lang="en-US" kern="1200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80729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dirty="0" smtClean="0">
                <a:latin typeface="Sylfaen" pitchFamily="18" charset="0"/>
              </a:rPr>
              <a:t>მომხმარებელი: ....................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11560" y="1700808"/>
            <a:ext cx="1979240" cy="36004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400" b="1" dirty="0">
                <a:solidFill>
                  <a:schemeClr val="bg1"/>
                </a:solidFill>
                <a:latin typeface="Sylfaen" pitchFamily="18" charset="0"/>
              </a:rPr>
              <a:t>შემსრულებლის არჩევა</a:t>
            </a:r>
            <a:endParaRPr lang="en-US" sz="1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631976" y="1700808"/>
            <a:ext cx="2016224" cy="36004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გაგზავნის დადასტურება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91581"/>
              </p:ext>
            </p:extLst>
          </p:nvPr>
        </p:nvGraphicFramePr>
        <p:xfrm>
          <a:off x="611560" y="2209800"/>
          <a:ext cx="8380044" cy="3886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12440"/>
                <a:gridCol w="949792"/>
                <a:gridCol w="1031408"/>
                <a:gridCol w="830824"/>
                <a:gridCol w="931116"/>
                <a:gridCol w="931116"/>
                <a:gridCol w="1040744"/>
                <a:gridCol w="821488"/>
                <a:gridCol w="931116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ცენზორი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25.08.2011</a:t>
                      </a:r>
                      <a:endParaRPr lang="en-US" sz="800" dirty="0"/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სტაციონარული დაწესებულება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განხილვის პროცესში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</a:t>
                      </a:r>
                      <a:r>
                        <a:rPr lang="ka-GE" sz="900" baseline="0" dirty="0" smtClean="0"/>
                        <a:t> </a:t>
                      </a:r>
                      <a:r>
                        <a:rPr lang="ka-GE" sz="900" dirty="0" smtClean="0"/>
                        <a:t>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1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6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7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8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9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967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325" y="317502"/>
            <a:ext cx="8506147" cy="591220"/>
          </a:xfrm>
        </p:spPr>
        <p:txBody>
          <a:bodyPr/>
          <a:lstStyle/>
          <a:p>
            <a:pPr algn="ctr"/>
            <a:r>
              <a:rPr lang="ka-GE" kern="1200" dirty="0" smtClean="0">
                <a:latin typeface="Sylfaen" pitchFamily="18" charset="0"/>
                <a:ea typeface="+mn-ea"/>
                <a:cs typeface="+mn-cs"/>
              </a:rPr>
              <a:t>სააგენტოს ვებ ინტერფეისი</a:t>
            </a:r>
            <a:endParaRPr lang="en-US" kern="1200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80729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dirty="0" smtClean="0">
                <a:latin typeface="Sylfaen" pitchFamily="18" charset="0"/>
              </a:rPr>
              <a:t>მომხმარებელი: ....................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14600" y="1700808"/>
            <a:ext cx="1872208" cy="36004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9600" y="1700808"/>
            <a:ext cx="1872208" cy="36004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973423"/>
              </p:ext>
            </p:extLst>
          </p:nvPr>
        </p:nvGraphicFramePr>
        <p:xfrm>
          <a:off x="611560" y="2209800"/>
          <a:ext cx="8380044" cy="3886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12440"/>
                <a:gridCol w="949792"/>
                <a:gridCol w="1031408"/>
                <a:gridCol w="830824"/>
                <a:gridCol w="931116"/>
                <a:gridCol w="931116"/>
                <a:gridCol w="1040744"/>
                <a:gridCol w="821488"/>
                <a:gridCol w="931116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ცენზორი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lt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სტაციონარული დაწესებულება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განხილვის პროცესში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1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6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7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8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/>
                        <a:t>9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864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325" y="317502"/>
            <a:ext cx="8506147" cy="591220"/>
          </a:xfrm>
        </p:spPr>
        <p:txBody>
          <a:bodyPr/>
          <a:lstStyle/>
          <a:p>
            <a:pPr algn="ctr"/>
            <a:r>
              <a:rPr lang="ka-GE" kern="1200" dirty="0" smtClean="0">
                <a:latin typeface="Sylfaen" pitchFamily="18" charset="0"/>
                <a:ea typeface="+mn-ea"/>
                <a:cs typeface="+mn-cs"/>
              </a:rPr>
              <a:t>განმარტებები</a:t>
            </a:r>
            <a:endParaRPr lang="en-US" kern="1200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46395"/>
              </p:ext>
            </p:extLst>
          </p:nvPr>
        </p:nvGraphicFramePr>
        <p:xfrm>
          <a:off x="382961" y="990600"/>
          <a:ext cx="8075239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449"/>
                <a:gridCol w="1523630"/>
                <a:gridCol w="380907"/>
                <a:gridCol w="761815"/>
                <a:gridCol w="1961366"/>
                <a:gridCol w="384629"/>
                <a:gridCol w="538481"/>
                <a:gridCol w="538481"/>
                <a:gridCol w="538481"/>
              </a:tblGrid>
              <a:tr h="2982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7115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ლიცენზია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a-GE" sz="1200" b="1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a-GE" sz="12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ნებართვა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a-GE" sz="1200" b="1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2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შეტყობინება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200" u="sng" kern="1200" dirty="0" smtClean="0">
                          <a:solidFill>
                            <a:schemeClr val="tx2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აკრედიტაცია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200" u="sng" kern="1200" dirty="0" smtClean="0">
                          <a:solidFill>
                            <a:schemeClr val="tx2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სერთიფიკატი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ka-GE" sz="12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0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სასწრაფო სამედიცინო დახმარება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000" b="1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0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სასამართლო სამედიცინო ექსპერტიზა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000" b="1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0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სასამართლო ფსიქიატრიული ექსპერტიზა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000" b="1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0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პათოლოგანა-ტომიური</a:t>
                      </a:r>
                      <a:r>
                        <a:rPr lang="ka-GE" sz="1000" b="1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საქმიანობა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000" b="1" kern="1200" baseline="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000" b="1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საწარმოო ტრანსფუზიოლოგიური საქმიანობა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000" b="1" kern="1200" baseline="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000" b="1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სტაციონარული დაწესებულება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endParaRPr lang="ka-GE" sz="1000" b="1" kern="1200" baseline="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ka-GE" sz="1000" b="1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მაღალი რისკის შემცველი სამედიცინო საქმიანობა</a:t>
                      </a:r>
                    </a:p>
                    <a:p>
                      <a:pPr marL="0" indent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ka-GE" sz="1000" b="0" kern="1200" baseline="0" dirty="0" smtClean="0">
                          <a:solidFill>
                            <a:srgbClr val="FF000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(იფილტრება კატეგორიის მიხედვით)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მაძიებელი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განაცხადის მიღების თარიღი </a:t>
                      </a:r>
                      <a:r>
                        <a:rPr lang="ka-GE" sz="12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(მაძიებლის მიერ განაცხადის გამოგზავნის თარიღი)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ka-GE" sz="800" b="1" dirty="0" smtClean="0">
                          <a:latin typeface="Sylfaen" pitchFamily="18" charset="0"/>
                        </a:rPr>
                        <a:t>ა) ახალი</a:t>
                      </a:r>
                      <a:r>
                        <a:rPr lang="ka-GE" sz="800" dirty="0" smtClean="0">
                          <a:latin typeface="Sylfaen" pitchFamily="18" charset="0"/>
                        </a:rPr>
                        <a:t> </a:t>
                      </a:r>
                      <a:endParaRPr lang="ka-GE" sz="800" i="1" dirty="0" smtClean="0">
                        <a:latin typeface="Sylfaen" pitchFamily="18" charset="0"/>
                      </a:endParaRPr>
                    </a:p>
                    <a:p>
                      <a:pPr lvl="1" algn="l"/>
                      <a:r>
                        <a:rPr lang="ka-GE" sz="800" b="1" dirty="0" smtClean="0">
                          <a:latin typeface="Sylfaen" pitchFamily="18" charset="0"/>
                        </a:rPr>
                        <a:t>ბ)</a:t>
                      </a:r>
                      <a:r>
                        <a:rPr lang="ka-GE" sz="800" b="1" baseline="0" dirty="0" smtClean="0">
                          <a:latin typeface="Sylfaen" pitchFamily="18" charset="0"/>
                        </a:rPr>
                        <a:t> </a:t>
                      </a:r>
                      <a:r>
                        <a:rPr lang="ka-GE" sz="800" b="1" dirty="0" smtClean="0">
                          <a:latin typeface="Sylfaen" pitchFamily="18" charset="0"/>
                        </a:rPr>
                        <a:t>განხილვის პროცესში</a:t>
                      </a:r>
                      <a:endParaRPr lang="ka-GE" sz="800" dirty="0" smtClean="0">
                        <a:latin typeface="Sylfaen" pitchFamily="18" charset="0"/>
                      </a:endParaRPr>
                    </a:p>
                    <a:p>
                      <a:pPr lvl="1" algn="l"/>
                      <a:r>
                        <a:rPr lang="ka-GE" sz="800" b="1" dirty="0" smtClean="0">
                          <a:latin typeface="Sylfaen" pitchFamily="18" charset="0"/>
                        </a:rPr>
                        <a:t>გ)</a:t>
                      </a:r>
                      <a:r>
                        <a:rPr lang="ka-GE" sz="800" b="1" baseline="0" dirty="0" smtClean="0">
                          <a:latin typeface="Sylfaen" pitchFamily="18" charset="0"/>
                        </a:rPr>
                        <a:t> </a:t>
                      </a:r>
                      <a:r>
                        <a:rPr lang="ka-GE" sz="800" b="1" dirty="0" smtClean="0">
                          <a:latin typeface="Sylfaen" pitchFamily="18" charset="0"/>
                        </a:rPr>
                        <a:t>დოკუმენტები ვალიდურია</a:t>
                      </a:r>
                    </a:p>
                    <a:p>
                      <a:pPr lvl="1" algn="l"/>
                      <a:r>
                        <a:rPr lang="ka-GE" sz="800" b="1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დ)</a:t>
                      </a:r>
                      <a:r>
                        <a:rPr lang="ka-GE" sz="800" b="1" baseline="0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lang="ka-GE" sz="800" b="1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შეწყდა მაძიებლის მიერ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b="1" dirty="0" smtClean="0">
                          <a:latin typeface="Sylfaen" pitchFamily="18" charset="0"/>
                        </a:rPr>
                        <a:t>ე)</a:t>
                      </a:r>
                      <a:r>
                        <a:rPr lang="ka-GE" sz="800" b="1" baseline="0" dirty="0" smtClean="0">
                          <a:latin typeface="Sylfaen" pitchFamily="18" charset="0"/>
                        </a:rPr>
                        <a:t> შემოწმება/მივლინება</a:t>
                      </a:r>
                      <a:r>
                        <a:rPr lang="ka-GE" sz="800" b="1" dirty="0" smtClean="0">
                          <a:latin typeface="Sylfaen" pitchFamily="18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b="1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ვ)</a:t>
                      </a:r>
                      <a:r>
                        <a:rPr lang="ka-GE" sz="800" b="1" baseline="0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lang="ka-GE" sz="800" b="1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დასრულდა უარით </a:t>
                      </a:r>
                      <a:endParaRPr lang="ka-GE" sz="800" b="1" baseline="0" dirty="0" smtClean="0">
                        <a:solidFill>
                          <a:srgbClr val="FF0000"/>
                        </a:solidFill>
                        <a:latin typeface="Sylfaen" pitchFamily="18" charset="0"/>
                      </a:endParaRPr>
                    </a:p>
                    <a:p>
                      <a:pPr lvl="1" algn="l"/>
                      <a:r>
                        <a:rPr lang="ka-GE" sz="800" b="1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ზ)</a:t>
                      </a:r>
                      <a:r>
                        <a:rPr lang="ka-GE" sz="800" b="1" baseline="0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lang="ka-GE" sz="800" b="1" dirty="0" smtClean="0">
                          <a:solidFill>
                            <a:srgbClr val="FF0000"/>
                          </a:solidFill>
                          <a:latin typeface="Sylfaen" pitchFamily="18" charset="0"/>
                        </a:rPr>
                        <a:t>დასრულდა დადებითად </a:t>
                      </a:r>
                      <a:endParaRPr lang="ka-GE" sz="800" dirty="0" smtClean="0">
                        <a:solidFill>
                          <a:srgbClr val="FF0000"/>
                        </a:solidFill>
                        <a:latin typeface="Sylfae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800" b="1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აისახება</a:t>
                      </a:r>
                      <a:r>
                        <a:rPr lang="ka-GE" sz="800" b="1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თარიღით ბოლო პროცედურის სტატუსი</a:t>
                      </a:r>
                      <a:endParaRPr lang="en-US" sz="800" b="1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marL="0" marR="180000" marT="468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1" dirty="0" smtClean="0">
                          <a:latin typeface="Sylfaen" pitchFamily="18" charset="0"/>
                        </a:rPr>
                        <a:t>ყველა სტატუსს ენიჭება თარიღი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1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შემსრულებელი</a:t>
                      </a:r>
                      <a:endParaRPr lang="en-US" sz="11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200" b="1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ცენზორი</a:t>
                      </a:r>
                      <a:r>
                        <a:rPr lang="ka-GE" sz="1200" b="1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405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gray">
          <a:xfrm>
            <a:off x="219077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4325" y="260649"/>
            <a:ext cx="8506147" cy="591220"/>
          </a:xfrm>
        </p:spPr>
        <p:txBody>
          <a:bodyPr/>
          <a:lstStyle/>
          <a:p>
            <a:pPr algn="ctr"/>
            <a:r>
              <a:rPr lang="ka-GE" kern="1200" dirty="0" smtClean="0">
                <a:latin typeface="Sylfaen" pitchFamily="18" charset="0"/>
                <a:ea typeface="+mn-ea"/>
                <a:cs typeface="+mn-cs"/>
              </a:rPr>
              <a:t>სააგენტოს მიერ დოკუმენტების განხილვის პროცესი</a:t>
            </a:r>
            <a:endParaRPr lang="en-US" kern="1200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15769"/>
              </p:ext>
            </p:extLst>
          </p:nvPr>
        </p:nvGraphicFramePr>
        <p:xfrm>
          <a:off x="539554" y="980728"/>
          <a:ext cx="4109265" cy="185714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13169"/>
                <a:gridCol w="717067"/>
                <a:gridCol w="652688"/>
                <a:gridCol w="594191"/>
                <a:gridCol w="775565"/>
                <a:gridCol w="456585"/>
              </a:tblGrid>
              <a:tr h="720090">
                <a:tc>
                  <a:txBody>
                    <a:bodyPr/>
                    <a:lstStyle/>
                    <a:p>
                      <a:pPr algn="ctr"/>
                      <a:r>
                        <a:rPr lang="ka-GE" sz="800" kern="1200" dirty="0" smtClean="0"/>
                        <a:t>დოკუმენტის ტიპი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ატვირთული ფაილი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შევსებული ფაილი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დედანი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მიღებულია</a:t>
                      </a:r>
                      <a:endParaRPr lang="en-US" sz="8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kern="1200" dirty="0" smtClean="0"/>
                        <a:t>კომენტარი</a:t>
                      </a:r>
                      <a:endParaRPr lang="en-US" sz="8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ka-GE" sz="800" dirty="0" smtClean="0"/>
                        <a:t>დოკუმენტი 1</a:t>
                      </a:r>
                      <a:endParaRPr lang="en-US" sz="8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ka-GE" sz="800" dirty="0" smtClean="0"/>
                        <a:t>დოკუმენტი </a:t>
                      </a:r>
                      <a:r>
                        <a:rPr lang="en-US" sz="800" dirty="0" smtClean="0"/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55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a-GE" sz="800" kern="1200" dirty="0" smtClean="0"/>
                        <a:t>დოკუმენტი </a:t>
                      </a:r>
                      <a:r>
                        <a:rPr lang="en-US" sz="800" kern="1200" dirty="0" smtClean="0"/>
                        <a:t>3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1756107" y="1762175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93275" y="1749519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30954" y="1757265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56107" y="2097114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99986" y="2097114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36293" y="2106378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756106" y="2486381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402723" y="2483606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30838" y="2483606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 bwMode="auto">
          <a:xfrm>
            <a:off x="1809031" y="1813970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 bwMode="auto">
          <a:xfrm>
            <a:off x="2456881" y="2155528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 bwMode="auto">
          <a:xfrm>
            <a:off x="2438402" y="2534300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 bwMode="auto">
          <a:xfrm>
            <a:off x="1809031" y="2535560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Flowchart: Connector 23"/>
          <p:cNvSpPr/>
          <p:nvPr/>
        </p:nvSpPr>
        <p:spPr bwMode="auto">
          <a:xfrm>
            <a:off x="3787330" y="1814597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Flowchart: Connector 25"/>
          <p:cNvSpPr/>
          <p:nvPr/>
        </p:nvSpPr>
        <p:spPr bwMode="auto">
          <a:xfrm>
            <a:off x="3783966" y="2534300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4434"/>
              </p:ext>
            </p:extLst>
          </p:nvPr>
        </p:nvGraphicFramePr>
        <p:xfrm>
          <a:off x="539553" y="3047471"/>
          <a:ext cx="1921707" cy="270165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ატვირთული ფაილი</a:t>
                      </a:r>
                      <a:endParaRPr lang="en-US" sz="1600" dirty="0"/>
                    </a:p>
                  </a:txBody>
                  <a:tcPr anchor="ctr"/>
                </a:tc>
              </a:tr>
              <a:tr h="1646450">
                <a:tc>
                  <a:txBody>
                    <a:bodyPr/>
                    <a:lstStyle/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Rounded Rectangle 29"/>
          <p:cNvSpPr/>
          <p:nvPr/>
        </p:nvSpPr>
        <p:spPr bwMode="auto">
          <a:xfrm>
            <a:off x="1643738" y="5412681"/>
            <a:ext cx="685801" cy="2160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685800" y="5412681"/>
            <a:ext cx="635600" cy="2160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335614"/>
              </p:ext>
            </p:extLst>
          </p:nvPr>
        </p:nvGraphicFramePr>
        <p:xfrm>
          <a:off x="5436096" y="992535"/>
          <a:ext cx="2945904" cy="182686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45904"/>
              </a:tblGrid>
              <a:tr h="610446"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კომენტარი</a:t>
                      </a:r>
                      <a:endParaRPr lang="en-US" sz="1000" dirty="0"/>
                    </a:p>
                  </a:txBody>
                  <a:tcPr/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ka-GE" sz="800" u="sng" dirty="0" smtClean="0"/>
                        <a:t>სააგენტო: დოკუმენტი 1 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ka-GE" sz="800" u="sng" dirty="0" smtClean="0"/>
                        <a:t>მაძიებელი: დოკუმენტი</a:t>
                      </a:r>
                      <a:r>
                        <a:rPr lang="ka-GE" sz="800" u="sng" baseline="0" dirty="0" smtClean="0"/>
                        <a:t> 1: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7706129" y="1052737"/>
            <a:ext cx="576064" cy="2000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dirty="0" smtClean="0"/>
              <a:t>გაგზავნა</a:t>
            </a:r>
            <a:endParaRPr lang="en-US" sz="700" dirty="0"/>
          </a:p>
        </p:txBody>
      </p:sp>
      <p:sp>
        <p:nvSpPr>
          <p:cNvPr id="38" name="TextBox 37"/>
          <p:cNvSpPr txBox="1"/>
          <p:nvPr/>
        </p:nvSpPr>
        <p:spPr>
          <a:xfrm>
            <a:off x="7706129" y="1350091"/>
            <a:ext cx="576064" cy="2000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dirty="0" smtClean="0"/>
              <a:t>უარი</a:t>
            </a:r>
            <a:endParaRPr lang="en-US" sz="700" dirty="0"/>
          </a:p>
        </p:txBody>
      </p:sp>
      <p:sp>
        <p:nvSpPr>
          <p:cNvPr id="39" name="TextBox 38"/>
          <p:cNvSpPr txBox="1"/>
          <p:nvPr/>
        </p:nvSpPr>
        <p:spPr>
          <a:xfrm>
            <a:off x="5508104" y="1252791"/>
            <a:ext cx="2016224" cy="2462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sz="1000" dirty="0" smtClean="0"/>
              <a:t>ტექსტი ტექსტი ტექსტი</a:t>
            </a:r>
            <a:endParaRPr lang="en-US" sz="10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3045705" y="1757265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045705" y="2106378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045705" y="2490485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343402" y="1757265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343810" y="2106378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343401" y="2490485"/>
            <a:ext cx="147807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Flowchart: Connector 45"/>
          <p:cNvSpPr/>
          <p:nvPr/>
        </p:nvSpPr>
        <p:spPr bwMode="auto">
          <a:xfrm>
            <a:off x="4394442" y="2155527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Flowchart: Connector 46"/>
          <p:cNvSpPr/>
          <p:nvPr/>
        </p:nvSpPr>
        <p:spPr bwMode="auto">
          <a:xfrm>
            <a:off x="4394443" y="2555409"/>
            <a:ext cx="45719" cy="45719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46105"/>
              </p:ext>
            </p:extLst>
          </p:nvPr>
        </p:nvGraphicFramePr>
        <p:xfrm>
          <a:off x="2769984" y="3035678"/>
          <a:ext cx="1921707" cy="270165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შევსებული ფაილი</a:t>
                      </a:r>
                      <a:endParaRPr lang="en-US" sz="1600" dirty="0"/>
                    </a:p>
                  </a:txBody>
                  <a:tcPr anchor="ctr"/>
                </a:tc>
              </a:tr>
              <a:tr h="1646450">
                <a:tc>
                  <a:txBody>
                    <a:bodyPr/>
                    <a:lstStyle/>
                    <a:p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პუნქტი 1 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პუნქტი 2 .................................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პუნქტი 3 .................................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პუნქტი 4 .................................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პუნქტი 5 .................................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პუნქტი 6 .................................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პუნქტი 7 .................................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პუნქტი 8 .................................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პუნქტი 9 .................................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პუნქტი 10 ...............................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Rounded Rectangle 51"/>
          <p:cNvSpPr/>
          <p:nvPr/>
        </p:nvSpPr>
        <p:spPr bwMode="auto">
          <a:xfrm>
            <a:off x="3874169" y="5400888"/>
            <a:ext cx="685801" cy="2160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2916231" y="5400888"/>
            <a:ext cx="635600" cy="2160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60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0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438401"/>
            <a:ext cx="7504113" cy="600075"/>
          </a:xfrm>
        </p:spPr>
        <p:txBody>
          <a:bodyPr/>
          <a:lstStyle/>
          <a:p>
            <a:pPr algn="ctr"/>
            <a:r>
              <a:rPr lang="ka-GE" sz="3000" dirty="0" smtClean="0"/>
              <a:t>მადლობთ ყურადღებისთვის !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62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ქვედა კოლონტიტულის ჩანაცვლების ველი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a-GE" sz="1000" smtClean="0">
                <a:solidFill>
                  <a:srgbClr val="000000"/>
                </a:solidFill>
              </a:rPr>
              <a:t>გვერდი </a:t>
            </a:r>
            <a:r>
              <a:rPr lang="ka-GE" sz="100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ka-GE" sz="1000" smtClean="0">
                <a:solidFill>
                  <a:srgbClr val="000000"/>
                </a:solidFill>
              </a:rPr>
              <a:t> </a:t>
            </a:r>
            <a:fld id="{61A81133-F624-4620-81BD-F76F4402C568}" type="slidenum">
              <a:rPr lang="ka-GE" sz="1000" smtClean="0">
                <a:solidFill>
                  <a:srgbClr val="000000"/>
                </a:solidFill>
              </a:rPr>
              <a:pPr eaLnBrk="1" hangingPunct="1"/>
              <a:t>2</a:t>
            </a:fld>
            <a:endParaRPr lang="ka-GE" sz="1000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6" y="279401"/>
            <a:ext cx="8521700" cy="600075"/>
          </a:xfrm>
        </p:spPr>
        <p:txBody>
          <a:bodyPr/>
          <a:lstStyle/>
          <a:p>
            <a:r>
              <a:rPr lang="ka-GE" dirty="0" smtClean="0">
                <a:latin typeface="Sylfaen" pitchFamily="18" charset="0"/>
              </a:rPr>
              <a:t>ჯანმრთელობის დაცვის </a:t>
            </a:r>
            <a:r>
              <a:rPr lang="ka-GE" noProof="1" smtClean="0">
                <a:latin typeface="Sylfaen" pitchFamily="18" charset="0"/>
              </a:rPr>
              <a:t>ერთიანი საინფორმაციო სისტემა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14326" y="1555751"/>
            <a:ext cx="4164013" cy="42402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b="-216"/>
            </a:stretch>
          </a:blip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 dirty="0">
              <a:solidFill>
                <a:srgbClr val="000000"/>
              </a:solidFill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gray">
          <a:xfrm>
            <a:off x="301626" y="800100"/>
            <a:ext cx="750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ka-GE" i="1">
                <a:solidFill>
                  <a:srgbClr val="000000"/>
                </a:solidFill>
              </a:rPr>
              <a:t>Health Management Information System</a:t>
            </a:r>
            <a:endParaRPr lang="ka-GE" i="1" noProof="1">
              <a:solidFill>
                <a:srgbClr val="000000"/>
              </a:solidFill>
            </a:endParaRPr>
          </a:p>
        </p:txBody>
      </p:sp>
      <p:sp>
        <p:nvSpPr>
          <p:cNvPr id="4105" name="Rectangle 4"/>
          <p:cNvSpPr>
            <a:spLocks noChangeArrowheads="1"/>
          </p:cNvSpPr>
          <p:nvPr/>
        </p:nvSpPr>
        <p:spPr bwMode="gray">
          <a:xfrm>
            <a:off x="4672014" y="1555750"/>
            <a:ext cx="4164012" cy="3603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400">
                <a:solidFill>
                  <a:srgbClr val="FFFFFF"/>
                </a:solidFill>
                <a:latin typeface="Trebuchet MS" pitchFamily="34" charset="0"/>
              </a:rPr>
              <a:t>ერთიანი საინფორმაციო სისტემის მოდულები</a:t>
            </a:r>
            <a:endParaRPr lang="ka-GE" sz="1400" noProof="1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4106" name="Rectangle 5"/>
          <p:cNvSpPr>
            <a:spLocks noChangeArrowheads="1"/>
          </p:cNvSpPr>
          <p:nvPr/>
        </p:nvSpPr>
        <p:spPr bwMode="gray">
          <a:xfrm>
            <a:off x="4672014" y="1916114"/>
            <a:ext cx="4164012" cy="387985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marL="190500" indent="-190500" fontAlgn="base">
              <a:spcBef>
                <a:spcPct val="40000"/>
              </a:spcBef>
              <a:spcAft>
                <a:spcPct val="0"/>
              </a:spcAft>
              <a:buClr>
                <a:srgbClr val="D03737"/>
              </a:buClr>
            </a:pPr>
            <a:endParaRPr lang="ka-GE" sz="1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52975" y="2024064"/>
            <a:ext cx="1943100" cy="10795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>
              <a:solidFill>
                <a:srgbClr val="000000"/>
              </a:solidFill>
            </a:endParaRPr>
          </a:p>
        </p:txBody>
      </p:sp>
      <p:sp>
        <p:nvSpPr>
          <p:cNvPr id="12" name="Snip Single Corner Rectangle 11"/>
          <p:cNvSpPr/>
          <p:nvPr/>
        </p:nvSpPr>
        <p:spPr bwMode="auto">
          <a:xfrm>
            <a:off x="4752975" y="2024064"/>
            <a:ext cx="1943100" cy="10795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>
              <a:solidFill>
                <a:srgbClr val="000000"/>
              </a:solidFill>
            </a:endParaRPr>
          </a:p>
        </p:txBody>
      </p:sp>
      <p:sp>
        <p:nvSpPr>
          <p:cNvPr id="4109" name="ტექსტური ველი 12"/>
          <p:cNvSpPr txBox="1">
            <a:spLocks noChangeArrowheads="1"/>
          </p:cNvSpPr>
          <p:nvPr/>
        </p:nvSpPr>
        <p:spPr bwMode="auto">
          <a:xfrm rot="2647815">
            <a:off x="6156325" y="2111053"/>
            <a:ext cx="6905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a-GE" sz="900" b="1">
                <a:solidFill>
                  <a:srgbClr val="FFFFFF"/>
                </a:solidFill>
                <a:latin typeface="Sylfaen" pitchFamily="18" charset="0"/>
              </a:rPr>
              <a:t>სიახლე</a:t>
            </a:r>
          </a:p>
        </p:txBody>
      </p:sp>
      <p:sp>
        <p:nvSpPr>
          <p:cNvPr id="14" name="ტექსტური ველი 13"/>
          <p:cNvSpPr txBox="1"/>
          <p:nvPr/>
        </p:nvSpPr>
        <p:spPr>
          <a:xfrm>
            <a:off x="5156201" y="2092326"/>
            <a:ext cx="13335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z="1050">
                <a:solidFill>
                  <a:srgbClr val="0070C0"/>
                </a:solidFill>
              </a:rPr>
              <a:t>შეტყობინებების მართვის მოდული</a:t>
            </a:r>
            <a:endParaRPr lang="ka-GE" sz="1050" dirty="0">
              <a:solidFill>
                <a:srgbClr val="0070C0"/>
              </a:solidFill>
            </a:endParaRPr>
          </a:p>
        </p:txBody>
      </p:sp>
      <p:sp>
        <p:nvSpPr>
          <p:cNvPr id="4111" name="Rectangle 14"/>
          <p:cNvSpPr>
            <a:spLocks noChangeArrowheads="1"/>
          </p:cNvSpPr>
          <p:nvPr/>
        </p:nvSpPr>
        <p:spPr bwMode="auto">
          <a:xfrm>
            <a:off x="4770439" y="2497139"/>
            <a:ext cx="1925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>
                <a:solidFill>
                  <a:srgbClr val="000000"/>
                </a:solidFill>
                <a:latin typeface="Sylfaen" pitchFamily="18" charset="0"/>
              </a:rPr>
              <a:t>სამედიცინო შემთხვევების რეალურ დროში აღრიცხვა და რეაგირება ნაცვლად რეტროსპექტულისა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808789" y="2027238"/>
            <a:ext cx="1943100" cy="10795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>
              <a:solidFill>
                <a:srgbClr val="000000"/>
              </a:solidFill>
            </a:endParaRPr>
          </a:p>
        </p:txBody>
      </p:sp>
      <p:sp>
        <p:nvSpPr>
          <p:cNvPr id="17" name="Snip Single Corner Rectangle 16"/>
          <p:cNvSpPr/>
          <p:nvPr/>
        </p:nvSpPr>
        <p:spPr bwMode="auto">
          <a:xfrm>
            <a:off x="6808789" y="2027238"/>
            <a:ext cx="1943100" cy="10795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>
              <a:solidFill>
                <a:srgbClr val="000000"/>
              </a:solidFill>
            </a:endParaRPr>
          </a:p>
        </p:txBody>
      </p:sp>
      <p:sp>
        <p:nvSpPr>
          <p:cNvPr id="4114" name="ტექსტური ველი 17"/>
          <p:cNvSpPr txBox="1">
            <a:spLocks noChangeArrowheads="1"/>
          </p:cNvSpPr>
          <p:nvPr/>
        </p:nvSpPr>
        <p:spPr bwMode="auto">
          <a:xfrm rot="2647815">
            <a:off x="8212137" y="2115022"/>
            <a:ext cx="6905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a-GE" sz="900" b="1">
                <a:solidFill>
                  <a:srgbClr val="FFFFFF"/>
                </a:solidFill>
                <a:latin typeface="Sylfaen" pitchFamily="18" charset="0"/>
              </a:rPr>
              <a:t>სიახლე</a:t>
            </a:r>
          </a:p>
        </p:txBody>
      </p:sp>
      <p:sp>
        <p:nvSpPr>
          <p:cNvPr id="19" name="ტექსტური ველი 18"/>
          <p:cNvSpPr txBox="1"/>
          <p:nvPr/>
        </p:nvSpPr>
        <p:spPr>
          <a:xfrm>
            <a:off x="7212013" y="2097089"/>
            <a:ext cx="1331912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z="1050">
                <a:solidFill>
                  <a:srgbClr val="0070C0"/>
                </a:solidFill>
              </a:rPr>
              <a:t>დაბადება და გარდაცვალება</a:t>
            </a:r>
            <a:endParaRPr lang="ka-GE" sz="1050" dirty="0">
              <a:solidFill>
                <a:srgbClr val="0070C0"/>
              </a:solidFill>
            </a:endParaRPr>
          </a:p>
        </p:txBody>
      </p:sp>
      <p:sp>
        <p:nvSpPr>
          <p:cNvPr id="4116" name="Rectangle 19"/>
          <p:cNvSpPr>
            <a:spLocks noChangeArrowheads="1"/>
          </p:cNvSpPr>
          <p:nvPr/>
        </p:nvSpPr>
        <p:spPr bwMode="auto">
          <a:xfrm>
            <a:off x="6826250" y="2501900"/>
            <a:ext cx="1925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>
                <a:solidFill>
                  <a:srgbClr val="000000"/>
                </a:solidFill>
              </a:rPr>
              <a:t>დაბადებისა და გარდაცვალების ელექტრონული აღრიცხვისა და ცნობების წარმოების სისტემა</a:t>
            </a:r>
            <a:endParaRPr lang="ka-GE" sz="800">
              <a:solidFill>
                <a:srgbClr val="000000"/>
              </a:solidFill>
              <a:latin typeface="Sylfaen" pitchFamily="18" charset="0"/>
            </a:endParaRPr>
          </a:p>
        </p:txBody>
      </p:sp>
      <p:pic>
        <p:nvPicPr>
          <p:cNvPr id="4117" name="სურათი 20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2092325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4759325" y="3168651"/>
            <a:ext cx="1944688" cy="10795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>
              <a:solidFill>
                <a:srgbClr val="000000"/>
              </a:solidFill>
            </a:endParaRPr>
          </a:p>
        </p:txBody>
      </p:sp>
      <p:sp>
        <p:nvSpPr>
          <p:cNvPr id="23" name="Snip Single Corner Rectangle 22"/>
          <p:cNvSpPr/>
          <p:nvPr/>
        </p:nvSpPr>
        <p:spPr bwMode="auto">
          <a:xfrm>
            <a:off x="4759325" y="3168651"/>
            <a:ext cx="1944688" cy="10795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>
              <a:solidFill>
                <a:srgbClr val="000000"/>
              </a:solidFill>
            </a:endParaRPr>
          </a:p>
        </p:txBody>
      </p:sp>
      <p:sp>
        <p:nvSpPr>
          <p:cNvPr id="4120" name="ტექსტური ველი 23"/>
          <p:cNvSpPr txBox="1">
            <a:spLocks noChangeArrowheads="1"/>
          </p:cNvSpPr>
          <p:nvPr/>
        </p:nvSpPr>
        <p:spPr bwMode="auto">
          <a:xfrm rot="2647815">
            <a:off x="6162675" y="3255641"/>
            <a:ext cx="6921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a-GE" sz="900" b="1">
                <a:solidFill>
                  <a:srgbClr val="FFFFFF"/>
                </a:solidFill>
                <a:latin typeface="Sylfaen" pitchFamily="18" charset="0"/>
              </a:rPr>
              <a:t>სიახლე</a:t>
            </a:r>
          </a:p>
        </p:txBody>
      </p:sp>
      <p:sp>
        <p:nvSpPr>
          <p:cNvPr id="25" name="ტექსტური ველი 24"/>
          <p:cNvSpPr txBox="1"/>
          <p:nvPr/>
        </p:nvSpPr>
        <p:spPr>
          <a:xfrm>
            <a:off x="5164139" y="3173413"/>
            <a:ext cx="11938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z="1050" dirty="0">
                <a:solidFill>
                  <a:srgbClr val="0070C0"/>
                </a:solidFill>
              </a:rPr>
              <a:t>გულის ქირურგია</a:t>
            </a: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4776789" y="3675064"/>
            <a:ext cx="1927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>
                <a:solidFill>
                  <a:srgbClr val="000000"/>
                </a:solidFill>
              </a:rPr>
              <a:t>გულის ქირურგიის პროგრამაში ოპერაციების მომლოდინეთა ელექტრონული სიები</a:t>
            </a:r>
            <a:endParaRPr lang="ka-GE" sz="800" dirty="0">
              <a:solidFill>
                <a:srgbClr val="000000"/>
              </a:solidFill>
              <a:latin typeface="Sylfaen" pitchFamily="18" charset="0"/>
            </a:endParaRPr>
          </a:p>
        </p:txBody>
      </p:sp>
      <p:pic>
        <p:nvPicPr>
          <p:cNvPr id="4123" name="სურათი 26" descr="planning_ico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1" y="3316288"/>
            <a:ext cx="2571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 bwMode="auto">
          <a:xfrm>
            <a:off x="6805614" y="3171825"/>
            <a:ext cx="1943100" cy="108108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>
              <a:solidFill>
                <a:srgbClr val="000000"/>
              </a:solidFill>
            </a:endParaRPr>
          </a:p>
        </p:txBody>
      </p:sp>
      <p:sp>
        <p:nvSpPr>
          <p:cNvPr id="29" name="Snip Single Corner Rectangle 28"/>
          <p:cNvSpPr/>
          <p:nvPr/>
        </p:nvSpPr>
        <p:spPr bwMode="auto">
          <a:xfrm>
            <a:off x="6805614" y="3171825"/>
            <a:ext cx="1943100" cy="1081088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>
              <a:solidFill>
                <a:srgbClr val="000000"/>
              </a:solidFill>
            </a:endParaRPr>
          </a:p>
        </p:txBody>
      </p:sp>
      <p:sp>
        <p:nvSpPr>
          <p:cNvPr id="4126" name="ტექსტური ველი 29"/>
          <p:cNvSpPr txBox="1">
            <a:spLocks noChangeArrowheads="1"/>
          </p:cNvSpPr>
          <p:nvPr/>
        </p:nvSpPr>
        <p:spPr bwMode="auto">
          <a:xfrm rot="2647815">
            <a:off x="8208963" y="3259610"/>
            <a:ext cx="6905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a-GE" sz="900" b="1" dirty="0">
                <a:solidFill>
                  <a:srgbClr val="FFFFFF"/>
                </a:solidFill>
                <a:latin typeface="Sylfaen" pitchFamily="18" charset="0"/>
              </a:rPr>
              <a:t>სიახლე</a:t>
            </a:r>
          </a:p>
        </p:txBody>
      </p:sp>
      <p:sp>
        <p:nvSpPr>
          <p:cNvPr id="31" name="ტექსტური ველი 30"/>
          <p:cNvSpPr txBox="1"/>
          <p:nvPr/>
        </p:nvSpPr>
        <p:spPr>
          <a:xfrm>
            <a:off x="7208839" y="3167064"/>
            <a:ext cx="1193800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z="1050" dirty="0" smtClean="0">
                <a:solidFill>
                  <a:srgbClr val="0070C0"/>
                </a:solidFill>
              </a:rPr>
              <a:t>რეგულირება, აკრედიტაცია, ლიცენზირება</a:t>
            </a:r>
            <a:endParaRPr lang="ka-GE" sz="1050" dirty="0">
              <a:solidFill>
                <a:srgbClr val="0070C0"/>
              </a:solidFill>
            </a:endParaRPr>
          </a:p>
        </p:txBody>
      </p:sp>
      <p:sp>
        <p:nvSpPr>
          <p:cNvPr id="4128" name="Rectangle 31"/>
          <p:cNvSpPr>
            <a:spLocks noChangeArrowheads="1"/>
          </p:cNvSpPr>
          <p:nvPr/>
        </p:nvSpPr>
        <p:spPr bwMode="auto">
          <a:xfrm>
            <a:off x="6823075" y="3678239"/>
            <a:ext cx="1925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rgbClr val="000000"/>
                </a:solidFill>
              </a:rPr>
              <a:t>????????????????????????????????????????????????????????????????????????????????????????????????????????????????????????</a:t>
            </a:r>
            <a:endParaRPr lang="ka-GE" sz="800" dirty="0">
              <a:solidFill>
                <a:srgbClr val="000000"/>
              </a:solidFill>
              <a:latin typeface="Sylfaen" pitchFamily="18" charset="0"/>
            </a:endParaRPr>
          </a:p>
        </p:txBody>
      </p:sp>
      <p:pic>
        <p:nvPicPr>
          <p:cNvPr id="4129" name="სურათი 32" descr="planning_ico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1" y="3321050"/>
            <a:ext cx="2571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 bwMode="auto">
          <a:xfrm>
            <a:off x="4767263" y="4324350"/>
            <a:ext cx="1943100" cy="1079500"/>
          </a:xfrm>
          <a:prstGeom prst="rect">
            <a:avLst/>
          </a:prstGeom>
          <a:solidFill>
            <a:srgbClr val="0070C0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>
              <a:solidFill>
                <a:srgbClr val="000000"/>
              </a:solidFill>
            </a:endParaRPr>
          </a:p>
        </p:txBody>
      </p:sp>
      <p:sp>
        <p:nvSpPr>
          <p:cNvPr id="35" name="Snip Single Corner Rectangle 34"/>
          <p:cNvSpPr/>
          <p:nvPr/>
        </p:nvSpPr>
        <p:spPr bwMode="auto">
          <a:xfrm>
            <a:off x="4767263" y="4324350"/>
            <a:ext cx="1943100" cy="10795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>
              <a:solidFill>
                <a:srgbClr val="000000"/>
              </a:solidFill>
            </a:endParaRPr>
          </a:p>
        </p:txBody>
      </p:sp>
      <p:sp>
        <p:nvSpPr>
          <p:cNvPr id="4132" name="ტექსტური ველი 35"/>
          <p:cNvSpPr txBox="1">
            <a:spLocks noChangeArrowheads="1"/>
          </p:cNvSpPr>
          <p:nvPr/>
        </p:nvSpPr>
        <p:spPr bwMode="auto">
          <a:xfrm rot="2647815">
            <a:off x="6170613" y="4411341"/>
            <a:ext cx="6905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a-GE" sz="900" b="1">
                <a:solidFill>
                  <a:srgbClr val="FFFFFF"/>
                </a:solidFill>
                <a:latin typeface="Sylfaen" pitchFamily="18" charset="0"/>
              </a:rPr>
              <a:t>მალე</a:t>
            </a:r>
          </a:p>
        </p:txBody>
      </p:sp>
      <p:sp>
        <p:nvSpPr>
          <p:cNvPr id="37" name="ტექსტური ველი 36"/>
          <p:cNvSpPr txBox="1"/>
          <p:nvPr/>
        </p:nvSpPr>
        <p:spPr>
          <a:xfrm>
            <a:off x="5213351" y="4394201"/>
            <a:ext cx="1462088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z="1050" dirty="0">
                <a:solidFill>
                  <a:srgbClr val="0070C0"/>
                </a:solidFill>
              </a:rPr>
              <a:t>ანგარიშგებების მართვის მოდული</a:t>
            </a:r>
          </a:p>
        </p:txBody>
      </p:sp>
      <p:sp>
        <p:nvSpPr>
          <p:cNvPr id="4134" name="Rectangle 37"/>
          <p:cNvSpPr>
            <a:spLocks noChangeArrowheads="1"/>
          </p:cNvSpPr>
          <p:nvPr/>
        </p:nvSpPr>
        <p:spPr bwMode="auto">
          <a:xfrm>
            <a:off x="4784726" y="4779964"/>
            <a:ext cx="1925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>
                <a:solidFill>
                  <a:srgbClr val="000000"/>
                </a:solidFill>
              </a:rPr>
              <a:t>მოდული საშუალებას მისცემს პროვაიდერებს ელექტრონულად ანგარიშსწორება</a:t>
            </a:r>
            <a:endParaRPr lang="ka-GE" sz="800">
              <a:solidFill>
                <a:srgbClr val="000000"/>
              </a:solidFill>
              <a:latin typeface="Sylfaen" pitchFamily="18" charset="0"/>
            </a:endParaRPr>
          </a:p>
        </p:txBody>
      </p:sp>
      <p:pic>
        <p:nvPicPr>
          <p:cNvPr id="4135" name="სურათი 38" descr="mes_reg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147888"/>
            <a:ext cx="422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სურათი 39" descr="con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4392614"/>
            <a:ext cx="5143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" name="ტექსტური ველი 40"/>
          <p:cNvSpPr txBox="1">
            <a:spLocks noChangeArrowheads="1"/>
          </p:cNvSpPr>
          <p:nvPr/>
        </p:nvSpPr>
        <p:spPr bwMode="auto">
          <a:xfrm>
            <a:off x="5241925" y="5176838"/>
            <a:ext cx="14620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a-GE" sz="1000" b="1">
                <a:solidFill>
                  <a:srgbClr val="0070C0"/>
                </a:solidFill>
              </a:rPr>
              <a:t>02.2011 – 06.2011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800851" y="4327526"/>
            <a:ext cx="1944688" cy="1079500"/>
          </a:xfrm>
          <a:prstGeom prst="rect">
            <a:avLst/>
          </a:prstGeom>
          <a:solidFill>
            <a:srgbClr val="0070C0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>
              <a:solidFill>
                <a:srgbClr val="000000"/>
              </a:solidFill>
            </a:endParaRPr>
          </a:p>
        </p:txBody>
      </p:sp>
      <p:sp>
        <p:nvSpPr>
          <p:cNvPr id="43" name="Snip Single Corner Rectangle 42"/>
          <p:cNvSpPr/>
          <p:nvPr/>
        </p:nvSpPr>
        <p:spPr bwMode="auto">
          <a:xfrm>
            <a:off x="6800851" y="4327526"/>
            <a:ext cx="1944688" cy="10795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a-GE" sz="2000">
              <a:solidFill>
                <a:srgbClr val="000000"/>
              </a:solidFill>
            </a:endParaRPr>
          </a:p>
        </p:txBody>
      </p:sp>
      <p:sp>
        <p:nvSpPr>
          <p:cNvPr id="4140" name="ტექსტური ველი 43"/>
          <p:cNvSpPr txBox="1">
            <a:spLocks noChangeArrowheads="1"/>
          </p:cNvSpPr>
          <p:nvPr/>
        </p:nvSpPr>
        <p:spPr bwMode="auto">
          <a:xfrm rot="2647815">
            <a:off x="8204201" y="4415310"/>
            <a:ext cx="6921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a-GE" sz="900" b="1">
                <a:solidFill>
                  <a:srgbClr val="FFFFFF"/>
                </a:solidFill>
                <a:latin typeface="Sylfaen" pitchFamily="18" charset="0"/>
              </a:rPr>
              <a:t>მალე</a:t>
            </a:r>
          </a:p>
        </p:txBody>
      </p:sp>
      <p:sp>
        <p:nvSpPr>
          <p:cNvPr id="45" name="ტექსტური ველი 44"/>
          <p:cNvSpPr txBox="1"/>
          <p:nvPr/>
        </p:nvSpPr>
        <p:spPr>
          <a:xfrm>
            <a:off x="7070725" y="4424364"/>
            <a:ext cx="1462088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z="1050" dirty="0">
                <a:solidFill>
                  <a:srgbClr val="0070C0"/>
                </a:solidFill>
              </a:rPr>
              <a:t>კლასიფიკატორების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 sz="1050" dirty="0">
                <a:solidFill>
                  <a:srgbClr val="0070C0"/>
                </a:solidFill>
              </a:rPr>
              <a:t>მოდული</a:t>
            </a:r>
          </a:p>
        </p:txBody>
      </p:sp>
      <p:sp>
        <p:nvSpPr>
          <p:cNvPr id="4142" name="Rectangle 45"/>
          <p:cNvSpPr>
            <a:spLocks noChangeArrowheads="1"/>
          </p:cNvSpPr>
          <p:nvPr/>
        </p:nvSpPr>
        <p:spPr bwMode="auto">
          <a:xfrm>
            <a:off x="6818314" y="4783139"/>
            <a:ext cx="1927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>
                <a:solidFill>
                  <a:srgbClr val="000000"/>
                </a:solidFill>
              </a:rPr>
              <a:t>სისტემა დაეხმარება მხარეებს მიიღონ სწორი და ამომწურავი ინფორმაცია კლასიფიკატორების შესახებ</a:t>
            </a:r>
            <a:endParaRPr lang="ka-GE" sz="80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4143" name="ტექსტური ველი 46"/>
          <p:cNvSpPr txBox="1">
            <a:spLocks noChangeArrowheads="1"/>
          </p:cNvSpPr>
          <p:nvPr/>
        </p:nvSpPr>
        <p:spPr bwMode="auto">
          <a:xfrm>
            <a:off x="7277100" y="5180013"/>
            <a:ext cx="14620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a-GE" sz="1000" b="1">
                <a:solidFill>
                  <a:srgbClr val="0070C0"/>
                </a:solidFill>
              </a:rPr>
              <a:t>02.2011 – 06.2011</a:t>
            </a:r>
          </a:p>
        </p:txBody>
      </p:sp>
      <p:pic>
        <p:nvPicPr>
          <p:cNvPr id="4144" name="სურათი 32" descr="planning_ico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7" y="4441825"/>
            <a:ext cx="2571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4" y="2973389"/>
            <a:ext cx="212248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869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17500"/>
            <a:ext cx="8506147" cy="663228"/>
          </a:xfrm>
        </p:spPr>
        <p:txBody>
          <a:bodyPr/>
          <a:lstStyle/>
          <a:p>
            <a:pPr algn="ctr"/>
            <a:r>
              <a:rPr lang="ka-GE" dirty="0" smtClean="0">
                <a:latin typeface="Sylfaen" pitchFamily="18" charset="0"/>
              </a:rPr>
              <a:t>ლიცენზირება-ნებართვები, სერტიფიცირება, რეგულირება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052737"/>
            <a:ext cx="8496944" cy="504056"/>
          </a:xfrm>
        </p:spPr>
        <p:txBody>
          <a:bodyPr/>
          <a:lstStyle/>
          <a:p>
            <a:pPr marL="0" indent="0" algn="ctr">
              <a:buNone/>
            </a:pPr>
            <a:r>
              <a:rPr lang="ka-GE" dirty="0" smtClean="0">
                <a:latin typeface="Sylfaen" pitchFamily="18" charset="0"/>
              </a:rPr>
              <a:t>მიმართულებები</a:t>
            </a:r>
          </a:p>
          <a:p>
            <a:pPr marL="0" indent="0" algn="ctr">
              <a:buNone/>
            </a:pPr>
            <a:endParaRPr lang="en-US" dirty="0">
              <a:latin typeface="Sylfae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55576" y="1772817"/>
            <a:ext cx="2016224" cy="131070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ლიცენზირება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600" dirty="0">
              <a:solidFill>
                <a:schemeClr val="tx1"/>
              </a:solidFill>
              <a:latin typeface="Sylfae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მოკლე ტექსტი</a:t>
            </a:r>
            <a:r>
              <a:rPr kumimoji="0" lang="ka-G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ლიცენზირების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შესახებ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491880" y="1762094"/>
            <a:ext cx="2016224" cy="13321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600" dirty="0">
                <a:solidFill>
                  <a:schemeClr val="tx1"/>
                </a:solidFill>
                <a:latin typeface="Sylfaen" pitchFamily="18" charset="0"/>
              </a:rPr>
              <a:t>ნებართვები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a-GE" sz="1000" dirty="0">
              <a:solidFill>
                <a:schemeClr val="tx1"/>
              </a:solidFill>
              <a:latin typeface="Sylfae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000" dirty="0">
                <a:solidFill>
                  <a:schemeClr val="tx1"/>
                </a:solidFill>
                <a:latin typeface="Sylfaen" pitchFamily="18" charset="0"/>
              </a:rPr>
              <a:t>მოკლე ტექსტი </a:t>
            </a:r>
            <a:r>
              <a:rPr lang="ka-GE" sz="1000" dirty="0" smtClean="0">
                <a:solidFill>
                  <a:schemeClr val="tx1"/>
                </a:solidFill>
                <a:latin typeface="Sylfaen" pitchFamily="18" charset="0"/>
              </a:rPr>
              <a:t>ნებართვების</a:t>
            </a:r>
            <a:endParaRPr lang="ka-GE" sz="1000" dirty="0">
              <a:solidFill>
                <a:schemeClr val="tx1"/>
              </a:solidFill>
              <a:latin typeface="Sylfae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000" dirty="0">
                <a:solidFill>
                  <a:schemeClr val="tx1"/>
                </a:solidFill>
                <a:latin typeface="Sylfaen" pitchFamily="18" charset="0"/>
              </a:rPr>
              <a:t> შესახებ</a:t>
            </a:r>
            <a:endParaRPr lang="en-US" sz="10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156176" y="1744482"/>
            <a:ext cx="2016224" cy="13390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შეტყობინებას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დაქვემდებარებული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საქმიანობები</a:t>
            </a:r>
            <a:endParaRPr lang="ka-GE" sz="1600" dirty="0">
              <a:solidFill>
                <a:schemeClr val="tx1"/>
              </a:solidFill>
              <a:latin typeface="Sylfae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a-GE" sz="1000" dirty="0">
              <a:solidFill>
                <a:schemeClr val="tx1"/>
              </a:solidFill>
              <a:latin typeface="Sylfae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000" dirty="0">
                <a:solidFill>
                  <a:schemeClr val="tx1"/>
                </a:solidFill>
                <a:latin typeface="Sylfaen" pitchFamily="18" charset="0"/>
              </a:rPr>
              <a:t>მოკლე ტექსტი </a:t>
            </a:r>
            <a:r>
              <a:rPr lang="ka-GE" sz="1000" dirty="0" smtClean="0">
                <a:solidFill>
                  <a:schemeClr val="tx1"/>
                </a:solidFill>
                <a:latin typeface="Sylfaen" pitchFamily="18" charset="0"/>
              </a:rPr>
              <a:t>საქმიანობების</a:t>
            </a:r>
            <a:endParaRPr lang="ka-GE" sz="1000" dirty="0">
              <a:solidFill>
                <a:schemeClr val="tx1"/>
              </a:solidFill>
              <a:latin typeface="Sylfae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000" dirty="0">
                <a:solidFill>
                  <a:schemeClr val="tx1"/>
                </a:solidFill>
                <a:latin typeface="Sylfaen" pitchFamily="18" charset="0"/>
              </a:rPr>
              <a:t> შესახებ</a:t>
            </a:r>
            <a:endParaRPr lang="en-US" sz="10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55576" y="3429001"/>
            <a:ext cx="2016224" cy="131070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სერტიფიცირება</a:t>
            </a:r>
            <a:endParaRPr kumimoji="0" lang="ka-G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600" dirty="0">
              <a:solidFill>
                <a:schemeClr val="tx1"/>
              </a:solidFill>
              <a:latin typeface="Sylfae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მოკლე ტექსტი</a:t>
            </a:r>
            <a:r>
              <a:rPr kumimoji="0" lang="ka-G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სერთიფიცირების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შესახებ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491880" y="3429001"/>
            <a:ext cx="2016224" cy="131070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აკრედიტაცია</a:t>
            </a:r>
            <a:endParaRPr kumimoji="0" lang="ka-G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600" dirty="0">
              <a:solidFill>
                <a:schemeClr val="tx1"/>
              </a:solidFill>
              <a:latin typeface="Sylfae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მოკლე ტექსტი</a:t>
            </a:r>
            <a:r>
              <a:rPr kumimoji="0" lang="ka-G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აკრედიტაციის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შესახებ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156176" y="3429001"/>
            <a:ext cx="2016224" cy="131070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ანგარიშგება</a:t>
            </a:r>
            <a:endParaRPr kumimoji="0" lang="ka-G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600" dirty="0">
              <a:solidFill>
                <a:schemeClr val="tx1"/>
              </a:solidFill>
              <a:latin typeface="Sylfae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მოკლე ტექსტი</a:t>
            </a:r>
            <a:r>
              <a:rPr kumimoji="0" lang="ka-G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ანგარიშგების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შესახებ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55576" y="5105401"/>
            <a:ext cx="2016224" cy="131070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ანალიზი</a:t>
            </a:r>
            <a:endParaRPr kumimoji="0" lang="ka-G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600" dirty="0">
              <a:solidFill>
                <a:schemeClr val="tx1"/>
              </a:solidFill>
              <a:latin typeface="Sylfae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მოკლე ტექსტი</a:t>
            </a:r>
            <a:r>
              <a:rPr kumimoji="0" lang="ka-G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ანალიზის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შესახებ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156176" y="5105401"/>
            <a:ext cx="2016224" cy="131070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კანონმდებლობა</a:t>
            </a:r>
            <a:endParaRPr kumimoji="0" lang="ka-G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a-GE" sz="1600" dirty="0">
              <a:solidFill>
                <a:schemeClr val="tx1"/>
              </a:solidFill>
              <a:latin typeface="Sylfae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მოკლე ტექსტი</a:t>
            </a:r>
            <a:endParaRPr kumimoji="0" lang="ka-GE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48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17502"/>
            <a:ext cx="8506147" cy="591220"/>
          </a:xfrm>
        </p:spPr>
        <p:txBody>
          <a:bodyPr/>
          <a:lstStyle/>
          <a:p>
            <a:pPr algn="ctr"/>
            <a:r>
              <a:rPr lang="ka-GE" kern="1200" dirty="0">
                <a:latin typeface="Sylfaen" pitchFamily="18" charset="0"/>
                <a:ea typeface="+mn-ea"/>
                <a:cs typeface="+mn-cs"/>
              </a:rPr>
              <a:t>დღევანდელი ბიზნეს პროცესების ზოგადი აღწერა</a:t>
            </a:r>
            <a:endParaRPr lang="en-US" kern="1200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087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latin typeface="Sylfaen" pitchFamily="18" charset="0"/>
              </a:rPr>
              <a:t>სამედიცინო საქმიანობის ლიცენზირება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7544" y="1700808"/>
            <a:ext cx="115212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განცხადება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003885" y="1628801"/>
            <a:ext cx="1224136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კანონმდებლობით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გათვალისწინებული</a:t>
            </a:r>
            <a:r>
              <a:rPr kumimoji="0" lang="ka-GE" sz="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563888" y="1700808"/>
            <a:ext cx="115212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დამატებითი საბუთები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67544" y="2660110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შესწავლა/განხილვა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032919" y="2324011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საქმის შეჩერება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მაძიებლის მოთხოვნით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027232" y="2979883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მოუწესრიგებელი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დოკუმენტაციის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შემთხვევაში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დასაბუთებული უარი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67544" y="373374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ცნობის გამოქვეყნება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საჯარო გაცნობისთვის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039889" y="373374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მოსაზრების წარდგენა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563888" y="373374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მივლინება პირობების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შემოწმების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დასადგენად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065141" y="373374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ზეპირი მოსმენა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577309" y="3702522"/>
            <a:ext cx="1163043" cy="5955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ადმინისტრაციულ-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სამართლებრივი აქტი /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b="1" dirty="0" smtClean="0">
                <a:solidFill>
                  <a:schemeClr val="tx1"/>
                </a:solidFill>
                <a:latin typeface="Sylfaen" pitchFamily="18" charset="0"/>
              </a:rPr>
              <a:t>ლიცენზიის გაცემა 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/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b="1" dirty="0" smtClean="0">
                <a:solidFill>
                  <a:schemeClr val="tx1"/>
                </a:solidFill>
                <a:latin typeface="Sylfaen" pitchFamily="18" charset="0"/>
              </a:rPr>
              <a:t>დაბეჭდვა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6588224" y="4572001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ლიცენზიის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გამოქვეყნება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67544" y="4525833"/>
            <a:ext cx="1152128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გახანგრძლივების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შესახებ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baseline="0" dirty="0" smtClean="0">
                <a:solidFill>
                  <a:schemeClr val="tx1"/>
                </a:solidFill>
                <a:latin typeface="Sylfaen" pitchFamily="18" charset="0"/>
              </a:rPr>
              <a:t>გადაწყვეტილების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მიღება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2046860" y="4554169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განმცხადებლის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ინფორმირება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763688" y="3949768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3315743" y="3949768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4830669" y="3949768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6300192" y="3957436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20532231">
            <a:off x="1696984" y="2637568"/>
            <a:ext cx="231304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177467">
            <a:off x="1691514" y="3170380"/>
            <a:ext cx="216191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1763688" y="4749525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988701" y="2324011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>
            <a:off x="961273" y="3379941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995519" y="4325145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7105283" y="4356400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47" name="Up Arrow 46"/>
          <p:cNvSpPr/>
          <p:nvPr/>
        </p:nvSpPr>
        <p:spPr bwMode="auto">
          <a:xfrm>
            <a:off x="2557891" y="4325145"/>
            <a:ext cx="90811" cy="130988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dk1"/>
              </a:solidFill>
              <a:latin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7544" y="5651956"/>
            <a:ext cx="450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პრობლემური ადგილები</a:t>
            </a:r>
          </a:p>
        </p:txBody>
      </p:sp>
      <p:sp>
        <p:nvSpPr>
          <p:cNvPr id="54" name="Plus 53"/>
          <p:cNvSpPr/>
          <p:nvPr/>
        </p:nvSpPr>
        <p:spPr bwMode="auto">
          <a:xfrm>
            <a:off x="1763688" y="1844825"/>
            <a:ext cx="144016" cy="144016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56" name="Plus 55"/>
          <p:cNvSpPr/>
          <p:nvPr/>
        </p:nvSpPr>
        <p:spPr bwMode="auto">
          <a:xfrm>
            <a:off x="3315743" y="1844825"/>
            <a:ext cx="144016" cy="144016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68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38" grpId="0" animBg="1"/>
      <p:bldP spid="48" grpId="0" animBg="1"/>
      <p:bldP spid="49" grpId="0" animBg="1"/>
      <p:bldP spid="50" grpId="0" animBg="1"/>
      <p:bldP spid="47" grpId="0" animBg="1"/>
      <p:bldP spid="53" grpId="0"/>
      <p:bldP spid="54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4325" y="317502"/>
            <a:ext cx="8506147" cy="591220"/>
          </a:xfrm>
        </p:spPr>
        <p:txBody>
          <a:bodyPr/>
          <a:lstStyle/>
          <a:p>
            <a:pPr algn="ctr"/>
            <a:r>
              <a:rPr lang="ka-GE" kern="1200" dirty="0">
                <a:latin typeface="Sylfaen" pitchFamily="18" charset="0"/>
                <a:ea typeface="+mn-ea"/>
                <a:cs typeface="+mn-cs"/>
              </a:rPr>
              <a:t>დღევანდელი ბიზნეს პროცესების ზოგადი აღწერა</a:t>
            </a:r>
            <a:endParaRPr lang="en-US" kern="1200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9087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latin typeface="Sylfaen" pitchFamily="18" charset="0"/>
              </a:rPr>
              <a:t>სტაციონარული დაწესებულების ნებართვა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7544" y="1700808"/>
            <a:ext cx="115212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განცხადება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03885" y="1628801"/>
            <a:ext cx="1224136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კანონმდებლობით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გათვალისწინებული</a:t>
            </a:r>
            <a:r>
              <a:rPr kumimoji="0" lang="ka-GE" sz="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63888" y="1700808"/>
            <a:ext cx="115212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დამატებითი საბუთები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0573" y="2603961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შესწავლა/განხილვა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039889" y="234426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საქმის შეჩერება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მაძიებლის მოთხოვნით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039889" y="2971801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მოუწესრიგებელი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დოკუმენტაციის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შემთხვევაში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დასაბუთებული უარი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1560" y="3657601"/>
            <a:ext cx="1008112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პირობების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ადგილზე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შემოწმება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039889" y="3657601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შემოწმების აქტი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563888" y="3657601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ადმინისტრაციულ-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სამართლებრივი აქტი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065141" y="3657601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ნებართვის გაცემა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577309" y="3657601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ნებართვის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გამოქვეყნება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1763688" y="3873625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3315743" y="3873625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830669" y="3873625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6300192" y="3881293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20397349">
            <a:off x="1676400" y="2629245"/>
            <a:ext cx="231304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255862">
            <a:off x="1671066" y="3087348"/>
            <a:ext cx="236639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995519" y="2316229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996258" y="3291715"/>
            <a:ext cx="119359" cy="215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67544" y="4821069"/>
            <a:ext cx="1152128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გახანგრძლივების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შესახებ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baseline="0" dirty="0" smtClean="0">
                <a:solidFill>
                  <a:schemeClr val="tx1"/>
                </a:solidFill>
                <a:latin typeface="Sylfaen" pitchFamily="18" charset="0"/>
              </a:rPr>
              <a:t>გადაწყვეტილების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მიღება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67544" y="5673825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განმცხადებლის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ინფორმირება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995519" y="5470195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9890" y="5607609"/>
            <a:ext cx="450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პრობლემური ადგილები </a:t>
            </a:r>
          </a:p>
        </p:txBody>
      </p:sp>
      <p:sp>
        <p:nvSpPr>
          <p:cNvPr id="35" name="Plus 34"/>
          <p:cNvSpPr/>
          <p:nvPr/>
        </p:nvSpPr>
        <p:spPr bwMode="auto">
          <a:xfrm>
            <a:off x="1763688" y="1844825"/>
            <a:ext cx="144016" cy="144016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36" name="Plus 35"/>
          <p:cNvSpPr/>
          <p:nvPr/>
        </p:nvSpPr>
        <p:spPr bwMode="auto">
          <a:xfrm>
            <a:off x="3315743" y="1844825"/>
            <a:ext cx="144016" cy="144016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37" name="Bent-Up Arrow 36"/>
          <p:cNvSpPr/>
          <p:nvPr/>
        </p:nvSpPr>
        <p:spPr bwMode="auto">
          <a:xfrm>
            <a:off x="1043608" y="4246692"/>
            <a:ext cx="4597597" cy="141708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38" name="Minus 37"/>
          <p:cNvSpPr/>
          <p:nvPr/>
        </p:nvSpPr>
        <p:spPr bwMode="auto">
          <a:xfrm rot="16200000">
            <a:off x="1003472" y="4234668"/>
            <a:ext cx="119971" cy="144016"/>
          </a:xfrm>
          <a:prstGeom prst="mathMin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dk1"/>
              </a:solidFill>
              <a:latin typeface="Arial" pitchFamily="34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467545" y="3154429"/>
            <a:ext cx="96180" cy="1587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1697" y="4388401"/>
            <a:ext cx="454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800" dirty="0"/>
              <a:t>თუ აღნიშნულ ვადაში არ იქნა მიღებული გადაწყვეტილება ნებართვის გაცემის შესახებ ან ნებართვის გაცემაზე უარის თქმის შესახებ, ნებართვა გაცემულად ჩაითვლება (20 დღე)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00422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325" y="317502"/>
            <a:ext cx="8506147" cy="591220"/>
          </a:xfrm>
        </p:spPr>
        <p:txBody>
          <a:bodyPr/>
          <a:lstStyle/>
          <a:p>
            <a:pPr algn="ctr"/>
            <a:r>
              <a:rPr lang="ka-GE" kern="1200" dirty="0">
                <a:latin typeface="Sylfaen" pitchFamily="18" charset="0"/>
                <a:ea typeface="+mn-ea"/>
                <a:cs typeface="+mn-cs"/>
              </a:rPr>
              <a:t>დღევანდელი ბიზნეს პროცესების ზოგადი აღწერა</a:t>
            </a:r>
            <a:endParaRPr lang="en-US" kern="1200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latin typeface="Sylfaen" pitchFamily="18" charset="0"/>
              </a:rPr>
              <a:t>სამედიცინო დაწესებულების აკრედიტაცია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67544" y="1519808"/>
            <a:ext cx="1152128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განაცხადი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003885" y="1447800"/>
            <a:ext cx="1224136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ბრძანებით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გათვალისწინებული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87391" y="2392645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შესწავლა/განხილვა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039889" y="2163265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არასრულყოფილი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შემთხვევაში 15 დღე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მოსაწესრიგებლად 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039889" y="2796237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საბუთების არ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წარდმოდგენის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შემთხვევაში უარი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აკრედიტაციაზე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67544" y="3473326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ადმინისტრაციუ-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სამართლებრივი აქტი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ვიზიტის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შესახებ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039889" y="3473326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სააკრედიტაციო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ვიზიტი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563888" y="3473326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მოხსენებითი ბარათი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ოქმის ასლით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065141" y="3473326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საბჭოს სხდომა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577309" y="3473326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გადაწყვეტილება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1763688" y="3689350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315743" y="3689350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4830669" y="3689350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300192" y="3697018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20345501">
            <a:off x="1729548" y="2385990"/>
            <a:ext cx="231304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298352">
            <a:off x="1722006" y="2878799"/>
            <a:ext cx="222063" cy="7090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995519" y="2146600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995519" y="3124201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577309" y="4295865"/>
            <a:ext cx="1152128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აკრედიტაციის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მინიჭება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577310" y="5148619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აკრედიტაციის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რეესტრი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7101798" y="4064727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7105283" y="4944991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956376" y="3465658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უარის შემთხვევაში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დასაბუთებული უარი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6584280" y="5944609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აკრედიტაციის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000" b="1" dirty="0" smtClean="0">
                <a:solidFill>
                  <a:schemeClr val="tx1"/>
                </a:solidFill>
                <a:latin typeface="Sylfaen" pitchFamily="18" charset="0"/>
              </a:rPr>
              <a:t>გამოწვეყნება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7101798" y="5740980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35" name="Bent-Up Arrow 34"/>
          <p:cNvSpPr/>
          <p:nvPr/>
        </p:nvSpPr>
        <p:spPr bwMode="auto">
          <a:xfrm>
            <a:off x="1043608" y="4062418"/>
            <a:ext cx="4597597" cy="141708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36" name="Minus 35"/>
          <p:cNvSpPr/>
          <p:nvPr/>
        </p:nvSpPr>
        <p:spPr bwMode="auto">
          <a:xfrm rot="16200000">
            <a:off x="1003472" y="4050394"/>
            <a:ext cx="119971" cy="144016"/>
          </a:xfrm>
          <a:prstGeom prst="mathMin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dk1"/>
              </a:solidFill>
              <a:latin typeface="Arial" pitchFamily="34" charset="0"/>
            </a:endParaRPr>
          </a:p>
        </p:txBody>
      </p:sp>
      <p:sp>
        <p:nvSpPr>
          <p:cNvPr id="37" name="Plus 36"/>
          <p:cNvSpPr/>
          <p:nvPr/>
        </p:nvSpPr>
        <p:spPr bwMode="auto">
          <a:xfrm>
            <a:off x="1763688" y="1663824"/>
            <a:ext cx="144016" cy="144016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544" y="5743952"/>
            <a:ext cx="450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პრობლემური ადგილები </a:t>
            </a:r>
          </a:p>
        </p:txBody>
      </p:sp>
      <p:sp>
        <p:nvSpPr>
          <p:cNvPr id="39" name="Right Arrow 38"/>
          <p:cNvSpPr/>
          <p:nvPr/>
        </p:nvSpPr>
        <p:spPr bwMode="auto">
          <a:xfrm>
            <a:off x="7782132" y="3711352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204126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800" dirty="0"/>
              <a:t>საბჭო იღებს გადაწყვეტილებას ერთი თვის ვადაში, გადაწყვეტილება ძალაში შედის მიღებისთანავე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94802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325" y="317502"/>
            <a:ext cx="8506147" cy="591220"/>
          </a:xfrm>
        </p:spPr>
        <p:txBody>
          <a:bodyPr/>
          <a:lstStyle/>
          <a:p>
            <a:pPr algn="ctr"/>
            <a:r>
              <a:rPr lang="ka-GE" kern="1200" dirty="0">
                <a:latin typeface="Sylfaen" pitchFamily="18" charset="0"/>
                <a:ea typeface="+mn-ea"/>
                <a:cs typeface="+mn-cs"/>
              </a:rPr>
              <a:t>დღევანდელი ბიზნეს პროცესების ზოგადი აღწერა</a:t>
            </a:r>
            <a:endParaRPr lang="en-US" kern="1200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latin typeface="Sylfaen" pitchFamily="18" charset="0"/>
              </a:rPr>
              <a:t>სამედიცინო პერსონალის სერთიფიცირება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67544" y="1556793"/>
            <a:ext cx="1152128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საბჭოში საკითხის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900" b="1" dirty="0" smtClean="0">
                <a:solidFill>
                  <a:schemeClr val="tx1"/>
                </a:solidFill>
                <a:latin typeface="Sylfaen" pitchFamily="18" charset="0"/>
              </a:rPr>
              <a:t>განხილვა გამოცდის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ჩაბარების შესახებ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7544" y="2333545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აქტის მიღება და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გამოქვეყნება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907704" y="2333545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დადებითი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7544" y="3125632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მიმღები/საგამოცდო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კომისია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914675" y="3125632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უარყოფითი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347864" y="3948171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დამატებითი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ექსპერტიზა საგამოცდო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კომისიაში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60032" y="3948171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საბუთების განხილვა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საბჭოში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94161" y="3948171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საგამოცდო წესის,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ცხრილის და ქულის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დამტკიცება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1691680" y="4171863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3131840" y="4164195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602228" y="4164195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6078137" y="4171863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995519" y="2132857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995519" y="2914225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769817" y="4702473"/>
            <a:ext cx="1152128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გამოცდა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786230" y="5510014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გამოცდის შედეგების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დახარისხება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8297791" y="4509121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8297791" y="5316322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67544" y="3948171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301132" y="5510014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საოქმო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დოკუმენატაციის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მომზადება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907704" y="3948171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პრობლემური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860032" y="3125632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განხილვის შედეგების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შეტყობინება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860032" y="2202557"/>
            <a:ext cx="1152128" cy="650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შეტყობინების არ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გაგზავნის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შემთხვევაში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baseline="0" dirty="0" smtClean="0">
                <a:solidFill>
                  <a:schemeClr val="tx1"/>
                </a:solidFill>
                <a:latin typeface="Sylfaen" pitchFamily="18" charset="0"/>
              </a:rPr>
              <a:t>მაძიებელს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 აქვს უფლება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შეუდგეს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აღნიშნულ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baseline="0" dirty="0" smtClean="0">
                <a:solidFill>
                  <a:schemeClr val="tx1"/>
                </a:solidFill>
                <a:latin typeface="Sylfaen" pitchFamily="18" charset="0"/>
              </a:rPr>
              <a:t>საქმიანობას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769817" y="3940503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გამოცდის ორგანიზება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7560077" y="4171863"/>
            <a:ext cx="144016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4867004" y="5510014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საბჭოზე დამტკიცება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995519" y="3724590"/>
            <a:ext cx="96180" cy="139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34" name="Left Arrow 33"/>
          <p:cNvSpPr/>
          <p:nvPr/>
        </p:nvSpPr>
        <p:spPr bwMode="auto">
          <a:xfrm>
            <a:off x="7560077" y="5733706"/>
            <a:ext cx="144016" cy="7200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35" name="Left Arrow 34"/>
          <p:cNvSpPr/>
          <p:nvPr/>
        </p:nvSpPr>
        <p:spPr bwMode="auto">
          <a:xfrm>
            <a:off x="6078137" y="5733706"/>
            <a:ext cx="144016" cy="7200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36" name="Left Arrow 35"/>
          <p:cNvSpPr/>
          <p:nvPr/>
        </p:nvSpPr>
        <p:spPr bwMode="auto">
          <a:xfrm>
            <a:off x="4601387" y="5727547"/>
            <a:ext cx="144016" cy="7200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8742985">
            <a:off x="1575863" y="3792857"/>
            <a:ext cx="432048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17171615">
            <a:off x="1189463" y="3353159"/>
            <a:ext cx="1133965" cy="6922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13765732">
            <a:off x="2987824" y="3781551"/>
            <a:ext cx="432048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4695591">
            <a:off x="2740643" y="3346546"/>
            <a:ext cx="1133965" cy="6922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2173764">
            <a:off x="2904905" y="3227819"/>
            <a:ext cx="2166751" cy="8862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3347864" y="5415392"/>
            <a:ext cx="1152128" cy="6963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სერტიფიკატის ბეჭდვა/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რეესტრული აღრიცხვა/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სერტიფიკატის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900" b="1" dirty="0" smtClean="0">
                <a:solidFill>
                  <a:schemeClr val="tx1"/>
                </a:solidFill>
                <a:latin typeface="Sylfaen" pitchFamily="18" charset="0"/>
              </a:rPr>
              <a:t>გაცემა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43" name="Up Arrow 42"/>
          <p:cNvSpPr/>
          <p:nvPr/>
        </p:nvSpPr>
        <p:spPr bwMode="auto">
          <a:xfrm>
            <a:off x="5390691" y="3733801"/>
            <a:ext cx="90811" cy="130988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dk1"/>
              </a:solidFill>
              <a:latin typeface="Arial" pitchFamily="34" charset="0"/>
            </a:endParaRPr>
          </a:p>
        </p:txBody>
      </p:sp>
      <p:sp>
        <p:nvSpPr>
          <p:cNvPr id="44" name="Up Arrow 43"/>
          <p:cNvSpPr/>
          <p:nvPr/>
        </p:nvSpPr>
        <p:spPr bwMode="auto">
          <a:xfrm>
            <a:off x="5390691" y="2922637"/>
            <a:ext cx="90811" cy="130988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dk1"/>
              </a:solidFill>
              <a:latin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2892" y="4988429"/>
            <a:ext cx="450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პრობლემური ადგილები </a:t>
            </a:r>
          </a:p>
        </p:txBody>
      </p:sp>
    </p:spTree>
    <p:extLst>
      <p:ext uri="{BB962C8B-B14F-4D97-AF65-F5344CB8AC3E}">
        <p14:creationId xmlns:p14="http://schemas.microsoft.com/office/powerpoint/2010/main" val="1940876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325" y="317502"/>
            <a:ext cx="8506147" cy="591220"/>
          </a:xfrm>
        </p:spPr>
        <p:txBody>
          <a:bodyPr/>
          <a:lstStyle/>
          <a:p>
            <a:pPr algn="ctr"/>
            <a:r>
              <a:rPr lang="ka-GE" kern="1200" dirty="0">
                <a:latin typeface="Sylfaen" pitchFamily="18" charset="0"/>
                <a:ea typeface="+mn-ea"/>
                <a:cs typeface="+mn-cs"/>
              </a:rPr>
              <a:t>დღევანდელი ბიზნეს პროცესების ზოგადი აღწერა</a:t>
            </a:r>
            <a:endParaRPr lang="en-US" kern="1200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latin typeface="Sylfaen" pitchFamily="18" charset="0"/>
              </a:rPr>
              <a:t>პრობლემური ადგილები:</a:t>
            </a:r>
          </a:p>
          <a:p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რუტინა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დიდი მოცულობის მატერიალური დოკუმენტები, მათ შორის რეესტრები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მონაცემების არაოპტიმიზირებული და მოძველებული ბაზები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მოშლილი უწყებათაშორისი კავშირები, რაც იწვევს მატერიალური დოკუმენტების სიმრავლეს და მათი იდენთიფიცირების არაოპერატიულობას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არაზუსტი (მოძველებული, რეგულარულად არაგანახლებადი) ინფორმაცია სამედიცინო დაწესებულებებსა და პერსონალზე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დოკუმენტების ხელით დამუშავება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ინფორმაციის უმეტესი ნაწილის არა სისტემატიზებული (მატერიალური დოკუმენტების სახით მოწოდებული) ფორმით არსებობა, რაც ანალიზის საშუალებას არ იძლევა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სამინისტროს საქმის წარმოების ელ. სისტემასთან ინტეგრაცია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საკანონმდებლო აქტების დახვეწის აუცილებლობა</a:t>
            </a:r>
          </a:p>
        </p:txBody>
      </p:sp>
    </p:spTree>
    <p:extLst>
      <p:ext uri="{BB962C8B-B14F-4D97-AF65-F5344CB8AC3E}">
        <p14:creationId xmlns:p14="http://schemas.microsoft.com/office/powerpoint/2010/main" val="1205392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325" y="317502"/>
            <a:ext cx="8506147" cy="591220"/>
          </a:xfrm>
        </p:spPr>
        <p:txBody>
          <a:bodyPr/>
          <a:lstStyle/>
          <a:p>
            <a:pPr algn="ctr"/>
            <a:r>
              <a:rPr lang="ka-GE" kern="1200" dirty="0" smtClean="0">
                <a:latin typeface="Sylfaen" pitchFamily="18" charset="0"/>
                <a:ea typeface="+mn-ea"/>
                <a:cs typeface="+mn-cs"/>
              </a:rPr>
              <a:t>ბენეფიტები</a:t>
            </a:r>
            <a:endParaRPr lang="en-US" kern="1200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24745"/>
            <a:ext cx="8496944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დოკუმენტების უმეტესი ნაწილის ელექტრონული და სისტემატიზებული ფორმით მოწოდება, რაც ამ დოკუმენტის გარკვეული კრიტერიუმებით დამუშავებისა და შეტანის საჭიროებას მოხსნის და ანალიზის საშუალებას იძლევა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ორ მხარეს შორის კონსულტაციებისა და დოკუმენტაციის დასახვეწად საჭირო სხვა პროცედურების დაშორებულ რეჟიმში წარმართვა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ელექტრონული ინფორმაციის მრავალმხრივი ანალიზის საშუალება, მათ შორის გარკვეული ინდიკატორებით წინა პერიოდში წარმოდგენილ ინფორმაციასთან შეჯერებისა, მნიშვნელოვანი ცვლილებების გამოვლენისა და შემდგომში მათზე მიზანმიმართული რეაგირების შესაძლებლობა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ელექტრონული რეესტრის წარმართვა და საჯარო ინფორმაციის ოპერატიულად ხელმისაწვდომობის უზრუნველყოფა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უწყებათაშორისი კავშირების საშუალებით (სამოქალაქო რეესტრი, საჯარო რეესტრი, განათლების სამინისტრო, გარემოს დაცვის სამინისტრო, ნოტარიუსთა პალატა) ინფორმაციის ოპერატიულად მიღება, სწორი და დროული რეაგირება</a:t>
            </a:r>
          </a:p>
        </p:txBody>
      </p:sp>
    </p:spTree>
    <p:extLst>
      <p:ext uri="{BB962C8B-B14F-4D97-AF65-F5344CB8AC3E}">
        <p14:creationId xmlns:p14="http://schemas.microsoft.com/office/powerpoint/2010/main" val="2541867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1330</Words>
  <Application>Microsoft Office PowerPoint</Application>
  <PresentationFormat>On-screen Show (4:3)</PresentationFormat>
  <Paragraphs>590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PresentationLoad</vt:lpstr>
      <vt:lpstr>1_PresentationLoad</vt:lpstr>
      <vt:lpstr>ჯანმრთელობის დაცვის  ერთიანი საინფორმაციო სისტემა</vt:lpstr>
      <vt:lpstr>ჯანმრთელობის დაცვის ერთიანი საინფორმაციო სისტემა</vt:lpstr>
      <vt:lpstr>ლიცენზირება-ნებართვები, სერტიფიცირება, რეგულირება</vt:lpstr>
      <vt:lpstr>დღევანდელი ბიზნეს პროცესების ზოგადი აღწერა</vt:lpstr>
      <vt:lpstr>დღევანდელი ბიზნეს პროცესების ზოგადი აღწერა</vt:lpstr>
      <vt:lpstr>დღევანდელი ბიზნეს პროცესების ზოგადი აღწერა</vt:lpstr>
      <vt:lpstr>დღევანდელი ბიზნეს პროცესების ზოგადი აღწერა</vt:lpstr>
      <vt:lpstr>დღევანდელი ბიზნეს პროცესების ზოგადი აღწერა</vt:lpstr>
      <vt:lpstr>ბენეფიტები</vt:lpstr>
      <vt:lpstr>მაძიებლის რეგისტრაცია, ავტორიზაცია და აუდენთიფიკაცია</vt:lpstr>
      <vt:lpstr>მაძიებლის ვებ ინტერფეისი</vt:lpstr>
      <vt:lpstr>განმარტებები</vt:lpstr>
      <vt:lpstr>მაძიებლის მიერ დოკუმენტების წარმოების პროცესი</vt:lpstr>
      <vt:lpstr>სააგენტოს ხელმძღვანელობის ვებ ინტერფეისი</vt:lpstr>
      <vt:lpstr>სააგენტოს ვებ ინტერფეისი</vt:lpstr>
      <vt:lpstr>განმარტებები</vt:lpstr>
      <vt:lpstr>სააგენტოს მიერ დოკუმენტების განხილვის პროცესი</vt:lpstr>
      <vt:lpstr>მადლობთ ყურადღებისთვის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ჯანმრთელობის დაცვის  ერთიანი საინფორმაციო სისტემა</dc:title>
  <dc:creator>TATA</dc:creator>
  <cp:lastModifiedBy>TATA</cp:lastModifiedBy>
  <cp:revision>75</cp:revision>
  <cp:lastPrinted>2011-08-30T12:06:26Z</cp:lastPrinted>
  <dcterms:created xsi:type="dcterms:W3CDTF">2011-08-25T06:48:38Z</dcterms:created>
  <dcterms:modified xsi:type="dcterms:W3CDTF">2011-09-02T12:18:35Z</dcterms:modified>
</cp:coreProperties>
</file>