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82" r:id="rId5"/>
    <p:sldId id="271" r:id="rId6"/>
    <p:sldId id="272" r:id="rId7"/>
    <p:sldId id="276" r:id="rId8"/>
    <p:sldId id="278" r:id="rId9"/>
    <p:sldId id="274" r:id="rId10"/>
    <p:sldId id="273" r:id="rId11"/>
    <p:sldId id="284" r:id="rId12"/>
    <p:sldId id="285" r:id="rId13"/>
    <p:sldId id="275" r:id="rId14"/>
    <p:sldId id="283" r:id="rId15"/>
    <p:sldId id="277" r:id="rId16"/>
    <p:sldId id="286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0FA"/>
    <a:srgbClr val="FF7979"/>
    <a:srgbClr val="BCE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F7860-32C5-4DF3-B85F-44AECC1D3F9D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C8213-8788-449D-82F2-1BDE816B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Georgia – state party of major international instruments on data protection</a:t>
            </a:r>
            <a:r>
              <a:rPr lang="en-US" baseline="0" dirty="0" smtClean="0"/>
              <a:t> – 2006 Convention, 2013 AP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8213-8788-449D-82F2-1BDE816B5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1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Formation of office underway – staff not completely recruited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8213-8788-449D-82F2-1BDE816B52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6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Formation of office underway – staff not completely recruited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8213-8788-449D-82F2-1BDE816B52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6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0772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87925"/>
            <a:ext cx="7010400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69342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32537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1D91E29-4861-46DF-9EFA-EADF0A0060DB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382000" y="0"/>
            <a:ext cx="76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382000" y="4724400"/>
            <a:ext cx="762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2000" y="6172200"/>
            <a:ext cx="762000" cy="685800"/>
          </a:xfrm>
          <a:prstGeom prst="rect">
            <a:avLst/>
          </a:prstGeom>
          <a:solidFill>
            <a:srgbClr val="BCE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4572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0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2" y="1752600"/>
            <a:ext cx="8775138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371600"/>
            <a:ext cx="533400" cy="266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800" y="1371600"/>
            <a:ext cx="8458200" cy="266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98" y="6250254"/>
            <a:ext cx="1106502" cy="5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1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9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4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1E29-4861-46DF-9EFA-EADF0A0060DB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BD36-6E69-4888-B017-65928C0C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a-GE" sz="3000" dirty="0" smtClean="0"/>
              <a:t>პერსონალურ მონაცემთა დაცვის ინსპექტორის აპარატის საქმიანობის ძირითადი მიმართულებები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86400"/>
            <a:ext cx="6934200" cy="609600"/>
          </a:xfrm>
        </p:spPr>
        <p:txBody>
          <a:bodyPr>
            <a:no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</a:rPr>
              <a:t>ნინო სარიშვილი</a:t>
            </a:r>
          </a:p>
          <a:p>
            <a:r>
              <a:rPr lang="ka-GE" sz="1800" dirty="0" smtClean="0">
                <a:solidFill>
                  <a:schemeClr val="bg1"/>
                </a:solidFill>
              </a:rPr>
              <a:t>საერთაშორისო ურთიერთობებისა და კომუნიკაციის დეპარტამენტის უფროსი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6519446"/>
            <a:ext cx="129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>
                <a:solidFill>
                  <a:schemeClr val="bg1"/>
                </a:solidFill>
              </a:rPr>
              <a:t>20.12</a:t>
            </a:r>
            <a:r>
              <a:rPr lang="en-US" sz="1600" dirty="0">
                <a:solidFill>
                  <a:schemeClr val="bg1"/>
                </a:solidFill>
              </a:rPr>
              <a:t>.2013</a:t>
            </a:r>
            <a:endParaRPr lang="ka-G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oitadm\Desktop\Pics for Nini\Group_Train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71650"/>
            <a:ext cx="6805523" cy="47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ძირითადი მიმართულებები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0679" y="1752600"/>
            <a:ext cx="8494144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dirty="0" smtClean="0"/>
              <a:t>ტრენინგები</a:t>
            </a:r>
            <a:endParaRPr lang="en-US" sz="2200" dirty="0"/>
          </a:p>
        </p:txBody>
      </p:sp>
      <p:sp>
        <p:nvSpPr>
          <p:cNvPr id="10" name="Rounded Rectangle 9"/>
          <p:cNvSpPr/>
          <p:nvPr/>
        </p:nvSpPr>
        <p:spPr>
          <a:xfrm>
            <a:off x="330678" y="3048000"/>
            <a:ext cx="3555522" cy="8382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იუსტიციის სასწავლო ცენტრი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5181602" y="4914900"/>
            <a:ext cx="3605122" cy="81915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ტრენინგების </a:t>
            </a:r>
            <a:r>
              <a:rPr lang="ka-GE" sz="2000" dirty="0" smtClean="0"/>
              <a:t>გეგმა</a:t>
            </a:r>
            <a:r>
              <a:rPr lang="en-US" sz="2000" dirty="0" smtClean="0"/>
              <a:t> </a:t>
            </a:r>
            <a:r>
              <a:rPr lang="ka-GE" sz="2000" dirty="0" smtClean="0"/>
              <a:t>და სამიზნე </a:t>
            </a:r>
            <a:r>
              <a:rPr lang="ka-GE" sz="2000" dirty="0"/>
              <a:t>ჯგუფები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029200" y="3048000"/>
            <a:ext cx="3555522" cy="8382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საბაზისო სახელმძღვანელო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330678" y="4953000"/>
            <a:ext cx="3555522" cy="8382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თემატური სახელმძღვანელოები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15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eoitadm\Desktop\Pics for Nini\12050669-desire-of-coope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40583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ძირითადი მიმართულებები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0679" y="1752600"/>
            <a:ext cx="8494144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dirty="0" smtClean="0"/>
              <a:t>საერთაშორისო ორგანიზაციებთან თანამშრომლობა</a:t>
            </a:r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>
            <a:off x="302104" y="2895600"/>
            <a:ext cx="3486149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/>
              <a:t>ევროპის საბჭოს საკონსულტაციო კომიტეტი - </a:t>
            </a:r>
            <a:r>
              <a:rPr lang="en-US" dirty="0" smtClean="0"/>
              <a:t>T-PD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33974" y="4581524"/>
            <a:ext cx="3852773" cy="904875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გაეროს მექანიზმები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310185" y="2895600"/>
            <a:ext cx="3443199" cy="81915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კონვენციაზე მომუშავე ჯგუფი - </a:t>
            </a:r>
            <a:r>
              <a:rPr lang="en-US" sz="2000" dirty="0" smtClean="0"/>
              <a:t>CAHDATA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302104" y="4572000"/>
            <a:ext cx="3443199" cy="9144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/>
              <a:t>ცენტარულ და აღმოსავლეთ ევროპის გაერთიანება - </a:t>
            </a:r>
            <a:r>
              <a:rPr lang="en-US" dirty="0" smtClean="0"/>
              <a:t>CEEC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oitadm\Desktop\Pics for Nini\database-migration-diagram-26313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9" y="3276600"/>
            <a:ext cx="4483767" cy="33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პრიორიტეტები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6985" y="2514600"/>
            <a:ext cx="8334375" cy="6858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ფაილური სისტემების კატალოგების რეესტრი </a:t>
            </a:r>
            <a:r>
              <a:rPr lang="en-US" sz="2000" dirty="0" smtClean="0"/>
              <a:t>– </a:t>
            </a:r>
            <a:r>
              <a:rPr lang="ka-GE" sz="2000" dirty="0" smtClean="0"/>
              <a:t>გამჭვირვალობა და ანგარიშვალდებულება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31321" y="5863431"/>
            <a:ext cx="8382000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მონაცემთა ტრანსსასაზღვრო გადაცემა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40298" y="3505200"/>
            <a:ext cx="8435376" cy="6858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მონაცემთა ბაზები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455722" y="4648200"/>
            <a:ext cx="4357599" cy="9144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კერძო და საჯარო სტრუქტურებს შორის მონაცემთა გაცვლა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366986" y="1676400"/>
            <a:ext cx="8355312" cy="6858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სისტემური ხასიათის პრობლემების აღმოფხვრა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8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აქცენტები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276600"/>
            <a:ext cx="8494144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/>
              <a:t>ინფორმაციის თავისუფლება </a:t>
            </a:r>
            <a:r>
              <a:rPr lang="ka-GE" sz="2400" dirty="0" smtClean="0"/>
              <a:t>- ბალანსის </a:t>
            </a:r>
            <a:r>
              <a:rPr lang="ka-GE" sz="2400" dirty="0"/>
              <a:t>დადგენა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68779" y="2057400"/>
            <a:ext cx="8494144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/>
              <a:t>სწორი პრაქტიკის დანერგვა</a:t>
            </a:r>
            <a:endParaRPr lang="en-US" sz="2400" dirty="0"/>
          </a:p>
        </p:txBody>
      </p:sp>
      <p:pic>
        <p:nvPicPr>
          <p:cNvPr id="13" name="Picture 2" descr="C:\Users\nsarishvili\Desktop\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508">
            <a:off x="314325" y="4326373"/>
            <a:ext cx="3375789" cy="19812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938498" y="4724400"/>
            <a:ext cx="4953000" cy="10668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/>
              <a:t>გამოხატვის თავისუფლება - ბალანსის დადგენა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36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sarishvili\Desktop\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570">
            <a:off x="5189219" y="2001931"/>
            <a:ext cx="379306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eoitadm\Desktop\Pics for Nini\cooper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4" y="3429000"/>
            <a:ext cx="38209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აქცენტები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6404" y="2133600"/>
            <a:ext cx="8475094" cy="7620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დახმარება სისტემების ადაპტაციის პროცესში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359254" y="5346700"/>
            <a:ext cx="8494144" cy="7620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ტრენინგები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40203" y="3505200"/>
            <a:ext cx="8465569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200" dirty="0" smtClean="0"/>
              <a:t>პრივატულობის კონცეფციის ინტეგრირება პროგრამის დიზაინის დონეზე - </a:t>
            </a:r>
            <a:r>
              <a:rPr lang="en-US" sz="2200" dirty="0" smtClean="0"/>
              <a:t>privacy by design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423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eoitadm\Desktop\Pics for Nini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86" y="2681287"/>
            <a:ext cx="3171413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აქტუალური საკითხები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005" y="1981200"/>
            <a:ext cx="8494144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200" dirty="0" smtClean="0"/>
              <a:t>პირდაპირი მარკეტინგი</a:t>
            </a:r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>
            <a:off x="384055" y="4038600"/>
            <a:ext cx="8494144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200" dirty="0" smtClean="0"/>
              <a:t>ვიდეოთვალთვალი</a:t>
            </a:r>
            <a:endParaRPr lang="en-US" sz="2200" dirty="0"/>
          </a:p>
        </p:txBody>
      </p:sp>
      <p:sp>
        <p:nvSpPr>
          <p:cNvPr id="8" name="Rounded Rectangle 7"/>
          <p:cNvSpPr/>
          <p:nvPr/>
        </p:nvSpPr>
        <p:spPr>
          <a:xfrm>
            <a:off x="365005" y="6019800"/>
            <a:ext cx="8494144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200" dirty="0" smtClean="0"/>
              <a:t>მონაცემთა შენახვის ვადები და პროპორციულობა</a:t>
            </a:r>
            <a:endParaRPr lang="en-US" sz="2200" dirty="0"/>
          </a:p>
        </p:txBody>
      </p:sp>
      <p:sp>
        <p:nvSpPr>
          <p:cNvPr id="9" name="Rounded Rectangle 8"/>
          <p:cNvSpPr/>
          <p:nvPr/>
        </p:nvSpPr>
        <p:spPr>
          <a:xfrm>
            <a:off x="365005" y="2981325"/>
            <a:ext cx="8494144" cy="6858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მონაცემთა ბაზებთან </a:t>
            </a:r>
            <a:r>
              <a:rPr lang="ka-GE" sz="2000" dirty="0"/>
              <a:t>წვდომა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384055" y="4962525"/>
            <a:ext cx="8494144" cy="6858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>
                <a:solidFill>
                  <a:schemeClr val="bg1"/>
                </a:solidFill>
              </a:rPr>
              <a:t>მონაცემთა გასაჯაროება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სტატისტიკა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76300" y="4376732"/>
            <a:ext cx="7048500" cy="190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177222" y="4897278"/>
            <a:ext cx="1790699" cy="533401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/>
              <a:t>განცხადება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177222" y="5751910"/>
            <a:ext cx="1790699" cy="535782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/>
              <a:t>კონსულტაცია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410201" y="5800728"/>
            <a:ext cx="2000837" cy="486966"/>
          </a:xfrm>
          <a:prstGeom prst="roundRect">
            <a:avLst/>
          </a:prstGeom>
          <a:pattFill prst="ltUpDiag">
            <a:fgClr>
              <a:srgbClr val="FF7979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/>
              <a:t>ინსპექტირება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 rot="16200000">
            <a:off x="2131222" y="3583777"/>
            <a:ext cx="1328732" cy="257176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 rot="16200000">
            <a:off x="5765714" y="3979065"/>
            <a:ext cx="566732" cy="228599"/>
          </a:xfrm>
          <a:prstGeom prst="roundRect">
            <a:avLst/>
          </a:prstGeom>
          <a:pattFill prst="ltUpDiag">
            <a:fgClr>
              <a:srgbClr val="FF7979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 rot="16200000">
            <a:off x="2936855" y="3284274"/>
            <a:ext cx="1880113" cy="304801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 rot="16200000">
            <a:off x="4512019" y="3754301"/>
            <a:ext cx="940057" cy="304801"/>
          </a:xfrm>
          <a:prstGeom prst="roundRect">
            <a:avLst/>
          </a:prstGeom>
          <a:pattFill prst="ltUpDiag">
            <a:fgClr>
              <a:schemeClr val="accent3">
                <a:lumMod val="60000"/>
                <a:lumOff val="40000"/>
              </a:schemeClr>
            </a:fgClr>
            <a:bgClr>
              <a:schemeClr val="accent3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5410200" y="4897278"/>
            <a:ext cx="1990725" cy="533401"/>
          </a:xfrm>
          <a:prstGeom prst="roundRect">
            <a:avLst/>
          </a:prstGeom>
          <a:pattFill prst="ltUpDiag">
            <a:fgClr>
              <a:schemeClr val="accent3">
                <a:lumMod val="60000"/>
                <a:lumOff val="40000"/>
              </a:schemeClr>
            </a:fgClr>
            <a:bgClr>
              <a:schemeClr val="accent3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/>
              <a:t>დასკვნა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76188" y="184153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28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5519" y="280548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3915" y="241678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52552" y="322522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88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 animBg="1"/>
      <p:bldP spid="5" grpId="0" animBg="1"/>
      <p:bldP spid="6" grpId="0" animBg="1"/>
      <p:bldP spid="12" grpId="0" animBg="1"/>
      <p:bldP spid="13" grpId="0" animBg="1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914400" y="1959123"/>
            <a:ext cx="7632138" cy="1219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a-GE" sz="4800" b="1" smtClean="0">
                <a:solidFill>
                  <a:schemeClr val="accent1">
                    <a:lumMod val="50000"/>
                  </a:schemeClr>
                </a:solidFill>
                <a:latin typeface="Uni Sans Bold" pitchFamily="34" charset="0"/>
              </a:rPr>
              <a:t>გმადლობთ </a:t>
            </a:r>
            <a:r>
              <a:rPr lang="ka-GE" sz="4800" b="1" smtClean="0">
                <a:solidFill>
                  <a:schemeClr val="accent1">
                    <a:lumMod val="50000"/>
                  </a:schemeClr>
                </a:solidFill>
                <a:latin typeface="Uni Sans Bold" pitchFamily="34" charset="0"/>
              </a:rPr>
              <a:t>ყურადღებისთვის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Uni Sans Bold" pitchFamily="34" charset="0"/>
            </a:endParaRPr>
          </a:p>
        </p:txBody>
      </p:sp>
      <p:pic>
        <p:nvPicPr>
          <p:cNvPr id="8194" name="Picture 2" descr="C:\Users\nsarishvili\Desktop\Question-Mark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94" y="3277034"/>
            <a:ext cx="2477440" cy="33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50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rved Left Arrow 10"/>
          <p:cNvSpPr/>
          <p:nvPr/>
        </p:nvSpPr>
        <p:spPr>
          <a:xfrm rot="20961992" flipH="1">
            <a:off x="757387" y="4250154"/>
            <a:ext cx="786211" cy="1558865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20961992" flipH="1">
            <a:off x="670473" y="2086931"/>
            <a:ext cx="786211" cy="1558865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D:\Nini\WTO\WTO Pics\cfa-investment-ban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819400" cy="26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ზოგადი ინფორმაცია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752600"/>
            <a:ext cx="5943600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საერთაშორისო დოკუმენტები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2504413"/>
            <a:ext cx="3886200" cy="467387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108 </a:t>
            </a:r>
            <a:r>
              <a:rPr lang="ka-GE" sz="2200" dirty="0" smtClean="0"/>
              <a:t>კონვენცია</a:t>
            </a:r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3886200"/>
            <a:ext cx="5943600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ეროვნული კანონმდებლობა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057400" y="3124200"/>
            <a:ext cx="3886200" cy="58075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დამატებითი ოქმი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981200" y="4724400"/>
            <a:ext cx="3962400" cy="6096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dirty="0" smtClean="0"/>
              <a:t>კანონი</a:t>
            </a:r>
            <a:endParaRPr lang="en-US" sz="2200" dirty="0"/>
          </a:p>
        </p:txBody>
      </p:sp>
      <p:sp>
        <p:nvSpPr>
          <p:cNvPr id="13" name="Rounded Rectangle 12"/>
          <p:cNvSpPr/>
          <p:nvPr/>
        </p:nvSpPr>
        <p:spPr>
          <a:xfrm>
            <a:off x="1981200" y="5638800"/>
            <a:ext cx="3962400" cy="6096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dirty="0" smtClean="0"/>
              <a:t>დებულება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3559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nsarishvili\Desktop\3652178-474541-team-leader-in-group-people-at-office-stuff-manager-series-3d-isolated-charac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419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Left Arrow 8"/>
          <p:cNvSpPr/>
          <p:nvPr/>
        </p:nvSpPr>
        <p:spPr>
          <a:xfrm rot="21313416" flipH="1">
            <a:off x="6495463" y="3184411"/>
            <a:ext cx="786211" cy="1435753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20961992">
            <a:off x="1793377" y="3251801"/>
            <a:ext cx="787371" cy="1341151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საზედამხედველო ორგანო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5300" y="1905000"/>
            <a:ext cx="8382000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ინსპექტორი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95300" y="3124200"/>
            <a:ext cx="8382000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ინსპექტორის აპარატი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9562" y="4648200"/>
            <a:ext cx="8448675" cy="1524000"/>
            <a:chOff x="228600" y="4648200"/>
            <a:chExt cx="8372475" cy="1219200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4648200"/>
              <a:ext cx="3200400" cy="1219200"/>
            </a:xfrm>
            <a:prstGeom prst="roundRect">
              <a:avLst/>
            </a:prstGeom>
            <a:pattFill prst="ltUpDiag">
              <a:fgClr>
                <a:schemeClr val="accent1">
                  <a:lumMod val="75000"/>
                </a:schemeClr>
              </a:fgClr>
              <a:bgClr>
                <a:schemeClr val="accent1">
                  <a:lumMod val="50000"/>
                </a:schemeClr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ka-GE" b="1" dirty="0" smtClean="0"/>
                <a:t>განცხადებების </a:t>
              </a:r>
              <a:r>
                <a:rPr lang="ka-GE" b="1" dirty="0" smtClean="0"/>
                <a:t>განხილვისა </a:t>
              </a:r>
              <a:r>
                <a:rPr lang="ka-GE" b="1" dirty="0"/>
                <a:t>და ინსპექტირების დეპარტამენტი</a:t>
              </a:r>
              <a:endParaRPr lang="ru-RU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400675" y="4648200"/>
              <a:ext cx="3200400" cy="1219200"/>
            </a:xfrm>
            <a:prstGeom prst="roundRect">
              <a:avLst/>
            </a:prstGeom>
            <a:pattFill prst="ltUpDiag">
              <a:fgClr>
                <a:schemeClr val="accent1">
                  <a:lumMod val="75000"/>
                </a:schemeClr>
              </a:fgClr>
              <a:bgClr>
                <a:schemeClr val="accent1">
                  <a:lumMod val="50000"/>
                </a:schemeClr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a-GE" b="1" dirty="0"/>
                <a:t>საერთაშორისო ურთიერთობებისა და კომუნიკაციის დეპარტამენტი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5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Nini\WTO\WTO Pics\sunday_monday_investment_ban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361294" cy="23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ძირითადი ფუნქციები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1400" y="1819275"/>
            <a:ext cx="5181600" cy="847726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2200" dirty="0" smtClean="0"/>
              <a:t>განცხადებების განხილვა</a:t>
            </a:r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>
            <a:off x="194687" y="4381993"/>
            <a:ext cx="4682113" cy="9144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2200" dirty="0" smtClean="0"/>
              <a:t>საზოგადოებრივი ცნობიერების ამაღლება</a:t>
            </a:r>
            <a:endParaRPr lang="en-US" sz="2200" dirty="0"/>
          </a:p>
        </p:txBody>
      </p:sp>
      <p:sp>
        <p:nvSpPr>
          <p:cNvPr id="12" name="Rounded Rectangle 11"/>
          <p:cNvSpPr/>
          <p:nvPr/>
        </p:nvSpPr>
        <p:spPr>
          <a:xfrm>
            <a:off x="175901" y="5715000"/>
            <a:ext cx="4700899" cy="9144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2200" dirty="0" smtClean="0"/>
              <a:t>კონსულტაციები</a:t>
            </a:r>
            <a:endParaRPr lang="en-US" sz="2200" dirty="0"/>
          </a:p>
        </p:txBody>
      </p:sp>
      <p:sp>
        <p:nvSpPr>
          <p:cNvPr id="13" name="Rounded Rectangle 12"/>
          <p:cNvSpPr/>
          <p:nvPr/>
        </p:nvSpPr>
        <p:spPr>
          <a:xfrm>
            <a:off x="3609976" y="3048000"/>
            <a:ext cx="5181599" cy="906689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2200" dirty="0" smtClean="0"/>
              <a:t>ინსპექტირება</a:t>
            </a:r>
            <a:endParaRPr lang="en-US" sz="2200" dirty="0"/>
          </a:p>
        </p:txBody>
      </p:sp>
      <p:pic>
        <p:nvPicPr>
          <p:cNvPr id="15" name="Picture 4" descr="C:\Users\nsarishvili\Desktop\miami home inspector fl_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80965"/>
            <a:ext cx="2171990" cy="19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oitadm\Desktop\Pics for Nini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0718"/>
            <a:ext cx="3304453" cy="23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Left Arrow 8"/>
          <p:cNvSpPr/>
          <p:nvPr/>
        </p:nvSpPr>
        <p:spPr>
          <a:xfrm rot="21313416" flipH="1">
            <a:off x="5849609" y="2414725"/>
            <a:ext cx="786211" cy="1435753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20961992">
            <a:off x="2219667" y="2478437"/>
            <a:ext cx="787371" cy="1341151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ძირითადი მიმართულებები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3454" y="4114800"/>
            <a:ext cx="3738471" cy="11430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ეფექტიანი მექანიზმის ჩამოყალიბება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890588" y="1981200"/>
            <a:ext cx="7362824" cy="906689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მოქალაქეთა განცხადებები და </a:t>
            </a:r>
            <a:r>
              <a:rPr lang="ka-GE" sz="2400" dirty="0" smtClean="0"/>
              <a:t>ინსპექტირება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962525" y="4114800"/>
            <a:ext cx="3871822" cy="11430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მეთოდოლოგიის შემუშავება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68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y Documents\EU Presentation\Privacy Pic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0" y="1647825"/>
            <a:ext cx="884546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ძირითადი მიმართულებები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5257800"/>
            <a:ext cx="8329522" cy="9144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/>
              <a:t>კანონის კომენტარები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828800"/>
            <a:ext cx="8329522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/>
              <a:t>საკანონმდებლო ცვლილებები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605123" y="3067049"/>
            <a:ext cx="5181599" cy="742951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კანონმდებლობის ჰარმონიზაცია და კონსოლიდაცია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605123" y="4194628"/>
            <a:ext cx="5181599" cy="731612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საერთაშორისო სტანდარტებთან შესაბამისობაში მოყვანა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13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ძირითადი მიმართულებები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1975" y="1905000"/>
            <a:ext cx="8139024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/>
              <a:t>კონსულტაციები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631487" y="4190999"/>
            <a:ext cx="4069512" cy="7620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/>
              <a:t>კერძო სექტორი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631487" y="3048000"/>
            <a:ext cx="4069512" cy="7620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2400" dirty="0" smtClean="0"/>
              <a:t>საჯარო სექტორი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631488" y="5343524"/>
            <a:ext cx="4069512" cy="76200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/>
              <a:t>მოქალაქეები</a:t>
            </a:r>
            <a:endParaRPr lang="en-US" sz="2400" dirty="0"/>
          </a:p>
        </p:txBody>
      </p:sp>
      <p:pic>
        <p:nvPicPr>
          <p:cNvPr id="1028" name="Picture 4" descr="C:\Users\geoitadm\Desktop\Pics for Nini\meeting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3" y="3152774"/>
            <a:ext cx="3937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ძირითადი მიმართულებები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2" y="1828800"/>
            <a:ext cx="8139022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სახელმძღვანელოები და რეკომენდაციები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95302" y="2971800"/>
            <a:ext cx="4862424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თემატური სახელმძღვანელოები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95302" y="5410200"/>
            <a:ext cx="5081499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რეკომენდაციები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95302" y="4171950"/>
            <a:ext cx="4986248" cy="81915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/>
              <a:t>სექტორული სახელმძღვანელოები</a:t>
            </a:r>
            <a:endParaRPr lang="en-US" sz="2000" dirty="0"/>
          </a:p>
        </p:txBody>
      </p:sp>
      <p:pic>
        <p:nvPicPr>
          <p:cNvPr id="2050" name="Picture 2" descr="C:\Users\geoitadm\Desktop\Pics for Nini\manual-ident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971800"/>
            <a:ext cx="3195637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oitadm\Desktop\Pics for Nini\PHOTOS for Nini's presentation\ninistv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886075"/>
            <a:ext cx="4762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ძირითადი მიმართულებები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0679" y="1752600"/>
            <a:ext cx="8494144" cy="6096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საზოგადოებრივი ცნობიერების ამაღლება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78303" y="3962400"/>
            <a:ext cx="4938624" cy="838200"/>
          </a:xfrm>
          <a:prstGeom prst="round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საინფორმაციო შეხვედრები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30679" y="2743200"/>
            <a:ext cx="4986248" cy="81915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კამპანიის დაგეგმვა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30679" y="5219700"/>
            <a:ext cx="4986248" cy="819150"/>
          </a:xfrm>
          <a:prstGeom prst="roundRect">
            <a:avLst/>
          </a:prstGeom>
          <a:pattFill prst="ltUpDiag">
            <a:fgClr>
              <a:schemeClr val="accent1">
                <a:lumMod val="7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 smtClean="0"/>
              <a:t>უნივერსიტეტებთან თანამშრომლობა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18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269</Words>
  <Application>Microsoft Office PowerPoint</Application>
  <PresentationFormat>On-screen Show (4:3)</PresentationFormat>
  <Paragraphs>93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პერსონალურ მონაცემთა დაცვის ინსპექტორის აპარატის საქმიანობის ძირითადი მიმართულებები</vt:lpstr>
      <vt:lpstr>ზოგადი ინფორმაცია</vt:lpstr>
      <vt:lpstr>საზედამხედველო ორგანო</vt:lpstr>
      <vt:lpstr>ძირითადი ფუნქციები</vt:lpstr>
      <vt:lpstr>ძირითადი მიმართულებები</vt:lpstr>
      <vt:lpstr>ძირითადი მიმართულებები</vt:lpstr>
      <vt:lpstr>ძირითადი მიმართულებები</vt:lpstr>
      <vt:lpstr>ძირითადი მიმართულებები</vt:lpstr>
      <vt:lpstr>ძირითადი მიმართულებები</vt:lpstr>
      <vt:lpstr>ძირითადი მიმართულებები</vt:lpstr>
      <vt:lpstr>ძირითადი მიმართულებები</vt:lpstr>
      <vt:lpstr>პრიორიტეტები</vt:lpstr>
      <vt:lpstr>აქცენტები</vt:lpstr>
      <vt:lpstr>აქცენტები</vt:lpstr>
      <vt:lpstr>აქტუალური საკითხები</vt:lpstr>
      <vt:lpstr>სტატისტიკა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Nino Sarishvili</dc:creator>
  <cp:lastModifiedBy>nsarishvili</cp:lastModifiedBy>
  <cp:revision>235</cp:revision>
  <dcterms:created xsi:type="dcterms:W3CDTF">2013-10-04T06:43:47Z</dcterms:created>
  <dcterms:modified xsi:type="dcterms:W3CDTF">2013-12-19T18:00:27Z</dcterms:modified>
</cp:coreProperties>
</file>