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1" r:id="rId3"/>
    <p:sldId id="316" r:id="rId4"/>
    <p:sldId id="279" r:id="rId5"/>
    <p:sldId id="318" r:id="rId6"/>
    <p:sldId id="317" r:id="rId7"/>
    <p:sldId id="281" r:id="rId8"/>
    <p:sldId id="285" r:id="rId9"/>
    <p:sldId id="287" r:id="rId10"/>
    <p:sldId id="295" r:id="rId11"/>
    <p:sldId id="296" r:id="rId12"/>
    <p:sldId id="320" r:id="rId13"/>
    <p:sldId id="321" r:id="rId14"/>
    <p:sldId id="322" r:id="rId15"/>
    <p:sldId id="299" r:id="rId16"/>
    <p:sldId id="300" r:id="rId17"/>
    <p:sldId id="301" r:id="rId18"/>
    <p:sldId id="302" r:id="rId19"/>
    <p:sldId id="303" r:id="rId20"/>
    <p:sldId id="304" r:id="rId21"/>
    <p:sldId id="305" r:id="rId22"/>
    <p:sldId id="306" r:id="rId23"/>
    <p:sldId id="308" r:id="rId24"/>
    <p:sldId id="309" r:id="rId25"/>
    <p:sldId id="310" r:id="rId26"/>
    <p:sldId id="311" r:id="rId27"/>
    <p:sldId id="312" r:id="rId28"/>
    <p:sldId id="315" r:id="rId29"/>
    <p:sldId id="323"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D9E"/>
    <a:srgbClr val="005B84"/>
    <a:srgbClr val="8AA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1" d="100"/>
          <a:sy n="71" d="100"/>
        </p:scale>
        <p:origin x="-113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solidFill>
                <a:latin typeface="+mn-lt"/>
                <a:ea typeface="+mn-ea"/>
                <a:cs typeface="+mn-cs"/>
              </a:defRPr>
            </a:pPr>
            <a:r>
              <a:rPr lang="ka-GE" dirty="0"/>
              <a:t>კლინიკური კრიტერიუმების  მიხედვით გამოვლენილი </a:t>
            </a:r>
            <a:r>
              <a:rPr lang="ka-GE" dirty="0" smtClean="0"/>
              <a:t>700  </a:t>
            </a:r>
            <a:r>
              <a:rPr lang="ka-GE" dirty="0"/>
              <a:t>(8%) შემთხვევის ანალიზის შედეგები:</a:t>
            </a:r>
          </a:p>
        </c:rich>
      </c:tx>
      <c:layout>
        <c:manualLayout>
          <c:xMode val="edge"/>
          <c:yMode val="edge"/>
          <c:x val="0.10844339310527361"/>
          <c:y val="1.1392189816219983E-4"/>
        </c:manualLayout>
      </c:layout>
      <c:overlay val="0"/>
      <c:spPr>
        <a:noFill/>
        <a:ln>
          <a:noFill/>
        </a:ln>
        <a:effectLst/>
      </c:spPr>
    </c:title>
    <c:autoTitleDeleted val="0"/>
    <c:plotArea>
      <c:layout/>
      <c:barChart>
        <c:barDir val="col"/>
        <c:grouping val="clustered"/>
        <c:varyColors val="0"/>
        <c:ser>
          <c:idx val="0"/>
          <c:order val="0"/>
          <c:tx>
            <c:strRef>
              <c:f>'[პოლიპრაგმაზია-5.xlsx]Лист1'!$A$11</c:f>
              <c:strCache>
                <c:ptCount val="1"/>
                <c:pt idx="0">
                  <c:v>კლინიკური კრიტერიუმების  მიხედვით გამოვლენილი 612  (8%) შემთხვევის ანალიზის შედეგები:</c:v>
                </c:pt>
              </c:strCache>
            </c:strRef>
          </c:tx>
          <c:spPr>
            <a:solidFill>
              <a:srgbClr val="FF0000"/>
            </a:solidFill>
            <a:ln>
              <a:noFill/>
            </a:ln>
            <a:effectLst/>
            <a:scene3d>
              <a:camera prst="orthographicFront"/>
              <a:lightRig rig="threePt" dir="t"/>
            </a:scene3d>
            <a:sp3d prstMaterial="matte">
              <a:bevelT w="127000" h="63500"/>
            </a:sp3d>
          </c:spPr>
          <c:invertIfNegative val="0"/>
          <c:dLbls>
            <c:dLbl>
              <c:idx val="1"/>
              <c:layout>
                <c:manualLayout>
                  <c:x val="9.033146816354426E-2"/>
                  <c:y val="8.1908367294440357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537C-4D30-AE12-ADBA2C82FECD}"/>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002060"/>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'[პოლიპრაგმაზია-5.xlsx]Лист1'!$A$12:$A$16</c:f>
              <c:strCache>
                <c:ptCount val="5"/>
                <c:pt idx="0">
                  <c:v>ერთი და იგივე მოქ. ნივთ. 95 შემთ.</c:v>
                </c:pt>
                <c:pt idx="1">
                  <c:v>ერთი და იგივე ფარმ. ჯგ. 440 შემთ.</c:v>
                </c:pt>
                <c:pt idx="2">
                  <c:v>კატეგ. შეუთავ. 57 შემთ.</c:v>
                </c:pt>
                <c:pt idx="3">
                  <c:v>ორზე მეტი ანტიბიოტიკი 3 შემთ.</c:v>
                </c:pt>
                <c:pt idx="4">
                  <c:v>ბად. 58 შემთ.</c:v>
                </c:pt>
              </c:strCache>
            </c:strRef>
          </c:cat>
          <c:val>
            <c:numRef>
              <c:f>'[პოლიპრაგმაზია-5.xlsx]Лист1'!$B$12:$B$16</c:f>
              <c:numCache>
                <c:formatCode>0.00%</c:formatCode>
                <c:ptCount val="5"/>
                <c:pt idx="0">
                  <c:v>0.156</c:v>
                </c:pt>
                <c:pt idx="1">
                  <c:v>0.65</c:v>
                </c:pt>
                <c:pt idx="2">
                  <c:v>9.4E-2</c:v>
                </c:pt>
                <c:pt idx="3">
                  <c:v>5.0000000000000001E-3</c:v>
                </c:pt>
                <c:pt idx="4">
                  <c:v>9.5000000000000001E-2</c:v>
                </c:pt>
              </c:numCache>
            </c:numRef>
          </c:val>
          <c:extLst xmlns:c16r2="http://schemas.microsoft.com/office/drawing/2015/06/chart">
            <c:ext xmlns:c16="http://schemas.microsoft.com/office/drawing/2014/chart" uri="{C3380CC4-5D6E-409C-BE32-E72D297353CC}">
              <c16:uniqueId val="{00000001-537C-4D30-AE12-ADBA2C82FECD}"/>
            </c:ext>
          </c:extLst>
        </c:ser>
        <c:dLbls>
          <c:dLblPos val="outEnd"/>
          <c:showLegendKey val="0"/>
          <c:showVal val="1"/>
          <c:showCatName val="0"/>
          <c:showSerName val="0"/>
          <c:showPercent val="0"/>
          <c:showBubbleSize val="0"/>
        </c:dLbls>
        <c:gapWidth val="219"/>
        <c:overlap val="-27"/>
        <c:axId val="129767296"/>
        <c:axId val="129770240"/>
      </c:barChart>
      <c:catAx>
        <c:axId val="12976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29770240"/>
        <c:crosses val="autoZero"/>
        <c:auto val="1"/>
        <c:lblAlgn val="ctr"/>
        <c:lblOffset val="100"/>
        <c:noMultiLvlLbl val="0"/>
      </c:catAx>
      <c:valAx>
        <c:axId val="129770240"/>
        <c:scaling>
          <c:orientation val="minMax"/>
        </c:scaling>
        <c:delete val="0"/>
        <c:axPos val="l"/>
        <c:majorGridlines>
          <c:spPr>
            <a:ln w="9525" cap="flat" cmpd="sng" algn="ctr">
              <a:solidFill>
                <a:srgbClr val="FF0000"/>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crossAx val="129767296"/>
        <c:crosses val="autoZero"/>
        <c:crossBetween val="between"/>
      </c:valAx>
      <c:spPr>
        <a:noFill/>
        <a:ln>
          <a:noFill/>
        </a:ln>
        <a:effectLst/>
      </c:spPr>
    </c:plotArea>
    <c:plotVisOnly val="1"/>
    <c:dispBlanksAs val="gap"/>
    <c:showDLblsOverMax val="0"/>
  </c:chart>
  <c:spPr>
    <a:solidFill>
      <a:schemeClr val="accent3">
        <a:lumMod val="20000"/>
        <a:lumOff val="80000"/>
      </a:schemeClr>
    </a:solidFill>
    <a:ln w="9525" cap="flat" cmpd="sng" algn="ctr">
      <a:solidFill>
        <a:srgbClr val="FF0000"/>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spc="0" baseline="0">
                <a:solidFill>
                  <a:schemeClr val="tx1"/>
                </a:solidFill>
                <a:latin typeface="+mn-lt"/>
                <a:ea typeface="+mn-ea"/>
                <a:cs typeface="+mn-cs"/>
              </a:defRPr>
            </a:pPr>
            <a:r>
              <a:rPr lang="ka-GE" sz="1600" dirty="0"/>
              <a:t>სამკურნალო საშუალებების  არარაციონალური გამოყენება </a:t>
            </a:r>
            <a:r>
              <a:rPr lang="ka-GE" sz="1600" dirty="0" err="1"/>
              <a:t>პოლიპრაგმაზიის</a:t>
            </a:r>
            <a:r>
              <a:rPr lang="ka-GE" sz="1600" dirty="0"/>
              <a:t> </a:t>
            </a:r>
            <a:r>
              <a:rPr lang="ka-GE" sz="1600" dirty="0" smtClean="0"/>
              <a:t>8000 </a:t>
            </a:r>
            <a:r>
              <a:rPr lang="ka-GE" sz="1600" dirty="0"/>
              <a:t>შემთხვევიდან </a:t>
            </a:r>
            <a:r>
              <a:rPr lang="ka-GE" sz="1600" dirty="0" smtClean="0"/>
              <a:t>(640 - 8</a:t>
            </a:r>
            <a:r>
              <a:rPr lang="ka-GE" sz="1600" dirty="0"/>
              <a:t>%)</a:t>
            </a:r>
            <a:r>
              <a:rPr lang="en-US" sz="1600" dirty="0"/>
              <a:t> </a:t>
            </a:r>
            <a:r>
              <a:rPr lang="ka-GE" sz="1600" dirty="0"/>
              <a:t>ფარმაკოლოგიური</a:t>
            </a:r>
            <a:r>
              <a:rPr lang="ka-GE" sz="1600" baseline="0" dirty="0"/>
              <a:t> ჯგუფების მიხედვით</a:t>
            </a:r>
            <a:endParaRPr lang="ka-GE" sz="1600" dirty="0"/>
          </a:p>
        </c:rich>
      </c:tx>
      <c:layout>
        <c:manualLayout>
          <c:xMode val="edge"/>
          <c:yMode val="edge"/>
          <c:x val="0.10009842519685039"/>
          <c:y val="0"/>
        </c:manualLayout>
      </c:layout>
      <c:overlay val="0"/>
      <c:spPr>
        <a:noFill/>
        <a:ln>
          <a:noFill/>
        </a:ln>
        <a:effectLst/>
      </c:spPr>
    </c:title>
    <c:autoTitleDeleted val="0"/>
    <c:plotArea>
      <c:layout/>
      <c:barChart>
        <c:barDir val="col"/>
        <c:grouping val="clustered"/>
        <c:varyColors val="0"/>
        <c:ser>
          <c:idx val="0"/>
          <c:order val="0"/>
          <c:tx>
            <c:strRef>
              <c:f>'[პოლიპრაგმაზია-5.xlsx]Лист1'!$A$44</c:f>
              <c:strCache>
                <c:ptCount val="1"/>
                <c:pt idx="0">
                  <c:v>სამკურნალო საშუალებების  არარაციონალური გამოყენება პოლიპრაგმაზიის 612 შემთხვევიდან (8%)</c:v>
                </c:pt>
              </c:strCache>
            </c:strRef>
          </c:tx>
          <c:spPr>
            <a:solidFill>
              <a:srgbClr val="B09D14"/>
            </a:solidFill>
            <a:ln>
              <a:noFill/>
            </a:ln>
            <a:effectLst/>
            <a:scene3d>
              <a:camera prst="orthographicFront"/>
              <a:lightRig rig="contrasting" dir="t">
                <a:rot lat="0" lon="0" rev="1500000"/>
              </a:lightRig>
            </a:scene3d>
            <a:sp3d prstMaterial="metal">
              <a:bevelT w="88900" h="88900"/>
            </a:sp3d>
          </c:spPr>
          <c:invertIfNegative val="0"/>
          <c:dLbls>
            <c:spPr>
              <a:noFill/>
              <a:ln>
                <a:noFill/>
              </a:ln>
              <a:effectLst/>
            </c:spPr>
            <c:txPr>
              <a:bodyPr rot="0" spcFirstLastPara="1" vertOverflow="ellipsis" vert="horz" wrap="square" lIns="38100" tIns="19050" rIns="38100" bIns="19050" anchor="ctr" anchorCtr="1">
                <a:spAutoFit/>
              </a:bodyPr>
              <a:lstStyle/>
              <a:p>
                <a:pPr>
                  <a:defRPr sz="2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'[პოლიპრაგმაზია-5.xlsx]Лист1'!$A$45:$A$49</c:f>
              <c:strCache>
                <c:ptCount val="5"/>
                <c:pt idx="0">
                  <c:v>ანტიჰიპერტენზიული საშუალებების დანიშვნისას- 220 შემთხ.</c:v>
                </c:pt>
                <c:pt idx="1">
                  <c:v>ანტითრომბოზული საშუალებების დანიშვნისას- 53 შემთხ.</c:v>
                </c:pt>
                <c:pt idx="2">
                  <c:v>ანტიარითმიული საშუალებების - 58 შემთხ.</c:v>
                </c:pt>
                <c:pt idx="3">
                  <c:v>არაჯეროვანი ფარმაკოთერაპია - 49 შემთხ.</c:v>
                </c:pt>
                <c:pt idx="4">
                  <c:v>ანტიქოლინესთერაზულ, დეპრესიის საწინააღმდეგო, ანტიფსიქოზურ, ჰიპოგლიკემიურ, დიურეზულ, ანტიჰისტამინურ და ანტიიშემიურ საშუალებებზე</c:v>
                </c:pt>
              </c:strCache>
            </c:strRef>
          </c:cat>
          <c:val>
            <c:numRef>
              <c:f>'[პოლიპრაგმაზია-5.xlsx]Лист1'!$B$45:$B$49</c:f>
              <c:numCache>
                <c:formatCode>0.00%</c:formatCode>
                <c:ptCount val="5"/>
                <c:pt idx="0">
                  <c:v>0.36</c:v>
                </c:pt>
                <c:pt idx="1">
                  <c:v>0.09</c:v>
                </c:pt>
                <c:pt idx="2">
                  <c:v>9.5000000000000001E-2</c:v>
                </c:pt>
                <c:pt idx="3">
                  <c:v>6.0000000000000001E-3</c:v>
                </c:pt>
                <c:pt idx="4">
                  <c:v>0.44900000000000001</c:v>
                </c:pt>
              </c:numCache>
            </c:numRef>
          </c:val>
          <c:extLst xmlns:c16r2="http://schemas.microsoft.com/office/drawing/2015/06/chart">
            <c:ext xmlns:c16="http://schemas.microsoft.com/office/drawing/2014/chart" uri="{C3380CC4-5D6E-409C-BE32-E72D297353CC}">
              <c16:uniqueId val="{00000000-D7F8-4B1C-8076-E7C7C078E62C}"/>
            </c:ext>
          </c:extLst>
        </c:ser>
        <c:dLbls>
          <c:dLblPos val="outEnd"/>
          <c:showLegendKey val="0"/>
          <c:showVal val="1"/>
          <c:showCatName val="0"/>
          <c:showSerName val="0"/>
          <c:showPercent val="0"/>
          <c:showBubbleSize val="0"/>
        </c:dLbls>
        <c:gapWidth val="219"/>
        <c:overlap val="-27"/>
        <c:axId val="129852544"/>
        <c:axId val="129859584"/>
      </c:barChart>
      <c:catAx>
        <c:axId val="12985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rgbClr val="002060"/>
                </a:solidFill>
                <a:latin typeface="+mn-lt"/>
                <a:ea typeface="+mn-ea"/>
                <a:cs typeface="+mn-cs"/>
              </a:defRPr>
            </a:pPr>
            <a:endParaRPr lang="en-US"/>
          </a:p>
        </c:txPr>
        <c:crossAx val="129859584"/>
        <c:crosses val="autoZero"/>
        <c:auto val="1"/>
        <c:lblAlgn val="ctr"/>
        <c:lblOffset val="100"/>
        <c:noMultiLvlLbl val="0"/>
      </c:catAx>
      <c:valAx>
        <c:axId val="129859584"/>
        <c:scaling>
          <c:orientation val="minMax"/>
        </c:scaling>
        <c:delete val="0"/>
        <c:axPos val="l"/>
        <c:majorGridlines>
          <c:spPr>
            <a:ln w="9525" cap="flat" cmpd="sng" algn="ctr">
              <a:solidFill>
                <a:srgbClr val="FF0000"/>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29852544"/>
        <c:crosses val="autoZero"/>
        <c:crossBetween val="between"/>
      </c:valAx>
      <c:spPr>
        <a:noFill/>
        <a:ln>
          <a:solidFill>
            <a:srgbClr val="FF0000"/>
          </a:solidFill>
        </a:ln>
        <a:effectLst/>
      </c:spPr>
    </c:plotArea>
    <c:plotVisOnly val="1"/>
    <c:dispBlanksAs val="gap"/>
    <c:showDLblsOverMax val="0"/>
  </c:chart>
  <c:spPr>
    <a:solidFill>
      <a:schemeClr val="accent6">
        <a:lumMod val="20000"/>
        <a:lumOff val="80000"/>
      </a:schemeClr>
    </a:solidFill>
    <a:ln w="9525" cap="flat" cmpd="sng" algn="ctr">
      <a:solidFill>
        <a:schemeClr val="accent6">
          <a:lumMod val="50000"/>
        </a:schemeClr>
      </a:solidFill>
      <a:round/>
    </a:ln>
    <a:effectLst/>
  </c:spPr>
  <c:txPr>
    <a:bodyPr/>
    <a:lstStyle/>
    <a:p>
      <a:pPr>
        <a:defRPr/>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639F0C-D38F-4B78-8092-63F3249EB34E}"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3581-E861-4290-B253-E5FB2E62B13D}" type="slidenum">
              <a:rPr lang="en-US" smtClean="0"/>
              <a:t>‹#›</a:t>
            </a:fld>
            <a:endParaRPr lang="en-US"/>
          </a:p>
        </p:txBody>
      </p:sp>
    </p:spTree>
    <p:extLst>
      <p:ext uri="{BB962C8B-B14F-4D97-AF65-F5344CB8AC3E}">
        <p14:creationId xmlns:p14="http://schemas.microsoft.com/office/powerpoint/2010/main" val="31813023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4495800" cy="487362"/>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39F0C-D38F-4B78-8092-63F3249EB34E}"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3581-E861-4290-B253-E5FB2E62B13D}" type="slidenum">
              <a:rPr lang="en-US" smtClean="0"/>
              <a:t>‹#›</a:t>
            </a:fld>
            <a:endParaRPr lang="en-US"/>
          </a:p>
        </p:txBody>
      </p:sp>
    </p:spTree>
    <p:extLst>
      <p:ext uri="{BB962C8B-B14F-4D97-AF65-F5344CB8AC3E}">
        <p14:creationId xmlns:p14="http://schemas.microsoft.com/office/powerpoint/2010/main" val="3321048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639F0C-D38F-4B78-8092-63F3249EB34E}"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3581-E861-4290-B253-E5FB2E62B13D}" type="slidenum">
              <a:rPr lang="en-US" smtClean="0"/>
              <a:t>‹#›</a:t>
            </a:fld>
            <a:endParaRPr lang="en-US"/>
          </a:p>
        </p:txBody>
      </p:sp>
    </p:spTree>
    <p:extLst>
      <p:ext uri="{BB962C8B-B14F-4D97-AF65-F5344CB8AC3E}">
        <p14:creationId xmlns:p14="http://schemas.microsoft.com/office/powerpoint/2010/main" val="1908057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8496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09F668-E108-4FF4-8E66-D654E4CCEABC}"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2665047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9F668-E108-4FF4-8E66-D654E4CCEABC}"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2953403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09F668-E108-4FF4-8E66-D654E4CCEABC}"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107359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09F668-E108-4FF4-8E66-D654E4CCEABC}"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3848272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09F668-E108-4FF4-8E66-D654E4CCEABC}" type="datetimeFigureOut">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3669881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09F668-E108-4FF4-8E66-D654E4CCEABC}"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1809213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09F668-E108-4FF4-8E66-D654E4CCEABC}" type="datetimeFigureOut">
              <a:rPr lang="en-US" smtClean="0"/>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3926410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 y="0"/>
            <a:ext cx="9143030" cy="6858000"/>
          </a:xfrm>
          <a:prstGeom prst="rect">
            <a:avLst/>
          </a:prstGeom>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2639F0C-D38F-4B78-8092-63F3249EB34E}"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3581-E861-4290-B253-E5FB2E62B13D}" type="slidenum">
              <a:rPr lang="en-US" smtClean="0"/>
              <a:t>‹#›</a:t>
            </a:fld>
            <a:endParaRPr lang="en-US"/>
          </a:p>
        </p:txBody>
      </p:sp>
    </p:spTree>
    <p:extLst>
      <p:ext uri="{BB962C8B-B14F-4D97-AF65-F5344CB8AC3E}">
        <p14:creationId xmlns:p14="http://schemas.microsoft.com/office/powerpoint/2010/main" val="27441865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9F668-E108-4FF4-8E66-D654E4CCEABC}"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2100623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9F668-E108-4FF4-8E66-D654E4CCEABC}"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1269055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9F668-E108-4FF4-8E66-D654E4CCEABC}"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135375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9F668-E108-4FF4-8E66-D654E4CCEABC}"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B6751C-8541-4446-A121-21E1DEFE6EFB}" type="slidenum">
              <a:rPr lang="en-US" smtClean="0"/>
              <a:t>‹#›</a:t>
            </a:fld>
            <a:endParaRPr lang="en-US"/>
          </a:p>
        </p:txBody>
      </p:sp>
    </p:spTree>
    <p:extLst>
      <p:ext uri="{BB962C8B-B14F-4D97-AF65-F5344CB8AC3E}">
        <p14:creationId xmlns:p14="http://schemas.microsoft.com/office/powerpoint/2010/main" val="2001461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639F0C-D38F-4B78-8092-63F3249EB34E}"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BD3581-E861-4290-B253-E5FB2E62B13D}" type="slidenum">
              <a:rPr lang="en-US" smtClean="0"/>
              <a:t>‹#›</a:t>
            </a:fld>
            <a:endParaRPr lang="en-US"/>
          </a:p>
        </p:txBody>
      </p:sp>
    </p:spTree>
    <p:extLst>
      <p:ext uri="{BB962C8B-B14F-4D97-AF65-F5344CB8AC3E}">
        <p14:creationId xmlns:p14="http://schemas.microsoft.com/office/powerpoint/2010/main" val="1764043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4495800" cy="48736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639F0C-D38F-4B78-8092-63F3249EB34E}"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D3581-E861-4290-B253-E5FB2E62B13D}" type="slidenum">
              <a:rPr lang="en-US" smtClean="0"/>
              <a:t>‹#›</a:t>
            </a:fld>
            <a:endParaRPr lang="en-US"/>
          </a:p>
        </p:txBody>
      </p:sp>
    </p:spTree>
    <p:extLst>
      <p:ext uri="{BB962C8B-B14F-4D97-AF65-F5344CB8AC3E}">
        <p14:creationId xmlns:p14="http://schemas.microsoft.com/office/powerpoint/2010/main" val="3743627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4495800" cy="487362"/>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639F0C-D38F-4B78-8092-63F3249EB34E}" type="datetimeFigureOut">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BD3581-E861-4290-B253-E5FB2E62B13D}" type="slidenum">
              <a:rPr lang="en-US" smtClean="0"/>
              <a:t>‹#›</a:t>
            </a:fld>
            <a:endParaRPr lang="en-US"/>
          </a:p>
        </p:txBody>
      </p:sp>
    </p:spTree>
    <p:extLst>
      <p:ext uri="{BB962C8B-B14F-4D97-AF65-F5344CB8AC3E}">
        <p14:creationId xmlns:p14="http://schemas.microsoft.com/office/powerpoint/2010/main" val="93138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4495800" cy="48736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639F0C-D38F-4B78-8092-63F3249EB34E}"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BD3581-E861-4290-B253-E5FB2E62B13D}" type="slidenum">
              <a:rPr lang="en-US" smtClean="0"/>
              <a:t>‹#›</a:t>
            </a:fld>
            <a:endParaRPr lang="en-US"/>
          </a:p>
        </p:txBody>
      </p:sp>
    </p:spTree>
    <p:extLst>
      <p:ext uri="{BB962C8B-B14F-4D97-AF65-F5344CB8AC3E}">
        <p14:creationId xmlns:p14="http://schemas.microsoft.com/office/powerpoint/2010/main" val="884515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639F0C-D38F-4B78-8092-63F3249EB34E}" type="datetimeFigureOut">
              <a:rPr lang="en-US" smtClean="0"/>
              <a:t>12/16/2019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BD3581-E861-4290-B253-E5FB2E62B13D}" type="slidenum">
              <a:rPr lang="en-US" smtClean="0"/>
              <a:t>‹#›</a:t>
            </a:fld>
            <a:endParaRPr lang="en-US"/>
          </a:p>
        </p:txBody>
      </p:sp>
    </p:spTree>
    <p:extLst>
      <p:ext uri="{BB962C8B-B14F-4D97-AF65-F5344CB8AC3E}">
        <p14:creationId xmlns:p14="http://schemas.microsoft.com/office/powerpoint/2010/main" val="211630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39F0C-D38F-4B78-8092-63F3249EB34E}"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D3581-E861-4290-B253-E5FB2E62B13D}" type="slidenum">
              <a:rPr lang="en-US" smtClean="0"/>
              <a:t>‹#›</a:t>
            </a:fld>
            <a:endParaRPr lang="en-US"/>
          </a:p>
        </p:txBody>
      </p:sp>
    </p:spTree>
    <p:extLst>
      <p:ext uri="{BB962C8B-B14F-4D97-AF65-F5344CB8AC3E}">
        <p14:creationId xmlns:p14="http://schemas.microsoft.com/office/powerpoint/2010/main" val="363439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639F0C-D38F-4B78-8092-63F3249EB34E}"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BD3581-E861-4290-B253-E5FB2E62B13D}" type="slidenum">
              <a:rPr lang="en-US" smtClean="0"/>
              <a:t>‹#›</a:t>
            </a:fld>
            <a:endParaRPr lang="en-US"/>
          </a:p>
        </p:txBody>
      </p:sp>
    </p:spTree>
    <p:extLst>
      <p:ext uri="{BB962C8B-B14F-4D97-AF65-F5344CB8AC3E}">
        <p14:creationId xmlns:p14="http://schemas.microsoft.com/office/powerpoint/2010/main" val="4115889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85" y="0"/>
            <a:ext cx="9143030" cy="6858000"/>
          </a:xfrm>
          <a:prstGeom prst="rect">
            <a:avLst/>
          </a:prstGeom>
        </p:spPr>
      </p:pic>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39F0C-D38F-4B78-8092-63F3249EB34E}" type="datetimeFigureOut">
              <a:rPr lang="en-US" smtClean="0"/>
              <a:t>12/16/2019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D3581-E861-4290-B253-E5FB2E62B13D}" type="slidenum">
              <a:rPr lang="en-US" smtClean="0"/>
              <a:t>‹#›</a:t>
            </a:fld>
            <a:endParaRPr lang="en-US"/>
          </a:p>
        </p:txBody>
      </p:sp>
    </p:spTree>
    <p:extLst>
      <p:ext uri="{BB962C8B-B14F-4D97-AF65-F5344CB8AC3E}">
        <p14:creationId xmlns:p14="http://schemas.microsoft.com/office/powerpoint/2010/main" val="1120471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iming>
    <p:tnLst>
      <p:par>
        <p:cTn id="1" dur="indefinite" restart="never" nodeType="tmRoot"/>
      </p:par>
    </p:tnLst>
  </p:timing>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09F668-E108-4FF4-8E66-D654E4CCEABC}" type="datetimeFigureOut">
              <a:rPr lang="en-US" smtClean="0"/>
              <a:t>12/16/2019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6751C-8541-4446-A121-21E1DEFE6EF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6" y="0"/>
            <a:ext cx="9143031" cy="6858000"/>
          </a:xfrm>
          <a:prstGeom prst="rect">
            <a:avLst/>
          </a:prstGeom>
        </p:spPr>
      </p:pic>
    </p:spTree>
    <p:extLst>
      <p:ext uri="{BB962C8B-B14F-4D97-AF65-F5344CB8AC3E}">
        <p14:creationId xmlns:p14="http://schemas.microsoft.com/office/powerpoint/2010/main" val="37005623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 y="0"/>
            <a:ext cx="9143030" cy="6858000"/>
          </a:xfrm>
          <a:prstGeom prst="rect">
            <a:avLst/>
          </a:prstGeom>
        </p:spPr>
      </p:pic>
      <p:sp>
        <p:nvSpPr>
          <p:cNvPr id="5" name="TextBox 4"/>
          <p:cNvSpPr txBox="1"/>
          <p:nvPr/>
        </p:nvSpPr>
        <p:spPr>
          <a:xfrm>
            <a:off x="485" y="2401669"/>
            <a:ext cx="9143515" cy="1938992"/>
          </a:xfrm>
          <a:prstGeom prst="rect">
            <a:avLst/>
          </a:prstGeom>
          <a:noFill/>
        </p:spPr>
        <p:txBody>
          <a:bodyPr wrap="square" rtlCol="0">
            <a:spAutoFit/>
          </a:bodyPr>
          <a:lstStyle/>
          <a:p>
            <a:pPr algn="ctr"/>
            <a:r>
              <a:rPr lang="ka-GE" sz="2400" b="1" dirty="0" err="1" smtClean="0">
                <a:latin typeface="+mj-lt"/>
              </a:rPr>
              <a:t>პოლიპრგამზიის</a:t>
            </a:r>
            <a:r>
              <a:rPr lang="ka-GE" sz="2400" b="1" dirty="0" smtClean="0">
                <a:latin typeface="+mj-lt"/>
              </a:rPr>
              <a:t> შემცირება, რაციონალური ფარმაკოთერაპიის განვითარება  </a:t>
            </a:r>
            <a:r>
              <a:rPr lang="ka-GE" sz="2400" b="1" dirty="0" smtClean="0"/>
              <a:t>ხარისხიანი</a:t>
            </a:r>
            <a:r>
              <a:rPr lang="ka-GE" sz="2400" b="1" dirty="0"/>
              <a:t>, უვნებელი და ეფექტიანი ჯანდაცვის განვითარების მიმართულებით</a:t>
            </a:r>
            <a:r>
              <a:rPr lang="ka-GE" sz="2400" dirty="0"/>
              <a:t>.</a:t>
            </a:r>
            <a:endParaRPr lang="en-US" sz="2400" dirty="0"/>
          </a:p>
          <a:p>
            <a:pPr algn="ctr"/>
            <a:endParaRPr lang="en-US" sz="2400" b="1" dirty="0">
              <a:latin typeface="+mj-lt"/>
            </a:endParaRPr>
          </a:p>
        </p:txBody>
      </p:sp>
      <p:sp>
        <p:nvSpPr>
          <p:cNvPr id="6" name="TextBox 5"/>
          <p:cNvSpPr txBox="1"/>
          <p:nvPr/>
        </p:nvSpPr>
        <p:spPr>
          <a:xfrm>
            <a:off x="0" y="4278868"/>
            <a:ext cx="9143515" cy="369332"/>
          </a:xfrm>
          <a:prstGeom prst="rect">
            <a:avLst/>
          </a:prstGeom>
          <a:noFill/>
        </p:spPr>
        <p:txBody>
          <a:bodyPr wrap="square" rtlCol="0">
            <a:spAutoFit/>
          </a:bodyPr>
          <a:lstStyle/>
          <a:p>
            <a:pPr algn="ctr"/>
            <a:r>
              <a:rPr lang="ka-GE" b="1" dirty="0" smtClean="0">
                <a:solidFill>
                  <a:srgbClr val="006D9E"/>
                </a:solidFill>
                <a:latin typeface="+mj-lt"/>
              </a:rPr>
              <a:t>ლუიზა გაბუნია</a:t>
            </a:r>
            <a:endParaRPr lang="en-US" b="1" dirty="0">
              <a:solidFill>
                <a:srgbClr val="006D9E"/>
              </a:solidFill>
              <a:latin typeface="+mj-lt"/>
            </a:endParaRPr>
          </a:p>
        </p:txBody>
      </p:sp>
      <p:sp>
        <p:nvSpPr>
          <p:cNvPr id="7" name="TextBox 6"/>
          <p:cNvSpPr txBox="1"/>
          <p:nvPr/>
        </p:nvSpPr>
        <p:spPr>
          <a:xfrm>
            <a:off x="-2" y="4810454"/>
            <a:ext cx="9143515" cy="738664"/>
          </a:xfrm>
          <a:prstGeom prst="rect">
            <a:avLst/>
          </a:prstGeom>
          <a:noFill/>
        </p:spPr>
        <p:txBody>
          <a:bodyPr wrap="square" rtlCol="0">
            <a:spAutoFit/>
          </a:bodyPr>
          <a:lstStyle/>
          <a:p>
            <a:pPr algn="ctr"/>
            <a:r>
              <a:rPr lang="ka-GE" sz="1400" b="1" dirty="0" smtClean="0">
                <a:solidFill>
                  <a:srgbClr val="006D9E"/>
                </a:solidFill>
                <a:latin typeface="+mj-lt"/>
              </a:rPr>
              <a:t>თბილისის სახელმწიფო სამედიცინო უნივერსიტეტის სამედიცინო ფარმაკოლოგიის დეპარტამენტის ასოცირებული პროფესორი, სამეცნიერო უნარ-ჩვევების ცენტრის დირექტორი</a:t>
            </a:r>
            <a:endParaRPr lang="en-US" sz="1400" b="1" dirty="0">
              <a:solidFill>
                <a:srgbClr val="006D9E"/>
              </a:solidFill>
              <a:latin typeface="+mj-lt"/>
            </a:endParaRPr>
          </a:p>
        </p:txBody>
      </p:sp>
    </p:spTree>
    <p:extLst>
      <p:ext uri="{BB962C8B-B14F-4D97-AF65-F5344CB8AC3E}">
        <p14:creationId xmlns:p14="http://schemas.microsoft.com/office/powerpoint/2010/main" val="2088314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90800"/>
            <a:ext cx="8610600" cy="3886200"/>
          </a:xfrm>
        </p:spPr>
        <p:txBody>
          <a:bodyPr/>
          <a:lstStyle/>
          <a:p>
            <a:pPr>
              <a:lnSpc>
                <a:spcPct val="150000"/>
              </a:lnSpc>
            </a:pPr>
            <a:r>
              <a:rPr lang="ka-GE" sz="2000" dirty="0" smtClean="0">
                <a:solidFill>
                  <a:schemeClr val="tx1"/>
                </a:solidFill>
              </a:rPr>
              <a:t> - </a:t>
            </a:r>
            <a:r>
              <a:rPr lang="ka-GE" sz="2000" dirty="0" err="1" smtClean="0">
                <a:solidFill>
                  <a:schemeClr val="tx1"/>
                </a:solidFill>
              </a:rPr>
              <a:t>პერორული</a:t>
            </a:r>
            <a:r>
              <a:rPr lang="ka-GE" sz="2000" dirty="0" smtClean="0">
                <a:solidFill>
                  <a:schemeClr val="tx1"/>
                </a:solidFill>
              </a:rPr>
              <a:t> </a:t>
            </a:r>
            <a:r>
              <a:rPr lang="ka-GE" sz="2000" dirty="0" err="1" smtClean="0">
                <a:solidFill>
                  <a:schemeClr val="tx1"/>
                </a:solidFill>
              </a:rPr>
              <a:t>ანტიკოაგულანტები</a:t>
            </a:r>
            <a:r>
              <a:rPr lang="ka-GE" sz="2000" dirty="0">
                <a:solidFill>
                  <a:schemeClr val="tx1"/>
                </a:solidFill>
              </a:rPr>
              <a:t>;</a:t>
            </a:r>
            <a:r>
              <a:rPr lang="ka-GE" sz="2000" dirty="0" smtClean="0">
                <a:solidFill>
                  <a:schemeClr val="tx1"/>
                </a:solidFill>
              </a:rPr>
              <a:t/>
            </a:r>
            <a:br>
              <a:rPr lang="ka-GE" sz="2000" dirty="0" smtClean="0">
                <a:solidFill>
                  <a:schemeClr val="tx1"/>
                </a:solidFill>
              </a:rPr>
            </a:br>
            <a:r>
              <a:rPr lang="ka-GE" sz="2000" dirty="0" smtClean="0">
                <a:solidFill>
                  <a:schemeClr val="tx1"/>
                </a:solidFill>
              </a:rPr>
              <a:t> - საგულე </a:t>
            </a:r>
            <a:r>
              <a:rPr lang="ka-GE" sz="2000" dirty="0" err="1" smtClean="0">
                <a:solidFill>
                  <a:schemeClr val="tx1"/>
                </a:solidFill>
              </a:rPr>
              <a:t>გლიკოზიდები</a:t>
            </a:r>
            <a:r>
              <a:rPr lang="ka-GE" sz="2000" dirty="0">
                <a:solidFill>
                  <a:schemeClr val="tx1"/>
                </a:solidFill>
              </a:rPr>
              <a:t>;</a:t>
            </a:r>
            <a:r>
              <a:rPr lang="ka-GE" sz="2000" dirty="0" smtClean="0">
                <a:solidFill>
                  <a:schemeClr val="tx1"/>
                </a:solidFill>
              </a:rPr>
              <a:t>  </a:t>
            </a:r>
            <a:br>
              <a:rPr lang="ka-GE" sz="2000" dirty="0" smtClean="0">
                <a:solidFill>
                  <a:schemeClr val="tx1"/>
                </a:solidFill>
              </a:rPr>
            </a:br>
            <a:r>
              <a:rPr lang="ka-GE" sz="2000" dirty="0" smtClean="0">
                <a:solidFill>
                  <a:schemeClr val="tx1"/>
                </a:solidFill>
              </a:rPr>
              <a:t> - </a:t>
            </a:r>
            <a:r>
              <a:rPr lang="en-US" sz="2000" dirty="0" err="1" smtClean="0">
                <a:solidFill>
                  <a:schemeClr val="tx1"/>
                </a:solidFill>
              </a:rPr>
              <a:t>პერორული</a:t>
            </a:r>
            <a:r>
              <a:rPr lang="en-US" sz="2000" dirty="0" smtClean="0">
                <a:solidFill>
                  <a:schemeClr val="tx1"/>
                </a:solidFill>
              </a:rPr>
              <a:t> </a:t>
            </a:r>
            <a:r>
              <a:rPr lang="en-US" sz="2000" dirty="0" err="1">
                <a:solidFill>
                  <a:schemeClr val="tx1"/>
                </a:solidFill>
              </a:rPr>
              <a:t>ჰიპოგლიკემიური</a:t>
            </a:r>
            <a:r>
              <a:rPr lang="en-US" sz="2000" dirty="0">
                <a:solidFill>
                  <a:schemeClr val="tx1"/>
                </a:solidFill>
              </a:rPr>
              <a:t> </a:t>
            </a:r>
            <a:r>
              <a:rPr lang="en-US" sz="2000" dirty="0" err="1" smtClean="0">
                <a:solidFill>
                  <a:schemeClr val="tx1"/>
                </a:solidFill>
              </a:rPr>
              <a:t>საშუალებები</a:t>
            </a:r>
            <a:r>
              <a:rPr lang="ka-GE" sz="2000" dirty="0">
                <a:solidFill>
                  <a:schemeClr val="tx1"/>
                </a:solidFill>
              </a:rPr>
              <a:t>;</a:t>
            </a:r>
            <a:r>
              <a:rPr lang="ka-GE" sz="2000" dirty="0" smtClean="0">
                <a:solidFill>
                  <a:schemeClr val="tx1"/>
                </a:solidFill>
              </a:rPr>
              <a:t> </a:t>
            </a:r>
            <a:br>
              <a:rPr lang="ka-GE" sz="2000" dirty="0" smtClean="0">
                <a:solidFill>
                  <a:schemeClr val="tx1"/>
                </a:solidFill>
              </a:rPr>
            </a:br>
            <a:r>
              <a:rPr lang="ka-GE" sz="2000" dirty="0" smtClean="0">
                <a:solidFill>
                  <a:schemeClr val="tx1"/>
                </a:solidFill>
              </a:rPr>
              <a:t> - </a:t>
            </a:r>
            <a:r>
              <a:rPr lang="en-US" sz="2000" dirty="0" err="1" smtClean="0">
                <a:solidFill>
                  <a:schemeClr val="tx1"/>
                </a:solidFill>
              </a:rPr>
              <a:t>თეოფილინი</a:t>
            </a:r>
            <a:r>
              <a:rPr lang="en-US" sz="2000" dirty="0" smtClean="0">
                <a:solidFill>
                  <a:schemeClr val="tx1"/>
                </a:solidFill>
              </a:rPr>
              <a:t>/</a:t>
            </a:r>
            <a:r>
              <a:rPr lang="en-US" sz="2000" dirty="0" err="1" smtClean="0">
                <a:solidFill>
                  <a:schemeClr val="tx1"/>
                </a:solidFill>
              </a:rPr>
              <a:t>ეუფილინი</a:t>
            </a:r>
            <a:r>
              <a:rPr lang="ka-GE" sz="2000" dirty="0">
                <a:solidFill>
                  <a:schemeClr val="tx1"/>
                </a:solidFill>
              </a:rPr>
              <a:t>;</a:t>
            </a:r>
            <a:r>
              <a:rPr lang="ka-GE" sz="2000" dirty="0" smtClean="0">
                <a:solidFill>
                  <a:schemeClr val="tx1"/>
                </a:solidFill>
              </a:rPr>
              <a:t/>
            </a:r>
            <a:br>
              <a:rPr lang="ka-GE" sz="2000" dirty="0" smtClean="0">
                <a:solidFill>
                  <a:schemeClr val="tx1"/>
                </a:solidFill>
              </a:rPr>
            </a:br>
            <a:r>
              <a:rPr lang="ka-GE" sz="2000" dirty="0" smtClean="0">
                <a:solidFill>
                  <a:schemeClr val="tx1"/>
                </a:solidFill>
              </a:rPr>
              <a:t> - </a:t>
            </a:r>
            <a:r>
              <a:rPr lang="en-US" sz="2000" dirty="0" err="1" smtClean="0">
                <a:solidFill>
                  <a:schemeClr val="tx1"/>
                </a:solidFill>
              </a:rPr>
              <a:t>ანტიეპილეფსიური</a:t>
            </a:r>
            <a:r>
              <a:rPr lang="en-US" sz="2000" dirty="0" smtClean="0">
                <a:solidFill>
                  <a:schemeClr val="tx1"/>
                </a:solidFill>
              </a:rPr>
              <a:t> </a:t>
            </a:r>
            <a:r>
              <a:rPr lang="en-US" sz="2000" dirty="0" err="1" smtClean="0">
                <a:solidFill>
                  <a:schemeClr val="tx1"/>
                </a:solidFill>
              </a:rPr>
              <a:t>საშუალებები</a:t>
            </a:r>
            <a:r>
              <a:rPr lang="ka-GE" sz="2000" dirty="0">
                <a:solidFill>
                  <a:schemeClr val="tx1"/>
                </a:solidFill>
              </a:rPr>
              <a:t>;</a:t>
            </a:r>
            <a:r>
              <a:rPr lang="en-US" sz="2000" dirty="0" smtClean="0">
                <a:solidFill>
                  <a:schemeClr val="tx1"/>
                </a:solidFill>
              </a:rPr>
              <a:t> </a:t>
            </a:r>
            <a:r>
              <a:rPr lang="ka-GE" sz="2000" dirty="0" smtClean="0">
                <a:solidFill>
                  <a:schemeClr val="tx1"/>
                </a:solidFill>
              </a:rPr>
              <a:t/>
            </a:r>
            <a:br>
              <a:rPr lang="ka-GE" sz="2000" dirty="0" smtClean="0">
                <a:solidFill>
                  <a:schemeClr val="tx1"/>
                </a:solidFill>
              </a:rPr>
            </a:br>
            <a:r>
              <a:rPr lang="ka-GE" sz="2000" dirty="0" smtClean="0">
                <a:solidFill>
                  <a:schemeClr val="tx1"/>
                </a:solidFill>
              </a:rPr>
              <a:t> - </a:t>
            </a:r>
            <a:r>
              <a:rPr lang="en-US" sz="2000" dirty="0" err="1" smtClean="0">
                <a:solidFill>
                  <a:schemeClr val="tx1"/>
                </a:solidFill>
              </a:rPr>
              <a:t>ციტოსტატი</a:t>
            </a:r>
            <a:r>
              <a:rPr lang="ka-GE" sz="2000" dirty="0" smtClean="0">
                <a:solidFill>
                  <a:schemeClr val="tx1"/>
                </a:solidFill>
              </a:rPr>
              <a:t>კ</a:t>
            </a:r>
            <a:r>
              <a:rPr lang="en-US" sz="2000" dirty="0" err="1" smtClean="0">
                <a:solidFill>
                  <a:schemeClr val="tx1"/>
                </a:solidFill>
              </a:rPr>
              <a:t>ური</a:t>
            </a:r>
            <a:r>
              <a:rPr lang="ka-GE" sz="2000" dirty="0" smtClean="0">
                <a:solidFill>
                  <a:schemeClr val="tx1"/>
                </a:solidFill>
              </a:rPr>
              <a:t> (ქიმიოთერაპიული) </a:t>
            </a:r>
            <a:r>
              <a:rPr lang="en-US" sz="2000" dirty="0" smtClean="0">
                <a:solidFill>
                  <a:schemeClr val="tx1"/>
                </a:solidFill>
              </a:rPr>
              <a:t> </a:t>
            </a:r>
            <a:r>
              <a:rPr lang="en-US" sz="2000" dirty="0" err="1" smtClean="0">
                <a:solidFill>
                  <a:schemeClr val="tx1"/>
                </a:solidFill>
              </a:rPr>
              <a:t>საშუალებები</a:t>
            </a:r>
            <a:r>
              <a:rPr lang="ka-GE" sz="2000" dirty="0" smtClean="0">
                <a:solidFill>
                  <a:schemeClr val="tx1"/>
                </a:solidFill>
              </a:rPr>
              <a:t>;</a:t>
            </a:r>
            <a:br>
              <a:rPr lang="ka-GE" sz="2000" dirty="0" smtClean="0">
                <a:solidFill>
                  <a:schemeClr val="tx1"/>
                </a:solidFill>
              </a:rPr>
            </a:br>
            <a:r>
              <a:rPr lang="ka-GE" sz="2000" dirty="0" smtClean="0">
                <a:solidFill>
                  <a:schemeClr val="tx1"/>
                </a:solidFill>
              </a:rPr>
              <a:t> - </a:t>
            </a:r>
            <a:r>
              <a:rPr lang="en-US" sz="2000" dirty="0" err="1" smtClean="0">
                <a:solidFill>
                  <a:schemeClr val="tx1"/>
                </a:solidFill>
              </a:rPr>
              <a:t>ანტიდეპრესანტები</a:t>
            </a:r>
            <a:r>
              <a:rPr lang="en-US" sz="2000" dirty="0" smtClean="0">
                <a:solidFill>
                  <a:schemeClr val="tx1"/>
                </a:solidFill>
              </a:rPr>
              <a:t> </a:t>
            </a:r>
            <a:r>
              <a:rPr lang="ka-GE" sz="2000" dirty="0" smtClean="0">
                <a:solidFill>
                  <a:schemeClr val="tx1"/>
                </a:solidFill>
              </a:rPr>
              <a:t>.</a:t>
            </a:r>
            <a:endParaRPr lang="en-US" sz="2000" dirty="0">
              <a:solidFill>
                <a:schemeClr val="tx1"/>
              </a:solidFill>
            </a:endParaRPr>
          </a:p>
        </p:txBody>
      </p:sp>
      <p:sp>
        <p:nvSpPr>
          <p:cNvPr id="3" name="Text Placeholder 2"/>
          <p:cNvSpPr>
            <a:spLocks noGrp="1"/>
          </p:cNvSpPr>
          <p:nvPr>
            <p:ph type="body" idx="1"/>
          </p:nvPr>
        </p:nvSpPr>
        <p:spPr>
          <a:xfrm>
            <a:off x="722313" y="1066801"/>
            <a:ext cx="7772400" cy="1295399"/>
          </a:xfrm>
        </p:spPr>
        <p:txBody>
          <a:bodyPr>
            <a:noAutofit/>
          </a:bodyPr>
          <a:lstStyle/>
          <a:p>
            <a:pPr algn="ctr"/>
            <a:r>
              <a:rPr lang="ka-GE" sz="2400" b="1" dirty="0">
                <a:solidFill>
                  <a:schemeClr val="tx1"/>
                </a:solidFill>
              </a:rPr>
              <a:t>უფრო ხშირად არასასურველი ურთიერთქმედებები ვითარდება შემდეგი ფარმაკოლოგიური ჯგუფების </a:t>
            </a:r>
            <a:endParaRPr lang="ka-GE" sz="2400" b="1" dirty="0" smtClean="0">
              <a:solidFill>
                <a:schemeClr val="tx1"/>
              </a:solidFill>
            </a:endParaRPr>
          </a:p>
          <a:p>
            <a:pPr algn="ctr"/>
            <a:r>
              <a:rPr lang="ka-GE" sz="2400" b="1" dirty="0" smtClean="0">
                <a:solidFill>
                  <a:schemeClr val="tx1"/>
                </a:solidFill>
              </a:rPr>
              <a:t>გამოყენების </a:t>
            </a:r>
            <a:r>
              <a:rPr lang="ka-GE" sz="2400" b="1" dirty="0">
                <a:solidFill>
                  <a:schemeClr val="tx1"/>
                </a:solidFill>
              </a:rPr>
              <a:t>შედეგად: </a:t>
            </a:r>
            <a:endParaRPr lang="en-US" sz="2400" b="1" dirty="0">
              <a:solidFill>
                <a:schemeClr val="tx1"/>
              </a:solidFill>
            </a:endParaRPr>
          </a:p>
        </p:txBody>
      </p:sp>
    </p:spTree>
    <p:extLst>
      <p:ext uri="{BB962C8B-B14F-4D97-AF65-F5344CB8AC3E}">
        <p14:creationId xmlns:p14="http://schemas.microsoft.com/office/powerpoint/2010/main" val="46774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931001403"/>
              </p:ext>
            </p:extLst>
          </p:nvPr>
        </p:nvGraphicFramePr>
        <p:xfrm>
          <a:off x="838200" y="1219201"/>
          <a:ext cx="7620000" cy="4946044"/>
        </p:xfrm>
        <a:graphic>
          <a:graphicData uri="http://schemas.openxmlformats.org/drawingml/2006/table">
            <a:tbl>
              <a:tblPr>
                <a:tableStyleId>{5C22544A-7EE6-4342-B048-85BDC9FD1C3A}</a:tableStyleId>
              </a:tblPr>
              <a:tblGrid>
                <a:gridCol w="3623931"/>
                <a:gridCol w="3996069"/>
              </a:tblGrid>
              <a:tr h="683519">
                <a:tc gridSpan="2">
                  <a:txBody>
                    <a:bodyPr/>
                    <a:lstStyle/>
                    <a:p>
                      <a:pPr marL="0" marR="0" algn="ctr" eaLnBrk="0" fontAlgn="base" hangingPunct="0">
                        <a:lnSpc>
                          <a:spcPct val="115000"/>
                        </a:lnSpc>
                        <a:spcBef>
                          <a:spcPts val="0"/>
                        </a:spcBef>
                        <a:spcAft>
                          <a:spcPts val="0"/>
                        </a:spcAft>
                      </a:pPr>
                      <a:r>
                        <a:rPr lang="ka-GE" sz="1400" b="1" kern="1200" dirty="0">
                          <a:effectLst/>
                        </a:rPr>
                        <a:t>ფაქტორები, რომლებიც ხელს უწყობენ წამლების გვერდითი ეფექტების განვითარებას.</a:t>
                      </a:r>
                      <a:endParaRPr lang="en-US" sz="1400" b="1" dirty="0">
                        <a:effectLst/>
                        <a:latin typeface="Calibri"/>
                        <a:ea typeface="Times New Roman"/>
                        <a:cs typeface="Times New Roman"/>
                      </a:endParaRPr>
                    </a:p>
                  </a:txBody>
                  <a:tcPr/>
                </a:tc>
                <a:tc hMerge="1">
                  <a:txBody>
                    <a:bodyPr/>
                    <a:lstStyle/>
                    <a:p>
                      <a:endParaRPr lang="en-US"/>
                    </a:p>
                  </a:txBody>
                  <a:tcPr/>
                </a:tc>
              </a:tr>
              <a:tr h="980663">
                <a:tc>
                  <a:txBody>
                    <a:bodyPr/>
                    <a:lstStyle/>
                    <a:p>
                      <a:pPr marL="0" marR="0" algn="just">
                        <a:lnSpc>
                          <a:spcPct val="107000"/>
                        </a:lnSpc>
                        <a:spcBef>
                          <a:spcPts val="0"/>
                        </a:spcBef>
                        <a:spcAft>
                          <a:spcPts val="0"/>
                        </a:spcAft>
                      </a:pPr>
                      <a:r>
                        <a:rPr lang="ka-GE" sz="1200" b="1" dirty="0">
                          <a:effectLst/>
                        </a:rPr>
                        <a:t>ორსულობა</a:t>
                      </a:r>
                      <a:endParaRPr lang="en-US" sz="1200" b="1" dirty="0">
                        <a:effectLst/>
                        <a:latin typeface="Calibri"/>
                        <a:ea typeface="Times New Roman"/>
                        <a:cs typeface="Times New Roman"/>
                      </a:endParaRPr>
                    </a:p>
                  </a:txBody>
                  <a:tcPr/>
                </a:tc>
                <a:tc>
                  <a:txBody>
                    <a:bodyPr/>
                    <a:lstStyle/>
                    <a:p>
                      <a:pPr marL="0" marR="0" algn="just">
                        <a:lnSpc>
                          <a:spcPct val="107000"/>
                        </a:lnSpc>
                        <a:spcBef>
                          <a:spcPts val="0"/>
                        </a:spcBef>
                        <a:spcAft>
                          <a:spcPts val="0"/>
                        </a:spcAft>
                      </a:pPr>
                      <a:r>
                        <a:rPr lang="ka-GE" sz="1200" b="1" dirty="0" err="1">
                          <a:effectLst/>
                        </a:rPr>
                        <a:t>ტერატოგენული</a:t>
                      </a:r>
                      <a:r>
                        <a:rPr lang="ka-GE" sz="1200" b="1" dirty="0">
                          <a:effectLst/>
                        </a:rPr>
                        <a:t>, </a:t>
                      </a:r>
                      <a:r>
                        <a:rPr lang="ka-GE" sz="1200" b="1" dirty="0" err="1">
                          <a:effectLst/>
                        </a:rPr>
                        <a:t>ემბრიოტოქსიური</a:t>
                      </a:r>
                      <a:r>
                        <a:rPr lang="ka-GE" sz="1200" b="1" dirty="0">
                          <a:effectLst/>
                        </a:rPr>
                        <a:t> და </a:t>
                      </a:r>
                      <a:r>
                        <a:rPr lang="ka-GE" sz="1200" b="1" dirty="0" err="1">
                          <a:effectLst/>
                        </a:rPr>
                        <a:t>ფეტოტოქსიური</a:t>
                      </a:r>
                      <a:r>
                        <a:rPr lang="ka-GE" sz="1200" b="1" dirty="0">
                          <a:effectLst/>
                        </a:rPr>
                        <a:t> მოქმედება.</a:t>
                      </a:r>
                      <a:endParaRPr lang="en-US" sz="1200" b="1" dirty="0">
                        <a:effectLst/>
                        <a:latin typeface="Calibri"/>
                        <a:ea typeface="Times New Roman"/>
                        <a:cs typeface="Times New Roman"/>
                      </a:endParaRPr>
                    </a:p>
                  </a:txBody>
                  <a:tcPr/>
                </a:tc>
              </a:tr>
              <a:tr h="802213">
                <a:tc>
                  <a:txBody>
                    <a:bodyPr/>
                    <a:lstStyle/>
                    <a:p>
                      <a:pPr marL="0" marR="0" algn="just">
                        <a:lnSpc>
                          <a:spcPct val="107000"/>
                        </a:lnSpc>
                        <a:spcBef>
                          <a:spcPts val="0"/>
                        </a:spcBef>
                        <a:spcAft>
                          <a:spcPts val="0"/>
                        </a:spcAft>
                      </a:pPr>
                      <a:r>
                        <a:rPr lang="ka-GE" sz="1200" b="1" dirty="0">
                          <a:effectLst/>
                        </a:rPr>
                        <a:t>ლაქტაცია</a:t>
                      </a:r>
                      <a:endParaRPr lang="en-US" sz="1200" b="1" dirty="0">
                        <a:effectLst/>
                        <a:latin typeface="Calibri"/>
                        <a:ea typeface="Times New Roman"/>
                        <a:cs typeface="Times New Roman"/>
                      </a:endParaRPr>
                    </a:p>
                  </a:txBody>
                  <a:tcPr/>
                </a:tc>
                <a:tc>
                  <a:txBody>
                    <a:bodyPr/>
                    <a:lstStyle/>
                    <a:p>
                      <a:pPr marL="0" marR="0" algn="just" eaLnBrk="0" fontAlgn="base" hangingPunct="0">
                        <a:lnSpc>
                          <a:spcPct val="115000"/>
                        </a:lnSpc>
                        <a:spcBef>
                          <a:spcPts val="0"/>
                        </a:spcBef>
                        <a:spcAft>
                          <a:spcPts val="0"/>
                        </a:spcAft>
                      </a:pPr>
                      <a:r>
                        <a:rPr lang="ka-GE" sz="1200" b="1" kern="1200" dirty="0">
                          <a:effectLst/>
                        </a:rPr>
                        <a:t>წამლის შესაძლო მოქმედება ძუძუზე მყოფი ბავშვის ორგანიზმზე.</a:t>
                      </a:r>
                      <a:endParaRPr lang="en-US" sz="1200" b="1" dirty="0">
                        <a:effectLst/>
                        <a:latin typeface="Calibri"/>
                        <a:ea typeface="Times New Roman"/>
                        <a:cs typeface="Times New Roman"/>
                      </a:endParaRPr>
                    </a:p>
                  </a:txBody>
                  <a:tcPr/>
                </a:tc>
              </a:tr>
              <a:tr h="863442">
                <a:tc>
                  <a:txBody>
                    <a:bodyPr/>
                    <a:lstStyle/>
                    <a:p>
                      <a:pPr marL="0" marR="0" algn="just" eaLnBrk="0" fontAlgn="base" hangingPunct="0">
                        <a:lnSpc>
                          <a:spcPct val="115000"/>
                        </a:lnSpc>
                        <a:spcBef>
                          <a:spcPts val="0"/>
                        </a:spcBef>
                        <a:spcAft>
                          <a:spcPts val="0"/>
                        </a:spcAft>
                      </a:pPr>
                      <a:r>
                        <a:rPr lang="ka-GE" sz="1200" b="1" kern="1200">
                          <a:effectLst/>
                        </a:rPr>
                        <a:t>თირკმლის ფუნქციის დარღვევა</a:t>
                      </a:r>
                      <a:endParaRPr lang="en-US" sz="1200" b="1">
                        <a:effectLst/>
                        <a:latin typeface="Calibri"/>
                        <a:ea typeface="Times New Roman"/>
                        <a:cs typeface="Times New Roman"/>
                      </a:endParaRPr>
                    </a:p>
                  </a:txBody>
                  <a:tcPr/>
                </a:tc>
                <a:tc>
                  <a:txBody>
                    <a:bodyPr/>
                    <a:lstStyle/>
                    <a:p>
                      <a:pPr marL="0" marR="0" algn="just" eaLnBrk="0" fontAlgn="base" hangingPunct="0">
                        <a:lnSpc>
                          <a:spcPct val="115000"/>
                        </a:lnSpc>
                        <a:spcBef>
                          <a:spcPts val="0"/>
                        </a:spcBef>
                        <a:spcAft>
                          <a:spcPts val="0"/>
                        </a:spcAft>
                      </a:pPr>
                      <a:r>
                        <a:rPr lang="ka-GE" sz="1200" b="1" kern="1200" dirty="0">
                          <a:effectLst/>
                        </a:rPr>
                        <a:t>წამლის </a:t>
                      </a:r>
                      <a:r>
                        <a:rPr lang="ka-GE" sz="1200" b="1" kern="1200" dirty="0" err="1">
                          <a:effectLst/>
                        </a:rPr>
                        <a:t>ტოქსიური</a:t>
                      </a:r>
                      <a:r>
                        <a:rPr lang="ka-GE" sz="1200" b="1" kern="1200" dirty="0">
                          <a:effectLst/>
                        </a:rPr>
                        <a:t> მოქმედება მისი ორგანიზმიდან შენელებული გამოსვლის (ანუ შემცირებული კლირენსის) გამო.</a:t>
                      </a:r>
                      <a:endParaRPr lang="en-US" sz="1200" b="1" dirty="0">
                        <a:effectLst/>
                        <a:latin typeface="Calibri"/>
                        <a:ea typeface="Times New Roman"/>
                        <a:cs typeface="Times New Roman"/>
                      </a:endParaRPr>
                    </a:p>
                  </a:txBody>
                  <a:tcPr/>
                </a:tc>
              </a:tr>
              <a:tr h="683519">
                <a:tc>
                  <a:txBody>
                    <a:bodyPr/>
                    <a:lstStyle/>
                    <a:p>
                      <a:pPr marL="0" marR="0" algn="just" eaLnBrk="0" fontAlgn="base" hangingPunct="0">
                        <a:lnSpc>
                          <a:spcPct val="115000"/>
                        </a:lnSpc>
                        <a:spcBef>
                          <a:spcPts val="0"/>
                        </a:spcBef>
                        <a:spcAft>
                          <a:spcPts val="0"/>
                        </a:spcAft>
                      </a:pPr>
                      <a:r>
                        <a:rPr lang="ka-GE" sz="1200" b="1" kern="1200">
                          <a:effectLst/>
                        </a:rPr>
                        <a:t>ღვიძლის ფუნქციის დარღვევა</a:t>
                      </a:r>
                      <a:endParaRPr lang="en-US" sz="1200" b="1">
                        <a:effectLst/>
                        <a:latin typeface="Calibri"/>
                        <a:ea typeface="Times New Roman"/>
                        <a:cs typeface="Times New Roman"/>
                      </a:endParaRPr>
                    </a:p>
                  </a:txBody>
                  <a:tcPr/>
                </a:tc>
                <a:tc>
                  <a:txBody>
                    <a:bodyPr/>
                    <a:lstStyle/>
                    <a:p>
                      <a:pPr marL="0" marR="0" algn="just" eaLnBrk="0" fontAlgn="base" hangingPunct="0">
                        <a:lnSpc>
                          <a:spcPct val="115000"/>
                        </a:lnSpc>
                        <a:spcBef>
                          <a:spcPts val="0"/>
                        </a:spcBef>
                        <a:spcAft>
                          <a:spcPts val="0"/>
                        </a:spcAft>
                      </a:pPr>
                      <a:r>
                        <a:rPr lang="ka-GE" sz="1200" b="1" kern="1200" dirty="0" err="1">
                          <a:effectLst/>
                        </a:rPr>
                        <a:t>წამლისმიერი</a:t>
                      </a:r>
                      <a:r>
                        <a:rPr lang="ka-GE" sz="1200" b="1" kern="1200" dirty="0">
                          <a:effectLst/>
                        </a:rPr>
                        <a:t> </a:t>
                      </a:r>
                      <a:r>
                        <a:rPr lang="ka-GE" sz="1200" b="1" kern="1200" dirty="0" err="1">
                          <a:effectLst/>
                        </a:rPr>
                        <a:t>ჰეპატოტოქსიურობა</a:t>
                      </a:r>
                      <a:endParaRPr lang="en-US" sz="1200" b="1" dirty="0">
                        <a:effectLst/>
                        <a:latin typeface="Calibri"/>
                        <a:ea typeface="Times New Roman"/>
                        <a:cs typeface="Times New Roman"/>
                      </a:endParaRPr>
                    </a:p>
                  </a:txBody>
                  <a:tcPr/>
                </a:tc>
              </a:tr>
              <a:tr h="863442">
                <a:tc>
                  <a:txBody>
                    <a:bodyPr/>
                    <a:lstStyle/>
                    <a:p>
                      <a:pPr marL="0" marR="0" algn="just" eaLnBrk="0" fontAlgn="base" hangingPunct="0">
                        <a:lnSpc>
                          <a:spcPct val="115000"/>
                        </a:lnSpc>
                        <a:spcBef>
                          <a:spcPts val="0"/>
                        </a:spcBef>
                        <a:spcAft>
                          <a:spcPts val="0"/>
                        </a:spcAft>
                      </a:pPr>
                      <a:r>
                        <a:rPr lang="ka-GE" sz="1200" b="1" kern="1200">
                          <a:effectLst/>
                        </a:rPr>
                        <a:t>წამლისმიერი ალერგია</a:t>
                      </a:r>
                      <a:endParaRPr lang="en-US" sz="1200" b="1">
                        <a:effectLst/>
                        <a:latin typeface="Calibri"/>
                        <a:ea typeface="Times New Roman"/>
                        <a:cs typeface="Times New Roman"/>
                      </a:endParaRPr>
                    </a:p>
                  </a:txBody>
                  <a:tcPr/>
                </a:tc>
                <a:tc>
                  <a:txBody>
                    <a:bodyPr/>
                    <a:lstStyle/>
                    <a:p>
                      <a:pPr marL="0" marR="0" algn="just" eaLnBrk="0" fontAlgn="base" hangingPunct="0">
                        <a:lnSpc>
                          <a:spcPct val="115000"/>
                        </a:lnSpc>
                        <a:spcBef>
                          <a:spcPts val="0"/>
                        </a:spcBef>
                        <a:spcAft>
                          <a:spcPts val="0"/>
                        </a:spcAft>
                      </a:pPr>
                      <a:r>
                        <a:rPr lang="ka-GE" sz="1200" b="1" kern="1200" dirty="0" err="1">
                          <a:effectLst/>
                        </a:rPr>
                        <a:t>წამლისმიერი</a:t>
                      </a:r>
                      <a:r>
                        <a:rPr lang="ka-GE" sz="1200" b="1" kern="1200" dirty="0">
                          <a:effectLst/>
                        </a:rPr>
                        <a:t> ალერგიული რეაქცია, რომელიც მისი შეყვანის შედეგად ვითარდება.</a:t>
                      </a:r>
                      <a:endParaRPr lang="en-US" sz="1200" b="1" dirty="0">
                        <a:effectLst/>
                        <a:latin typeface="Calibri"/>
                        <a:ea typeface="Times New Roman"/>
                        <a:cs typeface="Times New Roman"/>
                      </a:endParaRPr>
                    </a:p>
                  </a:txBody>
                  <a:tcPr/>
                </a:tc>
              </a:tr>
            </a:tbl>
          </a:graphicData>
        </a:graphic>
      </p:graphicFrame>
    </p:spTree>
    <p:extLst>
      <p:ext uri="{BB962C8B-B14F-4D97-AF65-F5344CB8AC3E}">
        <p14:creationId xmlns:p14="http://schemas.microsoft.com/office/powerpoint/2010/main" val="807695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990600"/>
            <a:ext cx="7772400" cy="5105400"/>
          </a:xfrm>
        </p:spPr>
        <p:txBody>
          <a:bodyPr/>
          <a:lstStyle/>
          <a:p>
            <a:pPr lvl="0"/>
            <a:r>
              <a:rPr lang="ka-GE" sz="2400" dirty="0" smtClean="0">
                <a:solidFill>
                  <a:schemeClr val="accent1">
                    <a:lumMod val="50000"/>
                  </a:schemeClr>
                </a:solidFill>
              </a:rPr>
              <a:t>        საუკეთესო </a:t>
            </a:r>
            <a:r>
              <a:rPr lang="ka-GE" sz="2400" dirty="0">
                <a:solidFill>
                  <a:schemeClr val="accent1">
                    <a:lumMod val="50000"/>
                  </a:schemeClr>
                </a:solidFill>
              </a:rPr>
              <a:t>დანიშნულება </a:t>
            </a:r>
            <a:r>
              <a:rPr lang="ka-GE" sz="2400" dirty="0" smtClean="0">
                <a:solidFill>
                  <a:schemeClr val="accent1">
                    <a:lumMod val="50000"/>
                  </a:schemeClr>
                </a:solidFill>
              </a:rPr>
              <a:t/>
            </a:r>
            <a:br>
              <a:rPr lang="ka-GE" sz="2400" dirty="0" smtClean="0">
                <a:solidFill>
                  <a:schemeClr val="accent1">
                    <a:lumMod val="50000"/>
                  </a:schemeClr>
                </a:solidFill>
              </a:rPr>
            </a:br>
            <a:r>
              <a:rPr lang="ka-GE" sz="2400" dirty="0" smtClean="0">
                <a:solidFill>
                  <a:schemeClr val="accent1">
                    <a:lumMod val="50000"/>
                  </a:schemeClr>
                </a:solidFill>
              </a:rPr>
              <a:t>(</a:t>
            </a:r>
            <a:r>
              <a:rPr lang="en-US" sz="2400" dirty="0">
                <a:solidFill>
                  <a:schemeClr val="accent1">
                    <a:lumMod val="50000"/>
                  </a:schemeClr>
                </a:solidFill>
              </a:rPr>
              <a:t>Good Prescribing</a:t>
            </a:r>
            <a:r>
              <a:rPr lang="ka-GE" sz="2400" dirty="0">
                <a:solidFill>
                  <a:schemeClr val="accent1">
                    <a:lumMod val="50000"/>
                  </a:schemeClr>
                </a:solidFill>
              </a:rPr>
              <a:t>) გულისხმობს</a:t>
            </a:r>
            <a:r>
              <a:rPr lang="ka-GE" sz="2400" dirty="0" smtClean="0">
                <a:solidFill>
                  <a:schemeClr val="accent1">
                    <a:lumMod val="50000"/>
                  </a:schemeClr>
                </a:solidFill>
              </a:rPr>
              <a:t>:</a:t>
            </a:r>
            <a:br>
              <a:rPr lang="ka-GE" sz="2400" dirty="0" smtClean="0">
                <a:solidFill>
                  <a:schemeClr val="accent1">
                    <a:lumMod val="50000"/>
                  </a:schemeClr>
                </a:solidFill>
              </a:rPr>
            </a:br>
            <a:r>
              <a:rPr lang="en-US" sz="2000" dirty="0">
                <a:solidFill>
                  <a:schemeClr val="accent1">
                    <a:lumMod val="50000"/>
                  </a:schemeClr>
                </a:solidFill>
              </a:rPr>
              <a:t/>
            </a:r>
            <a:br>
              <a:rPr lang="en-US" sz="2000" dirty="0">
                <a:solidFill>
                  <a:schemeClr val="accent1">
                    <a:lumMod val="50000"/>
                  </a:schemeClr>
                </a:solidFill>
              </a:rPr>
            </a:br>
            <a:r>
              <a:rPr lang="ka-GE" sz="2000" dirty="0" smtClean="0">
                <a:solidFill>
                  <a:schemeClr val="accent1">
                    <a:lumMod val="50000"/>
                  </a:schemeClr>
                </a:solidFill>
              </a:rPr>
              <a:t> - ყველაზე </a:t>
            </a:r>
            <a:r>
              <a:rPr lang="ka-GE" sz="2000" dirty="0">
                <a:solidFill>
                  <a:schemeClr val="accent1">
                    <a:lumMod val="50000"/>
                  </a:schemeClr>
                </a:solidFill>
              </a:rPr>
              <a:t>ეფექტური და უვნებელი </a:t>
            </a:r>
            <a:r>
              <a:rPr lang="ka-GE" sz="2000" dirty="0" smtClean="0">
                <a:solidFill>
                  <a:schemeClr val="accent1">
                    <a:lumMod val="50000"/>
                  </a:schemeClr>
                </a:solidFill>
              </a:rPr>
              <a:t>წამლის</a:t>
            </a:r>
            <a:br>
              <a:rPr lang="ka-GE" sz="2000" dirty="0" smtClean="0">
                <a:solidFill>
                  <a:schemeClr val="accent1">
                    <a:lumMod val="50000"/>
                  </a:schemeClr>
                </a:solidFill>
              </a:rPr>
            </a:br>
            <a:r>
              <a:rPr lang="ka-GE" sz="2000" dirty="0">
                <a:solidFill>
                  <a:schemeClr val="accent1">
                    <a:lumMod val="50000"/>
                  </a:schemeClr>
                </a:solidFill>
              </a:rPr>
              <a:t> </a:t>
            </a:r>
            <a:r>
              <a:rPr lang="ka-GE" sz="2000" dirty="0" smtClean="0">
                <a:solidFill>
                  <a:schemeClr val="accent1">
                    <a:lumMod val="50000"/>
                  </a:schemeClr>
                </a:solidFill>
              </a:rPr>
              <a:t>   შერჩევას;</a:t>
            </a:r>
            <a:br>
              <a:rPr lang="ka-GE" sz="2000" dirty="0" smtClean="0">
                <a:solidFill>
                  <a:schemeClr val="accent1">
                    <a:lumMod val="50000"/>
                  </a:schemeClr>
                </a:solidFill>
              </a:rPr>
            </a:br>
            <a:r>
              <a:rPr lang="en-US" sz="2000" dirty="0">
                <a:solidFill>
                  <a:schemeClr val="accent1">
                    <a:lumMod val="50000"/>
                  </a:schemeClr>
                </a:solidFill>
              </a:rPr>
              <a:t/>
            </a:r>
            <a:br>
              <a:rPr lang="en-US" sz="2000" dirty="0">
                <a:solidFill>
                  <a:schemeClr val="accent1">
                    <a:lumMod val="50000"/>
                  </a:schemeClr>
                </a:solidFill>
              </a:rPr>
            </a:br>
            <a:r>
              <a:rPr lang="ka-GE" sz="2000" dirty="0" smtClean="0">
                <a:solidFill>
                  <a:schemeClr val="accent1">
                    <a:lumMod val="50000"/>
                  </a:schemeClr>
                </a:solidFill>
              </a:rPr>
              <a:t> - არჩევანის დასაბუთება </a:t>
            </a:r>
            <a:r>
              <a:rPr lang="ka-GE" sz="2000" dirty="0">
                <a:solidFill>
                  <a:schemeClr val="accent1">
                    <a:lumMod val="50000"/>
                  </a:schemeClr>
                </a:solidFill>
              </a:rPr>
              <a:t>- მოტივაციას</a:t>
            </a:r>
            <a:r>
              <a:rPr lang="ka-GE" sz="2000" dirty="0" smtClean="0">
                <a:solidFill>
                  <a:schemeClr val="accent1">
                    <a:lumMod val="50000"/>
                  </a:schemeClr>
                </a:solidFill>
              </a:rPr>
              <a:t>;</a:t>
            </a:r>
            <a:br>
              <a:rPr lang="ka-GE" sz="2000" dirty="0" smtClean="0">
                <a:solidFill>
                  <a:schemeClr val="accent1">
                    <a:lumMod val="50000"/>
                  </a:schemeClr>
                </a:solidFill>
              </a:rPr>
            </a:br>
            <a:r>
              <a:rPr lang="en-US" sz="2000" dirty="0">
                <a:solidFill>
                  <a:schemeClr val="accent1">
                    <a:lumMod val="50000"/>
                  </a:schemeClr>
                </a:solidFill>
              </a:rPr>
              <a:t/>
            </a:r>
            <a:br>
              <a:rPr lang="en-US" sz="2000" dirty="0">
                <a:solidFill>
                  <a:schemeClr val="accent1">
                    <a:lumMod val="50000"/>
                  </a:schemeClr>
                </a:solidFill>
              </a:rPr>
            </a:br>
            <a:r>
              <a:rPr lang="ka-GE" sz="2000" dirty="0" smtClean="0">
                <a:solidFill>
                  <a:schemeClr val="accent1">
                    <a:lumMod val="50000"/>
                  </a:schemeClr>
                </a:solidFill>
              </a:rPr>
              <a:t> - კლინიკური </a:t>
            </a:r>
            <a:r>
              <a:rPr lang="ka-GE" sz="2000" dirty="0">
                <a:solidFill>
                  <a:schemeClr val="accent1">
                    <a:lumMod val="50000"/>
                  </a:schemeClr>
                </a:solidFill>
              </a:rPr>
              <a:t>ფარმაკოლოგიისა </a:t>
            </a:r>
            <a:r>
              <a:rPr lang="ka-GE" sz="2000" dirty="0" smtClean="0">
                <a:solidFill>
                  <a:schemeClr val="accent1">
                    <a:lumMod val="50000"/>
                  </a:schemeClr>
                </a:solidFill>
              </a:rPr>
              <a:t>და</a:t>
            </a:r>
            <a:br>
              <a:rPr lang="ka-GE" sz="2000" dirty="0" smtClean="0">
                <a:solidFill>
                  <a:schemeClr val="accent1">
                    <a:lumMod val="50000"/>
                  </a:schemeClr>
                </a:solidFill>
              </a:rPr>
            </a:br>
            <a:r>
              <a:rPr lang="ka-GE" sz="2000" dirty="0">
                <a:solidFill>
                  <a:schemeClr val="accent1">
                    <a:lumMod val="50000"/>
                  </a:schemeClr>
                </a:solidFill>
              </a:rPr>
              <a:t> </a:t>
            </a:r>
            <a:r>
              <a:rPr lang="ka-GE" sz="2000" dirty="0" smtClean="0">
                <a:solidFill>
                  <a:schemeClr val="accent1">
                    <a:lumMod val="50000"/>
                  </a:schemeClr>
                </a:solidFill>
              </a:rPr>
              <a:t>   რაციონალური </a:t>
            </a:r>
            <a:r>
              <a:rPr lang="ka-GE" sz="2000" dirty="0">
                <a:solidFill>
                  <a:schemeClr val="accent1">
                    <a:lumMod val="50000"/>
                  </a:schemeClr>
                </a:solidFill>
              </a:rPr>
              <a:t>ფარმაკოთერაპიის </a:t>
            </a:r>
            <a:r>
              <a:rPr lang="ka-GE" sz="2000" dirty="0" smtClean="0">
                <a:solidFill>
                  <a:schemeClr val="accent1">
                    <a:lumMod val="50000"/>
                  </a:schemeClr>
                </a:solidFill>
              </a:rPr>
              <a:t>ძირითადი</a:t>
            </a:r>
            <a:br>
              <a:rPr lang="ka-GE" sz="2000" dirty="0" smtClean="0">
                <a:solidFill>
                  <a:schemeClr val="accent1">
                    <a:lumMod val="50000"/>
                  </a:schemeClr>
                </a:solidFill>
              </a:rPr>
            </a:br>
            <a:r>
              <a:rPr lang="ka-GE" sz="2000" dirty="0">
                <a:solidFill>
                  <a:schemeClr val="accent1">
                    <a:lumMod val="50000"/>
                  </a:schemeClr>
                </a:solidFill>
              </a:rPr>
              <a:t> </a:t>
            </a:r>
            <a:r>
              <a:rPr lang="ka-GE" sz="2000" dirty="0" smtClean="0">
                <a:solidFill>
                  <a:schemeClr val="accent1">
                    <a:lumMod val="50000"/>
                  </a:schemeClr>
                </a:solidFill>
              </a:rPr>
              <a:t>   პრინციპების </a:t>
            </a:r>
            <a:r>
              <a:rPr lang="ka-GE" sz="2000" dirty="0">
                <a:solidFill>
                  <a:schemeClr val="accent1">
                    <a:lumMod val="50000"/>
                  </a:schemeClr>
                </a:solidFill>
              </a:rPr>
              <a:t>და  მიდგომების ცოდნას.</a:t>
            </a:r>
            <a:r>
              <a:rPr lang="en-US" sz="2000" dirty="0">
                <a:solidFill>
                  <a:schemeClr val="accent1">
                    <a:lumMod val="50000"/>
                  </a:schemeClr>
                </a:solidFill>
              </a:rPr>
              <a:t/>
            </a:r>
            <a:br>
              <a:rPr lang="en-US" sz="2000" dirty="0">
                <a:solidFill>
                  <a:schemeClr val="accent1">
                    <a:lumMod val="50000"/>
                  </a:schemeClr>
                </a:solidFill>
              </a:rPr>
            </a:br>
            <a:r>
              <a:rPr lang="en-US" sz="2000" dirty="0">
                <a:solidFill>
                  <a:schemeClr val="accent1">
                    <a:lumMod val="50000"/>
                  </a:schemeClr>
                </a:solidFill>
              </a:rPr>
              <a:t> </a:t>
            </a:r>
            <a:br>
              <a:rPr lang="en-US" sz="2000" dirty="0">
                <a:solidFill>
                  <a:schemeClr val="accent1">
                    <a:lumMod val="50000"/>
                  </a:schemeClr>
                </a:solidFill>
              </a:rPr>
            </a:br>
            <a:r>
              <a:rPr lang="en-US" sz="2000" dirty="0">
                <a:solidFill>
                  <a:schemeClr val="accent1">
                    <a:lumMod val="50000"/>
                  </a:schemeClr>
                </a:solidFill>
              </a:rPr>
              <a:t/>
            </a:r>
            <a:br>
              <a:rPr lang="en-US" sz="2000" dirty="0">
                <a:solidFill>
                  <a:schemeClr val="accent1">
                    <a:lumMod val="50000"/>
                  </a:schemeClr>
                </a:solidFill>
              </a:rPr>
            </a:br>
            <a:endParaRPr lang="en-US" sz="2000" dirty="0">
              <a:solidFill>
                <a:schemeClr val="accent1">
                  <a:lumMod val="50000"/>
                </a:schemeClr>
              </a:solidFill>
            </a:endParaRPr>
          </a:p>
        </p:txBody>
      </p:sp>
    </p:spTree>
    <p:extLst>
      <p:ext uri="{BB962C8B-B14F-4D97-AF65-F5344CB8AC3E}">
        <p14:creationId xmlns:p14="http://schemas.microsoft.com/office/powerpoint/2010/main" val="256865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762001"/>
            <a:ext cx="8077200" cy="990600"/>
          </a:xfrm>
        </p:spPr>
        <p:txBody>
          <a:bodyPr/>
          <a:lstStyle/>
          <a:p>
            <a:r>
              <a:rPr lang="ka-GE" b="1" dirty="0">
                <a:solidFill>
                  <a:schemeClr val="accent1">
                    <a:lumMod val="50000"/>
                  </a:schemeClr>
                </a:solidFill>
              </a:rPr>
              <a:t>პერსონალური წამლის შერჩევის </a:t>
            </a:r>
            <a:r>
              <a:rPr lang="ka-GE" b="1" dirty="0" smtClean="0">
                <a:solidFill>
                  <a:schemeClr val="accent1">
                    <a:lumMod val="50000"/>
                  </a:schemeClr>
                </a:solidFill>
              </a:rPr>
              <a:t>კრიტერიუმებია:</a:t>
            </a:r>
            <a:endParaRPr lang="en-US" dirty="0">
              <a:solidFill>
                <a:schemeClr val="accent1">
                  <a:lumMod val="50000"/>
                </a:schemeClr>
              </a:solidFill>
            </a:endParaRPr>
          </a:p>
          <a:p>
            <a:endParaRPr lang="en-US" dirty="0">
              <a:solidFill>
                <a:schemeClr val="accent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687658172"/>
              </p:ext>
            </p:extLst>
          </p:nvPr>
        </p:nvGraphicFramePr>
        <p:xfrm>
          <a:off x="152400" y="1676400"/>
          <a:ext cx="8839201" cy="4336574"/>
        </p:xfrm>
        <a:graphic>
          <a:graphicData uri="http://schemas.openxmlformats.org/drawingml/2006/table">
            <a:tbl>
              <a:tblPr firstRow="1" firstCol="1" bandRow="1">
                <a:tableStyleId>{5C22544A-7EE6-4342-B048-85BDC9FD1C3A}</a:tableStyleId>
              </a:tblPr>
              <a:tblGrid>
                <a:gridCol w="914400"/>
                <a:gridCol w="1119398"/>
                <a:gridCol w="1014202"/>
                <a:gridCol w="985251"/>
                <a:gridCol w="836355"/>
                <a:gridCol w="857575"/>
                <a:gridCol w="806296"/>
                <a:gridCol w="1054155"/>
                <a:gridCol w="625784"/>
                <a:gridCol w="625785"/>
              </a:tblGrid>
              <a:tr h="2754419">
                <a:tc>
                  <a:txBody>
                    <a:bodyPr/>
                    <a:lstStyle/>
                    <a:p>
                      <a:pPr marL="0" marR="0" algn="just">
                        <a:lnSpc>
                          <a:spcPct val="107000"/>
                        </a:lnSpc>
                        <a:spcBef>
                          <a:spcPts val="0"/>
                        </a:spcBef>
                        <a:spcAft>
                          <a:spcPts val="0"/>
                        </a:spcAft>
                      </a:pPr>
                      <a:r>
                        <a:rPr lang="ka-GE" sz="1200" kern="1200" dirty="0">
                          <a:effectLst/>
                        </a:rPr>
                        <a:t>წამლის  </a:t>
                      </a:r>
                      <a:r>
                        <a:rPr lang="ka-GE" sz="1200" kern="1200" dirty="0" err="1">
                          <a:effectLst/>
                        </a:rPr>
                        <a:t>გენერიკულ</a:t>
                      </a:r>
                      <a:r>
                        <a:rPr lang="ka-GE" sz="1200" kern="1200" dirty="0">
                          <a:effectLst/>
                        </a:rPr>
                        <a:t> და სავაჭრო დასახელება,</a:t>
                      </a:r>
                      <a:endParaRPr lang="en-US" sz="1200" dirty="0">
                        <a:effectLst/>
                      </a:endParaRPr>
                    </a:p>
                    <a:p>
                      <a:pPr marL="0" marR="0" algn="just">
                        <a:lnSpc>
                          <a:spcPct val="107000"/>
                        </a:lnSpc>
                        <a:spcBef>
                          <a:spcPts val="0"/>
                        </a:spcBef>
                        <a:spcAft>
                          <a:spcPts val="0"/>
                        </a:spcAft>
                      </a:pPr>
                      <a:r>
                        <a:rPr lang="ka-GE" sz="1200" kern="1200" dirty="0">
                          <a:effectLst/>
                        </a:rPr>
                        <a:t>მწარმოებელი</a:t>
                      </a:r>
                      <a:endParaRPr lang="en-US" sz="1200" dirty="0">
                        <a:effectLst/>
                        <a:latin typeface="Calibri"/>
                        <a:ea typeface="Times New Roman"/>
                        <a:cs typeface="Times New Roman"/>
                      </a:endParaRPr>
                    </a:p>
                  </a:txBody>
                  <a:tcPr marL="68580" marR="68580" marT="9525" marB="0"/>
                </a:tc>
                <a:tc gridSpan="3">
                  <a:txBody>
                    <a:bodyPr/>
                    <a:lstStyle/>
                    <a:p>
                      <a:pPr marL="0" marR="0" algn="ctr">
                        <a:lnSpc>
                          <a:spcPct val="107000"/>
                        </a:lnSpc>
                        <a:spcBef>
                          <a:spcPts val="0"/>
                        </a:spcBef>
                        <a:spcAft>
                          <a:spcPts val="0"/>
                        </a:spcAft>
                      </a:pPr>
                      <a:r>
                        <a:rPr lang="ka-GE" sz="1200" kern="1200" dirty="0">
                          <a:effectLst/>
                        </a:rPr>
                        <a:t> </a:t>
                      </a:r>
                      <a:endParaRPr lang="en-US" sz="1200" dirty="0">
                        <a:effectLst/>
                      </a:endParaRPr>
                    </a:p>
                    <a:p>
                      <a:pPr marL="0" marR="0" algn="ctr">
                        <a:lnSpc>
                          <a:spcPct val="107000"/>
                        </a:lnSpc>
                        <a:spcBef>
                          <a:spcPts val="0"/>
                        </a:spcBef>
                        <a:spcAft>
                          <a:spcPts val="0"/>
                        </a:spcAft>
                      </a:pPr>
                      <a:r>
                        <a:rPr lang="ka-GE" sz="1200" kern="1200" dirty="0">
                          <a:effectLst/>
                        </a:rPr>
                        <a:t> </a:t>
                      </a:r>
                      <a:endParaRPr lang="en-US" sz="1200" dirty="0">
                        <a:effectLst/>
                      </a:endParaRPr>
                    </a:p>
                    <a:p>
                      <a:pPr marL="0" marR="0" algn="ctr">
                        <a:lnSpc>
                          <a:spcPct val="107000"/>
                        </a:lnSpc>
                        <a:spcBef>
                          <a:spcPts val="0"/>
                        </a:spcBef>
                        <a:spcAft>
                          <a:spcPts val="0"/>
                        </a:spcAft>
                      </a:pPr>
                      <a:r>
                        <a:rPr lang="ka-GE" sz="1200" kern="1200" dirty="0">
                          <a:effectLst/>
                        </a:rPr>
                        <a:t>ეფექტურობა</a:t>
                      </a:r>
                      <a:endParaRPr lang="en-US" sz="1200" dirty="0">
                        <a:effectLst/>
                        <a:latin typeface="Calibri"/>
                        <a:ea typeface="Times New Roman"/>
                        <a:cs typeface="Times New Roman"/>
                      </a:endParaRPr>
                    </a:p>
                  </a:txBody>
                  <a:tcPr marL="68580" marR="68580" marT="9525" marB="0"/>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ka-GE" sz="1200" kern="1200" dirty="0">
                          <a:effectLst/>
                        </a:rPr>
                        <a:t> </a:t>
                      </a:r>
                      <a:endParaRPr lang="en-US" sz="1200" dirty="0">
                        <a:effectLst/>
                      </a:endParaRPr>
                    </a:p>
                    <a:p>
                      <a:pPr marL="0" marR="0" algn="ctr">
                        <a:lnSpc>
                          <a:spcPct val="107000"/>
                        </a:lnSpc>
                        <a:spcBef>
                          <a:spcPts val="0"/>
                        </a:spcBef>
                        <a:spcAft>
                          <a:spcPts val="0"/>
                        </a:spcAft>
                      </a:pPr>
                      <a:r>
                        <a:rPr lang="ka-GE" sz="1200" kern="1200" dirty="0">
                          <a:effectLst/>
                        </a:rPr>
                        <a:t> </a:t>
                      </a:r>
                      <a:endParaRPr lang="en-US" sz="1200" dirty="0">
                        <a:effectLst/>
                      </a:endParaRPr>
                    </a:p>
                    <a:p>
                      <a:pPr marL="0" marR="0" algn="ctr">
                        <a:lnSpc>
                          <a:spcPct val="107000"/>
                        </a:lnSpc>
                        <a:spcBef>
                          <a:spcPts val="0"/>
                        </a:spcBef>
                        <a:spcAft>
                          <a:spcPts val="0"/>
                        </a:spcAft>
                      </a:pPr>
                      <a:r>
                        <a:rPr lang="ka-GE" sz="1200" kern="1200" dirty="0">
                          <a:effectLst/>
                        </a:rPr>
                        <a:t>უსაფრთხოება</a:t>
                      </a:r>
                      <a:endParaRPr lang="en-US" sz="1200" dirty="0">
                        <a:effectLst/>
                        <a:latin typeface="Calibri"/>
                        <a:ea typeface="Times New Roman"/>
                        <a:cs typeface="Times New Roman"/>
                      </a:endParaRPr>
                    </a:p>
                  </a:txBody>
                  <a:tcPr marL="68580" marR="68580" marT="9525" marB="0"/>
                </a:tc>
                <a:tc hMerge="1">
                  <a:txBody>
                    <a:bodyPr/>
                    <a:lstStyle/>
                    <a:p>
                      <a:endParaRPr lang="en-US"/>
                    </a:p>
                  </a:txBody>
                  <a:tcPr/>
                </a:tc>
                <a:tc gridSpan="2">
                  <a:txBody>
                    <a:bodyPr/>
                    <a:lstStyle/>
                    <a:p>
                      <a:pPr marL="0" marR="0" algn="ctr">
                        <a:lnSpc>
                          <a:spcPct val="107000"/>
                        </a:lnSpc>
                        <a:spcBef>
                          <a:spcPts val="0"/>
                        </a:spcBef>
                        <a:spcAft>
                          <a:spcPts val="0"/>
                        </a:spcAft>
                      </a:pPr>
                      <a:r>
                        <a:rPr lang="ka-GE" sz="1200" kern="1200">
                          <a:effectLst/>
                        </a:rPr>
                        <a:t> </a:t>
                      </a:r>
                      <a:endParaRPr lang="en-US" sz="1200">
                        <a:effectLst/>
                      </a:endParaRPr>
                    </a:p>
                    <a:p>
                      <a:pPr marL="0" marR="0" algn="ctr">
                        <a:lnSpc>
                          <a:spcPct val="107000"/>
                        </a:lnSpc>
                        <a:spcBef>
                          <a:spcPts val="0"/>
                        </a:spcBef>
                        <a:spcAft>
                          <a:spcPts val="0"/>
                        </a:spcAft>
                      </a:pPr>
                      <a:r>
                        <a:rPr lang="ka-GE" sz="1200" kern="1200">
                          <a:effectLst/>
                        </a:rPr>
                        <a:t> </a:t>
                      </a:r>
                      <a:endParaRPr lang="en-US" sz="1200">
                        <a:effectLst/>
                      </a:endParaRPr>
                    </a:p>
                    <a:p>
                      <a:pPr marL="0" marR="0" algn="ctr">
                        <a:lnSpc>
                          <a:spcPct val="107000"/>
                        </a:lnSpc>
                        <a:spcBef>
                          <a:spcPts val="0"/>
                        </a:spcBef>
                        <a:spcAft>
                          <a:spcPts val="0"/>
                        </a:spcAft>
                      </a:pPr>
                      <a:r>
                        <a:rPr lang="ka-GE" sz="1200" kern="1200">
                          <a:effectLst/>
                        </a:rPr>
                        <a:t>შესაბამისობა</a:t>
                      </a:r>
                      <a:endParaRPr lang="en-US" sz="1200">
                        <a:effectLst/>
                        <a:latin typeface="Calibri"/>
                        <a:ea typeface="Times New Roman"/>
                        <a:cs typeface="Times New Roman"/>
                      </a:endParaRPr>
                    </a:p>
                  </a:txBody>
                  <a:tcPr marL="68580" marR="68580" marT="9525" marB="0"/>
                </a:tc>
                <a:tc hMerge="1">
                  <a:txBody>
                    <a:bodyPr/>
                    <a:lstStyle/>
                    <a:p>
                      <a:endParaRPr lang="en-US"/>
                    </a:p>
                  </a:txBody>
                  <a:tcPr/>
                </a:tc>
                <a:tc>
                  <a:txBody>
                    <a:bodyPr/>
                    <a:lstStyle/>
                    <a:p>
                      <a:pPr marL="0" marR="0" algn="ctr">
                        <a:lnSpc>
                          <a:spcPct val="107000"/>
                        </a:lnSpc>
                        <a:spcBef>
                          <a:spcPts val="0"/>
                        </a:spcBef>
                        <a:spcAft>
                          <a:spcPts val="0"/>
                        </a:spcAft>
                      </a:pPr>
                      <a:r>
                        <a:rPr lang="ka-GE" sz="1200" kern="1200" dirty="0">
                          <a:effectLst/>
                        </a:rPr>
                        <a:t> </a:t>
                      </a:r>
                      <a:endParaRPr lang="en-US" sz="1200" dirty="0">
                        <a:effectLst/>
                      </a:endParaRPr>
                    </a:p>
                    <a:p>
                      <a:pPr marL="0" marR="0" algn="ctr">
                        <a:lnSpc>
                          <a:spcPct val="107000"/>
                        </a:lnSpc>
                        <a:spcBef>
                          <a:spcPts val="0"/>
                        </a:spcBef>
                        <a:spcAft>
                          <a:spcPts val="0"/>
                        </a:spcAft>
                      </a:pPr>
                      <a:r>
                        <a:rPr lang="ka-GE" sz="1200" kern="1200" dirty="0">
                          <a:effectLst/>
                        </a:rPr>
                        <a:t> </a:t>
                      </a:r>
                      <a:endParaRPr lang="en-US" sz="1200" dirty="0">
                        <a:effectLst/>
                      </a:endParaRPr>
                    </a:p>
                    <a:p>
                      <a:pPr marL="0" marR="0" algn="ctr">
                        <a:lnSpc>
                          <a:spcPct val="107000"/>
                        </a:lnSpc>
                        <a:spcBef>
                          <a:spcPts val="0"/>
                        </a:spcBef>
                        <a:spcAft>
                          <a:spcPts val="0"/>
                        </a:spcAft>
                      </a:pPr>
                      <a:r>
                        <a:rPr lang="ka-GE" sz="1200" kern="1200" dirty="0">
                          <a:effectLst/>
                        </a:rPr>
                        <a:t>ფასი</a:t>
                      </a:r>
                      <a:endParaRPr lang="en-US" sz="1200" dirty="0">
                        <a:effectLst/>
                        <a:latin typeface="Calibri"/>
                        <a:ea typeface="Times New Roman"/>
                        <a:cs typeface="Times New Roman"/>
                      </a:endParaRPr>
                    </a:p>
                  </a:txBody>
                  <a:tcPr marL="68580" marR="68580" marT="9525" marB="0"/>
                </a:tc>
                <a:tc>
                  <a:txBody>
                    <a:bodyPr/>
                    <a:lstStyle/>
                    <a:p>
                      <a:pPr marL="0" marR="0" algn="ctr">
                        <a:lnSpc>
                          <a:spcPct val="107000"/>
                        </a:lnSpc>
                        <a:spcBef>
                          <a:spcPts val="0"/>
                        </a:spcBef>
                        <a:spcAft>
                          <a:spcPts val="0"/>
                        </a:spcAft>
                      </a:pPr>
                      <a:r>
                        <a:rPr lang="ka-GE" sz="1200" kern="1200" dirty="0">
                          <a:effectLst/>
                        </a:rPr>
                        <a:t> </a:t>
                      </a:r>
                      <a:endParaRPr lang="en-US" sz="1200" dirty="0">
                        <a:effectLst/>
                      </a:endParaRPr>
                    </a:p>
                    <a:p>
                      <a:pPr marL="0" marR="0" algn="ctr">
                        <a:lnSpc>
                          <a:spcPct val="107000"/>
                        </a:lnSpc>
                        <a:spcBef>
                          <a:spcPts val="0"/>
                        </a:spcBef>
                        <a:spcAft>
                          <a:spcPts val="0"/>
                        </a:spcAft>
                      </a:pPr>
                      <a:r>
                        <a:rPr lang="ka-GE" sz="1200" kern="1200" dirty="0">
                          <a:effectLst/>
                        </a:rPr>
                        <a:t> </a:t>
                      </a:r>
                      <a:endParaRPr lang="en-US" sz="1200" dirty="0">
                        <a:effectLst/>
                      </a:endParaRPr>
                    </a:p>
                    <a:p>
                      <a:pPr marL="0" marR="0" algn="ctr">
                        <a:lnSpc>
                          <a:spcPct val="107000"/>
                        </a:lnSpc>
                        <a:spcBef>
                          <a:spcPts val="0"/>
                        </a:spcBef>
                        <a:spcAft>
                          <a:spcPts val="0"/>
                        </a:spcAft>
                      </a:pPr>
                      <a:r>
                        <a:rPr lang="ka-GE" sz="1200" kern="1200" dirty="0">
                          <a:effectLst/>
                        </a:rPr>
                        <a:t>შენიშვნა</a:t>
                      </a:r>
                      <a:endParaRPr lang="en-US" sz="1200" dirty="0">
                        <a:effectLst/>
                        <a:latin typeface="Calibri"/>
                        <a:ea typeface="Times New Roman"/>
                        <a:cs typeface="Times New Roman"/>
                      </a:endParaRPr>
                    </a:p>
                  </a:txBody>
                  <a:tcPr marL="68580" marR="68580" marT="9525" marB="0"/>
                </a:tc>
              </a:tr>
              <a:tr h="1582155">
                <a:tc>
                  <a:txBody>
                    <a:bodyPr/>
                    <a:lstStyle/>
                    <a:p>
                      <a:pPr algn="l">
                        <a:lnSpc>
                          <a:spcPct val="107000"/>
                        </a:lnSpc>
                      </a:pPr>
                      <a:endParaRPr lang="en-US" sz="1200">
                        <a:effectLst/>
                        <a:latin typeface="Calibri"/>
                        <a:cs typeface="Times New Roman"/>
                      </a:endParaRPr>
                    </a:p>
                  </a:txBody>
                  <a:tcPr marL="0" marR="0" marT="0" marB="0" anchor="ctr"/>
                </a:tc>
                <a:tc>
                  <a:txBody>
                    <a:bodyPr/>
                    <a:lstStyle/>
                    <a:p>
                      <a:pPr marL="0" marR="0" algn="l">
                        <a:lnSpc>
                          <a:spcPct val="107000"/>
                        </a:lnSpc>
                        <a:spcBef>
                          <a:spcPts val="0"/>
                        </a:spcBef>
                        <a:spcAft>
                          <a:spcPts val="0"/>
                        </a:spcAft>
                      </a:pPr>
                      <a:r>
                        <a:rPr lang="ka-GE" sz="1200" b="1" dirty="0">
                          <a:effectLst/>
                        </a:rPr>
                        <a:t>ჩვენებები, დოზირება და მიღების წესი</a:t>
                      </a:r>
                      <a:endParaRPr lang="en-US" sz="1200" b="1" dirty="0">
                        <a:effectLst/>
                        <a:latin typeface="Calibri"/>
                        <a:ea typeface="Times New Roman"/>
                        <a:cs typeface="Times New Roman"/>
                      </a:endParaRPr>
                    </a:p>
                  </a:txBody>
                  <a:tcPr marL="68580" marR="68580" marT="9525" marB="0"/>
                </a:tc>
                <a:tc>
                  <a:txBody>
                    <a:bodyPr/>
                    <a:lstStyle/>
                    <a:p>
                      <a:pPr marL="0" marR="0" algn="l">
                        <a:lnSpc>
                          <a:spcPct val="107000"/>
                        </a:lnSpc>
                        <a:spcBef>
                          <a:spcPts val="0"/>
                        </a:spcBef>
                        <a:spcAft>
                          <a:spcPts val="0"/>
                        </a:spcAft>
                      </a:pPr>
                      <a:r>
                        <a:rPr lang="ka-GE" sz="1200" b="1" dirty="0" err="1">
                          <a:effectLst/>
                        </a:rPr>
                        <a:t>ფარმაკო</a:t>
                      </a:r>
                      <a:r>
                        <a:rPr lang="en-US" sz="1200" b="1" dirty="0">
                          <a:effectLst/>
                        </a:rPr>
                        <a:t>-</a:t>
                      </a:r>
                      <a:r>
                        <a:rPr lang="ka-GE" sz="1200" b="1" dirty="0">
                          <a:effectLst/>
                        </a:rPr>
                        <a:t>დინამიკა</a:t>
                      </a:r>
                      <a:endParaRPr lang="en-US" sz="1200" b="1" dirty="0">
                        <a:effectLst/>
                        <a:latin typeface="Calibri"/>
                        <a:ea typeface="Times New Roman"/>
                        <a:cs typeface="Times New Roman"/>
                      </a:endParaRPr>
                    </a:p>
                  </a:txBody>
                  <a:tcPr marL="68580" marR="68580" marT="9525" marB="0"/>
                </a:tc>
                <a:tc>
                  <a:txBody>
                    <a:bodyPr/>
                    <a:lstStyle/>
                    <a:p>
                      <a:pPr marL="0" marR="0" algn="l">
                        <a:lnSpc>
                          <a:spcPct val="107000"/>
                        </a:lnSpc>
                        <a:spcBef>
                          <a:spcPts val="0"/>
                        </a:spcBef>
                        <a:spcAft>
                          <a:spcPts val="0"/>
                        </a:spcAft>
                      </a:pPr>
                      <a:r>
                        <a:rPr lang="ka-GE" sz="1200" b="1" dirty="0" err="1">
                          <a:effectLst/>
                        </a:rPr>
                        <a:t>ფარმაკო</a:t>
                      </a:r>
                      <a:r>
                        <a:rPr lang="en-US" sz="1200" b="1" dirty="0">
                          <a:effectLst/>
                        </a:rPr>
                        <a:t>-</a:t>
                      </a:r>
                      <a:r>
                        <a:rPr lang="ka-GE" sz="1200" b="1" dirty="0">
                          <a:effectLst/>
                        </a:rPr>
                        <a:t>კინეტიკა</a:t>
                      </a:r>
                      <a:endParaRPr lang="en-US" sz="1200" b="1" dirty="0">
                        <a:effectLst/>
                        <a:latin typeface="Calibri"/>
                        <a:ea typeface="Times New Roman"/>
                        <a:cs typeface="Times New Roman"/>
                      </a:endParaRPr>
                    </a:p>
                  </a:txBody>
                  <a:tcPr marL="68580" marR="68580" marT="9525" marB="0"/>
                </a:tc>
                <a:tc>
                  <a:txBody>
                    <a:bodyPr/>
                    <a:lstStyle/>
                    <a:p>
                      <a:pPr marL="0" marR="0" algn="l">
                        <a:lnSpc>
                          <a:spcPct val="107000"/>
                        </a:lnSpc>
                        <a:spcBef>
                          <a:spcPts val="0"/>
                        </a:spcBef>
                        <a:spcAft>
                          <a:spcPts val="0"/>
                        </a:spcAft>
                      </a:pPr>
                      <a:r>
                        <a:rPr lang="ka-GE" sz="1200" b="1" kern="1200" dirty="0">
                          <a:effectLst/>
                        </a:rPr>
                        <a:t>გვერდი</a:t>
                      </a:r>
                      <a:r>
                        <a:rPr lang="en-US" sz="1200" b="1" kern="1200" dirty="0">
                          <a:effectLst/>
                        </a:rPr>
                        <a:t>-</a:t>
                      </a:r>
                      <a:r>
                        <a:rPr lang="ka-GE" sz="1200" b="1" kern="1200" dirty="0" err="1">
                          <a:effectLst/>
                        </a:rPr>
                        <a:t>თი</a:t>
                      </a:r>
                      <a:r>
                        <a:rPr lang="ka-GE" sz="1200" b="1" kern="1200" dirty="0">
                          <a:effectLst/>
                        </a:rPr>
                        <a:t> </a:t>
                      </a:r>
                      <a:r>
                        <a:rPr lang="ka-GE" sz="1200" b="1" kern="1200" dirty="0" err="1">
                          <a:effectLst/>
                        </a:rPr>
                        <a:t>ეფექ</a:t>
                      </a:r>
                      <a:r>
                        <a:rPr lang="en-US" sz="1200" b="1" kern="1200" dirty="0">
                          <a:effectLst/>
                        </a:rPr>
                        <a:t>-</a:t>
                      </a:r>
                      <a:r>
                        <a:rPr lang="ka-GE" sz="1200" b="1" kern="1200" dirty="0">
                          <a:effectLst/>
                        </a:rPr>
                        <a:t>ტები</a:t>
                      </a:r>
                      <a:endParaRPr lang="en-US" sz="1200" b="1" dirty="0">
                        <a:effectLst/>
                        <a:latin typeface="Calibri"/>
                        <a:ea typeface="Times New Roman"/>
                        <a:cs typeface="Times New Roman"/>
                      </a:endParaRPr>
                    </a:p>
                  </a:txBody>
                  <a:tcPr marL="68580" marR="68580" marT="9525" marB="0"/>
                </a:tc>
                <a:tc>
                  <a:txBody>
                    <a:bodyPr/>
                    <a:lstStyle/>
                    <a:p>
                      <a:pPr marL="0" marR="0" algn="l">
                        <a:lnSpc>
                          <a:spcPct val="107000"/>
                        </a:lnSpc>
                        <a:spcBef>
                          <a:spcPts val="0"/>
                        </a:spcBef>
                        <a:spcAft>
                          <a:spcPts val="0"/>
                        </a:spcAft>
                      </a:pPr>
                      <a:r>
                        <a:rPr lang="ka-GE" sz="1200" b="1" kern="1200" dirty="0" err="1">
                          <a:effectLst/>
                        </a:rPr>
                        <a:t>ტოქსიუ</a:t>
                      </a:r>
                      <a:r>
                        <a:rPr lang="en-US" sz="1200" b="1" kern="1200" dirty="0">
                          <a:effectLst/>
                        </a:rPr>
                        <a:t>-</a:t>
                      </a:r>
                      <a:r>
                        <a:rPr lang="ka-GE" sz="1200" b="1" kern="1200" dirty="0">
                          <a:effectLst/>
                        </a:rPr>
                        <a:t>რობა</a:t>
                      </a:r>
                      <a:endParaRPr lang="en-US" sz="1200" b="1" dirty="0">
                        <a:effectLst/>
                        <a:latin typeface="Calibri"/>
                        <a:ea typeface="Times New Roman"/>
                        <a:cs typeface="Times New Roman"/>
                      </a:endParaRPr>
                    </a:p>
                  </a:txBody>
                  <a:tcPr marL="68580" marR="68580" marT="9525" marB="0"/>
                </a:tc>
                <a:tc>
                  <a:txBody>
                    <a:bodyPr/>
                    <a:lstStyle/>
                    <a:p>
                      <a:pPr marL="0" marR="0" algn="l">
                        <a:lnSpc>
                          <a:spcPct val="107000"/>
                        </a:lnSpc>
                        <a:spcBef>
                          <a:spcPts val="0"/>
                        </a:spcBef>
                        <a:spcAft>
                          <a:spcPts val="0"/>
                        </a:spcAft>
                      </a:pPr>
                      <a:r>
                        <a:rPr lang="ka-GE" sz="1200" b="1" kern="1200" dirty="0" err="1">
                          <a:effectLst/>
                        </a:rPr>
                        <a:t>უკუჩვე</a:t>
                      </a:r>
                      <a:r>
                        <a:rPr lang="en-US" sz="1200" b="1" kern="1200" dirty="0">
                          <a:effectLst/>
                        </a:rPr>
                        <a:t>-</a:t>
                      </a:r>
                      <a:r>
                        <a:rPr lang="ka-GE" sz="1200" b="1" kern="1200" dirty="0">
                          <a:effectLst/>
                        </a:rPr>
                        <a:t>ნებები</a:t>
                      </a:r>
                      <a:endParaRPr lang="en-US" sz="1200" b="1" dirty="0">
                        <a:effectLst/>
                        <a:latin typeface="Calibri"/>
                        <a:ea typeface="Times New Roman"/>
                        <a:cs typeface="Times New Roman"/>
                      </a:endParaRPr>
                    </a:p>
                  </a:txBody>
                  <a:tcPr marL="68580" marR="68580" marT="9525" marB="0"/>
                </a:tc>
                <a:tc>
                  <a:txBody>
                    <a:bodyPr/>
                    <a:lstStyle/>
                    <a:p>
                      <a:pPr marL="0" marR="0" algn="l">
                        <a:lnSpc>
                          <a:spcPct val="107000"/>
                        </a:lnSpc>
                        <a:spcBef>
                          <a:spcPts val="0"/>
                        </a:spcBef>
                        <a:spcAft>
                          <a:spcPts val="0"/>
                        </a:spcAft>
                      </a:pPr>
                      <a:r>
                        <a:rPr lang="ka-GE" sz="1200" b="1" kern="1200" dirty="0">
                          <a:effectLst/>
                        </a:rPr>
                        <a:t>წამლების</a:t>
                      </a:r>
                      <a:endParaRPr lang="en-US" sz="1200" b="1" dirty="0">
                        <a:effectLst/>
                      </a:endParaRPr>
                    </a:p>
                    <a:p>
                      <a:pPr marL="0" marR="0" algn="l">
                        <a:lnSpc>
                          <a:spcPct val="107000"/>
                        </a:lnSpc>
                        <a:spcBef>
                          <a:spcPts val="0"/>
                        </a:spcBef>
                        <a:spcAft>
                          <a:spcPts val="0"/>
                        </a:spcAft>
                      </a:pPr>
                      <a:r>
                        <a:rPr lang="ka-GE" sz="1200" b="1" kern="1200" dirty="0" err="1">
                          <a:effectLst/>
                        </a:rPr>
                        <a:t>ურთიერ</a:t>
                      </a:r>
                      <a:r>
                        <a:rPr lang="en-US" sz="1200" b="1" kern="1200" dirty="0">
                          <a:effectLst/>
                        </a:rPr>
                        <a:t>-</a:t>
                      </a:r>
                      <a:r>
                        <a:rPr lang="ka-GE" sz="1200" b="1" kern="1200" dirty="0" err="1">
                          <a:effectLst/>
                        </a:rPr>
                        <a:t>თქმედება</a:t>
                      </a:r>
                      <a:endParaRPr lang="en-US" sz="1200" b="1" dirty="0">
                        <a:effectLst/>
                        <a:latin typeface="Calibri"/>
                        <a:ea typeface="Times New Roman"/>
                        <a:cs typeface="Times New Roman"/>
                      </a:endParaRPr>
                    </a:p>
                  </a:txBody>
                  <a:tcPr marL="68580" marR="68580" marT="9525" marB="0"/>
                </a:tc>
                <a:tc>
                  <a:txBody>
                    <a:bodyPr/>
                    <a:lstStyle/>
                    <a:p>
                      <a:pPr marL="0" marR="0" algn="l">
                        <a:lnSpc>
                          <a:spcPct val="107000"/>
                        </a:lnSpc>
                        <a:spcBef>
                          <a:spcPts val="0"/>
                        </a:spcBef>
                        <a:spcAft>
                          <a:spcPts val="0"/>
                        </a:spcAft>
                      </a:pPr>
                      <a:r>
                        <a:rPr lang="en-GB" sz="1200" b="1" kern="1200" dirty="0">
                          <a:effectLst/>
                        </a:rPr>
                        <a:t> </a:t>
                      </a:r>
                      <a:endParaRPr lang="en-US" sz="1200" b="1" dirty="0">
                        <a:effectLst/>
                        <a:latin typeface="Calibri"/>
                        <a:ea typeface="Times New Roman"/>
                        <a:cs typeface="Times New Roman"/>
                      </a:endParaRPr>
                    </a:p>
                  </a:txBody>
                  <a:tcPr marL="68580" marR="68580" marT="9525" marB="0"/>
                </a:tc>
                <a:tc>
                  <a:txBody>
                    <a:bodyPr/>
                    <a:lstStyle/>
                    <a:p>
                      <a:pPr marL="0" marR="0" algn="just">
                        <a:lnSpc>
                          <a:spcPct val="107000"/>
                        </a:lnSpc>
                        <a:spcBef>
                          <a:spcPts val="0"/>
                        </a:spcBef>
                        <a:spcAft>
                          <a:spcPts val="0"/>
                        </a:spcAft>
                      </a:pPr>
                      <a:r>
                        <a:rPr lang="en-GB" sz="1200" kern="1200" dirty="0">
                          <a:effectLst/>
                        </a:rPr>
                        <a:t> </a:t>
                      </a:r>
                      <a:endParaRPr lang="en-US" sz="1200" dirty="0">
                        <a:effectLst/>
                        <a:latin typeface="Calibri"/>
                        <a:ea typeface="Times New Roman"/>
                        <a:cs typeface="Times New Roman"/>
                      </a:endParaRPr>
                    </a:p>
                  </a:txBody>
                  <a:tcPr marL="68580" marR="68580" marT="9525" marB="0"/>
                </a:tc>
              </a:tr>
            </a:tbl>
          </a:graphicData>
        </a:graphic>
      </p:graphicFrame>
    </p:spTree>
    <p:extLst>
      <p:ext uri="{BB962C8B-B14F-4D97-AF65-F5344CB8AC3E}">
        <p14:creationId xmlns:p14="http://schemas.microsoft.com/office/powerpoint/2010/main" val="3196932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067800" cy="4092575"/>
          </a:xfrm>
        </p:spPr>
        <p:txBody>
          <a:bodyPr/>
          <a:lstStyle/>
          <a:p>
            <a:r>
              <a:rPr lang="ka-GE" sz="1800" b="0" dirty="0">
                <a:solidFill>
                  <a:schemeClr val="tx1"/>
                </a:solidFill>
              </a:rPr>
              <a:t>ყოველივე ზემოაღნიშნულთან მიმართებაში, საქართველოშიც, ასევე, დაიწყო აქტიური ბრძოლა </a:t>
            </a:r>
            <a:r>
              <a:rPr lang="ka-GE" sz="1800" b="0" dirty="0" err="1">
                <a:solidFill>
                  <a:schemeClr val="tx1"/>
                </a:solidFill>
              </a:rPr>
              <a:t>პოლიპრაგმაზიის</a:t>
            </a:r>
            <a:r>
              <a:rPr lang="ka-GE" sz="1800" b="0" dirty="0">
                <a:solidFill>
                  <a:schemeClr val="tx1"/>
                </a:solidFill>
              </a:rPr>
              <a:t> </a:t>
            </a:r>
            <a:r>
              <a:rPr lang="ka-GE" sz="1800" b="0" dirty="0" smtClean="0">
                <a:solidFill>
                  <a:schemeClr val="tx1"/>
                </a:solidFill>
              </a:rPr>
              <a:t>წინააღმდეგ, </a:t>
            </a:r>
            <a:r>
              <a:rPr lang="ka-GE" sz="1800" b="0" dirty="0" err="1">
                <a:solidFill>
                  <a:schemeClr val="tx1"/>
                </a:solidFill>
              </a:rPr>
              <a:t>რისი</a:t>
            </a:r>
            <a:r>
              <a:rPr lang="ka-GE" sz="1800" b="0" dirty="0">
                <a:solidFill>
                  <a:schemeClr val="tx1"/>
                </a:solidFill>
              </a:rPr>
              <a:t> მიმანიშნებელიცაა საქართველოს შრომის, ჯანმრთელობისა და სოციალური დაცვის მინისტრის  2018 წლის 28 ივნისის  N01-26/ნ ბრძანებულება („საქართველოს შრომის, სოციალური დაცვის სამინისტროსთან პროფესიული განვითარების საბჭოს შექმნისა და მისი დებულების დამტკიცების შესახებ საქართველოს შრომის, ჯანმრთელობისა და სოციალური დაცვის მინისტრის 2008 წლის 16 მაისის N122/ნ ბრძანებაში ცვლილებების შეტანის თაობაზე</a:t>
            </a:r>
            <a:r>
              <a:rPr lang="en-US" sz="1800" b="0" dirty="0">
                <a:solidFill>
                  <a:schemeClr val="tx1"/>
                </a:solidFill>
              </a:rPr>
              <a:t>”</a:t>
            </a:r>
            <a:r>
              <a:rPr lang="ka-GE" sz="1800" b="0" dirty="0">
                <a:solidFill>
                  <a:schemeClr val="tx1"/>
                </a:solidFill>
              </a:rPr>
              <a:t>), რის საფუძველზეც, პროფესიული განვითარების საბჭოსთან  </a:t>
            </a:r>
            <a:r>
              <a:rPr lang="ka-GE" sz="1800" dirty="0">
                <a:solidFill>
                  <a:schemeClr val="tx1"/>
                </a:solidFill>
              </a:rPr>
              <a:t>შეიქმნა </a:t>
            </a:r>
            <a:r>
              <a:rPr lang="ka-GE" sz="1800" dirty="0" err="1">
                <a:solidFill>
                  <a:schemeClr val="tx1"/>
                </a:solidFill>
              </a:rPr>
              <a:t>პოლიფარმაციის</a:t>
            </a:r>
            <a:r>
              <a:rPr lang="ka-GE" sz="1800" dirty="0">
                <a:solidFill>
                  <a:schemeClr val="tx1"/>
                </a:solidFill>
              </a:rPr>
              <a:t> ჯგუფის სამდივნო, </a:t>
            </a:r>
            <a:r>
              <a:rPr lang="ka-GE" sz="1800" b="0" dirty="0" err="1">
                <a:solidFill>
                  <a:schemeClr val="tx1"/>
                </a:solidFill>
              </a:rPr>
              <a:t>პოლიფარმაციის</a:t>
            </a:r>
            <a:r>
              <a:rPr lang="ka-GE" sz="1800" b="0" dirty="0">
                <a:solidFill>
                  <a:schemeClr val="tx1"/>
                </a:solidFill>
              </a:rPr>
              <a:t> და არარაციონალური ფარმაკოთერაპიის შემთხვევების გამოვლენის მიზნით. </a:t>
            </a:r>
            <a:endParaRPr lang="en-US" sz="1800" b="0" dirty="0"/>
          </a:p>
        </p:txBody>
      </p:sp>
      <p:sp>
        <p:nvSpPr>
          <p:cNvPr id="3" name="Text Placeholder 2"/>
          <p:cNvSpPr>
            <a:spLocks noGrp="1"/>
          </p:cNvSpPr>
          <p:nvPr>
            <p:ph type="body" idx="1"/>
          </p:nvPr>
        </p:nvSpPr>
        <p:spPr>
          <a:xfrm>
            <a:off x="838200" y="762001"/>
            <a:ext cx="7772400" cy="762000"/>
          </a:xfrm>
        </p:spPr>
        <p:txBody>
          <a:bodyPr>
            <a:noAutofit/>
          </a:bodyPr>
          <a:lstStyle/>
          <a:p>
            <a:pPr algn="ctr"/>
            <a:r>
              <a:rPr lang="ka-GE" sz="2400" b="1" dirty="0" err="1" smtClean="0">
                <a:solidFill>
                  <a:schemeClr val="tx1">
                    <a:lumMod val="75000"/>
                  </a:schemeClr>
                </a:solidFill>
              </a:rPr>
              <a:t>პოლიპრაგმაზიის</a:t>
            </a:r>
            <a:r>
              <a:rPr lang="ka-GE" sz="2400" b="1" dirty="0" smtClean="0">
                <a:solidFill>
                  <a:schemeClr val="tx1">
                    <a:lumMod val="75000"/>
                  </a:schemeClr>
                </a:solidFill>
              </a:rPr>
              <a:t> წინააღმდეგ ბრძოლის პლატფორმა</a:t>
            </a:r>
            <a:endParaRPr lang="en-US" sz="2400" b="1" dirty="0">
              <a:solidFill>
                <a:schemeClr val="tx1">
                  <a:lumMod val="75000"/>
                </a:schemeClr>
              </a:solidFill>
            </a:endParaRPr>
          </a:p>
        </p:txBody>
      </p:sp>
    </p:spTree>
    <p:extLst>
      <p:ext uri="{BB962C8B-B14F-4D97-AF65-F5344CB8AC3E}">
        <p14:creationId xmlns:p14="http://schemas.microsoft.com/office/powerpoint/2010/main" val="1229051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76400"/>
            <a:ext cx="8686800" cy="4572000"/>
          </a:xfrm>
        </p:spPr>
        <p:txBody>
          <a:bodyPr/>
          <a:lstStyle/>
          <a:p>
            <a:r>
              <a:rPr lang="ka-GE" sz="1600" dirty="0">
                <a:solidFill>
                  <a:schemeClr val="tx1">
                    <a:lumMod val="75000"/>
                  </a:schemeClr>
                </a:solidFill>
              </a:rPr>
              <a:t>წარმოდგენილი კვლევის მიზანს შეადგენს </a:t>
            </a:r>
            <a:r>
              <a:rPr lang="ka-GE" sz="1600" b="0" dirty="0" err="1">
                <a:solidFill>
                  <a:schemeClr val="tx1">
                    <a:lumMod val="75000"/>
                  </a:schemeClr>
                </a:solidFill>
              </a:rPr>
              <a:t>პოლიფარმაციის</a:t>
            </a:r>
            <a:r>
              <a:rPr lang="ka-GE" sz="1600" b="0" dirty="0">
                <a:solidFill>
                  <a:schemeClr val="tx1">
                    <a:lumMod val="75000"/>
                  </a:schemeClr>
                </a:solidFill>
              </a:rPr>
              <a:t> და არარაციონალური ფარმაკოთერაპიის შემთხვევების გამოვლენა საქართველოში საქართველოს შრომის, ჯანმრთელობისა და სოციალური დაცვის სამინისტროს   სსიპ სოციალური მომსახურების სააგენტოს ინფორმაციული ტექნოლოგიების დეპარტამენტის მიერ მოწოდებული ელექტრონული რეცეპტების ბაზის მონაცემების საშუალებით, სადაც დაფიქსირებული იყო 5 და მეტი სამკურნალო საშუალებით მკურნალობის  </a:t>
            </a:r>
            <a:r>
              <a:rPr lang="ka-GE" sz="1600" b="0" dirty="0" smtClean="0">
                <a:solidFill>
                  <a:schemeClr val="tx1">
                    <a:lumMod val="75000"/>
                  </a:schemeClr>
                </a:solidFill>
              </a:rPr>
              <a:t>შემთხვევები;</a:t>
            </a:r>
            <a:br>
              <a:rPr lang="ka-GE" sz="1600" b="0" dirty="0" smtClean="0">
                <a:solidFill>
                  <a:schemeClr val="tx1">
                    <a:lumMod val="75000"/>
                  </a:schemeClr>
                </a:solidFill>
              </a:rPr>
            </a:br>
            <a:r>
              <a:rPr lang="ka-GE" sz="1600" dirty="0" smtClean="0">
                <a:solidFill>
                  <a:schemeClr val="tx1">
                    <a:lumMod val="75000"/>
                  </a:schemeClr>
                </a:solidFill>
              </a:rPr>
              <a:t>კვლევის მეთოდები</a:t>
            </a:r>
            <a:r>
              <a:rPr lang="ka-GE" sz="1600" b="0" dirty="0">
                <a:solidFill>
                  <a:schemeClr val="tx1">
                    <a:lumMod val="75000"/>
                  </a:schemeClr>
                </a:solidFill>
              </a:rPr>
              <a:t>: </a:t>
            </a:r>
            <a:r>
              <a:rPr lang="ka-GE" sz="1600" b="0" dirty="0" err="1">
                <a:solidFill>
                  <a:schemeClr val="tx1">
                    <a:lumMod val="75000"/>
                  </a:schemeClr>
                </a:solidFill>
              </a:rPr>
              <a:t>პოლიფარმაციის</a:t>
            </a:r>
            <a:r>
              <a:rPr lang="ka-GE" sz="1600" b="0" dirty="0">
                <a:solidFill>
                  <a:schemeClr val="tx1">
                    <a:lumMod val="75000"/>
                  </a:schemeClr>
                </a:solidFill>
              </a:rPr>
              <a:t> ჯგუფის სამდივნოს კლინიკური ფარმაკოლოგების მიერ განხილულ იქნა ელექტრონული რეცეპტის ბაზაში -  01.07.18წ.-30.09.18წ. – </a:t>
            </a:r>
            <a:r>
              <a:rPr lang="en-US" sz="1600" b="0" dirty="0">
                <a:solidFill>
                  <a:schemeClr val="tx1">
                    <a:lumMod val="75000"/>
                  </a:schemeClr>
                </a:solidFill>
              </a:rPr>
              <a:t/>
            </a:r>
            <a:br>
              <a:rPr lang="en-US" sz="1600" b="0" dirty="0">
                <a:solidFill>
                  <a:schemeClr val="tx1">
                    <a:lumMod val="75000"/>
                  </a:schemeClr>
                </a:solidFill>
              </a:rPr>
            </a:br>
            <a:r>
              <a:rPr lang="ka-GE" sz="1600" b="0" dirty="0">
                <a:solidFill>
                  <a:schemeClr val="tx1">
                    <a:lumMod val="75000"/>
                  </a:schemeClr>
                </a:solidFill>
              </a:rPr>
              <a:t>პერიოდში დაფიქსირებული  </a:t>
            </a:r>
            <a:r>
              <a:rPr lang="ka-GE" sz="1600" b="0" dirty="0" smtClean="0">
                <a:solidFill>
                  <a:schemeClr val="tx1">
                    <a:lumMod val="75000"/>
                  </a:schemeClr>
                </a:solidFill>
              </a:rPr>
              <a:t>8000  </a:t>
            </a:r>
            <a:r>
              <a:rPr lang="ka-GE" sz="1600" b="0" dirty="0">
                <a:solidFill>
                  <a:schemeClr val="tx1">
                    <a:lumMod val="75000"/>
                  </a:schemeClr>
                </a:solidFill>
              </a:rPr>
              <a:t>დანიშნულება (</a:t>
            </a:r>
            <a:r>
              <a:rPr lang="ka-GE" sz="1600" b="0" dirty="0" err="1" smtClean="0">
                <a:solidFill>
                  <a:schemeClr val="tx1">
                    <a:lumMod val="75000"/>
                  </a:schemeClr>
                </a:solidFill>
              </a:rPr>
              <a:t>პოლიპრაგმაზიის</a:t>
            </a:r>
            <a:r>
              <a:rPr lang="ka-GE" sz="1600" b="0" dirty="0" smtClean="0">
                <a:solidFill>
                  <a:schemeClr val="tx1">
                    <a:lumMod val="75000"/>
                  </a:schemeClr>
                </a:solidFill>
              </a:rPr>
              <a:t> </a:t>
            </a:r>
            <a:r>
              <a:rPr lang="ka-GE" sz="1600" b="0" dirty="0">
                <a:solidFill>
                  <a:schemeClr val="tx1">
                    <a:lumMod val="75000"/>
                  </a:schemeClr>
                </a:solidFill>
              </a:rPr>
              <a:t>შემთხვევები ანუ დანიშნულებაში 5  ან 5-ზე მეტი მედიკამენტის არსებობა) ქვემოთ ჩამოთვლილი კლინიკური კრიტერიუმების მიხედვით არარაციონალური ფარმაკოთერაპიის კუთხით </a:t>
            </a:r>
            <a:r>
              <a:rPr lang="ka-GE" sz="1600" b="0" dirty="0" smtClean="0">
                <a:solidFill>
                  <a:schemeClr val="tx1">
                    <a:lumMod val="75000"/>
                  </a:schemeClr>
                </a:solidFill>
              </a:rPr>
              <a:t>შესაფასებლად.</a:t>
            </a:r>
            <a:r>
              <a:rPr lang="en-US" sz="1600" b="0" dirty="0">
                <a:solidFill>
                  <a:schemeClr val="tx1">
                    <a:lumMod val="75000"/>
                  </a:schemeClr>
                </a:solidFill>
              </a:rPr>
              <a:t/>
            </a:r>
            <a:br>
              <a:rPr lang="en-US" sz="1600" b="0" dirty="0">
                <a:solidFill>
                  <a:schemeClr val="tx1">
                    <a:lumMod val="75000"/>
                  </a:schemeClr>
                </a:solidFill>
              </a:rPr>
            </a:br>
            <a:endParaRPr lang="en-US" sz="1600" b="0" dirty="0">
              <a:solidFill>
                <a:schemeClr val="tx1">
                  <a:lumMod val="75000"/>
                </a:schemeClr>
              </a:solidFill>
            </a:endParaRPr>
          </a:p>
        </p:txBody>
      </p:sp>
      <p:sp>
        <p:nvSpPr>
          <p:cNvPr id="3" name="Text Placeholder 2"/>
          <p:cNvSpPr>
            <a:spLocks noGrp="1"/>
          </p:cNvSpPr>
          <p:nvPr>
            <p:ph type="body" idx="1"/>
          </p:nvPr>
        </p:nvSpPr>
        <p:spPr>
          <a:xfrm>
            <a:off x="722313" y="990601"/>
            <a:ext cx="7772400" cy="380999"/>
          </a:xfrm>
        </p:spPr>
        <p:txBody>
          <a:bodyPr>
            <a:normAutofit fontScale="92500" lnSpcReduction="20000"/>
          </a:bodyPr>
          <a:lstStyle/>
          <a:p>
            <a:pPr algn="ctr"/>
            <a:r>
              <a:rPr lang="ka-GE" sz="2400" b="1" dirty="0" smtClean="0">
                <a:solidFill>
                  <a:schemeClr val="tx1">
                    <a:lumMod val="75000"/>
                  </a:schemeClr>
                </a:solidFill>
              </a:rPr>
              <a:t>კვლევის მიზანი და  კვლევის მეთოდები:</a:t>
            </a:r>
            <a:endParaRPr lang="en-US" sz="2400" dirty="0">
              <a:solidFill>
                <a:schemeClr val="tx1">
                  <a:lumMod val="75000"/>
                </a:schemeClr>
              </a:solidFill>
            </a:endParaRPr>
          </a:p>
        </p:txBody>
      </p:sp>
    </p:spTree>
    <p:extLst>
      <p:ext uri="{BB962C8B-B14F-4D97-AF65-F5344CB8AC3E}">
        <p14:creationId xmlns:p14="http://schemas.microsoft.com/office/powerpoint/2010/main" val="161698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7400"/>
            <a:ext cx="8991600" cy="3962400"/>
          </a:xfrm>
        </p:spPr>
        <p:txBody>
          <a:bodyPr/>
          <a:lstStyle/>
          <a:p>
            <a:r>
              <a:rPr lang="ka-GE" sz="1800" b="0" dirty="0" smtClean="0">
                <a:solidFill>
                  <a:srgbClr val="002060"/>
                </a:solidFill>
              </a:rPr>
              <a:t>1</a:t>
            </a:r>
            <a:r>
              <a:rPr lang="en-US" sz="1800" b="0" dirty="0" smtClean="0">
                <a:solidFill>
                  <a:srgbClr val="002060"/>
                </a:solidFill>
              </a:rPr>
              <a:t>. </a:t>
            </a:r>
            <a:r>
              <a:rPr lang="en-US" sz="1800" b="0" dirty="0" err="1">
                <a:solidFill>
                  <a:srgbClr val="002060"/>
                </a:solidFill>
              </a:rPr>
              <a:t>ორი</a:t>
            </a:r>
            <a:r>
              <a:rPr lang="en-US" sz="1800" b="0" dirty="0">
                <a:solidFill>
                  <a:srgbClr val="002060"/>
                </a:solidFill>
              </a:rPr>
              <a:t> </a:t>
            </a:r>
            <a:r>
              <a:rPr lang="en-US" sz="1800" b="0" dirty="0" err="1">
                <a:solidFill>
                  <a:srgbClr val="002060"/>
                </a:solidFill>
              </a:rPr>
              <a:t>ან</a:t>
            </a:r>
            <a:r>
              <a:rPr lang="en-US" sz="1800" b="0" dirty="0">
                <a:solidFill>
                  <a:srgbClr val="002060"/>
                </a:solidFill>
              </a:rPr>
              <a:t> </a:t>
            </a:r>
            <a:r>
              <a:rPr lang="en-US" sz="1800" b="0" dirty="0" err="1">
                <a:solidFill>
                  <a:srgbClr val="002060"/>
                </a:solidFill>
              </a:rPr>
              <a:t>მეტი</a:t>
            </a:r>
            <a:r>
              <a:rPr lang="en-US" sz="1800" b="0" dirty="0">
                <a:solidFill>
                  <a:srgbClr val="002060"/>
                </a:solidFill>
              </a:rPr>
              <a:t> </a:t>
            </a:r>
            <a:r>
              <a:rPr lang="en-US" sz="1800" b="0" dirty="0" err="1">
                <a:solidFill>
                  <a:srgbClr val="002060"/>
                </a:solidFill>
              </a:rPr>
              <a:t>სავაჭრო</a:t>
            </a:r>
            <a:r>
              <a:rPr lang="en-US" sz="1800" b="0" dirty="0">
                <a:solidFill>
                  <a:srgbClr val="002060"/>
                </a:solidFill>
              </a:rPr>
              <a:t> </a:t>
            </a:r>
            <a:r>
              <a:rPr lang="en-US" sz="1800" b="0" dirty="0" err="1">
                <a:solidFill>
                  <a:srgbClr val="002060"/>
                </a:solidFill>
              </a:rPr>
              <a:t>დასახელებით</a:t>
            </a:r>
            <a:r>
              <a:rPr lang="en-US" sz="1800" b="0" dirty="0">
                <a:solidFill>
                  <a:srgbClr val="002060"/>
                </a:solidFill>
              </a:rPr>
              <a:t> </a:t>
            </a:r>
            <a:r>
              <a:rPr lang="en-US" sz="1800" b="0" dirty="0" err="1">
                <a:solidFill>
                  <a:srgbClr val="002060"/>
                </a:solidFill>
              </a:rPr>
              <a:t>დანიშნული</a:t>
            </a:r>
            <a:r>
              <a:rPr lang="en-US" sz="1800" b="0" dirty="0">
                <a:solidFill>
                  <a:srgbClr val="002060"/>
                </a:solidFill>
              </a:rPr>
              <a:t> </a:t>
            </a:r>
            <a:r>
              <a:rPr lang="en-US" sz="1800" b="0" dirty="0" err="1">
                <a:solidFill>
                  <a:srgbClr val="002060"/>
                </a:solidFill>
              </a:rPr>
              <a:t>ერთი</a:t>
            </a:r>
            <a:r>
              <a:rPr lang="en-US" sz="1800" b="0" dirty="0">
                <a:solidFill>
                  <a:srgbClr val="002060"/>
                </a:solidFill>
              </a:rPr>
              <a:t> </a:t>
            </a:r>
            <a:r>
              <a:rPr lang="en-US" sz="1800" b="0" dirty="0" err="1">
                <a:solidFill>
                  <a:srgbClr val="002060"/>
                </a:solidFill>
              </a:rPr>
              <a:t>და</a:t>
            </a:r>
            <a:r>
              <a:rPr lang="en-US" sz="1800" b="0" dirty="0">
                <a:solidFill>
                  <a:srgbClr val="002060"/>
                </a:solidFill>
              </a:rPr>
              <a:t> </a:t>
            </a:r>
            <a:r>
              <a:rPr lang="en-US" sz="1800" b="0" dirty="0" err="1">
                <a:solidFill>
                  <a:srgbClr val="002060"/>
                </a:solidFill>
              </a:rPr>
              <a:t>იგივე</a:t>
            </a:r>
            <a:r>
              <a:rPr lang="en-US" sz="1800" b="0" dirty="0">
                <a:solidFill>
                  <a:srgbClr val="002060"/>
                </a:solidFill>
              </a:rPr>
              <a:t> </a:t>
            </a:r>
            <a:r>
              <a:rPr lang="en-US" sz="1800" b="0" dirty="0" err="1">
                <a:solidFill>
                  <a:srgbClr val="002060"/>
                </a:solidFill>
              </a:rPr>
              <a:t>მოქმედი</a:t>
            </a:r>
            <a:r>
              <a:rPr lang="en-US" sz="1800" b="0" dirty="0">
                <a:solidFill>
                  <a:srgbClr val="002060"/>
                </a:solidFill>
              </a:rPr>
              <a:t> </a:t>
            </a:r>
            <a:r>
              <a:rPr lang="ka-GE" sz="1800" b="0" dirty="0" smtClean="0">
                <a:solidFill>
                  <a:srgbClr val="002060"/>
                </a:solidFill>
              </a:rPr>
              <a:t>ნ</a:t>
            </a:r>
            <a:r>
              <a:rPr lang="en-US" sz="1800" b="0" dirty="0" err="1" smtClean="0">
                <a:solidFill>
                  <a:srgbClr val="002060"/>
                </a:solidFill>
              </a:rPr>
              <a:t>ივთიერების</a:t>
            </a:r>
            <a:r>
              <a:rPr lang="en-US" sz="1800" b="0" dirty="0" smtClean="0">
                <a:solidFill>
                  <a:srgbClr val="002060"/>
                </a:solidFill>
              </a:rPr>
              <a:t>/</a:t>
            </a:r>
            <a:r>
              <a:rPr lang="en-US" sz="1800" b="0" dirty="0" err="1" smtClean="0">
                <a:solidFill>
                  <a:srgbClr val="002060"/>
                </a:solidFill>
              </a:rPr>
              <a:t>ნივთიერებების</a:t>
            </a:r>
            <a:r>
              <a:rPr lang="en-US" sz="1800" b="0" dirty="0" smtClean="0">
                <a:solidFill>
                  <a:srgbClr val="002060"/>
                </a:solidFill>
              </a:rPr>
              <a:t> </a:t>
            </a:r>
            <a:r>
              <a:rPr lang="en-US" sz="1800" b="0" dirty="0" err="1">
                <a:solidFill>
                  <a:srgbClr val="002060"/>
                </a:solidFill>
              </a:rPr>
              <a:t>შემცველი</a:t>
            </a:r>
            <a:r>
              <a:rPr lang="en-US" sz="1800" b="0" dirty="0">
                <a:solidFill>
                  <a:srgbClr val="002060"/>
                </a:solidFill>
              </a:rPr>
              <a:t> </a:t>
            </a:r>
            <a:r>
              <a:rPr lang="en-US" sz="1800" b="0" dirty="0" err="1">
                <a:solidFill>
                  <a:srgbClr val="002060"/>
                </a:solidFill>
              </a:rPr>
              <a:t>ფარმაცევტული</a:t>
            </a:r>
            <a:r>
              <a:rPr lang="en-US" sz="1800" b="0" dirty="0">
                <a:solidFill>
                  <a:srgbClr val="002060"/>
                </a:solidFill>
              </a:rPr>
              <a:t> </a:t>
            </a:r>
            <a:r>
              <a:rPr lang="en-US" sz="1800" b="0" dirty="0" err="1">
                <a:solidFill>
                  <a:srgbClr val="002060"/>
                </a:solidFill>
              </a:rPr>
              <a:t>პროდუქტი</a:t>
            </a:r>
            <a:r>
              <a:rPr lang="en-US" sz="1800" b="0" dirty="0">
                <a:solidFill>
                  <a:srgbClr val="002060"/>
                </a:solidFill>
              </a:rPr>
              <a:t> (</a:t>
            </a:r>
            <a:r>
              <a:rPr lang="en-US" sz="1800" b="0" dirty="0" err="1">
                <a:solidFill>
                  <a:srgbClr val="002060"/>
                </a:solidFill>
              </a:rPr>
              <a:t>შეყვანი</a:t>
            </a:r>
            <a:r>
              <a:rPr lang="ka-GE" sz="1800" b="0" dirty="0">
                <a:solidFill>
                  <a:srgbClr val="002060"/>
                </a:solidFill>
              </a:rPr>
              <a:t>ს </a:t>
            </a:r>
            <a:r>
              <a:rPr lang="en-US" sz="1800" b="0" dirty="0" err="1">
                <a:solidFill>
                  <a:srgbClr val="002060"/>
                </a:solidFill>
              </a:rPr>
              <a:t>გზის</a:t>
            </a:r>
            <a:r>
              <a:rPr lang="en-US" sz="1800" b="0" dirty="0">
                <a:solidFill>
                  <a:srgbClr val="002060"/>
                </a:solidFill>
              </a:rPr>
              <a:t> </a:t>
            </a:r>
            <a:r>
              <a:rPr lang="en-US" sz="1800" b="0" dirty="0" err="1">
                <a:solidFill>
                  <a:srgbClr val="002060"/>
                </a:solidFill>
              </a:rPr>
              <a:t>გათვალისწინებით</a:t>
            </a:r>
            <a:r>
              <a:rPr lang="en-US" sz="1800" b="0" dirty="0">
                <a:solidFill>
                  <a:srgbClr val="002060"/>
                </a:solidFill>
              </a:rPr>
              <a:t>)</a:t>
            </a:r>
            <a:r>
              <a:rPr lang="ka-GE" sz="1800" b="0" dirty="0" smtClean="0">
                <a:solidFill>
                  <a:srgbClr val="002060"/>
                </a:solidFill>
              </a:rPr>
              <a:t>;</a:t>
            </a:r>
            <a:br>
              <a:rPr lang="ka-GE" sz="1800" b="0" dirty="0" smtClean="0">
                <a:solidFill>
                  <a:srgbClr val="002060"/>
                </a:solidFill>
              </a:rPr>
            </a:br>
            <a:r>
              <a:rPr lang="en-US" sz="1800" b="0" dirty="0">
                <a:solidFill>
                  <a:srgbClr val="002060"/>
                </a:solidFill>
              </a:rPr>
              <a:t/>
            </a:r>
            <a:br>
              <a:rPr lang="en-US" sz="1800" b="0" dirty="0">
                <a:solidFill>
                  <a:srgbClr val="002060"/>
                </a:solidFill>
              </a:rPr>
            </a:br>
            <a:r>
              <a:rPr lang="en-US" sz="1800" b="0" dirty="0">
                <a:solidFill>
                  <a:srgbClr val="002060"/>
                </a:solidFill>
              </a:rPr>
              <a:t> 2. </a:t>
            </a:r>
            <a:r>
              <a:rPr lang="en-US" sz="1800" b="0" dirty="0" err="1">
                <a:solidFill>
                  <a:srgbClr val="002060"/>
                </a:solidFill>
              </a:rPr>
              <a:t>ურთერთჩანაცვლებადი</a:t>
            </a:r>
            <a:r>
              <a:rPr lang="en-US" sz="1800" b="0" dirty="0">
                <a:solidFill>
                  <a:srgbClr val="002060"/>
                </a:solidFill>
              </a:rPr>
              <a:t> </a:t>
            </a:r>
            <a:r>
              <a:rPr lang="en-US" sz="1800" b="0" dirty="0" err="1">
                <a:solidFill>
                  <a:srgbClr val="002060"/>
                </a:solidFill>
              </a:rPr>
              <a:t>და</a:t>
            </a:r>
            <a:r>
              <a:rPr lang="en-US" sz="1800" b="0" dirty="0">
                <a:solidFill>
                  <a:srgbClr val="002060"/>
                </a:solidFill>
              </a:rPr>
              <a:t>/</a:t>
            </a:r>
            <a:r>
              <a:rPr lang="en-US" sz="1800" b="0" dirty="0" err="1">
                <a:solidFill>
                  <a:srgbClr val="002060"/>
                </a:solidFill>
              </a:rPr>
              <a:t>ან</a:t>
            </a:r>
            <a:r>
              <a:rPr lang="en-US" sz="1800" b="0" dirty="0">
                <a:solidFill>
                  <a:srgbClr val="002060"/>
                </a:solidFill>
              </a:rPr>
              <a:t> </a:t>
            </a:r>
            <a:r>
              <a:rPr lang="en-US" sz="1800" b="0" dirty="0" err="1">
                <a:solidFill>
                  <a:srgbClr val="002060"/>
                </a:solidFill>
              </a:rPr>
              <a:t>ერთიდაიგივე</a:t>
            </a:r>
            <a:r>
              <a:rPr lang="en-US" sz="1800" b="0" dirty="0">
                <a:solidFill>
                  <a:srgbClr val="002060"/>
                </a:solidFill>
              </a:rPr>
              <a:t> </a:t>
            </a:r>
            <a:r>
              <a:rPr lang="en-US" sz="1800" b="0" dirty="0" err="1">
                <a:solidFill>
                  <a:srgbClr val="002060"/>
                </a:solidFill>
              </a:rPr>
              <a:t>ფარმაკოლოგიური</a:t>
            </a:r>
            <a:r>
              <a:rPr lang="en-US" sz="1800" b="0" dirty="0">
                <a:solidFill>
                  <a:srgbClr val="002060"/>
                </a:solidFill>
              </a:rPr>
              <a:t> </a:t>
            </a:r>
            <a:r>
              <a:rPr lang="en-US" sz="1800" b="0" dirty="0" err="1">
                <a:solidFill>
                  <a:srgbClr val="002060"/>
                </a:solidFill>
              </a:rPr>
              <a:t>ჯგუფის</a:t>
            </a:r>
            <a:r>
              <a:rPr lang="en-US" sz="1800" b="0" dirty="0">
                <a:solidFill>
                  <a:srgbClr val="002060"/>
                </a:solidFill>
              </a:rPr>
              <a:t> </a:t>
            </a:r>
            <a:r>
              <a:rPr lang="en-US" sz="1800" b="0" dirty="0" err="1">
                <a:solidFill>
                  <a:srgbClr val="002060"/>
                </a:solidFill>
              </a:rPr>
              <a:t>მედიკამენტების</a:t>
            </a:r>
            <a:r>
              <a:rPr lang="en-US" sz="1800" b="0" dirty="0">
                <a:solidFill>
                  <a:srgbClr val="002060"/>
                </a:solidFill>
              </a:rPr>
              <a:t> </a:t>
            </a:r>
            <a:r>
              <a:rPr lang="en-US" sz="1800" b="0" dirty="0" err="1">
                <a:solidFill>
                  <a:srgbClr val="002060"/>
                </a:solidFill>
              </a:rPr>
              <a:t>ერთდროულად</a:t>
            </a:r>
            <a:r>
              <a:rPr lang="en-US" sz="1800" b="0" dirty="0">
                <a:solidFill>
                  <a:srgbClr val="002060"/>
                </a:solidFill>
              </a:rPr>
              <a:t> </a:t>
            </a:r>
            <a:r>
              <a:rPr lang="en-US" sz="1800" b="0" dirty="0" err="1">
                <a:solidFill>
                  <a:srgbClr val="002060"/>
                </a:solidFill>
              </a:rPr>
              <a:t>დანიშვნა</a:t>
            </a:r>
            <a:r>
              <a:rPr lang="en-US" sz="1800" b="0" dirty="0">
                <a:solidFill>
                  <a:srgbClr val="002060"/>
                </a:solidFill>
              </a:rPr>
              <a:t> (</a:t>
            </a:r>
            <a:r>
              <a:rPr lang="en-US" sz="1800" b="0" dirty="0" err="1">
                <a:solidFill>
                  <a:srgbClr val="002060"/>
                </a:solidFill>
              </a:rPr>
              <a:t>შეყვანის</a:t>
            </a:r>
            <a:r>
              <a:rPr lang="en-US" sz="1800" b="0" dirty="0">
                <a:solidFill>
                  <a:srgbClr val="002060"/>
                </a:solidFill>
              </a:rPr>
              <a:t> </a:t>
            </a:r>
            <a:r>
              <a:rPr lang="en-US" sz="1800" b="0" dirty="0" err="1">
                <a:solidFill>
                  <a:srgbClr val="002060"/>
                </a:solidFill>
              </a:rPr>
              <a:t>გზის</a:t>
            </a:r>
            <a:r>
              <a:rPr lang="en-US" sz="1800" b="0" dirty="0">
                <a:solidFill>
                  <a:srgbClr val="002060"/>
                </a:solidFill>
              </a:rPr>
              <a:t> </a:t>
            </a:r>
            <a:r>
              <a:rPr lang="en-US" sz="1800" b="0" dirty="0" err="1">
                <a:solidFill>
                  <a:srgbClr val="002060"/>
                </a:solidFill>
              </a:rPr>
              <a:t>გათვალისწინებით</a:t>
            </a:r>
            <a:r>
              <a:rPr lang="en-US" sz="1800" b="0" dirty="0">
                <a:solidFill>
                  <a:srgbClr val="002060"/>
                </a:solidFill>
              </a:rPr>
              <a:t>)</a:t>
            </a:r>
            <a:r>
              <a:rPr lang="ka-GE" sz="1800" b="0" dirty="0" smtClean="0">
                <a:solidFill>
                  <a:srgbClr val="002060"/>
                </a:solidFill>
              </a:rPr>
              <a:t>;</a:t>
            </a:r>
            <a:br>
              <a:rPr lang="ka-GE" sz="1800" b="0" dirty="0" smtClean="0">
                <a:solidFill>
                  <a:srgbClr val="002060"/>
                </a:solidFill>
              </a:rPr>
            </a:br>
            <a:r>
              <a:rPr lang="en-US" sz="1800" b="0" dirty="0">
                <a:solidFill>
                  <a:srgbClr val="002060"/>
                </a:solidFill>
              </a:rPr>
              <a:t/>
            </a:r>
            <a:br>
              <a:rPr lang="en-US" sz="1800" b="0" dirty="0">
                <a:solidFill>
                  <a:srgbClr val="002060"/>
                </a:solidFill>
              </a:rPr>
            </a:br>
            <a:r>
              <a:rPr lang="en-US" sz="1800" b="0" dirty="0">
                <a:solidFill>
                  <a:srgbClr val="002060"/>
                </a:solidFill>
              </a:rPr>
              <a:t> 3. </a:t>
            </a:r>
            <a:r>
              <a:rPr lang="en-US" sz="1800" b="0" dirty="0" err="1">
                <a:solidFill>
                  <a:srgbClr val="002060"/>
                </a:solidFill>
              </a:rPr>
              <a:t>მედიკამენტების</a:t>
            </a:r>
            <a:r>
              <a:rPr lang="en-US" sz="1800" b="0" dirty="0">
                <a:solidFill>
                  <a:srgbClr val="002060"/>
                </a:solidFill>
              </a:rPr>
              <a:t> </a:t>
            </a:r>
            <a:r>
              <a:rPr lang="en-US" sz="1800" b="0" dirty="0" err="1">
                <a:solidFill>
                  <a:srgbClr val="002060"/>
                </a:solidFill>
              </a:rPr>
              <a:t>კატეგორიული</a:t>
            </a:r>
            <a:r>
              <a:rPr lang="en-US" sz="1800" b="0" dirty="0">
                <a:solidFill>
                  <a:srgbClr val="002060"/>
                </a:solidFill>
              </a:rPr>
              <a:t> </a:t>
            </a:r>
            <a:r>
              <a:rPr lang="en-US" sz="1800" b="0" dirty="0" err="1">
                <a:solidFill>
                  <a:srgbClr val="002060"/>
                </a:solidFill>
              </a:rPr>
              <a:t>შეუთავსებლობა</a:t>
            </a:r>
            <a:r>
              <a:rPr lang="ka-GE" sz="1800" b="0" dirty="0" smtClean="0">
                <a:solidFill>
                  <a:srgbClr val="002060"/>
                </a:solidFill>
              </a:rPr>
              <a:t>;</a:t>
            </a:r>
            <a:br>
              <a:rPr lang="ka-GE" sz="1800" b="0" dirty="0" smtClean="0">
                <a:solidFill>
                  <a:srgbClr val="002060"/>
                </a:solidFill>
              </a:rPr>
            </a:br>
            <a:r>
              <a:rPr lang="en-US" sz="1800" b="0" dirty="0">
                <a:solidFill>
                  <a:srgbClr val="002060"/>
                </a:solidFill>
              </a:rPr>
              <a:t/>
            </a:r>
            <a:br>
              <a:rPr lang="en-US" sz="1800" b="0" dirty="0">
                <a:solidFill>
                  <a:srgbClr val="002060"/>
                </a:solidFill>
              </a:rPr>
            </a:br>
            <a:r>
              <a:rPr lang="en-US" sz="1800" b="0" dirty="0">
                <a:solidFill>
                  <a:srgbClr val="002060"/>
                </a:solidFill>
              </a:rPr>
              <a:t> 4. </a:t>
            </a:r>
            <a:r>
              <a:rPr lang="en-US" sz="1800" b="0" dirty="0" err="1">
                <a:solidFill>
                  <a:srgbClr val="002060"/>
                </a:solidFill>
              </a:rPr>
              <a:t>დანიშნულებაში</a:t>
            </a:r>
            <a:r>
              <a:rPr lang="en-US" sz="1800" b="0" dirty="0">
                <a:solidFill>
                  <a:srgbClr val="002060"/>
                </a:solidFill>
              </a:rPr>
              <a:t> </a:t>
            </a:r>
            <a:r>
              <a:rPr lang="en-US" sz="1800" b="0" dirty="0" err="1">
                <a:solidFill>
                  <a:srgbClr val="002060"/>
                </a:solidFill>
              </a:rPr>
              <a:t>ორზე</a:t>
            </a:r>
            <a:r>
              <a:rPr lang="en-US" sz="1800" b="0" dirty="0">
                <a:solidFill>
                  <a:srgbClr val="002060"/>
                </a:solidFill>
              </a:rPr>
              <a:t> </a:t>
            </a:r>
            <a:r>
              <a:rPr lang="en-US" sz="1800" b="0" dirty="0" err="1">
                <a:solidFill>
                  <a:srgbClr val="002060"/>
                </a:solidFill>
              </a:rPr>
              <a:t>მეტი</a:t>
            </a:r>
            <a:r>
              <a:rPr lang="en-US" sz="1800" b="0" dirty="0">
                <a:solidFill>
                  <a:srgbClr val="002060"/>
                </a:solidFill>
              </a:rPr>
              <a:t> </a:t>
            </a:r>
            <a:r>
              <a:rPr lang="en-US" sz="1800" b="0" dirty="0" err="1">
                <a:solidFill>
                  <a:srgbClr val="002060"/>
                </a:solidFill>
              </a:rPr>
              <a:t>ანტიბიოტიკის</a:t>
            </a:r>
            <a:r>
              <a:rPr lang="en-US" sz="1800" b="0" dirty="0">
                <a:solidFill>
                  <a:srgbClr val="002060"/>
                </a:solidFill>
              </a:rPr>
              <a:t> </a:t>
            </a:r>
            <a:r>
              <a:rPr lang="en-US" sz="1800" b="0" dirty="0" err="1">
                <a:solidFill>
                  <a:srgbClr val="002060"/>
                </a:solidFill>
              </a:rPr>
              <a:t>არსებობა</a:t>
            </a:r>
            <a:r>
              <a:rPr lang="en-US" sz="1800" b="0" dirty="0">
                <a:solidFill>
                  <a:srgbClr val="002060"/>
                </a:solidFill>
              </a:rPr>
              <a:t> (</a:t>
            </a:r>
            <a:r>
              <a:rPr lang="en-US" sz="1800" b="0" dirty="0" err="1">
                <a:solidFill>
                  <a:srgbClr val="002060"/>
                </a:solidFill>
              </a:rPr>
              <a:t>შეყვანის</a:t>
            </a:r>
            <a:r>
              <a:rPr lang="en-US" sz="1800" b="0" dirty="0">
                <a:solidFill>
                  <a:srgbClr val="002060"/>
                </a:solidFill>
              </a:rPr>
              <a:t> </a:t>
            </a:r>
            <a:r>
              <a:rPr lang="en-US" sz="1800" b="0" dirty="0" err="1">
                <a:solidFill>
                  <a:srgbClr val="002060"/>
                </a:solidFill>
              </a:rPr>
              <a:t>გზის</a:t>
            </a:r>
            <a:r>
              <a:rPr lang="en-US" sz="1800" b="0" dirty="0">
                <a:solidFill>
                  <a:srgbClr val="002060"/>
                </a:solidFill>
              </a:rPr>
              <a:t> </a:t>
            </a:r>
            <a:r>
              <a:rPr lang="en-US" sz="1800" b="0" dirty="0" err="1">
                <a:solidFill>
                  <a:srgbClr val="002060"/>
                </a:solidFill>
              </a:rPr>
              <a:t>გათვალისწინებით</a:t>
            </a:r>
            <a:r>
              <a:rPr lang="en-US" sz="1800" b="0" dirty="0">
                <a:solidFill>
                  <a:srgbClr val="002060"/>
                </a:solidFill>
              </a:rPr>
              <a:t>)</a:t>
            </a:r>
            <a:r>
              <a:rPr lang="ka-GE" sz="1800" b="0" dirty="0" smtClean="0">
                <a:solidFill>
                  <a:srgbClr val="002060"/>
                </a:solidFill>
              </a:rPr>
              <a:t>;</a:t>
            </a:r>
            <a:br>
              <a:rPr lang="ka-GE" sz="1800" b="0" dirty="0" smtClean="0">
                <a:solidFill>
                  <a:srgbClr val="002060"/>
                </a:solidFill>
              </a:rPr>
            </a:br>
            <a:r>
              <a:rPr lang="en-US" sz="1800" b="0" dirty="0">
                <a:solidFill>
                  <a:srgbClr val="002060"/>
                </a:solidFill>
              </a:rPr>
              <a:t/>
            </a:r>
            <a:br>
              <a:rPr lang="en-US" sz="1800" b="0" dirty="0">
                <a:solidFill>
                  <a:srgbClr val="002060"/>
                </a:solidFill>
              </a:rPr>
            </a:br>
            <a:r>
              <a:rPr lang="ka-GE" sz="1800" b="0" dirty="0" smtClean="0">
                <a:solidFill>
                  <a:srgbClr val="002060"/>
                </a:solidFill>
              </a:rPr>
              <a:t> </a:t>
            </a:r>
            <a:r>
              <a:rPr lang="en-US" sz="1800" b="0" dirty="0" smtClean="0">
                <a:solidFill>
                  <a:srgbClr val="002060"/>
                </a:solidFill>
              </a:rPr>
              <a:t>5</a:t>
            </a:r>
            <a:r>
              <a:rPr lang="en-US" sz="1800" b="0" dirty="0">
                <a:solidFill>
                  <a:srgbClr val="002060"/>
                </a:solidFill>
              </a:rPr>
              <a:t>. </a:t>
            </a:r>
            <a:r>
              <a:rPr lang="en-US" sz="1800" b="0" dirty="0" err="1">
                <a:solidFill>
                  <a:srgbClr val="002060"/>
                </a:solidFill>
              </a:rPr>
              <a:t>დანიშნულებაში</a:t>
            </a:r>
            <a:r>
              <a:rPr lang="en-US" sz="1800" b="0" dirty="0">
                <a:solidFill>
                  <a:srgbClr val="002060"/>
                </a:solidFill>
              </a:rPr>
              <a:t> </a:t>
            </a:r>
            <a:r>
              <a:rPr lang="en-US" sz="1800" b="0" dirty="0" err="1">
                <a:solidFill>
                  <a:srgbClr val="002060"/>
                </a:solidFill>
              </a:rPr>
              <a:t>ბიოლოგიურად</a:t>
            </a:r>
            <a:r>
              <a:rPr lang="en-US" sz="1800" b="0" dirty="0">
                <a:solidFill>
                  <a:srgbClr val="002060"/>
                </a:solidFill>
              </a:rPr>
              <a:t> </a:t>
            </a:r>
            <a:r>
              <a:rPr lang="en-US" sz="1800" b="0" dirty="0" err="1">
                <a:solidFill>
                  <a:srgbClr val="002060"/>
                </a:solidFill>
              </a:rPr>
              <a:t>აქტიური</a:t>
            </a:r>
            <a:r>
              <a:rPr lang="en-US" sz="1800" b="0" dirty="0">
                <a:solidFill>
                  <a:srgbClr val="002060"/>
                </a:solidFill>
              </a:rPr>
              <a:t> </a:t>
            </a:r>
            <a:r>
              <a:rPr lang="en-US" sz="1800" b="0" dirty="0" err="1">
                <a:solidFill>
                  <a:srgbClr val="002060"/>
                </a:solidFill>
              </a:rPr>
              <a:t>დანამატის</a:t>
            </a:r>
            <a:r>
              <a:rPr lang="en-US" sz="1800" b="0" dirty="0">
                <a:solidFill>
                  <a:srgbClr val="002060"/>
                </a:solidFill>
              </a:rPr>
              <a:t> </a:t>
            </a:r>
            <a:r>
              <a:rPr lang="en-US" sz="1800" b="0" dirty="0" err="1">
                <a:solidFill>
                  <a:srgbClr val="002060"/>
                </a:solidFill>
              </a:rPr>
              <a:t>არსებობა</a:t>
            </a:r>
            <a:r>
              <a:rPr lang="en-US" sz="1800" b="0" dirty="0">
                <a:solidFill>
                  <a:srgbClr val="002060"/>
                </a:solidFill>
              </a:rPr>
              <a:t>.</a:t>
            </a:r>
            <a:r>
              <a:rPr lang="en-US" b="0" dirty="0">
                <a:solidFill>
                  <a:srgbClr val="002060"/>
                </a:solidFill>
              </a:rPr>
              <a:t/>
            </a:r>
            <a:br>
              <a:rPr lang="en-US" b="0" dirty="0">
                <a:solidFill>
                  <a:srgbClr val="002060"/>
                </a:solidFill>
              </a:rPr>
            </a:br>
            <a:endParaRPr lang="en-US" b="0" dirty="0">
              <a:solidFill>
                <a:srgbClr val="002060"/>
              </a:solidFill>
            </a:endParaRPr>
          </a:p>
        </p:txBody>
      </p:sp>
      <p:sp>
        <p:nvSpPr>
          <p:cNvPr id="3" name="Text Placeholder 2"/>
          <p:cNvSpPr>
            <a:spLocks noGrp="1"/>
          </p:cNvSpPr>
          <p:nvPr>
            <p:ph type="body" idx="1"/>
          </p:nvPr>
        </p:nvSpPr>
        <p:spPr>
          <a:xfrm>
            <a:off x="838200" y="609600"/>
            <a:ext cx="7772400" cy="1143000"/>
          </a:xfrm>
        </p:spPr>
        <p:txBody>
          <a:bodyPr>
            <a:normAutofit/>
          </a:bodyPr>
          <a:lstStyle/>
          <a:p>
            <a:pPr algn="ctr"/>
            <a:r>
              <a:rPr lang="ka-GE" sz="2200" b="1" dirty="0">
                <a:solidFill>
                  <a:schemeClr val="tx1">
                    <a:lumMod val="75000"/>
                  </a:schemeClr>
                </a:solidFill>
              </a:rPr>
              <a:t>კლინიკური </a:t>
            </a:r>
            <a:r>
              <a:rPr lang="ka-GE" sz="2200" b="1" dirty="0" smtClean="0">
                <a:solidFill>
                  <a:schemeClr val="tx1">
                    <a:lumMod val="75000"/>
                  </a:schemeClr>
                </a:solidFill>
              </a:rPr>
              <a:t>კრიტერიუმები არარაციონალური ფარმაკოთერაპიის შემთხვევების გამოსავლენად</a:t>
            </a:r>
            <a:r>
              <a:rPr lang="ka-GE" b="1" dirty="0" smtClean="0">
                <a:solidFill>
                  <a:schemeClr val="tx1">
                    <a:lumMod val="75000"/>
                  </a:schemeClr>
                </a:solidFill>
              </a:rPr>
              <a:t>:</a:t>
            </a:r>
            <a:endParaRPr lang="en-US" b="1" dirty="0"/>
          </a:p>
        </p:txBody>
      </p:sp>
    </p:spTree>
    <p:extLst>
      <p:ext uri="{BB962C8B-B14F-4D97-AF65-F5344CB8AC3E}">
        <p14:creationId xmlns:p14="http://schemas.microsoft.com/office/powerpoint/2010/main" val="3322334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534400" cy="4953000"/>
          </a:xfrm>
        </p:spPr>
        <p:txBody>
          <a:bodyPr/>
          <a:lstStyle/>
          <a:p>
            <a:r>
              <a:rPr lang="ka-GE" sz="1800" dirty="0" smtClean="0">
                <a:solidFill>
                  <a:schemeClr val="tx1">
                    <a:lumMod val="75000"/>
                  </a:schemeClr>
                </a:solidFill>
              </a:rPr>
              <a:t>კვლევის შედეგების განხილვის </a:t>
            </a:r>
            <a:r>
              <a:rPr lang="ka-GE" sz="1800" dirty="0">
                <a:solidFill>
                  <a:schemeClr val="tx1">
                    <a:lumMod val="75000"/>
                  </a:schemeClr>
                </a:solidFill>
              </a:rPr>
              <a:t>შედეგად, ზემოაღნიშნული ბრძანებით განსაზღვრული  კრიტერიუმების მიხედვით  </a:t>
            </a:r>
            <a:r>
              <a:rPr lang="ka-GE" sz="1800" dirty="0" err="1" smtClean="0">
                <a:solidFill>
                  <a:schemeClr val="tx1">
                    <a:lumMod val="75000"/>
                  </a:schemeClr>
                </a:solidFill>
              </a:rPr>
              <a:t>პოლიპრაგმაზიის</a:t>
            </a:r>
            <a:r>
              <a:rPr lang="ka-GE" sz="1800" dirty="0" smtClean="0">
                <a:solidFill>
                  <a:schemeClr val="tx1">
                    <a:lumMod val="75000"/>
                  </a:schemeClr>
                </a:solidFill>
              </a:rPr>
              <a:t> 8000 შემთხვევიდან გამოვლინდა 640 არარაციონალური ფარმაკოთერაპიის (8</a:t>
            </a:r>
            <a:r>
              <a:rPr lang="ka-GE" sz="1800" dirty="0">
                <a:solidFill>
                  <a:schemeClr val="tx1">
                    <a:lumMod val="75000"/>
                  </a:schemeClr>
                </a:solidFill>
              </a:rPr>
              <a:t>%) </a:t>
            </a:r>
            <a:r>
              <a:rPr lang="ka-GE" sz="1800" dirty="0" smtClean="0">
                <a:solidFill>
                  <a:schemeClr val="tx1">
                    <a:lumMod val="75000"/>
                  </a:schemeClr>
                </a:solidFill>
              </a:rPr>
              <a:t>შემთხვევა უმეტესად ხანდაზმული</a:t>
            </a:r>
            <a:r>
              <a:rPr lang="ka-GE" sz="1800" dirty="0">
                <a:solidFill>
                  <a:schemeClr val="tx1">
                    <a:lumMod val="75000"/>
                  </a:schemeClr>
                </a:solidFill>
              </a:rPr>
              <a:t>, </a:t>
            </a:r>
            <a:r>
              <a:rPr lang="ka-GE" sz="1800" dirty="0" err="1">
                <a:solidFill>
                  <a:schemeClr val="tx1">
                    <a:lumMod val="75000"/>
                  </a:schemeClr>
                </a:solidFill>
              </a:rPr>
              <a:t>პოლიმორბიდული</a:t>
            </a:r>
            <a:r>
              <a:rPr lang="ka-GE" sz="1800" dirty="0">
                <a:solidFill>
                  <a:schemeClr val="tx1">
                    <a:lumMod val="75000"/>
                  </a:schemeClr>
                </a:solidFill>
              </a:rPr>
              <a:t> (65 წლის ზემოთ) </a:t>
            </a:r>
            <a:r>
              <a:rPr lang="ka-GE" sz="1800" dirty="0" smtClean="0">
                <a:solidFill>
                  <a:schemeClr val="tx1">
                    <a:lumMod val="75000"/>
                  </a:schemeClr>
                </a:solidFill>
              </a:rPr>
              <a:t>პაციენტების დანიშნულებებში.</a:t>
            </a:r>
            <a:r>
              <a:rPr lang="en-US" sz="1800" dirty="0">
                <a:solidFill>
                  <a:schemeClr val="tx1">
                    <a:lumMod val="75000"/>
                  </a:schemeClr>
                </a:solidFill>
              </a:rPr>
              <a:t/>
            </a:r>
            <a:br>
              <a:rPr lang="en-US" sz="1800" dirty="0">
                <a:solidFill>
                  <a:schemeClr val="tx1">
                    <a:lumMod val="75000"/>
                  </a:schemeClr>
                </a:solidFill>
              </a:rPr>
            </a:br>
            <a:r>
              <a:rPr lang="en-US" sz="2000" dirty="0">
                <a:solidFill>
                  <a:schemeClr val="tx1">
                    <a:lumMod val="75000"/>
                  </a:schemeClr>
                </a:solidFill>
              </a:rPr>
              <a:t/>
            </a:r>
            <a:br>
              <a:rPr lang="en-US" sz="2000" dirty="0">
                <a:solidFill>
                  <a:schemeClr val="tx1">
                    <a:lumMod val="75000"/>
                  </a:schemeClr>
                </a:solidFill>
              </a:rPr>
            </a:br>
            <a:endParaRPr lang="en-US" sz="2000" dirty="0">
              <a:solidFill>
                <a:schemeClr val="tx1">
                  <a:lumMod val="75000"/>
                </a:schemeClr>
              </a:solidFill>
            </a:endParaRPr>
          </a:p>
        </p:txBody>
      </p:sp>
      <p:sp>
        <p:nvSpPr>
          <p:cNvPr id="3" name="Text Placeholder 2"/>
          <p:cNvSpPr>
            <a:spLocks noGrp="1"/>
          </p:cNvSpPr>
          <p:nvPr>
            <p:ph type="body" idx="1"/>
          </p:nvPr>
        </p:nvSpPr>
        <p:spPr>
          <a:xfrm>
            <a:off x="685800" y="609600"/>
            <a:ext cx="7772400" cy="762000"/>
          </a:xfrm>
        </p:spPr>
        <p:txBody>
          <a:bodyPr>
            <a:normAutofit/>
          </a:bodyPr>
          <a:lstStyle/>
          <a:p>
            <a:pPr algn="ctr"/>
            <a:r>
              <a:rPr lang="ka-GE" sz="2800" b="1" dirty="0" smtClean="0">
                <a:solidFill>
                  <a:schemeClr val="tx1">
                    <a:lumMod val="75000"/>
                  </a:schemeClr>
                </a:solidFill>
              </a:rPr>
              <a:t>კვლევის შედეგები:</a:t>
            </a:r>
            <a:endParaRPr lang="en-US" sz="2800" b="1" dirty="0">
              <a:solidFill>
                <a:schemeClr val="tx1">
                  <a:lumMod val="75000"/>
                </a:schemeClr>
              </a:solidFill>
            </a:endParaRPr>
          </a:p>
        </p:txBody>
      </p:sp>
      <p:graphicFrame>
        <p:nvGraphicFramePr>
          <p:cNvPr id="4" name="Chart 3"/>
          <p:cNvGraphicFramePr/>
          <p:nvPr>
            <p:extLst>
              <p:ext uri="{D42A27DB-BD31-4B8C-83A1-F6EECF244321}">
                <p14:modId xmlns:p14="http://schemas.microsoft.com/office/powerpoint/2010/main" val="2618042899"/>
              </p:ext>
            </p:extLst>
          </p:nvPr>
        </p:nvGraphicFramePr>
        <p:xfrm>
          <a:off x="0" y="3276600"/>
          <a:ext cx="9067800" cy="35814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7295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9144000" cy="5029200"/>
          </a:xfrm>
        </p:spPr>
        <p:txBody>
          <a:bodyPr/>
          <a:lstStyle/>
          <a:p>
            <a:pPr lvl="0"/>
            <a:r>
              <a:rPr lang="ka-GE" sz="1800" dirty="0" smtClean="0">
                <a:solidFill>
                  <a:schemeClr val="tx1">
                    <a:lumMod val="75000"/>
                  </a:schemeClr>
                </a:solidFill>
              </a:rPr>
              <a:t>1. </a:t>
            </a:r>
            <a:r>
              <a:rPr lang="ka-GE" sz="1600" dirty="0" smtClean="0">
                <a:solidFill>
                  <a:schemeClr val="tx1">
                    <a:lumMod val="75000"/>
                  </a:schemeClr>
                </a:solidFill>
              </a:rPr>
              <a:t>ორი </a:t>
            </a:r>
            <a:r>
              <a:rPr lang="ka-GE" sz="1600" dirty="0">
                <a:solidFill>
                  <a:schemeClr val="tx1">
                    <a:lumMod val="75000"/>
                  </a:schemeClr>
                </a:solidFill>
              </a:rPr>
              <a:t>ან მეტი სავაჭრო დასახელებით დანიშნული ერთი და იგივე მოქმედი ნივთიერების შემცველი ფარმაცევტული პროდუქტის  დანიშვნის ფაქტი გამოვლინდა  </a:t>
            </a:r>
            <a:r>
              <a:rPr lang="en-US" sz="1600" dirty="0">
                <a:solidFill>
                  <a:schemeClr val="tx1">
                    <a:lumMod val="75000"/>
                  </a:schemeClr>
                </a:solidFill>
              </a:rPr>
              <a:t>95 </a:t>
            </a:r>
            <a:r>
              <a:rPr lang="ka-GE" sz="1600" dirty="0">
                <a:solidFill>
                  <a:schemeClr val="tx1">
                    <a:lumMod val="75000"/>
                  </a:schemeClr>
                </a:solidFill>
              </a:rPr>
              <a:t>შემთხვევაში,  რაც  </a:t>
            </a:r>
            <a:r>
              <a:rPr lang="ka-GE" sz="1600" dirty="0" smtClean="0">
                <a:solidFill>
                  <a:schemeClr val="tx1">
                    <a:lumMod val="75000"/>
                  </a:schemeClr>
                </a:solidFill>
              </a:rPr>
              <a:t>700 </a:t>
            </a:r>
            <a:r>
              <a:rPr lang="ka-GE" sz="1600" dirty="0">
                <a:solidFill>
                  <a:schemeClr val="tx1">
                    <a:lumMod val="75000"/>
                  </a:schemeClr>
                </a:solidFill>
              </a:rPr>
              <a:t>შემთხვევის </a:t>
            </a:r>
            <a:r>
              <a:rPr lang="en-US" sz="1600" dirty="0">
                <a:solidFill>
                  <a:schemeClr val="tx1">
                    <a:lumMod val="75000"/>
                  </a:schemeClr>
                </a:solidFill>
              </a:rPr>
              <a:t>15.6</a:t>
            </a:r>
            <a:r>
              <a:rPr lang="ka-GE" sz="1600" dirty="0">
                <a:solidFill>
                  <a:schemeClr val="tx1">
                    <a:lumMod val="75000"/>
                  </a:schemeClr>
                </a:solidFill>
              </a:rPr>
              <a:t>%-ია, ხოლო განხილული რაოდენობის </a:t>
            </a:r>
            <a:r>
              <a:rPr lang="en-US" sz="1600" dirty="0">
                <a:solidFill>
                  <a:schemeClr val="tx1">
                    <a:lumMod val="75000"/>
                  </a:schemeClr>
                </a:solidFill>
              </a:rPr>
              <a:t> 1.2%-</a:t>
            </a:r>
            <a:r>
              <a:rPr lang="ka-GE" sz="1600" dirty="0">
                <a:solidFill>
                  <a:schemeClr val="tx1">
                    <a:lumMod val="75000"/>
                  </a:schemeClr>
                </a:solidFill>
              </a:rPr>
              <a:t>ს შეადგენს;</a:t>
            </a:r>
            <a:r>
              <a:rPr lang="en-US" sz="1600" dirty="0">
                <a:solidFill>
                  <a:schemeClr val="tx1">
                    <a:lumMod val="75000"/>
                  </a:schemeClr>
                </a:solidFill>
              </a:rPr>
              <a:t/>
            </a:r>
            <a:br>
              <a:rPr lang="en-US" sz="1600" dirty="0">
                <a:solidFill>
                  <a:schemeClr val="tx1">
                    <a:lumMod val="75000"/>
                  </a:schemeClr>
                </a:solidFill>
              </a:rPr>
            </a:br>
            <a:r>
              <a:rPr lang="ka-GE" sz="1600" dirty="0" smtClean="0">
                <a:solidFill>
                  <a:schemeClr val="tx1">
                    <a:lumMod val="75000"/>
                  </a:schemeClr>
                </a:solidFill>
              </a:rPr>
              <a:t>2. </a:t>
            </a:r>
            <a:r>
              <a:rPr lang="ka-GE" sz="1600" dirty="0" err="1" smtClean="0">
                <a:solidFill>
                  <a:schemeClr val="tx1">
                    <a:lumMod val="75000"/>
                  </a:schemeClr>
                </a:solidFill>
              </a:rPr>
              <a:t>ურთიერთჩანაცვლებადი</a:t>
            </a:r>
            <a:r>
              <a:rPr lang="ka-GE" sz="1600" dirty="0" smtClean="0">
                <a:solidFill>
                  <a:schemeClr val="tx1">
                    <a:lumMod val="75000"/>
                  </a:schemeClr>
                </a:solidFill>
              </a:rPr>
              <a:t> </a:t>
            </a:r>
            <a:r>
              <a:rPr lang="ka-GE" sz="1600" dirty="0">
                <a:solidFill>
                  <a:schemeClr val="tx1">
                    <a:lumMod val="75000"/>
                  </a:schemeClr>
                </a:solidFill>
              </a:rPr>
              <a:t>და/ან ერთი და იგივე ფარმაკოლოგიური ჯგუფის მედიკამენტების ერთდროულად დანიშვნის ფაქტი გამოვლინდა 440  შემთხვევაში, რაც  კლინიკური კრიტერიუმების მიხედვით გამოვლენილ შემთხვევათა </a:t>
            </a:r>
            <a:r>
              <a:rPr lang="en-US" sz="1600" dirty="0">
                <a:solidFill>
                  <a:schemeClr val="tx1">
                    <a:lumMod val="75000"/>
                  </a:schemeClr>
                </a:solidFill>
              </a:rPr>
              <a:t>65 </a:t>
            </a:r>
            <a:r>
              <a:rPr lang="ka-GE" sz="1600" dirty="0">
                <a:solidFill>
                  <a:schemeClr val="tx1">
                    <a:lumMod val="75000"/>
                  </a:schemeClr>
                </a:solidFill>
              </a:rPr>
              <a:t>%-ია, ხოლო განხილული რაოდენობის 5,9% შეადგენს;</a:t>
            </a:r>
            <a:r>
              <a:rPr lang="en-US" sz="1600" dirty="0">
                <a:solidFill>
                  <a:schemeClr val="tx1">
                    <a:lumMod val="75000"/>
                  </a:schemeClr>
                </a:solidFill>
              </a:rPr>
              <a:t/>
            </a:r>
            <a:br>
              <a:rPr lang="en-US" sz="1600" dirty="0">
                <a:solidFill>
                  <a:schemeClr val="tx1">
                    <a:lumMod val="75000"/>
                  </a:schemeClr>
                </a:solidFill>
              </a:rPr>
            </a:br>
            <a:r>
              <a:rPr lang="ka-GE" sz="1600" dirty="0" smtClean="0">
                <a:solidFill>
                  <a:schemeClr val="tx1">
                    <a:lumMod val="75000"/>
                  </a:schemeClr>
                </a:solidFill>
              </a:rPr>
              <a:t>3. მედიკამენტების </a:t>
            </a:r>
            <a:r>
              <a:rPr lang="ka-GE" sz="1600" dirty="0">
                <a:solidFill>
                  <a:schemeClr val="tx1">
                    <a:lumMod val="75000"/>
                  </a:schemeClr>
                </a:solidFill>
              </a:rPr>
              <a:t>კატეგორიული შეუთავსებლობის ფაქტი დაფიქსირდა 57 შემთხვევაში, რაც  კლინიკური კრიტერიუმების მიხედვით გამოვლენილ შემთხვევათა 9,4%-ია,  ხოლო განხილული რაოდენობის 0,8%-ს  შეადგენს; </a:t>
            </a:r>
            <a:r>
              <a:rPr lang="en-US" sz="1600" dirty="0">
                <a:solidFill>
                  <a:schemeClr val="tx1">
                    <a:lumMod val="75000"/>
                  </a:schemeClr>
                </a:solidFill>
              </a:rPr>
              <a:t/>
            </a:r>
            <a:br>
              <a:rPr lang="en-US" sz="1600" dirty="0">
                <a:solidFill>
                  <a:schemeClr val="tx1">
                    <a:lumMod val="75000"/>
                  </a:schemeClr>
                </a:solidFill>
              </a:rPr>
            </a:br>
            <a:r>
              <a:rPr lang="ka-GE" sz="1600" dirty="0" smtClean="0">
                <a:solidFill>
                  <a:schemeClr val="tx1">
                    <a:lumMod val="75000"/>
                  </a:schemeClr>
                </a:solidFill>
              </a:rPr>
              <a:t>4. დანიშნულებაში </a:t>
            </a:r>
            <a:r>
              <a:rPr lang="ka-GE" sz="1600" dirty="0">
                <a:solidFill>
                  <a:schemeClr val="tx1">
                    <a:lumMod val="75000"/>
                  </a:schemeClr>
                </a:solidFill>
              </a:rPr>
              <a:t>ორზე მეტი ანტიბიოტიკის არსებობა დაფიქსირდა 3 შემთხვევაში, რაც  კლინიკური კრიტერიუმების მიხედვით გამოვლენილ შემთხვევათა  0,5%-ია,  ხოლო განხილული რაოდენობის 0,04%-ს  შეადგენს; </a:t>
            </a:r>
            <a:r>
              <a:rPr lang="en-US" sz="1600" dirty="0">
                <a:solidFill>
                  <a:schemeClr val="tx1">
                    <a:lumMod val="75000"/>
                  </a:schemeClr>
                </a:solidFill>
              </a:rPr>
              <a:t/>
            </a:r>
            <a:br>
              <a:rPr lang="en-US" sz="1600" dirty="0">
                <a:solidFill>
                  <a:schemeClr val="tx1">
                    <a:lumMod val="75000"/>
                  </a:schemeClr>
                </a:solidFill>
              </a:rPr>
            </a:br>
            <a:r>
              <a:rPr lang="ka-GE" sz="1600" dirty="0" smtClean="0">
                <a:solidFill>
                  <a:schemeClr val="tx1">
                    <a:lumMod val="75000"/>
                  </a:schemeClr>
                </a:solidFill>
              </a:rPr>
              <a:t>5. ბიოლოგიურად </a:t>
            </a:r>
            <a:r>
              <a:rPr lang="ka-GE" sz="1600" dirty="0">
                <a:solidFill>
                  <a:schemeClr val="tx1">
                    <a:lumMod val="75000"/>
                  </a:schemeClr>
                </a:solidFill>
              </a:rPr>
              <a:t>აქტიური დანამატი  დანიშნულია 58 შემთხვევაში,  რაც   კლინიკური კრიტერიუმების მიხედვით გამოვლენილ შემთხვევათა  9,5%-ია, ხოლო განხილული რაოდენობის 0,8%-ს შეადგენს.</a:t>
            </a:r>
            <a:r>
              <a:rPr lang="en-US" dirty="0"/>
              <a:t/>
            </a:r>
            <a:br>
              <a:rPr lang="en-US" dirty="0"/>
            </a:br>
            <a:r>
              <a:rPr lang="ka-GE" dirty="0"/>
              <a:t> </a:t>
            </a:r>
            <a:r>
              <a:rPr lang="en-US" dirty="0"/>
              <a:t/>
            </a:r>
            <a:br>
              <a:rPr lang="en-US" dirty="0"/>
            </a:br>
            <a:endParaRPr lang="en-US" dirty="0"/>
          </a:p>
        </p:txBody>
      </p:sp>
      <p:sp>
        <p:nvSpPr>
          <p:cNvPr id="3" name="Text Placeholder 2"/>
          <p:cNvSpPr>
            <a:spLocks noGrp="1"/>
          </p:cNvSpPr>
          <p:nvPr>
            <p:ph type="body" idx="1"/>
          </p:nvPr>
        </p:nvSpPr>
        <p:spPr>
          <a:xfrm>
            <a:off x="762000" y="685800"/>
            <a:ext cx="8153400" cy="914400"/>
          </a:xfrm>
        </p:spPr>
        <p:txBody>
          <a:bodyPr>
            <a:noAutofit/>
          </a:bodyPr>
          <a:lstStyle/>
          <a:p>
            <a:pPr algn="ctr"/>
            <a:r>
              <a:rPr lang="ka-GE" b="1" dirty="0">
                <a:solidFill>
                  <a:schemeClr val="tx1">
                    <a:lumMod val="75000"/>
                  </a:schemeClr>
                </a:solidFill>
              </a:rPr>
              <a:t>კლინიკური კრიტერიუმების  მიხედვით გამოვლენილი </a:t>
            </a:r>
            <a:r>
              <a:rPr lang="ka-GE" b="1" dirty="0" smtClean="0">
                <a:solidFill>
                  <a:schemeClr val="tx1">
                    <a:lumMod val="75000"/>
                  </a:schemeClr>
                </a:solidFill>
              </a:rPr>
              <a:t>არარაციონალური  ფარმაკოთერაპიის 640 </a:t>
            </a:r>
            <a:r>
              <a:rPr lang="ka-GE" b="1" dirty="0">
                <a:solidFill>
                  <a:schemeClr val="tx1">
                    <a:lumMod val="75000"/>
                  </a:schemeClr>
                </a:solidFill>
              </a:rPr>
              <a:t>შემთხვევის ანალიზის შედეგად </a:t>
            </a:r>
            <a:r>
              <a:rPr lang="ka-GE" b="1" dirty="0" smtClean="0">
                <a:solidFill>
                  <a:schemeClr val="tx1">
                    <a:lumMod val="75000"/>
                  </a:schemeClr>
                </a:solidFill>
              </a:rPr>
              <a:t>გამოირკვა:</a:t>
            </a:r>
            <a:endParaRPr lang="en-US" b="1" dirty="0">
              <a:solidFill>
                <a:schemeClr val="tx1">
                  <a:lumMod val="75000"/>
                </a:schemeClr>
              </a:solidFill>
            </a:endParaRPr>
          </a:p>
        </p:txBody>
      </p:sp>
    </p:spTree>
    <p:extLst>
      <p:ext uri="{BB962C8B-B14F-4D97-AF65-F5344CB8AC3E}">
        <p14:creationId xmlns:p14="http://schemas.microsoft.com/office/powerpoint/2010/main" val="4089616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524000"/>
            <a:ext cx="8458200" cy="3352800"/>
          </a:xfrm>
        </p:spPr>
        <p:txBody>
          <a:bodyPr>
            <a:noAutofit/>
          </a:bodyPr>
          <a:lstStyle/>
          <a:p>
            <a:r>
              <a:rPr lang="ka-GE" sz="2400" b="1" dirty="0">
                <a:solidFill>
                  <a:schemeClr val="tx1">
                    <a:lumMod val="75000"/>
                  </a:schemeClr>
                </a:solidFill>
              </a:rPr>
              <a:t>მედიკამენტების კატეგორიული შეუთავსებლობის შეფასება </a:t>
            </a:r>
            <a:r>
              <a:rPr lang="ka-GE" sz="2400" dirty="0">
                <a:solidFill>
                  <a:schemeClr val="tx1">
                    <a:lumMod val="75000"/>
                  </a:schemeClr>
                </a:solidFill>
              </a:rPr>
              <a:t>მოხდა </a:t>
            </a:r>
            <a:r>
              <a:rPr lang="ka-GE" sz="2400" b="1" dirty="0" err="1">
                <a:solidFill>
                  <a:schemeClr val="tx1">
                    <a:lumMod val="75000"/>
                  </a:schemeClr>
                </a:solidFill>
              </a:rPr>
              <a:t>ბირსის</a:t>
            </a:r>
            <a:r>
              <a:rPr lang="ka-GE" sz="2400" b="1" dirty="0">
                <a:solidFill>
                  <a:schemeClr val="tx1">
                    <a:lumMod val="75000"/>
                  </a:schemeClr>
                </a:solidFill>
              </a:rPr>
              <a:t> კრიტერიუმების </a:t>
            </a:r>
            <a:r>
              <a:rPr lang="ka-GE" sz="2400" dirty="0">
                <a:solidFill>
                  <a:schemeClr val="tx1">
                    <a:lumMod val="75000"/>
                  </a:schemeClr>
                </a:solidFill>
              </a:rPr>
              <a:t>(ამერიკის გერიატრიის ასოციაცია, 2015წ.) და ასევე, </a:t>
            </a:r>
            <a:r>
              <a:rPr lang="ka-GE" sz="2400" b="1" dirty="0">
                <a:solidFill>
                  <a:schemeClr val="tx1">
                    <a:lumMod val="75000"/>
                  </a:schemeClr>
                </a:solidFill>
              </a:rPr>
              <a:t>STOP/START კრიტერიუმების მიხედვით</a:t>
            </a:r>
            <a:r>
              <a:rPr lang="ka-GE" sz="2400" dirty="0">
                <a:solidFill>
                  <a:schemeClr val="tx1">
                    <a:lumMod val="75000"/>
                  </a:schemeClr>
                </a:solidFill>
              </a:rPr>
              <a:t> (</a:t>
            </a:r>
            <a:r>
              <a:rPr lang="ka-GE" sz="2400" dirty="0" err="1">
                <a:solidFill>
                  <a:schemeClr val="tx1">
                    <a:lumMod val="75000"/>
                  </a:schemeClr>
                </a:solidFill>
              </a:rPr>
              <a:t>The</a:t>
            </a:r>
            <a:r>
              <a:rPr lang="ka-GE" sz="2400" dirty="0">
                <a:solidFill>
                  <a:schemeClr val="tx1">
                    <a:lumMod val="75000"/>
                  </a:schemeClr>
                </a:solidFill>
              </a:rPr>
              <a:t> </a:t>
            </a:r>
            <a:r>
              <a:rPr lang="ka-GE" sz="2400" dirty="0" err="1">
                <a:solidFill>
                  <a:schemeClr val="tx1">
                    <a:lumMod val="75000"/>
                  </a:schemeClr>
                </a:solidFill>
              </a:rPr>
              <a:t>Screening</a:t>
            </a:r>
            <a:r>
              <a:rPr lang="ka-GE" sz="2400" dirty="0">
                <a:solidFill>
                  <a:schemeClr val="tx1">
                    <a:lumMod val="75000"/>
                  </a:schemeClr>
                </a:solidFill>
              </a:rPr>
              <a:t> </a:t>
            </a:r>
            <a:r>
              <a:rPr lang="ka-GE" sz="2400" dirty="0" err="1">
                <a:solidFill>
                  <a:schemeClr val="tx1">
                    <a:lumMod val="75000"/>
                  </a:schemeClr>
                </a:solidFill>
              </a:rPr>
              <a:t>Tool</a:t>
            </a:r>
            <a:r>
              <a:rPr lang="ka-GE" sz="2400" dirty="0">
                <a:solidFill>
                  <a:schemeClr val="tx1">
                    <a:lumMod val="75000"/>
                  </a:schemeClr>
                </a:solidFill>
              </a:rPr>
              <a:t> </a:t>
            </a:r>
            <a:r>
              <a:rPr lang="ka-GE" sz="2400" dirty="0" err="1">
                <a:solidFill>
                  <a:schemeClr val="tx1">
                    <a:lumMod val="75000"/>
                  </a:schemeClr>
                </a:solidFill>
              </a:rPr>
              <a:t>of</a:t>
            </a:r>
            <a:r>
              <a:rPr lang="ka-GE" sz="2400" dirty="0">
                <a:solidFill>
                  <a:schemeClr val="tx1">
                    <a:lumMod val="75000"/>
                  </a:schemeClr>
                </a:solidFill>
              </a:rPr>
              <a:t> </a:t>
            </a:r>
            <a:r>
              <a:rPr lang="ka-GE" sz="2400" dirty="0" err="1">
                <a:solidFill>
                  <a:schemeClr val="tx1">
                    <a:lumMod val="75000"/>
                  </a:schemeClr>
                </a:solidFill>
              </a:rPr>
              <a:t>Older</a:t>
            </a:r>
            <a:r>
              <a:rPr lang="ka-GE" sz="2400" dirty="0">
                <a:solidFill>
                  <a:schemeClr val="tx1">
                    <a:lumMod val="75000"/>
                  </a:schemeClr>
                </a:solidFill>
              </a:rPr>
              <a:t> </a:t>
            </a:r>
            <a:r>
              <a:rPr lang="ka-GE" sz="2400" dirty="0" err="1">
                <a:solidFill>
                  <a:schemeClr val="tx1">
                    <a:lumMod val="75000"/>
                  </a:schemeClr>
                </a:solidFill>
              </a:rPr>
              <a:t>Persons</a:t>
            </a:r>
            <a:r>
              <a:rPr lang="ka-GE" sz="2400" dirty="0">
                <a:solidFill>
                  <a:schemeClr val="tx1">
                    <a:lumMod val="75000"/>
                  </a:schemeClr>
                </a:solidFill>
              </a:rPr>
              <a:t> </a:t>
            </a:r>
            <a:r>
              <a:rPr lang="ka-GE" sz="2400" dirty="0" err="1">
                <a:solidFill>
                  <a:schemeClr val="tx1">
                    <a:lumMod val="75000"/>
                  </a:schemeClr>
                </a:solidFill>
              </a:rPr>
              <a:t>Prescriptoions</a:t>
            </a:r>
            <a:r>
              <a:rPr lang="ka-GE" sz="2400" dirty="0">
                <a:solidFill>
                  <a:schemeClr val="tx1">
                    <a:lumMod val="75000"/>
                  </a:schemeClr>
                </a:solidFill>
              </a:rPr>
              <a:t> – დიდი ბრიტანეთის ჯანდაცვის ნაციონალური ორგანიზაციის რეკომენდაციები, NHS, 2014) </a:t>
            </a:r>
            <a:endParaRPr lang="en-US" sz="2400" dirty="0">
              <a:solidFill>
                <a:schemeClr val="tx1">
                  <a:lumMod val="75000"/>
                </a:schemeClr>
              </a:solidFill>
            </a:endParaRPr>
          </a:p>
        </p:txBody>
      </p:sp>
    </p:spTree>
    <p:extLst>
      <p:ext uri="{BB962C8B-B14F-4D97-AF65-F5344CB8AC3E}">
        <p14:creationId xmlns:p14="http://schemas.microsoft.com/office/powerpoint/2010/main" val="1124724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6324600" cy="6096000"/>
          </a:xfrm>
        </p:spPr>
        <p:txBody>
          <a:bodyPr>
            <a:normAutofit fontScale="25000" lnSpcReduction="20000"/>
          </a:bodyPr>
          <a:lstStyle/>
          <a:p>
            <a:pPr>
              <a:lnSpc>
                <a:spcPct val="170000"/>
              </a:lnSpc>
            </a:pPr>
            <a:r>
              <a:rPr lang="ka-GE" sz="5500" dirty="0"/>
              <a:t>სამედიცინო პრაქტიკაში ფართოდ არის გავრცელებული </a:t>
            </a:r>
            <a:r>
              <a:rPr lang="ka-GE" sz="5500" b="1" dirty="0"/>
              <a:t>მედიკამენტოზური პოლიპრაგმაზია, </a:t>
            </a:r>
            <a:r>
              <a:rPr lang="ka-GE" sz="5500" dirty="0"/>
              <a:t>რაც ერთდროულად </a:t>
            </a:r>
            <a:r>
              <a:rPr lang="ka-GE" sz="5500" dirty="0" err="1"/>
              <a:t>დაუსაბუთბელი</a:t>
            </a:r>
            <a:r>
              <a:rPr lang="ka-GE" sz="5500" dirty="0"/>
              <a:t>  </a:t>
            </a:r>
            <a:r>
              <a:rPr lang="ka-GE" sz="5500" dirty="0" err="1"/>
              <a:t>რმოდენიმე</a:t>
            </a:r>
            <a:r>
              <a:rPr lang="ka-GE" sz="5500" dirty="0"/>
              <a:t> პრეპარატის დანიშვნას ნიშნავს. უფრო ხშირად იგი ვითარდება მაშინ, როცა პაციენტი მკურნალობს </a:t>
            </a:r>
            <a:r>
              <a:rPr lang="ka-GE" sz="5500" dirty="0" err="1"/>
              <a:t>სხადასხვა</a:t>
            </a:r>
            <a:r>
              <a:rPr lang="ka-GE" sz="5500" dirty="0"/>
              <a:t> ექიმთან </a:t>
            </a:r>
            <a:r>
              <a:rPr lang="ka-GE" sz="5500" dirty="0" err="1"/>
              <a:t>რამოდენიმე</a:t>
            </a:r>
            <a:r>
              <a:rPr lang="ka-GE" sz="5500" dirty="0"/>
              <a:t> დაავადების გამო;</a:t>
            </a:r>
            <a:endParaRPr lang="en-US" sz="5500" dirty="0"/>
          </a:p>
          <a:p>
            <a:pPr>
              <a:lnSpc>
                <a:spcPct val="170000"/>
              </a:lnSpc>
            </a:pPr>
            <a:r>
              <a:rPr lang="ka-GE" sz="5500" b="1" dirty="0" err="1" smtClean="0"/>
              <a:t>პლიპრაგმაზია</a:t>
            </a:r>
            <a:r>
              <a:rPr lang="ka-GE" sz="5500" dirty="0" smtClean="0"/>
              <a:t> </a:t>
            </a:r>
            <a:r>
              <a:rPr lang="ka-GE" sz="5500" dirty="0"/>
              <a:t>ნიშნავს ერთდროულად</a:t>
            </a:r>
            <a:r>
              <a:rPr lang="en-US" sz="5500" dirty="0"/>
              <a:t> 5 </a:t>
            </a:r>
            <a:r>
              <a:rPr lang="ka-GE" sz="5500" dirty="0"/>
              <a:t>ან  მეტი წამლის დანიშვნას ერთი კონკრეტული დაავადების სამკურნალოდ, ხოლო </a:t>
            </a:r>
            <a:r>
              <a:rPr lang="ka-GE" sz="5500" b="1" dirty="0" err="1"/>
              <a:t>პოლითერაპია</a:t>
            </a:r>
            <a:r>
              <a:rPr lang="ka-GE" sz="5500" dirty="0"/>
              <a:t> – </a:t>
            </a:r>
            <a:r>
              <a:rPr lang="ka-GE" sz="5500" dirty="0" err="1"/>
              <a:t>რამოდენიმე</a:t>
            </a:r>
            <a:r>
              <a:rPr lang="ka-GE" sz="5500" dirty="0"/>
              <a:t> </a:t>
            </a:r>
            <a:r>
              <a:rPr lang="ka-GE" sz="5500" dirty="0" smtClean="0"/>
              <a:t>დაავადების ერთდროული მკურნალობაა. </a:t>
            </a:r>
            <a:endParaRPr lang="en-US" sz="5500" dirty="0"/>
          </a:p>
          <a:p>
            <a:pPr>
              <a:lnSpc>
                <a:spcPct val="170000"/>
              </a:lnSpc>
            </a:pPr>
            <a:r>
              <a:rPr lang="ka-GE" sz="5500" dirty="0"/>
              <a:t>თანამედროვე კლინიკური პრაქტიკის ფართოდ გავრცელებული და ნაკლებად </a:t>
            </a:r>
            <a:r>
              <a:rPr lang="ka-GE" sz="5500" dirty="0" err="1"/>
              <a:t>შესწავლელი</a:t>
            </a:r>
            <a:r>
              <a:rPr lang="ka-GE" sz="5500" dirty="0"/>
              <a:t>  სფეროა </a:t>
            </a:r>
            <a:r>
              <a:rPr lang="ka-GE" sz="5500" dirty="0" smtClean="0"/>
              <a:t>გადაჭარბებული </a:t>
            </a:r>
            <a:r>
              <a:rPr lang="ka-GE" sz="5500" dirty="0"/>
              <a:t>საექიმო დანიშნულებები,  რაც განსაკუთრებით მწვავეა ხანდაზმულ პაციენტებში, რომლებსაც ერთდროულად </a:t>
            </a:r>
            <a:r>
              <a:rPr lang="ka-GE" sz="5500" dirty="0" err="1"/>
              <a:t>რამოდენიმე</a:t>
            </a:r>
            <a:r>
              <a:rPr lang="ka-GE" sz="5500" dirty="0"/>
              <a:t> დაავადება აწუხებთ </a:t>
            </a:r>
            <a:r>
              <a:rPr lang="ka-GE" sz="5500" b="1" dirty="0"/>
              <a:t>(</a:t>
            </a:r>
            <a:r>
              <a:rPr lang="ka-GE" sz="5500" b="1" dirty="0" err="1" smtClean="0"/>
              <a:t>პოლიმორბიდულ</a:t>
            </a:r>
            <a:r>
              <a:rPr lang="ka-GE" sz="5500" b="1" dirty="0" smtClean="0"/>
              <a:t> </a:t>
            </a:r>
            <a:r>
              <a:rPr lang="ka-GE" sz="5500" b="1" dirty="0"/>
              <a:t>ხანდაზმულ </a:t>
            </a:r>
            <a:r>
              <a:rPr lang="ka-GE" sz="5500" b="1" dirty="0" smtClean="0"/>
              <a:t>პაციენტებში). </a:t>
            </a:r>
            <a:endParaRPr lang="en-US" sz="5500" b="1" dirty="0"/>
          </a:p>
          <a:p>
            <a:r>
              <a:rPr lang="en-US" b="1" dirty="0"/>
              <a:t> </a:t>
            </a:r>
          </a:p>
        </p:txBody>
      </p:sp>
      <p:pic>
        <p:nvPicPr>
          <p:cNvPr id="4" name="Picture 4" descr="C:\Users\Luiza\Desktop\II semestris prezentaciebi\heart\images[10].jpg"/>
          <p:cNvPicPr>
            <a:picLocks noChangeAspect="1" noChangeArrowheads="1"/>
          </p:cNvPicPr>
          <p:nvPr/>
        </p:nvPicPr>
        <p:blipFill>
          <a:blip r:embed="rId2"/>
          <a:srcRect/>
          <a:stretch>
            <a:fillRect/>
          </a:stretch>
        </p:blipFill>
        <p:spPr bwMode="auto">
          <a:xfrm>
            <a:off x="6781800" y="3635188"/>
            <a:ext cx="2057400" cy="1600200"/>
          </a:xfrm>
          <a:prstGeom prst="rect">
            <a:avLst/>
          </a:prstGeom>
          <a:noFill/>
          <a:ln w="9525">
            <a:noFill/>
            <a:miter lim="800000"/>
            <a:headEnd/>
            <a:tailEnd/>
          </a:ln>
        </p:spPr>
      </p:pic>
      <p:pic>
        <p:nvPicPr>
          <p:cNvPr id="2050" name="Picture 2" descr="D:\8_DOC_SETUP\Desktop\borjomi - treningi - 2018\evrist.jpg"/>
          <p:cNvPicPr>
            <a:picLocks noChangeAspect="1" noChangeArrowheads="1"/>
          </p:cNvPicPr>
          <p:nvPr/>
        </p:nvPicPr>
        <p:blipFill>
          <a:blip r:embed="rId3"/>
          <a:srcRect/>
          <a:stretch>
            <a:fillRect/>
          </a:stretch>
        </p:blipFill>
        <p:spPr bwMode="auto">
          <a:xfrm>
            <a:off x="6781800" y="242047"/>
            <a:ext cx="2362200" cy="2286000"/>
          </a:xfrm>
          <a:prstGeom prst="rect">
            <a:avLst/>
          </a:prstGeom>
          <a:noFill/>
        </p:spPr>
      </p:pic>
    </p:spTree>
    <p:extLst>
      <p:ext uri="{BB962C8B-B14F-4D97-AF65-F5344CB8AC3E}">
        <p14:creationId xmlns:p14="http://schemas.microsoft.com/office/powerpoint/2010/main" val="109057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8686800" cy="4191000"/>
          </a:xfrm>
        </p:spPr>
        <p:txBody>
          <a:bodyPr/>
          <a:lstStyle/>
          <a:p>
            <a:r>
              <a:rPr lang="ka-GE" sz="2000" b="0" dirty="0">
                <a:solidFill>
                  <a:schemeClr val="tx1">
                    <a:lumMod val="75000"/>
                  </a:schemeClr>
                </a:solidFill>
              </a:rPr>
              <a:t>- </a:t>
            </a:r>
            <a:r>
              <a:rPr lang="ka-GE" sz="1800" dirty="0" err="1">
                <a:solidFill>
                  <a:schemeClr val="tx1">
                    <a:lumMod val="75000"/>
                  </a:schemeClr>
                </a:solidFill>
              </a:rPr>
              <a:t>ანტიჰიპერტენზიული</a:t>
            </a:r>
            <a:r>
              <a:rPr lang="ka-GE" sz="1800" dirty="0">
                <a:solidFill>
                  <a:schemeClr val="tx1">
                    <a:lumMod val="75000"/>
                  </a:schemeClr>
                </a:solidFill>
              </a:rPr>
              <a:t> საშუალებების დანიშვნის </a:t>
            </a:r>
            <a:r>
              <a:rPr lang="ka-GE" sz="1800" b="0" dirty="0">
                <a:solidFill>
                  <a:schemeClr val="tx1">
                    <a:lumMod val="75000"/>
                  </a:schemeClr>
                </a:solidFill>
              </a:rPr>
              <a:t>- 220 შემთხვევა,  რაც   კლინიკური კრიტერიუმების მიხედვით გამოვლენილ შემთხვევათა  36%-ია, ხოლო განხილული რაოდენობის 2,9%-ს შეადგენს;</a:t>
            </a:r>
            <a:r>
              <a:rPr lang="en-US" sz="1800" b="0" dirty="0">
                <a:solidFill>
                  <a:schemeClr val="tx1">
                    <a:lumMod val="75000"/>
                  </a:schemeClr>
                </a:solidFill>
              </a:rPr>
              <a:t/>
            </a:r>
            <a:br>
              <a:rPr lang="en-US" sz="1800" b="0" dirty="0">
                <a:solidFill>
                  <a:schemeClr val="tx1">
                    <a:lumMod val="75000"/>
                  </a:schemeClr>
                </a:solidFill>
              </a:rPr>
            </a:br>
            <a:r>
              <a:rPr lang="ka-GE" sz="1800" b="0" dirty="0">
                <a:solidFill>
                  <a:schemeClr val="tx1">
                    <a:lumMod val="75000"/>
                  </a:schemeClr>
                </a:solidFill>
              </a:rPr>
              <a:t>- </a:t>
            </a:r>
            <a:r>
              <a:rPr lang="ka-GE" sz="1800" dirty="0" err="1">
                <a:solidFill>
                  <a:schemeClr val="tx1">
                    <a:lumMod val="75000"/>
                  </a:schemeClr>
                </a:solidFill>
              </a:rPr>
              <a:t>ანტითრომბოზული</a:t>
            </a:r>
            <a:r>
              <a:rPr lang="ka-GE" sz="1800" dirty="0">
                <a:solidFill>
                  <a:schemeClr val="tx1">
                    <a:lumMod val="75000"/>
                  </a:schemeClr>
                </a:solidFill>
              </a:rPr>
              <a:t> საშუალებების </a:t>
            </a:r>
            <a:r>
              <a:rPr lang="ka-GE" sz="1800" dirty="0" smtClean="0">
                <a:solidFill>
                  <a:schemeClr val="tx1">
                    <a:lumMod val="75000"/>
                  </a:schemeClr>
                </a:solidFill>
              </a:rPr>
              <a:t>დანიშვნის </a:t>
            </a:r>
            <a:r>
              <a:rPr lang="ka-GE" sz="1800" b="0" dirty="0">
                <a:solidFill>
                  <a:schemeClr val="tx1">
                    <a:lumMod val="75000"/>
                  </a:schemeClr>
                </a:solidFill>
              </a:rPr>
              <a:t>- 53 შემთხვევა,  რაც   კლინიკური კრიტერიუმების მიხედვით გამოვლენილ შემთხვევათა  9%-ია, ხოლო განხილული რაოდენობის 0,7%-ს შეადგენს</a:t>
            </a:r>
            <a:r>
              <a:rPr lang="ka-GE" sz="1800" b="0" dirty="0" smtClean="0">
                <a:solidFill>
                  <a:schemeClr val="tx1">
                    <a:lumMod val="75000"/>
                  </a:schemeClr>
                </a:solidFill>
              </a:rPr>
              <a:t>;</a:t>
            </a:r>
            <a:br>
              <a:rPr lang="ka-GE" sz="1800" b="0" dirty="0" smtClean="0">
                <a:solidFill>
                  <a:schemeClr val="tx1">
                    <a:lumMod val="75000"/>
                  </a:schemeClr>
                </a:solidFill>
              </a:rPr>
            </a:br>
            <a:r>
              <a:rPr lang="ka-GE" sz="1800" b="0" dirty="0">
                <a:solidFill>
                  <a:schemeClr val="tx1">
                    <a:lumMod val="75000"/>
                  </a:schemeClr>
                </a:solidFill>
              </a:rPr>
              <a:t> </a:t>
            </a:r>
            <a:r>
              <a:rPr lang="ka-GE" sz="1800" dirty="0" smtClean="0">
                <a:solidFill>
                  <a:schemeClr val="tx1">
                    <a:lumMod val="75000"/>
                  </a:schemeClr>
                </a:solidFill>
              </a:rPr>
              <a:t>- </a:t>
            </a:r>
            <a:r>
              <a:rPr lang="ka-GE" sz="1800" dirty="0" err="1" smtClean="0">
                <a:solidFill>
                  <a:schemeClr val="tx1">
                    <a:lumMod val="75000"/>
                  </a:schemeClr>
                </a:solidFill>
              </a:rPr>
              <a:t>ანტიარითმიული</a:t>
            </a:r>
            <a:r>
              <a:rPr lang="ka-GE" sz="1800" dirty="0" smtClean="0">
                <a:solidFill>
                  <a:schemeClr val="tx1">
                    <a:lumMod val="75000"/>
                  </a:schemeClr>
                </a:solidFill>
              </a:rPr>
              <a:t> </a:t>
            </a:r>
            <a:r>
              <a:rPr lang="ka-GE" sz="1800" dirty="0">
                <a:solidFill>
                  <a:schemeClr val="tx1">
                    <a:lumMod val="75000"/>
                  </a:schemeClr>
                </a:solidFill>
              </a:rPr>
              <a:t>საშუალებების </a:t>
            </a:r>
            <a:r>
              <a:rPr lang="ka-GE" sz="1800" b="0" dirty="0">
                <a:solidFill>
                  <a:schemeClr val="tx1">
                    <a:lumMod val="75000"/>
                  </a:schemeClr>
                </a:solidFill>
              </a:rPr>
              <a:t>- 58  შემთხვევა,  რაც   კლინიკური კრიტერიუმების მიხედვით გამოვლენილ შემთხვევათა  9,5%-ია, ხოლო განხილული რაოდენობის 0,8%-ს </a:t>
            </a:r>
            <a:r>
              <a:rPr lang="ka-GE" sz="1800" b="0" dirty="0" smtClean="0">
                <a:solidFill>
                  <a:schemeClr val="tx1">
                    <a:lumMod val="75000"/>
                  </a:schemeClr>
                </a:solidFill>
              </a:rPr>
              <a:t>შეადგენს</a:t>
            </a:r>
            <a:r>
              <a:rPr lang="ka-GE" sz="1800" b="0" dirty="0">
                <a:solidFill>
                  <a:schemeClr val="tx1">
                    <a:lumMod val="75000"/>
                  </a:schemeClr>
                </a:solidFill>
              </a:rPr>
              <a:t>.</a:t>
            </a:r>
            <a:r>
              <a:rPr lang="en-US" sz="1800" b="0" dirty="0">
                <a:solidFill>
                  <a:schemeClr val="tx1">
                    <a:lumMod val="75000"/>
                  </a:schemeClr>
                </a:solidFill>
              </a:rPr>
              <a:t/>
            </a:r>
            <a:br>
              <a:rPr lang="en-US" sz="1800" b="0" dirty="0">
                <a:solidFill>
                  <a:schemeClr val="tx1">
                    <a:lumMod val="75000"/>
                  </a:schemeClr>
                </a:solidFill>
              </a:rPr>
            </a:br>
            <a:r>
              <a:rPr lang="ka-GE" sz="1800" b="0" dirty="0" smtClean="0">
                <a:solidFill>
                  <a:schemeClr val="tx1">
                    <a:lumMod val="75000"/>
                  </a:schemeClr>
                </a:solidFill>
              </a:rPr>
              <a:t/>
            </a:r>
            <a:br>
              <a:rPr lang="ka-GE" sz="1800" b="0" dirty="0" smtClean="0">
                <a:solidFill>
                  <a:schemeClr val="tx1">
                    <a:lumMod val="75000"/>
                  </a:schemeClr>
                </a:solidFill>
              </a:rPr>
            </a:br>
            <a:r>
              <a:rPr lang="ka-GE" sz="2000" b="0" dirty="0" smtClean="0">
                <a:solidFill>
                  <a:schemeClr val="tx1">
                    <a:lumMod val="75000"/>
                  </a:schemeClr>
                </a:solidFill>
              </a:rPr>
              <a:t> </a:t>
            </a:r>
            <a:r>
              <a:rPr lang="en-US" sz="2000" b="0" dirty="0">
                <a:solidFill>
                  <a:schemeClr val="tx1">
                    <a:lumMod val="75000"/>
                  </a:schemeClr>
                </a:solidFill>
              </a:rPr>
              <a:t/>
            </a:r>
            <a:br>
              <a:rPr lang="en-US" sz="2000" b="0" dirty="0">
                <a:solidFill>
                  <a:schemeClr val="tx1">
                    <a:lumMod val="75000"/>
                  </a:schemeClr>
                </a:solidFill>
              </a:rPr>
            </a:br>
            <a:endParaRPr lang="en-US" sz="2000" b="0" dirty="0">
              <a:solidFill>
                <a:schemeClr val="tx1">
                  <a:lumMod val="75000"/>
                </a:schemeClr>
              </a:solidFill>
            </a:endParaRPr>
          </a:p>
        </p:txBody>
      </p:sp>
      <p:sp>
        <p:nvSpPr>
          <p:cNvPr id="3" name="Text Placeholder 2"/>
          <p:cNvSpPr>
            <a:spLocks noGrp="1"/>
          </p:cNvSpPr>
          <p:nvPr>
            <p:ph type="body" idx="1"/>
          </p:nvPr>
        </p:nvSpPr>
        <p:spPr>
          <a:xfrm>
            <a:off x="990600" y="762001"/>
            <a:ext cx="7924800" cy="1371600"/>
          </a:xfrm>
        </p:spPr>
        <p:txBody>
          <a:bodyPr/>
          <a:lstStyle/>
          <a:p>
            <a:pPr algn="ctr"/>
            <a:r>
              <a:rPr lang="ka-GE" b="1" dirty="0">
                <a:solidFill>
                  <a:schemeClr val="tx1">
                    <a:lumMod val="75000"/>
                  </a:schemeClr>
                </a:solidFill>
              </a:rPr>
              <a:t>სამკურნალო საშუალებების  არარაციონალური გამოყენების  შემთხვევები, ყველაზე  ხშირად გამოვლინდა შემდეგ </a:t>
            </a:r>
            <a:endParaRPr lang="ka-GE" b="1" dirty="0" smtClean="0">
              <a:solidFill>
                <a:schemeClr val="tx1">
                  <a:lumMod val="75000"/>
                </a:schemeClr>
              </a:solidFill>
            </a:endParaRPr>
          </a:p>
          <a:p>
            <a:pPr algn="ctr"/>
            <a:r>
              <a:rPr lang="ka-GE" b="1" dirty="0" smtClean="0">
                <a:solidFill>
                  <a:schemeClr val="tx1">
                    <a:lumMod val="75000"/>
                  </a:schemeClr>
                </a:solidFill>
              </a:rPr>
              <a:t>ფარმაკოლოგიურ </a:t>
            </a:r>
            <a:r>
              <a:rPr lang="ka-GE" b="1" dirty="0">
                <a:solidFill>
                  <a:schemeClr val="tx1">
                    <a:lumMod val="75000"/>
                  </a:schemeClr>
                </a:solidFill>
              </a:rPr>
              <a:t>ჯგუფებში </a:t>
            </a:r>
            <a:endParaRPr lang="en-US" b="1" dirty="0">
              <a:solidFill>
                <a:schemeClr val="tx1">
                  <a:lumMod val="75000"/>
                </a:schemeClr>
              </a:solidFill>
            </a:endParaRPr>
          </a:p>
        </p:txBody>
      </p:sp>
    </p:spTree>
    <p:extLst>
      <p:ext uri="{BB962C8B-B14F-4D97-AF65-F5344CB8AC3E}">
        <p14:creationId xmlns:p14="http://schemas.microsoft.com/office/powerpoint/2010/main" val="78856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609600"/>
            <a:ext cx="7772400" cy="685800"/>
          </a:xfrm>
        </p:spPr>
        <p:txBody>
          <a:bodyPr>
            <a:noAutofit/>
          </a:bodyPr>
          <a:lstStyle/>
          <a:p>
            <a:pPr algn="ctr"/>
            <a:r>
              <a:rPr lang="ka-GE" sz="2400" b="1" dirty="0" smtClean="0">
                <a:solidFill>
                  <a:schemeClr val="tx1">
                    <a:lumMod val="75000"/>
                  </a:schemeClr>
                </a:solidFill>
              </a:rPr>
              <a:t>სამკურნალო საშუალებების არარაციონალური გამოყენება </a:t>
            </a:r>
            <a:endParaRPr lang="en-US" sz="2400" b="1" dirty="0">
              <a:solidFill>
                <a:schemeClr val="tx1">
                  <a:lumMod val="75000"/>
                </a:schemeClr>
              </a:solidFill>
            </a:endParaRPr>
          </a:p>
        </p:txBody>
      </p:sp>
      <p:graphicFrame>
        <p:nvGraphicFramePr>
          <p:cNvPr id="4" name="Chart 3"/>
          <p:cNvGraphicFramePr/>
          <p:nvPr>
            <p:extLst>
              <p:ext uri="{D42A27DB-BD31-4B8C-83A1-F6EECF244321}">
                <p14:modId xmlns:p14="http://schemas.microsoft.com/office/powerpoint/2010/main" val="1464916399"/>
              </p:ext>
            </p:extLst>
          </p:nvPr>
        </p:nvGraphicFramePr>
        <p:xfrm>
          <a:off x="152400" y="1524000"/>
          <a:ext cx="88392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9604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76400"/>
            <a:ext cx="8534400" cy="4953000"/>
          </a:xfrm>
        </p:spPr>
        <p:txBody>
          <a:bodyPr/>
          <a:lstStyle/>
          <a:p>
            <a:r>
              <a:rPr lang="ka-GE" sz="1800" b="0" dirty="0" smtClean="0">
                <a:solidFill>
                  <a:schemeClr val="tx1">
                    <a:lumMod val="75000"/>
                  </a:schemeClr>
                </a:solidFill>
              </a:rPr>
              <a:t>კვლევის შედეგებიდან გამომდინარე, არარაციონალური </a:t>
            </a:r>
            <a:r>
              <a:rPr lang="ka-GE" sz="1800" dirty="0">
                <a:solidFill>
                  <a:schemeClr val="tx1">
                    <a:lumMod val="75000"/>
                  </a:schemeClr>
                </a:solidFill>
              </a:rPr>
              <a:t>ფარმაკოთერაპიის შემთხვევები უფრო აღინიშნა ანტიჰიპერტერნზიული, ანტითრომბოზული და ანტიარითმიული  მედიკამენტების დანიშვნის შემთხვევაში</a:t>
            </a:r>
            <a:r>
              <a:rPr lang="ka-GE" sz="1800" b="0" dirty="0">
                <a:solidFill>
                  <a:schemeClr val="tx1">
                    <a:lumMod val="75000"/>
                  </a:schemeClr>
                </a:solidFill>
              </a:rPr>
              <a:t> (55,1%); დანარჩენი 44.9% გადანაწილდა </a:t>
            </a:r>
            <a:r>
              <a:rPr lang="ka-GE" sz="1800" dirty="0">
                <a:solidFill>
                  <a:schemeClr val="tx1">
                    <a:lumMod val="75000"/>
                  </a:schemeClr>
                </a:solidFill>
              </a:rPr>
              <a:t>ანტიქოლინესთერაზულ, დეპრესიის საწინააღმდეგო, ანტიფსიქოზურ,  ჰიპოგლიკემიურ,  დიურეზულ,  ანტიჰისტამინურ და ანტიიშემიურ </a:t>
            </a:r>
            <a:r>
              <a:rPr lang="ka-GE" sz="1800" dirty="0" smtClean="0">
                <a:solidFill>
                  <a:schemeClr val="tx1">
                    <a:lumMod val="75000"/>
                  </a:schemeClr>
                </a:solidFill>
              </a:rPr>
              <a:t>საშუალებებზე.</a:t>
            </a:r>
            <a:br>
              <a:rPr lang="ka-GE" sz="1800" dirty="0" smtClean="0">
                <a:solidFill>
                  <a:schemeClr val="tx1">
                    <a:lumMod val="75000"/>
                  </a:schemeClr>
                </a:solidFill>
              </a:rPr>
            </a:br>
            <a:r>
              <a:rPr lang="ka-GE" sz="1800" dirty="0" smtClean="0">
                <a:solidFill>
                  <a:schemeClr val="tx1">
                    <a:lumMod val="75000"/>
                  </a:schemeClr>
                </a:solidFill>
              </a:rPr>
              <a:t/>
            </a:r>
            <a:br>
              <a:rPr lang="ka-GE" sz="1800" dirty="0" smtClean="0">
                <a:solidFill>
                  <a:schemeClr val="tx1">
                    <a:lumMod val="75000"/>
                  </a:schemeClr>
                </a:solidFill>
              </a:rPr>
            </a:br>
            <a:r>
              <a:rPr lang="ka-GE" sz="1800" dirty="0" smtClean="0">
                <a:solidFill>
                  <a:schemeClr val="tx1">
                    <a:lumMod val="75000"/>
                  </a:schemeClr>
                </a:solidFill>
              </a:rPr>
              <a:t>ვინაიდან</a:t>
            </a:r>
            <a:r>
              <a:rPr lang="ka-GE" sz="1800" dirty="0">
                <a:solidFill>
                  <a:schemeClr val="tx1">
                    <a:lumMod val="75000"/>
                  </a:schemeClr>
                </a:solidFill>
              </a:rPr>
              <a:t>,</a:t>
            </a:r>
            <a:r>
              <a:rPr lang="ka-GE" sz="1800" b="0" dirty="0">
                <a:solidFill>
                  <a:schemeClr val="tx1">
                    <a:lumMod val="75000"/>
                  </a:schemeClr>
                </a:solidFill>
              </a:rPr>
              <a:t> </a:t>
            </a:r>
            <a:r>
              <a:rPr lang="ka-GE" sz="1800" b="0" dirty="0" err="1">
                <a:solidFill>
                  <a:schemeClr val="tx1">
                    <a:lumMod val="75000"/>
                  </a:schemeClr>
                </a:solidFill>
              </a:rPr>
              <a:t>პოლიფარმაციის</a:t>
            </a:r>
            <a:r>
              <a:rPr lang="ka-GE" sz="1800" b="0" dirty="0">
                <a:solidFill>
                  <a:schemeClr val="tx1">
                    <a:lumMod val="75000"/>
                  </a:schemeClr>
                </a:solidFill>
              </a:rPr>
              <a:t> შემთხვევები ზოგადად მაღალია </a:t>
            </a:r>
            <a:r>
              <a:rPr lang="ka-GE" sz="1800" b="0" dirty="0" err="1">
                <a:solidFill>
                  <a:schemeClr val="tx1">
                    <a:lumMod val="75000"/>
                  </a:schemeClr>
                </a:solidFill>
              </a:rPr>
              <a:t>პოლიმორბიდულ</a:t>
            </a:r>
            <a:r>
              <a:rPr lang="ka-GE" sz="1800" b="0" dirty="0">
                <a:solidFill>
                  <a:schemeClr val="tx1">
                    <a:lumMod val="75000"/>
                  </a:schemeClr>
                </a:solidFill>
              </a:rPr>
              <a:t> ხანდაზმულ პაციენტებში, რომლებშიც სტატისტიკურად უფრო ხშირად </a:t>
            </a:r>
            <a:r>
              <a:rPr lang="ka-GE" sz="1800" b="0" dirty="0" smtClean="0">
                <a:solidFill>
                  <a:schemeClr val="tx1">
                    <a:lumMod val="75000"/>
                  </a:schemeClr>
                </a:solidFill>
              </a:rPr>
              <a:t>აღენიშნებათ  </a:t>
            </a:r>
            <a:r>
              <a:rPr lang="ka-GE" sz="1800" b="0" dirty="0">
                <a:solidFill>
                  <a:schemeClr val="tx1">
                    <a:lumMod val="75000"/>
                  </a:schemeClr>
                </a:solidFill>
              </a:rPr>
              <a:t>გულ–სისხლძარღვთა სისტემის პათოლოგიები, მით უფრო არტერიული </a:t>
            </a:r>
            <a:r>
              <a:rPr lang="ka-GE" sz="1800" b="0" dirty="0" err="1">
                <a:solidFill>
                  <a:schemeClr val="tx1">
                    <a:lumMod val="75000"/>
                  </a:schemeClr>
                </a:solidFill>
              </a:rPr>
              <a:t>ჰიპერტენზია</a:t>
            </a:r>
            <a:r>
              <a:rPr lang="ka-GE" sz="1800" b="0" dirty="0">
                <a:solidFill>
                  <a:schemeClr val="tx1">
                    <a:lumMod val="75000"/>
                  </a:schemeClr>
                </a:solidFill>
              </a:rPr>
              <a:t> და მასთან დაკავშირებული გართულებები, შესაბამისად, მაღალი იყო პოლიპრაგმაზია და არარაციონალური ფარმაკოთერაპია ზემოაღნიშნული პათოლოგიების შემთხვევაში. </a:t>
            </a:r>
            <a:endParaRPr lang="en-US" sz="1800" b="0" dirty="0">
              <a:solidFill>
                <a:schemeClr val="tx1">
                  <a:lumMod val="75000"/>
                </a:schemeClr>
              </a:solidFill>
            </a:endParaRPr>
          </a:p>
        </p:txBody>
      </p:sp>
      <p:sp>
        <p:nvSpPr>
          <p:cNvPr id="3" name="Text Placeholder 2"/>
          <p:cNvSpPr>
            <a:spLocks noGrp="1"/>
          </p:cNvSpPr>
          <p:nvPr>
            <p:ph type="body" idx="1"/>
          </p:nvPr>
        </p:nvSpPr>
        <p:spPr>
          <a:xfrm>
            <a:off x="722313" y="685801"/>
            <a:ext cx="7772400" cy="685800"/>
          </a:xfrm>
        </p:spPr>
        <p:txBody>
          <a:bodyPr>
            <a:normAutofit/>
          </a:bodyPr>
          <a:lstStyle/>
          <a:p>
            <a:pPr algn="ctr"/>
            <a:r>
              <a:rPr lang="ka-GE" sz="2400" b="1" dirty="0" smtClean="0">
                <a:solidFill>
                  <a:schemeClr val="tx1">
                    <a:lumMod val="75000"/>
                  </a:schemeClr>
                </a:solidFill>
              </a:rPr>
              <a:t>კვლევის შედეგების განხილვა</a:t>
            </a:r>
            <a:endParaRPr lang="en-US" sz="2400" b="1" dirty="0">
              <a:solidFill>
                <a:schemeClr val="tx1">
                  <a:lumMod val="75000"/>
                </a:schemeClr>
              </a:solidFill>
            </a:endParaRPr>
          </a:p>
        </p:txBody>
      </p:sp>
    </p:spTree>
    <p:extLst>
      <p:ext uri="{BB962C8B-B14F-4D97-AF65-F5344CB8AC3E}">
        <p14:creationId xmlns:p14="http://schemas.microsoft.com/office/powerpoint/2010/main" val="1899251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19200"/>
            <a:ext cx="8686800" cy="5181600"/>
          </a:xfrm>
        </p:spPr>
        <p:txBody>
          <a:bodyPr/>
          <a:lstStyle/>
          <a:p>
            <a:r>
              <a:rPr lang="ka-GE" sz="2000" b="0" dirty="0">
                <a:solidFill>
                  <a:schemeClr val="tx1">
                    <a:lumMod val="75000"/>
                  </a:schemeClr>
                </a:solidFill>
              </a:rPr>
              <a:t> </a:t>
            </a:r>
            <a:r>
              <a:rPr lang="en-US" sz="2000" b="0" dirty="0" smtClean="0">
                <a:solidFill>
                  <a:schemeClr val="tx1">
                    <a:lumMod val="75000"/>
                  </a:schemeClr>
                </a:solidFill>
              </a:rPr>
              <a:t> - </a:t>
            </a:r>
            <a:r>
              <a:rPr lang="ka-GE" sz="2000" b="0" dirty="0" smtClean="0">
                <a:solidFill>
                  <a:schemeClr val="tx1">
                    <a:lumMod val="75000"/>
                  </a:schemeClr>
                </a:solidFill>
              </a:rPr>
              <a:t>ამგვარად</a:t>
            </a:r>
            <a:r>
              <a:rPr lang="ka-GE" sz="2000" b="0" dirty="0">
                <a:solidFill>
                  <a:schemeClr val="tx1">
                    <a:lumMod val="75000"/>
                  </a:schemeClr>
                </a:solidFill>
              </a:rPr>
              <a:t>, წარმოდგენილი როგორც ლიტერატურული, ასევე, ჩვენს მიერ ჩატარებული კვლევის შედეგები ცხადყოფენ, რომ </a:t>
            </a:r>
            <a:r>
              <a:rPr lang="ka-GE" sz="2000" b="0" dirty="0" err="1">
                <a:solidFill>
                  <a:schemeClr val="tx1">
                    <a:lumMod val="75000"/>
                  </a:schemeClr>
                </a:solidFill>
              </a:rPr>
              <a:t>დღესდღეისობით</a:t>
            </a:r>
            <a:r>
              <a:rPr lang="ka-GE" sz="2000" b="0" dirty="0">
                <a:solidFill>
                  <a:schemeClr val="tx1">
                    <a:lumMod val="75000"/>
                  </a:schemeClr>
                </a:solidFill>
              </a:rPr>
              <a:t>, </a:t>
            </a:r>
            <a:r>
              <a:rPr lang="ka-GE" sz="2000" b="0" dirty="0" err="1">
                <a:solidFill>
                  <a:schemeClr val="tx1">
                    <a:lumMod val="75000"/>
                  </a:schemeClr>
                </a:solidFill>
              </a:rPr>
              <a:t>პოლიპრაგმაზიის</a:t>
            </a:r>
            <a:r>
              <a:rPr lang="ka-GE" sz="2000" b="0" dirty="0">
                <a:solidFill>
                  <a:schemeClr val="tx1">
                    <a:lumMod val="75000"/>
                  </a:schemeClr>
                </a:solidFill>
              </a:rPr>
              <a:t> წინააღმდეგ ბრძოლა  ერთ-ერთი მნიშვნელოვანი ამოცანაა სამედიცინო დახმარების გაწევის,  ექიმის მიერ დანიშნულების მიცემის დროს, განსკუთრებით, </a:t>
            </a:r>
            <a:r>
              <a:rPr lang="ka-GE" sz="2000" b="0" dirty="0" err="1">
                <a:solidFill>
                  <a:schemeClr val="tx1">
                    <a:lumMod val="75000"/>
                  </a:schemeClr>
                </a:solidFill>
              </a:rPr>
              <a:t>პოლიმორბიდულ</a:t>
            </a:r>
            <a:r>
              <a:rPr lang="ka-GE" sz="2000" b="0" dirty="0">
                <a:solidFill>
                  <a:schemeClr val="tx1">
                    <a:lumMod val="75000"/>
                  </a:schemeClr>
                </a:solidFill>
              </a:rPr>
              <a:t> ხანდაზმულ </a:t>
            </a:r>
            <a:r>
              <a:rPr lang="ka-GE" sz="2000" b="0" dirty="0" smtClean="0">
                <a:solidFill>
                  <a:schemeClr val="tx1">
                    <a:lumMod val="75000"/>
                  </a:schemeClr>
                </a:solidFill>
              </a:rPr>
              <a:t>პაციენტებში</a:t>
            </a:r>
            <a:r>
              <a:rPr lang="ka-GE" sz="2000" b="0" dirty="0">
                <a:solidFill>
                  <a:schemeClr val="tx1">
                    <a:lumMod val="75000"/>
                  </a:schemeClr>
                </a:solidFill>
              </a:rPr>
              <a:t>;</a:t>
            </a:r>
            <a:r>
              <a:rPr lang="ka-GE" sz="2000" b="0" dirty="0" smtClean="0">
                <a:solidFill>
                  <a:schemeClr val="tx1">
                    <a:lumMod val="75000"/>
                  </a:schemeClr>
                </a:solidFill>
              </a:rPr>
              <a:t> </a:t>
            </a:r>
            <a:br>
              <a:rPr lang="ka-GE" sz="2000" b="0" dirty="0" smtClean="0">
                <a:solidFill>
                  <a:schemeClr val="tx1">
                    <a:lumMod val="75000"/>
                  </a:schemeClr>
                </a:solidFill>
              </a:rPr>
            </a:br>
            <a:r>
              <a:rPr lang="en-US" sz="2000" b="0" dirty="0" smtClean="0">
                <a:solidFill>
                  <a:schemeClr val="tx1">
                    <a:lumMod val="75000"/>
                  </a:schemeClr>
                </a:solidFill>
              </a:rPr>
              <a:t> - </a:t>
            </a:r>
            <a:r>
              <a:rPr lang="ka-GE" sz="2000" b="0" dirty="0" smtClean="0">
                <a:solidFill>
                  <a:schemeClr val="tx1">
                    <a:lumMod val="75000"/>
                  </a:schemeClr>
                </a:solidFill>
              </a:rPr>
              <a:t>ყოველივე </a:t>
            </a:r>
            <a:r>
              <a:rPr lang="ka-GE" sz="2000" b="0" dirty="0">
                <a:solidFill>
                  <a:schemeClr val="tx1">
                    <a:lumMod val="75000"/>
                  </a:schemeClr>
                </a:solidFill>
              </a:rPr>
              <a:t>ზემოაღნიშნულიდან გამომდინარე, დანიშნულების მიცემის დროს აუცილებლობას წარმოადგენს ისეთი სტრატეგიების შემუშავება და </a:t>
            </a:r>
            <a:r>
              <a:rPr lang="ka-GE" sz="2000" b="0" dirty="0" smtClean="0">
                <a:solidFill>
                  <a:schemeClr val="tx1">
                    <a:lumMod val="75000"/>
                  </a:schemeClr>
                </a:solidFill>
              </a:rPr>
              <a:t>გამოყენება, </a:t>
            </a:r>
            <a:r>
              <a:rPr lang="ka-GE" sz="2000" b="0" dirty="0">
                <a:solidFill>
                  <a:schemeClr val="tx1">
                    <a:lumMod val="75000"/>
                  </a:schemeClr>
                </a:solidFill>
              </a:rPr>
              <a:t>რომელიც მიმართული იქნება წამლის ან წამალთა კომბინაციის  მაქსიმალური ეფექტურობისა და უსაფრთხოებისაკენ, რაც თავის მხრივ გააუმჯობესებს სამედიცინო დახმარების ხარისხს და დააქვეითებს </a:t>
            </a:r>
            <a:r>
              <a:rPr lang="ka-GE" sz="2000" b="0" dirty="0" err="1">
                <a:solidFill>
                  <a:schemeClr val="tx1">
                    <a:lumMod val="75000"/>
                  </a:schemeClr>
                </a:solidFill>
              </a:rPr>
              <a:t>წამლისმიერ</a:t>
            </a:r>
            <a:r>
              <a:rPr lang="ka-GE" sz="2000" b="0" dirty="0">
                <a:solidFill>
                  <a:schemeClr val="tx1">
                    <a:lumMod val="75000"/>
                  </a:schemeClr>
                </a:solidFill>
              </a:rPr>
              <a:t> არასასურველ გვერდით </a:t>
            </a:r>
            <a:r>
              <a:rPr lang="ka-GE" sz="2000" b="0" dirty="0" smtClean="0">
                <a:solidFill>
                  <a:schemeClr val="tx1">
                    <a:lumMod val="75000"/>
                  </a:schemeClr>
                </a:solidFill>
              </a:rPr>
              <a:t>ეფექტებს, მათ </a:t>
            </a:r>
            <a:r>
              <a:rPr lang="ka-GE" sz="2000" b="0" dirty="0" err="1" smtClean="0">
                <a:solidFill>
                  <a:schemeClr val="tx1">
                    <a:lumMod val="75000"/>
                  </a:schemeClr>
                </a:solidFill>
              </a:rPr>
              <a:t>ტოქსიურობას</a:t>
            </a:r>
            <a:r>
              <a:rPr lang="ka-GE" sz="2000" b="0" dirty="0" smtClean="0">
                <a:solidFill>
                  <a:schemeClr val="tx1">
                    <a:lumMod val="75000"/>
                  </a:schemeClr>
                </a:solidFill>
              </a:rPr>
              <a:t>.</a:t>
            </a:r>
            <a:endParaRPr lang="en-US" sz="2000" b="0" dirty="0">
              <a:solidFill>
                <a:schemeClr val="tx1">
                  <a:lumMod val="75000"/>
                </a:schemeClr>
              </a:solidFill>
            </a:endParaRPr>
          </a:p>
        </p:txBody>
      </p:sp>
      <p:sp>
        <p:nvSpPr>
          <p:cNvPr id="3" name="Text Placeholder 2"/>
          <p:cNvSpPr>
            <a:spLocks noGrp="1"/>
          </p:cNvSpPr>
          <p:nvPr>
            <p:ph type="body" idx="1"/>
          </p:nvPr>
        </p:nvSpPr>
        <p:spPr>
          <a:xfrm>
            <a:off x="722313" y="762001"/>
            <a:ext cx="7772400" cy="609599"/>
          </a:xfrm>
        </p:spPr>
        <p:txBody>
          <a:bodyPr/>
          <a:lstStyle/>
          <a:p>
            <a:pPr algn="ctr"/>
            <a:r>
              <a:rPr lang="ka-GE" sz="2400" b="1" dirty="0">
                <a:solidFill>
                  <a:schemeClr val="tx1">
                    <a:lumMod val="75000"/>
                  </a:schemeClr>
                </a:solidFill>
              </a:rPr>
              <a:t>დასკვნა:</a:t>
            </a:r>
            <a:endParaRPr lang="en-US" sz="2400" b="1" dirty="0">
              <a:solidFill>
                <a:schemeClr val="tx1">
                  <a:lumMod val="75000"/>
                </a:schemeClr>
              </a:solidFill>
            </a:endParaRPr>
          </a:p>
          <a:p>
            <a:endParaRPr lang="en-US" dirty="0"/>
          </a:p>
        </p:txBody>
      </p:sp>
    </p:spTree>
    <p:extLst>
      <p:ext uri="{BB962C8B-B14F-4D97-AF65-F5344CB8AC3E}">
        <p14:creationId xmlns:p14="http://schemas.microsoft.com/office/powerpoint/2010/main" val="2489823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71600"/>
            <a:ext cx="8610600" cy="3505200"/>
          </a:xfrm>
        </p:spPr>
        <p:txBody>
          <a:bodyPr/>
          <a:lstStyle/>
          <a:p>
            <a:r>
              <a:rPr lang="ka-GE" sz="2000" b="0" dirty="0" smtClean="0">
                <a:solidFill>
                  <a:schemeClr val="tx1">
                    <a:lumMod val="75000"/>
                  </a:schemeClr>
                </a:solidFill>
              </a:rPr>
              <a:t> - ყოველი </a:t>
            </a:r>
            <a:r>
              <a:rPr lang="ka-GE" sz="2000" b="0" dirty="0">
                <a:solidFill>
                  <a:schemeClr val="tx1">
                    <a:lumMod val="75000"/>
                  </a:schemeClr>
                </a:solidFill>
              </a:rPr>
              <a:t>კონკრეტული პაციენტისათვის პერსონალური წამლის ან წამალთა კომბინაციის შერჩევა - დასაბუთებას (ანუ რაციონალურ ფარმაკოთერაპიას) წინ უსწრებს რთული პროცესი, რომელიც გულისხმობს წამლის ან წამლების კომბინაციის პაციენტისათვის შესაბამისობის </a:t>
            </a:r>
            <a:r>
              <a:rPr lang="ka-GE" sz="2000" b="0" dirty="0" smtClean="0">
                <a:solidFill>
                  <a:schemeClr val="tx1">
                    <a:lumMod val="75000"/>
                  </a:schemeClr>
                </a:solidFill>
              </a:rPr>
              <a:t>განსაზღვრას</a:t>
            </a:r>
            <a:r>
              <a:rPr lang="en-US" sz="2000" b="0" dirty="0" smtClean="0">
                <a:solidFill>
                  <a:schemeClr val="tx1">
                    <a:lumMod val="75000"/>
                  </a:schemeClr>
                </a:solidFill>
              </a:rPr>
              <a:t>;</a:t>
            </a:r>
            <a:br>
              <a:rPr lang="en-US" sz="2000" b="0" dirty="0" smtClean="0">
                <a:solidFill>
                  <a:schemeClr val="tx1">
                    <a:lumMod val="75000"/>
                  </a:schemeClr>
                </a:solidFill>
              </a:rPr>
            </a:br>
            <a:r>
              <a:rPr lang="ka-GE" sz="2000" b="0" dirty="0" smtClean="0">
                <a:solidFill>
                  <a:schemeClr val="tx1">
                    <a:lumMod val="75000"/>
                  </a:schemeClr>
                </a:solidFill>
              </a:rPr>
              <a:t> - მსოფლიოს </a:t>
            </a:r>
            <a:r>
              <a:rPr lang="ka-GE" sz="2000" b="0" dirty="0">
                <a:solidFill>
                  <a:schemeClr val="tx1">
                    <a:lumMod val="75000"/>
                  </a:schemeClr>
                </a:solidFill>
              </a:rPr>
              <a:t>განვითარებული სახელმწიფოების  საუკეთესო კლინიკური პრაქტიკის ძირითადი მიზანი და კრიტერიუმებია </a:t>
            </a:r>
            <a:r>
              <a:rPr lang="ka-GE" sz="2000" b="0" dirty="0" err="1">
                <a:solidFill>
                  <a:schemeClr val="tx1">
                    <a:lumMod val="75000"/>
                  </a:schemeClr>
                </a:solidFill>
              </a:rPr>
              <a:t>სამკურნალწამლო</a:t>
            </a:r>
            <a:r>
              <a:rPr lang="ka-GE" sz="2000" b="0" dirty="0">
                <a:solidFill>
                  <a:schemeClr val="tx1">
                    <a:lumMod val="75000"/>
                  </a:schemeClr>
                </a:solidFill>
              </a:rPr>
              <a:t> საშუალებების გამოყენების ოპტიმიზაცია და  ადამიანის სიცოცხლის ხარისხის გაუმჯობესება, რასაც უერთდება საქართველოც.</a:t>
            </a:r>
            <a:r>
              <a:rPr lang="en-US" sz="2000" dirty="0"/>
              <a:t/>
            </a:r>
            <a:br>
              <a:rPr lang="en-US" sz="2000" dirty="0"/>
            </a:br>
            <a:endParaRPr lang="en-US" sz="2000" dirty="0"/>
          </a:p>
        </p:txBody>
      </p:sp>
      <p:pic>
        <p:nvPicPr>
          <p:cNvPr id="3" name="Picture 2"/>
          <p:cNvPicPr/>
          <p:nvPr/>
        </p:nvPicPr>
        <p:blipFill rotWithShape="1">
          <a:blip r:embed="rId2" cstate="print">
            <a:extLst>
              <a:ext uri="{28A0092B-C50C-407E-A947-70E740481C1C}">
                <a14:useLocalDpi xmlns:a14="http://schemas.microsoft.com/office/drawing/2010/main" val="0"/>
              </a:ext>
            </a:extLst>
          </a:blip>
          <a:srcRect t="10799"/>
          <a:stretch/>
        </p:blipFill>
        <p:spPr bwMode="auto">
          <a:xfrm>
            <a:off x="-8792" y="5410200"/>
            <a:ext cx="3742592" cy="1447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5458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8800"/>
            <a:ext cx="8534400" cy="4876800"/>
          </a:xfrm>
        </p:spPr>
        <p:txBody>
          <a:bodyPr/>
          <a:lstStyle/>
          <a:p>
            <a:r>
              <a:rPr lang="ka-GE" sz="1800" dirty="0" smtClean="0">
                <a:solidFill>
                  <a:schemeClr val="tx2"/>
                </a:solidFill>
              </a:rPr>
              <a:t>1. </a:t>
            </a:r>
            <a:r>
              <a:rPr lang="ka-GE" sz="1600" dirty="0" smtClean="0">
                <a:solidFill>
                  <a:schemeClr val="tx2"/>
                </a:solidFill>
              </a:rPr>
              <a:t>გამართული </a:t>
            </a:r>
            <a:r>
              <a:rPr lang="ka-GE" sz="1800" dirty="0" smtClean="0">
                <a:solidFill>
                  <a:schemeClr val="tx2"/>
                </a:solidFill>
              </a:rPr>
              <a:t> </a:t>
            </a:r>
            <a:r>
              <a:rPr lang="ka-GE" sz="1600" dirty="0" smtClean="0">
                <a:solidFill>
                  <a:schemeClr val="tx2"/>
                </a:solidFill>
              </a:rPr>
              <a:t>ელექტრონული </a:t>
            </a:r>
            <a:r>
              <a:rPr lang="ka-GE" sz="1600" dirty="0">
                <a:solidFill>
                  <a:schemeClr val="tx2"/>
                </a:solidFill>
              </a:rPr>
              <a:t>სარეცეპტო  </a:t>
            </a:r>
            <a:r>
              <a:rPr lang="ka-GE" sz="1600" dirty="0" smtClean="0">
                <a:solidFill>
                  <a:schemeClr val="tx2"/>
                </a:solidFill>
              </a:rPr>
              <a:t>სისტემა, რომელშიც რეცეპტის სრულყოფილი  (წამლის, წამალთა ჩამონათვალის, დოზირების რეჟიმის, მიღების წესის, სპეციალური მითითების (ასეთის აუცილებლობის შემთხვევაში)) ატვირთვა სრულიად საქართველოში სავალდებულო იქნება ნებისმიერი სპეციალობის პრაქტიკოსი ექმისათვის;</a:t>
            </a:r>
            <a:br>
              <a:rPr lang="ka-GE" sz="1600" dirty="0" smtClean="0">
                <a:solidFill>
                  <a:schemeClr val="tx2"/>
                </a:solidFill>
              </a:rPr>
            </a:br>
            <a:r>
              <a:rPr lang="ka-GE" sz="1600" dirty="0" smtClean="0">
                <a:solidFill>
                  <a:schemeClr val="tx2"/>
                </a:solidFill>
              </a:rPr>
              <a:t>2. ექიმის მიერ მიცემული დანიშნულებების გადამოწმება უკვე შემუშავებული კლინიკური კრიტერიუმების </a:t>
            </a:r>
            <a:r>
              <a:rPr lang="ka-GE" sz="1600" dirty="0" smtClean="0">
                <a:solidFill>
                  <a:srgbClr val="002060"/>
                </a:solidFill>
              </a:rPr>
              <a:t>საფუძელზე (2018 </a:t>
            </a:r>
            <a:r>
              <a:rPr lang="ka-GE" sz="1600" dirty="0">
                <a:solidFill>
                  <a:srgbClr val="002060"/>
                </a:solidFill>
              </a:rPr>
              <a:t>წლის 16 მაისის N122/ნ </a:t>
            </a:r>
            <a:r>
              <a:rPr lang="ka-GE" sz="1600" dirty="0" smtClean="0">
                <a:solidFill>
                  <a:srgbClr val="002060"/>
                </a:solidFill>
              </a:rPr>
              <a:t>ბრძანების თანახმად) დანიშნულებაში არსებული </a:t>
            </a:r>
            <a:r>
              <a:rPr lang="ka-GE" sz="1600" dirty="0" smtClean="0">
                <a:solidFill>
                  <a:schemeClr val="tx2"/>
                </a:solidFill>
              </a:rPr>
              <a:t>5 ან 5-ზე მეტი მედიკამენტის შემთხვევაში (ელექტრონულად ატვირთული</a:t>
            </a:r>
            <a:r>
              <a:rPr lang="ka-GE" sz="1600" dirty="0">
                <a:solidFill>
                  <a:schemeClr val="tx2"/>
                </a:solidFill>
              </a:rPr>
              <a:t> </a:t>
            </a:r>
            <a:r>
              <a:rPr lang="ka-GE" sz="1600" dirty="0" smtClean="0">
                <a:solidFill>
                  <a:schemeClr val="tx2"/>
                </a:solidFill>
              </a:rPr>
              <a:t>რეცეპტების რანდომულად შერჩევის და ასევე, მოქალაქეთა მომართვის საფუძველზე);</a:t>
            </a:r>
            <a:br>
              <a:rPr lang="ka-GE" sz="1600" dirty="0" smtClean="0">
                <a:solidFill>
                  <a:schemeClr val="tx2"/>
                </a:solidFill>
              </a:rPr>
            </a:br>
            <a:r>
              <a:rPr lang="ka-GE" sz="1600" dirty="0" smtClean="0">
                <a:solidFill>
                  <a:schemeClr val="tx2"/>
                </a:solidFill>
              </a:rPr>
              <a:t>3. ჯანდაცვის სამინისტროში სპეციალური პოლიპრაგმაზიის წინააღმდეგ მომუშავე ჯგუფის ან რაიმე სტრუქტურული ერთეულის  შექმნა;</a:t>
            </a:r>
            <a:br>
              <a:rPr lang="ka-GE" sz="1600" dirty="0" smtClean="0">
                <a:solidFill>
                  <a:schemeClr val="tx2"/>
                </a:solidFill>
              </a:rPr>
            </a:br>
            <a:r>
              <a:rPr lang="ka-GE" sz="1600" dirty="0" smtClean="0">
                <a:solidFill>
                  <a:schemeClr val="tx2"/>
                </a:solidFill>
              </a:rPr>
              <a:t>4. </a:t>
            </a:r>
            <a:r>
              <a:rPr lang="ka-GE" sz="1600" dirty="0" err="1">
                <a:solidFill>
                  <a:srgbClr val="002060"/>
                </a:solidFill>
              </a:rPr>
              <a:t>უსგ</a:t>
            </a:r>
            <a:r>
              <a:rPr lang="ka-GE" sz="1600" dirty="0">
                <a:solidFill>
                  <a:srgbClr val="002060"/>
                </a:solidFill>
              </a:rPr>
              <a:t> -</a:t>
            </a:r>
            <a:r>
              <a:rPr lang="ka-GE" sz="1600" dirty="0" smtClean="0">
                <a:solidFill>
                  <a:srgbClr val="002060"/>
                </a:solidFill>
              </a:rPr>
              <a:t>პროგრამების განხორციელება სრულიად საქართველოში  კლინიკურ ფარმაკოლოგიასა და რაციონალური ფარმაკოთერაპიაში</a:t>
            </a:r>
            <a:r>
              <a:rPr lang="ka-GE" sz="1800" dirty="0" smtClean="0">
                <a:solidFill>
                  <a:srgbClr val="002060"/>
                </a:solidFill>
              </a:rPr>
              <a:t>.  </a:t>
            </a:r>
            <a:r>
              <a:rPr lang="en-US" sz="1800" dirty="0">
                <a:solidFill>
                  <a:srgbClr val="002060"/>
                </a:solidFill>
              </a:rPr>
              <a:t/>
            </a:r>
            <a:br>
              <a:rPr lang="en-US" sz="1800" dirty="0">
                <a:solidFill>
                  <a:srgbClr val="002060"/>
                </a:solidFill>
              </a:rPr>
            </a:br>
            <a:r>
              <a:rPr lang="en-US" sz="1800" dirty="0">
                <a:solidFill>
                  <a:srgbClr val="002060"/>
                </a:solidFill>
              </a:rPr>
              <a:t> </a:t>
            </a:r>
            <a:br>
              <a:rPr lang="en-US" sz="1800" dirty="0">
                <a:solidFill>
                  <a:srgbClr val="002060"/>
                </a:solidFill>
              </a:rPr>
            </a:br>
            <a:endParaRPr lang="en-US" sz="1800" dirty="0">
              <a:solidFill>
                <a:srgbClr val="002060"/>
              </a:solidFill>
            </a:endParaRPr>
          </a:p>
        </p:txBody>
      </p:sp>
      <p:sp>
        <p:nvSpPr>
          <p:cNvPr id="3" name="Text Placeholder 2"/>
          <p:cNvSpPr>
            <a:spLocks noGrp="1"/>
          </p:cNvSpPr>
          <p:nvPr>
            <p:ph type="body" idx="1"/>
          </p:nvPr>
        </p:nvSpPr>
        <p:spPr>
          <a:xfrm>
            <a:off x="722313" y="1143001"/>
            <a:ext cx="7772400" cy="533399"/>
          </a:xfrm>
        </p:spPr>
        <p:txBody>
          <a:bodyPr>
            <a:noAutofit/>
          </a:bodyPr>
          <a:lstStyle/>
          <a:p>
            <a:pPr algn="ctr"/>
            <a:r>
              <a:rPr lang="ka-GE" sz="2400" b="1" dirty="0" smtClean="0">
                <a:solidFill>
                  <a:schemeClr val="tx2"/>
                </a:solidFill>
              </a:rPr>
              <a:t>საქართველოში </a:t>
            </a:r>
            <a:r>
              <a:rPr lang="ka-GE" sz="2400" b="1" dirty="0" err="1" smtClean="0">
                <a:solidFill>
                  <a:schemeClr val="tx2"/>
                </a:solidFill>
              </a:rPr>
              <a:t>პოლიპრაგმაზიის</a:t>
            </a:r>
            <a:r>
              <a:rPr lang="ka-GE" sz="2400" b="1" dirty="0" smtClean="0">
                <a:solidFill>
                  <a:schemeClr val="tx2"/>
                </a:solidFill>
              </a:rPr>
              <a:t> </a:t>
            </a:r>
          </a:p>
          <a:p>
            <a:pPr algn="ctr"/>
            <a:r>
              <a:rPr lang="ka-GE" sz="2400" b="1" dirty="0" smtClean="0">
                <a:solidFill>
                  <a:schemeClr val="tx2"/>
                </a:solidFill>
              </a:rPr>
              <a:t>შემცირების გზები:</a:t>
            </a:r>
            <a:endParaRPr lang="en-US" sz="2400" b="1" dirty="0">
              <a:solidFill>
                <a:schemeClr val="tx2"/>
              </a:solidFill>
            </a:endParaRPr>
          </a:p>
        </p:txBody>
      </p:sp>
    </p:spTree>
    <p:extLst>
      <p:ext uri="{BB962C8B-B14F-4D97-AF65-F5344CB8AC3E}">
        <p14:creationId xmlns:p14="http://schemas.microsoft.com/office/powerpoint/2010/main" val="744286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81200"/>
            <a:ext cx="8839200" cy="4648200"/>
          </a:xfrm>
        </p:spPr>
        <p:txBody>
          <a:bodyPr/>
          <a:lstStyle/>
          <a:p>
            <a:r>
              <a:rPr lang="ka-GE" sz="1600" dirty="0" smtClean="0">
                <a:solidFill>
                  <a:schemeClr val="tx2"/>
                </a:solidFill>
              </a:rPr>
              <a:t>1</a:t>
            </a:r>
            <a:r>
              <a:rPr lang="ka-GE" sz="1600" b="0" dirty="0" smtClean="0">
                <a:solidFill>
                  <a:schemeClr val="tx2"/>
                </a:solidFill>
              </a:rPr>
              <a:t>. </a:t>
            </a:r>
            <a:r>
              <a:rPr lang="ka-GE" sz="1600" b="0" dirty="0">
                <a:solidFill>
                  <a:schemeClr val="tx2"/>
                </a:solidFill>
              </a:rPr>
              <a:t>დასწრებული  უწყვეტი სამედიცინო განათლების პროგრამა – </a:t>
            </a:r>
            <a:r>
              <a:rPr lang="ka-GE" sz="1600" dirty="0">
                <a:solidFill>
                  <a:schemeClr val="tx2"/>
                </a:solidFill>
              </a:rPr>
              <a:t>“კლინიკური ფარმაკოლოგიის საკვანძო </a:t>
            </a:r>
            <a:r>
              <a:rPr lang="ka-GE" sz="1600" dirty="0" smtClean="0">
                <a:solidFill>
                  <a:schemeClr val="tx2"/>
                </a:solidFill>
              </a:rPr>
              <a:t>საკითხები“</a:t>
            </a:r>
            <a:r>
              <a:rPr lang="en-US" sz="1600" dirty="0">
                <a:solidFill>
                  <a:schemeClr val="tx2"/>
                </a:solidFill>
              </a:rPr>
              <a:t> (mp.2016-01 </a:t>
            </a:r>
            <a:r>
              <a:rPr lang="en-US" sz="1600" dirty="0" smtClean="0">
                <a:solidFill>
                  <a:schemeClr val="tx2"/>
                </a:solidFill>
              </a:rPr>
              <a:t>rs-322</a:t>
            </a:r>
            <a:r>
              <a:rPr lang="ka-GE" sz="1600" dirty="0" smtClean="0">
                <a:solidFill>
                  <a:schemeClr val="tx2"/>
                </a:solidFill>
              </a:rPr>
              <a:t>, თბილისი, 2016</a:t>
            </a:r>
            <a:r>
              <a:rPr lang="en-US" sz="1600" dirty="0" smtClean="0">
                <a:solidFill>
                  <a:schemeClr val="tx2"/>
                </a:solidFill>
              </a:rPr>
              <a:t> );</a:t>
            </a:r>
            <a:br>
              <a:rPr lang="en-US" sz="1600" dirty="0" smtClean="0">
                <a:solidFill>
                  <a:schemeClr val="tx2"/>
                </a:solidFill>
              </a:rPr>
            </a:br>
            <a:r>
              <a:rPr lang="en-US" sz="1600" b="0" dirty="0" smtClean="0">
                <a:solidFill>
                  <a:schemeClr val="tx2"/>
                </a:solidFill>
              </a:rPr>
              <a:t>2</a:t>
            </a:r>
            <a:r>
              <a:rPr lang="en-US" sz="1600" b="0" dirty="0">
                <a:solidFill>
                  <a:schemeClr val="tx2"/>
                </a:solidFill>
              </a:rPr>
              <a:t>. </a:t>
            </a:r>
            <a:r>
              <a:rPr lang="ka-GE" sz="1600" b="0" dirty="0">
                <a:solidFill>
                  <a:schemeClr val="tx2"/>
                </a:solidFill>
              </a:rPr>
              <a:t>დასწრებული  უწყვეტი სამედიცინო განათლების პროგრამა – </a:t>
            </a:r>
            <a:r>
              <a:rPr lang="ka-GE" sz="1600" dirty="0">
                <a:solidFill>
                  <a:schemeClr val="tx2"/>
                </a:solidFill>
              </a:rPr>
              <a:t>“კლინიკური ფარმაკოლოგიის საკვანძო საკითხები</a:t>
            </a:r>
            <a:r>
              <a:rPr lang="ka-GE" sz="1600" dirty="0" smtClean="0">
                <a:solidFill>
                  <a:schemeClr val="tx2"/>
                </a:solidFill>
              </a:rPr>
              <a:t>“</a:t>
            </a:r>
            <a:r>
              <a:rPr lang="en-US" sz="1600" dirty="0" smtClean="0">
                <a:solidFill>
                  <a:schemeClr val="tx2"/>
                </a:solidFill>
              </a:rPr>
              <a:t> ( mp.2016-12  rs-345, </a:t>
            </a:r>
            <a:r>
              <a:rPr lang="ka-GE" sz="1600" dirty="0" smtClean="0">
                <a:solidFill>
                  <a:schemeClr val="tx2"/>
                </a:solidFill>
              </a:rPr>
              <a:t>ბათუმი, 2016);</a:t>
            </a:r>
            <a:r>
              <a:rPr lang="en-US" sz="1600" dirty="0" smtClean="0">
                <a:solidFill>
                  <a:schemeClr val="tx2"/>
                </a:solidFill>
              </a:rPr>
              <a:t/>
            </a:r>
            <a:br>
              <a:rPr lang="en-US" sz="1600" dirty="0" smtClean="0">
                <a:solidFill>
                  <a:schemeClr val="tx2"/>
                </a:solidFill>
              </a:rPr>
            </a:br>
            <a:r>
              <a:rPr lang="en-US" sz="1600" b="0" dirty="0" smtClean="0">
                <a:solidFill>
                  <a:schemeClr val="tx2"/>
                </a:solidFill>
              </a:rPr>
              <a:t>3. </a:t>
            </a:r>
            <a:r>
              <a:rPr lang="ka-GE" sz="1600" b="0" dirty="0" smtClean="0">
                <a:solidFill>
                  <a:schemeClr val="tx2"/>
                </a:solidFill>
              </a:rPr>
              <a:t>დასწრებული  </a:t>
            </a:r>
            <a:r>
              <a:rPr lang="ka-GE" sz="1600" b="0" dirty="0">
                <a:solidFill>
                  <a:schemeClr val="tx2"/>
                </a:solidFill>
              </a:rPr>
              <a:t>უწყვეტი სამედიცინო განათლების პროგრამა – </a:t>
            </a:r>
            <a:r>
              <a:rPr lang="ka-GE" sz="1600" dirty="0">
                <a:solidFill>
                  <a:schemeClr val="tx2"/>
                </a:solidFill>
              </a:rPr>
              <a:t>“კლინიკური ფარმაკოლოგიის საკვანძო საკითხები“</a:t>
            </a:r>
            <a:r>
              <a:rPr lang="en-US" sz="1600" dirty="0">
                <a:solidFill>
                  <a:schemeClr val="tx2"/>
                </a:solidFill>
              </a:rPr>
              <a:t> (mp.2016-01 rs-322</a:t>
            </a:r>
            <a:r>
              <a:rPr lang="ka-GE" sz="1600" dirty="0">
                <a:solidFill>
                  <a:schemeClr val="tx2"/>
                </a:solidFill>
              </a:rPr>
              <a:t>, </a:t>
            </a:r>
            <a:r>
              <a:rPr lang="ka-GE" sz="1600" dirty="0" smtClean="0">
                <a:solidFill>
                  <a:schemeClr val="tx2"/>
                </a:solidFill>
              </a:rPr>
              <a:t>ბორჯომი, 2018</a:t>
            </a:r>
            <a:r>
              <a:rPr lang="en-US" sz="1600" dirty="0" smtClean="0">
                <a:solidFill>
                  <a:schemeClr val="tx2"/>
                </a:solidFill>
              </a:rPr>
              <a:t> </a:t>
            </a:r>
            <a:r>
              <a:rPr lang="en-US" sz="1600" dirty="0">
                <a:solidFill>
                  <a:schemeClr val="tx2"/>
                </a:solidFill>
              </a:rPr>
              <a:t>);</a:t>
            </a:r>
            <a:br>
              <a:rPr lang="en-US" sz="1600" dirty="0">
                <a:solidFill>
                  <a:schemeClr val="tx2"/>
                </a:solidFill>
              </a:rPr>
            </a:br>
            <a:r>
              <a:rPr lang="ka-GE" sz="1600" b="0" dirty="0" smtClean="0">
                <a:solidFill>
                  <a:schemeClr val="tx2"/>
                </a:solidFill>
              </a:rPr>
              <a:t>4. </a:t>
            </a:r>
            <a:r>
              <a:rPr lang="ka-GE" sz="1600" b="0" dirty="0">
                <a:solidFill>
                  <a:schemeClr val="tx2"/>
                </a:solidFill>
              </a:rPr>
              <a:t>დასწრებული  უწყვეტი სამედიცინო განათლების პროგრამა - </a:t>
            </a:r>
            <a:r>
              <a:rPr lang="ka-GE" sz="1600" dirty="0">
                <a:solidFill>
                  <a:schemeClr val="tx2"/>
                </a:solidFill>
              </a:rPr>
              <a:t>„შინაგანი სნეულებანი, მათი დიაგნოსტიკის, სწორი თერაპიული სტრატეგიების, კლინიკური ფარმაკოლოგიისა </a:t>
            </a:r>
            <a:r>
              <a:rPr lang="ka-GE" sz="1600" dirty="0" smtClean="0">
                <a:solidFill>
                  <a:schemeClr val="tx2"/>
                </a:solidFill>
              </a:rPr>
              <a:t>და რაციონალური </a:t>
            </a:r>
            <a:r>
              <a:rPr lang="ka-GE" sz="1600" dirty="0">
                <a:solidFill>
                  <a:schemeClr val="tx2"/>
                </a:solidFill>
              </a:rPr>
              <a:t>ფარმაკოთერაპიის საკითხები“ </a:t>
            </a:r>
            <a:r>
              <a:rPr lang="ka-GE" sz="1600" dirty="0" smtClean="0">
                <a:solidFill>
                  <a:schemeClr val="tx2"/>
                </a:solidFill>
              </a:rPr>
              <a:t> (</a:t>
            </a:r>
            <a:r>
              <a:rPr lang="en-US" sz="1600" dirty="0" smtClean="0">
                <a:solidFill>
                  <a:schemeClr val="tx2"/>
                </a:solidFill>
              </a:rPr>
              <a:t> </a:t>
            </a:r>
            <a:r>
              <a:rPr lang="ka-GE" sz="1600" dirty="0" smtClean="0">
                <a:solidFill>
                  <a:schemeClr val="tx2"/>
                </a:solidFill>
              </a:rPr>
              <a:t>აკრ. N 0014, თბილისი, 2019 წ).</a:t>
            </a:r>
            <a:br>
              <a:rPr lang="ka-GE" sz="1600" dirty="0" smtClean="0">
                <a:solidFill>
                  <a:schemeClr val="tx2"/>
                </a:solidFill>
              </a:rPr>
            </a:br>
            <a:r>
              <a:rPr lang="en-US" sz="1600" dirty="0"/>
              <a:t/>
            </a:r>
            <a:br>
              <a:rPr lang="en-US" sz="1600" dirty="0"/>
            </a:br>
            <a:r>
              <a:rPr lang="en-US" dirty="0"/>
              <a:t> </a:t>
            </a:r>
            <a:br>
              <a:rPr lang="en-US" dirty="0"/>
            </a:br>
            <a:endParaRPr lang="en-US" dirty="0"/>
          </a:p>
        </p:txBody>
      </p:sp>
      <p:sp>
        <p:nvSpPr>
          <p:cNvPr id="3" name="Text Placeholder 2"/>
          <p:cNvSpPr>
            <a:spLocks noGrp="1"/>
          </p:cNvSpPr>
          <p:nvPr>
            <p:ph type="body" idx="1"/>
          </p:nvPr>
        </p:nvSpPr>
        <p:spPr>
          <a:xfrm>
            <a:off x="722313" y="533401"/>
            <a:ext cx="7772400" cy="914400"/>
          </a:xfrm>
        </p:spPr>
        <p:txBody>
          <a:bodyPr>
            <a:noAutofit/>
          </a:bodyPr>
          <a:lstStyle/>
          <a:p>
            <a:pPr algn="ctr"/>
            <a:r>
              <a:rPr lang="ka-GE" b="1" dirty="0" smtClean="0">
                <a:solidFill>
                  <a:srgbClr val="002060"/>
                </a:solidFill>
              </a:rPr>
              <a:t>უკვე განხორცილებული </a:t>
            </a:r>
            <a:r>
              <a:rPr lang="ka-GE" b="1" dirty="0" err="1" smtClean="0">
                <a:solidFill>
                  <a:srgbClr val="002060"/>
                </a:solidFill>
              </a:rPr>
              <a:t>უსგ</a:t>
            </a:r>
            <a:r>
              <a:rPr lang="ka-GE" b="1" dirty="0" smtClean="0">
                <a:solidFill>
                  <a:srgbClr val="002060"/>
                </a:solidFill>
              </a:rPr>
              <a:t>-პროგრამები კლინიკურ ფარმაკოლოგიასა და რაციონალურ ფარმაკოთერაპიაში</a:t>
            </a:r>
            <a:endParaRPr lang="en-US" b="1" dirty="0">
              <a:solidFill>
                <a:srgbClr val="002060"/>
              </a:solidFill>
            </a:endParaRPr>
          </a:p>
        </p:txBody>
      </p:sp>
      <p:pic>
        <p:nvPicPr>
          <p:cNvPr id="4" name="Рисунок 8" descr="C:\Documents and Settings\Administrator\Desktop\art11.jpg"/>
          <p:cNvPicPr/>
          <p:nvPr/>
        </p:nvPicPr>
        <p:blipFill>
          <a:blip r:embed="rId2">
            <a:extLst>
              <a:ext uri="{28A0092B-C50C-407E-A947-70E740481C1C}">
                <a14:useLocalDpi xmlns:a14="http://schemas.microsoft.com/office/drawing/2010/main" val="0"/>
              </a:ext>
            </a:extLst>
          </a:blip>
          <a:srcRect/>
          <a:stretch>
            <a:fillRect/>
          </a:stretch>
        </p:blipFill>
        <p:spPr bwMode="auto">
          <a:xfrm>
            <a:off x="3192014" y="5257800"/>
            <a:ext cx="1614805" cy="1255395"/>
          </a:xfrm>
          <a:prstGeom prst="rect">
            <a:avLst/>
          </a:prstGeom>
          <a:noFill/>
          <a:ln>
            <a:noFill/>
          </a:ln>
        </p:spPr>
      </p:pic>
    </p:spTree>
    <p:extLst>
      <p:ext uri="{BB962C8B-B14F-4D97-AF65-F5344CB8AC3E}">
        <p14:creationId xmlns:p14="http://schemas.microsoft.com/office/powerpoint/2010/main" val="582615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2541" y="2324100"/>
            <a:ext cx="25908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762000"/>
            <a:ext cx="2895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7400" y="291353"/>
            <a:ext cx="2895600" cy="2604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353" y="3505200"/>
            <a:ext cx="3137647"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7100" y="3352800"/>
            <a:ext cx="2781300" cy="301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1353" y="1676400"/>
            <a:ext cx="2299447"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8400" y="4677335"/>
            <a:ext cx="2617694" cy="1662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787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 y="0"/>
            <a:ext cx="9143030" cy="6858000"/>
          </a:xfrm>
          <a:prstGeom prst="rect">
            <a:avLst/>
          </a:prstGeom>
        </p:spPr>
      </p:pic>
      <p:sp>
        <p:nvSpPr>
          <p:cNvPr id="3" name="TextBox 2"/>
          <p:cNvSpPr txBox="1"/>
          <p:nvPr/>
        </p:nvSpPr>
        <p:spPr>
          <a:xfrm>
            <a:off x="485" y="4202668"/>
            <a:ext cx="9143030" cy="369332"/>
          </a:xfrm>
          <a:prstGeom prst="rect">
            <a:avLst/>
          </a:prstGeom>
          <a:noFill/>
        </p:spPr>
        <p:txBody>
          <a:bodyPr wrap="square" rtlCol="0">
            <a:spAutoFit/>
          </a:bodyPr>
          <a:lstStyle/>
          <a:p>
            <a:pPr algn="ctr"/>
            <a:r>
              <a:rPr lang="ka-GE" b="1" dirty="0" smtClean="0">
                <a:solidFill>
                  <a:schemeClr val="bg1"/>
                </a:solidFill>
              </a:rPr>
              <a:t>მადლობა ყურადღებისთვის!</a:t>
            </a:r>
            <a:endParaRPr lang="en-US" b="1" dirty="0">
              <a:solidFill>
                <a:schemeClr val="bg1"/>
              </a:solidFill>
            </a:endParaRPr>
          </a:p>
        </p:txBody>
      </p:sp>
    </p:spTree>
    <p:extLst>
      <p:ext uri="{BB962C8B-B14F-4D97-AF65-F5344CB8AC3E}">
        <p14:creationId xmlns:p14="http://schemas.microsoft.com/office/powerpoint/2010/main" val="109025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304800"/>
            <a:ext cx="8177783" cy="4637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l" eaLnBrk="1" fontAlgn="auto" hangingPunct="1">
              <a:spcAft>
                <a:spcPts val="0"/>
              </a:spcAft>
              <a:defRPr/>
            </a:pPr>
            <a:r>
              <a:rPr lang="en-US" sz="4000" dirty="0" smtClean="0">
                <a:latin typeface="AcadNusx" pitchFamily="2" charset="0"/>
              </a:rPr>
              <a:t>    </a:t>
            </a:r>
            <a:br>
              <a:rPr lang="en-US" sz="4000" dirty="0" smtClean="0">
                <a:latin typeface="AcadNusx" pitchFamily="2" charset="0"/>
              </a:rPr>
            </a:br>
            <a:r>
              <a:rPr lang="en-US" sz="2400" dirty="0" smtClean="0">
                <a:latin typeface="AcadNusx" pitchFamily="2" charset="0"/>
              </a:rPr>
              <a:t> </a:t>
            </a:r>
            <a:br>
              <a:rPr lang="en-US" sz="2400" dirty="0" smtClean="0">
                <a:latin typeface="AcadNusx" pitchFamily="2" charset="0"/>
              </a:rPr>
            </a:br>
            <a:endParaRPr lang="en-US" sz="2400" dirty="0" smtClean="0">
              <a:latin typeface="AcadNusx" pitchFamily="2" charset="0"/>
            </a:endParaRPr>
          </a:p>
        </p:txBody>
      </p:sp>
      <p:sp>
        <p:nvSpPr>
          <p:cNvPr id="13315" name="Rectangle 3"/>
          <p:cNvSpPr>
            <a:spLocks noChangeArrowheads="1"/>
          </p:cNvSpPr>
          <p:nvPr/>
        </p:nvSpPr>
        <p:spPr bwMode="auto">
          <a:xfrm>
            <a:off x="457200" y="2743200"/>
            <a:ext cx="8305800" cy="519113"/>
          </a:xfrm>
          <a:prstGeom prst="rect">
            <a:avLst/>
          </a:prstGeom>
          <a:noFill/>
          <a:ln w="9525">
            <a:noFill/>
            <a:miter lim="800000"/>
            <a:headEnd/>
            <a:tailEnd/>
          </a:ln>
        </p:spPr>
        <p:txBody>
          <a:bodyPr>
            <a:spAutoFit/>
          </a:bodyPr>
          <a:lstStyle/>
          <a:p>
            <a:pPr eaLnBrk="1" hangingPunct="1">
              <a:spcBef>
                <a:spcPct val="50000"/>
              </a:spcBef>
              <a:buClr>
                <a:schemeClr val="tx2"/>
              </a:buClr>
              <a:buSzPct val="115000"/>
            </a:pPr>
            <a:endParaRPr lang="ru-RU" altLang="en-US" sz="2800">
              <a:latin typeface="AcadNusx" pitchFamily="2" charset="0"/>
            </a:endParaRPr>
          </a:p>
        </p:txBody>
      </p:sp>
      <p:pic>
        <p:nvPicPr>
          <p:cNvPr id="4098" name="Picture 2" descr="Image result for წამლების გამოყენებით განვითარებული ლეტალური შემთხვევები"/>
          <p:cNvPicPr>
            <a:picLocks noChangeAspect="1" noChangeArrowheads="1"/>
          </p:cNvPicPr>
          <p:nvPr/>
        </p:nvPicPr>
        <p:blipFill>
          <a:blip r:embed="rId3"/>
          <a:srcRect/>
          <a:stretch>
            <a:fillRect/>
          </a:stretch>
        </p:blipFill>
        <p:spPr bwMode="auto">
          <a:xfrm>
            <a:off x="5529834" y="1327944"/>
            <a:ext cx="3333750" cy="2590800"/>
          </a:xfrm>
          <a:prstGeom prst="rect">
            <a:avLst/>
          </a:prstGeom>
          <a:noFill/>
        </p:spPr>
      </p:pic>
      <p:sp>
        <p:nvSpPr>
          <p:cNvPr id="5" name="Rectangle 4"/>
          <p:cNvSpPr/>
          <p:nvPr/>
        </p:nvSpPr>
        <p:spPr>
          <a:xfrm>
            <a:off x="685801" y="152400"/>
            <a:ext cx="4979064" cy="5632311"/>
          </a:xfrm>
          <a:prstGeom prst="rect">
            <a:avLst/>
          </a:prstGeom>
        </p:spPr>
        <p:txBody>
          <a:bodyPr wrap="square">
            <a:spAutoFit/>
          </a:bodyPr>
          <a:lstStyle/>
          <a:p>
            <a:endParaRPr lang="en-US" sz="1600" b="1" dirty="0" smtClean="0">
              <a:latin typeface="AcadNusx" pitchFamily="2" charset="0"/>
            </a:endParaRPr>
          </a:p>
          <a:p>
            <a:endParaRPr lang="en-US" sz="1600" b="1" dirty="0" smtClean="0">
              <a:latin typeface="AcadNusx" pitchFamily="2" charset="0"/>
            </a:endParaRPr>
          </a:p>
          <a:p>
            <a:endParaRPr lang="en-US" sz="1600" b="1" dirty="0" smtClean="0">
              <a:latin typeface="AcadNusx" pitchFamily="2" charset="0"/>
            </a:endParaRPr>
          </a:p>
          <a:p>
            <a:pPr>
              <a:lnSpc>
                <a:spcPct val="150000"/>
              </a:lnSpc>
              <a:buFont typeface="Arial" pitchFamily="34" charset="0"/>
              <a:buChar char="•"/>
            </a:pPr>
            <a:r>
              <a:rPr lang="ka-GE" altLang="en-US" sz="1600" dirty="0" smtClean="0">
                <a:latin typeface="AcadNusx" pitchFamily="2" charset="0"/>
              </a:rPr>
              <a:t>ჯანმრთელობის მსოფლიო ორგანიზაციის ფარმაკო-ეპიდემიოლოგიური  კვლევების მონაცემებით წამლისმიერი გართულებებით სიკვდილობა განვითარებულ ქვეყნებში </a:t>
            </a:r>
            <a:r>
              <a:rPr lang="en-US" altLang="en-US" sz="1600" dirty="0" smtClean="0">
                <a:latin typeface="AcadNusx" pitchFamily="2" charset="0"/>
              </a:rPr>
              <a:t>V- VI </a:t>
            </a:r>
            <a:r>
              <a:rPr lang="ka-GE" altLang="en-US" sz="1600" dirty="0" smtClean="0">
                <a:latin typeface="AcadNusx" pitchFamily="2" charset="0"/>
              </a:rPr>
              <a:t>ადგილზეა გულ-სისხლძარღვთა, კიბოს, </a:t>
            </a:r>
            <a:r>
              <a:rPr lang="ka-GE" altLang="en-US" sz="1600" dirty="0" err="1" smtClean="0">
                <a:latin typeface="AcadNusx" pitchFamily="2" charset="0"/>
              </a:rPr>
              <a:t>ტრამვების</a:t>
            </a:r>
            <a:r>
              <a:rPr lang="ka-GE" altLang="en-US" sz="1600" dirty="0" smtClean="0">
                <a:latin typeface="AcadNusx" pitchFamily="2" charset="0"/>
              </a:rPr>
              <a:t>, მოწამვლების და სასუნთქი გზების დაავადებების შემდეგ; </a:t>
            </a:r>
          </a:p>
          <a:p>
            <a:pPr>
              <a:lnSpc>
                <a:spcPct val="150000"/>
              </a:lnSpc>
              <a:buFont typeface="Arial" pitchFamily="34" charset="0"/>
              <a:buChar char="•"/>
            </a:pPr>
            <a:r>
              <a:rPr lang="ka-GE" sz="1600" b="1" dirty="0" smtClean="0">
                <a:latin typeface="AcadNusx" pitchFamily="2" charset="0"/>
              </a:rPr>
              <a:t>ბოლო წლების მონაცემებით აშშ-ში რეგისტრირებულია </a:t>
            </a:r>
            <a:r>
              <a:rPr lang="ka-GE" sz="1600" b="1" dirty="0" err="1" smtClean="0">
                <a:latin typeface="AcadNusx" pitchFamily="2" charset="0"/>
              </a:rPr>
              <a:t>ფარმაკოთერაპიული</a:t>
            </a:r>
            <a:r>
              <a:rPr lang="ka-GE" sz="1600" b="1" dirty="0" smtClean="0">
                <a:latin typeface="AcadNusx" pitchFamily="2" charset="0"/>
              </a:rPr>
              <a:t> გართულებების ცხრა მილიონი შემთხვევა </a:t>
            </a:r>
            <a:r>
              <a:rPr lang="en-US" sz="1600" b="1" dirty="0" smtClean="0">
                <a:latin typeface="AcadNusx" pitchFamily="2" charset="0"/>
              </a:rPr>
              <a:t>,</a:t>
            </a:r>
            <a:r>
              <a:rPr lang="ka-GE" sz="1600" b="1" dirty="0" smtClean="0">
                <a:latin typeface="AcadNusx" pitchFamily="2" charset="0"/>
              </a:rPr>
              <a:t> აქედან 200000</a:t>
            </a:r>
            <a:r>
              <a:rPr lang="en-US" sz="1600" dirty="0" smtClean="0">
                <a:latin typeface="AcadNusx" pitchFamily="2" charset="0"/>
              </a:rPr>
              <a:t>A</a:t>
            </a:r>
            <a:r>
              <a:rPr lang="ka-GE" sz="1600" dirty="0" smtClean="0">
                <a:latin typeface="AcadNusx" pitchFamily="2" charset="0"/>
              </a:rPr>
              <a:t>ლეტალური გამოსავლით დამთავრდა;</a:t>
            </a:r>
          </a:p>
          <a:p>
            <a:pPr>
              <a:lnSpc>
                <a:spcPct val="150000"/>
              </a:lnSpc>
            </a:pPr>
            <a:r>
              <a:rPr lang="en-US" sz="1600" b="1" dirty="0" smtClean="0">
                <a:latin typeface="AcadNusx" pitchFamily="2" charset="0"/>
              </a:rPr>
              <a:t>100 </a:t>
            </a:r>
            <a:r>
              <a:rPr lang="ka-GE" sz="1600" b="1" dirty="0" err="1" smtClean="0">
                <a:latin typeface="AcadNusx" pitchFamily="2" charset="0"/>
              </a:rPr>
              <a:t>გართულებიდან</a:t>
            </a:r>
            <a:r>
              <a:rPr lang="ka-GE" sz="1600" b="1" dirty="0" smtClean="0">
                <a:latin typeface="AcadNusx" pitchFamily="2" charset="0"/>
              </a:rPr>
              <a:t> </a:t>
            </a:r>
            <a:r>
              <a:rPr lang="en-US" sz="1600" b="1" dirty="0" smtClean="0">
                <a:latin typeface="AcadNusx" pitchFamily="2" charset="0"/>
              </a:rPr>
              <a:t> 30</a:t>
            </a:r>
            <a:r>
              <a:rPr lang="ka-GE" sz="1600" b="1" dirty="0" smtClean="0">
                <a:latin typeface="AcadNusx" pitchFamily="2" charset="0"/>
              </a:rPr>
              <a:t> – ექიმის შეცდომა იყო.</a:t>
            </a:r>
            <a:endParaRPr lang="en-US" sz="1600" dirty="0"/>
          </a:p>
        </p:txBody>
      </p:sp>
    </p:spTree>
    <p:extLst>
      <p:ext uri="{BB962C8B-B14F-4D97-AF65-F5344CB8AC3E}">
        <p14:creationId xmlns:p14="http://schemas.microsoft.com/office/powerpoint/2010/main" val="394558572"/>
      </p:ext>
    </p:extLst>
  </p:cSld>
  <p:clrMapOvr>
    <a:masterClrMapping/>
  </p:clrMapOvr>
  <p:transition>
    <p:sndAc>
      <p:stSnd>
        <p:snd r:embed="rId2" name="projcto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752600"/>
            <a:ext cx="8915400" cy="4495800"/>
          </a:xfrm>
        </p:spPr>
        <p:txBody>
          <a:bodyPr/>
          <a:lstStyle/>
          <a:p>
            <a:pPr>
              <a:lnSpc>
                <a:spcPct val="150000"/>
              </a:lnSpc>
            </a:pPr>
            <a:r>
              <a:rPr lang="ka-GE" sz="2000" b="0" dirty="0" smtClean="0">
                <a:solidFill>
                  <a:schemeClr val="tx1"/>
                </a:solidFill>
              </a:rPr>
              <a:t> - </a:t>
            </a:r>
            <a:r>
              <a:rPr lang="ka-GE" sz="1800" b="0" dirty="0" smtClean="0">
                <a:solidFill>
                  <a:schemeClr val="tx1"/>
                </a:solidFill>
              </a:rPr>
              <a:t>მსოფლიო </a:t>
            </a:r>
            <a:r>
              <a:rPr lang="ka-GE" sz="1800" b="0" dirty="0">
                <a:solidFill>
                  <a:schemeClr val="tx1"/>
                </a:solidFill>
              </a:rPr>
              <a:t>ჯანდაცვის ორგანიზაციის </a:t>
            </a:r>
            <a:r>
              <a:rPr lang="ka-GE" sz="1800" dirty="0" err="1">
                <a:solidFill>
                  <a:schemeClr val="tx1"/>
                </a:solidFill>
              </a:rPr>
              <a:t>ფარმაკოეპიდემიოლოგიური</a:t>
            </a:r>
            <a:r>
              <a:rPr lang="ka-GE" sz="1800" dirty="0">
                <a:solidFill>
                  <a:schemeClr val="tx1"/>
                </a:solidFill>
              </a:rPr>
              <a:t> კვლევების შედეგად</a:t>
            </a:r>
            <a:r>
              <a:rPr lang="ka-GE" sz="1800" b="0" dirty="0">
                <a:solidFill>
                  <a:schemeClr val="tx1"/>
                </a:solidFill>
              </a:rPr>
              <a:t> გამოვლინდა, რომ 5–ზე ნაკლები </a:t>
            </a:r>
            <a:r>
              <a:rPr lang="ka-GE" sz="1800" b="0" dirty="0" err="1">
                <a:solidFill>
                  <a:schemeClr val="tx1"/>
                </a:solidFill>
              </a:rPr>
              <a:t>სამკურნალწამლო</a:t>
            </a:r>
            <a:r>
              <a:rPr lang="ka-GE" sz="1800" b="0" dirty="0">
                <a:solidFill>
                  <a:schemeClr val="tx1"/>
                </a:solidFill>
              </a:rPr>
              <a:t> საშუალებების გამოყენებისას არასასურველი გვერდითი ეფექტები არ აღემატება 5%–ს, ხოლო 5 ან მეტი წამლის კომბინირებისას იგი მკვეთრად იზრდება 25 %–</a:t>
            </a:r>
            <a:r>
              <a:rPr lang="ka-GE" sz="1800" b="0" dirty="0" smtClean="0">
                <a:solidFill>
                  <a:schemeClr val="tx1"/>
                </a:solidFill>
              </a:rPr>
              <a:t>მდე</a:t>
            </a:r>
            <a:r>
              <a:rPr lang="ka-GE" sz="1800" b="0" dirty="0">
                <a:solidFill>
                  <a:schemeClr val="tx1"/>
                </a:solidFill>
              </a:rPr>
              <a:t>;</a:t>
            </a:r>
            <a:r>
              <a:rPr lang="ka-GE" sz="1800" b="0" dirty="0" smtClean="0">
                <a:solidFill>
                  <a:schemeClr val="tx1"/>
                </a:solidFill>
              </a:rPr>
              <a:t> </a:t>
            </a:r>
            <a:br>
              <a:rPr lang="ka-GE" sz="1800" b="0" dirty="0" smtClean="0">
                <a:solidFill>
                  <a:schemeClr val="tx1"/>
                </a:solidFill>
              </a:rPr>
            </a:br>
            <a:r>
              <a:rPr lang="ka-GE" sz="1800" b="0" dirty="0" smtClean="0">
                <a:solidFill>
                  <a:schemeClr val="tx1"/>
                </a:solidFill>
              </a:rPr>
              <a:t> - ექიმის </a:t>
            </a:r>
            <a:r>
              <a:rPr lang="ka-GE" sz="1800" b="0" dirty="0">
                <a:solidFill>
                  <a:schemeClr val="tx1"/>
                </a:solidFill>
              </a:rPr>
              <a:t>მიერ დანიშნული 5 ან მეტი მედიკამენტის </a:t>
            </a:r>
            <a:r>
              <a:rPr lang="ka-GE" sz="1800" b="0" dirty="0" err="1">
                <a:solidFill>
                  <a:schemeClr val="tx1"/>
                </a:solidFill>
              </a:rPr>
              <a:t>კობინაციის</a:t>
            </a:r>
            <a:r>
              <a:rPr lang="ka-GE" sz="1800" b="0" dirty="0">
                <a:solidFill>
                  <a:schemeClr val="tx1"/>
                </a:solidFill>
              </a:rPr>
              <a:t> 17–23%  შემთხვევაში ვითარდება პოტენციურად საშიში გვერდითი ეფექტები, ხოლო აღნიშნული შემთხვევების დაახლოებით 1/3–ში - ლეტალური </a:t>
            </a:r>
            <a:r>
              <a:rPr lang="ka-GE" sz="1800" b="0" dirty="0" smtClean="0">
                <a:solidFill>
                  <a:schemeClr val="tx1"/>
                </a:solidFill>
              </a:rPr>
              <a:t>გამოსავალი. </a:t>
            </a:r>
            <a:endParaRPr lang="en-US" sz="1800" b="0" dirty="0">
              <a:solidFill>
                <a:schemeClr val="tx1"/>
              </a:solidFill>
            </a:endParaRPr>
          </a:p>
        </p:txBody>
      </p:sp>
      <p:sp>
        <p:nvSpPr>
          <p:cNvPr id="3" name="Text Placeholder 2"/>
          <p:cNvSpPr>
            <a:spLocks noGrp="1"/>
          </p:cNvSpPr>
          <p:nvPr>
            <p:ph type="body" idx="1"/>
          </p:nvPr>
        </p:nvSpPr>
        <p:spPr>
          <a:xfrm>
            <a:off x="838200" y="457200"/>
            <a:ext cx="7772400" cy="1143000"/>
          </a:xfrm>
        </p:spPr>
        <p:txBody>
          <a:bodyPr>
            <a:normAutofit lnSpcReduction="10000"/>
          </a:bodyPr>
          <a:lstStyle/>
          <a:p>
            <a:pPr algn="ctr"/>
            <a:r>
              <a:rPr lang="ka-GE" sz="2400" b="1" dirty="0" err="1" smtClean="0">
                <a:solidFill>
                  <a:schemeClr val="tx1"/>
                </a:solidFill>
              </a:rPr>
              <a:t>ფარმაკოეპიდემიოლოგიური</a:t>
            </a:r>
            <a:r>
              <a:rPr lang="ka-GE" sz="2400" b="1" dirty="0" smtClean="0">
                <a:solidFill>
                  <a:schemeClr val="tx1"/>
                </a:solidFill>
              </a:rPr>
              <a:t> კვლევის შედეგები </a:t>
            </a:r>
            <a:r>
              <a:rPr lang="ka-GE" sz="2400" b="1" dirty="0" err="1" smtClean="0">
                <a:solidFill>
                  <a:schemeClr val="tx1"/>
                </a:solidFill>
              </a:rPr>
              <a:t>პოლიპრაგმაზიის</a:t>
            </a:r>
            <a:r>
              <a:rPr lang="ka-GE" sz="2400" b="1" dirty="0" smtClean="0">
                <a:solidFill>
                  <a:schemeClr val="tx1"/>
                </a:solidFill>
              </a:rPr>
              <a:t> მიმართულებით</a:t>
            </a:r>
            <a:endParaRPr lang="en-US" sz="2400" b="1" dirty="0">
              <a:solidFill>
                <a:schemeClr val="tx1"/>
              </a:solidFill>
            </a:endParaRPr>
          </a:p>
        </p:txBody>
      </p:sp>
    </p:spTree>
    <p:extLst>
      <p:ext uri="{BB962C8B-B14F-4D97-AF65-F5344CB8AC3E}">
        <p14:creationId xmlns:p14="http://schemas.microsoft.com/office/powerpoint/2010/main" val="3342802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534400" cy="4267200"/>
          </a:xfrm>
        </p:spPr>
        <p:txBody>
          <a:bodyPr/>
          <a:lstStyle/>
          <a:p>
            <a:r>
              <a:rPr lang="ka-GE" sz="2000" dirty="0" smtClean="0">
                <a:solidFill>
                  <a:schemeClr val="tx1"/>
                </a:solidFill>
              </a:rPr>
              <a:t>ზოგადად </a:t>
            </a:r>
            <a:r>
              <a:rPr lang="ka-GE" sz="2000" dirty="0">
                <a:solidFill>
                  <a:schemeClr val="tx1"/>
                </a:solidFill>
              </a:rPr>
              <a:t>მთელ მსოფლიოში პოლიპრაგმაზია წარმოადგენს ჯანმრთელობის დაცვის სისტემის სერიოზულ პრობლემას, რადგან </a:t>
            </a:r>
            <a:r>
              <a:rPr lang="ka-GE" sz="2000" dirty="0" smtClean="0">
                <a:solidFill>
                  <a:schemeClr val="tx1"/>
                </a:solidFill>
              </a:rPr>
              <a:t>იგი:</a:t>
            </a:r>
            <a:br>
              <a:rPr lang="ka-GE" sz="2000" dirty="0" smtClean="0">
                <a:solidFill>
                  <a:schemeClr val="tx1"/>
                </a:solidFill>
              </a:rPr>
            </a:br>
            <a:r>
              <a:rPr lang="ka-GE" sz="2000" b="0" dirty="0" smtClean="0">
                <a:solidFill>
                  <a:schemeClr val="tx1"/>
                </a:solidFill>
              </a:rPr>
              <a:t/>
            </a:r>
            <a:br>
              <a:rPr lang="ka-GE" sz="2000" b="0" dirty="0" smtClean="0">
                <a:solidFill>
                  <a:schemeClr val="tx1"/>
                </a:solidFill>
              </a:rPr>
            </a:br>
            <a:r>
              <a:rPr lang="ka-GE" sz="2000" b="0" dirty="0" smtClean="0">
                <a:solidFill>
                  <a:schemeClr val="tx1"/>
                </a:solidFill>
              </a:rPr>
              <a:t>- აქვეითებს ფარმაკოთერაპიის ეფექტურობას</a:t>
            </a:r>
            <a:r>
              <a:rPr lang="ka-GE" sz="2000" b="0" dirty="0">
                <a:solidFill>
                  <a:schemeClr val="tx1"/>
                </a:solidFill>
              </a:rPr>
              <a:t>;</a:t>
            </a:r>
            <a:r>
              <a:rPr lang="ka-GE" sz="2000" b="0" dirty="0" smtClean="0">
                <a:solidFill>
                  <a:schemeClr val="tx1"/>
                </a:solidFill>
              </a:rPr>
              <a:t> </a:t>
            </a:r>
            <a:br>
              <a:rPr lang="ka-GE" sz="2000" b="0" dirty="0" smtClean="0">
                <a:solidFill>
                  <a:schemeClr val="tx1"/>
                </a:solidFill>
              </a:rPr>
            </a:br>
            <a:r>
              <a:rPr lang="ka-GE" sz="2000" b="0" dirty="0" smtClean="0">
                <a:solidFill>
                  <a:schemeClr val="tx1"/>
                </a:solidFill>
              </a:rPr>
              <a:t/>
            </a:r>
            <a:br>
              <a:rPr lang="ka-GE" sz="2000" b="0" dirty="0" smtClean="0">
                <a:solidFill>
                  <a:schemeClr val="tx1"/>
                </a:solidFill>
              </a:rPr>
            </a:br>
            <a:r>
              <a:rPr lang="ka-GE" sz="2000" b="0" dirty="0" smtClean="0">
                <a:solidFill>
                  <a:schemeClr val="tx1"/>
                </a:solidFill>
              </a:rPr>
              <a:t>- განაპირობებს სერიოზული </a:t>
            </a:r>
            <a:r>
              <a:rPr lang="ka-GE" sz="2000" b="0" dirty="0">
                <a:solidFill>
                  <a:schemeClr val="tx1"/>
                </a:solidFill>
              </a:rPr>
              <a:t>გვერდითი ეფექტების </a:t>
            </a:r>
            <a:r>
              <a:rPr lang="ka-GE" sz="2000" b="0" dirty="0" smtClean="0">
                <a:solidFill>
                  <a:schemeClr val="tx1"/>
                </a:solidFill>
              </a:rPr>
              <a:t> განვითარებას;</a:t>
            </a:r>
            <a:br>
              <a:rPr lang="ka-GE" sz="2000" b="0" dirty="0" smtClean="0">
                <a:solidFill>
                  <a:schemeClr val="tx1"/>
                </a:solidFill>
              </a:rPr>
            </a:br>
            <a:r>
              <a:rPr lang="ka-GE" sz="2000" b="0" dirty="0" smtClean="0">
                <a:solidFill>
                  <a:schemeClr val="tx1"/>
                </a:solidFill>
              </a:rPr>
              <a:t/>
            </a:r>
            <a:br>
              <a:rPr lang="ka-GE" sz="2000" b="0" dirty="0" smtClean="0">
                <a:solidFill>
                  <a:schemeClr val="tx1"/>
                </a:solidFill>
              </a:rPr>
            </a:br>
            <a:r>
              <a:rPr lang="ka-GE" sz="2000" b="0" dirty="0" smtClean="0">
                <a:solidFill>
                  <a:schemeClr val="tx1"/>
                </a:solidFill>
              </a:rPr>
              <a:t>- იწვევს ჯანდაცვის </a:t>
            </a:r>
            <a:r>
              <a:rPr lang="ka-GE" sz="2000" b="0" dirty="0">
                <a:solidFill>
                  <a:schemeClr val="tx1"/>
                </a:solidFill>
              </a:rPr>
              <a:t>ფინანსური ხარჯების </a:t>
            </a:r>
            <a:r>
              <a:rPr lang="ka-GE" sz="2000" b="0" dirty="0" smtClean="0">
                <a:solidFill>
                  <a:schemeClr val="tx1"/>
                </a:solidFill>
              </a:rPr>
              <a:t>გაზრდას</a:t>
            </a:r>
            <a:r>
              <a:rPr lang="ka-GE" sz="2000" dirty="0" smtClean="0">
                <a:solidFill>
                  <a:schemeClr val="tx1"/>
                </a:solidFill>
              </a:rPr>
              <a:t>.</a:t>
            </a:r>
            <a:endParaRPr lang="en-US" sz="2000" dirty="0">
              <a:solidFill>
                <a:schemeClr val="tx1"/>
              </a:solidFill>
            </a:endParaRPr>
          </a:p>
        </p:txBody>
      </p:sp>
      <p:sp>
        <p:nvSpPr>
          <p:cNvPr id="3" name="Text Placeholder 2"/>
          <p:cNvSpPr>
            <a:spLocks noGrp="1"/>
          </p:cNvSpPr>
          <p:nvPr>
            <p:ph type="body" idx="1"/>
          </p:nvPr>
        </p:nvSpPr>
        <p:spPr>
          <a:xfrm>
            <a:off x="914400" y="762000"/>
            <a:ext cx="7772400" cy="1143000"/>
          </a:xfrm>
        </p:spPr>
        <p:txBody>
          <a:bodyPr>
            <a:noAutofit/>
          </a:bodyPr>
          <a:lstStyle/>
          <a:p>
            <a:pPr algn="ctr"/>
            <a:r>
              <a:rPr lang="ka-GE" sz="2400" b="1" dirty="0" smtClean="0">
                <a:solidFill>
                  <a:schemeClr val="tx1"/>
                </a:solidFill>
              </a:rPr>
              <a:t>პოლიპრაგმაზია  - ჯანმრთელობის დაცვის სისტემის სერიოზული პრობლემა</a:t>
            </a:r>
            <a:endParaRPr lang="en-US" sz="2400" b="1" dirty="0">
              <a:solidFill>
                <a:schemeClr val="tx1"/>
              </a:solidFill>
            </a:endParaRPr>
          </a:p>
        </p:txBody>
      </p:sp>
      <p:pic>
        <p:nvPicPr>
          <p:cNvPr id="4" name="Picture 3" descr="სას.jpg"/>
          <p:cNvPicPr>
            <a:picLocks noChangeAspect="1"/>
          </p:cNvPicPr>
          <p:nvPr/>
        </p:nvPicPr>
        <p:blipFill>
          <a:blip r:embed="rId2"/>
          <a:stretch>
            <a:fillRect/>
          </a:stretch>
        </p:blipFill>
        <p:spPr>
          <a:xfrm>
            <a:off x="8077200" y="5290729"/>
            <a:ext cx="1066800" cy="1567271"/>
          </a:xfrm>
          <a:prstGeom prst="rect">
            <a:avLst/>
          </a:prstGeom>
        </p:spPr>
      </p:pic>
    </p:spTree>
    <p:extLst>
      <p:ext uri="{BB962C8B-B14F-4D97-AF65-F5344CB8AC3E}">
        <p14:creationId xmlns:p14="http://schemas.microsoft.com/office/powerpoint/2010/main" val="1431252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133600" y="533400"/>
            <a:ext cx="4648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b="1" dirty="0" smtClean="0"/>
              <a:t>პოლიპრაგმაზია</a:t>
            </a:r>
          </a:p>
          <a:p>
            <a:pPr algn="ctr"/>
            <a:r>
              <a:rPr lang="ka-GE" sz="2400" b="1" dirty="0" smtClean="0"/>
              <a:t>(</a:t>
            </a:r>
            <a:r>
              <a:rPr lang="ka-GE" sz="2400" b="1" dirty="0" err="1" smtClean="0"/>
              <a:t>პოლიფარმაცია</a:t>
            </a:r>
            <a:r>
              <a:rPr lang="ka-GE" sz="2400" b="1" dirty="0" smtClean="0"/>
              <a:t>)</a:t>
            </a:r>
            <a:endParaRPr lang="en-US" sz="2400" b="1" dirty="0"/>
          </a:p>
        </p:txBody>
      </p:sp>
      <p:sp>
        <p:nvSpPr>
          <p:cNvPr id="5" name="Rounded Rectangle 4"/>
          <p:cNvSpPr/>
          <p:nvPr/>
        </p:nvSpPr>
        <p:spPr>
          <a:xfrm>
            <a:off x="76200" y="2895600"/>
            <a:ext cx="32766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smtClean="0"/>
              <a:t>პოლიმორბიდიზმი</a:t>
            </a:r>
            <a:endParaRPr lang="en-US" sz="2000" b="1" dirty="0"/>
          </a:p>
        </p:txBody>
      </p:sp>
      <p:sp>
        <p:nvSpPr>
          <p:cNvPr id="6" name="Rounded Rectangle 5"/>
          <p:cNvSpPr/>
          <p:nvPr/>
        </p:nvSpPr>
        <p:spPr>
          <a:xfrm>
            <a:off x="5791200" y="2971800"/>
            <a:ext cx="31242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smtClean="0"/>
              <a:t>პოლითერაპია</a:t>
            </a:r>
            <a:endParaRPr lang="en-US" sz="2000" b="1" dirty="0"/>
          </a:p>
        </p:txBody>
      </p:sp>
      <p:sp>
        <p:nvSpPr>
          <p:cNvPr id="7" name="Rounded Rectangle 6"/>
          <p:cNvSpPr/>
          <p:nvPr/>
        </p:nvSpPr>
        <p:spPr>
          <a:xfrm>
            <a:off x="2362200" y="5334000"/>
            <a:ext cx="42672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smtClean="0"/>
              <a:t>ახალი ნოზოლოგიური ფორმები ანუ იატროგენული დაავადებები</a:t>
            </a:r>
            <a:endParaRPr lang="en-US" sz="2000" b="1" dirty="0"/>
          </a:p>
        </p:txBody>
      </p:sp>
      <p:cxnSp>
        <p:nvCxnSpPr>
          <p:cNvPr id="25" name="Elbow Connector 24"/>
          <p:cNvCxnSpPr>
            <a:endCxn id="6" idx="0"/>
          </p:cNvCxnSpPr>
          <p:nvPr/>
        </p:nvCxnSpPr>
        <p:spPr>
          <a:xfrm>
            <a:off x="4343400" y="1447800"/>
            <a:ext cx="3009900" cy="1524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endCxn id="5" idx="0"/>
          </p:cNvCxnSpPr>
          <p:nvPr/>
        </p:nvCxnSpPr>
        <p:spPr>
          <a:xfrm rot="10800000" flipV="1">
            <a:off x="1714500" y="1371600"/>
            <a:ext cx="2476500" cy="15240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Right Arrow 44"/>
          <p:cNvSpPr/>
          <p:nvPr/>
        </p:nvSpPr>
        <p:spPr>
          <a:xfrm>
            <a:off x="3276600" y="3581400"/>
            <a:ext cx="2514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1905000" y="4343400"/>
            <a:ext cx="52578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0874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229600" cy="1600200"/>
          </a:xfrm>
        </p:spPr>
        <p:txBody>
          <a:bodyPr>
            <a:noAutofit/>
          </a:bodyPr>
          <a:lstStyle/>
          <a:p>
            <a:pPr algn="ctr">
              <a:defRPr/>
            </a:pPr>
            <a:r>
              <a:rPr lang="ka-GE" sz="2000" b="1" dirty="0" smtClean="0">
                <a:solidFill>
                  <a:schemeClr val="tx1"/>
                </a:solidFill>
              </a:rPr>
              <a:t>განსაკუთრებული სიფრთხილეა საჭირო ბავშვების, ორსული ქალების კომბინირებული თერაპიის დროს, ასევე,  მეტად საფრთხილოა მათში პარენტერული საშუალებების კომბინირებული გამოყენება!!!!!</a:t>
            </a:r>
            <a:r>
              <a:rPr lang="en-US" sz="2000" b="1" dirty="0" smtClean="0">
                <a:solidFill>
                  <a:schemeClr val="tx1"/>
                </a:solidFill>
              </a:rPr>
              <a:t/>
            </a:r>
            <a:br>
              <a:rPr lang="en-US" sz="2000" b="1" dirty="0" smtClean="0">
                <a:solidFill>
                  <a:schemeClr val="tx1"/>
                </a:solidFill>
              </a:rPr>
            </a:br>
            <a:endParaRPr lang="en-US" sz="2000" b="1" dirty="0">
              <a:solidFill>
                <a:schemeClr val="tx1"/>
              </a:solidFill>
            </a:endParaRPr>
          </a:p>
        </p:txBody>
      </p:sp>
      <p:pic>
        <p:nvPicPr>
          <p:cNvPr id="100355" name="Picture 2" descr="C:\Users\userr\Desktop\2963442_orig.jpg"/>
          <p:cNvPicPr>
            <a:picLocks noChangeAspect="1" noChangeArrowheads="1"/>
          </p:cNvPicPr>
          <p:nvPr/>
        </p:nvPicPr>
        <p:blipFill>
          <a:blip r:embed="rId2"/>
          <a:srcRect/>
          <a:stretch>
            <a:fillRect/>
          </a:stretch>
        </p:blipFill>
        <p:spPr bwMode="auto">
          <a:xfrm>
            <a:off x="-19050" y="2133600"/>
            <a:ext cx="3048000" cy="2415988"/>
          </a:xfrm>
          <a:prstGeom prst="rect">
            <a:avLst/>
          </a:prstGeom>
          <a:noFill/>
          <a:ln w="9525">
            <a:noFill/>
            <a:miter lim="800000"/>
            <a:headEnd/>
            <a:tailEnd/>
          </a:ln>
        </p:spPr>
      </p:pic>
      <p:pic>
        <p:nvPicPr>
          <p:cNvPr id="100356" name="Picture 3" descr="C:\Users\userr\Desktop\74781_179815705494073_711256835_n.jpg"/>
          <p:cNvPicPr>
            <a:picLocks noChangeAspect="1" noChangeArrowheads="1"/>
          </p:cNvPicPr>
          <p:nvPr/>
        </p:nvPicPr>
        <p:blipFill>
          <a:blip r:embed="rId3"/>
          <a:srcRect/>
          <a:stretch>
            <a:fillRect/>
          </a:stretch>
        </p:blipFill>
        <p:spPr bwMode="auto">
          <a:xfrm>
            <a:off x="5105400" y="3048000"/>
            <a:ext cx="3581400" cy="3276600"/>
          </a:xfrm>
          <a:prstGeom prst="rect">
            <a:avLst/>
          </a:prstGeom>
          <a:noFill/>
          <a:ln w="9525">
            <a:noFill/>
            <a:miter lim="800000"/>
            <a:headEnd/>
            <a:tailEnd/>
          </a:ln>
        </p:spPr>
      </p:pic>
      <p:pic>
        <p:nvPicPr>
          <p:cNvPr id="100357" name="Picture 5" descr="C:\Users\userr\Desktop\229007225.jpg"/>
          <p:cNvPicPr>
            <a:picLocks noChangeAspect="1" noChangeArrowheads="1"/>
          </p:cNvPicPr>
          <p:nvPr/>
        </p:nvPicPr>
        <p:blipFill>
          <a:blip r:embed="rId4"/>
          <a:srcRect/>
          <a:stretch>
            <a:fillRect/>
          </a:stretch>
        </p:blipFill>
        <p:spPr bwMode="auto">
          <a:xfrm>
            <a:off x="1066800" y="4419600"/>
            <a:ext cx="3924300" cy="2286000"/>
          </a:xfrm>
          <a:prstGeom prst="rect">
            <a:avLst/>
          </a:prstGeom>
          <a:noFill/>
          <a:ln w="9525">
            <a:noFill/>
            <a:miter lim="800000"/>
            <a:headEnd/>
            <a:tailEnd/>
          </a:ln>
        </p:spPr>
      </p:pic>
    </p:spTree>
    <p:extLst>
      <p:ext uri="{BB962C8B-B14F-4D97-AF65-F5344CB8AC3E}">
        <p14:creationId xmlns:p14="http://schemas.microsoft.com/office/powerpoint/2010/main" val="2001818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სას.jpg"/>
          <p:cNvPicPr>
            <a:picLocks noChangeAspect="1"/>
          </p:cNvPicPr>
          <p:nvPr/>
        </p:nvPicPr>
        <p:blipFill>
          <a:blip r:embed="rId2"/>
          <a:stretch>
            <a:fillRect/>
          </a:stretch>
        </p:blipFill>
        <p:spPr>
          <a:xfrm>
            <a:off x="8041341" y="457200"/>
            <a:ext cx="1066800" cy="1567271"/>
          </a:xfrm>
          <a:prstGeom prst="rect">
            <a:avLst/>
          </a:prstGeom>
        </p:spPr>
      </p:pic>
      <p:sp>
        <p:nvSpPr>
          <p:cNvPr id="2" name="Rounded Rectangle 1"/>
          <p:cNvSpPr/>
          <p:nvPr/>
        </p:nvSpPr>
        <p:spPr>
          <a:xfrm>
            <a:off x="2635624" y="1752600"/>
            <a:ext cx="3352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smtClean="0"/>
              <a:t>წამალი</a:t>
            </a:r>
            <a:endParaRPr lang="en-US" sz="2000" b="1" dirty="0"/>
          </a:p>
        </p:txBody>
      </p:sp>
      <p:sp>
        <p:nvSpPr>
          <p:cNvPr id="5" name="Title 1"/>
          <p:cNvSpPr txBox="1">
            <a:spLocks/>
          </p:cNvSpPr>
          <p:nvPr/>
        </p:nvSpPr>
        <p:spPr>
          <a:xfrm>
            <a:off x="1905000" y="457200"/>
            <a:ext cx="5410200" cy="1295400"/>
          </a:xfrm>
          <a:prstGeom prst="rect">
            <a:avLst/>
          </a:prstGeom>
        </p:spPr>
        <p:txBody>
          <a:bodyPr>
            <a:noAutofit/>
          </a:bodyPr>
          <a:lstStyle>
            <a:lvl1pPr algn="l" defTabSz="914400" rtl="0" eaLnBrk="1" latinLnBrk="0" hangingPunct="1">
              <a:spcBef>
                <a:spcPct val="0"/>
              </a:spcBef>
              <a:buNone/>
              <a:defRPr sz="1800" kern="1200">
                <a:solidFill>
                  <a:schemeClr val="bg1"/>
                </a:solidFill>
                <a:latin typeface="+mj-lt"/>
                <a:ea typeface="+mj-ea"/>
                <a:cs typeface="+mj-cs"/>
              </a:defRPr>
            </a:lvl1pPr>
          </a:lstStyle>
          <a:p>
            <a:pPr algn="ctr">
              <a:defRPr/>
            </a:pPr>
            <a:endParaRPr lang="en-US" sz="2000" b="1" dirty="0">
              <a:solidFill>
                <a:schemeClr val="tx1"/>
              </a:solidFill>
            </a:endParaRPr>
          </a:p>
        </p:txBody>
      </p:sp>
      <p:sp>
        <p:nvSpPr>
          <p:cNvPr id="6" name="Title 1"/>
          <p:cNvSpPr txBox="1">
            <a:spLocks/>
          </p:cNvSpPr>
          <p:nvPr/>
        </p:nvSpPr>
        <p:spPr>
          <a:xfrm>
            <a:off x="990601" y="457200"/>
            <a:ext cx="7050740" cy="1110071"/>
          </a:xfrm>
          <a:prstGeom prst="rect">
            <a:avLst/>
          </a:prstGeom>
        </p:spPr>
        <p:txBody>
          <a:bodyPr>
            <a:noAutofit/>
          </a:bodyPr>
          <a:lstStyle>
            <a:lvl1pPr algn="l" defTabSz="914400" rtl="0" eaLnBrk="1" latinLnBrk="0" hangingPunct="1">
              <a:spcBef>
                <a:spcPct val="0"/>
              </a:spcBef>
              <a:buNone/>
              <a:defRPr sz="1800" kern="1200">
                <a:solidFill>
                  <a:schemeClr val="bg1"/>
                </a:solidFill>
                <a:latin typeface="+mj-lt"/>
                <a:ea typeface="+mj-ea"/>
                <a:cs typeface="+mj-cs"/>
              </a:defRPr>
            </a:lvl1pPr>
          </a:lstStyle>
          <a:p>
            <a:pPr algn="ctr">
              <a:defRPr/>
            </a:pPr>
            <a:r>
              <a:rPr lang="en-US" sz="2000" b="1" dirty="0" smtClean="0">
                <a:solidFill>
                  <a:schemeClr val="tx1"/>
                </a:solidFill>
              </a:rPr>
              <a:t/>
            </a:r>
            <a:br>
              <a:rPr lang="en-US" sz="2000" b="1" dirty="0" smtClean="0">
                <a:solidFill>
                  <a:schemeClr val="tx1"/>
                </a:solidFill>
              </a:rPr>
            </a:br>
            <a:r>
              <a:rPr lang="ka-GE" sz="2000" b="1" dirty="0" err="1" smtClean="0">
                <a:solidFill>
                  <a:schemeClr val="tx1"/>
                </a:solidFill>
              </a:rPr>
              <a:t>პოლიპრაგმაზიის</a:t>
            </a:r>
            <a:r>
              <a:rPr lang="ka-GE" sz="2000" b="1" dirty="0" smtClean="0">
                <a:solidFill>
                  <a:schemeClr val="tx1"/>
                </a:solidFill>
              </a:rPr>
              <a:t> დროს იზრდება წამლებს შორის შესაძლო ურთიერთქმედების შემთხვევები</a:t>
            </a:r>
            <a:endParaRPr lang="en-US" sz="2000" b="1" dirty="0">
              <a:solidFill>
                <a:schemeClr val="tx1"/>
              </a:solidFill>
            </a:endParaRPr>
          </a:p>
        </p:txBody>
      </p:sp>
      <p:sp>
        <p:nvSpPr>
          <p:cNvPr id="4" name="Rounded Rectangle 3"/>
          <p:cNvSpPr/>
          <p:nvPr/>
        </p:nvSpPr>
        <p:spPr>
          <a:xfrm>
            <a:off x="2209800" y="3034553"/>
            <a:ext cx="4343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smtClean="0"/>
              <a:t>წამლები</a:t>
            </a:r>
            <a:endParaRPr lang="en-US" sz="2000" b="1" dirty="0"/>
          </a:p>
        </p:txBody>
      </p:sp>
      <p:sp>
        <p:nvSpPr>
          <p:cNvPr id="7" name="Rounded Rectangle 6"/>
          <p:cNvSpPr/>
          <p:nvPr/>
        </p:nvSpPr>
        <p:spPr>
          <a:xfrm>
            <a:off x="1066800" y="4191000"/>
            <a:ext cx="68580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smtClean="0"/>
              <a:t>მოსალოდნელი ეფექტები</a:t>
            </a:r>
            <a:endParaRPr lang="en-US" sz="2000" b="1" dirty="0"/>
          </a:p>
        </p:txBody>
      </p:sp>
      <p:sp>
        <p:nvSpPr>
          <p:cNvPr id="8" name="Rounded Rectangle 7"/>
          <p:cNvSpPr/>
          <p:nvPr/>
        </p:nvSpPr>
        <p:spPr>
          <a:xfrm>
            <a:off x="152400" y="5486400"/>
            <a:ext cx="2819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smtClean="0"/>
              <a:t>ეფექტის შემცირება</a:t>
            </a:r>
            <a:endParaRPr lang="en-US" sz="1600" b="1" dirty="0"/>
          </a:p>
        </p:txBody>
      </p:sp>
      <p:sp>
        <p:nvSpPr>
          <p:cNvPr id="9" name="Rounded Rectangle 8"/>
          <p:cNvSpPr/>
          <p:nvPr/>
        </p:nvSpPr>
        <p:spPr>
          <a:xfrm>
            <a:off x="3124200" y="5486400"/>
            <a:ext cx="24384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1600" b="1" dirty="0" err="1" smtClean="0"/>
              <a:t>ეფქტის</a:t>
            </a:r>
            <a:r>
              <a:rPr lang="ka-GE" sz="1600" b="1" dirty="0" smtClean="0"/>
              <a:t> გაზრდა</a:t>
            </a:r>
            <a:endParaRPr lang="en-US" sz="1600" b="1" dirty="0"/>
          </a:p>
        </p:txBody>
      </p:sp>
      <p:sp>
        <p:nvSpPr>
          <p:cNvPr id="10" name="Rounded Rectangle 9"/>
          <p:cNvSpPr/>
          <p:nvPr/>
        </p:nvSpPr>
        <p:spPr>
          <a:xfrm>
            <a:off x="5715000" y="5486400"/>
            <a:ext cx="34290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t>გვერდითი </a:t>
            </a:r>
            <a:r>
              <a:rPr lang="ka-GE" sz="1600" b="1" dirty="0" smtClean="0"/>
              <a:t>ეფექტების და </a:t>
            </a:r>
            <a:r>
              <a:rPr lang="ka-GE" sz="1600" b="1" dirty="0" err="1" smtClean="0"/>
              <a:t>ტოქსიურბის</a:t>
            </a:r>
            <a:r>
              <a:rPr lang="ka-GE" sz="1600" b="1" dirty="0" smtClean="0"/>
              <a:t> გაზრდა</a:t>
            </a:r>
            <a:endParaRPr lang="en-US" sz="1600" b="1" dirty="0"/>
          </a:p>
        </p:txBody>
      </p:sp>
      <p:cxnSp>
        <p:nvCxnSpPr>
          <p:cNvPr id="12" name="Straight Arrow Connector 11"/>
          <p:cNvCxnSpPr>
            <a:endCxn id="8" idx="0"/>
          </p:cNvCxnSpPr>
          <p:nvPr/>
        </p:nvCxnSpPr>
        <p:spPr>
          <a:xfrm flipH="1">
            <a:off x="1562100" y="5105400"/>
            <a:ext cx="2819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0"/>
          </p:cNvCxnSpPr>
          <p:nvPr/>
        </p:nvCxnSpPr>
        <p:spPr>
          <a:xfrm>
            <a:off x="4381500" y="5105400"/>
            <a:ext cx="30480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9" idx="0"/>
          </p:cNvCxnSpPr>
          <p:nvPr/>
        </p:nvCxnSpPr>
        <p:spPr>
          <a:xfrm>
            <a:off x="4343400" y="5105400"/>
            <a:ext cx="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2"/>
          </p:cNvCxnSpPr>
          <p:nvPr/>
        </p:nvCxnSpPr>
        <p:spPr>
          <a:xfrm>
            <a:off x="4312024" y="2667000"/>
            <a:ext cx="0" cy="3675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4" idx="2"/>
          </p:cNvCxnSpPr>
          <p:nvPr/>
        </p:nvCxnSpPr>
        <p:spPr>
          <a:xfrm>
            <a:off x="4381500" y="3948953"/>
            <a:ext cx="0" cy="2420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1049000" y="3491753"/>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27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72988" y="1264024"/>
            <a:ext cx="7467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err="1">
                <a:solidFill>
                  <a:schemeClr val="bg1"/>
                </a:solidFill>
              </a:rPr>
              <a:t>პოლიპრაგმაზიის</a:t>
            </a:r>
            <a:r>
              <a:rPr lang="ka-GE" sz="2000" b="1" dirty="0">
                <a:solidFill>
                  <a:schemeClr val="bg1"/>
                </a:solidFill>
              </a:rPr>
              <a:t> დროს </a:t>
            </a:r>
            <a:r>
              <a:rPr lang="ka-GE" sz="2000" b="1" dirty="0" err="1">
                <a:solidFill>
                  <a:schemeClr val="bg1"/>
                </a:solidFill>
              </a:rPr>
              <a:t>წამალთაშორისი</a:t>
            </a:r>
            <a:r>
              <a:rPr lang="ka-GE" sz="2000" b="1" dirty="0">
                <a:solidFill>
                  <a:schemeClr val="bg1"/>
                </a:solidFill>
              </a:rPr>
              <a:t> საშიში ურთიერთქმედების განვითარებას ხელს უწყობს შემდეგი ფაქტორები: </a:t>
            </a:r>
            <a:endParaRPr lang="en-US" sz="2000" b="1" dirty="0">
              <a:solidFill>
                <a:schemeClr val="bg1"/>
              </a:solidFill>
            </a:endParaRPr>
          </a:p>
        </p:txBody>
      </p:sp>
      <p:sp>
        <p:nvSpPr>
          <p:cNvPr id="4" name="Rounded Rectangle 3"/>
          <p:cNvSpPr/>
          <p:nvPr/>
        </p:nvSpPr>
        <p:spPr>
          <a:xfrm>
            <a:off x="1219200" y="3030070"/>
            <a:ext cx="3124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t>ასაკი</a:t>
            </a:r>
            <a:endParaRPr lang="en-US" b="1" dirty="0"/>
          </a:p>
        </p:txBody>
      </p:sp>
      <p:sp>
        <p:nvSpPr>
          <p:cNvPr id="5" name="Rounded Rectangle 4"/>
          <p:cNvSpPr/>
          <p:nvPr/>
        </p:nvSpPr>
        <p:spPr>
          <a:xfrm>
            <a:off x="5524500" y="3065929"/>
            <a:ext cx="3276600" cy="8785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t>თანმხლები დაავადებები</a:t>
            </a:r>
            <a:endParaRPr lang="en-US" b="1" dirty="0"/>
          </a:p>
        </p:txBody>
      </p:sp>
      <p:sp>
        <p:nvSpPr>
          <p:cNvPr id="6" name="Rounded Rectangle 5"/>
          <p:cNvSpPr/>
          <p:nvPr/>
        </p:nvSpPr>
        <p:spPr>
          <a:xfrm>
            <a:off x="2438400" y="4572000"/>
            <a:ext cx="52578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smtClean="0"/>
              <a:t>დანიშნული მედიკამენტების მოკლე </a:t>
            </a:r>
            <a:r>
              <a:rPr lang="ka-GE" b="1" dirty="0" err="1" smtClean="0"/>
              <a:t>თერაპული</a:t>
            </a:r>
            <a:r>
              <a:rPr lang="ka-GE" b="1" dirty="0" smtClean="0"/>
              <a:t> ფანჯარა</a:t>
            </a:r>
            <a:endParaRPr lang="en-US" b="1" dirty="0"/>
          </a:p>
        </p:txBody>
      </p:sp>
      <p:cxnSp>
        <p:nvCxnSpPr>
          <p:cNvPr id="9" name="Straight Arrow Connector 8"/>
          <p:cNvCxnSpPr>
            <a:stCxn id="3" idx="2"/>
          </p:cNvCxnSpPr>
          <p:nvPr/>
        </p:nvCxnSpPr>
        <p:spPr>
          <a:xfrm flipH="1">
            <a:off x="2530288" y="2559424"/>
            <a:ext cx="2476500" cy="477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06788" y="2588559"/>
            <a:ext cx="2095500" cy="4773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3" idx="2"/>
            <a:endCxn id="6" idx="0"/>
          </p:cNvCxnSpPr>
          <p:nvPr/>
        </p:nvCxnSpPr>
        <p:spPr>
          <a:xfrm>
            <a:off x="5006788" y="2559424"/>
            <a:ext cx="60512" cy="2012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745371"/>
      </p:ext>
    </p:extLst>
  </p:cSld>
  <p:clrMapOvr>
    <a:masterClrMapping/>
  </p:clrMapOvr>
</p:sld>
</file>

<file path=ppt/theme/theme1.xml><?xml version="1.0" encoding="utf-8"?>
<a:theme xmlns:a="http://schemas.openxmlformats.org/drawingml/2006/main" name="Office Theme">
  <a:themeElements>
    <a:clrScheme name="Custom 2">
      <a:dk1>
        <a:srgbClr val="005B84"/>
      </a:dk1>
      <a:lt1>
        <a:srgbClr val="FFFFFF"/>
      </a:lt1>
      <a:dk2>
        <a:srgbClr val="003750"/>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თსსუ">
      <a:majorFont>
        <a:latin typeface="BPG LE Studio 02 Caps"/>
        <a:ea typeface=""/>
        <a:cs typeface=""/>
      </a:majorFont>
      <a:minorFont>
        <a:latin typeface="BPG LE Studio 02"/>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757</TotalTime>
  <Words>957</Words>
  <Application>Microsoft Office PowerPoint</Application>
  <PresentationFormat>On-screen Show (4:3)</PresentationFormat>
  <Paragraphs>107</Paragraphs>
  <Slides>28</Slides>
  <Notes>0</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Custom Design</vt:lpstr>
      <vt:lpstr>PowerPoint Presentation</vt:lpstr>
      <vt:lpstr>PowerPoint Presentation</vt:lpstr>
      <vt:lpstr>       </vt:lpstr>
      <vt:lpstr> - მსოფლიო ჯანდაცვის ორგანიზაციის ფარმაკოეპიდემიოლოგიური კვლევების შედეგად გამოვლინდა, რომ 5–ზე ნაკლები სამკურნალწამლო საშუალებების გამოყენებისას არასასურველი გვერდითი ეფექტები არ აღემატება 5%–ს, ხოლო 5 ან მეტი წამლის კომბინირებისას იგი მკვეთრად იზრდება 25 %–მდე;   - ექიმის მიერ დანიშნული 5 ან მეტი მედიკამენტის კობინაციის 17–23%  შემთხვევაში ვითარდება პოტენციურად საშიში გვერდითი ეფექტები, ხოლო აღნიშნული შემთხვევების დაახლოებით 1/3–ში - ლეტალური გამოსავალი. </vt:lpstr>
      <vt:lpstr>ზოგადად მთელ მსოფლიოში პოლიპრაგმაზია წარმოადგენს ჯანმრთელობის დაცვის სისტემის სერიოზულ პრობლემას, რადგან იგი:  - აქვეითებს ფარმაკოთერაპიის ეფექტურობას;   - განაპირობებს სერიოზული გვერდითი ეფექტების  განვითარებას;  - იწვევს ჯანდაცვის ფინანსური ხარჯების გაზრდას.</vt:lpstr>
      <vt:lpstr>PowerPoint Presentation</vt:lpstr>
      <vt:lpstr>განსაკუთრებული სიფრთხილეა საჭირო ბავშვების, ორსული ქალების კომბინირებული თერაპიის დროს, ასევე,  მეტად საფრთხილოა მათში პარენტერული საშუალებების კომბინირებული გამოყენება!!!!! </vt:lpstr>
      <vt:lpstr>PowerPoint Presentation</vt:lpstr>
      <vt:lpstr>PowerPoint Presentation</vt:lpstr>
      <vt:lpstr> - პერორული ანტიკოაგულანტები;  - საგულე გლიკოზიდები;    - პერორული ჰიპოგლიკემიური საშუალებები;   - თეოფილინი/ეუფილინი;  - ანტიეპილეფსიური საშუალებები;   - ციტოსტატიკური (ქიმიოთერაპიული)  საშუალებები;  - ანტიდეპრესანტები .</vt:lpstr>
      <vt:lpstr>PowerPoint Presentation</vt:lpstr>
      <vt:lpstr>        საუკეთესო დანიშნულება  (Good Prescribing) გულისხმობს:   - ყველაზე ეფექტური და უვნებელი წამლის     შერჩევას;   - არჩევანის დასაბუთება - მოტივაციას;   - კლინიკური ფარმაკოლოგიისა და     რაციონალური ფარმაკოთერაპიის ძირითადი     პრინციპების და  მიდგომების ცოდნას.    </vt:lpstr>
      <vt:lpstr>PowerPoint Presentation</vt:lpstr>
      <vt:lpstr>ყოველივე ზემოაღნიშნულთან მიმართებაში, საქართველოშიც, ასევე, დაიწყო აქტიური ბრძოლა პოლიპრაგმაზიის წინააღმდეგ, რისი მიმანიშნებელიცაა საქართველოს შრომის, ჯანმრთელობისა და სოციალური დაცვის მინისტრის  2018 წლის 28 ივნისის  N01-26/ნ ბრძანებულება („საქართველოს შრომის, სოციალური დაცვის სამინისტროსთან პროფესიული განვითარების საბჭოს შექმნისა და მისი დებულების დამტკიცების შესახებ საქართველოს შრომის, ჯანმრთელობისა და სოციალური დაცვის მინისტრის 2008 წლის 16 მაისის N122/ნ ბრძანებაში ცვლილებების შეტანის თაობაზე”), რის საფუძველზეც, პროფესიული განვითარების საბჭოსთან  შეიქმნა პოლიფარმაციის ჯგუფის სამდივნო, პოლიფარმაციის და არარაციონალური ფარმაკოთერაპიის შემთხვევების გამოვლენის მიზნით. </vt:lpstr>
      <vt:lpstr>წარმოდგენილი კვლევის მიზანს შეადგენს პოლიფარმაციის და არარაციონალური ფარმაკოთერაპიის შემთხვევების გამოვლენა საქართველოში საქართველოს შრომის, ჯანმრთელობისა და სოციალური დაცვის სამინისტროს   სსიპ სოციალური მომსახურების სააგენტოს ინფორმაციული ტექნოლოგიების დეპარტამენტის მიერ მოწოდებული ელექტრონული რეცეპტების ბაზის მონაცემების საშუალებით, სადაც დაფიქსირებული იყო 5 და მეტი სამკურნალო საშუალებით მკურნალობის  შემთხვევები; კვლევის მეთოდები: პოლიფარმაციის ჯგუფის სამდივნოს კლინიკური ფარმაკოლოგების მიერ განხილულ იქნა ელექტრონული რეცეპტის ბაზაში -  01.07.18წ.-30.09.18წ. –  პერიოდში დაფიქსირებული  8000  დანიშნულება (პოლიპრაგმაზიის შემთხვევები ანუ დანიშნულებაში 5  ან 5-ზე მეტი მედიკამენტის არსებობა) ქვემოთ ჩამოთვლილი კლინიკური კრიტერიუმების მიხედვით არარაციონალური ფარმაკოთერაპიის კუთხით შესაფასებლად. </vt:lpstr>
      <vt:lpstr>1. ორი ან მეტი სავაჭრო დასახელებით დანიშნული ერთი და იგივე მოქმედი ნივთიერების/ნივთიერებების შემცველი ფარმაცევტული პროდუქტი (შეყვანის გზის გათვალისწინებით);   2. ურთერთჩანაცვლებადი და/ან ერთიდაიგივე ფარმაკოლოგიური ჯგუფის მედიკამენტების ერთდროულად დანიშვნა (შეყვანის გზის გათვალისწინებით);   3. მედიკამენტების კატეგორიული შეუთავსებლობა;   4. დანიშნულებაში ორზე მეტი ანტიბიოტიკის არსებობა (შეყვანის გზის გათვალისწინებით);   5. დანიშნულებაში ბიოლოგიურად აქტიური დანამატის არსებობა. </vt:lpstr>
      <vt:lpstr>კვლევის შედეგების განხილვის შედეგად, ზემოაღნიშნული ბრძანებით განსაზღვრული  კრიტერიუმების მიხედვით  პოლიპრაგმაზიის 8000 შემთხვევიდან გამოვლინდა 640 არარაციონალური ფარმაკოთერაპიის (8%) შემთხვევა უმეტესად ხანდაზმული, პოლიმორბიდული (65 წლის ზემოთ) პაციენტების დანიშნულებებში.  </vt:lpstr>
      <vt:lpstr>1. ორი ან მეტი სავაჭრო დასახელებით დანიშნული ერთი და იგივე მოქმედი ნივთიერების შემცველი ფარმაცევტული პროდუქტის  დანიშვნის ფაქტი გამოვლინდა  95 შემთხვევაში,  რაც  700 შემთხვევის 15.6%-ია, ხოლო განხილული რაოდენობის  1.2%-ს შეადგენს; 2. ურთიერთჩანაცვლებადი და/ან ერთი და იგივე ფარმაკოლოგიური ჯგუფის მედიკამენტების ერთდროულად დანიშვნის ფაქტი გამოვლინდა 440  შემთხვევაში, რაც  კლინიკური კრიტერიუმების მიხედვით გამოვლენილ შემთხვევათა 65 %-ია, ხოლო განხილული რაოდენობის 5,9% შეადგენს; 3. მედიკამენტების კატეგორიული შეუთავსებლობის ფაქტი დაფიქსირდა 57 შემთხვევაში, რაც  კლინიკური კრიტერიუმების მიხედვით გამოვლენილ შემთხვევათა 9,4%-ია,  ხოლო განხილული რაოდენობის 0,8%-ს  შეადგენს;  4. დანიშნულებაში ორზე მეტი ანტიბიოტიკის არსებობა დაფიქსირდა 3 შემთხვევაში, რაც  კლინიკური კრიტერიუმების მიხედვით გამოვლენილ შემთხვევათა  0,5%-ია,  ხოლო განხილული რაოდენობის 0,04%-ს  შეადგენს;  5. ბიოლოგიურად აქტიური დანამატი  დანიშნულია 58 შემთხვევაში,  რაც   კლინიკური კრიტერიუმების მიხედვით გამოვლენილ შემთხვევათა  9,5%-ია, ხოლო განხილული რაოდენობის 0,8%-ს შეადგენს.   </vt:lpstr>
      <vt:lpstr>PowerPoint Presentation</vt:lpstr>
      <vt:lpstr>- ანტიჰიპერტენზიული საშუალებების დანიშვნის - 220 შემთხვევა,  რაც   კლინიკური კრიტერიუმების მიხედვით გამოვლენილ შემთხვევათა  36%-ია, ხოლო განხილული რაოდენობის 2,9%-ს შეადგენს; - ანტითრომბოზული საშუალებების დანიშვნის - 53 შემთხვევა,  რაც   კლინიკური კრიტერიუმების მიხედვით გამოვლენილ შემთხვევათა  9%-ია, ხოლო განხილული რაოდენობის 0,7%-ს შეადგენს;  - ანტიარითმიული საშუალებების - 58  შემთხვევა,  რაც   კლინიკური კრიტერიუმების მიხედვით გამოვლენილ შემთხვევათა  9,5%-ია, ხოლო განხილული რაოდენობის 0,8%-ს შეადგენს.    </vt:lpstr>
      <vt:lpstr>PowerPoint Presentation</vt:lpstr>
      <vt:lpstr>კვლევის შედეგებიდან გამომდინარე, არარაციონალური ფარმაკოთერაპიის შემთხვევები უფრო აღინიშნა ანტიჰიპერტერნზიული, ანტითრომბოზული და ანტიარითმიული  მედიკამენტების დანიშვნის შემთხვევაში (55,1%); დანარჩენი 44.9% გადანაწილდა ანტიქოლინესთერაზულ, დეპრესიის საწინააღმდეგო, ანტიფსიქოზურ,  ჰიპოგლიკემიურ,  დიურეზულ,  ანტიჰისტამინურ და ანტიიშემიურ საშუალებებზე.  ვინაიდან, პოლიფარმაციის შემთხვევები ზოგადად მაღალია პოლიმორბიდულ ხანდაზმულ პაციენტებში, რომლებშიც სტატისტიკურად უფრო ხშირად აღენიშნებათ  გულ–სისხლძარღვთა სისტემის პათოლოგიები, მით უფრო არტერიული ჰიპერტენზია და მასთან დაკავშირებული გართულებები, შესაბამისად, მაღალი იყო პოლიპრაგმაზია და არარაციონალური ფარმაკოთერაპია ზემოაღნიშნული პათოლოგიების შემთხვევაში. </vt:lpstr>
      <vt:lpstr>  - ამგვარად, წარმოდგენილი როგორც ლიტერატურული, ასევე, ჩვენს მიერ ჩატარებული კვლევის შედეგები ცხადყოფენ, რომ დღესდღეისობით, პოლიპრაგმაზიის წინააღმდეგ ბრძოლა  ერთ-ერთი მნიშვნელოვანი ამოცანაა სამედიცინო დახმარების გაწევის,  ექიმის მიერ დანიშნულების მიცემის დროს, განსკუთრებით, პოლიმორბიდულ ხანდაზმულ პაციენტებში;   - ყოველივე ზემოაღნიშნულიდან გამომდინარე, დანიშნულების მიცემის დროს აუცილებლობას წარმოადგენს ისეთი სტრატეგიების შემუშავება და გამოყენება, რომელიც მიმართული იქნება წამლის ან წამალთა კომბინაციის  მაქსიმალური ეფექტურობისა და უსაფრთხოებისაკენ, რაც თავის მხრივ გააუმჯობესებს სამედიცინო დახმარების ხარისხს და დააქვეითებს წამლისმიერ არასასურველ გვერდით ეფექტებს, მათ ტოქსიურობას.</vt:lpstr>
      <vt:lpstr> - ყოველი კონკრეტული პაციენტისათვის პერსონალური წამლის ან წამალთა კომბინაციის შერჩევა - დასაბუთებას (ანუ რაციონალურ ფარმაკოთერაპიას) წინ უსწრებს რთული პროცესი, რომელიც გულისხმობს წამლის ან წამლების კომბინაციის პაციენტისათვის შესაბამისობის განსაზღვრას;  - მსოფლიოს განვითარებული სახელმწიფოების  საუკეთესო კლინიკური პრაქტიკის ძირითადი მიზანი და კრიტერიუმებია სამკურნალწამლო საშუალებების გამოყენების ოპტიმიზაცია და  ადამიანის სიცოცხლის ხარისხის გაუმჯობესება, რასაც უერთდება საქართველოც. </vt:lpstr>
      <vt:lpstr>1. გამართული  ელექტრონული სარეცეპტო  სისტემა, რომელშიც რეცეპტის სრულყოფილი  (წამლის, წამალთა ჩამონათვალის, დოზირების რეჟიმის, მიღების წესის, სპეციალური მითითების (ასეთის აუცილებლობის შემთხვევაში)) ატვირთვა სრულიად საქართველოში სავალდებულო იქნება ნებისმიერი სპეციალობის პრაქტიკოსი ექმისათვის; 2. ექიმის მიერ მიცემული დანიშნულებების გადამოწმება უკვე შემუშავებული კლინიკური კრიტერიუმების საფუძელზე (2018 წლის 16 მაისის N122/ნ ბრძანების თანახმად) დანიშნულებაში არსებული 5 ან 5-ზე მეტი მედიკამენტის შემთხვევაში (ელექტრონულად ატვირთული რეცეპტების რანდომულად შერჩევის და ასევე, მოქალაქეთა მომართვის საფუძველზე); 3. ჯანდაცვის სამინისტროში სპეციალური პოლიპრაგმაზიის წინააღმდეგ მომუშავე ჯგუფის ან რაიმე სტრუქტურული ერთეულის  შექმნა; 4. უსგ -პროგრამების განხორციელება სრულიად საქართველოში  კლინიკურ ფარმაკოლოგიასა და რაციონალური ფარმაკოთერაპიაში.     </vt:lpstr>
      <vt:lpstr>1. დასწრებული  უწყვეტი სამედიცინო განათლების პროგრამა – “კლინიკური ფარმაკოლოგიის საკვანძო საკითხები“ (mp.2016-01 rs-322, თბილისი, 2016 ); 2. დასწრებული  უწყვეტი სამედიცინო განათლების პროგრამა – “კლინიკური ფარმაკოლოგიის საკვანძო საკითხები“ ( mp.2016-12  rs-345, ბათუმი, 2016); 3. დასწრებული  უწყვეტი სამედიცინო განათლების პროგრამა – “კლინიკური ფარმაკოლოგიის საკვანძო საკითხები“ (mp.2016-01 rs-322, ბორჯომი, 2018 ); 4. დასწრებული  უწყვეტი სამედიცინო განათლების პროგრამა - „შინაგანი სნეულებანი, მათი დიაგნოსტიკის, სწორი თერაპიული სტრატეგიების, კლინიკური ფარმაკოლოგიისა და რაციონალური ფარმაკოთერაპიის საკითხები“  ( აკრ. N 0014, თბილისი, 2019 წ).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Irina Sikharulidze</dc:creator>
  <cp:lastModifiedBy>LG</cp:lastModifiedBy>
  <cp:revision>79</cp:revision>
  <dcterms:created xsi:type="dcterms:W3CDTF">2019-07-01T10:56:03Z</dcterms:created>
  <dcterms:modified xsi:type="dcterms:W3CDTF">2019-12-16T03:54:54Z</dcterms:modified>
</cp:coreProperties>
</file>