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8" r:id="rId2"/>
    <p:sldId id="291" r:id="rId3"/>
    <p:sldId id="289" r:id="rId4"/>
    <p:sldId id="290" r:id="rId5"/>
    <p:sldId id="292" r:id="rId6"/>
    <p:sldId id="286" r:id="rId7"/>
    <p:sldId id="297" r:id="rId8"/>
  </p:sldIdLst>
  <p:sldSz cx="9144000" cy="6858000" type="screen4x3"/>
  <p:notesSz cx="7010400" cy="92964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5135"/>
    <a:srgbClr val="194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80882" autoAdjust="0"/>
  </p:normalViewPr>
  <p:slideViewPr>
    <p:cSldViewPr>
      <p:cViewPr varScale="1">
        <p:scale>
          <a:sx n="53" d="100"/>
          <a:sy n="53" d="100"/>
        </p:scale>
        <p:origin x="172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C1040-C2CF-4F62-9C8A-A393B17D2FFE}" type="datetimeFigureOut">
              <a:rPr lang="da-DK" smtClean="0"/>
              <a:t>09-12-2019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6ABA9-B02A-4B0B-8E82-9822ADD64CA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0172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130425"/>
            <a:ext cx="7630616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93305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5452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390" y="274638"/>
            <a:ext cx="786141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90" y="1600200"/>
            <a:ext cx="7861410" cy="44930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pic>
        <p:nvPicPr>
          <p:cNvPr id="4" name="Picture 3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9" r="23108" b="39501"/>
          <a:stretch/>
        </p:blipFill>
        <p:spPr>
          <a:xfrm>
            <a:off x="1" y="0"/>
            <a:ext cx="8253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1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3" y="4406900"/>
            <a:ext cx="766712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583" y="2906713"/>
            <a:ext cx="766712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62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584" y="1600201"/>
            <a:ext cx="3816424" cy="44930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032" y="1602000"/>
            <a:ext cx="3816424" cy="44930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00306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584" y="1556792"/>
            <a:ext cx="3816000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584" y="2204864"/>
            <a:ext cx="3816000" cy="3918421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2040" y="1556792"/>
            <a:ext cx="38160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2040" y="2204864"/>
            <a:ext cx="3816000" cy="3918421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390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46946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647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20246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58196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288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0" y="4725144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0403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532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5388" y="274638"/>
            <a:ext cx="786141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5388" y="1600200"/>
            <a:ext cx="7861411" cy="4493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304452"/>
            <a:ext cx="1296144" cy="441240"/>
          </a:xfrm>
          <a:prstGeom prst="rect">
            <a:avLst/>
          </a:prstGeom>
        </p:spPr>
      </p:pic>
      <p:pic>
        <p:nvPicPr>
          <p:cNvPr id="7" name="Picture 6"/>
          <p:cNvPicPr/>
          <p:nvPr userDrawn="1"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9" r="23108" b="39501"/>
          <a:stretch/>
        </p:blipFill>
        <p:spPr>
          <a:xfrm>
            <a:off x="1" y="0"/>
            <a:ext cx="8253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761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1072" y="2589958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G-CCM Orientation</a:t>
            </a:r>
            <a:br>
              <a:rPr lang="en-US" dirty="0"/>
            </a:br>
            <a:r>
              <a:rPr lang="en-US" dirty="0"/>
              <a:t>Possible Revisions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Grafi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070" y="618742"/>
            <a:ext cx="1851322" cy="835095"/>
          </a:xfrm>
          <a:prstGeom prst="rect">
            <a:avLst/>
          </a:prstGeom>
        </p:spPr>
      </p:pic>
      <p:grpSp>
        <p:nvGrpSpPr>
          <p:cNvPr id="3" name="Gruppieren 9"/>
          <p:cNvGrpSpPr>
            <a:grpSpLocks noChangeAspect="1"/>
          </p:cNvGrpSpPr>
          <p:nvPr/>
        </p:nvGrpSpPr>
        <p:grpSpPr>
          <a:xfrm>
            <a:off x="4442792" y="444992"/>
            <a:ext cx="1762834" cy="743980"/>
            <a:chOff x="0" y="-1034"/>
            <a:chExt cx="1585665" cy="667013"/>
          </a:xfrm>
        </p:grpSpPr>
        <p:pic>
          <p:nvPicPr>
            <p:cNvPr id="7" name="Bild 1" descr="GIZ-Logo, Deutsche Gesellschaft für Internationale Zusammenarbeit (GIZ) GmbH&#10;&#10;C:\Dokumente und Einstellungen\auge_luc\Lokale Einstellungen\Temp\Temporäres Verzeichnis 3 für gizlogo-standard-mit-unternehmensname-de[1].zip\gizlogo-unternehmen-de-rgb.gif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1010"/>
            <a:stretch/>
          </p:blipFill>
          <p:spPr bwMode="auto">
            <a:xfrm>
              <a:off x="0" y="79283"/>
              <a:ext cx="1585665" cy="586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feld 11"/>
            <p:cNvSpPr txBox="1"/>
            <p:nvPr/>
          </p:nvSpPr>
          <p:spPr>
            <a:xfrm>
              <a:off x="126535" y="-1034"/>
              <a:ext cx="881253" cy="1863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ts val="1200"/>
                </a:lnSpc>
              </a:pPr>
              <a:r>
                <a:rPr lang="en-GB" sz="500" b="1" dirty="0">
                  <a:solidFill>
                    <a:srgbClr val="000000"/>
                  </a:solidFill>
                  <a:latin typeface="BundesSans Office"/>
                  <a:ea typeface="SimSun"/>
                  <a:cs typeface="Arial"/>
                </a:rPr>
                <a:t>Implemented by</a:t>
              </a:r>
              <a:endParaRPr lang="de-DE" sz="1200" dirty="0">
                <a:latin typeface="Times New Roman"/>
                <a:ea typeface="SimSun"/>
              </a:endParaRPr>
            </a:p>
          </p:txBody>
        </p:sp>
      </p:grpSp>
      <p:pic>
        <p:nvPicPr>
          <p:cNvPr id="9" name="Grafik 11" descr="C:\Users\fische_jud\AppData\Local\Microsoft\Windows\Temporary Internet Files\Content.Word\TheGlobalFundLogo_Color_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591" y="670441"/>
            <a:ext cx="2975493" cy="36584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B8177C18-FAB4-4611-98D5-346618882269}"/>
              </a:ext>
            </a:extLst>
          </p:cNvPr>
          <p:cNvSpPr txBox="1">
            <a:spLocks/>
          </p:cNvSpPr>
          <p:nvPr/>
        </p:nvSpPr>
        <p:spPr>
          <a:xfrm>
            <a:off x="1113383" y="4310233"/>
            <a:ext cx="7632847" cy="2057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>
                <a:solidFill>
                  <a:schemeClr val="tx1"/>
                </a:solidFill>
              </a:rPr>
              <a:t>Sanja Matovic-Miljanovic and Tim A. Clary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sz="2600" dirty="0">
                <a:solidFill>
                  <a:schemeClr val="tx1"/>
                </a:solidFill>
              </a:rPr>
              <a:t>G-CCM Meeting</a:t>
            </a:r>
          </a:p>
          <a:p>
            <a:r>
              <a:rPr lang="en-US" sz="2600" dirty="0">
                <a:solidFill>
                  <a:schemeClr val="tx1"/>
                </a:solidFill>
              </a:rPr>
              <a:t>December 11, 2019</a:t>
            </a:r>
          </a:p>
          <a:p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333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332656"/>
            <a:ext cx="7861410" cy="55446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4000" b="1" u="sng" dirty="0"/>
              <a:t>CCM orientation</a:t>
            </a:r>
          </a:p>
          <a:p>
            <a:pPr marL="0" indent="0">
              <a:buNone/>
            </a:pPr>
            <a:endParaRPr lang="en-GB" sz="3000" dirty="0"/>
          </a:p>
          <a:p>
            <a:pPr fontAlgn="base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/>
              <a:t>For new CCM members - basic orientation package</a:t>
            </a:r>
          </a:p>
          <a:p>
            <a:pPr fontAlgn="base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/>
              <a:t>For all CCM members – continuous orientation, updates and refreshment (annually and/or based on needs assessment)</a:t>
            </a:r>
          </a:p>
          <a:p>
            <a:pPr fontAlgn="base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/>
              <a:t>For targeted constituencies – specific  modules (when/if needed  and based on needs assessment)</a:t>
            </a:r>
          </a:p>
          <a:p>
            <a:pPr fontAlgn="base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/>
              <a:t>For addressing particular issues – specific modules (when/if needed)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1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6632"/>
            <a:ext cx="7861410" cy="31409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000" u="sng" dirty="0"/>
              <a:t>Basic orientation package for CCM</a:t>
            </a:r>
          </a:p>
          <a:p>
            <a:pPr fontAlgn="base"/>
            <a:r>
              <a:rPr lang="en-GB" dirty="0"/>
              <a:t>GF and grant basics</a:t>
            </a:r>
          </a:p>
          <a:p>
            <a:pPr fontAlgn="base"/>
            <a:r>
              <a:rPr lang="en-GB" dirty="0"/>
              <a:t>CCM basics (roles and responsibilities, membership, structure, processes)</a:t>
            </a:r>
          </a:p>
          <a:p>
            <a:pPr fontAlgn="base"/>
            <a:r>
              <a:rPr lang="en-GB" dirty="0"/>
              <a:t>CCM governance</a:t>
            </a:r>
          </a:p>
          <a:p>
            <a:pPr fontAlgn="base"/>
            <a:r>
              <a:rPr lang="en-GB" dirty="0"/>
              <a:t>CCM oversight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AFB159B-2B75-4231-9D21-9847E22DDB25}"/>
              </a:ext>
            </a:extLst>
          </p:cNvPr>
          <p:cNvSpPr txBox="1">
            <a:spLocks/>
          </p:cNvSpPr>
          <p:nvPr/>
        </p:nvSpPr>
        <p:spPr>
          <a:xfrm>
            <a:off x="3419872" y="3789040"/>
            <a:ext cx="6120680" cy="25728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4000" u="sng" dirty="0"/>
              <a:t>Updates and refreshments</a:t>
            </a:r>
          </a:p>
          <a:p>
            <a:pPr fontAlgn="base"/>
            <a:r>
              <a:rPr lang="en-GB" dirty="0"/>
              <a:t>New CCM Policy (GF)</a:t>
            </a:r>
          </a:p>
          <a:p>
            <a:pPr fontAlgn="base"/>
            <a:r>
              <a:rPr lang="en-GB" dirty="0"/>
              <a:t>Code of Conduct</a:t>
            </a:r>
          </a:p>
          <a:p>
            <a:pPr fontAlgn="base"/>
            <a:r>
              <a:rPr lang="en-GB" dirty="0"/>
              <a:t>GF CCM evolution</a:t>
            </a:r>
          </a:p>
          <a:p>
            <a:pPr fontAlgn="base"/>
            <a:r>
              <a:rPr lang="en-GB" dirty="0"/>
              <a:t>Others</a:t>
            </a:r>
          </a:p>
          <a:p>
            <a:pPr fontAlgn="base"/>
            <a:endParaRPr lang="en-GB" dirty="0"/>
          </a:p>
          <a:p>
            <a:pPr>
              <a:buFont typeface="Arial" pitchFamily="34" charset="0"/>
              <a:buNone/>
            </a:pPr>
            <a:endParaRPr lang="en-US" dirty="0"/>
          </a:p>
          <a:p>
            <a:pPr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111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404664"/>
            <a:ext cx="7861410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4000" u="sng" dirty="0"/>
              <a:t>CCM orientation – specific modules</a:t>
            </a:r>
          </a:p>
          <a:p>
            <a:pPr marL="0" indent="0">
              <a:buNone/>
            </a:pPr>
            <a:r>
              <a:rPr lang="en-GB" i="1" dirty="0"/>
              <a:t>(optional – when/if needed)</a:t>
            </a:r>
          </a:p>
          <a:p>
            <a:pPr marL="0" indent="0">
              <a:buNone/>
            </a:pPr>
            <a:endParaRPr lang="en-GB" sz="3000" dirty="0"/>
          </a:p>
          <a:p>
            <a:pPr fontAlgn="base"/>
            <a:r>
              <a:rPr lang="en-GB" dirty="0"/>
              <a:t>Health systems</a:t>
            </a:r>
          </a:p>
          <a:p>
            <a:pPr fontAlgn="base"/>
            <a:r>
              <a:rPr lang="en-GB" dirty="0"/>
              <a:t>Leadership</a:t>
            </a:r>
          </a:p>
          <a:p>
            <a:pPr fontAlgn="base"/>
            <a:r>
              <a:rPr lang="en-GB" dirty="0"/>
              <a:t>Gender related issues </a:t>
            </a:r>
          </a:p>
          <a:p>
            <a:pPr fontAlgn="base"/>
            <a:r>
              <a:rPr lang="en-GB" dirty="0"/>
              <a:t>Key population </a:t>
            </a:r>
          </a:p>
          <a:p>
            <a:pPr fontAlgn="base"/>
            <a:r>
              <a:rPr lang="en-GB" dirty="0"/>
              <a:t>Human rights </a:t>
            </a:r>
          </a:p>
          <a:p>
            <a:pPr fontAlgn="base"/>
            <a:r>
              <a:rPr lang="en-GB" dirty="0"/>
              <a:t>Community systems and responses</a:t>
            </a:r>
          </a:p>
          <a:p>
            <a:pPr fontAlgn="base"/>
            <a:r>
              <a:rPr lang="en-GB" dirty="0"/>
              <a:t>Preparation for transition</a:t>
            </a:r>
          </a:p>
          <a:p>
            <a:pPr fontAlgn="base"/>
            <a:r>
              <a:rPr lang="en-GB" dirty="0"/>
              <a:t>Others (issues related)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404664"/>
            <a:ext cx="8005426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/>
              <a:t>G - CCM orientation materials development</a:t>
            </a:r>
          </a:p>
          <a:p>
            <a:pPr marL="0" indent="0">
              <a:buNone/>
            </a:pPr>
            <a:endParaRPr lang="en-GB" sz="3000" dirty="0"/>
          </a:p>
          <a:p>
            <a:pPr fontAlgn="base"/>
            <a:r>
              <a:rPr lang="en-GB" dirty="0"/>
              <a:t>Basic G-CCM orientation package (to be revised and adapted)</a:t>
            </a:r>
          </a:p>
          <a:p>
            <a:pPr fontAlgn="base"/>
            <a:r>
              <a:rPr lang="en-GB" dirty="0"/>
              <a:t>Needs assessment (questionnaire)</a:t>
            </a:r>
          </a:p>
          <a:p>
            <a:pPr fontAlgn="base"/>
            <a:r>
              <a:rPr lang="en-GB" dirty="0"/>
              <a:t>Selected specific orientation materials (to be developed based on the needs assessment)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66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476672"/>
            <a:ext cx="8064896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CCMs can request technical assistance from the GF through their FPMs in the following areas:</a:t>
            </a:r>
          </a:p>
          <a:p>
            <a:pPr marL="0" indent="0">
              <a:buNone/>
            </a:pPr>
            <a:endParaRPr lang="en-GB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dirty="0"/>
              <a:t>Orientation of new members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dirty="0"/>
              <a:t>Strengthening governance and preparing for transition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dirty="0"/>
              <a:t>Oversight strengthening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dirty="0"/>
              <a:t>Civil society engagement and elections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786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381000"/>
            <a:ext cx="9067800" cy="5745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>
                <a:latin typeface="Calibri" pitchFamily="34" charset="0"/>
                <a:cs typeface="Calibri" pitchFamily="34" charset="0"/>
              </a:rPr>
              <a:t>Thank you!</a:t>
            </a:r>
            <a:r>
              <a:rPr lang="en-US" sz="4400" dirty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None/>
            </a:pPr>
            <a:r>
              <a:rPr lang="ka-GE" sz="4400" dirty="0"/>
              <a:t>გმადლობთ</a:t>
            </a:r>
            <a:endParaRPr lang="en-US" sz="44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en-US" sz="4400" b="1" dirty="0">
                <a:latin typeface="Calibri" pitchFamily="34" charset="0"/>
                <a:cs typeface="Calibri" pitchFamily="34" charset="0"/>
              </a:rPr>
              <a:t>Discussions / Questions</a:t>
            </a:r>
          </a:p>
          <a:p>
            <a:pPr algn="r">
              <a:buNone/>
            </a:pPr>
            <a:endParaRPr lang="en-US" sz="4400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en-US" sz="7300" dirty="0">
              <a:latin typeface="Comic Sans MS" pitchFamily="66" charset="0"/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665CDB-DC4E-49CD-AF6D-7690E065B1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124200"/>
            <a:ext cx="3963617" cy="3169448"/>
          </a:xfrm>
          <a:prstGeom prst="rect">
            <a:avLst/>
          </a:prstGeom>
          <a:solidFill>
            <a:schemeClr val="tx2"/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EHG PPT template -no date and no.</Template>
  <TotalTime>3148</TotalTime>
  <Words>236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BundesSans Office</vt:lpstr>
      <vt:lpstr>Calibri</vt:lpstr>
      <vt:lpstr>Comic Sans MS</vt:lpstr>
      <vt:lpstr>Sylfaen</vt:lpstr>
      <vt:lpstr>Times New Roman</vt:lpstr>
      <vt:lpstr>Office Theme</vt:lpstr>
      <vt:lpstr>G-CCM Orientation Possible Revisions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Anette Cramer</dc:creator>
  <cp:lastModifiedBy>Sanja Matovic Miljanovic</cp:lastModifiedBy>
  <cp:revision>82</cp:revision>
  <cp:lastPrinted>2014-06-19T11:52:41Z</cp:lastPrinted>
  <dcterms:created xsi:type="dcterms:W3CDTF">2019-11-27T08:55:46Z</dcterms:created>
  <dcterms:modified xsi:type="dcterms:W3CDTF">2019-12-09T08:57:40Z</dcterms:modified>
</cp:coreProperties>
</file>