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1"/>
  </p:notesMasterIdLst>
  <p:sldIdLst>
    <p:sldId id="256" r:id="rId2"/>
    <p:sldId id="281" r:id="rId3"/>
    <p:sldId id="284" r:id="rId4"/>
    <p:sldId id="296" r:id="rId5"/>
    <p:sldId id="292" r:id="rId6"/>
    <p:sldId id="299" r:id="rId7"/>
    <p:sldId id="298" r:id="rId8"/>
    <p:sldId id="272" r:id="rId9"/>
    <p:sldId id="29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1DA"/>
    <a:srgbClr val="FFFFCC"/>
    <a:srgbClr val="E46C0A"/>
    <a:srgbClr val="FFCC66"/>
    <a:srgbClr val="FFFFFF"/>
    <a:srgbClr val="B7C4E3"/>
    <a:srgbClr val="CDD6EB"/>
    <a:srgbClr val="E3D5D9"/>
    <a:srgbClr val="E8D0DE"/>
    <a:srgbClr val="E5D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3094" autoAdjust="0"/>
  </p:normalViewPr>
  <p:slideViewPr>
    <p:cSldViewPr snapToGrid="0">
      <p:cViewPr varScale="1">
        <p:scale>
          <a:sx n="68" d="100"/>
          <a:sy n="68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BE9E26-FE22-4C83-B0F3-25DAB1D035B1}" type="doc">
      <dgm:prSet loTypeId="urn:microsoft.com/office/officeart/2005/8/layout/process1" loCatId="process" qsTypeId="urn:microsoft.com/office/officeart/2005/8/quickstyle/simple5" qsCatId="simple" csTypeId="urn:microsoft.com/office/officeart/2005/8/colors/accent1_5" csCatId="accent1" phldr="1"/>
      <dgm:spPr/>
    </dgm:pt>
    <dgm:pt modelId="{11601B5B-BC0F-400A-90FE-641D4CC498C2}">
      <dgm:prSet phldrT="[Text]" custT="1"/>
      <dgm:spPr/>
      <dgm:t>
        <a:bodyPr/>
        <a:lstStyle/>
        <a:p>
          <a:r>
            <a:rPr lang="ka-GE" sz="1600" b="1" dirty="0" smtClean="0"/>
            <a:t>2013 თებერვალი</a:t>
          </a:r>
        </a:p>
        <a:p>
          <a:r>
            <a:rPr lang="ka-GE" sz="1600" b="1" dirty="0" smtClean="0"/>
            <a:t>საყოველთაო ჯანდაცვის პროგრამა</a:t>
          </a:r>
          <a:endParaRPr lang="en-US" sz="1600" b="1" dirty="0"/>
        </a:p>
      </dgm:t>
    </dgm:pt>
    <dgm:pt modelId="{FEB716AC-95D8-43BF-8481-20B09EDC87D8}" type="parTrans" cxnId="{F0578798-FC9F-43AF-AC97-E14E8F1485AA}">
      <dgm:prSet/>
      <dgm:spPr/>
      <dgm:t>
        <a:bodyPr/>
        <a:lstStyle/>
        <a:p>
          <a:endParaRPr lang="en-US" sz="1600" b="1"/>
        </a:p>
      </dgm:t>
    </dgm:pt>
    <dgm:pt modelId="{986BC216-BBA2-4F67-8B1D-E299FDDCFB2C}" type="sibTrans" cxnId="{F0578798-FC9F-43AF-AC97-E14E8F1485AA}">
      <dgm:prSet custT="1"/>
      <dgm:spPr/>
      <dgm:t>
        <a:bodyPr/>
        <a:lstStyle/>
        <a:p>
          <a:endParaRPr lang="en-US" sz="1600" b="1"/>
        </a:p>
      </dgm:t>
    </dgm:pt>
    <dgm:pt modelId="{39FEE568-9EDF-4AFE-BAE1-DD4F24B735B1}">
      <dgm:prSet phldrT="[Text]" custT="1"/>
      <dgm:spPr/>
      <dgm:t>
        <a:bodyPr/>
        <a:lstStyle/>
        <a:p>
          <a:r>
            <a:rPr lang="ka-GE" sz="1600" b="1" dirty="0" smtClean="0"/>
            <a:t>2017 მარტი</a:t>
          </a:r>
        </a:p>
        <a:p>
          <a:r>
            <a:rPr lang="ka-GE" sz="1600" b="1" dirty="0" smtClean="0"/>
            <a:t>სერვისების და სპეციალისტების ოპტიმიზაცია</a:t>
          </a:r>
        </a:p>
        <a:p>
          <a:r>
            <a:rPr lang="ka-GE" sz="1600" b="1" dirty="0" smtClean="0"/>
            <a:t>პჯდ გუნდთან მიმაგრებული ბენეფიციარები 2,500</a:t>
          </a:r>
          <a:endParaRPr lang="en-US" sz="1600" b="1" dirty="0"/>
        </a:p>
      </dgm:t>
    </dgm:pt>
    <dgm:pt modelId="{60FEB59C-F7EA-4D5E-9063-460C6DBBF8D7}" type="parTrans" cxnId="{0F9B5436-5D74-468B-8CE9-0097BA66609B}">
      <dgm:prSet/>
      <dgm:spPr/>
      <dgm:t>
        <a:bodyPr/>
        <a:lstStyle/>
        <a:p>
          <a:endParaRPr lang="en-US" sz="1600" b="1"/>
        </a:p>
      </dgm:t>
    </dgm:pt>
    <dgm:pt modelId="{8947E9B9-929C-406A-A1A2-30430E525B65}" type="sibTrans" cxnId="{0F9B5436-5D74-468B-8CE9-0097BA66609B}">
      <dgm:prSet custT="1"/>
      <dgm:spPr/>
      <dgm:t>
        <a:bodyPr/>
        <a:lstStyle/>
        <a:p>
          <a:endParaRPr lang="en-US" sz="1600" b="1"/>
        </a:p>
      </dgm:t>
    </dgm:pt>
    <dgm:pt modelId="{5B179383-9663-4159-8963-DE2F0CA2971E}">
      <dgm:prSet phldrT="[Text]" custT="1"/>
      <dgm:spPr/>
      <dgm:t>
        <a:bodyPr/>
        <a:lstStyle/>
        <a:p>
          <a:r>
            <a:rPr lang="ka-GE" sz="1600" b="1" dirty="0" smtClean="0"/>
            <a:t>2019 სექტემბერი </a:t>
          </a:r>
        </a:p>
        <a:p>
          <a:r>
            <a:rPr lang="ka-GE" sz="1600" b="1" dirty="0" smtClean="0"/>
            <a:t>სელექციის ახალი კრიტერიუმებიოს გამოცხადება</a:t>
          </a:r>
        </a:p>
      </dgm:t>
    </dgm:pt>
    <dgm:pt modelId="{2F2E5116-2514-4130-9EC2-67D19734F810}" type="parTrans" cxnId="{4544A853-0440-4768-9619-2D6582729BC7}">
      <dgm:prSet/>
      <dgm:spPr/>
      <dgm:t>
        <a:bodyPr/>
        <a:lstStyle/>
        <a:p>
          <a:endParaRPr lang="en-US" sz="1600" b="1"/>
        </a:p>
      </dgm:t>
    </dgm:pt>
    <dgm:pt modelId="{76A96302-D651-4B61-8FBF-4617B017B9B1}" type="sibTrans" cxnId="{4544A853-0440-4768-9619-2D6582729BC7}">
      <dgm:prSet custT="1"/>
      <dgm:spPr/>
      <dgm:t>
        <a:bodyPr/>
        <a:lstStyle/>
        <a:p>
          <a:endParaRPr lang="en-US" sz="1600" b="1"/>
        </a:p>
      </dgm:t>
    </dgm:pt>
    <dgm:pt modelId="{5D0D0BAF-18EC-41EA-A707-08BB188F2D92}">
      <dgm:prSet phldrT="[Text]" custT="1"/>
      <dgm:spPr/>
      <dgm:t>
        <a:bodyPr/>
        <a:lstStyle/>
        <a:p>
          <a:r>
            <a:rPr lang="ka-GE" sz="1600" b="1" dirty="0" smtClean="0"/>
            <a:t>2020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&gt;13,000</a:t>
          </a:r>
          <a:endParaRPr lang="en-US" sz="1600" b="1" dirty="0"/>
        </a:p>
      </dgm:t>
    </dgm:pt>
    <dgm:pt modelId="{C9B8C5A5-26EA-4070-AE33-09EC2E98EE29}" type="parTrans" cxnId="{B1269E5A-6594-4AFC-8FF0-E86FB350FD03}">
      <dgm:prSet/>
      <dgm:spPr/>
      <dgm:t>
        <a:bodyPr/>
        <a:lstStyle/>
        <a:p>
          <a:endParaRPr lang="en-US" sz="1600" b="1"/>
        </a:p>
      </dgm:t>
    </dgm:pt>
    <dgm:pt modelId="{A4CB7278-4155-4BEC-953B-038CD3B715B2}" type="sibTrans" cxnId="{B1269E5A-6594-4AFC-8FF0-E86FB350FD03}">
      <dgm:prSet custT="1"/>
      <dgm:spPr/>
      <dgm:t>
        <a:bodyPr/>
        <a:lstStyle/>
        <a:p>
          <a:endParaRPr lang="en-US" sz="1600" b="1"/>
        </a:p>
      </dgm:t>
    </dgm:pt>
    <dgm:pt modelId="{3ED57495-5FFD-4C64-ADD1-68B66BB00F8F}">
      <dgm:prSet phldrT="[Text]" custT="1"/>
      <dgm:spPr/>
      <dgm:t>
        <a:bodyPr/>
        <a:lstStyle/>
        <a:p>
          <a:r>
            <a:rPr lang="ka-GE" sz="1600" b="1" dirty="0" smtClean="0"/>
            <a:t>2021 მარტი</a:t>
          </a:r>
        </a:p>
        <a:p>
          <a:r>
            <a:rPr lang="ka-GE" sz="1600" b="1" dirty="0" smtClean="0"/>
            <a:t>მიმწოდებელი - რეგისტრირებული ბენეფიციარი &gt;20,000</a:t>
          </a:r>
          <a:endParaRPr lang="en-US" sz="1600" b="1" dirty="0"/>
        </a:p>
      </dgm:t>
    </dgm:pt>
    <dgm:pt modelId="{8AEE0C4C-3136-41EB-B0DB-AE638DBB5896}" type="par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1E6F02E4-2F39-4C3E-A3A3-18FC28705284}" type="sibTrans" cxnId="{E076A0F0-B504-4121-BA0E-82CC62D1D7A6}">
      <dgm:prSet/>
      <dgm:spPr/>
      <dgm:t>
        <a:bodyPr/>
        <a:lstStyle/>
        <a:p>
          <a:endParaRPr lang="en-US" sz="1600" b="1"/>
        </a:p>
      </dgm:t>
    </dgm:pt>
    <dgm:pt modelId="{948CF575-D2F5-48F0-99E5-DDF78F1EB8C3}" type="pres">
      <dgm:prSet presAssocID="{05BE9E26-FE22-4C83-B0F3-25DAB1D035B1}" presName="Name0" presStyleCnt="0">
        <dgm:presLayoutVars>
          <dgm:dir/>
          <dgm:resizeHandles val="exact"/>
        </dgm:presLayoutVars>
      </dgm:prSet>
      <dgm:spPr/>
    </dgm:pt>
    <dgm:pt modelId="{271B6BC4-58D3-4722-8C4D-F09D457C292E}" type="pres">
      <dgm:prSet presAssocID="{11601B5B-BC0F-400A-90FE-641D4CC498C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BEB6D-6FB4-4103-98E6-E2E5A1F35E23}" type="pres">
      <dgm:prSet presAssocID="{986BC216-BBA2-4F67-8B1D-E299FDDCFB2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673BB394-D5F5-49DD-99DE-AAFD9C1DC16C}" type="pres">
      <dgm:prSet presAssocID="{986BC216-BBA2-4F67-8B1D-E299FDDCFB2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076EC84-0032-405C-A4D6-C3427FD9C023}" type="pres">
      <dgm:prSet presAssocID="{39FEE568-9EDF-4AFE-BAE1-DD4F24B735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92EA7-9E70-4736-A11A-3D6B8D425D38}" type="pres">
      <dgm:prSet presAssocID="{8947E9B9-929C-406A-A1A2-30430E525B6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D3CDF7C-3ABE-406E-A2A8-01E5FCF7B2AF}" type="pres">
      <dgm:prSet presAssocID="{8947E9B9-929C-406A-A1A2-30430E525B6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13A1F63-C089-4410-9059-AF79B6BAD8C0}" type="pres">
      <dgm:prSet presAssocID="{5B179383-9663-4159-8963-DE2F0CA2971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B7456-675D-4DFF-814E-E03264622DDD}" type="pres">
      <dgm:prSet presAssocID="{76A96302-D651-4B61-8FBF-4617B017B9B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FFA4DEF-4079-453F-A0E4-F5280947CB4C}" type="pres">
      <dgm:prSet presAssocID="{76A96302-D651-4B61-8FBF-4617B017B9B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596DD3B-E8EE-44EE-968A-026CCE79E635}" type="pres">
      <dgm:prSet presAssocID="{5D0D0BAF-18EC-41EA-A707-08BB188F2D9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759214-D16A-4256-A45D-F9B7E4E4E5A8}" type="pres">
      <dgm:prSet presAssocID="{A4CB7278-4155-4BEC-953B-038CD3B715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C9ADE98-99D9-42E8-8E76-CA9A31444052}" type="pres">
      <dgm:prSet presAssocID="{A4CB7278-4155-4BEC-953B-038CD3B715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7EA27B4-EC60-4872-97F5-55DEFCDCF45B}" type="pres">
      <dgm:prSet presAssocID="{3ED57495-5FFD-4C64-ADD1-68B66BB00F8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150D80-53C6-444B-943E-91B0B1E2BB89}" type="presOf" srcId="{986BC216-BBA2-4F67-8B1D-E299FDDCFB2C}" destId="{8E0BEB6D-6FB4-4103-98E6-E2E5A1F35E23}" srcOrd="0" destOrd="0" presId="urn:microsoft.com/office/officeart/2005/8/layout/process1"/>
    <dgm:cxn modelId="{65CC6136-FE65-4E1F-A92C-7D27CE10C4AF}" type="presOf" srcId="{3ED57495-5FFD-4C64-ADD1-68B66BB00F8F}" destId="{77EA27B4-EC60-4872-97F5-55DEFCDCF45B}" srcOrd="0" destOrd="0" presId="urn:microsoft.com/office/officeart/2005/8/layout/process1"/>
    <dgm:cxn modelId="{D8074685-6558-431A-B192-C88CFDD901AB}" type="presOf" srcId="{A4CB7278-4155-4BEC-953B-038CD3B715B2}" destId="{09759214-D16A-4256-A45D-F9B7E4E4E5A8}" srcOrd="0" destOrd="0" presId="urn:microsoft.com/office/officeart/2005/8/layout/process1"/>
    <dgm:cxn modelId="{0F9B5436-5D74-468B-8CE9-0097BA66609B}" srcId="{05BE9E26-FE22-4C83-B0F3-25DAB1D035B1}" destId="{39FEE568-9EDF-4AFE-BAE1-DD4F24B735B1}" srcOrd="1" destOrd="0" parTransId="{60FEB59C-F7EA-4D5E-9063-460C6DBBF8D7}" sibTransId="{8947E9B9-929C-406A-A1A2-30430E525B65}"/>
    <dgm:cxn modelId="{F73E0036-1CE0-4F56-B625-28B43CCEFB4F}" type="presOf" srcId="{8947E9B9-929C-406A-A1A2-30430E525B65}" destId="{DD3CDF7C-3ABE-406E-A2A8-01E5FCF7B2AF}" srcOrd="1" destOrd="0" presId="urn:microsoft.com/office/officeart/2005/8/layout/process1"/>
    <dgm:cxn modelId="{B1269E5A-6594-4AFC-8FF0-E86FB350FD03}" srcId="{05BE9E26-FE22-4C83-B0F3-25DAB1D035B1}" destId="{5D0D0BAF-18EC-41EA-A707-08BB188F2D92}" srcOrd="3" destOrd="0" parTransId="{C9B8C5A5-26EA-4070-AE33-09EC2E98EE29}" sibTransId="{A4CB7278-4155-4BEC-953B-038CD3B715B2}"/>
    <dgm:cxn modelId="{B9F65340-646E-4FD6-BFB0-901C1919C801}" type="presOf" srcId="{11601B5B-BC0F-400A-90FE-641D4CC498C2}" destId="{271B6BC4-58D3-4722-8C4D-F09D457C292E}" srcOrd="0" destOrd="0" presId="urn:microsoft.com/office/officeart/2005/8/layout/process1"/>
    <dgm:cxn modelId="{21CAB9DB-74C2-44C8-AF0C-124694A63034}" type="presOf" srcId="{05BE9E26-FE22-4C83-B0F3-25DAB1D035B1}" destId="{948CF575-D2F5-48F0-99E5-DDF78F1EB8C3}" srcOrd="0" destOrd="0" presId="urn:microsoft.com/office/officeart/2005/8/layout/process1"/>
    <dgm:cxn modelId="{A3AA36D1-81CF-45F3-B563-975C27045E6E}" type="presOf" srcId="{5D0D0BAF-18EC-41EA-A707-08BB188F2D92}" destId="{D596DD3B-E8EE-44EE-968A-026CCE79E635}" srcOrd="0" destOrd="0" presId="urn:microsoft.com/office/officeart/2005/8/layout/process1"/>
    <dgm:cxn modelId="{8909DD5F-9039-466C-B1C6-76C466EDBC14}" type="presOf" srcId="{76A96302-D651-4B61-8FBF-4617B017B9B1}" destId="{310B7456-675D-4DFF-814E-E03264622DDD}" srcOrd="0" destOrd="0" presId="urn:microsoft.com/office/officeart/2005/8/layout/process1"/>
    <dgm:cxn modelId="{E076A0F0-B504-4121-BA0E-82CC62D1D7A6}" srcId="{05BE9E26-FE22-4C83-B0F3-25DAB1D035B1}" destId="{3ED57495-5FFD-4C64-ADD1-68B66BB00F8F}" srcOrd="4" destOrd="0" parTransId="{8AEE0C4C-3136-41EB-B0DB-AE638DBB5896}" sibTransId="{1E6F02E4-2F39-4C3E-A3A3-18FC28705284}"/>
    <dgm:cxn modelId="{9C53B1C3-DD9C-4876-9B86-DADC3F921C12}" type="presOf" srcId="{5B179383-9663-4159-8963-DE2F0CA2971E}" destId="{913A1F63-C089-4410-9059-AF79B6BAD8C0}" srcOrd="0" destOrd="0" presId="urn:microsoft.com/office/officeart/2005/8/layout/process1"/>
    <dgm:cxn modelId="{7D263925-E53D-4C1D-BC6C-B295B558D794}" type="presOf" srcId="{986BC216-BBA2-4F67-8B1D-E299FDDCFB2C}" destId="{673BB394-D5F5-49DD-99DE-AAFD9C1DC16C}" srcOrd="1" destOrd="0" presId="urn:microsoft.com/office/officeart/2005/8/layout/process1"/>
    <dgm:cxn modelId="{F0578798-FC9F-43AF-AC97-E14E8F1485AA}" srcId="{05BE9E26-FE22-4C83-B0F3-25DAB1D035B1}" destId="{11601B5B-BC0F-400A-90FE-641D4CC498C2}" srcOrd="0" destOrd="0" parTransId="{FEB716AC-95D8-43BF-8481-20B09EDC87D8}" sibTransId="{986BC216-BBA2-4F67-8B1D-E299FDDCFB2C}"/>
    <dgm:cxn modelId="{4544A853-0440-4768-9619-2D6582729BC7}" srcId="{05BE9E26-FE22-4C83-B0F3-25DAB1D035B1}" destId="{5B179383-9663-4159-8963-DE2F0CA2971E}" srcOrd="2" destOrd="0" parTransId="{2F2E5116-2514-4130-9EC2-67D19734F810}" sibTransId="{76A96302-D651-4B61-8FBF-4617B017B9B1}"/>
    <dgm:cxn modelId="{07B1F11F-DCD4-4E90-BB70-E6DE824850B6}" type="presOf" srcId="{8947E9B9-929C-406A-A1A2-30430E525B65}" destId="{ACD92EA7-9E70-4736-A11A-3D6B8D425D38}" srcOrd="0" destOrd="0" presId="urn:microsoft.com/office/officeart/2005/8/layout/process1"/>
    <dgm:cxn modelId="{1F8F8BB2-01E4-4B34-9C96-53AB44C3188B}" type="presOf" srcId="{76A96302-D651-4B61-8FBF-4617B017B9B1}" destId="{0FFA4DEF-4079-453F-A0E4-F5280947CB4C}" srcOrd="1" destOrd="0" presId="urn:microsoft.com/office/officeart/2005/8/layout/process1"/>
    <dgm:cxn modelId="{1DFC6E15-1B49-4304-AFD4-74721A23CC3C}" type="presOf" srcId="{A4CB7278-4155-4BEC-953B-038CD3B715B2}" destId="{0C9ADE98-99D9-42E8-8E76-CA9A31444052}" srcOrd="1" destOrd="0" presId="urn:microsoft.com/office/officeart/2005/8/layout/process1"/>
    <dgm:cxn modelId="{09B87BB7-5985-4E71-930F-80EDC993EA49}" type="presOf" srcId="{39FEE568-9EDF-4AFE-BAE1-DD4F24B735B1}" destId="{B076EC84-0032-405C-A4D6-C3427FD9C023}" srcOrd="0" destOrd="0" presId="urn:microsoft.com/office/officeart/2005/8/layout/process1"/>
    <dgm:cxn modelId="{88DADB6C-F0A8-4BB8-A4F8-4B73CC70F91F}" type="presParOf" srcId="{948CF575-D2F5-48F0-99E5-DDF78F1EB8C3}" destId="{271B6BC4-58D3-4722-8C4D-F09D457C292E}" srcOrd="0" destOrd="0" presId="urn:microsoft.com/office/officeart/2005/8/layout/process1"/>
    <dgm:cxn modelId="{641A6C46-4564-43AD-B59A-1F4D633626B6}" type="presParOf" srcId="{948CF575-D2F5-48F0-99E5-DDF78F1EB8C3}" destId="{8E0BEB6D-6FB4-4103-98E6-E2E5A1F35E23}" srcOrd="1" destOrd="0" presId="urn:microsoft.com/office/officeart/2005/8/layout/process1"/>
    <dgm:cxn modelId="{87C03663-087E-40D6-9585-47CAC75ADEB4}" type="presParOf" srcId="{8E0BEB6D-6FB4-4103-98E6-E2E5A1F35E23}" destId="{673BB394-D5F5-49DD-99DE-AAFD9C1DC16C}" srcOrd="0" destOrd="0" presId="urn:microsoft.com/office/officeart/2005/8/layout/process1"/>
    <dgm:cxn modelId="{9EE28FE5-9A0C-4009-975E-9A59BE7B7A35}" type="presParOf" srcId="{948CF575-D2F5-48F0-99E5-DDF78F1EB8C3}" destId="{B076EC84-0032-405C-A4D6-C3427FD9C023}" srcOrd="2" destOrd="0" presId="urn:microsoft.com/office/officeart/2005/8/layout/process1"/>
    <dgm:cxn modelId="{2015D7C5-3A5C-4811-934C-35FF66A91FA3}" type="presParOf" srcId="{948CF575-D2F5-48F0-99E5-DDF78F1EB8C3}" destId="{ACD92EA7-9E70-4736-A11A-3D6B8D425D38}" srcOrd="3" destOrd="0" presId="urn:microsoft.com/office/officeart/2005/8/layout/process1"/>
    <dgm:cxn modelId="{DAD24C41-4152-467C-97EB-C267302C7E64}" type="presParOf" srcId="{ACD92EA7-9E70-4736-A11A-3D6B8D425D38}" destId="{DD3CDF7C-3ABE-406E-A2A8-01E5FCF7B2AF}" srcOrd="0" destOrd="0" presId="urn:microsoft.com/office/officeart/2005/8/layout/process1"/>
    <dgm:cxn modelId="{DA9FB0FF-AE8D-4208-82B1-9A3714900D30}" type="presParOf" srcId="{948CF575-D2F5-48F0-99E5-DDF78F1EB8C3}" destId="{913A1F63-C089-4410-9059-AF79B6BAD8C0}" srcOrd="4" destOrd="0" presId="urn:microsoft.com/office/officeart/2005/8/layout/process1"/>
    <dgm:cxn modelId="{185D1E05-0265-4D29-A756-D2F85D5897C3}" type="presParOf" srcId="{948CF575-D2F5-48F0-99E5-DDF78F1EB8C3}" destId="{310B7456-675D-4DFF-814E-E03264622DDD}" srcOrd="5" destOrd="0" presId="urn:microsoft.com/office/officeart/2005/8/layout/process1"/>
    <dgm:cxn modelId="{0F97EE2D-5C54-4A81-8EFB-7ACBA7F81B0D}" type="presParOf" srcId="{310B7456-675D-4DFF-814E-E03264622DDD}" destId="{0FFA4DEF-4079-453F-A0E4-F5280947CB4C}" srcOrd="0" destOrd="0" presId="urn:microsoft.com/office/officeart/2005/8/layout/process1"/>
    <dgm:cxn modelId="{FEB30F44-1C35-4398-B924-7A11A214A046}" type="presParOf" srcId="{948CF575-D2F5-48F0-99E5-DDF78F1EB8C3}" destId="{D596DD3B-E8EE-44EE-968A-026CCE79E635}" srcOrd="6" destOrd="0" presId="urn:microsoft.com/office/officeart/2005/8/layout/process1"/>
    <dgm:cxn modelId="{55DA8B14-5776-4F85-B99E-6658F155589C}" type="presParOf" srcId="{948CF575-D2F5-48F0-99E5-DDF78F1EB8C3}" destId="{09759214-D16A-4256-A45D-F9B7E4E4E5A8}" srcOrd="7" destOrd="0" presId="urn:microsoft.com/office/officeart/2005/8/layout/process1"/>
    <dgm:cxn modelId="{CCBFFE20-A3DE-4B46-B94E-7587F8B29148}" type="presParOf" srcId="{09759214-D16A-4256-A45D-F9B7E4E4E5A8}" destId="{0C9ADE98-99D9-42E8-8E76-CA9A31444052}" srcOrd="0" destOrd="0" presId="urn:microsoft.com/office/officeart/2005/8/layout/process1"/>
    <dgm:cxn modelId="{C20D6781-79CC-4163-880D-F478DDA44A29}" type="presParOf" srcId="{948CF575-D2F5-48F0-99E5-DDF78F1EB8C3}" destId="{77EA27B4-EC60-4872-97F5-55DEFCDCF45B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B6BC4-58D3-4722-8C4D-F09D457C292E}">
      <dsp:nvSpPr>
        <dsp:cNvPr id="0" name=""/>
        <dsp:cNvSpPr/>
      </dsp:nvSpPr>
      <dsp:spPr>
        <a:xfrm>
          <a:off x="11422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2013 თებერვალი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საყოველთაო ჯანდაცვის პროგრამა</a:t>
          </a:r>
          <a:endParaRPr lang="en-US" sz="1600" b="1" kern="1200" dirty="0"/>
        </a:p>
      </dsp:txBody>
      <dsp:txXfrm>
        <a:off x="63252" y="1140038"/>
        <a:ext cx="1665930" cy="2245886"/>
      </dsp:txXfrm>
    </dsp:sp>
    <dsp:sp modelId="{8E0BEB6D-6FB4-4103-98E6-E2E5A1F35E23}">
      <dsp:nvSpPr>
        <dsp:cNvPr id="0" name=""/>
        <dsp:cNvSpPr/>
      </dsp:nvSpPr>
      <dsp:spPr>
        <a:xfrm>
          <a:off x="195797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1957972" y="2131324"/>
        <a:ext cx="262607" cy="263314"/>
      </dsp:txXfrm>
    </dsp:sp>
    <dsp:sp modelId="{B076EC84-0032-405C-A4D6-C3427FD9C023}">
      <dsp:nvSpPr>
        <dsp:cNvPr id="0" name=""/>
        <dsp:cNvSpPr/>
      </dsp:nvSpPr>
      <dsp:spPr>
        <a:xfrm>
          <a:off x="2488849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2017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სერვისების და სპეციალისტების ოპტიმიზაცია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პჯდ გუნდთან მიმაგრებული ბენეფიციარები 2,500</a:t>
          </a:r>
          <a:endParaRPr lang="en-US" sz="1600" b="1" kern="1200" dirty="0"/>
        </a:p>
      </dsp:txBody>
      <dsp:txXfrm>
        <a:off x="2540679" y="1140038"/>
        <a:ext cx="1665930" cy="2245886"/>
      </dsp:txXfrm>
    </dsp:sp>
    <dsp:sp modelId="{ACD92EA7-9E70-4736-A11A-3D6B8D425D38}">
      <dsp:nvSpPr>
        <dsp:cNvPr id="0" name=""/>
        <dsp:cNvSpPr/>
      </dsp:nvSpPr>
      <dsp:spPr>
        <a:xfrm>
          <a:off x="4435398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25037"/>
                <a:satOff val="-2309"/>
                <a:lumOff val="10709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25037"/>
                <a:satOff val="-2309"/>
                <a:lumOff val="10709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25037"/>
                <a:satOff val="-2309"/>
                <a:lumOff val="107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4435398" y="2131324"/>
        <a:ext cx="262607" cy="263314"/>
      </dsp:txXfrm>
    </dsp:sp>
    <dsp:sp modelId="{913A1F63-C089-4410-9059-AF79B6BAD8C0}">
      <dsp:nvSpPr>
        <dsp:cNvPr id="0" name=""/>
        <dsp:cNvSpPr/>
      </dsp:nvSpPr>
      <dsp:spPr>
        <a:xfrm>
          <a:off x="4966276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2019 სექტემბერი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სელექციის ახალი კრიტერიუმებიოს გამოცხადება</a:t>
          </a:r>
        </a:p>
      </dsp:txBody>
      <dsp:txXfrm>
        <a:off x="5018106" y="1140038"/>
        <a:ext cx="1665930" cy="2245886"/>
      </dsp:txXfrm>
    </dsp:sp>
    <dsp:sp modelId="{310B7456-675D-4DFF-814E-E03264622DDD}">
      <dsp:nvSpPr>
        <dsp:cNvPr id="0" name=""/>
        <dsp:cNvSpPr/>
      </dsp:nvSpPr>
      <dsp:spPr>
        <a:xfrm>
          <a:off x="6912825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250074"/>
                <a:satOff val="-4618"/>
                <a:lumOff val="21418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250074"/>
                <a:satOff val="-4618"/>
                <a:lumOff val="21418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250074"/>
                <a:satOff val="-4618"/>
                <a:lumOff val="214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6912825" y="2131324"/>
        <a:ext cx="262607" cy="263314"/>
      </dsp:txXfrm>
    </dsp:sp>
    <dsp:sp modelId="{D596DD3B-E8EE-44EE-968A-026CCE79E635}">
      <dsp:nvSpPr>
        <dsp:cNvPr id="0" name=""/>
        <dsp:cNvSpPr/>
      </dsp:nvSpPr>
      <dsp:spPr>
        <a:xfrm>
          <a:off x="7443703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3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2020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&gt;13,000</a:t>
          </a:r>
          <a:endParaRPr lang="en-US" sz="1600" b="1" kern="1200" dirty="0"/>
        </a:p>
      </dsp:txBody>
      <dsp:txXfrm>
        <a:off x="7495533" y="1140038"/>
        <a:ext cx="1665930" cy="2245886"/>
      </dsp:txXfrm>
    </dsp:sp>
    <dsp:sp modelId="{09759214-D16A-4256-A45D-F9B7E4E4E5A8}">
      <dsp:nvSpPr>
        <dsp:cNvPr id="0" name=""/>
        <dsp:cNvSpPr/>
      </dsp:nvSpPr>
      <dsp:spPr>
        <a:xfrm>
          <a:off x="9390252" y="2043552"/>
          <a:ext cx="375153" cy="4388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75112"/>
                <a:satOff val="-6927"/>
                <a:lumOff val="32127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375112"/>
                <a:satOff val="-6927"/>
                <a:lumOff val="32127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375112"/>
                <a:satOff val="-6927"/>
                <a:lumOff val="321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/>
        </a:p>
      </dsp:txBody>
      <dsp:txXfrm>
        <a:off x="9390252" y="2131324"/>
        <a:ext cx="262607" cy="263314"/>
      </dsp:txXfrm>
    </dsp:sp>
    <dsp:sp modelId="{77EA27B4-EC60-4872-97F5-55DEFCDCF45B}">
      <dsp:nvSpPr>
        <dsp:cNvPr id="0" name=""/>
        <dsp:cNvSpPr/>
      </dsp:nvSpPr>
      <dsp:spPr>
        <a:xfrm>
          <a:off x="9921130" y="1088208"/>
          <a:ext cx="1769590" cy="2349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2021 მარტი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მიმწოდებელი - რეგისტრირებული ბენეფიციარი &gt;20,000</a:t>
          </a:r>
          <a:endParaRPr lang="en-US" sz="1600" b="1" kern="1200" dirty="0"/>
        </a:p>
      </dsp:txBody>
      <dsp:txXfrm>
        <a:off x="9972960" y="1140038"/>
        <a:ext cx="1665930" cy="2245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05-Jul-19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05-Jul-19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პირველადი ჯანდაცვის სისტემა-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მომავლის ხედვა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სოფლად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0717"/>
            <a:ext cx="10972800" cy="4525963"/>
          </a:xfrm>
        </p:spPr>
        <p:txBody>
          <a:bodyPr>
            <a:noAutofit/>
          </a:bodyPr>
          <a:lstStyle/>
          <a:p>
            <a:r>
              <a:rPr lang="ka-GE" sz="2400" dirty="0"/>
              <a:t>სოფლის ექიმის პროგრამის </a:t>
            </a:r>
            <a:r>
              <a:rPr lang="ka-GE" sz="2400" dirty="0" smtClean="0"/>
              <a:t>მართვა-კოორდინაცია</a:t>
            </a:r>
            <a:r>
              <a:rPr lang="en-US" sz="2400" dirty="0" smtClean="0"/>
              <a:t> - </a:t>
            </a:r>
            <a:r>
              <a:rPr lang="ka-GE" sz="2400" dirty="0" smtClean="0"/>
              <a:t>სსიპ </a:t>
            </a:r>
            <a:r>
              <a:rPr lang="en-US" sz="2400" dirty="0" err="1"/>
              <a:t>საგანგებო</a:t>
            </a:r>
            <a:r>
              <a:rPr lang="en-US" sz="2400" dirty="0"/>
              <a:t> </a:t>
            </a:r>
            <a:r>
              <a:rPr lang="en-US" sz="2400" dirty="0" err="1"/>
              <a:t>სიტუაციების</a:t>
            </a:r>
            <a:r>
              <a:rPr lang="en-US" sz="2400" dirty="0"/>
              <a:t> </a:t>
            </a:r>
            <a:r>
              <a:rPr lang="en-US" sz="2400" dirty="0" err="1"/>
              <a:t>კოორდინაციისა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გადაუდებელი</a:t>
            </a:r>
            <a:r>
              <a:rPr lang="en-US" sz="2400" dirty="0"/>
              <a:t> </a:t>
            </a:r>
            <a:r>
              <a:rPr lang="en-US" sz="2400" dirty="0" err="1"/>
              <a:t>დახმარების</a:t>
            </a:r>
            <a:r>
              <a:rPr lang="en-US" sz="2400" dirty="0"/>
              <a:t> </a:t>
            </a:r>
            <a:r>
              <a:rPr lang="ka-GE" sz="2400" dirty="0" smtClean="0"/>
              <a:t>ცენტრი</a:t>
            </a:r>
          </a:p>
          <a:p>
            <a:r>
              <a:rPr lang="en-US" sz="2400" dirty="0" err="1" smtClean="0"/>
              <a:t>სოფლის</a:t>
            </a:r>
            <a:r>
              <a:rPr lang="en-US" sz="2400" dirty="0" smtClean="0"/>
              <a:t> </a:t>
            </a:r>
            <a:r>
              <a:rPr lang="en-US" sz="2400" dirty="0" err="1"/>
              <a:t>ექიმი</a:t>
            </a:r>
            <a:r>
              <a:rPr lang="ka-GE" sz="2400" dirty="0"/>
              <a:t>ს</a:t>
            </a:r>
            <a:r>
              <a:rPr lang="en-US" sz="2400" dirty="0"/>
              <a:t>, </a:t>
            </a:r>
            <a:r>
              <a:rPr lang="en-US" sz="2400" dirty="0" err="1"/>
              <a:t>სოფლის</a:t>
            </a:r>
            <a:r>
              <a:rPr lang="en-US" sz="2400" dirty="0"/>
              <a:t> </a:t>
            </a:r>
            <a:r>
              <a:rPr lang="en-US" sz="2400" dirty="0" err="1"/>
              <a:t>ექთნ</a:t>
            </a:r>
            <a:r>
              <a:rPr lang="ka-GE" sz="2400" dirty="0" smtClean="0"/>
              <a:t>ის სტატუსი </a:t>
            </a:r>
            <a:r>
              <a:rPr lang="ka-GE" sz="2400" dirty="0"/>
              <a:t>- </a:t>
            </a:r>
            <a:r>
              <a:rPr lang="x-none" sz="2400"/>
              <a:t>მიკ­რო ბიზნესის სტატუსის მქონე ფიზიკური პირი </a:t>
            </a:r>
          </a:p>
          <a:p>
            <a:r>
              <a:rPr lang="ka-GE" sz="2400" dirty="0"/>
              <a:t>შვებულება, უქმე დღეები და ა.შ</a:t>
            </a:r>
            <a:r>
              <a:rPr lang="ka-GE" sz="2400" dirty="0" smtClean="0"/>
              <a:t>. </a:t>
            </a:r>
            <a:endParaRPr lang="ka-GE" sz="2400" dirty="0"/>
          </a:p>
          <a:p>
            <a:r>
              <a:rPr lang="ka-GE" sz="2400" dirty="0" smtClean="0"/>
              <a:t>აუცილებელი მედიკამენტები, </a:t>
            </a:r>
            <a:r>
              <a:rPr lang="ka-GE" sz="2400" dirty="0"/>
              <a:t>სამედიცინო დოკუმენტაცია, რეცეპტის ბლანკები</a:t>
            </a:r>
          </a:p>
          <a:p>
            <a:r>
              <a:rPr lang="ka-GE" sz="2400" dirty="0"/>
              <a:t>ინტერნეტმომსახურების უზრუნველსაყოფად </a:t>
            </a:r>
            <a:r>
              <a:rPr lang="ka-GE" sz="2400" dirty="0" smtClean="0"/>
              <a:t>მოდემი </a:t>
            </a:r>
            <a:r>
              <a:rPr lang="ka-GE" sz="2400" dirty="0"/>
              <a:t>და ინტერნეტ სერვისი </a:t>
            </a:r>
          </a:p>
          <a:p>
            <a:r>
              <a:rPr lang="ka-GE" sz="2400" dirty="0" smtClean="0"/>
              <a:t>სამედიცინო </a:t>
            </a:r>
            <a:r>
              <a:rPr lang="ka-GE" sz="2400" dirty="0"/>
              <a:t>ნარჩენების </a:t>
            </a:r>
            <a:r>
              <a:rPr lang="ka-GE" sz="2400" dirty="0" smtClean="0"/>
              <a:t>მართვა</a:t>
            </a:r>
            <a:endParaRPr lang="ka-GE" sz="2400" dirty="0"/>
          </a:p>
          <a:p>
            <a:r>
              <a:rPr lang="ka-GE" sz="2400" dirty="0"/>
              <a:t>ტრეინინგები</a:t>
            </a:r>
            <a:endParaRPr lang="en-US" sz="2400" dirty="0"/>
          </a:p>
          <a:p>
            <a:r>
              <a:rPr lang="ka-GE" sz="2400" dirty="0"/>
              <a:t>ინფრასტრუქტურა / </a:t>
            </a:r>
            <a:r>
              <a:rPr lang="ka-GE" sz="2400" dirty="0" smtClean="0"/>
              <a:t>აღჭურვა, კომუნალური </a:t>
            </a:r>
            <a:r>
              <a:rPr lang="ka-GE" sz="2400" dirty="0"/>
              <a:t>გადასახადები</a:t>
            </a:r>
          </a:p>
          <a:p>
            <a:endParaRPr lang="en-US" sz="2400" dirty="0" smtClean="0"/>
          </a:p>
          <a:p>
            <a:pPr lvl="1"/>
            <a:endParaRPr lang="ka-GE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09677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(1)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სელექტიური კონტრაქტირება - თბილისი, ბათუმი, ქუთაისი</a:t>
            </a:r>
          </a:p>
          <a:p>
            <a:endParaRPr lang="ka-GE" sz="2400" dirty="0" smtClean="0"/>
          </a:p>
          <a:p>
            <a:r>
              <a:rPr lang="ka-GE" sz="2400" dirty="0" smtClean="0"/>
              <a:t>მომსახურების მიმწოდებელი (მომსახურების გაწევის ფაქტობრივი მისამართის მიხედვით)  - დარეგისტრირებული </a:t>
            </a:r>
            <a:r>
              <a:rPr lang="ka-GE" sz="2400" dirty="0"/>
              <a:t>ბენეფიციარების რაოდენობა </a:t>
            </a:r>
            <a:r>
              <a:rPr lang="ka-GE" sz="2400" dirty="0" smtClean="0"/>
              <a:t>&gt;13,000 ყველა ასაკის მოსახლე</a:t>
            </a:r>
          </a:p>
          <a:p>
            <a:endParaRPr lang="ka-GE" sz="2400" dirty="0" smtClean="0"/>
          </a:p>
          <a:p>
            <a:r>
              <a:rPr lang="ka-GE" sz="2400" dirty="0" smtClean="0"/>
              <a:t>გამონაკლისი: </a:t>
            </a:r>
            <a:endParaRPr lang="ka-GE" sz="2400" dirty="0"/>
          </a:p>
          <a:p>
            <a:pPr lvl="1"/>
            <a:r>
              <a:rPr lang="ka-GE" sz="2400" dirty="0"/>
              <a:t>ქალაქთან მიერთებულ დაბებსა და სოფლებში მდებარე სამედიცინო </a:t>
            </a:r>
            <a:r>
              <a:rPr lang="ka-GE" sz="2400" dirty="0" smtClean="0"/>
              <a:t>დაწესებულებები</a:t>
            </a:r>
            <a:endParaRPr lang="ka-GE" sz="2400" dirty="0"/>
          </a:p>
          <a:p>
            <a:pPr lvl="1"/>
            <a:r>
              <a:rPr lang="ka-GE" sz="2400" dirty="0"/>
              <a:t>იძულებით გადაადგილებულ პირთა საოჯახო </a:t>
            </a:r>
            <a:r>
              <a:rPr lang="ka-GE" sz="2400" dirty="0" smtClean="0"/>
              <a:t>ცენტრები</a:t>
            </a:r>
            <a:endParaRPr lang="ka-GE" sz="2400" dirty="0"/>
          </a:p>
          <a:p>
            <a:pPr marL="0" indent="0">
              <a:buNone/>
            </a:pP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06601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rgbClr val="C00000"/>
                </a:solidFill>
              </a:rPr>
              <a:t>სელექციის </a:t>
            </a:r>
            <a:r>
              <a:rPr lang="ka-GE" sz="4000" b="1" dirty="0" smtClean="0">
                <a:solidFill>
                  <a:srgbClr val="C00000"/>
                </a:solidFill>
              </a:rPr>
              <a:t>კრიტერიუმები (2)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x-none" sz="2400" dirty="0" smtClean="0"/>
              <a:t>1 </a:t>
            </a:r>
            <a:r>
              <a:rPr lang="x-none" sz="2400" dirty="0"/>
              <a:t>პჯდ გუნდთან </a:t>
            </a:r>
            <a:r>
              <a:rPr lang="x-none" sz="2400" dirty="0" smtClean="0"/>
              <a:t>(ექიმი/ექთანი) მიმაგრებული </a:t>
            </a:r>
            <a:r>
              <a:rPr lang="x-none" sz="2400" dirty="0"/>
              <a:t>მოსახლეობის ოპტიმალური რაოდენობა  </a:t>
            </a:r>
            <a:r>
              <a:rPr lang="x-none" sz="2400" smtClean="0"/>
              <a:t>- &lt;2,500 </a:t>
            </a:r>
            <a:r>
              <a:rPr lang="x-none" sz="2400" dirty="0" smtClean="0"/>
              <a:t>მოსახლე</a:t>
            </a:r>
          </a:p>
          <a:p>
            <a:pPr algn="just"/>
            <a:r>
              <a:rPr lang="ka-GE" sz="2400" dirty="0" smtClean="0"/>
              <a:t>ექიმი-სპეციალისტების მომსახურება </a:t>
            </a:r>
            <a:r>
              <a:rPr lang="ka-GE" sz="2400" dirty="0"/>
              <a:t>და დიაგნოსტიკური </a:t>
            </a:r>
            <a:r>
              <a:rPr lang="ka-GE" sz="2400" dirty="0" smtClean="0"/>
              <a:t>სერვისების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მიხედვით</a:t>
            </a:r>
            <a:endParaRPr lang="ka-GE" sz="2400" dirty="0"/>
          </a:p>
          <a:p>
            <a:r>
              <a:rPr lang="ka-GE" sz="2400" dirty="0" smtClean="0"/>
              <a:t>ლაბორატორიული </a:t>
            </a:r>
            <a:r>
              <a:rPr lang="ka-GE" sz="2400" dirty="0"/>
              <a:t>სერვისების </a:t>
            </a:r>
            <a:r>
              <a:rPr lang="ka-GE" sz="2400" dirty="0" smtClean="0"/>
              <a:t>(ან ბილოგიური </a:t>
            </a:r>
            <a:r>
              <a:rPr lang="ka-GE" sz="2400" dirty="0"/>
              <a:t>მასალის </a:t>
            </a:r>
            <a:r>
              <a:rPr lang="ka-GE" sz="2400" dirty="0" smtClean="0"/>
              <a:t>აღება) მიწოდება </a:t>
            </a:r>
            <a:r>
              <a:rPr lang="x-none" sz="2400" dirty="0" smtClean="0"/>
              <a:t>ფაქტობრივი </a:t>
            </a:r>
            <a:r>
              <a:rPr lang="x-none" sz="2400" dirty="0"/>
              <a:t>მისამართის </a:t>
            </a:r>
            <a:r>
              <a:rPr lang="x-none" sz="2400" dirty="0" smtClean="0"/>
              <a:t>მიხედვით</a:t>
            </a:r>
            <a:r>
              <a:rPr lang="ka-GE" sz="2400" dirty="0" smtClean="0"/>
              <a:t> </a:t>
            </a:r>
          </a:p>
          <a:p>
            <a:pPr algn="just"/>
            <a:r>
              <a:rPr lang="en-US" sz="2400" dirty="0" err="1"/>
              <a:t>ინფრასტრუქტურისადმი</a:t>
            </a:r>
            <a:r>
              <a:rPr lang="ka-GE" sz="2400" dirty="0"/>
              <a:t> </a:t>
            </a:r>
            <a:r>
              <a:rPr lang="ka-GE" sz="2400" dirty="0" smtClean="0"/>
              <a:t>მოთხოვნები</a:t>
            </a:r>
          </a:p>
          <a:p>
            <a:r>
              <a:rPr lang="ka-GE" sz="2400" dirty="0"/>
              <a:t>იმუნიზაცია/იმუნიზაციის სახ. პროგრამაში მონაწილეობა</a:t>
            </a:r>
          </a:p>
          <a:p>
            <a:r>
              <a:rPr lang="ka-GE" sz="2400" dirty="0"/>
              <a:t>ჯანმრთელობის შესახებ ელექტრონული ჩანაწერების სისტემების დანერგვა-გამოყენება</a:t>
            </a:r>
          </a:p>
          <a:p>
            <a:r>
              <a:rPr lang="ka-GE" sz="2400" dirty="0"/>
              <a:t>უწვეტი სამედიცინო განათლების უზრუნველყოფა</a:t>
            </a:r>
          </a:p>
          <a:p>
            <a:r>
              <a:rPr lang="ka-GE" sz="2400" dirty="0"/>
              <a:t>სამედიცინო სერვისის ხარისხის ინდიკატორების ანგარიშგება (არასავალდებულო)</a:t>
            </a:r>
          </a:p>
          <a:p>
            <a:pPr algn="just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9530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დაწესებულება/ბენეფიციარი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591212"/>
              </p:ext>
            </p:extLst>
          </p:nvPr>
        </p:nvGraphicFramePr>
        <p:xfrm>
          <a:off x="527713" y="1554480"/>
          <a:ext cx="11386780" cy="433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70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2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26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900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მონაწილე დაწესე-ბულება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რეგისტრი- რებული</a:t>
                      </a:r>
                      <a:r>
                        <a:rPr lang="ka-GE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ბენეფი-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ციარი სულ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&lt;10,000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10,000-13,000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&gt;13,000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რეგისტრი-რებულთა % მოსახლეობის </a:t>
                      </a:r>
                      <a:r>
                        <a:rPr lang="ka-GE" sz="1400" baseline="0" dirty="0" smtClean="0"/>
                        <a:t>საერთო რაოდენობიდან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დაწესე-ბულება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ბენეფი-ციარები</a:t>
                      </a:r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თბილისი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968,990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94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283,326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55,367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27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630,297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გლდანი-ნაძალადევი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272,289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87,139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185,150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დიდუბე-ჩუღურეთი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144,966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33,170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100,737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ვაკე-საბურთალო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230,987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56,404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23,356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151,227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ისანი-სამგორი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255,872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79,009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20,952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155,911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71%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ძველი თბილისი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64,876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27,604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37,272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48%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10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178,276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16,539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11,446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150,291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87%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13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19,175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22,136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137,217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90%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45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4" t="29111" r="66376" b="22445"/>
          <a:stretch/>
        </p:blipFill>
        <p:spPr bwMode="auto">
          <a:xfrm>
            <a:off x="608610" y="89258"/>
            <a:ext cx="10031681" cy="664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Image result for á­áááá á¢á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Callout 2 6"/>
          <p:cNvSpPr/>
          <p:nvPr/>
        </p:nvSpPr>
        <p:spPr>
          <a:xfrm>
            <a:off x="3766456" y="306977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ვაკე-საბურთალო</a:t>
            </a:r>
          </a:p>
          <a:p>
            <a:pPr algn="ctr"/>
            <a:r>
              <a:rPr lang="ka-GE" sz="1200" b="1" dirty="0" smtClean="0"/>
              <a:t>&gt;13,000 – 6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0" name="Line Callout 2 9"/>
          <p:cNvSpPr/>
          <p:nvPr/>
        </p:nvSpPr>
        <p:spPr>
          <a:xfrm>
            <a:off x="8231212" y="2770210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ისანი-სამგორი</a:t>
            </a:r>
          </a:p>
          <a:p>
            <a:pPr algn="ctr"/>
            <a:r>
              <a:rPr lang="ka-GE" sz="1200" b="1" dirty="0" smtClean="0"/>
              <a:t>&gt;13,000 – 7</a:t>
            </a:r>
          </a:p>
          <a:p>
            <a:pPr algn="ctr"/>
            <a:r>
              <a:rPr lang="ka-GE" sz="1200" b="1" dirty="0" smtClean="0"/>
              <a:t>10,000-13,000 - 2</a:t>
            </a:r>
          </a:p>
        </p:txBody>
      </p:sp>
      <p:sp>
        <p:nvSpPr>
          <p:cNvPr id="11" name="Line Callout 2 10"/>
          <p:cNvSpPr/>
          <p:nvPr/>
        </p:nvSpPr>
        <p:spPr>
          <a:xfrm>
            <a:off x="5624450" y="4193014"/>
            <a:ext cx="1460299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ძველი თბილისი</a:t>
            </a:r>
          </a:p>
          <a:p>
            <a:pPr algn="ctr"/>
            <a:r>
              <a:rPr lang="ka-GE" sz="1200" b="1" dirty="0" smtClean="0"/>
              <a:t>&gt;13,000 – 2</a:t>
            </a:r>
          </a:p>
        </p:txBody>
      </p:sp>
      <p:sp>
        <p:nvSpPr>
          <p:cNvPr id="12" name="Line Callout 2 11"/>
          <p:cNvSpPr/>
          <p:nvPr/>
        </p:nvSpPr>
        <p:spPr>
          <a:xfrm>
            <a:off x="4968723" y="1303059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დიდუბე-ჩუღურეთი</a:t>
            </a:r>
          </a:p>
          <a:p>
            <a:pPr algn="ctr"/>
            <a:r>
              <a:rPr lang="ka-GE" sz="1200" b="1" dirty="0" smtClean="0"/>
              <a:t>&gt;13,000 – 5</a:t>
            </a:r>
          </a:p>
          <a:p>
            <a:pPr algn="ctr"/>
            <a:r>
              <a:rPr lang="ka-GE" sz="1200" b="1" dirty="0" smtClean="0"/>
              <a:t>10,000-13,000 - 1</a:t>
            </a:r>
          </a:p>
        </p:txBody>
      </p:sp>
      <p:sp>
        <p:nvSpPr>
          <p:cNvPr id="13" name="Line Callout 2 12"/>
          <p:cNvSpPr/>
          <p:nvPr/>
        </p:nvSpPr>
        <p:spPr>
          <a:xfrm>
            <a:off x="2791580" y="823281"/>
            <a:ext cx="1705025" cy="599119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გლდანი-ნაძალადევი</a:t>
            </a:r>
          </a:p>
          <a:p>
            <a:pPr algn="ctr"/>
            <a:r>
              <a:rPr lang="ka-GE" sz="1200" b="1" dirty="0" smtClean="0"/>
              <a:t>&gt;13,000 – 7</a:t>
            </a:r>
            <a:endParaRPr lang="en-US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503069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საყოველთაო ჯანდაცვის პროგრამა - პჯდ სერვისების განვითარების ტენდენციები 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18832" y="2333501"/>
            <a:ext cx="1769590" cy="2349546"/>
            <a:chOff x="9921130" y="1088208"/>
            <a:chExt cx="1769590" cy="2349546"/>
          </a:xfrm>
        </p:grpSpPr>
        <p:sp>
          <p:nvSpPr>
            <p:cNvPr id="17" name="Rounded Rectangle 16"/>
            <p:cNvSpPr/>
            <p:nvPr/>
          </p:nvSpPr>
          <p:spPr>
            <a:xfrm>
              <a:off x="9921130" y="1088208"/>
              <a:ext cx="1769590" cy="234954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9972960" y="1140038"/>
              <a:ext cx="1665930" cy="2245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2021 მარტი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მიმწოდებელი - რეგისტრირებული ბენეფიციარი &gt;20,000</a:t>
              </a:r>
              <a:endParaRPr lang="en-US" sz="1600" b="1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5458" y="2333501"/>
            <a:ext cx="2148700" cy="2349546"/>
            <a:chOff x="615458" y="2333501"/>
            <a:chExt cx="2148700" cy="2349546"/>
          </a:xfrm>
        </p:grpSpPr>
        <p:grpSp>
          <p:nvGrpSpPr>
            <p:cNvPr id="4" name="Group 3"/>
            <p:cNvGrpSpPr/>
            <p:nvPr/>
          </p:nvGrpSpPr>
          <p:grpSpPr>
            <a:xfrm>
              <a:off x="615458" y="2333501"/>
              <a:ext cx="1769590" cy="2349546"/>
              <a:chOff x="11422" y="1088208"/>
              <a:chExt cx="1769590" cy="2349546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" name="Rounded Rectangle 4"/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2013 თებერვალი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საყოველთაო ჯანდაცვის პროგრამა</a:t>
                </a:r>
                <a:endParaRPr lang="en-US" sz="1600" b="1" kern="1200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2389005" y="3476500"/>
              <a:ext cx="375153" cy="438858"/>
              <a:chOff x="1957972" y="2043552"/>
              <a:chExt cx="375153" cy="438858"/>
            </a:xfrm>
          </p:grpSpPr>
          <p:sp>
            <p:nvSpPr>
              <p:cNvPr id="20" name="Right Arrow 19"/>
              <p:cNvSpPr/>
              <p:nvPr/>
            </p:nvSpPr>
            <p:spPr>
              <a:xfrm>
                <a:off x="195797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shade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ight Arrow 4"/>
              <p:cNvSpPr/>
              <p:nvPr/>
            </p:nvSpPr>
            <p:spPr>
              <a:xfrm>
                <a:off x="195797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014270" y="2325956"/>
            <a:ext cx="2144743" cy="2349546"/>
            <a:chOff x="3014270" y="2325956"/>
            <a:chExt cx="2144743" cy="2349546"/>
          </a:xfrm>
        </p:grpSpPr>
        <p:grpSp>
          <p:nvGrpSpPr>
            <p:cNvPr id="7" name="Group 6"/>
            <p:cNvGrpSpPr/>
            <p:nvPr/>
          </p:nvGrpSpPr>
          <p:grpSpPr>
            <a:xfrm>
              <a:off x="3014270" y="2325956"/>
              <a:ext cx="1769590" cy="2349546"/>
              <a:chOff x="2488849" y="1088208"/>
              <a:chExt cx="1769590" cy="2349546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2488849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1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2540679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2017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სერვისების და სპეციალისტების ოპტიმიზაცია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პჯდ გუნდთან მიმაგრებული ბენეფიციარები 2,500</a:t>
                </a:r>
                <a:endParaRPr lang="en-US" sz="1600" b="1" kern="1200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4783860" y="3500729"/>
              <a:ext cx="375153" cy="438858"/>
              <a:chOff x="4435398" y="2043552"/>
              <a:chExt cx="375153" cy="438858"/>
            </a:xfrm>
          </p:grpSpPr>
          <p:sp>
            <p:nvSpPr>
              <p:cNvPr id="23" name="Right Arrow 22"/>
              <p:cNvSpPr/>
              <p:nvPr/>
            </p:nvSpPr>
            <p:spPr>
              <a:xfrm>
                <a:off x="4435398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lnRef>
              <a:fill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fillRef>
              <a:effectRef idx="3">
                <a:schemeClr val="accent1">
                  <a:shade val="90000"/>
                  <a:hueOff val="125037"/>
                  <a:satOff val="-2309"/>
                  <a:lumOff val="10709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ight Arrow 4"/>
              <p:cNvSpPr/>
              <p:nvPr/>
            </p:nvSpPr>
            <p:spPr>
              <a:xfrm>
                <a:off x="4435398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5282455" y="2385331"/>
            <a:ext cx="2148702" cy="2349546"/>
            <a:chOff x="5282455" y="2385331"/>
            <a:chExt cx="2148702" cy="2349546"/>
          </a:xfrm>
        </p:grpSpPr>
        <p:grpSp>
          <p:nvGrpSpPr>
            <p:cNvPr id="10" name="Group 9"/>
            <p:cNvGrpSpPr/>
            <p:nvPr/>
          </p:nvGrpSpPr>
          <p:grpSpPr>
            <a:xfrm>
              <a:off x="5282455" y="2385331"/>
              <a:ext cx="1769590" cy="2349546"/>
              <a:chOff x="4966276" y="1088208"/>
              <a:chExt cx="1769590" cy="2349546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4966276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2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ounded Rectangle 4"/>
              <p:cNvSpPr/>
              <p:nvPr/>
            </p:nvSpPr>
            <p:spPr>
              <a:xfrm>
                <a:off x="5018106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2019 სექტემბერი 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სელექციის ახალი კრიტერიუმებიოს გამოცხადება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7056004" y="3493430"/>
              <a:ext cx="375153" cy="438858"/>
              <a:chOff x="6912825" y="2043552"/>
              <a:chExt cx="375153" cy="438858"/>
            </a:xfrm>
          </p:grpSpPr>
          <p:sp>
            <p:nvSpPr>
              <p:cNvPr id="26" name="Right Arrow 25"/>
              <p:cNvSpPr/>
              <p:nvPr/>
            </p:nvSpPr>
            <p:spPr>
              <a:xfrm>
                <a:off x="6912825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lnRef>
              <a:fill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fillRef>
              <a:effectRef idx="3">
                <a:schemeClr val="accent1">
                  <a:shade val="90000"/>
                  <a:hueOff val="250074"/>
                  <a:satOff val="-4618"/>
                  <a:lumOff val="21418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Right Arrow 4"/>
              <p:cNvSpPr/>
              <p:nvPr/>
            </p:nvSpPr>
            <p:spPr>
              <a:xfrm>
                <a:off x="6912825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7515014" y="2333501"/>
            <a:ext cx="2144743" cy="2349546"/>
            <a:chOff x="7515014" y="2333501"/>
            <a:chExt cx="2144743" cy="2349546"/>
          </a:xfrm>
        </p:grpSpPr>
        <p:grpSp>
          <p:nvGrpSpPr>
            <p:cNvPr id="13" name="Group 12"/>
            <p:cNvGrpSpPr/>
            <p:nvPr/>
          </p:nvGrpSpPr>
          <p:grpSpPr>
            <a:xfrm>
              <a:off x="7515014" y="2333501"/>
              <a:ext cx="1769590" cy="2349546"/>
              <a:chOff x="7443703" y="1088208"/>
              <a:chExt cx="1769590" cy="2349546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7443703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-3000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ounded Rectangle 4"/>
              <p:cNvSpPr/>
              <p:nvPr/>
            </p:nvSpPr>
            <p:spPr>
              <a:xfrm>
                <a:off x="7495533" y="1140038"/>
                <a:ext cx="1665930" cy="22458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2020 მარტი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a-GE" sz="1600" b="1" kern="1200" dirty="0" smtClean="0"/>
                  <a:t>მიმწოდებელი - რეგისტრირებული ბენეფიციარი &gt;13,000</a:t>
                </a:r>
                <a:endParaRPr lang="en-US" sz="1600" b="1" kern="12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9284604" y="3508274"/>
              <a:ext cx="375153" cy="438858"/>
              <a:chOff x="9390252" y="2043552"/>
              <a:chExt cx="375153" cy="438858"/>
            </a:xfrm>
          </p:grpSpPr>
          <p:sp>
            <p:nvSpPr>
              <p:cNvPr id="29" name="Right Arrow 28"/>
              <p:cNvSpPr/>
              <p:nvPr/>
            </p:nvSpPr>
            <p:spPr>
              <a:xfrm>
                <a:off x="9390252" y="2043552"/>
                <a:ext cx="375153" cy="438858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lnRef>
              <a:fill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fillRef>
              <a:effectRef idx="3">
                <a:schemeClr val="accent1">
                  <a:shade val="90000"/>
                  <a:hueOff val="375112"/>
                  <a:satOff val="-6927"/>
                  <a:lumOff val="32127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0" name="Right Arrow 4"/>
              <p:cNvSpPr/>
              <p:nvPr/>
            </p:nvSpPr>
            <p:spPr>
              <a:xfrm>
                <a:off x="9390252" y="2131324"/>
                <a:ext cx="262607" cy="26331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600" b="1" kern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05004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საყოველთაო ჯანდაცვის პროგრამა - </a:t>
            </a:r>
            <a:r>
              <a:rPr lang="ka-GE" dirty="0"/>
              <a:t>პჯდ სერვისების განვითარების ტენდენციები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700696"/>
              </p:ext>
            </p:extLst>
          </p:nvPr>
        </p:nvGraphicFramePr>
        <p:xfrm>
          <a:off x="261257" y="1600200"/>
          <a:ext cx="1170214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39559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2517</TotalTime>
  <Words>466</Words>
  <Application>Microsoft Office PowerPoint</Application>
  <PresentationFormat>Widescreen</PresentationFormat>
  <Paragraphs>166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Sylfaen</vt:lpstr>
      <vt:lpstr>Office Theme</vt:lpstr>
      <vt:lpstr>     პირველადი ჯანდაცვის სისტემა- მომავლის ხედვა    ივლისი, 2019</vt:lpstr>
      <vt:lpstr>პირველადი ჯანდაცვა სოფლად</vt:lpstr>
      <vt:lpstr>სელექციის კრიტერიუმები (1)</vt:lpstr>
      <vt:lpstr>სელექციის კრიტერიუმები (2)</vt:lpstr>
      <vt:lpstr>დაწესებულება/ბენეფიციარი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  <vt:lpstr>PowerPoint Presentation</vt:lpstr>
      <vt:lpstr>საყოველთაო ჯანდაცვის პროგრამა - პჯდ სერვისების განვითარების ტენდენციები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Tamar Gabunia</cp:lastModifiedBy>
  <cp:revision>206</cp:revision>
  <dcterms:created xsi:type="dcterms:W3CDTF">2013-07-15T20:25:18Z</dcterms:created>
  <dcterms:modified xsi:type="dcterms:W3CDTF">2019-07-05T15:54:17Z</dcterms:modified>
</cp:coreProperties>
</file>