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gabunia\Desktop\TOP-20%20%20&#4308;&#4313;&#4304;&#4321;%2024.12.2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1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gabunia\Desktop\TOP-20%20%20&#4308;&#4313;&#4304;&#4321;%2024.12.201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შემთხვევბის რაოდენობა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Sheet1!$A$2:$A$24</c:f>
              <c:strCache>
                <c:ptCount val="23"/>
                <c:pt idx="0">
                  <c:v> კარდიოლოგია </c:v>
                </c:pt>
                <c:pt idx="1">
                  <c:v> სასუნთქი სისტემის დაავადებები: ბრონქიტი, ფქოდ, სუნთქვის უკმარისობა </c:v>
                </c:pt>
                <c:pt idx="2">
                  <c:v> ორსულობა და მშობიარობა </c:v>
                </c:pt>
                <c:pt idx="3">
                  <c:v> სასუნთქი გზების ინფექციები: გრიპი, პნევმონია </c:v>
                </c:pt>
                <c:pt idx="4">
                  <c:v> ტრავმები </c:v>
                </c:pt>
                <c:pt idx="5">
                  <c:v> აბდომინალური ქირურგია </c:v>
                </c:pt>
                <c:pt idx="6">
                  <c:v> ნევროლოგია </c:v>
                </c:pt>
                <c:pt idx="7">
                  <c:v> სიმსივნეები </c:v>
                </c:pt>
                <c:pt idx="8">
                  <c:v> ნეიროქირურგია </c:v>
                </c:pt>
                <c:pt idx="9">
                  <c:v> ოფთალმოლოგია </c:v>
                </c:pt>
                <c:pt idx="10">
                  <c:v> კანი და სახსრები </c:v>
                </c:pt>
                <c:pt idx="11">
                  <c:v> ნეფროლოგია </c:v>
                </c:pt>
                <c:pt idx="12">
                  <c:v> ანემია </c:v>
                </c:pt>
                <c:pt idx="13">
                  <c:v> სისხლძარღვთა პათოლოგიები </c:v>
                </c:pt>
                <c:pt idx="14">
                  <c:v>  ინფექციური დაავადებები </c:v>
                </c:pt>
                <c:pt idx="15">
                  <c:v>გასტროენტეროლოგია</c:v>
                </c:pt>
                <c:pt idx="16">
                  <c:v> ცხვირ ხახა </c:v>
                </c:pt>
                <c:pt idx="17">
                  <c:v> ტონზილიტი და ლარინგიტი </c:v>
                </c:pt>
                <c:pt idx="18">
                  <c:v> გინეკოლოგია </c:v>
                </c:pt>
                <c:pt idx="19">
                  <c:v> დიაბეტი </c:v>
                </c:pt>
                <c:pt idx="20">
                  <c:v>გასტროენტეროლოგია (საყლაპავი)</c:v>
                </c:pt>
                <c:pt idx="21">
                  <c:v> ჩიყვი </c:v>
                </c:pt>
                <c:pt idx="22">
                  <c:v> ყელ-ყური </c:v>
                </c:pt>
              </c:strCache>
            </c:strRef>
          </c:cat>
          <c:val>
            <c:numRef>
              <c:f>Sheet1!$B$2:$B$24</c:f>
            </c:numRef>
          </c:val>
          <c:extLst>
            <c:ext xmlns:c16="http://schemas.microsoft.com/office/drawing/2014/chart" uri="{C3380CC4-5D6E-409C-BE32-E72D297353CC}">
              <c16:uniqueId val="{00000000-1913-461A-B4EE-64FB0A8B719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შემთხვევებზე მოთხოვნილი თანხა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Sheet1!$A$2:$A$24</c:f>
              <c:strCache>
                <c:ptCount val="23"/>
                <c:pt idx="0">
                  <c:v> კარდიოლოგია </c:v>
                </c:pt>
                <c:pt idx="1">
                  <c:v> სასუნთქი სისტემის დაავადებები: ბრონქიტი, ფქოდ, სუნთქვის უკმარისობა </c:v>
                </c:pt>
                <c:pt idx="2">
                  <c:v> ორსულობა და მშობიარობა </c:v>
                </c:pt>
                <c:pt idx="3">
                  <c:v> სასუნთქი გზების ინფექციები: გრიპი, პნევმონია </c:v>
                </c:pt>
                <c:pt idx="4">
                  <c:v> ტრავმები </c:v>
                </c:pt>
                <c:pt idx="5">
                  <c:v> აბდომინალური ქირურგია </c:v>
                </c:pt>
                <c:pt idx="6">
                  <c:v> ნევროლოგია </c:v>
                </c:pt>
                <c:pt idx="7">
                  <c:v> სიმსივნეები </c:v>
                </c:pt>
                <c:pt idx="8">
                  <c:v> ნეიროქირურგია </c:v>
                </c:pt>
                <c:pt idx="9">
                  <c:v> ოფთალმოლოგია </c:v>
                </c:pt>
                <c:pt idx="10">
                  <c:v> კანი და სახსრები </c:v>
                </c:pt>
                <c:pt idx="11">
                  <c:v> ნეფროლოგია </c:v>
                </c:pt>
                <c:pt idx="12">
                  <c:v> ანემია </c:v>
                </c:pt>
                <c:pt idx="13">
                  <c:v> სისხლძარღვთა პათოლოგიები </c:v>
                </c:pt>
                <c:pt idx="14">
                  <c:v>  ინფექციური დაავადებები </c:v>
                </c:pt>
                <c:pt idx="15">
                  <c:v>გასტროენტეროლოგია</c:v>
                </c:pt>
                <c:pt idx="16">
                  <c:v> ცხვირ ხახა </c:v>
                </c:pt>
                <c:pt idx="17">
                  <c:v> ტონზილიტი და ლარინგიტი </c:v>
                </c:pt>
                <c:pt idx="18">
                  <c:v> გინეკოლოგია </c:v>
                </c:pt>
                <c:pt idx="19">
                  <c:v> დიაბეტი </c:v>
                </c:pt>
                <c:pt idx="20">
                  <c:v>გასტროენტეროლოგია (საყლაპავი)</c:v>
                </c:pt>
                <c:pt idx="21">
                  <c:v> ჩიყვი </c:v>
                </c:pt>
                <c:pt idx="22">
                  <c:v> ყელ-ყური </c:v>
                </c:pt>
              </c:strCache>
            </c:strRef>
          </c:cat>
          <c:val>
            <c:numRef>
              <c:f>Sheet1!$C$2:$C$24</c:f>
              <c:numCache>
                <c:formatCode>_-* #,##0.00\ _₾_-;\-* #,##0.00\ _₾_-;_-* "-"??\ _₾_-;_-@_-</c:formatCode>
                <c:ptCount val="23"/>
                <c:pt idx="0">
                  <c:v>110399814.5500018</c:v>
                </c:pt>
                <c:pt idx="1">
                  <c:v>67407139.36500001</c:v>
                </c:pt>
                <c:pt idx="2">
                  <c:v>64179217.350000151</c:v>
                </c:pt>
                <c:pt idx="3">
                  <c:v>62084358.210000008</c:v>
                </c:pt>
                <c:pt idx="4">
                  <c:v>51905965.301000148</c:v>
                </c:pt>
                <c:pt idx="5">
                  <c:v>38198969.210000001</c:v>
                </c:pt>
                <c:pt idx="6">
                  <c:v>33395472.500000142</c:v>
                </c:pt>
                <c:pt idx="7">
                  <c:v>25907208.400000025</c:v>
                </c:pt>
                <c:pt idx="8">
                  <c:v>25262540.090000007</c:v>
                </c:pt>
                <c:pt idx="9">
                  <c:v>17851565.989999972</c:v>
                </c:pt>
                <c:pt idx="10">
                  <c:v>15696774.21000004</c:v>
                </c:pt>
                <c:pt idx="11">
                  <c:v>14590877.240000218</c:v>
                </c:pt>
                <c:pt idx="12">
                  <c:v>11478160.900000002</c:v>
                </c:pt>
                <c:pt idx="13">
                  <c:v>10893985.330000004</c:v>
                </c:pt>
                <c:pt idx="14">
                  <c:v>9688387.790000001</c:v>
                </c:pt>
                <c:pt idx="15">
                  <c:v>7132019.4199999608</c:v>
                </c:pt>
                <c:pt idx="16">
                  <c:v>5385898.5700000282</c:v>
                </c:pt>
                <c:pt idx="17">
                  <c:v>4448112.1500000097</c:v>
                </c:pt>
                <c:pt idx="18">
                  <c:v>2398116.4300000002</c:v>
                </c:pt>
                <c:pt idx="19">
                  <c:v>1909417.05</c:v>
                </c:pt>
                <c:pt idx="20">
                  <c:v>1689032.58</c:v>
                </c:pt>
                <c:pt idx="21">
                  <c:v>1151724.2</c:v>
                </c:pt>
                <c:pt idx="22">
                  <c:v>191940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13-461A-B4EE-64FB0A8B719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7410176"/>
        <c:axId val="197601152"/>
      </c:barChart>
      <c:catAx>
        <c:axId val="19741017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97601152"/>
        <c:crosses val="autoZero"/>
        <c:auto val="1"/>
        <c:lblAlgn val="ctr"/>
        <c:lblOffset val="100"/>
        <c:noMultiLvlLbl val="0"/>
      </c:catAx>
      <c:valAx>
        <c:axId val="197601152"/>
        <c:scaling>
          <c:orientation val="minMax"/>
        </c:scaling>
        <c:delete val="1"/>
        <c:axPos val="b"/>
        <c:numFmt formatCode="_-* #,##0.00\ _₾_-;\-* #,##0.00\ _₾_-;_-* &quot;-&quot;??\ _₾_-;_-@_-" sourceLinked="1"/>
        <c:majorTickMark val="none"/>
        <c:minorTickMark val="none"/>
        <c:tickLblPos val="nextTo"/>
        <c:crossAx val="19741017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9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'[TOP-20  ეკას 24.12.2019.xlsx]top20 ფასით'!$C$2</c:f>
              <c:strCache>
                <c:ptCount val="1"/>
                <c:pt idx="0">
                  <c:v>Ncsp კოდების ჯგუფი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'[TOP-20  ეკას 24.12.2019.xlsx]top20 ფასით'!$B$3:$B$23</c:f>
              <c:strCache>
                <c:ptCount val="21"/>
                <c:pt idx="0">
                  <c:v>აორტის ანევრიზმა და განშრევება</c:v>
                </c:pt>
                <c:pt idx="1">
                  <c:v>თავის ტვინის ინფარქტი</c:v>
                </c:pt>
                <c:pt idx="2">
                  <c:v>თავის ტვინის ინფარქტი</c:v>
                </c:pt>
                <c:pt idx="3">
                  <c:v>სუბარაქნოიდული სისხლჩაქცევა</c:v>
                </c:pt>
                <c:pt idx="4">
                  <c:v>აორტის ანევრიზმა და განშრევება</c:v>
                </c:pt>
                <c:pt idx="5">
                  <c:v>აორტის ანევრიზმა და განშრევება</c:v>
                </c:pt>
                <c:pt idx="6">
                  <c:v>აორტის ანევრიზმა და განშრევება</c:v>
                </c:pt>
                <c:pt idx="7">
                  <c:v>აორტის ანევრიზმა და განშრევება</c:v>
                </c:pt>
                <c:pt idx="8">
                  <c:v>სხვა ცერებროვასკულური ავადმყოფობები</c:v>
                </c:pt>
                <c:pt idx="9">
                  <c:v>თავის ტვინის სხვა დაზიანებები</c:v>
                </c:pt>
                <c:pt idx="10">
                  <c:v>აორტის ანევრიზმა და განშრევება</c:v>
                </c:pt>
                <c:pt idx="11">
                  <c:v>არტერიების ემბოლია და თრომბოზი</c:v>
                </c:pt>
                <c:pt idx="12">
                  <c:v>სქოლიოზი</c:v>
                </c:pt>
                <c:pt idx="13">
                  <c:v>ინტრაცერებრული სისხლჩაქცევა</c:v>
                </c:pt>
                <c:pt idx="14">
                  <c:v>ინტრაკრანიალური ტრავმა</c:v>
                </c:pt>
                <c:pt idx="15">
                  <c:v>სუბარაქნოიდული სისხლჩაქცევა</c:v>
                </c:pt>
                <c:pt idx="16">
                  <c:v>ხერხემლის კისრის ნაწილის მოტეხილობა</c:v>
                </c:pt>
                <c:pt idx="17">
                  <c:v>აორტის ანევრიზმა და განშრევება</c:v>
                </c:pt>
                <c:pt idx="18">
                  <c:v>ინტრაცერებრული სისხლჩაქცევა</c:v>
                </c:pt>
                <c:pt idx="19">
                  <c:v>სულ ჯამური მოთხოვნილი თანხა</c:v>
                </c:pt>
                <c:pt idx="20">
                  <c:v>მოსალოდნელი ეფქეტი</c:v>
                </c:pt>
              </c:strCache>
            </c:strRef>
          </c:cat>
          <c:val>
            <c:numRef>
              <c:f>'[TOP-20  ეკას 24.12.2019.xlsx]top20 ფასით'!$C$3:$C$23</c:f>
            </c:numRef>
          </c:val>
          <c:extLst>
            <c:ext xmlns:c16="http://schemas.microsoft.com/office/drawing/2014/chart" uri="{C3380CC4-5D6E-409C-BE32-E72D297353CC}">
              <c16:uniqueId val="{00000000-CE16-4FEA-8AFC-2FE132D01E00}"/>
            </c:ext>
          </c:extLst>
        </c:ser>
        <c:ser>
          <c:idx val="1"/>
          <c:order val="1"/>
          <c:tx>
            <c:strRef>
              <c:f>'[TOP-20  ეკას 24.12.2019.xlsx]top20 ფასით'!$D$2</c:f>
              <c:strCache>
                <c:ptCount val="1"/>
                <c:pt idx="0">
                  <c:v>შემთხვევბის რაოდენობა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'[TOP-20  ეკას 24.12.2019.xlsx]top20 ფასით'!$B$3:$B$23</c:f>
              <c:strCache>
                <c:ptCount val="21"/>
                <c:pt idx="0">
                  <c:v>აორტის ანევრიზმა და განშრევება</c:v>
                </c:pt>
                <c:pt idx="1">
                  <c:v>თავის ტვინის ინფარქტი</c:v>
                </c:pt>
                <c:pt idx="2">
                  <c:v>თავის ტვინის ინფარქტი</c:v>
                </c:pt>
                <c:pt idx="3">
                  <c:v>სუბარაქნოიდული სისხლჩაქცევა</c:v>
                </c:pt>
                <c:pt idx="4">
                  <c:v>აორტის ანევრიზმა და განშრევება</c:v>
                </c:pt>
                <c:pt idx="5">
                  <c:v>აორტის ანევრიზმა და განშრევება</c:v>
                </c:pt>
                <c:pt idx="6">
                  <c:v>აორტის ანევრიზმა და განშრევება</c:v>
                </c:pt>
                <c:pt idx="7">
                  <c:v>აორტის ანევრიზმა და განშრევება</c:v>
                </c:pt>
                <c:pt idx="8">
                  <c:v>სხვა ცერებროვასკულური ავადმყოფობები</c:v>
                </c:pt>
                <c:pt idx="9">
                  <c:v>თავის ტვინის სხვა დაზიანებები</c:v>
                </c:pt>
                <c:pt idx="10">
                  <c:v>აორტის ანევრიზმა და განშრევება</c:v>
                </c:pt>
                <c:pt idx="11">
                  <c:v>არტერიების ემბოლია და თრომბოზი</c:v>
                </c:pt>
                <c:pt idx="12">
                  <c:v>სქოლიოზი</c:v>
                </c:pt>
                <c:pt idx="13">
                  <c:v>ინტრაცერებრული სისხლჩაქცევა</c:v>
                </c:pt>
                <c:pt idx="14">
                  <c:v>ინტრაკრანიალური ტრავმა</c:v>
                </c:pt>
                <c:pt idx="15">
                  <c:v>სუბარაქნოიდული სისხლჩაქცევა</c:v>
                </c:pt>
                <c:pt idx="16">
                  <c:v>ხერხემლის კისრის ნაწილის მოტეხილობა</c:v>
                </c:pt>
                <c:pt idx="17">
                  <c:v>აორტის ანევრიზმა და განშრევება</c:v>
                </c:pt>
                <c:pt idx="18">
                  <c:v>ინტრაცერებრული სისხლჩაქცევა</c:v>
                </c:pt>
                <c:pt idx="19">
                  <c:v>სულ ჯამური მოთხოვნილი თანხა</c:v>
                </c:pt>
                <c:pt idx="20">
                  <c:v>მოსალოდნელი ეფქეტი</c:v>
                </c:pt>
              </c:strCache>
            </c:strRef>
          </c:cat>
          <c:val>
            <c:numRef>
              <c:f>'[TOP-20  ეკას 24.12.2019.xlsx]top20 ფასით'!$D$3:$D$23</c:f>
            </c:numRef>
          </c:val>
          <c:extLst>
            <c:ext xmlns:c16="http://schemas.microsoft.com/office/drawing/2014/chart" uri="{C3380CC4-5D6E-409C-BE32-E72D297353CC}">
              <c16:uniqueId val="{00000001-CE16-4FEA-8AFC-2FE132D01E00}"/>
            </c:ext>
          </c:extLst>
        </c:ser>
        <c:ser>
          <c:idx val="2"/>
          <c:order val="2"/>
          <c:tx>
            <c:strRef>
              <c:f>'[TOP-20  ეკას 24.12.2019.xlsx]top20 ფასით'!$E$2</c:f>
              <c:strCache>
                <c:ptCount val="1"/>
                <c:pt idx="0">
                  <c:v>შემთხვევაზე მოთხოვნილი თანხა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1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E16-4FEA-8AFC-2FE132D01E00}"/>
                </c:ext>
              </c:extLst>
            </c:dLbl>
            <c:dLbl>
              <c:idx val="2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E16-4FEA-8AFC-2FE132D01E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'[TOP-20  ეკას 24.12.2019.xlsx]top20 ფასით'!$B$3:$B$23</c:f>
              <c:strCache>
                <c:ptCount val="21"/>
                <c:pt idx="0">
                  <c:v>აორტის ანევრიზმა და განშრევება</c:v>
                </c:pt>
                <c:pt idx="1">
                  <c:v>თავის ტვინის ინფარქტი</c:v>
                </c:pt>
                <c:pt idx="2">
                  <c:v>თავის ტვინის ინფარქტი</c:v>
                </c:pt>
                <c:pt idx="3">
                  <c:v>სუბარაქნოიდული სისხლჩაქცევა</c:v>
                </c:pt>
                <c:pt idx="4">
                  <c:v>აორტის ანევრიზმა და განშრევება</c:v>
                </c:pt>
                <c:pt idx="5">
                  <c:v>აორტის ანევრიზმა და განშრევება</c:v>
                </c:pt>
                <c:pt idx="6">
                  <c:v>აორტის ანევრიზმა და განშრევება</c:v>
                </c:pt>
                <c:pt idx="7">
                  <c:v>აორტის ანევრიზმა და განშრევება</c:v>
                </c:pt>
                <c:pt idx="8">
                  <c:v>სხვა ცერებროვასკულური ავადმყოფობები</c:v>
                </c:pt>
                <c:pt idx="9">
                  <c:v>თავის ტვინის სხვა დაზიანებები</c:v>
                </c:pt>
                <c:pt idx="10">
                  <c:v>აორტის ანევრიზმა და განშრევება</c:v>
                </c:pt>
                <c:pt idx="11">
                  <c:v>არტერიების ემბოლია და თრომბოზი</c:v>
                </c:pt>
                <c:pt idx="12">
                  <c:v>სქოლიოზი</c:v>
                </c:pt>
                <c:pt idx="13">
                  <c:v>ინტრაცერებრული სისხლჩაქცევა</c:v>
                </c:pt>
                <c:pt idx="14">
                  <c:v>ინტრაკრანიალური ტრავმა</c:v>
                </c:pt>
                <c:pt idx="15">
                  <c:v>სუბარაქნოიდული სისხლჩაქცევა</c:v>
                </c:pt>
                <c:pt idx="16">
                  <c:v>ხერხემლის კისრის ნაწილის მოტეხილობა</c:v>
                </c:pt>
                <c:pt idx="17">
                  <c:v>აორტის ანევრიზმა და განშრევება</c:v>
                </c:pt>
                <c:pt idx="18">
                  <c:v>ინტრაცერებრული სისხლჩაქცევა</c:v>
                </c:pt>
                <c:pt idx="19">
                  <c:v>სულ ჯამური მოთხოვნილი თანხა</c:v>
                </c:pt>
                <c:pt idx="20">
                  <c:v>მოსალოდნელი ეფქეტი</c:v>
                </c:pt>
              </c:strCache>
            </c:strRef>
          </c:cat>
          <c:val>
            <c:numRef>
              <c:f>'[TOP-20  ეკას 24.12.2019.xlsx]top20 ფასით'!$E$3:$E$23</c:f>
              <c:numCache>
                <c:formatCode>#,##0</c:formatCode>
                <c:ptCount val="21"/>
                <c:pt idx="0">
                  <c:v>981694.16</c:v>
                </c:pt>
                <c:pt idx="1">
                  <c:v>402169</c:v>
                </c:pt>
                <c:pt idx="2">
                  <c:v>1772382.01</c:v>
                </c:pt>
                <c:pt idx="3">
                  <c:v>1217185.19</c:v>
                </c:pt>
                <c:pt idx="4">
                  <c:v>141271.28</c:v>
                </c:pt>
                <c:pt idx="5">
                  <c:v>231190.8</c:v>
                </c:pt>
                <c:pt idx="6">
                  <c:v>282345.46000000002</c:v>
                </c:pt>
                <c:pt idx="7">
                  <c:v>162656.25</c:v>
                </c:pt>
                <c:pt idx="8">
                  <c:v>235915</c:v>
                </c:pt>
                <c:pt idx="9">
                  <c:v>403279.89</c:v>
                </c:pt>
                <c:pt idx="10">
                  <c:v>208315.8</c:v>
                </c:pt>
                <c:pt idx="11">
                  <c:v>160644.95000000001</c:v>
                </c:pt>
                <c:pt idx="12">
                  <c:v>455839.7</c:v>
                </c:pt>
                <c:pt idx="13">
                  <c:v>3419321.15</c:v>
                </c:pt>
                <c:pt idx="14">
                  <c:v>178449.98</c:v>
                </c:pt>
                <c:pt idx="15">
                  <c:v>1131588.3700000001</c:v>
                </c:pt>
                <c:pt idx="16">
                  <c:v>212871.74</c:v>
                </c:pt>
                <c:pt idx="17">
                  <c:v>487477.69</c:v>
                </c:pt>
                <c:pt idx="18">
                  <c:v>313876.40000000002</c:v>
                </c:pt>
                <c:pt idx="19">
                  <c:v>12398474.819999998</c:v>
                </c:pt>
                <c:pt idx="20">
                  <c:v>1240000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16-4FEA-8AFC-2FE132D01E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373622960"/>
        <c:axId val="1373624208"/>
      </c:barChart>
      <c:catAx>
        <c:axId val="13736229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3624208"/>
        <c:crosses val="autoZero"/>
        <c:auto val="1"/>
        <c:lblAlgn val="ctr"/>
        <c:lblOffset val="100"/>
        <c:noMultiLvlLbl val="0"/>
      </c:catAx>
      <c:valAx>
        <c:axId val="1373624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3622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'[TOP-20  ეკას 24.12.2019.xlsx]ტოპ 20  ხშირი'!$B$3:$B$22</c:f>
              <c:strCache>
                <c:ptCount val="20"/>
                <c:pt idx="0">
                  <c:v>მოხუცებულობითი კატარაქტა</c:v>
                </c:pt>
                <c:pt idx="1">
                  <c:v>მოხუცებულობითი კატარაქტა</c:v>
                </c:pt>
                <c:pt idx="2">
                  <c:v>ნუშურებისა და ადენოიდების ქრონიკული ავადმყოფობები</c:v>
                </c:pt>
                <c:pt idx="3">
                  <c:v>მწვავე აპენდიციტი</c:v>
                </c:pt>
                <c:pt idx="4">
                  <c:v>ქოლელითიაზი</c:v>
                </c:pt>
                <c:pt idx="5">
                  <c:v>მწვავე ტონზილიტი</c:v>
                </c:pt>
                <c:pt idx="6">
                  <c:v>მწვავე ბრონქიოლიტი</c:v>
                </c:pt>
                <c:pt idx="7">
                  <c:v>ნუშურებისა და ადენოიდების ქრონიკული ავადმყოფობები</c:v>
                </c:pt>
                <c:pt idx="8">
                  <c:v>მწვავე აპენდიციტი</c:v>
                </c:pt>
                <c:pt idx="9">
                  <c:v>საზარდულის თიაქარი</c:v>
                </c:pt>
                <c:pt idx="10">
                  <c:v>სხვა კატარაქტა</c:v>
                </c:pt>
                <c:pt idx="11">
                  <c:v>სხვა კატარაქტა</c:v>
                </c:pt>
                <c:pt idx="12">
                  <c:v>დიაბეტური რეტინოპათია (E 10 - E 14+ მეოთხე რიგის ნიშნით . 3)</c:v>
                </c:pt>
                <c:pt idx="13">
                  <c:v>არატოქსიური ჩიყვის სხვა ფორმები</c:v>
                </c:pt>
                <c:pt idx="14">
                  <c:v>დიაბეტური კატარაქტა (E 10 - E 14+ მეოთხე რიგის ნიშნით .3)</c:v>
                </c:pt>
                <c:pt idx="15">
                  <c:v>ფარისებრი ჯირკვლის კეთილთვისებიანი სიმსივნე</c:v>
                </c:pt>
                <c:pt idx="16">
                  <c:v>ფარისებრი ჯირკვლის ავთვისებიანი სიმსივნე</c:v>
                </c:pt>
                <c:pt idx="17">
                  <c:v>თირეოტოქსიკოზი [ჰიპერთირეოზი]</c:v>
                </c:pt>
                <c:pt idx="18">
                  <c:v>სულ ჯამური მოთხოვნილი თანხა</c:v>
                </c:pt>
                <c:pt idx="19">
                  <c:v>მოსალოდნელი ეფქეტი</c:v>
                </c:pt>
              </c:strCache>
            </c:strRef>
          </c:cat>
          <c:val>
            <c:numRef>
              <c:f>'[TOP-20  ეკას 24.12.2019.xlsx]ტოპ 20  ხშირი'!$C$3:$C$22</c:f>
            </c:numRef>
          </c:val>
          <c:extLst>
            <c:ext xmlns:c16="http://schemas.microsoft.com/office/drawing/2014/chart" uri="{C3380CC4-5D6E-409C-BE32-E72D297353CC}">
              <c16:uniqueId val="{00000000-659F-47B2-88CE-A6785FB02331}"/>
            </c:ext>
          </c:extLst>
        </c:ser>
        <c:ser>
          <c:idx val="1"/>
          <c:order val="1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'[TOP-20  ეკას 24.12.2019.xlsx]ტოპ 20  ხშირი'!$B$3:$B$22</c:f>
              <c:strCache>
                <c:ptCount val="20"/>
                <c:pt idx="0">
                  <c:v>მოხუცებულობითი კატარაქტა</c:v>
                </c:pt>
                <c:pt idx="1">
                  <c:v>მოხუცებულობითი კატარაქტა</c:v>
                </c:pt>
                <c:pt idx="2">
                  <c:v>ნუშურებისა და ადენოიდების ქრონიკული ავადმყოფობები</c:v>
                </c:pt>
                <c:pt idx="3">
                  <c:v>მწვავე აპენდიციტი</c:v>
                </c:pt>
                <c:pt idx="4">
                  <c:v>ქოლელითიაზი</c:v>
                </c:pt>
                <c:pt idx="5">
                  <c:v>მწვავე ტონზილიტი</c:v>
                </c:pt>
                <c:pt idx="6">
                  <c:v>მწვავე ბრონქიოლიტი</c:v>
                </c:pt>
                <c:pt idx="7">
                  <c:v>ნუშურებისა და ადენოიდების ქრონიკული ავადმყოფობები</c:v>
                </c:pt>
                <c:pt idx="8">
                  <c:v>მწვავე აპენდიციტი</c:v>
                </c:pt>
                <c:pt idx="9">
                  <c:v>საზარდულის თიაქარი</c:v>
                </c:pt>
                <c:pt idx="10">
                  <c:v>სხვა კატარაქტა</c:v>
                </c:pt>
                <c:pt idx="11">
                  <c:v>სხვა კატარაქტა</c:v>
                </c:pt>
                <c:pt idx="12">
                  <c:v>დიაბეტური რეტინოპათია (E 10 - E 14+ მეოთხე რიგის ნიშნით . 3)</c:v>
                </c:pt>
                <c:pt idx="13">
                  <c:v>არატოქსიური ჩიყვის სხვა ფორმები</c:v>
                </c:pt>
                <c:pt idx="14">
                  <c:v>დიაბეტური კატარაქტა (E 10 - E 14+ მეოთხე რიგის ნიშნით .3)</c:v>
                </c:pt>
                <c:pt idx="15">
                  <c:v>ფარისებრი ჯირკვლის კეთილთვისებიანი სიმსივნე</c:v>
                </c:pt>
                <c:pt idx="16">
                  <c:v>ფარისებრი ჯირკვლის ავთვისებიანი სიმსივნე</c:v>
                </c:pt>
                <c:pt idx="17">
                  <c:v>თირეოტოქსიკოზი [ჰიპერთირეოზი]</c:v>
                </c:pt>
                <c:pt idx="18">
                  <c:v>სულ ჯამური მოთხოვნილი თანხა</c:v>
                </c:pt>
                <c:pt idx="19">
                  <c:v>მოსალოდნელი ეფქეტი</c:v>
                </c:pt>
              </c:strCache>
            </c:strRef>
          </c:cat>
          <c:val>
            <c:numRef>
              <c:f>'[TOP-20  ეკას 24.12.2019.xlsx]ტოპ 20  ხშირი'!$D$3:$D$22</c:f>
            </c:numRef>
          </c:val>
          <c:extLst>
            <c:ext xmlns:c16="http://schemas.microsoft.com/office/drawing/2014/chart" uri="{C3380CC4-5D6E-409C-BE32-E72D297353CC}">
              <c16:uniqueId val="{00000001-659F-47B2-88CE-A6785FB02331}"/>
            </c:ext>
          </c:extLst>
        </c:ser>
        <c:ser>
          <c:idx val="2"/>
          <c:order val="2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'[TOP-20  ეკას 24.12.2019.xlsx]ტოპ 20  ხშირი'!$B$3:$B$22</c:f>
              <c:strCache>
                <c:ptCount val="20"/>
                <c:pt idx="0">
                  <c:v>მოხუცებულობითი კატარაქტა</c:v>
                </c:pt>
                <c:pt idx="1">
                  <c:v>მოხუცებულობითი კატარაქტა</c:v>
                </c:pt>
                <c:pt idx="2">
                  <c:v>ნუშურებისა და ადენოიდების ქრონიკული ავადმყოფობები</c:v>
                </c:pt>
                <c:pt idx="3">
                  <c:v>მწვავე აპენდიციტი</c:v>
                </c:pt>
                <c:pt idx="4">
                  <c:v>ქოლელითიაზი</c:v>
                </c:pt>
                <c:pt idx="5">
                  <c:v>მწვავე ტონზილიტი</c:v>
                </c:pt>
                <c:pt idx="6">
                  <c:v>მწვავე ბრონქიოლიტი</c:v>
                </c:pt>
                <c:pt idx="7">
                  <c:v>ნუშურებისა და ადენოიდების ქრონიკული ავადმყოფობები</c:v>
                </c:pt>
                <c:pt idx="8">
                  <c:v>მწვავე აპენდიციტი</c:v>
                </c:pt>
                <c:pt idx="9">
                  <c:v>საზარდულის თიაქარი</c:v>
                </c:pt>
                <c:pt idx="10">
                  <c:v>სხვა კატარაქტა</c:v>
                </c:pt>
                <c:pt idx="11">
                  <c:v>სხვა კატარაქტა</c:v>
                </c:pt>
                <c:pt idx="12">
                  <c:v>დიაბეტური რეტინოპათია (E 10 - E 14+ მეოთხე რიგის ნიშნით . 3)</c:v>
                </c:pt>
                <c:pt idx="13">
                  <c:v>არატოქსიური ჩიყვის სხვა ფორმები</c:v>
                </c:pt>
                <c:pt idx="14">
                  <c:v>დიაბეტური კატარაქტა (E 10 - E 14+ მეოთხე რიგის ნიშნით .3)</c:v>
                </c:pt>
                <c:pt idx="15">
                  <c:v>ფარისებრი ჯირკვლის კეთილთვისებიანი სიმსივნე</c:v>
                </c:pt>
                <c:pt idx="16">
                  <c:v>ფარისებრი ჯირკვლის ავთვისებიანი სიმსივნე</c:v>
                </c:pt>
                <c:pt idx="17">
                  <c:v>თირეოტოქსიკოზი [ჰიპერთირეოზი]</c:v>
                </c:pt>
                <c:pt idx="18">
                  <c:v>სულ ჯამური მოთხოვნილი თანხა</c:v>
                </c:pt>
                <c:pt idx="19">
                  <c:v>მოსალოდნელი ეფქეტი</c:v>
                </c:pt>
              </c:strCache>
            </c:strRef>
          </c:cat>
          <c:val>
            <c:numRef>
              <c:f>'[TOP-20  ეკას 24.12.2019.xlsx]ტოპ 20  ხშირი'!$E$3:$E$22</c:f>
              <c:numCache>
                <c:formatCode>#,##0</c:formatCode>
                <c:ptCount val="20"/>
                <c:pt idx="0">
                  <c:v>9443250.5599999893</c:v>
                </c:pt>
                <c:pt idx="1">
                  <c:v>9443250.5599999893</c:v>
                </c:pt>
                <c:pt idx="2">
                  <c:v>2139024.9300000002</c:v>
                </c:pt>
                <c:pt idx="3">
                  <c:v>3333588.13</c:v>
                </c:pt>
                <c:pt idx="4">
                  <c:v>3318743.78</c:v>
                </c:pt>
                <c:pt idx="5">
                  <c:v>2540652.0800000099</c:v>
                </c:pt>
                <c:pt idx="6">
                  <c:v>3292316.4299998898</c:v>
                </c:pt>
                <c:pt idx="7">
                  <c:v>932170.69000002695</c:v>
                </c:pt>
                <c:pt idx="8">
                  <c:v>3647447.25</c:v>
                </c:pt>
                <c:pt idx="9">
                  <c:v>2566149.17</c:v>
                </c:pt>
                <c:pt idx="10">
                  <c:v>360369.33</c:v>
                </c:pt>
                <c:pt idx="11">
                  <c:v>936827.17</c:v>
                </c:pt>
                <c:pt idx="12">
                  <c:v>167296.29999999999</c:v>
                </c:pt>
                <c:pt idx="13">
                  <c:v>781834.44</c:v>
                </c:pt>
                <c:pt idx="14">
                  <c:v>187153.45</c:v>
                </c:pt>
                <c:pt idx="15">
                  <c:v>373798.37</c:v>
                </c:pt>
                <c:pt idx="16">
                  <c:v>204378.15</c:v>
                </c:pt>
                <c:pt idx="17">
                  <c:v>144975.92000000001</c:v>
                </c:pt>
                <c:pt idx="18">
                  <c:v>43813226.709999904</c:v>
                </c:pt>
                <c:pt idx="19" formatCode="_(* #,##0_);_(* \(#,##0\);_(* &quot;-&quot;??_);_(@_)">
                  <c:v>4400000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9F-47B2-88CE-A6785FB023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575928096"/>
        <c:axId val="1575931424"/>
      </c:barChart>
      <c:catAx>
        <c:axId val="1575928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5931424"/>
        <c:crosses val="autoZero"/>
        <c:auto val="1"/>
        <c:lblAlgn val="ctr"/>
        <c:lblOffset val="100"/>
        <c:noMultiLvlLbl val="0"/>
      </c:catAx>
      <c:valAx>
        <c:axId val="15759314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5928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'[TOP-20  ეკას 24.12.2019.xlsx]ტოპ 20 მოთხოვნა'!$B$3:$B$23</c:f>
              <c:strCache>
                <c:ptCount val="21"/>
                <c:pt idx="0">
                  <c:v>თავის ტვინის სხვა სისხლძარღვოვანი სინდრომები ცერებროვასკულური ავადმყოფობის დროს (I 60-I 67+)</c:v>
                </c:pt>
                <c:pt idx="1">
                  <c:v>მოხუცებულობითი კატარაქტა</c:v>
                </c:pt>
                <c:pt idx="2">
                  <c:v>თავის ტვინის გარდამავალი იშემიური შეტევები და მასთან დაკავშირებული სინდრომები</c:v>
                </c:pt>
                <c:pt idx="3">
                  <c:v>კოქსართროზი (მენჯ-ბარძაყის სახსრის ართროზი)</c:v>
                </c:pt>
                <c:pt idx="4">
                  <c:v>მწვავე აპენდიციტი (ლაპარასკოპია)</c:v>
                </c:pt>
                <c:pt idx="5">
                  <c:v>ინტრაცერებრული სისხლჩაქცევა</c:v>
                </c:pt>
                <c:pt idx="6">
                  <c:v>მწვავე აპენდიციტი</c:v>
                </c:pt>
                <c:pt idx="7">
                  <c:v>ქოლელითიაზი (ლაპარასკოპია)</c:v>
                </c:pt>
                <c:pt idx="8">
                  <c:v>საზარდულის თიაქარი</c:v>
                </c:pt>
                <c:pt idx="9">
                  <c:v>ღვიძლის უკმარისობა, რომელიც არ არის შეტანილი სხვა რუბრიკებში</c:v>
                </c:pt>
                <c:pt idx="10">
                  <c:v>სხვა სეგმენტების მალთაშუა დისკების დაზიანებები</c:v>
                </c:pt>
                <c:pt idx="11">
                  <c:v>ქოლელითიაზი</c:v>
                </c:pt>
                <c:pt idx="12">
                  <c:v>ნუშურებისა და ადენოიდების ქრონიკული ავადმყოფობები</c:v>
                </c:pt>
                <c:pt idx="13">
                  <c:v>ბარძაყის მოტეხილობა</c:v>
                </c:pt>
                <c:pt idx="14">
                  <c:v>მწვავე პანკრეატიტი</c:v>
                </c:pt>
                <c:pt idx="15">
                  <c:v>ბარძაყის მოტეხილობა</c:v>
                </c:pt>
                <c:pt idx="16">
                  <c:v>გონართროზი (მუხლის სახსრის ართროზი)</c:v>
                </c:pt>
                <c:pt idx="17">
                  <c:v>თორმეტგოჯა ნაწლავის წყლული</c:v>
                </c:pt>
                <c:pt idx="18">
                  <c:v>კუჭის წყლული</c:v>
                </c:pt>
                <c:pt idx="19">
                  <c:v>სულ ჯამური მოთხოვნილი თანხა</c:v>
                </c:pt>
                <c:pt idx="20">
                  <c:v>მოსალოდნელი ეფქეტი</c:v>
                </c:pt>
              </c:strCache>
            </c:strRef>
          </c:cat>
          <c:val>
            <c:numRef>
              <c:f>'[TOP-20  ეკას 24.12.2019.xlsx]ტოპ 20 მოთხოვნა'!$C$3:$C$23</c:f>
            </c:numRef>
          </c:val>
          <c:extLst>
            <c:ext xmlns:c16="http://schemas.microsoft.com/office/drawing/2014/chart" uri="{C3380CC4-5D6E-409C-BE32-E72D297353CC}">
              <c16:uniqueId val="{00000000-DD5E-4F11-BB8E-B8D578BAC763}"/>
            </c:ext>
          </c:extLst>
        </c:ser>
        <c:ser>
          <c:idx val="1"/>
          <c:order val="1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'[TOP-20  ეკას 24.12.2019.xlsx]ტოპ 20 მოთხოვნა'!$B$3:$B$23</c:f>
              <c:strCache>
                <c:ptCount val="21"/>
                <c:pt idx="0">
                  <c:v>თავის ტვინის სხვა სისხლძარღვოვანი სინდრომები ცერებროვასკულური ავადმყოფობის დროს (I 60-I 67+)</c:v>
                </c:pt>
                <c:pt idx="1">
                  <c:v>მოხუცებულობითი კატარაქტა</c:v>
                </c:pt>
                <c:pt idx="2">
                  <c:v>თავის ტვინის გარდამავალი იშემიური შეტევები და მასთან დაკავშირებული სინდრომები</c:v>
                </c:pt>
                <c:pt idx="3">
                  <c:v>კოქსართროზი (მენჯ-ბარძაყის სახსრის ართროზი)</c:v>
                </c:pt>
                <c:pt idx="4">
                  <c:v>მწვავე აპენდიციტი (ლაპარასკოპია)</c:v>
                </c:pt>
                <c:pt idx="5">
                  <c:v>ინტრაცერებრული სისხლჩაქცევა</c:v>
                </c:pt>
                <c:pt idx="6">
                  <c:v>მწვავე აპენდიციტი</c:v>
                </c:pt>
                <c:pt idx="7">
                  <c:v>ქოლელითიაზი (ლაპარასკოპია)</c:v>
                </c:pt>
                <c:pt idx="8">
                  <c:v>საზარდულის თიაქარი</c:v>
                </c:pt>
                <c:pt idx="9">
                  <c:v>ღვიძლის უკმარისობა, რომელიც არ არის შეტანილი სხვა რუბრიკებში</c:v>
                </c:pt>
                <c:pt idx="10">
                  <c:v>სხვა სეგმენტების მალთაშუა დისკების დაზიანებები</c:v>
                </c:pt>
                <c:pt idx="11">
                  <c:v>ქოლელითიაზი</c:v>
                </c:pt>
                <c:pt idx="12">
                  <c:v>ნუშურებისა და ადენოიდების ქრონიკული ავადმყოფობები</c:v>
                </c:pt>
                <c:pt idx="13">
                  <c:v>ბარძაყის მოტეხილობა</c:v>
                </c:pt>
                <c:pt idx="14">
                  <c:v>მწვავე პანკრეატიტი</c:v>
                </c:pt>
                <c:pt idx="15">
                  <c:v>ბარძაყის მოტეხილობა</c:v>
                </c:pt>
                <c:pt idx="16">
                  <c:v>გონართროზი (მუხლის სახსრის ართროზი)</c:v>
                </c:pt>
                <c:pt idx="17">
                  <c:v>თორმეტგოჯა ნაწლავის წყლული</c:v>
                </c:pt>
                <c:pt idx="18">
                  <c:v>კუჭის წყლული</c:v>
                </c:pt>
                <c:pt idx="19">
                  <c:v>სულ ჯამური მოთხოვნილი თანხა</c:v>
                </c:pt>
                <c:pt idx="20">
                  <c:v>მოსალოდნელი ეფქეტი</c:v>
                </c:pt>
              </c:strCache>
            </c:strRef>
          </c:cat>
          <c:val>
            <c:numRef>
              <c:f>'[TOP-20  ეკას 24.12.2019.xlsx]ტოპ 20 მოთხოვნა'!$D$3:$D$23</c:f>
            </c:numRef>
          </c:val>
          <c:extLst>
            <c:ext xmlns:c16="http://schemas.microsoft.com/office/drawing/2014/chart" uri="{C3380CC4-5D6E-409C-BE32-E72D297353CC}">
              <c16:uniqueId val="{00000001-DD5E-4F11-BB8E-B8D578BAC763}"/>
            </c:ext>
          </c:extLst>
        </c:ser>
        <c:ser>
          <c:idx val="2"/>
          <c:order val="2"/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'[TOP-20  ეკას 24.12.2019.xlsx]ტოპ 20 მოთხოვნა'!$B$3:$B$23</c:f>
              <c:strCache>
                <c:ptCount val="21"/>
                <c:pt idx="0">
                  <c:v>თავის ტვინის სხვა სისხლძარღვოვანი სინდრომები ცერებროვასკულური ავადმყოფობის დროს (I 60-I 67+)</c:v>
                </c:pt>
                <c:pt idx="1">
                  <c:v>მოხუცებულობითი კატარაქტა</c:v>
                </c:pt>
                <c:pt idx="2">
                  <c:v>თავის ტვინის გარდამავალი იშემიური შეტევები და მასთან დაკავშირებული სინდრომები</c:v>
                </c:pt>
                <c:pt idx="3">
                  <c:v>კოქსართროზი (მენჯ-ბარძაყის სახსრის ართროზი)</c:v>
                </c:pt>
                <c:pt idx="4">
                  <c:v>მწვავე აპენდიციტი (ლაპარასკოპია)</c:v>
                </c:pt>
                <c:pt idx="5">
                  <c:v>ინტრაცერებრული სისხლჩაქცევა</c:v>
                </c:pt>
                <c:pt idx="6">
                  <c:v>მწვავე აპენდიციტი</c:v>
                </c:pt>
                <c:pt idx="7">
                  <c:v>ქოლელითიაზი (ლაპარასკოპია)</c:v>
                </c:pt>
                <c:pt idx="8">
                  <c:v>საზარდულის თიაქარი</c:v>
                </c:pt>
                <c:pt idx="9">
                  <c:v>ღვიძლის უკმარისობა, რომელიც არ არის შეტანილი სხვა რუბრიკებში</c:v>
                </c:pt>
                <c:pt idx="10">
                  <c:v>სხვა სეგმენტების მალთაშუა დისკების დაზიანებები</c:v>
                </c:pt>
                <c:pt idx="11">
                  <c:v>ქოლელითიაზი</c:v>
                </c:pt>
                <c:pt idx="12">
                  <c:v>ნუშურებისა და ადენოიდების ქრონიკული ავადმყოფობები</c:v>
                </c:pt>
                <c:pt idx="13">
                  <c:v>ბარძაყის მოტეხილობა</c:v>
                </c:pt>
                <c:pt idx="14">
                  <c:v>მწვავე პანკრეატიტი</c:v>
                </c:pt>
                <c:pt idx="15">
                  <c:v>ბარძაყის მოტეხილობა</c:v>
                </c:pt>
                <c:pt idx="16">
                  <c:v>გონართროზი (მუხლის სახსრის ართროზი)</c:v>
                </c:pt>
                <c:pt idx="17">
                  <c:v>თორმეტგოჯა ნაწლავის წყლული</c:v>
                </c:pt>
                <c:pt idx="18">
                  <c:v>კუჭის წყლული</c:v>
                </c:pt>
                <c:pt idx="19">
                  <c:v>სულ ჯამური მოთხოვნილი თანხა</c:v>
                </c:pt>
                <c:pt idx="20">
                  <c:v>მოსალოდნელი ეფქეტი</c:v>
                </c:pt>
              </c:strCache>
            </c:strRef>
          </c:cat>
          <c:val>
            <c:numRef>
              <c:f>'[TOP-20  ეკას 24.12.2019.xlsx]ტოპ 20 მოთხოვნა'!$E$3:$E$23</c:f>
              <c:numCache>
                <c:formatCode>#,##0</c:formatCode>
                <c:ptCount val="21"/>
                <c:pt idx="0">
                  <c:v>11416173.180000501</c:v>
                </c:pt>
                <c:pt idx="1">
                  <c:v>9443250.5599999893</c:v>
                </c:pt>
                <c:pt idx="2">
                  <c:v>8505949.4599996693</c:v>
                </c:pt>
                <c:pt idx="3">
                  <c:v>5486685.7400000198</c:v>
                </c:pt>
                <c:pt idx="4">
                  <c:v>3647447.25</c:v>
                </c:pt>
                <c:pt idx="5">
                  <c:v>3419321.15</c:v>
                </c:pt>
                <c:pt idx="6">
                  <c:v>3333588.13</c:v>
                </c:pt>
                <c:pt idx="7">
                  <c:v>3318743.78</c:v>
                </c:pt>
                <c:pt idx="8">
                  <c:v>2566149.17</c:v>
                </c:pt>
                <c:pt idx="9">
                  <c:v>2286142.6</c:v>
                </c:pt>
                <c:pt idx="10">
                  <c:v>2221402.9600000102</c:v>
                </c:pt>
                <c:pt idx="11">
                  <c:v>2175001.09</c:v>
                </c:pt>
                <c:pt idx="12">
                  <c:v>2139024.9300000002</c:v>
                </c:pt>
                <c:pt idx="13">
                  <c:v>2099353</c:v>
                </c:pt>
                <c:pt idx="14">
                  <c:v>2093219.12</c:v>
                </c:pt>
                <c:pt idx="15">
                  <c:v>2064916.68</c:v>
                </c:pt>
                <c:pt idx="16">
                  <c:v>1975292.0500000101</c:v>
                </c:pt>
                <c:pt idx="17">
                  <c:v>1875847.9499999799</c:v>
                </c:pt>
                <c:pt idx="18">
                  <c:v>1831450.1899999799</c:v>
                </c:pt>
                <c:pt idx="19">
                  <c:v>71898958.990000144</c:v>
                </c:pt>
                <c:pt idx="20">
                  <c:v>7200000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5E-4F11-BB8E-B8D578BAC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637244480"/>
        <c:axId val="1637243232"/>
      </c:barChart>
      <c:catAx>
        <c:axId val="16372444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243232"/>
        <c:crosses val="autoZero"/>
        <c:auto val="1"/>
        <c:lblAlgn val="ctr"/>
        <c:lblOffset val="100"/>
        <c:noMultiLvlLbl val="0"/>
      </c:catAx>
      <c:valAx>
        <c:axId val="1637243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244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0B10-F36C-4725-A94E-B321AE47676B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B4B4-DB3D-4E8D-A921-9E55E9B5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1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0B10-F36C-4725-A94E-B321AE47676B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B4B4-DB3D-4E8D-A921-9E55E9B5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2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0B10-F36C-4725-A94E-B321AE47676B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B4B4-DB3D-4E8D-A921-9E55E9B5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22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0B10-F36C-4725-A94E-B321AE47676B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B4B4-DB3D-4E8D-A921-9E55E9B5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65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0B10-F36C-4725-A94E-B321AE47676B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B4B4-DB3D-4E8D-A921-9E55E9B5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24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0B10-F36C-4725-A94E-B321AE47676B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B4B4-DB3D-4E8D-A921-9E55E9B5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89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0B10-F36C-4725-A94E-B321AE47676B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B4B4-DB3D-4E8D-A921-9E55E9B5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78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0B10-F36C-4725-A94E-B321AE47676B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B4B4-DB3D-4E8D-A921-9E55E9B5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3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0B10-F36C-4725-A94E-B321AE47676B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B4B4-DB3D-4E8D-A921-9E55E9B5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35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0B10-F36C-4725-A94E-B321AE47676B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B4B4-DB3D-4E8D-A921-9E55E9B5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06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50B10-F36C-4725-A94E-B321AE47676B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B4B4-DB3D-4E8D-A921-9E55E9B5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3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50B10-F36C-4725-A94E-B321AE47676B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4B4B4-DB3D-4E8D-A921-9E55E9B54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16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520 დადგენილების ფარგლებში ტარიფების დადგენისთვის პრიორიტეტები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394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პრიორიტეტების შერჩევა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გამოიყო ნოზოლოგიური კატეგორიები, რომლებიც უკავშირდება ყველაზე მაღალ ჯამურ დანახარჯებს</a:t>
            </a:r>
          </a:p>
          <a:p>
            <a:r>
              <a:rPr lang="ka-GE" dirty="0" smtClean="0"/>
              <a:t>ამ კატეგორიებში გამოიყო 10 ყველაზე ხარჯიანი ნოზოლოგია&amp;ჩარევა</a:t>
            </a:r>
          </a:p>
          <a:p>
            <a:r>
              <a:rPr lang="ka-GE" dirty="0" smtClean="0"/>
              <a:t>გამოიყო 15 ნოზოლოგია&amp; ჩარევა, რომელსაც აქვს ყველაზე მაღალი ერთეულის ღირებულება და ხარჯიანია, მიუხედავად იმისა რომ იშვიათად ტარდება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858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/>
              <a:t>შემთხვევებზე მოთხოვნილი თანხა ძირითადი დიაგნოსტიკური </a:t>
            </a:r>
            <a:r>
              <a:rPr lang="ka-GE" sz="2800"/>
              <a:t>კატეგორიების მიხედვით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095472" y="1357298"/>
          <a:ext cx="821537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4088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ტოპ 10 ფასით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767367"/>
              </p:ext>
            </p:extLst>
          </p:nvPr>
        </p:nvGraphicFramePr>
        <p:xfrm>
          <a:off x="1746282" y="1171380"/>
          <a:ext cx="8848725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1378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936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ტოპ 20 ხშირი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1982080"/>
              </p:ext>
            </p:extLst>
          </p:nvPr>
        </p:nvGraphicFramePr>
        <p:xfrm>
          <a:off x="3334430" y="649094"/>
          <a:ext cx="7743825" cy="589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0801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ტოპ 20 მოთხოვნილი თანხების მიხედვით: ზოგადი ქირურგია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7938131"/>
              </p:ext>
            </p:extLst>
          </p:nvPr>
        </p:nvGraphicFramePr>
        <p:xfrm>
          <a:off x="1265951" y="1961761"/>
          <a:ext cx="9286874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7013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71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Sylfaen</vt:lpstr>
      <vt:lpstr>Office Theme</vt:lpstr>
      <vt:lpstr>520 დადგენილების ფარგლებში ტარიფების დადგენისთვის პრიორიტეტები</vt:lpstr>
      <vt:lpstr>პრიორიტეტების შერჩევა</vt:lpstr>
      <vt:lpstr>შემთხვევებზე მოთხოვნილი თანხა ძირითადი დიაგნოსტიკური კატეგორიების მიხედვით </vt:lpstr>
      <vt:lpstr>ტოპ 10 ფასით</vt:lpstr>
      <vt:lpstr>ტოპ 20 ხშირი</vt:lpstr>
      <vt:lpstr>ტოპ 20 მოთხოვნილი თანხების მიხედვით: ზოგადი ქირურგია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3</cp:revision>
  <dcterms:created xsi:type="dcterms:W3CDTF">2019-12-24T10:13:49Z</dcterms:created>
  <dcterms:modified xsi:type="dcterms:W3CDTF">2019-12-24T10:19:05Z</dcterms:modified>
</cp:coreProperties>
</file>