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7" r:id="rId6"/>
    <p:sldId id="268" r:id="rId7"/>
    <p:sldId id="273" r:id="rId8"/>
    <p:sldId id="269" r:id="rId9"/>
    <p:sldId id="270" r:id="rId10"/>
    <p:sldId id="272" r:id="rId11"/>
    <p:sldId id="271" r:id="rId12"/>
    <p:sldId id="263" r:id="rId13"/>
    <p:sldId id="278" r:id="rId14"/>
    <p:sldId id="279" r:id="rId15"/>
    <p:sldId id="282" r:id="rId16"/>
    <p:sldId id="277" r:id="rId17"/>
    <p:sldId id="281" r:id="rId18"/>
    <p:sldId id="275" r:id="rId19"/>
    <p:sldId id="280" r:id="rId20"/>
    <p:sldId id="265" r:id="rId21"/>
    <p:sldId id="274" r:id="rId22"/>
    <p:sldId id="27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5" d="100"/>
          <a:sy n="85" d="100"/>
        </p:scale>
        <p:origin x="18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ტესტირებული</c:v>
                </c:pt>
              </c:strCache>
            </c:strRef>
          </c:tx>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Sheet1!$B$2:$B$6</c:f>
              <c:numCache>
                <c:formatCode>General</c:formatCode>
                <c:ptCount val="5"/>
                <c:pt idx="0">
                  <c:v>132</c:v>
                </c:pt>
                <c:pt idx="1">
                  <c:v>2108</c:v>
                </c:pt>
                <c:pt idx="2">
                  <c:v>13673</c:v>
                </c:pt>
                <c:pt idx="3">
                  <c:v>21950</c:v>
                </c:pt>
                <c:pt idx="4">
                  <c:v>37863</c:v>
                </c:pt>
              </c:numCache>
            </c:numRef>
          </c:val>
          <c:extLst>
            <c:ext xmlns:c16="http://schemas.microsoft.com/office/drawing/2014/chart" uri="{C3380CC4-5D6E-409C-BE32-E72D297353CC}">
              <c16:uniqueId val="{00000000-BD9E-416D-B9B6-BE9472C0F9E8}"/>
            </c:ext>
          </c:extLst>
        </c:ser>
        <c:dLbls>
          <c:showLegendKey val="0"/>
          <c:showVal val="0"/>
          <c:showCatName val="0"/>
          <c:showSerName val="0"/>
          <c:showPercent val="0"/>
          <c:showBubbleSize val="0"/>
        </c:dLbls>
        <c:gapWidth val="269"/>
        <c:axId val="419704928"/>
        <c:axId val="419705584"/>
      </c:barChart>
      <c:lineChart>
        <c:grouping val="stacked"/>
        <c:varyColors val="0"/>
        <c:ser>
          <c:idx val="1"/>
          <c:order val="1"/>
          <c:tx>
            <c:strRef>
              <c:f>Sheet1!$C$1</c:f>
              <c:strCache>
                <c:ptCount val="1"/>
                <c:pt idx="0">
                  <c:v>დადასტურებული</c:v>
                </c:pt>
              </c:strCache>
            </c:strRef>
          </c:tx>
          <c:spPr>
            <a:ln w="28575" cap="rnd">
              <a:solidFill>
                <a:schemeClr val="accent2"/>
              </a:solidFill>
              <a:round/>
            </a:ln>
            <a:effectLst/>
          </c:spPr>
          <c:marker>
            <c:symbol val="none"/>
          </c:marker>
          <c:dLbls>
            <c:dLbl>
              <c:idx val="4"/>
              <c:layout>
                <c:manualLayout>
                  <c:x val="-6.7632850241545986E-2"/>
                  <c:y val="-4.3779637435657735E-2"/>
                </c:manualLayout>
              </c:layout>
              <c:showLegendKey val="0"/>
              <c:showVal val="1"/>
              <c:showCatName val="0"/>
              <c:showSerName val="0"/>
              <c:showPercent val="0"/>
              <c:showBubbleSize val="0"/>
              <c:extLst>
                <c:ext xmlns:c15="http://schemas.microsoft.com/office/drawing/2012/chart" uri="{CE6537A1-D6FC-4f65-9D91-7224C49458BB}">
                  <c15:layout>
                    <c:manualLayout>
                      <c:w val="3.6231884057971016E-2"/>
                      <c:h val="7.0251724871752089E-2"/>
                    </c:manualLayout>
                  </c15:layout>
                </c:ext>
                <c:ext xmlns:c16="http://schemas.microsoft.com/office/drawing/2014/chart" uri="{C3380CC4-5D6E-409C-BE32-E72D297353CC}">
                  <c16:uniqueId val="{00000000-7065-4285-B981-61198AED50E4}"/>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Sheet1!$C$2:$C$6</c:f>
              <c:numCache>
                <c:formatCode>General</c:formatCode>
                <c:ptCount val="5"/>
                <c:pt idx="0">
                  <c:v>3</c:v>
                </c:pt>
                <c:pt idx="1">
                  <c:v>112</c:v>
                </c:pt>
                <c:pt idx="2">
                  <c:v>451</c:v>
                </c:pt>
                <c:pt idx="3">
                  <c:v>111</c:v>
                </c:pt>
                <c:pt idx="4">
                  <c:v>677</c:v>
                </c:pt>
              </c:numCache>
            </c:numRef>
          </c:val>
          <c:smooth val="0"/>
          <c:extLst>
            <c:ext xmlns:c16="http://schemas.microsoft.com/office/drawing/2014/chart" uri="{C3380CC4-5D6E-409C-BE32-E72D297353CC}">
              <c16:uniqueId val="{00000001-BD9E-416D-B9B6-BE9472C0F9E8}"/>
            </c:ext>
          </c:extLst>
        </c:ser>
        <c:ser>
          <c:idx val="2"/>
          <c:order val="2"/>
          <c:tx>
            <c:strRef>
              <c:f>Sheet1!$D$1</c:f>
              <c:strCache>
                <c:ptCount val="1"/>
                <c:pt idx="0">
                  <c:v>დადასტურების მაჩვენებელი %</c:v>
                </c:pt>
              </c:strCache>
            </c:strRef>
          </c:tx>
          <c:spPr>
            <a:ln w="28575" cap="rnd">
              <a:solidFill>
                <a:schemeClr val="accent3"/>
              </a:solidFill>
              <a:round/>
            </a:ln>
            <a:effectLst/>
          </c:spPr>
          <c:marker>
            <c:symbol val="none"/>
          </c:marker>
          <c:dLbls>
            <c:dLbl>
              <c:idx val="4"/>
              <c:layout>
                <c:manualLayout>
                  <c:x val="-1.2077294685990338E-2"/>
                  <c:y val="-7.00474198970524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BD9E-416D-B9B6-BE9472C0F9E8}"/>
                </c:ext>
              </c:extLst>
            </c:dLbl>
            <c:spPr>
              <a:solidFill>
                <a:schemeClr val="accent1">
                  <a:lumMod val="20000"/>
                  <a:lumOff val="80000"/>
                </a:schemeClr>
              </a:solid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Sheet1!$D$2:$D$6</c:f>
              <c:numCache>
                <c:formatCode>0.0%</c:formatCode>
                <c:ptCount val="5"/>
                <c:pt idx="0">
                  <c:v>2.2727272727272728E-2</c:v>
                </c:pt>
                <c:pt idx="1">
                  <c:v>5.3130929791271347E-2</c:v>
                </c:pt>
                <c:pt idx="2">
                  <c:v>3.2984714400643607E-2</c:v>
                </c:pt>
                <c:pt idx="3">
                  <c:v>5.0569476082004553E-3</c:v>
                </c:pt>
                <c:pt idx="4">
                  <c:v>1.7880252489237514E-2</c:v>
                </c:pt>
              </c:numCache>
            </c:numRef>
          </c:val>
          <c:smooth val="0"/>
          <c:extLst>
            <c:ext xmlns:c16="http://schemas.microsoft.com/office/drawing/2014/chart" uri="{C3380CC4-5D6E-409C-BE32-E72D297353CC}">
              <c16:uniqueId val="{00000003-BD9E-416D-B9B6-BE9472C0F9E8}"/>
            </c:ext>
          </c:extLst>
        </c:ser>
        <c:dLbls>
          <c:showLegendKey val="0"/>
          <c:showVal val="0"/>
          <c:showCatName val="0"/>
          <c:showSerName val="0"/>
          <c:showPercent val="0"/>
          <c:showBubbleSize val="0"/>
        </c:dLbls>
        <c:marker val="1"/>
        <c:smooth val="0"/>
        <c:axId val="707526640"/>
        <c:axId val="707525656"/>
      </c:lineChart>
      <c:catAx>
        <c:axId val="419704928"/>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419705584"/>
        <c:crosses val="autoZero"/>
        <c:auto val="1"/>
        <c:lblAlgn val="ctr"/>
        <c:lblOffset val="100"/>
        <c:noMultiLvlLbl val="0"/>
      </c:catAx>
      <c:valAx>
        <c:axId val="419705584"/>
        <c:scaling>
          <c:orientation val="minMax"/>
        </c:scaling>
        <c:delete val="0"/>
        <c:axPos val="l"/>
        <c:majorGridlines>
          <c:spPr>
            <a:ln>
              <a:solidFill>
                <a:schemeClr val="tx1">
                  <a:lumMod val="15000"/>
                  <a:lumOff val="85000"/>
                </a:schemeClr>
              </a:solidFill>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419704928"/>
        <c:crosses val="autoZero"/>
        <c:crossBetween val="between"/>
      </c:valAx>
      <c:valAx>
        <c:axId val="707525656"/>
        <c:scaling>
          <c:orientation val="minMax"/>
        </c:scaling>
        <c:delete val="0"/>
        <c:axPos val="r"/>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707526640"/>
        <c:crosses val="max"/>
        <c:crossBetween val="between"/>
      </c:valAx>
      <c:catAx>
        <c:axId val="707526640"/>
        <c:scaling>
          <c:orientation val="minMax"/>
        </c:scaling>
        <c:delete val="1"/>
        <c:axPos val="b"/>
        <c:numFmt formatCode="General" sourceLinked="1"/>
        <c:majorTickMark val="none"/>
        <c:minorTickMark val="none"/>
        <c:tickLblPos val="nextTo"/>
        <c:crossAx val="707525656"/>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legend>
    <c:plotVisOnly val="1"/>
    <c:dispBlanksAs val="gap"/>
    <c:showDLblsOverMax val="0"/>
  </c:chart>
  <c:spPr>
    <a:noFill/>
    <a:ln>
      <a:noFill/>
    </a:ln>
    <a:effectLst/>
  </c:spPr>
  <c:txPr>
    <a:bodyPr/>
    <a:lstStyle/>
    <a:p>
      <a:pPr>
        <a:defRPr sz="1600">
          <a:latin typeface="Sylfaen" panose="010A0502050306030303" pitchFamily="18"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1"/>
          <c:tx>
            <c:strRef>
              <c:f>Sheet1!$C$1</c:f>
              <c:strCache>
                <c:ptCount val="1"/>
                <c:pt idx="0">
                  <c:v>PCR ტესტირებების რაოდენობა თვეში</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Sheet1!$C$2:$C$6</c:f>
            </c:numRef>
          </c:val>
          <c:extLst>
            <c:ext xmlns:c16="http://schemas.microsoft.com/office/drawing/2014/chart" uri="{C3380CC4-5D6E-409C-BE32-E72D297353CC}">
              <c16:uniqueId val="{00000001-8ECE-4B66-944F-19F7178359A5}"/>
            </c:ext>
          </c:extLst>
        </c:ser>
        <c:ser>
          <c:idx val="2"/>
          <c:order val="2"/>
          <c:tx>
            <c:strRef>
              <c:f>Sheet1!$D$1</c:f>
              <c:strCache>
                <c:ptCount val="1"/>
                <c:pt idx="0">
                  <c:v>PCR ტესტირებების რაოდენობა საშუალოდ დღეში</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Sheet1!$D$2:$D$6</c:f>
            </c:numRef>
          </c:val>
          <c:extLst>
            <c:ext xmlns:c16="http://schemas.microsoft.com/office/drawing/2014/chart" uri="{C3380CC4-5D6E-409C-BE32-E72D297353CC}">
              <c16:uniqueId val="{00000002-8ECE-4B66-944F-19F7178359A5}"/>
            </c:ext>
          </c:extLst>
        </c:ser>
        <c:ser>
          <c:idx val="0"/>
          <c:order val="0"/>
          <c:tx>
            <c:strRef>
              <c:f>Sheet1!$B$1</c:f>
              <c:strCache>
                <c:ptCount val="1"/>
                <c:pt idx="0">
                  <c:v>ბენეფიციართა რაოდენობა თვეში</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Sheet1!$B$2:$B$6</c:f>
            </c:numRef>
          </c:val>
          <c:extLst>
            <c:ext xmlns:c16="http://schemas.microsoft.com/office/drawing/2014/chart" uri="{C3380CC4-5D6E-409C-BE32-E72D297353CC}">
              <c16:uniqueId val="{00000000-8ECE-4B66-944F-19F7178359A5}"/>
            </c:ext>
          </c:extLst>
        </c:ser>
        <c:ser>
          <c:idx val="3"/>
          <c:order val="3"/>
          <c:tx>
            <c:strRef>
              <c:f>Sheet1!$E$1</c:f>
              <c:strCache>
                <c:ptCount val="1"/>
                <c:pt idx="0">
                  <c:v>PCR ტესტირებების რაოდენობა 7 თვეში</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Sheet1!$E$2:$E$6</c:f>
            </c:numRef>
          </c:val>
          <c:extLst>
            <c:ext xmlns:c16="http://schemas.microsoft.com/office/drawing/2014/chart" uri="{C3380CC4-5D6E-409C-BE32-E72D297353CC}">
              <c16:uniqueId val="{00000003-8ECE-4B66-944F-19F7178359A5}"/>
            </c:ext>
          </c:extLst>
        </c:ser>
        <c:ser>
          <c:idx val="4"/>
          <c:order val="4"/>
          <c:tx>
            <c:strRef>
              <c:f>Sheet1!$F$1</c:f>
              <c:strCache>
                <c:ptCount val="1"/>
                <c:pt idx="0">
                  <c:v>ერთეულის ღირებულება</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Sheet1!$F$2:$F$6</c:f>
            </c:numRef>
          </c:val>
          <c:extLst>
            <c:ext xmlns:c16="http://schemas.microsoft.com/office/drawing/2014/chart" uri="{C3380CC4-5D6E-409C-BE32-E72D297353CC}">
              <c16:uniqueId val="{00000004-8ECE-4B66-944F-19F7178359A5}"/>
            </c:ext>
          </c:extLst>
        </c:ser>
        <c:ser>
          <c:idx val="5"/>
          <c:order val="5"/>
          <c:tx>
            <c:strRef>
              <c:f>Sheet1!$G$1</c:f>
              <c:strCache>
                <c:ptCount val="1"/>
                <c:pt idx="0">
                  <c:v>ტესტირებების რაოდენობა 7 თვეში</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dLbl>
              <c:idx val="0"/>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8ECE-4B66-944F-19F7178359A5}"/>
                </c:ext>
              </c:extLst>
            </c:dLbl>
            <c:dLbl>
              <c:idx val="1"/>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8ECE-4B66-944F-19F7178359A5}"/>
                </c:ext>
              </c:extLst>
            </c:dLbl>
            <c:dLbl>
              <c:idx val="2"/>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8ECE-4B66-944F-19F7178359A5}"/>
                </c:ext>
              </c:extLst>
            </c:dLbl>
            <c:dLbl>
              <c:idx val="3"/>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8ECE-4B66-944F-19F7178359A5}"/>
                </c:ext>
              </c:extLst>
            </c:dLbl>
            <c:dLbl>
              <c:idx val="4"/>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8ECE-4B66-944F-19F7178359A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Sheet1!$G$2:$G$6</c:f>
              <c:numCache>
                <c:formatCode>_(* #,##0_);_(* \(#,##0\);_(* "-"??_);_(@_)</c:formatCode>
                <c:ptCount val="5"/>
                <c:pt idx="0">
                  <c:v>310996</c:v>
                </c:pt>
                <c:pt idx="1">
                  <c:v>414596</c:v>
                </c:pt>
                <c:pt idx="2">
                  <c:v>460950</c:v>
                </c:pt>
                <c:pt idx="3">
                  <c:v>614950</c:v>
                </c:pt>
                <c:pt idx="4">
                  <c:v>824950</c:v>
                </c:pt>
              </c:numCache>
            </c:numRef>
          </c:val>
          <c:extLst>
            <c:ext xmlns:c16="http://schemas.microsoft.com/office/drawing/2014/chart" uri="{C3380CC4-5D6E-409C-BE32-E72D297353CC}">
              <c16:uniqueId val="{00000005-8ECE-4B66-944F-19F7178359A5}"/>
            </c:ext>
          </c:extLst>
        </c:ser>
        <c:dLbls>
          <c:showLegendKey val="0"/>
          <c:showVal val="0"/>
          <c:showCatName val="0"/>
          <c:showSerName val="0"/>
          <c:showPercent val="0"/>
          <c:showBubbleSize val="0"/>
        </c:dLbls>
        <c:gapWidth val="247"/>
        <c:axId val="378986048"/>
        <c:axId val="378988672"/>
      </c:barChart>
      <c:lineChart>
        <c:grouping val="standard"/>
        <c:varyColors val="0"/>
        <c:ser>
          <c:idx val="6"/>
          <c:order val="6"/>
          <c:tx>
            <c:strRef>
              <c:f>Sheet1!$H$1</c:f>
              <c:strCache>
                <c:ptCount val="1"/>
                <c:pt idx="0">
                  <c:v>სულ ბიუჯეტი I სცენარი</c:v>
                </c:pt>
              </c:strCache>
            </c:strRef>
          </c:tx>
          <c:spPr>
            <a:ln w="34925" cap="rnd">
              <a:solidFill>
                <a:schemeClr val="accent1">
                  <a:lumMod val="60000"/>
                </a:schemeClr>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Sheet1!$H$2:$H$6</c:f>
              <c:numCache>
                <c:formatCode>[$GEL]\ #,##0_);\([$GEL]\ #,##0\)</c:formatCode>
                <c:ptCount val="5"/>
                <c:pt idx="0">
                  <c:v>46649400</c:v>
                </c:pt>
                <c:pt idx="1">
                  <c:v>62189400</c:v>
                </c:pt>
                <c:pt idx="2">
                  <c:v>69142500</c:v>
                </c:pt>
                <c:pt idx="3">
                  <c:v>92242500</c:v>
                </c:pt>
                <c:pt idx="4">
                  <c:v>123742500</c:v>
                </c:pt>
              </c:numCache>
            </c:numRef>
          </c:val>
          <c:smooth val="0"/>
          <c:extLst>
            <c:ext xmlns:c16="http://schemas.microsoft.com/office/drawing/2014/chart" uri="{C3380CC4-5D6E-409C-BE32-E72D297353CC}">
              <c16:uniqueId val="{00000007-8ECE-4B66-944F-19F7178359A5}"/>
            </c:ext>
          </c:extLst>
        </c:ser>
        <c:dLbls>
          <c:showLegendKey val="0"/>
          <c:showVal val="0"/>
          <c:showCatName val="0"/>
          <c:showSerName val="0"/>
          <c:showPercent val="0"/>
          <c:showBubbleSize val="0"/>
        </c:dLbls>
        <c:marker val="1"/>
        <c:smooth val="0"/>
        <c:axId val="436305352"/>
        <c:axId val="436298136"/>
      </c:lineChart>
      <c:catAx>
        <c:axId val="436305352"/>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36298136"/>
        <c:crosses val="autoZero"/>
        <c:auto val="1"/>
        <c:lblAlgn val="ctr"/>
        <c:lblOffset val="100"/>
        <c:noMultiLvlLbl val="0"/>
      </c:catAx>
      <c:valAx>
        <c:axId val="436298136"/>
        <c:scaling>
          <c:orientation val="minMax"/>
        </c:scaling>
        <c:delete val="0"/>
        <c:axPos val="l"/>
        <c:majorGridlines>
          <c:spPr>
            <a:ln w="9525" cap="flat" cmpd="sng" algn="ctr">
              <a:solidFill>
                <a:schemeClr val="tx1">
                  <a:lumMod val="15000"/>
                  <a:lumOff val="85000"/>
                </a:schemeClr>
              </a:solidFill>
              <a:round/>
            </a:ln>
            <a:effectLst/>
          </c:spPr>
        </c:majorGridlines>
        <c:numFmt formatCode="[$GEL]\ #,##0_);\([$GEL]\ #,##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36305352"/>
        <c:crosses val="autoZero"/>
        <c:crossBetween val="between"/>
      </c:valAx>
      <c:valAx>
        <c:axId val="378988672"/>
        <c:scaling>
          <c:orientation val="minMax"/>
        </c:scaling>
        <c:delete val="0"/>
        <c:axPos val="r"/>
        <c:numFmt formatCode="_(* #,##0_);_(* \(#,##0\);_(* &quot;-&quot;??_);_(@_)"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8986048"/>
        <c:crosses val="max"/>
        <c:crossBetween val="between"/>
      </c:valAx>
      <c:catAx>
        <c:axId val="378986048"/>
        <c:scaling>
          <c:orientation val="minMax"/>
        </c:scaling>
        <c:delete val="1"/>
        <c:axPos val="b"/>
        <c:numFmt formatCode="General" sourceLinked="1"/>
        <c:majorTickMark val="out"/>
        <c:minorTickMark val="none"/>
        <c:tickLblPos val="nextTo"/>
        <c:crossAx val="378988672"/>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Sheet1!$A$2</c:f>
              <c:strCache>
                <c:ptCount val="1"/>
                <c:pt idx="0">
                  <c:v>პირველი რიგის პრიორიტეტების მოცვა PCR ით</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Sheet1!$B$1:$D$1</c:f>
              <c:strCache>
                <c:ptCount val="3"/>
                <c:pt idx="0">
                  <c:v>50%</c:v>
                </c:pt>
                <c:pt idx="1">
                  <c:v>70%</c:v>
                </c:pt>
                <c:pt idx="2">
                  <c:v>95%</c:v>
                </c:pt>
              </c:strCache>
            </c:strRef>
          </c:cat>
          <c:val>
            <c:numRef>
              <c:f>Sheet1!$B$2:$D$2</c:f>
              <c:numCache>
                <c:formatCode>[$GEL]\ #,##0_);\([$GEL]\ #,##0\)</c:formatCode>
                <c:ptCount val="3"/>
                <c:pt idx="0">
                  <c:v>22214000</c:v>
                </c:pt>
                <c:pt idx="1">
                  <c:v>31099599.999999996</c:v>
                </c:pt>
                <c:pt idx="2">
                  <c:v>42206600</c:v>
                </c:pt>
              </c:numCache>
            </c:numRef>
          </c:val>
          <c:extLst>
            <c:ext xmlns:c16="http://schemas.microsoft.com/office/drawing/2014/chart" uri="{C3380CC4-5D6E-409C-BE32-E72D297353CC}">
              <c16:uniqueId val="{00000000-19C8-433D-A217-C3F2DE9E481D}"/>
            </c:ext>
          </c:extLst>
        </c:ser>
        <c:ser>
          <c:idx val="1"/>
          <c:order val="1"/>
          <c:tx>
            <c:strRef>
              <c:f>Sheet1!$A$3</c:f>
              <c:strCache>
                <c:ptCount val="1"/>
                <c:pt idx="0">
                  <c:v>ანტიგენ-ანტისხეულით მოცვა</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Sheet1!$B$1:$D$1</c:f>
              <c:strCache>
                <c:ptCount val="3"/>
                <c:pt idx="0">
                  <c:v>50%</c:v>
                </c:pt>
                <c:pt idx="1">
                  <c:v>70%</c:v>
                </c:pt>
                <c:pt idx="2">
                  <c:v>95%</c:v>
                </c:pt>
              </c:strCache>
            </c:strRef>
          </c:cat>
          <c:val>
            <c:numRef>
              <c:f>Sheet1!$B$3:$D$3</c:f>
              <c:numCache>
                <c:formatCode>[$GEL]\ #,##0_);\([$GEL]\ #,##0\)</c:formatCode>
                <c:ptCount val="3"/>
                <c:pt idx="0">
                  <c:v>23887500</c:v>
                </c:pt>
                <c:pt idx="1">
                  <c:v>33442499.999999996</c:v>
                </c:pt>
                <c:pt idx="2">
                  <c:v>45386250</c:v>
                </c:pt>
              </c:numCache>
            </c:numRef>
          </c:val>
          <c:extLst>
            <c:ext xmlns:c16="http://schemas.microsoft.com/office/drawing/2014/chart" uri="{C3380CC4-5D6E-409C-BE32-E72D297353CC}">
              <c16:uniqueId val="{00000001-19C8-433D-A217-C3F2DE9E481D}"/>
            </c:ext>
          </c:extLst>
        </c:ser>
        <c:dLbls>
          <c:showLegendKey val="0"/>
          <c:showVal val="0"/>
          <c:showCatName val="0"/>
          <c:showSerName val="0"/>
          <c:showPercent val="0"/>
          <c:showBubbleSize val="0"/>
        </c:dLbls>
        <c:gapWidth val="100"/>
        <c:overlap val="100"/>
        <c:axId val="436789432"/>
        <c:axId val="436786152"/>
      </c:barChart>
      <c:lineChart>
        <c:grouping val="stacked"/>
        <c:varyColors val="0"/>
        <c:ser>
          <c:idx val="2"/>
          <c:order val="2"/>
          <c:tx>
            <c:strRef>
              <c:f>Sheet1!$A$4</c:f>
              <c:strCache>
                <c:ptCount val="1"/>
                <c:pt idx="0">
                  <c:v>ჯამური ბიუჯეტი</c:v>
                </c:pt>
              </c:strCache>
            </c:strRef>
          </c:tx>
          <c:spPr>
            <a:ln w="31750" cap="rnd">
              <a:solidFill>
                <a:schemeClr val="accent3"/>
              </a:solidFill>
              <a:round/>
            </a:ln>
            <a:effectLst/>
          </c:spPr>
          <c:marker>
            <c:symbol val="circle"/>
            <c:size val="6"/>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12700">
                <a:solidFill>
                  <a:schemeClr val="lt2"/>
                </a:solidFill>
                <a:round/>
              </a:ln>
              <a:effectLst/>
            </c:spPr>
          </c:marker>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Sheet1!$B$1:$D$1</c:f>
              <c:strCache>
                <c:ptCount val="3"/>
                <c:pt idx="0">
                  <c:v>50%</c:v>
                </c:pt>
                <c:pt idx="1">
                  <c:v>70%</c:v>
                </c:pt>
                <c:pt idx="2">
                  <c:v>95%</c:v>
                </c:pt>
              </c:strCache>
            </c:strRef>
          </c:cat>
          <c:val>
            <c:numRef>
              <c:f>Sheet1!$B$4:$D$4</c:f>
              <c:numCache>
                <c:formatCode>[$GEL]\ #,##0_);\([$GEL]\ #,##0\)</c:formatCode>
                <c:ptCount val="3"/>
                <c:pt idx="0">
                  <c:v>46101500</c:v>
                </c:pt>
                <c:pt idx="1">
                  <c:v>64542099.999999993</c:v>
                </c:pt>
                <c:pt idx="2">
                  <c:v>87592850</c:v>
                </c:pt>
              </c:numCache>
            </c:numRef>
          </c:val>
          <c:smooth val="0"/>
          <c:extLst>
            <c:ext xmlns:c16="http://schemas.microsoft.com/office/drawing/2014/chart" uri="{C3380CC4-5D6E-409C-BE32-E72D297353CC}">
              <c16:uniqueId val="{00000003-19C8-433D-A217-C3F2DE9E481D}"/>
            </c:ext>
          </c:extLst>
        </c:ser>
        <c:dLbls>
          <c:showLegendKey val="0"/>
          <c:showVal val="0"/>
          <c:showCatName val="0"/>
          <c:showSerName val="0"/>
          <c:showPercent val="0"/>
          <c:showBubbleSize val="0"/>
        </c:dLbls>
        <c:marker val="1"/>
        <c:smooth val="0"/>
        <c:axId val="436789432"/>
        <c:axId val="436786152"/>
      </c:lineChart>
      <c:catAx>
        <c:axId val="436789432"/>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436786152"/>
        <c:crosses val="autoZero"/>
        <c:auto val="1"/>
        <c:lblAlgn val="ctr"/>
        <c:lblOffset val="100"/>
        <c:noMultiLvlLbl val="0"/>
      </c:catAx>
      <c:valAx>
        <c:axId val="436786152"/>
        <c:scaling>
          <c:orientation val="minMax"/>
        </c:scaling>
        <c:delete val="0"/>
        <c:axPos val="l"/>
        <c:majorGridlines>
          <c:spPr>
            <a:ln w="9525" cap="flat" cmpd="sng" algn="ctr">
              <a:solidFill>
                <a:schemeClr val="tx2">
                  <a:lumMod val="15000"/>
                  <a:lumOff val="85000"/>
                </a:schemeClr>
              </a:solidFill>
              <a:round/>
            </a:ln>
            <a:effectLst/>
          </c:spPr>
        </c:majorGridlines>
        <c:numFmt formatCode="[$GEL]\ #,##0_);\([$GEL]\ #,##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4367894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Sheet1!$A$2</c:f>
              <c:strCache>
                <c:ptCount val="1"/>
                <c:pt idx="0">
                  <c:v>პირველი რიგის პრიორიტეტების მოცვა PCR ით </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Sheet1!$B$1:$C$1</c:f>
              <c:strCache>
                <c:ptCount val="2"/>
                <c:pt idx="0">
                  <c:v>ცენტრალიზებული სახელმწიფო პროგრამა</c:v>
                </c:pt>
                <c:pt idx="1">
                  <c:v>კერძო მიმწოდებლები/მომხმარებლები</c:v>
                </c:pt>
              </c:strCache>
            </c:strRef>
          </c:cat>
          <c:val>
            <c:numRef>
              <c:f>Sheet1!$B$2:$C$2</c:f>
              <c:numCache>
                <c:formatCode>General</c:formatCode>
                <c:ptCount val="2"/>
                <c:pt idx="0" formatCode="[$GEL]\ #,##0_);\([$GEL]\ #,##0\)">
                  <c:v>44428000</c:v>
                </c:pt>
              </c:numCache>
            </c:numRef>
          </c:val>
          <c:extLst>
            <c:ext xmlns:c16="http://schemas.microsoft.com/office/drawing/2014/chart" uri="{C3380CC4-5D6E-409C-BE32-E72D297353CC}">
              <c16:uniqueId val="{00000000-19C8-433D-A217-C3F2DE9E481D}"/>
            </c:ext>
          </c:extLst>
        </c:ser>
        <c:ser>
          <c:idx val="1"/>
          <c:order val="1"/>
          <c:tx>
            <c:strRef>
              <c:f>Sheet1!$A$3</c:f>
              <c:strCache>
                <c:ptCount val="1"/>
                <c:pt idx="0">
                  <c:v>ანტიგენ-ანტისხეულით მოცვა</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Sheet1!$B$1:$C$1</c:f>
              <c:strCache>
                <c:ptCount val="2"/>
                <c:pt idx="0">
                  <c:v>ცენტრალიზებული სახელმწიფო პროგრამა</c:v>
                </c:pt>
                <c:pt idx="1">
                  <c:v>კერძო მიმწოდებლები/მომხმარებლები</c:v>
                </c:pt>
              </c:strCache>
            </c:strRef>
          </c:cat>
          <c:val>
            <c:numRef>
              <c:f>Sheet1!$B$3:$C$3</c:f>
              <c:numCache>
                <c:formatCode>[$GEL]\ #,##0_);\([$GEL]\ #,##0\)</c:formatCode>
                <c:ptCount val="2"/>
                <c:pt idx="0">
                  <c:v>14332500</c:v>
                </c:pt>
                <c:pt idx="1">
                  <c:v>33442499.999999996</c:v>
                </c:pt>
              </c:numCache>
            </c:numRef>
          </c:val>
          <c:extLst>
            <c:ext xmlns:c16="http://schemas.microsoft.com/office/drawing/2014/chart" uri="{C3380CC4-5D6E-409C-BE32-E72D297353CC}">
              <c16:uniqueId val="{00000001-19C8-433D-A217-C3F2DE9E481D}"/>
            </c:ext>
          </c:extLst>
        </c:ser>
        <c:dLbls>
          <c:showLegendKey val="0"/>
          <c:showVal val="0"/>
          <c:showCatName val="0"/>
          <c:showSerName val="0"/>
          <c:showPercent val="0"/>
          <c:showBubbleSize val="0"/>
        </c:dLbls>
        <c:gapWidth val="100"/>
        <c:overlap val="100"/>
        <c:axId val="436789432"/>
        <c:axId val="436786152"/>
      </c:barChart>
      <c:scatterChart>
        <c:scatterStyle val="lineMarker"/>
        <c:varyColors val="0"/>
        <c:ser>
          <c:idx val="2"/>
          <c:order val="2"/>
          <c:tx>
            <c:strRef>
              <c:f>Sheet1!$A$4</c:f>
              <c:strCache>
                <c:ptCount val="1"/>
                <c:pt idx="0">
                  <c:v>ჯამური ბიუჯეტი</c:v>
                </c:pt>
              </c:strCache>
            </c:strRef>
          </c:tx>
          <c:spPr>
            <a:ln w="25400" cap="rnd">
              <a:noFill/>
              <a:round/>
            </a:ln>
            <a:effectLst/>
          </c:spPr>
          <c:marker>
            <c:symbol val="circle"/>
            <c:size val="6"/>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12700">
                <a:solidFill>
                  <a:schemeClr val="lt2"/>
                </a:solidFill>
                <a:round/>
              </a:ln>
              <a:effectLst/>
            </c:spPr>
          </c:marker>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xVal>
            <c:strRef>
              <c:f>Sheet1!$B$1:$C$1</c:f>
              <c:strCache>
                <c:ptCount val="2"/>
                <c:pt idx="0">
                  <c:v>ცენტრალიზებული სახელმწიფო პროგრამა</c:v>
                </c:pt>
                <c:pt idx="1">
                  <c:v>კერძო მიმწოდებლები/მომხმარებლები</c:v>
                </c:pt>
              </c:strCache>
            </c:strRef>
          </c:xVal>
          <c:yVal>
            <c:numRef>
              <c:f>Sheet1!$B$4:$C$4</c:f>
              <c:numCache>
                <c:formatCode>[$GEL]\ #,##0_);\([$GEL]\ #,##0\)</c:formatCode>
                <c:ptCount val="2"/>
                <c:pt idx="0">
                  <c:v>58760500</c:v>
                </c:pt>
                <c:pt idx="1">
                  <c:v>33442499.999999996</c:v>
                </c:pt>
              </c:numCache>
            </c:numRef>
          </c:yVal>
          <c:smooth val="0"/>
          <c:extLst>
            <c:ext xmlns:c16="http://schemas.microsoft.com/office/drawing/2014/chart" uri="{C3380CC4-5D6E-409C-BE32-E72D297353CC}">
              <c16:uniqueId val="{00000001-4FD8-4255-802E-F4EFBE7175A0}"/>
            </c:ext>
          </c:extLst>
        </c:ser>
        <c:dLbls>
          <c:showLegendKey val="0"/>
          <c:showVal val="0"/>
          <c:showCatName val="0"/>
          <c:showSerName val="0"/>
          <c:showPercent val="0"/>
          <c:showBubbleSize val="0"/>
        </c:dLbls>
        <c:axId val="436298464"/>
        <c:axId val="436303056"/>
      </c:scatterChart>
      <c:catAx>
        <c:axId val="436789432"/>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436786152"/>
        <c:crosses val="autoZero"/>
        <c:auto val="1"/>
        <c:lblAlgn val="ctr"/>
        <c:lblOffset val="100"/>
        <c:noMultiLvlLbl val="0"/>
      </c:catAx>
      <c:valAx>
        <c:axId val="436786152"/>
        <c:scaling>
          <c:orientation val="minMax"/>
        </c:scaling>
        <c:delete val="0"/>
        <c:axPos val="l"/>
        <c:majorGridlines>
          <c:spPr>
            <a:ln w="9525" cap="flat" cmpd="sng" algn="ctr">
              <a:solidFill>
                <a:schemeClr val="tx2">
                  <a:lumMod val="15000"/>
                  <a:lumOff val="85000"/>
                </a:schemeClr>
              </a:solidFill>
              <a:round/>
            </a:ln>
            <a:effectLst/>
          </c:spPr>
        </c:majorGridlines>
        <c:numFmt formatCode="[$GEL]\ #,##0_);\([$GEL]\ #,##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436789432"/>
        <c:crosses val="autoZero"/>
        <c:crossBetween val="between"/>
      </c:valAx>
      <c:valAx>
        <c:axId val="436303056"/>
        <c:scaling>
          <c:orientation val="minMax"/>
        </c:scaling>
        <c:delete val="0"/>
        <c:axPos val="r"/>
        <c:numFmt formatCode="[$GEL]\ #,##0_);\([$GEL]\ #,##0\)"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436298464"/>
        <c:crosses val="max"/>
        <c:crossBetween val="midCat"/>
      </c:valAx>
      <c:valAx>
        <c:axId val="436298464"/>
        <c:scaling>
          <c:orientation val="minMax"/>
        </c:scaling>
        <c:delete val="1"/>
        <c:axPos val="b"/>
        <c:numFmt formatCode="General" sourceLinked="1"/>
        <c:majorTickMark val="out"/>
        <c:minorTickMark val="none"/>
        <c:tickLblPos val="nextTo"/>
        <c:crossAx val="436303056"/>
        <c:crosses val="autoZero"/>
        <c:crossBetween val="midCat"/>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სადახლო</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Sheet1!$B$2:$G$2</c:f>
              <c:numCache>
                <c:formatCode>_(* #,##0_);_(* \(#,##0\);_(* "-"??_);_(@_)</c:formatCode>
                <c:ptCount val="6"/>
                <c:pt idx="0">
                  <c:v>20109.75</c:v>
                </c:pt>
                <c:pt idx="1">
                  <c:v>33943.599999999999</c:v>
                </c:pt>
                <c:pt idx="2">
                  <c:v>37708.199999999997</c:v>
                </c:pt>
                <c:pt idx="3">
                  <c:v>34578</c:v>
                </c:pt>
                <c:pt idx="4">
                  <c:v>30129.899999999998</c:v>
                </c:pt>
                <c:pt idx="5">
                  <c:v>34739.1</c:v>
                </c:pt>
              </c:numCache>
            </c:numRef>
          </c:val>
          <c:extLst>
            <c:ext xmlns:c16="http://schemas.microsoft.com/office/drawing/2014/chart" uri="{C3380CC4-5D6E-409C-BE32-E72D297353CC}">
              <c16:uniqueId val="{00000000-DB8E-4297-B07D-5B0D4EB21B35}"/>
            </c:ext>
          </c:extLst>
        </c:ser>
        <c:ser>
          <c:idx val="1"/>
          <c:order val="1"/>
          <c:tx>
            <c:strRef>
              <c:f>Sheet1!$A$3</c:f>
              <c:strCache>
                <c:ptCount val="1"/>
                <c:pt idx="0">
                  <c:v>წითელი ხიდი</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Sheet1!$B$3:$G$3</c:f>
              <c:numCache>
                <c:formatCode>_(* #,##0_);_(* \(#,##0\);_(* "-"??_);_(@_)</c:formatCode>
                <c:ptCount val="6"/>
                <c:pt idx="0">
                  <c:v>19324.5</c:v>
                </c:pt>
                <c:pt idx="1">
                  <c:v>32450.800000000003</c:v>
                </c:pt>
                <c:pt idx="2">
                  <c:v>34789.5</c:v>
                </c:pt>
                <c:pt idx="3">
                  <c:v>31237.199999999997</c:v>
                </c:pt>
                <c:pt idx="4">
                  <c:v>30469.8</c:v>
                </c:pt>
                <c:pt idx="5">
                  <c:v>31236.3</c:v>
                </c:pt>
              </c:numCache>
            </c:numRef>
          </c:val>
          <c:extLst>
            <c:ext xmlns:c16="http://schemas.microsoft.com/office/drawing/2014/chart" uri="{C3380CC4-5D6E-409C-BE32-E72D297353CC}">
              <c16:uniqueId val="{00000001-DB8E-4297-B07D-5B0D4EB21B35}"/>
            </c:ext>
          </c:extLst>
        </c:ser>
        <c:ser>
          <c:idx val="2"/>
          <c:order val="2"/>
          <c:tx>
            <c:strRef>
              <c:f>Sheet1!$A$4</c:f>
              <c:strCache>
                <c:ptCount val="1"/>
                <c:pt idx="0">
                  <c:v>სარფი</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Sheet1!$B$4:$G$4</c:f>
              <c:numCache>
                <c:formatCode>_(* #,##0_);_(* \(#,##0\);_(* "-"??_);_(@_)</c:formatCode>
                <c:ptCount val="6"/>
                <c:pt idx="0">
                  <c:v>29159.85</c:v>
                </c:pt>
                <c:pt idx="1">
                  <c:v>43710.8</c:v>
                </c:pt>
                <c:pt idx="2">
                  <c:v>38820.6</c:v>
                </c:pt>
                <c:pt idx="3">
                  <c:v>28251.599999999999</c:v>
                </c:pt>
                <c:pt idx="4">
                  <c:v>25278.3</c:v>
                </c:pt>
                <c:pt idx="5">
                  <c:v>24601.5</c:v>
                </c:pt>
              </c:numCache>
            </c:numRef>
          </c:val>
          <c:extLst>
            <c:ext xmlns:c16="http://schemas.microsoft.com/office/drawing/2014/chart" uri="{C3380CC4-5D6E-409C-BE32-E72D297353CC}">
              <c16:uniqueId val="{00000002-DB8E-4297-B07D-5B0D4EB21B35}"/>
            </c:ext>
          </c:extLst>
        </c:ser>
        <c:ser>
          <c:idx val="3"/>
          <c:order val="3"/>
          <c:tx>
            <c:strRef>
              <c:f>Sheet1!$A$5</c:f>
              <c:strCache>
                <c:ptCount val="1"/>
                <c:pt idx="0">
                  <c:v>ყაზბეგი (ლარსი)</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Sheet1!$B$5:$G$5</c:f>
              <c:numCache>
                <c:formatCode>_(* #,##0_);_(* \(#,##0\);_(* "-"??_);_(@_)</c:formatCode>
                <c:ptCount val="6"/>
                <c:pt idx="0">
                  <c:v>20666.7</c:v>
                </c:pt>
                <c:pt idx="1">
                  <c:v>40750.600000000006</c:v>
                </c:pt>
                <c:pt idx="2">
                  <c:v>43111.199999999997</c:v>
                </c:pt>
                <c:pt idx="3">
                  <c:v>35651.1</c:v>
                </c:pt>
                <c:pt idx="4">
                  <c:v>26400</c:v>
                </c:pt>
                <c:pt idx="5">
                  <c:v>20688</c:v>
                </c:pt>
              </c:numCache>
            </c:numRef>
          </c:val>
          <c:extLst>
            <c:ext xmlns:c16="http://schemas.microsoft.com/office/drawing/2014/chart" uri="{C3380CC4-5D6E-409C-BE32-E72D297353CC}">
              <c16:uniqueId val="{00000003-DB8E-4297-B07D-5B0D4EB21B35}"/>
            </c:ext>
          </c:extLst>
        </c:ser>
        <c:ser>
          <c:idx val="4"/>
          <c:order val="4"/>
          <c:tx>
            <c:strRef>
              <c:f>Sheet1!$A$6</c:f>
              <c:strCache>
                <c:ptCount val="1"/>
                <c:pt idx="0">
                  <c:v>თბილისის აეროპორტი</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Sheet1!$B$6:$G$6</c:f>
              <c:numCache>
                <c:formatCode>_(* #,##0_);_(* \(#,##0\);_(* "-"??_);_(@_)</c:formatCode>
                <c:ptCount val="6"/>
                <c:pt idx="0">
                  <c:v>19419</c:v>
                </c:pt>
                <c:pt idx="1">
                  <c:v>29665.4</c:v>
                </c:pt>
                <c:pt idx="2">
                  <c:v>36894.299999999996</c:v>
                </c:pt>
                <c:pt idx="3">
                  <c:v>33963.599999999999</c:v>
                </c:pt>
                <c:pt idx="4">
                  <c:v>22749</c:v>
                </c:pt>
                <c:pt idx="5">
                  <c:v>20600.399999999998</c:v>
                </c:pt>
              </c:numCache>
            </c:numRef>
          </c:val>
          <c:extLst>
            <c:ext xmlns:c16="http://schemas.microsoft.com/office/drawing/2014/chart" uri="{C3380CC4-5D6E-409C-BE32-E72D297353CC}">
              <c16:uniqueId val="{00000004-DB8E-4297-B07D-5B0D4EB21B35}"/>
            </c:ext>
          </c:extLst>
        </c:ser>
        <c:ser>
          <c:idx val="5"/>
          <c:order val="5"/>
          <c:tx>
            <c:strRef>
              <c:f>Sheet1!$A$7</c:f>
              <c:strCache>
                <c:ptCount val="1"/>
                <c:pt idx="0">
                  <c:v>ქუთაისის აეროპორტი</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Sheet1!$B$7:$G$7</c:f>
              <c:numCache>
                <c:formatCode>_(* #,##0_);_(* \(#,##0\);_(* "-"??_);_(@_)</c:formatCode>
                <c:ptCount val="6"/>
                <c:pt idx="0">
                  <c:v>3228.15</c:v>
                </c:pt>
                <c:pt idx="1">
                  <c:v>5403</c:v>
                </c:pt>
                <c:pt idx="2">
                  <c:v>8722.1999999999989</c:v>
                </c:pt>
                <c:pt idx="3">
                  <c:v>7686.5999999999995</c:v>
                </c:pt>
                <c:pt idx="4">
                  <c:v>4763.3999999999996</c:v>
                </c:pt>
                <c:pt idx="5">
                  <c:v>3825.8999999999996</c:v>
                </c:pt>
              </c:numCache>
            </c:numRef>
          </c:val>
          <c:extLst>
            <c:ext xmlns:c16="http://schemas.microsoft.com/office/drawing/2014/chart" uri="{C3380CC4-5D6E-409C-BE32-E72D297353CC}">
              <c16:uniqueId val="{00000005-DB8E-4297-B07D-5B0D4EB21B35}"/>
            </c:ext>
          </c:extLst>
        </c:ser>
        <c:ser>
          <c:idx val="6"/>
          <c:order val="6"/>
          <c:tx>
            <c:strRef>
              <c:f>Sheet1!$A$8</c:f>
              <c:strCache>
                <c:ptCount val="1"/>
                <c:pt idx="0">
                  <c:v>ბათუმის აეროპორტი</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Sheet1!$B$8:$G$8</c:f>
              <c:numCache>
                <c:formatCode>_(* #,##0_);_(* \(#,##0\);_(* "-"??_);_(@_)</c:formatCode>
                <c:ptCount val="6"/>
                <c:pt idx="0">
                  <c:v>5945.4</c:v>
                </c:pt>
                <c:pt idx="1">
                  <c:v>7435</c:v>
                </c:pt>
                <c:pt idx="2">
                  <c:v>11154.9</c:v>
                </c:pt>
                <c:pt idx="3">
                  <c:v>6573</c:v>
                </c:pt>
                <c:pt idx="4">
                  <c:v>3515.4</c:v>
                </c:pt>
                <c:pt idx="5">
                  <c:v>3043.2</c:v>
                </c:pt>
              </c:numCache>
            </c:numRef>
          </c:val>
          <c:extLst>
            <c:ext xmlns:c16="http://schemas.microsoft.com/office/drawing/2014/chart" uri="{C3380CC4-5D6E-409C-BE32-E72D297353CC}">
              <c16:uniqueId val="{00000006-DB8E-4297-B07D-5B0D4EB21B35}"/>
            </c:ext>
          </c:extLst>
        </c:ser>
        <c:dLbls>
          <c:showLegendKey val="0"/>
          <c:showVal val="0"/>
          <c:showCatName val="0"/>
          <c:showSerName val="0"/>
          <c:showPercent val="0"/>
          <c:showBubbleSize val="0"/>
        </c:dLbls>
        <c:gapWidth val="219"/>
        <c:overlap val="-27"/>
        <c:axId val="359394336"/>
        <c:axId val="359395976"/>
      </c:barChart>
      <c:catAx>
        <c:axId val="359394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59395976"/>
        <c:crosses val="autoZero"/>
        <c:auto val="1"/>
        <c:lblAlgn val="ctr"/>
        <c:lblOffset val="100"/>
        <c:noMultiLvlLbl val="0"/>
      </c:catAx>
      <c:valAx>
        <c:axId val="359395976"/>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5939433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ივლისი</c:v>
                </c:pt>
              </c:strCache>
            </c:strRef>
          </c:tx>
          <c:spPr>
            <a:solidFill>
              <a:schemeClr val="accent1"/>
            </a:solidFill>
            <a:ln>
              <a:noFill/>
            </a:ln>
            <a:effectLst/>
          </c:spPr>
          <c:invertIfNegative val="0"/>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Sheet1!$B$2:$B$8</c:f>
            </c:numRef>
          </c:val>
          <c:extLst>
            <c:ext xmlns:c16="http://schemas.microsoft.com/office/drawing/2014/chart" uri="{C3380CC4-5D6E-409C-BE32-E72D297353CC}">
              <c16:uniqueId val="{00000000-D7CF-41EE-A368-4EED77E390B0}"/>
            </c:ext>
          </c:extLst>
        </c:ser>
        <c:ser>
          <c:idx val="1"/>
          <c:order val="1"/>
          <c:tx>
            <c:strRef>
              <c:f>Sheet1!$C$1</c:f>
              <c:strCache>
                <c:ptCount val="1"/>
                <c:pt idx="0">
                  <c:v>აგვისტო</c:v>
                </c:pt>
              </c:strCache>
            </c:strRef>
          </c:tx>
          <c:spPr>
            <a:solidFill>
              <a:schemeClr val="accent2"/>
            </a:solidFill>
            <a:ln>
              <a:noFill/>
            </a:ln>
            <a:effectLst/>
          </c:spPr>
          <c:invertIfNegative val="0"/>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Sheet1!$C$2:$C$8</c:f>
            </c:numRef>
          </c:val>
          <c:extLst>
            <c:ext xmlns:c16="http://schemas.microsoft.com/office/drawing/2014/chart" uri="{C3380CC4-5D6E-409C-BE32-E72D297353CC}">
              <c16:uniqueId val="{00000001-D7CF-41EE-A368-4EED77E390B0}"/>
            </c:ext>
          </c:extLst>
        </c:ser>
        <c:ser>
          <c:idx val="2"/>
          <c:order val="2"/>
          <c:tx>
            <c:strRef>
              <c:f>Sheet1!$D$1</c:f>
              <c:strCache>
                <c:ptCount val="1"/>
                <c:pt idx="0">
                  <c:v>სექტემბერი</c:v>
                </c:pt>
              </c:strCache>
            </c:strRef>
          </c:tx>
          <c:spPr>
            <a:solidFill>
              <a:schemeClr val="accent3"/>
            </a:solidFill>
            <a:ln>
              <a:noFill/>
            </a:ln>
            <a:effectLst/>
          </c:spPr>
          <c:invertIfNegative val="0"/>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Sheet1!$D$2:$D$8</c:f>
            </c:numRef>
          </c:val>
          <c:extLst>
            <c:ext xmlns:c16="http://schemas.microsoft.com/office/drawing/2014/chart" uri="{C3380CC4-5D6E-409C-BE32-E72D297353CC}">
              <c16:uniqueId val="{00000002-D7CF-41EE-A368-4EED77E390B0}"/>
            </c:ext>
          </c:extLst>
        </c:ser>
        <c:ser>
          <c:idx val="3"/>
          <c:order val="3"/>
          <c:tx>
            <c:strRef>
              <c:f>Sheet1!$E$1</c:f>
              <c:strCache>
                <c:ptCount val="1"/>
                <c:pt idx="0">
                  <c:v>ოქტომბერი</c:v>
                </c:pt>
              </c:strCache>
            </c:strRef>
          </c:tx>
          <c:spPr>
            <a:solidFill>
              <a:schemeClr val="accent4"/>
            </a:solidFill>
            <a:ln>
              <a:noFill/>
            </a:ln>
            <a:effectLst/>
          </c:spPr>
          <c:invertIfNegative val="0"/>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Sheet1!$E$2:$E$8</c:f>
            </c:numRef>
          </c:val>
          <c:extLst>
            <c:ext xmlns:c16="http://schemas.microsoft.com/office/drawing/2014/chart" uri="{C3380CC4-5D6E-409C-BE32-E72D297353CC}">
              <c16:uniqueId val="{00000003-D7CF-41EE-A368-4EED77E390B0}"/>
            </c:ext>
          </c:extLst>
        </c:ser>
        <c:ser>
          <c:idx val="4"/>
          <c:order val="4"/>
          <c:tx>
            <c:strRef>
              <c:f>Sheet1!$F$1</c:f>
              <c:strCache>
                <c:ptCount val="1"/>
                <c:pt idx="0">
                  <c:v>ნოემბერი</c:v>
                </c:pt>
              </c:strCache>
            </c:strRef>
          </c:tx>
          <c:spPr>
            <a:solidFill>
              <a:schemeClr val="accent5"/>
            </a:solidFill>
            <a:ln>
              <a:noFill/>
            </a:ln>
            <a:effectLst/>
          </c:spPr>
          <c:invertIfNegative val="0"/>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Sheet1!$F$2:$F$8</c:f>
            </c:numRef>
          </c:val>
          <c:extLst>
            <c:ext xmlns:c16="http://schemas.microsoft.com/office/drawing/2014/chart" uri="{C3380CC4-5D6E-409C-BE32-E72D297353CC}">
              <c16:uniqueId val="{00000004-D7CF-41EE-A368-4EED77E390B0}"/>
            </c:ext>
          </c:extLst>
        </c:ser>
        <c:ser>
          <c:idx val="5"/>
          <c:order val="5"/>
          <c:tx>
            <c:strRef>
              <c:f>Sheet1!$G$1</c:f>
              <c:strCache>
                <c:ptCount val="1"/>
                <c:pt idx="0">
                  <c:v>დეკემბერი</c:v>
                </c:pt>
              </c:strCache>
            </c:strRef>
          </c:tx>
          <c:spPr>
            <a:solidFill>
              <a:schemeClr val="accent6"/>
            </a:solidFill>
            <a:ln>
              <a:noFill/>
            </a:ln>
            <a:effectLst/>
          </c:spPr>
          <c:invertIfNegative val="0"/>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Sheet1!$G$2:$G$8</c:f>
            </c:numRef>
          </c:val>
          <c:extLst>
            <c:ext xmlns:c16="http://schemas.microsoft.com/office/drawing/2014/chart" uri="{C3380CC4-5D6E-409C-BE32-E72D297353CC}">
              <c16:uniqueId val="{00000005-D7CF-41EE-A368-4EED77E390B0}"/>
            </c:ext>
          </c:extLst>
        </c:ser>
        <c:ser>
          <c:idx val="6"/>
          <c:order val="6"/>
          <c:tx>
            <c:strRef>
              <c:f>Sheet1!$H$1</c:f>
              <c:strCache>
                <c:ptCount val="1"/>
                <c:pt idx="0">
                  <c:v>Column2</c:v>
                </c:pt>
              </c:strCache>
            </c:strRef>
          </c:tx>
          <c:spPr>
            <a:solidFill>
              <a:schemeClr val="accent1">
                <a:lumMod val="60000"/>
              </a:schemeClr>
            </a:solidFill>
            <a:ln>
              <a:noFill/>
            </a:ln>
            <a:effectLst/>
          </c:spPr>
          <c:invertIfNegative val="0"/>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Sheet1!$H$2:$H$8</c:f>
            </c:numRef>
          </c:val>
          <c:extLst>
            <c:ext xmlns:c16="http://schemas.microsoft.com/office/drawing/2014/chart" uri="{C3380CC4-5D6E-409C-BE32-E72D297353CC}">
              <c16:uniqueId val="{00000006-D7CF-41EE-A368-4EED77E390B0}"/>
            </c:ext>
          </c:extLst>
        </c:ser>
        <c:ser>
          <c:idx val="7"/>
          <c:order val="7"/>
          <c:tx>
            <c:strRef>
              <c:f>Sheet1!$I$1</c:f>
              <c:strCache>
                <c:ptCount val="1"/>
                <c:pt idx="0">
                  <c:v>ივლისი2</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Sheet1!$I$2:$I$8</c:f>
              <c:numCache>
                <c:formatCode>0</c:formatCode>
                <c:ptCount val="7"/>
                <c:pt idx="0">
                  <c:v>670.32500000000005</c:v>
                </c:pt>
                <c:pt idx="1">
                  <c:v>644.15</c:v>
                </c:pt>
                <c:pt idx="2">
                  <c:v>971.995</c:v>
                </c:pt>
                <c:pt idx="3">
                  <c:v>688.89</c:v>
                </c:pt>
                <c:pt idx="4">
                  <c:v>647.29999999999995</c:v>
                </c:pt>
                <c:pt idx="5">
                  <c:v>107.605</c:v>
                </c:pt>
                <c:pt idx="6">
                  <c:v>198.17999999999998</c:v>
                </c:pt>
              </c:numCache>
            </c:numRef>
          </c:val>
          <c:extLst>
            <c:ext xmlns:c16="http://schemas.microsoft.com/office/drawing/2014/chart" uri="{C3380CC4-5D6E-409C-BE32-E72D297353CC}">
              <c16:uniqueId val="{00000007-D7CF-41EE-A368-4EED77E390B0}"/>
            </c:ext>
          </c:extLst>
        </c:ser>
        <c:ser>
          <c:idx val="8"/>
          <c:order val="8"/>
          <c:tx>
            <c:strRef>
              <c:f>Sheet1!$J$1</c:f>
              <c:strCache>
                <c:ptCount val="1"/>
                <c:pt idx="0">
                  <c:v>აგვისტო4</c:v>
                </c:pt>
              </c:strCache>
            </c:strRef>
          </c:tx>
          <c:spPr>
            <a:solidFill>
              <a:schemeClr val="accent3">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Sheet1!$J$2:$J$8</c:f>
              <c:numCache>
                <c:formatCode>0</c:formatCode>
                <c:ptCount val="7"/>
                <c:pt idx="0">
                  <c:v>1131.4533333333334</c:v>
                </c:pt>
                <c:pt idx="1">
                  <c:v>1081.6933333333334</c:v>
                </c:pt>
                <c:pt idx="2">
                  <c:v>1457.0266666666669</c:v>
                </c:pt>
                <c:pt idx="3">
                  <c:v>1358.3533333333335</c:v>
                </c:pt>
                <c:pt idx="4">
                  <c:v>988.84666666666669</c:v>
                </c:pt>
                <c:pt idx="5">
                  <c:v>180.1</c:v>
                </c:pt>
                <c:pt idx="6">
                  <c:v>247.83333333333334</c:v>
                </c:pt>
              </c:numCache>
            </c:numRef>
          </c:val>
          <c:extLst>
            <c:ext xmlns:c16="http://schemas.microsoft.com/office/drawing/2014/chart" uri="{C3380CC4-5D6E-409C-BE32-E72D297353CC}">
              <c16:uniqueId val="{00000008-D7CF-41EE-A368-4EED77E390B0}"/>
            </c:ext>
          </c:extLst>
        </c:ser>
        <c:ser>
          <c:idx val="9"/>
          <c:order val="9"/>
          <c:tx>
            <c:strRef>
              <c:f>Sheet1!$K$1</c:f>
              <c:strCache>
                <c:ptCount val="1"/>
                <c:pt idx="0">
                  <c:v>სექტემბერი5</c:v>
                </c:pt>
              </c:strCache>
            </c:strRef>
          </c:tx>
          <c:spPr>
            <a:solidFill>
              <a:schemeClr val="accent4">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Sheet1!$K$2:$K$8</c:f>
              <c:numCache>
                <c:formatCode>0</c:formatCode>
                <c:ptCount val="7"/>
                <c:pt idx="0">
                  <c:v>1256.9399999999998</c:v>
                </c:pt>
                <c:pt idx="1">
                  <c:v>1159.6500000000001</c:v>
                </c:pt>
                <c:pt idx="2">
                  <c:v>1294.02</c:v>
                </c:pt>
                <c:pt idx="3">
                  <c:v>1437.04</c:v>
                </c:pt>
                <c:pt idx="4">
                  <c:v>1229.81</c:v>
                </c:pt>
                <c:pt idx="5">
                  <c:v>290.73999999999995</c:v>
                </c:pt>
                <c:pt idx="6">
                  <c:v>371.83</c:v>
                </c:pt>
              </c:numCache>
            </c:numRef>
          </c:val>
          <c:extLst>
            <c:ext xmlns:c16="http://schemas.microsoft.com/office/drawing/2014/chart" uri="{C3380CC4-5D6E-409C-BE32-E72D297353CC}">
              <c16:uniqueId val="{00000009-D7CF-41EE-A368-4EED77E390B0}"/>
            </c:ext>
          </c:extLst>
        </c:ser>
        <c:ser>
          <c:idx val="10"/>
          <c:order val="10"/>
          <c:tx>
            <c:strRef>
              <c:f>Sheet1!$L$1</c:f>
              <c:strCache>
                <c:ptCount val="1"/>
                <c:pt idx="0">
                  <c:v>ოქტომბერი2</c:v>
                </c:pt>
              </c:strCache>
            </c:strRef>
          </c:tx>
          <c:spPr>
            <a:solidFill>
              <a:schemeClr val="accent5">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Sheet1!$L$2:$L$8</c:f>
              <c:numCache>
                <c:formatCode>0</c:formatCode>
                <c:ptCount val="7"/>
                <c:pt idx="0">
                  <c:v>1152.5999999999999</c:v>
                </c:pt>
                <c:pt idx="1">
                  <c:v>1041.24</c:v>
                </c:pt>
                <c:pt idx="2">
                  <c:v>941.71999999999991</c:v>
                </c:pt>
                <c:pt idx="3">
                  <c:v>1188.3699999999999</c:v>
                </c:pt>
                <c:pt idx="4">
                  <c:v>1132.1199999999999</c:v>
                </c:pt>
                <c:pt idx="5">
                  <c:v>256.21999999999997</c:v>
                </c:pt>
                <c:pt idx="6">
                  <c:v>219.1</c:v>
                </c:pt>
              </c:numCache>
            </c:numRef>
          </c:val>
          <c:extLst>
            <c:ext xmlns:c16="http://schemas.microsoft.com/office/drawing/2014/chart" uri="{C3380CC4-5D6E-409C-BE32-E72D297353CC}">
              <c16:uniqueId val="{0000000A-D7CF-41EE-A368-4EED77E390B0}"/>
            </c:ext>
          </c:extLst>
        </c:ser>
        <c:ser>
          <c:idx val="11"/>
          <c:order val="11"/>
          <c:tx>
            <c:strRef>
              <c:f>Sheet1!$M$1</c:f>
              <c:strCache>
                <c:ptCount val="1"/>
                <c:pt idx="0">
                  <c:v>ნოემბერი2</c:v>
                </c:pt>
              </c:strCache>
            </c:strRef>
          </c:tx>
          <c:spPr>
            <a:solidFill>
              <a:schemeClr val="accent6">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Sheet1!$M$2:$M$8</c:f>
              <c:numCache>
                <c:formatCode>0</c:formatCode>
                <c:ptCount val="7"/>
                <c:pt idx="0">
                  <c:v>1004.3299999999999</c:v>
                </c:pt>
                <c:pt idx="1">
                  <c:v>1015.66</c:v>
                </c:pt>
                <c:pt idx="2">
                  <c:v>842.61</c:v>
                </c:pt>
                <c:pt idx="3">
                  <c:v>880</c:v>
                </c:pt>
                <c:pt idx="4">
                  <c:v>758.3</c:v>
                </c:pt>
                <c:pt idx="5">
                  <c:v>158.78</c:v>
                </c:pt>
                <c:pt idx="6">
                  <c:v>117.18</c:v>
                </c:pt>
              </c:numCache>
            </c:numRef>
          </c:val>
          <c:extLst>
            <c:ext xmlns:c16="http://schemas.microsoft.com/office/drawing/2014/chart" uri="{C3380CC4-5D6E-409C-BE32-E72D297353CC}">
              <c16:uniqueId val="{0000000B-D7CF-41EE-A368-4EED77E390B0}"/>
            </c:ext>
          </c:extLst>
        </c:ser>
        <c:ser>
          <c:idx val="12"/>
          <c:order val="12"/>
          <c:tx>
            <c:strRef>
              <c:f>Sheet1!$N$1</c:f>
              <c:strCache>
                <c:ptCount val="1"/>
                <c:pt idx="0">
                  <c:v>დეკემბერი2</c:v>
                </c:pt>
              </c:strCache>
            </c:strRef>
          </c:tx>
          <c:spPr>
            <a:solidFill>
              <a:schemeClr val="accent1">
                <a:lumMod val="80000"/>
                <a:lumOff val="2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Sheet1!$N$2:$N$8</c:f>
              <c:numCache>
                <c:formatCode>0</c:formatCode>
                <c:ptCount val="7"/>
                <c:pt idx="0">
                  <c:v>1157.97</c:v>
                </c:pt>
                <c:pt idx="1">
                  <c:v>1041.21</c:v>
                </c:pt>
                <c:pt idx="2">
                  <c:v>820.05</c:v>
                </c:pt>
                <c:pt idx="3">
                  <c:v>689.6</c:v>
                </c:pt>
                <c:pt idx="4">
                  <c:v>686.68</c:v>
                </c:pt>
                <c:pt idx="5">
                  <c:v>127.52999999999999</c:v>
                </c:pt>
                <c:pt idx="6">
                  <c:v>101.44</c:v>
                </c:pt>
              </c:numCache>
            </c:numRef>
          </c:val>
          <c:extLst>
            <c:ext xmlns:c16="http://schemas.microsoft.com/office/drawing/2014/chart" uri="{C3380CC4-5D6E-409C-BE32-E72D297353CC}">
              <c16:uniqueId val="{0000000C-D7CF-41EE-A368-4EED77E390B0}"/>
            </c:ext>
          </c:extLst>
        </c:ser>
        <c:dLbls>
          <c:showLegendKey val="0"/>
          <c:showVal val="0"/>
          <c:showCatName val="0"/>
          <c:showSerName val="0"/>
          <c:showPercent val="0"/>
          <c:showBubbleSize val="0"/>
        </c:dLbls>
        <c:gapWidth val="219"/>
        <c:overlap val="-27"/>
        <c:axId val="411771304"/>
        <c:axId val="411770648"/>
      </c:barChart>
      <c:catAx>
        <c:axId val="4117713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11770648"/>
        <c:crosses val="autoZero"/>
        <c:auto val="1"/>
        <c:lblAlgn val="ctr"/>
        <c:lblOffset val="100"/>
        <c:noMultiLvlLbl val="0"/>
      </c:catAx>
      <c:valAx>
        <c:axId val="4117706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1177130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Sheet1!$A$2</c:f>
              <c:strCache>
                <c:ptCount val="1"/>
                <c:pt idx="0">
                  <c:v>სწრაფი ანტიგენი-ანტისხეული</c:v>
                </c:pt>
              </c:strCache>
            </c:strRef>
          </c:tx>
          <c:spPr>
            <a:solidFill>
              <a:schemeClr val="accent1"/>
            </a:solidFill>
            <a:ln>
              <a:noFill/>
            </a:ln>
            <a:effectLst/>
          </c:spPr>
          <c:invertIfNegative val="0"/>
          <c:dLbls>
            <c:spPr>
              <a:solidFill>
                <a:schemeClr val="accent3">
                  <a:lumMod val="20000"/>
                  <a:lumOff val="80000"/>
                </a:schemeClr>
              </a:solid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Sheet1!$B$2:$G$2</c:f>
              <c:numCache>
                <c:formatCode>General</c:formatCode>
                <c:ptCount val="6"/>
                <c:pt idx="0">
                  <c:v>117853.34999999999</c:v>
                </c:pt>
                <c:pt idx="1">
                  <c:v>193359.19999999998</c:v>
                </c:pt>
                <c:pt idx="2">
                  <c:v>211200.9</c:v>
                </c:pt>
                <c:pt idx="3">
                  <c:v>177941.1</c:v>
                </c:pt>
                <c:pt idx="4">
                  <c:v>143305.79999999999</c:v>
                </c:pt>
                <c:pt idx="5">
                  <c:v>138734.39999999999</c:v>
                </c:pt>
              </c:numCache>
            </c:numRef>
          </c:val>
          <c:extLst>
            <c:ext xmlns:c16="http://schemas.microsoft.com/office/drawing/2014/chart" uri="{C3380CC4-5D6E-409C-BE32-E72D297353CC}">
              <c16:uniqueId val="{00000000-C9FC-416C-A1C2-5F6455FD887C}"/>
            </c:ext>
          </c:extLst>
        </c:ser>
        <c:dLbls>
          <c:showLegendKey val="0"/>
          <c:showVal val="0"/>
          <c:showCatName val="0"/>
          <c:showSerName val="0"/>
          <c:showPercent val="0"/>
          <c:showBubbleSize val="0"/>
        </c:dLbls>
        <c:gapWidth val="219"/>
        <c:overlap val="-27"/>
        <c:axId val="527229784"/>
        <c:axId val="527227160"/>
      </c:barChart>
      <c:lineChart>
        <c:grouping val="stacked"/>
        <c:varyColors val="0"/>
        <c:ser>
          <c:idx val="1"/>
          <c:order val="1"/>
          <c:tx>
            <c:strRef>
              <c:f>Sheet1!$A$3</c:f>
              <c:strCache>
                <c:ptCount val="1"/>
                <c:pt idx="0">
                  <c:v>ფასი</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Sheet1!$B$3:$G$3</c:f>
              <c:numCache>
                <c:formatCode>#,##0\ [$₾-437]</c:formatCode>
                <c:ptCount val="6"/>
                <c:pt idx="0">
                  <c:v>11196068.25</c:v>
                </c:pt>
                <c:pt idx="1">
                  <c:v>18369124</c:v>
                </c:pt>
                <c:pt idx="2">
                  <c:v>20064085.5</c:v>
                </c:pt>
                <c:pt idx="3">
                  <c:v>16904404.5</c:v>
                </c:pt>
                <c:pt idx="4">
                  <c:v>13614050.999999998</c:v>
                </c:pt>
                <c:pt idx="5">
                  <c:v>13179768</c:v>
                </c:pt>
              </c:numCache>
            </c:numRef>
          </c:val>
          <c:smooth val="0"/>
          <c:extLst>
            <c:ext xmlns:c16="http://schemas.microsoft.com/office/drawing/2014/chart" uri="{C3380CC4-5D6E-409C-BE32-E72D297353CC}">
              <c16:uniqueId val="{0000000A-C9FC-416C-A1C2-5F6455FD887C}"/>
            </c:ext>
          </c:extLst>
        </c:ser>
        <c:dLbls>
          <c:showLegendKey val="0"/>
          <c:showVal val="0"/>
          <c:showCatName val="0"/>
          <c:showSerName val="0"/>
          <c:showPercent val="0"/>
          <c:showBubbleSize val="0"/>
        </c:dLbls>
        <c:marker val="1"/>
        <c:smooth val="0"/>
        <c:axId val="539242376"/>
        <c:axId val="539245656"/>
      </c:lineChart>
      <c:catAx>
        <c:axId val="527229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27227160"/>
        <c:crosses val="autoZero"/>
        <c:auto val="1"/>
        <c:lblAlgn val="ctr"/>
        <c:lblOffset val="100"/>
        <c:noMultiLvlLbl val="0"/>
      </c:catAx>
      <c:valAx>
        <c:axId val="5272271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27229784"/>
        <c:crosses val="autoZero"/>
        <c:crossBetween val="between"/>
      </c:valAx>
      <c:valAx>
        <c:axId val="539245656"/>
        <c:scaling>
          <c:orientation val="minMax"/>
        </c:scaling>
        <c:delete val="0"/>
        <c:axPos val="r"/>
        <c:numFmt formatCode="#,##0\ [$₾-437]"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39242376"/>
        <c:crosses val="max"/>
        <c:crossBetween val="between"/>
      </c:valAx>
      <c:catAx>
        <c:axId val="539242376"/>
        <c:scaling>
          <c:orientation val="minMax"/>
        </c:scaling>
        <c:delete val="1"/>
        <c:axPos val="b"/>
        <c:numFmt formatCode="General" sourceLinked="1"/>
        <c:majorTickMark val="out"/>
        <c:minorTickMark val="none"/>
        <c:tickLblPos val="nextTo"/>
        <c:crossAx val="539245656"/>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Sheet1!$A$2</c:f>
              <c:strCache>
                <c:ptCount val="1"/>
                <c:pt idx="0">
                  <c:v>სწრაფი ანტიგენი-ანტისხეული</c:v>
                </c:pt>
              </c:strCache>
            </c:strRef>
          </c:tx>
          <c:spPr>
            <a:solidFill>
              <a:schemeClr val="accent1"/>
            </a:solidFill>
            <a:ln>
              <a:noFill/>
            </a:ln>
            <a:effectLst/>
          </c:spPr>
          <c:invertIfNegative val="0"/>
          <c:dLbls>
            <c:spPr>
              <a:solidFill>
                <a:schemeClr val="accent3">
                  <a:lumMod val="20000"/>
                  <a:lumOff val="80000"/>
                </a:schemeClr>
              </a:solid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Sheet1!$B$2:$G$2</c:f>
              <c:numCache>
                <c:formatCode>General</c:formatCode>
                <c:ptCount val="6"/>
                <c:pt idx="0">
                  <c:v>117853.34999999999</c:v>
                </c:pt>
                <c:pt idx="1">
                  <c:v>193359.19999999998</c:v>
                </c:pt>
                <c:pt idx="2">
                  <c:v>211200.9</c:v>
                </c:pt>
                <c:pt idx="3">
                  <c:v>177941.1</c:v>
                </c:pt>
                <c:pt idx="4">
                  <c:v>143305.79999999999</c:v>
                </c:pt>
                <c:pt idx="5">
                  <c:v>138734.39999999999</c:v>
                </c:pt>
              </c:numCache>
            </c:numRef>
          </c:val>
          <c:extLst>
            <c:ext xmlns:c16="http://schemas.microsoft.com/office/drawing/2014/chart" uri="{C3380CC4-5D6E-409C-BE32-E72D297353CC}">
              <c16:uniqueId val="{00000000-C9FC-416C-A1C2-5F6455FD887C}"/>
            </c:ext>
          </c:extLst>
        </c:ser>
        <c:dLbls>
          <c:showLegendKey val="0"/>
          <c:showVal val="0"/>
          <c:showCatName val="0"/>
          <c:showSerName val="0"/>
          <c:showPercent val="0"/>
          <c:showBubbleSize val="0"/>
        </c:dLbls>
        <c:gapWidth val="219"/>
        <c:overlap val="-27"/>
        <c:axId val="527229784"/>
        <c:axId val="527227160"/>
      </c:barChart>
      <c:lineChart>
        <c:grouping val="stacked"/>
        <c:varyColors val="0"/>
        <c:ser>
          <c:idx val="1"/>
          <c:order val="1"/>
          <c:tx>
            <c:strRef>
              <c:f>Sheet1!$A$3</c:f>
              <c:strCache>
                <c:ptCount val="1"/>
                <c:pt idx="0">
                  <c:v>ფასი</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Sheet1!$B$3:$G$3</c:f>
              <c:numCache>
                <c:formatCode>#,##0\ [$₾-437]</c:formatCode>
                <c:ptCount val="6"/>
                <c:pt idx="0">
                  <c:v>35356005</c:v>
                </c:pt>
                <c:pt idx="1">
                  <c:v>58007759.999999993</c:v>
                </c:pt>
                <c:pt idx="2">
                  <c:v>63360270</c:v>
                </c:pt>
                <c:pt idx="3">
                  <c:v>53382330</c:v>
                </c:pt>
                <c:pt idx="4">
                  <c:v>42991740</c:v>
                </c:pt>
                <c:pt idx="5">
                  <c:v>41620320</c:v>
                </c:pt>
              </c:numCache>
            </c:numRef>
          </c:val>
          <c:smooth val="0"/>
          <c:extLst>
            <c:ext xmlns:c16="http://schemas.microsoft.com/office/drawing/2014/chart" uri="{C3380CC4-5D6E-409C-BE32-E72D297353CC}">
              <c16:uniqueId val="{0000000A-C9FC-416C-A1C2-5F6455FD887C}"/>
            </c:ext>
          </c:extLst>
        </c:ser>
        <c:dLbls>
          <c:showLegendKey val="0"/>
          <c:showVal val="0"/>
          <c:showCatName val="0"/>
          <c:showSerName val="0"/>
          <c:showPercent val="0"/>
          <c:showBubbleSize val="0"/>
        </c:dLbls>
        <c:marker val="1"/>
        <c:smooth val="0"/>
        <c:axId val="539242376"/>
        <c:axId val="539245656"/>
      </c:lineChart>
      <c:catAx>
        <c:axId val="527229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27227160"/>
        <c:crosses val="autoZero"/>
        <c:auto val="1"/>
        <c:lblAlgn val="ctr"/>
        <c:lblOffset val="100"/>
        <c:noMultiLvlLbl val="0"/>
      </c:catAx>
      <c:valAx>
        <c:axId val="5272271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27229784"/>
        <c:crosses val="autoZero"/>
        <c:crossBetween val="between"/>
      </c:valAx>
      <c:valAx>
        <c:axId val="539245656"/>
        <c:scaling>
          <c:orientation val="minMax"/>
        </c:scaling>
        <c:delete val="0"/>
        <c:axPos val="r"/>
        <c:numFmt formatCode="#,##0\ [$₾-437]"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39242376"/>
        <c:crosses val="max"/>
        <c:crossBetween val="between"/>
      </c:valAx>
      <c:catAx>
        <c:axId val="539242376"/>
        <c:scaling>
          <c:orientation val="minMax"/>
        </c:scaling>
        <c:delete val="1"/>
        <c:axPos val="b"/>
        <c:numFmt formatCode="General" sourceLinked="1"/>
        <c:majorTickMark val="out"/>
        <c:minorTickMark val="none"/>
        <c:tickLblPos val="nextTo"/>
        <c:crossAx val="539245656"/>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3">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cap="flat" cmpd="sng" algn="ctr">
        <a:solidFill>
          <a:schemeClr val="tx1">
            <a:lumMod val="65000"/>
            <a:lumOff val="35000"/>
          </a:schemeClr>
        </a:solidFill>
        <a:round/>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15875" cap="flat" cmpd="sng" algn="ctr">
        <a:solidFill>
          <a:schemeClr val="tx1">
            <a:lumMod val="65000"/>
            <a:lumOff val="3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634C8F-F87B-45DB-AF8A-09CEFEF64FFC}" type="doc">
      <dgm:prSet loTypeId="urn:microsoft.com/office/officeart/2005/8/layout/hChevron3" loCatId="process" qsTypeId="urn:microsoft.com/office/officeart/2005/8/quickstyle/simple1" qsCatId="simple" csTypeId="urn:microsoft.com/office/officeart/2005/8/colors/colorful1" csCatId="colorful" phldr="1"/>
      <dgm:spPr/>
    </dgm:pt>
    <dgm:pt modelId="{776DF664-44B0-49C7-8D94-42B115318F89}">
      <dgm:prSet phldrT="[Text]"/>
      <dgm:spPr/>
      <dgm:t>
        <a:bodyPr/>
        <a:lstStyle/>
        <a:p>
          <a:r>
            <a:rPr lang="en-US" dirty="0" smtClean="0"/>
            <a:t>0</a:t>
          </a:r>
          <a:endParaRPr lang="en-US" dirty="0"/>
        </a:p>
      </dgm:t>
    </dgm:pt>
    <dgm:pt modelId="{D4CA011C-4B5B-4D10-9423-9DFAADB53458}" type="parTrans" cxnId="{0E9C16DE-576D-4175-AEA6-D8DE19257379}">
      <dgm:prSet/>
      <dgm:spPr/>
      <dgm:t>
        <a:bodyPr/>
        <a:lstStyle/>
        <a:p>
          <a:endParaRPr lang="en-US"/>
        </a:p>
      </dgm:t>
    </dgm:pt>
    <dgm:pt modelId="{43BE2F14-E499-49D5-8E9D-509DCA69E5FA}" type="sibTrans" cxnId="{0E9C16DE-576D-4175-AEA6-D8DE19257379}">
      <dgm:prSet/>
      <dgm:spPr/>
      <dgm:t>
        <a:bodyPr/>
        <a:lstStyle/>
        <a:p>
          <a:endParaRPr lang="en-US"/>
        </a:p>
      </dgm:t>
    </dgm:pt>
    <dgm:pt modelId="{2E63E662-103C-4AF4-9909-97EDB4F2ADF2}">
      <dgm:prSet phldrT="[Text]"/>
      <dgm:spPr/>
      <dgm:t>
        <a:bodyPr/>
        <a:lstStyle/>
        <a:p>
          <a:r>
            <a:rPr lang="en-US" dirty="0" smtClean="0"/>
            <a:t>5 </a:t>
          </a:r>
          <a:r>
            <a:rPr lang="ka-GE" dirty="0" smtClean="0"/>
            <a:t>დღე</a:t>
          </a:r>
          <a:endParaRPr lang="en-US" dirty="0"/>
        </a:p>
      </dgm:t>
    </dgm:pt>
    <dgm:pt modelId="{12614125-B4E2-40AB-B5BD-A73DFE70ECD9}" type="parTrans" cxnId="{208D335C-C78B-40E1-99AC-AF0875A3B263}">
      <dgm:prSet/>
      <dgm:spPr/>
      <dgm:t>
        <a:bodyPr/>
        <a:lstStyle/>
        <a:p>
          <a:endParaRPr lang="en-US"/>
        </a:p>
      </dgm:t>
    </dgm:pt>
    <dgm:pt modelId="{C87AF64C-4316-4CC8-BA56-14CA268CE512}" type="sibTrans" cxnId="{208D335C-C78B-40E1-99AC-AF0875A3B263}">
      <dgm:prSet/>
      <dgm:spPr/>
      <dgm:t>
        <a:bodyPr/>
        <a:lstStyle/>
        <a:p>
          <a:endParaRPr lang="en-US"/>
        </a:p>
      </dgm:t>
    </dgm:pt>
    <dgm:pt modelId="{96FF22F5-C536-41A3-B45A-0A9130E36DB4}">
      <dgm:prSet phldrT="[Text]"/>
      <dgm:spPr/>
      <dgm:t>
        <a:bodyPr/>
        <a:lstStyle/>
        <a:p>
          <a:r>
            <a:rPr lang="ka-GE" dirty="0" smtClean="0"/>
            <a:t>7 დღე</a:t>
          </a:r>
          <a:endParaRPr lang="en-US" dirty="0"/>
        </a:p>
      </dgm:t>
    </dgm:pt>
    <dgm:pt modelId="{C93BC0F3-8636-46B3-BBF9-BAAAA775FF32}" type="parTrans" cxnId="{8CD34023-2529-4107-990A-7061587319AB}">
      <dgm:prSet/>
      <dgm:spPr/>
      <dgm:t>
        <a:bodyPr/>
        <a:lstStyle/>
        <a:p>
          <a:endParaRPr lang="en-US"/>
        </a:p>
      </dgm:t>
    </dgm:pt>
    <dgm:pt modelId="{AC5F0AAC-6094-48F7-A298-47AD47833107}" type="sibTrans" cxnId="{8CD34023-2529-4107-990A-7061587319AB}">
      <dgm:prSet/>
      <dgm:spPr/>
      <dgm:t>
        <a:bodyPr/>
        <a:lstStyle/>
        <a:p>
          <a:endParaRPr lang="en-US"/>
        </a:p>
      </dgm:t>
    </dgm:pt>
    <dgm:pt modelId="{AAA18EB4-76D0-4764-9BBC-3E8E2B1A71BE}">
      <dgm:prSet phldrT="[Text]"/>
      <dgm:spPr/>
      <dgm:t>
        <a:bodyPr/>
        <a:lstStyle/>
        <a:p>
          <a:r>
            <a:rPr lang="ka-GE" dirty="0" smtClean="0"/>
            <a:t>14 დღე</a:t>
          </a:r>
          <a:endParaRPr lang="en-US" dirty="0"/>
        </a:p>
      </dgm:t>
    </dgm:pt>
    <dgm:pt modelId="{CE30C9E5-39B7-4B53-A61F-1F2FC6CD30D2}" type="parTrans" cxnId="{67E422FE-3134-4956-87AA-7030A4D7EDE8}">
      <dgm:prSet/>
      <dgm:spPr/>
      <dgm:t>
        <a:bodyPr/>
        <a:lstStyle/>
        <a:p>
          <a:endParaRPr lang="en-US"/>
        </a:p>
      </dgm:t>
    </dgm:pt>
    <dgm:pt modelId="{A0EA7903-204F-49E3-9C8D-DEA83935BF68}" type="sibTrans" cxnId="{67E422FE-3134-4956-87AA-7030A4D7EDE8}">
      <dgm:prSet/>
      <dgm:spPr/>
      <dgm:t>
        <a:bodyPr/>
        <a:lstStyle/>
        <a:p>
          <a:endParaRPr lang="en-US"/>
        </a:p>
      </dgm:t>
    </dgm:pt>
    <dgm:pt modelId="{79125EEB-F35D-4CEB-B2AD-A37C8995D05C}">
      <dgm:prSet phldrT="[Text]"/>
      <dgm:spPr/>
      <dgm:t>
        <a:bodyPr/>
        <a:lstStyle/>
        <a:p>
          <a:r>
            <a:rPr lang="ka-GE" dirty="0" smtClean="0"/>
            <a:t>21 დღე</a:t>
          </a:r>
          <a:endParaRPr lang="en-US" dirty="0"/>
        </a:p>
      </dgm:t>
    </dgm:pt>
    <dgm:pt modelId="{46A93F22-4287-4D4C-9389-9B5350270849}" type="parTrans" cxnId="{AE84AF4D-95E6-4AAA-A53B-59D41668BAF5}">
      <dgm:prSet/>
      <dgm:spPr/>
      <dgm:t>
        <a:bodyPr/>
        <a:lstStyle/>
        <a:p>
          <a:endParaRPr lang="en-US"/>
        </a:p>
      </dgm:t>
    </dgm:pt>
    <dgm:pt modelId="{28399088-355E-4AC5-A590-BF05BFAE476F}" type="sibTrans" cxnId="{AE84AF4D-95E6-4AAA-A53B-59D41668BAF5}">
      <dgm:prSet/>
      <dgm:spPr/>
      <dgm:t>
        <a:bodyPr/>
        <a:lstStyle/>
        <a:p>
          <a:endParaRPr lang="en-US"/>
        </a:p>
      </dgm:t>
    </dgm:pt>
    <dgm:pt modelId="{2586BF52-458C-42E2-8E72-6174C4D76FDB}">
      <dgm:prSet phldrT="[Text]"/>
      <dgm:spPr/>
      <dgm:t>
        <a:bodyPr/>
        <a:lstStyle/>
        <a:p>
          <a:r>
            <a:rPr lang="ka-GE" dirty="0" smtClean="0"/>
            <a:t>28 დღე</a:t>
          </a:r>
          <a:endParaRPr lang="en-US" dirty="0"/>
        </a:p>
      </dgm:t>
    </dgm:pt>
    <dgm:pt modelId="{AAD968C7-05CB-452F-B68F-606C279F4716}" type="parTrans" cxnId="{C69C71D1-5EFA-44BA-A4E2-F3F2EA509AA1}">
      <dgm:prSet/>
      <dgm:spPr/>
      <dgm:t>
        <a:bodyPr/>
        <a:lstStyle/>
        <a:p>
          <a:endParaRPr lang="en-US"/>
        </a:p>
      </dgm:t>
    </dgm:pt>
    <dgm:pt modelId="{73375D0C-50CA-4CC1-A033-F84993C6F6A1}" type="sibTrans" cxnId="{C69C71D1-5EFA-44BA-A4E2-F3F2EA509AA1}">
      <dgm:prSet/>
      <dgm:spPr/>
      <dgm:t>
        <a:bodyPr/>
        <a:lstStyle/>
        <a:p>
          <a:endParaRPr lang="en-US"/>
        </a:p>
      </dgm:t>
    </dgm:pt>
    <dgm:pt modelId="{CDE34E04-05EC-44B9-BDDE-241FD2343876}">
      <dgm:prSet phldrT="[Text]"/>
      <dgm:spPr/>
      <dgm:t>
        <a:bodyPr/>
        <a:lstStyle/>
        <a:p>
          <a:r>
            <a:rPr lang="ka-GE" dirty="0" smtClean="0"/>
            <a:t>&gt;28 დღე</a:t>
          </a:r>
          <a:endParaRPr lang="en-US" dirty="0"/>
        </a:p>
      </dgm:t>
    </dgm:pt>
    <dgm:pt modelId="{7E9A1ACC-77AD-47A0-9E6A-AC53EE40E311}" type="parTrans" cxnId="{BF5A7D4C-28B3-4570-9F09-53ACE995FA2C}">
      <dgm:prSet/>
      <dgm:spPr/>
      <dgm:t>
        <a:bodyPr/>
        <a:lstStyle/>
        <a:p>
          <a:endParaRPr lang="en-US"/>
        </a:p>
      </dgm:t>
    </dgm:pt>
    <dgm:pt modelId="{DFC2AA5F-08CA-4FC5-A0C7-5601D4F9D8F7}" type="sibTrans" cxnId="{BF5A7D4C-28B3-4570-9F09-53ACE995FA2C}">
      <dgm:prSet/>
      <dgm:spPr/>
      <dgm:t>
        <a:bodyPr/>
        <a:lstStyle/>
        <a:p>
          <a:endParaRPr lang="en-US"/>
        </a:p>
      </dgm:t>
    </dgm:pt>
    <dgm:pt modelId="{E51205D8-0E29-4A43-9557-61135F193993}" type="pres">
      <dgm:prSet presAssocID="{9A634C8F-F87B-45DB-AF8A-09CEFEF64FFC}" presName="Name0" presStyleCnt="0">
        <dgm:presLayoutVars>
          <dgm:dir/>
          <dgm:resizeHandles val="exact"/>
        </dgm:presLayoutVars>
      </dgm:prSet>
      <dgm:spPr/>
    </dgm:pt>
    <dgm:pt modelId="{B446D491-2BB9-4688-BAA6-729932F18351}" type="pres">
      <dgm:prSet presAssocID="{776DF664-44B0-49C7-8D94-42B115318F89}" presName="parTxOnly" presStyleLbl="node1" presStyleIdx="0" presStyleCnt="7">
        <dgm:presLayoutVars>
          <dgm:bulletEnabled val="1"/>
        </dgm:presLayoutVars>
      </dgm:prSet>
      <dgm:spPr/>
      <dgm:t>
        <a:bodyPr/>
        <a:lstStyle/>
        <a:p>
          <a:endParaRPr lang="en-US"/>
        </a:p>
      </dgm:t>
    </dgm:pt>
    <dgm:pt modelId="{2D17BA02-EF37-4302-ACB0-1ADFF94609D6}" type="pres">
      <dgm:prSet presAssocID="{43BE2F14-E499-49D5-8E9D-509DCA69E5FA}" presName="parSpace" presStyleCnt="0"/>
      <dgm:spPr/>
    </dgm:pt>
    <dgm:pt modelId="{7CEF11CA-2D86-47B6-92DC-65022E251C14}" type="pres">
      <dgm:prSet presAssocID="{2E63E662-103C-4AF4-9909-97EDB4F2ADF2}" presName="parTxOnly" presStyleLbl="node1" presStyleIdx="1" presStyleCnt="7">
        <dgm:presLayoutVars>
          <dgm:bulletEnabled val="1"/>
        </dgm:presLayoutVars>
      </dgm:prSet>
      <dgm:spPr/>
      <dgm:t>
        <a:bodyPr/>
        <a:lstStyle/>
        <a:p>
          <a:endParaRPr lang="en-US"/>
        </a:p>
      </dgm:t>
    </dgm:pt>
    <dgm:pt modelId="{5963D2BC-870E-4950-AE4E-19DF6F277C52}" type="pres">
      <dgm:prSet presAssocID="{C87AF64C-4316-4CC8-BA56-14CA268CE512}" presName="parSpace" presStyleCnt="0"/>
      <dgm:spPr/>
    </dgm:pt>
    <dgm:pt modelId="{F613DB16-1F27-4942-90C1-E1731C487AE1}" type="pres">
      <dgm:prSet presAssocID="{96FF22F5-C536-41A3-B45A-0A9130E36DB4}" presName="parTxOnly" presStyleLbl="node1" presStyleIdx="2" presStyleCnt="7">
        <dgm:presLayoutVars>
          <dgm:bulletEnabled val="1"/>
        </dgm:presLayoutVars>
      </dgm:prSet>
      <dgm:spPr/>
      <dgm:t>
        <a:bodyPr/>
        <a:lstStyle/>
        <a:p>
          <a:endParaRPr lang="en-US"/>
        </a:p>
      </dgm:t>
    </dgm:pt>
    <dgm:pt modelId="{46D340FB-0B0D-4244-B157-1D75038AD545}" type="pres">
      <dgm:prSet presAssocID="{AC5F0AAC-6094-48F7-A298-47AD47833107}" presName="parSpace" presStyleCnt="0"/>
      <dgm:spPr/>
    </dgm:pt>
    <dgm:pt modelId="{D4ACE176-8A9A-4020-95D3-4C5C14C4B1EB}" type="pres">
      <dgm:prSet presAssocID="{AAA18EB4-76D0-4764-9BBC-3E8E2B1A71BE}" presName="parTxOnly" presStyleLbl="node1" presStyleIdx="3" presStyleCnt="7">
        <dgm:presLayoutVars>
          <dgm:bulletEnabled val="1"/>
        </dgm:presLayoutVars>
      </dgm:prSet>
      <dgm:spPr/>
      <dgm:t>
        <a:bodyPr/>
        <a:lstStyle/>
        <a:p>
          <a:endParaRPr lang="en-US"/>
        </a:p>
      </dgm:t>
    </dgm:pt>
    <dgm:pt modelId="{B217D10A-A709-439F-A1F9-15D031AB233B}" type="pres">
      <dgm:prSet presAssocID="{A0EA7903-204F-49E3-9C8D-DEA83935BF68}" presName="parSpace" presStyleCnt="0"/>
      <dgm:spPr/>
    </dgm:pt>
    <dgm:pt modelId="{146C7D97-2A59-423D-B82B-AE1F82E7DA39}" type="pres">
      <dgm:prSet presAssocID="{79125EEB-F35D-4CEB-B2AD-A37C8995D05C}" presName="parTxOnly" presStyleLbl="node1" presStyleIdx="4" presStyleCnt="7">
        <dgm:presLayoutVars>
          <dgm:bulletEnabled val="1"/>
        </dgm:presLayoutVars>
      </dgm:prSet>
      <dgm:spPr/>
      <dgm:t>
        <a:bodyPr/>
        <a:lstStyle/>
        <a:p>
          <a:endParaRPr lang="en-US"/>
        </a:p>
      </dgm:t>
    </dgm:pt>
    <dgm:pt modelId="{C8694F6E-86BD-4849-B5FE-5703D38939CF}" type="pres">
      <dgm:prSet presAssocID="{28399088-355E-4AC5-A590-BF05BFAE476F}" presName="parSpace" presStyleCnt="0"/>
      <dgm:spPr/>
    </dgm:pt>
    <dgm:pt modelId="{F5AC318C-2043-4C1F-9C87-BBD990CC4373}" type="pres">
      <dgm:prSet presAssocID="{2586BF52-458C-42E2-8E72-6174C4D76FDB}" presName="parTxOnly" presStyleLbl="node1" presStyleIdx="5" presStyleCnt="7">
        <dgm:presLayoutVars>
          <dgm:bulletEnabled val="1"/>
        </dgm:presLayoutVars>
      </dgm:prSet>
      <dgm:spPr/>
      <dgm:t>
        <a:bodyPr/>
        <a:lstStyle/>
        <a:p>
          <a:endParaRPr lang="en-US"/>
        </a:p>
      </dgm:t>
    </dgm:pt>
    <dgm:pt modelId="{6C3598F3-8B66-4D98-8043-FCE01A217CF5}" type="pres">
      <dgm:prSet presAssocID="{73375D0C-50CA-4CC1-A033-F84993C6F6A1}" presName="parSpace" presStyleCnt="0"/>
      <dgm:spPr/>
    </dgm:pt>
    <dgm:pt modelId="{AE6400BA-9903-44D3-AA06-B2F927F0B6B2}" type="pres">
      <dgm:prSet presAssocID="{CDE34E04-05EC-44B9-BDDE-241FD2343876}" presName="parTxOnly" presStyleLbl="node1" presStyleIdx="6" presStyleCnt="7">
        <dgm:presLayoutVars>
          <dgm:bulletEnabled val="1"/>
        </dgm:presLayoutVars>
      </dgm:prSet>
      <dgm:spPr/>
      <dgm:t>
        <a:bodyPr/>
        <a:lstStyle/>
        <a:p>
          <a:endParaRPr lang="en-US"/>
        </a:p>
      </dgm:t>
    </dgm:pt>
  </dgm:ptLst>
  <dgm:cxnLst>
    <dgm:cxn modelId="{0E9C16DE-576D-4175-AEA6-D8DE19257379}" srcId="{9A634C8F-F87B-45DB-AF8A-09CEFEF64FFC}" destId="{776DF664-44B0-49C7-8D94-42B115318F89}" srcOrd="0" destOrd="0" parTransId="{D4CA011C-4B5B-4D10-9423-9DFAADB53458}" sibTransId="{43BE2F14-E499-49D5-8E9D-509DCA69E5FA}"/>
    <dgm:cxn modelId="{1C15FB00-6F91-404D-9D64-1429538DF4A0}" type="presOf" srcId="{AAA18EB4-76D0-4764-9BBC-3E8E2B1A71BE}" destId="{D4ACE176-8A9A-4020-95D3-4C5C14C4B1EB}" srcOrd="0" destOrd="0" presId="urn:microsoft.com/office/officeart/2005/8/layout/hChevron3"/>
    <dgm:cxn modelId="{35C1C22B-C213-47C2-851B-0F3ADAC2DD36}" type="presOf" srcId="{2E63E662-103C-4AF4-9909-97EDB4F2ADF2}" destId="{7CEF11CA-2D86-47B6-92DC-65022E251C14}" srcOrd="0" destOrd="0" presId="urn:microsoft.com/office/officeart/2005/8/layout/hChevron3"/>
    <dgm:cxn modelId="{C69C71D1-5EFA-44BA-A4E2-F3F2EA509AA1}" srcId="{9A634C8F-F87B-45DB-AF8A-09CEFEF64FFC}" destId="{2586BF52-458C-42E2-8E72-6174C4D76FDB}" srcOrd="5" destOrd="0" parTransId="{AAD968C7-05CB-452F-B68F-606C279F4716}" sibTransId="{73375D0C-50CA-4CC1-A033-F84993C6F6A1}"/>
    <dgm:cxn modelId="{67E422FE-3134-4956-87AA-7030A4D7EDE8}" srcId="{9A634C8F-F87B-45DB-AF8A-09CEFEF64FFC}" destId="{AAA18EB4-76D0-4764-9BBC-3E8E2B1A71BE}" srcOrd="3" destOrd="0" parTransId="{CE30C9E5-39B7-4B53-A61F-1F2FC6CD30D2}" sibTransId="{A0EA7903-204F-49E3-9C8D-DEA83935BF68}"/>
    <dgm:cxn modelId="{381F7C73-26FB-4E12-912D-DD77BECC9944}" type="presOf" srcId="{CDE34E04-05EC-44B9-BDDE-241FD2343876}" destId="{AE6400BA-9903-44D3-AA06-B2F927F0B6B2}" srcOrd="0" destOrd="0" presId="urn:microsoft.com/office/officeart/2005/8/layout/hChevron3"/>
    <dgm:cxn modelId="{4C413049-7261-4134-9DF6-98DC1A583A7E}" type="presOf" srcId="{776DF664-44B0-49C7-8D94-42B115318F89}" destId="{B446D491-2BB9-4688-BAA6-729932F18351}" srcOrd="0" destOrd="0" presId="urn:microsoft.com/office/officeart/2005/8/layout/hChevron3"/>
    <dgm:cxn modelId="{8CD34023-2529-4107-990A-7061587319AB}" srcId="{9A634C8F-F87B-45DB-AF8A-09CEFEF64FFC}" destId="{96FF22F5-C536-41A3-B45A-0A9130E36DB4}" srcOrd="2" destOrd="0" parTransId="{C93BC0F3-8636-46B3-BBF9-BAAAA775FF32}" sibTransId="{AC5F0AAC-6094-48F7-A298-47AD47833107}"/>
    <dgm:cxn modelId="{AE84AF4D-95E6-4AAA-A53B-59D41668BAF5}" srcId="{9A634C8F-F87B-45DB-AF8A-09CEFEF64FFC}" destId="{79125EEB-F35D-4CEB-B2AD-A37C8995D05C}" srcOrd="4" destOrd="0" parTransId="{46A93F22-4287-4D4C-9389-9B5350270849}" sibTransId="{28399088-355E-4AC5-A590-BF05BFAE476F}"/>
    <dgm:cxn modelId="{E70D60FB-1146-4EB3-9005-EEFE73B24AFF}" type="presOf" srcId="{9A634C8F-F87B-45DB-AF8A-09CEFEF64FFC}" destId="{E51205D8-0E29-4A43-9557-61135F193993}" srcOrd="0" destOrd="0" presId="urn:microsoft.com/office/officeart/2005/8/layout/hChevron3"/>
    <dgm:cxn modelId="{9009897E-C4F7-4BBD-BFB1-F9381A0ACA76}" type="presOf" srcId="{2586BF52-458C-42E2-8E72-6174C4D76FDB}" destId="{F5AC318C-2043-4C1F-9C87-BBD990CC4373}" srcOrd="0" destOrd="0" presId="urn:microsoft.com/office/officeart/2005/8/layout/hChevron3"/>
    <dgm:cxn modelId="{BF5A7D4C-28B3-4570-9F09-53ACE995FA2C}" srcId="{9A634C8F-F87B-45DB-AF8A-09CEFEF64FFC}" destId="{CDE34E04-05EC-44B9-BDDE-241FD2343876}" srcOrd="6" destOrd="0" parTransId="{7E9A1ACC-77AD-47A0-9E6A-AC53EE40E311}" sibTransId="{DFC2AA5F-08CA-4FC5-A0C7-5601D4F9D8F7}"/>
    <dgm:cxn modelId="{4457DC49-CCBF-4C7E-930A-F88A4F4EDEF3}" type="presOf" srcId="{79125EEB-F35D-4CEB-B2AD-A37C8995D05C}" destId="{146C7D97-2A59-423D-B82B-AE1F82E7DA39}" srcOrd="0" destOrd="0" presId="urn:microsoft.com/office/officeart/2005/8/layout/hChevron3"/>
    <dgm:cxn modelId="{B19B7BB2-6DA7-4092-B56D-20E8D036EB90}" type="presOf" srcId="{96FF22F5-C536-41A3-B45A-0A9130E36DB4}" destId="{F613DB16-1F27-4942-90C1-E1731C487AE1}" srcOrd="0" destOrd="0" presId="urn:microsoft.com/office/officeart/2005/8/layout/hChevron3"/>
    <dgm:cxn modelId="{208D335C-C78B-40E1-99AC-AF0875A3B263}" srcId="{9A634C8F-F87B-45DB-AF8A-09CEFEF64FFC}" destId="{2E63E662-103C-4AF4-9909-97EDB4F2ADF2}" srcOrd="1" destOrd="0" parTransId="{12614125-B4E2-40AB-B5BD-A73DFE70ECD9}" sibTransId="{C87AF64C-4316-4CC8-BA56-14CA268CE512}"/>
    <dgm:cxn modelId="{08F931DB-6209-4A68-A0DC-5B0ADE75D468}" type="presParOf" srcId="{E51205D8-0E29-4A43-9557-61135F193993}" destId="{B446D491-2BB9-4688-BAA6-729932F18351}" srcOrd="0" destOrd="0" presId="urn:microsoft.com/office/officeart/2005/8/layout/hChevron3"/>
    <dgm:cxn modelId="{CC6D4500-C18E-476D-9D7F-F6DC1088B80C}" type="presParOf" srcId="{E51205D8-0E29-4A43-9557-61135F193993}" destId="{2D17BA02-EF37-4302-ACB0-1ADFF94609D6}" srcOrd="1" destOrd="0" presId="urn:microsoft.com/office/officeart/2005/8/layout/hChevron3"/>
    <dgm:cxn modelId="{554DD5E4-05DC-4EC9-B288-38775E98CCE8}" type="presParOf" srcId="{E51205D8-0E29-4A43-9557-61135F193993}" destId="{7CEF11CA-2D86-47B6-92DC-65022E251C14}" srcOrd="2" destOrd="0" presId="urn:microsoft.com/office/officeart/2005/8/layout/hChevron3"/>
    <dgm:cxn modelId="{A0488A46-A9E7-4CD9-8F0D-5EB9B2E90869}" type="presParOf" srcId="{E51205D8-0E29-4A43-9557-61135F193993}" destId="{5963D2BC-870E-4950-AE4E-19DF6F277C52}" srcOrd="3" destOrd="0" presId="urn:microsoft.com/office/officeart/2005/8/layout/hChevron3"/>
    <dgm:cxn modelId="{9D791FEF-5AF6-467B-AA46-3D1895DE0B68}" type="presParOf" srcId="{E51205D8-0E29-4A43-9557-61135F193993}" destId="{F613DB16-1F27-4942-90C1-E1731C487AE1}" srcOrd="4" destOrd="0" presId="urn:microsoft.com/office/officeart/2005/8/layout/hChevron3"/>
    <dgm:cxn modelId="{22DC91C5-F9D5-443F-AAE6-68FBDEE77624}" type="presParOf" srcId="{E51205D8-0E29-4A43-9557-61135F193993}" destId="{46D340FB-0B0D-4244-B157-1D75038AD545}" srcOrd="5" destOrd="0" presId="urn:microsoft.com/office/officeart/2005/8/layout/hChevron3"/>
    <dgm:cxn modelId="{EB7C7AC2-F183-49DA-8B45-6846D708EA7F}" type="presParOf" srcId="{E51205D8-0E29-4A43-9557-61135F193993}" destId="{D4ACE176-8A9A-4020-95D3-4C5C14C4B1EB}" srcOrd="6" destOrd="0" presId="urn:microsoft.com/office/officeart/2005/8/layout/hChevron3"/>
    <dgm:cxn modelId="{9601D056-0932-40A5-9F52-929F44C8E0E1}" type="presParOf" srcId="{E51205D8-0E29-4A43-9557-61135F193993}" destId="{B217D10A-A709-439F-A1F9-15D031AB233B}" srcOrd="7" destOrd="0" presId="urn:microsoft.com/office/officeart/2005/8/layout/hChevron3"/>
    <dgm:cxn modelId="{80792ECD-600F-440C-939C-5E1C70690310}" type="presParOf" srcId="{E51205D8-0E29-4A43-9557-61135F193993}" destId="{146C7D97-2A59-423D-B82B-AE1F82E7DA39}" srcOrd="8" destOrd="0" presId="urn:microsoft.com/office/officeart/2005/8/layout/hChevron3"/>
    <dgm:cxn modelId="{447771CA-FEA5-4737-BF1F-70B80000D7AC}" type="presParOf" srcId="{E51205D8-0E29-4A43-9557-61135F193993}" destId="{C8694F6E-86BD-4849-B5FE-5703D38939CF}" srcOrd="9" destOrd="0" presId="urn:microsoft.com/office/officeart/2005/8/layout/hChevron3"/>
    <dgm:cxn modelId="{EABFB877-5D4C-4BDE-BF56-D9DEFA188481}" type="presParOf" srcId="{E51205D8-0E29-4A43-9557-61135F193993}" destId="{F5AC318C-2043-4C1F-9C87-BBD990CC4373}" srcOrd="10" destOrd="0" presId="urn:microsoft.com/office/officeart/2005/8/layout/hChevron3"/>
    <dgm:cxn modelId="{4F787EDD-64F3-4818-AEFA-53297C9EDAE9}" type="presParOf" srcId="{E51205D8-0E29-4A43-9557-61135F193993}" destId="{6C3598F3-8B66-4D98-8043-FCE01A217CF5}" srcOrd="11" destOrd="0" presId="urn:microsoft.com/office/officeart/2005/8/layout/hChevron3"/>
    <dgm:cxn modelId="{FD6FE127-2CB8-4D35-A967-F5787E85B017}" type="presParOf" srcId="{E51205D8-0E29-4A43-9557-61135F193993}" destId="{AE6400BA-9903-44D3-AA06-B2F927F0B6B2}" srcOrd="12"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46D491-2BB9-4688-BAA6-729932F18351}">
      <dsp:nvSpPr>
        <dsp:cNvPr id="0" name=""/>
        <dsp:cNvSpPr/>
      </dsp:nvSpPr>
      <dsp:spPr>
        <a:xfrm>
          <a:off x="1190" y="935098"/>
          <a:ext cx="1400968" cy="560387"/>
        </a:xfrm>
        <a:prstGeom prst="homePlat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20003" bIns="40005" numCol="1" spcCol="1270" anchor="ctr" anchorCtr="0">
          <a:noAutofit/>
        </a:bodyPr>
        <a:lstStyle/>
        <a:p>
          <a:pPr lvl="0" algn="ctr" defTabSz="666750">
            <a:lnSpc>
              <a:spcPct val="90000"/>
            </a:lnSpc>
            <a:spcBef>
              <a:spcPct val="0"/>
            </a:spcBef>
            <a:spcAft>
              <a:spcPct val="35000"/>
            </a:spcAft>
          </a:pPr>
          <a:r>
            <a:rPr lang="en-US" sz="1500" kern="1200" dirty="0" smtClean="0"/>
            <a:t>0</a:t>
          </a:r>
          <a:endParaRPr lang="en-US" sz="1500" kern="1200" dirty="0"/>
        </a:p>
      </dsp:txBody>
      <dsp:txXfrm>
        <a:off x="1190" y="935098"/>
        <a:ext cx="1260871" cy="560387"/>
      </dsp:txXfrm>
    </dsp:sp>
    <dsp:sp modelId="{7CEF11CA-2D86-47B6-92DC-65022E251C14}">
      <dsp:nvSpPr>
        <dsp:cNvPr id="0" name=""/>
        <dsp:cNvSpPr/>
      </dsp:nvSpPr>
      <dsp:spPr>
        <a:xfrm>
          <a:off x="1121965" y="935098"/>
          <a:ext cx="1400968" cy="560387"/>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en-US" sz="1500" kern="1200" dirty="0" smtClean="0"/>
            <a:t>5 </a:t>
          </a:r>
          <a:r>
            <a:rPr lang="ka-GE" sz="1500" kern="1200" dirty="0" smtClean="0"/>
            <a:t>დღე</a:t>
          </a:r>
          <a:endParaRPr lang="en-US" sz="1500" kern="1200" dirty="0"/>
        </a:p>
      </dsp:txBody>
      <dsp:txXfrm>
        <a:off x="1402159" y="935098"/>
        <a:ext cx="840581" cy="560387"/>
      </dsp:txXfrm>
    </dsp:sp>
    <dsp:sp modelId="{F613DB16-1F27-4942-90C1-E1731C487AE1}">
      <dsp:nvSpPr>
        <dsp:cNvPr id="0" name=""/>
        <dsp:cNvSpPr/>
      </dsp:nvSpPr>
      <dsp:spPr>
        <a:xfrm>
          <a:off x="2242740" y="935098"/>
          <a:ext cx="1400968" cy="560387"/>
        </a:xfrm>
        <a:prstGeom prst="chevron">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7 დღე</a:t>
          </a:r>
          <a:endParaRPr lang="en-US" sz="1500" kern="1200" dirty="0"/>
        </a:p>
      </dsp:txBody>
      <dsp:txXfrm>
        <a:off x="2522934" y="935098"/>
        <a:ext cx="840581" cy="560387"/>
      </dsp:txXfrm>
    </dsp:sp>
    <dsp:sp modelId="{D4ACE176-8A9A-4020-95D3-4C5C14C4B1EB}">
      <dsp:nvSpPr>
        <dsp:cNvPr id="0" name=""/>
        <dsp:cNvSpPr/>
      </dsp:nvSpPr>
      <dsp:spPr>
        <a:xfrm>
          <a:off x="3363515" y="935098"/>
          <a:ext cx="1400968" cy="560387"/>
        </a:xfrm>
        <a:prstGeom prst="chevron">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14 დღე</a:t>
          </a:r>
          <a:endParaRPr lang="en-US" sz="1500" kern="1200" dirty="0"/>
        </a:p>
      </dsp:txBody>
      <dsp:txXfrm>
        <a:off x="3643709" y="935098"/>
        <a:ext cx="840581" cy="560387"/>
      </dsp:txXfrm>
    </dsp:sp>
    <dsp:sp modelId="{146C7D97-2A59-423D-B82B-AE1F82E7DA39}">
      <dsp:nvSpPr>
        <dsp:cNvPr id="0" name=""/>
        <dsp:cNvSpPr/>
      </dsp:nvSpPr>
      <dsp:spPr>
        <a:xfrm>
          <a:off x="4484290" y="935098"/>
          <a:ext cx="1400968" cy="560387"/>
        </a:xfrm>
        <a:prstGeom prst="chevron">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21 დღე</a:t>
          </a:r>
          <a:endParaRPr lang="en-US" sz="1500" kern="1200" dirty="0"/>
        </a:p>
      </dsp:txBody>
      <dsp:txXfrm>
        <a:off x="4764484" y="935098"/>
        <a:ext cx="840581" cy="560387"/>
      </dsp:txXfrm>
    </dsp:sp>
    <dsp:sp modelId="{F5AC318C-2043-4C1F-9C87-BBD990CC4373}">
      <dsp:nvSpPr>
        <dsp:cNvPr id="0" name=""/>
        <dsp:cNvSpPr/>
      </dsp:nvSpPr>
      <dsp:spPr>
        <a:xfrm>
          <a:off x="5605065" y="935098"/>
          <a:ext cx="1400968" cy="560387"/>
        </a:xfrm>
        <a:prstGeom prst="chevron">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28 დღე</a:t>
          </a:r>
          <a:endParaRPr lang="en-US" sz="1500" kern="1200" dirty="0"/>
        </a:p>
      </dsp:txBody>
      <dsp:txXfrm>
        <a:off x="5885259" y="935098"/>
        <a:ext cx="840581" cy="560387"/>
      </dsp:txXfrm>
    </dsp:sp>
    <dsp:sp modelId="{AE6400BA-9903-44D3-AA06-B2F927F0B6B2}">
      <dsp:nvSpPr>
        <dsp:cNvPr id="0" name=""/>
        <dsp:cNvSpPr/>
      </dsp:nvSpPr>
      <dsp:spPr>
        <a:xfrm>
          <a:off x="6725840" y="935098"/>
          <a:ext cx="1400968" cy="560387"/>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&gt;28 დღე</a:t>
          </a:r>
          <a:endParaRPr lang="en-US" sz="1500" kern="1200" dirty="0"/>
        </a:p>
      </dsp:txBody>
      <dsp:txXfrm>
        <a:off x="7006034" y="935098"/>
        <a:ext cx="840581" cy="560387"/>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76C633-DC88-4C4E-A4FD-CC0986CE7BEC}" type="datetimeFigureOut">
              <a:rPr lang="en-US" smtClean="0"/>
              <a:t>17-May-20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22511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76C633-DC88-4C4E-A4FD-CC0986CE7BEC}" type="datetimeFigureOut">
              <a:rPr lang="en-US" smtClean="0"/>
              <a:t>17-May-20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574185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76C633-DC88-4C4E-A4FD-CC0986CE7BEC}" type="datetimeFigureOut">
              <a:rPr lang="en-US" smtClean="0"/>
              <a:t>17-May-20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63815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76C633-DC88-4C4E-A4FD-CC0986CE7BEC}" type="datetimeFigureOut">
              <a:rPr lang="en-US" smtClean="0"/>
              <a:t>17-May-20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533631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476C633-DC88-4C4E-A4FD-CC0986CE7BEC}" type="datetimeFigureOut">
              <a:rPr lang="en-US" smtClean="0"/>
              <a:t>17-May-20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104009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476C633-DC88-4C4E-A4FD-CC0986CE7BEC}" type="datetimeFigureOut">
              <a:rPr lang="en-US" smtClean="0"/>
              <a:t>17-May-20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181380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476C633-DC88-4C4E-A4FD-CC0986CE7BEC}" type="datetimeFigureOut">
              <a:rPr lang="en-US" smtClean="0"/>
              <a:t>17-May-20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951394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476C633-DC88-4C4E-A4FD-CC0986CE7BEC}" type="datetimeFigureOut">
              <a:rPr lang="en-US" smtClean="0"/>
              <a:t>17-May-20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798023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76C633-DC88-4C4E-A4FD-CC0986CE7BEC}" type="datetimeFigureOut">
              <a:rPr lang="en-US" smtClean="0"/>
              <a:t>17-May-20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884628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476C633-DC88-4C4E-A4FD-CC0986CE7BEC}" type="datetimeFigureOut">
              <a:rPr lang="en-US" smtClean="0"/>
              <a:t>17-May-20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3560727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476C633-DC88-4C4E-A4FD-CC0986CE7BEC}" type="datetimeFigureOut">
              <a:rPr lang="en-US" smtClean="0"/>
              <a:t>17-May-20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4120049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76C633-DC88-4C4E-A4FD-CC0986CE7BEC}" type="datetimeFigureOut">
              <a:rPr lang="en-US" smtClean="0"/>
              <a:t>17-May-20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83D36A-54B9-4B92-AB8C-8F5CDC2DC563}" type="slidenum">
              <a:rPr lang="en-US" smtClean="0"/>
              <a:t>‹#›</a:t>
            </a:fld>
            <a:endParaRPr lang="en-US"/>
          </a:p>
        </p:txBody>
      </p:sp>
    </p:spTree>
    <p:extLst>
      <p:ext uri="{BB962C8B-B14F-4D97-AF65-F5344CB8AC3E}">
        <p14:creationId xmlns:p14="http://schemas.microsoft.com/office/powerpoint/2010/main" val="10159356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კოვიდ ტესტირების და კონტაქტების მოძიების სტრატეგიები</a:t>
            </a:r>
            <a:endParaRPr lang="en-US" dirty="0"/>
          </a:p>
        </p:txBody>
      </p:sp>
    </p:spTree>
    <p:extLst>
      <p:ext uri="{BB962C8B-B14F-4D97-AF65-F5344CB8AC3E}">
        <p14:creationId xmlns:p14="http://schemas.microsoft.com/office/powerpoint/2010/main" val="2587416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3200" dirty="0" smtClean="0"/>
              <a:t>ტესტირების პროგრამის დაფინანსების წყაროები</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05611321"/>
              </p:ext>
            </p:extLst>
          </p:nvPr>
        </p:nvGraphicFramePr>
        <p:xfrm>
          <a:off x="1159329" y="1451429"/>
          <a:ext cx="8376558" cy="3280228"/>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959756" y="4731657"/>
            <a:ext cx="10014858" cy="1815882"/>
          </a:xfrm>
          <a:prstGeom prst="rect">
            <a:avLst/>
          </a:prstGeom>
          <a:noFill/>
        </p:spPr>
        <p:txBody>
          <a:bodyPr wrap="square" rtlCol="0">
            <a:spAutoFit/>
          </a:bodyPr>
          <a:lstStyle/>
          <a:p>
            <a:pPr marL="285750" indent="-285750">
              <a:buFont typeface="Arial" panose="020B0604020202020204" pitchFamily="34" charset="0"/>
              <a:buChar char="•"/>
            </a:pPr>
            <a:r>
              <a:rPr lang="en-US" sz="1400" dirty="0" smtClean="0"/>
              <a:t>PCR </a:t>
            </a:r>
            <a:r>
              <a:rPr lang="ka-GE" sz="1400" dirty="0" smtClean="0"/>
              <a:t>სავალდებულო ტესტირებით მოცვა განხორციელდება სრულად სახელმწიფო ბიუჯეტით </a:t>
            </a:r>
            <a:r>
              <a:rPr lang="en-US" sz="1400" dirty="0" smtClean="0"/>
              <a:t>PCR </a:t>
            </a:r>
            <a:r>
              <a:rPr lang="ka-GE" sz="1400" dirty="0" smtClean="0"/>
              <a:t>ტესტების ცენტრალიზებული შესყიდვის და მომსახურების საფასურის პროგრამული დაფარვის შედეგად</a:t>
            </a:r>
          </a:p>
          <a:p>
            <a:pPr marL="285750" indent="-285750">
              <a:buFont typeface="Arial" panose="020B0604020202020204" pitchFamily="34" charset="0"/>
              <a:buChar char="•"/>
            </a:pPr>
            <a:r>
              <a:rPr lang="ka-GE" sz="1400" dirty="0" smtClean="0"/>
              <a:t>ანტიგენ-ანტისხეულზე ტესტირების სამიზნე ჯგუფების 30%-ს დაფარავს სახელმწიფო ბიუჯეტი კოვიდ19-ის პროგრამის ფარგლებში  მ.შ. აივ პოზიტიური პირებისთვის, ორსულებისთვის, პირველად ჯანდაცვაში პაციენტებისთვის სიტუაციურად დიფერენციული დიაგნოსტიკისთვის. სხვა ჯგუფებისთვის მაგ. ფარმაცევტები, სტომატოლოგები, მულტიპროფილური კლინიკები დიფ.დიაგნოსტიკისა და გეგმიური ჩარევის წინ ტესტების უზრუნველყოფა იქნება ბიზნესის პასუხისმგებლობა. </a:t>
            </a:r>
            <a:r>
              <a:rPr lang="ka-GE" sz="1400" dirty="0" smtClean="0">
                <a:solidFill>
                  <a:srgbClr val="C00000"/>
                </a:solidFill>
              </a:rPr>
              <a:t>ასევე კერძო პასუხისმგებლობაა </a:t>
            </a:r>
            <a:r>
              <a:rPr lang="en-US" sz="1400" dirty="0" smtClean="0">
                <a:solidFill>
                  <a:srgbClr val="C00000"/>
                </a:solidFill>
              </a:rPr>
              <a:t>PCR </a:t>
            </a:r>
            <a:r>
              <a:rPr lang="ka-GE" sz="1400" dirty="0" smtClean="0">
                <a:solidFill>
                  <a:srgbClr val="C00000"/>
                </a:solidFill>
              </a:rPr>
              <a:t>ტესტი სწრაფ ტესტებზე დადებითი პასუხის გადამოწმებისა და დადასტურებისთვის. </a:t>
            </a:r>
            <a:endParaRPr lang="en-US" sz="1400" dirty="0">
              <a:solidFill>
                <a:srgbClr val="C00000"/>
              </a:solidFill>
            </a:endParaRPr>
          </a:p>
        </p:txBody>
      </p:sp>
    </p:spTree>
    <p:extLst>
      <p:ext uri="{BB962C8B-B14F-4D97-AF65-F5344CB8AC3E}">
        <p14:creationId xmlns:p14="http://schemas.microsoft.com/office/powerpoint/2010/main" val="1491134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t>ტესტირების პროგრამის გაფართოვების გზები</a:t>
            </a:r>
            <a:endParaRPr lang="en-US" dirty="0"/>
          </a:p>
        </p:txBody>
      </p:sp>
      <p:sp>
        <p:nvSpPr>
          <p:cNvPr id="3" name="Content Placeholder 2"/>
          <p:cNvSpPr>
            <a:spLocks noGrp="1"/>
          </p:cNvSpPr>
          <p:nvPr>
            <p:ph idx="1"/>
          </p:nvPr>
        </p:nvSpPr>
        <p:spPr>
          <a:xfrm>
            <a:off x="838200" y="1811111"/>
            <a:ext cx="10515600" cy="4351338"/>
          </a:xfrm>
        </p:spPr>
        <p:txBody>
          <a:bodyPr>
            <a:normAutofit/>
          </a:bodyPr>
          <a:lstStyle/>
          <a:p>
            <a:r>
              <a:rPr lang="ka-GE" sz="2000" dirty="0" smtClean="0"/>
              <a:t>ცვლილებები სანებართვო პირობებში/საავადმყოფოს შიდა ინფექციების პრევენციის ნორმატიულ დოკუმენტებში, რომელთა თანახმად: </a:t>
            </a:r>
          </a:p>
          <a:p>
            <a:pPr lvl="1"/>
            <a:r>
              <a:rPr lang="ka-GE" sz="2000" dirty="0" smtClean="0"/>
              <a:t>სამედიცინო დაწესებულება, რომლის საწოლფონდი აღემატება 100-ს ვალდებულია შექმნას ადგილზე </a:t>
            </a:r>
            <a:r>
              <a:rPr lang="en-US" sz="2000" dirty="0" smtClean="0"/>
              <a:t>PCR </a:t>
            </a:r>
            <a:r>
              <a:rPr lang="ka-GE" sz="2000" dirty="0" smtClean="0"/>
              <a:t>ტესტირების შესაძლებლობა</a:t>
            </a:r>
          </a:p>
          <a:p>
            <a:pPr lvl="1"/>
            <a:r>
              <a:rPr lang="ka-GE" sz="2000" dirty="0" smtClean="0"/>
              <a:t>ნებისმიერი სამედიცინო დაწესებულება ვალდებულია გამართოს მასალის აღების და ტრანსპორტირების ლოჯისტიკა კერძო/სახელმწიფო ლაბორატორიაში</a:t>
            </a:r>
          </a:p>
          <a:p>
            <a:r>
              <a:rPr lang="ka-GE" sz="2000" dirty="0" smtClean="0"/>
              <a:t> კოვიდ 19-ზე ლაბორატორიული </a:t>
            </a:r>
            <a:r>
              <a:rPr lang="en-US" sz="2000" dirty="0" smtClean="0"/>
              <a:t>PCR </a:t>
            </a:r>
            <a:r>
              <a:rPr lang="ka-GE" sz="2000" dirty="0" smtClean="0"/>
              <a:t>ტესტირებისთვის გამონაკლისის სახით მოიხსნას „ექიმ-ლაბორანტის“ კვალიფიკაციის მოთხოვნა. ეს საშუალებას მისცემს სოფლის მეურნეობის ლაბორატორიებს ჩაერთონ პროგრამაში </a:t>
            </a:r>
          </a:p>
          <a:p>
            <a:r>
              <a:rPr lang="ka-GE" sz="2000" dirty="0" smtClean="0"/>
              <a:t>ავტომატიზებული </a:t>
            </a:r>
            <a:r>
              <a:rPr lang="en-US" sz="2000" dirty="0" smtClean="0"/>
              <a:t>PCR </a:t>
            </a:r>
            <a:r>
              <a:rPr lang="ka-GE" sz="2000" dirty="0" smtClean="0"/>
              <a:t>აპარატურის შესყიდვა : დაწყებულია როშეს </a:t>
            </a:r>
            <a:r>
              <a:rPr lang="en-US" sz="2000" dirty="0" smtClean="0"/>
              <a:t>COBAS 6800 -</a:t>
            </a:r>
            <a:r>
              <a:rPr lang="ka-GE" sz="2000" dirty="0" smtClean="0"/>
              <a:t>ის შესყიდვის პროცედურა. 1 აპარატი საჩუქრად გადმოგვეცემა აზიის განვითარების პროგრამის გრანტის ფარგლებში. (აპარატს აქვს დღეში 2000 ტესტის ჩატარების შესაძლებლობა)</a:t>
            </a:r>
            <a:endParaRPr lang="en-US" sz="2000" dirty="0"/>
          </a:p>
        </p:txBody>
      </p:sp>
    </p:spTree>
    <p:extLst>
      <p:ext uri="{BB962C8B-B14F-4D97-AF65-F5344CB8AC3E}">
        <p14:creationId xmlns:p14="http://schemas.microsoft.com/office/powerpoint/2010/main" val="3066735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მოგზაურების ტესტირების მოდელი </a:t>
            </a:r>
            <a:endParaRPr lang="en-US" dirty="0"/>
          </a:p>
        </p:txBody>
      </p:sp>
      <p:sp>
        <p:nvSpPr>
          <p:cNvPr id="3" name="Content Placeholder 2"/>
          <p:cNvSpPr>
            <a:spLocks noGrp="1"/>
          </p:cNvSpPr>
          <p:nvPr>
            <p:ph idx="1"/>
          </p:nvPr>
        </p:nvSpPr>
        <p:spPr>
          <a:xfrm>
            <a:off x="653143" y="1524000"/>
            <a:ext cx="10700657" cy="5036458"/>
          </a:xfrm>
        </p:spPr>
        <p:txBody>
          <a:bodyPr>
            <a:noAutofit/>
          </a:bodyPr>
          <a:lstStyle/>
          <a:p>
            <a:r>
              <a:rPr lang="ka-GE" sz="2000" dirty="0" smtClean="0"/>
              <a:t>შეთანხმება „ეპიდსაიმედო“ ქვეყნებთან აღიარებული </a:t>
            </a:r>
            <a:r>
              <a:rPr lang="en-US" sz="2000" dirty="0" smtClean="0"/>
              <a:t>PCR </a:t>
            </a:r>
            <a:r>
              <a:rPr lang="ka-GE" sz="2000" dirty="0" smtClean="0"/>
              <a:t>ლაბორატორიების მიერ წარმოდეგნილი ცნობით ( 3 დღის ხანდაზმულობის) ჩამოსვლის თაობაზე</a:t>
            </a:r>
          </a:p>
          <a:p>
            <a:r>
              <a:rPr lang="ka-GE" sz="2000" dirty="0" smtClean="0"/>
              <a:t>საზღვარზე სწრაფი ან დაჩქარებული </a:t>
            </a:r>
            <a:r>
              <a:rPr lang="en-US" sz="2000" dirty="0" smtClean="0"/>
              <a:t>PCR </a:t>
            </a:r>
            <a:r>
              <a:rPr lang="ka-GE" sz="2000" dirty="0" smtClean="0"/>
              <a:t>ტესტირების შესაძლებლობის შექმნა: </a:t>
            </a:r>
          </a:p>
          <a:p>
            <a:pPr lvl="1"/>
            <a:r>
              <a:rPr lang="ka-GE" sz="2000" dirty="0" smtClean="0"/>
              <a:t>(ა) ანტიგენზე და ანტისხეულზე სწრაფი ტესტი </a:t>
            </a:r>
          </a:p>
          <a:p>
            <a:pPr lvl="1"/>
            <a:r>
              <a:rPr lang="ka-GE" sz="2000" dirty="0" smtClean="0"/>
              <a:t>(ბ) მაღალი წარმადობის ავტომაზიტებული </a:t>
            </a:r>
            <a:r>
              <a:rPr lang="en-US" sz="2000" dirty="0" smtClean="0"/>
              <a:t>PCR </a:t>
            </a:r>
            <a:r>
              <a:rPr lang="ka-GE" sz="2000" dirty="0" smtClean="0"/>
              <a:t>აპარატების გამოყენება სასაზღვრო პუნქტებზე</a:t>
            </a:r>
          </a:p>
          <a:p>
            <a:pPr lvl="1"/>
            <a:r>
              <a:rPr lang="ka-GE" sz="2000" dirty="0" smtClean="0"/>
              <a:t>საველე ლაბორატორიის გამართვა 8 ლოკაციაზე </a:t>
            </a:r>
            <a:r>
              <a:rPr lang="en-US" sz="2000" dirty="0" smtClean="0"/>
              <a:t>BSL 2-</a:t>
            </a:r>
            <a:r>
              <a:rPr lang="ka-GE" sz="2000" dirty="0" smtClean="0"/>
              <a:t>-ის მოთხოვნებით</a:t>
            </a:r>
          </a:p>
          <a:p>
            <a:pPr lvl="1"/>
            <a:r>
              <a:rPr lang="ka-GE" sz="2000" dirty="0" smtClean="0"/>
              <a:t>სასაზღვრე პუნქტებზე ეპიდემიოლოგების ტრეინინგი მასალის აღებაში</a:t>
            </a:r>
          </a:p>
          <a:p>
            <a:pPr lvl="1"/>
            <a:r>
              <a:rPr lang="ka-GE" sz="2000" dirty="0" smtClean="0"/>
              <a:t>ლაბორანტების მობილიზება ანალიზის შესრულებისთვის </a:t>
            </a:r>
          </a:p>
          <a:p>
            <a:r>
              <a:rPr lang="ka-GE" sz="2000" dirty="0" smtClean="0"/>
              <a:t>მომზადდება დადასტურების შემთხვევაში შემთხვევის მართვის პროცესი </a:t>
            </a:r>
            <a:r>
              <a:rPr lang="ka-GE" sz="2000" dirty="0" smtClean="0">
                <a:solidFill>
                  <a:srgbClr val="C00000"/>
                </a:solidFill>
              </a:rPr>
              <a:t>(უკან გაბრუნება ვერც საეჭვო და ვერც დადასტურებული შემთხვევის ვერ მოხდება) </a:t>
            </a:r>
            <a:endParaRPr lang="ka-GE" sz="2000" dirty="0" smtClean="0"/>
          </a:p>
          <a:p>
            <a:endParaRPr lang="en-US" sz="2000" dirty="0"/>
          </a:p>
        </p:txBody>
      </p:sp>
    </p:spTree>
    <p:extLst>
      <p:ext uri="{BB962C8B-B14F-4D97-AF65-F5344CB8AC3E}">
        <p14:creationId xmlns:p14="http://schemas.microsoft.com/office/powerpoint/2010/main" val="13339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t>საერთაშორისო ვიზიტორების ვიზიტების პროგნოზული რაოდენობა</a:t>
            </a:r>
            <a:endParaRPr lang="en-US" dirty="0"/>
          </a:p>
        </p:txBody>
      </p:sp>
      <p:graphicFrame>
        <p:nvGraphicFramePr>
          <p:cNvPr id="7" name="Chart 6"/>
          <p:cNvGraphicFramePr/>
          <p:nvPr>
            <p:extLst>
              <p:ext uri="{D42A27DB-BD31-4B8C-83A1-F6EECF244321}">
                <p14:modId xmlns:p14="http://schemas.microsoft.com/office/powerpoint/2010/main" val="3062822441"/>
              </p:ext>
            </p:extLst>
          </p:nvPr>
        </p:nvGraphicFramePr>
        <p:xfrm>
          <a:off x="1059543" y="1690689"/>
          <a:ext cx="10294257" cy="482622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772140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დღეში შესასრულებელი ტესტების საშუალო რაოდენობა</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258334702"/>
              </p:ext>
            </p:extLst>
          </p:nvPr>
        </p:nvGraphicFramePr>
        <p:xfrm>
          <a:off x="838200" y="1825625"/>
          <a:ext cx="10279743" cy="403814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768969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7889" y="93663"/>
            <a:ext cx="10515600" cy="561094"/>
          </a:xfrm>
        </p:spPr>
        <p:txBody>
          <a:bodyPr>
            <a:normAutofit fontScale="90000"/>
          </a:bodyPr>
          <a:lstStyle/>
          <a:p>
            <a:r>
              <a:rPr lang="ka-GE" dirty="0" smtClean="0"/>
              <a:t>ტესტირების ლოჯისტიკა </a:t>
            </a:r>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325192463"/>
              </p:ext>
            </p:extLst>
          </p:nvPr>
        </p:nvGraphicFramePr>
        <p:xfrm>
          <a:off x="747889" y="654757"/>
          <a:ext cx="10515600" cy="5867400"/>
        </p:xfrm>
        <a:graphic>
          <a:graphicData uri="http://schemas.openxmlformats.org/drawingml/2006/table">
            <a:tbl>
              <a:tblPr firstRow="1" bandRow="1">
                <a:tableStyleId>{5C22544A-7EE6-4342-B048-85BDC9FD1C3A}</a:tableStyleId>
              </a:tblPr>
              <a:tblGrid>
                <a:gridCol w="1758244">
                  <a:extLst>
                    <a:ext uri="{9D8B030D-6E8A-4147-A177-3AD203B41FA5}">
                      <a16:colId xmlns:a16="http://schemas.microsoft.com/office/drawing/2014/main" val="2780940747"/>
                    </a:ext>
                  </a:extLst>
                </a:gridCol>
                <a:gridCol w="2054578">
                  <a:extLst>
                    <a:ext uri="{9D8B030D-6E8A-4147-A177-3AD203B41FA5}">
                      <a16:colId xmlns:a16="http://schemas.microsoft.com/office/drawing/2014/main" val="2291953027"/>
                    </a:ext>
                  </a:extLst>
                </a:gridCol>
                <a:gridCol w="3351389">
                  <a:extLst>
                    <a:ext uri="{9D8B030D-6E8A-4147-A177-3AD203B41FA5}">
                      <a16:colId xmlns:a16="http://schemas.microsoft.com/office/drawing/2014/main" val="3723444022"/>
                    </a:ext>
                  </a:extLst>
                </a:gridCol>
                <a:gridCol w="3351389">
                  <a:extLst>
                    <a:ext uri="{9D8B030D-6E8A-4147-A177-3AD203B41FA5}">
                      <a16:colId xmlns:a16="http://schemas.microsoft.com/office/drawing/2014/main" val="1450408099"/>
                    </a:ext>
                  </a:extLst>
                </a:gridCol>
              </a:tblGrid>
              <a:tr h="370840">
                <a:tc>
                  <a:txBody>
                    <a:bodyPr/>
                    <a:lstStyle/>
                    <a:p>
                      <a:endParaRPr lang="en-US" dirty="0"/>
                    </a:p>
                  </a:txBody>
                  <a:tcPr/>
                </a:tc>
                <a:tc>
                  <a:txBody>
                    <a:bodyPr/>
                    <a:lstStyle/>
                    <a:p>
                      <a:pPr algn="ctr"/>
                      <a:r>
                        <a:rPr lang="ka-GE" dirty="0" smtClean="0"/>
                        <a:t>დღეში საშუალოდ ტესტირება</a:t>
                      </a:r>
                      <a:endParaRPr lang="en-US" dirty="0"/>
                    </a:p>
                  </a:txBody>
                  <a:tcPr/>
                </a:tc>
                <a:tc>
                  <a:txBody>
                    <a:bodyPr/>
                    <a:lstStyle/>
                    <a:p>
                      <a:pPr algn="ctr"/>
                      <a:r>
                        <a:rPr lang="ka-GE" smtClean="0"/>
                        <a:t>ტესტირების შესაძლო ლოჯისტიკა</a:t>
                      </a:r>
                      <a:endParaRPr lang="en-US" dirty="0"/>
                    </a:p>
                  </a:txBody>
                  <a:tcPr/>
                </a:tc>
                <a:tc>
                  <a:txBody>
                    <a:bodyPr/>
                    <a:lstStyle/>
                    <a:p>
                      <a:pPr algn="ctr"/>
                      <a:r>
                        <a:rPr lang="ka-GE" dirty="0" smtClean="0"/>
                        <a:t>კომენტარი</a:t>
                      </a:r>
                      <a:endParaRPr lang="en-US" dirty="0"/>
                    </a:p>
                  </a:txBody>
                  <a:tcPr/>
                </a:tc>
                <a:extLst>
                  <a:ext uri="{0D108BD9-81ED-4DB2-BD59-A6C34878D82A}">
                    <a16:rowId xmlns:a16="http://schemas.microsoft.com/office/drawing/2014/main" val="631259535"/>
                  </a:ext>
                </a:extLst>
              </a:tr>
              <a:tr h="370840">
                <a:tc>
                  <a:txBody>
                    <a:bodyPr/>
                    <a:lstStyle/>
                    <a:p>
                      <a:r>
                        <a:rPr lang="ka-GE" dirty="0" smtClean="0"/>
                        <a:t>თბილისი</a:t>
                      </a:r>
                      <a:endParaRPr lang="en-US" dirty="0"/>
                    </a:p>
                  </a:txBody>
                  <a:tcPr/>
                </a:tc>
                <a:tc>
                  <a:txBody>
                    <a:bodyPr/>
                    <a:lstStyle/>
                    <a:p>
                      <a:pPr algn="ctr"/>
                      <a:r>
                        <a:rPr lang="ka-GE" dirty="0" smtClean="0"/>
                        <a:t>907</a:t>
                      </a:r>
                      <a:endParaRPr lang="en-US" dirty="0"/>
                    </a:p>
                  </a:txBody>
                  <a:tcPr/>
                </a:tc>
                <a:tc>
                  <a:txBody>
                    <a:bodyPr/>
                    <a:lstStyle/>
                    <a:p>
                      <a:pPr algn="ctr"/>
                      <a:r>
                        <a:rPr lang="ka-GE" dirty="0" smtClean="0"/>
                        <a:t>ნაცხის აღება და ტრასპორტირება</a:t>
                      </a:r>
                      <a:r>
                        <a:rPr lang="ka-GE" baseline="0" dirty="0" smtClean="0"/>
                        <a:t> ლუგარის ლაბორატორიაში</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PCR </a:t>
                      </a:r>
                      <a:r>
                        <a:rPr lang="ka-GE" sz="1000" dirty="0" smtClean="0"/>
                        <a:t>-ის შესრულება ამ მოცულობით შეუძლებელი იქნება-განვიხილოთ</a:t>
                      </a:r>
                      <a:r>
                        <a:rPr lang="ka-GE" sz="1000" baseline="0" dirty="0" smtClean="0"/>
                        <a:t> სწრაფი ტესტები</a:t>
                      </a:r>
                      <a:r>
                        <a:rPr lang="ka-GE" sz="1000" dirty="0" smtClean="0"/>
                        <a:t> </a:t>
                      </a:r>
                      <a:endParaRPr lang="en-US" sz="1000" dirty="0" smtClean="0"/>
                    </a:p>
                    <a:p>
                      <a:pPr algn="ctr"/>
                      <a:endParaRPr lang="en-US" sz="1000" dirty="0"/>
                    </a:p>
                  </a:txBody>
                  <a:tcPr/>
                </a:tc>
                <a:extLst>
                  <a:ext uri="{0D108BD9-81ED-4DB2-BD59-A6C34878D82A}">
                    <a16:rowId xmlns:a16="http://schemas.microsoft.com/office/drawing/2014/main" val="3285018103"/>
                  </a:ext>
                </a:extLst>
              </a:tr>
              <a:tr h="370840">
                <a:tc>
                  <a:txBody>
                    <a:bodyPr/>
                    <a:lstStyle/>
                    <a:p>
                      <a:r>
                        <a:rPr lang="ka-GE" dirty="0" smtClean="0"/>
                        <a:t>ბათუმი</a:t>
                      </a:r>
                      <a:endParaRPr lang="en-US" dirty="0"/>
                    </a:p>
                  </a:txBody>
                  <a:tcPr/>
                </a:tc>
                <a:tc>
                  <a:txBody>
                    <a:bodyPr/>
                    <a:lstStyle/>
                    <a:p>
                      <a:pPr algn="ctr"/>
                      <a:r>
                        <a:rPr lang="ka-GE" dirty="0" smtClean="0"/>
                        <a:t>209</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dirty="0" smtClean="0"/>
                        <a:t>ნაცხის აღება და ტრასპორტირება</a:t>
                      </a:r>
                      <a:r>
                        <a:rPr lang="ka-GE" baseline="0" dirty="0" smtClean="0"/>
                        <a:t> დკეც-ის ლაბორატორიაში</a:t>
                      </a:r>
                      <a:endParaRPr 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PCR </a:t>
                      </a:r>
                      <a:r>
                        <a:rPr lang="ka-GE" sz="1000" dirty="0" smtClean="0"/>
                        <a:t>-ის შესრულება ამ მოცულობით შეუძლებელი იქნება-განვიხილოთ</a:t>
                      </a:r>
                      <a:r>
                        <a:rPr lang="ka-GE" sz="1000" baseline="0" dirty="0" smtClean="0"/>
                        <a:t> სწრაფი ტესტები</a:t>
                      </a:r>
                      <a:r>
                        <a:rPr lang="ka-GE" sz="1000" dirty="0" smtClean="0"/>
                        <a:t> </a:t>
                      </a:r>
                      <a:endParaRPr lang="en-US" sz="1000" dirty="0" smtClean="0"/>
                    </a:p>
                    <a:p>
                      <a:pPr algn="ctr"/>
                      <a:endParaRPr lang="en-US" sz="1000" dirty="0"/>
                    </a:p>
                  </a:txBody>
                  <a:tcPr/>
                </a:tc>
                <a:extLst>
                  <a:ext uri="{0D108BD9-81ED-4DB2-BD59-A6C34878D82A}">
                    <a16:rowId xmlns:a16="http://schemas.microsoft.com/office/drawing/2014/main" val="3475236727"/>
                  </a:ext>
                </a:extLst>
              </a:tr>
              <a:tr h="370840">
                <a:tc>
                  <a:txBody>
                    <a:bodyPr/>
                    <a:lstStyle/>
                    <a:p>
                      <a:r>
                        <a:rPr lang="ka-GE" dirty="0" smtClean="0"/>
                        <a:t>ქუთაისი</a:t>
                      </a:r>
                      <a:endParaRPr lang="en-US" dirty="0"/>
                    </a:p>
                  </a:txBody>
                  <a:tcPr/>
                </a:tc>
                <a:tc>
                  <a:txBody>
                    <a:bodyPr/>
                    <a:lstStyle/>
                    <a:p>
                      <a:pPr algn="ctr"/>
                      <a:r>
                        <a:rPr lang="ka-GE" dirty="0" smtClean="0"/>
                        <a:t>197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dirty="0" smtClean="0"/>
                        <a:t>ნაცხის აღება და ტრასპორტირება</a:t>
                      </a:r>
                      <a:r>
                        <a:rPr lang="ka-GE" baseline="0" dirty="0" smtClean="0"/>
                        <a:t> დკეც-ის  ლაბორატორიაში</a:t>
                      </a:r>
                      <a:endParaRPr 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PCR </a:t>
                      </a:r>
                      <a:r>
                        <a:rPr lang="ka-GE" sz="1000" dirty="0" smtClean="0"/>
                        <a:t>-ის შესრულება ამ მოცულობით შეუძლებელი იქნება-განვიხილოთ</a:t>
                      </a:r>
                      <a:r>
                        <a:rPr lang="ka-GE" sz="1000" baseline="0" dirty="0" smtClean="0"/>
                        <a:t> სწრაფი ტესტები</a:t>
                      </a:r>
                      <a:r>
                        <a:rPr lang="ka-GE" sz="1000" dirty="0" smtClean="0"/>
                        <a:t> </a:t>
                      </a:r>
                      <a:endParaRPr lang="en-US" sz="1000" dirty="0" smtClean="0"/>
                    </a:p>
                    <a:p>
                      <a:pPr algn="ctr"/>
                      <a:endParaRPr lang="en-US" sz="1000" dirty="0"/>
                    </a:p>
                  </a:txBody>
                  <a:tcPr/>
                </a:tc>
                <a:extLst>
                  <a:ext uri="{0D108BD9-81ED-4DB2-BD59-A6C34878D82A}">
                    <a16:rowId xmlns:a16="http://schemas.microsoft.com/office/drawing/2014/main" val="2043265536"/>
                  </a:ext>
                </a:extLst>
              </a:tr>
              <a:tr h="370840">
                <a:tc>
                  <a:txBody>
                    <a:bodyPr/>
                    <a:lstStyle/>
                    <a:p>
                      <a:r>
                        <a:rPr lang="ka-GE" dirty="0" smtClean="0"/>
                        <a:t>სადახლო</a:t>
                      </a:r>
                      <a:endParaRPr lang="en-US" dirty="0"/>
                    </a:p>
                  </a:txBody>
                  <a:tcPr/>
                </a:tc>
                <a:tc>
                  <a:txBody>
                    <a:bodyPr/>
                    <a:lstStyle/>
                    <a:p>
                      <a:pPr algn="ctr"/>
                      <a:r>
                        <a:rPr lang="ka-GE" dirty="0" smtClean="0"/>
                        <a:t>1062</a:t>
                      </a:r>
                      <a:endParaRPr lang="en-US" dirty="0"/>
                    </a:p>
                  </a:txBody>
                  <a:tcPr/>
                </a:tc>
                <a:tc>
                  <a:txBody>
                    <a:bodyPr/>
                    <a:lstStyle/>
                    <a:p>
                      <a:pPr algn="ctr"/>
                      <a:r>
                        <a:rPr lang="ka-GE" dirty="0" smtClean="0"/>
                        <a:t>საველე ლაბორატორია</a:t>
                      </a:r>
                      <a:endParaRPr lang="en-US" dirty="0"/>
                    </a:p>
                  </a:txBody>
                  <a:tcPr/>
                </a:tc>
                <a:tc>
                  <a:txBody>
                    <a:bodyPr/>
                    <a:lstStyle/>
                    <a:p>
                      <a:pPr algn="ctr"/>
                      <a:r>
                        <a:rPr lang="en-US" sz="1100" dirty="0" smtClean="0"/>
                        <a:t>PCR </a:t>
                      </a:r>
                      <a:r>
                        <a:rPr lang="ka-GE" sz="1100" dirty="0" smtClean="0"/>
                        <a:t>-ის შესრულება ამ მოცულობით შეუძლებელი იქნება-განვიხილოთ</a:t>
                      </a:r>
                      <a:r>
                        <a:rPr lang="ka-GE" sz="1100" baseline="0" dirty="0" smtClean="0"/>
                        <a:t> სწრაფი ტესტები</a:t>
                      </a:r>
                      <a:r>
                        <a:rPr lang="ka-GE" sz="1100" dirty="0" smtClean="0"/>
                        <a:t> </a:t>
                      </a:r>
                      <a:endParaRPr lang="en-US" sz="1100" dirty="0"/>
                    </a:p>
                  </a:txBody>
                  <a:tcPr/>
                </a:tc>
                <a:extLst>
                  <a:ext uri="{0D108BD9-81ED-4DB2-BD59-A6C34878D82A}">
                    <a16:rowId xmlns:a16="http://schemas.microsoft.com/office/drawing/2014/main" val="3384101801"/>
                  </a:ext>
                </a:extLst>
              </a:tr>
              <a:tr h="370840">
                <a:tc>
                  <a:txBody>
                    <a:bodyPr/>
                    <a:lstStyle/>
                    <a:p>
                      <a:r>
                        <a:rPr lang="ka-GE" dirty="0" smtClean="0"/>
                        <a:t>ლარსი</a:t>
                      </a:r>
                      <a:endParaRPr lang="en-US" dirty="0"/>
                    </a:p>
                  </a:txBody>
                  <a:tcPr/>
                </a:tc>
                <a:tc>
                  <a:txBody>
                    <a:bodyPr/>
                    <a:lstStyle/>
                    <a:p>
                      <a:pPr algn="ctr"/>
                      <a:r>
                        <a:rPr lang="ka-GE" dirty="0" smtClean="0"/>
                        <a:t>1040</a:t>
                      </a:r>
                      <a:endParaRPr lang="en-US" dirty="0"/>
                    </a:p>
                  </a:txBody>
                  <a:tcPr/>
                </a:tc>
                <a:tc>
                  <a:txBody>
                    <a:bodyPr/>
                    <a:lstStyle/>
                    <a:p>
                      <a:pPr algn="ctr"/>
                      <a:r>
                        <a:rPr lang="ka-GE" dirty="0" smtClean="0"/>
                        <a:t>საველე ლაბორატორია</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t>PCR </a:t>
                      </a:r>
                      <a:r>
                        <a:rPr lang="ka-GE" sz="1100" dirty="0" smtClean="0"/>
                        <a:t>-ის შესრულება ამ მოცულობით შეუძლებელი იქნება-განვიხილოთ</a:t>
                      </a:r>
                      <a:r>
                        <a:rPr lang="ka-GE" sz="1100" baseline="0" dirty="0" smtClean="0"/>
                        <a:t> სწრაფი ტესტები</a:t>
                      </a:r>
                      <a:r>
                        <a:rPr lang="ka-GE" sz="1100" dirty="0" smtClean="0"/>
                        <a:t> </a:t>
                      </a:r>
                      <a:endParaRPr lang="en-US" sz="1100" dirty="0" smtClean="0"/>
                    </a:p>
                    <a:p>
                      <a:pPr algn="ctr"/>
                      <a:endParaRPr lang="en-US" sz="1100" dirty="0"/>
                    </a:p>
                  </a:txBody>
                  <a:tcPr/>
                </a:tc>
                <a:extLst>
                  <a:ext uri="{0D108BD9-81ED-4DB2-BD59-A6C34878D82A}">
                    <a16:rowId xmlns:a16="http://schemas.microsoft.com/office/drawing/2014/main" val="2888227802"/>
                  </a:ext>
                </a:extLst>
              </a:tr>
              <a:tr h="185420">
                <a:tc>
                  <a:txBody>
                    <a:bodyPr/>
                    <a:lstStyle/>
                    <a:p>
                      <a:r>
                        <a:rPr lang="ka-GE" dirty="0" smtClean="0"/>
                        <a:t>წითელი ხიდი</a:t>
                      </a:r>
                      <a:endParaRPr lang="en-US" dirty="0"/>
                    </a:p>
                  </a:txBody>
                  <a:tcPr/>
                </a:tc>
                <a:tc>
                  <a:txBody>
                    <a:bodyPr/>
                    <a:lstStyle/>
                    <a:p>
                      <a:pPr algn="ctr"/>
                      <a:r>
                        <a:rPr lang="ka-GE" dirty="0" smtClean="0"/>
                        <a:t>997</a:t>
                      </a:r>
                      <a:endParaRPr lang="en-US" dirty="0"/>
                    </a:p>
                  </a:txBody>
                  <a:tcPr/>
                </a:tc>
                <a:tc>
                  <a:txBody>
                    <a:bodyPr/>
                    <a:lstStyle/>
                    <a:p>
                      <a:pPr algn="ctr"/>
                      <a:r>
                        <a:rPr lang="ka-GE" dirty="0" smtClean="0"/>
                        <a:t>საველე ლაბორატორია</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t>PCR </a:t>
                      </a:r>
                      <a:r>
                        <a:rPr lang="ka-GE" sz="1100" dirty="0" smtClean="0"/>
                        <a:t>-ის შესრულება ამ მოცულობით შეუძლებელი იქნება-განვიხილოთ</a:t>
                      </a:r>
                      <a:r>
                        <a:rPr lang="ka-GE" sz="1100" baseline="0" dirty="0" smtClean="0"/>
                        <a:t> სწრაფი ტესტები</a:t>
                      </a:r>
                      <a:r>
                        <a:rPr lang="ka-GE" sz="1100" dirty="0" smtClean="0"/>
                        <a:t> </a:t>
                      </a:r>
                      <a:endParaRPr lang="en-US" sz="1100" dirty="0" smtClean="0"/>
                    </a:p>
                    <a:p>
                      <a:pPr algn="ctr"/>
                      <a:endParaRPr lang="en-US" sz="1100" dirty="0"/>
                    </a:p>
                  </a:txBody>
                  <a:tcPr/>
                </a:tc>
                <a:extLst>
                  <a:ext uri="{0D108BD9-81ED-4DB2-BD59-A6C34878D82A}">
                    <a16:rowId xmlns:a16="http://schemas.microsoft.com/office/drawing/2014/main" val="1914629404"/>
                  </a:ext>
                </a:extLst>
              </a:tr>
              <a:tr h="185420">
                <a:tc>
                  <a:txBody>
                    <a:bodyPr/>
                    <a:lstStyle/>
                    <a:p>
                      <a:r>
                        <a:rPr lang="ka-GE" dirty="0" smtClean="0"/>
                        <a:t>სარფი</a:t>
                      </a:r>
                      <a:endParaRPr lang="en-US" dirty="0"/>
                    </a:p>
                  </a:txBody>
                  <a:tcPr/>
                </a:tc>
                <a:tc>
                  <a:txBody>
                    <a:bodyPr/>
                    <a:lstStyle/>
                    <a:p>
                      <a:pPr algn="ctr"/>
                      <a:r>
                        <a:rPr lang="ka-GE" dirty="0" smtClean="0"/>
                        <a:t>1055</a:t>
                      </a:r>
                      <a:endParaRPr lang="en-US" dirty="0"/>
                    </a:p>
                  </a:txBody>
                  <a:tcPr/>
                </a:tc>
                <a:tc>
                  <a:txBody>
                    <a:bodyPr/>
                    <a:lstStyle/>
                    <a:p>
                      <a:pPr algn="ctr"/>
                      <a:r>
                        <a:rPr lang="ka-GE" dirty="0" smtClean="0"/>
                        <a:t>საველე ლაბორატორია</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t>PCR </a:t>
                      </a:r>
                      <a:r>
                        <a:rPr lang="ka-GE" sz="1100" dirty="0" smtClean="0"/>
                        <a:t>-ის შესრულება ამ მოცულობით შეუძლებელი იქნება-განვიხილოთ</a:t>
                      </a:r>
                      <a:r>
                        <a:rPr lang="ka-GE" sz="1100" baseline="0" dirty="0" smtClean="0"/>
                        <a:t> სწრაფი ტესტები</a:t>
                      </a:r>
                      <a:r>
                        <a:rPr lang="ka-GE" sz="1100" dirty="0" smtClean="0"/>
                        <a:t> </a:t>
                      </a:r>
                      <a:endParaRPr lang="en-US" sz="1100" dirty="0" smtClean="0"/>
                    </a:p>
                    <a:p>
                      <a:pPr algn="ctr"/>
                      <a:endParaRPr lang="en-US" sz="1100" dirty="0"/>
                    </a:p>
                  </a:txBody>
                  <a:tcPr/>
                </a:tc>
                <a:extLst>
                  <a:ext uri="{0D108BD9-81ED-4DB2-BD59-A6C34878D82A}">
                    <a16:rowId xmlns:a16="http://schemas.microsoft.com/office/drawing/2014/main" val="2067241433"/>
                  </a:ext>
                </a:extLst>
              </a:tr>
            </a:tbl>
          </a:graphicData>
        </a:graphic>
      </p:graphicFrame>
    </p:spTree>
    <p:extLst>
      <p:ext uri="{BB962C8B-B14F-4D97-AF65-F5344CB8AC3E}">
        <p14:creationId xmlns:p14="http://schemas.microsoft.com/office/powerpoint/2010/main" val="37520726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089" y="258580"/>
            <a:ext cx="10515600" cy="931557"/>
          </a:xfrm>
        </p:spPr>
        <p:txBody>
          <a:bodyPr>
            <a:noAutofit/>
          </a:bodyPr>
          <a:lstStyle/>
          <a:p>
            <a:pPr algn="ctr"/>
            <a:r>
              <a:rPr lang="ka-GE" sz="2800" dirty="0" smtClean="0"/>
              <a:t>მოგზაურების ტესტირების </a:t>
            </a:r>
            <a:r>
              <a:rPr lang="ka-GE" sz="2800" dirty="0" smtClean="0"/>
              <a:t>მოდელი </a:t>
            </a:r>
            <a:br>
              <a:rPr lang="ka-GE" sz="2800" dirty="0" smtClean="0"/>
            </a:br>
            <a:r>
              <a:rPr lang="ka-GE" sz="2800" dirty="0" smtClean="0"/>
              <a:t>სწრაფი ტესტებით </a:t>
            </a:r>
            <a:endParaRPr lang="en-US" sz="2800" dirty="0"/>
          </a:p>
        </p:txBody>
      </p:sp>
      <p:sp>
        <p:nvSpPr>
          <p:cNvPr id="5" name="TextBox 4"/>
          <p:cNvSpPr txBox="1"/>
          <p:nvPr/>
        </p:nvSpPr>
        <p:spPr>
          <a:xfrm>
            <a:off x="316089" y="1449808"/>
            <a:ext cx="4070847" cy="175432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მოგზაურები </a:t>
            </a:r>
            <a:r>
              <a:rPr lang="en-US" dirty="0" smtClean="0"/>
              <a:t>PCR </a:t>
            </a:r>
            <a:r>
              <a:rPr lang="ka-GE" dirty="0" smtClean="0"/>
              <a:t>ცნობით აღიარებული ქვეყნებიდან გაცემული გასული 72 საათის მანძილზე </a:t>
            </a:r>
            <a:endParaRPr lang="ka-GE" dirty="0" smtClean="0"/>
          </a:p>
          <a:p>
            <a:pPr algn="ctr"/>
            <a:r>
              <a:rPr lang="ka-GE" dirty="0">
                <a:solidFill>
                  <a:srgbClr val="FF0000"/>
                </a:solidFill>
              </a:rPr>
              <a:t>ყველა მოგზაურს მოეთხოვება სავალდებულო სამედიცინო </a:t>
            </a:r>
            <a:r>
              <a:rPr lang="ka-GE" dirty="0" smtClean="0">
                <a:solidFill>
                  <a:srgbClr val="FF0000"/>
                </a:solidFill>
              </a:rPr>
              <a:t>დაზღვევა</a:t>
            </a:r>
            <a:endParaRPr lang="en-US" dirty="0">
              <a:solidFill>
                <a:srgbClr val="FF0000"/>
              </a:solidFill>
            </a:endParaRPr>
          </a:p>
        </p:txBody>
      </p:sp>
      <p:sp>
        <p:nvSpPr>
          <p:cNvPr id="6" name="TextBox 5"/>
          <p:cNvSpPr txBox="1"/>
          <p:nvPr/>
        </p:nvSpPr>
        <p:spPr>
          <a:xfrm>
            <a:off x="1088570" y="3664857"/>
            <a:ext cx="2380343"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თერმოსკრინინგით ტემპერატურა არ ფიქსირდება </a:t>
            </a:r>
            <a:endParaRPr lang="en-US" dirty="0"/>
          </a:p>
        </p:txBody>
      </p:sp>
      <p:sp>
        <p:nvSpPr>
          <p:cNvPr id="7" name="TextBox 6"/>
          <p:cNvSpPr txBox="1"/>
          <p:nvPr/>
        </p:nvSpPr>
        <p:spPr>
          <a:xfrm>
            <a:off x="1088570" y="5104898"/>
            <a:ext cx="2380343"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შეუძლია დატოვოს საზღვარი და შემოვიდეს ქვეყანაში</a:t>
            </a:r>
          </a:p>
          <a:p>
            <a:pPr algn="ctr"/>
            <a:r>
              <a:rPr lang="ka-GE" dirty="0" smtClean="0"/>
              <a:t> </a:t>
            </a:r>
            <a:endParaRPr lang="en-US" dirty="0"/>
          </a:p>
        </p:txBody>
      </p:sp>
      <p:cxnSp>
        <p:nvCxnSpPr>
          <p:cNvPr id="9" name="Straight Arrow Connector 8"/>
          <p:cNvCxnSpPr>
            <a:endCxn id="6" idx="0"/>
          </p:cNvCxnSpPr>
          <p:nvPr/>
        </p:nvCxnSpPr>
        <p:spPr>
          <a:xfrm>
            <a:off x="2278741" y="3214069"/>
            <a:ext cx="1" cy="4507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2278741" y="4598122"/>
            <a:ext cx="1" cy="5341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5031012" y="1477443"/>
            <a:ext cx="2380343"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dirty="0" smtClean="0"/>
              <a:t>მოგზაურები </a:t>
            </a:r>
            <a:r>
              <a:rPr lang="en-US" dirty="0" smtClean="0"/>
              <a:t>PCR </a:t>
            </a:r>
            <a:r>
              <a:rPr lang="ka-GE" dirty="0" smtClean="0"/>
              <a:t>ცნობის გარეშე</a:t>
            </a:r>
            <a:endParaRPr lang="en-US" dirty="0"/>
          </a:p>
        </p:txBody>
      </p:sp>
      <p:cxnSp>
        <p:nvCxnSpPr>
          <p:cNvPr id="14" name="Straight Arrow Connector 13"/>
          <p:cNvCxnSpPr/>
          <p:nvPr/>
        </p:nvCxnSpPr>
        <p:spPr>
          <a:xfrm>
            <a:off x="6221182" y="2123774"/>
            <a:ext cx="1" cy="4607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031012" y="2584497"/>
            <a:ext cx="2380343"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ტესტირება ანტიგენსა და ანტისხეულზე სწრაფი ტესტებით </a:t>
            </a:r>
            <a:endParaRPr lang="en-US" dirty="0"/>
          </a:p>
        </p:txBody>
      </p:sp>
      <p:cxnSp>
        <p:nvCxnSpPr>
          <p:cNvPr id="16" name="Straight Arrow Connector 15"/>
          <p:cNvCxnSpPr/>
          <p:nvPr/>
        </p:nvCxnSpPr>
        <p:spPr>
          <a:xfrm>
            <a:off x="7411354" y="3806626"/>
            <a:ext cx="0" cy="12546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endCxn id="21" idx="0"/>
          </p:cNvCxnSpPr>
          <p:nvPr/>
        </p:nvCxnSpPr>
        <p:spPr>
          <a:xfrm>
            <a:off x="5031010" y="3806626"/>
            <a:ext cx="1" cy="12982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840839" y="5104898"/>
            <a:ext cx="2380343"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ორივე უარყოფითი შეუძლია დატოვოს საზღვარი და შემოვიდეს ქვეყანაში </a:t>
            </a:r>
            <a:endParaRPr lang="en-US" dirty="0"/>
          </a:p>
        </p:txBody>
      </p:sp>
      <p:sp>
        <p:nvSpPr>
          <p:cNvPr id="22" name="TextBox 21"/>
          <p:cNvSpPr txBox="1"/>
          <p:nvPr/>
        </p:nvSpPr>
        <p:spPr>
          <a:xfrm>
            <a:off x="6593109" y="5061298"/>
            <a:ext cx="2652492"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t>PCR </a:t>
            </a:r>
            <a:r>
              <a:rPr lang="ka-GE" dirty="0" smtClean="0"/>
              <a:t>უარყოფითი</a:t>
            </a:r>
            <a:r>
              <a:rPr lang="en-US" dirty="0" smtClean="0"/>
              <a:t> IGG </a:t>
            </a:r>
            <a:r>
              <a:rPr lang="ka-GE" dirty="0" smtClean="0"/>
              <a:t>დადებითი შეუძლია დატოვოს საზღვარი და შემოვიდეს ქვეყანაში </a:t>
            </a:r>
            <a:endParaRPr lang="en-US" dirty="0"/>
          </a:p>
        </p:txBody>
      </p:sp>
      <p:sp>
        <p:nvSpPr>
          <p:cNvPr id="27" name="TextBox 26"/>
          <p:cNvSpPr txBox="1"/>
          <p:nvPr/>
        </p:nvSpPr>
        <p:spPr>
          <a:xfrm>
            <a:off x="9345380" y="4226114"/>
            <a:ext cx="2652492" cy="203132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ka-GE" dirty="0" smtClean="0"/>
              <a:t>სწრაფი ანტიგენი დადებითი ან </a:t>
            </a:r>
            <a:r>
              <a:rPr lang="en-US" dirty="0" smtClean="0"/>
              <a:t>IgM </a:t>
            </a:r>
            <a:r>
              <a:rPr lang="ka-GE" dirty="0" smtClean="0"/>
              <a:t>დადებითი: გადაყვანა საკარანტინე სივრცეში </a:t>
            </a:r>
            <a:r>
              <a:rPr lang="en-US" dirty="0" smtClean="0"/>
              <a:t>PCR </a:t>
            </a:r>
            <a:r>
              <a:rPr lang="ka-GE" dirty="0" smtClean="0"/>
              <a:t>ტესტირებით პასუხის დადასტურებამდე</a:t>
            </a:r>
            <a:endParaRPr lang="en-US" dirty="0"/>
          </a:p>
        </p:txBody>
      </p:sp>
      <p:cxnSp>
        <p:nvCxnSpPr>
          <p:cNvPr id="32" name="Straight Arrow Connector 31"/>
          <p:cNvCxnSpPr>
            <a:stCxn id="15" idx="3"/>
          </p:cNvCxnSpPr>
          <p:nvPr/>
        </p:nvCxnSpPr>
        <p:spPr>
          <a:xfrm>
            <a:off x="7411355" y="3184662"/>
            <a:ext cx="2821216" cy="19472"/>
          </a:xfrm>
          <a:prstGeom prst="straightConnector1">
            <a:avLst/>
          </a:prstGeom>
          <a:ln>
            <a:tailEnd type="triangle"/>
          </a:ln>
        </p:spPr>
        <p:style>
          <a:lnRef idx="1">
            <a:schemeClr val="accent2"/>
          </a:lnRef>
          <a:fillRef idx="2">
            <a:schemeClr val="accent2"/>
          </a:fillRef>
          <a:effectRef idx="1">
            <a:schemeClr val="accent2"/>
          </a:effectRef>
          <a:fontRef idx="minor">
            <a:schemeClr val="dk1"/>
          </a:fontRef>
        </p:style>
      </p:cxnSp>
      <p:cxnSp>
        <p:nvCxnSpPr>
          <p:cNvPr id="34" name="Straight Arrow Connector 33"/>
          <p:cNvCxnSpPr/>
          <p:nvPr/>
        </p:nvCxnSpPr>
        <p:spPr>
          <a:xfrm>
            <a:off x="10163625" y="3184661"/>
            <a:ext cx="0" cy="1060888"/>
          </a:xfrm>
          <a:prstGeom prst="straightConnector1">
            <a:avLst/>
          </a:prstGeom>
          <a:ln>
            <a:tailEnd type="triangle"/>
          </a:ln>
        </p:spPr>
        <p:style>
          <a:lnRef idx="1">
            <a:schemeClr val="accent2"/>
          </a:lnRef>
          <a:fillRef idx="2">
            <a:schemeClr val="accent2"/>
          </a:fillRef>
          <a:effectRef idx="1">
            <a:schemeClr val="accent2"/>
          </a:effectRef>
          <a:fontRef idx="minor">
            <a:schemeClr val="dk1"/>
          </a:fontRef>
        </p:style>
      </p:cxnSp>
      <p:sp>
        <p:nvSpPr>
          <p:cNvPr id="35" name="TextBox 34"/>
          <p:cNvSpPr txBox="1"/>
          <p:nvPr/>
        </p:nvSpPr>
        <p:spPr>
          <a:xfrm>
            <a:off x="8171543" y="1291771"/>
            <a:ext cx="3309257" cy="1200329"/>
          </a:xfrm>
          <a:prstGeom prst="rect">
            <a:avLst/>
          </a:prstGeom>
          <a:solidFill>
            <a:schemeClr val="accent3">
              <a:lumMod val="20000"/>
              <a:lumOff val="80000"/>
            </a:schemeClr>
          </a:solidFill>
        </p:spPr>
        <p:txBody>
          <a:bodyPr wrap="square" rtlCol="0">
            <a:spAutoFit/>
          </a:bodyPr>
          <a:lstStyle/>
          <a:p>
            <a:pPr algn="ctr"/>
            <a:r>
              <a:rPr lang="ka-GE" dirty="0" smtClean="0"/>
              <a:t>ტესტირებისთვის სასაზღვრო </a:t>
            </a:r>
            <a:r>
              <a:rPr lang="ka-GE" smtClean="0"/>
              <a:t>პუნქტებზე მოეწყობა საველე ლაბორატორიები </a:t>
            </a:r>
            <a:r>
              <a:rPr lang="en-US" dirty="0" smtClean="0"/>
              <a:t>BSL </a:t>
            </a:r>
            <a:r>
              <a:rPr lang="ka-GE" dirty="0" smtClean="0"/>
              <a:t>2 უსაფრთხოების ნორმებით</a:t>
            </a:r>
            <a:endParaRPr lang="en-US" dirty="0"/>
          </a:p>
        </p:txBody>
      </p:sp>
    </p:spTree>
    <p:extLst>
      <p:ext uri="{BB962C8B-B14F-4D97-AF65-F5344CB8AC3E}">
        <p14:creationId xmlns:p14="http://schemas.microsoft.com/office/powerpoint/2010/main" val="16900301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0086" y="85163"/>
            <a:ext cx="10515600" cy="931557"/>
          </a:xfrm>
        </p:spPr>
        <p:txBody>
          <a:bodyPr>
            <a:normAutofit fontScale="90000"/>
          </a:bodyPr>
          <a:lstStyle/>
          <a:p>
            <a:pPr algn="ctr"/>
            <a:r>
              <a:rPr lang="ka-GE" dirty="0" smtClean="0"/>
              <a:t>მოგზაურების ტესტირების </a:t>
            </a:r>
            <a:r>
              <a:rPr lang="ka-GE" dirty="0" smtClean="0"/>
              <a:t>მოდელი </a:t>
            </a:r>
            <a:br>
              <a:rPr lang="ka-GE" dirty="0" smtClean="0"/>
            </a:br>
            <a:r>
              <a:rPr lang="en-US" dirty="0" smtClean="0"/>
              <a:t>PCR </a:t>
            </a:r>
            <a:r>
              <a:rPr lang="ka-GE" dirty="0" smtClean="0"/>
              <a:t>ტესტირებით</a:t>
            </a:r>
            <a:endParaRPr lang="en-US" dirty="0"/>
          </a:p>
        </p:txBody>
      </p:sp>
      <p:sp>
        <p:nvSpPr>
          <p:cNvPr id="5" name="TextBox 4"/>
          <p:cNvSpPr txBox="1"/>
          <p:nvPr/>
        </p:nvSpPr>
        <p:spPr>
          <a:xfrm>
            <a:off x="707868" y="1172809"/>
            <a:ext cx="3347964" cy="203132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მოგზაურები </a:t>
            </a:r>
            <a:r>
              <a:rPr lang="en-US" dirty="0" smtClean="0"/>
              <a:t>PCR </a:t>
            </a:r>
            <a:r>
              <a:rPr lang="ka-GE" dirty="0" smtClean="0"/>
              <a:t>ცნობით აღიარებული ქვეყნებიდან გაცემული გასული 72 საათის მანძილზე </a:t>
            </a:r>
            <a:endParaRPr lang="ka-GE" dirty="0" smtClean="0"/>
          </a:p>
          <a:p>
            <a:pPr algn="ctr"/>
            <a:r>
              <a:rPr lang="ka-GE" dirty="0" smtClean="0">
                <a:solidFill>
                  <a:srgbClr val="FF0000"/>
                </a:solidFill>
              </a:rPr>
              <a:t>ყველა მოგზაურს მოეთხოვება სავალდებულო სამედიცინო დაზღვევა</a:t>
            </a:r>
            <a:endParaRPr lang="en-US" dirty="0">
              <a:solidFill>
                <a:srgbClr val="FF0000"/>
              </a:solidFill>
            </a:endParaRPr>
          </a:p>
        </p:txBody>
      </p:sp>
      <p:sp>
        <p:nvSpPr>
          <p:cNvPr id="6" name="TextBox 5"/>
          <p:cNvSpPr txBox="1"/>
          <p:nvPr/>
        </p:nvSpPr>
        <p:spPr>
          <a:xfrm>
            <a:off x="1088570" y="3664857"/>
            <a:ext cx="2380343"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თერმოსკრინინგით ტემპერატურა არ ფიქსირდება </a:t>
            </a:r>
            <a:endParaRPr lang="en-US" dirty="0"/>
          </a:p>
        </p:txBody>
      </p:sp>
      <p:sp>
        <p:nvSpPr>
          <p:cNvPr id="7" name="TextBox 6"/>
          <p:cNvSpPr txBox="1"/>
          <p:nvPr/>
        </p:nvSpPr>
        <p:spPr>
          <a:xfrm>
            <a:off x="1088570" y="5104898"/>
            <a:ext cx="2380343"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შეუძლია დატოვოს საზღვარი და შემოვიდეს ქვეყანაში</a:t>
            </a:r>
          </a:p>
          <a:p>
            <a:pPr algn="ctr"/>
            <a:r>
              <a:rPr lang="ka-GE" dirty="0" smtClean="0"/>
              <a:t> </a:t>
            </a:r>
            <a:endParaRPr lang="en-US" dirty="0"/>
          </a:p>
        </p:txBody>
      </p:sp>
      <p:cxnSp>
        <p:nvCxnSpPr>
          <p:cNvPr id="9" name="Straight Arrow Connector 8"/>
          <p:cNvCxnSpPr>
            <a:stCxn id="5" idx="2"/>
            <a:endCxn id="6" idx="0"/>
          </p:cNvCxnSpPr>
          <p:nvPr/>
        </p:nvCxnSpPr>
        <p:spPr>
          <a:xfrm>
            <a:off x="2278741" y="3204134"/>
            <a:ext cx="1" cy="4607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2278741" y="4598122"/>
            <a:ext cx="1" cy="5341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5031012" y="1477443"/>
            <a:ext cx="2380343"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dirty="0" smtClean="0"/>
              <a:t>მოგზაურები </a:t>
            </a:r>
            <a:r>
              <a:rPr lang="en-US" dirty="0" smtClean="0"/>
              <a:t>PCR </a:t>
            </a:r>
            <a:r>
              <a:rPr lang="ka-GE" dirty="0" smtClean="0"/>
              <a:t>ცნობის გარეშე</a:t>
            </a:r>
            <a:endParaRPr lang="en-US" dirty="0"/>
          </a:p>
        </p:txBody>
      </p:sp>
      <p:cxnSp>
        <p:nvCxnSpPr>
          <p:cNvPr id="14" name="Straight Arrow Connector 13"/>
          <p:cNvCxnSpPr/>
          <p:nvPr/>
        </p:nvCxnSpPr>
        <p:spPr>
          <a:xfrm>
            <a:off x="6221182" y="2123774"/>
            <a:ext cx="1" cy="4607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031012" y="2584497"/>
            <a:ext cx="2380343"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ტესტირება </a:t>
            </a:r>
            <a:r>
              <a:rPr lang="en-US" dirty="0" smtClean="0"/>
              <a:t>PCR </a:t>
            </a:r>
            <a:r>
              <a:rPr lang="ka-GE" dirty="0" smtClean="0"/>
              <a:t>მეთოდით</a:t>
            </a:r>
            <a:endParaRPr lang="en-US" dirty="0"/>
          </a:p>
        </p:txBody>
      </p:sp>
      <p:cxnSp>
        <p:nvCxnSpPr>
          <p:cNvPr id="16" name="Straight Arrow Connector 15"/>
          <p:cNvCxnSpPr/>
          <p:nvPr/>
        </p:nvCxnSpPr>
        <p:spPr>
          <a:xfrm>
            <a:off x="5031012" y="3230828"/>
            <a:ext cx="5843" cy="19846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840839" y="5104898"/>
            <a:ext cx="2380343"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უარყოფითი პასუხი </a:t>
            </a:r>
            <a:r>
              <a:rPr lang="ka-GE" dirty="0" smtClean="0"/>
              <a:t>დატოვოს საზღვარი და შემოვიდეს ქვეყანაში </a:t>
            </a:r>
            <a:endParaRPr lang="en-US" dirty="0"/>
          </a:p>
        </p:txBody>
      </p:sp>
      <p:sp>
        <p:nvSpPr>
          <p:cNvPr id="27" name="TextBox 26"/>
          <p:cNvSpPr txBox="1"/>
          <p:nvPr/>
        </p:nvSpPr>
        <p:spPr>
          <a:xfrm>
            <a:off x="7042447" y="5104898"/>
            <a:ext cx="2652492" cy="1200329"/>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ka-GE" dirty="0" smtClean="0"/>
              <a:t>დადებითი</a:t>
            </a:r>
            <a:r>
              <a:rPr lang="ka-GE" dirty="0" smtClean="0"/>
              <a:t>: გადაყვანა </a:t>
            </a:r>
            <a:r>
              <a:rPr lang="ka-GE" dirty="0" smtClean="0"/>
              <a:t>კოვიდ კლინიკაში კლინიკური შეფასების მიზნით</a:t>
            </a:r>
            <a:endParaRPr lang="en-US" dirty="0"/>
          </a:p>
        </p:txBody>
      </p:sp>
      <p:cxnSp>
        <p:nvCxnSpPr>
          <p:cNvPr id="34" name="Straight Arrow Connector 33"/>
          <p:cNvCxnSpPr/>
          <p:nvPr/>
        </p:nvCxnSpPr>
        <p:spPr>
          <a:xfrm>
            <a:off x="7411355" y="3230828"/>
            <a:ext cx="0" cy="1874070"/>
          </a:xfrm>
          <a:prstGeom prst="straightConnector1">
            <a:avLst/>
          </a:prstGeom>
          <a:ln>
            <a:tailEnd type="triangle"/>
          </a:ln>
        </p:spPr>
        <p:style>
          <a:lnRef idx="1">
            <a:schemeClr val="accent2"/>
          </a:lnRef>
          <a:fillRef idx="2">
            <a:schemeClr val="accent2"/>
          </a:fillRef>
          <a:effectRef idx="1">
            <a:schemeClr val="accent2"/>
          </a:effectRef>
          <a:fontRef idx="minor">
            <a:schemeClr val="dk1"/>
          </a:fontRef>
        </p:style>
      </p:cxnSp>
      <p:sp>
        <p:nvSpPr>
          <p:cNvPr id="35" name="TextBox 34"/>
          <p:cNvSpPr txBox="1"/>
          <p:nvPr/>
        </p:nvSpPr>
        <p:spPr>
          <a:xfrm>
            <a:off x="8171543" y="1291771"/>
            <a:ext cx="3309257" cy="1200329"/>
          </a:xfrm>
          <a:prstGeom prst="rect">
            <a:avLst/>
          </a:prstGeom>
          <a:solidFill>
            <a:schemeClr val="accent3">
              <a:lumMod val="20000"/>
              <a:lumOff val="80000"/>
            </a:schemeClr>
          </a:solidFill>
        </p:spPr>
        <p:txBody>
          <a:bodyPr wrap="square" rtlCol="0">
            <a:spAutoFit/>
          </a:bodyPr>
          <a:lstStyle/>
          <a:p>
            <a:pPr algn="ctr"/>
            <a:r>
              <a:rPr lang="ka-GE" dirty="0" smtClean="0"/>
              <a:t>ტესტირებისთვის სასაზღვრო </a:t>
            </a:r>
            <a:r>
              <a:rPr lang="ka-GE" smtClean="0"/>
              <a:t>პუნქტებზე მოეწყობა საველე ლაბორატორიები </a:t>
            </a:r>
            <a:r>
              <a:rPr lang="en-US" dirty="0" smtClean="0"/>
              <a:t>BSL </a:t>
            </a:r>
            <a:r>
              <a:rPr lang="ka-GE" dirty="0" smtClean="0"/>
              <a:t>2 უსაფრთხოების ნორმებით</a:t>
            </a:r>
            <a:endParaRPr lang="en-US" dirty="0"/>
          </a:p>
        </p:txBody>
      </p:sp>
    </p:spTree>
    <p:extLst>
      <p:ext uri="{BB962C8B-B14F-4D97-AF65-F5344CB8AC3E}">
        <p14:creationId xmlns:p14="http://schemas.microsoft.com/office/powerpoint/2010/main" val="41134095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3200" dirty="0" smtClean="0"/>
              <a:t>მოგზაურთა ტესტირებისთვის საჭირო პროგნოზული რესურსი სწრაფი ანტიგენ-ანტისხეულით ტესტირების ალგორითმის შემთხვევაში </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448969053"/>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1074057" y="6176963"/>
            <a:ext cx="10421257" cy="523220"/>
          </a:xfrm>
          <a:prstGeom prst="rect">
            <a:avLst/>
          </a:prstGeom>
          <a:noFill/>
        </p:spPr>
        <p:txBody>
          <a:bodyPr wrap="square" rtlCol="0">
            <a:spAutoFit/>
          </a:bodyPr>
          <a:lstStyle/>
          <a:p>
            <a:r>
              <a:rPr lang="ka-GE" sz="1400" dirty="0" smtClean="0"/>
              <a:t>შენიშვნა: ტესტების ღირებულებას ანტისხეული 24 ლარი+ ანტიგენი 41 ლარი, ემატება 30 ლარი ტესტზე სხვა პირდაპირი და არაპირდაპირი ხარჯებისთვის (პერსონალი, ლაბორატორიული სივრცე და სხვ.)</a:t>
            </a:r>
            <a:endParaRPr lang="en-US" sz="1400" dirty="0"/>
          </a:p>
        </p:txBody>
      </p:sp>
    </p:spTree>
    <p:extLst>
      <p:ext uri="{BB962C8B-B14F-4D97-AF65-F5344CB8AC3E}">
        <p14:creationId xmlns:p14="http://schemas.microsoft.com/office/powerpoint/2010/main" val="17981367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3200" dirty="0" smtClean="0"/>
              <a:t>მოგზაურთა ტესტირებისთვის საჭირო პროგნოზული რესურსი </a:t>
            </a:r>
            <a:r>
              <a:rPr lang="en-US" sz="3200" dirty="0" smtClean="0"/>
              <a:t>PCR </a:t>
            </a:r>
            <a:r>
              <a:rPr lang="ka-GE" sz="3200" dirty="0" smtClean="0"/>
              <a:t>ტესტით ტესტირების შემთხვევაში </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24589252"/>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1074057" y="6176963"/>
            <a:ext cx="10421257" cy="523220"/>
          </a:xfrm>
          <a:prstGeom prst="rect">
            <a:avLst/>
          </a:prstGeom>
          <a:noFill/>
        </p:spPr>
        <p:txBody>
          <a:bodyPr wrap="square" rtlCol="0">
            <a:spAutoFit/>
          </a:bodyPr>
          <a:lstStyle/>
          <a:p>
            <a:r>
              <a:rPr lang="ka-GE" sz="1400" dirty="0" smtClean="0"/>
              <a:t>შენიშვნა: ტესტების ღირებულებას ლუგარის ლაბორატორიაში, რაც შეადგენს 150 ლარს დამატებული აქვს 150 ლარი სხვა პირდაპირი და არაპირდაპირი ხარჯებისთვის (პერსონალი, ლაბორატორიული სივრცე და სხვ.)</a:t>
            </a:r>
            <a:endParaRPr lang="en-US" sz="1400" dirty="0"/>
          </a:p>
        </p:txBody>
      </p:sp>
    </p:spTree>
    <p:extLst>
      <p:ext uri="{BB962C8B-B14F-4D97-AF65-F5344CB8AC3E}">
        <p14:creationId xmlns:p14="http://schemas.microsoft.com/office/powerpoint/2010/main" val="35498231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213"/>
            <a:ext cx="10515600" cy="1325563"/>
          </a:xfrm>
        </p:spPr>
        <p:txBody>
          <a:bodyPr>
            <a:normAutofit/>
          </a:bodyPr>
          <a:lstStyle/>
          <a:p>
            <a:pPr algn="ctr"/>
            <a:r>
              <a:rPr lang="ka-GE" sz="2800" dirty="0" smtClean="0"/>
              <a:t>კოვიდ ტესტების გამოყენება დაავადების დიაგნოსტიკის მიზნით სხვადასხვა ეტაპზე </a:t>
            </a:r>
            <a:endParaRPr lang="en-US" sz="2800" dirty="0"/>
          </a:p>
        </p:txBody>
      </p:sp>
      <p:cxnSp>
        <p:nvCxnSpPr>
          <p:cNvPr id="18" name="Straight Connector 17"/>
          <p:cNvCxnSpPr/>
          <p:nvPr/>
        </p:nvCxnSpPr>
        <p:spPr>
          <a:xfrm>
            <a:off x="2203937" y="3529010"/>
            <a:ext cx="0" cy="2076754"/>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43" name="Group 42"/>
          <p:cNvGrpSpPr/>
          <p:nvPr/>
        </p:nvGrpSpPr>
        <p:grpSpPr>
          <a:xfrm>
            <a:off x="2203937" y="1079370"/>
            <a:ext cx="8170568" cy="6022978"/>
            <a:chOff x="1457177" y="1127161"/>
            <a:chExt cx="8170568" cy="6022978"/>
          </a:xfrm>
        </p:grpSpPr>
        <p:graphicFrame>
          <p:nvGraphicFramePr>
            <p:cNvPr id="6" name="Diagram 5"/>
            <p:cNvGraphicFramePr/>
            <p:nvPr/>
          </p:nvGraphicFramePr>
          <p:xfrm>
            <a:off x="1457178" y="4719555"/>
            <a:ext cx="8128000" cy="2430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1457177" y="3634892"/>
              <a:ext cx="6631373" cy="1600438"/>
            </a:xfrm>
            <a:prstGeom prst="homePlate">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PCR </a:t>
              </a:r>
              <a:r>
                <a:rPr lang="ka-GE" sz="1400" dirty="0" smtClean="0"/>
                <a:t>ტესტი ან ანტიგენზე სწრაფი ტესტი - 1 დღიდან: </a:t>
              </a:r>
            </a:p>
            <a:p>
              <a:pPr marL="171450" indent="-171450">
                <a:buFontTx/>
                <a:buChar char="-"/>
              </a:pPr>
              <a:r>
                <a:rPr lang="ka-GE" sz="1400" dirty="0" smtClean="0"/>
                <a:t>პაციენტების სიმპტომებით (ცხელება)</a:t>
              </a:r>
            </a:p>
            <a:p>
              <a:pPr marL="171450" indent="-171450">
                <a:buFontTx/>
                <a:buChar char="-"/>
              </a:pPr>
              <a:r>
                <a:rPr lang="ka-GE" sz="1400" dirty="0" smtClean="0"/>
                <a:t>პნევმონიის ჰოსპიტალიზებული პირები </a:t>
              </a:r>
            </a:p>
            <a:p>
              <a:pPr marL="171450" indent="-171450">
                <a:buFontTx/>
                <a:buChar char="-"/>
              </a:pPr>
              <a:r>
                <a:rPr lang="ka-GE" sz="1400" dirty="0" smtClean="0"/>
                <a:t>კონტაქტები</a:t>
              </a:r>
            </a:p>
            <a:p>
              <a:pPr marL="171450" indent="-171450">
                <a:buFontTx/>
                <a:buChar char="-"/>
              </a:pPr>
              <a:r>
                <a:rPr lang="ka-GE" sz="1400" dirty="0" smtClean="0"/>
                <a:t>კარანტინში მყოფები 13-ე დღეს</a:t>
              </a:r>
            </a:p>
            <a:p>
              <a:pPr marL="171450" indent="-171450">
                <a:buFontTx/>
                <a:buChar char="-"/>
              </a:pPr>
              <a:r>
                <a:rPr lang="ka-GE" sz="1400" dirty="0" smtClean="0"/>
                <a:t>თავშესაფარში მყოფი ხანდაზმულები</a:t>
              </a:r>
            </a:p>
            <a:p>
              <a:pPr marL="171450" indent="-171450">
                <a:buFontTx/>
                <a:buChar char="-"/>
              </a:pPr>
              <a:r>
                <a:rPr lang="ka-GE" sz="1400" dirty="0" smtClean="0"/>
                <a:t>პაციენტები ტუბერკულოზით </a:t>
              </a:r>
              <a:endParaRPr lang="en-US" sz="1400" dirty="0"/>
            </a:p>
          </p:txBody>
        </p:sp>
        <p:sp>
          <p:nvSpPr>
            <p:cNvPr id="7" name="TextBox 6"/>
            <p:cNvSpPr txBox="1"/>
            <p:nvPr/>
          </p:nvSpPr>
          <p:spPr>
            <a:xfrm>
              <a:off x="2947232" y="2157256"/>
              <a:ext cx="4221496" cy="1384995"/>
            </a:xfrm>
            <a:prstGeom prst="homePlate">
              <a:avLst/>
            </a:prstGeom>
            <a:ln w="28575">
              <a:solidFill>
                <a:schemeClr val="accent6">
                  <a:lumMod val="50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400" dirty="0" smtClean="0"/>
                <a:t>ა</a:t>
              </a:r>
              <a:r>
                <a:rPr lang="ka-GE" sz="1400" dirty="0" smtClean="0"/>
                <a:t>ნტისხეულებზე სწრაფი ტესტი </a:t>
              </a:r>
              <a:r>
                <a:rPr lang="en-US" sz="1400" dirty="0" smtClean="0"/>
                <a:t>IG M </a:t>
              </a:r>
              <a:r>
                <a:rPr lang="ka-GE" sz="1400" dirty="0" smtClean="0"/>
                <a:t>მე 7 დღიდან: </a:t>
              </a:r>
            </a:p>
            <a:p>
              <a:pPr marL="171450" indent="-171450">
                <a:buFont typeface="Arial" panose="020B0604020202020204" pitchFamily="34" charset="0"/>
                <a:buChar char="•"/>
              </a:pPr>
              <a:r>
                <a:rPr lang="ka-GE" sz="1400" dirty="0" smtClean="0"/>
                <a:t>მაღალი რისკის პირებში 2 კვირაში ერთხელ, დადებითი პასუხის შემთხვევაში </a:t>
              </a:r>
              <a:r>
                <a:rPr lang="en-US" sz="1400" dirty="0" smtClean="0"/>
                <a:t>PCR </a:t>
              </a:r>
            </a:p>
            <a:p>
              <a:pPr marL="171450" indent="-171450">
                <a:buFont typeface="Arial" panose="020B0604020202020204" pitchFamily="34" charset="0"/>
                <a:buChar char="•"/>
              </a:pPr>
              <a:r>
                <a:rPr lang="ka-GE" sz="1400" dirty="0" smtClean="0"/>
                <a:t>კლინიკური გადაწყვეტილებით </a:t>
              </a:r>
              <a:endParaRPr lang="en-US" sz="1400" dirty="0"/>
            </a:p>
          </p:txBody>
        </p:sp>
        <p:sp>
          <p:nvSpPr>
            <p:cNvPr id="8" name="TextBox 7"/>
            <p:cNvSpPr txBox="1"/>
            <p:nvPr/>
          </p:nvSpPr>
          <p:spPr>
            <a:xfrm>
              <a:off x="5079040" y="1149655"/>
              <a:ext cx="4548705" cy="738664"/>
            </a:xfrm>
            <a:prstGeom prst="homePlate">
              <a:avLst/>
            </a:prstGeom>
            <a:ln w="28575">
              <a:solidFill>
                <a:srgbClr val="C0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400" dirty="0" smtClean="0"/>
                <a:t>ა</a:t>
              </a:r>
              <a:r>
                <a:rPr lang="ka-GE" sz="1400" dirty="0" smtClean="0"/>
                <a:t>ნტისხეულებზე სწრაფი ტესტი </a:t>
              </a:r>
              <a:r>
                <a:rPr lang="en-US" sz="1400" dirty="0" smtClean="0"/>
                <a:t>IG G</a:t>
              </a:r>
            </a:p>
            <a:p>
              <a:r>
                <a:rPr lang="ka-GE" sz="1400" dirty="0" smtClean="0"/>
                <a:t>მე-14 დღიდან: პოპულაციის დონეზე იმუნური სტატუსის დადგენა </a:t>
              </a:r>
              <a:endParaRPr lang="en-US" sz="1400" dirty="0" smtClean="0"/>
            </a:p>
          </p:txBody>
        </p:sp>
        <p:cxnSp>
          <p:nvCxnSpPr>
            <p:cNvPr id="20" name="Straight Connector 19"/>
            <p:cNvCxnSpPr/>
            <p:nvPr/>
          </p:nvCxnSpPr>
          <p:spPr>
            <a:xfrm flipH="1">
              <a:off x="9578602" y="1127161"/>
              <a:ext cx="29043" cy="4807686"/>
            </a:xfrm>
            <a:prstGeom prst="line">
              <a:avLst/>
            </a:prstGeom>
            <a:ln w="28575">
              <a:solidFill>
                <a:srgbClr val="C00000"/>
              </a:solidFill>
              <a:prstDash val="dashDot"/>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3738282" y="3542251"/>
              <a:ext cx="8924" cy="2145855"/>
            </a:xfrm>
            <a:prstGeom prst="line">
              <a:avLst/>
            </a:prstGeom>
            <a:ln w="28575">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7288575" y="1888319"/>
              <a:ext cx="1" cy="3799787"/>
            </a:xfrm>
            <a:prstGeom prst="line">
              <a:avLst/>
            </a:prstGeom>
            <a:ln w="28575">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5029895" y="1127161"/>
              <a:ext cx="1" cy="4560945"/>
            </a:xfrm>
            <a:prstGeom prst="line">
              <a:avLst/>
            </a:prstGeom>
            <a:ln w="28575">
              <a:solidFill>
                <a:srgbClr val="C00000"/>
              </a:solidFill>
              <a:prstDash val="dash"/>
            </a:ln>
          </p:spPr>
          <p:style>
            <a:lnRef idx="1">
              <a:schemeClr val="accent1"/>
            </a:lnRef>
            <a:fillRef idx="0">
              <a:schemeClr val="accent1"/>
            </a:fillRef>
            <a:effectRef idx="0">
              <a:schemeClr val="accent1"/>
            </a:effectRef>
            <a:fontRef idx="minor">
              <a:schemeClr val="tx1"/>
            </a:fontRef>
          </p:style>
        </p:cxnSp>
      </p:grpSp>
      <p:sp>
        <p:nvSpPr>
          <p:cNvPr id="3" name="TextBox 2"/>
          <p:cNvSpPr txBox="1"/>
          <p:nvPr/>
        </p:nvSpPr>
        <p:spPr>
          <a:xfrm>
            <a:off x="53235" y="878358"/>
            <a:ext cx="2335883" cy="246221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smtClean="0"/>
              <a:t>ანტისხეულებზე სწრაფი ტესტების გამოყენება ეპიდემიის ადრეულ ეტაპზე აზრს მოკლებულია , რადგან ანტისხეულების გაჩენას სისხლში და მოსახლეობაში იმუნიტეტის ჩამოყალიბებას  დრო სჭირდება </a:t>
            </a:r>
            <a:endParaRPr lang="en-US" sz="1400" dirty="0"/>
          </a:p>
        </p:txBody>
      </p:sp>
      <p:cxnSp>
        <p:nvCxnSpPr>
          <p:cNvPr id="14" name="Straight Connector 13"/>
          <p:cNvCxnSpPr/>
          <p:nvPr/>
        </p:nvCxnSpPr>
        <p:spPr>
          <a:xfrm>
            <a:off x="1176889" y="3359842"/>
            <a:ext cx="24188" cy="2644718"/>
          </a:xfrm>
          <a:prstGeom prst="line">
            <a:avLst/>
          </a:prstGeom>
          <a:ln w="28575">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12" name="Pentagon 11"/>
          <p:cNvSpPr/>
          <p:nvPr/>
        </p:nvSpPr>
        <p:spPr>
          <a:xfrm>
            <a:off x="0" y="5640315"/>
            <a:ext cx="2203937" cy="516645"/>
          </a:xfrm>
          <a:prstGeom prst="homePlat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152295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0"/>
            <a:ext cx="10515600" cy="797469"/>
          </a:xfrm>
        </p:spPr>
        <p:txBody>
          <a:bodyPr>
            <a:normAutofit/>
          </a:bodyPr>
          <a:lstStyle/>
          <a:p>
            <a:pPr algn="ctr"/>
            <a:r>
              <a:rPr lang="ka-GE" sz="3600" dirty="0" smtClean="0"/>
              <a:t>კოვიდ 19-ის სადიაგნოსტიკო ტესტების მარაგები</a:t>
            </a:r>
            <a:endParaRPr lang="en-US" sz="3600" dirty="0"/>
          </a:p>
        </p:txBody>
      </p:sp>
      <p:graphicFrame>
        <p:nvGraphicFramePr>
          <p:cNvPr id="4" name="Table 3"/>
          <p:cNvGraphicFramePr>
            <a:graphicFrameLocks noGrp="1"/>
          </p:cNvGraphicFramePr>
          <p:nvPr>
            <p:extLst>
              <p:ext uri="{D42A27DB-BD31-4B8C-83A1-F6EECF244321}">
                <p14:modId xmlns:p14="http://schemas.microsoft.com/office/powerpoint/2010/main" val="928403340"/>
              </p:ext>
            </p:extLst>
          </p:nvPr>
        </p:nvGraphicFramePr>
        <p:xfrm>
          <a:off x="532326" y="1145812"/>
          <a:ext cx="11127345" cy="4948815"/>
        </p:xfrm>
        <a:graphic>
          <a:graphicData uri="http://schemas.openxmlformats.org/drawingml/2006/table">
            <a:tbl>
              <a:tblPr firstRow="1" bandRow="1">
                <a:tableStyleId>{5C22544A-7EE6-4342-B048-85BDC9FD1C3A}</a:tableStyleId>
              </a:tblPr>
              <a:tblGrid>
                <a:gridCol w="2492745">
                  <a:extLst>
                    <a:ext uri="{9D8B030D-6E8A-4147-A177-3AD203B41FA5}">
                      <a16:colId xmlns:a16="http://schemas.microsoft.com/office/drawing/2014/main" val="2052905568"/>
                    </a:ext>
                  </a:extLst>
                </a:gridCol>
                <a:gridCol w="1579628">
                  <a:extLst>
                    <a:ext uri="{9D8B030D-6E8A-4147-A177-3AD203B41FA5}">
                      <a16:colId xmlns:a16="http://schemas.microsoft.com/office/drawing/2014/main" val="2235182506"/>
                    </a:ext>
                  </a:extLst>
                </a:gridCol>
                <a:gridCol w="2076572">
                  <a:extLst>
                    <a:ext uri="{9D8B030D-6E8A-4147-A177-3AD203B41FA5}">
                      <a16:colId xmlns:a16="http://schemas.microsoft.com/office/drawing/2014/main" val="1076308057"/>
                    </a:ext>
                  </a:extLst>
                </a:gridCol>
                <a:gridCol w="2615783">
                  <a:extLst>
                    <a:ext uri="{9D8B030D-6E8A-4147-A177-3AD203B41FA5}">
                      <a16:colId xmlns:a16="http://schemas.microsoft.com/office/drawing/2014/main" val="2690112398"/>
                    </a:ext>
                  </a:extLst>
                </a:gridCol>
                <a:gridCol w="2362617">
                  <a:extLst>
                    <a:ext uri="{9D8B030D-6E8A-4147-A177-3AD203B41FA5}">
                      <a16:colId xmlns:a16="http://schemas.microsoft.com/office/drawing/2014/main" val="884712688"/>
                    </a:ext>
                  </a:extLst>
                </a:gridCol>
              </a:tblGrid>
              <a:tr h="675676">
                <a:tc>
                  <a:txBody>
                    <a:bodyPr/>
                    <a:lstStyle/>
                    <a:p>
                      <a:pPr algn="ctr"/>
                      <a:r>
                        <a:rPr lang="ka-GE" dirty="0" smtClean="0"/>
                        <a:t>ტესტი</a:t>
                      </a:r>
                      <a:endParaRPr lang="en-US" dirty="0"/>
                    </a:p>
                  </a:txBody>
                  <a:tcPr/>
                </a:tc>
                <a:tc>
                  <a:txBody>
                    <a:bodyPr/>
                    <a:lstStyle/>
                    <a:p>
                      <a:pPr algn="ctr"/>
                      <a:r>
                        <a:rPr lang="ka-GE" dirty="0" smtClean="0"/>
                        <a:t>შესყიდული</a:t>
                      </a:r>
                      <a:endParaRPr lang="en-US" dirty="0"/>
                    </a:p>
                  </a:txBody>
                  <a:tcPr/>
                </a:tc>
                <a:tc>
                  <a:txBody>
                    <a:bodyPr/>
                    <a:lstStyle/>
                    <a:p>
                      <a:pPr algn="ctr"/>
                      <a:r>
                        <a:rPr lang="ka-GE" dirty="0" smtClean="0"/>
                        <a:t>ამჟამად</a:t>
                      </a:r>
                      <a:r>
                        <a:rPr lang="ka-GE" baseline="0" dirty="0" smtClean="0"/>
                        <a:t> მარაგშია </a:t>
                      </a:r>
                      <a:endParaRPr lang="en-US" dirty="0"/>
                    </a:p>
                  </a:txBody>
                  <a:tcPr/>
                </a:tc>
                <a:tc>
                  <a:txBody>
                    <a:bodyPr/>
                    <a:lstStyle/>
                    <a:p>
                      <a:pPr algn="ctr"/>
                      <a:r>
                        <a:rPr lang="ka-GE" dirty="0" smtClean="0"/>
                        <a:t>2020 წლის ბოლომდე საჭიროება</a:t>
                      </a:r>
                      <a:r>
                        <a:rPr lang="ka-GE" baseline="0" dirty="0" smtClean="0"/>
                        <a:t> </a:t>
                      </a:r>
                      <a:endParaRPr lang="en-US" dirty="0"/>
                    </a:p>
                  </a:txBody>
                  <a:tcPr/>
                </a:tc>
                <a:tc>
                  <a:txBody>
                    <a:bodyPr/>
                    <a:lstStyle/>
                    <a:p>
                      <a:pPr algn="ctr"/>
                      <a:r>
                        <a:rPr lang="ka-GE" dirty="0" smtClean="0"/>
                        <a:t>ცენტრალიზებულად</a:t>
                      </a:r>
                      <a:r>
                        <a:rPr lang="en-US" dirty="0" smtClean="0"/>
                        <a:t> </a:t>
                      </a:r>
                      <a:r>
                        <a:rPr lang="ka-GE" dirty="0" smtClean="0"/>
                        <a:t> შესასყიდია დაახლოვებით</a:t>
                      </a:r>
                      <a:endParaRPr lang="en-US" dirty="0"/>
                    </a:p>
                  </a:txBody>
                  <a:tcPr/>
                </a:tc>
                <a:extLst>
                  <a:ext uri="{0D108BD9-81ED-4DB2-BD59-A6C34878D82A}">
                    <a16:rowId xmlns:a16="http://schemas.microsoft.com/office/drawing/2014/main" val="2025404017"/>
                  </a:ext>
                </a:extLst>
              </a:tr>
              <a:tr h="819257">
                <a:tc>
                  <a:txBody>
                    <a:bodyPr/>
                    <a:lstStyle/>
                    <a:p>
                      <a:r>
                        <a:rPr lang="en-US" sz="2400" b="1" dirty="0" smtClean="0">
                          <a:latin typeface="Sylfaen" panose="010A0502050306030303" pitchFamily="18" charset="0"/>
                        </a:rPr>
                        <a:t>PCR </a:t>
                      </a:r>
                      <a:endParaRPr lang="ka-GE" sz="2400" b="1" dirty="0" smtClean="0">
                        <a:latin typeface="Sylfaen" panose="010A0502050306030303" pitchFamily="18" charset="0"/>
                      </a:endParaRPr>
                    </a:p>
                    <a:p>
                      <a:r>
                        <a:rPr lang="ka-GE" sz="2400" b="1" dirty="0" smtClean="0">
                          <a:latin typeface="Sylfaen" panose="010A0502050306030303" pitchFamily="18" charset="0"/>
                        </a:rPr>
                        <a:t>ექსტრაქტი</a:t>
                      </a:r>
                      <a:endParaRPr lang="en-US" sz="2400" b="1" dirty="0">
                        <a:latin typeface="Sylfaen" panose="010A0502050306030303" pitchFamily="18" charset="0"/>
                      </a:endParaRPr>
                    </a:p>
                  </a:txBody>
                  <a:tcPr/>
                </a:tc>
                <a:tc>
                  <a:txBody>
                    <a:bodyPr/>
                    <a:lstStyle/>
                    <a:p>
                      <a:r>
                        <a:rPr lang="en-US" sz="2400" dirty="0" smtClean="0">
                          <a:latin typeface="Sylfaen" panose="010A0502050306030303" pitchFamily="18" charset="0"/>
                        </a:rPr>
                        <a:t>6</a:t>
                      </a:r>
                      <a:r>
                        <a:rPr lang="ka-GE" sz="2400" dirty="0" smtClean="0">
                          <a:latin typeface="Sylfaen" panose="010A0502050306030303" pitchFamily="18" charset="0"/>
                        </a:rPr>
                        <a:t>2 016 </a:t>
                      </a:r>
                    </a:p>
                    <a:p>
                      <a:r>
                        <a:rPr lang="ka-GE" sz="2400" dirty="0" smtClean="0">
                          <a:latin typeface="Sylfaen" panose="010A0502050306030303" pitchFamily="18" charset="0"/>
                        </a:rPr>
                        <a:t>40</a:t>
                      </a:r>
                      <a:r>
                        <a:rPr lang="ka-GE" sz="2400" baseline="0" dirty="0" smtClean="0">
                          <a:latin typeface="Sylfaen" panose="010A0502050306030303" pitchFamily="18" charset="0"/>
                        </a:rPr>
                        <a:t> 000</a:t>
                      </a:r>
                      <a:endParaRPr lang="en-US" sz="2400" dirty="0">
                        <a:latin typeface="Sylfaen" panose="010A0502050306030303" pitchFamily="18" charset="0"/>
                      </a:endParaRPr>
                    </a:p>
                  </a:txBody>
                  <a:tcPr/>
                </a:tc>
                <a:tc>
                  <a:txBody>
                    <a:bodyPr/>
                    <a:lstStyle/>
                    <a:p>
                      <a:r>
                        <a:rPr lang="en-US" sz="2400" dirty="0" smtClean="0">
                          <a:solidFill>
                            <a:srgbClr val="C00000"/>
                          </a:solidFill>
                          <a:latin typeface="Sylfaen" panose="010A0502050306030303" pitchFamily="18" charset="0"/>
                        </a:rPr>
                        <a:t>XXXXX</a:t>
                      </a:r>
                      <a:endParaRPr lang="en-US" sz="2400" dirty="0">
                        <a:solidFill>
                          <a:srgbClr val="C00000"/>
                        </a:solidFill>
                        <a:latin typeface="Sylfaen" panose="010A05020503060303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Sylfaen" panose="010A0502050306030303" pitchFamily="18" charset="0"/>
                        </a:rPr>
                        <a:t>PCR : </a:t>
                      </a:r>
                      <a:r>
                        <a:rPr lang="ka-GE" sz="2400" dirty="0" smtClean="0">
                          <a:latin typeface="Sylfaen" panose="010A0502050306030303" pitchFamily="18" charset="0"/>
                        </a:rPr>
                        <a:t>310 911</a:t>
                      </a:r>
                      <a:endParaRPr lang="en-US" sz="2400" dirty="0" smtClean="0">
                        <a:latin typeface="Sylfaen" panose="010A0502050306030303" pitchFamily="18" charset="0"/>
                      </a:endParaRPr>
                    </a:p>
                    <a:p>
                      <a:endParaRPr lang="en-US" sz="2400" dirty="0">
                        <a:latin typeface="Sylfaen" panose="010A0502050306030303" pitchFamily="18" charset="0"/>
                      </a:endParaRPr>
                    </a:p>
                  </a:txBody>
                  <a:tcPr/>
                </a:tc>
                <a:tc>
                  <a:txBody>
                    <a:bodyPr/>
                    <a:lstStyle/>
                    <a:p>
                      <a:r>
                        <a:rPr lang="en-US" sz="2400" dirty="0" smtClean="0">
                          <a:solidFill>
                            <a:srgbClr val="C00000"/>
                          </a:solidFill>
                          <a:latin typeface="Sylfaen" panose="010A0502050306030303" pitchFamily="18" charset="0"/>
                        </a:rPr>
                        <a:t>XXXXX</a:t>
                      </a:r>
                      <a:endParaRPr lang="en-US" sz="2400" dirty="0">
                        <a:solidFill>
                          <a:srgbClr val="C00000"/>
                        </a:solidFill>
                        <a:latin typeface="Sylfaen" panose="010A0502050306030303" pitchFamily="18" charset="0"/>
                      </a:endParaRPr>
                    </a:p>
                  </a:txBody>
                  <a:tcPr/>
                </a:tc>
                <a:extLst>
                  <a:ext uri="{0D108BD9-81ED-4DB2-BD59-A6C34878D82A}">
                    <a16:rowId xmlns:a16="http://schemas.microsoft.com/office/drawing/2014/main" val="2064295505"/>
                  </a:ext>
                </a:extLst>
              </a:tr>
              <a:tr h="608108">
                <a:tc>
                  <a:txBody>
                    <a:bodyPr/>
                    <a:lstStyle/>
                    <a:p>
                      <a:r>
                        <a:rPr lang="ka-GE" sz="2400" b="1" dirty="0" smtClean="0">
                          <a:latin typeface="Sylfaen" panose="010A0502050306030303" pitchFamily="18" charset="0"/>
                        </a:rPr>
                        <a:t>ანტიგენის სწრაფი</a:t>
                      </a:r>
                      <a:endParaRPr lang="en-US" sz="2400" b="1" dirty="0">
                        <a:latin typeface="Sylfaen" panose="010A0502050306030303" pitchFamily="18" charset="0"/>
                      </a:endParaRPr>
                    </a:p>
                  </a:txBody>
                  <a:tcPr/>
                </a:tc>
                <a:tc>
                  <a:txBody>
                    <a:bodyPr/>
                    <a:lstStyle/>
                    <a:p>
                      <a:r>
                        <a:rPr lang="ka-GE" sz="2400" dirty="0" smtClean="0">
                          <a:latin typeface="Sylfaen" panose="010A0502050306030303" pitchFamily="18" charset="0"/>
                        </a:rPr>
                        <a:t>4000</a:t>
                      </a:r>
                      <a:endParaRPr lang="en-US" sz="2400" dirty="0">
                        <a:latin typeface="Sylfaen" panose="010A05020503060303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smtClean="0">
                          <a:solidFill>
                            <a:srgbClr val="C00000"/>
                          </a:solidFill>
                          <a:latin typeface="Sylfaen" panose="010A0502050306030303" pitchFamily="18" charset="0"/>
                        </a:rPr>
                        <a:t>XXXXX</a:t>
                      </a:r>
                    </a:p>
                    <a:p>
                      <a:endParaRPr lang="en-US" sz="2800" dirty="0">
                        <a:latin typeface="Sylfaen" panose="010A05020503060303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2400" dirty="0" smtClean="0">
                          <a:latin typeface="Sylfaen" panose="010A0502050306030303" pitchFamily="18" charset="0"/>
                        </a:rPr>
                        <a:t>სწრაფი ანტიგენების : 700000</a:t>
                      </a:r>
                    </a:p>
                    <a:p>
                      <a:endParaRPr lang="en-US" sz="2400" dirty="0">
                        <a:latin typeface="Sylfaen" panose="010A0502050306030303" pitchFamily="18" charset="0"/>
                      </a:endParaRPr>
                    </a:p>
                  </a:txBody>
                  <a:tcPr/>
                </a:tc>
                <a:tc>
                  <a:txBody>
                    <a:bodyPr/>
                    <a:lstStyle/>
                    <a:p>
                      <a:r>
                        <a:rPr lang="ka-GE" sz="2400" dirty="0" smtClean="0">
                          <a:latin typeface="Sylfaen" panose="010A0502050306030303" pitchFamily="18" charset="0"/>
                        </a:rPr>
                        <a:t>200 000 -საჭიროების</a:t>
                      </a:r>
                      <a:r>
                        <a:rPr lang="ka-GE" sz="2400" baseline="0" dirty="0" smtClean="0">
                          <a:latin typeface="Sylfaen" panose="010A0502050306030303" pitchFamily="18" charset="0"/>
                        </a:rPr>
                        <a:t> 30%</a:t>
                      </a:r>
                      <a:endParaRPr lang="en-US" sz="2400" dirty="0">
                        <a:latin typeface="Sylfaen" panose="010A0502050306030303" pitchFamily="18" charset="0"/>
                      </a:endParaRPr>
                    </a:p>
                  </a:txBody>
                  <a:tcPr/>
                </a:tc>
                <a:extLst>
                  <a:ext uri="{0D108BD9-81ED-4DB2-BD59-A6C34878D82A}">
                    <a16:rowId xmlns:a16="http://schemas.microsoft.com/office/drawing/2014/main" val="2955137325"/>
                  </a:ext>
                </a:extLst>
              </a:tr>
              <a:tr h="16569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2400" b="1" dirty="0" smtClean="0">
                          <a:latin typeface="Sylfaen" panose="010A0502050306030303" pitchFamily="18" charset="0"/>
                        </a:rPr>
                        <a:t>ანტისხეულების სწრაფი</a:t>
                      </a:r>
                      <a:endParaRPr lang="en-US" sz="2400" b="1" dirty="0" smtClean="0">
                        <a:latin typeface="Sylfaen" panose="010A0502050306030303" pitchFamily="18" charset="0"/>
                      </a:endParaRPr>
                    </a:p>
                    <a:p>
                      <a:endParaRPr lang="en-US" sz="2400" b="1" dirty="0">
                        <a:latin typeface="Sylfaen" panose="010A0502050306030303" pitchFamily="18" charset="0"/>
                      </a:endParaRPr>
                    </a:p>
                  </a:txBody>
                  <a:tcPr/>
                </a:tc>
                <a:tc>
                  <a:txBody>
                    <a:bodyPr/>
                    <a:lstStyle/>
                    <a:p>
                      <a:r>
                        <a:rPr lang="ka-GE" sz="2400" dirty="0" smtClean="0">
                          <a:latin typeface="Sylfaen" panose="010A0502050306030303" pitchFamily="18" charset="0"/>
                        </a:rPr>
                        <a:t>9000</a:t>
                      </a:r>
                      <a:endParaRPr lang="en-US" sz="2400" dirty="0">
                        <a:latin typeface="Sylfaen" panose="010A05020503060303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smtClean="0">
                          <a:solidFill>
                            <a:srgbClr val="C00000"/>
                          </a:solidFill>
                          <a:latin typeface="Sylfaen" panose="010A0502050306030303" pitchFamily="18" charset="0"/>
                        </a:rPr>
                        <a:t>XXXXX</a:t>
                      </a:r>
                    </a:p>
                    <a:p>
                      <a:endParaRPr lang="en-US" sz="2800" dirty="0">
                        <a:latin typeface="Sylfaen" panose="010A05020503060303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2400" dirty="0" smtClean="0">
                          <a:latin typeface="Sylfaen" panose="010A0502050306030303" pitchFamily="18" charset="0"/>
                        </a:rPr>
                        <a:t>სწრაფი ანტისხეულების: 700000</a:t>
                      </a:r>
                    </a:p>
                    <a:p>
                      <a:endParaRPr lang="en-US" sz="2400" dirty="0">
                        <a:latin typeface="Sylfaen" panose="010A0502050306030303" pitchFamily="18" charset="0"/>
                      </a:endParaRPr>
                    </a:p>
                  </a:txBody>
                  <a:tcPr/>
                </a:tc>
                <a:tc>
                  <a:txBody>
                    <a:bodyPr/>
                    <a:lstStyle/>
                    <a:p>
                      <a:r>
                        <a:rPr lang="ka-GE" sz="2400" dirty="0" smtClean="0">
                          <a:latin typeface="Sylfaen" panose="010A0502050306030303" pitchFamily="18" charset="0"/>
                        </a:rPr>
                        <a:t>200 000 -საჭიროების</a:t>
                      </a:r>
                      <a:r>
                        <a:rPr lang="ka-GE" sz="2400" baseline="0" dirty="0" smtClean="0">
                          <a:latin typeface="Sylfaen" panose="010A0502050306030303" pitchFamily="18" charset="0"/>
                        </a:rPr>
                        <a:t> 30%</a:t>
                      </a:r>
                      <a:endParaRPr lang="en-US" sz="2400" dirty="0">
                        <a:latin typeface="Sylfaen" panose="010A0502050306030303" pitchFamily="18" charset="0"/>
                      </a:endParaRPr>
                    </a:p>
                  </a:txBody>
                  <a:tcPr/>
                </a:tc>
                <a:extLst>
                  <a:ext uri="{0D108BD9-81ED-4DB2-BD59-A6C34878D82A}">
                    <a16:rowId xmlns:a16="http://schemas.microsoft.com/office/drawing/2014/main" val="3955072110"/>
                  </a:ext>
                </a:extLst>
              </a:tr>
            </a:tbl>
          </a:graphicData>
        </a:graphic>
      </p:graphicFrame>
    </p:spTree>
    <p:extLst>
      <p:ext uri="{BB962C8B-B14F-4D97-AF65-F5344CB8AC3E}">
        <p14:creationId xmlns:p14="http://schemas.microsoft.com/office/powerpoint/2010/main" val="42708998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600" dirty="0" smtClean="0"/>
              <a:t>კოვიდ 19-ზე ტესტირების პროგრამის კოორდინაცია და ტექნიკური უზრუნველყოფა</a:t>
            </a:r>
            <a:endParaRPr lang="en-US" sz="3600" dirty="0"/>
          </a:p>
        </p:txBody>
      </p:sp>
      <p:sp>
        <p:nvSpPr>
          <p:cNvPr id="3" name="Content Placeholder 2"/>
          <p:cNvSpPr>
            <a:spLocks noGrp="1"/>
          </p:cNvSpPr>
          <p:nvPr>
            <p:ph idx="1"/>
          </p:nvPr>
        </p:nvSpPr>
        <p:spPr/>
        <p:txBody>
          <a:bodyPr>
            <a:normAutofit/>
          </a:bodyPr>
          <a:lstStyle/>
          <a:p>
            <a:r>
              <a:rPr lang="ka-GE" sz="2400" dirty="0" smtClean="0"/>
              <a:t>სამინისტროსთან მოქმედებს კოვიდის ლაბორატორიული დიაგნოსტიკის ჯგუფი, რომელიც განსაზღრავს ტესტირების ალგორითმს და გასცემს რეკომენდაციებს მაღალი რისკის ჯგუფებში ტესტირების მიზანშეწონილობის თაობაზე</a:t>
            </a:r>
          </a:p>
          <a:p>
            <a:r>
              <a:rPr lang="ka-GE" sz="2400" dirty="0" smtClean="0"/>
              <a:t>სწრაფი ტესტების შესყიდვა ხდება ვერიფიკაციის მექანიზმის გამოყენებით (კერძოდ, ტესტი რეგისტრირებულია საქართველოში, არ არის დახარვეზებული რომელიმე ავტორიტეტული ორგანიზაციის მიერ, შედის ჯანმოს დიაგნოსტიკის სამუშაო ჯგუფის მიერ აღიარებული ტესტების ნუსხაში ან შედის მსოფლიო ბანკის მიერ აღიარებული ტესტების ნუსხაში). </a:t>
            </a:r>
          </a:p>
          <a:p>
            <a:r>
              <a:rPr lang="ka-GE" sz="2400" dirty="0" smtClean="0"/>
              <a:t>სწრაფი ტესტების შესყიდვამდე ტესტის ვალიდაციის ჩატარება არ ხდება და არ არის სტანდარტული შესყიდვის პროცედურის ნაწილი </a:t>
            </a:r>
            <a:endParaRPr lang="en-US" sz="2400" dirty="0"/>
          </a:p>
        </p:txBody>
      </p:sp>
    </p:spTree>
    <p:extLst>
      <p:ext uri="{BB962C8B-B14F-4D97-AF65-F5344CB8AC3E}">
        <p14:creationId xmlns:p14="http://schemas.microsoft.com/office/powerpoint/2010/main" val="31251443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ტესტირების პროგრამის მონიტორინგი და შეფასება</a:t>
            </a:r>
            <a:endParaRPr lang="en-US" dirty="0"/>
          </a:p>
        </p:txBody>
      </p:sp>
      <p:sp>
        <p:nvSpPr>
          <p:cNvPr id="3" name="Content Placeholder 2"/>
          <p:cNvSpPr>
            <a:spLocks noGrp="1"/>
          </p:cNvSpPr>
          <p:nvPr>
            <p:ph idx="1"/>
          </p:nvPr>
        </p:nvSpPr>
        <p:spPr/>
        <p:txBody>
          <a:bodyPr>
            <a:normAutofit/>
          </a:bodyPr>
          <a:lstStyle/>
          <a:p>
            <a:r>
              <a:rPr lang="ka-GE" sz="2400" dirty="0" smtClean="0"/>
              <a:t>ტესტირების შედეგების რეგისტრაცია სამინისტროს მიერ დადგენილი წესით ყველა სამედიცინო დაწესებულების ვალდებულებაა </a:t>
            </a:r>
          </a:p>
          <a:p>
            <a:r>
              <a:rPr lang="ka-GE" sz="2400" dirty="0" smtClean="0"/>
              <a:t>დამატებით მოთხოვნები ტესტირების ჩატარებისა და შედეგების რეგისტრაციაზე არასამედიცინო სფეროს წარმომადგენლებისთვის ან სამედიცინო სფეროს წარმომადგენლებისთვის კერძოდ დაფინანსებული პროგრამის ფარგლებში (მაგ. ფარმაცევტი, სტომატოლოგი) </a:t>
            </a:r>
          </a:p>
          <a:p>
            <a:r>
              <a:rPr lang="ka-GE" sz="2400" dirty="0" smtClean="0"/>
              <a:t>ტესტირების შედეგების თავმოყრა და ანალიზი საზოგადოებრივი ჯანმრთელობის დაცვისა და დაავადებათა კონტროლის ცენტრის მიერ ყოველთვიურად. </a:t>
            </a:r>
            <a:endParaRPr lang="en-US" sz="2400" dirty="0"/>
          </a:p>
        </p:txBody>
      </p:sp>
    </p:spTree>
    <p:extLst>
      <p:ext uri="{BB962C8B-B14F-4D97-AF65-F5344CB8AC3E}">
        <p14:creationId xmlns:p14="http://schemas.microsoft.com/office/powerpoint/2010/main" val="61379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12725"/>
            <a:ext cx="10515600" cy="1052195"/>
          </a:xfrm>
        </p:spPr>
        <p:txBody>
          <a:bodyPr>
            <a:normAutofit fontScale="90000"/>
          </a:bodyPr>
          <a:lstStyle/>
          <a:p>
            <a:pPr algn="ctr"/>
            <a:r>
              <a:rPr lang="ka-GE" sz="4000" dirty="0" smtClean="0"/>
              <a:t>ლაბორატორიები </a:t>
            </a:r>
            <a:r>
              <a:rPr lang="en-US" sz="4000" dirty="0" smtClean="0"/>
              <a:t>PCR </a:t>
            </a:r>
            <a:r>
              <a:rPr lang="ka-GE" sz="4000" dirty="0" smtClean="0"/>
              <a:t>დიაგნოსტიკის შესაძლებლობით   </a:t>
            </a:r>
            <a:endParaRPr lang="en-US" sz="4000" dirty="0"/>
          </a:p>
        </p:txBody>
      </p:sp>
      <p:sp>
        <p:nvSpPr>
          <p:cNvPr id="3" name="Content Placeholder 2"/>
          <p:cNvSpPr>
            <a:spLocks noGrp="1"/>
          </p:cNvSpPr>
          <p:nvPr>
            <p:ph idx="1"/>
          </p:nvPr>
        </p:nvSpPr>
        <p:spPr>
          <a:xfrm>
            <a:off x="655320" y="1447800"/>
            <a:ext cx="10546080" cy="4983480"/>
          </a:xfrm>
        </p:spPr>
        <p:txBody>
          <a:bodyPr>
            <a:normAutofit fontScale="85000" lnSpcReduction="20000"/>
          </a:bodyPr>
          <a:lstStyle/>
          <a:p>
            <a:r>
              <a:rPr lang="ka-GE" sz="1900" dirty="0"/>
              <a:t>ლუგარის ს/ჯ კვლევითი </a:t>
            </a:r>
            <a:r>
              <a:rPr lang="ka-GE" sz="1900" dirty="0" smtClean="0"/>
              <a:t>ცენტრი</a:t>
            </a:r>
          </a:p>
          <a:p>
            <a:pPr lvl="1"/>
            <a:r>
              <a:rPr lang="ka-GE" sz="1900" dirty="0"/>
              <a:t>დკსჯეც იმერეთის სამმართველო </a:t>
            </a:r>
          </a:p>
          <a:p>
            <a:pPr lvl="1"/>
            <a:r>
              <a:rPr lang="ka-GE" sz="1900" dirty="0"/>
              <a:t>დკსჯეც, სამეგრელო-ზემო სვანეთის განყოფილება</a:t>
            </a:r>
          </a:p>
          <a:p>
            <a:pPr lvl="1"/>
            <a:r>
              <a:rPr lang="ka-GE" sz="1900" dirty="0"/>
              <a:t>დკსჯეც, აჭარის სამმართველო</a:t>
            </a:r>
          </a:p>
          <a:p>
            <a:pPr lvl="1"/>
            <a:r>
              <a:rPr lang="ka-GE" sz="1900" dirty="0"/>
              <a:t>დსჯკეც, შიდა ქართლის </a:t>
            </a:r>
            <a:r>
              <a:rPr lang="ka-GE" sz="1900" dirty="0" smtClean="0"/>
              <a:t>განყოფილება</a:t>
            </a:r>
            <a:endParaRPr lang="ka-GE" sz="1900" dirty="0"/>
          </a:p>
          <a:p>
            <a:r>
              <a:rPr lang="ka-GE" sz="1900" dirty="0" smtClean="0"/>
              <a:t>სსიპ </a:t>
            </a:r>
            <a:r>
              <a:rPr lang="ka-GE" sz="1900" dirty="0"/>
              <a:t>თბილისის სახელმწიფო სამედიცინო უნივერსიტეტის პირველი საუნივერსიტეტო </a:t>
            </a:r>
            <a:r>
              <a:rPr lang="ka-GE" sz="1900" dirty="0" smtClean="0"/>
              <a:t>კლინიკა</a:t>
            </a:r>
          </a:p>
          <a:p>
            <a:r>
              <a:rPr lang="ka-GE" sz="1900" dirty="0" smtClean="0"/>
              <a:t>შპს </a:t>
            </a:r>
            <a:r>
              <a:rPr lang="ka-GE" sz="1900" dirty="0"/>
              <a:t>,,მეგალაბი“</a:t>
            </a:r>
          </a:p>
          <a:p>
            <a:r>
              <a:rPr lang="ka-GE" sz="1900" dirty="0"/>
              <a:t>სს ,,ინფექციური პათოლოგიის, შიდსისა და კლინიკური იმუნოლოგიის სამეცნიერო-პრაქტიკული </a:t>
            </a:r>
            <a:r>
              <a:rPr lang="ka-GE" sz="1900" dirty="0" smtClean="0"/>
              <a:t>ცენტრი</a:t>
            </a:r>
          </a:p>
          <a:p>
            <a:r>
              <a:rPr lang="ka-GE" sz="1900" dirty="0" smtClean="0"/>
              <a:t>შპს </a:t>
            </a:r>
            <a:r>
              <a:rPr lang="ka-GE" sz="1900" dirty="0"/>
              <a:t>ავერსის კლინიკა</a:t>
            </a:r>
          </a:p>
          <a:p>
            <a:r>
              <a:rPr lang="ka-GE" sz="1900" dirty="0" smtClean="0"/>
              <a:t>შპს </a:t>
            </a:r>
            <a:r>
              <a:rPr lang="ka-GE" sz="1900" dirty="0"/>
              <a:t>მოლეკულური დიაგნოსტიკის ცენტრი</a:t>
            </a:r>
          </a:p>
          <a:p>
            <a:r>
              <a:rPr lang="ka-GE" sz="1900" dirty="0"/>
              <a:t>შპს ნეოლაბი</a:t>
            </a:r>
          </a:p>
          <a:p>
            <a:r>
              <a:rPr lang="ka-GE" sz="1900" dirty="0" smtClean="0"/>
              <a:t>შპს </a:t>
            </a:r>
            <a:r>
              <a:rPr lang="ka-GE" sz="1900" dirty="0"/>
              <a:t>ციტო</a:t>
            </a:r>
          </a:p>
          <a:p>
            <a:r>
              <a:rPr lang="ka-GE" sz="1900" dirty="0" smtClean="0"/>
              <a:t>შპს </a:t>
            </a:r>
            <a:r>
              <a:rPr lang="ka-GE" sz="1900" dirty="0"/>
              <a:t>ნიუჰოსპიტალსი</a:t>
            </a:r>
          </a:p>
          <a:p>
            <a:r>
              <a:rPr lang="ka-GE" sz="1900" dirty="0" smtClean="0"/>
              <a:t>გენეტიკის </a:t>
            </a:r>
            <a:r>
              <a:rPr lang="ka-GE" sz="1900" dirty="0"/>
              <a:t>ეროვნული ლაბორატორია</a:t>
            </a:r>
          </a:p>
          <a:p>
            <a:r>
              <a:rPr lang="ka-GE" sz="1900" dirty="0" smtClean="0"/>
              <a:t>სოფლის </a:t>
            </a:r>
            <a:r>
              <a:rPr lang="ka-GE" sz="1900" dirty="0"/>
              <a:t>მეურნეობის სახელმწიფო ლაბორატორია (</a:t>
            </a:r>
            <a:r>
              <a:rPr lang="ka-GE" sz="1900" dirty="0" smtClean="0"/>
              <a:t>თბილისი და ქუთაისი)</a:t>
            </a:r>
          </a:p>
          <a:p>
            <a:r>
              <a:rPr lang="ka-GE" sz="1900" dirty="0" smtClean="0"/>
              <a:t>სსიპ </a:t>
            </a:r>
            <a:r>
              <a:rPr lang="ka-GE" sz="1900" dirty="0"/>
              <a:t>"გიორგი აბრამიშვილის სახელობის საქართველოს თავდაცვის სამინისტროს სამხედრო </a:t>
            </a:r>
            <a:r>
              <a:rPr lang="ka-GE" sz="1900" dirty="0" smtClean="0"/>
              <a:t>ჰოსპიტალი„</a:t>
            </a:r>
          </a:p>
          <a:p>
            <a:r>
              <a:rPr lang="ka-GE" sz="1900" dirty="0" smtClean="0"/>
              <a:t>შპს </a:t>
            </a:r>
            <a:r>
              <a:rPr lang="ka-GE" sz="1900" dirty="0"/>
              <a:t>"ზუგდიდის ინფექციური საავადმყოფო" </a:t>
            </a:r>
          </a:p>
          <a:p>
            <a:endParaRPr lang="ka-GE" sz="1800" dirty="0" smtClean="0"/>
          </a:p>
          <a:p>
            <a:pPr marL="0" indent="0">
              <a:buNone/>
            </a:pPr>
            <a:endParaRPr lang="ka-GE" dirty="0"/>
          </a:p>
          <a:p>
            <a:endParaRPr lang="en-US" dirty="0"/>
          </a:p>
        </p:txBody>
      </p:sp>
    </p:spTree>
    <p:extLst>
      <p:ext uri="{BB962C8B-B14F-4D97-AF65-F5344CB8AC3E}">
        <p14:creationId xmlns:p14="http://schemas.microsoft.com/office/powerpoint/2010/main" val="216967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9300"/>
          </a:xfrm>
        </p:spPr>
        <p:txBody>
          <a:bodyPr>
            <a:noAutofit/>
          </a:bodyPr>
          <a:lstStyle/>
          <a:p>
            <a:pPr algn="ctr"/>
            <a:r>
              <a:rPr lang="en-US" sz="3200" dirty="0" smtClean="0"/>
              <a:t>PCR </a:t>
            </a:r>
            <a:r>
              <a:rPr lang="ka-GE" sz="3200" dirty="0" smtClean="0"/>
              <a:t>ტესტირებით გამოვლენის მაჩვენებელი </a:t>
            </a:r>
            <a:br>
              <a:rPr lang="ka-GE" sz="3200" dirty="0" smtClean="0"/>
            </a:br>
            <a:r>
              <a:rPr lang="ka-GE" sz="3200" dirty="0" smtClean="0"/>
              <a:t>(1</a:t>
            </a:r>
            <a:r>
              <a:rPr lang="en-US" sz="3200" dirty="0" smtClean="0"/>
              <a:t>6</a:t>
            </a:r>
            <a:r>
              <a:rPr lang="ka-GE" sz="3200" dirty="0" smtClean="0"/>
              <a:t> მაისის ჩათვლით) </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37245934"/>
              </p:ext>
            </p:extLst>
          </p:nvPr>
        </p:nvGraphicFramePr>
        <p:xfrm>
          <a:off x="838200" y="1511300"/>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18023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3600" dirty="0" smtClean="0"/>
              <a:t>ტესტირებით მოცვის სცენარები: </a:t>
            </a:r>
            <a:r>
              <a:rPr lang="en-US" sz="3600" dirty="0" smtClean="0"/>
              <a:t>PCR </a:t>
            </a:r>
            <a:r>
              <a:rPr lang="ka-GE" sz="3600" dirty="0" smtClean="0"/>
              <a:t>ტესტირება მაღალი რისკის ჯგუფებში</a:t>
            </a:r>
            <a:endParaRPr lang="en-US" sz="3600" dirty="0"/>
          </a:p>
        </p:txBody>
      </p:sp>
      <p:sp>
        <p:nvSpPr>
          <p:cNvPr id="9" name="TextBox 8"/>
          <p:cNvSpPr txBox="1"/>
          <p:nvPr/>
        </p:nvSpPr>
        <p:spPr>
          <a:xfrm>
            <a:off x="284117" y="2108700"/>
            <a:ext cx="6809015" cy="375487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b="1" dirty="0" smtClean="0"/>
              <a:t>პირველი რიგის პრიორიტეტი (მინისტრის #180 ბრძანება)</a:t>
            </a:r>
          </a:p>
          <a:p>
            <a:pPr algn="ctr"/>
            <a:r>
              <a:rPr lang="ka-GE" sz="1400" b="1" dirty="0" smtClean="0">
                <a:solidFill>
                  <a:srgbClr val="C00000"/>
                </a:solidFill>
              </a:rPr>
              <a:t>სამიზნე ჯგუფში პირთა რაოდენობა: 31069</a:t>
            </a:r>
          </a:p>
          <a:p>
            <a:pPr algn="ctr"/>
            <a:r>
              <a:rPr lang="ka-GE" sz="1400" b="1" dirty="0" smtClean="0">
                <a:solidFill>
                  <a:srgbClr val="C00000"/>
                </a:solidFill>
              </a:rPr>
              <a:t>ტესტირების რაოდენობა: 44428</a:t>
            </a:r>
          </a:p>
          <a:p>
            <a:pPr marL="285750" indent="-285750">
              <a:buFont typeface="Arial" panose="020B0604020202020204" pitchFamily="34" charset="0"/>
              <a:buChar char="•"/>
            </a:pPr>
            <a:r>
              <a:rPr lang="ka-GE" sz="1400" dirty="0" smtClean="0"/>
              <a:t>ცხელების და კოვიდ კლინიკის პაციენტები</a:t>
            </a:r>
          </a:p>
          <a:p>
            <a:pPr marL="285750" indent="-285750">
              <a:buFont typeface="Arial" panose="020B0604020202020204" pitchFamily="34" charset="0"/>
              <a:buChar char="•"/>
            </a:pPr>
            <a:r>
              <a:rPr lang="ka-GE" sz="1400" dirty="0" smtClean="0"/>
              <a:t>სხვა სტაციონარების (ცხელების ზონების) პაციენტები</a:t>
            </a:r>
          </a:p>
          <a:p>
            <a:pPr marL="285750" indent="-285750">
              <a:buFont typeface="Arial" panose="020B0604020202020204" pitchFamily="34" charset="0"/>
              <a:buChar char="•"/>
            </a:pPr>
            <a:r>
              <a:rPr lang="ka-GE" sz="1400" dirty="0" smtClean="0"/>
              <a:t>ცხელების და კოვიდ კლინიკის პერსონალი</a:t>
            </a:r>
          </a:p>
          <a:p>
            <a:pPr marL="285750" indent="-285750">
              <a:buFont typeface="Arial" panose="020B0604020202020204" pitchFamily="34" charset="0"/>
              <a:buChar char="•"/>
            </a:pPr>
            <a:r>
              <a:rPr lang="ka-GE" sz="1400" dirty="0" smtClean="0"/>
              <a:t>სასწრაფოს პერსონალი</a:t>
            </a:r>
          </a:p>
          <a:p>
            <a:pPr marL="285750" indent="-285750">
              <a:buFont typeface="Arial" panose="020B0604020202020204" pitchFamily="34" charset="0"/>
              <a:buChar char="•"/>
            </a:pPr>
            <a:r>
              <a:rPr lang="ka-GE" sz="1400" dirty="0" smtClean="0"/>
              <a:t>ხანდაზმულთა და შშმპ პირთა თავშესაფრების ბენეფიციარები</a:t>
            </a:r>
          </a:p>
          <a:p>
            <a:pPr marL="285750" indent="-285750">
              <a:buFont typeface="Arial" panose="020B0604020202020204" pitchFamily="34" charset="0"/>
              <a:buChar char="•"/>
            </a:pPr>
            <a:r>
              <a:rPr lang="ka-GE" sz="1400" dirty="0" smtClean="0"/>
              <a:t>ხანდაზმულთა და შშმპ პირთა თავშესაფრების პერსონალი</a:t>
            </a:r>
          </a:p>
          <a:p>
            <a:pPr marL="285750" indent="-285750">
              <a:buFont typeface="Arial" panose="020B0604020202020204" pitchFamily="34" charset="0"/>
              <a:buChar char="•"/>
            </a:pPr>
            <a:r>
              <a:rPr lang="ka-GE" sz="1400" dirty="0" smtClean="0"/>
              <a:t>ხანდაზმულთა და შშმპ პირთა თავშესაფრებში ჩასარიცხი ბენეფიციარები</a:t>
            </a:r>
          </a:p>
          <a:p>
            <a:pPr marL="285750" indent="-285750">
              <a:buFont typeface="Arial" panose="020B0604020202020204" pitchFamily="34" charset="0"/>
              <a:buChar char="•"/>
            </a:pPr>
            <a:r>
              <a:rPr lang="ka-GE" sz="1400" dirty="0" smtClean="0"/>
              <a:t>ტუბერკულოზზე ახლად გამოვლენილი შემთხვევები</a:t>
            </a:r>
          </a:p>
          <a:p>
            <a:pPr marL="285750" indent="-285750">
              <a:buFont typeface="Arial" panose="020B0604020202020204" pitchFamily="34" charset="0"/>
              <a:buChar char="•"/>
            </a:pPr>
            <a:r>
              <a:rPr lang="ka-GE" sz="1400" dirty="0" smtClean="0"/>
              <a:t>საკარანტინე სივრცეების ბენეფიციარები</a:t>
            </a:r>
          </a:p>
          <a:p>
            <a:pPr marL="285750" indent="-285750">
              <a:buFont typeface="Arial" panose="020B0604020202020204" pitchFamily="34" charset="0"/>
              <a:buChar char="•"/>
            </a:pPr>
            <a:r>
              <a:rPr lang="ka-GE" sz="1400" dirty="0" smtClean="0"/>
              <a:t>საკარანტინე სივრცეების პერსონალი</a:t>
            </a:r>
          </a:p>
          <a:p>
            <a:pPr marL="285750" indent="-285750">
              <a:buFont typeface="Arial" panose="020B0604020202020204" pitchFamily="34" charset="0"/>
              <a:buChar char="•"/>
            </a:pPr>
            <a:r>
              <a:rPr lang="ka-GE" sz="1400" dirty="0" smtClean="0"/>
              <a:t>საბაჟოს და სასაზღვრო პუნქტების პერსონალი</a:t>
            </a:r>
          </a:p>
          <a:p>
            <a:pPr marL="285750" indent="-285750">
              <a:buFont typeface="Arial" panose="020B0604020202020204" pitchFamily="34" charset="0"/>
              <a:buChar char="•"/>
            </a:pPr>
            <a:r>
              <a:rPr lang="ka-GE" sz="1400" dirty="0" smtClean="0"/>
              <a:t>ცენტრის და სჯდ ცენტრების ეპიდემიოლოგები</a:t>
            </a:r>
          </a:p>
          <a:p>
            <a:pPr marL="285750" indent="-285750">
              <a:buFont typeface="Arial" panose="020B0604020202020204" pitchFamily="34" charset="0"/>
              <a:buChar char="•"/>
            </a:pPr>
            <a:r>
              <a:rPr lang="ka-GE" sz="1400" dirty="0" smtClean="0"/>
              <a:t>პჯრ ლაბორატორიულ კვლევაში ჩართული პერსონალი</a:t>
            </a:r>
          </a:p>
          <a:p>
            <a:pPr marL="285750" indent="-285750">
              <a:buFont typeface="Arial" panose="020B0604020202020204" pitchFamily="34" charset="0"/>
              <a:buChar char="•"/>
            </a:pPr>
            <a:r>
              <a:rPr lang="ka-GE" sz="1400" dirty="0" smtClean="0"/>
              <a:t>სხვა სტაციონარების (მიმღების, რეანიმაციის და ინტენსიურის) პერსონალი</a:t>
            </a:r>
            <a:endParaRPr lang="ka-GE" sz="1400" dirty="0"/>
          </a:p>
        </p:txBody>
      </p:sp>
      <p:sp>
        <p:nvSpPr>
          <p:cNvPr id="11" name="TextBox 10"/>
          <p:cNvSpPr txBox="1"/>
          <p:nvPr/>
        </p:nvSpPr>
        <p:spPr>
          <a:xfrm>
            <a:off x="7294517" y="2108700"/>
            <a:ext cx="4676439" cy="289310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b="1" dirty="0" smtClean="0"/>
              <a:t>ეტაპობრივი გაფართოვება სხვა პრიორიტეტულ ჯგუფებში</a:t>
            </a:r>
          </a:p>
          <a:p>
            <a:pPr algn="ctr"/>
            <a:r>
              <a:rPr lang="ka-GE" sz="1400" b="1" dirty="0" smtClean="0"/>
              <a:t>                         </a:t>
            </a:r>
            <a:r>
              <a:rPr lang="ka-GE" sz="1400" b="1" dirty="0" smtClean="0">
                <a:solidFill>
                  <a:srgbClr val="C00000"/>
                </a:solidFill>
              </a:rPr>
              <a:t>სამიზნე ჯგუფის ზომა        ტესტირებების</a:t>
            </a:r>
          </a:p>
          <a:p>
            <a:pPr algn="ctr"/>
            <a:r>
              <a:rPr lang="ka-GE" sz="1400" b="1" dirty="0">
                <a:solidFill>
                  <a:srgbClr val="C00000"/>
                </a:solidFill>
              </a:rPr>
              <a:t> </a:t>
            </a:r>
            <a:r>
              <a:rPr lang="ka-GE" sz="1400" b="1" dirty="0" smtClean="0">
                <a:solidFill>
                  <a:srgbClr val="C00000"/>
                </a:solidFill>
              </a:rPr>
              <a:t>                                                                            რაოდენობა</a:t>
            </a:r>
          </a:p>
          <a:p>
            <a:pPr algn="ctr"/>
            <a:endParaRPr lang="ka-GE" sz="1400" b="1" dirty="0" smtClean="0"/>
          </a:p>
          <a:p>
            <a:pPr marL="285750" indent="-285750">
              <a:buFont typeface="Arial" panose="020B0604020202020204" pitchFamily="34" charset="0"/>
              <a:buChar char="•"/>
            </a:pPr>
            <a:r>
              <a:rPr lang="ka-GE" sz="1400" dirty="0" smtClean="0"/>
              <a:t>ფარმაცევტული სექტორი	 7,400 	 14,800 </a:t>
            </a:r>
          </a:p>
          <a:p>
            <a:pPr marL="285750" indent="-285750">
              <a:buFont typeface="Arial" panose="020B0604020202020204" pitchFamily="34" charset="0"/>
              <a:buChar char="•"/>
            </a:pPr>
            <a:r>
              <a:rPr lang="ka-GE" sz="1400" dirty="0" smtClean="0"/>
              <a:t>სტომატოლოგები	                      3,311 	 6,622 </a:t>
            </a:r>
          </a:p>
          <a:p>
            <a:pPr marL="285750" indent="-285750">
              <a:buFont typeface="Arial" panose="020B0604020202020204" pitchFamily="34" charset="0"/>
              <a:buChar char="•"/>
            </a:pPr>
            <a:r>
              <a:rPr lang="ka-GE" sz="1400" dirty="0" smtClean="0"/>
              <a:t>ტაქსის მძღოლები	                      11,000 	 22,000 </a:t>
            </a:r>
          </a:p>
          <a:p>
            <a:pPr marL="285750" indent="-285750">
              <a:buFont typeface="Arial" panose="020B0604020202020204" pitchFamily="34" charset="0"/>
              <a:buChar char="•"/>
            </a:pPr>
            <a:r>
              <a:rPr lang="ka-GE" sz="1400" dirty="0" smtClean="0"/>
              <a:t>სხვა პრიორიტეტული ჯგუფები (საზოგადოებრივი ტრანსპორტის მძღოლები, სალონები, მაღაზიები, გიდები)</a:t>
            </a:r>
            <a:r>
              <a:rPr lang="ka-GE" sz="1400" dirty="0"/>
              <a:t> </a:t>
            </a:r>
            <a:r>
              <a:rPr lang="ka-GE" sz="1400" dirty="0" smtClean="0"/>
              <a:t>                                          15,000 	 30,000 </a:t>
            </a:r>
          </a:p>
          <a:p>
            <a:pPr marL="285750" indent="-285750">
              <a:buFont typeface="Arial" panose="020B0604020202020204" pitchFamily="34" charset="0"/>
              <a:buChar char="•"/>
            </a:pPr>
            <a:endParaRPr lang="ka-GE" sz="1400" dirty="0"/>
          </a:p>
          <a:p>
            <a:pPr algn="ctr"/>
            <a:endParaRPr lang="ka-GE" sz="1400" b="1" dirty="0" smtClean="0"/>
          </a:p>
        </p:txBody>
      </p:sp>
    </p:spTree>
    <p:extLst>
      <p:ext uri="{BB962C8B-B14F-4D97-AF65-F5344CB8AC3E}">
        <p14:creationId xmlns:p14="http://schemas.microsoft.com/office/powerpoint/2010/main" val="512746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dirty="0" smtClean="0"/>
              <a:t>PCR </a:t>
            </a:r>
            <a:r>
              <a:rPr lang="ka-GE" sz="3200" dirty="0" smtClean="0"/>
              <a:t>ტესტირებით მოცვისთვის საჭირო ფინანსური რესურსი: 2020 წლის მაისიდან დეკემბრამდე </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1979336"/>
              </p:ext>
            </p:extLst>
          </p:nvPr>
        </p:nvGraphicFramePr>
        <p:xfrm>
          <a:off x="290285" y="1509486"/>
          <a:ext cx="11466285" cy="4934857"/>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420914" y="6444343"/>
            <a:ext cx="9492343" cy="307777"/>
          </a:xfrm>
          <a:prstGeom prst="rect">
            <a:avLst/>
          </a:prstGeom>
          <a:noFill/>
        </p:spPr>
        <p:txBody>
          <a:bodyPr wrap="square" rtlCol="0">
            <a:spAutoFit/>
          </a:bodyPr>
          <a:lstStyle/>
          <a:p>
            <a:r>
              <a:rPr lang="ka-GE" sz="1400" dirty="0" smtClean="0"/>
              <a:t>შენიშვნა: 1 </a:t>
            </a:r>
            <a:r>
              <a:rPr lang="en-US" sz="1400" dirty="0" smtClean="0"/>
              <a:t>PCR </a:t>
            </a:r>
            <a:r>
              <a:rPr lang="ka-GE" sz="1400" dirty="0" smtClean="0"/>
              <a:t>ტესტის ღირებულება 150 ლარი </a:t>
            </a:r>
            <a:endParaRPr lang="en-US" sz="1400" dirty="0"/>
          </a:p>
        </p:txBody>
      </p:sp>
    </p:spTree>
    <p:extLst>
      <p:ext uri="{BB962C8B-B14F-4D97-AF65-F5344CB8AC3E}">
        <p14:creationId xmlns:p14="http://schemas.microsoft.com/office/powerpoint/2010/main" val="2594008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PCR </a:t>
            </a:r>
            <a:r>
              <a:rPr lang="ka-GE" dirty="0" smtClean="0"/>
              <a:t>ტესტირებისთვის პრიორიტეტული ჯგუფები</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PCR </a:t>
            </a:r>
            <a:r>
              <a:rPr lang="ka-GE" dirty="0" smtClean="0"/>
              <a:t>ტესტირებისთვის პირველი რიგის პრიორიტეტების მოცვა არის მთავარი ამოცანა </a:t>
            </a:r>
          </a:p>
          <a:p>
            <a:r>
              <a:rPr lang="ka-GE" dirty="0" smtClean="0"/>
              <a:t>ტესტირების გაფართოვებას სხვა ჯგუფებზე (მაგ. ფარმაცევტები, ტაქსის მძღოლები) დასჭირდება მნიშვნელოვანი ფინანსური რესურსი. ამასთან გასათვალისწინებელია ის გარემოება, რომ ასიმპტომურ პირებში ტესტირების მოსალოდნელი სარგებელი ჯერ კიდევ სადავოა</a:t>
            </a:r>
          </a:p>
          <a:p>
            <a:r>
              <a:rPr lang="ka-GE" dirty="0" smtClean="0"/>
              <a:t>ამიტომ,  ტესტირების პროგრამა დაემყარება მხოლოდ პირველი რიგის პრიორიტეტულ ჯგუფებში </a:t>
            </a:r>
            <a:r>
              <a:rPr lang="en-US" dirty="0" smtClean="0"/>
              <a:t>PCR </a:t>
            </a:r>
            <a:r>
              <a:rPr lang="ka-GE" dirty="0" smtClean="0"/>
              <a:t>-ით ტესტირებას 2 კვირაში ერთხელ და/ან ერთჯერად ტესტირებას ჩვენების მიხედვით (ცხელება, კარანტინის დატოვება და სხვ.)</a:t>
            </a:r>
          </a:p>
          <a:p>
            <a:r>
              <a:rPr lang="ka-GE" dirty="0" smtClean="0"/>
              <a:t>სიტუაციურად და ზოგიერთ პრიორიტეტულ ჯგუფში რეკომენდებულია ერთდროულად ანტიგენ-ანტისხეულზე სწრაფი ტესტების გამოყენება (იხილეთ მომდევნო სლადი) </a:t>
            </a:r>
            <a:endParaRPr lang="en-US" dirty="0"/>
          </a:p>
        </p:txBody>
      </p:sp>
    </p:spTree>
    <p:extLst>
      <p:ext uri="{BB962C8B-B14F-4D97-AF65-F5344CB8AC3E}">
        <p14:creationId xmlns:p14="http://schemas.microsoft.com/office/powerpoint/2010/main" val="788433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სწრაფი ტესტების გამოყენება</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199" y="1825624"/>
                <a:ext cx="10686143" cy="4575175"/>
              </a:xfrm>
            </p:spPr>
            <p:txBody>
              <a:bodyPr>
                <a:normAutofit fontScale="62500" lnSpcReduction="20000"/>
              </a:bodyPr>
              <a:lstStyle/>
              <a:p>
                <a:r>
                  <a:rPr lang="ka-GE" sz="3200" dirty="0" smtClean="0">
                    <a:latin typeface="+mj-lt"/>
                  </a:rPr>
                  <a:t>ერთდროულად სწრაფი ტესტი ანტიგენზე და ანტისხეულზე</a:t>
                </a:r>
              </a:p>
              <a:p>
                <a:pPr marL="0" indent="0">
                  <a:buNone/>
                </a:pPr>
                <a:r>
                  <a:rPr lang="ka-GE" sz="3200" dirty="0" smtClean="0">
                    <a:latin typeface="+mj-lt"/>
                  </a:rPr>
                  <a:t> </a:t>
                </a:r>
                <a:r>
                  <a:rPr lang="ka-GE" sz="3200" b="1" dirty="0" smtClean="0">
                    <a:solidFill>
                      <a:srgbClr val="C00000"/>
                    </a:solidFill>
                    <a:latin typeface="+mj-lt"/>
                  </a:rPr>
                  <a:t>თვეში  </a:t>
                </a:r>
                <a14:m>
                  <m:oMath xmlns:m="http://schemas.openxmlformats.org/officeDocument/2006/math">
                    <m:r>
                      <a:rPr lang="ka-GE" sz="3200" b="1" i="1" smtClean="0">
                        <a:solidFill>
                          <a:srgbClr val="C00000"/>
                        </a:solidFill>
                        <a:latin typeface="Cambria Math" panose="02040503050406030204" pitchFamily="18" charset="0"/>
                        <a:ea typeface="Cambria Math" panose="02040503050406030204" pitchFamily="18" charset="0"/>
                      </a:rPr>
                      <m:t>~ </m:t>
                    </m:r>
                    <m:r>
                      <a:rPr lang="ka-GE" sz="3200" b="1" i="1" smtClean="0">
                        <a:solidFill>
                          <a:srgbClr val="C00000"/>
                        </a:solidFill>
                        <a:latin typeface="Cambria Math" panose="02040503050406030204" pitchFamily="18" charset="0"/>
                        <a:ea typeface="Cambria Math" panose="02040503050406030204" pitchFamily="18" charset="0"/>
                      </a:rPr>
                      <m:t>𝟏𝟎𝟓𝟎𝟎𝟎</m:t>
                    </m:r>
                  </m:oMath>
                </a14:m>
                <a:r>
                  <a:rPr lang="ka-GE" sz="3200" b="1" dirty="0" smtClean="0">
                    <a:solidFill>
                      <a:srgbClr val="C00000"/>
                    </a:solidFill>
                    <a:latin typeface="+mj-lt"/>
                  </a:rPr>
                  <a:t> ანტიგენ+ ანტისხეულის ტესტი </a:t>
                </a:r>
                <a14:m>
                  <m:oMath xmlns:m="http://schemas.openxmlformats.org/officeDocument/2006/math">
                    <m:r>
                      <a:rPr lang="ka-GE" sz="3200" b="1" i="1" smtClean="0">
                        <a:solidFill>
                          <a:srgbClr val="C00000"/>
                        </a:solidFill>
                        <a:latin typeface="Cambria Math" panose="02040503050406030204" pitchFamily="18" charset="0"/>
                        <a:ea typeface="Cambria Math" panose="02040503050406030204" pitchFamily="18" charset="0"/>
                      </a:rPr>
                      <m:t>~ </m:t>
                    </m:r>
                  </m:oMath>
                </a14:m>
                <a:r>
                  <a:rPr lang="en-US" sz="3200" dirty="0">
                    <a:latin typeface="+mj-lt"/>
                  </a:rPr>
                  <a:t>6,825,000.00 </a:t>
                </a:r>
                <a:r>
                  <a:rPr lang="ka-GE" sz="3200" dirty="0">
                    <a:latin typeface="+mj-lt"/>
                  </a:rPr>
                  <a:t>ლარი თვეში</a:t>
                </a:r>
              </a:p>
              <a:p>
                <a:pPr marL="0" indent="0">
                  <a:buNone/>
                </a:pPr>
                <a:endParaRPr lang="ka-GE" sz="3200" dirty="0">
                  <a:latin typeface="+mj-lt"/>
                </a:endParaRPr>
              </a:p>
              <a:p>
                <a:pPr lvl="1"/>
                <a:r>
                  <a:rPr lang="ka-GE" sz="3200" dirty="0" smtClean="0">
                    <a:latin typeface="+mj-lt"/>
                  </a:rPr>
                  <a:t>სამედიცინო პერსონალი მულტიპროფილურ კლინიკებში და პირველად ჯანდაცვაში: 25000 </a:t>
                </a:r>
              </a:p>
              <a:p>
                <a:pPr lvl="1"/>
                <a:r>
                  <a:rPr lang="ka-GE" sz="3200" dirty="0" smtClean="0">
                    <a:latin typeface="+mj-lt"/>
                  </a:rPr>
                  <a:t>ფარმაცევტული სექტორი: 7400</a:t>
                </a:r>
              </a:p>
              <a:p>
                <a:pPr lvl="1"/>
                <a:r>
                  <a:rPr lang="ka-GE" sz="3200" dirty="0" smtClean="0">
                    <a:latin typeface="+mj-lt"/>
                  </a:rPr>
                  <a:t>სტომატოლოგები : 3311</a:t>
                </a:r>
                <a:endParaRPr lang="en-US" sz="3200" dirty="0" smtClean="0">
                  <a:latin typeface="+mj-lt"/>
                </a:endParaRPr>
              </a:p>
              <a:p>
                <a:pPr lvl="1"/>
                <a:r>
                  <a:rPr lang="ka-GE" sz="3200" dirty="0" smtClean="0">
                    <a:latin typeface="+mj-lt"/>
                  </a:rPr>
                  <a:t>პაციენტები გეგმიური ჰოსპიტალიზაციის წინ: 40 000 </a:t>
                </a:r>
              </a:p>
              <a:p>
                <a:pPr lvl="1"/>
                <a:r>
                  <a:rPr lang="ka-GE" sz="3200" dirty="0" smtClean="0">
                    <a:latin typeface="+mj-lt"/>
                  </a:rPr>
                  <a:t>ორსულები მშობიარობამდე: 4000</a:t>
                </a:r>
              </a:p>
              <a:p>
                <a:pPr lvl="1"/>
                <a:r>
                  <a:rPr lang="ka-GE" sz="3200" dirty="0" smtClean="0">
                    <a:latin typeface="+mj-lt"/>
                  </a:rPr>
                  <a:t>ჰოსპიტალიზებული პაციენტები ცხელების გარეშე, სიტუაციურად, დიფერენციული დიაგნოსტიკის მიზნით: 5000</a:t>
                </a:r>
              </a:p>
              <a:p>
                <a:pPr lvl="1"/>
                <a:r>
                  <a:rPr lang="ka-GE" sz="3200" dirty="0" smtClean="0">
                    <a:latin typeface="+mj-lt"/>
                  </a:rPr>
                  <a:t>აივ პოზიტიური პირები: 3000</a:t>
                </a:r>
              </a:p>
              <a:p>
                <a:pPr lvl="1"/>
                <a:r>
                  <a:rPr lang="ka-GE" sz="3200" dirty="0" smtClean="0">
                    <a:latin typeface="+mj-lt"/>
                  </a:rPr>
                  <a:t>ამბულატორიული პაციენტები პირველადი ჯანდაცვის კლინიკებში სიტუაციურად დიფერენციული დიაგნოსტიკისთვის: 20000 </a:t>
                </a:r>
              </a:p>
              <a:p>
                <a:pPr lvl="1"/>
                <a:endParaRPr lang="en-US" sz="3200" dirty="0" smtClean="0">
                  <a:latin typeface="+mj-lt"/>
                </a:endParaRPr>
              </a:p>
              <a:p>
                <a:pPr marL="457200" lvl="1" indent="0">
                  <a:buNone/>
                </a:pPr>
                <a:r>
                  <a:rPr lang="ka-GE" sz="2600" i="1" dirty="0" smtClean="0">
                    <a:latin typeface="+mj-lt"/>
                  </a:rPr>
                  <a:t>შენიშვნა: ანტისხეულზე ტესტის ფასი 24 ლარი, ანტიგენზე სწრაფი ტესტი 41 ლარი</a:t>
                </a:r>
                <a:endParaRPr lang="en-US" sz="2600" i="1" dirty="0">
                  <a:latin typeface="+mj-lt"/>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199" y="1825624"/>
                <a:ext cx="10686143" cy="4575175"/>
              </a:xfrm>
              <a:blipFill>
                <a:blip r:embed="rId2"/>
                <a:stretch>
                  <a:fillRect l="-456" t="-2264" r="-1084"/>
                </a:stretch>
              </a:blipFill>
            </p:spPr>
            <p:txBody>
              <a:bodyPr/>
              <a:lstStyle/>
              <a:p>
                <a:r>
                  <a:rPr lang="en-US">
                    <a:noFill/>
                  </a:rPr>
                  <a:t> </a:t>
                </a:r>
              </a:p>
            </p:txBody>
          </p:sp>
        </mc:Fallback>
      </mc:AlternateContent>
    </p:spTree>
    <p:extLst>
      <p:ext uri="{BB962C8B-B14F-4D97-AF65-F5344CB8AC3E}">
        <p14:creationId xmlns:p14="http://schemas.microsoft.com/office/powerpoint/2010/main" val="3636135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2800" dirty="0" smtClean="0"/>
              <a:t>ტესტირების პროგრამის განხორციელების ბიუჯეტი მოცვის მაჩვენებლის მიხედვით პირველი რიგის პრიორიტეტებში (მინისტრის 180 ბრძანება </a:t>
            </a:r>
            <a:r>
              <a:rPr lang="en-US" sz="2800" dirty="0" smtClean="0"/>
              <a:t>PCR </a:t>
            </a:r>
            <a:r>
              <a:rPr lang="ka-GE" sz="2800" dirty="0" smtClean="0"/>
              <a:t>ტესტირებისთვის)</a:t>
            </a:r>
            <a:endParaRPr lang="en-US" sz="2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38185441"/>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972459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320</TotalTime>
  <Words>1357</Words>
  <Application>Microsoft Office PowerPoint</Application>
  <PresentationFormat>Widescreen</PresentationFormat>
  <Paragraphs>207</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Cambria Math</vt:lpstr>
      <vt:lpstr>Sylfaen</vt:lpstr>
      <vt:lpstr>Office Theme</vt:lpstr>
      <vt:lpstr>კოვიდ ტესტირების და კონტაქტების მოძიების სტრატეგიები</vt:lpstr>
      <vt:lpstr>კოვიდ ტესტების გამოყენება დაავადების დიაგნოსტიკის მიზნით სხვადასხვა ეტაპზე </vt:lpstr>
      <vt:lpstr>ლაბორატორიები PCR დიაგნოსტიკის შესაძლებლობით   </vt:lpstr>
      <vt:lpstr>PCR ტესტირებით გამოვლენის მაჩვენებელი  (16 მაისის ჩათვლით) </vt:lpstr>
      <vt:lpstr>ტესტირებით მოცვის სცენარები: PCR ტესტირება მაღალი რისკის ჯგუფებში</vt:lpstr>
      <vt:lpstr>PCR ტესტირებით მოცვისთვის საჭირო ფინანსური რესურსი: 2020 წლის მაისიდან დეკემბრამდე </vt:lpstr>
      <vt:lpstr>PCR ტესტირებისთვის პრიორიტეტული ჯგუფები</vt:lpstr>
      <vt:lpstr>სწრაფი ტესტების გამოყენება</vt:lpstr>
      <vt:lpstr>ტესტირების პროგრამის განხორციელების ბიუჯეტი მოცვის მაჩვენებლის მიხედვით პირველი რიგის პრიორიტეტებში (მინისტრის 180 ბრძანება PCR ტესტირებისთვის)</vt:lpstr>
      <vt:lpstr>ტესტირების პროგრამის დაფინანსების წყაროები</vt:lpstr>
      <vt:lpstr>ტესტირების პროგრამის გაფართოვების გზები</vt:lpstr>
      <vt:lpstr>მოგზაურების ტესტირების მოდელი </vt:lpstr>
      <vt:lpstr>საერთაშორისო ვიზიტორების ვიზიტების პროგნოზული რაოდენობა</vt:lpstr>
      <vt:lpstr>დღეში შესასრულებელი ტესტების საშუალო რაოდენობა</vt:lpstr>
      <vt:lpstr>ტესტირების ლოჯისტიკა </vt:lpstr>
      <vt:lpstr>მოგზაურების ტესტირების მოდელი  სწრაფი ტესტებით </vt:lpstr>
      <vt:lpstr>მოგზაურების ტესტირების მოდელი  PCR ტესტირებით</vt:lpstr>
      <vt:lpstr>მოგზაურთა ტესტირებისთვის საჭირო პროგნოზული რესურსი სწრაფი ანტიგენ-ანტისხეულით ტესტირების ალგორითმის შემთხვევაში </vt:lpstr>
      <vt:lpstr>მოგზაურთა ტესტირებისთვის საჭირო პროგნოზული რესურსი PCR ტესტით ტესტირების შემთხვევაში </vt:lpstr>
      <vt:lpstr>კოვიდ 19-ის სადიაგნოსტიკო ტესტების მარაგები</vt:lpstr>
      <vt:lpstr>კოვიდ 19-ზე ტესტირების პროგრამის კოორდინაცია და ტექნიკური უზრუნველყოფა</vt:lpstr>
      <vt:lpstr>ტესტირების პროგრამის მონიტორინგი და შეფასება</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კოვიდ ტესტირების და კონტაქტების მოძიების სტრატეგიები</dc:title>
  <dc:creator>Tamar Gabunia</dc:creator>
  <cp:lastModifiedBy>Tamar Gabunia</cp:lastModifiedBy>
  <cp:revision>34</cp:revision>
  <dcterms:created xsi:type="dcterms:W3CDTF">2020-05-17T05:26:19Z</dcterms:created>
  <dcterms:modified xsi:type="dcterms:W3CDTF">2020-05-17T13:04:17Z</dcterms:modified>
</cp:coreProperties>
</file>