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1" r:id="rId1"/>
  </p:sldMasterIdLst>
  <p:notesMasterIdLst>
    <p:notesMasterId r:id="rId39"/>
  </p:notesMasterIdLst>
  <p:handoutMasterIdLst>
    <p:handoutMasterId r:id="rId40"/>
  </p:handoutMasterIdLst>
  <p:sldIdLst>
    <p:sldId id="573" r:id="rId2"/>
    <p:sldId id="723" r:id="rId3"/>
    <p:sldId id="724" r:id="rId4"/>
    <p:sldId id="711" r:id="rId5"/>
    <p:sldId id="713" r:id="rId6"/>
    <p:sldId id="712" r:id="rId7"/>
    <p:sldId id="716" r:id="rId8"/>
    <p:sldId id="704" r:id="rId9"/>
    <p:sldId id="714" r:id="rId10"/>
    <p:sldId id="710" r:id="rId11"/>
    <p:sldId id="718" r:id="rId12"/>
    <p:sldId id="719" r:id="rId13"/>
    <p:sldId id="727" r:id="rId14"/>
    <p:sldId id="721" r:id="rId15"/>
    <p:sldId id="717" r:id="rId16"/>
    <p:sldId id="720" r:id="rId17"/>
    <p:sldId id="725" r:id="rId18"/>
    <p:sldId id="726" r:id="rId19"/>
    <p:sldId id="728" r:id="rId20"/>
    <p:sldId id="262" r:id="rId21"/>
    <p:sldId id="722" r:id="rId22"/>
    <p:sldId id="624" r:id="rId23"/>
    <p:sldId id="568" r:id="rId24"/>
    <p:sldId id="686" r:id="rId25"/>
    <p:sldId id="687" r:id="rId26"/>
    <p:sldId id="658" r:id="rId27"/>
    <p:sldId id="617" r:id="rId28"/>
    <p:sldId id="708" r:id="rId29"/>
    <p:sldId id="709" r:id="rId30"/>
    <p:sldId id="285" r:id="rId31"/>
    <p:sldId id="706" r:id="rId32"/>
    <p:sldId id="707" r:id="rId33"/>
    <p:sldId id="312" r:id="rId34"/>
    <p:sldId id="585" r:id="rId35"/>
    <p:sldId id="639" r:id="rId36"/>
    <p:sldId id="657" r:id="rId37"/>
    <p:sldId id="659" r:id="rId38"/>
  </p:sldIdLst>
  <p:sldSz cx="10287000" cy="6858000" type="35mm"/>
  <p:notesSz cx="7023100" cy="9309100"/>
  <p:defaultTextStyle>
    <a:defPPr>
      <a:defRPr lang="fr-FR"/>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66"/>
    <a:srgbClr val="FFFF66"/>
    <a:srgbClr val="58AA8B"/>
    <a:srgbClr val="D407B6"/>
    <a:srgbClr val="246E96"/>
    <a:srgbClr val="FF672F"/>
    <a:srgbClr val="6600FF"/>
    <a:srgbClr val="D2B1D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536" autoAdjust="0"/>
  </p:normalViewPr>
  <p:slideViewPr>
    <p:cSldViewPr snapToGrid="0">
      <p:cViewPr varScale="1">
        <p:scale>
          <a:sx n="69" d="100"/>
          <a:sy n="69" d="100"/>
        </p:scale>
        <p:origin x="1194" y="84"/>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2040" y="-11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A25AE-198E-374A-AB42-DFC62CEE15A1}" type="doc">
      <dgm:prSet loTypeId="urn:microsoft.com/office/officeart/2005/8/layout/balance1" loCatId="process" qsTypeId="urn:microsoft.com/office/officeart/2005/8/quickstyle/simple4" qsCatId="simple" csTypeId="urn:microsoft.com/office/officeart/2005/8/colors/accent1_2" csCatId="accent1" phldr="1"/>
      <dgm:spPr/>
      <dgm:t>
        <a:bodyPr/>
        <a:lstStyle/>
        <a:p>
          <a:endParaRPr lang="en-US"/>
        </a:p>
      </dgm:t>
    </dgm:pt>
    <dgm:pt modelId="{20724836-654C-EA4D-B2C6-7D7660D0FCF4}">
      <dgm:prSet phldrT="[Text]" custT="1"/>
      <dgm:spPr>
        <a:solidFill>
          <a:schemeClr val="bg2">
            <a:lumMod val="25000"/>
            <a:alpha val="90000"/>
          </a:schemeClr>
        </a:solidFill>
      </dgm:spPr>
      <dgm:t>
        <a:bodyPr/>
        <a:lstStyle/>
        <a:p>
          <a:r>
            <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Benefits</a:t>
          </a:r>
        </a:p>
      </dgm:t>
    </dgm:pt>
    <dgm:pt modelId="{94535E05-B4C9-0445-A8E1-88465074C8DC}" type="parTrans" cxnId="{4310075B-D5D7-B94C-883E-05FA0CB65426}">
      <dgm:prSet/>
      <dgm:spPr/>
      <dgm:t>
        <a:bodyPr/>
        <a:lstStyle/>
        <a:p>
          <a:endParaRPr lang="en-US"/>
        </a:p>
      </dgm:t>
    </dgm:pt>
    <dgm:pt modelId="{ADB86FF2-976C-DD42-886A-0D40ACB15284}" type="sibTrans" cxnId="{4310075B-D5D7-B94C-883E-05FA0CB65426}">
      <dgm:prSet/>
      <dgm:spPr/>
      <dgm:t>
        <a:bodyPr/>
        <a:lstStyle/>
        <a:p>
          <a:endParaRPr lang="en-US"/>
        </a:p>
      </dgm:t>
    </dgm:pt>
    <dgm:pt modelId="{3821ABC8-FBEE-0749-9F1F-F36984DFC0D8}">
      <dgm:prSet phldrT="[Text]" custT="1"/>
      <dgm:spPr/>
      <dgm:t>
        <a:bodyPr/>
        <a:lstStyle/>
        <a:p>
          <a:r>
            <a:rPr lang="en-US" sz="1700" dirty="0"/>
            <a:t>Reducing cancer deaths</a:t>
          </a:r>
        </a:p>
      </dgm:t>
    </dgm:pt>
    <dgm:pt modelId="{B4E80835-A7CC-C448-9BF7-43F4EAE1C464}" type="parTrans" cxnId="{55421E8E-D733-D043-B33F-CBDF9AA2FD44}">
      <dgm:prSet/>
      <dgm:spPr/>
      <dgm:t>
        <a:bodyPr/>
        <a:lstStyle/>
        <a:p>
          <a:endParaRPr lang="en-US"/>
        </a:p>
      </dgm:t>
    </dgm:pt>
    <dgm:pt modelId="{FA826190-16D0-3348-827B-D9663327339A}" type="sibTrans" cxnId="{55421E8E-D733-D043-B33F-CBDF9AA2FD44}">
      <dgm:prSet/>
      <dgm:spPr/>
      <dgm:t>
        <a:bodyPr/>
        <a:lstStyle/>
        <a:p>
          <a:endParaRPr lang="en-US"/>
        </a:p>
      </dgm:t>
    </dgm:pt>
    <dgm:pt modelId="{EEDE214A-80BC-684B-A6D8-DB60686A56CF}">
      <dgm:prSet phldrT="[Text]" custT="1"/>
      <dgm:spPr/>
      <dgm:t>
        <a:bodyPr/>
        <a:lstStyle/>
        <a:p>
          <a:r>
            <a:rPr lang="en-US" sz="1700" dirty="0"/>
            <a:t>Identifying cancer early</a:t>
          </a:r>
        </a:p>
      </dgm:t>
    </dgm:pt>
    <dgm:pt modelId="{3816CB50-9C29-C74D-8FAB-8E9553948E19}" type="parTrans" cxnId="{ADCBEFCD-28A3-174A-ADB4-ED4B7DD7C8E9}">
      <dgm:prSet/>
      <dgm:spPr/>
      <dgm:t>
        <a:bodyPr/>
        <a:lstStyle/>
        <a:p>
          <a:endParaRPr lang="en-US"/>
        </a:p>
      </dgm:t>
    </dgm:pt>
    <dgm:pt modelId="{7AFDDE6A-536A-1D4F-92FB-09AE9D00E388}" type="sibTrans" cxnId="{ADCBEFCD-28A3-174A-ADB4-ED4B7DD7C8E9}">
      <dgm:prSet/>
      <dgm:spPr/>
      <dgm:t>
        <a:bodyPr/>
        <a:lstStyle/>
        <a:p>
          <a:endParaRPr lang="en-US"/>
        </a:p>
      </dgm:t>
    </dgm:pt>
    <dgm:pt modelId="{4409D958-8086-1B4D-82E5-F2AD50219B88}">
      <dgm:prSet phldrT="[Text]" custT="1"/>
      <dgm:spPr>
        <a:solidFill>
          <a:schemeClr val="bg2">
            <a:lumMod val="25000"/>
            <a:alpha val="90000"/>
          </a:schemeClr>
        </a:solidFill>
      </dgm:spPr>
      <dgm:t>
        <a:bodyPr/>
        <a:lstStyle/>
        <a:p>
          <a:r>
            <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Harms</a:t>
          </a:r>
          <a:endParaRPr lang="en-US" sz="3500" dirty="0"/>
        </a:p>
      </dgm:t>
    </dgm:pt>
    <dgm:pt modelId="{827DB7A5-5100-4D4F-A906-E563D9244E81}" type="parTrans" cxnId="{F766181F-84AA-6B4A-BC8D-62278AD9F7F6}">
      <dgm:prSet/>
      <dgm:spPr/>
      <dgm:t>
        <a:bodyPr/>
        <a:lstStyle/>
        <a:p>
          <a:endParaRPr lang="en-US"/>
        </a:p>
      </dgm:t>
    </dgm:pt>
    <dgm:pt modelId="{1F95533B-2D3A-7E48-94CC-1972DF5AD522}" type="sibTrans" cxnId="{F766181F-84AA-6B4A-BC8D-62278AD9F7F6}">
      <dgm:prSet/>
      <dgm:spPr/>
      <dgm:t>
        <a:bodyPr/>
        <a:lstStyle/>
        <a:p>
          <a:endParaRPr lang="en-US"/>
        </a:p>
      </dgm:t>
    </dgm:pt>
    <dgm:pt modelId="{02560CE5-6242-E24A-AEAC-5E6B59309B5D}">
      <dgm:prSet phldrT="[Text]" custT="1"/>
      <dgm:spPr/>
      <dgm:t>
        <a:bodyPr/>
        <a:lstStyle/>
        <a:p>
          <a:r>
            <a:rPr lang="en-US" sz="1700" dirty="0"/>
            <a:t>False positives</a:t>
          </a:r>
        </a:p>
      </dgm:t>
    </dgm:pt>
    <dgm:pt modelId="{A945E9CB-FF68-9B4B-971C-2EDA996FCE56}" type="parTrans" cxnId="{AD510BB7-D088-1442-8A66-C4E635C23034}">
      <dgm:prSet/>
      <dgm:spPr/>
      <dgm:t>
        <a:bodyPr/>
        <a:lstStyle/>
        <a:p>
          <a:endParaRPr lang="en-US"/>
        </a:p>
      </dgm:t>
    </dgm:pt>
    <dgm:pt modelId="{4CF4635D-056A-C942-9DDE-28D745380BA3}" type="sibTrans" cxnId="{AD510BB7-D088-1442-8A66-C4E635C23034}">
      <dgm:prSet/>
      <dgm:spPr/>
      <dgm:t>
        <a:bodyPr/>
        <a:lstStyle/>
        <a:p>
          <a:endParaRPr lang="en-US"/>
        </a:p>
      </dgm:t>
    </dgm:pt>
    <dgm:pt modelId="{57A19A2C-A890-3E4F-9AFB-BBA6B9C81E0A}">
      <dgm:prSet phldrT="[Text]" custT="1"/>
      <dgm:spPr>
        <a:solidFill>
          <a:srgbClr val="FF66FF"/>
        </a:solidFill>
      </dgm:spPr>
      <dgm:t>
        <a:bodyPr/>
        <a:lstStyle/>
        <a:p>
          <a:r>
            <a:rPr lang="en-US" sz="1700" dirty="0"/>
            <a:t>sequelae</a:t>
          </a:r>
        </a:p>
      </dgm:t>
    </dgm:pt>
    <dgm:pt modelId="{319012E3-A34E-E044-B10A-C30E7AE584E9}" type="parTrans" cxnId="{E0498B0C-12B9-2045-85D2-AD705A2BBEDE}">
      <dgm:prSet/>
      <dgm:spPr/>
      <dgm:t>
        <a:bodyPr/>
        <a:lstStyle/>
        <a:p>
          <a:endParaRPr lang="en-US"/>
        </a:p>
      </dgm:t>
    </dgm:pt>
    <dgm:pt modelId="{245E2440-9644-C54E-8809-FF1971B1B9F7}" type="sibTrans" cxnId="{E0498B0C-12B9-2045-85D2-AD705A2BBEDE}">
      <dgm:prSet/>
      <dgm:spPr/>
      <dgm:t>
        <a:bodyPr/>
        <a:lstStyle/>
        <a:p>
          <a:endParaRPr lang="en-US"/>
        </a:p>
      </dgm:t>
    </dgm:pt>
    <dgm:pt modelId="{F34C9260-54E4-E54F-AB97-913507EB7687}">
      <dgm:prSet phldrT="[Text]" custT="1"/>
      <dgm:spPr>
        <a:solidFill>
          <a:srgbClr val="FF0000"/>
        </a:solidFill>
      </dgm:spPr>
      <dgm:t>
        <a:bodyPr/>
        <a:lstStyle/>
        <a:p>
          <a:r>
            <a:rPr lang="en-US" sz="1700" dirty="0"/>
            <a:t>Overdiagnosis</a:t>
          </a:r>
        </a:p>
      </dgm:t>
    </dgm:pt>
    <dgm:pt modelId="{D811D5D4-2CC6-F246-9F47-874A4AE2B952}" type="parTrans" cxnId="{115B8515-5047-AD46-8A63-B5512D84901B}">
      <dgm:prSet/>
      <dgm:spPr/>
      <dgm:t>
        <a:bodyPr/>
        <a:lstStyle/>
        <a:p>
          <a:endParaRPr lang="en-US"/>
        </a:p>
      </dgm:t>
    </dgm:pt>
    <dgm:pt modelId="{F0B05217-B9C2-2D40-ABBE-DB7313462740}" type="sibTrans" cxnId="{115B8515-5047-AD46-8A63-B5512D84901B}">
      <dgm:prSet/>
      <dgm:spPr/>
      <dgm:t>
        <a:bodyPr/>
        <a:lstStyle/>
        <a:p>
          <a:endParaRPr lang="en-US"/>
        </a:p>
      </dgm:t>
    </dgm:pt>
    <dgm:pt modelId="{55BC9B88-84C3-BF49-8E75-7AB10E67C456}">
      <dgm:prSet phldrT="[Text]" custT="1"/>
      <dgm:spPr/>
      <dgm:t>
        <a:bodyPr/>
        <a:lstStyle/>
        <a:p>
          <a:r>
            <a:rPr lang="en-US" sz="1700" dirty="0"/>
            <a:t>Health service prioritization</a:t>
          </a:r>
        </a:p>
      </dgm:t>
    </dgm:pt>
    <dgm:pt modelId="{2805C22F-1E9D-D449-8214-37A62D5D1F7D}" type="parTrans" cxnId="{18CF5C22-415C-B648-B0D6-9EDF911406EE}">
      <dgm:prSet/>
      <dgm:spPr/>
      <dgm:t>
        <a:bodyPr/>
        <a:lstStyle/>
        <a:p>
          <a:endParaRPr lang="en-US"/>
        </a:p>
      </dgm:t>
    </dgm:pt>
    <dgm:pt modelId="{98904C7F-5001-5B48-B8EC-02CF10776775}" type="sibTrans" cxnId="{18CF5C22-415C-B648-B0D6-9EDF911406EE}">
      <dgm:prSet/>
      <dgm:spPr/>
      <dgm:t>
        <a:bodyPr/>
        <a:lstStyle/>
        <a:p>
          <a:endParaRPr lang="en-US"/>
        </a:p>
      </dgm:t>
    </dgm:pt>
    <dgm:pt modelId="{47186D17-9A6A-E047-97D7-9861BB8316BB}" type="pres">
      <dgm:prSet presAssocID="{333A25AE-198E-374A-AB42-DFC62CEE15A1}" presName="outerComposite" presStyleCnt="0">
        <dgm:presLayoutVars>
          <dgm:chMax val="2"/>
          <dgm:animLvl val="lvl"/>
          <dgm:resizeHandles val="exact"/>
        </dgm:presLayoutVars>
      </dgm:prSet>
      <dgm:spPr/>
      <dgm:t>
        <a:bodyPr/>
        <a:lstStyle/>
        <a:p>
          <a:endParaRPr lang="en-US"/>
        </a:p>
      </dgm:t>
    </dgm:pt>
    <dgm:pt modelId="{84966B7A-F2FA-C245-91AA-75A929E0696A}" type="pres">
      <dgm:prSet presAssocID="{333A25AE-198E-374A-AB42-DFC62CEE15A1}" presName="dummyMaxCanvas" presStyleCnt="0"/>
      <dgm:spPr/>
    </dgm:pt>
    <dgm:pt modelId="{214CD1DC-6D0D-5D4C-B96A-418CFE851C1B}" type="pres">
      <dgm:prSet presAssocID="{333A25AE-198E-374A-AB42-DFC62CEE15A1}" presName="parentComposite" presStyleCnt="0"/>
      <dgm:spPr/>
    </dgm:pt>
    <dgm:pt modelId="{4141A505-5449-2C47-B226-EAF5E48B0B56}" type="pres">
      <dgm:prSet presAssocID="{333A25AE-198E-374A-AB42-DFC62CEE15A1}" presName="parent1" presStyleLbl="alignAccFollowNode1" presStyleIdx="0" presStyleCnt="4" custScaleX="128360" custLinFactNeighborX="410" custLinFactNeighborY="5185">
        <dgm:presLayoutVars>
          <dgm:chMax val="4"/>
        </dgm:presLayoutVars>
      </dgm:prSet>
      <dgm:spPr/>
      <dgm:t>
        <a:bodyPr/>
        <a:lstStyle/>
        <a:p>
          <a:endParaRPr lang="en-US"/>
        </a:p>
      </dgm:t>
    </dgm:pt>
    <dgm:pt modelId="{505878E3-BFDB-0342-B885-F39F4D6FE1E0}" type="pres">
      <dgm:prSet presAssocID="{333A25AE-198E-374A-AB42-DFC62CEE15A1}" presName="parent2" presStyleLbl="alignAccFollowNode1" presStyleIdx="1" presStyleCnt="4" custScaleX="128360" custLinFactNeighborX="14634" custLinFactNeighborY="3164">
        <dgm:presLayoutVars>
          <dgm:chMax val="4"/>
        </dgm:presLayoutVars>
      </dgm:prSet>
      <dgm:spPr/>
      <dgm:t>
        <a:bodyPr/>
        <a:lstStyle/>
        <a:p>
          <a:endParaRPr lang="en-US"/>
        </a:p>
      </dgm:t>
    </dgm:pt>
    <dgm:pt modelId="{A9504750-DD4D-D448-9189-0E9E9FF63AD4}" type="pres">
      <dgm:prSet presAssocID="{333A25AE-198E-374A-AB42-DFC62CEE15A1}" presName="childrenComposite" presStyleCnt="0"/>
      <dgm:spPr/>
    </dgm:pt>
    <dgm:pt modelId="{D2C865EE-6D33-EF42-847C-42716068F7E3}" type="pres">
      <dgm:prSet presAssocID="{333A25AE-198E-374A-AB42-DFC62CEE15A1}" presName="dummyMaxCanvas_ChildArea" presStyleCnt="0"/>
      <dgm:spPr/>
    </dgm:pt>
    <dgm:pt modelId="{DC120EC1-2C36-5B4B-B49B-454D191D6067}" type="pres">
      <dgm:prSet presAssocID="{333A25AE-198E-374A-AB42-DFC62CEE15A1}" presName="fulcrum" presStyleLbl="alignAccFollowNode1" presStyleIdx="2" presStyleCnt="4"/>
      <dgm:spPr>
        <a:solidFill>
          <a:schemeClr val="bg2">
            <a:lumMod val="10000"/>
            <a:alpha val="90000"/>
          </a:schemeClr>
        </a:solidFill>
      </dgm:spPr>
    </dgm:pt>
    <dgm:pt modelId="{BA54C746-02EF-864E-87E2-03EBB51E324D}" type="pres">
      <dgm:prSet presAssocID="{333A25AE-198E-374A-AB42-DFC62CEE15A1}" presName="balance_24" presStyleLbl="alignAccFollowNode1" presStyleIdx="3" presStyleCnt="4">
        <dgm:presLayoutVars>
          <dgm:bulletEnabled val="1"/>
        </dgm:presLayoutVars>
      </dgm:prSet>
      <dgm:spPr/>
    </dgm:pt>
    <dgm:pt modelId="{61433BBA-FD4E-6D4C-88B8-6A7C295FE274}" type="pres">
      <dgm:prSet presAssocID="{333A25AE-198E-374A-AB42-DFC62CEE15A1}" presName="right_24_1" presStyleLbl="node1" presStyleIdx="0" presStyleCnt="6" custLinFactY="-100000" custLinFactNeighborX="7640" custLinFactNeighborY="-167386">
        <dgm:presLayoutVars>
          <dgm:bulletEnabled val="1"/>
        </dgm:presLayoutVars>
      </dgm:prSet>
      <dgm:spPr/>
      <dgm:t>
        <a:bodyPr/>
        <a:lstStyle/>
        <a:p>
          <a:endParaRPr lang="en-US"/>
        </a:p>
      </dgm:t>
    </dgm:pt>
    <dgm:pt modelId="{89D8ECFC-18B4-6B42-97D5-D580F8344705}" type="pres">
      <dgm:prSet presAssocID="{333A25AE-198E-374A-AB42-DFC62CEE15A1}" presName="right_24_2" presStyleLbl="node1" presStyleIdx="1" presStyleCnt="6">
        <dgm:presLayoutVars>
          <dgm:bulletEnabled val="1"/>
        </dgm:presLayoutVars>
      </dgm:prSet>
      <dgm:spPr/>
      <dgm:t>
        <a:bodyPr/>
        <a:lstStyle/>
        <a:p>
          <a:endParaRPr lang="en-US"/>
        </a:p>
      </dgm:t>
    </dgm:pt>
    <dgm:pt modelId="{90D105A5-FBC2-024E-97AD-DDD534BE32D0}" type="pres">
      <dgm:prSet presAssocID="{333A25AE-198E-374A-AB42-DFC62CEE15A1}" presName="right_24_3" presStyleLbl="node1" presStyleIdx="2" presStyleCnt="6">
        <dgm:presLayoutVars>
          <dgm:bulletEnabled val="1"/>
        </dgm:presLayoutVars>
      </dgm:prSet>
      <dgm:spPr/>
      <dgm:t>
        <a:bodyPr/>
        <a:lstStyle/>
        <a:p>
          <a:endParaRPr lang="en-US"/>
        </a:p>
      </dgm:t>
    </dgm:pt>
    <dgm:pt modelId="{23A3771B-6547-7547-A698-8CBA891FFAB9}" type="pres">
      <dgm:prSet presAssocID="{333A25AE-198E-374A-AB42-DFC62CEE15A1}" presName="right_24_4" presStyleLbl="node1" presStyleIdx="3" presStyleCnt="6" custLinFactY="100000" custLinFactNeighborX="-8404" custLinFactNeighborY="169269">
        <dgm:presLayoutVars>
          <dgm:bulletEnabled val="1"/>
        </dgm:presLayoutVars>
      </dgm:prSet>
      <dgm:spPr/>
      <dgm:t>
        <a:bodyPr/>
        <a:lstStyle/>
        <a:p>
          <a:endParaRPr lang="en-US"/>
        </a:p>
      </dgm:t>
    </dgm:pt>
    <dgm:pt modelId="{8E574D9F-F4E5-2D40-AA82-35D7759C7B2E}" type="pres">
      <dgm:prSet presAssocID="{333A25AE-198E-374A-AB42-DFC62CEE15A1}" presName="left_24_1" presStyleLbl="node1" presStyleIdx="4" presStyleCnt="6">
        <dgm:presLayoutVars>
          <dgm:bulletEnabled val="1"/>
        </dgm:presLayoutVars>
      </dgm:prSet>
      <dgm:spPr/>
      <dgm:t>
        <a:bodyPr/>
        <a:lstStyle/>
        <a:p>
          <a:endParaRPr lang="en-US"/>
        </a:p>
      </dgm:t>
    </dgm:pt>
    <dgm:pt modelId="{A7F63521-85A5-3E48-B300-D7AF7F3D1994}" type="pres">
      <dgm:prSet presAssocID="{333A25AE-198E-374A-AB42-DFC62CEE15A1}" presName="left_24_2" presStyleLbl="node1" presStyleIdx="5" presStyleCnt="6">
        <dgm:presLayoutVars>
          <dgm:bulletEnabled val="1"/>
        </dgm:presLayoutVars>
      </dgm:prSet>
      <dgm:spPr/>
      <dgm:t>
        <a:bodyPr/>
        <a:lstStyle/>
        <a:p>
          <a:endParaRPr lang="en-US"/>
        </a:p>
      </dgm:t>
    </dgm:pt>
  </dgm:ptLst>
  <dgm:cxnLst>
    <dgm:cxn modelId="{F8344643-567D-AB4E-BA62-063E2BE3EE0F}" type="presOf" srcId="{333A25AE-198E-374A-AB42-DFC62CEE15A1}" destId="{47186D17-9A6A-E047-97D7-9861BB8316BB}" srcOrd="0" destOrd="0" presId="urn:microsoft.com/office/officeart/2005/8/layout/balance1"/>
    <dgm:cxn modelId="{AD510BB7-D088-1442-8A66-C4E635C23034}" srcId="{4409D958-8086-1B4D-82E5-F2AD50219B88}" destId="{02560CE5-6242-E24A-AEAC-5E6B59309B5D}" srcOrd="0" destOrd="0" parTransId="{A945E9CB-FF68-9B4B-971C-2EDA996FCE56}" sibTransId="{4CF4635D-056A-C942-9DDE-28D745380BA3}"/>
    <dgm:cxn modelId="{F766181F-84AA-6B4A-BC8D-62278AD9F7F6}" srcId="{333A25AE-198E-374A-AB42-DFC62CEE15A1}" destId="{4409D958-8086-1B4D-82E5-F2AD50219B88}" srcOrd="1" destOrd="0" parTransId="{827DB7A5-5100-4D4F-A906-E563D9244E81}" sibTransId="{1F95533B-2D3A-7E48-94CC-1972DF5AD522}"/>
    <dgm:cxn modelId="{0B1106A7-9069-654B-AD26-F2347C5F030A}" type="presOf" srcId="{57A19A2C-A890-3E4F-9AFB-BBA6B9C81E0A}" destId="{89D8ECFC-18B4-6B42-97D5-D580F8344705}" srcOrd="0" destOrd="0" presId="urn:microsoft.com/office/officeart/2005/8/layout/balance1"/>
    <dgm:cxn modelId="{884AD515-21C9-C749-8A11-29F9DD2D2E14}" type="presOf" srcId="{20724836-654C-EA4D-B2C6-7D7660D0FCF4}" destId="{4141A505-5449-2C47-B226-EAF5E48B0B56}" srcOrd="0" destOrd="0" presId="urn:microsoft.com/office/officeart/2005/8/layout/balance1"/>
    <dgm:cxn modelId="{EA3F4D14-00E0-7142-83FB-AB56B3DAD97D}" type="presOf" srcId="{EEDE214A-80BC-684B-A6D8-DB60686A56CF}" destId="{A7F63521-85A5-3E48-B300-D7AF7F3D1994}" srcOrd="0" destOrd="0" presId="urn:microsoft.com/office/officeart/2005/8/layout/balance1"/>
    <dgm:cxn modelId="{55421E8E-D733-D043-B33F-CBDF9AA2FD44}" srcId="{20724836-654C-EA4D-B2C6-7D7660D0FCF4}" destId="{3821ABC8-FBEE-0749-9F1F-F36984DFC0D8}" srcOrd="0" destOrd="0" parTransId="{B4E80835-A7CC-C448-9BF7-43F4EAE1C464}" sibTransId="{FA826190-16D0-3348-827B-D9663327339A}"/>
    <dgm:cxn modelId="{E864E725-4276-0F4E-B9FC-E685233C39F3}" type="presOf" srcId="{02560CE5-6242-E24A-AEAC-5E6B59309B5D}" destId="{61433BBA-FD4E-6D4C-88B8-6A7C295FE274}" srcOrd="0" destOrd="0" presId="urn:microsoft.com/office/officeart/2005/8/layout/balance1"/>
    <dgm:cxn modelId="{18CF5C22-415C-B648-B0D6-9EDF911406EE}" srcId="{4409D958-8086-1B4D-82E5-F2AD50219B88}" destId="{55BC9B88-84C3-BF49-8E75-7AB10E67C456}" srcOrd="3" destOrd="0" parTransId="{2805C22F-1E9D-D449-8214-37A62D5D1F7D}" sibTransId="{98904C7F-5001-5B48-B8EC-02CF10776775}"/>
    <dgm:cxn modelId="{ADCBEFCD-28A3-174A-ADB4-ED4B7DD7C8E9}" srcId="{20724836-654C-EA4D-B2C6-7D7660D0FCF4}" destId="{EEDE214A-80BC-684B-A6D8-DB60686A56CF}" srcOrd="1" destOrd="0" parTransId="{3816CB50-9C29-C74D-8FAB-8E9553948E19}" sibTransId="{7AFDDE6A-536A-1D4F-92FB-09AE9D00E388}"/>
    <dgm:cxn modelId="{55519673-ECB9-D44E-9DA4-6C8674C55FAC}" type="presOf" srcId="{4409D958-8086-1B4D-82E5-F2AD50219B88}" destId="{505878E3-BFDB-0342-B885-F39F4D6FE1E0}" srcOrd="0" destOrd="0" presId="urn:microsoft.com/office/officeart/2005/8/layout/balance1"/>
    <dgm:cxn modelId="{66CDFEB3-08F3-804C-B1D5-49628273878B}" type="presOf" srcId="{3821ABC8-FBEE-0749-9F1F-F36984DFC0D8}" destId="{8E574D9F-F4E5-2D40-AA82-35D7759C7B2E}" srcOrd="0" destOrd="0" presId="urn:microsoft.com/office/officeart/2005/8/layout/balance1"/>
    <dgm:cxn modelId="{115B8515-5047-AD46-8A63-B5512D84901B}" srcId="{4409D958-8086-1B4D-82E5-F2AD50219B88}" destId="{F34C9260-54E4-E54F-AB97-913507EB7687}" srcOrd="2" destOrd="0" parTransId="{D811D5D4-2CC6-F246-9F47-874A4AE2B952}" sibTransId="{F0B05217-B9C2-2D40-ABBE-DB7313462740}"/>
    <dgm:cxn modelId="{EA5478FE-93C4-DF4B-B8C1-3FBF5B5F55EF}" type="presOf" srcId="{55BC9B88-84C3-BF49-8E75-7AB10E67C456}" destId="{23A3771B-6547-7547-A698-8CBA891FFAB9}" srcOrd="0" destOrd="0" presId="urn:microsoft.com/office/officeart/2005/8/layout/balance1"/>
    <dgm:cxn modelId="{8C528FA5-D688-2D40-BD9F-C2E2D56720AC}" type="presOf" srcId="{F34C9260-54E4-E54F-AB97-913507EB7687}" destId="{90D105A5-FBC2-024E-97AD-DDD534BE32D0}" srcOrd="0" destOrd="0" presId="urn:microsoft.com/office/officeart/2005/8/layout/balance1"/>
    <dgm:cxn modelId="{4310075B-D5D7-B94C-883E-05FA0CB65426}" srcId="{333A25AE-198E-374A-AB42-DFC62CEE15A1}" destId="{20724836-654C-EA4D-B2C6-7D7660D0FCF4}" srcOrd="0" destOrd="0" parTransId="{94535E05-B4C9-0445-A8E1-88465074C8DC}" sibTransId="{ADB86FF2-976C-DD42-886A-0D40ACB15284}"/>
    <dgm:cxn modelId="{E0498B0C-12B9-2045-85D2-AD705A2BBEDE}" srcId="{4409D958-8086-1B4D-82E5-F2AD50219B88}" destId="{57A19A2C-A890-3E4F-9AFB-BBA6B9C81E0A}" srcOrd="1" destOrd="0" parTransId="{319012E3-A34E-E044-B10A-C30E7AE584E9}" sibTransId="{245E2440-9644-C54E-8809-FF1971B1B9F7}"/>
    <dgm:cxn modelId="{DEB8ABE1-08AE-B948-AEC7-F103291B44C3}" type="presParOf" srcId="{47186D17-9A6A-E047-97D7-9861BB8316BB}" destId="{84966B7A-F2FA-C245-91AA-75A929E0696A}" srcOrd="0" destOrd="0" presId="urn:microsoft.com/office/officeart/2005/8/layout/balance1"/>
    <dgm:cxn modelId="{0BC70564-0F8B-B148-BC09-35DA75379AD4}" type="presParOf" srcId="{47186D17-9A6A-E047-97D7-9861BB8316BB}" destId="{214CD1DC-6D0D-5D4C-B96A-418CFE851C1B}" srcOrd="1" destOrd="0" presId="urn:microsoft.com/office/officeart/2005/8/layout/balance1"/>
    <dgm:cxn modelId="{29CD476C-06F6-354F-B884-80C477395635}" type="presParOf" srcId="{214CD1DC-6D0D-5D4C-B96A-418CFE851C1B}" destId="{4141A505-5449-2C47-B226-EAF5E48B0B56}" srcOrd="0" destOrd="0" presId="urn:microsoft.com/office/officeart/2005/8/layout/balance1"/>
    <dgm:cxn modelId="{75291E81-20E2-D048-8B64-EB361EF0E964}" type="presParOf" srcId="{214CD1DC-6D0D-5D4C-B96A-418CFE851C1B}" destId="{505878E3-BFDB-0342-B885-F39F4D6FE1E0}" srcOrd="1" destOrd="0" presId="urn:microsoft.com/office/officeart/2005/8/layout/balance1"/>
    <dgm:cxn modelId="{63E90409-B4D2-1346-B265-BAB1E7872EEB}" type="presParOf" srcId="{47186D17-9A6A-E047-97D7-9861BB8316BB}" destId="{A9504750-DD4D-D448-9189-0E9E9FF63AD4}" srcOrd="2" destOrd="0" presId="urn:microsoft.com/office/officeart/2005/8/layout/balance1"/>
    <dgm:cxn modelId="{366A0094-F07C-B64E-A1F5-3D94E7E73220}" type="presParOf" srcId="{A9504750-DD4D-D448-9189-0E9E9FF63AD4}" destId="{D2C865EE-6D33-EF42-847C-42716068F7E3}" srcOrd="0" destOrd="0" presId="urn:microsoft.com/office/officeart/2005/8/layout/balance1"/>
    <dgm:cxn modelId="{6233CBD2-6C6E-0B4B-BD80-6302608C7B38}" type="presParOf" srcId="{A9504750-DD4D-D448-9189-0E9E9FF63AD4}" destId="{DC120EC1-2C36-5B4B-B49B-454D191D6067}" srcOrd="1" destOrd="0" presId="urn:microsoft.com/office/officeart/2005/8/layout/balance1"/>
    <dgm:cxn modelId="{8110DD26-10C4-FE4D-B091-9A9E7140E641}" type="presParOf" srcId="{A9504750-DD4D-D448-9189-0E9E9FF63AD4}" destId="{BA54C746-02EF-864E-87E2-03EBB51E324D}" srcOrd="2" destOrd="0" presId="urn:microsoft.com/office/officeart/2005/8/layout/balance1"/>
    <dgm:cxn modelId="{62C2375D-1C47-4C4F-AAED-16F4C427A83D}" type="presParOf" srcId="{A9504750-DD4D-D448-9189-0E9E9FF63AD4}" destId="{61433BBA-FD4E-6D4C-88B8-6A7C295FE274}" srcOrd="3" destOrd="0" presId="urn:microsoft.com/office/officeart/2005/8/layout/balance1"/>
    <dgm:cxn modelId="{0CC27452-9B1F-4F40-9FCA-0F16A2AEE3AC}" type="presParOf" srcId="{A9504750-DD4D-D448-9189-0E9E9FF63AD4}" destId="{89D8ECFC-18B4-6B42-97D5-D580F8344705}" srcOrd="4" destOrd="0" presId="urn:microsoft.com/office/officeart/2005/8/layout/balance1"/>
    <dgm:cxn modelId="{C89B4540-67C3-604A-9B36-4448FF7C7C0A}" type="presParOf" srcId="{A9504750-DD4D-D448-9189-0E9E9FF63AD4}" destId="{90D105A5-FBC2-024E-97AD-DDD534BE32D0}" srcOrd="5" destOrd="0" presId="urn:microsoft.com/office/officeart/2005/8/layout/balance1"/>
    <dgm:cxn modelId="{FA48E60D-3049-DD45-8EC6-8BCFEC1FB725}" type="presParOf" srcId="{A9504750-DD4D-D448-9189-0E9E9FF63AD4}" destId="{23A3771B-6547-7547-A698-8CBA891FFAB9}" srcOrd="6" destOrd="0" presId="urn:microsoft.com/office/officeart/2005/8/layout/balance1"/>
    <dgm:cxn modelId="{E23230D2-5DAC-B54C-AACF-7A63E35310D0}" type="presParOf" srcId="{A9504750-DD4D-D448-9189-0E9E9FF63AD4}" destId="{8E574D9F-F4E5-2D40-AA82-35D7759C7B2E}" srcOrd="7" destOrd="0" presId="urn:microsoft.com/office/officeart/2005/8/layout/balance1"/>
    <dgm:cxn modelId="{E4229A60-A7C2-BF4F-BEC1-D45A3260200B}" type="presParOf" srcId="{A9504750-DD4D-D448-9189-0E9E9FF63AD4}" destId="{A7F63521-85A5-3E48-B300-D7AF7F3D1994}"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A25AE-198E-374A-AB42-DFC62CEE15A1}" type="doc">
      <dgm:prSet loTypeId="urn:microsoft.com/office/officeart/2005/8/layout/balance1" loCatId="process" qsTypeId="urn:microsoft.com/office/officeart/2005/8/quickstyle/simple4" qsCatId="simple" csTypeId="urn:microsoft.com/office/officeart/2005/8/colors/accent1_2" csCatId="accent1" phldr="1"/>
      <dgm:spPr/>
      <dgm:t>
        <a:bodyPr/>
        <a:lstStyle/>
        <a:p>
          <a:endParaRPr lang="en-US"/>
        </a:p>
      </dgm:t>
    </dgm:pt>
    <dgm:pt modelId="{20724836-654C-EA4D-B2C6-7D7660D0FCF4}">
      <dgm:prSet phldrT="[Text]" custT="1"/>
      <dgm:spPr>
        <a:solidFill>
          <a:schemeClr val="bg2">
            <a:lumMod val="25000"/>
            <a:alpha val="90000"/>
          </a:schemeClr>
        </a:solidFill>
      </dgm:spPr>
      <dgm:t>
        <a:bodyPr/>
        <a:lstStyle/>
        <a:p>
          <a:r>
            <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Benefits</a:t>
          </a:r>
        </a:p>
      </dgm:t>
    </dgm:pt>
    <dgm:pt modelId="{94535E05-B4C9-0445-A8E1-88465074C8DC}" type="parTrans" cxnId="{4310075B-D5D7-B94C-883E-05FA0CB65426}">
      <dgm:prSet/>
      <dgm:spPr/>
      <dgm:t>
        <a:bodyPr/>
        <a:lstStyle/>
        <a:p>
          <a:endParaRPr lang="en-US"/>
        </a:p>
      </dgm:t>
    </dgm:pt>
    <dgm:pt modelId="{ADB86FF2-976C-DD42-886A-0D40ACB15284}" type="sibTrans" cxnId="{4310075B-D5D7-B94C-883E-05FA0CB65426}">
      <dgm:prSet/>
      <dgm:spPr/>
      <dgm:t>
        <a:bodyPr/>
        <a:lstStyle/>
        <a:p>
          <a:endParaRPr lang="en-US"/>
        </a:p>
      </dgm:t>
    </dgm:pt>
    <dgm:pt modelId="{3821ABC8-FBEE-0749-9F1F-F36984DFC0D8}">
      <dgm:prSet phldrT="[Text]" custT="1"/>
      <dgm:spPr/>
      <dgm:t>
        <a:bodyPr/>
        <a:lstStyle/>
        <a:p>
          <a:r>
            <a:rPr lang="en-US" sz="1700" dirty="0"/>
            <a:t>Reducing cancer deaths</a:t>
          </a:r>
        </a:p>
      </dgm:t>
    </dgm:pt>
    <dgm:pt modelId="{B4E80835-A7CC-C448-9BF7-43F4EAE1C464}" type="parTrans" cxnId="{55421E8E-D733-D043-B33F-CBDF9AA2FD44}">
      <dgm:prSet/>
      <dgm:spPr/>
      <dgm:t>
        <a:bodyPr/>
        <a:lstStyle/>
        <a:p>
          <a:endParaRPr lang="en-US"/>
        </a:p>
      </dgm:t>
    </dgm:pt>
    <dgm:pt modelId="{FA826190-16D0-3348-827B-D9663327339A}" type="sibTrans" cxnId="{55421E8E-D733-D043-B33F-CBDF9AA2FD44}">
      <dgm:prSet/>
      <dgm:spPr/>
      <dgm:t>
        <a:bodyPr/>
        <a:lstStyle/>
        <a:p>
          <a:endParaRPr lang="en-US"/>
        </a:p>
      </dgm:t>
    </dgm:pt>
    <dgm:pt modelId="{EEDE214A-80BC-684B-A6D8-DB60686A56CF}">
      <dgm:prSet phldrT="[Text]" custT="1"/>
      <dgm:spPr/>
      <dgm:t>
        <a:bodyPr/>
        <a:lstStyle/>
        <a:p>
          <a:r>
            <a:rPr lang="en-US" sz="1700" dirty="0"/>
            <a:t>Identifying cancer early</a:t>
          </a:r>
        </a:p>
      </dgm:t>
    </dgm:pt>
    <dgm:pt modelId="{3816CB50-9C29-C74D-8FAB-8E9553948E19}" type="parTrans" cxnId="{ADCBEFCD-28A3-174A-ADB4-ED4B7DD7C8E9}">
      <dgm:prSet/>
      <dgm:spPr/>
      <dgm:t>
        <a:bodyPr/>
        <a:lstStyle/>
        <a:p>
          <a:endParaRPr lang="en-US"/>
        </a:p>
      </dgm:t>
    </dgm:pt>
    <dgm:pt modelId="{7AFDDE6A-536A-1D4F-92FB-09AE9D00E388}" type="sibTrans" cxnId="{ADCBEFCD-28A3-174A-ADB4-ED4B7DD7C8E9}">
      <dgm:prSet/>
      <dgm:spPr/>
      <dgm:t>
        <a:bodyPr/>
        <a:lstStyle/>
        <a:p>
          <a:endParaRPr lang="en-US"/>
        </a:p>
      </dgm:t>
    </dgm:pt>
    <dgm:pt modelId="{4409D958-8086-1B4D-82E5-F2AD50219B88}">
      <dgm:prSet phldrT="[Text]" custT="1"/>
      <dgm:spPr>
        <a:solidFill>
          <a:schemeClr val="bg2">
            <a:lumMod val="25000"/>
            <a:alpha val="90000"/>
          </a:schemeClr>
        </a:solidFill>
      </dgm:spPr>
      <dgm:t>
        <a:bodyPr/>
        <a:lstStyle/>
        <a:p>
          <a:r>
            <a:rPr lang="en-US" sz="3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Harms</a:t>
          </a:r>
          <a:endParaRPr lang="en-US" sz="3500" dirty="0"/>
        </a:p>
      </dgm:t>
    </dgm:pt>
    <dgm:pt modelId="{827DB7A5-5100-4D4F-A906-E563D9244E81}" type="parTrans" cxnId="{F766181F-84AA-6B4A-BC8D-62278AD9F7F6}">
      <dgm:prSet/>
      <dgm:spPr/>
      <dgm:t>
        <a:bodyPr/>
        <a:lstStyle/>
        <a:p>
          <a:endParaRPr lang="en-US"/>
        </a:p>
      </dgm:t>
    </dgm:pt>
    <dgm:pt modelId="{1F95533B-2D3A-7E48-94CC-1972DF5AD522}" type="sibTrans" cxnId="{F766181F-84AA-6B4A-BC8D-62278AD9F7F6}">
      <dgm:prSet/>
      <dgm:spPr/>
      <dgm:t>
        <a:bodyPr/>
        <a:lstStyle/>
        <a:p>
          <a:endParaRPr lang="en-US"/>
        </a:p>
      </dgm:t>
    </dgm:pt>
    <dgm:pt modelId="{02560CE5-6242-E24A-AEAC-5E6B59309B5D}">
      <dgm:prSet phldrT="[Text]" custT="1"/>
      <dgm:spPr>
        <a:solidFill>
          <a:srgbClr val="6600FF"/>
        </a:solidFill>
      </dgm:spPr>
      <dgm:t>
        <a:bodyPr/>
        <a:lstStyle/>
        <a:p>
          <a:r>
            <a:rPr lang="en-US" sz="1700" dirty="0"/>
            <a:t>False positives</a:t>
          </a:r>
        </a:p>
      </dgm:t>
    </dgm:pt>
    <dgm:pt modelId="{A945E9CB-FF68-9B4B-971C-2EDA996FCE56}" type="parTrans" cxnId="{AD510BB7-D088-1442-8A66-C4E635C23034}">
      <dgm:prSet/>
      <dgm:spPr/>
      <dgm:t>
        <a:bodyPr/>
        <a:lstStyle/>
        <a:p>
          <a:endParaRPr lang="en-US"/>
        </a:p>
      </dgm:t>
    </dgm:pt>
    <dgm:pt modelId="{4CF4635D-056A-C942-9DDE-28D745380BA3}" type="sibTrans" cxnId="{AD510BB7-D088-1442-8A66-C4E635C23034}">
      <dgm:prSet/>
      <dgm:spPr/>
      <dgm:t>
        <a:bodyPr/>
        <a:lstStyle/>
        <a:p>
          <a:endParaRPr lang="en-US"/>
        </a:p>
      </dgm:t>
    </dgm:pt>
    <dgm:pt modelId="{57A19A2C-A890-3E4F-9AFB-BBA6B9C81E0A}">
      <dgm:prSet phldrT="[Text]" custT="1"/>
      <dgm:spPr>
        <a:solidFill>
          <a:srgbClr val="D407B6"/>
        </a:solidFill>
      </dgm:spPr>
      <dgm:t>
        <a:bodyPr/>
        <a:lstStyle/>
        <a:p>
          <a:r>
            <a:rPr lang="en-US" sz="1700" dirty="0"/>
            <a:t>False negative</a:t>
          </a:r>
        </a:p>
      </dgm:t>
    </dgm:pt>
    <dgm:pt modelId="{319012E3-A34E-E044-B10A-C30E7AE584E9}" type="parTrans" cxnId="{E0498B0C-12B9-2045-85D2-AD705A2BBEDE}">
      <dgm:prSet/>
      <dgm:spPr/>
      <dgm:t>
        <a:bodyPr/>
        <a:lstStyle/>
        <a:p>
          <a:endParaRPr lang="en-US"/>
        </a:p>
      </dgm:t>
    </dgm:pt>
    <dgm:pt modelId="{245E2440-9644-C54E-8809-FF1971B1B9F7}" type="sibTrans" cxnId="{E0498B0C-12B9-2045-85D2-AD705A2BBEDE}">
      <dgm:prSet/>
      <dgm:spPr/>
      <dgm:t>
        <a:bodyPr/>
        <a:lstStyle/>
        <a:p>
          <a:endParaRPr lang="en-US"/>
        </a:p>
      </dgm:t>
    </dgm:pt>
    <dgm:pt modelId="{F34C9260-54E4-E54F-AB97-913507EB7687}">
      <dgm:prSet phldrT="[Text]" custT="1"/>
      <dgm:spPr>
        <a:solidFill>
          <a:srgbClr val="FF0000"/>
        </a:solidFill>
      </dgm:spPr>
      <dgm:t>
        <a:bodyPr/>
        <a:lstStyle/>
        <a:p>
          <a:r>
            <a:rPr lang="en-US" sz="1700" dirty="0"/>
            <a:t>Overdiagnosis</a:t>
          </a:r>
        </a:p>
      </dgm:t>
    </dgm:pt>
    <dgm:pt modelId="{D811D5D4-2CC6-F246-9F47-874A4AE2B952}" type="parTrans" cxnId="{115B8515-5047-AD46-8A63-B5512D84901B}">
      <dgm:prSet/>
      <dgm:spPr/>
      <dgm:t>
        <a:bodyPr/>
        <a:lstStyle/>
        <a:p>
          <a:endParaRPr lang="en-US"/>
        </a:p>
      </dgm:t>
    </dgm:pt>
    <dgm:pt modelId="{F0B05217-B9C2-2D40-ABBE-DB7313462740}" type="sibTrans" cxnId="{115B8515-5047-AD46-8A63-B5512D84901B}">
      <dgm:prSet/>
      <dgm:spPr/>
      <dgm:t>
        <a:bodyPr/>
        <a:lstStyle/>
        <a:p>
          <a:endParaRPr lang="en-US"/>
        </a:p>
      </dgm:t>
    </dgm:pt>
    <dgm:pt modelId="{55BC9B88-84C3-BF49-8E75-7AB10E67C456}">
      <dgm:prSet phldrT="[Text]" custT="1"/>
      <dgm:spPr>
        <a:solidFill>
          <a:srgbClr val="58AA8B"/>
        </a:solidFill>
      </dgm:spPr>
      <dgm:t>
        <a:bodyPr/>
        <a:lstStyle/>
        <a:p>
          <a:r>
            <a:rPr lang="en-US" sz="1700" dirty="0"/>
            <a:t>Health service prioritization</a:t>
          </a:r>
        </a:p>
      </dgm:t>
    </dgm:pt>
    <dgm:pt modelId="{2805C22F-1E9D-D449-8214-37A62D5D1F7D}" type="parTrans" cxnId="{18CF5C22-415C-B648-B0D6-9EDF911406EE}">
      <dgm:prSet/>
      <dgm:spPr/>
      <dgm:t>
        <a:bodyPr/>
        <a:lstStyle/>
        <a:p>
          <a:endParaRPr lang="en-US"/>
        </a:p>
      </dgm:t>
    </dgm:pt>
    <dgm:pt modelId="{98904C7F-5001-5B48-B8EC-02CF10776775}" type="sibTrans" cxnId="{18CF5C22-415C-B648-B0D6-9EDF911406EE}">
      <dgm:prSet/>
      <dgm:spPr/>
      <dgm:t>
        <a:bodyPr/>
        <a:lstStyle/>
        <a:p>
          <a:endParaRPr lang="en-US"/>
        </a:p>
      </dgm:t>
    </dgm:pt>
    <dgm:pt modelId="{47186D17-9A6A-E047-97D7-9861BB8316BB}" type="pres">
      <dgm:prSet presAssocID="{333A25AE-198E-374A-AB42-DFC62CEE15A1}" presName="outerComposite" presStyleCnt="0">
        <dgm:presLayoutVars>
          <dgm:chMax val="2"/>
          <dgm:animLvl val="lvl"/>
          <dgm:resizeHandles val="exact"/>
        </dgm:presLayoutVars>
      </dgm:prSet>
      <dgm:spPr/>
      <dgm:t>
        <a:bodyPr/>
        <a:lstStyle/>
        <a:p>
          <a:endParaRPr lang="en-US"/>
        </a:p>
      </dgm:t>
    </dgm:pt>
    <dgm:pt modelId="{84966B7A-F2FA-C245-91AA-75A929E0696A}" type="pres">
      <dgm:prSet presAssocID="{333A25AE-198E-374A-AB42-DFC62CEE15A1}" presName="dummyMaxCanvas" presStyleCnt="0"/>
      <dgm:spPr/>
    </dgm:pt>
    <dgm:pt modelId="{214CD1DC-6D0D-5D4C-B96A-418CFE851C1B}" type="pres">
      <dgm:prSet presAssocID="{333A25AE-198E-374A-AB42-DFC62CEE15A1}" presName="parentComposite" presStyleCnt="0"/>
      <dgm:spPr/>
    </dgm:pt>
    <dgm:pt modelId="{4141A505-5449-2C47-B226-EAF5E48B0B56}" type="pres">
      <dgm:prSet presAssocID="{333A25AE-198E-374A-AB42-DFC62CEE15A1}" presName="parent1" presStyleLbl="alignAccFollowNode1" presStyleIdx="0" presStyleCnt="4" custScaleX="128360" custLinFactNeighborX="-6800" custLinFactNeighborY="2591">
        <dgm:presLayoutVars>
          <dgm:chMax val="4"/>
        </dgm:presLayoutVars>
      </dgm:prSet>
      <dgm:spPr/>
      <dgm:t>
        <a:bodyPr/>
        <a:lstStyle/>
        <a:p>
          <a:endParaRPr lang="en-US"/>
        </a:p>
      </dgm:t>
    </dgm:pt>
    <dgm:pt modelId="{505878E3-BFDB-0342-B885-F39F4D6FE1E0}" type="pres">
      <dgm:prSet presAssocID="{333A25AE-198E-374A-AB42-DFC62CEE15A1}" presName="parent2" presStyleLbl="alignAccFollowNode1" presStyleIdx="1" presStyleCnt="4" custScaleX="128360" custLinFactNeighborX="5261" custLinFactNeighborY="4461">
        <dgm:presLayoutVars>
          <dgm:chMax val="4"/>
        </dgm:presLayoutVars>
      </dgm:prSet>
      <dgm:spPr/>
      <dgm:t>
        <a:bodyPr/>
        <a:lstStyle/>
        <a:p>
          <a:endParaRPr lang="en-US"/>
        </a:p>
      </dgm:t>
    </dgm:pt>
    <dgm:pt modelId="{A9504750-DD4D-D448-9189-0E9E9FF63AD4}" type="pres">
      <dgm:prSet presAssocID="{333A25AE-198E-374A-AB42-DFC62CEE15A1}" presName="childrenComposite" presStyleCnt="0"/>
      <dgm:spPr/>
    </dgm:pt>
    <dgm:pt modelId="{D2C865EE-6D33-EF42-847C-42716068F7E3}" type="pres">
      <dgm:prSet presAssocID="{333A25AE-198E-374A-AB42-DFC62CEE15A1}" presName="dummyMaxCanvas_ChildArea" presStyleCnt="0"/>
      <dgm:spPr/>
    </dgm:pt>
    <dgm:pt modelId="{DC120EC1-2C36-5B4B-B49B-454D191D6067}" type="pres">
      <dgm:prSet presAssocID="{333A25AE-198E-374A-AB42-DFC62CEE15A1}" presName="fulcrum" presStyleLbl="alignAccFollowNode1" presStyleIdx="2" presStyleCnt="4"/>
      <dgm:spPr>
        <a:solidFill>
          <a:schemeClr val="bg2">
            <a:lumMod val="10000"/>
            <a:alpha val="90000"/>
          </a:schemeClr>
        </a:solidFill>
      </dgm:spPr>
    </dgm:pt>
    <dgm:pt modelId="{BA54C746-02EF-864E-87E2-03EBB51E324D}" type="pres">
      <dgm:prSet presAssocID="{333A25AE-198E-374A-AB42-DFC62CEE15A1}" presName="balance_24" presStyleLbl="alignAccFollowNode1" presStyleIdx="3" presStyleCnt="4" custAng="21360000">
        <dgm:presLayoutVars>
          <dgm:bulletEnabled val="1"/>
        </dgm:presLayoutVars>
      </dgm:prSet>
      <dgm:spPr>
        <a:solidFill>
          <a:schemeClr val="bg2">
            <a:lumMod val="10000"/>
            <a:alpha val="90000"/>
          </a:schemeClr>
        </a:solidFill>
      </dgm:spPr>
    </dgm:pt>
    <dgm:pt modelId="{61433BBA-FD4E-6D4C-88B8-6A7C295FE274}" type="pres">
      <dgm:prSet presAssocID="{333A25AE-198E-374A-AB42-DFC62CEE15A1}" presName="right_24_1" presStyleLbl="node1" presStyleIdx="0" presStyleCnt="6" custAng="21360000" custLinFactY="-100000" custLinFactNeighborX="1952" custLinFactNeighborY="-183318">
        <dgm:presLayoutVars>
          <dgm:bulletEnabled val="1"/>
        </dgm:presLayoutVars>
      </dgm:prSet>
      <dgm:spPr/>
      <dgm:t>
        <a:bodyPr/>
        <a:lstStyle/>
        <a:p>
          <a:endParaRPr lang="en-US"/>
        </a:p>
      </dgm:t>
    </dgm:pt>
    <dgm:pt modelId="{89D8ECFC-18B4-6B42-97D5-D580F8344705}" type="pres">
      <dgm:prSet presAssocID="{333A25AE-198E-374A-AB42-DFC62CEE15A1}" presName="right_24_2" presStyleLbl="node1" presStyleIdx="1" presStyleCnt="6" custAng="21360000" custLinFactNeighborX="-2133" custLinFactNeighborY="-15932">
        <dgm:presLayoutVars>
          <dgm:bulletEnabled val="1"/>
        </dgm:presLayoutVars>
      </dgm:prSet>
      <dgm:spPr/>
      <dgm:t>
        <a:bodyPr/>
        <a:lstStyle/>
        <a:p>
          <a:endParaRPr lang="en-US"/>
        </a:p>
      </dgm:t>
    </dgm:pt>
    <dgm:pt modelId="{90D105A5-FBC2-024E-97AD-DDD534BE32D0}" type="pres">
      <dgm:prSet presAssocID="{333A25AE-198E-374A-AB42-DFC62CEE15A1}" presName="right_24_3" presStyleLbl="node1" presStyleIdx="2" presStyleCnt="6" custAng="21360000" custLinFactNeighborX="-4266" custLinFactNeighborY="-15932">
        <dgm:presLayoutVars>
          <dgm:bulletEnabled val="1"/>
        </dgm:presLayoutVars>
      </dgm:prSet>
      <dgm:spPr/>
      <dgm:t>
        <a:bodyPr/>
        <a:lstStyle/>
        <a:p>
          <a:endParaRPr lang="en-US"/>
        </a:p>
      </dgm:t>
    </dgm:pt>
    <dgm:pt modelId="{23A3771B-6547-7547-A698-8CBA891FFAB9}" type="pres">
      <dgm:prSet presAssocID="{333A25AE-198E-374A-AB42-DFC62CEE15A1}" presName="right_24_4" presStyleLbl="node1" presStyleIdx="3" presStyleCnt="6" custAng="21360000" custLinFactY="100000" custLinFactNeighborX="-8404" custLinFactNeighborY="153337">
        <dgm:presLayoutVars>
          <dgm:bulletEnabled val="1"/>
        </dgm:presLayoutVars>
      </dgm:prSet>
      <dgm:spPr/>
      <dgm:t>
        <a:bodyPr/>
        <a:lstStyle/>
        <a:p>
          <a:endParaRPr lang="en-US"/>
        </a:p>
      </dgm:t>
    </dgm:pt>
    <dgm:pt modelId="{8E574D9F-F4E5-2D40-AA82-35D7759C7B2E}" type="pres">
      <dgm:prSet presAssocID="{333A25AE-198E-374A-AB42-DFC62CEE15A1}" presName="left_24_1" presStyleLbl="node1" presStyleIdx="4" presStyleCnt="6" custAng="21360000" custLinFactNeighborY="11380">
        <dgm:presLayoutVars>
          <dgm:bulletEnabled val="1"/>
        </dgm:presLayoutVars>
      </dgm:prSet>
      <dgm:spPr/>
      <dgm:t>
        <a:bodyPr/>
        <a:lstStyle/>
        <a:p>
          <a:endParaRPr lang="en-US"/>
        </a:p>
      </dgm:t>
    </dgm:pt>
    <dgm:pt modelId="{A7F63521-85A5-3E48-B300-D7AF7F3D1994}" type="pres">
      <dgm:prSet presAssocID="{333A25AE-198E-374A-AB42-DFC62CEE15A1}" presName="left_24_2" presStyleLbl="node1" presStyleIdx="5" presStyleCnt="6" custAng="21360000" custLinFactNeighborX="-2844" custLinFactNeighborY="11380">
        <dgm:presLayoutVars>
          <dgm:bulletEnabled val="1"/>
        </dgm:presLayoutVars>
      </dgm:prSet>
      <dgm:spPr/>
      <dgm:t>
        <a:bodyPr/>
        <a:lstStyle/>
        <a:p>
          <a:endParaRPr lang="en-US"/>
        </a:p>
      </dgm:t>
    </dgm:pt>
  </dgm:ptLst>
  <dgm:cxnLst>
    <dgm:cxn modelId="{EA6AEFFA-CEBC-354E-B093-70E606EAF7BD}" type="presOf" srcId="{F34C9260-54E4-E54F-AB97-913507EB7687}" destId="{90D105A5-FBC2-024E-97AD-DDD534BE32D0}" srcOrd="0" destOrd="0" presId="urn:microsoft.com/office/officeart/2005/8/layout/balance1"/>
    <dgm:cxn modelId="{AD510BB7-D088-1442-8A66-C4E635C23034}" srcId="{4409D958-8086-1B4D-82E5-F2AD50219B88}" destId="{02560CE5-6242-E24A-AEAC-5E6B59309B5D}" srcOrd="0" destOrd="0" parTransId="{A945E9CB-FF68-9B4B-971C-2EDA996FCE56}" sibTransId="{4CF4635D-056A-C942-9DDE-28D745380BA3}"/>
    <dgm:cxn modelId="{F766181F-84AA-6B4A-BC8D-62278AD9F7F6}" srcId="{333A25AE-198E-374A-AB42-DFC62CEE15A1}" destId="{4409D958-8086-1B4D-82E5-F2AD50219B88}" srcOrd="1" destOrd="0" parTransId="{827DB7A5-5100-4D4F-A906-E563D9244E81}" sibTransId="{1F95533B-2D3A-7E48-94CC-1972DF5AD522}"/>
    <dgm:cxn modelId="{55421E8E-D733-D043-B33F-CBDF9AA2FD44}" srcId="{20724836-654C-EA4D-B2C6-7D7660D0FCF4}" destId="{3821ABC8-FBEE-0749-9F1F-F36984DFC0D8}" srcOrd="0" destOrd="0" parTransId="{B4E80835-A7CC-C448-9BF7-43F4EAE1C464}" sibTransId="{FA826190-16D0-3348-827B-D9663327339A}"/>
    <dgm:cxn modelId="{3410846F-8B10-D44F-AC02-50DA48DB7246}" type="presOf" srcId="{333A25AE-198E-374A-AB42-DFC62CEE15A1}" destId="{47186D17-9A6A-E047-97D7-9861BB8316BB}" srcOrd="0" destOrd="0" presId="urn:microsoft.com/office/officeart/2005/8/layout/balance1"/>
    <dgm:cxn modelId="{94DA3989-E492-7B4B-9082-8AF91FC797F7}" type="presOf" srcId="{02560CE5-6242-E24A-AEAC-5E6B59309B5D}" destId="{61433BBA-FD4E-6D4C-88B8-6A7C295FE274}" srcOrd="0" destOrd="0" presId="urn:microsoft.com/office/officeart/2005/8/layout/balance1"/>
    <dgm:cxn modelId="{389C77A1-906A-614A-9B33-D5741A641667}" type="presOf" srcId="{55BC9B88-84C3-BF49-8E75-7AB10E67C456}" destId="{23A3771B-6547-7547-A698-8CBA891FFAB9}" srcOrd="0" destOrd="0" presId="urn:microsoft.com/office/officeart/2005/8/layout/balance1"/>
    <dgm:cxn modelId="{18CF5C22-415C-B648-B0D6-9EDF911406EE}" srcId="{4409D958-8086-1B4D-82E5-F2AD50219B88}" destId="{55BC9B88-84C3-BF49-8E75-7AB10E67C456}" srcOrd="3" destOrd="0" parTransId="{2805C22F-1E9D-D449-8214-37A62D5D1F7D}" sibTransId="{98904C7F-5001-5B48-B8EC-02CF10776775}"/>
    <dgm:cxn modelId="{553C5267-A6EC-6640-9FA9-A2F618BF1BC3}" type="presOf" srcId="{EEDE214A-80BC-684B-A6D8-DB60686A56CF}" destId="{A7F63521-85A5-3E48-B300-D7AF7F3D1994}" srcOrd="0" destOrd="0" presId="urn:microsoft.com/office/officeart/2005/8/layout/balance1"/>
    <dgm:cxn modelId="{ADCBEFCD-28A3-174A-ADB4-ED4B7DD7C8E9}" srcId="{20724836-654C-EA4D-B2C6-7D7660D0FCF4}" destId="{EEDE214A-80BC-684B-A6D8-DB60686A56CF}" srcOrd="1" destOrd="0" parTransId="{3816CB50-9C29-C74D-8FAB-8E9553948E19}" sibTransId="{7AFDDE6A-536A-1D4F-92FB-09AE9D00E388}"/>
    <dgm:cxn modelId="{DF70F1CA-D619-F143-9148-7AEAC379E44B}" type="presOf" srcId="{3821ABC8-FBEE-0749-9F1F-F36984DFC0D8}" destId="{8E574D9F-F4E5-2D40-AA82-35D7759C7B2E}" srcOrd="0" destOrd="0" presId="urn:microsoft.com/office/officeart/2005/8/layout/balance1"/>
    <dgm:cxn modelId="{567CDB34-D401-F041-99D3-B7CEFD01F417}" type="presOf" srcId="{20724836-654C-EA4D-B2C6-7D7660D0FCF4}" destId="{4141A505-5449-2C47-B226-EAF5E48B0B56}" srcOrd="0" destOrd="0" presId="urn:microsoft.com/office/officeart/2005/8/layout/balance1"/>
    <dgm:cxn modelId="{2D216269-B1BE-3F4C-A714-3DDDBAB2186D}" type="presOf" srcId="{57A19A2C-A890-3E4F-9AFB-BBA6B9C81E0A}" destId="{89D8ECFC-18B4-6B42-97D5-D580F8344705}" srcOrd="0" destOrd="0" presId="urn:microsoft.com/office/officeart/2005/8/layout/balance1"/>
    <dgm:cxn modelId="{115B8515-5047-AD46-8A63-B5512D84901B}" srcId="{4409D958-8086-1B4D-82E5-F2AD50219B88}" destId="{F34C9260-54E4-E54F-AB97-913507EB7687}" srcOrd="2" destOrd="0" parTransId="{D811D5D4-2CC6-F246-9F47-874A4AE2B952}" sibTransId="{F0B05217-B9C2-2D40-ABBE-DB7313462740}"/>
    <dgm:cxn modelId="{4310075B-D5D7-B94C-883E-05FA0CB65426}" srcId="{333A25AE-198E-374A-AB42-DFC62CEE15A1}" destId="{20724836-654C-EA4D-B2C6-7D7660D0FCF4}" srcOrd="0" destOrd="0" parTransId="{94535E05-B4C9-0445-A8E1-88465074C8DC}" sibTransId="{ADB86FF2-976C-DD42-886A-0D40ACB15284}"/>
    <dgm:cxn modelId="{E0498B0C-12B9-2045-85D2-AD705A2BBEDE}" srcId="{4409D958-8086-1B4D-82E5-F2AD50219B88}" destId="{57A19A2C-A890-3E4F-9AFB-BBA6B9C81E0A}" srcOrd="1" destOrd="0" parTransId="{319012E3-A34E-E044-B10A-C30E7AE584E9}" sibTransId="{245E2440-9644-C54E-8809-FF1971B1B9F7}"/>
    <dgm:cxn modelId="{39EF6889-667B-9C40-96C2-A35E651A6520}" type="presOf" srcId="{4409D958-8086-1B4D-82E5-F2AD50219B88}" destId="{505878E3-BFDB-0342-B885-F39F4D6FE1E0}" srcOrd="0" destOrd="0" presId="urn:microsoft.com/office/officeart/2005/8/layout/balance1"/>
    <dgm:cxn modelId="{4C6446E2-9A76-184C-B6A8-9C03BDC576DB}" type="presParOf" srcId="{47186D17-9A6A-E047-97D7-9861BB8316BB}" destId="{84966B7A-F2FA-C245-91AA-75A929E0696A}" srcOrd="0" destOrd="0" presId="urn:microsoft.com/office/officeart/2005/8/layout/balance1"/>
    <dgm:cxn modelId="{F16659D4-F316-0847-B2AD-A51DB2768966}" type="presParOf" srcId="{47186D17-9A6A-E047-97D7-9861BB8316BB}" destId="{214CD1DC-6D0D-5D4C-B96A-418CFE851C1B}" srcOrd="1" destOrd="0" presId="urn:microsoft.com/office/officeart/2005/8/layout/balance1"/>
    <dgm:cxn modelId="{2A441A13-1781-AD47-81F4-6F9BFEC24F70}" type="presParOf" srcId="{214CD1DC-6D0D-5D4C-B96A-418CFE851C1B}" destId="{4141A505-5449-2C47-B226-EAF5E48B0B56}" srcOrd="0" destOrd="0" presId="urn:microsoft.com/office/officeart/2005/8/layout/balance1"/>
    <dgm:cxn modelId="{E6C8BA90-6BA0-DF49-9D5D-FF68177B0836}" type="presParOf" srcId="{214CD1DC-6D0D-5D4C-B96A-418CFE851C1B}" destId="{505878E3-BFDB-0342-B885-F39F4D6FE1E0}" srcOrd="1" destOrd="0" presId="urn:microsoft.com/office/officeart/2005/8/layout/balance1"/>
    <dgm:cxn modelId="{E3A87E92-B5B7-764F-BF2C-A57471DCA977}" type="presParOf" srcId="{47186D17-9A6A-E047-97D7-9861BB8316BB}" destId="{A9504750-DD4D-D448-9189-0E9E9FF63AD4}" srcOrd="2" destOrd="0" presId="urn:microsoft.com/office/officeart/2005/8/layout/balance1"/>
    <dgm:cxn modelId="{6EB8D8C4-0A68-2F46-AD1D-EA672F524FD3}" type="presParOf" srcId="{A9504750-DD4D-D448-9189-0E9E9FF63AD4}" destId="{D2C865EE-6D33-EF42-847C-42716068F7E3}" srcOrd="0" destOrd="0" presId="urn:microsoft.com/office/officeart/2005/8/layout/balance1"/>
    <dgm:cxn modelId="{2C54AE8E-BF0B-2D42-A144-5D34CCE2FF22}" type="presParOf" srcId="{A9504750-DD4D-D448-9189-0E9E9FF63AD4}" destId="{DC120EC1-2C36-5B4B-B49B-454D191D6067}" srcOrd="1" destOrd="0" presId="urn:microsoft.com/office/officeart/2005/8/layout/balance1"/>
    <dgm:cxn modelId="{734C706E-795B-324A-AEF5-751FD57A0B4B}" type="presParOf" srcId="{A9504750-DD4D-D448-9189-0E9E9FF63AD4}" destId="{BA54C746-02EF-864E-87E2-03EBB51E324D}" srcOrd="2" destOrd="0" presId="urn:microsoft.com/office/officeart/2005/8/layout/balance1"/>
    <dgm:cxn modelId="{237BAD50-3FE8-2E4E-8894-0A269C8BB56A}" type="presParOf" srcId="{A9504750-DD4D-D448-9189-0E9E9FF63AD4}" destId="{61433BBA-FD4E-6D4C-88B8-6A7C295FE274}" srcOrd="3" destOrd="0" presId="urn:microsoft.com/office/officeart/2005/8/layout/balance1"/>
    <dgm:cxn modelId="{E2047A77-D7FE-9B45-9C3F-44C1E65D9162}" type="presParOf" srcId="{A9504750-DD4D-D448-9189-0E9E9FF63AD4}" destId="{89D8ECFC-18B4-6B42-97D5-D580F8344705}" srcOrd="4" destOrd="0" presId="urn:microsoft.com/office/officeart/2005/8/layout/balance1"/>
    <dgm:cxn modelId="{6D0CC087-4F3D-6C40-8314-332E5E05471F}" type="presParOf" srcId="{A9504750-DD4D-D448-9189-0E9E9FF63AD4}" destId="{90D105A5-FBC2-024E-97AD-DDD534BE32D0}" srcOrd="5" destOrd="0" presId="urn:microsoft.com/office/officeart/2005/8/layout/balance1"/>
    <dgm:cxn modelId="{4E6469CE-4FB9-F240-A574-BB1FF83B7D0A}" type="presParOf" srcId="{A9504750-DD4D-D448-9189-0E9E9FF63AD4}" destId="{23A3771B-6547-7547-A698-8CBA891FFAB9}" srcOrd="6" destOrd="0" presId="urn:microsoft.com/office/officeart/2005/8/layout/balance1"/>
    <dgm:cxn modelId="{6C8012A5-4A99-2443-823D-D2DEBB94E78F}" type="presParOf" srcId="{A9504750-DD4D-D448-9189-0E9E9FF63AD4}" destId="{8E574D9F-F4E5-2D40-AA82-35D7759C7B2E}" srcOrd="7" destOrd="0" presId="urn:microsoft.com/office/officeart/2005/8/layout/balance1"/>
    <dgm:cxn modelId="{E509B17A-15DA-3E41-86B5-7DA9EC6AAB15}" type="presParOf" srcId="{A9504750-DD4D-D448-9189-0E9E9FF63AD4}" destId="{A7F63521-85A5-3E48-B300-D7AF7F3D1994}" srcOrd="8"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A505-5449-2C47-B226-EAF5E48B0B56}">
      <dsp:nvSpPr>
        <dsp:cNvPr id="0" name=""/>
        <dsp:cNvSpPr/>
      </dsp:nvSpPr>
      <dsp:spPr>
        <a:xfrm>
          <a:off x="373611" y="50772"/>
          <a:ext cx="2262478" cy="979224"/>
        </a:xfrm>
        <a:prstGeom prst="roundRect">
          <a:avLst>
            <a:gd name="adj" fmla="val 10000"/>
          </a:avLst>
        </a:prstGeom>
        <a:solidFill>
          <a:schemeClr val="bg2">
            <a:lumMod val="2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Benefits</a:t>
          </a:r>
        </a:p>
      </dsp:txBody>
      <dsp:txXfrm>
        <a:off x="402291" y="79452"/>
        <a:ext cx="2205118" cy="921864"/>
      </dsp:txXfrm>
    </dsp:sp>
    <dsp:sp modelId="{505878E3-BFDB-0342-B885-F39F4D6FE1E0}">
      <dsp:nvSpPr>
        <dsp:cNvPr id="0" name=""/>
        <dsp:cNvSpPr/>
      </dsp:nvSpPr>
      <dsp:spPr>
        <a:xfrm>
          <a:off x="3170308" y="30982"/>
          <a:ext cx="2262478" cy="979224"/>
        </a:xfrm>
        <a:prstGeom prst="roundRect">
          <a:avLst>
            <a:gd name="adj" fmla="val 10000"/>
          </a:avLst>
        </a:prstGeom>
        <a:solidFill>
          <a:schemeClr val="bg2">
            <a:lumMod val="2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Harms</a:t>
          </a:r>
          <a:endParaRPr lang="en-US" sz="3500" kern="1200" dirty="0"/>
        </a:p>
      </dsp:txBody>
      <dsp:txXfrm>
        <a:off x="3198988" y="59662"/>
        <a:ext cx="2205118" cy="921864"/>
      </dsp:txXfrm>
    </dsp:sp>
    <dsp:sp modelId="{DC120EC1-2C36-5B4B-B49B-454D191D6067}">
      <dsp:nvSpPr>
        <dsp:cNvPr id="0" name=""/>
        <dsp:cNvSpPr/>
      </dsp:nvSpPr>
      <dsp:spPr>
        <a:xfrm>
          <a:off x="2403407" y="4161704"/>
          <a:ext cx="734418" cy="734418"/>
        </a:xfrm>
        <a:prstGeom prst="triangle">
          <a:avLst/>
        </a:prstGeom>
        <a:solidFill>
          <a:schemeClr val="bg2">
            <a:lumMod val="1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54C746-02EF-864E-87E2-03EBB51E324D}">
      <dsp:nvSpPr>
        <dsp:cNvPr id="0" name=""/>
        <dsp:cNvSpPr/>
      </dsp:nvSpPr>
      <dsp:spPr>
        <a:xfrm rot="240000">
          <a:off x="566688" y="3846998"/>
          <a:ext cx="4407856" cy="30822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433BBA-FD4E-6D4C-88B8-6A7C295FE274}">
      <dsp:nvSpPr>
        <dsp:cNvPr id="0" name=""/>
        <dsp:cNvSpPr/>
      </dsp:nvSpPr>
      <dsp:spPr>
        <a:xfrm rot="240000">
          <a:off x="3354499" y="1354165"/>
          <a:ext cx="1749207" cy="6040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False positives</a:t>
          </a:r>
        </a:p>
      </dsp:txBody>
      <dsp:txXfrm>
        <a:off x="3383988" y="1383654"/>
        <a:ext cx="1690229" cy="545101"/>
      </dsp:txXfrm>
    </dsp:sp>
    <dsp:sp modelId="{89D8ECFC-18B4-6B42-97D5-D580F8344705}">
      <dsp:nvSpPr>
        <dsp:cNvPr id="0" name=""/>
        <dsp:cNvSpPr/>
      </dsp:nvSpPr>
      <dsp:spPr>
        <a:xfrm rot="240000">
          <a:off x="3266927" y="2645426"/>
          <a:ext cx="1749207" cy="604079"/>
        </a:xfrm>
        <a:prstGeom prst="roundRect">
          <a:avLst/>
        </a:prstGeom>
        <a:solidFill>
          <a:srgbClr val="FF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sequelae</a:t>
          </a:r>
        </a:p>
      </dsp:txBody>
      <dsp:txXfrm>
        <a:off x="3296416" y="2674915"/>
        <a:ext cx="1690229" cy="545101"/>
      </dsp:txXfrm>
    </dsp:sp>
    <dsp:sp modelId="{90D105A5-FBC2-024E-97AD-DDD534BE32D0}">
      <dsp:nvSpPr>
        <dsp:cNvPr id="0" name=""/>
        <dsp:cNvSpPr/>
      </dsp:nvSpPr>
      <dsp:spPr>
        <a:xfrm rot="240000">
          <a:off x="3315888" y="1999138"/>
          <a:ext cx="1749207" cy="604079"/>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Overdiagnosis</a:t>
          </a:r>
        </a:p>
      </dsp:txBody>
      <dsp:txXfrm>
        <a:off x="3345377" y="2028627"/>
        <a:ext cx="1690229" cy="545101"/>
      </dsp:txXfrm>
    </dsp:sp>
    <dsp:sp modelId="{23A3771B-6547-7547-A698-8CBA891FFAB9}">
      <dsp:nvSpPr>
        <dsp:cNvPr id="0" name=""/>
        <dsp:cNvSpPr/>
      </dsp:nvSpPr>
      <dsp:spPr>
        <a:xfrm rot="240000">
          <a:off x="3214663" y="3304043"/>
          <a:ext cx="1749207" cy="6040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Health service prioritization</a:t>
          </a:r>
        </a:p>
      </dsp:txBody>
      <dsp:txXfrm>
        <a:off x="3244152" y="3333532"/>
        <a:ext cx="1690229" cy="545101"/>
      </dsp:txXfrm>
    </dsp:sp>
    <dsp:sp modelId="{8E574D9F-F4E5-2D40-AA82-35D7759C7B2E}">
      <dsp:nvSpPr>
        <dsp:cNvPr id="0" name=""/>
        <dsp:cNvSpPr/>
      </dsp:nvSpPr>
      <dsp:spPr>
        <a:xfrm rot="240000">
          <a:off x="671982" y="3115454"/>
          <a:ext cx="1749207" cy="6040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Reducing cancer deaths</a:t>
          </a:r>
        </a:p>
      </dsp:txBody>
      <dsp:txXfrm>
        <a:off x="701471" y="3144943"/>
        <a:ext cx="1690229" cy="545101"/>
      </dsp:txXfrm>
    </dsp:sp>
    <dsp:sp modelId="{A7F63521-85A5-3E48-B300-D7AF7F3D1994}">
      <dsp:nvSpPr>
        <dsp:cNvPr id="0" name=""/>
        <dsp:cNvSpPr/>
      </dsp:nvSpPr>
      <dsp:spPr>
        <a:xfrm rot="240000">
          <a:off x="720943" y="2469166"/>
          <a:ext cx="1749207" cy="6040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Identifying cancer early</a:t>
          </a:r>
        </a:p>
      </dsp:txBody>
      <dsp:txXfrm>
        <a:off x="750432" y="2498655"/>
        <a:ext cx="1690229" cy="545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A505-5449-2C47-B226-EAF5E48B0B56}">
      <dsp:nvSpPr>
        <dsp:cNvPr id="0" name=""/>
        <dsp:cNvSpPr/>
      </dsp:nvSpPr>
      <dsp:spPr>
        <a:xfrm>
          <a:off x="216074" y="25677"/>
          <a:ext cx="2289776" cy="991039"/>
        </a:xfrm>
        <a:prstGeom prst="roundRect">
          <a:avLst>
            <a:gd name="adj" fmla="val 10000"/>
          </a:avLst>
        </a:prstGeom>
        <a:solidFill>
          <a:schemeClr val="bg2">
            <a:lumMod val="2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Benefits</a:t>
          </a:r>
        </a:p>
      </dsp:txBody>
      <dsp:txXfrm>
        <a:off x="245101" y="54704"/>
        <a:ext cx="2231722" cy="932985"/>
      </dsp:txXfrm>
    </dsp:sp>
    <dsp:sp modelId="{505878E3-BFDB-0342-B885-F39F4D6FE1E0}">
      <dsp:nvSpPr>
        <dsp:cNvPr id="0" name=""/>
        <dsp:cNvSpPr/>
      </dsp:nvSpPr>
      <dsp:spPr>
        <a:xfrm>
          <a:off x="3007928" y="44210"/>
          <a:ext cx="2289776" cy="991039"/>
        </a:xfrm>
        <a:prstGeom prst="roundRect">
          <a:avLst>
            <a:gd name="adj" fmla="val 10000"/>
          </a:avLst>
        </a:prstGeom>
        <a:solidFill>
          <a:schemeClr val="bg2">
            <a:lumMod val="2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Harms</a:t>
          </a:r>
          <a:endParaRPr lang="en-US" sz="3500" kern="1200" dirty="0"/>
        </a:p>
      </dsp:txBody>
      <dsp:txXfrm>
        <a:off x="3036955" y="73237"/>
        <a:ext cx="2231722" cy="932985"/>
      </dsp:txXfrm>
    </dsp:sp>
    <dsp:sp modelId="{DC120EC1-2C36-5B4B-B49B-454D191D6067}">
      <dsp:nvSpPr>
        <dsp:cNvPr id="0" name=""/>
        <dsp:cNvSpPr/>
      </dsp:nvSpPr>
      <dsp:spPr>
        <a:xfrm>
          <a:off x="2398976" y="4211916"/>
          <a:ext cx="743279" cy="743279"/>
        </a:xfrm>
        <a:prstGeom prst="triangle">
          <a:avLst/>
        </a:prstGeom>
        <a:solidFill>
          <a:schemeClr val="bg2">
            <a:lumMod val="1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54C746-02EF-864E-87E2-03EBB51E324D}">
      <dsp:nvSpPr>
        <dsp:cNvPr id="0" name=""/>
        <dsp:cNvSpPr/>
      </dsp:nvSpPr>
      <dsp:spPr>
        <a:xfrm>
          <a:off x="540097" y="3893413"/>
          <a:ext cx="4461038" cy="311946"/>
        </a:xfrm>
        <a:prstGeom prst="rect">
          <a:avLst/>
        </a:prstGeom>
        <a:solidFill>
          <a:schemeClr val="bg2">
            <a:lumMod val="1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433BBA-FD4E-6D4C-88B8-6A7C295FE274}">
      <dsp:nvSpPr>
        <dsp:cNvPr id="0" name=""/>
        <dsp:cNvSpPr/>
      </dsp:nvSpPr>
      <dsp:spPr>
        <a:xfrm>
          <a:off x="3258668" y="1253663"/>
          <a:ext cx="1770312" cy="611367"/>
        </a:xfrm>
        <a:prstGeom prst="roundRect">
          <a:avLst/>
        </a:prstGeom>
        <a:solidFill>
          <a:srgbClr val="66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False positives</a:t>
          </a:r>
        </a:p>
      </dsp:txBody>
      <dsp:txXfrm>
        <a:off x="3288512" y="1283507"/>
        <a:ext cx="1710624" cy="551679"/>
      </dsp:txXfrm>
    </dsp:sp>
    <dsp:sp modelId="{89D8ECFC-18B4-6B42-97D5-D580F8344705}">
      <dsp:nvSpPr>
        <dsp:cNvPr id="0" name=""/>
        <dsp:cNvSpPr/>
      </dsp:nvSpPr>
      <dsp:spPr>
        <a:xfrm>
          <a:off x="3234336" y="2560503"/>
          <a:ext cx="1770312" cy="611367"/>
        </a:xfrm>
        <a:prstGeom prst="roundRect">
          <a:avLst/>
        </a:prstGeom>
        <a:solidFill>
          <a:srgbClr val="D407B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False negative</a:t>
          </a:r>
        </a:p>
      </dsp:txBody>
      <dsp:txXfrm>
        <a:off x="3264180" y="2590347"/>
        <a:ext cx="1710624" cy="551679"/>
      </dsp:txXfrm>
    </dsp:sp>
    <dsp:sp modelId="{90D105A5-FBC2-024E-97AD-DDD534BE32D0}">
      <dsp:nvSpPr>
        <dsp:cNvPr id="0" name=""/>
        <dsp:cNvSpPr/>
      </dsp:nvSpPr>
      <dsp:spPr>
        <a:xfrm>
          <a:off x="3245310" y="1906417"/>
          <a:ext cx="1770312" cy="611367"/>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Overdiagnosis</a:t>
          </a:r>
        </a:p>
      </dsp:txBody>
      <dsp:txXfrm>
        <a:off x="3275154" y="1936261"/>
        <a:ext cx="1710624" cy="551679"/>
      </dsp:txXfrm>
    </dsp:sp>
    <dsp:sp modelId="{23A3771B-6547-7547-A698-8CBA891FFAB9}">
      <dsp:nvSpPr>
        <dsp:cNvPr id="0" name=""/>
        <dsp:cNvSpPr/>
      </dsp:nvSpPr>
      <dsp:spPr>
        <a:xfrm>
          <a:off x="3220020" y="3227067"/>
          <a:ext cx="1770312" cy="611367"/>
        </a:xfrm>
        <a:prstGeom prst="roundRect">
          <a:avLst/>
        </a:prstGeom>
        <a:solidFill>
          <a:srgbClr val="58AA8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Health service prioritization</a:t>
          </a:r>
        </a:p>
      </dsp:txBody>
      <dsp:txXfrm>
        <a:off x="3249864" y="3256911"/>
        <a:ext cx="1710624" cy="551679"/>
      </dsp:txXfrm>
    </dsp:sp>
    <dsp:sp modelId="{8E574D9F-F4E5-2D40-AA82-35D7759C7B2E}">
      <dsp:nvSpPr>
        <dsp:cNvPr id="0" name=""/>
        <dsp:cNvSpPr/>
      </dsp:nvSpPr>
      <dsp:spPr>
        <a:xfrm>
          <a:off x="646661" y="3236500"/>
          <a:ext cx="1770312" cy="6113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Reducing cancer deaths</a:t>
          </a:r>
        </a:p>
      </dsp:txBody>
      <dsp:txXfrm>
        <a:off x="676505" y="3266344"/>
        <a:ext cx="1710624" cy="551679"/>
      </dsp:txXfrm>
    </dsp:sp>
    <dsp:sp modelId="{A7F63521-85A5-3E48-B300-D7AF7F3D1994}">
      <dsp:nvSpPr>
        <dsp:cNvPr id="0" name=""/>
        <dsp:cNvSpPr/>
      </dsp:nvSpPr>
      <dsp:spPr>
        <a:xfrm>
          <a:off x="644775" y="2582414"/>
          <a:ext cx="1770312" cy="61136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Identifying cancer early</a:t>
          </a:r>
        </a:p>
      </dsp:txBody>
      <dsp:txXfrm>
        <a:off x="674619" y="2612258"/>
        <a:ext cx="1710624" cy="55167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3043762" cy="465022"/>
          </a:xfrm>
          <a:prstGeom prst="rect">
            <a:avLst/>
          </a:prstGeom>
          <a:noFill/>
          <a:ln w="9525">
            <a:noFill/>
            <a:miter lim="800000"/>
            <a:headEnd/>
            <a:tailEnd/>
          </a:ln>
          <a:effectLst/>
        </p:spPr>
        <p:txBody>
          <a:bodyPr vert="horz" wrap="square" lIns="89351" tIns="44675" rIns="89351" bIns="44675" numCol="1" anchor="t" anchorCtr="0" compatLnSpc="1">
            <a:prstTxWarp prst="textNoShape">
              <a:avLst/>
            </a:prstTxWarp>
          </a:bodyPr>
          <a:lstStyle>
            <a:lvl1pPr eaLnBrk="0" hangingPunct="0">
              <a:defRPr sz="1100">
                <a:latin typeface="Arial" charset="0"/>
                <a:ea typeface="+mn-ea"/>
                <a:cs typeface="+mn-cs"/>
              </a:defRPr>
            </a:lvl1pPr>
          </a:lstStyle>
          <a:p>
            <a:pPr>
              <a:defRPr/>
            </a:pPr>
            <a:endParaRPr lang="en-US"/>
          </a:p>
        </p:txBody>
      </p:sp>
      <p:sp>
        <p:nvSpPr>
          <p:cNvPr id="86019" name="Rectangle 3"/>
          <p:cNvSpPr>
            <a:spLocks noGrp="1" noChangeArrowheads="1"/>
          </p:cNvSpPr>
          <p:nvPr>
            <p:ph type="dt" sz="quarter" idx="1"/>
          </p:nvPr>
        </p:nvSpPr>
        <p:spPr bwMode="auto">
          <a:xfrm>
            <a:off x="3979339" y="0"/>
            <a:ext cx="3043761" cy="465022"/>
          </a:xfrm>
          <a:prstGeom prst="rect">
            <a:avLst/>
          </a:prstGeom>
          <a:noFill/>
          <a:ln w="9525">
            <a:noFill/>
            <a:miter lim="800000"/>
            <a:headEnd/>
            <a:tailEnd/>
          </a:ln>
          <a:effectLst/>
        </p:spPr>
        <p:txBody>
          <a:bodyPr vert="horz" wrap="square" lIns="89351" tIns="44675" rIns="89351" bIns="44675" numCol="1" anchor="t" anchorCtr="0" compatLnSpc="1">
            <a:prstTxWarp prst="textNoShape">
              <a:avLst/>
            </a:prstTxWarp>
          </a:bodyPr>
          <a:lstStyle>
            <a:lvl1pPr algn="r" eaLnBrk="0" hangingPunct="0">
              <a:defRPr sz="1100">
                <a:latin typeface="Arial" charset="0"/>
                <a:ea typeface="+mn-ea"/>
                <a:cs typeface="+mn-cs"/>
              </a:defRPr>
            </a:lvl1pPr>
          </a:lstStyle>
          <a:p>
            <a:pPr>
              <a:defRPr/>
            </a:pPr>
            <a:endParaRPr lang="en-US"/>
          </a:p>
        </p:txBody>
      </p:sp>
      <p:sp>
        <p:nvSpPr>
          <p:cNvPr id="86020" name="Rectangle 4"/>
          <p:cNvSpPr>
            <a:spLocks noGrp="1" noChangeArrowheads="1"/>
          </p:cNvSpPr>
          <p:nvPr>
            <p:ph type="ftr" sz="quarter" idx="2"/>
          </p:nvPr>
        </p:nvSpPr>
        <p:spPr bwMode="auto">
          <a:xfrm>
            <a:off x="1" y="8844079"/>
            <a:ext cx="3043762" cy="465022"/>
          </a:xfrm>
          <a:prstGeom prst="rect">
            <a:avLst/>
          </a:prstGeom>
          <a:noFill/>
          <a:ln w="9525">
            <a:noFill/>
            <a:miter lim="800000"/>
            <a:headEnd/>
            <a:tailEnd/>
          </a:ln>
          <a:effectLst/>
        </p:spPr>
        <p:txBody>
          <a:bodyPr vert="horz" wrap="square" lIns="89351" tIns="44675" rIns="89351" bIns="44675" numCol="1" anchor="b" anchorCtr="0" compatLnSpc="1">
            <a:prstTxWarp prst="textNoShape">
              <a:avLst/>
            </a:prstTxWarp>
          </a:bodyPr>
          <a:lstStyle>
            <a:lvl1pPr eaLnBrk="0" hangingPunct="0">
              <a:defRPr sz="1100">
                <a:latin typeface="Arial" charset="0"/>
                <a:ea typeface="+mn-ea"/>
                <a:cs typeface="+mn-cs"/>
              </a:defRPr>
            </a:lvl1pPr>
          </a:lstStyle>
          <a:p>
            <a:pPr>
              <a:defRPr/>
            </a:pPr>
            <a:endParaRPr lang="en-US"/>
          </a:p>
        </p:txBody>
      </p:sp>
      <p:sp>
        <p:nvSpPr>
          <p:cNvPr id="86021" name="Rectangle 5"/>
          <p:cNvSpPr>
            <a:spLocks noGrp="1" noChangeArrowheads="1"/>
          </p:cNvSpPr>
          <p:nvPr>
            <p:ph type="sldNum" sz="quarter" idx="3"/>
          </p:nvPr>
        </p:nvSpPr>
        <p:spPr bwMode="auto">
          <a:xfrm>
            <a:off x="3979339" y="8844079"/>
            <a:ext cx="3043761" cy="465022"/>
          </a:xfrm>
          <a:prstGeom prst="rect">
            <a:avLst/>
          </a:prstGeom>
          <a:noFill/>
          <a:ln w="9525">
            <a:noFill/>
            <a:miter lim="800000"/>
            <a:headEnd/>
            <a:tailEnd/>
          </a:ln>
          <a:effectLst/>
        </p:spPr>
        <p:txBody>
          <a:bodyPr vert="horz" wrap="square" lIns="89351" tIns="44675" rIns="89351" bIns="44675" numCol="1" anchor="b" anchorCtr="0" compatLnSpc="1">
            <a:prstTxWarp prst="textNoShape">
              <a:avLst/>
            </a:prstTxWarp>
          </a:bodyPr>
          <a:lstStyle>
            <a:lvl1pPr algn="r">
              <a:defRPr sz="1100"/>
            </a:lvl1pPr>
          </a:lstStyle>
          <a:p>
            <a:pPr>
              <a:defRPr/>
            </a:pPr>
            <a:fld id="{5A7B6153-D14A-46E5-8EE8-F0EAC1E69EC3}" type="slidenum">
              <a:rPr lang="en-US" altLang="en-US"/>
              <a:pPr>
                <a:defRPr/>
              </a:pPr>
              <a:t>‹#›</a:t>
            </a:fld>
            <a:endParaRPr lang="en-US" altLang="en-US"/>
          </a:p>
        </p:txBody>
      </p:sp>
    </p:spTree>
    <p:extLst>
      <p:ext uri="{BB962C8B-B14F-4D97-AF65-F5344CB8AC3E}">
        <p14:creationId xmlns:p14="http://schemas.microsoft.com/office/powerpoint/2010/main" val="785300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43762" cy="465022"/>
          </a:xfrm>
          <a:prstGeom prst="rect">
            <a:avLst/>
          </a:prstGeom>
          <a:noFill/>
          <a:ln w="9525">
            <a:noFill/>
            <a:miter lim="800000"/>
            <a:headEnd/>
            <a:tailEnd/>
          </a:ln>
          <a:effectLst/>
        </p:spPr>
        <p:txBody>
          <a:bodyPr vert="horz" wrap="square" lIns="89351" tIns="44675" rIns="89351" bIns="44675" numCol="1" anchor="t" anchorCtr="0" compatLnSpc="1">
            <a:prstTxWarp prst="textNoShape">
              <a:avLst/>
            </a:prstTxWarp>
          </a:bodyPr>
          <a:lstStyle>
            <a:lvl1pPr eaLnBrk="0" hangingPunct="0">
              <a:defRPr sz="11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9339" y="0"/>
            <a:ext cx="3043761" cy="465022"/>
          </a:xfrm>
          <a:prstGeom prst="rect">
            <a:avLst/>
          </a:prstGeom>
          <a:noFill/>
          <a:ln w="9525">
            <a:noFill/>
            <a:miter lim="800000"/>
            <a:headEnd/>
            <a:tailEnd/>
          </a:ln>
          <a:effectLst/>
        </p:spPr>
        <p:txBody>
          <a:bodyPr vert="horz" wrap="square" lIns="89351" tIns="44675" rIns="89351" bIns="44675" numCol="1" anchor="t" anchorCtr="0" compatLnSpc="1">
            <a:prstTxWarp prst="textNoShape">
              <a:avLst/>
            </a:prstTxWarp>
          </a:bodyPr>
          <a:lstStyle>
            <a:lvl1pPr algn="r" eaLnBrk="0" hangingPunct="0">
              <a:defRPr sz="11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893763" y="698500"/>
            <a:ext cx="523557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7146" y="4422039"/>
            <a:ext cx="5148808" cy="4188084"/>
          </a:xfrm>
          <a:prstGeom prst="rect">
            <a:avLst/>
          </a:prstGeom>
          <a:noFill/>
          <a:ln w="9525">
            <a:noFill/>
            <a:miter lim="800000"/>
            <a:headEnd/>
            <a:tailEnd/>
          </a:ln>
          <a:effectLst/>
        </p:spPr>
        <p:txBody>
          <a:bodyPr vert="horz" wrap="square" lIns="89351" tIns="44675" rIns="89351" bIns="44675"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5126" name="Rectangle 6"/>
          <p:cNvSpPr>
            <a:spLocks noGrp="1" noChangeArrowheads="1"/>
          </p:cNvSpPr>
          <p:nvPr>
            <p:ph type="ftr" sz="quarter" idx="4"/>
          </p:nvPr>
        </p:nvSpPr>
        <p:spPr bwMode="auto">
          <a:xfrm>
            <a:off x="1" y="8844079"/>
            <a:ext cx="3043762" cy="465022"/>
          </a:xfrm>
          <a:prstGeom prst="rect">
            <a:avLst/>
          </a:prstGeom>
          <a:noFill/>
          <a:ln w="9525">
            <a:noFill/>
            <a:miter lim="800000"/>
            <a:headEnd/>
            <a:tailEnd/>
          </a:ln>
          <a:effectLst/>
        </p:spPr>
        <p:txBody>
          <a:bodyPr vert="horz" wrap="square" lIns="89351" tIns="44675" rIns="89351" bIns="44675" numCol="1" anchor="b" anchorCtr="0" compatLnSpc="1">
            <a:prstTxWarp prst="textNoShape">
              <a:avLst/>
            </a:prstTxWarp>
          </a:bodyPr>
          <a:lstStyle>
            <a:lvl1pPr eaLnBrk="0" hangingPunct="0">
              <a:defRPr sz="11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9339" y="8844079"/>
            <a:ext cx="3043761" cy="465022"/>
          </a:xfrm>
          <a:prstGeom prst="rect">
            <a:avLst/>
          </a:prstGeom>
          <a:noFill/>
          <a:ln w="9525">
            <a:noFill/>
            <a:miter lim="800000"/>
            <a:headEnd/>
            <a:tailEnd/>
          </a:ln>
          <a:effectLst/>
        </p:spPr>
        <p:txBody>
          <a:bodyPr vert="horz" wrap="square" lIns="89351" tIns="44675" rIns="89351" bIns="44675" numCol="1" anchor="b" anchorCtr="0" compatLnSpc="1">
            <a:prstTxWarp prst="textNoShape">
              <a:avLst/>
            </a:prstTxWarp>
          </a:bodyPr>
          <a:lstStyle>
            <a:lvl1pPr algn="r">
              <a:defRPr sz="1100"/>
            </a:lvl1pPr>
          </a:lstStyle>
          <a:p>
            <a:pPr>
              <a:defRPr/>
            </a:pPr>
            <a:fld id="{F86FF94A-2C5C-4F72-9E35-28A17E9330DA}" type="slidenum">
              <a:rPr lang="en-US" altLang="en-US"/>
              <a:pPr>
                <a:defRPr/>
              </a:pPr>
              <a:t>‹#›</a:t>
            </a:fld>
            <a:endParaRPr lang="en-US" altLang="en-US"/>
          </a:p>
        </p:txBody>
      </p:sp>
    </p:spTree>
    <p:extLst>
      <p:ext uri="{BB962C8B-B14F-4D97-AF65-F5344CB8AC3E}">
        <p14:creationId xmlns:p14="http://schemas.microsoft.com/office/powerpoint/2010/main" val="1085040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69" algn="l" defTabSz="914307" rtl="0" eaLnBrk="1" latinLnBrk="0" hangingPunct="1">
      <a:defRPr sz="1200" kern="1200">
        <a:solidFill>
          <a:schemeClr val="tx1"/>
        </a:solidFill>
        <a:latin typeface="+mn-lt"/>
        <a:ea typeface="+mn-ea"/>
        <a:cs typeface="+mn-cs"/>
      </a:defRPr>
    </a:lvl6pPr>
    <a:lvl7pPr marL="2742921" algn="l" defTabSz="914307" rtl="0" eaLnBrk="1" latinLnBrk="0" hangingPunct="1">
      <a:defRPr sz="1200" kern="1200">
        <a:solidFill>
          <a:schemeClr val="tx1"/>
        </a:solidFill>
        <a:latin typeface="+mn-lt"/>
        <a:ea typeface="+mn-ea"/>
        <a:cs typeface="+mn-cs"/>
      </a:defRPr>
    </a:lvl7pPr>
    <a:lvl8pPr marL="3200076" algn="l" defTabSz="914307" rtl="0" eaLnBrk="1" latinLnBrk="0" hangingPunct="1">
      <a:defRPr sz="1200" kern="1200">
        <a:solidFill>
          <a:schemeClr val="tx1"/>
        </a:solidFill>
        <a:latin typeface="+mn-lt"/>
        <a:ea typeface="+mn-ea"/>
        <a:cs typeface="+mn-cs"/>
      </a:defRPr>
    </a:lvl8pPr>
    <a:lvl9pPr marL="3657231" algn="l" defTabSz="9143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introduce screening help to reduce the first delay on the slide (between first symptoms </a:t>
            </a:r>
          </a:p>
        </p:txBody>
      </p:sp>
      <p:sp>
        <p:nvSpPr>
          <p:cNvPr id="4" name="Slide Number Placeholder 3"/>
          <p:cNvSpPr>
            <a:spLocks noGrp="1"/>
          </p:cNvSpPr>
          <p:nvPr>
            <p:ph type="sldNum" sz="quarter" idx="5"/>
          </p:nvPr>
        </p:nvSpPr>
        <p:spPr/>
        <p:txBody>
          <a:bodyPr/>
          <a:lstStyle/>
          <a:p>
            <a:fld id="{AB887288-D568-4CE7-9959-403F73972843}" type="slidenum">
              <a:rPr lang="en-GB" smtClean="0"/>
              <a:t>8</a:t>
            </a:fld>
            <a:endParaRPr lang="en-GB"/>
          </a:p>
        </p:txBody>
      </p:sp>
    </p:spTree>
    <p:extLst>
      <p:ext uri="{BB962C8B-B14F-4D97-AF65-F5344CB8AC3E}">
        <p14:creationId xmlns:p14="http://schemas.microsoft.com/office/powerpoint/2010/main" val="236892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D7D253-6B72-4EEA-AA71-E9F8F0FD5B77}" type="slidenum">
              <a:rPr lang="fr-FR" smtClean="0"/>
              <a:t>20</a:t>
            </a:fld>
            <a:endParaRPr lang="fr-FR"/>
          </a:p>
        </p:txBody>
      </p:sp>
    </p:spTree>
    <p:extLst>
      <p:ext uri="{BB962C8B-B14F-4D97-AF65-F5344CB8AC3E}">
        <p14:creationId xmlns:p14="http://schemas.microsoft.com/office/powerpoint/2010/main" val="390927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countries implementing early diagnosis programs.</a:t>
            </a:r>
            <a:r>
              <a:rPr lang="en-US" baseline="0" dirty="0"/>
              <a:t> </a:t>
            </a:r>
            <a:r>
              <a:rPr lang="en-US" dirty="0"/>
              <a:t>WHO has recently issued a “guide to cancer early diagnosis”</a:t>
            </a:r>
            <a:r>
              <a:rPr lang="en-US" baseline="0" dirty="0"/>
              <a:t> that </a:t>
            </a:r>
            <a:r>
              <a:rPr lang="en-US" dirty="0"/>
              <a:t>exists</a:t>
            </a:r>
            <a:r>
              <a:rPr lang="en-US" baseline="0" dirty="0"/>
              <a:t> also in Russian.</a:t>
            </a:r>
          </a:p>
          <a:p>
            <a:r>
              <a:rPr lang="en-US" baseline="0" dirty="0"/>
              <a:t>Soon a similar guide on screening will be published that will help countries to decide when to screen and when not to screen. </a:t>
            </a:r>
          </a:p>
          <a:p>
            <a:r>
              <a:rPr lang="en-US" baseline="0" dirty="0"/>
              <a:t>In the meantime you can find WHO recommendation on mammography screening and cervical cancer screening in those 2 publications (</a:t>
            </a:r>
            <a:r>
              <a:rPr lang="en-US" i="1" baseline="0" dirty="0"/>
              <a:t>the green for mammography and the pink for cervical cancer </a:t>
            </a:r>
            <a:r>
              <a:rPr lang="en-US" baseline="0" dirty="0"/>
              <a:t>)</a:t>
            </a:r>
            <a:endParaRPr lang="en-US" dirty="0"/>
          </a:p>
        </p:txBody>
      </p:sp>
      <p:sp>
        <p:nvSpPr>
          <p:cNvPr id="4" name="Slide Number Placeholder 3"/>
          <p:cNvSpPr>
            <a:spLocks noGrp="1"/>
          </p:cNvSpPr>
          <p:nvPr>
            <p:ph type="sldNum" sz="quarter" idx="10"/>
          </p:nvPr>
        </p:nvSpPr>
        <p:spPr/>
        <p:txBody>
          <a:bodyPr/>
          <a:lstStyle/>
          <a:p>
            <a:fld id="{B8A65C83-A237-47B0-B740-CCC1AF9C0E3B}" type="slidenum">
              <a:rPr lang="en-GB" smtClean="0"/>
              <a:t>30</a:t>
            </a:fld>
            <a:endParaRPr lang="en-GB"/>
          </a:p>
        </p:txBody>
      </p:sp>
    </p:spTree>
    <p:extLst>
      <p:ext uri="{BB962C8B-B14F-4D97-AF65-F5344CB8AC3E}">
        <p14:creationId xmlns:p14="http://schemas.microsoft.com/office/powerpoint/2010/main" val="239973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a:t>
            </a:r>
            <a:r>
              <a:rPr lang="en-US" dirty="0"/>
              <a:t> figure</a:t>
            </a:r>
            <a:r>
              <a:rPr lang="en-US" baseline="0" dirty="0"/>
              <a:t> (from the </a:t>
            </a:r>
            <a:r>
              <a:rPr lang="en-US" i="1" dirty="0"/>
              <a:t>Lancet Commission on Palliative Care and Pain Relief)</a:t>
            </a:r>
            <a:r>
              <a:rPr lang="en-US" i="1" baseline="0" dirty="0"/>
              <a:t> </a:t>
            </a:r>
            <a:r>
              <a:rPr lang="en-US" baseline="0" dirty="0"/>
              <a:t>that illustrate clearly the lack of access to opioid in the world and notably in eastern Europe</a:t>
            </a:r>
          </a:p>
          <a:p>
            <a:endParaRPr lang="en-US" i="1" baseline="0" dirty="0"/>
          </a:p>
          <a:p>
            <a:r>
              <a:rPr lang="en-US" i="1" baseline="0" dirty="0"/>
              <a:t>Source: </a:t>
            </a:r>
            <a:r>
              <a:rPr lang="en-US" i="1" dirty="0"/>
              <a:t>Knaul FM, Farmer PE, Krakauer EL, De Lima L, </a:t>
            </a:r>
            <a:r>
              <a:rPr lang="en-US" i="1" dirty="0" err="1"/>
              <a:t>Bhadelia</a:t>
            </a:r>
            <a:r>
              <a:rPr lang="en-US" i="1" dirty="0"/>
              <a:t> A, Jiang </a:t>
            </a:r>
            <a:r>
              <a:rPr lang="en-US" i="1" dirty="0" err="1"/>
              <a:t>Kwete</a:t>
            </a:r>
            <a:r>
              <a:rPr lang="en-US" i="1" dirty="0"/>
              <a:t> X, Arreola-Ornelas H, Gómez-</a:t>
            </a:r>
            <a:r>
              <a:rPr lang="en-US" i="1" dirty="0" err="1"/>
              <a:t>Dantés</a:t>
            </a:r>
            <a:r>
              <a:rPr lang="en-US" i="1" dirty="0"/>
              <a:t> O, Rodriguez NM, Alleyne GAO, Connor SR, Hunter DJ, Lohman D, </a:t>
            </a:r>
            <a:r>
              <a:rPr lang="en-US" i="1" dirty="0" err="1"/>
              <a:t>Radbruch</a:t>
            </a:r>
            <a:r>
              <a:rPr lang="en-US" i="1" dirty="0"/>
              <a:t> L, Del </a:t>
            </a:r>
            <a:r>
              <a:rPr lang="en-US" i="1" dirty="0" err="1"/>
              <a:t>Rocío</a:t>
            </a:r>
            <a:r>
              <a:rPr lang="en-US" i="1" dirty="0"/>
              <a:t> </a:t>
            </a:r>
            <a:r>
              <a:rPr lang="en-US" i="1" dirty="0" err="1"/>
              <a:t>Sáenz</a:t>
            </a:r>
            <a:r>
              <a:rPr lang="en-US" i="1" dirty="0"/>
              <a:t> Madrigal M, </a:t>
            </a:r>
            <a:r>
              <a:rPr lang="en-US" i="1" dirty="0" err="1"/>
              <a:t>Atun</a:t>
            </a:r>
            <a:r>
              <a:rPr lang="en-US" i="1" dirty="0"/>
              <a:t> R, Foley KM, </a:t>
            </a:r>
            <a:r>
              <a:rPr lang="en-US" i="1" dirty="0" err="1"/>
              <a:t>Frenk</a:t>
            </a:r>
            <a:r>
              <a:rPr lang="en-US" i="1" dirty="0"/>
              <a:t> J, Jamison DT, </a:t>
            </a:r>
            <a:r>
              <a:rPr lang="en-US" i="1" dirty="0" err="1"/>
              <a:t>Rajagopal</a:t>
            </a:r>
            <a:r>
              <a:rPr lang="en-US" i="1" dirty="0"/>
              <a:t> MR; Lancet Commission on Palliative Care and Pain Relief Study Group. Alleviating the access abyss in palliative care and pain relief-an imperative of universal health coverage: the Lancet Commission report. Lancet. 2018 Apr 7;391(10128):1391-1454.</a:t>
            </a:r>
          </a:p>
        </p:txBody>
      </p:sp>
      <p:sp>
        <p:nvSpPr>
          <p:cNvPr id="4" name="Slide Number Placeholder 3"/>
          <p:cNvSpPr>
            <a:spLocks noGrp="1"/>
          </p:cNvSpPr>
          <p:nvPr>
            <p:ph type="sldNum" sz="quarter" idx="10"/>
          </p:nvPr>
        </p:nvSpPr>
        <p:spPr/>
        <p:txBody>
          <a:bodyPr/>
          <a:lstStyle/>
          <a:p>
            <a:fld id="{19D7D253-6B72-4EEA-AA71-E9F8F0FD5B77}" type="slidenum">
              <a:rPr lang="fr-FR" smtClean="0"/>
              <a:t>31</a:t>
            </a:fld>
            <a:endParaRPr lang="fr-FR"/>
          </a:p>
        </p:txBody>
      </p:sp>
    </p:spTree>
    <p:extLst>
      <p:ext uri="{BB962C8B-B14F-4D97-AF65-F5344CB8AC3E}">
        <p14:creationId xmlns:p14="http://schemas.microsoft.com/office/powerpoint/2010/main" val="98100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the member stated of WHO adopted a resolution</a:t>
            </a:r>
            <a:r>
              <a:rPr lang="en-US" baseline="0" dirty="0"/>
              <a:t> on palliative care and committed to:</a:t>
            </a:r>
          </a:p>
          <a:p>
            <a:pPr marL="171450" indent="-171450">
              <a:buFont typeface="Arial" panose="020B0604020202020204" pitchFamily="34" charset="0"/>
              <a:buChar char="•"/>
            </a:pPr>
            <a:r>
              <a:rPr lang="en-US" baseline="0" dirty="0"/>
              <a:t>Integrating palliative care into national health policies </a:t>
            </a:r>
          </a:p>
          <a:p>
            <a:pPr marL="171450" indent="-171450">
              <a:buFont typeface="Arial" panose="020B0604020202020204" pitchFamily="34" charset="0"/>
              <a:buChar char="•"/>
            </a:pPr>
            <a:r>
              <a:rPr lang="en-US" baseline="0" dirty="0"/>
              <a:t>Revise laws &amp; </a:t>
            </a:r>
            <a:r>
              <a:rPr lang="en-US" baseline="0" dirty="0" err="1"/>
              <a:t>prcesses</a:t>
            </a:r>
            <a:r>
              <a:rPr lang="en-US" baseline="0" dirty="0"/>
              <a:t> to improve access to opioids</a:t>
            </a:r>
          </a:p>
          <a:p>
            <a:pPr marL="171450" indent="-171450">
              <a:buFont typeface="Arial" panose="020B0604020202020204" pitchFamily="34" charset="0"/>
              <a:buChar char="•"/>
            </a:pPr>
            <a:r>
              <a:rPr lang="en-US" baseline="0" dirty="0"/>
              <a:t>Include palliative care in </a:t>
            </a:r>
            <a:r>
              <a:rPr lang="en-US" baseline="0" dirty="0" err="1"/>
              <a:t>traning</a:t>
            </a:r>
            <a:r>
              <a:rPr lang="en-US" baseline="0" dirty="0"/>
              <a:t> for health staff</a:t>
            </a:r>
          </a:p>
          <a:p>
            <a:pPr marL="171450" indent="-171450">
              <a:buFont typeface="Arial" panose="020B0604020202020204" pitchFamily="34" charset="0"/>
              <a:buChar char="•"/>
            </a:pPr>
            <a:r>
              <a:rPr lang="en-US" baseline="0" dirty="0"/>
              <a:t>Develop palliative care services, notably at PHC level</a:t>
            </a:r>
            <a:endParaRPr lang="en-US" dirty="0"/>
          </a:p>
        </p:txBody>
      </p:sp>
      <p:sp>
        <p:nvSpPr>
          <p:cNvPr id="4" name="Slide Number Placeholder 3"/>
          <p:cNvSpPr>
            <a:spLocks noGrp="1"/>
          </p:cNvSpPr>
          <p:nvPr>
            <p:ph type="sldNum" sz="quarter" idx="10"/>
          </p:nvPr>
        </p:nvSpPr>
        <p:spPr/>
        <p:txBody>
          <a:bodyPr/>
          <a:lstStyle/>
          <a:p>
            <a:fld id="{19D7D253-6B72-4EEA-AA71-E9F8F0FD5B77}" type="slidenum">
              <a:rPr lang="fr-FR" smtClean="0"/>
              <a:t>32</a:t>
            </a:fld>
            <a:endParaRPr lang="fr-FR"/>
          </a:p>
        </p:txBody>
      </p:sp>
    </p:spTree>
    <p:extLst>
      <p:ext uri="{BB962C8B-B14F-4D97-AF65-F5344CB8AC3E}">
        <p14:creationId xmlns:p14="http://schemas.microsoft.com/office/powerpoint/2010/main" val="99743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a:t>
            </a:r>
            <a:r>
              <a:rPr lang="en-US" baseline="0" dirty="0"/>
              <a:t> 2014 resolution, </a:t>
            </a:r>
            <a:r>
              <a:rPr lang="en-US" dirty="0"/>
              <a:t>WHO has issued</a:t>
            </a:r>
            <a:r>
              <a:rPr lang="en-US" baseline="0" dirty="0"/>
              <a:t> a lot of new guidelines and tools to help countries developing palliative care which are presented here. (the one in blue in the middle is translated in Russian and the others will be translated as soon as funding is available)</a:t>
            </a:r>
            <a:endParaRPr lang="en-US" dirty="0"/>
          </a:p>
        </p:txBody>
      </p:sp>
      <p:sp>
        <p:nvSpPr>
          <p:cNvPr id="4" name="Slide Number Placeholder 3"/>
          <p:cNvSpPr>
            <a:spLocks noGrp="1"/>
          </p:cNvSpPr>
          <p:nvPr>
            <p:ph type="sldNum" sz="quarter" idx="10"/>
          </p:nvPr>
        </p:nvSpPr>
        <p:spPr/>
        <p:txBody>
          <a:bodyPr/>
          <a:lstStyle/>
          <a:p>
            <a:fld id="{B8A65C83-A237-47B0-B740-CCC1AF9C0E3B}" type="slidenum">
              <a:rPr lang="en-GB" smtClean="0"/>
              <a:t>33</a:t>
            </a:fld>
            <a:endParaRPr lang="en-GB"/>
          </a:p>
        </p:txBody>
      </p:sp>
    </p:spTree>
    <p:extLst>
      <p:ext uri="{BB962C8B-B14F-4D97-AF65-F5344CB8AC3E}">
        <p14:creationId xmlns:p14="http://schemas.microsoft.com/office/powerpoint/2010/main" val="37610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893763" y="698500"/>
            <a:ext cx="523557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Most of the trials were performed be- fore widespread use of anti-estrogens and modern chemo- therapy with the exception of the Canadian National Breast Screening Study and the age trial [10,11]. </a:t>
            </a:r>
            <a:endParaRPr lang="en-US" dirty="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2E6A52D4-0294-E14E-B907-210B784E3ADE}" type="slidenum">
              <a:rPr lang="en-US" smtClean="0"/>
              <a:pPr>
                <a:defRPr/>
              </a:pPr>
              <a:t>34</a:t>
            </a:fld>
            <a:endParaRPr lang="en-US"/>
          </a:p>
        </p:txBody>
      </p:sp>
    </p:spTree>
    <p:extLst>
      <p:ext uri="{BB962C8B-B14F-4D97-AF65-F5344CB8AC3E}">
        <p14:creationId xmlns:p14="http://schemas.microsoft.com/office/powerpoint/2010/main" val="352459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893763" y="698500"/>
            <a:ext cx="523557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2E6A52D4-0294-E14E-B907-210B784E3ADE}" type="slidenum">
              <a:rPr lang="en-US" smtClean="0"/>
              <a:pPr>
                <a:defRPr/>
              </a:pPr>
              <a:t>35</a:t>
            </a:fld>
            <a:endParaRPr lang="en-US"/>
          </a:p>
        </p:txBody>
      </p:sp>
    </p:spTree>
    <p:extLst>
      <p:ext uri="{BB962C8B-B14F-4D97-AF65-F5344CB8AC3E}">
        <p14:creationId xmlns:p14="http://schemas.microsoft.com/office/powerpoint/2010/main" val="55461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t>
            </a:r>
            <a:r>
              <a:rPr lang="en-GB" dirty="0" err="1"/>
              <a:t>www.cdc.gov</a:t>
            </a:r>
            <a:r>
              <a:rPr lang="en-GB" dirty="0"/>
              <a:t>/</a:t>
            </a:r>
            <a:r>
              <a:rPr lang="en-GB" dirty="0" err="1"/>
              <a:t>nccdphp</a:t>
            </a:r>
            <a:r>
              <a:rPr lang="en-GB" dirty="0"/>
              <a:t>/publications/factsheets/Prevention/</a:t>
            </a:r>
            <a:r>
              <a:rPr lang="en-GB" dirty="0" err="1"/>
              <a:t>pdf</a:t>
            </a:r>
            <a:r>
              <a:rPr lang="en-GB" dirty="0"/>
              <a:t>/</a:t>
            </a:r>
            <a:r>
              <a:rPr lang="en-GB" dirty="0" err="1"/>
              <a:t>cancer.pdf</a:t>
            </a:r>
            <a:endParaRPr lang="en-GB" dirty="0"/>
          </a:p>
          <a:p>
            <a:endParaRPr lang="en-GB" dirty="0"/>
          </a:p>
          <a:p>
            <a:r>
              <a:rPr lang="en-GB" dirty="0"/>
              <a:t>http://</a:t>
            </a:r>
            <a:r>
              <a:rPr lang="en-GB" dirty="0" err="1"/>
              <a:t>www.ncbi.nlm.nih.gov</a:t>
            </a:r>
            <a:r>
              <a:rPr lang="en-GB" dirty="0"/>
              <a:t>/</a:t>
            </a:r>
            <a:r>
              <a:rPr lang="en-GB" dirty="0" err="1"/>
              <a:t>pubmed</a:t>
            </a:r>
            <a:r>
              <a:rPr lang="en-GB" dirty="0"/>
              <a:t>/23303200</a:t>
            </a:r>
          </a:p>
        </p:txBody>
      </p:sp>
      <p:sp>
        <p:nvSpPr>
          <p:cNvPr id="4" name="Slide Number Placeholder 3"/>
          <p:cNvSpPr>
            <a:spLocks noGrp="1"/>
          </p:cNvSpPr>
          <p:nvPr>
            <p:ph type="sldNum" sz="quarter" idx="10"/>
          </p:nvPr>
        </p:nvSpPr>
        <p:spPr/>
        <p:txBody>
          <a:bodyPr/>
          <a:lstStyle/>
          <a:p>
            <a:fld id="{CCF54F39-FDA4-485C-887A-35F334E49A1D}" type="slidenum">
              <a:rPr lang="en-GB" smtClean="0"/>
              <a:t>36</a:t>
            </a:fld>
            <a:endParaRPr lang="en-GB"/>
          </a:p>
        </p:txBody>
      </p:sp>
    </p:spTree>
    <p:extLst>
      <p:ext uri="{BB962C8B-B14F-4D97-AF65-F5344CB8AC3E}">
        <p14:creationId xmlns:p14="http://schemas.microsoft.com/office/powerpoint/2010/main" val="266287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7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46084688"/>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15250" y="0"/>
            <a:ext cx="2571750" cy="5851545"/>
          </a:xfrm>
        </p:spPr>
        <p:txBody>
          <a:bodyPr vert="eaVert"/>
          <a:lstStyle/>
          <a:p>
            <a:r>
              <a:rPr lang="fr-FR"/>
              <a:t>Cliquez pour modifier le style du titre</a:t>
            </a:r>
            <a:endParaRPr lang="en-GB"/>
          </a:p>
        </p:txBody>
      </p:sp>
      <p:sp>
        <p:nvSpPr>
          <p:cNvPr id="3" name="Espace réservé du texte vertical 2"/>
          <p:cNvSpPr>
            <a:spLocks noGrp="1"/>
          </p:cNvSpPr>
          <p:nvPr>
            <p:ph type="body" orient="vert" idx="1"/>
          </p:nvPr>
        </p:nvSpPr>
        <p:spPr>
          <a:xfrm>
            <a:off x="0" y="0"/>
            <a:ext cx="7568642" cy="585154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2602752380"/>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7/19/2019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 y="0"/>
            <a:ext cx="10280524" cy="6858000"/>
          </a:xfrm>
          <a:prstGeom prst="rect">
            <a:avLst/>
          </a:prstGeom>
        </p:spPr>
      </p:pic>
    </p:spTree>
    <p:extLst>
      <p:ext uri="{BB962C8B-B14F-4D97-AF65-F5344CB8AC3E}">
        <p14:creationId xmlns:p14="http://schemas.microsoft.com/office/powerpoint/2010/main" val="19391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73719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457" y="4407381"/>
            <a:ext cx="8744561" cy="1362097"/>
          </a:xfrm>
        </p:spPr>
        <p:txBody>
          <a:bodyPr anchor="t"/>
          <a:lstStyle>
            <a:lvl1pPr algn="l">
              <a:defRPr sz="3800" b="1" cap="all"/>
            </a:lvl1pPr>
          </a:lstStyle>
          <a:p>
            <a:r>
              <a:rPr lang="fr-FR"/>
              <a:t>Cliquez pour modifier le style du titre</a:t>
            </a:r>
            <a:endParaRPr lang="en-GB"/>
          </a:p>
        </p:txBody>
      </p:sp>
      <p:sp>
        <p:nvSpPr>
          <p:cNvPr id="3" name="Espace réservé du texte 2"/>
          <p:cNvSpPr>
            <a:spLocks noGrp="1"/>
          </p:cNvSpPr>
          <p:nvPr>
            <p:ph type="body" idx="1"/>
          </p:nvPr>
        </p:nvSpPr>
        <p:spPr>
          <a:xfrm>
            <a:off x="812457" y="2907058"/>
            <a:ext cx="8744561" cy="1500322"/>
          </a:xfrm>
        </p:spPr>
        <p:txBody>
          <a:bodyPr anchor="b"/>
          <a:lstStyle>
            <a:lvl1pPr marL="0" indent="0">
              <a:buNone/>
              <a:defRPr sz="1900"/>
            </a:lvl1pPr>
            <a:lvl2pPr marL="429357" indent="0">
              <a:buNone/>
              <a:defRPr sz="1700"/>
            </a:lvl2pPr>
            <a:lvl3pPr marL="858717" indent="0">
              <a:buNone/>
              <a:defRPr sz="1500"/>
            </a:lvl3pPr>
            <a:lvl4pPr marL="1288076" indent="0">
              <a:buNone/>
              <a:defRPr sz="1300"/>
            </a:lvl4pPr>
            <a:lvl5pPr marL="1717435" indent="0">
              <a:buNone/>
              <a:defRPr sz="1300"/>
            </a:lvl5pPr>
            <a:lvl6pPr marL="2146794" indent="0">
              <a:buNone/>
              <a:defRPr sz="1300"/>
            </a:lvl6pPr>
            <a:lvl7pPr marL="2576152" indent="0">
              <a:buNone/>
              <a:defRPr sz="1300"/>
            </a:lvl7pPr>
            <a:lvl8pPr marL="3005511" indent="0">
              <a:buNone/>
              <a:defRPr sz="1300"/>
            </a:lvl8pPr>
            <a:lvl9pPr marL="3434870" indent="0">
              <a:buNone/>
              <a:defRPr sz="1300"/>
            </a:lvl9pPr>
          </a:lstStyle>
          <a:p>
            <a:pPr lvl="0"/>
            <a:r>
              <a:rPr lang="fr-FR"/>
              <a:t>Cliquez pour modifier les styles du texte du masque</a:t>
            </a:r>
          </a:p>
        </p:txBody>
      </p:sp>
    </p:spTree>
    <p:extLst>
      <p:ext uri="{BB962C8B-B14F-4D97-AF65-F5344CB8AC3E}">
        <p14:creationId xmlns:p14="http://schemas.microsoft.com/office/powerpoint/2010/main" val="204550651"/>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
        <p:nvSpPr>
          <p:cNvPr id="3" name="Espace réservé du contenu 2"/>
          <p:cNvSpPr>
            <a:spLocks noGrp="1"/>
          </p:cNvSpPr>
          <p:nvPr>
            <p:ph sz="half" idx="1"/>
          </p:nvPr>
        </p:nvSpPr>
        <p:spPr>
          <a:xfrm>
            <a:off x="526877" y="1500326"/>
            <a:ext cx="4509725" cy="435122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5183210" y="1500326"/>
            <a:ext cx="4511253" cy="435122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379336242"/>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659" y="275015"/>
            <a:ext cx="9257689" cy="1143240"/>
          </a:xfrm>
        </p:spPr>
        <p:txBody>
          <a:bodyPr/>
          <a:lstStyle>
            <a:lvl1pPr>
              <a:defRPr/>
            </a:lvl1pPr>
          </a:lstStyle>
          <a:p>
            <a:r>
              <a:rPr lang="fr-FR"/>
              <a:t>Cliquez pour modifier le style du titre</a:t>
            </a:r>
            <a:endParaRPr lang="en-GB"/>
          </a:p>
        </p:txBody>
      </p:sp>
      <p:sp>
        <p:nvSpPr>
          <p:cNvPr id="3" name="Espace réservé du texte 2"/>
          <p:cNvSpPr>
            <a:spLocks noGrp="1"/>
          </p:cNvSpPr>
          <p:nvPr>
            <p:ph type="body" idx="1"/>
          </p:nvPr>
        </p:nvSpPr>
        <p:spPr>
          <a:xfrm>
            <a:off x="514656" y="1534880"/>
            <a:ext cx="4544850" cy="639293"/>
          </a:xfrm>
        </p:spPr>
        <p:txBody>
          <a:bodyPr anchor="b"/>
          <a:lstStyle>
            <a:lvl1pPr marL="0" indent="0">
              <a:buNone/>
              <a:defRPr sz="2300" b="1"/>
            </a:lvl1pPr>
            <a:lvl2pPr marL="429357" indent="0">
              <a:buNone/>
              <a:defRPr sz="1900" b="1"/>
            </a:lvl2pPr>
            <a:lvl3pPr marL="858717" indent="0">
              <a:buNone/>
              <a:defRPr sz="1700" b="1"/>
            </a:lvl3pPr>
            <a:lvl4pPr marL="1288076" indent="0">
              <a:buNone/>
              <a:defRPr sz="1500" b="1"/>
            </a:lvl4pPr>
            <a:lvl5pPr marL="1717435" indent="0">
              <a:buNone/>
              <a:defRPr sz="1500" b="1"/>
            </a:lvl5pPr>
            <a:lvl6pPr marL="2146794" indent="0">
              <a:buNone/>
              <a:defRPr sz="1500" b="1"/>
            </a:lvl6pPr>
            <a:lvl7pPr marL="2576152" indent="0">
              <a:buNone/>
              <a:defRPr sz="1500" b="1"/>
            </a:lvl7pPr>
            <a:lvl8pPr marL="3005511" indent="0">
              <a:buNone/>
              <a:defRPr sz="1500" b="1"/>
            </a:lvl8pPr>
            <a:lvl9pPr marL="3434870" indent="0">
              <a:buNone/>
              <a:defRPr sz="1500" b="1"/>
            </a:lvl9pPr>
          </a:lstStyle>
          <a:p>
            <a:pPr lvl="0"/>
            <a:r>
              <a:rPr lang="fr-FR"/>
              <a:t>Cliquez pour modifier les styles du texte du masque</a:t>
            </a:r>
          </a:p>
        </p:txBody>
      </p:sp>
      <p:sp>
        <p:nvSpPr>
          <p:cNvPr id="4" name="Espace réservé du contenu 3"/>
          <p:cNvSpPr>
            <a:spLocks noGrp="1"/>
          </p:cNvSpPr>
          <p:nvPr>
            <p:ph sz="half" idx="2"/>
          </p:nvPr>
        </p:nvSpPr>
        <p:spPr>
          <a:xfrm>
            <a:off x="514656" y="2174174"/>
            <a:ext cx="4544850" cy="395238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5225967" y="1534880"/>
            <a:ext cx="4546378" cy="639293"/>
          </a:xfrm>
        </p:spPr>
        <p:txBody>
          <a:bodyPr anchor="b"/>
          <a:lstStyle>
            <a:lvl1pPr marL="0" indent="0">
              <a:buNone/>
              <a:defRPr sz="2300" b="1"/>
            </a:lvl1pPr>
            <a:lvl2pPr marL="429357" indent="0">
              <a:buNone/>
              <a:defRPr sz="1900" b="1"/>
            </a:lvl2pPr>
            <a:lvl3pPr marL="858717" indent="0">
              <a:buNone/>
              <a:defRPr sz="1700" b="1"/>
            </a:lvl3pPr>
            <a:lvl4pPr marL="1288076" indent="0">
              <a:buNone/>
              <a:defRPr sz="1500" b="1"/>
            </a:lvl4pPr>
            <a:lvl5pPr marL="1717435" indent="0">
              <a:buNone/>
              <a:defRPr sz="1500" b="1"/>
            </a:lvl5pPr>
            <a:lvl6pPr marL="2146794" indent="0">
              <a:buNone/>
              <a:defRPr sz="1500" b="1"/>
            </a:lvl6pPr>
            <a:lvl7pPr marL="2576152" indent="0">
              <a:buNone/>
              <a:defRPr sz="1500" b="1"/>
            </a:lvl7pPr>
            <a:lvl8pPr marL="3005511" indent="0">
              <a:buNone/>
              <a:defRPr sz="1500" b="1"/>
            </a:lvl8pPr>
            <a:lvl9pPr marL="3434870" indent="0">
              <a:buNone/>
              <a:defRPr sz="1500" b="1"/>
            </a:lvl9pPr>
          </a:lstStyle>
          <a:p>
            <a:pPr lvl="0"/>
            <a:r>
              <a:rPr lang="fr-FR"/>
              <a:t>Cliquez pour modifier les styles du texte du masque</a:t>
            </a:r>
          </a:p>
        </p:txBody>
      </p:sp>
      <p:sp>
        <p:nvSpPr>
          <p:cNvPr id="6" name="Espace réservé du contenu 5"/>
          <p:cNvSpPr>
            <a:spLocks noGrp="1"/>
          </p:cNvSpPr>
          <p:nvPr>
            <p:ph sz="quarter" idx="4"/>
          </p:nvPr>
        </p:nvSpPr>
        <p:spPr>
          <a:xfrm>
            <a:off x="5225967" y="2174174"/>
            <a:ext cx="4546378" cy="395238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179105194"/>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GB"/>
          </a:p>
        </p:txBody>
      </p:sp>
    </p:spTree>
    <p:extLst>
      <p:ext uri="{BB962C8B-B14F-4D97-AF65-F5344CB8AC3E}">
        <p14:creationId xmlns:p14="http://schemas.microsoft.com/office/powerpoint/2010/main" val="3272318225"/>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91236"/>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659" y="273575"/>
            <a:ext cx="3384203" cy="1161958"/>
          </a:xfrm>
        </p:spPr>
        <p:txBody>
          <a:bodyPr anchor="b"/>
          <a:lstStyle>
            <a:lvl1pPr algn="l">
              <a:defRPr sz="1900" b="1"/>
            </a:lvl1pPr>
          </a:lstStyle>
          <a:p>
            <a:r>
              <a:rPr lang="fr-FR"/>
              <a:t>Cliquez pour modifier le style du titre</a:t>
            </a:r>
            <a:endParaRPr lang="en-GB"/>
          </a:p>
        </p:txBody>
      </p:sp>
      <p:sp>
        <p:nvSpPr>
          <p:cNvPr id="3" name="Espace réservé du contenu 2"/>
          <p:cNvSpPr>
            <a:spLocks noGrp="1"/>
          </p:cNvSpPr>
          <p:nvPr>
            <p:ph idx="1"/>
          </p:nvPr>
        </p:nvSpPr>
        <p:spPr>
          <a:xfrm>
            <a:off x="4022559" y="273571"/>
            <a:ext cx="5749786" cy="5852986"/>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514659" y="1435533"/>
            <a:ext cx="3384203" cy="4691027"/>
          </a:xfrm>
        </p:spPr>
        <p:txBody>
          <a:bodyPr/>
          <a:lstStyle>
            <a:lvl1pPr marL="0" indent="0">
              <a:buNone/>
              <a:defRPr sz="1300"/>
            </a:lvl1pPr>
            <a:lvl2pPr marL="429357" indent="0">
              <a:buNone/>
              <a:defRPr sz="1100"/>
            </a:lvl2pPr>
            <a:lvl3pPr marL="858717" indent="0">
              <a:buNone/>
              <a:defRPr sz="900"/>
            </a:lvl3pPr>
            <a:lvl4pPr marL="1288076" indent="0">
              <a:buNone/>
              <a:defRPr sz="800"/>
            </a:lvl4pPr>
            <a:lvl5pPr marL="1717435" indent="0">
              <a:buNone/>
              <a:defRPr sz="800"/>
            </a:lvl5pPr>
            <a:lvl6pPr marL="2146794" indent="0">
              <a:buNone/>
              <a:defRPr sz="800"/>
            </a:lvl6pPr>
            <a:lvl7pPr marL="2576152" indent="0">
              <a:buNone/>
              <a:defRPr sz="800"/>
            </a:lvl7pPr>
            <a:lvl8pPr marL="3005511" indent="0">
              <a:buNone/>
              <a:defRPr sz="800"/>
            </a:lvl8pPr>
            <a:lvl9pPr marL="3434870" indent="0">
              <a:buNone/>
              <a:defRPr sz="800"/>
            </a:lvl9pPr>
          </a:lstStyle>
          <a:p>
            <a:pPr lvl="0"/>
            <a:r>
              <a:rPr lang="fr-FR"/>
              <a:t>Cliquez pour modifier les styles du texte du masque</a:t>
            </a:r>
          </a:p>
        </p:txBody>
      </p:sp>
    </p:spTree>
    <p:extLst>
      <p:ext uri="{BB962C8B-B14F-4D97-AF65-F5344CB8AC3E}">
        <p14:creationId xmlns:p14="http://schemas.microsoft.com/office/powerpoint/2010/main" val="768681572"/>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5864" y="4800456"/>
            <a:ext cx="6172811" cy="567300"/>
          </a:xfrm>
        </p:spPr>
        <p:txBody>
          <a:bodyPr anchor="b"/>
          <a:lstStyle>
            <a:lvl1pPr algn="l">
              <a:defRPr sz="1900" b="1"/>
            </a:lvl1pPr>
          </a:lstStyle>
          <a:p>
            <a:r>
              <a:rPr lang="fr-FR"/>
              <a:t>Cliquez pour modifier le style du titre</a:t>
            </a:r>
            <a:endParaRPr lang="en-GB"/>
          </a:p>
        </p:txBody>
      </p:sp>
      <p:sp>
        <p:nvSpPr>
          <p:cNvPr id="3" name="Espace réservé pour une image  2"/>
          <p:cNvSpPr>
            <a:spLocks noGrp="1"/>
          </p:cNvSpPr>
          <p:nvPr>
            <p:ph type="pic" idx="1"/>
          </p:nvPr>
        </p:nvSpPr>
        <p:spPr>
          <a:xfrm>
            <a:off x="2015864" y="613376"/>
            <a:ext cx="6172811" cy="4113648"/>
          </a:xfrm>
        </p:spPr>
        <p:txBody>
          <a:bodyPr/>
          <a:lstStyle>
            <a:lvl1pPr marL="0" indent="0">
              <a:buNone/>
              <a:defRPr sz="3000"/>
            </a:lvl1pPr>
            <a:lvl2pPr marL="429357" indent="0">
              <a:buNone/>
              <a:defRPr sz="2600"/>
            </a:lvl2pPr>
            <a:lvl3pPr marL="858717" indent="0">
              <a:buNone/>
              <a:defRPr sz="2300"/>
            </a:lvl3pPr>
            <a:lvl4pPr marL="1288076" indent="0">
              <a:buNone/>
              <a:defRPr sz="1900"/>
            </a:lvl4pPr>
            <a:lvl5pPr marL="1717435" indent="0">
              <a:buNone/>
              <a:defRPr sz="1900"/>
            </a:lvl5pPr>
            <a:lvl6pPr marL="2146794" indent="0">
              <a:buNone/>
              <a:defRPr sz="1900"/>
            </a:lvl6pPr>
            <a:lvl7pPr marL="2576152" indent="0">
              <a:buNone/>
              <a:defRPr sz="1900"/>
            </a:lvl7pPr>
            <a:lvl8pPr marL="3005511" indent="0">
              <a:buNone/>
              <a:defRPr sz="1900"/>
            </a:lvl8pPr>
            <a:lvl9pPr marL="3434870" indent="0">
              <a:buNone/>
              <a:defRPr sz="1900"/>
            </a:lvl9pPr>
          </a:lstStyle>
          <a:p>
            <a:pPr lvl="0"/>
            <a:r>
              <a:rPr lang="fr-FR" noProof="0"/>
              <a:t>Cliquez sur l'icône pour ajouter une image</a:t>
            </a:r>
            <a:endParaRPr lang="en-GB" noProof="0"/>
          </a:p>
        </p:txBody>
      </p:sp>
      <p:sp>
        <p:nvSpPr>
          <p:cNvPr id="4" name="Espace réservé du texte 3"/>
          <p:cNvSpPr>
            <a:spLocks noGrp="1"/>
          </p:cNvSpPr>
          <p:nvPr>
            <p:ph type="body" sz="half" idx="2"/>
          </p:nvPr>
        </p:nvSpPr>
        <p:spPr>
          <a:xfrm>
            <a:off x="2015864" y="5367757"/>
            <a:ext cx="6172811" cy="804876"/>
          </a:xfrm>
        </p:spPr>
        <p:txBody>
          <a:bodyPr/>
          <a:lstStyle>
            <a:lvl1pPr marL="0" indent="0">
              <a:buNone/>
              <a:defRPr sz="1300"/>
            </a:lvl1pPr>
            <a:lvl2pPr marL="429357" indent="0">
              <a:buNone/>
              <a:defRPr sz="1100"/>
            </a:lvl2pPr>
            <a:lvl3pPr marL="858717" indent="0">
              <a:buNone/>
              <a:defRPr sz="900"/>
            </a:lvl3pPr>
            <a:lvl4pPr marL="1288076" indent="0">
              <a:buNone/>
              <a:defRPr sz="800"/>
            </a:lvl4pPr>
            <a:lvl5pPr marL="1717435" indent="0">
              <a:buNone/>
              <a:defRPr sz="800"/>
            </a:lvl5pPr>
            <a:lvl6pPr marL="2146794" indent="0">
              <a:buNone/>
              <a:defRPr sz="800"/>
            </a:lvl6pPr>
            <a:lvl7pPr marL="2576152" indent="0">
              <a:buNone/>
              <a:defRPr sz="800"/>
            </a:lvl7pPr>
            <a:lvl8pPr marL="3005511" indent="0">
              <a:buNone/>
              <a:defRPr sz="800"/>
            </a:lvl8pPr>
            <a:lvl9pPr marL="3434870" indent="0">
              <a:buNone/>
              <a:defRPr sz="800"/>
            </a:lvl9pPr>
          </a:lstStyle>
          <a:p>
            <a:pPr lvl="0"/>
            <a:r>
              <a:rPr lang="fr-FR"/>
              <a:t>Cliquez pour modifier les styles du texte du masque</a:t>
            </a:r>
          </a:p>
        </p:txBody>
      </p:sp>
    </p:spTree>
    <p:extLst>
      <p:ext uri="{BB962C8B-B14F-4D97-AF65-F5344CB8AC3E}">
        <p14:creationId xmlns:p14="http://schemas.microsoft.com/office/powerpoint/2010/main" val="2446921730"/>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10287000" cy="1055688"/>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t>Cliquez pour modifier le style du titre</a:t>
            </a:r>
            <a:endParaRPr lang="en-GB"/>
          </a:p>
        </p:txBody>
      </p:sp>
      <p:sp>
        <p:nvSpPr>
          <p:cNvPr id="1027" name="Rectangle 4"/>
          <p:cNvSpPr>
            <a:spLocks noGrp="1" noChangeArrowheads="1"/>
          </p:cNvSpPr>
          <p:nvPr>
            <p:ph type="body" idx="1"/>
          </p:nvPr>
        </p:nvSpPr>
        <p:spPr bwMode="auto">
          <a:xfrm>
            <a:off x="527050" y="1500188"/>
            <a:ext cx="9167813"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8" name="Line 6"/>
          <p:cNvSpPr>
            <a:spLocks noChangeShapeType="1"/>
          </p:cNvSpPr>
          <p:nvPr/>
        </p:nvSpPr>
        <p:spPr bwMode="auto">
          <a:xfrm>
            <a:off x="0" y="1052513"/>
            <a:ext cx="10287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lIns="85871" tIns="42935" rIns="85871" bIns="42935"/>
          <a:lstStyle/>
          <a:p>
            <a:pPr>
              <a:defRPr/>
            </a:pPr>
            <a:endParaRPr lang="en-US">
              <a:latin typeface="Arial" charset="0"/>
              <a:ea typeface="ＭＳ Ｐゴシック" charset="0"/>
              <a:cs typeface="ＭＳ Ｐゴシック" charset="0"/>
            </a:endParaRPr>
          </a:p>
        </p:txBody>
      </p:sp>
      <p:sp>
        <p:nvSpPr>
          <p:cNvPr id="1029" name="Rectangle 12"/>
          <p:cNvSpPr>
            <a:spLocks noChangeArrowheads="1"/>
          </p:cNvSpPr>
          <p:nvPr/>
        </p:nvSpPr>
        <p:spPr bwMode="auto">
          <a:xfrm>
            <a:off x="0" y="6480175"/>
            <a:ext cx="10287000" cy="404813"/>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871" tIns="42935" rIns="85871" bIns="42935"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GB" altLang="en-US" sz="1000"/>
          </a:p>
        </p:txBody>
      </p:sp>
      <p:sp>
        <p:nvSpPr>
          <p:cNvPr id="1030" name="Rectangle 14"/>
          <p:cNvSpPr>
            <a:spLocks noChangeArrowheads="1"/>
          </p:cNvSpPr>
          <p:nvPr/>
        </p:nvSpPr>
        <p:spPr bwMode="auto">
          <a:xfrm>
            <a:off x="103188" y="6611938"/>
            <a:ext cx="3540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7900"/>
            <a:fld id="{3CD11DF7-64A4-4BB7-B552-681FAE8BF204}" type="slidenum">
              <a:rPr lang="x-none" altLang="en-US" sz="1000">
                <a:solidFill>
                  <a:srgbClr val="72BBE8"/>
                </a:solidFill>
              </a:rPr>
              <a:pPr defTabSz="977900"/>
              <a:t>‹#›</a:t>
            </a:fld>
            <a:r>
              <a:rPr lang="en-GB" altLang="en-US" sz="1000">
                <a:solidFill>
                  <a:srgbClr val="72BBE8"/>
                </a:solidFill>
              </a:rPr>
              <a:t> </a:t>
            </a:r>
            <a:r>
              <a:rPr lang="en-US" altLang="en-US" sz="1000" baseline="14000">
                <a:solidFill>
                  <a:schemeClr val="bg1"/>
                </a:solidFill>
              </a:rPr>
              <a:t>|</a:t>
            </a:r>
          </a:p>
        </p:txBody>
      </p:sp>
      <p:pic>
        <p:nvPicPr>
          <p:cNvPr id="1031" name="Picture 8" descr="WHO-EN-white-H"/>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04313" y="6515100"/>
            <a:ext cx="10699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3" r:id="rId12"/>
  </p:sldLayoutIdLst>
  <p:transition>
    <p:strips dir="rd"/>
  </p:transition>
  <p:txStyles>
    <p:title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p:titleStyle>
    <p:bodyStyle>
      <a:lvl1pPr marL="366713" indent="-366713" algn="l" defTabSz="977900" rtl="0" eaLnBrk="0" fontAlgn="base" hangingPunct="0">
        <a:spcBef>
          <a:spcPct val="80000"/>
        </a:spcBef>
        <a:spcAft>
          <a:spcPct val="0"/>
        </a:spcAft>
        <a:buClr>
          <a:srgbClr val="1E7FB8"/>
        </a:buClr>
        <a:buFont typeface="Wingdings" pitchFamily="2" charset="2"/>
        <a:buChar char="l"/>
        <a:defRPr sz="2600">
          <a:solidFill>
            <a:schemeClr val="tx1"/>
          </a:solidFill>
          <a:latin typeface="+mj-lt"/>
          <a:ea typeface="ＭＳ Ｐゴシック" charset="0"/>
          <a:cs typeface="+mn-cs"/>
        </a:defRPr>
      </a:lvl1pPr>
      <a:lvl2pPr marL="862013" indent="-301625" algn="l" defTabSz="977900" rtl="0" eaLnBrk="0" fontAlgn="base" hangingPunct="0">
        <a:spcBef>
          <a:spcPct val="20000"/>
        </a:spcBef>
        <a:spcAft>
          <a:spcPct val="0"/>
        </a:spcAft>
        <a:buClr>
          <a:srgbClr val="1E7FB8"/>
        </a:buClr>
        <a:buFont typeface="Arial" pitchFamily="34" charset="0"/>
        <a:buChar char="–"/>
        <a:defRPr sz="2300">
          <a:solidFill>
            <a:schemeClr val="tx1"/>
          </a:solidFill>
          <a:latin typeface="+mj-lt"/>
          <a:ea typeface="Arial" charset="0"/>
          <a:cs typeface="+mn-cs"/>
        </a:defRPr>
      </a:lvl2pPr>
      <a:lvl3pPr marL="1346200" indent="-288925" algn="l" defTabSz="977900" rtl="0" eaLnBrk="0" fontAlgn="base" hangingPunct="0">
        <a:spcBef>
          <a:spcPct val="20000"/>
        </a:spcBef>
        <a:spcAft>
          <a:spcPct val="0"/>
        </a:spcAft>
        <a:buClr>
          <a:srgbClr val="1E7FB8"/>
        </a:buClr>
        <a:buChar char="•"/>
        <a:defRPr sz="2300">
          <a:solidFill>
            <a:schemeClr val="tx1"/>
          </a:solidFill>
          <a:latin typeface="+mj-lt"/>
          <a:ea typeface="Arial" charset="0"/>
          <a:cs typeface="+mn-cs"/>
        </a:defRPr>
      </a:lvl3pPr>
      <a:lvl4pPr marL="1782763" indent="-242888" algn="l" defTabSz="977900" rtl="0" eaLnBrk="0" fontAlgn="base" hangingPunct="0">
        <a:spcBef>
          <a:spcPct val="20000"/>
        </a:spcBef>
        <a:spcAft>
          <a:spcPct val="0"/>
        </a:spcAft>
        <a:buClr>
          <a:srgbClr val="1E7FB8"/>
        </a:buClr>
        <a:buChar char="–"/>
        <a:defRPr sz="2300">
          <a:solidFill>
            <a:schemeClr val="tx1"/>
          </a:solidFill>
          <a:latin typeface="+mj-lt"/>
          <a:ea typeface="Arial" charset="0"/>
          <a:cs typeface="+mn-cs"/>
        </a:defRPr>
      </a:lvl4pPr>
      <a:lvl5pPr marL="2128838" indent="-153988" algn="r" defTabSz="977900" rtl="1" eaLnBrk="0" fontAlgn="base" hangingPunct="0">
        <a:spcBef>
          <a:spcPct val="20000"/>
        </a:spcBef>
        <a:spcAft>
          <a:spcPct val="0"/>
        </a:spcAft>
        <a:buChar char="»"/>
        <a:defRPr sz="2200">
          <a:solidFill>
            <a:srgbClr val="000066"/>
          </a:solidFill>
          <a:latin typeface="+mn-lt"/>
          <a:ea typeface="Arial" charset="0"/>
          <a:cs typeface="+mn-cs"/>
        </a:defRPr>
      </a:lvl5pPr>
      <a:lvl6pPr marL="2559754" indent="-155047" algn="r" defTabSz="979475" rtl="1" eaLnBrk="1" fontAlgn="base" hangingPunct="1">
        <a:spcBef>
          <a:spcPct val="20000"/>
        </a:spcBef>
        <a:spcAft>
          <a:spcPct val="0"/>
        </a:spcAft>
        <a:buChar char="»"/>
        <a:defRPr sz="2200">
          <a:solidFill>
            <a:srgbClr val="000066"/>
          </a:solidFill>
          <a:latin typeface="+mn-lt"/>
          <a:cs typeface="+mn-cs"/>
        </a:defRPr>
      </a:lvl6pPr>
      <a:lvl7pPr marL="2989112" indent="-155047" algn="r" defTabSz="979475" rtl="1" eaLnBrk="1" fontAlgn="base" hangingPunct="1">
        <a:spcBef>
          <a:spcPct val="20000"/>
        </a:spcBef>
        <a:spcAft>
          <a:spcPct val="0"/>
        </a:spcAft>
        <a:buChar char="»"/>
        <a:defRPr sz="2200">
          <a:solidFill>
            <a:srgbClr val="000066"/>
          </a:solidFill>
          <a:latin typeface="+mn-lt"/>
          <a:cs typeface="+mn-cs"/>
        </a:defRPr>
      </a:lvl7pPr>
      <a:lvl8pPr marL="3418473" indent="-155047" algn="r" defTabSz="979475" rtl="1" eaLnBrk="1" fontAlgn="base" hangingPunct="1">
        <a:spcBef>
          <a:spcPct val="20000"/>
        </a:spcBef>
        <a:spcAft>
          <a:spcPct val="0"/>
        </a:spcAft>
        <a:buChar char="»"/>
        <a:defRPr sz="2200">
          <a:solidFill>
            <a:srgbClr val="000066"/>
          </a:solidFill>
          <a:latin typeface="+mn-lt"/>
          <a:cs typeface="+mn-cs"/>
        </a:defRPr>
      </a:lvl8pPr>
      <a:lvl9pPr marL="3847830" indent="-155047" algn="r" defTabSz="979475" rtl="1" eaLnBrk="1" fontAlgn="base" hangingPunct="1">
        <a:spcBef>
          <a:spcPct val="20000"/>
        </a:spcBef>
        <a:spcAft>
          <a:spcPct val="0"/>
        </a:spcAft>
        <a:buChar char="»"/>
        <a:defRPr sz="2200">
          <a:solidFill>
            <a:srgbClr val="000066"/>
          </a:solidFill>
          <a:latin typeface="+mn-lt"/>
          <a:cs typeface="+mn-cs"/>
        </a:defRPr>
      </a:lvl9pPr>
    </p:bodyStyle>
    <p:otherStyle>
      <a:defPPr>
        <a:defRPr lang="en-US"/>
      </a:defPPr>
      <a:lvl1pPr marL="0" algn="l" defTabSz="858717" rtl="0" eaLnBrk="1" latinLnBrk="0" hangingPunct="1">
        <a:defRPr sz="1700" kern="1200">
          <a:solidFill>
            <a:schemeClr val="tx1"/>
          </a:solidFill>
          <a:latin typeface="+mn-lt"/>
          <a:ea typeface="+mn-ea"/>
          <a:cs typeface="+mn-cs"/>
        </a:defRPr>
      </a:lvl1pPr>
      <a:lvl2pPr marL="429357" algn="l" defTabSz="858717" rtl="0" eaLnBrk="1" latinLnBrk="0" hangingPunct="1">
        <a:defRPr sz="1700" kern="1200">
          <a:solidFill>
            <a:schemeClr val="tx1"/>
          </a:solidFill>
          <a:latin typeface="+mn-lt"/>
          <a:ea typeface="+mn-ea"/>
          <a:cs typeface="+mn-cs"/>
        </a:defRPr>
      </a:lvl2pPr>
      <a:lvl3pPr marL="858717" algn="l" defTabSz="858717" rtl="0" eaLnBrk="1" latinLnBrk="0" hangingPunct="1">
        <a:defRPr sz="1700" kern="1200">
          <a:solidFill>
            <a:schemeClr val="tx1"/>
          </a:solidFill>
          <a:latin typeface="+mn-lt"/>
          <a:ea typeface="+mn-ea"/>
          <a:cs typeface="+mn-cs"/>
        </a:defRPr>
      </a:lvl3pPr>
      <a:lvl4pPr marL="1288076" algn="l" defTabSz="858717" rtl="0" eaLnBrk="1" latinLnBrk="0" hangingPunct="1">
        <a:defRPr sz="1700" kern="1200">
          <a:solidFill>
            <a:schemeClr val="tx1"/>
          </a:solidFill>
          <a:latin typeface="+mn-lt"/>
          <a:ea typeface="+mn-ea"/>
          <a:cs typeface="+mn-cs"/>
        </a:defRPr>
      </a:lvl4pPr>
      <a:lvl5pPr marL="1717435" algn="l" defTabSz="858717" rtl="0" eaLnBrk="1" latinLnBrk="0" hangingPunct="1">
        <a:defRPr sz="1700" kern="1200">
          <a:solidFill>
            <a:schemeClr val="tx1"/>
          </a:solidFill>
          <a:latin typeface="+mn-lt"/>
          <a:ea typeface="+mn-ea"/>
          <a:cs typeface="+mn-cs"/>
        </a:defRPr>
      </a:lvl5pPr>
      <a:lvl6pPr marL="2146794" algn="l" defTabSz="858717" rtl="0" eaLnBrk="1" latinLnBrk="0" hangingPunct="1">
        <a:defRPr sz="1700" kern="1200">
          <a:solidFill>
            <a:schemeClr val="tx1"/>
          </a:solidFill>
          <a:latin typeface="+mn-lt"/>
          <a:ea typeface="+mn-ea"/>
          <a:cs typeface="+mn-cs"/>
        </a:defRPr>
      </a:lvl6pPr>
      <a:lvl7pPr marL="2576152" algn="l" defTabSz="858717" rtl="0" eaLnBrk="1" latinLnBrk="0" hangingPunct="1">
        <a:defRPr sz="1700" kern="1200">
          <a:solidFill>
            <a:schemeClr val="tx1"/>
          </a:solidFill>
          <a:latin typeface="+mn-lt"/>
          <a:ea typeface="+mn-ea"/>
          <a:cs typeface="+mn-cs"/>
        </a:defRPr>
      </a:lvl7pPr>
      <a:lvl8pPr marL="3005511" algn="l" defTabSz="858717" rtl="0" eaLnBrk="1" latinLnBrk="0" hangingPunct="1">
        <a:defRPr sz="1700" kern="1200">
          <a:solidFill>
            <a:schemeClr val="tx1"/>
          </a:solidFill>
          <a:latin typeface="+mn-lt"/>
          <a:ea typeface="+mn-ea"/>
          <a:cs typeface="+mn-cs"/>
        </a:defRPr>
      </a:lvl8pPr>
      <a:lvl9pPr marL="3434870" algn="l" defTabSz="8587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10287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874" tIns="42936" rIns="85874" bIns="42936" anchor="ctr"/>
          <a:lstStyle/>
          <a:p>
            <a:pPr algn="ctr" defTabSz="979488" eaLnBrk="0" hangingPunct="0"/>
            <a:endParaRPr lang="en-US">
              <a:cs typeface="Arial" charset="0"/>
            </a:endParaRPr>
          </a:p>
        </p:txBody>
      </p:sp>
      <p:sp>
        <p:nvSpPr>
          <p:cNvPr id="196665" name="Rectangle 57"/>
          <p:cNvSpPr>
            <a:spLocks noChangeArrowheads="1"/>
          </p:cNvSpPr>
          <p:nvPr/>
        </p:nvSpPr>
        <p:spPr bwMode="auto">
          <a:xfrm>
            <a:off x="661284" y="1652606"/>
            <a:ext cx="8674115" cy="1199754"/>
          </a:xfrm>
          <a:prstGeom prst="rect">
            <a:avLst/>
          </a:prstGeom>
          <a:noFill/>
          <a:ln w="9525">
            <a:noFill/>
            <a:miter lim="800000"/>
            <a:headEnd/>
            <a:tailEnd/>
          </a:ln>
          <a:effectLst/>
        </p:spPr>
        <p:txBody>
          <a:bodyPr lIns="0" tIns="0" rIns="0" bIns="0"/>
          <a:lstStyle/>
          <a:p>
            <a:pPr algn="ctr" defTabSz="979488">
              <a:spcBef>
                <a:spcPct val="40000"/>
              </a:spcBef>
              <a:buClr>
                <a:srgbClr val="1E7FB8"/>
              </a:buClr>
            </a:pPr>
            <a:r>
              <a:rPr lang="en-GB" sz="4400" dirty="0">
                <a:solidFill>
                  <a:schemeClr val="bg1"/>
                </a:solidFill>
              </a:rPr>
              <a:t>Preliminary findings and recommendations</a:t>
            </a:r>
            <a:endParaRPr lang="en-GB" dirty="0">
              <a:solidFill>
                <a:schemeClr val="bg1"/>
              </a:solidFill>
            </a:endParaRPr>
          </a:p>
          <a:p>
            <a:pPr algn="ctr" defTabSz="979488" eaLnBrk="0" hangingPunct="0">
              <a:spcBef>
                <a:spcPct val="40000"/>
              </a:spcBef>
              <a:buClr>
                <a:srgbClr val="1E7FB8"/>
              </a:buClr>
            </a:pPr>
            <a:endParaRPr lang="en-GB" sz="4000" dirty="0">
              <a:solidFill>
                <a:schemeClr val="bg1"/>
              </a:solidFill>
            </a:endParaRPr>
          </a:p>
          <a:p>
            <a:pPr algn="ctr" defTabSz="979488" eaLnBrk="0" hangingPunct="0">
              <a:spcBef>
                <a:spcPct val="40000"/>
              </a:spcBef>
              <a:buClr>
                <a:srgbClr val="1E7FB8"/>
              </a:buClr>
            </a:pPr>
            <a:r>
              <a:rPr lang="en-GB" sz="4000" dirty="0">
                <a:solidFill>
                  <a:schemeClr val="bg1"/>
                </a:solidFill>
              </a:rPr>
              <a:t> </a:t>
            </a:r>
          </a:p>
        </p:txBody>
      </p:sp>
      <p:pic>
        <p:nvPicPr>
          <p:cNvPr id="3076"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3638" y="5876925"/>
            <a:ext cx="2582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48519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A135-0975-466F-B658-348F5237A0B8}"/>
              </a:ext>
            </a:extLst>
          </p:cNvPr>
          <p:cNvSpPr>
            <a:spLocks noGrp="1"/>
          </p:cNvSpPr>
          <p:nvPr>
            <p:ph type="title"/>
          </p:nvPr>
        </p:nvSpPr>
        <p:spPr/>
        <p:txBody>
          <a:bodyPr/>
          <a:lstStyle/>
          <a:p>
            <a:r>
              <a:rPr lang="en-US" dirty="0"/>
              <a:t>Finding on screening</a:t>
            </a:r>
          </a:p>
        </p:txBody>
      </p:sp>
      <p:sp>
        <p:nvSpPr>
          <p:cNvPr id="3" name="Content Placeholder 2">
            <a:extLst>
              <a:ext uri="{FF2B5EF4-FFF2-40B4-BE49-F238E27FC236}">
                <a16:creationId xmlns:a16="http://schemas.microsoft.com/office/drawing/2014/main" id="{AF00A346-5575-4752-91DD-2F292B8C4349}"/>
              </a:ext>
            </a:extLst>
          </p:cNvPr>
          <p:cNvSpPr>
            <a:spLocks noGrp="1"/>
          </p:cNvSpPr>
          <p:nvPr>
            <p:ph idx="1"/>
          </p:nvPr>
        </p:nvSpPr>
        <p:spPr>
          <a:xfrm>
            <a:off x="527050" y="1139483"/>
            <a:ext cx="9167813" cy="5416060"/>
          </a:xfrm>
        </p:spPr>
        <p:txBody>
          <a:bodyPr/>
          <a:lstStyle/>
          <a:p>
            <a:r>
              <a:rPr lang="en-US" dirty="0"/>
              <a:t>Cervical cancer screening:</a:t>
            </a:r>
          </a:p>
          <a:p>
            <a:pPr lvl="1"/>
            <a:r>
              <a:rPr lang="en-US" sz="2200" dirty="0"/>
              <a:t>Important quality improvement since 2015 in the NSC facility, unclear for others (centralization of laboratories?)</a:t>
            </a:r>
          </a:p>
          <a:p>
            <a:pPr lvl="1"/>
            <a:r>
              <a:rPr lang="en-US" sz="2200" dirty="0"/>
              <a:t>Colposcopy capacities remain low</a:t>
            </a:r>
          </a:p>
          <a:p>
            <a:pPr lvl="1"/>
            <a:r>
              <a:rPr lang="en-US" sz="2200" dirty="0"/>
              <a:t>Sabotaging of the screening because 40% of positive women refuse treatment of pre-cancer because too expensive</a:t>
            </a:r>
          </a:p>
          <a:p>
            <a:pPr lvl="1"/>
            <a:r>
              <a:rPr lang="en-US" sz="2200" dirty="0"/>
              <a:t>High incidence in Georgia (2 time more than W. Europe)</a:t>
            </a:r>
          </a:p>
          <a:p>
            <a:r>
              <a:rPr lang="en-US" dirty="0"/>
              <a:t>Breast cancer screening in the national center</a:t>
            </a:r>
          </a:p>
          <a:p>
            <a:pPr lvl="1"/>
            <a:r>
              <a:rPr lang="en-US" sz="2200" dirty="0"/>
              <a:t>Subsidized in women 40-70 every 2 years</a:t>
            </a:r>
          </a:p>
          <a:p>
            <a:pPr lvl="1"/>
            <a:r>
              <a:rPr lang="en-US" sz="2200" dirty="0"/>
              <a:t>Impressive effort in quality assurance and training</a:t>
            </a:r>
          </a:p>
          <a:p>
            <a:pPr lvl="1"/>
            <a:r>
              <a:rPr lang="en-US" sz="2200" dirty="0"/>
              <a:t>Issue with follow up of positive women because of cost of diagnosis procedures </a:t>
            </a:r>
            <a:r>
              <a:rPr lang="en-US" sz="2200" dirty="0">
                <a:sym typeface="Wingdings" panose="05000000000000000000" pitchFamily="2" charset="2"/>
              </a:rPr>
              <a:t> inadequate (harmful) follow-up</a:t>
            </a:r>
          </a:p>
          <a:p>
            <a:pPr lvl="1"/>
            <a:r>
              <a:rPr lang="en-US" sz="2200" dirty="0">
                <a:sym typeface="Wingdings" panose="05000000000000000000" pitchFamily="2" charset="2"/>
              </a:rPr>
              <a:t>Low incidence in Georgia (3 time less than W. Europe)</a:t>
            </a:r>
            <a:endParaRPr lang="en-US" sz="2200" dirty="0"/>
          </a:p>
          <a:p>
            <a:endParaRPr lang="en-US" dirty="0"/>
          </a:p>
        </p:txBody>
      </p:sp>
    </p:spTree>
    <p:extLst>
      <p:ext uri="{BB962C8B-B14F-4D97-AF65-F5344CB8AC3E}">
        <p14:creationId xmlns:p14="http://schemas.microsoft.com/office/powerpoint/2010/main" val="344593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A24B-4440-4381-8D8C-72B484B7E8F5}"/>
              </a:ext>
            </a:extLst>
          </p:cNvPr>
          <p:cNvSpPr>
            <a:spLocks noGrp="1"/>
          </p:cNvSpPr>
          <p:nvPr>
            <p:ph type="title"/>
          </p:nvPr>
        </p:nvSpPr>
        <p:spPr/>
        <p:txBody>
          <a:bodyPr/>
          <a:lstStyle/>
          <a:p>
            <a:r>
              <a:rPr lang="en-US" dirty="0"/>
              <a:t>Finding on screening</a:t>
            </a:r>
          </a:p>
        </p:txBody>
      </p:sp>
      <p:sp>
        <p:nvSpPr>
          <p:cNvPr id="3" name="Content Placeholder 2">
            <a:extLst>
              <a:ext uri="{FF2B5EF4-FFF2-40B4-BE49-F238E27FC236}">
                <a16:creationId xmlns:a16="http://schemas.microsoft.com/office/drawing/2014/main" id="{E24B2E9D-64FB-4757-9298-A8857669E36D}"/>
              </a:ext>
            </a:extLst>
          </p:cNvPr>
          <p:cNvSpPr>
            <a:spLocks noGrp="1"/>
          </p:cNvSpPr>
          <p:nvPr>
            <p:ph idx="1"/>
          </p:nvPr>
        </p:nvSpPr>
        <p:spPr/>
        <p:txBody>
          <a:bodyPr/>
          <a:lstStyle/>
          <a:p>
            <a:r>
              <a:rPr lang="en-US" dirty="0"/>
              <a:t>Colorectal cancer screening</a:t>
            </a:r>
          </a:p>
          <a:p>
            <a:pPr lvl="1"/>
            <a:r>
              <a:rPr lang="en-US" dirty="0"/>
              <a:t>Too many steps in the screening algorithm (for </a:t>
            </a:r>
            <a:r>
              <a:rPr lang="en-US" dirty="0" err="1"/>
              <a:t>iFOBT</a:t>
            </a:r>
            <a:r>
              <a:rPr lang="en-US" dirty="0"/>
              <a:t> and for colonoscopy)</a:t>
            </a:r>
          </a:p>
          <a:p>
            <a:pPr lvl="1"/>
            <a:r>
              <a:rPr lang="en-US" dirty="0"/>
              <a:t>No full understanding that polyps removal prevent cancer. No reduction in mortality if this removal is not ensured (sabotage)</a:t>
            </a:r>
          </a:p>
          <a:p>
            <a:pPr lvl="1"/>
            <a:r>
              <a:rPr lang="en-US" dirty="0"/>
              <a:t>Low incidence in Georgia (4 time less than W. Europe)</a:t>
            </a:r>
          </a:p>
          <a:p>
            <a:r>
              <a:rPr lang="en-US" dirty="0"/>
              <a:t>Prostate cancer “management”</a:t>
            </a:r>
          </a:p>
          <a:p>
            <a:pPr lvl="1"/>
            <a:r>
              <a:rPr lang="en-US" dirty="0"/>
              <a:t>Unclear/inadequate criteria to perform management</a:t>
            </a:r>
          </a:p>
          <a:p>
            <a:pPr lvl="1"/>
            <a:r>
              <a:rPr lang="en-US" dirty="0"/>
              <a:t>Too many steps because of out-of-pocket payment</a:t>
            </a:r>
          </a:p>
          <a:p>
            <a:pPr lvl="1"/>
            <a:r>
              <a:rPr lang="en-US" dirty="0"/>
              <a:t>Low incidence in Georgia (5-6 time less than W. Europe)</a:t>
            </a:r>
          </a:p>
          <a:p>
            <a:pPr lvl="1"/>
            <a:endParaRPr lang="en-US" dirty="0"/>
          </a:p>
        </p:txBody>
      </p:sp>
    </p:spTree>
    <p:extLst>
      <p:ext uri="{BB962C8B-B14F-4D97-AF65-F5344CB8AC3E}">
        <p14:creationId xmlns:p14="http://schemas.microsoft.com/office/powerpoint/2010/main" val="49618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A24B-4440-4381-8D8C-72B484B7E8F5}"/>
              </a:ext>
            </a:extLst>
          </p:cNvPr>
          <p:cNvSpPr>
            <a:spLocks noGrp="1"/>
          </p:cNvSpPr>
          <p:nvPr>
            <p:ph type="title"/>
          </p:nvPr>
        </p:nvSpPr>
        <p:spPr/>
        <p:txBody>
          <a:bodyPr/>
          <a:lstStyle/>
          <a:p>
            <a:r>
              <a:rPr lang="en-US" dirty="0"/>
              <a:t>Finding on thyroid cancer</a:t>
            </a:r>
          </a:p>
        </p:txBody>
      </p:sp>
      <p:sp>
        <p:nvSpPr>
          <p:cNvPr id="3" name="Content Placeholder 2">
            <a:extLst>
              <a:ext uri="{FF2B5EF4-FFF2-40B4-BE49-F238E27FC236}">
                <a16:creationId xmlns:a16="http://schemas.microsoft.com/office/drawing/2014/main" id="{E24B2E9D-64FB-4757-9298-A8857669E36D}"/>
              </a:ext>
            </a:extLst>
          </p:cNvPr>
          <p:cNvSpPr>
            <a:spLocks noGrp="1"/>
          </p:cNvSpPr>
          <p:nvPr>
            <p:ph idx="1"/>
          </p:nvPr>
        </p:nvSpPr>
        <p:spPr/>
        <p:txBody>
          <a:bodyPr/>
          <a:lstStyle/>
          <a:p>
            <a:r>
              <a:rPr lang="en-US" dirty="0"/>
              <a:t>Thyroid cancer “management”</a:t>
            </a:r>
          </a:p>
          <a:p>
            <a:pPr lvl="1"/>
            <a:r>
              <a:rPr lang="en-US" dirty="0"/>
              <a:t>For women only, aged 25-70. Unusual growing incidence (compare to W. Europe incidence)</a:t>
            </a:r>
          </a:p>
          <a:p>
            <a:pPr lvl="1"/>
            <a:r>
              <a:rPr lang="en-US" dirty="0"/>
              <a:t>Sex ratio 1:6 compared to 1:3 in the rest of the world</a:t>
            </a:r>
          </a:p>
          <a:p>
            <a:pPr lvl="1"/>
            <a:r>
              <a:rPr lang="en-US" dirty="0"/>
              <a:t>Inadequate criteria to perform management</a:t>
            </a:r>
          </a:p>
          <a:p>
            <a:pPr lvl="1"/>
            <a:r>
              <a:rPr lang="en-US" dirty="0"/>
              <a:t>High risk of overdiagnosis and overtreatment</a:t>
            </a:r>
          </a:p>
          <a:p>
            <a:pPr lvl="1"/>
            <a:r>
              <a:rPr lang="en-US" dirty="0"/>
              <a:t>80% of the case are managed in a single center</a:t>
            </a:r>
          </a:p>
          <a:p>
            <a:pPr lvl="1"/>
            <a:endParaRPr lang="en-US" dirty="0"/>
          </a:p>
          <a:p>
            <a:r>
              <a:rPr lang="en-US" dirty="0"/>
              <a:t>Many speculations about causes of “high incidence”</a:t>
            </a:r>
          </a:p>
          <a:p>
            <a:pPr marL="65088" indent="0">
              <a:buNone/>
            </a:pPr>
            <a:endParaRPr lang="en-US" dirty="0"/>
          </a:p>
        </p:txBody>
      </p:sp>
    </p:spTree>
    <p:extLst>
      <p:ext uri="{BB962C8B-B14F-4D97-AF65-F5344CB8AC3E}">
        <p14:creationId xmlns:p14="http://schemas.microsoft.com/office/powerpoint/2010/main" val="320741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49EB69-4AAB-4141-AACD-E5DAF5B58D2E}"/>
              </a:ext>
            </a:extLst>
          </p:cNvPr>
          <p:cNvSpPr>
            <a:spLocks noGrp="1"/>
          </p:cNvSpPr>
          <p:nvPr>
            <p:ph idx="1"/>
          </p:nvPr>
        </p:nvSpPr>
        <p:spPr>
          <a:xfrm>
            <a:off x="527050" y="5880294"/>
            <a:ext cx="9643892" cy="436100"/>
          </a:xfrm>
        </p:spPr>
        <p:txBody>
          <a:bodyPr/>
          <a:lstStyle/>
          <a:p>
            <a:pPr marL="0" indent="0">
              <a:buNone/>
            </a:pPr>
            <a:r>
              <a:rPr lang="en-US" sz="2400" dirty="0"/>
              <a:t>Crude incidence measured in Georgia: 15/100,000 (female)</a:t>
            </a:r>
          </a:p>
        </p:txBody>
      </p:sp>
      <p:pic>
        <p:nvPicPr>
          <p:cNvPr id="8" name="Picture 7">
            <a:extLst>
              <a:ext uri="{FF2B5EF4-FFF2-40B4-BE49-F238E27FC236}">
                <a16:creationId xmlns:a16="http://schemas.microsoft.com/office/drawing/2014/main" id="{60FA769C-9228-4CF2-B263-DCC25B6D6D52}"/>
              </a:ext>
            </a:extLst>
          </p:cNvPr>
          <p:cNvPicPr>
            <a:picLocks noChangeAspect="1"/>
          </p:cNvPicPr>
          <p:nvPr/>
        </p:nvPicPr>
        <p:blipFill>
          <a:blip r:embed="rId2"/>
          <a:stretch>
            <a:fillRect/>
          </a:stretch>
        </p:blipFill>
        <p:spPr>
          <a:xfrm>
            <a:off x="-1" y="70339"/>
            <a:ext cx="10276579" cy="5686821"/>
          </a:xfrm>
          <a:prstGeom prst="rect">
            <a:avLst/>
          </a:prstGeom>
        </p:spPr>
      </p:pic>
    </p:spTree>
    <p:extLst>
      <p:ext uri="{BB962C8B-B14F-4D97-AF65-F5344CB8AC3E}">
        <p14:creationId xmlns:p14="http://schemas.microsoft.com/office/powerpoint/2010/main" val="174619701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450D2-472A-4146-8439-A9AFFC9A24E6}"/>
              </a:ext>
            </a:extLst>
          </p:cNvPr>
          <p:cNvSpPr>
            <a:spLocks noGrp="1"/>
          </p:cNvSpPr>
          <p:nvPr>
            <p:ph type="title"/>
          </p:nvPr>
        </p:nvSpPr>
        <p:spPr/>
        <p:txBody>
          <a:bodyPr/>
          <a:lstStyle/>
          <a:p>
            <a:r>
              <a:rPr lang="en-US" dirty="0"/>
              <a:t>Recommendation on early detection</a:t>
            </a:r>
          </a:p>
        </p:txBody>
      </p:sp>
      <p:sp>
        <p:nvSpPr>
          <p:cNvPr id="3" name="Content Placeholder 2">
            <a:extLst>
              <a:ext uri="{FF2B5EF4-FFF2-40B4-BE49-F238E27FC236}">
                <a16:creationId xmlns:a16="http://schemas.microsoft.com/office/drawing/2014/main" id="{23DCF305-F904-4A42-9752-E2316F6807D4}"/>
              </a:ext>
            </a:extLst>
          </p:cNvPr>
          <p:cNvSpPr>
            <a:spLocks noGrp="1"/>
          </p:cNvSpPr>
          <p:nvPr>
            <p:ph idx="1"/>
          </p:nvPr>
        </p:nvSpPr>
        <p:spPr>
          <a:xfrm>
            <a:off x="527050" y="1261032"/>
            <a:ext cx="9167813" cy="4351337"/>
          </a:xfrm>
        </p:spPr>
        <p:txBody>
          <a:bodyPr/>
          <a:lstStyle/>
          <a:p>
            <a:r>
              <a:rPr lang="en-US" dirty="0"/>
              <a:t>Develop an early diagnosis program (good timing!)</a:t>
            </a:r>
          </a:p>
          <a:p>
            <a:pPr lvl="1"/>
            <a:r>
              <a:rPr lang="en-US" dirty="0"/>
              <a:t>Develop PHC capacity in identifying early cancer symptoms and refer adequately (clear pathways + training)</a:t>
            </a:r>
          </a:p>
          <a:p>
            <a:pPr lvl="1"/>
            <a:r>
              <a:rPr lang="en-US" dirty="0"/>
              <a:t>Ensure full access to diagnostic (part of UHC, fast access, reduce other barriers)</a:t>
            </a:r>
          </a:p>
          <a:p>
            <a:pPr marL="560388" lvl="1" indent="0">
              <a:buNone/>
            </a:pPr>
            <a:r>
              <a:rPr lang="en-US" i="1" dirty="0">
                <a:sym typeface="Wingdings" panose="05000000000000000000" pitchFamily="2" charset="2"/>
              </a:rPr>
              <a:t> WHO can assist in setting up early diagnosis program</a:t>
            </a:r>
            <a:endParaRPr lang="en-US" i="1" dirty="0"/>
          </a:p>
          <a:p>
            <a:pPr marL="0" indent="0">
              <a:buNone/>
            </a:pPr>
            <a:r>
              <a:rPr lang="en-US" sz="2000" dirty="0"/>
              <a:t>TO SAVE MONEY:</a:t>
            </a:r>
          </a:p>
          <a:p>
            <a:r>
              <a:rPr lang="en-US" dirty="0"/>
              <a:t>Shift from screening to early diagnosis - except for cervical cancer.</a:t>
            </a:r>
          </a:p>
          <a:p>
            <a:pPr>
              <a:spcBef>
                <a:spcPts val="1200"/>
              </a:spcBef>
            </a:pPr>
            <a:r>
              <a:rPr lang="en-US" sz="2400" dirty="0"/>
              <a:t>Consolidation of laboratory services and bulk purchasing of tests (PSA, </a:t>
            </a:r>
            <a:r>
              <a:rPr lang="en-US" sz="2400" dirty="0" err="1"/>
              <a:t>iFOBT</a:t>
            </a:r>
            <a:r>
              <a:rPr lang="en-US" sz="2400" dirty="0"/>
              <a:t> </a:t>
            </a:r>
            <a:r>
              <a:rPr lang="en-US" sz="2400" dirty="0">
                <a:sym typeface="Wingdings" panose="05000000000000000000" pitchFamily="2" charset="2"/>
              </a:rPr>
              <a:t> </a:t>
            </a:r>
            <a:r>
              <a:rPr lang="en-US" sz="2400" dirty="0"/>
              <a:t>for triage of symptomatic patients)</a:t>
            </a:r>
          </a:p>
          <a:p>
            <a:endParaRPr lang="en-US" dirty="0"/>
          </a:p>
        </p:txBody>
      </p:sp>
    </p:spTree>
    <p:extLst>
      <p:ext uri="{BB962C8B-B14F-4D97-AF65-F5344CB8AC3E}">
        <p14:creationId xmlns:p14="http://schemas.microsoft.com/office/powerpoint/2010/main" val="297128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A135-0975-466F-B658-348F5237A0B8}"/>
              </a:ext>
            </a:extLst>
          </p:cNvPr>
          <p:cNvSpPr>
            <a:spLocks noGrp="1"/>
          </p:cNvSpPr>
          <p:nvPr>
            <p:ph type="title"/>
          </p:nvPr>
        </p:nvSpPr>
        <p:spPr/>
        <p:txBody>
          <a:bodyPr/>
          <a:lstStyle/>
          <a:p>
            <a:r>
              <a:rPr lang="en-US" dirty="0"/>
              <a:t>Where to save money (</a:t>
            </a:r>
            <a:r>
              <a:rPr lang="en-US" dirty="0" err="1"/>
              <a:t>cont</a:t>
            </a:r>
            <a:r>
              <a:rPr lang="en-US" dirty="0"/>
              <a:t>’)</a:t>
            </a:r>
          </a:p>
        </p:txBody>
      </p:sp>
      <p:sp>
        <p:nvSpPr>
          <p:cNvPr id="3" name="Content Placeholder 2">
            <a:extLst>
              <a:ext uri="{FF2B5EF4-FFF2-40B4-BE49-F238E27FC236}">
                <a16:creationId xmlns:a16="http://schemas.microsoft.com/office/drawing/2014/main" id="{AF00A346-5575-4752-91DD-2F292B8C4349}"/>
              </a:ext>
            </a:extLst>
          </p:cNvPr>
          <p:cNvSpPr>
            <a:spLocks noGrp="1"/>
          </p:cNvSpPr>
          <p:nvPr>
            <p:ph idx="1"/>
          </p:nvPr>
        </p:nvSpPr>
        <p:spPr/>
        <p:txBody>
          <a:bodyPr/>
          <a:lstStyle/>
          <a:p>
            <a:r>
              <a:rPr lang="en-US" dirty="0"/>
              <a:t>Thyroid cancer</a:t>
            </a:r>
          </a:p>
          <a:p>
            <a:pPr lvl="1"/>
            <a:r>
              <a:rPr lang="en-US" dirty="0"/>
              <a:t>De-reimburse for diabetic, obese patients and other indications</a:t>
            </a:r>
          </a:p>
          <a:p>
            <a:pPr lvl="1"/>
            <a:r>
              <a:rPr lang="en-US" dirty="0"/>
              <a:t>De-reimburse surgery if prescribed out of international / new national guidelines to decrease unnecessary surgery rate</a:t>
            </a:r>
          </a:p>
          <a:p>
            <a:pPr lvl="1"/>
            <a:r>
              <a:rPr lang="en-US" dirty="0"/>
              <a:t>No expansion of thyroid U/S, particularly in PHC </a:t>
            </a:r>
          </a:p>
          <a:p>
            <a:pPr marL="522288" indent="-457200"/>
            <a:r>
              <a:rPr lang="en-US" dirty="0"/>
              <a:t>Prostate cancer</a:t>
            </a:r>
          </a:p>
          <a:p>
            <a:pPr marL="1017588" lvl="1" indent="-457200"/>
            <a:r>
              <a:rPr lang="en-US" dirty="0"/>
              <a:t>De-reimburse in asymptomatic patients, but ensure free PSA and follow up in symptomatic patients</a:t>
            </a:r>
          </a:p>
          <a:p>
            <a:pPr marL="1017588" lvl="1" indent="-457200"/>
            <a:r>
              <a:rPr lang="en-US" dirty="0"/>
              <a:t>Encourage active surveillance practices to decrease unnecessary surgery rate</a:t>
            </a:r>
          </a:p>
          <a:p>
            <a:pPr marL="560388" lvl="1" indent="0">
              <a:buNone/>
            </a:pPr>
            <a:endParaRPr lang="en-US" dirty="0"/>
          </a:p>
        </p:txBody>
      </p:sp>
    </p:spTree>
    <p:extLst>
      <p:ext uri="{BB962C8B-B14F-4D97-AF65-F5344CB8AC3E}">
        <p14:creationId xmlns:p14="http://schemas.microsoft.com/office/powerpoint/2010/main" val="943582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A135-0975-466F-B658-348F5237A0B8}"/>
              </a:ext>
            </a:extLst>
          </p:cNvPr>
          <p:cNvSpPr>
            <a:spLocks noGrp="1"/>
          </p:cNvSpPr>
          <p:nvPr>
            <p:ph type="title"/>
          </p:nvPr>
        </p:nvSpPr>
        <p:spPr/>
        <p:txBody>
          <a:bodyPr/>
          <a:lstStyle/>
          <a:p>
            <a:r>
              <a:rPr lang="en-US" dirty="0"/>
              <a:t>Where to save money (</a:t>
            </a:r>
            <a:r>
              <a:rPr lang="en-US" dirty="0" err="1"/>
              <a:t>cont</a:t>
            </a:r>
            <a:r>
              <a:rPr lang="en-US" dirty="0"/>
              <a:t>’)</a:t>
            </a:r>
          </a:p>
        </p:txBody>
      </p:sp>
      <p:sp>
        <p:nvSpPr>
          <p:cNvPr id="3" name="Content Placeholder 2">
            <a:extLst>
              <a:ext uri="{FF2B5EF4-FFF2-40B4-BE49-F238E27FC236}">
                <a16:creationId xmlns:a16="http://schemas.microsoft.com/office/drawing/2014/main" id="{AF00A346-5575-4752-91DD-2F292B8C4349}"/>
              </a:ext>
            </a:extLst>
          </p:cNvPr>
          <p:cNvSpPr>
            <a:spLocks noGrp="1"/>
          </p:cNvSpPr>
          <p:nvPr>
            <p:ph idx="1"/>
          </p:nvPr>
        </p:nvSpPr>
        <p:spPr>
          <a:xfrm>
            <a:off x="527050" y="1429848"/>
            <a:ext cx="9167813" cy="4351337"/>
          </a:xfrm>
        </p:spPr>
        <p:txBody>
          <a:bodyPr/>
          <a:lstStyle/>
          <a:p>
            <a:r>
              <a:rPr lang="en-US" dirty="0"/>
              <a:t>Breast cancer</a:t>
            </a:r>
          </a:p>
          <a:p>
            <a:pPr marL="1017588" lvl="1" indent="-457200"/>
            <a:r>
              <a:rPr lang="en-US" dirty="0"/>
              <a:t>De-reimburse in asymptomatic patient (option: except women 50-70 years every 3 years)</a:t>
            </a:r>
          </a:p>
          <a:p>
            <a:pPr marL="1017588" lvl="1" indent="-457200"/>
            <a:r>
              <a:rPr lang="en-US" dirty="0"/>
              <a:t>Ensure full reimbursement of </a:t>
            </a:r>
            <a:r>
              <a:rPr lang="en-US" dirty="0" err="1"/>
              <a:t>mammo</a:t>
            </a:r>
            <a:r>
              <a:rPr lang="en-US" dirty="0"/>
              <a:t>, U/S and biopsy for all symptomatic patients (in chosen facilities to ensure quality)</a:t>
            </a:r>
          </a:p>
          <a:p>
            <a:r>
              <a:rPr lang="en-US" dirty="0"/>
              <a:t>Colorectal cancer</a:t>
            </a:r>
          </a:p>
          <a:p>
            <a:pPr lvl="1"/>
            <a:r>
              <a:rPr lang="en-US" dirty="0"/>
              <a:t>Ensure full reimbursement of diagnosis procedures</a:t>
            </a:r>
          </a:p>
          <a:p>
            <a:pPr lvl="1"/>
            <a:r>
              <a:rPr lang="en-US" dirty="0"/>
              <a:t>Single colonoscopy to remove polyps</a:t>
            </a:r>
          </a:p>
          <a:p>
            <a:pPr lvl="1"/>
            <a:r>
              <a:rPr lang="en-US" dirty="0">
                <a:solidFill>
                  <a:schemeClr val="tx1">
                    <a:lumMod val="50000"/>
                    <a:lumOff val="50000"/>
                  </a:schemeClr>
                </a:solidFill>
              </a:rPr>
              <a:t>When scaling-up screening :</a:t>
            </a:r>
          </a:p>
          <a:p>
            <a:pPr lvl="2"/>
            <a:r>
              <a:rPr lang="en-US" dirty="0">
                <a:solidFill>
                  <a:schemeClr val="tx1">
                    <a:lumMod val="50000"/>
                    <a:lumOff val="50000"/>
                  </a:schemeClr>
                </a:solidFill>
              </a:rPr>
              <a:t>Streamline pathway</a:t>
            </a:r>
          </a:p>
          <a:p>
            <a:pPr lvl="2"/>
            <a:r>
              <a:rPr lang="en-US" dirty="0">
                <a:solidFill>
                  <a:schemeClr val="tx1">
                    <a:lumMod val="50000"/>
                    <a:lumOff val="50000"/>
                  </a:schemeClr>
                </a:solidFill>
              </a:rPr>
              <a:t>Ensure endoscopy capacity</a:t>
            </a:r>
          </a:p>
        </p:txBody>
      </p:sp>
    </p:spTree>
    <p:extLst>
      <p:ext uri="{BB962C8B-B14F-4D97-AF65-F5344CB8AC3E}">
        <p14:creationId xmlns:p14="http://schemas.microsoft.com/office/powerpoint/2010/main" val="3881603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AB5E-B77B-4034-833F-D2C9537C556D}"/>
              </a:ext>
            </a:extLst>
          </p:cNvPr>
          <p:cNvSpPr>
            <a:spLocks noGrp="1"/>
          </p:cNvSpPr>
          <p:nvPr>
            <p:ph type="title"/>
          </p:nvPr>
        </p:nvSpPr>
        <p:spPr/>
        <p:txBody>
          <a:bodyPr/>
          <a:lstStyle/>
          <a:p>
            <a:r>
              <a:rPr lang="en-US" dirty="0"/>
              <a:t>Recommendation on cancer screening</a:t>
            </a:r>
          </a:p>
        </p:txBody>
      </p:sp>
      <p:sp>
        <p:nvSpPr>
          <p:cNvPr id="3" name="Content Placeholder 2">
            <a:extLst>
              <a:ext uri="{FF2B5EF4-FFF2-40B4-BE49-F238E27FC236}">
                <a16:creationId xmlns:a16="http://schemas.microsoft.com/office/drawing/2014/main" id="{BE4E3889-6CFB-4716-8550-B06063FF3CC1}"/>
              </a:ext>
            </a:extLst>
          </p:cNvPr>
          <p:cNvSpPr>
            <a:spLocks noGrp="1"/>
          </p:cNvSpPr>
          <p:nvPr>
            <p:ph idx="1"/>
          </p:nvPr>
        </p:nvSpPr>
        <p:spPr>
          <a:xfrm>
            <a:off x="559593" y="1255861"/>
            <a:ext cx="9167813" cy="4571365"/>
          </a:xfrm>
        </p:spPr>
        <p:txBody>
          <a:bodyPr/>
          <a:lstStyle/>
          <a:p>
            <a:r>
              <a:rPr lang="en-US" dirty="0"/>
              <a:t>Prioritize cervical cancer screening</a:t>
            </a:r>
          </a:p>
          <a:p>
            <a:r>
              <a:rPr lang="en-US" dirty="0"/>
              <a:t>Ensure quality</a:t>
            </a:r>
          </a:p>
          <a:p>
            <a:pPr lvl="1"/>
            <a:r>
              <a:rPr lang="en-US" dirty="0"/>
              <a:t>Governance: screening management team (full time)</a:t>
            </a:r>
          </a:p>
          <a:p>
            <a:pPr lvl="1"/>
            <a:r>
              <a:rPr lang="en-US" dirty="0"/>
              <a:t>Consider accreditation of centers</a:t>
            </a:r>
          </a:p>
          <a:p>
            <a:pPr lvl="1"/>
            <a:r>
              <a:rPr lang="en-US" dirty="0"/>
              <a:t>Robust M&amp;E (without key gaps </a:t>
            </a:r>
            <a:r>
              <a:rPr lang="en-US" dirty="0">
                <a:sym typeface="Wingdings" panose="05000000000000000000" pitchFamily="2" charset="2"/>
              </a:rPr>
              <a:t></a:t>
            </a:r>
            <a:r>
              <a:rPr lang="en-US" dirty="0"/>
              <a:t> link with funding mechanisms), adequate quality indicators, regular analyses</a:t>
            </a:r>
          </a:p>
          <a:p>
            <a:pPr lvl="1"/>
            <a:r>
              <a:rPr lang="en-US" dirty="0"/>
              <a:t>Benchmarking and feedback, external &amp; internal Q/A</a:t>
            </a:r>
          </a:p>
          <a:p>
            <a:pPr lvl="1"/>
            <a:r>
              <a:rPr lang="en-US" dirty="0"/>
              <a:t>Continuous training</a:t>
            </a:r>
          </a:p>
          <a:p>
            <a:r>
              <a:rPr lang="en-US" dirty="0"/>
              <a:t>HPV testing (pilot)</a:t>
            </a:r>
          </a:p>
          <a:p>
            <a:pPr lvl="1"/>
            <a:r>
              <a:rPr lang="en-US" dirty="0"/>
              <a:t>Algorithm to use:      - HPV </a:t>
            </a:r>
            <a:r>
              <a:rPr lang="en-US" dirty="0">
                <a:sym typeface="Wingdings" panose="05000000000000000000" pitchFamily="2" charset="2"/>
              </a:rPr>
              <a:t> ablative treatment</a:t>
            </a:r>
            <a:endParaRPr lang="en-US" dirty="0"/>
          </a:p>
          <a:p>
            <a:pPr marL="560388" lvl="1" indent="0">
              <a:buNone/>
            </a:pPr>
            <a:r>
              <a:rPr lang="en-US" dirty="0"/>
              <a:t>                                     - HPV + PAP smear for triage </a:t>
            </a:r>
            <a:r>
              <a:rPr lang="en-US" dirty="0">
                <a:sym typeface="Wingdings" panose="05000000000000000000" pitchFamily="2" charset="2"/>
              </a:rPr>
              <a:t> abv. </a:t>
            </a:r>
            <a:r>
              <a:rPr lang="en-US" dirty="0" err="1">
                <a:sym typeface="Wingdings" panose="05000000000000000000" pitchFamily="2" charset="2"/>
              </a:rPr>
              <a:t>Trt</a:t>
            </a:r>
            <a:r>
              <a:rPr lang="en-US" dirty="0">
                <a:sym typeface="Wingdings" panose="05000000000000000000" pitchFamily="2" charset="2"/>
              </a:rPr>
              <a:t>.</a:t>
            </a:r>
          </a:p>
          <a:p>
            <a:pPr marL="0" indent="0">
              <a:buNone/>
            </a:pPr>
            <a:endParaRPr lang="en-US" dirty="0"/>
          </a:p>
        </p:txBody>
      </p:sp>
    </p:spTree>
    <p:extLst>
      <p:ext uri="{BB962C8B-B14F-4D97-AF65-F5344CB8AC3E}">
        <p14:creationId xmlns:p14="http://schemas.microsoft.com/office/powerpoint/2010/main" val="184173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AB5E-B77B-4034-833F-D2C9537C556D}"/>
              </a:ext>
            </a:extLst>
          </p:cNvPr>
          <p:cNvSpPr>
            <a:spLocks noGrp="1"/>
          </p:cNvSpPr>
          <p:nvPr>
            <p:ph type="title"/>
          </p:nvPr>
        </p:nvSpPr>
        <p:spPr/>
        <p:txBody>
          <a:bodyPr/>
          <a:lstStyle/>
          <a:p>
            <a:r>
              <a:rPr lang="en-US" dirty="0"/>
              <a:t>Recommendations (end)</a:t>
            </a:r>
          </a:p>
        </p:txBody>
      </p:sp>
      <p:sp>
        <p:nvSpPr>
          <p:cNvPr id="3" name="Content Placeholder 2">
            <a:extLst>
              <a:ext uri="{FF2B5EF4-FFF2-40B4-BE49-F238E27FC236}">
                <a16:creationId xmlns:a16="http://schemas.microsoft.com/office/drawing/2014/main" id="{BE4E3889-6CFB-4716-8550-B06063FF3CC1}"/>
              </a:ext>
            </a:extLst>
          </p:cNvPr>
          <p:cNvSpPr>
            <a:spLocks noGrp="1"/>
          </p:cNvSpPr>
          <p:nvPr>
            <p:ph idx="1"/>
          </p:nvPr>
        </p:nvSpPr>
        <p:spPr>
          <a:xfrm>
            <a:off x="559593" y="1479493"/>
            <a:ext cx="9167813" cy="1055688"/>
          </a:xfrm>
        </p:spPr>
        <p:txBody>
          <a:bodyPr/>
          <a:lstStyle/>
          <a:p>
            <a:pPr>
              <a:spcBef>
                <a:spcPts val="1800"/>
              </a:spcBef>
            </a:pPr>
            <a:r>
              <a:rPr lang="en-US" dirty="0"/>
              <a:t>Consider research on causes of increasing thyroid cancer incidence (role of risk factors and screening by U/S)</a:t>
            </a:r>
          </a:p>
          <a:p>
            <a:pPr marL="0" indent="0">
              <a:spcBef>
                <a:spcPts val="1800"/>
              </a:spcBef>
              <a:buNone/>
            </a:pPr>
            <a:r>
              <a:rPr lang="en-US" i="1" dirty="0">
                <a:sym typeface="Wingdings" panose="05000000000000000000" pitchFamily="2" charset="2"/>
              </a:rPr>
              <a:t> IARC can assist</a:t>
            </a:r>
            <a:endParaRPr lang="en-US" i="1" dirty="0"/>
          </a:p>
          <a:p>
            <a:pPr>
              <a:spcBef>
                <a:spcPts val="1800"/>
              </a:spcBef>
            </a:pPr>
            <a:endParaRPr lang="en-US" dirty="0"/>
          </a:p>
          <a:p>
            <a:pPr marL="0" indent="0">
              <a:spcBef>
                <a:spcPts val="1800"/>
              </a:spcBef>
              <a:buNone/>
            </a:pPr>
            <a:endParaRPr lang="en-US" dirty="0"/>
          </a:p>
          <a:p>
            <a:pPr marL="0" indent="0">
              <a:spcBef>
                <a:spcPts val="1800"/>
              </a:spcBef>
              <a:buNone/>
            </a:pPr>
            <a:endParaRPr lang="en-US" dirty="0"/>
          </a:p>
        </p:txBody>
      </p:sp>
    </p:spTree>
    <p:extLst>
      <p:ext uri="{BB962C8B-B14F-4D97-AF65-F5344CB8AC3E}">
        <p14:creationId xmlns:p14="http://schemas.microsoft.com/office/powerpoint/2010/main" val="162849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AB5E-B77B-4034-833F-D2C9537C556D}"/>
              </a:ext>
            </a:extLst>
          </p:cNvPr>
          <p:cNvSpPr>
            <a:spLocks noGrp="1"/>
          </p:cNvSpPr>
          <p:nvPr>
            <p:ph type="title"/>
          </p:nvPr>
        </p:nvSpPr>
        <p:spPr/>
        <p:txBody>
          <a:bodyPr/>
          <a:lstStyle/>
          <a:p>
            <a:r>
              <a:rPr lang="en-US" dirty="0"/>
              <a:t>Recommendations (end)</a:t>
            </a:r>
          </a:p>
        </p:txBody>
      </p:sp>
      <p:sp>
        <p:nvSpPr>
          <p:cNvPr id="3" name="Content Placeholder 2">
            <a:extLst>
              <a:ext uri="{FF2B5EF4-FFF2-40B4-BE49-F238E27FC236}">
                <a16:creationId xmlns:a16="http://schemas.microsoft.com/office/drawing/2014/main" id="{BE4E3889-6CFB-4716-8550-B06063FF3CC1}"/>
              </a:ext>
            </a:extLst>
          </p:cNvPr>
          <p:cNvSpPr>
            <a:spLocks noGrp="1"/>
          </p:cNvSpPr>
          <p:nvPr>
            <p:ph idx="1"/>
          </p:nvPr>
        </p:nvSpPr>
        <p:spPr>
          <a:xfrm>
            <a:off x="639912" y="1342524"/>
            <a:ext cx="9167813" cy="1055688"/>
          </a:xfrm>
        </p:spPr>
        <p:txBody>
          <a:bodyPr/>
          <a:lstStyle/>
          <a:p>
            <a:r>
              <a:rPr lang="en-US" dirty="0"/>
              <a:t>Consider research on causes of increasing thyroid cancer incidence (role of risk factors and screening by U/S)</a:t>
            </a:r>
          </a:p>
          <a:p>
            <a:pPr marL="0" indent="0">
              <a:spcBef>
                <a:spcPts val="600"/>
              </a:spcBef>
              <a:buNone/>
            </a:pPr>
            <a:r>
              <a:rPr lang="en-US" i="1" dirty="0">
                <a:sym typeface="Wingdings" panose="05000000000000000000" pitchFamily="2" charset="2"/>
              </a:rPr>
              <a:t> IARC can assist</a:t>
            </a:r>
            <a:endParaRPr lang="en-US" i="1" dirty="0"/>
          </a:p>
          <a:p>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6BA8F08-0F70-4117-9E3C-46C0C49BEE05}"/>
              </a:ext>
            </a:extLst>
          </p:cNvPr>
          <p:cNvPicPr>
            <a:picLocks noChangeAspect="1"/>
          </p:cNvPicPr>
          <p:nvPr/>
        </p:nvPicPr>
        <p:blipFill>
          <a:blip r:embed="rId2"/>
          <a:stretch>
            <a:fillRect/>
          </a:stretch>
        </p:blipFill>
        <p:spPr>
          <a:xfrm>
            <a:off x="393898" y="88590"/>
            <a:ext cx="9552937" cy="6545214"/>
          </a:xfrm>
          <a:prstGeom prst="rect">
            <a:avLst/>
          </a:prstGeom>
        </p:spPr>
      </p:pic>
    </p:spTree>
    <p:extLst>
      <p:ext uri="{BB962C8B-B14F-4D97-AF65-F5344CB8AC3E}">
        <p14:creationId xmlns:p14="http://schemas.microsoft.com/office/powerpoint/2010/main" val="404030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Finding on Palliative care</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a:xfrm>
            <a:off x="527050" y="1500188"/>
            <a:ext cx="9167813" cy="4745867"/>
          </a:xfrm>
        </p:spPr>
        <p:txBody>
          <a:bodyPr/>
          <a:lstStyle/>
          <a:p>
            <a:r>
              <a:rPr lang="en-US" dirty="0"/>
              <a:t>Good bases in the country: </a:t>
            </a:r>
          </a:p>
          <a:p>
            <a:pPr lvl="1"/>
            <a:r>
              <a:rPr lang="en-US" dirty="0"/>
              <a:t>PC development since 15 years</a:t>
            </a:r>
          </a:p>
          <a:p>
            <a:pPr lvl="1"/>
            <a:r>
              <a:rPr lang="en-US" dirty="0"/>
              <a:t>Soon new decree and new technical guidance</a:t>
            </a:r>
          </a:p>
          <a:p>
            <a:pPr lvl="1"/>
            <a:r>
              <a:rPr lang="en-US" dirty="0"/>
              <a:t>PHC development program</a:t>
            </a:r>
          </a:p>
          <a:p>
            <a:pPr lvl="1">
              <a:buFont typeface="Wingdings" panose="05000000000000000000" pitchFamily="2" charset="2"/>
              <a:buChar char="à"/>
            </a:pPr>
            <a:r>
              <a:rPr lang="en-US" dirty="0"/>
              <a:t>opportunity for rapid success !</a:t>
            </a:r>
          </a:p>
          <a:p>
            <a:r>
              <a:rPr lang="en-US" dirty="0"/>
              <a:t>Challenges: </a:t>
            </a:r>
          </a:p>
          <a:p>
            <a:pPr lvl="1"/>
            <a:r>
              <a:rPr lang="en-US" dirty="0"/>
              <a:t>Limited access to opioids (4.1mg per capita vs. 403mg in Germany), restrictive regulation</a:t>
            </a:r>
          </a:p>
          <a:p>
            <a:pPr lvl="1"/>
            <a:r>
              <a:rPr lang="en-US" dirty="0"/>
              <a:t>Limited training for doctors and nurses, opiophobia</a:t>
            </a:r>
          </a:p>
          <a:p>
            <a:pPr lvl="1"/>
            <a:r>
              <a:rPr lang="en-US" dirty="0"/>
              <a:t>No real multidisciplinary team (</a:t>
            </a:r>
            <a:r>
              <a:rPr lang="en-US" dirty="0" err="1"/>
              <a:t>psy</a:t>
            </a:r>
            <a:r>
              <a:rPr lang="en-US" dirty="0"/>
              <a:t>, physio, nutritionist)</a:t>
            </a:r>
          </a:p>
          <a:p>
            <a:pPr lvl="1"/>
            <a:r>
              <a:rPr lang="en-US" dirty="0"/>
              <a:t>Too limited funding, especially for home care and tertiary care</a:t>
            </a:r>
          </a:p>
          <a:p>
            <a:pPr marL="65088" indent="0">
              <a:buNone/>
            </a:pPr>
            <a:endParaRPr lang="en-US" dirty="0"/>
          </a:p>
        </p:txBody>
      </p:sp>
    </p:spTree>
    <p:extLst>
      <p:ext uri="{BB962C8B-B14F-4D97-AF65-F5344CB8AC3E}">
        <p14:creationId xmlns:p14="http://schemas.microsoft.com/office/powerpoint/2010/main" val="2666431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4350" y="2145001"/>
            <a:ext cx="9258300"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333"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3600" b="1" dirty="0"/>
              <a:t>Thanks for your attention</a:t>
            </a:r>
          </a:p>
        </p:txBody>
      </p:sp>
    </p:spTree>
    <p:extLst>
      <p:ext uri="{BB962C8B-B14F-4D97-AF65-F5344CB8AC3E}">
        <p14:creationId xmlns:p14="http://schemas.microsoft.com/office/powerpoint/2010/main" val="420024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10287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874" tIns="42936" rIns="85874" bIns="42936" anchor="ctr"/>
          <a:lstStyle/>
          <a:p>
            <a:pPr algn="ctr" defTabSz="979488" eaLnBrk="0" hangingPunct="0"/>
            <a:endParaRPr lang="en-US">
              <a:cs typeface="Arial" charset="0"/>
            </a:endParaRPr>
          </a:p>
        </p:txBody>
      </p:sp>
      <p:sp>
        <p:nvSpPr>
          <p:cNvPr id="196665" name="Rectangle 57"/>
          <p:cNvSpPr>
            <a:spLocks noChangeArrowheads="1"/>
          </p:cNvSpPr>
          <p:nvPr/>
        </p:nvSpPr>
        <p:spPr bwMode="auto">
          <a:xfrm>
            <a:off x="661284" y="1652606"/>
            <a:ext cx="8674115" cy="1199754"/>
          </a:xfrm>
          <a:prstGeom prst="rect">
            <a:avLst/>
          </a:prstGeom>
          <a:noFill/>
          <a:ln w="9525">
            <a:noFill/>
            <a:miter lim="800000"/>
            <a:headEnd/>
            <a:tailEnd/>
          </a:ln>
          <a:effectLst/>
        </p:spPr>
        <p:txBody>
          <a:bodyPr lIns="0" tIns="0" rIns="0" bIns="0"/>
          <a:lstStyle/>
          <a:p>
            <a:pPr algn="ctr" defTabSz="979488">
              <a:spcBef>
                <a:spcPct val="40000"/>
              </a:spcBef>
              <a:buClr>
                <a:srgbClr val="1E7FB8"/>
              </a:buClr>
            </a:pPr>
            <a:r>
              <a:rPr lang="en-GB" sz="4400" dirty="0">
                <a:solidFill>
                  <a:schemeClr val="bg1"/>
                </a:solidFill>
              </a:rPr>
              <a:t>Preliminary recommendations</a:t>
            </a:r>
            <a:endParaRPr lang="en-GB" dirty="0">
              <a:solidFill>
                <a:schemeClr val="bg1"/>
              </a:solidFill>
            </a:endParaRPr>
          </a:p>
          <a:p>
            <a:pPr algn="ctr" defTabSz="979488" eaLnBrk="0" hangingPunct="0">
              <a:spcBef>
                <a:spcPct val="40000"/>
              </a:spcBef>
              <a:buClr>
                <a:srgbClr val="1E7FB8"/>
              </a:buClr>
            </a:pPr>
            <a:endParaRPr lang="en-GB" sz="4000" dirty="0">
              <a:solidFill>
                <a:schemeClr val="bg1"/>
              </a:solidFill>
            </a:endParaRPr>
          </a:p>
          <a:p>
            <a:pPr algn="ctr" defTabSz="979488" eaLnBrk="0" hangingPunct="0">
              <a:spcBef>
                <a:spcPct val="40000"/>
              </a:spcBef>
              <a:buClr>
                <a:srgbClr val="1E7FB8"/>
              </a:buClr>
            </a:pPr>
            <a:r>
              <a:rPr lang="en-GB" sz="4000" dirty="0">
                <a:solidFill>
                  <a:schemeClr val="bg1"/>
                </a:solidFill>
              </a:rPr>
              <a:t> </a:t>
            </a:r>
          </a:p>
        </p:txBody>
      </p:sp>
      <p:pic>
        <p:nvPicPr>
          <p:cNvPr id="3076"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3638" y="5876925"/>
            <a:ext cx="2582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852099"/>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prevention of cancer</a:t>
            </a:r>
          </a:p>
        </p:txBody>
      </p:sp>
      <p:sp>
        <p:nvSpPr>
          <p:cNvPr id="3" name="AutoShape 2" descr="http://canceratlas.cancer.org/assets/uploads/2014/10/05_DietbodyMassPhys_figure02.jpg"/>
          <p:cNvSpPr>
            <a:spLocks noChangeAspect="1" noChangeArrowheads="1"/>
          </p:cNvSpPr>
          <p:nvPr/>
        </p:nvSpPr>
        <p:spPr bwMode="auto">
          <a:xfrm>
            <a:off x="175022" y="-144461"/>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prstTxWarp prst="textNoShape">
              <a:avLst/>
            </a:prstTxWarp>
          </a:bodyPr>
          <a:lstStyle/>
          <a:p>
            <a:endParaRPr lang="en-US"/>
          </a:p>
        </p:txBody>
      </p:sp>
      <p:sp>
        <p:nvSpPr>
          <p:cNvPr id="4" name="Rectangle 3"/>
          <p:cNvSpPr txBox="1">
            <a:spLocks noChangeArrowheads="1"/>
          </p:cNvSpPr>
          <p:nvPr/>
        </p:nvSpPr>
        <p:spPr bwMode="auto">
          <a:xfrm>
            <a:off x="292099" y="1701806"/>
            <a:ext cx="7209439" cy="4032839"/>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marL="342900" indent="-342900" algn="l" rtl="0" eaLnBrk="1" fontAlgn="base" hangingPunct="1">
              <a:spcBef>
                <a:spcPct val="20000"/>
              </a:spcBef>
              <a:spcAft>
                <a:spcPct val="1500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15000"/>
              </a:spcAft>
              <a:buChar char="–"/>
              <a:defRPr sz="2800">
                <a:solidFill>
                  <a:schemeClr val="tx1"/>
                </a:solidFill>
                <a:latin typeface="+mn-lt"/>
              </a:defRPr>
            </a:lvl2pPr>
            <a:lvl3pPr marL="1143000" indent="-228600" algn="l" rtl="0" eaLnBrk="1" fontAlgn="base" hangingPunct="1">
              <a:spcBef>
                <a:spcPct val="20000"/>
              </a:spcBef>
              <a:spcAft>
                <a:spcPct val="15000"/>
              </a:spcAft>
              <a:buChar char="•"/>
              <a:defRPr sz="2400">
                <a:solidFill>
                  <a:schemeClr val="tx1"/>
                </a:solidFill>
                <a:latin typeface="+mn-lt"/>
              </a:defRPr>
            </a:lvl3pPr>
            <a:lvl4pPr marL="1600200" indent="-228600" algn="l" rtl="0" eaLnBrk="1" fontAlgn="base" hangingPunct="1">
              <a:spcBef>
                <a:spcPct val="20000"/>
              </a:spcBef>
              <a:spcAft>
                <a:spcPct val="15000"/>
              </a:spcAft>
              <a:buChar char="–"/>
              <a:defRPr sz="2000">
                <a:solidFill>
                  <a:schemeClr val="tx1"/>
                </a:solidFill>
                <a:latin typeface="+mn-lt"/>
              </a:defRPr>
            </a:lvl4pPr>
            <a:lvl5pPr marL="2057400" indent="-228600" algn="l" rtl="0" eaLnBrk="1" fontAlgn="base" hangingPunct="1">
              <a:spcBef>
                <a:spcPct val="20000"/>
              </a:spcBef>
              <a:spcAft>
                <a:spcPct val="15000"/>
              </a:spcAft>
              <a:buChar char="»"/>
              <a:defRPr sz="2000">
                <a:solidFill>
                  <a:schemeClr val="tx1"/>
                </a:solidFill>
                <a:latin typeface="+mn-lt"/>
              </a:defRPr>
            </a:lvl5pPr>
            <a:lvl6pPr marL="2514600" indent="-228600" algn="l" rtl="0" eaLnBrk="1" fontAlgn="base" hangingPunct="1">
              <a:spcBef>
                <a:spcPct val="20000"/>
              </a:spcBef>
              <a:spcAft>
                <a:spcPct val="15000"/>
              </a:spcAft>
              <a:buChar char="»"/>
              <a:defRPr sz="2000">
                <a:solidFill>
                  <a:schemeClr val="tx1"/>
                </a:solidFill>
                <a:latin typeface="+mn-lt"/>
              </a:defRPr>
            </a:lvl6pPr>
            <a:lvl7pPr marL="2971800" indent="-228600" algn="l" rtl="0" eaLnBrk="1" fontAlgn="base" hangingPunct="1">
              <a:spcBef>
                <a:spcPct val="20000"/>
              </a:spcBef>
              <a:spcAft>
                <a:spcPct val="15000"/>
              </a:spcAft>
              <a:buChar char="»"/>
              <a:defRPr sz="2000">
                <a:solidFill>
                  <a:schemeClr val="tx1"/>
                </a:solidFill>
                <a:latin typeface="+mn-lt"/>
              </a:defRPr>
            </a:lvl7pPr>
            <a:lvl8pPr marL="3429000" indent="-228600" algn="l" rtl="0" eaLnBrk="1" fontAlgn="base" hangingPunct="1">
              <a:spcBef>
                <a:spcPct val="20000"/>
              </a:spcBef>
              <a:spcAft>
                <a:spcPct val="15000"/>
              </a:spcAft>
              <a:buChar char="»"/>
              <a:defRPr sz="2000">
                <a:solidFill>
                  <a:schemeClr val="tx1"/>
                </a:solidFill>
                <a:latin typeface="+mn-lt"/>
              </a:defRPr>
            </a:lvl8pPr>
            <a:lvl9pPr marL="3886200" indent="-228600" algn="l" rtl="0" eaLnBrk="1" fontAlgn="base" hangingPunct="1">
              <a:spcBef>
                <a:spcPct val="20000"/>
              </a:spcBef>
              <a:spcAft>
                <a:spcPct val="15000"/>
              </a:spcAft>
              <a:buChar char="»"/>
              <a:defRPr sz="2000">
                <a:solidFill>
                  <a:schemeClr val="tx1"/>
                </a:solidFill>
                <a:latin typeface="+mn-lt"/>
              </a:defRPr>
            </a:lvl9pPr>
          </a:lstStyle>
          <a:p>
            <a:pPr marL="0" indent="0">
              <a:lnSpc>
                <a:spcPct val="90000"/>
              </a:lnSpc>
              <a:buNone/>
            </a:pPr>
            <a:r>
              <a:rPr lang="en-US" dirty="0">
                <a:ea typeface="ＭＳ Ｐゴシック" pitchFamily="34" charset="-128"/>
              </a:rPr>
              <a:t>Two approaches to early detection:</a:t>
            </a:r>
          </a:p>
          <a:p>
            <a:pPr marL="0" indent="0">
              <a:lnSpc>
                <a:spcPct val="90000"/>
              </a:lnSpc>
              <a:buNone/>
            </a:pPr>
            <a:endParaRPr lang="en-AU" b="1" kern="0" dirty="0">
              <a:ea typeface="ＭＳ Ｐゴシック" pitchFamily="34" charset="-128"/>
            </a:endParaRPr>
          </a:p>
          <a:p>
            <a:pPr>
              <a:lnSpc>
                <a:spcPct val="90000"/>
              </a:lnSpc>
            </a:pPr>
            <a:r>
              <a:rPr lang="en-AU" sz="2400" b="1" kern="0" dirty="0">
                <a:ea typeface="ＭＳ Ｐゴシック" pitchFamily="34" charset="-128"/>
              </a:rPr>
              <a:t>Screening</a:t>
            </a:r>
            <a:r>
              <a:rPr lang="en-AU" sz="2400" kern="0" dirty="0">
                <a:ea typeface="ＭＳ Ｐゴシック" pitchFamily="34" charset="-128"/>
              </a:rPr>
              <a:t> aim at identifying the disease before symptoms appears by applying a test to healthy populations. </a:t>
            </a:r>
          </a:p>
          <a:p>
            <a:pPr>
              <a:lnSpc>
                <a:spcPct val="90000"/>
              </a:lnSpc>
            </a:pPr>
            <a:endParaRPr lang="en-AU" sz="2400" kern="0" dirty="0">
              <a:ea typeface="ＭＳ Ｐゴシック" pitchFamily="34" charset="-128"/>
            </a:endParaRPr>
          </a:p>
          <a:p>
            <a:pPr>
              <a:lnSpc>
                <a:spcPct val="90000"/>
              </a:lnSpc>
            </a:pPr>
            <a:r>
              <a:rPr lang="en-AU" sz="2400" b="1" kern="0" dirty="0">
                <a:ea typeface="ＭＳ Ｐゴシック" pitchFamily="34" charset="-128"/>
              </a:rPr>
              <a:t>Early diagnosis</a:t>
            </a:r>
            <a:r>
              <a:rPr lang="en-AU" sz="2400" kern="0" dirty="0">
                <a:ea typeface="ＭＳ Ｐゴシック" pitchFamily="34" charset="-128"/>
              </a:rPr>
              <a:t>: aims at identifying the disease in patients through its very first symptoms. </a:t>
            </a:r>
          </a:p>
          <a:p>
            <a:pPr>
              <a:lnSpc>
                <a:spcPct val="90000"/>
              </a:lnSpc>
              <a:buFontTx/>
              <a:buNone/>
            </a:pPr>
            <a:r>
              <a:rPr lang="en-AU" sz="2400" kern="0" dirty="0">
                <a:ea typeface="ＭＳ Ｐゴシック" pitchFamily="34" charset="-128"/>
              </a:rPr>
              <a:t>	</a:t>
            </a:r>
            <a:endParaRPr lang="en-AU" sz="2400" kern="0" dirty="0">
              <a:solidFill>
                <a:schemeClr val="accent5">
                  <a:lumMod val="75000"/>
                </a:schemeClr>
              </a:solidFill>
              <a:ea typeface="ＭＳ Ｐゴシック"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7210" y="1671025"/>
            <a:ext cx="2029893" cy="271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69148" y="4495804"/>
            <a:ext cx="2141730" cy="830985"/>
          </a:xfrm>
          <a:prstGeom prst="rect">
            <a:avLst/>
          </a:prstGeom>
          <a:noFill/>
        </p:spPr>
        <p:txBody>
          <a:bodyPr wrap="square" lIns="91429" tIns="45714" rIns="91429" bIns="45714" rtlCol="0">
            <a:spAutoFit/>
          </a:bodyPr>
          <a:lstStyle/>
          <a:p>
            <a:pPr algn="ctr"/>
            <a:r>
              <a:rPr lang="en-US" sz="1600" dirty="0">
                <a:solidFill>
                  <a:schemeClr val="accent6">
                    <a:lumMod val="50000"/>
                  </a:schemeClr>
                </a:solidFill>
              </a:rPr>
              <a:t>WHO cancer control module on early detection</a:t>
            </a:r>
          </a:p>
        </p:txBody>
      </p:sp>
    </p:spTree>
    <p:extLst>
      <p:ext uri="{BB962C8B-B14F-4D97-AF65-F5344CB8AC3E}">
        <p14:creationId xmlns:p14="http://schemas.microsoft.com/office/powerpoint/2010/main" val="2520985329"/>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2203" y="1388532"/>
            <a:ext cx="9242996" cy="4382912"/>
          </a:xfrm>
          <a:prstGeom prst="rect">
            <a:avLst/>
          </a:prstGeom>
        </p:spPr>
      </p:pic>
      <p:sp>
        <p:nvSpPr>
          <p:cNvPr id="6" name="Rectangle 2"/>
          <p:cNvSpPr txBox="1">
            <a:spLocks noChangeArrowheads="1"/>
          </p:cNvSpPr>
          <p:nvPr/>
        </p:nvSpPr>
        <p:spPr bwMode="auto">
          <a:xfrm>
            <a:off x="762001" y="3"/>
            <a:ext cx="8847492" cy="916583"/>
          </a:xfrm>
          <a:prstGeom prst="rect">
            <a:avLst/>
          </a:prstGeom>
          <a:noFill/>
          <a:ln>
            <a:noFill/>
          </a:ln>
          <a:effectLst>
            <a:outerShdw blurRad="63500" dist="17961" dir="2700000" algn="ctr" rotWithShape="0">
              <a:srgbClr val="96CCE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r>
              <a:rPr lang="en-US" sz="4000" dirty="0">
                <a:solidFill>
                  <a:schemeClr val="tx1"/>
                </a:solidFill>
                <a:ea typeface="ＭＳ Ｐゴシック" pitchFamily="34" charset="-128"/>
              </a:rPr>
              <a:t>Screening </a:t>
            </a:r>
            <a:r>
              <a:rPr lang="en-US" sz="4000" dirty="0" err="1">
                <a:solidFill>
                  <a:schemeClr val="tx1"/>
                </a:solidFill>
                <a:ea typeface="ＭＳ Ｐゴシック" pitchFamily="34" charset="-128"/>
              </a:rPr>
              <a:t>v.s</a:t>
            </a:r>
            <a:r>
              <a:rPr lang="en-US" sz="4000" dirty="0">
                <a:solidFill>
                  <a:schemeClr val="tx1"/>
                </a:solidFill>
                <a:ea typeface="ＭＳ Ｐゴシック" pitchFamily="34" charset="-128"/>
              </a:rPr>
              <a:t>. early diagnosis</a:t>
            </a:r>
          </a:p>
        </p:txBody>
      </p:sp>
    </p:spTree>
    <p:extLst>
      <p:ext uri="{BB962C8B-B14F-4D97-AF65-F5344CB8AC3E}">
        <p14:creationId xmlns:p14="http://schemas.microsoft.com/office/powerpoint/2010/main" val="4100204968"/>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508"/>
            <a:ext cx="10287000" cy="878179"/>
          </a:xfrm>
          <a:prstGeom prst="rect">
            <a:avLst/>
          </a:prstGeom>
        </p:spPr>
        <p:txBody>
          <a:bodyPr/>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416">
              <a:defRPr/>
            </a:pPr>
            <a:r>
              <a:rPr lang="en-US" sz="3600" dirty="0"/>
              <a:t>Understand the causes of delay</a:t>
            </a:r>
          </a:p>
        </p:txBody>
      </p:sp>
      <p:sp>
        <p:nvSpPr>
          <p:cNvPr id="8" name="Text Box 2"/>
          <p:cNvSpPr txBox="1">
            <a:spLocks noChangeArrowheads="1"/>
          </p:cNvSpPr>
          <p:nvPr/>
        </p:nvSpPr>
        <p:spPr bwMode="auto">
          <a:xfrm>
            <a:off x="1749799" y="1322497"/>
            <a:ext cx="1267956" cy="6429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symptoms</a:t>
            </a:r>
            <a:endParaRPr lang="fr-FR" sz="1600" dirty="0">
              <a:effectLst/>
              <a:latin typeface="Calibri"/>
              <a:ea typeface="宋体"/>
              <a:cs typeface="Arial"/>
            </a:endParaRPr>
          </a:p>
        </p:txBody>
      </p:sp>
      <p:sp>
        <p:nvSpPr>
          <p:cNvPr id="9" name="Text Box 44"/>
          <p:cNvSpPr txBox="1"/>
          <p:nvPr/>
        </p:nvSpPr>
        <p:spPr>
          <a:xfrm>
            <a:off x="2391802" y="2292508"/>
            <a:ext cx="1877858"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“Access delay”</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p:txBody>
      </p:sp>
      <p:sp>
        <p:nvSpPr>
          <p:cNvPr id="10" name="Text Box 45"/>
          <p:cNvSpPr txBox="1"/>
          <p:nvPr/>
        </p:nvSpPr>
        <p:spPr>
          <a:xfrm>
            <a:off x="4269660" y="2292508"/>
            <a:ext cx="1877858"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“Diagnosis delay</a:t>
            </a:r>
            <a:r>
              <a:rPr lang="en-US" sz="1400" dirty="0">
                <a:effectLst/>
                <a:ea typeface="宋体"/>
                <a:cs typeface="Arial"/>
              </a:rPr>
              <a:t>”</a:t>
            </a:r>
            <a:endParaRPr lang="fr-FR" sz="1400" dirty="0">
              <a:effectLst/>
              <a:ea typeface="宋体"/>
              <a:cs typeface="Arial"/>
            </a:endParaRPr>
          </a:p>
        </p:txBody>
      </p:sp>
      <p:sp>
        <p:nvSpPr>
          <p:cNvPr id="11" name="Text Box 46"/>
          <p:cNvSpPr txBox="1"/>
          <p:nvPr/>
        </p:nvSpPr>
        <p:spPr>
          <a:xfrm>
            <a:off x="6147519" y="2292508"/>
            <a:ext cx="2007329"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“Treatment delay”</a:t>
            </a:r>
            <a:endParaRPr lang="fr-FR" sz="1400" dirty="0">
              <a:effectLst/>
              <a:ea typeface="宋体"/>
              <a:cs typeface="Arial"/>
            </a:endParaRPr>
          </a:p>
        </p:txBody>
      </p:sp>
      <p:cxnSp>
        <p:nvCxnSpPr>
          <p:cNvPr id="12" name="Straight Arrow Connector 11"/>
          <p:cNvCxnSpPr/>
          <p:nvPr/>
        </p:nvCxnSpPr>
        <p:spPr>
          <a:xfrm>
            <a:off x="2006601" y="2331189"/>
            <a:ext cx="6692879"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2295501"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Down Arrow 13"/>
          <p:cNvSpPr/>
          <p:nvPr/>
        </p:nvSpPr>
        <p:spPr>
          <a:xfrm>
            <a:off x="4184060"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14"/>
          <p:cNvSpPr/>
          <p:nvPr/>
        </p:nvSpPr>
        <p:spPr>
          <a:xfrm>
            <a:off x="6072618"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Down Arrow 15"/>
          <p:cNvSpPr/>
          <p:nvPr/>
        </p:nvSpPr>
        <p:spPr>
          <a:xfrm>
            <a:off x="8009327"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p:cNvSpPr txBox="1">
            <a:spLocks noChangeArrowheads="1"/>
          </p:cNvSpPr>
          <p:nvPr/>
        </p:nvSpPr>
        <p:spPr bwMode="auto">
          <a:xfrm>
            <a:off x="3643707" y="1322497"/>
            <a:ext cx="1267956" cy="642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visit to doctor</a:t>
            </a:r>
            <a:endParaRPr lang="fr-FR" sz="1600" dirty="0">
              <a:effectLst/>
              <a:latin typeface="Calibri"/>
              <a:ea typeface="宋体"/>
              <a:cs typeface="Arial"/>
            </a:endParaRPr>
          </a:p>
        </p:txBody>
      </p:sp>
      <p:sp>
        <p:nvSpPr>
          <p:cNvPr id="18" name="Text Box 2"/>
          <p:cNvSpPr txBox="1">
            <a:spLocks noChangeArrowheads="1"/>
          </p:cNvSpPr>
          <p:nvPr/>
        </p:nvSpPr>
        <p:spPr bwMode="auto">
          <a:xfrm>
            <a:off x="5537616" y="1503184"/>
            <a:ext cx="1267956" cy="4547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Diagnosis</a:t>
            </a:r>
            <a:endParaRPr lang="fr-FR" sz="1600" dirty="0">
              <a:effectLst/>
              <a:latin typeface="Calibri"/>
              <a:ea typeface="宋体"/>
              <a:cs typeface="Arial"/>
            </a:endParaRPr>
          </a:p>
        </p:txBody>
      </p:sp>
      <p:sp>
        <p:nvSpPr>
          <p:cNvPr id="19" name="Text Box 2"/>
          <p:cNvSpPr txBox="1">
            <a:spLocks noChangeArrowheads="1"/>
          </p:cNvSpPr>
          <p:nvPr/>
        </p:nvSpPr>
        <p:spPr bwMode="auto">
          <a:xfrm>
            <a:off x="7431524" y="1322497"/>
            <a:ext cx="1267956" cy="642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treatment</a:t>
            </a:r>
            <a:endParaRPr lang="fr-FR" sz="1600" dirty="0">
              <a:effectLst/>
              <a:latin typeface="Calibri"/>
              <a:ea typeface="宋体"/>
              <a:cs typeface="Arial"/>
            </a:endParaRPr>
          </a:p>
        </p:txBody>
      </p:sp>
      <p:sp>
        <p:nvSpPr>
          <p:cNvPr id="20" name="Text Box 47"/>
          <p:cNvSpPr txBox="1"/>
          <p:nvPr/>
        </p:nvSpPr>
        <p:spPr>
          <a:xfrm>
            <a:off x="2407852" y="2685602"/>
            <a:ext cx="1733407" cy="67850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cancer awareness</a:t>
            </a:r>
            <a:r>
              <a:rPr lang="en-US" sz="1100" dirty="0">
                <a:effectLst/>
                <a:ea typeface="宋体"/>
                <a:cs typeface="Arial"/>
              </a:rPr>
              <a:t> </a:t>
            </a:r>
            <a:endParaRPr lang="fr-FR" sz="1100" dirty="0">
              <a:effectLst/>
              <a:ea typeface="宋体"/>
              <a:cs typeface="Arial"/>
            </a:endParaRPr>
          </a:p>
        </p:txBody>
      </p:sp>
      <p:sp>
        <p:nvSpPr>
          <p:cNvPr id="21" name="Text Box 48"/>
          <p:cNvSpPr txBox="1"/>
          <p:nvPr/>
        </p:nvSpPr>
        <p:spPr>
          <a:xfrm>
            <a:off x="4273184" y="2684557"/>
            <a:ext cx="1805099" cy="327072"/>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performances</a:t>
            </a:r>
            <a:endParaRPr lang="fr-FR" sz="1400" dirty="0">
              <a:effectLst/>
              <a:ea typeface="宋体"/>
              <a:cs typeface="Arial"/>
            </a:endParaRPr>
          </a:p>
        </p:txBody>
      </p:sp>
      <p:sp>
        <p:nvSpPr>
          <p:cNvPr id="22" name="Text Box 54"/>
          <p:cNvSpPr txBox="1"/>
          <p:nvPr/>
        </p:nvSpPr>
        <p:spPr>
          <a:xfrm>
            <a:off x="4273184" y="3064664"/>
            <a:ext cx="1805099" cy="304971"/>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Referral issues</a:t>
            </a:r>
            <a:endParaRPr lang="fr-FR" sz="1400" dirty="0">
              <a:effectLst/>
              <a:ea typeface="宋体"/>
              <a:cs typeface="Arial"/>
            </a:endParaRPr>
          </a:p>
        </p:txBody>
      </p:sp>
      <p:sp>
        <p:nvSpPr>
          <p:cNvPr id="23" name="Text Box 55"/>
          <p:cNvSpPr txBox="1"/>
          <p:nvPr/>
        </p:nvSpPr>
        <p:spPr>
          <a:xfrm>
            <a:off x="5957888" y="2684556"/>
            <a:ext cx="2227991" cy="684777"/>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US" sz="1400">
                <a:effectLst/>
                <a:ea typeface="宋体"/>
                <a:cs typeface="Arial"/>
              </a:rPr>
              <a:t>Lack of resources </a:t>
            </a:r>
            <a:endParaRPr lang="fr-FR" sz="1400">
              <a:effectLst/>
              <a:ea typeface="宋体"/>
              <a:cs typeface="Arial"/>
            </a:endParaRPr>
          </a:p>
          <a:p>
            <a:pPr algn="ctr">
              <a:lnSpc>
                <a:spcPct val="115000"/>
              </a:lnSpc>
              <a:spcAft>
                <a:spcPts val="0"/>
              </a:spcAft>
            </a:pPr>
            <a:r>
              <a:rPr lang="en-US" sz="1400" dirty="0">
                <a:effectLst/>
                <a:ea typeface="宋体"/>
                <a:cs typeface="Arial"/>
              </a:rPr>
              <a:t> </a:t>
            </a:r>
            <a:r>
              <a:rPr lang="en-US" sz="1400" dirty="0">
                <a:ea typeface="宋体"/>
              </a:rPr>
              <a:t>Waiting lists</a:t>
            </a:r>
            <a:endParaRPr lang="fr-FR" sz="1400" dirty="0">
              <a:effectLst/>
              <a:ea typeface="宋体"/>
              <a:cs typeface="Arial"/>
            </a:endParaRPr>
          </a:p>
        </p:txBody>
      </p:sp>
      <p:sp>
        <p:nvSpPr>
          <p:cNvPr id="24" name="Text Box 56"/>
          <p:cNvSpPr txBox="1"/>
          <p:nvPr/>
        </p:nvSpPr>
        <p:spPr>
          <a:xfrm>
            <a:off x="2407852" y="4370148"/>
            <a:ext cx="5778026" cy="317514"/>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Psycho-social barriers</a:t>
            </a:r>
            <a:r>
              <a:rPr lang="en-US" sz="1000" dirty="0">
                <a:effectLst/>
                <a:ea typeface="宋体"/>
                <a:cs typeface="Arial"/>
              </a:rPr>
              <a:t> </a:t>
            </a:r>
            <a:endParaRPr lang="fr-FR" sz="1100" dirty="0">
              <a:effectLst/>
              <a:ea typeface="宋体"/>
              <a:cs typeface="Arial"/>
            </a:endParaRPr>
          </a:p>
        </p:txBody>
      </p:sp>
      <p:sp>
        <p:nvSpPr>
          <p:cNvPr id="25" name="Text Box 57"/>
          <p:cNvSpPr txBox="1"/>
          <p:nvPr/>
        </p:nvSpPr>
        <p:spPr>
          <a:xfrm>
            <a:off x="2407852" y="3506838"/>
            <a:ext cx="5778026" cy="342808"/>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Financial barriers</a:t>
            </a:r>
            <a:endParaRPr lang="fr-FR" sz="1400" dirty="0">
              <a:effectLst/>
              <a:ea typeface="宋体"/>
              <a:cs typeface="Arial"/>
            </a:endParaRPr>
          </a:p>
        </p:txBody>
      </p:sp>
      <p:sp>
        <p:nvSpPr>
          <p:cNvPr id="26" name="Text Box 59"/>
          <p:cNvSpPr txBox="1"/>
          <p:nvPr/>
        </p:nvSpPr>
        <p:spPr>
          <a:xfrm>
            <a:off x="2407852" y="3938511"/>
            <a:ext cx="5778026" cy="34923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Logistic barriers</a:t>
            </a:r>
            <a:r>
              <a:rPr lang="en-US" sz="1000" dirty="0">
                <a:effectLst/>
                <a:ea typeface="宋体"/>
                <a:cs typeface="Arial"/>
              </a:rPr>
              <a:t>  </a:t>
            </a:r>
            <a:endParaRPr lang="fr-FR" sz="1100" dirty="0">
              <a:effectLst/>
              <a:ea typeface="宋体"/>
              <a:cs typeface="Arial"/>
            </a:endParaRPr>
          </a:p>
        </p:txBody>
      </p:sp>
      <p:sp>
        <p:nvSpPr>
          <p:cNvPr id="7" name="TextBox 6"/>
          <p:cNvSpPr txBox="1"/>
          <p:nvPr/>
        </p:nvSpPr>
        <p:spPr>
          <a:xfrm>
            <a:off x="1295400" y="2118677"/>
            <a:ext cx="687004" cy="407085"/>
          </a:xfrm>
          <a:prstGeom prst="rect">
            <a:avLst/>
          </a:prstGeom>
          <a:noFill/>
        </p:spPr>
        <p:txBody>
          <a:bodyPr wrap="none" rtlCol="0">
            <a:spAutoFit/>
          </a:bodyPr>
          <a:lstStyle/>
          <a:p>
            <a:r>
              <a:rPr lang="en-US" sz="1800" dirty="0">
                <a:solidFill>
                  <a:schemeClr val="accent6">
                    <a:lumMod val="75000"/>
                  </a:schemeClr>
                </a:solidFill>
              </a:rPr>
              <a:t>time</a:t>
            </a:r>
            <a:endParaRPr lang="en-US" dirty="0">
              <a:solidFill>
                <a:schemeClr val="accent6">
                  <a:lumMod val="75000"/>
                </a:schemeClr>
              </a:solidFill>
            </a:endParaRPr>
          </a:p>
        </p:txBody>
      </p:sp>
      <p:sp>
        <p:nvSpPr>
          <p:cNvPr id="39" name="Rectangle 3"/>
          <p:cNvSpPr txBox="1">
            <a:spLocks noChangeArrowheads="1"/>
          </p:cNvSpPr>
          <p:nvPr/>
        </p:nvSpPr>
        <p:spPr bwMode="auto">
          <a:xfrm>
            <a:off x="404649" y="4959144"/>
            <a:ext cx="9069551" cy="156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6713" indent="-366713" algn="l" defTabSz="977900" rtl="0" eaLnBrk="0" fontAlgn="base" hangingPunct="0">
              <a:spcBef>
                <a:spcPct val="80000"/>
              </a:spcBef>
              <a:spcAft>
                <a:spcPct val="0"/>
              </a:spcAft>
              <a:buClr>
                <a:srgbClr val="1E7FB8"/>
              </a:buClr>
              <a:buFont typeface="Wingdings" pitchFamily="2" charset="2"/>
              <a:buChar char="l"/>
              <a:defRPr sz="2600">
                <a:solidFill>
                  <a:schemeClr val="tx1"/>
                </a:solidFill>
                <a:latin typeface="+mj-lt"/>
                <a:ea typeface="ＭＳ Ｐゴシック" charset="0"/>
                <a:cs typeface="+mn-cs"/>
              </a:defRPr>
            </a:lvl1pPr>
            <a:lvl2pPr marL="862013" indent="-301625" algn="l" defTabSz="977900" rtl="0" eaLnBrk="0" fontAlgn="base" hangingPunct="0">
              <a:spcBef>
                <a:spcPct val="20000"/>
              </a:spcBef>
              <a:spcAft>
                <a:spcPct val="0"/>
              </a:spcAft>
              <a:buClr>
                <a:srgbClr val="1E7FB8"/>
              </a:buClr>
              <a:buFont typeface="Arial" pitchFamily="34" charset="0"/>
              <a:buChar char="–"/>
              <a:defRPr sz="2300">
                <a:solidFill>
                  <a:schemeClr val="tx1"/>
                </a:solidFill>
                <a:latin typeface="+mj-lt"/>
                <a:ea typeface="Arial" charset="0"/>
                <a:cs typeface="+mn-cs"/>
              </a:defRPr>
            </a:lvl2pPr>
            <a:lvl3pPr marL="1346200" indent="-288925" algn="l" defTabSz="977900" rtl="0" eaLnBrk="0" fontAlgn="base" hangingPunct="0">
              <a:spcBef>
                <a:spcPct val="20000"/>
              </a:spcBef>
              <a:spcAft>
                <a:spcPct val="0"/>
              </a:spcAft>
              <a:buClr>
                <a:srgbClr val="1E7FB8"/>
              </a:buClr>
              <a:buChar char="•"/>
              <a:defRPr sz="2300">
                <a:solidFill>
                  <a:schemeClr val="tx1"/>
                </a:solidFill>
                <a:latin typeface="+mj-lt"/>
                <a:ea typeface="Arial" charset="0"/>
                <a:cs typeface="+mn-cs"/>
              </a:defRPr>
            </a:lvl3pPr>
            <a:lvl4pPr marL="1782763" indent="-242888" algn="l" defTabSz="977900" rtl="0" eaLnBrk="0" fontAlgn="base" hangingPunct="0">
              <a:spcBef>
                <a:spcPct val="20000"/>
              </a:spcBef>
              <a:spcAft>
                <a:spcPct val="0"/>
              </a:spcAft>
              <a:buClr>
                <a:srgbClr val="1E7FB8"/>
              </a:buClr>
              <a:buChar char="–"/>
              <a:defRPr sz="2300">
                <a:solidFill>
                  <a:schemeClr val="tx1"/>
                </a:solidFill>
                <a:latin typeface="+mj-lt"/>
                <a:ea typeface="Arial" charset="0"/>
                <a:cs typeface="+mn-cs"/>
              </a:defRPr>
            </a:lvl4pPr>
            <a:lvl5pPr marL="2128838" indent="-153988" algn="r" defTabSz="977900" rtl="1" eaLnBrk="0" fontAlgn="base" hangingPunct="0">
              <a:spcBef>
                <a:spcPct val="20000"/>
              </a:spcBef>
              <a:spcAft>
                <a:spcPct val="0"/>
              </a:spcAft>
              <a:buChar char="»"/>
              <a:defRPr sz="2200">
                <a:solidFill>
                  <a:srgbClr val="000066"/>
                </a:solidFill>
                <a:latin typeface="+mn-lt"/>
                <a:ea typeface="Arial" charset="0"/>
                <a:cs typeface="+mn-cs"/>
              </a:defRPr>
            </a:lvl5pPr>
            <a:lvl6pPr marL="2559754" indent="-155047" algn="r" defTabSz="979475" rtl="1" eaLnBrk="1" fontAlgn="base" hangingPunct="1">
              <a:spcBef>
                <a:spcPct val="20000"/>
              </a:spcBef>
              <a:spcAft>
                <a:spcPct val="0"/>
              </a:spcAft>
              <a:buChar char="»"/>
              <a:defRPr sz="2200">
                <a:solidFill>
                  <a:srgbClr val="000066"/>
                </a:solidFill>
                <a:latin typeface="+mn-lt"/>
                <a:cs typeface="+mn-cs"/>
              </a:defRPr>
            </a:lvl6pPr>
            <a:lvl7pPr marL="2989112" indent="-155047" algn="r" defTabSz="979475" rtl="1" eaLnBrk="1" fontAlgn="base" hangingPunct="1">
              <a:spcBef>
                <a:spcPct val="20000"/>
              </a:spcBef>
              <a:spcAft>
                <a:spcPct val="0"/>
              </a:spcAft>
              <a:buChar char="»"/>
              <a:defRPr sz="2200">
                <a:solidFill>
                  <a:srgbClr val="000066"/>
                </a:solidFill>
                <a:latin typeface="+mn-lt"/>
                <a:cs typeface="+mn-cs"/>
              </a:defRPr>
            </a:lvl7pPr>
            <a:lvl8pPr marL="3418473" indent="-155047" algn="r" defTabSz="979475" rtl="1" eaLnBrk="1" fontAlgn="base" hangingPunct="1">
              <a:spcBef>
                <a:spcPct val="20000"/>
              </a:spcBef>
              <a:spcAft>
                <a:spcPct val="0"/>
              </a:spcAft>
              <a:buChar char="»"/>
              <a:defRPr sz="2200">
                <a:solidFill>
                  <a:srgbClr val="000066"/>
                </a:solidFill>
                <a:latin typeface="+mn-lt"/>
                <a:cs typeface="+mn-cs"/>
              </a:defRPr>
            </a:lvl8pPr>
            <a:lvl9pPr marL="3847830" indent="-155047" algn="r" defTabSz="979475" rtl="1" eaLnBrk="1" fontAlgn="base" hangingPunct="1">
              <a:spcBef>
                <a:spcPct val="20000"/>
              </a:spcBef>
              <a:spcAft>
                <a:spcPct val="0"/>
              </a:spcAft>
              <a:buChar char="»"/>
              <a:defRPr sz="2200">
                <a:solidFill>
                  <a:srgbClr val="000066"/>
                </a:solidFill>
                <a:latin typeface="+mn-lt"/>
                <a:cs typeface="+mn-cs"/>
              </a:defRPr>
            </a:lvl9pPr>
          </a:lstStyle>
          <a:p>
            <a:pPr marL="0" indent="0">
              <a:lnSpc>
                <a:spcPct val="90000"/>
              </a:lnSpc>
              <a:buFont typeface="Wingdings" pitchFamily="2" charset="2"/>
              <a:buNone/>
            </a:pPr>
            <a:r>
              <a:rPr lang="en-AU" sz="2400" b="1" dirty="0">
                <a:ea typeface="ＭＳ Ｐゴシック" pitchFamily="34" charset="-128"/>
              </a:rPr>
              <a:t>Ask patients ! </a:t>
            </a:r>
            <a:r>
              <a:rPr lang="en-AU" sz="2400" dirty="0">
                <a:ea typeface="ＭＳ Ｐゴシック" pitchFamily="34" charset="-128"/>
              </a:rPr>
              <a:t>(interview 100 to 200 cancer patients)</a:t>
            </a:r>
          </a:p>
          <a:p>
            <a:pPr marL="0" lvl="2" indent="0">
              <a:lnSpc>
                <a:spcPct val="60000"/>
              </a:lnSpc>
              <a:spcBef>
                <a:spcPct val="80000"/>
              </a:spcBef>
              <a:buNone/>
            </a:pPr>
            <a:r>
              <a:rPr lang="en-US" sz="1800" dirty="0"/>
              <a:t>	</a:t>
            </a:r>
            <a:r>
              <a:rPr lang="en-US" sz="2000" dirty="0">
                <a:sym typeface="Wingdings"/>
              </a:rPr>
              <a:t></a:t>
            </a:r>
            <a:r>
              <a:rPr lang="en-US" sz="2000" dirty="0"/>
              <a:t> </a:t>
            </a:r>
            <a:r>
              <a:rPr lang="en-US" sz="2400" dirty="0"/>
              <a:t>Frequency of the barriers</a:t>
            </a:r>
          </a:p>
          <a:p>
            <a:pPr marL="0" lvl="2" indent="0">
              <a:lnSpc>
                <a:spcPct val="60000"/>
              </a:lnSpc>
              <a:spcBef>
                <a:spcPct val="80000"/>
              </a:spcBef>
              <a:buNone/>
            </a:pPr>
            <a:r>
              <a:rPr lang="en-US" sz="2400" dirty="0"/>
              <a:t>	</a:t>
            </a:r>
            <a:r>
              <a:rPr lang="en-US" sz="2400" dirty="0">
                <a:sym typeface="Wingdings"/>
              </a:rPr>
              <a:t></a:t>
            </a:r>
            <a:r>
              <a:rPr lang="en-US" sz="2400" dirty="0"/>
              <a:t> Relative importance of each barrier </a:t>
            </a:r>
          </a:p>
          <a:p>
            <a:pPr marL="0" indent="0">
              <a:lnSpc>
                <a:spcPct val="90000"/>
              </a:lnSpc>
              <a:buFont typeface="Wingdings" pitchFamily="2" charset="2"/>
              <a:buNone/>
            </a:pPr>
            <a:endParaRPr lang="en-AU" sz="2400" dirty="0">
              <a:ea typeface="ＭＳ Ｐゴシック" pitchFamily="34" charset="-128"/>
            </a:endParaRPr>
          </a:p>
          <a:p>
            <a:pPr marL="560388" lvl="1" indent="0">
              <a:buFont typeface="Arial" pitchFamily="34" charset="0"/>
              <a:buNone/>
            </a:pPr>
            <a:endParaRPr lang="en-AU" sz="2100" dirty="0">
              <a:ea typeface="ＭＳ Ｐゴシック" pitchFamily="34" charset="-128"/>
            </a:endParaRPr>
          </a:p>
        </p:txBody>
      </p:sp>
    </p:spTree>
    <p:extLst>
      <p:ext uri="{BB962C8B-B14F-4D97-AF65-F5344CB8AC3E}">
        <p14:creationId xmlns:p14="http://schemas.microsoft.com/office/powerpoint/2010/main" val="76636452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508"/>
            <a:ext cx="10287000" cy="878179"/>
          </a:xfrm>
          <a:prstGeom prst="rect">
            <a:avLst/>
          </a:prstGeom>
        </p:spPr>
        <p:txBody>
          <a:bodyPr/>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416">
              <a:defRPr/>
            </a:pPr>
            <a:r>
              <a:rPr lang="en-US" sz="3600" dirty="0"/>
              <a:t>Address the causes of delay</a:t>
            </a:r>
          </a:p>
        </p:txBody>
      </p:sp>
      <p:grpSp>
        <p:nvGrpSpPr>
          <p:cNvPr id="5" name="Group 4"/>
          <p:cNvGrpSpPr/>
          <p:nvPr/>
        </p:nvGrpSpPr>
        <p:grpSpPr>
          <a:xfrm>
            <a:off x="1295400" y="1322497"/>
            <a:ext cx="7404080" cy="3365165"/>
            <a:chOff x="1597218" y="3088022"/>
            <a:chExt cx="6689982" cy="3053079"/>
          </a:xfrm>
        </p:grpSpPr>
        <p:grpSp>
          <p:nvGrpSpPr>
            <p:cNvPr id="6" name="Group 5"/>
            <p:cNvGrpSpPr/>
            <p:nvPr/>
          </p:nvGrpSpPr>
          <p:grpSpPr>
            <a:xfrm>
              <a:off x="2007792" y="3088022"/>
              <a:ext cx="6279408" cy="3053079"/>
              <a:chOff x="3303900" y="3153492"/>
              <a:chExt cx="6279408" cy="3053079"/>
            </a:xfrm>
          </p:grpSpPr>
          <p:sp>
            <p:nvSpPr>
              <p:cNvPr id="8" name="Text Box 2"/>
              <p:cNvSpPr txBox="1">
                <a:spLocks noChangeArrowheads="1"/>
              </p:cNvSpPr>
              <p:nvPr/>
            </p:nvSpPr>
            <p:spPr bwMode="auto">
              <a:xfrm>
                <a:off x="3303900" y="3153492"/>
                <a:ext cx="1145666" cy="5833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symptoms</a:t>
                </a:r>
                <a:endParaRPr lang="fr-FR" sz="1600" dirty="0">
                  <a:effectLst/>
                  <a:latin typeface="Calibri"/>
                  <a:ea typeface="宋体"/>
                  <a:cs typeface="Arial"/>
                </a:endParaRPr>
              </a:p>
            </p:txBody>
          </p:sp>
          <p:sp>
            <p:nvSpPr>
              <p:cNvPr id="9" name="Text Box 44"/>
              <p:cNvSpPr txBox="1"/>
              <p:nvPr/>
            </p:nvSpPr>
            <p:spPr>
              <a:xfrm>
                <a:off x="3883984" y="4033544"/>
                <a:ext cx="1696745" cy="3699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“Access delay”</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p:txBody>
          </p:sp>
          <p:sp>
            <p:nvSpPr>
              <p:cNvPr id="10" name="Text Box 45"/>
              <p:cNvSpPr txBox="1"/>
              <p:nvPr/>
            </p:nvSpPr>
            <p:spPr>
              <a:xfrm>
                <a:off x="5580729" y="4033544"/>
                <a:ext cx="1696745" cy="3699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“Diagnosis delay</a:t>
                </a:r>
                <a:r>
                  <a:rPr lang="en-US" sz="1400" dirty="0">
                    <a:effectLst/>
                    <a:ea typeface="宋体"/>
                    <a:cs typeface="Arial"/>
                  </a:rPr>
                  <a:t>”</a:t>
                </a:r>
                <a:endParaRPr lang="fr-FR" sz="1400" dirty="0">
                  <a:effectLst/>
                  <a:ea typeface="宋体"/>
                  <a:cs typeface="Arial"/>
                </a:endParaRPr>
              </a:p>
            </p:txBody>
          </p:sp>
          <p:sp>
            <p:nvSpPr>
              <p:cNvPr id="11" name="Text Box 46"/>
              <p:cNvSpPr txBox="1"/>
              <p:nvPr/>
            </p:nvSpPr>
            <p:spPr>
              <a:xfrm>
                <a:off x="7277475" y="4033544"/>
                <a:ext cx="1813729" cy="36991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“Treatment delay”</a:t>
                </a:r>
                <a:endParaRPr lang="fr-FR" sz="1400" dirty="0">
                  <a:effectLst/>
                  <a:ea typeface="宋体"/>
                  <a:cs typeface="Arial"/>
                </a:endParaRPr>
              </a:p>
            </p:txBody>
          </p:sp>
          <p:cxnSp>
            <p:nvCxnSpPr>
              <p:cNvPr id="12" name="Straight Arrow Connector 11"/>
              <p:cNvCxnSpPr/>
              <p:nvPr/>
            </p:nvCxnSpPr>
            <p:spPr>
              <a:xfrm>
                <a:off x="3535934" y="4068638"/>
                <a:ext cx="6047374"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3796971" y="3812542"/>
                <a:ext cx="159523" cy="25609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Down Arrow 13"/>
              <p:cNvSpPr/>
              <p:nvPr/>
            </p:nvSpPr>
            <p:spPr>
              <a:xfrm>
                <a:off x="5503385" y="3812542"/>
                <a:ext cx="159523" cy="25609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14"/>
              <p:cNvSpPr/>
              <p:nvPr/>
            </p:nvSpPr>
            <p:spPr>
              <a:xfrm>
                <a:off x="7209798" y="3812542"/>
                <a:ext cx="159523" cy="25609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Down Arrow 15"/>
              <p:cNvSpPr/>
              <p:nvPr/>
            </p:nvSpPr>
            <p:spPr>
              <a:xfrm>
                <a:off x="8959718" y="3812542"/>
                <a:ext cx="159523" cy="25609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p:cNvSpPr txBox="1">
                <a:spLocks noChangeArrowheads="1"/>
              </p:cNvSpPr>
              <p:nvPr/>
            </p:nvSpPr>
            <p:spPr bwMode="auto">
              <a:xfrm>
                <a:off x="5015147" y="3153492"/>
                <a:ext cx="1145666" cy="58333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visit to doctor</a:t>
                </a:r>
                <a:endParaRPr lang="fr-FR" sz="1600" dirty="0">
                  <a:effectLst/>
                  <a:latin typeface="Calibri"/>
                  <a:ea typeface="宋体"/>
                  <a:cs typeface="Arial"/>
                </a:endParaRPr>
              </a:p>
            </p:txBody>
          </p:sp>
          <p:sp>
            <p:nvSpPr>
              <p:cNvPr id="18" name="Text Box 2"/>
              <p:cNvSpPr txBox="1">
                <a:spLocks noChangeArrowheads="1"/>
              </p:cNvSpPr>
              <p:nvPr/>
            </p:nvSpPr>
            <p:spPr bwMode="auto">
              <a:xfrm>
                <a:off x="6726395" y="3317422"/>
                <a:ext cx="1145666" cy="412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Diagnosis</a:t>
                </a:r>
                <a:endParaRPr lang="fr-FR" sz="1600" dirty="0">
                  <a:effectLst/>
                  <a:latin typeface="Calibri"/>
                  <a:ea typeface="宋体"/>
                  <a:cs typeface="Arial"/>
                </a:endParaRPr>
              </a:p>
            </p:txBody>
          </p:sp>
          <p:sp>
            <p:nvSpPr>
              <p:cNvPr id="19" name="Text Box 2"/>
              <p:cNvSpPr txBox="1">
                <a:spLocks noChangeArrowheads="1"/>
              </p:cNvSpPr>
              <p:nvPr/>
            </p:nvSpPr>
            <p:spPr bwMode="auto">
              <a:xfrm>
                <a:off x="8437642" y="3153492"/>
                <a:ext cx="1145666" cy="58333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treatment</a:t>
                </a:r>
                <a:endParaRPr lang="fr-FR" sz="1600" dirty="0">
                  <a:effectLst/>
                  <a:latin typeface="Calibri"/>
                  <a:ea typeface="宋体"/>
                  <a:cs typeface="Arial"/>
                </a:endParaRPr>
              </a:p>
            </p:txBody>
          </p:sp>
          <p:sp>
            <p:nvSpPr>
              <p:cNvPr id="20" name="Text Box 47"/>
              <p:cNvSpPr txBox="1"/>
              <p:nvPr/>
            </p:nvSpPr>
            <p:spPr>
              <a:xfrm>
                <a:off x="3898486" y="4390182"/>
                <a:ext cx="1566226" cy="615580"/>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cancer awareness</a:t>
                </a:r>
                <a:r>
                  <a:rPr lang="en-US" sz="1100" dirty="0">
                    <a:effectLst/>
                    <a:ea typeface="宋体"/>
                    <a:cs typeface="Arial"/>
                  </a:rPr>
                  <a:t> </a:t>
                </a:r>
                <a:endParaRPr lang="fr-FR" sz="1100" dirty="0">
                  <a:effectLst/>
                  <a:ea typeface="宋体"/>
                  <a:cs typeface="Arial"/>
                </a:endParaRPr>
              </a:p>
            </p:txBody>
          </p:sp>
          <p:sp>
            <p:nvSpPr>
              <p:cNvPr id="21" name="Text Box 48"/>
              <p:cNvSpPr txBox="1"/>
              <p:nvPr/>
            </p:nvSpPr>
            <p:spPr>
              <a:xfrm>
                <a:off x="5583913" y="4389234"/>
                <a:ext cx="1631003" cy="296739"/>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performances</a:t>
                </a:r>
                <a:endParaRPr lang="fr-FR" sz="1400" dirty="0">
                  <a:effectLst/>
                  <a:ea typeface="宋体"/>
                  <a:cs typeface="Arial"/>
                </a:endParaRPr>
              </a:p>
            </p:txBody>
          </p:sp>
          <p:sp>
            <p:nvSpPr>
              <p:cNvPr id="22" name="Text Box 54"/>
              <p:cNvSpPr txBox="1"/>
              <p:nvPr/>
            </p:nvSpPr>
            <p:spPr>
              <a:xfrm>
                <a:off x="5583913" y="4734091"/>
                <a:ext cx="1631003" cy="276688"/>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Referral issues</a:t>
                </a:r>
                <a:endParaRPr lang="fr-FR" sz="1400" dirty="0">
                  <a:effectLst/>
                  <a:ea typeface="宋体"/>
                  <a:cs typeface="Arial"/>
                </a:endParaRPr>
              </a:p>
            </p:txBody>
          </p:sp>
          <p:sp>
            <p:nvSpPr>
              <p:cNvPr id="23" name="Text Box 55"/>
              <p:cNvSpPr txBox="1"/>
              <p:nvPr/>
            </p:nvSpPr>
            <p:spPr>
              <a:xfrm>
                <a:off x="7106133" y="4389233"/>
                <a:ext cx="2013109" cy="621271"/>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US" sz="1400" dirty="0">
                    <a:effectLst/>
                    <a:ea typeface="宋体"/>
                    <a:cs typeface="Arial"/>
                  </a:rPr>
                  <a:t>Lack of resources </a:t>
                </a:r>
                <a:endParaRPr lang="fr-FR" sz="1400" dirty="0">
                  <a:effectLst/>
                  <a:ea typeface="宋体"/>
                  <a:cs typeface="Arial"/>
                </a:endParaRPr>
              </a:p>
              <a:p>
                <a:pPr algn="ctr">
                  <a:lnSpc>
                    <a:spcPct val="115000"/>
                  </a:lnSpc>
                  <a:spcAft>
                    <a:spcPts val="0"/>
                  </a:spcAft>
                </a:pPr>
                <a:r>
                  <a:rPr lang="en-US" sz="1400" dirty="0">
                    <a:effectLst/>
                    <a:ea typeface="宋体"/>
                    <a:cs typeface="Arial"/>
                  </a:rPr>
                  <a:t> </a:t>
                </a:r>
                <a:r>
                  <a:rPr lang="en-US" sz="1400" dirty="0">
                    <a:ea typeface="宋体"/>
                  </a:rPr>
                  <a:t>Waiting lists</a:t>
                </a:r>
                <a:endParaRPr lang="fr-FR" sz="1400" dirty="0">
                  <a:effectLst/>
                  <a:ea typeface="宋体"/>
                  <a:cs typeface="Arial"/>
                </a:endParaRPr>
              </a:p>
            </p:txBody>
          </p:sp>
          <p:sp>
            <p:nvSpPr>
              <p:cNvPr id="24" name="Text Box 56"/>
              <p:cNvSpPr txBox="1"/>
              <p:nvPr/>
            </p:nvSpPr>
            <p:spPr>
              <a:xfrm>
                <a:off x="3898486" y="5918503"/>
                <a:ext cx="5220755" cy="288068"/>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Psycho-social barriers</a:t>
                </a:r>
                <a:r>
                  <a:rPr lang="en-US" sz="1000" dirty="0">
                    <a:effectLst/>
                    <a:ea typeface="宋体"/>
                    <a:cs typeface="Arial"/>
                  </a:rPr>
                  <a:t> </a:t>
                </a:r>
                <a:endParaRPr lang="fr-FR" sz="1100" dirty="0">
                  <a:effectLst/>
                  <a:ea typeface="宋体"/>
                  <a:cs typeface="Arial"/>
                </a:endParaRPr>
              </a:p>
            </p:txBody>
          </p:sp>
          <p:sp>
            <p:nvSpPr>
              <p:cNvPr id="25" name="Text Box 57"/>
              <p:cNvSpPr txBox="1"/>
              <p:nvPr/>
            </p:nvSpPr>
            <p:spPr>
              <a:xfrm>
                <a:off x="3898486" y="5135257"/>
                <a:ext cx="5220755" cy="311016"/>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Financial barriers</a:t>
                </a:r>
                <a:endParaRPr lang="fr-FR" sz="1400" dirty="0">
                  <a:effectLst/>
                  <a:ea typeface="宋体"/>
                  <a:cs typeface="Arial"/>
                </a:endParaRPr>
              </a:p>
            </p:txBody>
          </p:sp>
          <p:sp>
            <p:nvSpPr>
              <p:cNvPr id="26" name="Text Box 59"/>
              <p:cNvSpPr txBox="1"/>
              <p:nvPr/>
            </p:nvSpPr>
            <p:spPr>
              <a:xfrm>
                <a:off x="3898486" y="5526896"/>
                <a:ext cx="5220755" cy="316847"/>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Logistic barriers</a:t>
                </a:r>
                <a:r>
                  <a:rPr lang="en-US" sz="1000" dirty="0">
                    <a:effectLst/>
                    <a:ea typeface="宋体"/>
                    <a:cs typeface="Arial"/>
                  </a:rPr>
                  <a:t>  </a:t>
                </a:r>
                <a:endParaRPr lang="fr-FR" sz="1100" dirty="0">
                  <a:effectLst/>
                  <a:ea typeface="宋体"/>
                  <a:cs typeface="Arial"/>
                </a:endParaRPr>
              </a:p>
            </p:txBody>
          </p:sp>
        </p:grpSp>
        <p:sp>
          <p:nvSpPr>
            <p:cNvPr id="7" name="TextBox 6"/>
            <p:cNvSpPr txBox="1"/>
            <p:nvPr/>
          </p:nvSpPr>
          <p:spPr>
            <a:xfrm>
              <a:off x="1597218" y="3810364"/>
              <a:ext cx="620745" cy="369332"/>
            </a:xfrm>
            <a:prstGeom prst="rect">
              <a:avLst/>
            </a:prstGeom>
            <a:noFill/>
          </p:spPr>
          <p:txBody>
            <a:bodyPr wrap="none" rtlCol="0">
              <a:spAutoFit/>
            </a:bodyPr>
            <a:lstStyle/>
            <a:p>
              <a:r>
                <a:rPr lang="en-US" sz="1800" dirty="0">
                  <a:solidFill>
                    <a:schemeClr val="accent6">
                      <a:lumMod val="75000"/>
                    </a:schemeClr>
                  </a:solidFill>
                </a:rPr>
                <a:t>time</a:t>
              </a:r>
              <a:endParaRPr lang="en-US" dirty="0">
                <a:solidFill>
                  <a:schemeClr val="accent6">
                    <a:lumMod val="75000"/>
                  </a:schemeClr>
                </a:solidFill>
              </a:endParaRPr>
            </a:p>
          </p:txBody>
        </p:sp>
      </p:grpSp>
      <p:sp>
        <p:nvSpPr>
          <p:cNvPr id="2" name="TextBox 1"/>
          <p:cNvSpPr txBox="1"/>
          <p:nvPr/>
        </p:nvSpPr>
        <p:spPr>
          <a:xfrm>
            <a:off x="139700" y="2870200"/>
            <a:ext cx="1981200" cy="584776"/>
          </a:xfrm>
          <a:prstGeom prst="rect">
            <a:avLst/>
          </a:prstGeom>
          <a:noFill/>
          <a:ln w="28575" cmpd="sng">
            <a:solidFill>
              <a:schemeClr val="tx1"/>
            </a:solidFill>
          </a:ln>
        </p:spPr>
        <p:txBody>
          <a:bodyPr wrap="square" rtlCol="0">
            <a:spAutoFit/>
          </a:bodyPr>
          <a:lstStyle/>
          <a:p>
            <a:pPr algn="ctr"/>
            <a:r>
              <a:rPr lang="en-US" sz="1600" dirty="0"/>
              <a:t>Health education</a:t>
            </a:r>
          </a:p>
          <a:p>
            <a:pPr algn="ctr"/>
            <a:r>
              <a:rPr lang="en-US" sz="1600" dirty="0"/>
              <a:t>Media campaigns</a:t>
            </a:r>
          </a:p>
        </p:txBody>
      </p:sp>
      <p:sp>
        <p:nvSpPr>
          <p:cNvPr id="27" name="TextBox 26"/>
          <p:cNvSpPr txBox="1"/>
          <p:nvPr/>
        </p:nvSpPr>
        <p:spPr>
          <a:xfrm>
            <a:off x="241300" y="3670300"/>
            <a:ext cx="1739900" cy="584776"/>
          </a:xfrm>
          <a:prstGeom prst="rect">
            <a:avLst/>
          </a:prstGeom>
          <a:noFill/>
          <a:ln w="28575" cmpd="sng">
            <a:solidFill>
              <a:schemeClr val="tx1"/>
            </a:solidFill>
          </a:ln>
        </p:spPr>
        <p:txBody>
          <a:bodyPr wrap="square" rtlCol="0">
            <a:spAutoFit/>
          </a:bodyPr>
          <a:lstStyle/>
          <a:p>
            <a:pPr algn="ctr"/>
            <a:r>
              <a:rPr lang="en-US" sz="1600" dirty="0"/>
              <a:t>Training for professionals</a:t>
            </a:r>
          </a:p>
        </p:txBody>
      </p:sp>
      <p:sp>
        <p:nvSpPr>
          <p:cNvPr id="28" name="TextBox 27"/>
          <p:cNvSpPr txBox="1"/>
          <p:nvPr/>
        </p:nvSpPr>
        <p:spPr>
          <a:xfrm>
            <a:off x="342900" y="4445000"/>
            <a:ext cx="1739900" cy="584776"/>
          </a:xfrm>
          <a:prstGeom prst="rect">
            <a:avLst/>
          </a:prstGeom>
          <a:noFill/>
          <a:ln w="28575" cmpd="sng">
            <a:solidFill>
              <a:schemeClr val="tx1"/>
            </a:solidFill>
          </a:ln>
        </p:spPr>
        <p:txBody>
          <a:bodyPr wrap="square" rtlCol="0">
            <a:spAutoFit/>
          </a:bodyPr>
          <a:lstStyle/>
          <a:p>
            <a:pPr algn="ctr"/>
            <a:r>
              <a:rPr lang="en-US" sz="1600" dirty="0"/>
              <a:t>Referral guidelines</a:t>
            </a:r>
          </a:p>
        </p:txBody>
      </p:sp>
      <p:sp>
        <p:nvSpPr>
          <p:cNvPr id="29" name="TextBox 28"/>
          <p:cNvSpPr txBox="1"/>
          <p:nvPr/>
        </p:nvSpPr>
        <p:spPr>
          <a:xfrm>
            <a:off x="723900" y="5346700"/>
            <a:ext cx="1739900" cy="830997"/>
          </a:xfrm>
          <a:prstGeom prst="rect">
            <a:avLst/>
          </a:prstGeom>
          <a:noFill/>
          <a:ln w="28575" cmpd="sng">
            <a:solidFill>
              <a:schemeClr val="tx1"/>
            </a:solidFill>
          </a:ln>
        </p:spPr>
        <p:txBody>
          <a:bodyPr wrap="square" rtlCol="0">
            <a:spAutoFit/>
          </a:bodyPr>
          <a:lstStyle/>
          <a:p>
            <a:pPr algn="ctr"/>
            <a:r>
              <a:rPr lang="en-US" sz="1600" dirty="0"/>
              <a:t>Health insurance, special programs</a:t>
            </a:r>
          </a:p>
        </p:txBody>
      </p:sp>
      <p:sp>
        <p:nvSpPr>
          <p:cNvPr id="30" name="TextBox 29"/>
          <p:cNvSpPr txBox="1"/>
          <p:nvPr/>
        </p:nvSpPr>
        <p:spPr>
          <a:xfrm>
            <a:off x="8420100" y="2933700"/>
            <a:ext cx="1739900" cy="1323439"/>
          </a:xfrm>
          <a:prstGeom prst="rect">
            <a:avLst/>
          </a:prstGeom>
          <a:noFill/>
          <a:ln w="28575" cmpd="sng">
            <a:solidFill>
              <a:schemeClr val="tx1"/>
            </a:solidFill>
          </a:ln>
        </p:spPr>
        <p:txBody>
          <a:bodyPr wrap="square" rtlCol="0">
            <a:spAutoFit/>
          </a:bodyPr>
          <a:lstStyle/>
          <a:p>
            <a:pPr algn="ctr"/>
            <a:r>
              <a:rPr lang="en-US" sz="1600" dirty="0"/>
              <a:t>Increase resources (facilities, human resources)</a:t>
            </a:r>
          </a:p>
          <a:p>
            <a:pPr algn="ctr"/>
            <a:r>
              <a:rPr lang="fr-CH" sz="1600" dirty="0" err="1"/>
              <a:t>Re-organize</a:t>
            </a:r>
            <a:endParaRPr lang="en-US" sz="1600" dirty="0"/>
          </a:p>
        </p:txBody>
      </p:sp>
      <p:sp>
        <p:nvSpPr>
          <p:cNvPr id="31" name="TextBox 30"/>
          <p:cNvSpPr txBox="1"/>
          <p:nvPr/>
        </p:nvSpPr>
        <p:spPr>
          <a:xfrm>
            <a:off x="8140700" y="5029200"/>
            <a:ext cx="1739900" cy="830997"/>
          </a:xfrm>
          <a:prstGeom prst="rect">
            <a:avLst/>
          </a:prstGeom>
          <a:noFill/>
          <a:ln w="28575" cmpd="sng">
            <a:solidFill>
              <a:schemeClr val="tx1"/>
            </a:solidFill>
          </a:ln>
        </p:spPr>
        <p:txBody>
          <a:bodyPr wrap="square" rtlCol="0">
            <a:spAutoFit/>
          </a:bodyPr>
          <a:lstStyle/>
          <a:p>
            <a:pPr algn="ctr"/>
            <a:r>
              <a:rPr lang="en-US" sz="1600" dirty="0"/>
              <a:t>Make health services “patient friendly” </a:t>
            </a:r>
          </a:p>
        </p:txBody>
      </p:sp>
      <p:sp>
        <p:nvSpPr>
          <p:cNvPr id="3" name="TextBox 2"/>
          <p:cNvSpPr txBox="1"/>
          <p:nvPr/>
        </p:nvSpPr>
        <p:spPr>
          <a:xfrm>
            <a:off x="5380792" y="5092700"/>
            <a:ext cx="2378908" cy="830997"/>
          </a:xfrm>
          <a:prstGeom prst="rect">
            <a:avLst/>
          </a:prstGeom>
          <a:noFill/>
          <a:ln w="28575" cmpd="sng">
            <a:solidFill>
              <a:schemeClr val="tx1"/>
            </a:solidFill>
          </a:ln>
        </p:spPr>
        <p:txBody>
          <a:bodyPr wrap="square" rtlCol="0">
            <a:spAutoFit/>
          </a:bodyPr>
          <a:lstStyle/>
          <a:p>
            <a:pPr algn="ctr"/>
            <a:r>
              <a:rPr lang="en-US" sz="1600" dirty="0"/>
              <a:t>Facilitate access:</a:t>
            </a:r>
          </a:p>
          <a:p>
            <a:pPr algn="ctr"/>
            <a:r>
              <a:rPr lang="en-US" sz="1600" dirty="0"/>
              <a:t>transports, longer opening hours, </a:t>
            </a:r>
            <a:r>
              <a:rPr lang="en-US" sz="1600" dirty="0" err="1"/>
              <a:t>etc</a:t>
            </a:r>
            <a:endParaRPr lang="en-US" sz="1600" dirty="0"/>
          </a:p>
        </p:txBody>
      </p:sp>
      <p:cxnSp>
        <p:nvCxnSpPr>
          <p:cNvPr id="40961" name="Straight Arrow Connector 40960"/>
          <p:cNvCxnSpPr>
            <a:stCxn id="2" idx="3"/>
          </p:cNvCxnSpPr>
          <p:nvPr/>
        </p:nvCxnSpPr>
        <p:spPr bwMode="auto">
          <a:xfrm flipV="1">
            <a:off x="2120900" y="3035300"/>
            <a:ext cx="520700" cy="12728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cxnSp>
        <p:nvCxnSpPr>
          <p:cNvPr id="35" name="Straight Arrow Connector 34"/>
          <p:cNvCxnSpPr>
            <a:stCxn id="27" idx="3"/>
          </p:cNvCxnSpPr>
          <p:nvPr/>
        </p:nvCxnSpPr>
        <p:spPr bwMode="auto">
          <a:xfrm flipV="1">
            <a:off x="1981200" y="3073401"/>
            <a:ext cx="2286000" cy="88928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8" name="Straight Arrow Connector 37"/>
          <p:cNvCxnSpPr>
            <a:endCxn id="22" idx="1"/>
          </p:cNvCxnSpPr>
          <p:nvPr/>
        </p:nvCxnSpPr>
        <p:spPr bwMode="auto">
          <a:xfrm flipV="1">
            <a:off x="2041524" y="3217150"/>
            <a:ext cx="2231660" cy="146943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cxnSp>
        <p:nvCxnSpPr>
          <p:cNvPr id="42" name="Straight Arrow Connector 41"/>
          <p:cNvCxnSpPr/>
          <p:nvPr/>
        </p:nvCxnSpPr>
        <p:spPr bwMode="auto">
          <a:xfrm flipV="1">
            <a:off x="2463800" y="3733800"/>
            <a:ext cx="1981200" cy="193068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cxnSp>
        <p:nvCxnSpPr>
          <p:cNvPr id="44" name="Straight Arrow Connector 43"/>
          <p:cNvCxnSpPr>
            <a:stCxn id="3" idx="0"/>
          </p:cNvCxnSpPr>
          <p:nvPr/>
        </p:nvCxnSpPr>
        <p:spPr bwMode="auto">
          <a:xfrm flipH="1" flipV="1">
            <a:off x="6108700" y="4114800"/>
            <a:ext cx="461546" cy="9779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cxnSp>
        <p:nvCxnSpPr>
          <p:cNvPr id="46" name="Straight Arrow Connector 45"/>
          <p:cNvCxnSpPr/>
          <p:nvPr/>
        </p:nvCxnSpPr>
        <p:spPr bwMode="auto">
          <a:xfrm flipH="1" flipV="1">
            <a:off x="6756400" y="4495800"/>
            <a:ext cx="2235200" cy="53368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cxnSp>
        <p:nvCxnSpPr>
          <p:cNvPr id="48" name="Straight Arrow Connector 47"/>
          <p:cNvCxnSpPr>
            <a:stCxn id="30" idx="1"/>
          </p:cNvCxnSpPr>
          <p:nvPr/>
        </p:nvCxnSpPr>
        <p:spPr bwMode="auto">
          <a:xfrm flipH="1" flipV="1">
            <a:off x="7874000" y="3073401"/>
            <a:ext cx="546100" cy="522019"/>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83495152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P spid="30" grpId="0" animBg="1"/>
      <p:bldP spid="31"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513"/>
            <a:ext cx="10287000" cy="878179"/>
          </a:xfrm>
          <a:prstGeom prst="rect">
            <a:avLst/>
          </a:prstGeom>
        </p:spPr>
        <p:txBody>
          <a:bodyPr lIns="91429" tIns="45714" rIns="91429" bIns="45714"/>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304">
              <a:defRPr/>
            </a:pPr>
            <a:r>
              <a:rPr lang="fr-CH" sz="3600" dirty="0"/>
              <a:t>Screening : the importance of </a:t>
            </a:r>
            <a:r>
              <a:rPr lang="fr-CH" sz="3600" dirty="0" err="1"/>
              <a:t>follow</a:t>
            </a:r>
            <a:r>
              <a:rPr lang="fr-CH" sz="3600" dirty="0"/>
              <a:t>-up</a:t>
            </a:r>
            <a:endParaRPr lang="en-US" sz="3600" dirty="0"/>
          </a:p>
        </p:txBody>
      </p:sp>
      <p:grpSp>
        <p:nvGrpSpPr>
          <p:cNvPr id="14" name="Group 13"/>
          <p:cNvGrpSpPr/>
          <p:nvPr/>
        </p:nvGrpSpPr>
        <p:grpSpPr>
          <a:xfrm>
            <a:off x="688005" y="1055693"/>
            <a:ext cx="8708468" cy="1470915"/>
            <a:chOff x="483697" y="2575957"/>
            <a:chExt cx="8708468" cy="1470915"/>
          </a:xfrm>
        </p:grpSpPr>
        <p:sp>
          <p:nvSpPr>
            <p:cNvPr id="15" name="Text Box 2"/>
            <p:cNvSpPr txBox="1">
              <a:spLocks noChangeArrowheads="1"/>
            </p:cNvSpPr>
            <p:nvPr/>
          </p:nvSpPr>
          <p:spPr bwMode="auto">
            <a:xfrm>
              <a:off x="938096" y="2575957"/>
              <a:ext cx="1267956" cy="8560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CH" sz="1600" dirty="0">
                  <a:solidFill>
                    <a:srgbClr val="632423"/>
                  </a:solidFill>
                  <a:latin typeface="Calibri"/>
                  <a:ea typeface="宋体"/>
                  <a:cs typeface="Arial"/>
                </a:rPr>
                <a:t>Initial Screening test</a:t>
              </a:r>
              <a:endParaRPr lang="fr-FR" sz="1600" dirty="0">
                <a:latin typeface="Calibri"/>
                <a:ea typeface="宋体"/>
                <a:cs typeface="Arial"/>
              </a:endParaRPr>
            </a:p>
          </p:txBody>
        </p:sp>
        <p:cxnSp>
          <p:nvCxnSpPr>
            <p:cNvPr id="21" name="Straight Arrow Connector 20"/>
            <p:cNvCxnSpPr/>
            <p:nvPr/>
          </p:nvCxnSpPr>
          <p:spPr>
            <a:xfrm>
              <a:off x="1194898" y="3797719"/>
              <a:ext cx="799726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1483798" y="351544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Down Arrow 22"/>
            <p:cNvSpPr/>
            <p:nvPr/>
          </p:nvSpPr>
          <p:spPr>
            <a:xfrm>
              <a:off x="2800061" y="351544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Down Arrow 23"/>
            <p:cNvSpPr/>
            <p:nvPr/>
          </p:nvSpPr>
          <p:spPr>
            <a:xfrm>
              <a:off x="4453707" y="351544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Down Arrow 24"/>
            <p:cNvSpPr/>
            <p:nvPr/>
          </p:nvSpPr>
          <p:spPr>
            <a:xfrm>
              <a:off x="6831864" y="351544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
            <p:cNvSpPr txBox="1">
              <a:spLocks noChangeArrowheads="1"/>
            </p:cNvSpPr>
            <p:nvPr/>
          </p:nvSpPr>
          <p:spPr bwMode="auto">
            <a:xfrm>
              <a:off x="2097434" y="2818001"/>
              <a:ext cx="1605312" cy="642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latin typeface="Calibri"/>
                  <a:ea typeface="宋体"/>
                  <a:cs typeface="Arial"/>
                </a:rPr>
                <a:t>Recall (inadequate test)</a:t>
              </a:r>
              <a:endParaRPr lang="fr-FR" sz="1600" dirty="0">
                <a:latin typeface="Calibri"/>
                <a:ea typeface="宋体"/>
                <a:cs typeface="Arial"/>
              </a:endParaRPr>
            </a:p>
          </p:txBody>
        </p:sp>
        <p:sp>
          <p:nvSpPr>
            <p:cNvPr id="27" name="Text Box 2"/>
            <p:cNvSpPr txBox="1">
              <a:spLocks noChangeArrowheads="1"/>
            </p:cNvSpPr>
            <p:nvPr/>
          </p:nvSpPr>
          <p:spPr bwMode="auto">
            <a:xfrm>
              <a:off x="4024874" y="2789026"/>
              <a:ext cx="1058368" cy="6354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latin typeface="Calibri"/>
                  <a:ea typeface="宋体"/>
                  <a:cs typeface="Arial"/>
                </a:rPr>
                <a:t>Screened positive</a:t>
              </a:r>
              <a:endParaRPr lang="fr-FR" sz="1600" dirty="0">
                <a:latin typeface="Calibri"/>
                <a:ea typeface="宋体"/>
                <a:cs typeface="Arial"/>
              </a:endParaRPr>
            </a:p>
          </p:txBody>
        </p:sp>
        <p:sp>
          <p:nvSpPr>
            <p:cNvPr id="28" name="Text Box 2"/>
            <p:cNvSpPr txBox="1">
              <a:spLocks noChangeArrowheads="1"/>
            </p:cNvSpPr>
            <p:nvPr/>
          </p:nvSpPr>
          <p:spPr bwMode="auto">
            <a:xfrm>
              <a:off x="6284541" y="3003972"/>
              <a:ext cx="1267956" cy="42801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latin typeface="Calibri"/>
                  <a:ea typeface="宋体"/>
                  <a:cs typeface="Arial"/>
                </a:rPr>
                <a:t>diagnosis</a:t>
              </a:r>
              <a:endParaRPr lang="fr-FR" sz="1600" dirty="0">
                <a:latin typeface="Calibri"/>
                <a:ea typeface="宋体"/>
                <a:cs typeface="Arial"/>
              </a:endParaRPr>
            </a:p>
          </p:txBody>
        </p:sp>
        <p:sp>
          <p:nvSpPr>
            <p:cNvPr id="29" name="TextBox 28"/>
            <p:cNvSpPr txBox="1"/>
            <p:nvPr/>
          </p:nvSpPr>
          <p:spPr>
            <a:xfrm>
              <a:off x="483697" y="3585207"/>
              <a:ext cx="744615" cy="461665"/>
            </a:xfrm>
            <a:prstGeom prst="rect">
              <a:avLst/>
            </a:prstGeom>
            <a:noFill/>
          </p:spPr>
          <p:txBody>
            <a:bodyPr wrap="none" rtlCol="0">
              <a:spAutoFit/>
            </a:bodyPr>
            <a:lstStyle/>
            <a:p>
              <a:r>
                <a:rPr lang="en-US" dirty="0">
                  <a:solidFill>
                    <a:schemeClr val="accent6">
                      <a:lumMod val="75000"/>
                    </a:schemeClr>
                  </a:solidFill>
                </a:rPr>
                <a:t>T</a:t>
              </a:r>
              <a:r>
                <a:rPr lang="en-US" sz="1800" dirty="0">
                  <a:solidFill>
                    <a:schemeClr val="accent6">
                      <a:lumMod val="75000"/>
                    </a:schemeClr>
                  </a:solidFill>
                </a:rPr>
                <a:t>ime</a:t>
              </a:r>
              <a:endParaRPr lang="en-US" dirty="0">
                <a:solidFill>
                  <a:schemeClr val="accent6">
                    <a:lumMod val="75000"/>
                  </a:schemeClr>
                </a:solidFill>
              </a:endParaRPr>
            </a:p>
          </p:txBody>
        </p:sp>
      </p:grpSp>
      <p:grpSp>
        <p:nvGrpSpPr>
          <p:cNvPr id="3" name="Group 2"/>
          <p:cNvGrpSpPr/>
          <p:nvPr/>
        </p:nvGrpSpPr>
        <p:grpSpPr>
          <a:xfrm>
            <a:off x="1174059" y="2933332"/>
            <a:ext cx="1701189" cy="486915"/>
            <a:chOff x="1174059" y="2780932"/>
            <a:chExt cx="1701189" cy="486915"/>
          </a:xfrm>
        </p:grpSpPr>
        <p:pic>
          <p:nvPicPr>
            <p:cNvPr id="39" name="Picture 38"/>
            <p:cNvPicPr>
              <a:picLocks noChangeAspect="1"/>
            </p:cNvPicPr>
            <p:nvPr/>
          </p:nvPicPr>
          <p:blipFill>
            <a:blip r:embed="rId2"/>
            <a:stretch>
              <a:fillRect/>
            </a:stretch>
          </p:blipFill>
          <p:spPr>
            <a:xfrm>
              <a:off x="1174059" y="2780932"/>
              <a:ext cx="405045" cy="405045"/>
            </a:xfrm>
            <a:prstGeom prst="rect">
              <a:avLst/>
            </a:prstGeom>
          </p:spPr>
        </p:pic>
        <p:cxnSp>
          <p:nvCxnSpPr>
            <p:cNvPr id="40" name="Straight Connector 39"/>
            <p:cNvCxnSpPr/>
            <p:nvPr/>
          </p:nvCxnSpPr>
          <p:spPr>
            <a:xfrm>
              <a:off x="1579104" y="3140968"/>
              <a:ext cx="1038969"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1" name="Lightning Bolt 40"/>
            <p:cNvSpPr/>
            <p:nvPr/>
          </p:nvSpPr>
          <p:spPr>
            <a:xfrm>
              <a:off x="2618073" y="2924947"/>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grpSp>
      <p:grpSp>
        <p:nvGrpSpPr>
          <p:cNvPr id="2" name="Group 1"/>
          <p:cNvGrpSpPr/>
          <p:nvPr/>
        </p:nvGrpSpPr>
        <p:grpSpPr>
          <a:xfrm>
            <a:off x="1174059" y="3383280"/>
            <a:ext cx="3070889" cy="558927"/>
            <a:chOff x="1093050" y="3429000"/>
            <a:chExt cx="3807423" cy="558927"/>
          </a:xfrm>
        </p:grpSpPr>
        <p:pic>
          <p:nvPicPr>
            <p:cNvPr id="38" name="Picture 37"/>
            <p:cNvPicPr>
              <a:picLocks noChangeAspect="1"/>
            </p:cNvPicPr>
            <p:nvPr/>
          </p:nvPicPr>
          <p:blipFill>
            <a:blip r:embed="rId3"/>
            <a:stretch>
              <a:fillRect/>
            </a:stretch>
          </p:blipFill>
          <p:spPr>
            <a:xfrm>
              <a:off x="1093050" y="3429000"/>
              <a:ext cx="504056" cy="504056"/>
            </a:xfrm>
            <a:prstGeom prst="rect">
              <a:avLst/>
            </a:prstGeom>
          </p:spPr>
        </p:pic>
        <p:cxnSp>
          <p:nvCxnSpPr>
            <p:cNvPr id="44" name="Straight Connector 43"/>
            <p:cNvCxnSpPr/>
            <p:nvPr/>
          </p:nvCxnSpPr>
          <p:spPr>
            <a:xfrm>
              <a:off x="1579104" y="3861048"/>
              <a:ext cx="302209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6" name="Lightning Bolt 45"/>
            <p:cNvSpPr/>
            <p:nvPr/>
          </p:nvSpPr>
          <p:spPr>
            <a:xfrm>
              <a:off x="4643298" y="3645027"/>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grpSp>
      <p:grpSp>
        <p:nvGrpSpPr>
          <p:cNvPr id="6" name="Group 5"/>
          <p:cNvGrpSpPr/>
          <p:nvPr/>
        </p:nvGrpSpPr>
        <p:grpSpPr>
          <a:xfrm>
            <a:off x="1174063" y="4451384"/>
            <a:ext cx="7047779" cy="558927"/>
            <a:chOff x="1174063" y="4941168"/>
            <a:chExt cx="7047779" cy="558927"/>
          </a:xfrm>
        </p:grpSpPr>
        <p:pic>
          <p:nvPicPr>
            <p:cNvPr id="37" name="Picture 36"/>
            <p:cNvPicPr>
              <a:picLocks noChangeAspect="1"/>
            </p:cNvPicPr>
            <p:nvPr/>
          </p:nvPicPr>
          <p:blipFill>
            <a:blip r:embed="rId4"/>
            <a:stretch>
              <a:fillRect/>
            </a:stretch>
          </p:blipFill>
          <p:spPr>
            <a:xfrm>
              <a:off x="1174063" y="4941168"/>
              <a:ext cx="356804" cy="504056"/>
            </a:xfrm>
            <a:prstGeom prst="rect">
              <a:avLst/>
            </a:prstGeom>
          </p:spPr>
        </p:pic>
        <p:cxnSp>
          <p:nvCxnSpPr>
            <p:cNvPr id="42" name="Straight Connector 41"/>
            <p:cNvCxnSpPr/>
            <p:nvPr/>
          </p:nvCxnSpPr>
          <p:spPr>
            <a:xfrm>
              <a:off x="1579104" y="5445224"/>
              <a:ext cx="638556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7" name="Lightning Bolt 46"/>
            <p:cNvSpPr/>
            <p:nvPr/>
          </p:nvSpPr>
          <p:spPr>
            <a:xfrm>
              <a:off x="7964667" y="5157195"/>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grpSp>
      <p:grpSp>
        <p:nvGrpSpPr>
          <p:cNvPr id="5" name="Group 4"/>
          <p:cNvGrpSpPr/>
          <p:nvPr/>
        </p:nvGrpSpPr>
        <p:grpSpPr>
          <a:xfrm>
            <a:off x="1174063" y="3946768"/>
            <a:ext cx="5427599" cy="558927"/>
            <a:chOff x="1174063" y="4221088"/>
            <a:chExt cx="5427599" cy="558927"/>
          </a:xfrm>
        </p:grpSpPr>
        <p:pic>
          <p:nvPicPr>
            <p:cNvPr id="36" name="Picture 35"/>
            <p:cNvPicPr>
              <a:picLocks noChangeAspect="1"/>
            </p:cNvPicPr>
            <p:nvPr/>
          </p:nvPicPr>
          <p:blipFill>
            <a:blip r:embed="rId5"/>
            <a:stretch>
              <a:fillRect/>
            </a:stretch>
          </p:blipFill>
          <p:spPr>
            <a:xfrm>
              <a:off x="1174063" y="4221088"/>
              <a:ext cx="432048" cy="432048"/>
            </a:xfrm>
            <a:prstGeom prst="rect">
              <a:avLst/>
            </a:prstGeom>
          </p:spPr>
        </p:pic>
        <p:cxnSp>
          <p:nvCxnSpPr>
            <p:cNvPr id="43" name="Straight Connector 42"/>
            <p:cNvCxnSpPr/>
            <p:nvPr/>
          </p:nvCxnSpPr>
          <p:spPr>
            <a:xfrm>
              <a:off x="1579104" y="4653136"/>
              <a:ext cx="476538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8" name="Lightning Bolt 47"/>
            <p:cNvSpPr/>
            <p:nvPr/>
          </p:nvSpPr>
          <p:spPr>
            <a:xfrm>
              <a:off x="6344487" y="4437115"/>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grpSp>
      <p:grpSp>
        <p:nvGrpSpPr>
          <p:cNvPr id="7" name="Group 6"/>
          <p:cNvGrpSpPr/>
          <p:nvPr/>
        </p:nvGrpSpPr>
        <p:grpSpPr>
          <a:xfrm>
            <a:off x="1174063" y="5102646"/>
            <a:ext cx="8786490" cy="516632"/>
            <a:chOff x="1174063" y="5805264"/>
            <a:chExt cx="8786490" cy="516632"/>
          </a:xfrm>
        </p:grpSpPr>
        <p:pic>
          <p:nvPicPr>
            <p:cNvPr id="35" name="Picture 34"/>
            <p:cNvPicPr>
              <a:picLocks noChangeAspect="1"/>
            </p:cNvPicPr>
            <p:nvPr/>
          </p:nvPicPr>
          <p:blipFill>
            <a:blip r:embed="rId6"/>
            <a:stretch>
              <a:fillRect/>
            </a:stretch>
          </p:blipFill>
          <p:spPr>
            <a:xfrm flipH="1">
              <a:off x="1174063" y="5805264"/>
              <a:ext cx="432048" cy="432048"/>
            </a:xfrm>
            <a:prstGeom prst="rect">
              <a:avLst/>
            </a:prstGeom>
          </p:spPr>
        </p:pic>
        <p:cxnSp>
          <p:nvCxnSpPr>
            <p:cNvPr id="45" name="Straight Connector 44"/>
            <p:cNvCxnSpPr/>
            <p:nvPr/>
          </p:nvCxnSpPr>
          <p:spPr>
            <a:xfrm>
              <a:off x="1579106" y="6237312"/>
              <a:ext cx="7817369"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9" name="5-Point Star 48"/>
            <p:cNvSpPr/>
            <p:nvPr/>
          </p:nvSpPr>
          <p:spPr>
            <a:xfrm>
              <a:off x="9555508" y="6021288"/>
              <a:ext cx="405045" cy="30060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grpSp>
      <p:sp>
        <p:nvSpPr>
          <p:cNvPr id="50" name="Down Arrow 49"/>
          <p:cNvSpPr/>
          <p:nvPr/>
        </p:nvSpPr>
        <p:spPr>
          <a:xfrm>
            <a:off x="8923511"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sp>
        <p:nvSpPr>
          <p:cNvPr id="51" name="Text Box 2"/>
          <p:cNvSpPr txBox="1">
            <a:spLocks noChangeArrowheads="1"/>
          </p:cNvSpPr>
          <p:nvPr/>
        </p:nvSpPr>
        <p:spPr bwMode="auto">
          <a:xfrm>
            <a:off x="8376759" y="1483708"/>
            <a:ext cx="1267956" cy="420520"/>
          </a:xfrm>
          <a:prstGeom prst="rect">
            <a:avLst/>
          </a:prstGeom>
          <a:solidFill>
            <a:srgbClr val="FFFFFF"/>
          </a:solidFill>
          <a:ln w="9525">
            <a:noFill/>
            <a:miter lim="800000"/>
            <a:headEnd/>
            <a:tailEnd/>
          </a:ln>
        </p:spPr>
        <p:txBody>
          <a:bodyPr rot="0" vert="horz" wrap="square" lIns="91429" tIns="45714" rIns="91429" bIns="45714" anchor="t" anchorCtr="0">
            <a:noAutofit/>
          </a:bodyPr>
          <a:lstStyle/>
          <a:p>
            <a:pPr algn="ctr">
              <a:lnSpc>
                <a:spcPct val="115000"/>
              </a:lnSpc>
              <a:spcAft>
                <a:spcPts val="1000"/>
              </a:spcAft>
            </a:pPr>
            <a:r>
              <a:rPr lang="en-US" sz="1600" dirty="0">
                <a:solidFill>
                  <a:srgbClr val="632423"/>
                </a:solidFill>
                <a:latin typeface="Calibri"/>
                <a:ea typeface="宋体"/>
                <a:cs typeface="Arial"/>
              </a:rPr>
              <a:t>treatment</a:t>
            </a:r>
            <a:endParaRPr lang="fr-FR" sz="1600" dirty="0">
              <a:latin typeface="Calibri"/>
              <a:ea typeface="宋体"/>
              <a:cs typeface="Arial"/>
            </a:endParaRPr>
          </a:p>
        </p:txBody>
      </p:sp>
      <p:sp>
        <p:nvSpPr>
          <p:cNvPr id="9" name="TextBox 8"/>
          <p:cNvSpPr txBox="1"/>
          <p:nvPr/>
        </p:nvSpPr>
        <p:spPr>
          <a:xfrm>
            <a:off x="5143500" y="3404475"/>
            <a:ext cx="4889426" cy="461665"/>
          </a:xfrm>
          <a:prstGeom prst="rect">
            <a:avLst/>
          </a:prstGeom>
          <a:noFill/>
        </p:spPr>
        <p:txBody>
          <a:bodyPr wrap="square" rtlCol="0">
            <a:spAutoFit/>
          </a:bodyPr>
          <a:lstStyle/>
          <a:p>
            <a:r>
              <a:rPr lang="fr-CH" dirty="0"/>
              <a:t>Health system </a:t>
            </a:r>
            <a:r>
              <a:rPr lang="fr-CH" dirty="0" err="1"/>
              <a:t>will</a:t>
            </a:r>
            <a:r>
              <a:rPr lang="fr-CH" dirty="0"/>
              <a:t> deal with </a:t>
            </a:r>
            <a:r>
              <a:rPr lang="fr-CH" dirty="0" err="1"/>
              <a:t>it</a:t>
            </a:r>
            <a:r>
              <a:rPr lang="fr-CH" dirty="0"/>
              <a:t>…</a:t>
            </a:r>
            <a:endParaRPr lang="en-US" dirty="0"/>
          </a:p>
        </p:txBody>
      </p:sp>
      <p:sp>
        <p:nvSpPr>
          <p:cNvPr id="11" name="Bent Arrow 10"/>
          <p:cNvSpPr/>
          <p:nvPr/>
        </p:nvSpPr>
        <p:spPr bwMode="auto">
          <a:xfrm flipV="1">
            <a:off x="4675783" y="2465647"/>
            <a:ext cx="537977" cy="1305110"/>
          </a:xfrm>
          <a:prstGeom prst="ben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FF0000"/>
              </a:solidFill>
              <a:effectLst/>
              <a:latin typeface="Arial" charset="0"/>
              <a:cs typeface="Arial" charset="0"/>
            </a:endParaRPr>
          </a:p>
        </p:txBody>
      </p:sp>
      <p:sp>
        <p:nvSpPr>
          <p:cNvPr id="12" name="Rectangle 11"/>
          <p:cNvSpPr/>
          <p:nvPr/>
        </p:nvSpPr>
        <p:spPr>
          <a:xfrm>
            <a:off x="585498" y="5897409"/>
            <a:ext cx="9256524" cy="461665"/>
          </a:xfrm>
          <a:prstGeom prst="rect">
            <a:avLst/>
          </a:prstGeom>
        </p:spPr>
        <p:txBody>
          <a:bodyPr wrap="square">
            <a:spAutoFit/>
          </a:bodyPr>
          <a:lstStyle/>
          <a:p>
            <a:r>
              <a:rPr lang="en-US" dirty="0">
                <a:sym typeface="Wingdings" panose="05000000000000000000" pitchFamily="2" charset="2"/>
              </a:rPr>
              <a:t> C</a:t>
            </a:r>
            <a:r>
              <a:rPr lang="en-US" dirty="0"/>
              <a:t>lear paths and procedures need to be established at all steps</a:t>
            </a:r>
          </a:p>
        </p:txBody>
      </p:sp>
      <p:sp>
        <p:nvSpPr>
          <p:cNvPr id="13" name="Rectangle 12"/>
          <p:cNvSpPr/>
          <p:nvPr/>
        </p:nvSpPr>
        <p:spPr>
          <a:xfrm>
            <a:off x="6762809" y="2249608"/>
            <a:ext cx="723275" cy="646331"/>
          </a:xfrm>
          <a:prstGeom prst="rect">
            <a:avLst/>
          </a:prstGeom>
          <a:noFill/>
        </p:spPr>
        <p:txBody>
          <a:bodyPr wrap="none" lIns="91440" tIns="45720" rIns="91440" bIns="45720">
            <a:spAutoFit/>
          </a:bodyPr>
          <a:lstStyle/>
          <a:p>
            <a:pPr algn="ctr"/>
            <a:r>
              <a:rPr lang="fr-CH"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4" name="Rectangle 53"/>
          <p:cNvSpPr/>
          <p:nvPr/>
        </p:nvSpPr>
        <p:spPr>
          <a:xfrm>
            <a:off x="8649100" y="2232711"/>
            <a:ext cx="723275" cy="646331"/>
          </a:xfrm>
          <a:prstGeom prst="rect">
            <a:avLst/>
          </a:prstGeom>
          <a:noFill/>
        </p:spPr>
        <p:txBody>
          <a:bodyPr wrap="none" lIns="91440" tIns="45720" rIns="91440" bIns="45720">
            <a:spAutoFit/>
          </a:bodyPr>
          <a:lstStyle/>
          <a:p>
            <a:pPr algn="ctr"/>
            <a:r>
              <a:rPr lang="fr-CH"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2" name="Down Arrow 51"/>
          <p:cNvSpPr/>
          <p:nvPr/>
        </p:nvSpPr>
        <p:spPr>
          <a:xfrm>
            <a:off x="6631049"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Down Arrow 52"/>
          <p:cNvSpPr/>
          <p:nvPr/>
        </p:nvSpPr>
        <p:spPr>
          <a:xfrm>
            <a:off x="7412758"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Down Arrow 54"/>
          <p:cNvSpPr/>
          <p:nvPr/>
        </p:nvSpPr>
        <p:spPr>
          <a:xfrm>
            <a:off x="8376759"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Down Arrow 55"/>
          <p:cNvSpPr/>
          <p:nvPr/>
        </p:nvSpPr>
        <p:spPr>
          <a:xfrm>
            <a:off x="8645202"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Down Arrow 56"/>
          <p:cNvSpPr/>
          <p:nvPr/>
        </p:nvSpPr>
        <p:spPr>
          <a:xfrm>
            <a:off x="9196586" y="1986234"/>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Lightning Bolt 57"/>
          <p:cNvSpPr/>
          <p:nvPr/>
        </p:nvSpPr>
        <p:spPr>
          <a:xfrm>
            <a:off x="7321216" y="4167892"/>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sp>
        <p:nvSpPr>
          <p:cNvPr id="59" name="Lightning Bolt 58"/>
          <p:cNvSpPr/>
          <p:nvPr/>
        </p:nvSpPr>
        <p:spPr>
          <a:xfrm>
            <a:off x="6830162" y="4167892"/>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sp>
        <p:nvSpPr>
          <p:cNvPr id="60" name="Lightning Bolt 59"/>
          <p:cNvSpPr/>
          <p:nvPr/>
        </p:nvSpPr>
        <p:spPr>
          <a:xfrm>
            <a:off x="8371062" y="4692815"/>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sp>
        <p:nvSpPr>
          <p:cNvPr id="61" name="Lightning Bolt 60"/>
          <p:cNvSpPr/>
          <p:nvPr/>
        </p:nvSpPr>
        <p:spPr>
          <a:xfrm>
            <a:off x="8743591" y="4692815"/>
            <a:ext cx="257175" cy="342900"/>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29" tIns="45714" rIns="91429" bIns="45714"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920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54" grpId="0"/>
      <p:bldP spid="58" grpId="0" animBg="1"/>
      <p:bldP spid="59" grpId="0" animBg="1"/>
      <p:bldP spid="60" grpId="0" animBg="1"/>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483119" y="1366769"/>
            <a:ext cx="9372524" cy="4633883"/>
          </a:xfrm>
        </p:spPr>
        <p:txBody>
          <a:bodyPr/>
          <a:lstStyle/>
          <a:p>
            <a:pPr marL="342860" lvl="1" indent="-342860">
              <a:buNone/>
            </a:pPr>
            <a:endParaRPr lang="en-CA" dirty="0">
              <a:solidFill>
                <a:schemeClr val="accent2"/>
              </a:solidFill>
            </a:endParaRPr>
          </a:p>
          <a:p>
            <a:pPr marL="342860" lvl="1" indent="-342860">
              <a:buNone/>
            </a:pPr>
            <a:endParaRPr lang="en-CA" sz="2000" dirty="0">
              <a:solidFill>
                <a:srgbClr val="254061"/>
              </a:solidFill>
            </a:endParaRPr>
          </a:p>
        </p:txBody>
      </p:sp>
      <p:sp>
        <p:nvSpPr>
          <p:cNvPr id="4" name="Title 1"/>
          <p:cNvSpPr txBox="1">
            <a:spLocks/>
          </p:cNvSpPr>
          <p:nvPr/>
        </p:nvSpPr>
        <p:spPr>
          <a:xfrm>
            <a:off x="0" y="177509"/>
            <a:ext cx="10287000" cy="878179"/>
          </a:xfrm>
          <a:prstGeom prst="rect">
            <a:avLst/>
          </a:prstGeom>
        </p:spPr>
        <p:txBody>
          <a:bodyPr lIns="91429" tIns="45714" rIns="91429" bIns="45714"/>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304">
              <a:defRPr/>
            </a:pPr>
            <a:r>
              <a:rPr lang="en-US" sz="3600" dirty="0"/>
              <a:t>What is over-diagnosis ?</a:t>
            </a:r>
          </a:p>
        </p:txBody>
      </p:sp>
      <p:pic>
        <p:nvPicPr>
          <p:cNvPr id="3" name="Picture 2"/>
          <p:cNvPicPr>
            <a:picLocks noChangeAspect="1"/>
          </p:cNvPicPr>
          <p:nvPr/>
        </p:nvPicPr>
        <p:blipFill>
          <a:blip r:embed="rId2"/>
          <a:stretch>
            <a:fillRect/>
          </a:stretch>
        </p:blipFill>
        <p:spPr>
          <a:xfrm>
            <a:off x="890252" y="1100186"/>
            <a:ext cx="8848764" cy="4424383"/>
          </a:xfrm>
          <a:prstGeom prst="rect">
            <a:avLst/>
          </a:prstGeom>
        </p:spPr>
      </p:pic>
      <p:sp>
        <p:nvSpPr>
          <p:cNvPr id="12" name="TextBox 11"/>
          <p:cNvSpPr txBox="1"/>
          <p:nvPr/>
        </p:nvSpPr>
        <p:spPr>
          <a:xfrm>
            <a:off x="890257" y="5706595"/>
            <a:ext cx="8771606" cy="707874"/>
          </a:xfrm>
          <a:prstGeom prst="rect">
            <a:avLst/>
          </a:prstGeom>
          <a:noFill/>
        </p:spPr>
        <p:txBody>
          <a:bodyPr wrap="square" lIns="91429" tIns="45714" rIns="91429" bIns="45714" rtlCol="0">
            <a:spAutoFit/>
          </a:bodyPr>
          <a:lstStyle/>
          <a:p>
            <a:r>
              <a:rPr lang="en-US" sz="2000" dirty="0"/>
              <a:t>To be screened with PSA between 50 and 74 almost double your chance to be diagnosed with prostate cancer</a:t>
            </a:r>
          </a:p>
        </p:txBody>
      </p:sp>
    </p:spTree>
    <p:extLst>
      <p:ext uri="{BB962C8B-B14F-4D97-AF65-F5344CB8AC3E}">
        <p14:creationId xmlns:p14="http://schemas.microsoft.com/office/powerpoint/2010/main" val="1271402963"/>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11D1-AAD3-4E39-A93B-FDC72F9DE8CA}"/>
              </a:ext>
            </a:extLst>
          </p:cNvPr>
          <p:cNvSpPr>
            <a:spLocks noGrp="1"/>
          </p:cNvSpPr>
          <p:nvPr>
            <p:ph type="title"/>
          </p:nvPr>
        </p:nvSpPr>
        <p:spPr/>
        <p:txBody>
          <a:bodyPr/>
          <a:lstStyle/>
          <a:p>
            <a:r>
              <a:rPr lang="en-US" dirty="0"/>
              <a:t>Thyroid cancer screening : </a:t>
            </a:r>
          </a:p>
        </p:txBody>
      </p:sp>
      <p:pic>
        <p:nvPicPr>
          <p:cNvPr id="5" name="Picture 4">
            <a:extLst>
              <a:ext uri="{FF2B5EF4-FFF2-40B4-BE49-F238E27FC236}">
                <a16:creationId xmlns:a16="http://schemas.microsoft.com/office/drawing/2014/main" id="{11E813D7-2D8A-4978-8082-96457A073149}"/>
              </a:ext>
            </a:extLst>
          </p:cNvPr>
          <p:cNvPicPr>
            <a:picLocks noChangeAspect="1"/>
          </p:cNvPicPr>
          <p:nvPr/>
        </p:nvPicPr>
        <p:blipFill>
          <a:blip r:embed="rId2"/>
          <a:stretch>
            <a:fillRect/>
          </a:stretch>
        </p:blipFill>
        <p:spPr>
          <a:xfrm>
            <a:off x="1436913" y="1291011"/>
            <a:ext cx="7445828" cy="5101524"/>
          </a:xfrm>
          <a:prstGeom prst="rect">
            <a:avLst/>
          </a:prstGeom>
        </p:spPr>
      </p:pic>
    </p:spTree>
    <p:extLst>
      <p:ext uri="{BB962C8B-B14F-4D97-AF65-F5344CB8AC3E}">
        <p14:creationId xmlns:p14="http://schemas.microsoft.com/office/powerpoint/2010/main" val="1588549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11D1-AAD3-4E39-A93B-FDC72F9DE8CA}"/>
              </a:ext>
            </a:extLst>
          </p:cNvPr>
          <p:cNvSpPr>
            <a:spLocks noGrp="1"/>
          </p:cNvSpPr>
          <p:nvPr>
            <p:ph type="title"/>
          </p:nvPr>
        </p:nvSpPr>
        <p:spPr/>
        <p:txBody>
          <a:bodyPr/>
          <a:lstStyle/>
          <a:p>
            <a:r>
              <a:rPr lang="en-US" dirty="0"/>
              <a:t>Prostate cancer screening : </a:t>
            </a:r>
            <a:br>
              <a:rPr lang="en-US" dirty="0"/>
            </a:br>
            <a:r>
              <a:rPr lang="en-US" dirty="0"/>
              <a:t>NOT recommended</a:t>
            </a:r>
          </a:p>
        </p:txBody>
      </p:sp>
      <p:pic>
        <p:nvPicPr>
          <p:cNvPr id="3" name="Picture 2">
            <a:extLst>
              <a:ext uri="{FF2B5EF4-FFF2-40B4-BE49-F238E27FC236}">
                <a16:creationId xmlns:a16="http://schemas.microsoft.com/office/drawing/2014/main" id="{C0634745-AB02-4DA1-8CBC-B693AD2EB0AA}"/>
              </a:ext>
            </a:extLst>
          </p:cNvPr>
          <p:cNvPicPr>
            <a:picLocks noChangeAspect="1"/>
          </p:cNvPicPr>
          <p:nvPr/>
        </p:nvPicPr>
        <p:blipFill>
          <a:blip r:embed="rId2"/>
          <a:stretch>
            <a:fillRect/>
          </a:stretch>
        </p:blipFill>
        <p:spPr>
          <a:xfrm>
            <a:off x="1480457" y="1131435"/>
            <a:ext cx="6711462" cy="5247594"/>
          </a:xfrm>
          <a:prstGeom prst="rect">
            <a:avLst/>
          </a:prstGeom>
        </p:spPr>
      </p:pic>
    </p:spTree>
    <p:extLst>
      <p:ext uri="{BB962C8B-B14F-4D97-AF65-F5344CB8AC3E}">
        <p14:creationId xmlns:p14="http://schemas.microsoft.com/office/powerpoint/2010/main" val="39364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Recommendations on Palliative care</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a:xfrm>
            <a:off x="527050" y="1294228"/>
            <a:ext cx="9390673" cy="5387926"/>
          </a:xfrm>
        </p:spPr>
        <p:txBody>
          <a:bodyPr/>
          <a:lstStyle/>
          <a:p>
            <a:r>
              <a:rPr lang="en-US" dirty="0"/>
              <a:t>Improve access to opioids</a:t>
            </a:r>
          </a:p>
          <a:p>
            <a:pPr lvl="1"/>
            <a:r>
              <a:rPr lang="en-US" dirty="0"/>
              <a:t>Prescription for 1 (or 2) months</a:t>
            </a:r>
          </a:p>
          <a:p>
            <a:pPr lvl="1"/>
            <a:r>
              <a:rPr lang="en-US" dirty="0"/>
              <a:t>No restriction on type of patient (any disease/condition, even if not life-strengthening)</a:t>
            </a:r>
          </a:p>
          <a:p>
            <a:pPr lvl="1"/>
            <a:r>
              <a:rPr lang="en-US" dirty="0"/>
              <a:t>Extend range of opioids (pediatric, patches, fentanyl…)</a:t>
            </a:r>
          </a:p>
          <a:p>
            <a:pPr lvl="1">
              <a:buFont typeface="Wingdings" panose="05000000000000000000" pitchFamily="2" charset="2"/>
              <a:buChar char="à"/>
            </a:pPr>
            <a:r>
              <a:rPr lang="en-US" i="1" dirty="0">
                <a:sym typeface="Wingdings" panose="05000000000000000000" pitchFamily="2" charset="2"/>
              </a:rPr>
              <a:t>WHO can assist in reviewing new decree and technical regulation</a:t>
            </a:r>
          </a:p>
          <a:p>
            <a:r>
              <a:rPr lang="en-US" dirty="0"/>
              <a:t>Develop PC capacities </a:t>
            </a:r>
          </a:p>
          <a:p>
            <a:pPr lvl="1"/>
            <a:r>
              <a:rPr lang="en-US" dirty="0"/>
              <a:t>At PHC level, including for home care </a:t>
            </a:r>
          </a:p>
          <a:p>
            <a:pPr lvl="1"/>
            <a:r>
              <a:rPr lang="en-US" dirty="0"/>
              <a:t>Include PC in training of nurses, extend training for all clinicians </a:t>
            </a:r>
          </a:p>
          <a:p>
            <a:r>
              <a:rPr lang="en-US" dirty="0"/>
              <a:t>Invest funds in PC </a:t>
            </a:r>
            <a:r>
              <a:rPr lang="en-US" dirty="0">
                <a:sym typeface="Wingdings" panose="05000000000000000000" pitchFamily="2" charset="2"/>
              </a:rPr>
              <a:t></a:t>
            </a:r>
            <a:r>
              <a:rPr lang="en-US" dirty="0"/>
              <a:t> save money elsewhere (oncology treatment, emergencies, etc.)</a:t>
            </a:r>
          </a:p>
          <a:p>
            <a:pPr lvl="1">
              <a:buFont typeface="Wingdings" panose="05000000000000000000" pitchFamily="2" charset="2"/>
              <a:buChar char="à"/>
            </a:pPr>
            <a:endParaRPr lang="en-US" dirty="0">
              <a:sym typeface="Wingdings" panose="05000000000000000000" pitchFamily="2" charset="2"/>
            </a:endParaRPr>
          </a:p>
          <a:p>
            <a:pPr>
              <a:buFont typeface="Wingdings" panose="05000000000000000000" pitchFamily="2" charset="2"/>
              <a:buChar char="à"/>
            </a:pPr>
            <a:endParaRPr lang="en-US" dirty="0"/>
          </a:p>
          <a:p>
            <a:pPr lvl="1"/>
            <a:endParaRPr lang="en-US" dirty="0"/>
          </a:p>
          <a:p>
            <a:pPr lvl="1"/>
            <a:endParaRPr lang="en-US" dirty="0"/>
          </a:p>
        </p:txBody>
      </p:sp>
    </p:spTree>
    <p:extLst>
      <p:ext uri="{BB962C8B-B14F-4D97-AF65-F5344CB8AC3E}">
        <p14:creationId xmlns:p14="http://schemas.microsoft.com/office/powerpoint/2010/main" val="2035159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0" y="112339"/>
            <a:ext cx="9258300" cy="802428"/>
          </a:xfrm>
        </p:spPr>
        <p:txBody>
          <a:bodyPr>
            <a:noAutofit/>
          </a:bodyPr>
          <a:lstStyle/>
          <a:p>
            <a:r>
              <a:rPr lang="en-GB" sz="3600" b="1" dirty="0"/>
              <a:t>WHO guidance on cancer early diagnosis</a:t>
            </a:r>
            <a:br>
              <a:rPr lang="en-GB" sz="3600" b="1" dirty="0"/>
            </a:br>
            <a:r>
              <a:rPr lang="en-GB" sz="3600" b="1" dirty="0"/>
              <a:t>and screening</a:t>
            </a:r>
            <a:endParaRPr lang="en-US" sz="3600" b="1" dirty="0"/>
          </a:p>
        </p:txBody>
      </p:sp>
      <p:sp>
        <p:nvSpPr>
          <p:cNvPr id="4" name="Slide Number Placeholder 3"/>
          <p:cNvSpPr>
            <a:spLocks noGrp="1"/>
          </p:cNvSpPr>
          <p:nvPr>
            <p:ph type="sldNum" sz="quarter" idx="12"/>
          </p:nvPr>
        </p:nvSpPr>
        <p:spPr/>
        <p:txBody>
          <a:bodyPr/>
          <a:lstStyle/>
          <a:p>
            <a:fld id="{08CC12AE-189F-46E6-94BB-12FB54E35028}" type="slidenum">
              <a:rPr lang="en-US" smtClean="0">
                <a:solidFill>
                  <a:prstClr val="white"/>
                </a:solidFill>
              </a:rPr>
              <a:pPr/>
              <a:t>30</a:t>
            </a:fld>
            <a:endParaRPr lang="en-US" dirty="0">
              <a:solidFill>
                <a:prstClr val="white"/>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46" y="3913402"/>
            <a:ext cx="1491300" cy="214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32" y="1523839"/>
            <a:ext cx="2469240" cy="3522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361" y="2719106"/>
            <a:ext cx="1743040" cy="251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57CB32F-2360-457A-BF3A-0D7CC2D46E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2393" y="1208613"/>
            <a:ext cx="1743041" cy="233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F09D7A-9527-4681-B88D-4516D60C57B3}"/>
              </a:ext>
            </a:extLst>
          </p:cNvPr>
          <p:cNvSpPr txBox="1"/>
          <p:nvPr/>
        </p:nvSpPr>
        <p:spPr>
          <a:xfrm>
            <a:off x="3396129" y="1569559"/>
            <a:ext cx="2469240" cy="3416320"/>
          </a:xfrm>
          <a:prstGeom prst="rect">
            <a:avLst/>
          </a:prstGeom>
          <a:solidFill>
            <a:schemeClr val="accent1">
              <a:lumMod val="20000"/>
              <a:lumOff val="80000"/>
            </a:schemeClr>
          </a:solidFill>
          <a:ln>
            <a:solidFill>
              <a:schemeClr val="tx1"/>
            </a:solidFill>
          </a:ln>
        </p:spPr>
        <p:txBody>
          <a:bodyPr wrap="square" rtlCol="0">
            <a:spAutoFit/>
          </a:bodyPr>
          <a:lstStyle/>
          <a:p>
            <a:pPr algn="ctr"/>
            <a:endParaRPr lang="en-US" dirty="0"/>
          </a:p>
          <a:p>
            <a:pPr algn="ctr"/>
            <a:r>
              <a:rPr lang="en-US" dirty="0"/>
              <a:t>Guide to cancer screening </a:t>
            </a:r>
          </a:p>
          <a:p>
            <a:pPr algn="ctr"/>
            <a:endParaRPr lang="en-US" dirty="0"/>
          </a:p>
          <a:p>
            <a:pPr algn="ctr"/>
            <a:r>
              <a:rPr lang="en-US" dirty="0"/>
              <a:t>(to be published)</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210630102"/>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3329" y="79375"/>
            <a:ext cx="10029825" cy="926465"/>
          </a:xfrm>
        </p:spPr>
        <p:txBody>
          <a:bodyPr>
            <a:normAutofit fontScale="90000"/>
          </a:bodyPr>
          <a:lstStyle/>
          <a:p>
            <a:r>
              <a:rPr lang="en-US" altLang="en-US" sz="3200" dirty="0"/>
              <a:t>Country size based on oral opioid consumption per death from cancer or HIV in pain</a:t>
            </a:r>
          </a:p>
        </p:txBody>
      </p:sp>
      <p:sp>
        <p:nvSpPr>
          <p:cNvPr id="80899" name="Footer Placeholder 3"/>
          <p:cNvSpPr>
            <a:spLocks noGrp="1"/>
          </p:cNvSpPr>
          <p:nvPr>
            <p:ph type="ftr" sz="quarter" idx="4294967295"/>
          </p:nvPr>
        </p:nvSpPr>
        <p:spPr>
          <a:xfrm>
            <a:off x="1101717" y="6095662"/>
            <a:ext cx="8004929" cy="274320"/>
          </a:xfrm>
          <a:prstGeom prst="rect">
            <a:avLst/>
          </a:prstGeom>
          <a:solidFill>
            <a:schemeClr val="bg1"/>
          </a:solidFill>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80000"/>
              </a:lnSpc>
              <a:buFontTx/>
              <a:buNone/>
            </a:pPr>
            <a:r>
              <a:rPr lang="en-US" altLang="en-US" sz="1400" dirty="0"/>
              <a:t>Slide from Pr. E Krakauer. Based on Lancet commission report 2018</a:t>
            </a:r>
          </a:p>
        </p:txBody>
      </p:sp>
      <p:pic>
        <p:nvPicPr>
          <p:cNvPr id="8090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0424" y="1335393"/>
            <a:ext cx="9258300" cy="4740812"/>
          </a:xfrm>
          <a:noFill/>
          <a:extLst>
            <a:ext uri="{91240B29-F687-4F45-9708-019B960494DF}">
              <a14:hiddenLine xmlns:a14="http://schemas.microsoft.com/office/drawing/2010/main" w="38100" cap="flat" cmpd="sng">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4284032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7"/>
            <a:ext cx="9258300" cy="861436"/>
          </a:xfrm>
        </p:spPr>
        <p:txBody>
          <a:bodyPr>
            <a:noAutofit/>
          </a:bodyPr>
          <a:lstStyle/>
          <a:p>
            <a:r>
              <a:rPr lang="en-US" sz="3600" dirty="0"/>
              <a:t>2014 WHA Resolution on Palliative Care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93" y="1423414"/>
            <a:ext cx="9951026" cy="414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724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0" y="177652"/>
            <a:ext cx="9258300" cy="802428"/>
          </a:xfrm>
        </p:spPr>
        <p:txBody>
          <a:bodyPr>
            <a:noAutofit/>
          </a:bodyPr>
          <a:lstStyle/>
          <a:p>
            <a:r>
              <a:rPr lang="en-GB" sz="3600" b="1" dirty="0"/>
              <a:t>WHO guidance on palliative care</a:t>
            </a:r>
            <a:endParaRPr lang="en-US" sz="3600" b="1" dirty="0"/>
          </a:p>
        </p:txBody>
      </p:sp>
      <p:sp>
        <p:nvSpPr>
          <p:cNvPr id="4" name="Slide Number Placeholder 3"/>
          <p:cNvSpPr>
            <a:spLocks noGrp="1"/>
          </p:cNvSpPr>
          <p:nvPr>
            <p:ph type="sldNum" sz="quarter" idx="4294967295"/>
          </p:nvPr>
        </p:nvSpPr>
        <p:spPr>
          <a:xfrm>
            <a:off x="7372350" y="6356354"/>
            <a:ext cx="2400300" cy="365125"/>
          </a:xfrm>
          <a:prstGeom prst="rect">
            <a:avLst/>
          </a:prstGeom>
        </p:spPr>
        <p:txBody>
          <a:bodyPr/>
          <a:lstStyle/>
          <a:p>
            <a:fld id="{08CC12AE-189F-46E6-94BB-12FB54E35028}" type="slidenum">
              <a:rPr lang="en-US" smtClean="0">
                <a:solidFill>
                  <a:prstClr val="white"/>
                </a:solidFill>
              </a:rPr>
              <a:pPr/>
              <a:t>33</a:t>
            </a:fld>
            <a:endParaRPr lang="en-US"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726" y="1131124"/>
            <a:ext cx="1886301" cy="3226779"/>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598" y="4487761"/>
            <a:ext cx="1492250" cy="1931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605848" y="4479823"/>
            <a:ext cx="1179512" cy="1939925"/>
          </a:xfrm>
          <a:prstGeom prst="rect">
            <a:avLst/>
          </a:prstGeom>
        </p:spPr>
        <p:txBody>
          <a:bodyPr>
            <a:spAutoFit/>
          </a:bodyPr>
          <a:lstStyle/>
          <a:p>
            <a:pPr>
              <a:defRPr/>
            </a:pPr>
            <a:r>
              <a:rPr lang="en-US" sz="1200" dirty="0">
                <a:solidFill>
                  <a:schemeClr val="accent5">
                    <a:lumMod val="50000"/>
                  </a:schemeClr>
                </a:solidFill>
                <a:ea typeface="ＭＳ Ｐゴシック" charset="0"/>
                <a:cs typeface="ＭＳ Ｐゴシック" charset="0"/>
              </a:rPr>
              <a:t>Armenian</a:t>
            </a:r>
          </a:p>
          <a:p>
            <a:pPr>
              <a:defRPr/>
            </a:pPr>
            <a:r>
              <a:rPr lang="en-US" sz="1200" dirty="0">
                <a:solidFill>
                  <a:schemeClr val="accent5">
                    <a:lumMod val="50000"/>
                  </a:schemeClr>
                </a:solidFill>
                <a:ea typeface="ＭＳ Ｐゴシック" charset="0"/>
                <a:cs typeface="ＭＳ Ｐゴシック" charset="0"/>
              </a:rPr>
              <a:t>Bulgarian</a:t>
            </a:r>
          </a:p>
          <a:p>
            <a:pPr>
              <a:defRPr/>
            </a:pPr>
            <a:r>
              <a:rPr lang="en-US" sz="1200" dirty="0">
                <a:solidFill>
                  <a:schemeClr val="accent5">
                    <a:lumMod val="50000"/>
                  </a:schemeClr>
                </a:solidFill>
                <a:ea typeface="ＭＳ Ｐゴシック" charset="0"/>
                <a:cs typeface="ＭＳ Ｐゴシック" charset="0"/>
              </a:rPr>
              <a:t>Georgian</a:t>
            </a:r>
          </a:p>
          <a:p>
            <a:pPr>
              <a:defRPr/>
            </a:pPr>
            <a:r>
              <a:rPr lang="en-US" sz="1200" dirty="0">
                <a:solidFill>
                  <a:schemeClr val="accent5">
                    <a:lumMod val="50000"/>
                  </a:schemeClr>
                </a:solidFill>
                <a:ea typeface="ＭＳ Ｐゴシック" charset="0"/>
                <a:cs typeface="ＭＳ Ｐゴシック" charset="0"/>
              </a:rPr>
              <a:t>Hungarian</a:t>
            </a:r>
          </a:p>
          <a:p>
            <a:pPr>
              <a:defRPr/>
            </a:pPr>
            <a:r>
              <a:rPr lang="en-US" sz="1200" dirty="0">
                <a:solidFill>
                  <a:schemeClr val="accent5">
                    <a:lumMod val="50000"/>
                  </a:schemeClr>
                </a:solidFill>
                <a:ea typeface="ＭＳ Ｐゴシック" charset="0"/>
                <a:cs typeface="ＭＳ Ｐゴシック" charset="0"/>
              </a:rPr>
              <a:t>Polish</a:t>
            </a:r>
          </a:p>
          <a:p>
            <a:pPr>
              <a:defRPr/>
            </a:pPr>
            <a:r>
              <a:rPr lang="en-US" sz="1200" dirty="0">
                <a:solidFill>
                  <a:schemeClr val="accent5">
                    <a:lumMod val="50000"/>
                  </a:schemeClr>
                </a:solidFill>
                <a:ea typeface="ＭＳ Ｐゴシック" charset="0"/>
                <a:cs typeface="ＭＳ Ｐゴシック" charset="0"/>
              </a:rPr>
              <a:t>Russian</a:t>
            </a:r>
          </a:p>
          <a:p>
            <a:pPr>
              <a:defRPr/>
            </a:pPr>
            <a:r>
              <a:rPr lang="en-US" sz="1200" dirty="0">
                <a:solidFill>
                  <a:schemeClr val="accent5">
                    <a:lumMod val="50000"/>
                  </a:schemeClr>
                </a:solidFill>
                <a:ea typeface="ＭＳ Ｐゴシック" charset="0"/>
                <a:cs typeface="ＭＳ Ｐゴシック" charset="0"/>
              </a:rPr>
              <a:t>Serbian</a:t>
            </a:r>
          </a:p>
          <a:p>
            <a:pPr>
              <a:defRPr/>
            </a:pPr>
            <a:r>
              <a:rPr lang="en-US" sz="1200" dirty="0">
                <a:solidFill>
                  <a:schemeClr val="accent5">
                    <a:lumMod val="50000"/>
                  </a:schemeClr>
                </a:solidFill>
                <a:ea typeface="ＭＳ Ｐゴシック" charset="0"/>
                <a:cs typeface="ＭＳ Ｐゴシック" charset="0"/>
              </a:rPr>
              <a:t>Slovak</a:t>
            </a:r>
          </a:p>
          <a:p>
            <a:pPr>
              <a:defRPr/>
            </a:pPr>
            <a:r>
              <a:rPr lang="en-US" sz="1200" dirty="0">
                <a:solidFill>
                  <a:schemeClr val="accent5">
                    <a:lumMod val="50000"/>
                  </a:schemeClr>
                </a:solidFill>
                <a:ea typeface="ＭＳ Ｐゴシック" charset="0"/>
                <a:cs typeface="ＭＳ Ｐゴシック" charset="0"/>
              </a:rPr>
              <a:t>Slovenian</a:t>
            </a:r>
          </a:p>
          <a:p>
            <a:pPr>
              <a:defRPr/>
            </a:pPr>
            <a:r>
              <a:rPr lang="en-US" sz="1200" dirty="0">
                <a:solidFill>
                  <a:schemeClr val="accent5">
                    <a:lumMod val="50000"/>
                  </a:schemeClr>
                </a:solidFill>
                <a:ea typeface="ＭＳ Ｐゴシック" charset="0"/>
                <a:cs typeface="ＭＳ Ｐゴシック" charset="0"/>
              </a:rPr>
              <a:t>Turkish</a:t>
            </a:r>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93" y="1222375"/>
            <a:ext cx="1616709" cy="20999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89" y="3484849"/>
            <a:ext cx="1643773" cy="2151928"/>
          </a:xfrm>
          <a:prstGeom prst="rect">
            <a:avLst/>
          </a:prstGeom>
          <a:noFill/>
          <a:ln w="9525">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6673" y="1260977"/>
            <a:ext cx="1680611" cy="235722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598" y="1260319"/>
            <a:ext cx="1673336" cy="234994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3301" y="3800777"/>
            <a:ext cx="1739265" cy="230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25281" y="1664969"/>
            <a:ext cx="1697283" cy="215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19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59" y="1439863"/>
            <a:ext cx="4167560" cy="4574575"/>
          </a:xfrm>
        </p:spPr>
        <p:txBody>
          <a:bodyPr>
            <a:normAutofit fontScale="92500" lnSpcReduction="10000"/>
          </a:bodyPr>
          <a:lstStyle/>
          <a:p>
            <a:pPr marL="0" indent="0">
              <a:buNone/>
              <a:defRPr/>
            </a:pPr>
            <a:r>
              <a:rPr lang="en-US" dirty="0"/>
              <a:t>3000 men screened with PSA:</a:t>
            </a:r>
          </a:p>
          <a:p>
            <a:pPr eaLnBrk="1" hangingPunct="1">
              <a:defRPr/>
            </a:pPr>
            <a:r>
              <a:rPr lang="en-US" sz="2400" dirty="0"/>
              <a:t>90-120 men: </a:t>
            </a:r>
            <a:r>
              <a:rPr lang="en-US" sz="2400" dirty="0" err="1"/>
              <a:t>Trt</a:t>
            </a:r>
            <a:r>
              <a:rPr lang="en-US" sz="2400" dirty="0"/>
              <a:t> result in erectile / urinary </a:t>
            </a:r>
            <a:r>
              <a:rPr lang="en-US" sz="2400" dirty="0" err="1"/>
              <a:t>pbs</a:t>
            </a:r>
            <a:endParaRPr lang="en-US" sz="2400" dirty="0"/>
          </a:p>
          <a:p>
            <a:pPr eaLnBrk="1" hangingPunct="1">
              <a:defRPr/>
            </a:pPr>
            <a:r>
              <a:rPr lang="en-US" sz="2400" dirty="0"/>
              <a:t>6 men: Serious CVD event</a:t>
            </a:r>
          </a:p>
          <a:p>
            <a:pPr eaLnBrk="1" hangingPunct="1">
              <a:defRPr/>
            </a:pPr>
            <a:r>
              <a:rPr lang="en-US" sz="2400" dirty="0"/>
              <a:t>3 men: Blood clot in leg/lung</a:t>
            </a:r>
          </a:p>
          <a:p>
            <a:pPr eaLnBrk="1" hangingPunct="1">
              <a:defRPr/>
            </a:pPr>
            <a:r>
              <a:rPr lang="en-US" sz="2400" dirty="0"/>
              <a:t>1 man die from surgery</a:t>
            </a:r>
          </a:p>
          <a:p>
            <a:pPr eaLnBrk="1" hangingPunct="1">
              <a:buFont typeface="Wingdings"/>
              <a:buChar char="à"/>
              <a:defRPr/>
            </a:pPr>
            <a:r>
              <a:rPr lang="en-US" sz="2400" dirty="0"/>
              <a:t>2 men, maybe 3 avoid death from prostate cancer</a:t>
            </a:r>
          </a:p>
          <a:p>
            <a:pPr marL="0" indent="0" eaLnBrk="1" hangingPunct="1">
              <a:buNone/>
              <a:defRPr/>
            </a:pPr>
            <a:r>
              <a:rPr lang="fr-CH" sz="2200" dirty="0">
                <a:solidFill>
                  <a:schemeClr val="tx1">
                    <a:lumMod val="50000"/>
                    <a:lumOff val="50000"/>
                  </a:schemeClr>
                </a:solidFill>
              </a:rPr>
              <a:t>Source: USPSTF</a:t>
            </a:r>
          </a:p>
          <a:p>
            <a:pPr eaLnBrk="1" hangingPunct="1">
              <a:defRPr/>
            </a:pPr>
            <a:endParaRPr lang="en-US" sz="2400" dirty="0"/>
          </a:p>
        </p:txBody>
      </p:sp>
      <p:graphicFrame>
        <p:nvGraphicFramePr>
          <p:cNvPr id="2" name="Diagram 1"/>
          <p:cNvGraphicFramePr/>
          <p:nvPr>
            <p:extLst/>
          </p:nvPr>
        </p:nvGraphicFramePr>
        <p:xfrm>
          <a:off x="4414837" y="1517170"/>
          <a:ext cx="5541233" cy="4896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0" y="0"/>
            <a:ext cx="10287000" cy="1055688"/>
          </a:xfrm>
        </p:spPr>
        <p:txBody>
          <a:bodyPr/>
          <a:lstStyle/>
          <a:p>
            <a:r>
              <a:rPr lang="en-US" sz="3600" dirty="0"/>
              <a:t>Prostate cancer screening</a:t>
            </a:r>
          </a:p>
        </p:txBody>
      </p:sp>
    </p:spTree>
    <p:extLst>
      <p:ext uri="{BB962C8B-B14F-4D97-AF65-F5344CB8AC3E}">
        <p14:creationId xmlns:p14="http://schemas.microsoft.com/office/powerpoint/2010/main" val="977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5895" y="1337533"/>
          <a:ext cx="5541233" cy="4955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0" y="0"/>
            <a:ext cx="10287000" cy="1055688"/>
          </a:xfrm>
        </p:spPr>
        <p:txBody>
          <a:bodyPr/>
          <a:lstStyle/>
          <a:p>
            <a:r>
              <a:rPr lang="en-US" sz="3600" dirty="0"/>
              <a:t>Benefits &amp; harms of cancer screening</a:t>
            </a:r>
          </a:p>
        </p:txBody>
      </p:sp>
      <p:sp>
        <p:nvSpPr>
          <p:cNvPr id="4" name="Content Placeholder 2"/>
          <p:cNvSpPr>
            <a:spLocks noGrp="1"/>
          </p:cNvSpPr>
          <p:nvPr>
            <p:ph idx="1"/>
          </p:nvPr>
        </p:nvSpPr>
        <p:spPr>
          <a:xfrm>
            <a:off x="6058500" y="1953415"/>
            <a:ext cx="3977700" cy="4385601"/>
          </a:xfrm>
        </p:spPr>
        <p:txBody>
          <a:bodyPr>
            <a:normAutofit/>
          </a:bodyPr>
          <a:lstStyle/>
          <a:p>
            <a:pPr eaLnBrk="1" hangingPunct="1">
              <a:spcBef>
                <a:spcPts val="0"/>
              </a:spcBef>
              <a:defRPr/>
            </a:pPr>
            <a:r>
              <a:rPr lang="fr-CH" sz="1800" dirty="0"/>
              <a:t>With/without invasive procedures: </a:t>
            </a:r>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r>
              <a:rPr lang="fr-CH" sz="1800" dirty="0"/>
              <a:t>Cancer </a:t>
            </a:r>
            <a:r>
              <a:rPr lang="fr-CH" sz="1800" dirty="0" err="1"/>
              <a:t>that</a:t>
            </a:r>
            <a:r>
              <a:rPr lang="fr-CH" sz="1800" dirty="0"/>
              <a:t> </a:t>
            </a:r>
            <a:r>
              <a:rPr lang="fr-CH" sz="1800" dirty="0" err="1"/>
              <a:t>won’t</a:t>
            </a:r>
            <a:r>
              <a:rPr lang="fr-CH" sz="1800" dirty="0"/>
              <a:t> </a:t>
            </a:r>
            <a:r>
              <a:rPr lang="fr-CH" sz="1800" dirty="0" err="1"/>
              <a:t>kill</a:t>
            </a:r>
            <a:r>
              <a:rPr lang="fr-CH" sz="1800" dirty="0"/>
              <a:t> the patient</a:t>
            </a:r>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r>
              <a:rPr lang="fr-CH" sz="1800" dirty="0"/>
              <a:t>Cancer </a:t>
            </a:r>
            <a:r>
              <a:rPr lang="fr-CH" sz="1800" dirty="0" err="1"/>
              <a:t>missed</a:t>
            </a:r>
            <a:r>
              <a:rPr lang="fr-CH" sz="1800" dirty="0"/>
              <a:t> by screening</a:t>
            </a:r>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endParaRPr lang="fr-CH" sz="1800" dirty="0"/>
          </a:p>
          <a:p>
            <a:pPr eaLnBrk="1" hangingPunct="1">
              <a:spcBef>
                <a:spcPts val="0"/>
              </a:spcBef>
              <a:defRPr/>
            </a:pPr>
            <a:r>
              <a:rPr lang="fr-CH" sz="1800" dirty="0" err="1"/>
              <a:t>Costs</a:t>
            </a:r>
            <a:r>
              <a:rPr lang="fr-CH" sz="1800" dirty="0"/>
              <a:t>, </a:t>
            </a:r>
            <a:r>
              <a:rPr lang="fr-CH" sz="1800" dirty="0" err="1"/>
              <a:t>human</a:t>
            </a:r>
            <a:r>
              <a:rPr lang="fr-CH" sz="1800" dirty="0"/>
              <a:t> ressources not </a:t>
            </a:r>
            <a:r>
              <a:rPr lang="fr-CH" sz="1800" dirty="0" err="1"/>
              <a:t>used</a:t>
            </a:r>
            <a:r>
              <a:rPr lang="fr-CH" sz="1800" dirty="0"/>
              <a:t> for more efficient programs</a:t>
            </a:r>
            <a:endParaRPr lang="en-US" sz="1800" dirty="0"/>
          </a:p>
        </p:txBody>
      </p:sp>
      <p:grpSp>
        <p:nvGrpSpPr>
          <p:cNvPr id="6" name="Group 5"/>
          <p:cNvGrpSpPr/>
          <p:nvPr/>
        </p:nvGrpSpPr>
        <p:grpSpPr>
          <a:xfrm>
            <a:off x="5968968" y="1359535"/>
            <a:ext cx="1770312" cy="611367"/>
            <a:chOff x="3258668" y="1253663"/>
            <a:chExt cx="1770312" cy="611367"/>
          </a:xfrm>
        </p:grpSpPr>
        <p:sp>
          <p:nvSpPr>
            <p:cNvPr id="7" name="Rounded Rectangle 6"/>
            <p:cNvSpPr/>
            <p:nvPr/>
          </p:nvSpPr>
          <p:spPr>
            <a:xfrm>
              <a:off x="3258668" y="1253663"/>
              <a:ext cx="1770312" cy="611367"/>
            </a:xfrm>
            <a:prstGeom prst="roundRect">
              <a:avLst/>
            </a:prstGeom>
            <a:solidFill>
              <a:srgbClr val="6600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3288512" y="1283507"/>
              <a:ext cx="1710624" cy="5516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False positives</a:t>
              </a:r>
            </a:p>
          </p:txBody>
        </p:sp>
      </p:grpSp>
      <p:grpSp>
        <p:nvGrpSpPr>
          <p:cNvPr id="12" name="Group 11"/>
          <p:cNvGrpSpPr/>
          <p:nvPr/>
        </p:nvGrpSpPr>
        <p:grpSpPr>
          <a:xfrm>
            <a:off x="5968968" y="3544020"/>
            <a:ext cx="1770312" cy="611367"/>
            <a:chOff x="3234336" y="2560503"/>
            <a:chExt cx="1770312" cy="611367"/>
          </a:xfrm>
        </p:grpSpPr>
        <p:sp>
          <p:nvSpPr>
            <p:cNvPr id="13" name="Rounded Rectangle 12"/>
            <p:cNvSpPr/>
            <p:nvPr/>
          </p:nvSpPr>
          <p:spPr>
            <a:xfrm>
              <a:off x="3234336" y="2560503"/>
              <a:ext cx="1770312" cy="611367"/>
            </a:xfrm>
            <a:prstGeom prst="roundRect">
              <a:avLst/>
            </a:prstGeom>
            <a:solidFill>
              <a:srgbClr val="D407B6"/>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Rounded Rectangle 4"/>
            <p:cNvSpPr/>
            <p:nvPr/>
          </p:nvSpPr>
          <p:spPr>
            <a:xfrm>
              <a:off x="3264180" y="2590347"/>
              <a:ext cx="1710624" cy="5516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False negative</a:t>
              </a:r>
            </a:p>
          </p:txBody>
        </p:sp>
      </p:grpSp>
      <p:grpSp>
        <p:nvGrpSpPr>
          <p:cNvPr id="15" name="Group 14"/>
          <p:cNvGrpSpPr/>
          <p:nvPr/>
        </p:nvGrpSpPr>
        <p:grpSpPr>
          <a:xfrm>
            <a:off x="5968968" y="2431323"/>
            <a:ext cx="1770312" cy="611367"/>
            <a:chOff x="3245310" y="1906417"/>
            <a:chExt cx="1770312" cy="611367"/>
          </a:xfrm>
        </p:grpSpPr>
        <p:sp>
          <p:nvSpPr>
            <p:cNvPr id="16" name="Rounded Rectangle 15"/>
            <p:cNvSpPr/>
            <p:nvPr/>
          </p:nvSpPr>
          <p:spPr>
            <a:xfrm>
              <a:off x="3245310" y="1906417"/>
              <a:ext cx="1770312" cy="611367"/>
            </a:xfrm>
            <a:prstGeom prst="roundRect">
              <a:avLst/>
            </a:prstGeom>
            <a:solidFill>
              <a:srgbClr val="FF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ounded Rectangle 4"/>
            <p:cNvSpPr/>
            <p:nvPr/>
          </p:nvSpPr>
          <p:spPr>
            <a:xfrm>
              <a:off x="3275154" y="1936261"/>
              <a:ext cx="1710624" cy="5516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Overdiagnosis</a:t>
              </a:r>
            </a:p>
          </p:txBody>
        </p:sp>
      </p:grpSp>
      <p:grpSp>
        <p:nvGrpSpPr>
          <p:cNvPr id="18" name="Group 17"/>
          <p:cNvGrpSpPr/>
          <p:nvPr/>
        </p:nvGrpSpPr>
        <p:grpSpPr>
          <a:xfrm>
            <a:off x="5968968" y="4631579"/>
            <a:ext cx="1770312" cy="611367"/>
            <a:chOff x="3220020" y="3227067"/>
            <a:chExt cx="1770312" cy="611367"/>
          </a:xfrm>
        </p:grpSpPr>
        <p:sp>
          <p:nvSpPr>
            <p:cNvPr id="19" name="Rounded Rectangle 18"/>
            <p:cNvSpPr/>
            <p:nvPr/>
          </p:nvSpPr>
          <p:spPr>
            <a:xfrm>
              <a:off x="3220020" y="3227067"/>
              <a:ext cx="1770312" cy="611367"/>
            </a:xfrm>
            <a:prstGeom prst="roundRect">
              <a:avLst/>
            </a:prstGeom>
            <a:solidFill>
              <a:srgbClr val="58AA8B"/>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ounded Rectangle 4"/>
            <p:cNvSpPr/>
            <p:nvPr/>
          </p:nvSpPr>
          <p:spPr>
            <a:xfrm>
              <a:off x="3249864" y="3256911"/>
              <a:ext cx="1710624" cy="5516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Health service prioritization</a:t>
              </a:r>
            </a:p>
          </p:txBody>
        </p:sp>
      </p:grpSp>
    </p:spTree>
    <p:extLst>
      <p:ext uri="{BB962C8B-B14F-4D97-AF65-F5344CB8AC3E}">
        <p14:creationId xmlns:p14="http://schemas.microsoft.com/office/powerpoint/2010/main" val="28252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0" y="2551726"/>
            <a:ext cx="10089505" cy="1466986"/>
          </a:xfrm>
          <a:prstGeom prst="rightArrow">
            <a:avLst>
              <a:gd name="adj1" fmla="val 44445"/>
              <a:gd name="adj2" fmla="val 10554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43" name="AutoShape 2" descr="Image result for oral cancer"/>
          <p:cNvSpPr>
            <a:spLocks noChangeAspect="1" noChangeArrowheads="1"/>
          </p:cNvSpPr>
          <p:nvPr/>
        </p:nvSpPr>
        <p:spPr bwMode="auto">
          <a:xfrm>
            <a:off x="5105996" y="-144463"/>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AutoShape 6" descr="https://i.ytimg.com/vi/o36aLGVUKng/maxresdefault.jpg"/>
          <p:cNvSpPr>
            <a:spLocks noChangeAspect="1" noChangeArrowheads="1"/>
          </p:cNvSpPr>
          <p:nvPr/>
        </p:nvSpPr>
        <p:spPr bwMode="auto">
          <a:xfrm>
            <a:off x="5277446" y="7938"/>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AutoShape 12" descr="https://encrypted-tbn0.gstatic.com/images?q=tbn:ANd9GcRZTVZ2_hGInmM2qDpDw2vIRhpQZn8j5degK2UUDO831mcV31O0"/>
          <p:cNvSpPr>
            <a:spLocks noChangeAspect="1" noChangeArrowheads="1"/>
          </p:cNvSpPr>
          <p:nvPr/>
        </p:nvSpPr>
        <p:spPr bwMode="auto">
          <a:xfrm>
            <a:off x="5448896" y="160338"/>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AutoShape 22" descr="https://obpmedical.com/wp-content/uploads/2014/02/Colonoscopy.jpg"/>
          <p:cNvSpPr>
            <a:spLocks noChangeAspect="1" noChangeArrowheads="1"/>
          </p:cNvSpPr>
          <p:nvPr/>
        </p:nvSpPr>
        <p:spPr bwMode="auto">
          <a:xfrm>
            <a:off x="5871953" y="2811324"/>
            <a:ext cx="368492" cy="327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50" name="AutoShape 24" descr="Colonoscopy"/>
          <p:cNvSpPr>
            <a:spLocks noChangeAspect="1" noChangeArrowheads="1"/>
          </p:cNvSpPr>
          <p:nvPr/>
        </p:nvSpPr>
        <p:spPr bwMode="auto">
          <a:xfrm>
            <a:off x="6264116" y="-171400"/>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AutoShape 29" descr="https://encrypted-tbn1.gstatic.com/images?q=tbn:ANd9GcR9kkiH0wchkEnbdmh4uc0RJtMVOkQI8QxKDAdKeKWmG_NapqN0ITr4e-a7"/>
          <p:cNvSpPr>
            <a:spLocks noChangeAspect="1" noChangeArrowheads="1"/>
          </p:cNvSpPr>
          <p:nvPr/>
        </p:nvSpPr>
        <p:spPr bwMode="auto">
          <a:xfrm>
            <a:off x="6435566" y="-19000"/>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AutoShape 31" descr="data:image/jpeg;base64,/9j/4AAQSkZJRgABAQAAAQABAAD/2wCEAAkGBxISEhITEhMVFRUSFRUYFRcWFRUVFRUVFRUWFhUVFRUYHSggGBolGxUVITEhJSkrLi4uFx8zODMtNyg5Li0BCgoKDg0OGxAQGjcmICUwNy0vNy83NzcrNy0yMC0tNi0uLTctNzc3LTEtLS0tNzc3NS83Ly0rNy8xKy03LzE2Lf/AABEIAO0A1QMBIgACEQEDEQH/xAAcAAAABwEBAAAAAAAAAAAAAAAAAQIDBAUGBwj/xAA7EAABAwIEBAMGBQIGAwEAAAABAAIDBBEFITFBBhJRYRMicRQygZGhwQdCUrHwI9EVYnKS4fFDorKC/8QAGQEBAAMBAQAAAAAAAAAAAAAAAAIDBAEF/8QALREBAAIBAgQCCgMBAAAAAAAAAAECAxEhBBIxUZGhEyIyQWFxgbHB0RVS4RT/2gAMAwEAAhEDEQA/AOi3RqTHS9U+2EBBADSliEqwAR2QQBTFJMRCsrJJsgqpow4Wc0Ed1U1HC9K/Mst6LQVMY2TKCppeHaaM3EYJ7q1ZYCzQAOyOyXEzrkgS2IlK9mKliRo3Sg8HRBB9nPRIdERsrElC6CrIKIKzcwHZMvpQdMkENBOSQEJpAYKOSzhZ4Dh0Iukgo0GaxngmnnuYyYn9s2n4Ln+NcPVFIf6jeZn62gkLspQNiC1wBB1BzBQefp4rZjQpoFdV4i4HY8OfTZHUx5WP+lc1raB8bi1wLXN2IsUEVpsboYzQCePmb77Rl37IgVKo5bG3VBhSLZFBaXGcFL380eXNqO/VBB6nRIVUgBytZRH1jR+YfNBLTZJUV1W39TfmE2a5vUfNBNLu6Yee6bbWN6j5pLqhpJzHzQWeG2dzcwvZO3hOyhYZVAEgnJynS08QzLgP/wBBAYbD0S+VjhblUZ9XSt1lb/uCadj9IwG0rTbugHsli7O9tEjTZQ28RQuJs9ufdJq8ZiZy87gC/RBNLgi5wFkcU4wZGS1g5j1VDNxpIdMkHTWu6H5pXP1XMWcZyZX1VnHx80Wu2/VBvQU1NTg6KvwnF4alt43Z9N1aBBXvZbVJVi+MHVRJoCPRA0gULIBAFUcR8PR1jDfyygeVw3tsVb2QQcLxjCpIZCx7SHDI/wB1E57G2y7RxNgTauIjSVo8juttiuN4hRuje5rhyuaSHDpbdBLbp1QUKM3GtkEGmr+KKmU5vI7DJVxr5De73fMpiVoFvsleECLgi/Q6oHG1ch/O75lGK+QaPd8ymSLWuD0SbAZoJf8AiMv63fNGzEph+d3zUA9k7GQQb6jTogsRjc+0jvmmZMUmebGR3zKg6FLDMid7oFuqHXsXH5pPOepue6fiphYvcbAfVRXv3CCRA5wc0MJLitxi+EvfSxOJJewfFQeBcDv/AFpB/pB/dbzlBFrZIOQXzs4Z9U22JvNa++i6Fi/DMb7uaLEm6xuL4eInC4Nt0FTUNs7l3CJgzz7/ADSpn89joR9QhUObzjl+PcoHKCukheHscQR0XVeGOI21bACeWUajr3C5GQA6xT9LVOikDmGxboUHc2SbHIp7ZZjhbiVlS0Nfk8DPv6LUGItF9R1QQp4bZjRMlWOtwoU0XL6IGkEZCJAFjvxBwASM9pjHnYBzgfmb1WxsisCCCLgggjsUHn5zbFGtBxbhHs1Q9gF2O8zPQ7IIILANCUlzbJJCl+HzR827cigjNlKf5QWEgZj9uyY5gNkqKoIKBuMnUI3Ov3UrEKfksdn5qIOqB2RlrW3CDrhTGxkRtc/U35R26qLcb6lA2SSNchsrvhvBTUSAkWYNe/ZMYDg5nfyjTc2XUMMw9kLAxu2vUoHqeEMaGtFgAn2tSmsun2NQNiNUPFWEiSIm2bVpwmK2HmaR2QcLnZyuLdwmBqrjiOm5Kg5bqolFiev7IA45lLDyBpqptRhj7MeBk8XumXRNHvOv2bmgFNM5jgQSDqLFdW4G4vEobDN72gJXJ5Hgm4/5TlPIWEOBIN8kHoGqpbeZum4/sopbf4qn4D4pFQwRSH+o0ZH9QH3Wkq6a13N+IQVE0JGmiasrAHrook8Vj2KBtJSkRCCHX4VFUcpkAJbcD0KNSkSDickJYSHZG+ilYa6zrOza/I9u6exWmBZFK11y5tnjoQq+O19UC6+k5HkbfZRuSy0OJQl0TJL9j9lRvzPog0VDQGrprNsJIDv+YKI3C4qcB9Qbu2jbr8T0VhwbUFgmJyBt9FnKypL5HuduT++SB6urfGdzBnLsBfIDYJ3DMLfO8MYCSdbbDqUnBqR8zmxMGbiuy8P4NHSxhrB5iBzO3JQQ8FwIQRhg13PUqzbSqWSiKCLloNU4GJRZqd0bSgTyoEZJZSH6IOScd29oIWa5R1+iv+Lpg6pf2yVKwAyNtpcBBZ8SusIYxo1gPxKqoo72tofmrPig3nt0a0D5KFRssC43yQNTRFpIKS1xCD3Ek53RM6IJlJVOic17TYjMLt3CHELauIXPnaPMPuuEvFlb8L4y6lnY8HK4DhsQdUHa6qPlPY6KPIy4IU50oliD25ggOHoVXTFBFcEEp5vmkhAVkE6Xo0HD2VLhlqE08C6dbHnlokyR2QXNEXcjoXiwI5m/YhVk7R8d/VCkqHc7S46ZD0Vz/hoL/MbcxBaNygro3mNpz94aKt5Re5+IWg4no+R7G2/Kq7C6B08rY2jMn5DdBrfwxw6xfMRrk30XRgVFwvDWQRMjaMmgD47qXZAEEEEBhJASgiQBMVjrMceyfUXET5HehQcTxqQumef8xScIp+aVg7go6+5keP8AMVb8KU/LzzP92MG3qgh8Rw/1XOvbIb9AmmREUrnn8zgPqo9dJ4jnyF1gT9OiXV1MpgjYGFkWziPfPUdlG14jZpwcLfLE26VjrM9P9n4QhAWzQbI3qETabrmp8eHA6N0Gdxl81HW/ZbycHXabWn5RER5yjXDtDdE+17J91AyxsM+oJ/ZQ3hzdDf11TmtHWPB2OH4fLtiyaT2tGnnEzHjo63+HGM89P4TtYzYf6StJI29wuS/h5iHJUht/fyPrsusk5qcTExrDJkxXxWml40mER4SVJnZuo5C6rAIIBBBxSOW1lOiqGuNy0W3t/ZVj4y3UJynJJyByQXk1FTENc0nm3yyC0OG0bJJ2E38rcvg1ZCie4uNjZ/6SMitTgGJiWpblyG1iNBcDZA7xDg8lVIzkysLEnZaPhXh6Ombe3M/dx+3ZW8cQGifAQLuiJRJMrkC0LJpqUECyiRIIAotXmCFKKjTxXQcXrJB48gGznarRV7fDo2MGXP5nHtqSVe13BTJZ/FB5Qc3Dr6Kk47hPjQUsermi9tm3I+x+Sja2katHC4PTZIrM6R1me0RvKs4OwD2qTxJB/SYbhuziOvZXfFWKxNeIfCDg0dhYbWWmw2mbTUrW25eVuf8AyuYYnVF8z3Hdxt6JWunzd4niJy20jasbRHaP33lKZLT3vyEG1+oRT1LnGwyaNAPuo0UV/t/ZW1Dhj32sOykzDipQYybWWdq47FdBq8MMUIB9SsRiDBnnmTogrYHOY9skZs9pBb6jZdl4YxttZAHjJ7fLI39Lh9iuMxmx+K22DT+y1NNMMoa1vhyDYSg2Dv8A5+blXPqzrH1ejit/04pxW9qsa1n36R1r4bw6Qo0rVMATMzFY85ERJZRoOJuqXZXzUrD8R8KRriwOtt1TPhjkJLhzXyaAkUbg14c4XtmAg1+LVMbw2bwhHp0uoVYeUR1MYIDjmf8AMMioTp31TtL20bsPVSMRpKh7RCBkNGgZDug6PgeKxzxsLXAu5RcXzB3VpzLz3L41PIQS5jh3IWnpePZ4o7Hzm1gXZ2QdcL0h/dcPq+MqyT/zOaOjTZaDgDiaZ0wglc57XjLmN7EIOoiQI/ECzPEfE8NHyh4LnuzDW7DqTsomC8d007gxzXRuOl7EH4oNkyQJaigaOGYKktKAIiLpSCBLWrGYKwTYpWSuF/Ba1jb7enyW0uuYDG/Y5sRPKXOdO0AaZG+6rv1q3cLtizTHXliPG0NRxNXQuY+F0oBcLZHNYU4Mb+R7XD6prGqd3jEsBAeGusTndwva6VSUzgL8wB36/RWMK/4YwTmkHO33bnsVvoqZjdGgegVJwnCQzN3MflZaIoIOMQc8L2jUjJcixtnI4tJuQux103JG93QFccxR5e9zsrk3QVJW1qIebBw8e9DIHtPSzgD+6xwjJPVdLqacMwSe4t5AB6lzVDJ7EtXA2mOJxzH9o+7VYXUeJDG/9TGn5gFPSDL1UHh1hbS04OvhM+rQpkpyUo6KcsRXJaI7yiOQS2wlGuq3CwO9j3Uuiw90jgCbN3N1Ee+5vunYZXAEC4QaCoxGOnZ4UGbt3KtwnFpI52SOcSAcxfZV4lsNLk77hM3uUG4x7iKlqHBskRc23vi3O09uqy+KcMvsZICJY9re8PVuygh5GYVlTVjozzxOLTbNuyDMuYRkRZav8OaFz6tjxpGCSduinQ41E+3tFOx9/wAwADitLg2PUMR8OKMt5xY5IOd8Z1RkrJje4DrDfIZKnjJBC6NjX4dPke6SB4s43s7LXuo+E/hrUeI0zOYGA3NjclBtuE5HezRl24CvWuTFNRhjQ0aNFgpACBSSUayPH+KT0zI3RX5SbOI2yQa1p7LnmMUzI8Sla9oLamIPZfQyMvYf+p+ircM4zqg7mebt6Hf0ULijGXz+HJo5h5m21b2+gUMkbax7m3gbV55x2nSLxy/qfHRPLWhxknlGf5W9tApP+OwBoDIt9TYLHCTn82Z6+qlwDMOOoUonWNYZcmO2O00tGkw22BcQ2ls4ANdkLddluA5cOfUOGd8ycu3otHh/FFRE1jb82W+pGy6g23FU3LA7zAErktTLYq9xOslmtzk2ufgs7KCUGk4KoGzy+bZazj949lp6NnvVU7GgDXla4XNul7LKcGYiyB55iALanQdVp+FGOxCuNc4HwacGKnB0JF7vH+4/MdFXk3jl7t/AV5bTnt0pv9fdHj5Q1z4gzyDRjWgegaAg5uRSpz/Uf6/YIKxhmdd0eJ2SCKVmeSCOODgJyySgXoESNQATjnIi2yAPdp2RFyBNxsiZlrogU6XRTsApzJPG29rlRamNgsWuuD2zHZO4bI5ssbme8HNt80Hb4o+UAdE7dJjBNss7InREHPJA4iQQAQBQsYpBLDIwgG7Ta+xU1Nzus1xOwP7IOG1MZDi3oSE4bcvK46aeqcxR/wDUce5+GaiyNsAeqBgs5DzNzG7funhUNdp8lHvmkPiJOWRVfLNfZehGfFxFYrn2tG0W/Fo/PX5pvMNCpMVW0EdlT3eM9UYkP6U9JHvR/j7z7Fq2j4Wj7TpLQVGJgtsquafdROZ+zbX6p4UZ1ffJOeZ6Q7HB0x75skR8K+tby28ZTuHcMdW1EcIJaxx87hryjN1u9l32ioo4GMjjHKyNtgOw39Vz38KcO8z5iMh5W/ddExCTlYe+S7Wum89VXEcT6SIpSNKR0j8z3lXMdck9SSlEZpEAyTqmyk8iCXZBB5/LTnomwBuiuljOwugNsZJsEsEXz0S/FtkNLKPzIHANbJw0jgwPPuk2B7p6lYDHKSNAP3TAqHchZfy3Bt3QIexajgHBXTzh1vLHmfXYLNxDPTVdu4Hwn2embcDmeA4/EILxjQ0WGqJ7Q8WOqdIREhBWFtjY6hJUythy5h8ViOJeKX0sgYG3uLoNXZZTjHHQ1vgRnzuyNtgs9WccSvBDfKD81QTYnzP5i0X1vvfqgbxGnLXlt7utc75qI/LI6qfPzhplOXPvvZVLnd0Ci67rgJYab5Hb/tP4S5pka0i4cbKxq6GK7mNkDTfMHf49EFM2Qty26JoqzdhDgL8zSOoOShO5dBnZAGAu00aFJpYnPe1ouS4gJtxdytAOVls+BsGN/HeMvyD7oN5wtQiGNjB+UZ+u6k4rNd1tm/unIH+HGTuf4FCiaXG5QOU9+mSfQAslxMuQEC46ckXyQU23RBB5wp6V0mTRcqSaAe6HDn6fa6jeM4aEjbLJE2xt1QNvuLhEwXUmopyBcnM/zNNRNINuqCbCcgz9Y/bRQAwi4spokuM9GizfiowaSbblBouCMFNTMLjyMsXE/QLtgFgANsllfw7w50FN5xm8g998lqzkgTYoFqjy1f6UcdX+pA+BcWXNfxQwl3Kya3unlPodF0thBzCrOI6Rs0DmOza7I9uh+aDgCDTmLC5+ik4pQOhlfG78pNj1GxUX0QWtNiZPMyUczXD5W6KqlAztpfLuEuJtgTvoEiRvZAqkvzA9M/kpUdOJS5zpA05mx3UWJ9rev0Tk7c8hr+xQJge4OyOX0PwSwAbm1s9kiNiv+HeH5Jz0ZuevYIE8MYIaiQXB5G+8evZdUpIA0AAAAaD0UfDMPZCwMYLAfMqY52w1QJqZS42T0TLCybhi3KnQ0pOuQQMgdFIaeQdXH6I3va2/Lmeqiud1+pQOOkJ/7RJARoOCviOX2RiNdNr+C4ZPdaWHtp8iqs8AS/lddBiA0kHqgxts9Stwz8PJzuArSi/Dpjc5pL9gg5tDTvfZrQTfoF0Pg/gstIlnFssgdlrcOwingsIo7nqc1YPkDc3HPYBAsABuXlATjcx6hQ6hpeNbDp/dHS1QFmk6ZAoI0zCw2PwRwMLj+6nVMIeCCPTsUdNFyiwH/JQOEWHom2Ma5vUFNVNUM2g59dlGg5maadNkGf4u4RE7bjJzfdd26Fcrr8KlgcWyMItvsfQr0FDUB3Y9Co1bh0UoIkjBCDgAFwBawCKaP45LrNb+HVO8kxvcztqFXO/DPpLcIObhpsFLpqWSRwDGudfK1sl0ug/DyFhBeea3XRX0GCtjFmNAHYIMJgnB1rOnt/oH3Wzp4Q0ANFgNBop3sgamJH7BAm/RO08NzYa7pprUfjuZpugs2xtZnqU1LUk9gobJ+ZOXQC6VdJv3QugVzIIs0EEqKVikh7eoVWQkhlkFuXDr9Uh8zBqQq26aa3zaZILGaqFjy6+igi++qXl/LoiLoAZXEWvkmXMsnnFAhBKgmLm2B8wGXdCWZwbY+876BRWO5SD0RTP5nEm4yyvsEDYA7p5szgLbd0lo/l0A4df2QLe4WyHm63T1JWZWfkeqjFKsgsPaW/wI/aGqqe03BzSyEFj7S3qkPqxsFCJRXQJqHudrp0Cba1PH+apD5Lan6ICCYqvRKdOdrJhxQJYSNlKbU9QPqo1/5mhb+ZoJDqk7WSvafRRbjt9Vm+POKWYfTl//AJX3ELbXu7qew1QQuOPxLZQTNhDPEeW8zx+m/uj1yP0QXn2tqnyyPkkcXPe4ucTuTqiQexiiUe56lH4iB4hDl7psTdkZl7IHB/MkajvnISDUFBIc2+6AaofjuSfFKCYeVqQ+YO1UVzkRfloEFg0C2SSIgosUhCd9qPQIJSBUcVB6J4FAd0EdkC1AOX+XROsNk06VMuHMcyUDj6kDT7ph0jj/AAJbmWTZcgIg7/sisP4UZeUklAq4/l0V0V1IiiBGd/mgpuIMZho4HzzEhrOguXOOTWgdSV5w4s4hkrqh80lwDkxl7hjNmj9z3Vz+JvEs1VVyxOPLFA8tZGDl5ci936nH6LGoAgggg//Z"/>
          <p:cNvSpPr>
            <a:spLocks noChangeAspect="1" noChangeArrowheads="1"/>
          </p:cNvSpPr>
          <p:nvPr/>
        </p:nvSpPr>
        <p:spPr bwMode="auto">
          <a:xfrm>
            <a:off x="6607016" y="133401"/>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AutoShape 35" descr="http://radiology.duke.edu/wp-content/uploads/2013/08/NSCLC-270x300.png"/>
          <p:cNvSpPr>
            <a:spLocks noChangeAspect="1" noChangeArrowheads="1"/>
          </p:cNvSpPr>
          <p:nvPr/>
        </p:nvSpPr>
        <p:spPr bwMode="auto">
          <a:xfrm>
            <a:off x="6778466" y="285801"/>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AutoShape 43" descr="https://i.guim.co.uk/img/static/sys-images/Guardian/Pix/pixies/2009/4/20/1240266113308/Cancer-chemotherapy-001.jpg?w=1200&amp;q=85&amp;auto=format&amp;sharp=10&amp;s=a26437963ca9b0be8933e24c5d92b8dd"/>
          <p:cNvSpPr>
            <a:spLocks noChangeAspect="1" noChangeArrowheads="1"/>
          </p:cNvSpPr>
          <p:nvPr/>
        </p:nvSpPr>
        <p:spPr bwMode="auto">
          <a:xfrm>
            <a:off x="6949916" y="438201"/>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AutoShape 45" descr="Cancer chemotherapy"/>
          <p:cNvSpPr>
            <a:spLocks noChangeAspect="1" noChangeArrowheads="1"/>
          </p:cNvSpPr>
          <p:nvPr/>
        </p:nvSpPr>
        <p:spPr bwMode="auto">
          <a:xfrm>
            <a:off x="7121366" y="590601"/>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AutoShape 47" descr="https://encrypted-tbn0.gstatic.com/images?q=tbn:ANd9GcQfs6gKP29gp00s2Fn-48rtg_RY5pui8KZj67NH5vQ5QeYvKo7M"/>
          <p:cNvSpPr>
            <a:spLocks noChangeAspect="1" noChangeArrowheads="1"/>
          </p:cNvSpPr>
          <p:nvPr/>
        </p:nvSpPr>
        <p:spPr bwMode="auto">
          <a:xfrm>
            <a:off x="7292816" y="743000"/>
            <a:ext cx="3429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Rectangle 76"/>
          <p:cNvSpPr/>
          <p:nvPr/>
        </p:nvSpPr>
        <p:spPr>
          <a:xfrm>
            <a:off x="-3447" y="7938"/>
            <a:ext cx="10287000" cy="7010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Breast Cancer Screening in a Central Asian Country</a:t>
            </a:r>
          </a:p>
        </p:txBody>
      </p:sp>
      <p:sp>
        <p:nvSpPr>
          <p:cNvPr id="3" name="TextBox 2"/>
          <p:cNvSpPr txBox="1"/>
          <p:nvPr/>
        </p:nvSpPr>
        <p:spPr>
          <a:xfrm>
            <a:off x="206204" y="3056692"/>
            <a:ext cx="1145746" cy="461665"/>
          </a:xfrm>
          <a:prstGeom prst="rect">
            <a:avLst/>
          </a:prstGeom>
          <a:noFill/>
          <a:ln>
            <a:solidFill>
              <a:schemeClr val="accent5">
                <a:lumMod val="60000"/>
                <a:lumOff val="40000"/>
              </a:schemeClr>
            </a:solidFill>
          </a:ln>
        </p:spPr>
        <p:txBody>
          <a:bodyPr wrap="square" rtlCol="0">
            <a:spAutoFit/>
          </a:bodyPr>
          <a:lstStyle/>
          <a:p>
            <a:pPr algn="ctr"/>
            <a:r>
              <a:rPr lang="en-GB" sz="1200" b="1" dirty="0">
                <a:latin typeface="+mj-lt"/>
              </a:rPr>
              <a:t>population </a:t>
            </a:r>
          </a:p>
          <a:p>
            <a:pPr algn="ctr"/>
            <a:r>
              <a:rPr lang="en-GB" sz="1200" b="1" dirty="0">
                <a:latin typeface="+mj-lt"/>
              </a:rPr>
              <a:t>1 million</a:t>
            </a:r>
          </a:p>
        </p:txBody>
      </p:sp>
      <p:sp>
        <p:nvSpPr>
          <p:cNvPr id="129" name="TextBox 128"/>
          <p:cNvSpPr txBox="1"/>
          <p:nvPr/>
        </p:nvSpPr>
        <p:spPr>
          <a:xfrm>
            <a:off x="1658834" y="2964359"/>
            <a:ext cx="1414565" cy="646331"/>
          </a:xfrm>
          <a:prstGeom prst="rect">
            <a:avLst/>
          </a:prstGeom>
          <a:noFill/>
          <a:ln>
            <a:solidFill>
              <a:schemeClr val="accent5">
                <a:lumMod val="60000"/>
                <a:lumOff val="40000"/>
              </a:schemeClr>
            </a:solidFill>
          </a:ln>
        </p:spPr>
        <p:txBody>
          <a:bodyPr wrap="square" rtlCol="0">
            <a:spAutoFit/>
          </a:bodyPr>
          <a:lstStyle/>
          <a:p>
            <a:pPr algn="ctr"/>
            <a:r>
              <a:rPr lang="en-GB" sz="1200" dirty="0">
                <a:latin typeface="+mj-lt"/>
              </a:rPr>
              <a:t>50,000 women screened with mammography</a:t>
            </a:r>
          </a:p>
        </p:txBody>
      </p:sp>
      <p:sp>
        <p:nvSpPr>
          <p:cNvPr id="133" name="TextBox 132"/>
          <p:cNvSpPr txBox="1"/>
          <p:nvPr/>
        </p:nvSpPr>
        <p:spPr>
          <a:xfrm>
            <a:off x="3124200" y="2964359"/>
            <a:ext cx="1181100" cy="646331"/>
          </a:xfrm>
          <a:prstGeom prst="rect">
            <a:avLst/>
          </a:prstGeom>
          <a:noFill/>
          <a:ln>
            <a:solidFill>
              <a:schemeClr val="accent5">
                <a:lumMod val="75000"/>
              </a:schemeClr>
            </a:solidFill>
          </a:ln>
        </p:spPr>
        <p:txBody>
          <a:bodyPr wrap="square" rtlCol="0">
            <a:spAutoFit/>
          </a:bodyPr>
          <a:lstStyle/>
          <a:p>
            <a:pPr algn="ctr"/>
            <a:r>
              <a:rPr lang="en-GB" sz="1200" dirty="0">
                <a:latin typeface="+mj-lt"/>
              </a:rPr>
              <a:t>5,000 with abnormal screening test</a:t>
            </a:r>
          </a:p>
        </p:txBody>
      </p:sp>
      <p:sp>
        <p:nvSpPr>
          <p:cNvPr id="142" name="TextBox 141"/>
          <p:cNvSpPr txBox="1"/>
          <p:nvPr/>
        </p:nvSpPr>
        <p:spPr>
          <a:xfrm>
            <a:off x="4466361" y="2824316"/>
            <a:ext cx="1963205" cy="461665"/>
          </a:xfrm>
          <a:prstGeom prst="rect">
            <a:avLst/>
          </a:prstGeom>
          <a:noFill/>
          <a:ln>
            <a:solidFill>
              <a:schemeClr val="accent5">
                <a:lumMod val="75000"/>
              </a:schemeClr>
            </a:solidFill>
          </a:ln>
        </p:spPr>
        <p:txBody>
          <a:bodyPr wrap="square" rtlCol="0">
            <a:spAutoFit/>
          </a:bodyPr>
          <a:lstStyle/>
          <a:p>
            <a:pPr algn="ctr"/>
            <a:r>
              <a:rPr lang="en-GB" sz="1200" dirty="0">
                <a:latin typeface="+mj-lt"/>
              </a:rPr>
              <a:t>150 with confirmed cancer found on screening</a:t>
            </a:r>
          </a:p>
        </p:txBody>
      </p:sp>
      <p:sp>
        <p:nvSpPr>
          <p:cNvPr id="143" name="TextBox 142"/>
          <p:cNvSpPr txBox="1"/>
          <p:nvPr/>
        </p:nvSpPr>
        <p:spPr>
          <a:xfrm>
            <a:off x="6551219" y="2964359"/>
            <a:ext cx="1294955" cy="646331"/>
          </a:xfrm>
          <a:prstGeom prst="rect">
            <a:avLst/>
          </a:prstGeom>
          <a:noFill/>
          <a:ln>
            <a:solidFill>
              <a:schemeClr val="accent5">
                <a:lumMod val="50000"/>
              </a:schemeClr>
            </a:solidFill>
          </a:ln>
        </p:spPr>
        <p:txBody>
          <a:bodyPr wrap="square" rtlCol="0">
            <a:spAutoFit/>
          </a:bodyPr>
          <a:lstStyle/>
          <a:p>
            <a:pPr algn="ctr"/>
            <a:r>
              <a:rPr lang="en-GB" sz="1200" dirty="0">
                <a:latin typeface="+mj-lt"/>
              </a:rPr>
              <a:t>150 women will require treatment</a:t>
            </a:r>
          </a:p>
        </p:txBody>
      </p:sp>
      <p:sp>
        <p:nvSpPr>
          <p:cNvPr id="144" name="TextBox 143"/>
          <p:cNvSpPr txBox="1"/>
          <p:nvPr/>
        </p:nvSpPr>
        <p:spPr>
          <a:xfrm>
            <a:off x="4479062" y="3323271"/>
            <a:ext cx="2002379" cy="646331"/>
          </a:xfrm>
          <a:prstGeom prst="rect">
            <a:avLst/>
          </a:prstGeom>
          <a:noFill/>
          <a:ln>
            <a:solidFill>
              <a:schemeClr val="accent5">
                <a:lumMod val="75000"/>
              </a:schemeClr>
            </a:solidFill>
          </a:ln>
        </p:spPr>
        <p:txBody>
          <a:bodyPr wrap="square" rtlCol="0">
            <a:spAutoFit/>
          </a:bodyPr>
          <a:lstStyle/>
          <a:p>
            <a:pPr algn="ctr"/>
            <a:r>
              <a:rPr lang="en-GB" sz="1200" dirty="0">
                <a:latin typeface="+mj-lt"/>
              </a:rPr>
              <a:t>4,850 require follow-up &amp; found to have no abnormality</a:t>
            </a:r>
          </a:p>
        </p:txBody>
      </p:sp>
      <p:sp>
        <p:nvSpPr>
          <p:cNvPr id="145" name="TextBox 144"/>
          <p:cNvSpPr txBox="1"/>
          <p:nvPr/>
        </p:nvSpPr>
        <p:spPr>
          <a:xfrm>
            <a:off x="8032449" y="3672736"/>
            <a:ext cx="2142718" cy="461665"/>
          </a:xfrm>
          <a:prstGeom prst="rect">
            <a:avLst/>
          </a:prstGeom>
          <a:noFill/>
          <a:ln>
            <a:solidFill>
              <a:schemeClr val="accent5">
                <a:lumMod val="50000"/>
              </a:schemeClr>
            </a:solidFill>
          </a:ln>
        </p:spPr>
        <p:txBody>
          <a:bodyPr wrap="square" rtlCol="0">
            <a:spAutoFit/>
          </a:bodyPr>
          <a:lstStyle/>
          <a:p>
            <a:pPr algn="ctr"/>
            <a:r>
              <a:rPr lang="en-GB" sz="1200" dirty="0">
                <a:latin typeface="+mj-lt"/>
              </a:rPr>
              <a:t>30 women will be </a:t>
            </a:r>
            <a:r>
              <a:rPr lang="en-GB" sz="1200" dirty="0" err="1">
                <a:latin typeface="+mj-lt"/>
              </a:rPr>
              <a:t>overdiagnosed</a:t>
            </a:r>
            <a:r>
              <a:rPr lang="en-GB" sz="1200" dirty="0">
                <a:latin typeface="+mj-lt"/>
              </a:rPr>
              <a:t> !</a:t>
            </a:r>
          </a:p>
        </p:txBody>
      </p:sp>
      <p:sp>
        <p:nvSpPr>
          <p:cNvPr id="146" name="TextBox 145"/>
          <p:cNvSpPr txBox="1"/>
          <p:nvPr/>
        </p:nvSpPr>
        <p:spPr>
          <a:xfrm>
            <a:off x="8032449" y="2961286"/>
            <a:ext cx="2142718" cy="646331"/>
          </a:xfrm>
          <a:prstGeom prst="rect">
            <a:avLst/>
          </a:prstGeom>
          <a:noFill/>
          <a:ln>
            <a:solidFill>
              <a:schemeClr val="accent5">
                <a:lumMod val="50000"/>
              </a:schemeClr>
            </a:solidFill>
          </a:ln>
        </p:spPr>
        <p:txBody>
          <a:bodyPr wrap="square" rtlCol="0">
            <a:spAutoFit/>
          </a:bodyPr>
          <a:lstStyle/>
          <a:p>
            <a:pPr algn="ctr"/>
            <a:r>
              <a:rPr lang="en-GB" sz="1200" dirty="0">
                <a:solidFill>
                  <a:srgbClr val="FF0000"/>
                </a:solidFill>
                <a:latin typeface="+mj-lt"/>
              </a:rPr>
              <a:t>~10 women avoid death from breast cancer thanks to screening</a:t>
            </a:r>
          </a:p>
        </p:txBody>
      </p:sp>
      <p:sp>
        <p:nvSpPr>
          <p:cNvPr id="147" name="TextBox 146"/>
          <p:cNvSpPr txBox="1"/>
          <p:nvPr/>
        </p:nvSpPr>
        <p:spPr>
          <a:xfrm>
            <a:off x="8032449" y="2440338"/>
            <a:ext cx="2142718" cy="461665"/>
          </a:xfrm>
          <a:prstGeom prst="rect">
            <a:avLst/>
          </a:prstGeom>
          <a:noFill/>
          <a:ln>
            <a:solidFill>
              <a:schemeClr val="accent5">
                <a:lumMod val="50000"/>
              </a:schemeClr>
            </a:solidFill>
          </a:ln>
        </p:spPr>
        <p:txBody>
          <a:bodyPr wrap="square" rtlCol="0">
            <a:spAutoFit/>
          </a:bodyPr>
          <a:lstStyle/>
          <a:p>
            <a:pPr algn="ctr"/>
            <a:r>
              <a:rPr lang="en-GB" sz="1200" dirty="0">
                <a:latin typeface="+mj-lt"/>
              </a:rPr>
              <a:t>~110 women won’t have their prognosis changed</a:t>
            </a:r>
          </a:p>
        </p:txBody>
      </p:sp>
      <p:sp>
        <p:nvSpPr>
          <p:cNvPr id="104" name="Rounded Rectangle 103"/>
          <p:cNvSpPr/>
          <p:nvPr/>
        </p:nvSpPr>
        <p:spPr>
          <a:xfrm>
            <a:off x="549862" y="4638541"/>
            <a:ext cx="9452388" cy="635314"/>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Breast </a:t>
            </a:r>
            <a:r>
              <a:rPr lang="en-US" b="1" dirty="0" err="1"/>
              <a:t>ca</a:t>
            </a:r>
            <a:r>
              <a:rPr lang="en-US" b="1" dirty="0"/>
              <a:t> screening costs in US</a:t>
            </a:r>
            <a:r>
              <a:rPr lang="en-US" dirty="0"/>
              <a:t>: ~$15mil per 1mil population</a:t>
            </a:r>
          </a:p>
        </p:txBody>
      </p:sp>
      <p:sp>
        <p:nvSpPr>
          <p:cNvPr id="107" name="Rounded Rectangle 106"/>
          <p:cNvSpPr/>
          <p:nvPr/>
        </p:nvSpPr>
        <p:spPr>
          <a:xfrm>
            <a:off x="615322" y="5561517"/>
            <a:ext cx="9347651" cy="611893"/>
          </a:xfrm>
          <a:prstGeom prst="round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Breast treatment costs in US</a:t>
            </a:r>
            <a:r>
              <a:rPr lang="en-US" dirty="0"/>
              <a:t>: ~ $20mil per 1mil population</a:t>
            </a:r>
          </a:p>
        </p:txBody>
      </p:sp>
      <p:grpSp>
        <p:nvGrpSpPr>
          <p:cNvPr id="2" name="Group 1"/>
          <p:cNvGrpSpPr/>
          <p:nvPr/>
        </p:nvGrpSpPr>
        <p:grpSpPr>
          <a:xfrm>
            <a:off x="70629" y="2148696"/>
            <a:ext cx="1503004" cy="618795"/>
            <a:chOff x="248429" y="1488296"/>
            <a:chExt cx="1503004" cy="618795"/>
          </a:xfrm>
        </p:grpSpPr>
        <p:pic>
          <p:nvPicPr>
            <p:cNvPr id="113"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248429" y="167297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410447" y="167297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560466" y="167090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717020" y="167090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881243" y="167297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043261" y="167297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193279" y="167090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349833" y="1670903"/>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255090" y="149036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417108" y="149036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567127" y="1488296"/>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723681" y="1488296"/>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887904" y="149036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049922" y="149036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199940" y="1488296"/>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356494" y="1488296"/>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248429" y="189003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410447" y="189003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560466" y="188796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717020" y="188796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881243" y="189003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043261" y="189003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193279" y="188796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349833" y="1887962"/>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488739" y="149620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650757" y="1496207"/>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488738" y="1690228"/>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652961" y="1692298"/>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503829" y="1887961"/>
              <a:ext cx="98472" cy="217059"/>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http://image.shutterstock.com/z/stock-photo-woman-breast-size-bust-enlargement-enhancement-implant-augmentation-plastic-surgery-stick-figure-161742923.jpg"/>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3029" t="3794" r="86729" b="72393"/>
            <a:stretch/>
          </p:blipFill>
          <p:spPr bwMode="auto">
            <a:xfrm flipH="1">
              <a:off x="1650756" y="1880449"/>
              <a:ext cx="98472" cy="217059"/>
            </a:xfrm>
            <a:prstGeom prst="rect">
              <a:avLst/>
            </a:prstGeom>
            <a:noFill/>
            <a:extLst>
              <a:ext uri="{909E8E84-426E-40DD-AFC4-6F175D3DCCD1}">
                <a14:hiddenFill xmlns:a14="http://schemas.microsoft.com/office/drawing/2010/main">
                  <a:solidFill>
                    <a:srgbClr val="FFFFFF"/>
                  </a:solidFill>
                </a14:hiddenFill>
              </a:ext>
            </a:extLst>
          </p:spPr>
        </p:pic>
      </p:grpSp>
      <p:pic>
        <p:nvPicPr>
          <p:cNvPr id="174"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011107" y="2589962"/>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267340" y="2582539"/>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523572" y="2589962"/>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779804" y="2582538"/>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1754875" y="2582539"/>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011107" y="2360591"/>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267340" y="2353168"/>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523572" y="2360591"/>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779804" y="2353167"/>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1754875" y="2353168"/>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000217" y="2120332"/>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256450" y="2112909"/>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512682" y="2120332"/>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2768914" y="2112908"/>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1743985" y="2112909"/>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descr="http://previews.123rf.com/images/leremy/leremy1312/leremy131200001/24441144-Medical-Healthcare-Hospital-Jobs-Occupations-Careers-Doctor-Nurse-Dentist-Pharmacist-Nutritionist-Pe-Stock-Vector.jpg"/>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34086" t="68557" r="35375" b="3982"/>
          <a:stretch/>
        </p:blipFill>
        <p:spPr bwMode="auto">
          <a:xfrm>
            <a:off x="7051068" y="2103239"/>
            <a:ext cx="675621" cy="54940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http://st.depositphotos.com/1029662/4419/v/950/depositphotos_44194565-Hospital-Medical-Checkup-Screening-Diagnosis-Diagnostic-Stick-Figure-Pictogram-Icon-Cliparts.jpg"/>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62696" t="2992" b="54694"/>
          <a:stretch/>
        </p:blipFill>
        <p:spPr bwMode="auto">
          <a:xfrm>
            <a:off x="4529686" y="2506254"/>
            <a:ext cx="278803" cy="28599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previews.123rf.com/images/leremy/leremy1311/leremy131100019/24227342-Scientist-Professor-Jobs-Occupations-Careers-Nuclear-Archaeologists-Museum-Curator-Chemist-Historian-Stock-Vector.jpg"/>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4108" t="36848" r="67600" b="35129"/>
          <a:stretch/>
        </p:blipFill>
        <p:spPr bwMode="auto">
          <a:xfrm>
            <a:off x="3715554" y="2523349"/>
            <a:ext cx="309554" cy="27727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http://st.depositphotos.com/1029662/4419/v/950/depositphotos_44194565-Hospital-Medical-Checkup-Screening-Diagnosis-Diagnostic-Stick-Figure-Pictogram-Icon-Cliparts.jpg"/>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62696" t="2992" b="54694"/>
          <a:stretch/>
        </p:blipFill>
        <p:spPr bwMode="auto">
          <a:xfrm>
            <a:off x="4529686" y="2190157"/>
            <a:ext cx="278803" cy="28599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http://previews.123rf.com/images/leremy/leremy1311/leremy131100019/24227342-Scientist-Professor-Jobs-Occupations-Careers-Nuclear-Archaeologists-Museum-Curator-Chemist-Historian-Stock-Vector.jpg"/>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4108" t="36848" r="67600" b="35129"/>
          <a:stretch/>
        </p:blipFill>
        <p:spPr bwMode="auto">
          <a:xfrm>
            <a:off x="3715554" y="2207252"/>
            <a:ext cx="309554" cy="2772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http://previews.123rf.com/images/leremy/leremy1312/leremy131200001/24441144-Medical-Healthcare-Hospital-Jobs-Occupations-Careers-Doctor-Nurse-Dentist-Pharmacist-Nutritionist-Pe-Stock-Vector.jpg"/>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238" t="4717" r="67223" b="67822"/>
          <a:stretch/>
        </p:blipFill>
        <p:spPr bwMode="auto">
          <a:xfrm>
            <a:off x="4915832" y="2365113"/>
            <a:ext cx="387352" cy="31499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http://previews.123rf.com/images/leremy/leremy1312/leremy131200001/24441144-Medical-Healthcare-Hospital-Jobs-Occupations-Careers-Doctor-Nurse-Dentist-Pharmacist-Nutritionist-Pe-Stock-Vector.jpg"/>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238" t="4717" r="67223" b="67822"/>
          <a:stretch/>
        </p:blipFill>
        <p:spPr bwMode="auto">
          <a:xfrm>
            <a:off x="5381035" y="2369145"/>
            <a:ext cx="387352" cy="31499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ttp://previews.123rf.com/images/leremy/leremy1312/leremy131200001/24441144-Medical-Healthcare-Hospital-Jobs-Occupations-Careers-Doctor-Nurse-Dentist-Pharmacist-Nutritionist-Pe-Stock-Vector.jpg"/>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238" t="4717" r="67223" b="67822"/>
          <a:stretch/>
        </p:blipFill>
        <p:spPr bwMode="auto">
          <a:xfrm>
            <a:off x="5864922" y="2370882"/>
            <a:ext cx="387352" cy="31499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http://previews.123rf.com/images/leremy/leremy1311/leremy131100019/24227342-Scientist-Professor-Jobs-Occupations-Careers-Nuclear-Archaeologists-Museum-Curator-Chemist-Historian-Stock-Vector.jpg"/>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4108" t="36848" r="67600" b="35129"/>
          <a:stretch/>
        </p:blipFill>
        <p:spPr bwMode="auto">
          <a:xfrm>
            <a:off x="4089887" y="2523349"/>
            <a:ext cx="309554" cy="27727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http://previews.123rf.com/images/leremy/leremy1311/leremy131100019/24227342-Scientist-Professor-Jobs-Occupations-Careers-Nuclear-Archaeologists-Museum-Curator-Chemist-Historian-Stock-Vector.jpg"/>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4108" t="36848" r="67600" b="35129"/>
          <a:stretch/>
        </p:blipFill>
        <p:spPr bwMode="auto">
          <a:xfrm>
            <a:off x="4089887" y="2207252"/>
            <a:ext cx="309554" cy="27727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3414804" y="2607938"/>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3414804" y="2378567"/>
            <a:ext cx="256232" cy="26371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http://thumb101.shutterstock.com/display_pic_with_logo/598477/186101147/stock-photo-hospital-medical-checkup-screening-diagnosis-diagnostic-stick-figure-pictogram-icon-cliparts-186101147.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789" t="2282" r="42422" b="65804"/>
          <a:stretch/>
        </p:blipFill>
        <p:spPr bwMode="auto">
          <a:xfrm>
            <a:off x="3403914" y="2138308"/>
            <a:ext cx="256232" cy="2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3" grpId="0" animBg="1"/>
      <p:bldP spid="142" grpId="0" animBg="1"/>
      <p:bldP spid="143" grpId="0" animBg="1"/>
      <p:bldP spid="144" grpId="0" animBg="1"/>
      <p:bldP spid="145" grpId="0" animBg="1"/>
      <p:bldP spid="146" grpId="0" animBg="1"/>
      <p:bldP spid="147" grpId="0" animBg="1"/>
      <p:bldP spid="104" grpId="0" animBg="1"/>
      <p:bldP spid="10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483119" y="1366769"/>
            <a:ext cx="9178740" cy="4633883"/>
          </a:xfrm>
        </p:spPr>
        <p:txBody>
          <a:bodyPr/>
          <a:lstStyle/>
          <a:p>
            <a:pPr marL="457146" lvl="1" indent="-457146">
              <a:buFont typeface="+mj-lt"/>
              <a:buAutoNum type="arabicPeriod"/>
            </a:pPr>
            <a:r>
              <a:rPr lang="en-CA" sz="2200" dirty="0"/>
              <a:t>Clinicians, politicians and the public generally overestimate the benefits of screening and largely underestimated its harms, especially in case of suboptimal quality</a:t>
            </a:r>
          </a:p>
          <a:p>
            <a:pPr marL="457146" lvl="1" indent="-457146">
              <a:buFont typeface="+mj-lt"/>
              <a:buAutoNum type="arabicPeriod"/>
            </a:pPr>
            <a:endParaRPr lang="en-CA" sz="2200" dirty="0"/>
          </a:p>
          <a:p>
            <a:pPr marL="457146" lvl="1" indent="-457146">
              <a:buFont typeface="+mj-lt"/>
              <a:buAutoNum type="arabicPeriod"/>
            </a:pPr>
            <a:r>
              <a:rPr lang="en-CA" sz="2200" u="sng" dirty="0"/>
              <a:t>Quality assurance is a must </a:t>
            </a:r>
            <a:r>
              <a:rPr lang="en-CA" sz="2200" dirty="0"/>
              <a:t>in any screening program to limit harms and ensure minimal benefit </a:t>
            </a:r>
            <a:r>
              <a:rPr lang="en-CA" sz="2200" dirty="0">
                <a:sym typeface="Wingdings"/>
              </a:rPr>
              <a:t> </a:t>
            </a:r>
            <a:r>
              <a:rPr lang="en-CA" sz="2200" dirty="0"/>
              <a:t>Monitoring &amp; evaluation is very important, despite it is not easy.</a:t>
            </a:r>
          </a:p>
          <a:p>
            <a:pPr marL="457146" lvl="1" indent="-457146">
              <a:buFont typeface="+mj-lt"/>
              <a:buAutoNum type="arabicPeriod"/>
            </a:pPr>
            <a:endParaRPr lang="en-CA" sz="2200" dirty="0"/>
          </a:p>
          <a:p>
            <a:pPr marL="457146" lvl="1" indent="-457146">
              <a:buFont typeface="+mj-lt"/>
              <a:buAutoNum type="arabicPeriod"/>
            </a:pPr>
            <a:r>
              <a:rPr lang="en-CA" sz="2200" dirty="0"/>
              <a:t>The need of early diagnosis is generally underestimated. In a certain extend it is also a matter of quality.</a:t>
            </a:r>
          </a:p>
          <a:p>
            <a:pPr marL="457146" lvl="1" indent="-457146">
              <a:buFont typeface="+mj-lt"/>
              <a:buAutoNum type="arabicPeriod"/>
            </a:pPr>
            <a:endParaRPr lang="en-CA" sz="2200" dirty="0"/>
          </a:p>
          <a:p>
            <a:pPr marL="457146" lvl="1" indent="-457146">
              <a:buFont typeface="+mj-lt"/>
              <a:buAutoNum type="arabicPeriod"/>
            </a:pPr>
            <a:r>
              <a:rPr lang="en-CA" sz="2200" dirty="0"/>
              <a:t>Improvement in treatment make screening (i.e. “very early” detection) of some cancer (breast cancer) less and less needed</a:t>
            </a:r>
          </a:p>
          <a:p>
            <a:pPr marL="457146" lvl="1" indent="-457146">
              <a:buFont typeface="+mj-lt"/>
              <a:buAutoNum type="arabicPeriod"/>
            </a:pPr>
            <a:endParaRPr lang="en-CA" sz="2200" dirty="0"/>
          </a:p>
          <a:p>
            <a:pPr marL="457146" lvl="1" indent="-457146">
              <a:buFont typeface="+mj-lt"/>
              <a:buAutoNum type="arabicPeriod"/>
            </a:pPr>
            <a:endParaRPr lang="en-CA" sz="2200" dirty="0"/>
          </a:p>
          <a:p>
            <a:pPr marL="457146" lvl="1" indent="-457146">
              <a:buFont typeface="+mj-lt"/>
              <a:buAutoNum type="arabicPeriod"/>
            </a:pPr>
            <a:endParaRPr lang="en-CA" sz="2200" dirty="0"/>
          </a:p>
          <a:p>
            <a:pPr marL="342860" lvl="1" indent="-342860">
              <a:buNone/>
            </a:pPr>
            <a:endParaRPr lang="en-CA" dirty="0">
              <a:solidFill>
                <a:schemeClr val="accent2"/>
              </a:solidFill>
            </a:endParaRPr>
          </a:p>
          <a:p>
            <a:pPr marL="342860" lvl="1" indent="-342860">
              <a:buNone/>
            </a:pPr>
            <a:endParaRPr lang="en-CA" sz="2000" dirty="0">
              <a:solidFill>
                <a:srgbClr val="254061"/>
              </a:solidFill>
            </a:endParaRPr>
          </a:p>
        </p:txBody>
      </p:sp>
      <p:sp>
        <p:nvSpPr>
          <p:cNvPr id="4" name="Title 1"/>
          <p:cNvSpPr txBox="1">
            <a:spLocks/>
          </p:cNvSpPr>
          <p:nvPr/>
        </p:nvSpPr>
        <p:spPr>
          <a:xfrm>
            <a:off x="0" y="177509"/>
            <a:ext cx="10287000" cy="878179"/>
          </a:xfrm>
          <a:prstGeom prst="rect">
            <a:avLst/>
          </a:prstGeom>
        </p:spPr>
        <p:txBody>
          <a:bodyPr lIns="91429" tIns="45714" rIns="91429" bIns="45714"/>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304">
              <a:defRPr/>
            </a:pPr>
            <a:r>
              <a:rPr lang="en-US" sz="3600" dirty="0"/>
              <a:t>Key points about screening</a:t>
            </a:r>
          </a:p>
          <a:p>
            <a:pPr defTabSz="928304">
              <a:defRPr/>
            </a:pPr>
            <a:endParaRPr lang="en-US" sz="3600" dirty="0"/>
          </a:p>
        </p:txBody>
      </p:sp>
    </p:spTree>
    <p:extLst>
      <p:ext uri="{BB962C8B-B14F-4D97-AF65-F5344CB8AC3E}">
        <p14:creationId xmlns:p14="http://schemas.microsoft.com/office/powerpoint/2010/main" val="3949516425"/>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Finding on diagnosis &amp; treatment</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a:xfrm>
            <a:off x="527050" y="1500188"/>
            <a:ext cx="9167813" cy="4745867"/>
          </a:xfrm>
        </p:spPr>
        <p:txBody>
          <a:bodyPr/>
          <a:lstStyle/>
          <a:p>
            <a:r>
              <a:rPr lang="en-US" dirty="0">
                <a:sym typeface="Wingdings" panose="05000000000000000000" pitchFamily="2" charset="2"/>
              </a:rPr>
              <a:t>Facility, equipment and human resources are adequate (under-utilization of treatment equipment and HR)</a:t>
            </a:r>
          </a:p>
          <a:p>
            <a:r>
              <a:rPr lang="en-US" dirty="0">
                <a:sym typeface="Wingdings" panose="05000000000000000000" pitchFamily="2" charset="2"/>
              </a:rPr>
              <a:t>Essential list of medicine not updated, lack of national guidelines for treatment</a:t>
            </a:r>
          </a:p>
          <a:p>
            <a:r>
              <a:rPr lang="en-US" dirty="0">
                <a:sym typeface="Wingdings" panose="05000000000000000000" pitchFamily="2" charset="2"/>
              </a:rPr>
              <a:t>HR: good level, need for training for onco-nurse and RTT</a:t>
            </a:r>
          </a:p>
          <a:p>
            <a:r>
              <a:rPr lang="en-US" dirty="0">
                <a:sym typeface="Wingdings" panose="05000000000000000000" pitchFamily="2" charset="2"/>
              </a:rPr>
              <a:t>Multidisciplinary team (MDT) is not standard practice</a:t>
            </a:r>
          </a:p>
          <a:p>
            <a:r>
              <a:rPr lang="en-US" dirty="0"/>
              <a:t>Too high out-of-pocket expenditure for diagnosis </a:t>
            </a:r>
          </a:p>
          <a:p>
            <a:pPr marL="560388" lvl="1" indent="0">
              <a:buNone/>
            </a:pPr>
            <a:r>
              <a:rPr lang="en-US" dirty="0">
                <a:sym typeface="Wingdings" panose="05000000000000000000" pitchFamily="2" charset="2"/>
              </a:rPr>
              <a:t> contribute to late diagnosis</a:t>
            </a:r>
          </a:p>
          <a:p>
            <a:endParaRPr lang="en-US" dirty="0"/>
          </a:p>
        </p:txBody>
      </p:sp>
    </p:spTree>
    <p:extLst>
      <p:ext uri="{BB962C8B-B14F-4D97-AF65-F5344CB8AC3E}">
        <p14:creationId xmlns:p14="http://schemas.microsoft.com/office/powerpoint/2010/main" val="143448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Recommendations for </a:t>
            </a:r>
            <a:br>
              <a:rPr lang="en-US" dirty="0"/>
            </a:br>
            <a:r>
              <a:rPr lang="en-US" dirty="0"/>
              <a:t>diagnosis &amp; treatment</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a:xfrm>
            <a:off x="512982" y="1280160"/>
            <a:ext cx="9167813" cy="5162843"/>
          </a:xfrm>
        </p:spPr>
        <p:txBody>
          <a:bodyPr/>
          <a:lstStyle/>
          <a:p>
            <a:r>
              <a:rPr lang="en-US" dirty="0">
                <a:sym typeface="Wingdings" panose="05000000000000000000" pitchFamily="2" charset="2"/>
              </a:rPr>
              <a:t>Decrease out of pocket expenditure for diagnosis</a:t>
            </a:r>
          </a:p>
          <a:p>
            <a:r>
              <a:rPr lang="en-US" dirty="0">
                <a:sym typeface="Wingdings" panose="05000000000000000000" pitchFamily="2" charset="2"/>
              </a:rPr>
              <a:t>Encourage centralization of care to improve quality</a:t>
            </a:r>
          </a:p>
          <a:p>
            <a:pPr lvl="1"/>
            <a:r>
              <a:rPr lang="en-US" dirty="0">
                <a:sym typeface="Wingdings" panose="05000000000000000000" pitchFamily="2" charset="2"/>
              </a:rPr>
              <a:t>Accreditation of centers for cancer care (with MDT and PC)</a:t>
            </a:r>
          </a:p>
          <a:p>
            <a:pPr lvl="1"/>
            <a:r>
              <a:rPr lang="en-US" dirty="0">
                <a:sym typeface="Wingdings" panose="05000000000000000000" pitchFamily="2" charset="2"/>
              </a:rPr>
              <a:t>Develop financing scheme that promote centralization and quality</a:t>
            </a:r>
          </a:p>
          <a:p>
            <a:r>
              <a:rPr lang="en-US" dirty="0">
                <a:sym typeface="Wingdings" panose="05000000000000000000" pitchFamily="2" charset="2"/>
              </a:rPr>
              <a:t>Update EML based on new WHO EML</a:t>
            </a:r>
          </a:p>
          <a:p>
            <a:r>
              <a:rPr lang="en-US" dirty="0">
                <a:sym typeface="Wingdings" panose="05000000000000000000" pitchFamily="2" charset="2"/>
              </a:rPr>
              <a:t>Adapt and translate resource-stratified guidelines (ASCO, NCCN)</a:t>
            </a:r>
          </a:p>
          <a:p>
            <a:r>
              <a:rPr lang="en-US" dirty="0">
                <a:sym typeface="Wingdings" panose="05000000000000000000" pitchFamily="2" charset="2"/>
              </a:rPr>
              <a:t>Encourage formal training for oncology nurses and technicians</a:t>
            </a:r>
          </a:p>
          <a:p>
            <a:endParaRPr lang="en-US" dirty="0"/>
          </a:p>
        </p:txBody>
      </p:sp>
    </p:spTree>
    <p:extLst>
      <p:ext uri="{BB962C8B-B14F-4D97-AF65-F5344CB8AC3E}">
        <p14:creationId xmlns:p14="http://schemas.microsoft.com/office/powerpoint/2010/main" val="2942276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Finding on early detection</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a:xfrm>
            <a:off x="527050" y="1237958"/>
            <a:ext cx="9167813" cy="4613568"/>
          </a:xfrm>
        </p:spPr>
        <p:txBody>
          <a:bodyPr/>
          <a:lstStyle/>
          <a:p>
            <a:r>
              <a:rPr lang="en-US" dirty="0"/>
              <a:t>Low awareness about “early diagnosis” at all levels</a:t>
            </a:r>
          </a:p>
        </p:txBody>
      </p:sp>
      <p:pic>
        <p:nvPicPr>
          <p:cNvPr id="4" name="Picture 3">
            <a:extLst>
              <a:ext uri="{FF2B5EF4-FFF2-40B4-BE49-F238E27FC236}">
                <a16:creationId xmlns:a16="http://schemas.microsoft.com/office/drawing/2014/main" id="{840BD88E-01AB-4564-8271-C8A0DF084DB8}"/>
              </a:ext>
            </a:extLst>
          </p:cNvPr>
          <p:cNvPicPr>
            <a:picLocks noChangeAspect="1"/>
          </p:cNvPicPr>
          <p:nvPr/>
        </p:nvPicPr>
        <p:blipFill>
          <a:blip r:embed="rId2"/>
          <a:stretch>
            <a:fillRect/>
          </a:stretch>
        </p:blipFill>
        <p:spPr>
          <a:xfrm>
            <a:off x="797254" y="1969478"/>
            <a:ext cx="8581533" cy="4069254"/>
          </a:xfrm>
          <a:prstGeom prst="rect">
            <a:avLst/>
          </a:prstGeom>
        </p:spPr>
      </p:pic>
    </p:spTree>
    <p:extLst>
      <p:ext uri="{BB962C8B-B14F-4D97-AF65-F5344CB8AC3E}">
        <p14:creationId xmlns:p14="http://schemas.microsoft.com/office/powerpoint/2010/main" val="122991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508"/>
            <a:ext cx="10287000" cy="878179"/>
          </a:xfrm>
          <a:prstGeom prst="rect">
            <a:avLst/>
          </a:prstGeom>
        </p:spPr>
        <p:txBody>
          <a:bodyPr/>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928416">
              <a:defRPr/>
            </a:pPr>
            <a:r>
              <a:rPr lang="en-US" sz="3600" dirty="0"/>
              <a:t>Early diagnosis program</a:t>
            </a:r>
          </a:p>
        </p:txBody>
      </p:sp>
      <p:sp>
        <p:nvSpPr>
          <p:cNvPr id="8" name="Text Box 2"/>
          <p:cNvSpPr txBox="1">
            <a:spLocks noChangeArrowheads="1"/>
          </p:cNvSpPr>
          <p:nvPr/>
        </p:nvSpPr>
        <p:spPr bwMode="auto">
          <a:xfrm>
            <a:off x="1749799" y="1322497"/>
            <a:ext cx="1267956" cy="6429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symptoms</a:t>
            </a:r>
            <a:endParaRPr lang="fr-FR" sz="1600" dirty="0">
              <a:effectLst/>
              <a:latin typeface="Calibri"/>
              <a:ea typeface="宋体"/>
              <a:cs typeface="Arial"/>
            </a:endParaRPr>
          </a:p>
        </p:txBody>
      </p:sp>
      <p:sp>
        <p:nvSpPr>
          <p:cNvPr id="9" name="Text Box 44"/>
          <p:cNvSpPr txBox="1"/>
          <p:nvPr/>
        </p:nvSpPr>
        <p:spPr>
          <a:xfrm>
            <a:off x="2391802" y="2292508"/>
            <a:ext cx="1877858"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“Access delay”</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a:p>
            <a:pPr algn="ctr">
              <a:lnSpc>
                <a:spcPct val="115000"/>
              </a:lnSpc>
              <a:spcAft>
                <a:spcPts val="1000"/>
              </a:spcAft>
            </a:pPr>
            <a:r>
              <a:rPr lang="en-US" sz="1400" dirty="0">
                <a:effectLst/>
                <a:ea typeface="宋体"/>
                <a:cs typeface="Arial"/>
              </a:rPr>
              <a:t> </a:t>
            </a:r>
            <a:endParaRPr lang="fr-FR" sz="1400" dirty="0">
              <a:effectLst/>
              <a:ea typeface="宋体"/>
              <a:cs typeface="Arial"/>
            </a:endParaRPr>
          </a:p>
        </p:txBody>
      </p:sp>
      <p:sp>
        <p:nvSpPr>
          <p:cNvPr id="10" name="Text Box 45"/>
          <p:cNvSpPr txBox="1"/>
          <p:nvPr/>
        </p:nvSpPr>
        <p:spPr>
          <a:xfrm>
            <a:off x="4269660" y="2292508"/>
            <a:ext cx="1877858"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“Diagnosis delay</a:t>
            </a:r>
            <a:r>
              <a:rPr lang="en-US" sz="1400" dirty="0">
                <a:effectLst/>
                <a:ea typeface="宋体"/>
                <a:cs typeface="Arial"/>
              </a:rPr>
              <a:t>”</a:t>
            </a:r>
            <a:endParaRPr lang="fr-FR" sz="1400" dirty="0">
              <a:effectLst/>
              <a:ea typeface="宋体"/>
              <a:cs typeface="Arial"/>
            </a:endParaRPr>
          </a:p>
        </p:txBody>
      </p:sp>
      <p:sp>
        <p:nvSpPr>
          <p:cNvPr id="11" name="Text Box 46"/>
          <p:cNvSpPr txBox="1"/>
          <p:nvPr/>
        </p:nvSpPr>
        <p:spPr>
          <a:xfrm>
            <a:off x="6147519" y="2292508"/>
            <a:ext cx="2007329" cy="4077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effectLst/>
                <a:ea typeface="宋体"/>
                <a:cs typeface="Arial"/>
              </a:rPr>
              <a:t>“Treatment delay”</a:t>
            </a:r>
            <a:endParaRPr lang="fr-FR" sz="1400" dirty="0">
              <a:effectLst/>
              <a:ea typeface="宋体"/>
              <a:cs typeface="Arial"/>
            </a:endParaRPr>
          </a:p>
        </p:txBody>
      </p:sp>
      <p:cxnSp>
        <p:nvCxnSpPr>
          <p:cNvPr id="12" name="Straight Arrow Connector 11"/>
          <p:cNvCxnSpPr/>
          <p:nvPr/>
        </p:nvCxnSpPr>
        <p:spPr>
          <a:xfrm>
            <a:off x="2006601" y="2331189"/>
            <a:ext cx="6692879"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2295501"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Down Arrow 13"/>
          <p:cNvSpPr/>
          <p:nvPr/>
        </p:nvSpPr>
        <p:spPr>
          <a:xfrm>
            <a:off x="4184060"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14"/>
          <p:cNvSpPr/>
          <p:nvPr/>
        </p:nvSpPr>
        <p:spPr>
          <a:xfrm>
            <a:off x="6171094"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Down Arrow 15"/>
          <p:cNvSpPr/>
          <p:nvPr/>
        </p:nvSpPr>
        <p:spPr>
          <a:xfrm>
            <a:off x="8009327" y="2048915"/>
            <a:ext cx="176551" cy="282275"/>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p:cNvSpPr txBox="1">
            <a:spLocks noChangeArrowheads="1"/>
          </p:cNvSpPr>
          <p:nvPr/>
        </p:nvSpPr>
        <p:spPr bwMode="auto">
          <a:xfrm>
            <a:off x="3643707" y="1322497"/>
            <a:ext cx="1267956" cy="642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visit to doctor</a:t>
            </a:r>
            <a:endParaRPr lang="fr-FR" sz="1600" dirty="0">
              <a:effectLst/>
              <a:latin typeface="Calibri"/>
              <a:ea typeface="宋体"/>
              <a:cs typeface="Arial"/>
            </a:endParaRPr>
          </a:p>
        </p:txBody>
      </p:sp>
      <p:sp>
        <p:nvSpPr>
          <p:cNvPr id="18" name="Text Box 2"/>
          <p:cNvSpPr txBox="1">
            <a:spLocks noChangeArrowheads="1"/>
          </p:cNvSpPr>
          <p:nvPr/>
        </p:nvSpPr>
        <p:spPr bwMode="auto">
          <a:xfrm>
            <a:off x="5636092" y="1503184"/>
            <a:ext cx="1267956" cy="4547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Diagnosis</a:t>
            </a:r>
            <a:endParaRPr lang="fr-FR" sz="1600" dirty="0">
              <a:effectLst/>
              <a:latin typeface="Calibri"/>
              <a:ea typeface="宋体"/>
              <a:cs typeface="Arial"/>
            </a:endParaRPr>
          </a:p>
        </p:txBody>
      </p:sp>
      <p:sp>
        <p:nvSpPr>
          <p:cNvPr id="19" name="Text Box 2"/>
          <p:cNvSpPr txBox="1">
            <a:spLocks noChangeArrowheads="1"/>
          </p:cNvSpPr>
          <p:nvPr/>
        </p:nvSpPr>
        <p:spPr bwMode="auto">
          <a:xfrm>
            <a:off x="7431524" y="1322497"/>
            <a:ext cx="1267956" cy="6429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600" dirty="0">
                <a:solidFill>
                  <a:srgbClr val="632423"/>
                </a:solidFill>
                <a:effectLst/>
                <a:latin typeface="Calibri"/>
                <a:ea typeface="宋体"/>
                <a:cs typeface="Arial"/>
              </a:rPr>
              <a:t>1</a:t>
            </a:r>
            <a:r>
              <a:rPr lang="en-US" sz="1600" baseline="30000" dirty="0">
                <a:solidFill>
                  <a:srgbClr val="632423"/>
                </a:solidFill>
                <a:effectLst/>
                <a:latin typeface="Calibri"/>
                <a:ea typeface="宋体"/>
                <a:cs typeface="Arial"/>
              </a:rPr>
              <a:t>st</a:t>
            </a:r>
            <a:r>
              <a:rPr lang="en-US" sz="1600" dirty="0">
                <a:solidFill>
                  <a:srgbClr val="632423"/>
                </a:solidFill>
                <a:effectLst/>
                <a:latin typeface="Calibri"/>
                <a:ea typeface="宋体"/>
                <a:cs typeface="Arial"/>
              </a:rPr>
              <a:t> treatment</a:t>
            </a:r>
            <a:endParaRPr lang="fr-FR" sz="1600" dirty="0">
              <a:effectLst/>
              <a:latin typeface="Calibri"/>
              <a:ea typeface="宋体"/>
              <a:cs typeface="Arial"/>
            </a:endParaRPr>
          </a:p>
        </p:txBody>
      </p:sp>
      <p:sp>
        <p:nvSpPr>
          <p:cNvPr id="20" name="Text Box 47"/>
          <p:cNvSpPr txBox="1"/>
          <p:nvPr/>
        </p:nvSpPr>
        <p:spPr>
          <a:xfrm>
            <a:off x="2407852" y="2685602"/>
            <a:ext cx="1733407" cy="67850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cancer awareness</a:t>
            </a:r>
            <a:r>
              <a:rPr lang="en-US" sz="1100" dirty="0">
                <a:effectLst/>
                <a:ea typeface="宋体"/>
                <a:cs typeface="Arial"/>
              </a:rPr>
              <a:t> </a:t>
            </a:r>
            <a:endParaRPr lang="fr-FR" sz="1100" dirty="0">
              <a:effectLst/>
              <a:ea typeface="宋体"/>
              <a:cs typeface="Arial"/>
            </a:endParaRPr>
          </a:p>
        </p:txBody>
      </p:sp>
      <p:sp>
        <p:nvSpPr>
          <p:cNvPr id="21" name="Text Box 48"/>
          <p:cNvSpPr txBox="1"/>
          <p:nvPr/>
        </p:nvSpPr>
        <p:spPr>
          <a:xfrm>
            <a:off x="4273184" y="2665738"/>
            <a:ext cx="3881664" cy="345891"/>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Poor performance</a:t>
            </a:r>
            <a:endParaRPr lang="fr-FR" sz="1400" dirty="0">
              <a:effectLst/>
              <a:ea typeface="宋体"/>
              <a:cs typeface="Arial"/>
            </a:endParaRPr>
          </a:p>
        </p:txBody>
      </p:sp>
      <p:sp>
        <p:nvSpPr>
          <p:cNvPr id="22" name="Text Box 54"/>
          <p:cNvSpPr txBox="1"/>
          <p:nvPr/>
        </p:nvSpPr>
        <p:spPr>
          <a:xfrm>
            <a:off x="4273184" y="3065971"/>
            <a:ext cx="1533759" cy="303664"/>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Referral issues</a:t>
            </a:r>
            <a:endParaRPr lang="fr-FR" sz="1400" dirty="0">
              <a:effectLst/>
              <a:ea typeface="宋体"/>
              <a:cs typeface="Arial"/>
            </a:endParaRPr>
          </a:p>
        </p:txBody>
      </p:sp>
      <p:sp>
        <p:nvSpPr>
          <p:cNvPr id="23" name="Text Box 55"/>
          <p:cNvSpPr txBox="1"/>
          <p:nvPr/>
        </p:nvSpPr>
        <p:spPr>
          <a:xfrm>
            <a:off x="5938868" y="3073466"/>
            <a:ext cx="2218876" cy="303663"/>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US" sz="1400" dirty="0">
                <a:effectLst/>
                <a:ea typeface="宋体"/>
                <a:cs typeface="Arial"/>
              </a:rPr>
              <a:t> </a:t>
            </a:r>
            <a:r>
              <a:rPr lang="en-US" sz="1400" dirty="0">
                <a:ea typeface="宋体"/>
              </a:rPr>
              <a:t>Waiting lists</a:t>
            </a:r>
            <a:endParaRPr lang="fr-FR" sz="1400" dirty="0">
              <a:effectLst/>
              <a:ea typeface="宋体"/>
              <a:cs typeface="Arial"/>
            </a:endParaRPr>
          </a:p>
        </p:txBody>
      </p:sp>
      <p:sp>
        <p:nvSpPr>
          <p:cNvPr id="24" name="Text Box 56"/>
          <p:cNvSpPr txBox="1"/>
          <p:nvPr/>
        </p:nvSpPr>
        <p:spPr>
          <a:xfrm>
            <a:off x="2407852" y="4370148"/>
            <a:ext cx="5778026" cy="317514"/>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Psycho-social barriers</a:t>
            </a:r>
            <a:r>
              <a:rPr lang="en-US" sz="1000" dirty="0">
                <a:effectLst/>
                <a:ea typeface="宋体"/>
                <a:cs typeface="Arial"/>
              </a:rPr>
              <a:t> </a:t>
            </a:r>
            <a:endParaRPr lang="fr-FR" sz="1100" dirty="0">
              <a:effectLst/>
              <a:ea typeface="宋体"/>
              <a:cs typeface="Arial"/>
            </a:endParaRPr>
          </a:p>
        </p:txBody>
      </p:sp>
      <p:sp>
        <p:nvSpPr>
          <p:cNvPr id="25" name="Text Box 57"/>
          <p:cNvSpPr txBox="1"/>
          <p:nvPr/>
        </p:nvSpPr>
        <p:spPr>
          <a:xfrm>
            <a:off x="2407852" y="3506838"/>
            <a:ext cx="5778026" cy="342808"/>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Financial barriers</a:t>
            </a:r>
            <a:endParaRPr lang="fr-FR" sz="1400" dirty="0">
              <a:effectLst/>
              <a:ea typeface="宋体"/>
              <a:cs typeface="Arial"/>
            </a:endParaRPr>
          </a:p>
        </p:txBody>
      </p:sp>
      <p:sp>
        <p:nvSpPr>
          <p:cNvPr id="26" name="Text Box 59"/>
          <p:cNvSpPr txBox="1"/>
          <p:nvPr/>
        </p:nvSpPr>
        <p:spPr>
          <a:xfrm>
            <a:off x="2407852" y="3938511"/>
            <a:ext cx="5778026" cy="34923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宋体"/>
                <a:cs typeface="Arial"/>
              </a:rPr>
              <a:t>Logistic barriers</a:t>
            </a:r>
            <a:r>
              <a:rPr lang="en-US" sz="1000" dirty="0">
                <a:effectLst/>
                <a:ea typeface="宋体"/>
                <a:cs typeface="Arial"/>
              </a:rPr>
              <a:t>  </a:t>
            </a:r>
            <a:endParaRPr lang="fr-FR" sz="1100" dirty="0">
              <a:effectLst/>
              <a:ea typeface="宋体"/>
              <a:cs typeface="Arial"/>
            </a:endParaRPr>
          </a:p>
        </p:txBody>
      </p:sp>
      <p:sp>
        <p:nvSpPr>
          <p:cNvPr id="7" name="TextBox 6"/>
          <p:cNvSpPr txBox="1"/>
          <p:nvPr/>
        </p:nvSpPr>
        <p:spPr>
          <a:xfrm>
            <a:off x="1295400" y="2118677"/>
            <a:ext cx="687004" cy="407085"/>
          </a:xfrm>
          <a:prstGeom prst="rect">
            <a:avLst/>
          </a:prstGeom>
          <a:noFill/>
        </p:spPr>
        <p:txBody>
          <a:bodyPr wrap="none" rtlCol="0">
            <a:spAutoFit/>
          </a:bodyPr>
          <a:lstStyle/>
          <a:p>
            <a:r>
              <a:rPr lang="en-US" sz="1800" dirty="0">
                <a:solidFill>
                  <a:schemeClr val="accent6">
                    <a:lumMod val="75000"/>
                  </a:schemeClr>
                </a:solidFill>
              </a:rPr>
              <a:t>time</a:t>
            </a:r>
            <a:endParaRPr lang="en-US" dirty="0">
              <a:solidFill>
                <a:schemeClr val="accent6">
                  <a:lumMod val="75000"/>
                </a:schemeClr>
              </a:solidFill>
            </a:endParaRPr>
          </a:p>
        </p:txBody>
      </p:sp>
    </p:spTree>
    <p:extLst>
      <p:ext uri="{BB962C8B-B14F-4D97-AF65-F5344CB8AC3E}">
        <p14:creationId xmlns:p14="http://schemas.microsoft.com/office/powerpoint/2010/main" val="350220070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0539" y="-70885"/>
            <a:ext cx="8678257" cy="1041418"/>
          </a:xfrm>
          <a:prstGeom prst="rect">
            <a:avLst/>
          </a:prstGeom>
        </p:spPr>
        <p:txBody>
          <a:bodyPr lIns="77143" tIns="38571" rIns="77143" bIns="38571"/>
          <a:lstStyle>
            <a:lvl1pPr algn="ctr" defTabSz="977900" rtl="0" eaLnBrk="0" fontAlgn="base" hangingPunct="0">
              <a:spcBef>
                <a:spcPct val="0"/>
              </a:spcBef>
              <a:spcAft>
                <a:spcPct val="0"/>
              </a:spcAft>
              <a:defRPr sz="3800" b="1">
                <a:solidFill>
                  <a:srgbClr val="000066"/>
                </a:solidFill>
                <a:latin typeface="+mj-lt"/>
                <a:ea typeface="ＭＳ Ｐゴシック" charset="0"/>
                <a:cs typeface="+mj-cs"/>
              </a:defRPr>
            </a:lvl1pPr>
            <a:lvl2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2pPr>
            <a:lvl3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3pPr>
            <a:lvl4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4pPr>
            <a:lvl5pPr algn="ctr" defTabSz="977900" rtl="0" eaLnBrk="0" fontAlgn="base" hangingPunct="0">
              <a:spcBef>
                <a:spcPct val="0"/>
              </a:spcBef>
              <a:spcAft>
                <a:spcPct val="0"/>
              </a:spcAft>
              <a:defRPr sz="3800" b="1">
                <a:solidFill>
                  <a:srgbClr val="000066"/>
                </a:solidFill>
                <a:latin typeface="Arial" charset="0"/>
                <a:ea typeface="ＭＳ Ｐゴシック" charset="0"/>
                <a:cs typeface="Arial" charset="0"/>
              </a:defRPr>
            </a:lvl5pPr>
            <a:lvl6pPr marL="429357" algn="ctr" defTabSz="979475" rtl="0" eaLnBrk="1" fontAlgn="base" hangingPunct="1">
              <a:spcBef>
                <a:spcPct val="0"/>
              </a:spcBef>
              <a:spcAft>
                <a:spcPct val="0"/>
              </a:spcAft>
              <a:defRPr sz="3800" b="1">
                <a:solidFill>
                  <a:srgbClr val="000066"/>
                </a:solidFill>
                <a:latin typeface="Arial" charset="0"/>
                <a:cs typeface="Arial" charset="0"/>
              </a:defRPr>
            </a:lvl6pPr>
            <a:lvl7pPr marL="858717" algn="ctr" defTabSz="979475" rtl="0" eaLnBrk="1" fontAlgn="base" hangingPunct="1">
              <a:spcBef>
                <a:spcPct val="0"/>
              </a:spcBef>
              <a:spcAft>
                <a:spcPct val="0"/>
              </a:spcAft>
              <a:defRPr sz="3800" b="1">
                <a:solidFill>
                  <a:srgbClr val="000066"/>
                </a:solidFill>
                <a:latin typeface="Arial" charset="0"/>
                <a:cs typeface="Arial" charset="0"/>
              </a:defRPr>
            </a:lvl7pPr>
            <a:lvl8pPr marL="1288076" algn="ctr" defTabSz="979475" rtl="0" eaLnBrk="1" fontAlgn="base" hangingPunct="1">
              <a:spcBef>
                <a:spcPct val="0"/>
              </a:spcBef>
              <a:spcAft>
                <a:spcPct val="0"/>
              </a:spcAft>
              <a:defRPr sz="3800" b="1">
                <a:solidFill>
                  <a:srgbClr val="000066"/>
                </a:solidFill>
                <a:latin typeface="Arial" charset="0"/>
                <a:cs typeface="Arial" charset="0"/>
              </a:defRPr>
            </a:lvl8pPr>
            <a:lvl9pPr marL="1717435" algn="ctr" defTabSz="979475" rtl="0" eaLnBrk="1" fontAlgn="base" hangingPunct="1">
              <a:spcBef>
                <a:spcPct val="0"/>
              </a:spcBef>
              <a:spcAft>
                <a:spcPct val="0"/>
              </a:spcAft>
              <a:defRPr sz="3800" b="1">
                <a:solidFill>
                  <a:srgbClr val="000066"/>
                </a:solidFill>
                <a:latin typeface="Arial" charset="0"/>
                <a:cs typeface="Arial" charset="0"/>
              </a:defRPr>
            </a:lvl9pPr>
          </a:lstStyle>
          <a:p>
            <a:pPr defTabSz="783303">
              <a:defRPr/>
            </a:pPr>
            <a:r>
              <a:rPr lang="en-US" sz="3200" dirty="0"/>
              <a:t>Early diagnosis need to be in place before introducing screening</a:t>
            </a:r>
            <a:endParaRPr lang="en-US" sz="3200" dirty="0">
              <a:solidFill>
                <a:srgbClr val="FF0000"/>
              </a:solidFill>
            </a:endParaRPr>
          </a:p>
        </p:txBody>
      </p:sp>
      <p:cxnSp>
        <p:nvCxnSpPr>
          <p:cNvPr id="21" name="Straight Arrow Connector 20"/>
          <p:cNvCxnSpPr>
            <a:cxnSpLocks/>
          </p:cNvCxnSpPr>
          <p:nvPr/>
        </p:nvCxnSpPr>
        <p:spPr>
          <a:xfrm>
            <a:off x="1069145" y="3216316"/>
            <a:ext cx="884523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Down Arrow 24"/>
          <p:cNvSpPr/>
          <p:nvPr/>
        </p:nvSpPr>
        <p:spPr>
          <a:xfrm>
            <a:off x="6641203" y="2986010"/>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27" name="Text Box 2"/>
          <p:cNvSpPr txBox="1">
            <a:spLocks noChangeArrowheads="1"/>
          </p:cNvSpPr>
          <p:nvPr/>
        </p:nvSpPr>
        <p:spPr bwMode="auto">
          <a:xfrm>
            <a:off x="694650" y="2292974"/>
            <a:ext cx="847631" cy="536172"/>
          </a:xfrm>
          <a:prstGeom prst="rect">
            <a:avLst/>
          </a:prstGeom>
          <a:solidFill>
            <a:srgbClr val="FFFFFF"/>
          </a:solid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endParaRPr lang="fr-FR" sz="1350" b="1" dirty="0">
              <a:latin typeface="Calibri"/>
              <a:ea typeface="宋体"/>
              <a:cs typeface="Arial"/>
            </a:endParaRPr>
          </a:p>
        </p:txBody>
      </p:sp>
      <p:sp>
        <p:nvSpPr>
          <p:cNvPr id="28" name="Text Box 2"/>
          <p:cNvSpPr txBox="1">
            <a:spLocks noChangeArrowheads="1"/>
          </p:cNvSpPr>
          <p:nvPr/>
        </p:nvSpPr>
        <p:spPr bwMode="auto">
          <a:xfrm>
            <a:off x="6583907" y="2537763"/>
            <a:ext cx="1015487" cy="361137"/>
          </a:xfrm>
          <a:prstGeom prst="rect">
            <a:avLst/>
          </a:prstGeom>
          <a:solidFill>
            <a:srgbClr val="FFFFFF"/>
          </a:solid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r>
              <a:rPr lang="en-US" sz="1350" dirty="0">
                <a:solidFill>
                  <a:srgbClr val="632423"/>
                </a:solidFill>
                <a:latin typeface="Calibri"/>
                <a:ea typeface="宋体"/>
                <a:cs typeface="Arial"/>
              </a:rPr>
              <a:t>diagnosis</a:t>
            </a:r>
            <a:endParaRPr lang="fr-FR" sz="1350" dirty="0">
              <a:latin typeface="Calibri"/>
              <a:ea typeface="宋体"/>
              <a:cs typeface="Arial"/>
            </a:endParaRPr>
          </a:p>
        </p:txBody>
      </p:sp>
      <p:sp>
        <p:nvSpPr>
          <p:cNvPr id="29" name="TextBox 28"/>
          <p:cNvSpPr txBox="1"/>
          <p:nvPr/>
        </p:nvSpPr>
        <p:spPr>
          <a:xfrm>
            <a:off x="182630" y="3037011"/>
            <a:ext cx="727909" cy="326115"/>
          </a:xfrm>
          <a:prstGeom prst="rect">
            <a:avLst/>
          </a:prstGeom>
          <a:noFill/>
        </p:spPr>
        <p:txBody>
          <a:bodyPr wrap="square" rtlCol="0">
            <a:spAutoFit/>
          </a:bodyPr>
          <a:lstStyle/>
          <a:p>
            <a:r>
              <a:rPr lang="en-US" sz="1519" dirty="0">
                <a:solidFill>
                  <a:schemeClr val="accent6">
                    <a:lumMod val="75000"/>
                  </a:schemeClr>
                </a:solidFill>
              </a:rPr>
              <a:t>Time</a:t>
            </a:r>
          </a:p>
        </p:txBody>
      </p:sp>
      <p:sp>
        <p:nvSpPr>
          <p:cNvPr id="50" name="Down Arrow 49"/>
          <p:cNvSpPr/>
          <p:nvPr/>
        </p:nvSpPr>
        <p:spPr>
          <a:xfrm>
            <a:off x="9075947" y="2954650"/>
            <a:ext cx="148965" cy="238170"/>
          </a:xfrm>
          <a:prstGeom prst="down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43" tIns="38571" rIns="77143" bIns="38571" numCol="1" spcCol="0" rtlCol="0" fromWordArt="0" anchor="ctr" anchorCtr="0" forceAA="0" compatLnSpc="1">
            <a:prstTxWarp prst="textNoShape">
              <a:avLst/>
            </a:prstTxWarp>
            <a:noAutofit/>
          </a:bodyPr>
          <a:lstStyle/>
          <a:p>
            <a:endParaRPr lang="en-US" sz="1519"/>
          </a:p>
        </p:txBody>
      </p:sp>
      <p:sp>
        <p:nvSpPr>
          <p:cNvPr id="62" name="Text Box 2"/>
          <p:cNvSpPr txBox="1">
            <a:spLocks noChangeArrowheads="1"/>
          </p:cNvSpPr>
          <p:nvPr/>
        </p:nvSpPr>
        <p:spPr bwMode="auto">
          <a:xfrm>
            <a:off x="1498202" y="2140797"/>
            <a:ext cx="1190432" cy="755027"/>
          </a:xfrm>
          <a:prstGeom prst="rect">
            <a:avLst/>
          </a:prstGeom>
          <a:no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r>
              <a:rPr lang="fr-CH" sz="1350" dirty="0">
                <a:solidFill>
                  <a:srgbClr val="632423"/>
                </a:solidFill>
                <a:latin typeface="Calibri"/>
                <a:ea typeface="宋体"/>
                <a:cs typeface="Arial"/>
              </a:rPr>
              <a:t>First </a:t>
            </a:r>
            <a:r>
              <a:rPr lang="fr-CH" sz="1350" dirty="0" err="1">
                <a:solidFill>
                  <a:srgbClr val="632423"/>
                </a:solidFill>
                <a:latin typeface="Calibri"/>
                <a:ea typeface="宋体"/>
                <a:cs typeface="Arial"/>
              </a:rPr>
              <a:t>symptoms</a:t>
            </a:r>
            <a:r>
              <a:rPr lang="fr-CH" sz="1350" dirty="0">
                <a:solidFill>
                  <a:srgbClr val="632423"/>
                </a:solidFill>
                <a:latin typeface="Calibri"/>
                <a:ea typeface="宋体"/>
                <a:cs typeface="Arial"/>
              </a:rPr>
              <a:t> </a:t>
            </a:r>
            <a:r>
              <a:rPr lang="fr-CH" sz="1350" dirty="0" err="1">
                <a:solidFill>
                  <a:srgbClr val="632423"/>
                </a:solidFill>
                <a:latin typeface="Calibri"/>
                <a:ea typeface="宋体"/>
                <a:cs typeface="Arial"/>
              </a:rPr>
              <a:t>appear</a:t>
            </a:r>
            <a:endParaRPr lang="fr-FR" sz="1350" dirty="0">
              <a:latin typeface="Calibri"/>
              <a:ea typeface="宋体"/>
              <a:cs typeface="Arial"/>
            </a:endParaRPr>
          </a:p>
        </p:txBody>
      </p:sp>
      <p:sp>
        <p:nvSpPr>
          <p:cNvPr id="64" name="Down Arrow 63"/>
          <p:cNvSpPr/>
          <p:nvPr/>
        </p:nvSpPr>
        <p:spPr>
          <a:xfrm>
            <a:off x="2010539" y="2966243"/>
            <a:ext cx="165757" cy="23817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66" name="Down Arrow 65"/>
          <p:cNvSpPr/>
          <p:nvPr/>
        </p:nvSpPr>
        <p:spPr>
          <a:xfrm>
            <a:off x="4480468" y="2966243"/>
            <a:ext cx="165757" cy="23817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69" name="Text Box 2"/>
          <p:cNvSpPr txBox="1">
            <a:spLocks noChangeArrowheads="1"/>
          </p:cNvSpPr>
          <p:nvPr/>
        </p:nvSpPr>
        <p:spPr bwMode="auto">
          <a:xfrm>
            <a:off x="4077854" y="2353327"/>
            <a:ext cx="993658" cy="536172"/>
          </a:xfrm>
          <a:prstGeom prst="rect">
            <a:avLst/>
          </a:prstGeom>
          <a:solidFill>
            <a:srgbClr val="FFFFFF"/>
          </a:solid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r>
              <a:rPr lang="en-US" sz="1350" b="1" dirty="0">
                <a:solidFill>
                  <a:srgbClr val="632423"/>
                </a:solidFill>
                <a:latin typeface="Calibri"/>
                <a:ea typeface="宋体"/>
                <a:cs typeface="Arial"/>
              </a:rPr>
              <a:t>First visit to Doctor </a:t>
            </a:r>
            <a:endParaRPr lang="fr-FR" sz="1350" b="1" dirty="0">
              <a:latin typeface="Calibri"/>
              <a:ea typeface="宋体"/>
              <a:cs typeface="Arial"/>
            </a:endParaRPr>
          </a:p>
        </p:txBody>
      </p:sp>
      <p:sp>
        <p:nvSpPr>
          <p:cNvPr id="26" name="Text Box 2">
            <a:extLst>
              <a:ext uri="{FF2B5EF4-FFF2-40B4-BE49-F238E27FC236}">
                <a16:creationId xmlns:a16="http://schemas.microsoft.com/office/drawing/2014/main" id="{E4EAB848-09AF-42FB-8EA5-0B9E1F90D87C}"/>
              </a:ext>
            </a:extLst>
          </p:cNvPr>
          <p:cNvSpPr txBox="1">
            <a:spLocks noChangeArrowheads="1"/>
          </p:cNvSpPr>
          <p:nvPr/>
        </p:nvSpPr>
        <p:spPr bwMode="auto">
          <a:xfrm>
            <a:off x="8612359" y="2537763"/>
            <a:ext cx="1069838" cy="354814"/>
          </a:xfrm>
          <a:prstGeom prst="rect">
            <a:avLst/>
          </a:prstGeom>
          <a:solidFill>
            <a:srgbClr val="FFFFFF"/>
          </a:solidFill>
          <a:ln w="9525">
            <a:noFill/>
            <a:miter lim="800000"/>
            <a:headEnd/>
            <a:tailEnd/>
          </a:ln>
        </p:spPr>
        <p:txBody>
          <a:bodyPr rot="0" vert="horz" wrap="square" lIns="77143" tIns="38571" rIns="77143" bIns="38571" anchor="t" anchorCtr="0">
            <a:noAutofit/>
          </a:bodyPr>
          <a:lstStyle/>
          <a:p>
            <a:pPr algn="ctr">
              <a:lnSpc>
                <a:spcPct val="115000"/>
              </a:lnSpc>
              <a:spcAft>
                <a:spcPts val="844"/>
              </a:spcAft>
            </a:pPr>
            <a:r>
              <a:rPr lang="en-US" sz="1350" dirty="0">
                <a:solidFill>
                  <a:srgbClr val="632423"/>
                </a:solidFill>
                <a:latin typeface="Calibri"/>
                <a:ea typeface="宋体"/>
                <a:cs typeface="Arial"/>
              </a:rPr>
              <a:t>treatment</a:t>
            </a:r>
            <a:endParaRPr lang="fr-FR" sz="1350" dirty="0">
              <a:latin typeface="Calibri"/>
              <a:ea typeface="宋体"/>
              <a:cs typeface="Arial"/>
            </a:endParaRPr>
          </a:p>
        </p:txBody>
      </p:sp>
      <p:sp>
        <p:nvSpPr>
          <p:cNvPr id="30" name="Down Arrow 24">
            <a:extLst>
              <a:ext uri="{FF2B5EF4-FFF2-40B4-BE49-F238E27FC236}">
                <a16:creationId xmlns:a16="http://schemas.microsoft.com/office/drawing/2014/main" id="{02B60EDF-C878-4637-A220-30142FEF20EC}"/>
              </a:ext>
            </a:extLst>
          </p:cNvPr>
          <p:cNvSpPr/>
          <p:nvPr/>
        </p:nvSpPr>
        <p:spPr>
          <a:xfrm>
            <a:off x="7074962" y="2986010"/>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31" name="Down Arrow 24">
            <a:extLst>
              <a:ext uri="{FF2B5EF4-FFF2-40B4-BE49-F238E27FC236}">
                <a16:creationId xmlns:a16="http://schemas.microsoft.com/office/drawing/2014/main" id="{A179EDAA-16B3-4FDF-AFD6-F1F282D14E23}"/>
              </a:ext>
            </a:extLst>
          </p:cNvPr>
          <p:cNvSpPr/>
          <p:nvPr/>
        </p:nvSpPr>
        <p:spPr>
          <a:xfrm>
            <a:off x="7508719" y="2986010"/>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15" name="Text Box 2"/>
          <p:cNvSpPr txBox="1">
            <a:spLocks noChangeArrowheads="1"/>
          </p:cNvSpPr>
          <p:nvPr/>
        </p:nvSpPr>
        <p:spPr bwMode="auto">
          <a:xfrm>
            <a:off x="4019408" y="4463779"/>
            <a:ext cx="1015487" cy="722275"/>
          </a:xfrm>
          <a:prstGeom prst="rect">
            <a:avLst/>
          </a:prstGeom>
          <a:no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r>
              <a:rPr lang="fr-CH" sz="1350" dirty="0">
                <a:solidFill>
                  <a:srgbClr val="632423"/>
                </a:solidFill>
                <a:latin typeface="Calibri"/>
                <a:ea typeface="宋体"/>
                <a:cs typeface="Arial"/>
              </a:rPr>
              <a:t>Initial Screening test</a:t>
            </a:r>
            <a:endParaRPr lang="fr-FR" sz="1350" dirty="0">
              <a:latin typeface="Calibri"/>
              <a:ea typeface="宋体"/>
              <a:cs typeface="Arial"/>
            </a:endParaRPr>
          </a:p>
        </p:txBody>
      </p:sp>
      <p:sp>
        <p:nvSpPr>
          <p:cNvPr id="22" name="Down Arrow 21"/>
          <p:cNvSpPr/>
          <p:nvPr/>
        </p:nvSpPr>
        <p:spPr>
          <a:xfrm>
            <a:off x="4456453" y="5256472"/>
            <a:ext cx="141397" cy="23817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cxnSp>
        <p:nvCxnSpPr>
          <p:cNvPr id="63" name="Straight Arrow Connector 62"/>
          <p:cNvCxnSpPr/>
          <p:nvPr/>
        </p:nvCxnSpPr>
        <p:spPr>
          <a:xfrm>
            <a:off x="2494381" y="5525574"/>
            <a:ext cx="7508307"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 Box 2"/>
          <p:cNvSpPr txBox="1">
            <a:spLocks noChangeArrowheads="1"/>
          </p:cNvSpPr>
          <p:nvPr/>
        </p:nvSpPr>
        <p:spPr bwMode="auto">
          <a:xfrm>
            <a:off x="6525616" y="4864784"/>
            <a:ext cx="1190432" cy="361137"/>
          </a:xfrm>
          <a:prstGeom prst="rect">
            <a:avLst/>
          </a:prstGeom>
          <a:solidFill>
            <a:srgbClr val="FFFFFF"/>
          </a:solidFill>
          <a:ln w="9525">
            <a:noFill/>
            <a:miter lim="800000"/>
            <a:headEnd/>
            <a:tailEnd/>
          </a:ln>
        </p:spPr>
        <p:txBody>
          <a:bodyPr rot="0" vert="horz" wrap="square" lIns="77153" tIns="38576" rIns="77153" bIns="38576" anchor="t" anchorCtr="0">
            <a:noAutofit/>
          </a:bodyPr>
          <a:lstStyle/>
          <a:p>
            <a:pPr algn="ctr">
              <a:lnSpc>
                <a:spcPct val="115000"/>
              </a:lnSpc>
              <a:spcAft>
                <a:spcPts val="844"/>
              </a:spcAft>
            </a:pPr>
            <a:r>
              <a:rPr lang="en-US" sz="1350" dirty="0">
                <a:solidFill>
                  <a:srgbClr val="632423"/>
                </a:solidFill>
                <a:latin typeface="Calibri"/>
                <a:ea typeface="宋体"/>
                <a:cs typeface="Arial"/>
              </a:rPr>
              <a:t>diagnosis</a:t>
            </a:r>
            <a:endParaRPr lang="fr-FR" sz="1350" dirty="0">
              <a:latin typeface="Calibri"/>
              <a:ea typeface="宋体"/>
              <a:cs typeface="Arial"/>
            </a:endParaRPr>
          </a:p>
        </p:txBody>
      </p:sp>
      <p:sp>
        <p:nvSpPr>
          <p:cNvPr id="71" name="TextBox 70"/>
          <p:cNvSpPr txBox="1"/>
          <p:nvPr/>
        </p:nvSpPr>
        <p:spPr>
          <a:xfrm>
            <a:off x="1826663" y="5346266"/>
            <a:ext cx="575799" cy="326115"/>
          </a:xfrm>
          <a:prstGeom prst="rect">
            <a:avLst/>
          </a:prstGeom>
          <a:noFill/>
        </p:spPr>
        <p:txBody>
          <a:bodyPr wrap="none" rtlCol="0">
            <a:spAutoFit/>
          </a:bodyPr>
          <a:lstStyle/>
          <a:p>
            <a:r>
              <a:rPr lang="en-US" sz="1519" dirty="0">
                <a:solidFill>
                  <a:schemeClr val="accent6">
                    <a:lumMod val="75000"/>
                  </a:schemeClr>
                </a:solidFill>
              </a:rPr>
              <a:t>Time</a:t>
            </a:r>
          </a:p>
        </p:txBody>
      </p:sp>
      <p:sp>
        <p:nvSpPr>
          <p:cNvPr id="73" name="Text Box 2"/>
          <p:cNvSpPr txBox="1">
            <a:spLocks noChangeArrowheads="1"/>
          </p:cNvSpPr>
          <p:nvPr/>
        </p:nvSpPr>
        <p:spPr bwMode="auto">
          <a:xfrm>
            <a:off x="8584223" y="4857688"/>
            <a:ext cx="1069838" cy="354814"/>
          </a:xfrm>
          <a:prstGeom prst="rect">
            <a:avLst/>
          </a:prstGeom>
          <a:solidFill>
            <a:srgbClr val="FFFFFF"/>
          </a:solidFill>
          <a:ln w="9525">
            <a:noFill/>
            <a:miter lim="800000"/>
            <a:headEnd/>
            <a:tailEnd/>
          </a:ln>
        </p:spPr>
        <p:txBody>
          <a:bodyPr rot="0" vert="horz" wrap="square" lIns="77143" tIns="38571" rIns="77143" bIns="38571" anchor="t" anchorCtr="0">
            <a:noAutofit/>
          </a:bodyPr>
          <a:lstStyle/>
          <a:p>
            <a:pPr algn="ctr">
              <a:lnSpc>
                <a:spcPct val="115000"/>
              </a:lnSpc>
              <a:spcAft>
                <a:spcPts val="844"/>
              </a:spcAft>
            </a:pPr>
            <a:r>
              <a:rPr lang="en-US" sz="1350" dirty="0">
                <a:solidFill>
                  <a:srgbClr val="632423"/>
                </a:solidFill>
                <a:latin typeface="Calibri"/>
                <a:ea typeface="宋体"/>
                <a:cs typeface="Arial"/>
              </a:rPr>
              <a:t>treatment</a:t>
            </a:r>
            <a:endParaRPr lang="fr-FR" sz="1350" dirty="0">
              <a:latin typeface="Calibri"/>
              <a:ea typeface="宋体"/>
              <a:cs typeface="Arial"/>
            </a:endParaRPr>
          </a:p>
        </p:txBody>
      </p:sp>
      <p:sp>
        <p:nvSpPr>
          <p:cNvPr id="78" name="Down Arrow 77"/>
          <p:cNvSpPr/>
          <p:nvPr/>
        </p:nvSpPr>
        <p:spPr>
          <a:xfrm>
            <a:off x="9086865" y="5282191"/>
            <a:ext cx="148965" cy="238170"/>
          </a:xfrm>
          <a:prstGeom prst="down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solidFill>
                <a:srgbClr val="92D050"/>
              </a:solidFill>
            </a:endParaRPr>
          </a:p>
        </p:txBody>
      </p:sp>
      <p:sp>
        <p:nvSpPr>
          <p:cNvPr id="32" name="Down Arrow 24">
            <a:extLst>
              <a:ext uri="{FF2B5EF4-FFF2-40B4-BE49-F238E27FC236}">
                <a16:creationId xmlns:a16="http://schemas.microsoft.com/office/drawing/2014/main" id="{CFF155C4-7138-4344-BF02-8AA36AEB1E1B}"/>
              </a:ext>
            </a:extLst>
          </p:cNvPr>
          <p:cNvSpPr/>
          <p:nvPr/>
        </p:nvSpPr>
        <p:spPr>
          <a:xfrm>
            <a:off x="6658304" y="5296338"/>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33" name="Down Arrow 24">
            <a:extLst>
              <a:ext uri="{FF2B5EF4-FFF2-40B4-BE49-F238E27FC236}">
                <a16:creationId xmlns:a16="http://schemas.microsoft.com/office/drawing/2014/main" id="{3567947C-1DED-4A4E-953E-76FAB85F056F}"/>
              </a:ext>
            </a:extLst>
          </p:cNvPr>
          <p:cNvSpPr/>
          <p:nvPr/>
        </p:nvSpPr>
        <p:spPr>
          <a:xfrm>
            <a:off x="7092063" y="5296338"/>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34" name="Down Arrow 24">
            <a:extLst>
              <a:ext uri="{FF2B5EF4-FFF2-40B4-BE49-F238E27FC236}">
                <a16:creationId xmlns:a16="http://schemas.microsoft.com/office/drawing/2014/main" id="{1565A491-E3AA-43B1-B8E0-5198D8B602AF}"/>
              </a:ext>
            </a:extLst>
          </p:cNvPr>
          <p:cNvSpPr/>
          <p:nvPr/>
        </p:nvSpPr>
        <p:spPr>
          <a:xfrm>
            <a:off x="7539888" y="5296338"/>
            <a:ext cx="141397" cy="23817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153" tIns="38576" rIns="77153" bIns="38576" numCol="1" spcCol="0" rtlCol="0" fromWordArt="0" anchor="ctr" anchorCtr="0" forceAA="0" compatLnSpc="1">
            <a:prstTxWarp prst="textNoShape">
              <a:avLst/>
            </a:prstTxWarp>
            <a:noAutofit/>
          </a:bodyPr>
          <a:lstStyle/>
          <a:p>
            <a:endParaRPr lang="en-US" sz="1519"/>
          </a:p>
        </p:txBody>
      </p:sp>
      <p:sp>
        <p:nvSpPr>
          <p:cNvPr id="7" name="Rectangle 6">
            <a:extLst>
              <a:ext uri="{FF2B5EF4-FFF2-40B4-BE49-F238E27FC236}">
                <a16:creationId xmlns:a16="http://schemas.microsoft.com/office/drawing/2014/main" id="{874D4DED-BA5A-4959-B7BA-E5819CA214B5}"/>
              </a:ext>
            </a:extLst>
          </p:cNvPr>
          <p:cNvSpPr/>
          <p:nvPr/>
        </p:nvSpPr>
        <p:spPr>
          <a:xfrm>
            <a:off x="348262" y="1587241"/>
            <a:ext cx="9566119" cy="3477875"/>
          </a:xfrm>
          <a:prstGeom prst="rect">
            <a:avLst/>
          </a:prstGeom>
        </p:spPr>
        <p:txBody>
          <a:bodyPr wrap="square">
            <a:spAutoFit/>
          </a:bodyPr>
          <a:lstStyle/>
          <a:p>
            <a:r>
              <a:rPr lang="en-US" sz="2000" dirty="0"/>
              <a:t>EARLY DIAGNOSIS (improve from stage 3 &amp; 4 </a:t>
            </a:r>
            <a:r>
              <a:rPr lang="en-US" sz="2000" dirty="0">
                <a:sym typeface="Wingdings" panose="05000000000000000000" pitchFamily="2" charset="2"/>
              </a:rPr>
              <a:t> </a:t>
            </a:r>
            <a:r>
              <a:rPr lang="en-US" sz="2000" dirty="0"/>
              <a:t>to stage 2)</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SCREENING</a:t>
            </a:r>
          </a:p>
        </p:txBody>
      </p:sp>
    </p:spTree>
    <p:extLst>
      <p:ext uri="{BB962C8B-B14F-4D97-AF65-F5344CB8AC3E}">
        <p14:creationId xmlns:p14="http://schemas.microsoft.com/office/powerpoint/2010/main" val="4104002024"/>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273-D201-4DB1-A027-4EE67061413C}"/>
              </a:ext>
            </a:extLst>
          </p:cNvPr>
          <p:cNvSpPr>
            <a:spLocks noGrp="1"/>
          </p:cNvSpPr>
          <p:nvPr>
            <p:ph type="title"/>
          </p:nvPr>
        </p:nvSpPr>
        <p:spPr/>
        <p:txBody>
          <a:bodyPr/>
          <a:lstStyle/>
          <a:p>
            <a:r>
              <a:rPr lang="en-US" dirty="0"/>
              <a:t>Finding on screening</a:t>
            </a:r>
          </a:p>
        </p:txBody>
      </p:sp>
      <p:sp>
        <p:nvSpPr>
          <p:cNvPr id="3" name="Content Placeholder 2">
            <a:extLst>
              <a:ext uri="{FF2B5EF4-FFF2-40B4-BE49-F238E27FC236}">
                <a16:creationId xmlns:a16="http://schemas.microsoft.com/office/drawing/2014/main" id="{000A5EB6-1EED-4138-8BDA-4934F19236C5}"/>
              </a:ext>
            </a:extLst>
          </p:cNvPr>
          <p:cNvSpPr>
            <a:spLocks noGrp="1"/>
          </p:cNvSpPr>
          <p:nvPr>
            <p:ph idx="1"/>
          </p:nvPr>
        </p:nvSpPr>
        <p:spPr/>
        <p:txBody>
          <a:bodyPr/>
          <a:lstStyle/>
          <a:p>
            <a:r>
              <a:rPr lang="en-US" dirty="0"/>
              <a:t>Investments in screening programs for cervix, breast, colorectal, prostate and thyroid (current cost 2.5M GEL) </a:t>
            </a:r>
          </a:p>
          <a:p>
            <a:r>
              <a:rPr lang="en-US" dirty="0"/>
              <a:t>Fragmented funding streams for screening, gap in funding for the diagnosis path, inefficiencies in test purchasing &amp; commissioning</a:t>
            </a:r>
          </a:p>
          <a:p>
            <a:r>
              <a:rPr lang="en-US" dirty="0"/>
              <a:t>Coverage remains low</a:t>
            </a:r>
          </a:p>
          <a:p>
            <a:r>
              <a:rPr lang="en-US" dirty="0"/>
              <a:t>Very promising information system but with a key gap regarding people screened in private sector and screened-positive people followed-up in the private sector</a:t>
            </a:r>
          </a:p>
          <a:p>
            <a:endParaRPr lang="en-US" dirty="0"/>
          </a:p>
        </p:txBody>
      </p:sp>
    </p:spTree>
    <p:extLst>
      <p:ext uri="{BB962C8B-B14F-4D97-AF65-F5344CB8AC3E}">
        <p14:creationId xmlns:p14="http://schemas.microsoft.com/office/powerpoint/2010/main" val="375784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WHO-PPT template - Kenya QCLs 09</Template>
  <TotalTime>37594</TotalTime>
  <Words>2137</Words>
  <Application>Microsoft Office PowerPoint</Application>
  <PresentationFormat>35mm Slides</PresentationFormat>
  <Paragraphs>356</Paragraphs>
  <Slides>37</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宋体</vt:lpstr>
      <vt:lpstr>Arial</vt:lpstr>
      <vt:lpstr>Arial Unicode MS</vt:lpstr>
      <vt:lpstr>Calibri</vt:lpstr>
      <vt:lpstr>Wingdings</vt:lpstr>
      <vt:lpstr>VisID</vt:lpstr>
      <vt:lpstr>PowerPoint Presentation</vt:lpstr>
      <vt:lpstr>Finding on Palliative care</vt:lpstr>
      <vt:lpstr>Recommendations on Palliative care</vt:lpstr>
      <vt:lpstr>Finding on diagnosis &amp; treatment</vt:lpstr>
      <vt:lpstr>Recommendations for  diagnosis &amp; treatment</vt:lpstr>
      <vt:lpstr>Finding on early detection</vt:lpstr>
      <vt:lpstr>PowerPoint Presentation</vt:lpstr>
      <vt:lpstr>PowerPoint Presentation</vt:lpstr>
      <vt:lpstr>Finding on screening</vt:lpstr>
      <vt:lpstr>Finding on screening</vt:lpstr>
      <vt:lpstr>Finding on screening</vt:lpstr>
      <vt:lpstr>Finding on thyroid cancer</vt:lpstr>
      <vt:lpstr>PowerPoint Presentation</vt:lpstr>
      <vt:lpstr>Recommendation on early detection</vt:lpstr>
      <vt:lpstr>Where to save money (cont’)</vt:lpstr>
      <vt:lpstr>Where to save money (cont’)</vt:lpstr>
      <vt:lpstr>Recommendation on cancer screening</vt:lpstr>
      <vt:lpstr>Recommendations (end)</vt:lpstr>
      <vt:lpstr>Recommendations (end)</vt:lpstr>
      <vt:lpstr>PowerPoint Presentation</vt:lpstr>
      <vt:lpstr>PowerPoint Presentation</vt:lpstr>
      <vt:lpstr>Secondary prevention of cancer</vt:lpstr>
      <vt:lpstr>PowerPoint Presentation</vt:lpstr>
      <vt:lpstr>PowerPoint Presentation</vt:lpstr>
      <vt:lpstr>PowerPoint Presentation</vt:lpstr>
      <vt:lpstr>PowerPoint Presentation</vt:lpstr>
      <vt:lpstr>PowerPoint Presentation</vt:lpstr>
      <vt:lpstr>Thyroid cancer screening : </vt:lpstr>
      <vt:lpstr>Prostate cancer screening :  NOT recommended</vt:lpstr>
      <vt:lpstr>WHO guidance on cancer early diagnosis and screening</vt:lpstr>
      <vt:lpstr>Country size based on oral opioid consumption per death from cancer or HIV in pain</vt:lpstr>
      <vt:lpstr>2014 WHA Resolution on Palliative Care</vt:lpstr>
      <vt:lpstr>WHO guidance on palliative care</vt:lpstr>
      <vt:lpstr>Prostate cancer screening</vt:lpstr>
      <vt:lpstr>Benefits &amp; harms of cancer screening</vt:lpstr>
      <vt:lpstr>PowerPoint Presentation</vt:lpstr>
      <vt:lpstr>PowerPoint Presentation</vt:lpstr>
    </vt:vector>
  </TitlesOfParts>
  <Company>deqm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ppt presentation</dc:title>
  <dc:creator>MIQUEL Marta</dc:creator>
  <cp:lastModifiedBy>briefing 01</cp:lastModifiedBy>
  <cp:revision>1218</cp:revision>
  <cp:lastPrinted>2015-12-14T07:57:04Z</cp:lastPrinted>
  <dcterms:modified xsi:type="dcterms:W3CDTF">2019-07-19T08:11:50Z</dcterms:modified>
</cp:coreProperties>
</file>