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62" r:id="rId2"/>
    <p:sldId id="299" r:id="rId3"/>
    <p:sldId id="282" r:id="rId4"/>
    <p:sldId id="283" r:id="rId5"/>
    <p:sldId id="300" r:id="rId6"/>
    <p:sldId id="289" r:id="rId7"/>
    <p:sldId id="290" r:id="rId8"/>
    <p:sldId id="291" r:id="rId9"/>
    <p:sldId id="261" r:id="rId10"/>
    <p:sldId id="295" r:id="rId11"/>
    <p:sldId id="292" r:id="rId12"/>
    <p:sldId id="301" r:id="rId13"/>
    <p:sldId id="272" r:id="rId14"/>
    <p:sldId id="284" r:id="rId15"/>
    <p:sldId id="275" r:id="rId16"/>
    <p:sldId id="273" r:id="rId17"/>
    <p:sldId id="287" r:id="rId18"/>
    <p:sldId id="274" r:id="rId19"/>
    <p:sldId id="296" r:id="rId20"/>
    <p:sldId id="297" r:id="rId21"/>
    <p:sldId id="298" r:id="rId22"/>
    <p:sldId id="285" r:id="rId23"/>
    <p:sldId id="286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44" autoAdjust="0"/>
    <p:restoredTop sz="94660"/>
  </p:normalViewPr>
  <p:slideViewPr>
    <p:cSldViewPr>
      <p:cViewPr varScale="1">
        <p:scale>
          <a:sx n="69" d="100"/>
          <a:sy n="69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122571047467646E-2"/>
          <c:y val="2.296374303666621E-2"/>
          <c:w val="0.9076212471131696"/>
          <c:h val="0.87064529903152199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დსთ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Sheet1!$B$1:$W$1</c:f>
              <c:numCache>
                <c:formatCode>General</c:formatCode>
                <c:ptCount val="22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</c:numCache>
            </c:numRef>
          </c:cat>
          <c:val>
            <c:numRef>
              <c:f>Sheet1!$B$2:$W$2</c:f>
              <c:numCache>
                <c:formatCode>General</c:formatCode>
                <c:ptCount val="22"/>
                <c:pt idx="0">
                  <c:v>268.86</c:v>
                </c:pt>
                <c:pt idx="1">
                  <c:v>267.33</c:v>
                </c:pt>
                <c:pt idx="2">
                  <c:v>269.20999999999998</c:v>
                </c:pt>
                <c:pt idx="3">
                  <c:v>267.94</c:v>
                </c:pt>
                <c:pt idx="4">
                  <c:v>262.27</c:v>
                </c:pt>
                <c:pt idx="5">
                  <c:v>260.8</c:v>
                </c:pt>
                <c:pt idx="6">
                  <c:v>263.17</c:v>
                </c:pt>
                <c:pt idx="7">
                  <c:v>261.11</c:v>
                </c:pt>
                <c:pt idx="8">
                  <c:v>259.02999999999997</c:v>
                </c:pt>
                <c:pt idx="9">
                  <c:v>259.60000000000002</c:v>
                </c:pt>
                <c:pt idx="10">
                  <c:v>264</c:v>
                </c:pt>
                <c:pt idx="11">
                  <c:v>265.54000000000002</c:v>
                </c:pt>
                <c:pt idx="12">
                  <c:v>265.39999999999998</c:v>
                </c:pt>
                <c:pt idx="13">
                  <c:v>272.85000000000002</c:v>
                </c:pt>
                <c:pt idx="14">
                  <c:v>271.57</c:v>
                </c:pt>
                <c:pt idx="15">
                  <c:v>271.98</c:v>
                </c:pt>
                <c:pt idx="16">
                  <c:v>270.39999999999998</c:v>
                </c:pt>
                <c:pt idx="17">
                  <c:v>270.35000000000002</c:v>
                </c:pt>
                <c:pt idx="18">
                  <c:v>308.73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E4C-44BA-82ED-66F2B694310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საქართველო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Sheet1!$B$1:$W$1</c:f>
              <c:numCache>
                <c:formatCode>General</c:formatCode>
                <c:ptCount val="22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</c:numCache>
            </c:numRef>
          </c:cat>
          <c:val>
            <c:numRef>
              <c:f>Sheet1!$B$3:$W$3</c:f>
              <c:numCache>
                <c:formatCode>General</c:formatCode>
                <c:ptCount val="22"/>
                <c:pt idx="0">
                  <c:v>321.72000000000003</c:v>
                </c:pt>
                <c:pt idx="1">
                  <c:v>379.51</c:v>
                </c:pt>
                <c:pt idx="2">
                  <c:v>387.82</c:v>
                </c:pt>
                <c:pt idx="3">
                  <c:v>387.56</c:v>
                </c:pt>
                <c:pt idx="4">
                  <c:v>378.83</c:v>
                </c:pt>
                <c:pt idx="5">
                  <c:v>363.98</c:v>
                </c:pt>
                <c:pt idx="6">
                  <c:v>372.09</c:v>
                </c:pt>
                <c:pt idx="7">
                  <c:v>374.71</c:v>
                </c:pt>
                <c:pt idx="8">
                  <c:v>371.95</c:v>
                </c:pt>
                <c:pt idx="9">
                  <c:v>368.41</c:v>
                </c:pt>
                <c:pt idx="10">
                  <c:v>368.51</c:v>
                </c:pt>
                <c:pt idx="11">
                  <c:v>370.57</c:v>
                </c:pt>
                <c:pt idx="12">
                  <c:v>378.01</c:v>
                </c:pt>
                <c:pt idx="13">
                  <c:v>394.3</c:v>
                </c:pt>
                <c:pt idx="14">
                  <c:v>407.84</c:v>
                </c:pt>
                <c:pt idx="15">
                  <c:v>409.64</c:v>
                </c:pt>
                <c:pt idx="16">
                  <c:v>406.06</c:v>
                </c:pt>
                <c:pt idx="17">
                  <c:v>407.34</c:v>
                </c:pt>
                <c:pt idx="18">
                  <c:v>477.6</c:v>
                </c:pt>
                <c:pt idx="19">
                  <c:v>572.1</c:v>
                </c:pt>
                <c:pt idx="20">
                  <c:v>663.8</c:v>
                </c:pt>
                <c:pt idx="21">
                  <c:v>705.6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E4C-44BA-82ED-66F2B694310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ევროკავშირი 2014 წლის შემდეგ</c:v>
                </c:pt>
              </c:strCache>
            </c:strRef>
          </c:tx>
          <c:spPr>
            <a:ln>
              <a:solidFill>
                <a:schemeClr val="accent1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Sheet1!$B$1:$W$1</c:f>
              <c:numCache>
                <c:formatCode>General</c:formatCode>
                <c:ptCount val="22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</c:numCache>
            </c:numRef>
          </c:cat>
          <c:val>
            <c:numRef>
              <c:f>Sheet1!$B$4:$W$4</c:f>
              <c:numCache>
                <c:formatCode>General</c:formatCode>
                <c:ptCount val="22"/>
                <c:pt idx="0">
                  <c:v>257.25</c:v>
                </c:pt>
                <c:pt idx="1">
                  <c:v>258.57</c:v>
                </c:pt>
                <c:pt idx="2">
                  <c:v>256.44</c:v>
                </c:pt>
                <c:pt idx="3">
                  <c:v>254.63</c:v>
                </c:pt>
                <c:pt idx="4">
                  <c:v>252.86</c:v>
                </c:pt>
                <c:pt idx="5">
                  <c:v>257.16000000000003</c:v>
                </c:pt>
                <c:pt idx="6">
                  <c:v>263.47000000000003</c:v>
                </c:pt>
                <c:pt idx="7">
                  <c:v>270.01</c:v>
                </c:pt>
                <c:pt idx="8">
                  <c:v>267.37</c:v>
                </c:pt>
                <c:pt idx="9">
                  <c:v>259.97000000000003</c:v>
                </c:pt>
                <c:pt idx="10">
                  <c:v>263.87</c:v>
                </c:pt>
                <c:pt idx="11">
                  <c:v>262.45</c:v>
                </c:pt>
                <c:pt idx="12">
                  <c:v>265.70999999999998</c:v>
                </c:pt>
                <c:pt idx="13">
                  <c:v>266.77</c:v>
                </c:pt>
                <c:pt idx="14">
                  <c:v>269.23</c:v>
                </c:pt>
                <c:pt idx="15">
                  <c:v>273.64999999999998</c:v>
                </c:pt>
                <c:pt idx="16">
                  <c:v>278.77</c:v>
                </c:pt>
                <c:pt idx="17">
                  <c:v>279.13</c:v>
                </c:pt>
                <c:pt idx="18">
                  <c:v>283.18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ევროკავშირი 2014 წლამდე</c:v>
                </c:pt>
              </c:strCache>
            </c:strRef>
          </c:tx>
          <c:spPr>
            <a:ln>
              <a:solidFill>
                <a:srgbClr val="009999"/>
              </a:solidFill>
            </a:ln>
          </c:spPr>
          <c:marker>
            <c:symbol val="none"/>
          </c:marker>
          <c:cat>
            <c:numRef>
              <c:f>Sheet1!$B$1:$W$1</c:f>
              <c:numCache>
                <c:formatCode>General</c:formatCode>
                <c:ptCount val="22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</c:numCache>
            </c:numRef>
          </c:cat>
          <c:val>
            <c:numRef>
              <c:f>Sheet1!$B$5:$W$5</c:f>
              <c:numCache>
                <c:formatCode>General</c:formatCode>
                <c:ptCount val="22"/>
                <c:pt idx="0">
                  <c:v>294.5</c:v>
                </c:pt>
                <c:pt idx="1">
                  <c:v>298.14999999999998</c:v>
                </c:pt>
                <c:pt idx="2">
                  <c:v>301.74</c:v>
                </c:pt>
                <c:pt idx="3">
                  <c:v>302.05</c:v>
                </c:pt>
                <c:pt idx="4">
                  <c:v>305.67</c:v>
                </c:pt>
                <c:pt idx="5">
                  <c:v>308.47000000000003</c:v>
                </c:pt>
                <c:pt idx="6">
                  <c:v>311.58</c:v>
                </c:pt>
                <c:pt idx="7">
                  <c:v>316.08</c:v>
                </c:pt>
                <c:pt idx="8">
                  <c:v>322.54000000000002</c:v>
                </c:pt>
                <c:pt idx="9">
                  <c:v>326.77999999999997</c:v>
                </c:pt>
                <c:pt idx="10">
                  <c:v>331.8</c:v>
                </c:pt>
                <c:pt idx="11">
                  <c:v>334.01</c:v>
                </c:pt>
                <c:pt idx="12">
                  <c:v>338.74</c:v>
                </c:pt>
                <c:pt idx="13">
                  <c:v>343.79</c:v>
                </c:pt>
                <c:pt idx="14">
                  <c:v>350.6</c:v>
                </c:pt>
                <c:pt idx="15">
                  <c:v>356.35</c:v>
                </c:pt>
                <c:pt idx="16">
                  <c:v>359.34</c:v>
                </c:pt>
                <c:pt idx="17">
                  <c:v>364.26</c:v>
                </c:pt>
                <c:pt idx="18">
                  <c:v>368.6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ევროპის რეგიონი</c:v>
                </c:pt>
              </c:strCache>
            </c:strRef>
          </c:tx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Sheet1!$B$1:$W$1</c:f>
              <c:numCache>
                <c:formatCode>General</c:formatCode>
                <c:ptCount val="22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</c:numCache>
            </c:numRef>
          </c:cat>
          <c:val>
            <c:numRef>
              <c:f>Sheet1!$B$6:$W$6</c:f>
              <c:numCache>
                <c:formatCode>General</c:formatCode>
                <c:ptCount val="22"/>
                <c:pt idx="0">
                  <c:v>268.41000000000003</c:v>
                </c:pt>
                <c:pt idx="1">
                  <c:v>270.02</c:v>
                </c:pt>
                <c:pt idx="2">
                  <c:v>272.23</c:v>
                </c:pt>
                <c:pt idx="3">
                  <c:v>272</c:v>
                </c:pt>
                <c:pt idx="4">
                  <c:v>271.97000000000003</c:v>
                </c:pt>
                <c:pt idx="5">
                  <c:v>273.45999999999998</c:v>
                </c:pt>
                <c:pt idx="6">
                  <c:v>276.32</c:v>
                </c:pt>
                <c:pt idx="7">
                  <c:v>278.66000000000003</c:v>
                </c:pt>
                <c:pt idx="8">
                  <c:v>280.75</c:v>
                </c:pt>
                <c:pt idx="9">
                  <c:v>282.14</c:v>
                </c:pt>
                <c:pt idx="10">
                  <c:v>286.8</c:v>
                </c:pt>
                <c:pt idx="11">
                  <c:v>288.45999999999998</c:v>
                </c:pt>
                <c:pt idx="12">
                  <c:v>291.60000000000002</c:v>
                </c:pt>
                <c:pt idx="13">
                  <c:v>296.99</c:v>
                </c:pt>
                <c:pt idx="14">
                  <c:v>300.19</c:v>
                </c:pt>
                <c:pt idx="15">
                  <c:v>303.39</c:v>
                </c:pt>
                <c:pt idx="16">
                  <c:v>305.17</c:v>
                </c:pt>
                <c:pt idx="17">
                  <c:v>307.83999999999997</c:v>
                </c:pt>
                <c:pt idx="18">
                  <c:v>322.44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337408"/>
        <c:axId val="129372096"/>
      </c:lineChart>
      <c:catAx>
        <c:axId val="12833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 vert="horz"/>
          <a:lstStyle/>
          <a:p>
            <a:pPr>
              <a:defRPr/>
            </a:pPr>
            <a:endParaRPr lang="en-US"/>
          </a:p>
        </c:txPr>
        <c:crossAx val="129372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9372096"/>
        <c:scaling>
          <c:orientation val="minMax"/>
          <c:max val="75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8337408"/>
        <c:crosses val="autoZero"/>
        <c:crossBetween val="between"/>
      </c:valAx>
      <c:spPr>
        <a:solidFill>
          <a:schemeClr val="bg1"/>
        </a:solidFill>
      </c:spPr>
    </c:plotArea>
    <c:legend>
      <c:legendPos val="l"/>
      <c:layout>
        <c:manualLayout>
          <c:xMode val="edge"/>
          <c:yMode val="edge"/>
          <c:x val="8.9032726382101537E-2"/>
          <c:y val="0.64811450012493066"/>
          <c:w val="0.88032521392967722"/>
          <c:h val="0.2105828809246352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122571047467646E-2"/>
          <c:y val="2.296374303666621E-2"/>
          <c:w val="0.9076212471131696"/>
          <c:h val="0.87064529903152199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saqarTvelo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Sheet1!$B$1:$W$1</c:f>
              <c:numCache>
                <c:formatCode>General</c:formatCode>
                <c:ptCount val="22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</c:numCache>
            </c:numRef>
          </c:cat>
          <c:val>
            <c:numRef>
              <c:f>Sheet1!$B$2:$W$2</c:f>
              <c:numCache>
                <c:formatCode>General</c:formatCode>
                <c:ptCount val="22"/>
                <c:pt idx="0">
                  <c:v>1.52</c:v>
                </c:pt>
                <c:pt idx="1">
                  <c:v>1.33</c:v>
                </c:pt>
                <c:pt idx="2">
                  <c:v>1.3</c:v>
                </c:pt>
                <c:pt idx="3">
                  <c:v>1.29</c:v>
                </c:pt>
                <c:pt idx="4">
                  <c:v>1.23</c:v>
                </c:pt>
                <c:pt idx="5">
                  <c:v>1.1599999999999999</c:v>
                </c:pt>
                <c:pt idx="6">
                  <c:v>1.1200000000000001</c:v>
                </c:pt>
                <c:pt idx="7">
                  <c:v>1.1100000000000001</c:v>
                </c:pt>
                <c:pt idx="8">
                  <c:v>1.1000000000000001</c:v>
                </c:pt>
                <c:pt idx="9">
                  <c:v>1.065202431471499</c:v>
                </c:pt>
                <c:pt idx="10">
                  <c:v>1.0144960491160253</c:v>
                </c:pt>
                <c:pt idx="11">
                  <c:v>0.98042997333938398</c:v>
                </c:pt>
                <c:pt idx="12">
                  <c:v>0.96369912588385942</c:v>
                </c:pt>
                <c:pt idx="13">
                  <c:v>0.91216179871981062</c:v>
                </c:pt>
                <c:pt idx="14">
                  <c:v>0.88474785380147025</c:v>
                </c:pt>
                <c:pt idx="15">
                  <c:v>0.81684944142666804</c:v>
                </c:pt>
                <c:pt idx="16">
                  <c:v>0.6740616715501605</c:v>
                </c:pt>
                <c:pt idx="17">
                  <c:v>0.72946175637393773</c:v>
                </c:pt>
                <c:pt idx="18">
                  <c:v>0.6985047875100231</c:v>
                </c:pt>
                <c:pt idx="19">
                  <c:v>0.73076201201201196</c:v>
                </c:pt>
                <c:pt idx="20">
                  <c:v>0.75574863608809861</c:v>
                </c:pt>
                <c:pt idx="21">
                  <c:v>0.72147663764589587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E4C-44BA-82ED-66F2B69431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338944"/>
        <c:axId val="129374400"/>
      </c:lineChart>
      <c:catAx>
        <c:axId val="128338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280000" vert="horz"/>
          <a:lstStyle/>
          <a:p>
            <a:pPr>
              <a:defRPr/>
            </a:pPr>
            <a:endParaRPr lang="en-US"/>
          </a:p>
        </c:txPr>
        <c:crossAx val="129374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9374400"/>
        <c:scaling>
          <c:orientation val="minMax"/>
          <c:max val="2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833894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1048-278E-4216-A5E1-F889781FA381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71582-5937-4A18-8345-6661789FF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7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E71582-5937-4A18-8345-6661789FF33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7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30.06.2019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1609001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39269" y="1556329"/>
            <a:ext cx="76371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4000" b="1" dirty="0"/>
              <a:t>სამედიცინო განათლების განვითარების სტრატეგია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9269" y="4941168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წელი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545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025046"/>
              </p:ext>
            </p:extLst>
          </p:nvPr>
        </p:nvGraphicFramePr>
        <p:xfrm>
          <a:off x="179512" y="908720"/>
          <a:ext cx="8784976" cy="548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0836"/>
                <a:gridCol w="7644140"/>
              </a:tblGrid>
              <a:tr h="1392105">
                <a:tc>
                  <a:txBody>
                    <a:bodyPr/>
                    <a:lstStyle/>
                    <a:p>
                      <a:pPr marL="149225" marR="0" indent="-14922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49225" algn="l"/>
                          <a:tab pos="238125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en-US" sz="1600" b="1" dirty="0" err="1">
                          <a:effectLst/>
                          <a:latin typeface="Sylfaen" panose="010A0502050306030303" pitchFamily="18" charset="0"/>
                        </a:rPr>
                        <a:t>სიძლიერე</a:t>
                      </a:r>
                      <a:endParaRPr lang="en-US" sz="1600" b="1" dirty="0">
                        <a:effectLst/>
                        <a:latin typeface="Sylfaen" panose="010A0502050306030303" pitchFamily="18" charset="0"/>
                        <a:ea typeface="Calibri"/>
                        <a:cs typeface="Times New Roman"/>
                      </a:endParaRPr>
                    </a:p>
                  </a:txBody>
                  <a:tcPr marL="19099" marR="19099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სამედიცინო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განათლების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სამსაფეხურიანი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სისტემა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მსოფლიო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სამედიცინო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განათლების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ფედერაციის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საბაზისო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სტანდარტებთან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თავსებადობა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შეფასების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მექანიზმების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(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სასერტიფიკაციო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და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საკვალიფიკაციო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გამოცდები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)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არსებობა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არსებული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პოლიტიკური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ნება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დარგის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წარმომადგენლების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მხრიდან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ცვლილებების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სურვილი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ევროკავშირთან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ინტეგრაცია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სახელმწიფოს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მხრიდან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ჯანდაცვით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სერვისებზე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საყოველთაო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ფინანსური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ხელმისაწვდომობის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არსებობა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ჯანდაცვითი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დაწესებულებების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კარგად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განვითარებული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ქსელი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დარგობრივი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ორგანიზაციების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არსებობა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სათანადო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ისტორიული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და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ინსტიტუციური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გამოცდილება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  <a:ea typeface="Calibri"/>
                        <a:cs typeface="Times New Roman"/>
                      </a:endParaRPr>
                    </a:p>
                  </a:txBody>
                  <a:tcPr marL="19099" marR="19099" marT="0" marB="0"/>
                </a:tc>
              </a:tr>
              <a:tr h="1405545">
                <a:tc>
                  <a:txBody>
                    <a:bodyPr/>
                    <a:lstStyle/>
                    <a:p>
                      <a:pPr marL="149225" marR="0" indent="-14922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49225" algn="l"/>
                          <a:tab pos="238125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en-US" sz="1600" b="1" dirty="0" err="1">
                          <a:effectLst/>
                          <a:latin typeface="Sylfaen" panose="010A0502050306030303" pitchFamily="18" charset="0"/>
                        </a:rPr>
                        <a:t>სისუსტე</a:t>
                      </a:r>
                      <a:endParaRPr lang="en-US" sz="1600" b="1" dirty="0">
                        <a:effectLst/>
                        <a:latin typeface="Sylfaen" panose="010A0502050306030303" pitchFamily="18" charset="0"/>
                        <a:ea typeface="Calibri"/>
                        <a:cs typeface="Times New Roman"/>
                      </a:endParaRPr>
                    </a:p>
                  </a:txBody>
                  <a:tcPr marL="19099" marR="19099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75565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უპგ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ნებაყოფლობითი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სისტემა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75565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საქართველოში მიღებული დიპლომისშემდომი განათლების ევროკავშირის და სხვა მოწინავე ქვეყნებში აღიარების პრობლემა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საუნივერსიტეტო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კლინიკების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ნაკლებობა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კვალიფიციური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პედაგოგიური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რესურსის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ნალებობა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პროგრამების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აკრედიტაციის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პრობლემა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(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ადამიანური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რესურსი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მეთოდოლოგია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)</a:t>
                      </a: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მონაცემთა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ბაზების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არასრულფასოვნება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უპგ და დიპლომისშემდგომი განათლების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პროგრამებში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მონაწილეობისათვის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ფინანსური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ხელმისაწვდომობის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პრობლემა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ძლიერი დარგობრივი პროფესიული ორგანიზაციების ნაკლებობა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სამედიცინო მომსახურების ხარისხის შეფასების მექანიზმების არასრულფასოვნება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  <a:ea typeface="Calibri"/>
                        <a:cs typeface="Times New Roman"/>
                      </a:endParaRPr>
                    </a:p>
                  </a:txBody>
                  <a:tcPr marL="19099" marR="19099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116632"/>
            <a:ext cx="8229600" cy="778098"/>
          </a:xfrm>
        </p:spPr>
        <p:txBody>
          <a:bodyPr>
            <a:normAutofit fontScale="90000"/>
          </a:bodyPr>
          <a:lstStyle/>
          <a:p>
            <a:pPr algn="r"/>
            <a:r>
              <a:rPr lang="ka-GE" sz="4000" dirty="0" smtClean="0">
                <a:effectLst/>
              </a:rPr>
              <a:t/>
            </a:r>
            <a:br>
              <a:rPr lang="ka-GE" sz="4000" dirty="0" smtClean="0">
                <a:effectLst/>
              </a:rPr>
            </a:br>
            <a:r>
              <a:rPr lang="ka-GE" sz="4000" dirty="0" smtClean="0">
                <a:effectLst/>
              </a:rPr>
              <a:t>SWOT </a:t>
            </a:r>
            <a:r>
              <a:rPr lang="ka-GE" sz="4000" dirty="0">
                <a:effectLst/>
              </a:rPr>
              <a:t>ანალიზი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441799"/>
              </p:ext>
            </p:extLst>
          </p:nvPr>
        </p:nvGraphicFramePr>
        <p:xfrm>
          <a:off x="539552" y="1268760"/>
          <a:ext cx="8280919" cy="4813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192"/>
                <a:gridCol w="6552727"/>
              </a:tblGrid>
              <a:tr h="2664296">
                <a:tc>
                  <a:txBody>
                    <a:bodyPr/>
                    <a:lstStyle/>
                    <a:p>
                      <a:pPr marL="149225" marR="0" indent="-14922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49225" algn="l"/>
                          <a:tab pos="238125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en-US" sz="1600" b="1" dirty="0" err="1">
                          <a:effectLst/>
                          <a:latin typeface="Sylfaen" panose="010A0502050306030303" pitchFamily="18" charset="0"/>
                        </a:rPr>
                        <a:t>შესაძლებლობები</a:t>
                      </a:r>
                      <a:endParaRPr lang="en-US" sz="1600" b="1" dirty="0">
                        <a:effectLst/>
                        <a:latin typeface="Sylfaen" panose="010A0502050306030303" pitchFamily="18" charset="0"/>
                        <a:ea typeface="Calibri"/>
                        <a:cs typeface="Times New Roman"/>
                      </a:endParaRPr>
                    </a:p>
                  </a:txBody>
                  <a:tcPr marL="19099" marR="19099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უპგ-ში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მონაწილეობისათვის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მოტივაციების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მექანიზმების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განვითარება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და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სავალდებულო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სისტემაზე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ეტაპობრივი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გადასვლა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საუნივერსიტეტო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კლინიკების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განვითარების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ხელშეწყობა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პედაგოგიური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და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მარეგულირებელი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უწყების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ადამიანური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რესურსის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გაძლიერება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სამედიცინო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მომსახურების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ხარისხის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უზრუნველყოფის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სქემების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განვითარება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ევროკავშირთან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ასოცირების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ფარგლებში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მოქმედი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ნორმატიული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სივრცის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სრულყოფა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მაძიებლების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დაფინანსების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ეფექტური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სისტემის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ამოქმედება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სამედიცინო პერსონალის საერთაშორისო მობილობა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  <a:ea typeface="Calibri"/>
                        <a:cs typeface="Times New Roman"/>
                      </a:endParaRPr>
                    </a:p>
                  </a:txBody>
                  <a:tcPr marL="19099" marR="19099" marT="0" marB="0"/>
                </a:tc>
              </a:tr>
              <a:tr h="2148870">
                <a:tc>
                  <a:txBody>
                    <a:bodyPr/>
                    <a:lstStyle/>
                    <a:p>
                      <a:pPr marL="149225" marR="0" indent="-149225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49225" algn="l"/>
                          <a:tab pos="238125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en-US" sz="1600" b="1" dirty="0" err="1">
                          <a:effectLst/>
                          <a:latin typeface="Sylfaen" panose="010A0502050306030303" pitchFamily="18" charset="0"/>
                        </a:rPr>
                        <a:t>საფრთხეები</a:t>
                      </a:r>
                      <a:endParaRPr lang="en-US" sz="1600" b="1" dirty="0">
                        <a:effectLst/>
                        <a:latin typeface="Sylfaen" panose="010A0502050306030303" pitchFamily="18" charset="0"/>
                        <a:ea typeface="Calibri"/>
                        <a:cs typeface="Times New Roman"/>
                      </a:endParaRPr>
                    </a:p>
                  </a:txBody>
                  <a:tcPr marL="19099" marR="19099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14732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ცვლილებებისადმი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სამედიცინო საზოგადოების გარკვეული წარმომადგენლების  მხრიდან პროტესტი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14732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ჯანდაცვითი სერვისების მიმწოდებელთა პროტესტი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14732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შესაძლო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ეკონომიკური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ფაქტორები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(</a:t>
                      </a: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არასაკმარისი დაფინანსება,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არასტაბილურობა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და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ა.შ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.)</a:t>
                      </a: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14732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პოლიტიკური</a:t>
                      </a: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Sylfaen" panose="010A0502050306030303" pitchFamily="18" charset="0"/>
                        </a:rPr>
                        <a:t>არასტაბილურობა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14732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კადრების გადინება (მ.შ. სახელმწიფო უწყებებიდან)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14732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</a:tabLst>
                      </a:pPr>
                      <a:r>
                        <a:rPr lang="ka-GE" sz="1500" dirty="0">
                          <a:effectLst/>
                          <a:latin typeface="Sylfaen" panose="010A0502050306030303" pitchFamily="18" charset="0"/>
                        </a:rPr>
                        <a:t>დაგეგმილი აქტივობების არასაკმარისი დაფინანსება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4572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  <a:ea typeface="Calibri"/>
                        <a:cs typeface="Times New Roman"/>
                      </a:endParaRPr>
                    </a:p>
                  </a:txBody>
                  <a:tcPr marL="19099" marR="19099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r"/>
            <a:r>
              <a:rPr lang="ka-GE" sz="4000" dirty="0" smtClean="0">
                <a:effectLst/>
              </a:rPr>
              <a:t/>
            </a:r>
            <a:br>
              <a:rPr lang="ka-GE" sz="4000" dirty="0" smtClean="0">
                <a:effectLst/>
              </a:rPr>
            </a:br>
            <a:r>
              <a:rPr lang="ka-GE" sz="4000" dirty="0" smtClean="0">
                <a:effectLst/>
              </a:rPr>
              <a:t>SWOT </a:t>
            </a:r>
            <a:r>
              <a:rPr lang="ka-GE" sz="4000" dirty="0">
                <a:effectLst/>
              </a:rPr>
              <a:t>ანალიზი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349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2457618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>
                <a:effectLst/>
              </a:rPr>
              <a:t/>
            </a:r>
            <a:br>
              <a:rPr lang="ka-GE" sz="3600" dirty="0" smtClean="0">
                <a:effectLst/>
              </a:rPr>
            </a:br>
            <a:r>
              <a:rPr lang="ka-GE" sz="3600" dirty="0">
                <a:effectLst/>
              </a:rPr>
              <a:t/>
            </a:r>
            <a:br>
              <a:rPr lang="ka-GE" sz="3600" dirty="0">
                <a:effectLst/>
              </a:rPr>
            </a:br>
            <a:r>
              <a:rPr lang="ka-GE" sz="3600" dirty="0" smtClean="0">
                <a:effectLst/>
              </a:rPr>
              <a:t/>
            </a:r>
            <a:br>
              <a:rPr lang="ka-GE" sz="3600" dirty="0" smtClean="0">
                <a:effectLst/>
              </a:rPr>
            </a:br>
            <a:r>
              <a:rPr lang="ka-GE" sz="3600" dirty="0">
                <a:effectLst/>
              </a:rPr>
              <a:t/>
            </a:r>
            <a:br>
              <a:rPr lang="ka-GE" sz="3600" dirty="0">
                <a:effectLst/>
              </a:rPr>
            </a:br>
            <a:r>
              <a:rPr lang="ka-GE" sz="4000" dirty="0" smtClean="0">
                <a:effectLst/>
              </a:rPr>
              <a:t>სტრატეგიული </a:t>
            </a:r>
            <a:r>
              <a:rPr lang="ka-GE" sz="4000" dirty="0">
                <a:effectLst/>
              </a:rPr>
              <a:t>ხედვა და სექტორული პრიორიტეტები</a:t>
            </a:r>
            <a:r>
              <a:rPr lang="en-US" sz="3600" dirty="0">
                <a:effectLst/>
              </a:rPr>
              <a:t/>
            </a:r>
            <a:br>
              <a:rPr lang="en-US" sz="3600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673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ka-GE" sz="2400" dirty="0"/>
              <a:t>2030 წლისათვის ჯანმრთელობის დაცვის სისტემაში დასაქმებული ექიმების  გადანაწილება და კვალიფიკაცია, უსაფრთხო და ხარისხიან სამედიცინო მომსახურებაზე ხელმისაწვდომობის საშუალებით, ხელს უწობს საქართველოს მოსახლეობის ჯანმრთელობის მდგომარეობის </a:t>
            </a:r>
            <a:r>
              <a:rPr lang="ka-GE" sz="2400" dirty="0" smtClean="0"/>
              <a:t>გაუმჯობესებას</a:t>
            </a:r>
            <a:endParaRPr lang="en-US" sz="2400" dirty="0" smtClean="0"/>
          </a:p>
          <a:p>
            <a:pPr>
              <a:defRPr/>
            </a:pPr>
            <a:r>
              <a:rPr lang="ka-GE" sz="2400" dirty="0" smtClean="0"/>
              <a:t>საქართველოში </a:t>
            </a:r>
            <a:r>
              <a:rPr lang="ka-GE" sz="2400" dirty="0"/>
              <a:t>მიღებული დიპლომისშემდგომი განათლება აღიარებულია ევროკავშირის </a:t>
            </a:r>
            <a:r>
              <a:rPr lang="ka-GE" sz="2400" dirty="0" smtClean="0"/>
              <a:t>ქვეყნებში</a:t>
            </a:r>
            <a:endParaRPr lang="ka-GE" sz="2400" dirty="0"/>
          </a:p>
          <a:p>
            <a:pPr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457450" y="594622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3600" b="1" dirty="0"/>
              <a:t>ხედვა </a:t>
            </a:r>
            <a:endParaRPr lang="en-US" sz="36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42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800" dirty="0"/>
          </a:p>
          <a:p>
            <a:pPr>
              <a:defRPr/>
            </a:pPr>
            <a:endParaRPr lang="ka-GE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568288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3600" dirty="0" smtClean="0"/>
              <a:t>მიზანი</a:t>
            </a:r>
            <a:endParaRPr lang="en-US" sz="36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58" y="1464439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800" dirty="0"/>
              <a:t>სამედიცინო განათლების (დიპლომისშემდგომი, უწყვეტი განათლება) სისტემა, რომელიც  აკმაყოფილებს ევროკავშირისა და სამედიცინო განათლებაში მსოფლიო ფედერაციის მოთხოვნებს, უზრუნველყოფს ხარისხიანი და  ქვეყნის საჭიროებების შესაბამისი რაოდენობის სამედიცინო ადამიანური რესურსის </a:t>
            </a:r>
            <a:r>
              <a:rPr lang="ka-GE" sz="2800" dirty="0" smtClean="0"/>
              <a:t>მომზადებას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022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107504" y="1447800"/>
            <a:ext cx="8807896" cy="4724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ka-GE" sz="2800" dirty="0"/>
              <a:t>სამედიცინო ადამიანური რესურსის გენერირების საჭიროებებზე ორიენტირებული საგანმანათლებლო სისტემის განვითარება</a:t>
            </a:r>
            <a:endParaRPr lang="en-US" sz="2800" dirty="0"/>
          </a:p>
          <a:p>
            <a:pPr>
              <a:defRPr/>
            </a:pPr>
            <a:endParaRPr lang="ka-GE" sz="2800" dirty="0" smtClean="0"/>
          </a:p>
          <a:p>
            <a:pPr>
              <a:defRPr/>
            </a:pPr>
            <a:r>
              <a:rPr lang="ka-GE" sz="2800" dirty="0"/>
              <a:t>საქართველოში მიღებული სამედიცინო განათლების ევროკავშირის ქვეყნებში აღიარების </a:t>
            </a:r>
            <a:r>
              <a:rPr lang="ka-GE" sz="2800" dirty="0" smtClean="0"/>
              <a:t>ხელშეწყობა</a:t>
            </a:r>
          </a:p>
          <a:p>
            <a:pPr>
              <a:defRPr/>
            </a:pPr>
            <a:endParaRPr lang="ka-GE" sz="2800" dirty="0"/>
          </a:p>
          <a:p>
            <a:pPr>
              <a:defRPr/>
            </a:pPr>
            <a:r>
              <a:rPr lang="ka-GE" sz="2800" dirty="0"/>
              <a:t>ექიმთა კვალიფიკაციის </a:t>
            </a:r>
            <a:r>
              <a:rPr lang="ka-GE" sz="2800" dirty="0" smtClean="0"/>
              <a:t>ამაღლება</a:t>
            </a:r>
            <a:endParaRPr lang="ka-GE" sz="28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568288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3600" dirty="0" smtClean="0"/>
              <a:t>ამოცანები</a:t>
            </a:r>
            <a:endParaRPr lang="en-US" sz="36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11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260648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3600" dirty="0" smtClean="0"/>
              <a:t>სამიზნე მაჩვენებლები 2025 წლისათვის</a:t>
            </a:r>
            <a:endParaRPr lang="en-US" sz="36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107504" y="1447800"/>
            <a:ext cx="8807896" cy="4724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ka-GE" sz="2800" dirty="0"/>
              <a:t>ექიმის პროდუქტიულობა ჰოსპიტალურ </a:t>
            </a:r>
            <a:r>
              <a:rPr lang="ka-GE" sz="2800" dirty="0" smtClean="0"/>
              <a:t>სექტორში - 55 (საბაზისო 2017 – 45)</a:t>
            </a:r>
          </a:p>
          <a:p>
            <a:pPr marL="109728" indent="0">
              <a:buNone/>
              <a:defRPr/>
            </a:pPr>
            <a:endParaRPr lang="ka-GE" sz="2800" dirty="0" smtClean="0"/>
          </a:p>
          <a:p>
            <a:pPr>
              <a:defRPr/>
            </a:pPr>
            <a:r>
              <a:rPr lang="ka-GE" sz="2800" dirty="0"/>
              <a:t>ექთან-ექიმის </a:t>
            </a:r>
            <a:r>
              <a:rPr lang="ka-GE" sz="2800" dirty="0" smtClean="0"/>
              <a:t>შეფარდება 1.3 : 1 </a:t>
            </a:r>
            <a:r>
              <a:rPr lang="ka-GE" sz="2800" dirty="0"/>
              <a:t>(საბაზისო 2017 – </a:t>
            </a:r>
            <a:r>
              <a:rPr lang="ka-GE" sz="2800" dirty="0" smtClean="0"/>
              <a:t>0.8 : 1)</a:t>
            </a:r>
            <a:endParaRPr lang="ka-GE" sz="2800" dirty="0"/>
          </a:p>
          <a:p>
            <a:pPr>
              <a:defRPr/>
            </a:pPr>
            <a:endParaRPr lang="ka-GE" sz="2800" dirty="0" smtClean="0"/>
          </a:p>
          <a:p>
            <a:pPr>
              <a:defRPr/>
            </a:pPr>
            <a:r>
              <a:rPr lang="ka-GE" sz="2800" dirty="0"/>
              <a:t>საქართველოში მოპოვებული დამოუკიდებელი საექიმო საქმიანობის უფლების ევროკავშირის </a:t>
            </a:r>
            <a:r>
              <a:rPr lang="ka-GE" sz="2800" dirty="0" smtClean="0"/>
              <a:t>ქვეყნებში </a:t>
            </a:r>
            <a:r>
              <a:rPr lang="ka-GE" sz="2800" dirty="0"/>
              <a:t>აღიარების </a:t>
            </a:r>
            <a:r>
              <a:rPr lang="ka-GE" sz="2800" dirty="0" smtClean="0"/>
              <a:t>მაჩვენებელი - </a:t>
            </a:r>
            <a:r>
              <a:rPr lang="ka-GE" sz="2800" dirty="0"/>
              <a:t>ევროკავშირის ქვეყნების 20</a:t>
            </a:r>
            <a:r>
              <a:rPr lang="ka-GE" sz="2800" dirty="0" smtClean="0"/>
              <a:t>% (საბაზისო 2017 – 0)</a:t>
            </a:r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ka-GE" sz="2000" b="1" dirty="0" smtClean="0"/>
          </a:p>
          <a:p>
            <a:pPr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313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916832"/>
            <a:ext cx="86772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 smtClean="0"/>
              <a:t>პრიორიტეტული ღონისძიებები</a:t>
            </a:r>
            <a:endParaRPr lang="ka-GE" sz="3600" dirty="0"/>
          </a:p>
        </p:txBody>
      </p:sp>
    </p:spTree>
    <p:extLst>
      <p:ext uri="{BB962C8B-B14F-4D97-AF65-F5344CB8AC3E}">
        <p14:creationId xmlns:p14="http://schemas.microsoft.com/office/powerpoint/2010/main" val="214762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517928" y="62805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800" dirty="0"/>
              <a:t>ამოცანა 1. სამედიცინო ადამიანური რესურსის გენერირების საჭიროებებზე ორიენტირებული საგანმანათლებლო სისტემის განვითარება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2288" y="1550837"/>
            <a:ext cx="86122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200" dirty="0"/>
              <a:t>1.1. სამედიცინო პერსონალის საინფორმაციო სისტემების/მონაცემთა ბაზების </a:t>
            </a:r>
            <a:r>
              <a:rPr lang="ka-GE" sz="2200" dirty="0" smtClean="0"/>
              <a:t>განვითარება (2023)</a:t>
            </a:r>
          </a:p>
          <a:p>
            <a:r>
              <a:rPr lang="ka-GE" sz="2200" dirty="0"/>
              <a:t>1.2. სამედიცინო ადამიანური რესურსის განვითარების მრავალწლიანი გეგმის (15-20 წელი) მომზადება, რომელიც ჯანდაცვის ადამიანური რესურსის განვითარების მრავალწლიანი გეგმის </a:t>
            </a:r>
            <a:r>
              <a:rPr lang="ka-GE" sz="2200" dirty="0" smtClean="0"/>
              <a:t>ნაწილია (</a:t>
            </a:r>
            <a:r>
              <a:rPr lang="ka-GE" sz="2200" dirty="0"/>
              <a:t>2025</a:t>
            </a:r>
            <a:r>
              <a:rPr lang="ka-GE" sz="2200" dirty="0" smtClean="0"/>
              <a:t>)</a:t>
            </a:r>
          </a:p>
          <a:p>
            <a:r>
              <a:rPr lang="ka-GE" sz="2200" dirty="0"/>
              <a:t>1.3. სამედიცინო ადამიანური რესურსის განვითარების მრავალწლიანი გეგმის იმპლემენტაციის </a:t>
            </a:r>
            <a:r>
              <a:rPr lang="ka-GE" sz="2200" dirty="0" smtClean="0"/>
              <a:t>დაწყება (</a:t>
            </a:r>
            <a:r>
              <a:rPr lang="ka-GE" sz="2200" dirty="0"/>
              <a:t>2025</a:t>
            </a:r>
            <a:r>
              <a:rPr lang="ka-GE" sz="2200" dirty="0" smtClean="0"/>
              <a:t>)</a:t>
            </a:r>
          </a:p>
          <a:p>
            <a:r>
              <a:rPr lang="ka-GE" sz="2200" dirty="0"/>
              <a:t>1.4. ექიმების საჭიროებების სალიცენზიო/სანებართვო მოთხოვნებში, აკრედიტაციის სტანდარტებში, ასევე, სახელმწიფო პროგრამების ფარგლებში სერვისის მიმწოდებელთა კონტრაქტირებისას  </a:t>
            </a:r>
            <a:r>
              <a:rPr lang="ka-GE" sz="2200" dirty="0" smtClean="0"/>
              <a:t>გათვალისწინება (ეტაპობრივად)</a:t>
            </a:r>
          </a:p>
          <a:p>
            <a:r>
              <a:rPr lang="ka-GE" sz="2200" dirty="0"/>
              <a:t>1.5. დიპლომისშემდგომ განათლებაზე ფინანსური ხელმისაწცდომობის </a:t>
            </a:r>
            <a:r>
              <a:rPr lang="ka-GE" sz="2200" dirty="0" smtClean="0"/>
              <a:t>გაზრდა (</a:t>
            </a:r>
            <a:r>
              <a:rPr lang="ka-GE" sz="2200" dirty="0"/>
              <a:t>2019 წლიდან ეტაპობრივად</a:t>
            </a:r>
            <a:r>
              <a:rPr lang="ka-GE" sz="2200" dirty="0" smtClean="0"/>
              <a:t>)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73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373616" cy="4525963"/>
          </a:xfrm>
        </p:spPr>
        <p:txBody>
          <a:bodyPr>
            <a:normAutofit/>
          </a:bodyPr>
          <a:lstStyle/>
          <a:p>
            <a:r>
              <a:rPr lang="ka-GE" sz="2200" dirty="0"/>
              <a:t>2.1. დიპლომისშემდგომი და უწყვეტი სამედიცინო განათლების აღიარების მექანიზმების ევროკავშირში მოქმედ მარეგულირებელ გარემოსთან შესაბამისობაში </a:t>
            </a:r>
            <a:r>
              <a:rPr lang="ka-GE" sz="2200" dirty="0" smtClean="0"/>
              <a:t>მოყვანა (2022)</a:t>
            </a:r>
          </a:p>
          <a:p>
            <a:endParaRPr lang="ka-GE" sz="2200" dirty="0"/>
          </a:p>
          <a:p>
            <a:r>
              <a:rPr lang="ka-GE" sz="2200" dirty="0"/>
              <a:t>2.2. დიპლომისშემდგომი მზადების/სარეზიდენტო პროგრამების ხანგრძლივობებისა და შინაარსის ევროკავშირის პროგრამებთან თავსებადობის </a:t>
            </a:r>
            <a:r>
              <a:rPr lang="ka-GE" sz="2200" dirty="0" smtClean="0"/>
              <a:t>უზრუნველყოფა (2023)</a:t>
            </a:r>
          </a:p>
          <a:p>
            <a:endParaRPr lang="ka-GE" dirty="0"/>
          </a:p>
          <a:p>
            <a:endParaRPr lang="ka-GE" dirty="0" smtClean="0"/>
          </a:p>
          <a:p>
            <a:endParaRPr lang="ka-GE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07288" cy="1296144"/>
          </a:xfrm>
        </p:spPr>
        <p:txBody>
          <a:bodyPr>
            <a:noAutofit/>
          </a:bodyPr>
          <a:lstStyle/>
          <a:p>
            <a:r>
              <a:rPr lang="ka-GE" sz="2800" b="0" dirty="0" smtClean="0">
                <a:effectLst/>
              </a:rPr>
              <a:t/>
            </a:r>
            <a:br>
              <a:rPr lang="ka-GE" sz="2800" b="0" dirty="0" smtClean="0">
                <a:effectLst/>
              </a:rPr>
            </a:br>
            <a:r>
              <a:rPr lang="ka-GE" sz="2800" b="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</a:rPr>
              <a:t>ამოცანა </a:t>
            </a:r>
            <a:r>
              <a:rPr lang="ka-GE" sz="2800" b="0" dirty="0">
                <a:solidFill>
                  <a:schemeClr val="tx1"/>
                </a:solidFill>
                <a:effectLst/>
                <a:latin typeface="Sylfaen" panose="010A0502050306030303" pitchFamily="18" charset="0"/>
              </a:rPr>
              <a:t>2. საქართველოში მიღებული სამედიცინო განათლების ევროკავშირის ქვეყნებში აღიარების ხელშეწყობა</a:t>
            </a:r>
            <a:r>
              <a:rPr lang="en-US" sz="2800" b="0" dirty="0">
                <a:effectLst/>
              </a:rPr>
              <a:t/>
            </a:r>
            <a:br>
              <a:rPr lang="en-US" sz="2800" b="0" dirty="0">
                <a:effectLst/>
              </a:rPr>
            </a:br>
            <a:endParaRPr lang="en-US" sz="2800" b="0" dirty="0"/>
          </a:p>
        </p:txBody>
      </p:sp>
    </p:spTree>
    <p:extLst>
      <p:ext uri="{BB962C8B-B14F-4D97-AF65-F5344CB8AC3E}">
        <p14:creationId xmlns:p14="http://schemas.microsoft.com/office/powerpoint/2010/main" val="281884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x-none" sz="4000">
                <a:effectLst/>
              </a:rPr>
              <a:t>არსებული მდგომარეობის მიმოხილვა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8159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256584"/>
          </a:xfrm>
        </p:spPr>
        <p:txBody>
          <a:bodyPr>
            <a:normAutofit fontScale="85000" lnSpcReduction="20000"/>
          </a:bodyPr>
          <a:lstStyle/>
          <a:p>
            <a:r>
              <a:rPr lang="ka-GE" sz="2600" dirty="0"/>
              <a:t>3.1. ექიმთა სერტიფიცირების არსებული ინსტრუმენტის (სასერტიფიკაციო ტესტების) </a:t>
            </a:r>
            <a:r>
              <a:rPr lang="ka-GE" sz="2600" dirty="0" smtClean="0"/>
              <a:t>განახლება/გაუმჯობესება (2021)</a:t>
            </a:r>
          </a:p>
          <a:p>
            <a:r>
              <a:rPr lang="ka-GE" sz="2600" dirty="0"/>
              <a:t>3.2. სასერტიფიკაციო გამოცდების ფორმატის ცვლილება - ორეტაპიანი გამოცდების შემოღება (მე-2 ეტაპი - პროფესიული უნარების შეფასების ინსტრუმენტი</a:t>
            </a:r>
            <a:r>
              <a:rPr lang="ka-GE" sz="2600" dirty="0" smtClean="0"/>
              <a:t>) (2022)</a:t>
            </a:r>
          </a:p>
          <a:p>
            <a:r>
              <a:rPr lang="ka-GE" sz="2600" dirty="0"/>
              <a:t>3.3. ერთიანი დიპლომისშემდგომი საკვალიფიკაციო საგამოცდო ინსტრუმენტის </a:t>
            </a:r>
            <a:r>
              <a:rPr lang="ka-GE" sz="2600" dirty="0" smtClean="0"/>
              <a:t>სრულყოფა (2021)</a:t>
            </a:r>
          </a:p>
          <a:p>
            <a:r>
              <a:rPr lang="ka-GE" sz="2600" dirty="0" smtClean="0"/>
              <a:t>3.4. პრიორიტეტულ სამედიცინო </a:t>
            </a:r>
            <a:r>
              <a:rPr lang="ka-GE" sz="2600" dirty="0"/>
              <a:t>მიმართულებებში უწყვეტი სამედიცინო განათლების აქტივობებზე ხელმისაწვდომობის </a:t>
            </a:r>
            <a:r>
              <a:rPr lang="ka-GE" sz="2600" dirty="0" smtClean="0"/>
              <a:t>უზრუნველყოფა (2022)</a:t>
            </a:r>
          </a:p>
          <a:p>
            <a:r>
              <a:rPr lang="ka-GE" sz="2600" dirty="0"/>
              <a:t>3.5. უწყვეტი სამედიცინო განათლების სავალდებულო სისტემის/რესერტიფიცირების  ამოქმედება </a:t>
            </a:r>
            <a:r>
              <a:rPr lang="ka-GE" sz="2600" dirty="0" smtClean="0"/>
              <a:t>(2022)</a:t>
            </a:r>
          </a:p>
          <a:p>
            <a:r>
              <a:rPr lang="ka-GE" sz="2600" dirty="0"/>
              <a:t>3.6. მსოფლიოში აღიარებულ საგანმანათლებლო რესურსებთან (მ.შ. ბიბლიოთეკები, </a:t>
            </a:r>
            <a:r>
              <a:rPr lang="ka-GE" sz="2600" dirty="0" smtClean="0"/>
              <a:t>სასწავლო რესურსები) </a:t>
            </a:r>
            <a:r>
              <a:rPr lang="ka-GE" sz="2600" dirty="0"/>
              <a:t>თანამშრომლობის </a:t>
            </a:r>
            <a:r>
              <a:rPr lang="ka-GE" sz="2600" dirty="0" smtClean="0"/>
              <a:t>გაღრმავება (2022)</a:t>
            </a:r>
          </a:p>
          <a:p>
            <a:r>
              <a:rPr lang="ka-GE" sz="2600" dirty="0"/>
              <a:t>3.7. პროფესიული ორგანიზაციების აღიარების მექანიზმის </a:t>
            </a:r>
            <a:r>
              <a:rPr lang="ka-GE" sz="2600" dirty="0" smtClean="0"/>
              <a:t>ამოქმედება (2020)</a:t>
            </a:r>
          </a:p>
          <a:p>
            <a:endParaRPr lang="ka-GE" dirty="0" smtClean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ka-GE" sz="2800" b="0" dirty="0">
                <a:solidFill>
                  <a:schemeClr val="tx1"/>
                </a:solidFill>
                <a:effectLst/>
              </a:rPr>
              <a:t>ამოცანა 3. ექიმთა კვალიფიკაციის ამაღლება</a:t>
            </a:r>
            <a:endParaRPr lang="en-US" sz="2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274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/>
              <a:t>წამყვანი </a:t>
            </a:r>
            <a:r>
              <a:rPr lang="ka-GE" sz="2400" dirty="0" smtClean="0"/>
              <a:t>უწყება - სოტდშჯსდ სამინისტრო</a:t>
            </a:r>
          </a:p>
          <a:p>
            <a:endParaRPr lang="ka-GE" sz="2400" dirty="0"/>
          </a:p>
          <a:p>
            <a:r>
              <a:rPr lang="ka-GE" sz="2400" dirty="0" smtClean="0"/>
              <a:t>მაკოორდინირებელი რგოლი - </a:t>
            </a:r>
            <a:r>
              <a:rPr lang="ka-GE" sz="2400" dirty="0"/>
              <a:t>სამედიცინო ადამიანური რესურსის განვითარების მიზნით შექმნილი სამუშაო </a:t>
            </a:r>
            <a:r>
              <a:rPr lang="ka-GE" sz="2400" dirty="0" smtClean="0"/>
              <a:t>ჯგუფი</a:t>
            </a:r>
          </a:p>
          <a:p>
            <a:endParaRPr lang="ka-GE" sz="2400" dirty="0"/>
          </a:p>
          <a:p>
            <a:r>
              <a:rPr lang="ka-GE" sz="2400" dirty="0" smtClean="0"/>
              <a:t>დაფინანსება - სახელმწიფო ბიუჯეტი, დონორი ორგანიზაციები (</a:t>
            </a:r>
            <a:r>
              <a:rPr lang="ka-GE" sz="2400" dirty="0"/>
              <a:t>საპროგნოზო ბიუჯეტია 1 038 000 </a:t>
            </a:r>
            <a:r>
              <a:rPr lang="ka-GE" sz="2400" dirty="0" smtClean="0"/>
              <a:t>ლარი)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r"/>
            <a:r>
              <a:rPr lang="ka-GE" sz="3600" b="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</a:rPr>
              <a:t>სტრატეგიის განხორციელება</a:t>
            </a:r>
            <a:endParaRPr lang="en-US" sz="3600" b="0" dirty="0">
              <a:solidFill>
                <a:schemeClr val="tx1"/>
              </a:solidFill>
              <a:effectLst/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0938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8" name="AutoShape 4" descr="WFME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6" descr="WFME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7" name="Picture 9" descr="http://wfme.org/wp-content/uploads/2017/05/WFME-Trilogy-of-Standards_n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91785"/>
            <a:ext cx="7632848" cy="457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218380" y="329296"/>
            <a:ext cx="403027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WFME</a:t>
            </a:r>
            <a:r>
              <a:rPr lang="ka-GE" sz="3600" dirty="0" smtClean="0"/>
              <a:t>, ტრილოგია</a:t>
            </a:r>
          </a:p>
          <a:p>
            <a:r>
              <a:rPr lang="en-US" sz="3600" dirty="0" smtClean="0"/>
              <a:t> - </a:t>
            </a:r>
            <a:r>
              <a:rPr lang="ka-GE" sz="3600" dirty="0" smtClean="0"/>
              <a:t>სტანდარტები</a:t>
            </a:r>
            <a:r>
              <a:rPr lang="en-U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11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836712"/>
            <a:ext cx="828321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DIRECTIVE 2005/36/EC OF THE EUROPEAN PARLIAMENT AND OF THE COUNCIL of 7 September 2005 on the recognition of professional qualifications </a:t>
            </a:r>
            <a:endParaRPr lang="ka-G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DIRECTIVE 2013/55/EU OF THE EUROPEAN PARLIAMENT AND OF THE COUNCIL of 20 November 2013 amending Directive 2005/36/EC on the recognition of professional qualifications and Regulation (EU) No 1024/2012 on administrative cooperation through the Internal Market Information System (‘the IMI Regulation’)</a:t>
            </a:r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/>
          </a:p>
        </p:txBody>
      </p:sp>
    </p:spTree>
    <p:extLst>
      <p:ext uri="{BB962C8B-B14F-4D97-AF65-F5344CB8AC3E}">
        <p14:creationId xmlns:p14="http://schemas.microsoft.com/office/powerpoint/2010/main" val="411940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2171968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3757" y="1600200"/>
            <a:ext cx="708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გმადლობთ ყურადღებისათვის!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817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1447800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63688" y="404663"/>
            <a:ext cx="708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>
                <a:latin typeface="Sylfaen" pitchFamily="18" charset="0"/>
              </a:rPr>
              <a:t>ექიმებით უზრუნველყოფის </a:t>
            </a:r>
            <a:r>
              <a:rPr lang="ka-GE" sz="2800" dirty="0">
                <a:latin typeface="Sylfaen" pitchFamily="18" charset="0"/>
              </a:rPr>
              <a:t>მაჩვენებლები</a:t>
            </a:r>
            <a:endParaRPr lang="en-US" sz="2800" b="1" dirty="0">
              <a:latin typeface="Sylfae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6180" y="48768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3"/>
          <p:cNvSpPr/>
          <p:nvPr/>
        </p:nvSpPr>
        <p:spPr>
          <a:xfrm>
            <a:off x="279443" y="6058487"/>
            <a:ext cx="80648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200" i="1" dirty="0"/>
              <a:t>წყარო: სტატისტიკური ცნობარი, </a:t>
            </a:r>
            <a:r>
              <a:rPr lang="ka-GE" sz="1200" i="1" dirty="0" smtClean="0"/>
              <a:t>201</a:t>
            </a:r>
            <a:r>
              <a:rPr lang="en-US" sz="1200" i="1" dirty="0"/>
              <a:t>7</a:t>
            </a:r>
            <a:r>
              <a:rPr lang="en-US" sz="1200" i="1" dirty="0" smtClean="0"/>
              <a:t> </a:t>
            </a:r>
            <a:r>
              <a:rPr lang="ka-GE" sz="1200" i="1" dirty="0" smtClean="0"/>
              <a:t>წელი,დკ&amp;სჯეც</a:t>
            </a:r>
            <a:endParaRPr lang="en-US" sz="1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2280" y="1997439"/>
            <a:ext cx="8229600" cy="337577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2400" dirty="0"/>
          </a:p>
          <a:p>
            <a:endParaRPr lang="ka-GE" sz="2400" dirty="0"/>
          </a:p>
          <a:p>
            <a:endParaRPr lang="ka-GE" sz="2400" dirty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988613907"/>
              </p:ext>
            </p:extLst>
          </p:nvPr>
        </p:nvGraphicFramePr>
        <p:xfrm>
          <a:off x="253480" y="1628800"/>
          <a:ext cx="863900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529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1447800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7704" y="493693"/>
            <a:ext cx="708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>
                <a:latin typeface="Sylfaen" pitchFamily="18" charset="0"/>
              </a:rPr>
              <a:t>ექთან-ექიმის თანაფარდობის მაჩვენებლები</a:t>
            </a:r>
            <a:endParaRPr lang="en-US" sz="2800" b="1" dirty="0">
              <a:latin typeface="Sylfae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6180" y="48768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3"/>
          <p:cNvSpPr/>
          <p:nvPr/>
        </p:nvSpPr>
        <p:spPr>
          <a:xfrm>
            <a:off x="279443" y="6058487"/>
            <a:ext cx="80648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200" i="1" dirty="0"/>
              <a:t>წყარო: სტატისტიკური ცნობარი, </a:t>
            </a:r>
            <a:r>
              <a:rPr lang="ka-GE" sz="1200" i="1" dirty="0" smtClean="0"/>
              <a:t>201</a:t>
            </a:r>
            <a:r>
              <a:rPr lang="en-US" sz="1200" i="1" dirty="0" smtClean="0"/>
              <a:t>7 </a:t>
            </a:r>
            <a:r>
              <a:rPr lang="ka-GE" sz="1200" i="1" dirty="0" smtClean="0"/>
              <a:t>წელი,დკ&amp;სჯეც</a:t>
            </a:r>
            <a:endParaRPr lang="en-US" sz="1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>
            <a:normAutofit/>
          </a:bodyPr>
          <a:lstStyle/>
          <a:p>
            <a:endParaRPr lang="ka-GE" sz="2400" dirty="0"/>
          </a:p>
          <a:p>
            <a:endParaRPr lang="ka-GE" sz="2400" dirty="0"/>
          </a:p>
          <a:p>
            <a:endParaRPr lang="ka-GE" sz="2400" dirty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678229649"/>
              </p:ext>
            </p:extLst>
          </p:nvPr>
        </p:nvGraphicFramePr>
        <p:xfrm>
          <a:off x="683568" y="1844825"/>
          <a:ext cx="8064896" cy="3678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27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ჩარიცხულთა რაოდენობა (ქართულენოვანი პროგრამები)</a:t>
            </a:r>
          </a:p>
          <a:p>
            <a:endParaRPr lang="ka-GE" dirty="0" smtClean="0"/>
          </a:p>
          <a:p>
            <a:pPr marL="109728" indent="0">
              <a:buNone/>
            </a:pPr>
            <a:endParaRPr lang="ka-GE" dirty="0"/>
          </a:p>
          <a:p>
            <a:endParaRPr lang="ka-GE" dirty="0" smtClean="0"/>
          </a:p>
          <a:p>
            <a:r>
              <a:rPr lang="ka-GE" dirty="0" smtClean="0"/>
              <a:t>კუსდამთავრებულთა რაოდენობა </a:t>
            </a:r>
            <a:r>
              <a:rPr lang="ka-GE" dirty="0"/>
              <a:t>(ქართულენოვანი პროგრამები)</a:t>
            </a:r>
          </a:p>
          <a:p>
            <a:endParaRPr lang="ka-G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/>
          </a:bodyPr>
          <a:lstStyle/>
          <a:p>
            <a:pPr algn="r"/>
            <a:r>
              <a:rPr lang="ka-GE" sz="3600" b="0" dirty="0" smtClean="0">
                <a:solidFill>
                  <a:schemeClr val="tx1"/>
                </a:solidFill>
                <a:effectLst/>
              </a:rPr>
              <a:t>დიპლომამდელი განათლება</a:t>
            </a:r>
            <a:endParaRPr lang="en-US" sz="3600" b="0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94661"/>
              </p:ext>
            </p:extLst>
          </p:nvPr>
        </p:nvGraphicFramePr>
        <p:xfrm>
          <a:off x="899592" y="4941168"/>
          <a:ext cx="6984772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6781"/>
                <a:gridCol w="1396781"/>
                <a:gridCol w="1396781"/>
                <a:gridCol w="1396781"/>
                <a:gridCol w="1397648"/>
              </a:tblGrid>
              <a:tr h="4680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2014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2015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2016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>
                          <a:effectLst/>
                        </a:rPr>
                        <a:t>2017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>
                          <a:effectLst/>
                        </a:rPr>
                        <a:t>2018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80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b="0" dirty="0">
                          <a:solidFill>
                            <a:schemeClr val="tx1"/>
                          </a:solidFill>
                          <a:effectLst/>
                        </a:rPr>
                        <a:t>645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706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1072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1058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956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930781"/>
              </p:ext>
            </p:extLst>
          </p:nvPr>
        </p:nvGraphicFramePr>
        <p:xfrm>
          <a:off x="1043608" y="2492896"/>
          <a:ext cx="6729834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5124"/>
                <a:gridCol w="1345967"/>
                <a:gridCol w="1345967"/>
                <a:gridCol w="1345967"/>
                <a:gridCol w="1346809"/>
              </a:tblGrid>
              <a:tr h="4680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2014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>
                          <a:effectLst/>
                        </a:rPr>
                        <a:t>2015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2016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>
                          <a:effectLst/>
                        </a:rPr>
                        <a:t>2017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>
                          <a:effectLst/>
                        </a:rPr>
                        <a:t>2018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80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b="0" dirty="0">
                          <a:solidFill>
                            <a:schemeClr val="tx1"/>
                          </a:solidFill>
                          <a:effectLst/>
                        </a:rPr>
                        <a:t>1209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1373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>
                          <a:effectLst/>
                        </a:rPr>
                        <a:t>1544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>
                          <a:effectLst/>
                        </a:rPr>
                        <a:t>1788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ka-GE" sz="2000" dirty="0">
                          <a:effectLst/>
                        </a:rPr>
                        <a:t>2046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084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8"/>
            <a:ext cx="8177838" cy="581846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7" name="Rectangle 6"/>
          <p:cNvSpPr/>
          <p:nvPr/>
        </p:nvSpPr>
        <p:spPr>
          <a:xfrm>
            <a:off x="2483768" y="6226224"/>
            <a:ext cx="4580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i="1" dirty="0"/>
              <a:t>წყარო: საერთაშორისო ფონდი „კურაციო“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398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ka-GE" dirty="0" smtClean="0"/>
              <a:t>ექიმების პროდუქტიულობა</a:t>
            </a:r>
            <a:endParaRPr lang="en-US" dirty="0"/>
          </a:p>
        </p:txBody>
      </p:sp>
      <p:pic>
        <p:nvPicPr>
          <p:cNvPr id="4" name="Рисунок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56792"/>
            <a:ext cx="8229600" cy="3960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853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/>
              <a:t>„შინაგანი </a:t>
            </a:r>
            <a:r>
              <a:rPr lang="ka-GE" dirty="0" smtClean="0"/>
              <a:t>მედიცინა“</a:t>
            </a:r>
          </a:p>
          <a:p>
            <a:r>
              <a:rPr lang="ka-GE" dirty="0" smtClean="0"/>
              <a:t>„</a:t>
            </a:r>
            <a:r>
              <a:rPr lang="ka-GE" dirty="0"/>
              <a:t>პედიატრია</a:t>
            </a:r>
            <a:r>
              <a:rPr lang="ka-GE" dirty="0" smtClean="0"/>
              <a:t>“</a:t>
            </a:r>
          </a:p>
          <a:p>
            <a:r>
              <a:rPr lang="ka-GE" dirty="0" smtClean="0"/>
              <a:t>„</a:t>
            </a:r>
            <a:r>
              <a:rPr lang="ka-GE" dirty="0"/>
              <a:t>საოჯახო მედიცინა</a:t>
            </a:r>
            <a:r>
              <a:rPr lang="ka-GE" dirty="0" smtClean="0"/>
              <a:t>“</a:t>
            </a:r>
          </a:p>
          <a:p>
            <a:r>
              <a:rPr lang="ka-GE" dirty="0" smtClean="0"/>
              <a:t>„</a:t>
            </a:r>
            <a:r>
              <a:rPr lang="ka-GE" dirty="0"/>
              <a:t>ლაბორატორიული მედიცინა</a:t>
            </a:r>
            <a:r>
              <a:rPr lang="ka-GE" dirty="0" smtClean="0"/>
              <a:t>“</a:t>
            </a:r>
          </a:p>
          <a:p>
            <a:r>
              <a:rPr lang="ka-GE" dirty="0" smtClean="0"/>
              <a:t>„</a:t>
            </a:r>
            <a:r>
              <a:rPr lang="ka-GE" dirty="0"/>
              <a:t>ინფექციური სნეულებები</a:t>
            </a:r>
            <a:r>
              <a:rPr lang="ka-GE" dirty="0" smtClean="0"/>
              <a:t>“</a:t>
            </a:r>
          </a:p>
          <a:p>
            <a:r>
              <a:rPr lang="ka-GE" dirty="0" smtClean="0"/>
              <a:t>„</a:t>
            </a:r>
            <a:r>
              <a:rPr lang="ka-GE" dirty="0"/>
              <a:t>ფთიზიატრია - პულმონოლოგია</a:t>
            </a:r>
            <a:r>
              <a:rPr lang="ka-GE" dirty="0" smtClean="0"/>
              <a:t>“</a:t>
            </a:r>
          </a:p>
          <a:p>
            <a:r>
              <a:rPr lang="ka-GE" dirty="0" smtClean="0"/>
              <a:t>„</a:t>
            </a:r>
            <a:r>
              <a:rPr lang="ka-GE" dirty="0"/>
              <a:t>ფიზიკური მედიცინა, რეაბილიტაცია, კურორტოლოგია</a:t>
            </a:r>
            <a:r>
              <a:rPr lang="ka-GE" dirty="0" smtClean="0"/>
              <a:t>“</a:t>
            </a:r>
          </a:p>
          <a:p>
            <a:r>
              <a:rPr lang="ka-GE" dirty="0" smtClean="0"/>
              <a:t>„</a:t>
            </a:r>
            <a:r>
              <a:rPr lang="ka-GE" dirty="0"/>
              <a:t>ბავშვთა ქირურგია</a:t>
            </a:r>
            <a:r>
              <a:rPr lang="ka-GE" dirty="0" smtClean="0"/>
              <a:t>“</a:t>
            </a:r>
          </a:p>
          <a:p>
            <a:r>
              <a:rPr lang="ka-GE" dirty="0" smtClean="0"/>
              <a:t>„</a:t>
            </a:r>
            <a:r>
              <a:rPr lang="ka-GE" dirty="0"/>
              <a:t>სასამართლო მედიცინა</a:t>
            </a:r>
            <a:r>
              <a:rPr lang="ka-GE" dirty="0" smtClean="0"/>
              <a:t>“</a:t>
            </a:r>
          </a:p>
          <a:p>
            <a:r>
              <a:rPr lang="ka-GE" dirty="0" smtClean="0"/>
              <a:t>„</a:t>
            </a:r>
            <a:r>
              <a:rPr lang="ka-GE" dirty="0"/>
              <a:t>კლინიკური ტოქსიკოლოგია“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ka-GE" dirty="0" smtClean="0"/>
              <a:t>დაბერებადი სპეციალობები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529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568289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smtClean="0"/>
              <a:t>ხარისხობრივი </a:t>
            </a:r>
            <a:r>
              <a:rPr lang="ka-GE" sz="2800" dirty="0" smtClean="0"/>
              <a:t>პრობლემები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0" y="1340768"/>
            <a:ext cx="9036496" cy="5060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447800"/>
            <a:ext cx="86296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11382" y="2971800"/>
            <a:ext cx="4339936" cy="755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განათლება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619672" y="1649404"/>
            <a:ext cx="6264696" cy="9829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ექიმების არასათანადო კვალიფიკაცია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76062" y="2989117"/>
            <a:ext cx="3360434" cy="98020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შეფასების მექანიზმები (სასერტიფიკაციო და საკვალიფიკაციო გამოცდები)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87483" y="4038600"/>
            <a:ext cx="2584317" cy="76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დიპლომისშემდგომი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3757151" y="4003963"/>
            <a:ext cx="1918911" cy="76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უპგ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131618" y="5046518"/>
            <a:ext cx="1219200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კლინიკური ბაზები</a:t>
            </a:r>
            <a:endParaRPr lang="en-US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685800" y="5774819"/>
            <a:ext cx="1752600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ქართულენოვანი</a:t>
            </a:r>
          </a:p>
          <a:p>
            <a:pPr algn="ctr"/>
            <a:r>
              <a:rPr lang="ka-GE" sz="1400" dirty="0" smtClean="0"/>
              <a:t>ლიტერატურა</a:t>
            </a:r>
            <a:endParaRPr lang="en-US" sz="1400" dirty="0"/>
          </a:p>
        </p:txBody>
      </p:sp>
      <p:sp>
        <p:nvSpPr>
          <p:cNvPr id="18" name="Rounded Rectangle 17"/>
          <p:cNvSpPr/>
          <p:nvPr/>
        </p:nvSpPr>
        <p:spPr>
          <a:xfrm>
            <a:off x="6649291" y="4429991"/>
            <a:ext cx="1753150" cy="76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 smtClean="0"/>
              <a:t>ფორმატი</a:t>
            </a:r>
            <a:r>
              <a:rPr lang="en-US" sz="1600" dirty="0" smtClean="0"/>
              <a:t>, </a:t>
            </a:r>
            <a:endParaRPr lang="ka-GE" sz="1600" dirty="0" smtClean="0"/>
          </a:p>
          <a:p>
            <a:pPr algn="ctr"/>
            <a:r>
              <a:rPr lang="ka-GE" sz="1600" dirty="0" smtClean="0"/>
              <a:t>ინსტრუმენტი</a:t>
            </a:r>
            <a:endParaRPr lang="en-US" sz="1600" dirty="0"/>
          </a:p>
        </p:txBody>
      </p:sp>
      <p:sp>
        <p:nvSpPr>
          <p:cNvPr id="20" name="Rounded Rectangle 19"/>
          <p:cNvSpPr/>
          <p:nvPr/>
        </p:nvSpPr>
        <p:spPr>
          <a:xfrm>
            <a:off x="3522487" y="5118786"/>
            <a:ext cx="1073790" cy="4507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სტატუსი </a:t>
            </a:r>
          </a:p>
        </p:txBody>
      </p:sp>
      <p:sp>
        <p:nvSpPr>
          <p:cNvPr id="24" name="Down Arrow 23"/>
          <p:cNvSpPr/>
          <p:nvPr/>
        </p:nvSpPr>
        <p:spPr>
          <a:xfrm>
            <a:off x="2286000" y="27432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7221066" y="27432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7471048" y="4055918"/>
            <a:ext cx="304800" cy="3255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4564207" y="3740727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>
            <a:off x="1391072" y="3789218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588818" y="4845627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3906982" y="4842163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>
            <a:off x="1350818" y="4925290"/>
            <a:ext cx="304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2286000" y="4876331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1655618" y="5112327"/>
            <a:ext cx="1787236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ფინანსური ხელმისაწვდომობა</a:t>
            </a:r>
            <a:endParaRPr lang="en-US" sz="1400" dirty="0"/>
          </a:p>
        </p:txBody>
      </p:sp>
      <p:sp>
        <p:nvSpPr>
          <p:cNvPr id="29" name="Down Arrow 28"/>
          <p:cNvSpPr/>
          <p:nvPr/>
        </p:nvSpPr>
        <p:spPr>
          <a:xfrm>
            <a:off x="5371262" y="4848621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5351318" y="5118786"/>
            <a:ext cx="1020882" cy="4645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ხარისხი</a:t>
            </a:r>
            <a:endParaRPr lang="en-US" sz="1400" dirty="0" smtClean="0"/>
          </a:p>
        </p:txBody>
      </p:sp>
      <p:sp>
        <p:nvSpPr>
          <p:cNvPr id="36" name="Down Arrow 35"/>
          <p:cNvSpPr/>
          <p:nvPr/>
        </p:nvSpPr>
        <p:spPr>
          <a:xfrm>
            <a:off x="4589617" y="4787539"/>
            <a:ext cx="324805" cy="1127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3598541" y="6005619"/>
            <a:ext cx="1167334" cy="4527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მოტივაცია</a:t>
            </a:r>
          </a:p>
        </p:txBody>
      </p:sp>
      <p:sp>
        <p:nvSpPr>
          <p:cNvPr id="38" name="Down Arrow 37"/>
          <p:cNvSpPr/>
          <p:nvPr/>
        </p:nvSpPr>
        <p:spPr>
          <a:xfrm>
            <a:off x="4934338" y="4810991"/>
            <a:ext cx="324805" cy="1127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4939994" y="6003419"/>
            <a:ext cx="1288189" cy="4549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დაფინანსება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3315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471</TotalTime>
  <Words>818</Words>
  <Application>Microsoft Office PowerPoint</Application>
  <PresentationFormat>On-screen Show (4:3)</PresentationFormat>
  <Paragraphs>251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PowerPoint Presentation</vt:lpstr>
      <vt:lpstr>არსებული მდგომარეობის მიმოხილვა </vt:lpstr>
      <vt:lpstr>PowerPoint Presentation</vt:lpstr>
      <vt:lpstr>PowerPoint Presentation</vt:lpstr>
      <vt:lpstr>დიპლომამდელი განათლება</vt:lpstr>
      <vt:lpstr>PowerPoint Presentation</vt:lpstr>
      <vt:lpstr>ექიმების პროდუქტიულობა</vt:lpstr>
      <vt:lpstr>დაბერებადი სპეციალობები</vt:lpstr>
      <vt:lpstr>PowerPoint Presentation</vt:lpstr>
      <vt:lpstr> SWOT ანალიზი </vt:lpstr>
      <vt:lpstr> SWOT ანალიზი </vt:lpstr>
      <vt:lpstr>    სტრატეგიული ხედვა და სექტორული პრიორიტეტები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ამოცანა 2. საქართველოში მიღებული სამედიცინო განათლების ევროკავშირის ქვეყნებში აღიარების ხელშეწყობა </vt:lpstr>
      <vt:lpstr>ამოცანა 3. ექიმთა კვალიფიკაციის ამაღლება</vt:lpstr>
      <vt:lpstr>სტრატეგიის განხორციელება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Mariam Mchedlishvili</cp:lastModifiedBy>
  <cp:revision>49</cp:revision>
  <dcterms:created xsi:type="dcterms:W3CDTF">2018-09-15T07:58:23Z</dcterms:created>
  <dcterms:modified xsi:type="dcterms:W3CDTF">2019-06-30T18:23:34Z</dcterms:modified>
</cp:coreProperties>
</file>