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4" r:id="rId5"/>
    <p:sldId id="265" r:id="rId6"/>
    <p:sldId id="260" r:id="rId7"/>
    <p:sldId id="259" r:id="rId8"/>
    <p:sldId id="261" r:id="rId9"/>
    <p:sldId id="262" r:id="rId10"/>
    <p:sldId id="263"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5706C03-2201-43B4-9238-6A26A5D307FB}" type="doc">
      <dgm:prSet loTypeId="urn:microsoft.com/office/officeart/2005/8/layout/hierarchy6" loCatId="hierarchy" qsTypeId="urn:microsoft.com/office/officeart/2005/8/quickstyle/simple1" qsCatId="simple" csTypeId="urn:microsoft.com/office/officeart/2005/8/colors/accent1_1" csCatId="accent1" phldr="1"/>
      <dgm:spPr/>
      <dgm:t>
        <a:bodyPr/>
        <a:lstStyle/>
        <a:p>
          <a:endParaRPr lang="en-US"/>
        </a:p>
      </dgm:t>
    </dgm:pt>
    <dgm:pt modelId="{A3447832-DF52-43BD-82BC-D3FC5644E140}">
      <dgm:prSet phldrT="[Text]"/>
      <dgm:spPr/>
      <dgm:t>
        <a:bodyPr/>
        <a:lstStyle/>
        <a:p>
          <a:r>
            <a:rPr lang="ka-GE" dirty="0" smtClean="0"/>
            <a:t>დეპარტამენტის უფროსი</a:t>
          </a:r>
          <a:endParaRPr lang="en-US" dirty="0"/>
        </a:p>
      </dgm:t>
    </dgm:pt>
    <dgm:pt modelId="{548D7FB4-0501-4E5F-82F6-57D000CC2753}" type="parTrans" cxnId="{3F657295-3664-4CB5-A6B7-5AD82A1095D9}">
      <dgm:prSet/>
      <dgm:spPr/>
      <dgm:t>
        <a:bodyPr/>
        <a:lstStyle/>
        <a:p>
          <a:endParaRPr lang="en-US"/>
        </a:p>
      </dgm:t>
    </dgm:pt>
    <dgm:pt modelId="{A14E8F96-9B90-4890-826D-29CBBC9E7C54}" type="sibTrans" cxnId="{3F657295-3664-4CB5-A6B7-5AD82A1095D9}">
      <dgm:prSet/>
      <dgm:spPr/>
      <dgm:t>
        <a:bodyPr/>
        <a:lstStyle/>
        <a:p>
          <a:endParaRPr lang="en-US"/>
        </a:p>
      </dgm:t>
    </dgm:pt>
    <dgm:pt modelId="{C39B30C6-892F-4DB5-A3BF-198EB3C5148A}">
      <dgm:prSet phldrT="[Text]"/>
      <dgm:spPr/>
      <dgm:t>
        <a:bodyPr/>
        <a:lstStyle/>
        <a:p>
          <a:r>
            <a:rPr lang="ka-GE" dirty="0" smtClean="0"/>
            <a:t>პოლიტიკის სამმართველო</a:t>
          </a:r>
          <a:endParaRPr lang="en-US" dirty="0"/>
        </a:p>
      </dgm:t>
    </dgm:pt>
    <dgm:pt modelId="{E57D1AF5-3691-448E-A511-8A71860006F3}" type="parTrans" cxnId="{096EAC40-8A7A-4892-94C6-322C86843629}">
      <dgm:prSet/>
      <dgm:spPr/>
      <dgm:t>
        <a:bodyPr/>
        <a:lstStyle/>
        <a:p>
          <a:endParaRPr lang="en-US"/>
        </a:p>
      </dgm:t>
    </dgm:pt>
    <dgm:pt modelId="{B3759A48-F903-4125-9344-642F5A9E606E}" type="sibTrans" cxnId="{096EAC40-8A7A-4892-94C6-322C86843629}">
      <dgm:prSet/>
      <dgm:spPr/>
      <dgm:t>
        <a:bodyPr/>
        <a:lstStyle/>
        <a:p>
          <a:endParaRPr lang="en-US"/>
        </a:p>
      </dgm:t>
    </dgm:pt>
    <dgm:pt modelId="{A96DB47E-B116-4FD6-B42D-59658F896456}">
      <dgm:prSet phldrT="[Text]"/>
      <dgm:spPr/>
      <dgm:t>
        <a:bodyPr/>
        <a:lstStyle/>
        <a:p>
          <a:r>
            <a:rPr lang="ka-GE" dirty="0" smtClean="0"/>
            <a:t>რეგულირების სამმართველო</a:t>
          </a:r>
          <a:endParaRPr lang="en-US" dirty="0"/>
        </a:p>
      </dgm:t>
    </dgm:pt>
    <dgm:pt modelId="{9514B306-34B3-4055-911C-459B64F1A452}" type="parTrans" cxnId="{8ADD7E97-0804-4D0F-B227-6730DF64078C}">
      <dgm:prSet/>
      <dgm:spPr/>
      <dgm:t>
        <a:bodyPr/>
        <a:lstStyle/>
        <a:p>
          <a:endParaRPr lang="en-US"/>
        </a:p>
      </dgm:t>
    </dgm:pt>
    <dgm:pt modelId="{E0190DEF-97C1-489C-9BDD-451EE4B1EAEE}" type="sibTrans" cxnId="{8ADD7E97-0804-4D0F-B227-6730DF64078C}">
      <dgm:prSet/>
      <dgm:spPr/>
      <dgm:t>
        <a:bodyPr/>
        <a:lstStyle/>
        <a:p>
          <a:endParaRPr lang="en-US"/>
        </a:p>
      </dgm:t>
    </dgm:pt>
    <dgm:pt modelId="{82343490-59E9-47D4-A485-C2AB990243EF}">
      <dgm:prSet phldrT="[Text]"/>
      <dgm:spPr/>
      <dgm:t>
        <a:bodyPr/>
        <a:lstStyle/>
        <a:p>
          <a:r>
            <a:rPr lang="ka-GE" dirty="0" smtClean="0"/>
            <a:t>პროგრამების სამმართველო </a:t>
          </a:r>
          <a:endParaRPr lang="en-US" dirty="0"/>
        </a:p>
      </dgm:t>
    </dgm:pt>
    <dgm:pt modelId="{6867C288-3672-4122-A76C-CFDA3BA671CD}" type="parTrans" cxnId="{E1E7C514-DA5B-4FC1-A983-9C01D419A857}">
      <dgm:prSet/>
      <dgm:spPr/>
      <dgm:t>
        <a:bodyPr/>
        <a:lstStyle/>
        <a:p>
          <a:endParaRPr lang="en-US"/>
        </a:p>
      </dgm:t>
    </dgm:pt>
    <dgm:pt modelId="{8B549C62-E58C-407B-80F6-A13C5FF933BE}" type="sibTrans" cxnId="{E1E7C514-DA5B-4FC1-A983-9C01D419A857}">
      <dgm:prSet/>
      <dgm:spPr/>
      <dgm:t>
        <a:bodyPr/>
        <a:lstStyle/>
        <a:p>
          <a:endParaRPr lang="en-US"/>
        </a:p>
      </dgm:t>
    </dgm:pt>
    <dgm:pt modelId="{ABE445FA-2A71-4225-8BC8-36118677361B}">
      <dgm:prSet phldrT="[Text]"/>
      <dgm:spPr/>
      <dgm:t>
        <a:bodyPr/>
        <a:lstStyle/>
        <a:p>
          <a:r>
            <a:rPr lang="ka-GE" dirty="0" smtClean="0"/>
            <a:t>რეფერალური პროგრამის კოორდინაციის სამმართველო </a:t>
          </a:r>
          <a:endParaRPr lang="en-US" dirty="0"/>
        </a:p>
      </dgm:t>
    </dgm:pt>
    <dgm:pt modelId="{D31CA13A-C573-42FC-BECF-52D23AD47892}" type="parTrans" cxnId="{B8B90CFB-0142-4BE6-A759-E4536FFD2561}">
      <dgm:prSet/>
      <dgm:spPr/>
      <dgm:t>
        <a:bodyPr/>
        <a:lstStyle/>
        <a:p>
          <a:endParaRPr lang="en-US"/>
        </a:p>
      </dgm:t>
    </dgm:pt>
    <dgm:pt modelId="{287B31B7-95B4-414A-9A0E-3E0E748F1DFF}" type="sibTrans" cxnId="{B8B90CFB-0142-4BE6-A759-E4536FFD2561}">
      <dgm:prSet/>
      <dgm:spPr/>
      <dgm:t>
        <a:bodyPr/>
        <a:lstStyle/>
        <a:p>
          <a:endParaRPr lang="en-US"/>
        </a:p>
      </dgm:t>
    </dgm:pt>
    <dgm:pt modelId="{A168388B-37C3-4E1A-AA8D-8AE05C173634}" type="pres">
      <dgm:prSet presAssocID="{95706C03-2201-43B4-9238-6A26A5D307FB}" presName="mainComposite" presStyleCnt="0">
        <dgm:presLayoutVars>
          <dgm:chPref val="1"/>
          <dgm:dir/>
          <dgm:animOne val="branch"/>
          <dgm:animLvl val="lvl"/>
          <dgm:resizeHandles val="exact"/>
        </dgm:presLayoutVars>
      </dgm:prSet>
      <dgm:spPr/>
    </dgm:pt>
    <dgm:pt modelId="{0E3131C1-2520-4FB0-B4F4-4332F6A87765}" type="pres">
      <dgm:prSet presAssocID="{95706C03-2201-43B4-9238-6A26A5D307FB}" presName="hierFlow" presStyleCnt="0"/>
      <dgm:spPr/>
    </dgm:pt>
    <dgm:pt modelId="{A2A2CEF5-6651-41D6-B82E-4D9A037D7095}" type="pres">
      <dgm:prSet presAssocID="{95706C03-2201-43B4-9238-6A26A5D307FB}" presName="hierChild1" presStyleCnt="0">
        <dgm:presLayoutVars>
          <dgm:chPref val="1"/>
          <dgm:animOne val="branch"/>
          <dgm:animLvl val="lvl"/>
        </dgm:presLayoutVars>
      </dgm:prSet>
      <dgm:spPr/>
    </dgm:pt>
    <dgm:pt modelId="{717438BF-CF8B-4331-8580-2FA738B40BE5}" type="pres">
      <dgm:prSet presAssocID="{A3447832-DF52-43BD-82BC-D3FC5644E140}" presName="Name14" presStyleCnt="0"/>
      <dgm:spPr/>
    </dgm:pt>
    <dgm:pt modelId="{C357BEF2-9C88-439F-A7F9-9324A97CDC62}" type="pres">
      <dgm:prSet presAssocID="{A3447832-DF52-43BD-82BC-D3FC5644E140}" presName="level1Shape" presStyleLbl="node0" presStyleIdx="0" presStyleCnt="1">
        <dgm:presLayoutVars>
          <dgm:chPref val="3"/>
        </dgm:presLayoutVars>
      </dgm:prSet>
      <dgm:spPr/>
    </dgm:pt>
    <dgm:pt modelId="{67A01C77-3C56-43F3-B424-9B97E1C4DB71}" type="pres">
      <dgm:prSet presAssocID="{A3447832-DF52-43BD-82BC-D3FC5644E140}" presName="hierChild2" presStyleCnt="0"/>
      <dgm:spPr/>
    </dgm:pt>
    <dgm:pt modelId="{BC9DD6F2-4136-463B-AE68-E601579435A3}" type="pres">
      <dgm:prSet presAssocID="{E57D1AF5-3691-448E-A511-8A71860006F3}" presName="Name19" presStyleLbl="parChTrans1D2" presStyleIdx="0" presStyleCnt="4"/>
      <dgm:spPr/>
    </dgm:pt>
    <dgm:pt modelId="{87692D93-FC07-42B0-B988-70AA3E7F6769}" type="pres">
      <dgm:prSet presAssocID="{C39B30C6-892F-4DB5-A3BF-198EB3C5148A}" presName="Name21" presStyleCnt="0"/>
      <dgm:spPr/>
    </dgm:pt>
    <dgm:pt modelId="{F23D97C7-0BF9-48F9-BFAE-37ECF14CD3B9}" type="pres">
      <dgm:prSet presAssocID="{C39B30C6-892F-4DB5-A3BF-198EB3C5148A}" presName="level2Shape" presStyleLbl="node2" presStyleIdx="0" presStyleCnt="4"/>
      <dgm:spPr/>
    </dgm:pt>
    <dgm:pt modelId="{DEA6D64F-D47F-4626-9519-C77E407F772E}" type="pres">
      <dgm:prSet presAssocID="{C39B30C6-892F-4DB5-A3BF-198EB3C5148A}" presName="hierChild3" presStyleCnt="0"/>
      <dgm:spPr/>
    </dgm:pt>
    <dgm:pt modelId="{5500AA99-58F6-4D93-97D8-8BA2A962D46A}" type="pres">
      <dgm:prSet presAssocID="{9514B306-34B3-4055-911C-459B64F1A452}" presName="Name19" presStyleLbl="parChTrans1D2" presStyleIdx="1" presStyleCnt="4"/>
      <dgm:spPr/>
    </dgm:pt>
    <dgm:pt modelId="{1372BF0A-1C49-4E02-95AE-E42FDFB581B9}" type="pres">
      <dgm:prSet presAssocID="{A96DB47E-B116-4FD6-B42D-59658F896456}" presName="Name21" presStyleCnt="0"/>
      <dgm:spPr/>
    </dgm:pt>
    <dgm:pt modelId="{0C54E7B3-75C6-455F-A223-7EF1F4A190B5}" type="pres">
      <dgm:prSet presAssocID="{A96DB47E-B116-4FD6-B42D-59658F896456}" presName="level2Shape" presStyleLbl="node2" presStyleIdx="1" presStyleCnt="4"/>
      <dgm:spPr/>
    </dgm:pt>
    <dgm:pt modelId="{A440DF55-7072-4DC0-B58B-859D72E4FCC0}" type="pres">
      <dgm:prSet presAssocID="{A96DB47E-B116-4FD6-B42D-59658F896456}" presName="hierChild3" presStyleCnt="0"/>
      <dgm:spPr/>
    </dgm:pt>
    <dgm:pt modelId="{154446C1-109B-4C7E-B82B-2707E212F4AA}" type="pres">
      <dgm:prSet presAssocID="{6867C288-3672-4122-A76C-CFDA3BA671CD}" presName="Name19" presStyleLbl="parChTrans1D2" presStyleIdx="2" presStyleCnt="4"/>
      <dgm:spPr/>
    </dgm:pt>
    <dgm:pt modelId="{6A5C09BE-8003-4349-9468-013566B408E2}" type="pres">
      <dgm:prSet presAssocID="{82343490-59E9-47D4-A485-C2AB990243EF}" presName="Name21" presStyleCnt="0"/>
      <dgm:spPr/>
    </dgm:pt>
    <dgm:pt modelId="{3AB02EA6-8608-439B-BF0E-A8612A642944}" type="pres">
      <dgm:prSet presAssocID="{82343490-59E9-47D4-A485-C2AB990243EF}" presName="level2Shape" presStyleLbl="node2" presStyleIdx="2" presStyleCnt="4"/>
      <dgm:spPr/>
    </dgm:pt>
    <dgm:pt modelId="{942D8E47-C38C-4009-BEAD-900F14A03522}" type="pres">
      <dgm:prSet presAssocID="{82343490-59E9-47D4-A485-C2AB990243EF}" presName="hierChild3" presStyleCnt="0"/>
      <dgm:spPr/>
    </dgm:pt>
    <dgm:pt modelId="{987397F2-F561-4505-99E1-53C0E2DC8A00}" type="pres">
      <dgm:prSet presAssocID="{D31CA13A-C573-42FC-BECF-52D23AD47892}" presName="Name19" presStyleLbl="parChTrans1D2" presStyleIdx="3" presStyleCnt="4"/>
      <dgm:spPr/>
    </dgm:pt>
    <dgm:pt modelId="{AB1B1391-775B-4D34-A026-368333DBB4A6}" type="pres">
      <dgm:prSet presAssocID="{ABE445FA-2A71-4225-8BC8-36118677361B}" presName="Name21" presStyleCnt="0"/>
      <dgm:spPr/>
    </dgm:pt>
    <dgm:pt modelId="{68531284-B9B5-4278-AD83-ED69CCACC18D}" type="pres">
      <dgm:prSet presAssocID="{ABE445FA-2A71-4225-8BC8-36118677361B}" presName="level2Shape" presStyleLbl="node2" presStyleIdx="3" presStyleCnt="4"/>
      <dgm:spPr/>
    </dgm:pt>
    <dgm:pt modelId="{BA9E8905-7508-48C3-B75A-96CF4388F1C7}" type="pres">
      <dgm:prSet presAssocID="{ABE445FA-2A71-4225-8BC8-36118677361B}" presName="hierChild3" presStyleCnt="0"/>
      <dgm:spPr/>
    </dgm:pt>
    <dgm:pt modelId="{F28BB577-FA11-424F-9BD3-A8F774DC178C}" type="pres">
      <dgm:prSet presAssocID="{95706C03-2201-43B4-9238-6A26A5D307FB}" presName="bgShapesFlow" presStyleCnt="0"/>
      <dgm:spPr/>
    </dgm:pt>
  </dgm:ptLst>
  <dgm:cxnLst>
    <dgm:cxn modelId="{8ADD7E97-0804-4D0F-B227-6730DF64078C}" srcId="{A3447832-DF52-43BD-82BC-D3FC5644E140}" destId="{A96DB47E-B116-4FD6-B42D-59658F896456}" srcOrd="1" destOrd="0" parTransId="{9514B306-34B3-4055-911C-459B64F1A452}" sibTransId="{E0190DEF-97C1-489C-9BDD-451EE4B1EAEE}"/>
    <dgm:cxn modelId="{15F0954E-73E0-4654-A9E8-6746FB8CB742}" type="presOf" srcId="{A3447832-DF52-43BD-82BC-D3FC5644E140}" destId="{C357BEF2-9C88-439F-A7F9-9324A97CDC62}" srcOrd="0" destOrd="0" presId="urn:microsoft.com/office/officeart/2005/8/layout/hierarchy6"/>
    <dgm:cxn modelId="{E0568CF0-AE0C-495D-986C-2FDCEEE02005}" type="presOf" srcId="{82343490-59E9-47D4-A485-C2AB990243EF}" destId="{3AB02EA6-8608-439B-BF0E-A8612A642944}" srcOrd="0" destOrd="0" presId="urn:microsoft.com/office/officeart/2005/8/layout/hierarchy6"/>
    <dgm:cxn modelId="{DE46E1CD-68F5-4115-8144-4CD07EF9C1F1}" type="presOf" srcId="{9514B306-34B3-4055-911C-459B64F1A452}" destId="{5500AA99-58F6-4D93-97D8-8BA2A962D46A}" srcOrd="0" destOrd="0" presId="urn:microsoft.com/office/officeart/2005/8/layout/hierarchy6"/>
    <dgm:cxn modelId="{4A4EDA56-600F-48D8-954B-831F8C3205B3}" type="presOf" srcId="{A96DB47E-B116-4FD6-B42D-59658F896456}" destId="{0C54E7B3-75C6-455F-A223-7EF1F4A190B5}" srcOrd="0" destOrd="0" presId="urn:microsoft.com/office/officeart/2005/8/layout/hierarchy6"/>
    <dgm:cxn modelId="{F189873A-4059-4568-85BE-354704D30669}" type="presOf" srcId="{6867C288-3672-4122-A76C-CFDA3BA671CD}" destId="{154446C1-109B-4C7E-B82B-2707E212F4AA}" srcOrd="0" destOrd="0" presId="urn:microsoft.com/office/officeart/2005/8/layout/hierarchy6"/>
    <dgm:cxn modelId="{673C3192-6202-4497-AAE3-DFEB804FF812}" type="presOf" srcId="{ABE445FA-2A71-4225-8BC8-36118677361B}" destId="{68531284-B9B5-4278-AD83-ED69CCACC18D}" srcOrd="0" destOrd="0" presId="urn:microsoft.com/office/officeart/2005/8/layout/hierarchy6"/>
    <dgm:cxn modelId="{B8B90CFB-0142-4BE6-A759-E4536FFD2561}" srcId="{A3447832-DF52-43BD-82BC-D3FC5644E140}" destId="{ABE445FA-2A71-4225-8BC8-36118677361B}" srcOrd="3" destOrd="0" parTransId="{D31CA13A-C573-42FC-BECF-52D23AD47892}" sibTransId="{287B31B7-95B4-414A-9A0E-3E0E748F1DFF}"/>
    <dgm:cxn modelId="{3F657295-3664-4CB5-A6B7-5AD82A1095D9}" srcId="{95706C03-2201-43B4-9238-6A26A5D307FB}" destId="{A3447832-DF52-43BD-82BC-D3FC5644E140}" srcOrd="0" destOrd="0" parTransId="{548D7FB4-0501-4E5F-82F6-57D000CC2753}" sibTransId="{A14E8F96-9B90-4890-826D-29CBBC9E7C54}"/>
    <dgm:cxn modelId="{E1E7C514-DA5B-4FC1-A983-9C01D419A857}" srcId="{A3447832-DF52-43BD-82BC-D3FC5644E140}" destId="{82343490-59E9-47D4-A485-C2AB990243EF}" srcOrd="2" destOrd="0" parTransId="{6867C288-3672-4122-A76C-CFDA3BA671CD}" sibTransId="{8B549C62-E58C-407B-80F6-A13C5FF933BE}"/>
    <dgm:cxn modelId="{78AECFCF-189B-4EFF-9969-FB96448D857B}" type="presOf" srcId="{D31CA13A-C573-42FC-BECF-52D23AD47892}" destId="{987397F2-F561-4505-99E1-53C0E2DC8A00}" srcOrd="0" destOrd="0" presId="urn:microsoft.com/office/officeart/2005/8/layout/hierarchy6"/>
    <dgm:cxn modelId="{096EAC40-8A7A-4892-94C6-322C86843629}" srcId="{A3447832-DF52-43BD-82BC-D3FC5644E140}" destId="{C39B30C6-892F-4DB5-A3BF-198EB3C5148A}" srcOrd="0" destOrd="0" parTransId="{E57D1AF5-3691-448E-A511-8A71860006F3}" sibTransId="{B3759A48-F903-4125-9344-642F5A9E606E}"/>
    <dgm:cxn modelId="{B72B6DB9-1ED5-4C5A-A1D2-34C65B3B7EA5}" type="presOf" srcId="{E57D1AF5-3691-448E-A511-8A71860006F3}" destId="{BC9DD6F2-4136-463B-AE68-E601579435A3}" srcOrd="0" destOrd="0" presId="urn:microsoft.com/office/officeart/2005/8/layout/hierarchy6"/>
    <dgm:cxn modelId="{11ABD74F-022D-458C-A8B4-0BD8A5E457C3}" type="presOf" srcId="{C39B30C6-892F-4DB5-A3BF-198EB3C5148A}" destId="{F23D97C7-0BF9-48F9-BFAE-37ECF14CD3B9}" srcOrd="0" destOrd="0" presId="urn:microsoft.com/office/officeart/2005/8/layout/hierarchy6"/>
    <dgm:cxn modelId="{80D92092-1303-4D27-A845-B9BB2B61628C}" type="presOf" srcId="{95706C03-2201-43B4-9238-6A26A5D307FB}" destId="{A168388B-37C3-4E1A-AA8D-8AE05C173634}" srcOrd="0" destOrd="0" presId="urn:microsoft.com/office/officeart/2005/8/layout/hierarchy6"/>
    <dgm:cxn modelId="{CE43DCAC-5F6F-4263-A93D-1B3A8334981E}" type="presParOf" srcId="{A168388B-37C3-4E1A-AA8D-8AE05C173634}" destId="{0E3131C1-2520-4FB0-B4F4-4332F6A87765}" srcOrd="0" destOrd="0" presId="urn:microsoft.com/office/officeart/2005/8/layout/hierarchy6"/>
    <dgm:cxn modelId="{C3DC5F84-5B6F-41F1-AD02-FF9B439188D1}" type="presParOf" srcId="{0E3131C1-2520-4FB0-B4F4-4332F6A87765}" destId="{A2A2CEF5-6651-41D6-B82E-4D9A037D7095}" srcOrd="0" destOrd="0" presId="urn:microsoft.com/office/officeart/2005/8/layout/hierarchy6"/>
    <dgm:cxn modelId="{813DE862-1983-428C-9070-4F429B30E35F}" type="presParOf" srcId="{A2A2CEF5-6651-41D6-B82E-4D9A037D7095}" destId="{717438BF-CF8B-4331-8580-2FA738B40BE5}" srcOrd="0" destOrd="0" presId="urn:microsoft.com/office/officeart/2005/8/layout/hierarchy6"/>
    <dgm:cxn modelId="{889D7FC4-4456-4577-984B-354041AFB3B8}" type="presParOf" srcId="{717438BF-CF8B-4331-8580-2FA738B40BE5}" destId="{C357BEF2-9C88-439F-A7F9-9324A97CDC62}" srcOrd="0" destOrd="0" presId="urn:microsoft.com/office/officeart/2005/8/layout/hierarchy6"/>
    <dgm:cxn modelId="{8BE9A494-100A-4EA5-A19A-954267E823E2}" type="presParOf" srcId="{717438BF-CF8B-4331-8580-2FA738B40BE5}" destId="{67A01C77-3C56-43F3-B424-9B97E1C4DB71}" srcOrd="1" destOrd="0" presId="urn:microsoft.com/office/officeart/2005/8/layout/hierarchy6"/>
    <dgm:cxn modelId="{4CBFEA7A-B929-47E5-BEC3-02F41C80E5E5}" type="presParOf" srcId="{67A01C77-3C56-43F3-B424-9B97E1C4DB71}" destId="{BC9DD6F2-4136-463B-AE68-E601579435A3}" srcOrd="0" destOrd="0" presId="urn:microsoft.com/office/officeart/2005/8/layout/hierarchy6"/>
    <dgm:cxn modelId="{B54EF44A-10E1-4EBF-857C-8CF7A0895BD0}" type="presParOf" srcId="{67A01C77-3C56-43F3-B424-9B97E1C4DB71}" destId="{87692D93-FC07-42B0-B988-70AA3E7F6769}" srcOrd="1" destOrd="0" presId="urn:microsoft.com/office/officeart/2005/8/layout/hierarchy6"/>
    <dgm:cxn modelId="{DF1A57E3-512F-4617-8F00-6EF6F1522E25}" type="presParOf" srcId="{87692D93-FC07-42B0-B988-70AA3E7F6769}" destId="{F23D97C7-0BF9-48F9-BFAE-37ECF14CD3B9}" srcOrd="0" destOrd="0" presId="urn:microsoft.com/office/officeart/2005/8/layout/hierarchy6"/>
    <dgm:cxn modelId="{CBD60381-9968-47F4-8601-A3EECA290CA1}" type="presParOf" srcId="{87692D93-FC07-42B0-B988-70AA3E7F6769}" destId="{DEA6D64F-D47F-4626-9519-C77E407F772E}" srcOrd="1" destOrd="0" presId="urn:microsoft.com/office/officeart/2005/8/layout/hierarchy6"/>
    <dgm:cxn modelId="{763C0CB1-A377-4CA2-AFB2-6BDB2461FEEB}" type="presParOf" srcId="{67A01C77-3C56-43F3-B424-9B97E1C4DB71}" destId="{5500AA99-58F6-4D93-97D8-8BA2A962D46A}" srcOrd="2" destOrd="0" presId="urn:microsoft.com/office/officeart/2005/8/layout/hierarchy6"/>
    <dgm:cxn modelId="{2AE99DE2-0820-4D22-919D-C9AD2FC4E5EB}" type="presParOf" srcId="{67A01C77-3C56-43F3-B424-9B97E1C4DB71}" destId="{1372BF0A-1C49-4E02-95AE-E42FDFB581B9}" srcOrd="3" destOrd="0" presId="urn:microsoft.com/office/officeart/2005/8/layout/hierarchy6"/>
    <dgm:cxn modelId="{605CB68D-9381-4EF2-931A-6347E9CE0914}" type="presParOf" srcId="{1372BF0A-1C49-4E02-95AE-E42FDFB581B9}" destId="{0C54E7B3-75C6-455F-A223-7EF1F4A190B5}" srcOrd="0" destOrd="0" presId="urn:microsoft.com/office/officeart/2005/8/layout/hierarchy6"/>
    <dgm:cxn modelId="{34FE8635-B863-40A9-9471-2548FE2BA668}" type="presParOf" srcId="{1372BF0A-1C49-4E02-95AE-E42FDFB581B9}" destId="{A440DF55-7072-4DC0-B58B-859D72E4FCC0}" srcOrd="1" destOrd="0" presId="urn:microsoft.com/office/officeart/2005/8/layout/hierarchy6"/>
    <dgm:cxn modelId="{7FA5E199-CA82-4CDE-A1A3-F9DDF8B4C93B}" type="presParOf" srcId="{67A01C77-3C56-43F3-B424-9B97E1C4DB71}" destId="{154446C1-109B-4C7E-B82B-2707E212F4AA}" srcOrd="4" destOrd="0" presId="urn:microsoft.com/office/officeart/2005/8/layout/hierarchy6"/>
    <dgm:cxn modelId="{EE2AB410-1EA1-43A1-BE24-885FE5D06A79}" type="presParOf" srcId="{67A01C77-3C56-43F3-B424-9B97E1C4DB71}" destId="{6A5C09BE-8003-4349-9468-013566B408E2}" srcOrd="5" destOrd="0" presId="urn:microsoft.com/office/officeart/2005/8/layout/hierarchy6"/>
    <dgm:cxn modelId="{3CB4B956-123A-418C-9276-CE98018F036B}" type="presParOf" srcId="{6A5C09BE-8003-4349-9468-013566B408E2}" destId="{3AB02EA6-8608-439B-BF0E-A8612A642944}" srcOrd="0" destOrd="0" presId="urn:microsoft.com/office/officeart/2005/8/layout/hierarchy6"/>
    <dgm:cxn modelId="{3E1A302A-18AC-4B94-A7F6-78CA5F803EE9}" type="presParOf" srcId="{6A5C09BE-8003-4349-9468-013566B408E2}" destId="{942D8E47-C38C-4009-BEAD-900F14A03522}" srcOrd="1" destOrd="0" presId="urn:microsoft.com/office/officeart/2005/8/layout/hierarchy6"/>
    <dgm:cxn modelId="{D919D628-4F58-4E46-9EF5-6BBD336559A3}" type="presParOf" srcId="{67A01C77-3C56-43F3-B424-9B97E1C4DB71}" destId="{987397F2-F561-4505-99E1-53C0E2DC8A00}" srcOrd="6" destOrd="0" presId="urn:microsoft.com/office/officeart/2005/8/layout/hierarchy6"/>
    <dgm:cxn modelId="{35083D71-EA06-4D9C-9964-42FB5695E83D}" type="presParOf" srcId="{67A01C77-3C56-43F3-B424-9B97E1C4DB71}" destId="{AB1B1391-775B-4D34-A026-368333DBB4A6}" srcOrd="7" destOrd="0" presId="urn:microsoft.com/office/officeart/2005/8/layout/hierarchy6"/>
    <dgm:cxn modelId="{5CC05AC0-C328-48A8-97A0-472F3002B15E}" type="presParOf" srcId="{AB1B1391-775B-4D34-A026-368333DBB4A6}" destId="{68531284-B9B5-4278-AD83-ED69CCACC18D}" srcOrd="0" destOrd="0" presId="urn:microsoft.com/office/officeart/2005/8/layout/hierarchy6"/>
    <dgm:cxn modelId="{C71CBE7A-917A-4562-BFC5-9E2E99B21FBC}" type="presParOf" srcId="{AB1B1391-775B-4D34-A026-368333DBB4A6}" destId="{BA9E8905-7508-48C3-B75A-96CF4388F1C7}" srcOrd="1" destOrd="0" presId="urn:microsoft.com/office/officeart/2005/8/layout/hierarchy6"/>
    <dgm:cxn modelId="{30421268-9D79-4777-8D1A-53B1AD688B70}" type="presParOf" srcId="{A168388B-37C3-4E1A-AA8D-8AE05C173634}" destId="{F28BB577-FA11-424F-9BD3-A8F774DC178C}" srcOrd="1" destOrd="0" presId="urn:microsoft.com/office/officeart/2005/8/layout/hierarchy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5CD3640-2ABA-4065-B985-27EEB4DA8FA2}" type="doc">
      <dgm:prSet loTypeId="urn:microsoft.com/office/officeart/2005/8/layout/vList2" loCatId="list" qsTypeId="urn:microsoft.com/office/officeart/2005/8/quickstyle/simple3" qsCatId="simple" csTypeId="urn:microsoft.com/office/officeart/2005/8/colors/colorful1" csCatId="colorful" phldr="1"/>
      <dgm:spPr/>
      <dgm:t>
        <a:bodyPr/>
        <a:lstStyle/>
        <a:p>
          <a:endParaRPr lang="en-US"/>
        </a:p>
      </dgm:t>
    </dgm:pt>
    <dgm:pt modelId="{79CCB847-CF7C-4C94-9ABE-1B7ACFBA4E20}">
      <dgm:prSet phldrT="[Text]" custT="1"/>
      <dgm:spPr/>
      <dgm:t>
        <a:bodyPr/>
        <a:lstStyle/>
        <a:p>
          <a:r>
            <a:rPr lang="ka-GE" sz="1200" b="0" dirty="0" smtClean="0"/>
            <a:t>პოლიტიკა</a:t>
          </a:r>
          <a:endParaRPr lang="en-US" sz="1200" b="0" dirty="0"/>
        </a:p>
      </dgm:t>
    </dgm:pt>
    <dgm:pt modelId="{7D588526-0C10-449C-8D39-46EDCEA0E34D}" type="parTrans" cxnId="{98D06D31-50FD-4F62-A468-78E8AC73C5E5}">
      <dgm:prSet/>
      <dgm:spPr/>
      <dgm:t>
        <a:bodyPr/>
        <a:lstStyle/>
        <a:p>
          <a:endParaRPr lang="en-US" sz="1200" b="0"/>
        </a:p>
      </dgm:t>
    </dgm:pt>
    <dgm:pt modelId="{9ACD17B8-65A0-4367-90C0-5BB3ABDBA744}" type="sibTrans" cxnId="{98D06D31-50FD-4F62-A468-78E8AC73C5E5}">
      <dgm:prSet/>
      <dgm:spPr/>
      <dgm:t>
        <a:bodyPr/>
        <a:lstStyle/>
        <a:p>
          <a:endParaRPr lang="en-US" sz="1200" b="0"/>
        </a:p>
      </dgm:t>
    </dgm:pt>
    <dgm:pt modelId="{794498C5-2127-4ED5-B38A-0CFD1927BC4B}">
      <dgm:prSet phldrT="[Text]" custT="1"/>
      <dgm:spPr/>
      <dgm:t>
        <a:bodyPr/>
        <a:lstStyle/>
        <a:p>
          <a:r>
            <a:rPr lang="ka-GE" sz="1200" b="0" dirty="0" smtClean="0"/>
            <a:t>კომპეტენციის სფეროში, სახელმწიფო პოლიტიკის განხორციელების სტრატეგიული გეგმის შემუშავება, კოორდინაცია, მონიტორინგი, შეფასება და ანალიზი;</a:t>
          </a:r>
          <a:endParaRPr lang="en-US" sz="1200" b="0" dirty="0"/>
        </a:p>
      </dgm:t>
    </dgm:pt>
    <dgm:pt modelId="{6A049DE6-7B33-4FC2-93EC-04AFDD67C272}" type="parTrans" cxnId="{C419A91E-982A-451D-B2A1-D93CCDC450A0}">
      <dgm:prSet/>
      <dgm:spPr/>
      <dgm:t>
        <a:bodyPr/>
        <a:lstStyle/>
        <a:p>
          <a:endParaRPr lang="en-US" sz="1200" b="0"/>
        </a:p>
      </dgm:t>
    </dgm:pt>
    <dgm:pt modelId="{DF2025F6-E19A-4565-88F5-B3B7E603DCA1}" type="sibTrans" cxnId="{C419A91E-982A-451D-B2A1-D93CCDC450A0}">
      <dgm:prSet/>
      <dgm:spPr/>
      <dgm:t>
        <a:bodyPr/>
        <a:lstStyle/>
        <a:p>
          <a:endParaRPr lang="en-US" sz="1200" b="0"/>
        </a:p>
      </dgm:t>
    </dgm:pt>
    <dgm:pt modelId="{DA6461E0-70EE-4A13-A405-B63CC7263B76}">
      <dgm:prSet phldrT="[Text]" custT="1"/>
      <dgm:spPr/>
      <dgm:t>
        <a:bodyPr/>
        <a:lstStyle/>
        <a:p>
          <a:r>
            <a:rPr lang="ka-GE" sz="1200" b="0" dirty="0" smtClean="0"/>
            <a:t>რეგულირება</a:t>
          </a:r>
          <a:endParaRPr lang="en-US" sz="1200" b="0" dirty="0"/>
        </a:p>
      </dgm:t>
    </dgm:pt>
    <dgm:pt modelId="{9A31582D-5DFE-4FEC-B04C-6CA45CB0763F}" type="parTrans" cxnId="{88865AC0-A1D3-4433-BC40-254738049DE2}">
      <dgm:prSet/>
      <dgm:spPr/>
      <dgm:t>
        <a:bodyPr/>
        <a:lstStyle/>
        <a:p>
          <a:endParaRPr lang="en-US" sz="1200" b="0"/>
        </a:p>
      </dgm:t>
    </dgm:pt>
    <dgm:pt modelId="{82A4796A-AE52-41AD-AED2-94242642A766}" type="sibTrans" cxnId="{88865AC0-A1D3-4433-BC40-254738049DE2}">
      <dgm:prSet/>
      <dgm:spPr/>
      <dgm:t>
        <a:bodyPr/>
        <a:lstStyle/>
        <a:p>
          <a:endParaRPr lang="en-US" sz="1200" b="0"/>
        </a:p>
      </dgm:t>
    </dgm:pt>
    <dgm:pt modelId="{AD038F2E-F710-4DEF-8BBF-3F03B6CB730A}">
      <dgm:prSet phldrT="[Text]" custT="1"/>
      <dgm:spPr/>
      <dgm:t>
        <a:bodyPr/>
        <a:lstStyle/>
        <a:p>
          <a:r>
            <a:rPr lang="ka-GE" sz="1200" b="0" dirty="0" smtClean="0"/>
            <a:t>კლინიკური პრაქტიკის ეროვნული რეკომენდაციებისა (გაიდლაინების) და დაავადებათა მართვის სახელმწიფო სტანდარტების (პროტოკოლების) შემუშავება და მათი პერიოდული სრულყოფა</a:t>
          </a:r>
          <a:endParaRPr lang="en-US" sz="1200" b="0" dirty="0"/>
        </a:p>
      </dgm:t>
    </dgm:pt>
    <dgm:pt modelId="{7016D6AE-FD9A-45B4-A687-69C2CCE22178}" type="parTrans" cxnId="{1357C892-F7D7-440D-9335-B659440695BC}">
      <dgm:prSet/>
      <dgm:spPr/>
      <dgm:t>
        <a:bodyPr/>
        <a:lstStyle/>
        <a:p>
          <a:endParaRPr lang="en-US" sz="1200" b="0"/>
        </a:p>
      </dgm:t>
    </dgm:pt>
    <dgm:pt modelId="{A7054F71-FA12-4805-928D-F7B578A6AD25}" type="sibTrans" cxnId="{1357C892-F7D7-440D-9335-B659440695BC}">
      <dgm:prSet/>
      <dgm:spPr/>
      <dgm:t>
        <a:bodyPr/>
        <a:lstStyle/>
        <a:p>
          <a:endParaRPr lang="en-US" sz="1200" b="0"/>
        </a:p>
      </dgm:t>
    </dgm:pt>
    <dgm:pt modelId="{16A9A995-BBF4-4836-9411-7C4820E0FF92}">
      <dgm:prSet phldrT="[Text]" custT="1"/>
      <dgm:spPr/>
      <dgm:t>
        <a:bodyPr/>
        <a:lstStyle/>
        <a:p>
          <a:r>
            <a:rPr lang="ka-GE" sz="1200" b="0" dirty="0" smtClean="0"/>
            <a:t>პროგრამები</a:t>
          </a:r>
          <a:endParaRPr lang="en-US" sz="1200" b="0" dirty="0"/>
        </a:p>
      </dgm:t>
    </dgm:pt>
    <dgm:pt modelId="{ED37ECE0-C07F-45E3-A33E-1A8BD7E871B1}" type="parTrans" cxnId="{73F049AF-B9D3-4585-80F3-54C4C0791F54}">
      <dgm:prSet/>
      <dgm:spPr/>
      <dgm:t>
        <a:bodyPr/>
        <a:lstStyle/>
        <a:p>
          <a:endParaRPr lang="en-US" sz="1200" b="0"/>
        </a:p>
      </dgm:t>
    </dgm:pt>
    <dgm:pt modelId="{3063C841-7D2B-4497-972C-7FCEA667C8E2}" type="sibTrans" cxnId="{73F049AF-B9D3-4585-80F3-54C4C0791F54}">
      <dgm:prSet/>
      <dgm:spPr/>
      <dgm:t>
        <a:bodyPr/>
        <a:lstStyle/>
        <a:p>
          <a:endParaRPr lang="en-US" sz="1200" b="0"/>
        </a:p>
      </dgm:t>
    </dgm:pt>
    <dgm:pt modelId="{8AE11447-FECC-4EAA-935B-76EC658AB427}">
      <dgm:prSet phldrT="[Text]" custT="1"/>
      <dgm:spPr/>
      <dgm:t>
        <a:bodyPr/>
        <a:lstStyle/>
        <a:p>
          <a:r>
            <a:rPr lang="ka-GE" sz="1200" b="0" dirty="0" smtClean="0"/>
            <a:t>ჯანმრთელობის დაცვის, საზოგადოებრივი ჯანმრთელობის დაცვის, სამედიცინო, წამლისა და ფარმაცევტულ, აგრეთვე დეპარტამენტის კომპეტენციას მიკუთვნებულ სხვა სფეროებში სახელმწიფო პროგრამების  შემუშავება და მართვა;</a:t>
          </a:r>
          <a:endParaRPr lang="en-US" sz="1200" b="0" dirty="0"/>
        </a:p>
      </dgm:t>
    </dgm:pt>
    <dgm:pt modelId="{BC39627F-75EB-4B5F-9D60-7CEBC21159BE}" type="parTrans" cxnId="{F1E1D188-20C4-497D-A85C-6F270BA5735D}">
      <dgm:prSet/>
      <dgm:spPr/>
      <dgm:t>
        <a:bodyPr/>
        <a:lstStyle/>
        <a:p>
          <a:endParaRPr lang="en-US" sz="1200" b="0"/>
        </a:p>
      </dgm:t>
    </dgm:pt>
    <dgm:pt modelId="{ACF35864-2172-490D-9A70-553FCA9DCAC1}" type="sibTrans" cxnId="{F1E1D188-20C4-497D-A85C-6F270BA5735D}">
      <dgm:prSet/>
      <dgm:spPr/>
      <dgm:t>
        <a:bodyPr/>
        <a:lstStyle/>
        <a:p>
          <a:endParaRPr lang="en-US" sz="1200" b="0"/>
        </a:p>
      </dgm:t>
    </dgm:pt>
    <dgm:pt modelId="{CE62F676-C887-498D-AD9C-EF661DB90FEC}">
      <dgm:prSet custT="1"/>
      <dgm:spPr/>
      <dgm:t>
        <a:bodyPr/>
        <a:lstStyle/>
        <a:p>
          <a:r>
            <a:rPr lang="ka-GE" sz="1200" b="0" dirty="0" smtClean="0"/>
            <a:t>მოსახლეობის სოციალური და ჯანმრთელობის მდგომარეობის შესახებ ეროვნული მოხსენებისა და ჯანმრთელობის დაცვის ეროვნული ანგარიშების მომზადება და გამოცემა;</a:t>
          </a:r>
          <a:endParaRPr lang="ka-GE" sz="1200" b="0" dirty="0"/>
        </a:p>
      </dgm:t>
    </dgm:pt>
    <dgm:pt modelId="{B481E0DA-7F7D-4E66-8739-17AC3B071EF4}" type="parTrans" cxnId="{3758CEB2-D61D-4CF4-99D3-4FCB498378B1}">
      <dgm:prSet/>
      <dgm:spPr/>
      <dgm:t>
        <a:bodyPr/>
        <a:lstStyle/>
        <a:p>
          <a:endParaRPr lang="en-US" sz="1200" b="0"/>
        </a:p>
      </dgm:t>
    </dgm:pt>
    <dgm:pt modelId="{1497B546-4769-464E-8566-BA7571A3BB67}" type="sibTrans" cxnId="{3758CEB2-D61D-4CF4-99D3-4FCB498378B1}">
      <dgm:prSet/>
      <dgm:spPr/>
      <dgm:t>
        <a:bodyPr/>
        <a:lstStyle/>
        <a:p>
          <a:endParaRPr lang="en-US" sz="1200" b="0"/>
        </a:p>
      </dgm:t>
    </dgm:pt>
    <dgm:pt modelId="{313AB2DF-1B19-462B-BEE2-76D75018164D}">
      <dgm:prSet phldrT="[Text]" custT="1"/>
      <dgm:spPr/>
      <dgm:t>
        <a:bodyPr/>
        <a:lstStyle/>
        <a:p>
          <a:r>
            <a:rPr lang="ka-GE" sz="1200" b="0" dirty="0" smtClean="0"/>
            <a:t>ჯანმრთელობის, საზოგადოებრივი ჯანმრთელობის, სამედიცინო და ფარმაცევტულ სფეროში მარეგულირებელი მექანიზმებისა და ნორმების შემუშავება და მათი პერიოდული სრულყოფა</a:t>
          </a:r>
          <a:endParaRPr lang="en-US" sz="1200" b="0" dirty="0"/>
        </a:p>
      </dgm:t>
    </dgm:pt>
    <dgm:pt modelId="{832A1D6E-D3F5-47EF-AA63-15F4866D3114}" type="parTrans" cxnId="{67E05A29-AB3E-4C07-B551-41E5450A1500}">
      <dgm:prSet/>
      <dgm:spPr/>
      <dgm:t>
        <a:bodyPr/>
        <a:lstStyle/>
        <a:p>
          <a:endParaRPr lang="en-US" sz="1200" b="0"/>
        </a:p>
      </dgm:t>
    </dgm:pt>
    <dgm:pt modelId="{49E012A6-DBB0-4490-9355-F4E48E7E6721}" type="sibTrans" cxnId="{67E05A29-AB3E-4C07-B551-41E5450A1500}">
      <dgm:prSet/>
      <dgm:spPr/>
      <dgm:t>
        <a:bodyPr/>
        <a:lstStyle/>
        <a:p>
          <a:endParaRPr lang="en-US" sz="1200" b="0"/>
        </a:p>
      </dgm:t>
    </dgm:pt>
    <dgm:pt modelId="{371D3712-A6AA-4937-A99C-3D7DB39F1996}">
      <dgm:prSet phldrT="[Text]" custT="1"/>
      <dgm:spPr/>
      <dgm:t>
        <a:bodyPr/>
        <a:lstStyle/>
        <a:p>
          <a:r>
            <a:rPr lang="ka-GE" sz="1200" b="0" dirty="0" smtClean="0"/>
            <a:t>თავის კომპეტენციას მიკუთვნებულ სფეროში სამინისტროს მიერ დასადები საერთაშორისო ხელშეკრულებების მომზადება, დადებულ საერთაშორისო ხელშეკრულებებში ცვლილებებისა და დამატებების შეტანის საჭიროების განსაზღვრა</a:t>
          </a:r>
          <a:endParaRPr lang="en-US" sz="1200" b="0" dirty="0"/>
        </a:p>
      </dgm:t>
    </dgm:pt>
    <dgm:pt modelId="{7A732211-0BC9-4C74-8F7B-61F6D2D52CC9}" type="parTrans" cxnId="{1ED14A0C-346C-4AE9-B7DB-7F4E6AEFF026}">
      <dgm:prSet/>
      <dgm:spPr/>
      <dgm:t>
        <a:bodyPr/>
        <a:lstStyle/>
        <a:p>
          <a:endParaRPr lang="en-US" sz="1200" b="0"/>
        </a:p>
      </dgm:t>
    </dgm:pt>
    <dgm:pt modelId="{F5F0920A-8D94-4CC3-9284-B4F49185B525}" type="sibTrans" cxnId="{1ED14A0C-346C-4AE9-B7DB-7F4E6AEFF026}">
      <dgm:prSet/>
      <dgm:spPr/>
      <dgm:t>
        <a:bodyPr/>
        <a:lstStyle/>
        <a:p>
          <a:endParaRPr lang="en-US" sz="1200" b="0"/>
        </a:p>
      </dgm:t>
    </dgm:pt>
    <dgm:pt modelId="{2D50B836-0B0E-40DD-AD37-ECE3428E5EA7}">
      <dgm:prSet phldrT="[Text]" custT="1"/>
      <dgm:spPr/>
      <dgm:t>
        <a:bodyPr/>
        <a:lstStyle/>
        <a:p>
          <a:r>
            <a:rPr lang="ka-GE" sz="1200" b="0" dirty="0" smtClean="0"/>
            <a:t>ჯანმრთელობის დაცვის სფეროს მარეგულირებელი ორგანიზაციებისა და დაწესებულებების საქმიანობის კოორდინაცია</a:t>
          </a:r>
          <a:endParaRPr lang="en-US" sz="1200" b="0" dirty="0"/>
        </a:p>
      </dgm:t>
    </dgm:pt>
    <dgm:pt modelId="{49C9BCCA-2930-4E83-B9CE-556E8D267409}" type="parTrans" cxnId="{3F7AFE2A-FC90-4E5B-83E8-CDF663315622}">
      <dgm:prSet/>
      <dgm:spPr/>
      <dgm:t>
        <a:bodyPr/>
        <a:lstStyle/>
        <a:p>
          <a:endParaRPr lang="en-US" sz="1200" b="0"/>
        </a:p>
      </dgm:t>
    </dgm:pt>
    <dgm:pt modelId="{6681D2E4-7312-490F-8D4C-325B6BA8F98E}" type="sibTrans" cxnId="{3F7AFE2A-FC90-4E5B-83E8-CDF663315622}">
      <dgm:prSet/>
      <dgm:spPr/>
      <dgm:t>
        <a:bodyPr/>
        <a:lstStyle/>
        <a:p>
          <a:endParaRPr lang="en-US" sz="1200" b="0"/>
        </a:p>
      </dgm:t>
    </dgm:pt>
    <dgm:pt modelId="{C3018184-3BE0-475E-938D-CD6B02932FC2}">
      <dgm:prSet phldrT="[Text]" custT="1"/>
      <dgm:spPr/>
      <dgm:t>
        <a:bodyPr/>
        <a:lstStyle/>
        <a:p>
          <a:r>
            <a:rPr lang="ka-GE" sz="1200" b="0" dirty="0" smtClean="0"/>
            <a:t> ჯანმრთელობის დაცვის პერსონალის პროფესიული რეგულირების მექანიზმებისა და ინსტრუმენტების შემუშავება/სრულყოფა</a:t>
          </a:r>
          <a:endParaRPr lang="en-US" sz="1200" b="0" dirty="0"/>
        </a:p>
      </dgm:t>
    </dgm:pt>
    <dgm:pt modelId="{363B338A-E1B7-4E85-B503-4AEB956CF167}" type="parTrans" cxnId="{373F12FB-1110-468D-9FB8-2612311D3783}">
      <dgm:prSet/>
      <dgm:spPr/>
      <dgm:t>
        <a:bodyPr/>
        <a:lstStyle/>
        <a:p>
          <a:endParaRPr lang="en-US" sz="1200" b="0"/>
        </a:p>
      </dgm:t>
    </dgm:pt>
    <dgm:pt modelId="{CB80CFC4-271C-4B7F-BC77-FBA29D6E433F}" type="sibTrans" cxnId="{373F12FB-1110-468D-9FB8-2612311D3783}">
      <dgm:prSet/>
      <dgm:spPr/>
      <dgm:t>
        <a:bodyPr/>
        <a:lstStyle/>
        <a:p>
          <a:endParaRPr lang="en-US" sz="1200" b="0"/>
        </a:p>
      </dgm:t>
    </dgm:pt>
    <dgm:pt modelId="{633A2BB8-A7D4-4A2F-BA24-21602877665F}">
      <dgm:prSet phldrT="[Text]" custT="1"/>
      <dgm:spPr/>
      <dgm:t>
        <a:bodyPr/>
        <a:lstStyle/>
        <a:p>
          <a:r>
            <a:rPr lang="ka-GE" sz="1200" b="0" smtClean="0"/>
            <a:t> სამედიცინო პერსონალის დიპლომისშემდგომ განათლებასა და უწყვეტ პროფესიულ განვითარებასთან დაკავშირებული მარეგულირებელი ნორმატიული ბაზის შემუშავება/სრულყოფა.</a:t>
          </a:r>
          <a:endParaRPr lang="en-US" sz="1200" b="0" dirty="0"/>
        </a:p>
      </dgm:t>
    </dgm:pt>
    <dgm:pt modelId="{60E0E005-7E31-4BC7-8556-E15DC3D16B0A}" type="parTrans" cxnId="{DCA3A60B-C026-4D95-ABF2-BE660D48011A}">
      <dgm:prSet/>
      <dgm:spPr/>
      <dgm:t>
        <a:bodyPr/>
        <a:lstStyle/>
        <a:p>
          <a:endParaRPr lang="en-US" sz="1200" b="0"/>
        </a:p>
      </dgm:t>
    </dgm:pt>
    <dgm:pt modelId="{F18D00DC-8FA8-43CA-871C-3EC2BE1896E3}" type="sibTrans" cxnId="{DCA3A60B-C026-4D95-ABF2-BE660D48011A}">
      <dgm:prSet/>
      <dgm:spPr/>
      <dgm:t>
        <a:bodyPr/>
        <a:lstStyle/>
        <a:p>
          <a:endParaRPr lang="en-US" sz="1200" b="0"/>
        </a:p>
      </dgm:t>
    </dgm:pt>
    <dgm:pt modelId="{2BD22E9B-CE67-46FF-9B4F-852983BFF50F}" type="pres">
      <dgm:prSet presAssocID="{F5CD3640-2ABA-4065-B985-27EEB4DA8FA2}" presName="linear" presStyleCnt="0">
        <dgm:presLayoutVars>
          <dgm:animLvl val="lvl"/>
          <dgm:resizeHandles val="exact"/>
        </dgm:presLayoutVars>
      </dgm:prSet>
      <dgm:spPr/>
    </dgm:pt>
    <dgm:pt modelId="{52226714-0A1C-47B2-A9D3-CF9DE5E21537}" type="pres">
      <dgm:prSet presAssocID="{79CCB847-CF7C-4C94-9ABE-1B7ACFBA4E20}" presName="parentText" presStyleLbl="node1" presStyleIdx="0" presStyleCnt="3">
        <dgm:presLayoutVars>
          <dgm:chMax val="0"/>
          <dgm:bulletEnabled val="1"/>
        </dgm:presLayoutVars>
      </dgm:prSet>
      <dgm:spPr/>
    </dgm:pt>
    <dgm:pt modelId="{F5F89124-499F-4AEA-893A-8BF85E3A7EEA}" type="pres">
      <dgm:prSet presAssocID="{79CCB847-CF7C-4C94-9ABE-1B7ACFBA4E20}" presName="childText" presStyleLbl="revTx" presStyleIdx="0" presStyleCnt="3">
        <dgm:presLayoutVars>
          <dgm:bulletEnabled val="1"/>
        </dgm:presLayoutVars>
      </dgm:prSet>
      <dgm:spPr/>
    </dgm:pt>
    <dgm:pt modelId="{9D7C3382-3805-4CC3-8C81-C0039A878A0F}" type="pres">
      <dgm:prSet presAssocID="{DA6461E0-70EE-4A13-A405-B63CC7263B76}" presName="parentText" presStyleLbl="node1" presStyleIdx="1" presStyleCnt="3">
        <dgm:presLayoutVars>
          <dgm:chMax val="0"/>
          <dgm:bulletEnabled val="1"/>
        </dgm:presLayoutVars>
      </dgm:prSet>
      <dgm:spPr/>
    </dgm:pt>
    <dgm:pt modelId="{84767FC3-B3E3-4FD0-8734-DDC3F8DDE6FF}" type="pres">
      <dgm:prSet presAssocID="{DA6461E0-70EE-4A13-A405-B63CC7263B76}" presName="childText" presStyleLbl="revTx" presStyleIdx="1" presStyleCnt="3">
        <dgm:presLayoutVars>
          <dgm:bulletEnabled val="1"/>
        </dgm:presLayoutVars>
      </dgm:prSet>
      <dgm:spPr/>
    </dgm:pt>
    <dgm:pt modelId="{94A52DAC-92E4-434D-82BF-F43B2DA974AE}" type="pres">
      <dgm:prSet presAssocID="{16A9A995-BBF4-4836-9411-7C4820E0FF92}" presName="parentText" presStyleLbl="node1" presStyleIdx="2" presStyleCnt="3">
        <dgm:presLayoutVars>
          <dgm:chMax val="0"/>
          <dgm:bulletEnabled val="1"/>
        </dgm:presLayoutVars>
      </dgm:prSet>
      <dgm:spPr/>
    </dgm:pt>
    <dgm:pt modelId="{3EBEB778-806F-4192-BAA7-FC0308A95BAD}" type="pres">
      <dgm:prSet presAssocID="{16A9A995-BBF4-4836-9411-7C4820E0FF92}" presName="childText" presStyleLbl="revTx" presStyleIdx="2" presStyleCnt="3">
        <dgm:presLayoutVars>
          <dgm:bulletEnabled val="1"/>
        </dgm:presLayoutVars>
      </dgm:prSet>
      <dgm:spPr/>
    </dgm:pt>
  </dgm:ptLst>
  <dgm:cxnLst>
    <dgm:cxn modelId="{3B63079D-DDE6-4813-8FCA-FA83ECD30B68}" type="presOf" srcId="{CE62F676-C887-498D-AD9C-EF661DB90FEC}" destId="{F5F89124-499F-4AEA-893A-8BF85E3A7EEA}" srcOrd="0" destOrd="1" presId="urn:microsoft.com/office/officeart/2005/8/layout/vList2"/>
    <dgm:cxn modelId="{C419A91E-982A-451D-B2A1-D93CCDC450A0}" srcId="{79CCB847-CF7C-4C94-9ABE-1B7ACFBA4E20}" destId="{794498C5-2127-4ED5-B38A-0CFD1927BC4B}" srcOrd="0" destOrd="0" parTransId="{6A049DE6-7B33-4FC2-93EC-04AFDD67C272}" sibTransId="{DF2025F6-E19A-4565-88F5-B3B7E603DCA1}"/>
    <dgm:cxn modelId="{98D06D31-50FD-4F62-A468-78E8AC73C5E5}" srcId="{F5CD3640-2ABA-4065-B985-27EEB4DA8FA2}" destId="{79CCB847-CF7C-4C94-9ABE-1B7ACFBA4E20}" srcOrd="0" destOrd="0" parTransId="{7D588526-0C10-449C-8D39-46EDCEA0E34D}" sibTransId="{9ACD17B8-65A0-4367-90C0-5BB3ABDBA744}"/>
    <dgm:cxn modelId="{3758CEB2-D61D-4CF4-99D3-4FCB498378B1}" srcId="{79CCB847-CF7C-4C94-9ABE-1B7ACFBA4E20}" destId="{CE62F676-C887-498D-AD9C-EF661DB90FEC}" srcOrd="1" destOrd="0" parTransId="{B481E0DA-7F7D-4E66-8739-17AC3B071EF4}" sibTransId="{1497B546-4769-464E-8566-BA7571A3BB67}"/>
    <dgm:cxn modelId="{44FB44BA-0344-4D3A-B2BC-A5C313F810BE}" type="presOf" srcId="{8AE11447-FECC-4EAA-935B-76EC658AB427}" destId="{3EBEB778-806F-4192-BAA7-FC0308A95BAD}" srcOrd="0" destOrd="0" presId="urn:microsoft.com/office/officeart/2005/8/layout/vList2"/>
    <dgm:cxn modelId="{52E96150-A0D6-41B8-84DA-2FBA1CC89412}" type="presOf" srcId="{794498C5-2127-4ED5-B38A-0CFD1927BC4B}" destId="{F5F89124-499F-4AEA-893A-8BF85E3A7EEA}" srcOrd="0" destOrd="0" presId="urn:microsoft.com/office/officeart/2005/8/layout/vList2"/>
    <dgm:cxn modelId="{3F7AFE2A-FC90-4E5B-83E8-CDF663315622}" srcId="{DA6461E0-70EE-4A13-A405-B63CC7263B76}" destId="{2D50B836-0B0E-40DD-AD37-ECE3428E5EA7}" srcOrd="3" destOrd="0" parTransId="{49C9BCCA-2930-4E83-B9CE-556E8D267409}" sibTransId="{6681D2E4-7312-490F-8D4C-325B6BA8F98E}"/>
    <dgm:cxn modelId="{1357C892-F7D7-440D-9335-B659440695BC}" srcId="{DA6461E0-70EE-4A13-A405-B63CC7263B76}" destId="{AD038F2E-F710-4DEF-8BBF-3F03B6CB730A}" srcOrd="0" destOrd="0" parTransId="{7016D6AE-FD9A-45B4-A687-69C2CCE22178}" sibTransId="{A7054F71-FA12-4805-928D-F7B578A6AD25}"/>
    <dgm:cxn modelId="{F72BCC69-E975-40C6-9A4B-36B5F02435CC}" type="presOf" srcId="{2D50B836-0B0E-40DD-AD37-ECE3428E5EA7}" destId="{84767FC3-B3E3-4FD0-8734-DDC3F8DDE6FF}" srcOrd="0" destOrd="3" presId="urn:microsoft.com/office/officeart/2005/8/layout/vList2"/>
    <dgm:cxn modelId="{373F12FB-1110-468D-9FB8-2612311D3783}" srcId="{DA6461E0-70EE-4A13-A405-B63CC7263B76}" destId="{C3018184-3BE0-475E-938D-CD6B02932FC2}" srcOrd="4" destOrd="0" parTransId="{363B338A-E1B7-4E85-B503-4AEB956CF167}" sibTransId="{CB80CFC4-271C-4B7F-BC77-FBA29D6E433F}"/>
    <dgm:cxn modelId="{F0E4E836-CEBC-4939-BDF6-C496864076D3}" type="presOf" srcId="{DA6461E0-70EE-4A13-A405-B63CC7263B76}" destId="{9D7C3382-3805-4CC3-8C81-C0039A878A0F}" srcOrd="0" destOrd="0" presId="urn:microsoft.com/office/officeart/2005/8/layout/vList2"/>
    <dgm:cxn modelId="{B8D8AB9E-C689-415E-B99B-3A21F36D4061}" type="presOf" srcId="{79CCB847-CF7C-4C94-9ABE-1B7ACFBA4E20}" destId="{52226714-0A1C-47B2-A9D3-CF9DE5E21537}" srcOrd="0" destOrd="0" presId="urn:microsoft.com/office/officeart/2005/8/layout/vList2"/>
    <dgm:cxn modelId="{73F049AF-B9D3-4585-80F3-54C4C0791F54}" srcId="{F5CD3640-2ABA-4065-B985-27EEB4DA8FA2}" destId="{16A9A995-BBF4-4836-9411-7C4820E0FF92}" srcOrd="2" destOrd="0" parTransId="{ED37ECE0-C07F-45E3-A33E-1A8BD7E871B1}" sibTransId="{3063C841-7D2B-4497-972C-7FCEA667C8E2}"/>
    <dgm:cxn modelId="{F1E1D188-20C4-497D-A85C-6F270BA5735D}" srcId="{16A9A995-BBF4-4836-9411-7C4820E0FF92}" destId="{8AE11447-FECC-4EAA-935B-76EC658AB427}" srcOrd="0" destOrd="0" parTransId="{BC39627F-75EB-4B5F-9D60-7CEBC21159BE}" sibTransId="{ACF35864-2172-490D-9A70-553FCA9DCAC1}"/>
    <dgm:cxn modelId="{97FAF343-4A71-4A88-967F-2DAC70702123}" type="presOf" srcId="{371D3712-A6AA-4937-A99C-3D7DB39F1996}" destId="{84767FC3-B3E3-4FD0-8734-DDC3F8DDE6FF}" srcOrd="0" destOrd="2" presId="urn:microsoft.com/office/officeart/2005/8/layout/vList2"/>
    <dgm:cxn modelId="{01E9B9EA-0F14-4248-8549-BDF6F2AD92F6}" type="presOf" srcId="{AD038F2E-F710-4DEF-8BBF-3F03B6CB730A}" destId="{84767FC3-B3E3-4FD0-8734-DDC3F8DDE6FF}" srcOrd="0" destOrd="0" presId="urn:microsoft.com/office/officeart/2005/8/layout/vList2"/>
    <dgm:cxn modelId="{0BD65FFD-90F2-43A2-AC0E-7E54F4013C4F}" type="presOf" srcId="{16A9A995-BBF4-4836-9411-7C4820E0FF92}" destId="{94A52DAC-92E4-434D-82BF-F43B2DA974AE}" srcOrd="0" destOrd="0" presId="urn:microsoft.com/office/officeart/2005/8/layout/vList2"/>
    <dgm:cxn modelId="{93F0F3FA-E101-42AD-AA0F-99750FE184B5}" type="presOf" srcId="{633A2BB8-A7D4-4A2F-BA24-21602877665F}" destId="{84767FC3-B3E3-4FD0-8734-DDC3F8DDE6FF}" srcOrd="0" destOrd="5" presId="urn:microsoft.com/office/officeart/2005/8/layout/vList2"/>
    <dgm:cxn modelId="{DCA3A60B-C026-4D95-ABF2-BE660D48011A}" srcId="{DA6461E0-70EE-4A13-A405-B63CC7263B76}" destId="{633A2BB8-A7D4-4A2F-BA24-21602877665F}" srcOrd="5" destOrd="0" parTransId="{60E0E005-7E31-4BC7-8556-E15DC3D16B0A}" sibTransId="{F18D00DC-8FA8-43CA-871C-3EC2BE1896E3}"/>
    <dgm:cxn modelId="{88865AC0-A1D3-4433-BC40-254738049DE2}" srcId="{F5CD3640-2ABA-4065-B985-27EEB4DA8FA2}" destId="{DA6461E0-70EE-4A13-A405-B63CC7263B76}" srcOrd="1" destOrd="0" parTransId="{9A31582D-5DFE-4FEC-B04C-6CA45CB0763F}" sibTransId="{82A4796A-AE52-41AD-AED2-94242642A766}"/>
    <dgm:cxn modelId="{80C48221-669E-4E0A-B204-D882C7A1D917}" type="presOf" srcId="{313AB2DF-1B19-462B-BEE2-76D75018164D}" destId="{84767FC3-B3E3-4FD0-8734-DDC3F8DDE6FF}" srcOrd="0" destOrd="1" presId="urn:microsoft.com/office/officeart/2005/8/layout/vList2"/>
    <dgm:cxn modelId="{89225E45-BE75-4AFD-84E5-111A67BE3F95}" type="presOf" srcId="{F5CD3640-2ABA-4065-B985-27EEB4DA8FA2}" destId="{2BD22E9B-CE67-46FF-9B4F-852983BFF50F}" srcOrd="0" destOrd="0" presId="urn:microsoft.com/office/officeart/2005/8/layout/vList2"/>
    <dgm:cxn modelId="{67E05A29-AB3E-4C07-B551-41E5450A1500}" srcId="{DA6461E0-70EE-4A13-A405-B63CC7263B76}" destId="{313AB2DF-1B19-462B-BEE2-76D75018164D}" srcOrd="1" destOrd="0" parTransId="{832A1D6E-D3F5-47EF-AA63-15F4866D3114}" sibTransId="{49E012A6-DBB0-4490-9355-F4E48E7E6721}"/>
    <dgm:cxn modelId="{D0606CAF-B02A-446B-A629-0AA9A0C61ABC}" type="presOf" srcId="{C3018184-3BE0-475E-938D-CD6B02932FC2}" destId="{84767FC3-B3E3-4FD0-8734-DDC3F8DDE6FF}" srcOrd="0" destOrd="4" presId="urn:microsoft.com/office/officeart/2005/8/layout/vList2"/>
    <dgm:cxn modelId="{1ED14A0C-346C-4AE9-B7DB-7F4E6AEFF026}" srcId="{DA6461E0-70EE-4A13-A405-B63CC7263B76}" destId="{371D3712-A6AA-4937-A99C-3D7DB39F1996}" srcOrd="2" destOrd="0" parTransId="{7A732211-0BC9-4C74-8F7B-61F6D2D52CC9}" sibTransId="{F5F0920A-8D94-4CC3-9284-B4F49185B525}"/>
    <dgm:cxn modelId="{3E243529-E00F-46D8-91E6-1AFE51E62542}" type="presParOf" srcId="{2BD22E9B-CE67-46FF-9B4F-852983BFF50F}" destId="{52226714-0A1C-47B2-A9D3-CF9DE5E21537}" srcOrd="0" destOrd="0" presId="urn:microsoft.com/office/officeart/2005/8/layout/vList2"/>
    <dgm:cxn modelId="{73C4F6AC-F2AC-4B81-B925-FBC218168441}" type="presParOf" srcId="{2BD22E9B-CE67-46FF-9B4F-852983BFF50F}" destId="{F5F89124-499F-4AEA-893A-8BF85E3A7EEA}" srcOrd="1" destOrd="0" presId="urn:microsoft.com/office/officeart/2005/8/layout/vList2"/>
    <dgm:cxn modelId="{41BFB632-32B5-4224-9000-1219BC75CA6A}" type="presParOf" srcId="{2BD22E9B-CE67-46FF-9B4F-852983BFF50F}" destId="{9D7C3382-3805-4CC3-8C81-C0039A878A0F}" srcOrd="2" destOrd="0" presId="urn:microsoft.com/office/officeart/2005/8/layout/vList2"/>
    <dgm:cxn modelId="{B30D639C-F912-4105-922E-BE4763C6735D}" type="presParOf" srcId="{2BD22E9B-CE67-46FF-9B4F-852983BFF50F}" destId="{84767FC3-B3E3-4FD0-8734-DDC3F8DDE6FF}" srcOrd="3" destOrd="0" presId="urn:microsoft.com/office/officeart/2005/8/layout/vList2"/>
    <dgm:cxn modelId="{C42BE975-58F2-40D9-81EA-FF0FC7C7D9C7}" type="presParOf" srcId="{2BD22E9B-CE67-46FF-9B4F-852983BFF50F}" destId="{94A52DAC-92E4-434D-82BF-F43B2DA974AE}" srcOrd="4" destOrd="0" presId="urn:microsoft.com/office/officeart/2005/8/layout/vList2"/>
    <dgm:cxn modelId="{A90E9145-27C5-4A2F-B273-0483127F3E3B}" type="presParOf" srcId="{2BD22E9B-CE67-46FF-9B4F-852983BFF50F}" destId="{3EBEB778-806F-4192-BAA7-FC0308A95BAD}"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57BEF2-9C88-439F-A7F9-9324A97CDC62}">
      <dsp:nvSpPr>
        <dsp:cNvPr id="0" name=""/>
        <dsp:cNvSpPr/>
      </dsp:nvSpPr>
      <dsp:spPr>
        <a:xfrm>
          <a:off x="4185958" y="460722"/>
          <a:ext cx="2143683" cy="1429122"/>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ka-GE" sz="1900" kern="1200" dirty="0" smtClean="0"/>
            <a:t>დეპარტამენტის უფროსი</a:t>
          </a:r>
          <a:endParaRPr lang="en-US" sz="1900" kern="1200" dirty="0"/>
        </a:p>
      </dsp:txBody>
      <dsp:txXfrm>
        <a:off x="4227816" y="502580"/>
        <a:ext cx="2059967" cy="1345406"/>
      </dsp:txXfrm>
    </dsp:sp>
    <dsp:sp modelId="{BC9DD6F2-4136-463B-AE68-E601579435A3}">
      <dsp:nvSpPr>
        <dsp:cNvPr id="0" name=""/>
        <dsp:cNvSpPr/>
      </dsp:nvSpPr>
      <dsp:spPr>
        <a:xfrm>
          <a:off x="1077617" y="1889844"/>
          <a:ext cx="4180182" cy="571648"/>
        </a:xfrm>
        <a:custGeom>
          <a:avLst/>
          <a:gdLst/>
          <a:ahLst/>
          <a:cxnLst/>
          <a:rect l="0" t="0" r="0" b="0"/>
          <a:pathLst>
            <a:path>
              <a:moveTo>
                <a:pt x="4180182" y="0"/>
              </a:moveTo>
              <a:lnTo>
                <a:pt x="4180182" y="285824"/>
              </a:lnTo>
              <a:lnTo>
                <a:pt x="0" y="285824"/>
              </a:lnTo>
              <a:lnTo>
                <a:pt x="0" y="57164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23D97C7-0BF9-48F9-BFAE-37ECF14CD3B9}">
      <dsp:nvSpPr>
        <dsp:cNvPr id="0" name=""/>
        <dsp:cNvSpPr/>
      </dsp:nvSpPr>
      <dsp:spPr>
        <a:xfrm>
          <a:off x="5776" y="2461493"/>
          <a:ext cx="2143683" cy="1429122"/>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ka-GE" sz="1900" kern="1200" dirty="0" smtClean="0"/>
            <a:t>პოლიტიკის სამმართველო</a:t>
          </a:r>
          <a:endParaRPr lang="en-US" sz="1900" kern="1200" dirty="0"/>
        </a:p>
      </dsp:txBody>
      <dsp:txXfrm>
        <a:off x="47634" y="2503351"/>
        <a:ext cx="2059967" cy="1345406"/>
      </dsp:txXfrm>
    </dsp:sp>
    <dsp:sp modelId="{5500AA99-58F6-4D93-97D8-8BA2A962D46A}">
      <dsp:nvSpPr>
        <dsp:cNvPr id="0" name=""/>
        <dsp:cNvSpPr/>
      </dsp:nvSpPr>
      <dsp:spPr>
        <a:xfrm>
          <a:off x="3864405" y="1889844"/>
          <a:ext cx="1393394" cy="571648"/>
        </a:xfrm>
        <a:custGeom>
          <a:avLst/>
          <a:gdLst/>
          <a:ahLst/>
          <a:cxnLst/>
          <a:rect l="0" t="0" r="0" b="0"/>
          <a:pathLst>
            <a:path>
              <a:moveTo>
                <a:pt x="1393394" y="0"/>
              </a:moveTo>
              <a:lnTo>
                <a:pt x="1393394" y="285824"/>
              </a:lnTo>
              <a:lnTo>
                <a:pt x="0" y="285824"/>
              </a:lnTo>
              <a:lnTo>
                <a:pt x="0" y="57164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C54E7B3-75C6-455F-A223-7EF1F4A190B5}">
      <dsp:nvSpPr>
        <dsp:cNvPr id="0" name=""/>
        <dsp:cNvSpPr/>
      </dsp:nvSpPr>
      <dsp:spPr>
        <a:xfrm>
          <a:off x="2792564" y="2461493"/>
          <a:ext cx="2143683" cy="1429122"/>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ka-GE" sz="1900" kern="1200" dirty="0" smtClean="0"/>
            <a:t>რეგულირების სამმართველო</a:t>
          </a:r>
          <a:endParaRPr lang="en-US" sz="1900" kern="1200" dirty="0"/>
        </a:p>
      </dsp:txBody>
      <dsp:txXfrm>
        <a:off x="2834422" y="2503351"/>
        <a:ext cx="2059967" cy="1345406"/>
      </dsp:txXfrm>
    </dsp:sp>
    <dsp:sp modelId="{154446C1-109B-4C7E-B82B-2707E212F4AA}">
      <dsp:nvSpPr>
        <dsp:cNvPr id="0" name=""/>
        <dsp:cNvSpPr/>
      </dsp:nvSpPr>
      <dsp:spPr>
        <a:xfrm>
          <a:off x="5257800" y="1889844"/>
          <a:ext cx="1393394" cy="571648"/>
        </a:xfrm>
        <a:custGeom>
          <a:avLst/>
          <a:gdLst/>
          <a:ahLst/>
          <a:cxnLst/>
          <a:rect l="0" t="0" r="0" b="0"/>
          <a:pathLst>
            <a:path>
              <a:moveTo>
                <a:pt x="0" y="0"/>
              </a:moveTo>
              <a:lnTo>
                <a:pt x="0" y="285824"/>
              </a:lnTo>
              <a:lnTo>
                <a:pt x="1393394" y="285824"/>
              </a:lnTo>
              <a:lnTo>
                <a:pt x="1393394" y="57164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AB02EA6-8608-439B-BF0E-A8612A642944}">
      <dsp:nvSpPr>
        <dsp:cNvPr id="0" name=""/>
        <dsp:cNvSpPr/>
      </dsp:nvSpPr>
      <dsp:spPr>
        <a:xfrm>
          <a:off x="5579352" y="2461493"/>
          <a:ext cx="2143683" cy="1429122"/>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ka-GE" sz="1900" kern="1200" dirty="0" smtClean="0"/>
            <a:t>პროგრამების სამმართველო </a:t>
          </a:r>
          <a:endParaRPr lang="en-US" sz="1900" kern="1200" dirty="0"/>
        </a:p>
      </dsp:txBody>
      <dsp:txXfrm>
        <a:off x="5621210" y="2503351"/>
        <a:ext cx="2059967" cy="1345406"/>
      </dsp:txXfrm>
    </dsp:sp>
    <dsp:sp modelId="{987397F2-F561-4505-99E1-53C0E2DC8A00}">
      <dsp:nvSpPr>
        <dsp:cNvPr id="0" name=""/>
        <dsp:cNvSpPr/>
      </dsp:nvSpPr>
      <dsp:spPr>
        <a:xfrm>
          <a:off x="5257800" y="1889844"/>
          <a:ext cx="4180182" cy="571648"/>
        </a:xfrm>
        <a:custGeom>
          <a:avLst/>
          <a:gdLst/>
          <a:ahLst/>
          <a:cxnLst/>
          <a:rect l="0" t="0" r="0" b="0"/>
          <a:pathLst>
            <a:path>
              <a:moveTo>
                <a:pt x="0" y="0"/>
              </a:moveTo>
              <a:lnTo>
                <a:pt x="0" y="285824"/>
              </a:lnTo>
              <a:lnTo>
                <a:pt x="4180182" y="285824"/>
              </a:lnTo>
              <a:lnTo>
                <a:pt x="4180182" y="57164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8531284-B9B5-4278-AD83-ED69CCACC18D}">
      <dsp:nvSpPr>
        <dsp:cNvPr id="0" name=""/>
        <dsp:cNvSpPr/>
      </dsp:nvSpPr>
      <dsp:spPr>
        <a:xfrm>
          <a:off x="8366140" y="2461493"/>
          <a:ext cx="2143683" cy="1429122"/>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ka-GE" sz="1900" kern="1200" dirty="0" smtClean="0"/>
            <a:t>რეფერალური პროგრამის კოორდინაციის სამმართველო </a:t>
          </a:r>
          <a:endParaRPr lang="en-US" sz="1900" kern="1200" dirty="0"/>
        </a:p>
      </dsp:txBody>
      <dsp:txXfrm>
        <a:off x="8407998" y="2503351"/>
        <a:ext cx="2059967" cy="134540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226714-0A1C-47B2-A9D3-CF9DE5E21537}">
      <dsp:nvSpPr>
        <dsp:cNvPr id="0" name=""/>
        <dsp:cNvSpPr/>
      </dsp:nvSpPr>
      <dsp:spPr>
        <a:xfrm>
          <a:off x="0" y="346"/>
          <a:ext cx="9593944" cy="599040"/>
        </a:xfrm>
        <a:prstGeom prst="roundRect">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lvl="0" algn="l" defTabSz="533400">
            <a:lnSpc>
              <a:spcPct val="90000"/>
            </a:lnSpc>
            <a:spcBef>
              <a:spcPct val="0"/>
            </a:spcBef>
            <a:spcAft>
              <a:spcPct val="35000"/>
            </a:spcAft>
          </a:pPr>
          <a:r>
            <a:rPr lang="ka-GE" sz="1200" b="0" kern="1200" dirty="0" smtClean="0"/>
            <a:t>პოლიტიკა</a:t>
          </a:r>
          <a:endParaRPr lang="en-US" sz="1200" b="0" kern="1200" dirty="0"/>
        </a:p>
      </dsp:txBody>
      <dsp:txXfrm>
        <a:off x="29243" y="29589"/>
        <a:ext cx="9535458" cy="540554"/>
      </dsp:txXfrm>
    </dsp:sp>
    <dsp:sp modelId="{F5F89124-499F-4AEA-893A-8BF85E3A7EEA}">
      <dsp:nvSpPr>
        <dsp:cNvPr id="0" name=""/>
        <dsp:cNvSpPr/>
      </dsp:nvSpPr>
      <dsp:spPr>
        <a:xfrm>
          <a:off x="0" y="599386"/>
          <a:ext cx="9593944" cy="7948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608" tIns="15240" rIns="85344" bIns="15240" numCol="1" spcCol="1270" anchor="t" anchorCtr="0">
          <a:noAutofit/>
        </a:bodyPr>
        <a:lstStyle/>
        <a:p>
          <a:pPr marL="114300" lvl="1" indent="-114300" algn="l" defTabSz="533400">
            <a:lnSpc>
              <a:spcPct val="90000"/>
            </a:lnSpc>
            <a:spcBef>
              <a:spcPct val="0"/>
            </a:spcBef>
            <a:spcAft>
              <a:spcPct val="20000"/>
            </a:spcAft>
            <a:buChar char="••"/>
          </a:pPr>
          <a:r>
            <a:rPr lang="ka-GE" sz="1200" b="0" kern="1200" dirty="0" smtClean="0"/>
            <a:t>კომპეტენციის სფეროში, სახელმწიფო პოლიტიკის განხორციელების სტრატეგიული გეგმის შემუშავება, კოორდინაცია, მონიტორინგი, შეფასება და ანალიზი;</a:t>
          </a:r>
          <a:endParaRPr lang="en-US" sz="1200" b="0" kern="1200" dirty="0"/>
        </a:p>
        <a:p>
          <a:pPr marL="114300" lvl="1" indent="-114300" algn="l" defTabSz="533400">
            <a:lnSpc>
              <a:spcPct val="90000"/>
            </a:lnSpc>
            <a:spcBef>
              <a:spcPct val="0"/>
            </a:spcBef>
            <a:spcAft>
              <a:spcPct val="20000"/>
            </a:spcAft>
            <a:buChar char="••"/>
          </a:pPr>
          <a:r>
            <a:rPr lang="ka-GE" sz="1200" b="0" kern="1200" dirty="0" smtClean="0"/>
            <a:t>მოსახლეობის სოციალური და ჯანმრთელობის მდგომარეობის შესახებ ეროვნული მოხსენებისა და ჯანმრთელობის დაცვის ეროვნული ანგარიშების მომზადება და გამოცემა;</a:t>
          </a:r>
          <a:endParaRPr lang="ka-GE" sz="1200" b="0" kern="1200" dirty="0"/>
        </a:p>
      </dsp:txBody>
      <dsp:txXfrm>
        <a:off x="0" y="599386"/>
        <a:ext cx="9593944" cy="794880"/>
      </dsp:txXfrm>
    </dsp:sp>
    <dsp:sp modelId="{9D7C3382-3805-4CC3-8C81-C0039A878A0F}">
      <dsp:nvSpPr>
        <dsp:cNvPr id="0" name=""/>
        <dsp:cNvSpPr/>
      </dsp:nvSpPr>
      <dsp:spPr>
        <a:xfrm>
          <a:off x="0" y="1394266"/>
          <a:ext cx="9593944" cy="599040"/>
        </a:xfrm>
        <a:prstGeom prst="roundRect">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lvl="0" algn="l" defTabSz="533400">
            <a:lnSpc>
              <a:spcPct val="90000"/>
            </a:lnSpc>
            <a:spcBef>
              <a:spcPct val="0"/>
            </a:spcBef>
            <a:spcAft>
              <a:spcPct val="35000"/>
            </a:spcAft>
          </a:pPr>
          <a:r>
            <a:rPr lang="ka-GE" sz="1200" b="0" kern="1200" dirty="0" smtClean="0"/>
            <a:t>რეგულირება</a:t>
          </a:r>
          <a:endParaRPr lang="en-US" sz="1200" b="0" kern="1200" dirty="0"/>
        </a:p>
      </dsp:txBody>
      <dsp:txXfrm>
        <a:off x="29243" y="1423509"/>
        <a:ext cx="9535458" cy="540554"/>
      </dsp:txXfrm>
    </dsp:sp>
    <dsp:sp modelId="{84767FC3-B3E3-4FD0-8734-DDC3F8DDE6FF}">
      <dsp:nvSpPr>
        <dsp:cNvPr id="0" name=""/>
        <dsp:cNvSpPr/>
      </dsp:nvSpPr>
      <dsp:spPr>
        <a:xfrm>
          <a:off x="0" y="1993306"/>
          <a:ext cx="9593944" cy="2053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608" tIns="15240" rIns="85344" bIns="15240" numCol="1" spcCol="1270" anchor="t" anchorCtr="0">
          <a:noAutofit/>
        </a:bodyPr>
        <a:lstStyle/>
        <a:p>
          <a:pPr marL="114300" lvl="1" indent="-114300" algn="l" defTabSz="533400">
            <a:lnSpc>
              <a:spcPct val="90000"/>
            </a:lnSpc>
            <a:spcBef>
              <a:spcPct val="0"/>
            </a:spcBef>
            <a:spcAft>
              <a:spcPct val="20000"/>
            </a:spcAft>
            <a:buChar char="••"/>
          </a:pPr>
          <a:r>
            <a:rPr lang="ka-GE" sz="1200" b="0" kern="1200" dirty="0" smtClean="0"/>
            <a:t>კლინიკური პრაქტიკის ეროვნული რეკომენდაციებისა (გაიდლაინების) და დაავადებათა მართვის სახელმწიფო სტანდარტების (პროტოკოლების) შემუშავება და მათი პერიოდული სრულყოფა</a:t>
          </a:r>
          <a:endParaRPr lang="en-US" sz="1200" b="0" kern="1200" dirty="0"/>
        </a:p>
        <a:p>
          <a:pPr marL="114300" lvl="1" indent="-114300" algn="l" defTabSz="533400">
            <a:lnSpc>
              <a:spcPct val="90000"/>
            </a:lnSpc>
            <a:spcBef>
              <a:spcPct val="0"/>
            </a:spcBef>
            <a:spcAft>
              <a:spcPct val="20000"/>
            </a:spcAft>
            <a:buChar char="••"/>
          </a:pPr>
          <a:r>
            <a:rPr lang="ka-GE" sz="1200" b="0" kern="1200" dirty="0" smtClean="0"/>
            <a:t>ჯანმრთელობის, საზოგადოებრივი ჯანმრთელობის, სამედიცინო და ფარმაცევტულ სფეროში მარეგულირებელი მექანიზმებისა და ნორმების შემუშავება და მათი პერიოდული სრულყოფა</a:t>
          </a:r>
          <a:endParaRPr lang="en-US" sz="1200" b="0" kern="1200" dirty="0"/>
        </a:p>
        <a:p>
          <a:pPr marL="114300" lvl="1" indent="-114300" algn="l" defTabSz="533400">
            <a:lnSpc>
              <a:spcPct val="90000"/>
            </a:lnSpc>
            <a:spcBef>
              <a:spcPct val="0"/>
            </a:spcBef>
            <a:spcAft>
              <a:spcPct val="20000"/>
            </a:spcAft>
            <a:buChar char="••"/>
          </a:pPr>
          <a:r>
            <a:rPr lang="ka-GE" sz="1200" b="0" kern="1200" dirty="0" smtClean="0"/>
            <a:t>თავის კომპეტენციას მიკუთვნებულ სფეროში სამინისტროს მიერ დასადები საერთაშორისო ხელშეკრულებების მომზადება, დადებულ საერთაშორისო ხელშეკრულებებში ცვლილებებისა და დამატებების შეტანის საჭიროების განსაზღვრა</a:t>
          </a:r>
          <a:endParaRPr lang="en-US" sz="1200" b="0" kern="1200" dirty="0"/>
        </a:p>
        <a:p>
          <a:pPr marL="114300" lvl="1" indent="-114300" algn="l" defTabSz="533400">
            <a:lnSpc>
              <a:spcPct val="90000"/>
            </a:lnSpc>
            <a:spcBef>
              <a:spcPct val="0"/>
            </a:spcBef>
            <a:spcAft>
              <a:spcPct val="20000"/>
            </a:spcAft>
            <a:buChar char="••"/>
          </a:pPr>
          <a:r>
            <a:rPr lang="ka-GE" sz="1200" b="0" kern="1200" dirty="0" smtClean="0"/>
            <a:t>ჯანმრთელობის დაცვის სფეროს მარეგულირებელი ორგანიზაციებისა და დაწესებულებების საქმიანობის კოორდინაცია</a:t>
          </a:r>
          <a:endParaRPr lang="en-US" sz="1200" b="0" kern="1200" dirty="0"/>
        </a:p>
        <a:p>
          <a:pPr marL="114300" lvl="1" indent="-114300" algn="l" defTabSz="533400">
            <a:lnSpc>
              <a:spcPct val="90000"/>
            </a:lnSpc>
            <a:spcBef>
              <a:spcPct val="0"/>
            </a:spcBef>
            <a:spcAft>
              <a:spcPct val="20000"/>
            </a:spcAft>
            <a:buChar char="••"/>
          </a:pPr>
          <a:r>
            <a:rPr lang="ka-GE" sz="1200" b="0" kern="1200" dirty="0" smtClean="0"/>
            <a:t> ჯანმრთელობის დაცვის პერსონალის პროფესიული რეგულირების მექანიზმებისა და ინსტრუმენტების შემუშავება/სრულყოფა</a:t>
          </a:r>
          <a:endParaRPr lang="en-US" sz="1200" b="0" kern="1200" dirty="0"/>
        </a:p>
        <a:p>
          <a:pPr marL="114300" lvl="1" indent="-114300" algn="l" defTabSz="533400">
            <a:lnSpc>
              <a:spcPct val="90000"/>
            </a:lnSpc>
            <a:spcBef>
              <a:spcPct val="0"/>
            </a:spcBef>
            <a:spcAft>
              <a:spcPct val="20000"/>
            </a:spcAft>
            <a:buChar char="••"/>
          </a:pPr>
          <a:r>
            <a:rPr lang="ka-GE" sz="1200" b="0" kern="1200" smtClean="0"/>
            <a:t> სამედიცინო პერსონალის დიპლომისშემდგომ განათლებასა და უწყვეტ პროფესიულ განვითარებასთან დაკავშირებული მარეგულირებელი ნორმატიული ბაზის შემუშავება/სრულყოფა.</a:t>
          </a:r>
          <a:endParaRPr lang="en-US" sz="1200" b="0" kern="1200" dirty="0"/>
        </a:p>
      </dsp:txBody>
      <dsp:txXfrm>
        <a:off x="0" y="1993306"/>
        <a:ext cx="9593944" cy="2053440"/>
      </dsp:txXfrm>
    </dsp:sp>
    <dsp:sp modelId="{94A52DAC-92E4-434D-82BF-F43B2DA974AE}">
      <dsp:nvSpPr>
        <dsp:cNvPr id="0" name=""/>
        <dsp:cNvSpPr/>
      </dsp:nvSpPr>
      <dsp:spPr>
        <a:xfrm>
          <a:off x="0" y="4046746"/>
          <a:ext cx="9593944" cy="599040"/>
        </a:xfrm>
        <a:prstGeom prst="roundRect">
          <a:avLst/>
        </a:prstGeom>
        <a:gradFill rotWithShape="0">
          <a:gsLst>
            <a:gs pos="0">
              <a:schemeClr val="accent4">
                <a:hueOff val="0"/>
                <a:satOff val="0"/>
                <a:lumOff val="0"/>
                <a:alphaOff val="0"/>
                <a:lumMod val="110000"/>
                <a:satMod val="105000"/>
                <a:tint val="67000"/>
              </a:schemeClr>
            </a:gs>
            <a:gs pos="50000">
              <a:schemeClr val="accent4">
                <a:hueOff val="0"/>
                <a:satOff val="0"/>
                <a:lumOff val="0"/>
                <a:alphaOff val="0"/>
                <a:lumMod val="105000"/>
                <a:satMod val="103000"/>
                <a:tint val="73000"/>
              </a:schemeClr>
            </a:gs>
            <a:gs pos="100000">
              <a:schemeClr val="accent4">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lvl="0" algn="l" defTabSz="533400">
            <a:lnSpc>
              <a:spcPct val="90000"/>
            </a:lnSpc>
            <a:spcBef>
              <a:spcPct val="0"/>
            </a:spcBef>
            <a:spcAft>
              <a:spcPct val="35000"/>
            </a:spcAft>
          </a:pPr>
          <a:r>
            <a:rPr lang="ka-GE" sz="1200" b="0" kern="1200" dirty="0" smtClean="0"/>
            <a:t>პროგრამები</a:t>
          </a:r>
          <a:endParaRPr lang="en-US" sz="1200" b="0" kern="1200" dirty="0"/>
        </a:p>
      </dsp:txBody>
      <dsp:txXfrm>
        <a:off x="29243" y="4075989"/>
        <a:ext cx="9535458" cy="540554"/>
      </dsp:txXfrm>
    </dsp:sp>
    <dsp:sp modelId="{3EBEB778-806F-4192-BAA7-FC0308A95BAD}">
      <dsp:nvSpPr>
        <dsp:cNvPr id="0" name=""/>
        <dsp:cNvSpPr/>
      </dsp:nvSpPr>
      <dsp:spPr>
        <a:xfrm>
          <a:off x="0" y="4645786"/>
          <a:ext cx="9593944" cy="5299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608" tIns="15240" rIns="85344" bIns="15240" numCol="1" spcCol="1270" anchor="t" anchorCtr="0">
          <a:noAutofit/>
        </a:bodyPr>
        <a:lstStyle/>
        <a:p>
          <a:pPr marL="114300" lvl="1" indent="-114300" algn="l" defTabSz="533400">
            <a:lnSpc>
              <a:spcPct val="90000"/>
            </a:lnSpc>
            <a:spcBef>
              <a:spcPct val="0"/>
            </a:spcBef>
            <a:spcAft>
              <a:spcPct val="20000"/>
            </a:spcAft>
            <a:buChar char="••"/>
          </a:pPr>
          <a:r>
            <a:rPr lang="ka-GE" sz="1200" b="0" kern="1200" dirty="0" smtClean="0"/>
            <a:t>ჯანმრთელობის დაცვის, საზოგადოებრივი ჯანმრთელობის დაცვის, სამედიცინო, წამლისა და ფარმაცევტულ, აგრეთვე დეპარტამენტის კომპეტენციას მიკუთვნებულ სხვა სფეროებში სახელმწიფო პროგრამების  შემუშავება და მართვა;</a:t>
          </a:r>
          <a:endParaRPr lang="en-US" sz="1200" b="0" kern="1200" dirty="0"/>
        </a:p>
      </dsp:txBody>
      <dsp:txXfrm>
        <a:off x="0" y="4645786"/>
        <a:ext cx="9593944" cy="52992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AF0CAE1-0369-445E-8251-9F9BFF09F731}" type="datetimeFigureOut">
              <a:rPr lang="en-US" smtClean="0"/>
              <a:t>30-Jun-19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E6ED4A-034A-4695-93C9-4F1167B2640E}" type="slidenum">
              <a:rPr lang="en-US" smtClean="0"/>
              <a:t>‹#›</a:t>
            </a:fld>
            <a:endParaRPr lang="en-US"/>
          </a:p>
        </p:txBody>
      </p:sp>
    </p:spTree>
    <p:extLst>
      <p:ext uri="{BB962C8B-B14F-4D97-AF65-F5344CB8AC3E}">
        <p14:creationId xmlns:p14="http://schemas.microsoft.com/office/powerpoint/2010/main" val="37782603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F0CAE1-0369-445E-8251-9F9BFF09F731}" type="datetimeFigureOut">
              <a:rPr lang="en-US" smtClean="0"/>
              <a:t>30-Jun-19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E6ED4A-034A-4695-93C9-4F1167B2640E}" type="slidenum">
              <a:rPr lang="en-US" smtClean="0"/>
              <a:t>‹#›</a:t>
            </a:fld>
            <a:endParaRPr lang="en-US"/>
          </a:p>
        </p:txBody>
      </p:sp>
    </p:spTree>
    <p:extLst>
      <p:ext uri="{BB962C8B-B14F-4D97-AF65-F5344CB8AC3E}">
        <p14:creationId xmlns:p14="http://schemas.microsoft.com/office/powerpoint/2010/main" val="42353792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F0CAE1-0369-445E-8251-9F9BFF09F731}" type="datetimeFigureOut">
              <a:rPr lang="en-US" smtClean="0"/>
              <a:t>30-Jun-19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E6ED4A-034A-4695-93C9-4F1167B2640E}" type="slidenum">
              <a:rPr lang="en-US" smtClean="0"/>
              <a:t>‹#›</a:t>
            </a:fld>
            <a:endParaRPr lang="en-US"/>
          </a:p>
        </p:txBody>
      </p:sp>
    </p:spTree>
    <p:extLst>
      <p:ext uri="{BB962C8B-B14F-4D97-AF65-F5344CB8AC3E}">
        <p14:creationId xmlns:p14="http://schemas.microsoft.com/office/powerpoint/2010/main" val="119495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F0CAE1-0369-445E-8251-9F9BFF09F731}" type="datetimeFigureOut">
              <a:rPr lang="en-US" smtClean="0"/>
              <a:t>30-Jun-19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E6ED4A-034A-4695-93C9-4F1167B2640E}" type="slidenum">
              <a:rPr lang="en-US" smtClean="0"/>
              <a:t>‹#›</a:t>
            </a:fld>
            <a:endParaRPr lang="en-US"/>
          </a:p>
        </p:txBody>
      </p:sp>
    </p:spTree>
    <p:extLst>
      <p:ext uri="{BB962C8B-B14F-4D97-AF65-F5344CB8AC3E}">
        <p14:creationId xmlns:p14="http://schemas.microsoft.com/office/powerpoint/2010/main" val="31679314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AF0CAE1-0369-445E-8251-9F9BFF09F731}" type="datetimeFigureOut">
              <a:rPr lang="en-US" smtClean="0"/>
              <a:t>30-Jun-19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E6ED4A-034A-4695-93C9-4F1167B2640E}" type="slidenum">
              <a:rPr lang="en-US" smtClean="0"/>
              <a:t>‹#›</a:t>
            </a:fld>
            <a:endParaRPr lang="en-US"/>
          </a:p>
        </p:txBody>
      </p:sp>
    </p:spTree>
    <p:extLst>
      <p:ext uri="{BB962C8B-B14F-4D97-AF65-F5344CB8AC3E}">
        <p14:creationId xmlns:p14="http://schemas.microsoft.com/office/powerpoint/2010/main" val="42833096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AF0CAE1-0369-445E-8251-9F9BFF09F731}" type="datetimeFigureOut">
              <a:rPr lang="en-US" smtClean="0"/>
              <a:t>30-Jun-19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E6ED4A-034A-4695-93C9-4F1167B2640E}" type="slidenum">
              <a:rPr lang="en-US" smtClean="0"/>
              <a:t>‹#›</a:t>
            </a:fld>
            <a:endParaRPr lang="en-US"/>
          </a:p>
        </p:txBody>
      </p:sp>
    </p:spTree>
    <p:extLst>
      <p:ext uri="{BB962C8B-B14F-4D97-AF65-F5344CB8AC3E}">
        <p14:creationId xmlns:p14="http://schemas.microsoft.com/office/powerpoint/2010/main" val="4776886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AF0CAE1-0369-445E-8251-9F9BFF09F731}" type="datetimeFigureOut">
              <a:rPr lang="en-US" smtClean="0"/>
              <a:t>30-Jun-19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6E6ED4A-034A-4695-93C9-4F1167B2640E}" type="slidenum">
              <a:rPr lang="en-US" smtClean="0"/>
              <a:t>‹#›</a:t>
            </a:fld>
            <a:endParaRPr lang="en-US"/>
          </a:p>
        </p:txBody>
      </p:sp>
    </p:spTree>
    <p:extLst>
      <p:ext uri="{BB962C8B-B14F-4D97-AF65-F5344CB8AC3E}">
        <p14:creationId xmlns:p14="http://schemas.microsoft.com/office/powerpoint/2010/main" val="12144675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AF0CAE1-0369-445E-8251-9F9BFF09F731}" type="datetimeFigureOut">
              <a:rPr lang="en-US" smtClean="0"/>
              <a:t>30-Jun-19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6E6ED4A-034A-4695-93C9-4F1167B2640E}" type="slidenum">
              <a:rPr lang="en-US" smtClean="0"/>
              <a:t>‹#›</a:t>
            </a:fld>
            <a:endParaRPr lang="en-US"/>
          </a:p>
        </p:txBody>
      </p:sp>
    </p:spTree>
    <p:extLst>
      <p:ext uri="{BB962C8B-B14F-4D97-AF65-F5344CB8AC3E}">
        <p14:creationId xmlns:p14="http://schemas.microsoft.com/office/powerpoint/2010/main" val="1585528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F0CAE1-0369-445E-8251-9F9BFF09F731}" type="datetimeFigureOut">
              <a:rPr lang="en-US" smtClean="0"/>
              <a:t>30-Jun-19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6E6ED4A-034A-4695-93C9-4F1167B2640E}" type="slidenum">
              <a:rPr lang="en-US" smtClean="0"/>
              <a:t>‹#›</a:t>
            </a:fld>
            <a:endParaRPr lang="en-US"/>
          </a:p>
        </p:txBody>
      </p:sp>
    </p:spTree>
    <p:extLst>
      <p:ext uri="{BB962C8B-B14F-4D97-AF65-F5344CB8AC3E}">
        <p14:creationId xmlns:p14="http://schemas.microsoft.com/office/powerpoint/2010/main" val="1613593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AF0CAE1-0369-445E-8251-9F9BFF09F731}" type="datetimeFigureOut">
              <a:rPr lang="en-US" smtClean="0"/>
              <a:t>30-Jun-19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E6ED4A-034A-4695-93C9-4F1167B2640E}" type="slidenum">
              <a:rPr lang="en-US" smtClean="0"/>
              <a:t>‹#›</a:t>
            </a:fld>
            <a:endParaRPr lang="en-US"/>
          </a:p>
        </p:txBody>
      </p:sp>
    </p:spTree>
    <p:extLst>
      <p:ext uri="{BB962C8B-B14F-4D97-AF65-F5344CB8AC3E}">
        <p14:creationId xmlns:p14="http://schemas.microsoft.com/office/powerpoint/2010/main" val="21408197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AF0CAE1-0369-445E-8251-9F9BFF09F731}" type="datetimeFigureOut">
              <a:rPr lang="en-US" smtClean="0"/>
              <a:t>30-Jun-19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E6ED4A-034A-4695-93C9-4F1167B2640E}" type="slidenum">
              <a:rPr lang="en-US" smtClean="0"/>
              <a:t>‹#›</a:t>
            </a:fld>
            <a:endParaRPr lang="en-US"/>
          </a:p>
        </p:txBody>
      </p:sp>
    </p:spTree>
    <p:extLst>
      <p:ext uri="{BB962C8B-B14F-4D97-AF65-F5344CB8AC3E}">
        <p14:creationId xmlns:p14="http://schemas.microsoft.com/office/powerpoint/2010/main" val="42828489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F0CAE1-0369-445E-8251-9F9BFF09F731}" type="datetimeFigureOut">
              <a:rPr lang="en-US" smtClean="0"/>
              <a:t>30-Jun-19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E6ED4A-034A-4695-93C9-4F1167B2640E}" type="slidenum">
              <a:rPr lang="en-US" smtClean="0"/>
              <a:t>‹#›</a:t>
            </a:fld>
            <a:endParaRPr lang="en-US"/>
          </a:p>
        </p:txBody>
      </p:sp>
    </p:spTree>
    <p:extLst>
      <p:ext uri="{BB962C8B-B14F-4D97-AF65-F5344CB8AC3E}">
        <p14:creationId xmlns:p14="http://schemas.microsoft.com/office/powerpoint/2010/main" val="19413681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moh.gov.ge/ka/566/jandacvis-erovnuli-angariSebi"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ka-GE" dirty="0" smtClean="0"/>
              <a:t>ჯანმრთელობის დაცვის დეპარტამენტი </a:t>
            </a:r>
            <a:endParaRPr lang="en-US" dirty="0"/>
          </a:p>
        </p:txBody>
      </p:sp>
      <p:sp>
        <p:nvSpPr>
          <p:cNvPr id="3" name="Subtitle 2"/>
          <p:cNvSpPr>
            <a:spLocks noGrp="1"/>
          </p:cNvSpPr>
          <p:nvPr>
            <p:ph type="subTitle" idx="1"/>
          </p:nvPr>
        </p:nvSpPr>
        <p:spPr>
          <a:xfrm>
            <a:off x="1524000" y="4062548"/>
            <a:ext cx="9144000" cy="1195251"/>
          </a:xfrm>
        </p:spPr>
        <p:txBody>
          <a:bodyPr/>
          <a:lstStyle/>
          <a:p>
            <a:r>
              <a:rPr lang="ka-GE" smtClean="0"/>
              <a:t>გამოწვევები და განვითარების საჭიროებები </a:t>
            </a:r>
            <a:endParaRPr lang="en-US" dirty="0"/>
          </a:p>
        </p:txBody>
      </p:sp>
    </p:spTree>
    <p:extLst>
      <p:ext uri="{BB962C8B-B14F-4D97-AF65-F5344CB8AC3E}">
        <p14:creationId xmlns:p14="http://schemas.microsoft.com/office/powerpoint/2010/main" val="21038354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ka-GE" dirty="0"/>
              <a:t>ფუნქციები რომელთა გაძლიერებაც მნიშვნელოვანია</a:t>
            </a:r>
            <a:endParaRPr lang="en-US" dirty="0"/>
          </a:p>
        </p:txBody>
      </p:sp>
      <p:sp>
        <p:nvSpPr>
          <p:cNvPr id="3" name="Content Placeholder 2"/>
          <p:cNvSpPr>
            <a:spLocks noGrp="1"/>
          </p:cNvSpPr>
          <p:nvPr>
            <p:ph idx="1"/>
          </p:nvPr>
        </p:nvSpPr>
        <p:spPr>
          <a:xfrm>
            <a:off x="838200" y="1825624"/>
            <a:ext cx="10515600" cy="4601301"/>
          </a:xfrm>
        </p:spPr>
        <p:txBody>
          <a:bodyPr>
            <a:normAutofit fontScale="92500"/>
          </a:bodyPr>
          <a:lstStyle/>
          <a:p>
            <a:pPr>
              <a:spcAft>
                <a:spcPts val="1200"/>
              </a:spcAft>
            </a:pPr>
            <a:r>
              <a:rPr lang="ka-GE" sz="2400" b="1" dirty="0" smtClean="0"/>
              <a:t>სტრატეგიული და პროგრამული დაგეგმარება:</a:t>
            </a:r>
            <a:r>
              <a:rPr lang="ka-GE" sz="2400" dirty="0" smtClean="0"/>
              <a:t> თუ სოციალური მომსახურების სააგენტო იკისრებს სტარტეგიული შესყიდვის ფუნქციას, რაც პროგრამულ დაგეგმვასაც ითვალისწინებს. ჯანდაცვის დეპარტამენტის პროგრამების სამმართველოს დარჩება მეტად სტრატეგიული დამგეგმავის როლი</a:t>
            </a:r>
            <a:r>
              <a:rPr lang="en-US" sz="2400" dirty="0" smtClean="0"/>
              <a:t>. </a:t>
            </a:r>
            <a:r>
              <a:rPr lang="ka-GE" sz="2400" dirty="0" smtClean="0"/>
              <a:t>იგი განსაზღვრავს პროგრამის ამოცანებს, შესასყიდი სერვისის მახასიათებლებს და სამიზნეებს მოცვის თვალსაზრისით, ასევე სასურველ გამოსავლებს. </a:t>
            </a:r>
          </a:p>
          <a:p>
            <a:pPr>
              <a:spcAft>
                <a:spcPts val="1200"/>
              </a:spcAft>
            </a:pPr>
            <a:r>
              <a:rPr lang="ka-GE" sz="2400" dirty="0" smtClean="0"/>
              <a:t>პროგრამების სამმართველო ასევე უნდა უზრუნველყოფდეს პროგრამების განხორციელების მონიტორინგს და შეფასებას სახელმწიფო პოლიტიკისა და სტრატეგიების მიზნებთან შესაბამისობაში. </a:t>
            </a:r>
          </a:p>
          <a:p>
            <a:pPr>
              <a:spcAft>
                <a:spcPts val="1200"/>
              </a:spcAft>
            </a:pPr>
            <a:r>
              <a:rPr lang="ka-GE" sz="2400" i="1" dirty="0" smtClean="0">
                <a:solidFill>
                  <a:schemeClr val="accent5">
                    <a:lumMod val="75000"/>
                  </a:schemeClr>
                </a:solidFill>
              </a:rPr>
              <a:t>ბევრი ეს ფუნქცია ზოგადად ჯანდაცვის პოლიტიკის ნაწილია </a:t>
            </a:r>
            <a:r>
              <a:rPr lang="en-US" sz="2400" i="1" dirty="0" smtClean="0">
                <a:solidFill>
                  <a:schemeClr val="accent5">
                    <a:lumMod val="75000"/>
                  </a:schemeClr>
                </a:solidFill>
              </a:rPr>
              <a:t>(Health Policy), </a:t>
            </a:r>
            <a:r>
              <a:rPr lang="ka-GE" sz="2400" i="1" dirty="0" smtClean="0">
                <a:solidFill>
                  <a:schemeClr val="accent5">
                    <a:lumMod val="75000"/>
                  </a:schemeClr>
                </a:solidFill>
              </a:rPr>
              <a:t>ამდენად შესაძლოა გონივრული იყოს განვიხილოთ პროგრამების და პოლიტიკის სამმართველოების კონსოლიდაციის საკითხი. </a:t>
            </a:r>
            <a:endParaRPr lang="en-US" sz="2400" i="1" dirty="0">
              <a:solidFill>
                <a:schemeClr val="accent5">
                  <a:lumMod val="75000"/>
                </a:schemeClr>
              </a:solidFill>
            </a:endParaRPr>
          </a:p>
        </p:txBody>
      </p:sp>
    </p:spTree>
    <p:extLst>
      <p:ext uri="{BB962C8B-B14F-4D97-AF65-F5344CB8AC3E}">
        <p14:creationId xmlns:p14="http://schemas.microsoft.com/office/powerpoint/2010/main" val="36107827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ka-GE" dirty="0" smtClean="0"/>
              <a:t>სტრუქტურა</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3925874"/>
              </p:ext>
            </p:extLst>
          </p:nvPr>
        </p:nvGraphicFramePr>
        <p:xfrm>
          <a:off x="838200" y="13684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237711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ka-GE" sz="3600" dirty="0"/>
              <a:t>ჯანმრთელობის დაცვის დეპარტამენტის ძირითადი </a:t>
            </a:r>
            <a:r>
              <a:rPr lang="ka-GE" sz="3600" dirty="0" smtClean="0"/>
              <a:t>ამოცანები </a:t>
            </a:r>
            <a:r>
              <a:rPr lang="ka-GE" sz="3600" dirty="0"/>
              <a:t>და </a:t>
            </a:r>
            <a:r>
              <a:rPr lang="ka-GE" sz="3600" dirty="0" smtClean="0"/>
              <a:t>კომპეტენციაა (დებულების თანახმად):</a:t>
            </a:r>
            <a:r>
              <a:rPr lang="ka-GE" dirty="0"/>
              <a:t/>
            </a:r>
            <a:br>
              <a:rPr lang="ka-GE" dirty="0"/>
            </a:br>
            <a:endParaRPr lang="en-US" dirty="0"/>
          </a:p>
        </p:txBody>
      </p:sp>
      <p:graphicFrame>
        <p:nvGraphicFramePr>
          <p:cNvPr id="6" name="Diagram 5"/>
          <p:cNvGraphicFramePr/>
          <p:nvPr>
            <p:extLst>
              <p:ext uri="{D42A27DB-BD31-4B8C-83A1-F6EECF244321}">
                <p14:modId xmlns:p14="http://schemas.microsoft.com/office/powerpoint/2010/main" val="1318134531"/>
              </p:ext>
            </p:extLst>
          </p:nvPr>
        </p:nvGraphicFramePr>
        <p:xfrm>
          <a:off x="1000033" y="1436914"/>
          <a:ext cx="9593944" cy="51760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012670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სამუშაოს ხასიათი</a:t>
            </a:r>
            <a:endParaRPr lang="en-US" dirty="0"/>
          </a:p>
        </p:txBody>
      </p:sp>
      <p:sp>
        <p:nvSpPr>
          <p:cNvPr id="3" name="Content Placeholder 2"/>
          <p:cNvSpPr>
            <a:spLocks noGrp="1"/>
          </p:cNvSpPr>
          <p:nvPr>
            <p:ph idx="1"/>
          </p:nvPr>
        </p:nvSpPr>
        <p:spPr>
          <a:xfrm>
            <a:off x="838200" y="1397726"/>
            <a:ext cx="10515600" cy="4779237"/>
          </a:xfrm>
        </p:spPr>
        <p:txBody>
          <a:bodyPr>
            <a:normAutofit fontScale="77500" lnSpcReduction="20000"/>
          </a:bodyPr>
          <a:lstStyle/>
          <a:p>
            <a:r>
              <a:rPr lang="ka-GE" dirty="0" smtClean="0"/>
              <a:t>ტექნიკური დოკუმენტების/პროდუქტების მომზადება: </a:t>
            </a:r>
          </a:p>
          <a:p>
            <a:pPr lvl="1"/>
            <a:r>
              <a:rPr lang="ka-GE" dirty="0" smtClean="0"/>
              <a:t>პროგრამების სამმართველო: მთავრობის დადგენილების პროექტი სახელმწიფო პროგრამების დამტკიცების თაობაზე </a:t>
            </a:r>
          </a:p>
          <a:p>
            <a:pPr lvl="1"/>
            <a:r>
              <a:rPr lang="ka-GE" dirty="0" smtClean="0"/>
              <a:t>პოლიტიკის სამმართველო: სტრატეგიის დოკუმენტის პროექტი, ჯანმრთელობის ეროვნული მოხსენება, ჯანმრთელობის ეროვნული ანგარიში</a:t>
            </a:r>
          </a:p>
          <a:p>
            <a:pPr lvl="1"/>
            <a:r>
              <a:rPr lang="ka-GE" dirty="0" smtClean="0"/>
              <a:t>რეგულირების სამმართველო: სტრატეგიების პროექტები, საკანონმდებლო და კანონქვემდებარე აქტები </a:t>
            </a:r>
          </a:p>
          <a:p>
            <a:r>
              <a:rPr lang="ka-GE" dirty="0" smtClean="0"/>
              <a:t>სამინისტროსთან არსებული საბჭოების საქმიანობის ხელშეწყობა- საბჭოს სამდივნოს ფუნქცია 15-მდე საბჭოსთვის.</a:t>
            </a:r>
          </a:p>
          <a:p>
            <a:r>
              <a:rPr lang="ka-GE" dirty="0" smtClean="0"/>
              <a:t>საზოგადოებასთან ურთიერთობა: რუტინულ კორესპონდენციაზე პასუხების მომზადება, მედია კომუნიკაცია (მონაწილეობა სატელევიზიო გადაცემებში, კომენტარი პრობლემურ თემებზე და ა.შ)  </a:t>
            </a:r>
          </a:p>
          <a:p>
            <a:r>
              <a:rPr lang="ka-GE" dirty="0" smtClean="0"/>
              <a:t>წარმომადგენლობითი: სამინისტროს სახელით საერთაშორისო და ადგილობრივ კონფერენციებში, ფორუმებში მონაწილეობის მიღება</a:t>
            </a:r>
          </a:p>
          <a:p>
            <a:r>
              <a:rPr lang="ka-GE" dirty="0" smtClean="0"/>
              <a:t>მონიტორინგი: მაგ. ინფექციის კონტროლის მიზნით მხარდამჭერი ზედამხედველობა, ვიზიტები სახელმწიფო პროგრამებში მონაწილე დაწესბულებებში და ა.შ. </a:t>
            </a:r>
            <a:endParaRPr lang="en-US" dirty="0"/>
          </a:p>
        </p:txBody>
      </p:sp>
    </p:spTree>
    <p:extLst>
      <p:ext uri="{BB962C8B-B14F-4D97-AF65-F5344CB8AC3E}">
        <p14:creationId xmlns:p14="http://schemas.microsoft.com/office/powerpoint/2010/main" val="41914444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სამუშაო პროცესის ორგანიზება </a:t>
            </a:r>
            <a:endParaRPr lang="en-US" dirty="0"/>
          </a:p>
        </p:txBody>
      </p:sp>
      <p:sp>
        <p:nvSpPr>
          <p:cNvPr id="3" name="Content Placeholder 2"/>
          <p:cNvSpPr>
            <a:spLocks noGrp="1"/>
          </p:cNvSpPr>
          <p:nvPr>
            <p:ph idx="1"/>
          </p:nvPr>
        </p:nvSpPr>
        <p:spPr/>
        <p:txBody>
          <a:bodyPr>
            <a:normAutofit lnSpcReduction="10000"/>
          </a:bodyPr>
          <a:lstStyle/>
          <a:p>
            <a:r>
              <a:rPr lang="ka-GE" dirty="0" smtClean="0"/>
              <a:t>აქტივობები და გამოსავლები განსაზღვრულია წლიური გეგმის საფუძველზე </a:t>
            </a:r>
          </a:p>
          <a:p>
            <a:r>
              <a:rPr lang="ka-GE" dirty="0" smtClean="0"/>
              <a:t>ხშირად საჭიროა დამატებით (</a:t>
            </a:r>
            <a:r>
              <a:rPr lang="en-US" dirty="0" smtClean="0"/>
              <a:t>ad hoc) </a:t>
            </a:r>
            <a:r>
              <a:rPr lang="ka-GE" dirty="0" smtClean="0"/>
              <a:t>დავალებებზე პასუხის უზრუნველყოფა: ძირითადი დატვირთვა მოდის დეპარტამენტის და სამმართველოს უფროსებზე</a:t>
            </a:r>
          </a:p>
          <a:p>
            <a:r>
              <a:rPr lang="ka-GE" dirty="0" smtClean="0"/>
              <a:t>შვებულებები და მივლინებები იგეგმება სამუშაო პროცესში წყვეტის რისკის მინიმუმამდე შემცირების რეჟიმში </a:t>
            </a:r>
          </a:p>
          <a:p>
            <a:r>
              <a:rPr lang="ka-GE" dirty="0" smtClean="0"/>
              <a:t>არ არსებობს დავალებების გაცემის და შესრულების მონიტორინგის ელექტრონული სისტემა (</a:t>
            </a:r>
            <a:r>
              <a:rPr lang="en-US" dirty="0" smtClean="0"/>
              <a:t>task tracking)-</a:t>
            </a:r>
            <a:r>
              <a:rPr lang="ka-GE" dirty="0" smtClean="0"/>
              <a:t>დავალების გაცემა ხდება სიტყვიერად ან წერილობით იმელის საშუალებით</a:t>
            </a:r>
            <a:endParaRPr lang="en-US" dirty="0"/>
          </a:p>
        </p:txBody>
      </p:sp>
    </p:spTree>
    <p:extLst>
      <p:ext uri="{BB962C8B-B14F-4D97-AF65-F5344CB8AC3E}">
        <p14:creationId xmlns:p14="http://schemas.microsoft.com/office/powerpoint/2010/main" val="17587235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ძლიერი და სუსტი მხარეები </a:t>
            </a:r>
            <a:endParaRPr lang="en-US" dirty="0"/>
          </a:p>
        </p:txBody>
      </p:sp>
      <p:sp>
        <p:nvSpPr>
          <p:cNvPr id="3" name="Content Placeholder 2"/>
          <p:cNvSpPr>
            <a:spLocks noGrp="1"/>
          </p:cNvSpPr>
          <p:nvPr>
            <p:ph idx="1"/>
          </p:nvPr>
        </p:nvSpPr>
        <p:spPr>
          <a:xfrm>
            <a:off x="838200" y="1690688"/>
            <a:ext cx="10095411" cy="4486275"/>
          </a:xfrm>
        </p:spPr>
        <p:txBody>
          <a:bodyPr>
            <a:normAutofit fontScale="92500" lnSpcReduction="10000"/>
          </a:bodyPr>
          <a:lstStyle/>
          <a:p>
            <a:r>
              <a:rPr lang="ka-GE" sz="2400" dirty="0" smtClean="0"/>
              <a:t>გამოცდილი და კვალიფიციური ადამიანური რესურსი,თუმცა დატვირთვის გადანაწილება არათანაბარია, იმის გამო, რომ (1) ზოგიერთი დავალება მოითხოვს სპეციფიკურ უნარ-ჩვევებს მაგ. ჯანმრთელობის ეროვნული ანგარიშების მომზადება. (2) ასევე ზოგიერთ შემთვევაში არასაკმარისი კომპეტენციების ან პერსონალის ნაკლებობის გამო დელეგირება ვერ ხერხდება და პასუხისმგებლობა დავალების შესრულებაზე რჩება სამმართველოს უფროსს. </a:t>
            </a:r>
          </a:p>
          <a:p>
            <a:r>
              <a:rPr lang="ka-GE" sz="2400" dirty="0" smtClean="0"/>
              <a:t>ტექნიკური დავალებების, სულ მცირე, 50% სრულდება სამმართველოს უფროსის და დეპარტამენტის უფროსის უშუალო ჩართულობით. რაც განპირობებულია ტექნიკური ხელმძღვანელობის და მომზადებული ტექნიკური პროდუქტის ხარისხის უზრუნველყოფის აუცილებლობით. </a:t>
            </a:r>
          </a:p>
          <a:p>
            <a:r>
              <a:rPr lang="ka-GE" sz="2400" dirty="0" smtClean="0"/>
              <a:t>პერსონალი მუდმივად აღნიშნავს, რომ ანაზღაურების დონე დაბალია როგორც ზოგად ბაზართან, ასევე სამინისტროს სხვა ქვედანაყოფებთან შედარებით, რაც ამცირებს მათი მოტივაციის დონეს და ჩართულობას ნებისმიერ პროცესში, რაც სცილდება მათ რუტინულ საქმიანობას.   </a:t>
            </a:r>
          </a:p>
          <a:p>
            <a:pPr marL="0" indent="0">
              <a:buNone/>
            </a:pPr>
            <a:endParaRPr lang="en-US" dirty="0"/>
          </a:p>
        </p:txBody>
      </p:sp>
    </p:spTree>
    <p:extLst>
      <p:ext uri="{BB962C8B-B14F-4D97-AF65-F5344CB8AC3E}">
        <p14:creationId xmlns:p14="http://schemas.microsoft.com/office/powerpoint/2010/main" val="1255285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ka-GE" dirty="0" smtClean="0"/>
              <a:t>არსებული პერიოდის სისტემური გამოწვევები </a:t>
            </a:r>
            <a:endParaRPr lang="en-US" dirty="0"/>
          </a:p>
        </p:txBody>
      </p:sp>
      <p:sp>
        <p:nvSpPr>
          <p:cNvPr id="7" name="Content Placeholder 6"/>
          <p:cNvSpPr>
            <a:spLocks noGrp="1"/>
          </p:cNvSpPr>
          <p:nvPr>
            <p:ph idx="1"/>
          </p:nvPr>
        </p:nvSpPr>
        <p:spPr>
          <a:xfrm>
            <a:off x="838200" y="1825625"/>
            <a:ext cx="10515600" cy="4810306"/>
          </a:xfrm>
        </p:spPr>
        <p:txBody>
          <a:bodyPr>
            <a:normAutofit/>
          </a:bodyPr>
          <a:lstStyle/>
          <a:p>
            <a:r>
              <a:rPr lang="ka-GE" sz="1800" dirty="0" smtClean="0"/>
              <a:t>მზარდი დატვირთვა და პასუხისმგებლობის დონე ევრო ასოცირების ხელშეკრულების ვალდებულებების შესრულების უზრუნველსაყოფად. განსაკუთრებით პოლიტიკის და რეგულირების ( მ.შ. წამლის კანონი, უსაფრთხო სისხლის კანონი, ტრანსპლანტაციის კანონმდებლობა და კანონქვემდებარე აქტები) კუთხით</a:t>
            </a:r>
          </a:p>
          <a:p>
            <a:r>
              <a:rPr lang="ka-GE" sz="1800" dirty="0" smtClean="0"/>
              <a:t>სამედიცინო მომსახურების ხარისხის უზრუნველყოფის სისტემის განვითარების აუცილებლობა, როგორც ეფექტიანობის, ასევე ეფექტურობის გაუმჯობესების კუთხით </a:t>
            </a:r>
          </a:p>
          <a:p>
            <a:r>
              <a:rPr lang="ka-GE" sz="1800" dirty="0" smtClean="0"/>
              <a:t>უნივერსალური ხელმისაწვდომობის მიზნებისთვის პროგრამული დაგეგმარების, კოორდინაციის, მონიტორინგისა და შეფასების (მ.შ. ეკონომიკური შეფასება) შესაძლებლობების განვითარების აუცილებლობა </a:t>
            </a:r>
          </a:p>
          <a:p>
            <a:r>
              <a:rPr lang="ka-GE" sz="1800" dirty="0" smtClean="0"/>
              <a:t>გლობალური ფონდის დახმარების ამოწურვა 2022 წლისთვის, რაც აყენებს ფონდის მიერ ხელშეწყობილი ფუნქციების სამინისტროში დაბინავების აუცილებლობის საკითხს. </a:t>
            </a:r>
            <a:endParaRPr lang="en-US" sz="1800" dirty="0" smtClean="0"/>
          </a:p>
          <a:p>
            <a:r>
              <a:rPr lang="ka-GE" sz="2000" dirty="0" smtClean="0"/>
              <a:t>ელექტრონული ჯანდაცვის დანერგვის ხელშეწყობა </a:t>
            </a:r>
            <a:endParaRPr lang="en-US" sz="2000" dirty="0"/>
          </a:p>
        </p:txBody>
      </p:sp>
      <p:sp>
        <p:nvSpPr>
          <p:cNvPr id="8" name="TextBox 7"/>
          <p:cNvSpPr txBox="1"/>
          <p:nvPr/>
        </p:nvSpPr>
        <p:spPr>
          <a:xfrm>
            <a:off x="992777" y="5773783"/>
            <a:ext cx="9718765" cy="1015663"/>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ka-GE" sz="2000" dirty="0" smtClean="0"/>
              <a:t>დეპარტამენტის დღევანდელი მოწყობა და პერსონალის რაოდენობრივი და თვისობრივი მახასიათებლები ( კომპეტენციები და უნარ-ჩვევების მიქსი) არასაკმარისია სისტემურ გამოწვევებზე საპასუხოდ</a:t>
            </a:r>
            <a:endParaRPr lang="en-US" sz="2000" dirty="0"/>
          </a:p>
        </p:txBody>
      </p:sp>
    </p:spTree>
    <p:extLst>
      <p:ext uri="{BB962C8B-B14F-4D97-AF65-F5344CB8AC3E}">
        <p14:creationId xmlns:p14="http://schemas.microsoft.com/office/powerpoint/2010/main" val="3848618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8829" y="129995"/>
            <a:ext cx="10515600" cy="745218"/>
          </a:xfrm>
        </p:spPr>
        <p:txBody>
          <a:bodyPr>
            <a:normAutofit/>
          </a:bodyPr>
          <a:lstStyle/>
          <a:p>
            <a:pPr algn="ctr"/>
            <a:r>
              <a:rPr lang="ka-GE" sz="3200" dirty="0" smtClean="0"/>
              <a:t>გამოწვევების გადაჭრის დაუყოვნებელი გზები </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217318506"/>
              </p:ext>
            </p:extLst>
          </p:nvPr>
        </p:nvGraphicFramePr>
        <p:xfrm>
          <a:off x="785949" y="875213"/>
          <a:ext cx="10515600" cy="5791200"/>
        </p:xfrm>
        <a:graphic>
          <a:graphicData uri="http://schemas.openxmlformats.org/drawingml/2006/table">
            <a:tbl>
              <a:tblPr firstRow="1" bandRow="1">
                <a:tableStyleId>{5A111915-BE36-4E01-A7E5-04B1672EAD32}</a:tableStyleId>
              </a:tblPr>
              <a:tblGrid>
                <a:gridCol w="2388326">
                  <a:extLst>
                    <a:ext uri="{9D8B030D-6E8A-4147-A177-3AD203B41FA5}">
                      <a16:colId xmlns:a16="http://schemas.microsoft.com/office/drawing/2014/main" val="2285508589"/>
                    </a:ext>
                  </a:extLst>
                </a:gridCol>
                <a:gridCol w="8127274">
                  <a:extLst>
                    <a:ext uri="{9D8B030D-6E8A-4147-A177-3AD203B41FA5}">
                      <a16:colId xmlns:a16="http://schemas.microsoft.com/office/drawing/2014/main" val="2954200173"/>
                    </a:ext>
                  </a:extLst>
                </a:gridCol>
              </a:tblGrid>
              <a:tr h="370840">
                <a:tc>
                  <a:txBody>
                    <a:bodyPr/>
                    <a:lstStyle/>
                    <a:p>
                      <a:pPr algn="ctr"/>
                      <a:r>
                        <a:rPr lang="ka-GE" dirty="0" smtClean="0"/>
                        <a:t>კონკრეტული</a:t>
                      </a:r>
                      <a:r>
                        <a:rPr lang="ka-GE" baseline="0" dirty="0" smtClean="0"/>
                        <a:t> გამოწვევა </a:t>
                      </a:r>
                      <a:endParaRPr lang="en-US" dirty="0"/>
                    </a:p>
                  </a:txBody>
                  <a:tcPr/>
                </a:tc>
                <a:tc>
                  <a:txBody>
                    <a:bodyPr/>
                    <a:lstStyle/>
                    <a:p>
                      <a:pPr algn="ctr"/>
                      <a:r>
                        <a:rPr lang="ka-GE" dirty="0" smtClean="0"/>
                        <a:t>გადაჭრის გზა</a:t>
                      </a:r>
                      <a:endParaRPr lang="en-US" dirty="0"/>
                    </a:p>
                  </a:txBody>
                  <a:tcPr/>
                </a:tc>
                <a:extLst>
                  <a:ext uri="{0D108BD9-81ED-4DB2-BD59-A6C34878D82A}">
                    <a16:rowId xmlns:a16="http://schemas.microsoft.com/office/drawing/2014/main" val="2173159544"/>
                  </a:ext>
                </a:extLst>
              </a:tr>
              <a:tr h="370840">
                <a:tc>
                  <a:txBody>
                    <a:bodyPr/>
                    <a:lstStyle/>
                    <a:p>
                      <a:r>
                        <a:rPr lang="ka-GE" sz="1600" dirty="0" smtClean="0"/>
                        <a:t>დატვირთული</a:t>
                      </a:r>
                      <a:r>
                        <a:rPr lang="ka-GE" sz="1600" baseline="0" dirty="0" smtClean="0"/>
                        <a:t> გეგმა/დღის წესრიგი და პერსონალის ნაკლებობა</a:t>
                      </a:r>
                      <a:endParaRPr lang="en-US" sz="1600" dirty="0"/>
                    </a:p>
                  </a:txBody>
                  <a:tcPr/>
                </a:tc>
                <a:tc>
                  <a:txBody>
                    <a:bodyPr/>
                    <a:lstStyle/>
                    <a:p>
                      <a:pPr marL="342900" indent="-342900">
                        <a:buAutoNum type="arabicParenBoth"/>
                      </a:pPr>
                      <a:r>
                        <a:rPr lang="ka-GE" sz="1600" dirty="0" smtClean="0"/>
                        <a:t>ვაკანტურ ადგილებზე სელექციის დასრულება უმოკლეს</a:t>
                      </a:r>
                      <a:r>
                        <a:rPr lang="ka-GE" sz="1600" baseline="0" dirty="0" smtClean="0"/>
                        <a:t> </a:t>
                      </a:r>
                      <a:r>
                        <a:rPr lang="ka-GE" sz="1600" dirty="0" smtClean="0"/>
                        <a:t>ვადაში (გამოცხადებულია</a:t>
                      </a:r>
                      <a:r>
                        <a:rPr lang="ka-GE" sz="1600" baseline="0" dirty="0" smtClean="0"/>
                        <a:t> კონკურსი 3 პოზიციაზე თითო-თითო სამმართველოსთვის) </a:t>
                      </a:r>
                    </a:p>
                    <a:p>
                      <a:pPr marL="342900" indent="-342900">
                        <a:buAutoNum type="arabicParenBoth"/>
                      </a:pPr>
                      <a:r>
                        <a:rPr lang="ka-GE" sz="1600" baseline="0" dirty="0" smtClean="0"/>
                        <a:t>პერსონალის ოპტიმიზაცია მაღალი დატვირთვის სამმართველოებში (მაგ, რეგულირება და პოლიტიკა) სათანადო კომპეტენციების პერსონალის მობილიზების გზით. მიზანშეწონილია სამინისტროს და მისი სტრუქტურული ქვედანაყოფებს შორის საკადრო როტაციის საკითხის განხილვა. </a:t>
                      </a:r>
                      <a:endParaRPr lang="en-US" sz="1600" dirty="0"/>
                    </a:p>
                  </a:txBody>
                  <a:tcPr/>
                </a:tc>
                <a:extLst>
                  <a:ext uri="{0D108BD9-81ED-4DB2-BD59-A6C34878D82A}">
                    <a16:rowId xmlns:a16="http://schemas.microsoft.com/office/drawing/2014/main" val="850604949"/>
                  </a:ext>
                </a:extLst>
              </a:tr>
              <a:tr h="370840">
                <a:tc>
                  <a:txBody>
                    <a:bodyPr/>
                    <a:lstStyle/>
                    <a:p>
                      <a:endParaRPr lang="en-US" sz="1600" dirty="0"/>
                    </a:p>
                  </a:txBody>
                  <a:tcPr/>
                </a:tc>
                <a:tc>
                  <a:txBody>
                    <a:bodyPr/>
                    <a:lstStyle/>
                    <a:p>
                      <a:r>
                        <a:rPr lang="ka-GE" sz="1600" dirty="0" smtClean="0"/>
                        <a:t>(2)</a:t>
                      </a:r>
                      <a:r>
                        <a:rPr lang="ka-GE" sz="1600" baseline="0" dirty="0" smtClean="0"/>
                        <a:t> დავალებების ოპტიმიზაცია დეპარტამენტის დებულების შესაბამისად, მაგ.  </a:t>
                      </a:r>
                    </a:p>
                    <a:p>
                      <a:r>
                        <a:rPr lang="ka-GE" sz="1600" baseline="0" dirty="0" smtClean="0"/>
                        <a:t>(ა) მხარდამჭერი მეთვალყურეობა ჰოსპიტლებში ინფექციის კონტროლის მიზნით, რაც მოითხოვს 2 თანამშრომლის დროის 50%-ზე მეტს გადავიდეს სრულად დაავადებათა კონტროლის ცენტრის კომპეტენციაში. ჯანდაცვის დეპარტამენტმა შეიძლება უზრუნველყოს პროცესის დაგეგმვა, ინსტრუმენტების გაუმჯობესება და ანგარიშების ანალიზი, მაგრამ არა რუტინული შესაფასებელი ვიზიტები სტაციონარებში.  ამჟამად, ამ აქტივობას ახორციელებს 2 სპეციალისტი დაადებათა კონტროლის ცენტრიდან და 2 სამინისტროს ჯანდაცვის დეპარტამენტიდან. </a:t>
                      </a:r>
                    </a:p>
                  </a:txBody>
                  <a:tcPr/>
                </a:tc>
                <a:extLst>
                  <a:ext uri="{0D108BD9-81ED-4DB2-BD59-A6C34878D82A}">
                    <a16:rowId xmlns:a16="http://schemas.microsoft.com/office/drawing/2014/main" val="1179610329"/>
                  </a:ext>
                </a:extLst>
              </a:tr>
              <a:tr h="370840">
                <a:tc>
                  <a:txBody>
                    <a:bodyPr/>
                    <a:lstStyle/>
                    <a:p>
                      <a:endParaRPr lang="en-US" sz="1600" dirty="0"/>
                    </a:p>
                  </a:txBody>
                  <a:tcPr/>
                </a:tc>
                <a:tc>
                  <a:txBody>
                    <a:bodyPr/>
                    <a:lstStyle/>
                    <a:p>
                      <a:r>
                        <a:rPr lang="ka-GE" sz="1600" dirty="0" smtClean="0"/>
                        <a:t>(3)</a:t>
                      </a:r>
                      <a:r>
                        <a:rPr lang="ka-GE" sz="1600" baseline="0" dirty="0" smtClean="0"/>
                        <a:t> თანამშრომლობა საერთაშორისო ორგანიზაციებთან ტექნიკური დახმარების მობილიზებისთვის, როგორც საერთაშორისო, ისე ადგილობრივი ექსპერტების სახით რომლებიც იმუშავებენ დეპარტამენტის უფროსის ზედამხედველობით (</a:t>
                      </a:r>
                      <a:r>
                        <a:rPr lang="en-US" sz="1600" baseline="0" dirty="0" smtClean="0"/>
                        <a:t>Seconded) </a:t>
                      </a:r>
                      <a:r>
                        <a:rPr lang="ka-GE" sz="1600" baseline="0" dirty="0" smtClean="0"/>
                        <a:t>არსებობს ამის რეალური შესაძლებლობა გლობალური ფონდის (უსაფრთხო სისხლი), საფრანგეთის ტექნიკური დახმარების სააგენტო (ფსიქიკური ჯანმრთელობა), ევროკავშირის (ექსპერტი ჯანდაცვის ერთიანი სტრატეგიის მომზადებისთვის)</a:t>
                      </a:r>
                      <a:endParaRPr lang="en-US" sz="1600" dirty="0"/>
                    </a:p>
                  </a:txBody>
                  <a:tcPr/>
                </a:tc>
                <a:extLst>
                  <a:ext uri="{0D108BD9-81ED-4DB2-BD59-A6C34878D82A}">
                    <a16:rowId xmlns:a16="http://schemas.microsoft.com/office/drawing/2014/main" val="1716036758"/>
                  </a:ext>
                </a:extLst>
              </a:tr>
            </a:tbl>
          </a:graphicData>
        </a:graphic>
      </p:graphicFrame>
    </p:spTree>
    <p:extLst>
      <p:ext uri="{BB962C8B-B14F-4D97-AF65-F5344CB8AC3E}">
        <p14:creationId xmlns:p14="http://schemas.microsoft.com/office/powerpoint/2010/main" val="41094975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ka-GE" dirty="0" smtClean="0"/>
              <a:t>ფუნქციები რომელთა გაძლიერებაც მნიშვნელოვანია</a:t>
            </a:r>
            <a:endParaRPr lang="en-US" dirty="0"/>
          </a:p>
        </p:txBody>
      </p:sp>
      <p:sp>
        <p:nvSpPr>
          <p:cNvPr id="3" name="Content Placeholder 2"/>
          <p:cNvSpPr>
            <a:spLocks noGrp="1"/>
          </p:cNvSpPr>
          <p:nvPr>
            <p:ph idx="1"/>
          </p:nvPr>
        </p:nvSpPr>
        <p:spPr>
          <a:xfrm>
            <a:off x="838200" y="1690688"/>
            <a:ext cx="10515600" cy="4814615"/>
          </a:xfrm>
        </p:spPr>
        <p:txBody>
          <a:bodyPr>
            <a:normAutofit fontScale="92500"/>
          </a:bodyPr>
          <a:lstStyle/>
          <a:p>
            <a:r>
              <a:rPr lang="ka-GE" sz="2400" b="1" dirty="0" smtClean="0"/>
              <a:t>ხარისხის უზრუნველყოფის სისტემის დანერგვის კოორდინაცია</a:t>
            </a:r>
            <a:r>
              <a:rPr lang="ka-GE" sz="2400" dirty="0" smtClean="0"/>
              <a:t>. უნდა მოიცავდეს გაიდლაინებისა და პროტოკოლების მომზადებისა და დანერგვის კოორდინაციას, კლინიკური აუდიტის დანერგვის ხელშეწყობას და შედეგების სისტემატურ ანალიზს, ინტერვენციების ეკონომიკურ შეფასებას, ჯანდაცვის ტექნოლოგიების შეფასებას და სახელწიფოს მიერ მათი დაფინანსების მიზანშეწონილობის თაობაზე რეკომენდაციების მომზადებას, ასევე რეკომენდაციების მომზადებას შემსყიდველისთვის იმ შედეგების თაობაზე, რაც შესაძლოა გახდეს ფინანსური წახალისების საფუძველი. </a:t>
            </a:r>
          </a:p>
          <a:p>
            <a:pPr lvl="1"/>
            <a:r>
              <a:rPr lang="ka-GE" sz="2000" dirty="0" smtClean="0"/>
              <a:t>ზემოაღნიშნულის შესასრულებლად მიზანშეწონილია განხილულ იქნას ხარისხის ჯგუფის გაჩენა რეგულირების სამმართველოში (ფუნქციური) </a:t>
            </a:r>
          </a:p>
          <a:p>
            <a:pPr marL="457200" lvl="1" indent="0">
              <a:buNone/>
            </a:pPr>
            <a:endParaRPr lang="ka-GE" sz="2000" dirty="0" smtClean="0"/>
          </a:p>
          <a:p>
            <a:r>
              <a:rPr lang="ka-GE" sz="2400" b="1" dirty="0" smtClean="0"/>
              <a:t>ჯანმრთელობის ეროვნული ანგარიშების სისტემისთვის,</a:t>
            </a:r>
            <a:r>
              <a:rPr lang="ka-GE" sz="2400" dirty="0" smtClean="0"/>
              <a:t>რაც პოლიტიკის სამმართველოს ფუნქციაა, საჭიროა ადამიანური რესურსის გადამზადება, რათა ჩამოყალიბდეს ჯგუფური მიდგომა და პასუხისმგებლობა, ნაცვლად სოლო შესრულებისა </a:t>
            </a:r>
            <a:r>
              <a:rPr lang="en-US" sz="2400" dirty="0">
                <a:hlinkClick r:id="rId2"/>
              </a:rPr>
              <a:t>https://</a:t>
            </a:r>
            <a:r>
              <a:rPr lang="en-US" sz="2400" dirty="0" smtClean="0">
                <a:hlinkClick r:id="rId2"/>
              </a:rPr>
              <a:t>www.moh.gov.ge/ka/566/jandacvis-erovnuli-angariSebi</a:t>
            </a:r>
            <a:r>
              <a:rPr lang="ka-GE" sz="2400" dirty="0" smtClean="0"/>
              <a:t> </a:t>
            </a:r>
            <a:endParaRPr lang="en-US" sz="2400" dirty="0"/>
          </a:p>
        </p:txBody>
      </p:sp>
    </p:spTree>
    <p:extLst>
      <p:ext uri="{BB962C8B-B14F-4D97-AF65-F5344CB8AC3E}">
        <p14:creationId xmlns:p14="http://schemas.microsoft.com/office/powerpoint/2010/main" val="180925148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367</TotalTime>
  <Words>951</Words>
  <Application>Microsoft Office PowerPoint</Application>
  <PresentationFormat>Widescreen</PresentationFormat>
  <Paragraphs>64</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Sylfaen</vt:lpstr>
      <vt:lpstr>Office Theme</vt:lpstr>
      <vt:lpstr>ჯანმრთელობის დაცვის დეპარტამენტი </vt:lpstr>
      <vt:lpstr>სტრუქტურა</vt:lpstr>
      <vt:lpstr>ჯანმრთელობის დაცვის დეპარტამენტის ძირითადი ამოცანები და კომპეტენციაა (დებულების თანახმად): </vt:lpstr>
      <vt:lpstr>სამუშაოს ხასიათი</vt:lpstr>
      <vt:lpstr>სამუშაო პროცესის ორგანიზება </vt:lpstr>
      <vt:lpstr>ძლიერი და სუსტი მხარეები </vt:lpstr>
      <vt:lpstr>არსებული პერიოდის სისტემური გამოწვევები </vt:lpstr>
      <vt:lpstr>გამოწვევების გადაჭრის დაუყოვნებელი გზები </vt:lpstr>
      <vt:lpstr>ფუნქციები რომელთა გაძლიერებაც მნიშვნელოვანია</vt:lpstr>
      <vt:lpstr>ფუნქციები რომელთა გაძლიერებაც მნიშვნელოვანია</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ჯანმრთელობის დაცვის დეპარტამენტი </dc:title>
  <dc:creator>Tamar Gabunia</dc:creator>
  <cp:lastModifiedBy>Tamar Gabunia</cp:lastModifiedBy>
  <cp:revision>24</cp:revision>
  <dcterms:created xsi:type="dcterms:W3CDTF">2019-06-30T08:25:57Z</dcterms:created>
  <dcterms:modified xsi:type="dcterms:W3CDTF">2019-06-30T14:43:39Z</dcterms:modified>
</cp:coreProperties>
</file>