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9"/>
  </p:handoutMasterIdLst>
  <p:sldIdLst>
    <p:sldId id="256" r:id="rId2"/>
    <p:sldId id="27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14D2F-1A7A-468F-A6DA-356F3ED2F023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2D34E-4919-4DB6-A1AB-FF154DE2D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4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51690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  <a:t/>
            </a:r>
            <a:b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</a:br>
            <a: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  <a:t/>
            </a:r>
            <a:b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</a:br>
            <a: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  <a:t/>
            </a:r>
            <a:b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</a:br>
            <a:r>
              <a:rPr lang="ka-GE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  <a:t>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კომიტეტები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  <a:t>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კომიტეტები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438400"/>
            <a:ext cx="7498080" cy="3810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ka-GE" sz="2000" dirty="0" smtClean="0">
                <a:latin typeface="Sylfaen" pitchFamily="18" charset="0"/>
              </a:rPr>
              <a:t> საბჭოს  მიზნების და ამოცანების განხორციელებისთვის     დაგეგმილია ოთხი  სამუშაო კომიტეტის შექმნა.</a:t>
            </a:r>
          </a:p>
          <a:p>
            <a:pPr>
              <a:buNone/>
            </a:pPr>
            <a:r>
              <a:rPr lang="ka-GE" sz="2000" dirty="0" smtClean="0">
                <a:latin typeface="Sylfaen" pitchFamily="18" charset="0"/>
              </a:rPr>
              <a:t>   </a:t>
            </a:r>
          </a:p>
          <a:p>
            <a:pPr>
              <a:buFont typeface="Wingdings" pitchFamily="2" charset="2"/>
              <a:buChar char="v"/>
            </a:pPr>
            <a:r>
              <a:rPr lang="ka-GE" sz="2000" dirty="0" smtClean="0">
                <a:latin typeface="Sylfaen" pitchFamily="18" charset="0"/>
              </a:rPr>
              <a:t> აღნიშნული კომიტეტების მიერ შესაბამისი მიმართულებების  მიხედვით შემუშავდება დოკუმენტაცია, რომელსაც შემდგომში დამტკიცდება საბჭო.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ylfaen" pitchFamily="18" charset="0"/>
              </a:rPr>
              <a:t>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კომიტეტები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a-GE" sz="2000" dirty="0" smtClean="0">
                <a:latin typeface="Sylfaen" pitchFamily="18" charset="0"/>
              </a:rPr>
              <a:t>სამუშაო კომიტეტებია:</a:t>
            </a:r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სოციალური მუშაობის განვითარების კომიტეტი;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პრევენციისა და ოჯახის მხარდამჭერი მომსახურების გაძლიერების კომიტეტი;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ka-GE" sz="2000" dirty="0" smtClean="0"/>
              <a:t>ალტერნატიული მომსახურებების განვითარების და დეცინსტიტუციონალიზაციის სტრატეგიის,სამოქმედო გეგმის შემუშავებისა და განხორციელების კომიტეტი;</a:t>
            </a:r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ბავშვზე ზრუნვის მომსახურებათა მონიტორინგის სისტემის განვითარების კომიტეტი;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ka-GE" sz="2800" b="1" dirty="0" smtClean="0">
                <a:effectLst/>
                <a:latin typeface="Sylfaen" pitchFamily="18" charset="0"/>
              </a:rPr>
              <a:t>სოციალური მუშაობის განვითარების კომიტეტი</a:t>
            </a:r>
            <a:endParaRPr lang="en-US" sz="2800" b="1" dirty="0" smtClean="0">
              <a:effectLst/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შინაგან საქმეთა სამინისტრო;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განათლების, მეცნიერების, კულტურისა და სპორტის სამინისტრო;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რეგიონული განვითარებისა და ინფრასტრუქტურის სამინისტრო;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პროკურატურა;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სახალხო დამცველი;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სოციალურ მუშაკთა ასოციაცია</a:t>
            </a:r>
            <a:r>
              <a:rPr lang="en-US" sz="2000" dirty="0" smtClean="0"/>
              <a:t> (</a:t>
            </a:r>
            <a:r>
              <a:rPr lang="ka-GE" sz="2000" dirty="0" smtClean="0"/>
              <a:t>GASW</a:t>
            </a:r>
            <a:r>
              <a:rPr lang="en-US" sz="2000" dirty="0" smtClean="0"/>
              <a:t>)</a:t>
            </a:r>
            <a:r>
              <a:rPr lang="ka-GE" sz="2000" dirty="0" smtClean="0"/>
              <a:t>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სტრატეგიული კვლევებისა და განვითარების ცენტრი (CSRDG).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ka-GE" sz="2800" b="1" dirty="0" smtClean="0">
                <a:effectLst/>
                <a:latin typeface="Sylfaen" pitchFamily="18" charset="0"/>
              </a:rPr>
              <a:t>პრევენციისა და ოჯახის მხარდამჭერი მომსახურების გაძლიერების კომიტეტი</a:t>
            </a:r>
            <a:endParaRPr lang="en-US" sz="2800" dirty="0">
              <a:effectLst/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შინაგან საქმეთა სამინისტრო;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იუსტიციის სამინისტრო;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განათლების, მეცნიერების, კულტურისა და სპორტის სამინისტრო;</a:t>
            </a:r>
            <a:endParaRPr lang="en-US" sz="2000" dirty="0" smtClean="0"/>
          </a:p>
          <a:p>
            <a:pPr lvl="0"/>
            <a:r>
              <a:rPr lang="ka-GE" sz="2000" dirty="0" smtClean="0"/>
              <a:t>სსიპ ადამიანთა ვაჭრობის</a:t>
            </a:r>
            <a:r>
              <a:rPr lang="en-US" sz="2000" dirty="0" smtClean="0"/>
              <a:t> (</a:t>
            </a:r>
            <a:r>
              <a:rPr lang="ka-GE" sz="2000" dirty="0" smtClean="0"/>
              <a:t>ტრეფიკინგის</a:t>
            </a:r>
            <a:r>
              <a:rPr lang="en-US" sz="2000" dirty="0" smtClean="0"/>
              <a:t>) </a:t>
            </a:r>
            <a:r>
              <a:rPr lang="ka-GE" sz="2000" dirty="0" smtClean="0"/>
              <a:t>მსხვერპლთა</a:t>
            </a:r>
            <a:r>
              <a:rPr lang="en-US" sz="2000" dirty="0" smtClean="0"/>
              <a:t>, </a:t>
            </a:r>
            <a:r>
              <a:rPr lang="ka-GE" sz="2000" dirty="0" smtClean="0"/>
              <a:t>დაზარალებულთა დაცვისა და დახმარების სახელმწიფო ფონდი;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სახალხო დამცველი;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საქართველოს საპატრიარქო;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სრულიად საქართველოს მუსლიმთა სამმართველო;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საზოგადოება „ბილიკი“;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ორგანიზაცია „პირველი ნაბიჯი“;</a:t>
            </a:r>
            <a:endParaRPr lang="en-US" sz="2000" dirty="0" smtClean="0"/>
          </a:p>
          <a:p>
            <a:pPr lvl="0">
              <a:buFont typeface="Wingdings" pitchFamily="2" charset="2"/>
              <a:buChar char="Ø"/>
            </a:pPr>
            <a:r>
              <a:rPr lang="ka-GE" sz="2000" dirty="0" smtClean="0"/>
              <a:t>ორგანიზაცია „საქართველოს ბავშვები“.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392362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 smtClean="0">
                <a:effectLst/>
                <a:latin typeface="Sylfaen" pitchFamily="18" charset="0"/>
              </a:rPr>
              <a:t>ალტერნატიული მომსახურებების განვითარების და დეცინსტიტუციონალიზაციის სტრატეგიის,</a:t>
            </a:r>
            <a:r>
              <a:rPr lang="en-US" sz="2800" b="1" dirty="0" smtClean="0">
                <a:effectLst/>
                <a:latin typeface="Sylfaen" pitchFamily="18" charset="0"/>
              </a:rPr>
              <a:t> </a:t>
            </a:r>
            <a:r>
              <a:rPr lang="ka-GE" sz="2800" b="1" dirty="0" smtClean="0">
                <a:effectLst/>
                <a:latin typeface="Sylfaen" pitchFamily="18" charset="0"/>
              </a:rPr>
              <a:t>სამოქმედო გეგმის შემუშავებისა და განხორციელების კომიტეტი</a:t>
            </a:r>
            <a:r>
              <a:rPr lang="en-US" sz="2800" dirty="0" smtClean="0">
                <a:effectLst/>
                <a:latin typeface="Sylfaen" pitchFamily="18" charset="0"/>
              </a:rPr>
              <a:t/>
            </a:r>
            <a:br>
              <a:rPr lang="en-US" sz="2800" dirty="0" smtClean="0">
                <a:effectLst/>
                <a:latin typeface="Sylfaen" pitchFamily="18" charset="0"/>
              </a:rPr>
            </a:br>
            <a:endParaRPr lang="en-US" sz="2800" dirty="0">
              <a:effectLst/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667000"/>
            <a:ext cx="7498080" cy="3581400"/>
          </a:xfrm>
        </p:spPr>
        <p:txBody>
          <a:bodyPr>
            <a:noAutofit/>
          </a:bodyPr>
          <a:lstStyle/>
          <a:p>
            <a:pPr lvl="0"/>
            <a:r>
              <a:rPr lang="ka-GE" sz="2000" dirty="0" smtClean="0"/>
              <a:t>საქართველოს საპატრიარქო;</a:t>
            </a:r>
            <a:endParaRPr lang="en-US" sz="2000" dirty="0" smtClean="0"/>
          </a:p>
          <a:p>
            <a:pPr lvl="0"/>
            <a:r>
              <a:rPr lang="ka-GE" sz="2000" dirty="0" smtClean="0"/>
              <a:t>სრულიად საქართველოს მუსლიმთა სამმართველო;</a:t>
            </a:r>
            <a:endParaRPr lang="en-US" sz="2000" dirty="0" smtClean="0"/>
          </a:p>
          <a:p>
            <a:pPr lvl="0"/>
            <a:r>
              <a:rPr lang="ka-GE" sz="2000" dirty="0" smtClean="0"/>
              <a:t>საქართველოს განათლების, მეცნიერების, კულტურისა და სპორტის სამინისტრო;</a:t>
            </a:r>
            <a:endParaRPr lang="en-US" sz="2000" dirty="0" smtClean="0"/>
          </a:p>
          <a:p>
            <a:pPr lvl="0"/>
            <a:r>
              <a:rPr lang="ka-GE" sz="2000" dirty="0" smtClean="0"/>
              <a:t>სსიპ ადამიანთა ვაჭრობის</a:t>
            </a:r>
            <a:r>
              <a:rPr lang="en-US" sz="2000" dirty="0" smtClean="0"/>
              <a:t> (</a:t>
            </a:r>
            <a:r>
              <a:rPr lang="ka-GE" sz="2000" dirty="0" smtClean="0"/>
              <a:t>ტრეფიკინგის</a:t>
            </a:r>
            <a:r>
              <a:rPr lang="en-US" sz="2000" dirty="0" smtClean="0"/>
              <a:t>) </a:t>
            </a:r>
            <a:r>
              <a:rPr lang="ka-GE" sz="2000" dirty="0" smtClean="0"/>
              <a:t>მსხვერპლთა</a:t>
            </a:r>
            <a:r>
              <a:rPr lang="en-US" sz="2000" dirty="0" smtClean="0"/>
              <a:t>, </a:t>
            </a:r>
            <a:r>
              <a:rPr lang="ka-GE" sz="2000" dirty="0" smtClean="0"/>
              <a:t>დაზარალებულთა დაცვისა და დახმარების სახელმწიფო ფონდი;</a:t>
            </a:r>
            <a:endParaRPr lang="en-US" sz="2000" dirty="0" smtClean="0"/>
          </a:p>
          <a:p>
            <a:pPr lvl="0"/>
            <a:r>
              <a:rPr lang="ka-GE" sz="2000" dirty="0" smtClean="0"/>
              <a:t>საქართველოს სახალხო დამცველი;</a:t>
            </a:r>
            <a:endParaRPr lang="en-US" sz="2000" dirty="0" smtClean="0"/>
          </a:p>
          <a:p>
            <a:pPr lvl="0"/>
            <a:r>
              <a:rPr lang="ka-GE" sz="2000" dirty="0" smtClean="0"/>
              <a:t>გაეროს ბავშვთა ფონდი (UNICEF);</a:t>
            </a:r>
            <a:endParaRPr lang="en-US" sz="2000" dirty="0" smtClean="0"/>
          </a:p>
          <a:p>
            <a:pPr lvl="0"/>
            <a:r>
              <a:rPr lang="ka-GE" sz="2000" dirty="0" smtClean="0"/>
              <a:t>ადამიანის უფლებები სწავლებისა და მონიტორინგის ცენტრი (EMC);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ka-GE" sz="2800" b="1" dirty="0" smtClean="0">
                <a:effectLst/>
                <a:latin typeface="Sylfaen" pitchFamily="18" charset="0"/>
              </a:rPr>
              <a:t>ბავშვზე ზრუნვის მომსახურებათა მონიტორინგის სისტემის განვითარების კომიტეტი</a:t>
            </a:r>
            <a:endParaRPr lang="en-US" sz="2800" dirty="0">
              <a:effectLst/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>
            <a:normAutofit/>
          </a:bodyPr>
          <a:lstStyle/>
          <a:p>
            <a:pPr lvl="0"/>
            <a:r>
              <a:rPr lang="ka-GE" sz="2000" dirty="0" smtClean="0"/>
              <a:t>ორგანიზაცია „პარტნიორობა ადამიანის უფლებებისთვის“ (</a:t>
            </a:r>
            <a:r>
              <a:rPr lang="en-US" sz="2000" dirty="0" smtClean="0"/>
              <a:t>PHR</a:t>
            </a:r>
            <a:r>
              <a:rPr lang="ka-GE" sz="2000" dirty="0" smtClean="0"/>
              <a:t>);</a:t>
            </a:r>
            <a:endParaRPr lang="en-US" sz="2000" dirty="0" smtClean="0"/>
          </a:p>
          <a:p>
            <a:pPr lvl="0"/>
            <a:r>
              <a:rPr lang="ka-GE" sz="2000" dirty="0" smtClean="0"/>
              <a:t>საქართველოს სოციალურ მუშაკთა ასოციაცია</a:t>
            </a:r>
            <a:r>
              <a:rPr lang="en-US" sz="2000" dirty="0" smtClean="0"/>
              <a:t> (</a:t>
            </a:r>
            <a:r>
              <a:rPr lang="ka-GE" sz="2000" dirty="0" smtClean="0"/>
              <a:t>GASW</a:t>
            </a:r>
            <a:r>
              <a:rPr lang="en-US" sz="2000" dirty="0" smtClean="0"/>
              <a:t>)</a:t>
            </a:r>
            <a:r>
              <a:rPr lang="ka-GE" sz="2000" dirty="0" smtClean="0"/>
              <a:t>;</a:t>
            </a:r>
            <a:endParaRPr lang="en-US" sz="2000" dirty="0" smtClean="0"/>
          </a:p>
          <a:p>
            <a:pPr lvl="0"/>
            <a:r>
              <a:rPr lang="ka-GE" sz="2000" dirty="0" smtClean="0"/>
              <a:t>გაეროს ბავშვთა ფონდი (UNICEF);</a:t>
            </a:r>
            <a:endParaRPr lang="en-US" sz="2000" dirty="0" smtClean="0"/>
          </a:p>
          <a:p>
            <a:pPr lvl="0"/>
            <a:r>
              <a:rPr lang="ka-GE" sz="2000" dirty="0" smtClean="0"/>
              <a:t>საქართველოს სახალხო დამცველი;</a:t>
            </a:r>
            <a:endParaRPr lang="en-US" sz="2000" dirty="0" smtClean="0"/>
          </a:p>
          <a:p>
            <a:pPr lvl="0"/>
            <a:r>
              <a:rPr lang="ka-GE" sz="2000" dirty="0" smtClean="0"/>
              <a:t>ორგანიზაცია „ახალგაზრდა პედაგოგთა კავშირი“.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</TotalTime>
  <Words>312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   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კომიტეტები</vt:lpstr>
      <vt:lpstr>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კომიტეტები </vt:lpstr>
      <vt:lpstr>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კომიტეტები </vt:lpstr>
      <vt:lpstr>სოციალური მუშაობის განვითარების კომიტეტი</vt:lpstr>
      <vt:lpstr>პრევენციისა და ოჯახის მხარდამჭერი მომსახურების გაძლიერების კომიტეტი</vt:lpstr>
      <vt:lpstr>ალტერნატიული მომსახურებების განვითარების და დეცინსტიტუციონალიზაციის სტრატეგიის, სამოქმედო გეგმის შემუშავებისა და განხორციელების კომიტეტი </vt:lpstr>
      <vt:lpstr>ბავშვზე ზრუნვის მომსახურებათა მონიტორინგის სისტემის განვითარების კომიტეტი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დებულება</dc:title>
  <dc:creator>xxx</dc:creator>
  <cp:lastModifiedBy>Tamar Barkalaia</cp:lastModifiedBy>
  <cp:revision>18</cp:revision>
  <cp:lastPrinted>2019-07-09T11:03:42Z</cp:lastPrinted>
  <dcterms:created xsi:type="dcterms:W3CDTF">2006-08-16T00:00:00Z</dcterms:created>
  <dcterms:modified xsi:type="dcterms:W3CDTF">2019-07-09T11:03:53Z</dcterms:modified>
</cp:coreProperties>
</file>