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96" r:id="rId1"/>
  </p:sldMasterIdLst>
  <p:sldIdLst>
    <p:sldId id="256" r:id="rId2"/>
    <p:sldId id="262" r:id="rId3"/>
    <p:sldId id="257" r:id="rId4"/>
    <p:sldId id="258" r:id="rId5"/>
    <p:sldId id="259" r:id="rId6"/>
    <p:sldId id="260" r:id="rId7"/>
    <p:sldId id="264" r:id="rId8"/>
    <p:sldId id="265" r:id="rId9"/>
    <p:sldId id="263"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66" d="100"/>
          <a:sy n="66" d="100"/>
        </p:scale>
        <p:origin x="1506" y="13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436346" y="1788454"/>
            <a:ext cx="6270922" cy="2098226"/>
          </a:xfrm>
        </p:spPr>
        <p:txBody>
          <a:bodyPr anchor="b">
            <a:noAutofit/>
          </a:bodyPr>
          <a:lstStyle>
            <a:lvl1pPr algn="ctr">
              <a:defRPr sz="60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009930" y="3956280"/>
            <a:ext cx="5123755" cy="1086237"/>
          </a:xfrm>
        </p:spPr>
        <p:txBody>
          <a:bodyPr>
            <a:normAutofit/>
          </a:bodyPr>
          <a:lstStyle>
            <a:lvl1pPr marL="0" indent="0" algn="ctr">
              <a:lnSpc>
                <a:spcPct val="112000"/>
              </a:lnSpc>
              <a:spcBef>
                <a:spcPts val="0"/>
              </a:spcBef>
              <a:spcAft>
                <a:spcPts val="0"/>
              </a:spcAft>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564644" y="6453386"/>
            <a:ext cx="1205958" cy="404614"/>
          </a:xfrm>
        </p:spPr>
        <p:txBody>
          <a:bodyPr/>
          <a:lstStyle>
            <a:lvl1pPr>
              <a:defRPr baseline="0">
                <a:solidFill>
                  <a:schemeClr val="tx2"/>
                </a:solidFill>
              </a:defRPr>
            </a:lvl1pPr>
          </a:lstStyle>
          <a:p>
            <a:fld id="{E75F3C10-7EBC-3D4F-9B69-89861810F810}" type="datetimeFigureOut">
              <a:rPr lang="en-US" smtClean="0"/>
              <a:t>5/12/2020</a:t>
            </a:fld>
            <a:endParaRPr lang="en-US"/>
          </a:p>
        </p:txBody>
      </p:sp>
      <p:sp>
        <p:nvSpPr>
          <p:cNvPr id="5" name="Footer Placeholder 4"/>
          <p:cNvSpPr>
            <a:spLocks noGrp="1"/>
          </p:cNvSpPr>
          <p:nvPr>
            <p:ph type="ftr" sz="quarter" idx="11"/>
          </p:nvPr>
        </p:nvSpPr>
        <p:spPr>
          <a:xfrm>
            <a:off x="1938041" y="6453386"/>
            <a:ext cx="5267533" cy="404614"/>
          </a:xfrm>
        </p:spPr>
        <p:txBody>
          <a:bodyPr/>
          <a:lstStyle>
            <a:lvl1pPr algn="ctr">
              <a:defRPr baseline="0">
                <a:solidFill>
                  <a:schemeClr val="tx2"/>
                </a:solidFill>
              </a:defRPr>
            </a:lvl1pPr>
          </a:lstStyle>
          <a:p>
            <a:endParaRPr lang="en-US"/>
          </a:p>
        </p:txBody>
      </p:sp>
      <p:sp>
        <p:nvSpPr>
          <p:cNvPr id="6" name="Slide Number Placeholder 5"/>
          <p:cNvSpPr>
            <a:spLocks noGrp="1"/>
          </p:cNvSpPr>
          <p:nvPr>
            <p:ph type="sldNum" sz="quarter" idx="12"/>
          </p:nvPr>
        </p:nvSpPr>
        <p:spPr>
          <a:xfrm>
            <a:off x="7373012" y="6453386"/>
            <a:ext cx="1197219" cy="404614"/>
          </a:xfrm>
        </p:spPr>
        <p:txBody>
          <a:bodyPr/>
          <a:lstStyle>
            <a:lvl1pPr>
              <a:defRPr baseline="0">
                <a:solidFill>
                  <a:schemeClr val="tx2"/>
                </a:solidFill>
              </a:defRPr>
            </a:lvl1pPr>
          </a:lstStyle>
          <a:p>
            <a:fld id="{DFC16BF6-4283-774B-92F5-48D5DA940ECC}" type="slidenum">
              <a:rPr lang="en-US" smtClean="0"/>
              <a:t>‹#›</a:t>
            </a:fld>
            <a:endParaRPr lang="en-US"/>
          </a:p>
        </p:txBody>
      </p:sp>
      <p:grpSp>
        <p:nvGrpSpPr>
          <p:cNvPr id="8" name="Group 7"/>
          <p:cNvGrpSpPr/>
          <p:nvPr/>
        </p:nvGrpSpPr>
        <p:grpSpPr>
          <a:xfrm>
            <a:off x="564643" y="744469"/>
            <a:ext cx="8005589" cy="5349671"/>
            <a:chOff x="564643" y="744469"/>
            <a:chExt cx="8005589" cy="5349671"/>
          </a:xfrm>
        </p:grpSpPr>
        <p:sp>
          <p:nvSpPr>
            <p:cNvPr id="11" name="Freeform 6"/>
            <p:cNvSpPr/>
            <p:nvPr/>
          </p:nvSpPr>
          <p:spPr bwMode="auto">
            <a:xfrm>
              <a:off x="6113972" y="1685652"/>
              <a:ext cx="2456260" cy="4408488"/>
            </a:xfrm>
            <a:custGeom>
              <a:avLst/>
              <a:gdLst/>
              <a:ahLst/>
              <a:cxnLst/>
              <a:rect l="l" t="t" r="r" b="b"/>
              <a:pathLst>
                <a:path w="10000" h="10000">
                  <a:moveTo>
                    <a:pt x="8761" y="0"/>
                  </a:moveTo>
                  <a:lnTo>
                    <a:pt x="10000" y="0"/>
                  </a:lnTo>
                  <a:lnTo>
                    <a:pt x="10000" y="10000"/>
                  </a:lnTo>
                  <a:lnTo>
                    <a:pt x="0" y="10000"/>
                  </a:lnTo>
                  <a:lnTo>
                    <a:pt x="0" y="9357"/>
                  </a:lnTo>
                  <a:lnTo>
                    <a:pt x="8761" y="935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564643" y="744469"/>
              <a:ext cx="2456505" cy="4408488"/>
            </a:xfrm>
            <a:custGeom>
              <a:avLst/>
              <a:gdLst/>
              <a:ahLst/>
              <a:cxnLst/>
              <a:rect l="l" t="t" r="r" b="b"/>
              <a:pathLst>
                <a:path w="10001" h="10000">
                  <a:moveTo>
                    <a:pt x="8762" y="0"/>
                  </a:moveTo>
                  <a:lnTo>
                    <a:pt x="10001" y="0"/>
                  </a:lnTo>
                  <a:lnTo>
                    <a:pt x="10001" y="10000"/>
                  </a:lnTo>
                  <a:lnTo>
                    <a:pt x="1" y="10000"/>
                  </a:lnTo>
                  <a:cubicBezTo>
                    <a:pt x="-2" y="9766"/>
                    <a:pt x="4" y="9586"/>
                    <a:pt x="1" y="9352"/>
                  </a:cubicBezTo>
                  <a:lnTo>
                    <a:pt x="8762" y="9346"/>
                  </a:lnTo>
                  <a:lnTo>
                    <a:pt x="8762" y="0"/>
                  </a:lnTo>
                  <a:close/>
                </a:path>
              </a:pathLst>
            </a:custGeom>
            <a:solidFill>
              <a:schemeClr val="tx2"/>
            </a:solidFill>
            <a:ln w="0">
              <a:noFill/>
              <a:prstDash val="solid"/>
              <a:round/>
              <a:headEnd/>
              <a:tailEnd/>
            </a:ln>
          </p:spPr>
        </p:sp>
      </p:grpSp>
    </p:spTree>
    <p:extLst>
      <p:ext uri="{BB962C8B-B14F-4D97-AF65-F5344CB8AC3E}">
        <p14:creationId xmlns:p14="http://schemas.microsoft.com/office/powerpoint/2010/main" val="7881135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8700" y="2295526"/>
            <a:ext cx="7200900" cy="3571875"/>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75F3C10-7EBC-3D4F-9B69-89861810F810}" type="datetimeFigureOut">
              <a:rPr lang="en-US" smtClean="0"/>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C16BF6-4283-774B-92F5-48D5DA940ECC}" type="slidenum">
              <a:rPr lang="en-US" smtClean="0"/>
              <a:t>‹#›</a:t>
            </a:fld>
            <a:endParaRPr lang="en-US"/>
          </a:p>
        </p:txBody>
      </p:sp>
    </p:spTree>
    <p:extLst>
      <p:ext uri="{BB962C8B-B14F-4D97-AF65-F5344CB8AC3E}">
        <p14:creationId xmlns:p14="http://schemas.microsoft.com/office/powerpoint/2010/main" val="181148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80797" y="624156"/>
            <a:ext cx="1490950"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8700" y="624156"/>
            <a:ext cx="5724525" cy="524324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75F3C10-7EBC-3D4F-9B69-89861810F810}" type="datetimeFigureOut">
              <a:rPr lang="en-US" smtClean="0"/>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C16BF6-4283-774B-92F5-48D5DA940ECC}" type="slidenum">
              <a:rPr lang="en-US" smtClean="0"/>
              <a:t>‹#›</a:t>
            </a:fld>
            <a:endParaRPr lang="en-US"/>
          </a:p>
        </p:txBody>
      </p:sp>
    </p:spTree>
    <p:extLst>
      <p:ext uri="{BB962C8B-B14F-4D97-AF65-F5344CB8AC3E}">
        <p14:creationId xmlns:p14="http://schemas.microsoft.com/office/powerpoint/2010/main" val="2304108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75F3C10-7EBC-3D4F-9B69-89861810F810}" type="datetimeFigureOut">
              <a:rPr lang="en-US" smtClean="0"/>
              <a:t>5/12/2020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FC16BF6-4283-774B-92F5-48D5DA940ECC}" type="slidenum">
              <a:rPr lang="en-US" smtClean="0"/>
              <a:t>‹#›</a:t>
            </a:fld>
            <a:endParaRPr lang="en-US"/>
          </a:p>
        </p:txBody>
      </p:sp>
    </p:spTree>
    <p:extLst>
      <p:ext uri="{BB962C8B-B14F-4D97-AF65-F5344CB8AC3E}">
        <p14:creationId xmlns:p14="http://schemas.microsoft.com/office/powerpoint/2010/main" val="23469172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73769" y="1301361"/>
            <a:ext cx="7209728" cy="2852737"/>
          </a:xfrm>
        </p:spPr>
        <p:txBody>
          <a:bodyPr anchor="b">
            <a:normAutofit/>
          </a:bodyPr>
          <a:lstStyle>
            <a:lvl1pPr algn="r">
              <a:defRPr sz="6000" cap="all" baseline="0">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73769" y="4216328"/>
            <a:ext cx="7209728" cy="1143324"/>
          </a:xfrm>
        </p:spPr>
        <p:txBody>
          <a:bodyPr/>
          <a:lstStyle>
            <a:lvl1pPr marL="0" indent="0" algn="r">
              <a:lnSpc>
                <a:spcPct val="112000"/>
              </a:lnSpc>
              <a:spcBef>
                <a:spcPts val="0"/>
              </a:spcBef>
              <a:spcAft>
                <a:spcPts val="0"/>
              </a:spcAft>
              <a:buNone/>
              <a:defRPr sz="1800">
                <a:solidFill>
                  <a:schemeClr val="tx2"/>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54181" y="6453386"/>
            <a:ext cx="1216807" cy="404614"/>
          </a:xfrm>
        </p:spPr>
        <p:txBody>
          <a:bodyPr/>
          <a:lstStyle>
            <a:lvl1pPr>
              <a:defRPr>
                <a:solidFill>
                  <a:schemeClr val="tx2"/>
                </a:solidFill>
              </a:defRPr>
            </a:lvl1pPr>
          </a:lstStyle>
          <a:p>
            <a:fld id="{E75F3C10-7EBC-3D4F-9B69-89861810F810}" type="datetimeFigureOut">
              <a:rPr lang="en-US" smtClean="0"/>
              <a:t>5/12/2020</a:t>
            </a:fld>
            <a:endParaRPr lang="en-US"/>
          </a:p>
        </p:txBody>
      </p:sp>
      <p:sp>
        <p:nvSpPr>
          <p:cNvPr id="5" name="Footer Placeholder 4"/>
          <p:cNvSpPr>
            <a:spLocks noGrp="1"/>
          </p:cNvSpPr>
          <p:nvPr>
            <p:ph type="ftr" sz="quarter" idx="11"/>
          </p:nvPr>
        </p:nvSpPr>
        <p:spPr>
          <a:xfrm>
            <a:off x="1938234" y="6453386"/>
            <a:ext cx="5267533" cy="404614"/>
          </a:xfrm>
        </p:spPr>
        <p:txBody>
          <a:bodyPr/>
          <a:lstStyle>
            <a:lvl1pPr algn="ctr">
              <a:defRPr>
                <a:solidFill>
                  <a:schemeClr val="tx2"/>
                </a:solidFill>
              </a:defRPr>
            </a:lvl1pPr>
          </a:lstStyle>
          <a:p>
            <a:endParaRPr lang="en-US"/>
          </a:p>
        </p:txBody>
      </p:sp>
      <p:sp>
        <p:nvSpPr>
          <p:cNvPr id="6" name="Slide Number Placeholder 5"/>
          <p:cNvSpPr>
            <a:spLocks noGrp="1"/>
          </p:cNvSpPr>
          <p:nvPr>
            <p:ph type="sldNum" sz="quarter" idx="12"/>
          </p:nvPr>
        </p:nvSpPr>
        <p:spPr>
          <a:xfrm>
            <a:off x="7373012" y="6453386"/>
            <a:ext cx="1197219" cy="404614"/>
          </a:xfrm>
        </p:spPr>
        <p:txBody>
          <a:bodyPr/>
          <a:lstStyle>
            <a:lvl1pPr>
              <a:defRPr>
                <a:solidFill>
                  <a:schemeClr val="tx2"/>
                </a:solidFill>
              </a:defRPr>
            </a:lvl1pPr>
          </a:lstStyle>
          <a:p>
            <a:fld id="{DFC16BF6-4283-774B-92F5-48D5DA940ECC}" type="slidenum">
              <a:rPr lang="en-US" smtClean="0"/>
              <a:t>‹#›</a:t>
            </a:fld>
            <a:endParaRPr lang="en-US"/>
          </a:p>
        </p:txBody>
      </p:sp>
      <p:sp>
        <p:nvSpPr>
          <p:cNvPr id="7" name="Freeform 6"/>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bg2"/>
          </a:solidFill>
          <a:ln w="0">
            <a:noFill/>
            <a:prstDash val="solid"/>
            <a:round/>
            <a:headEnd/>
            <a:tailEnd/>
          </a:ln>
        </p:spPr>
      </p:sp>
      <p:sp>
        <p:nvSpPr>
          <p:cNvPr id="8" name="Freeform 7" title="Crop Mark"/>
          <p:cNvSpPr/>
          <p:nvPr/>
        </p:nvSpPr>
        <p:spPr bwMode="auto">
          <a:xfrm>
            <a:off x="6113972" y="1685652"/>
            <a:ext cx="2456260"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tx2"/>
          </a:solidFill>
          <a:ln w="0">
            <a:noFill/>
            <a:prstDash val="solid"/>
            <a:round/>
            <a:headEnd/>
            <a:tailEnd/>
          </a:ln>
        </p:spPr>
      </p:sp>
    </p:spTree>
    <p:extLst>
      <p:ext uri="{BB962C8B-B14F-4D97-AF65-F5344CB8AC3E}">
        <p14:creationId xmlns:p14="http://schemas.microsoft.com/office/powerpoint/2010/main" val="357848721"/>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028700" y="2286000"/>
            <a:ext cx="3335840"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894052" y="2286000"/>
            <a:ext cx="3335840"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75F3C10-7EBC-3D4F-9B69-89861810F810}" type="datetimeFigureOut">
              <a:rPr lang="en-US" smtClean="0"/>
              <a:t>5/12/2020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C16BF6-4283-774B-92F5-48D5DA940ECC}" type="slidenum">
              <a:rPr lang="en-US" smtClean="0"/>
              <a:t>‹#›</a:t>
            </a:fld>
            <a:endParaRPr lang="en-US"/>
          </a:p>
        </p:txBody>
      </p:sp>
    </p:spTree>
    <p:extLst>
      <p:ext uri="{BB962C8B-B14F-4D97-AF65-F5344CB8AC3E}">
        <p14:creationId xmlns:p14="http://schemas.microsoft.com/office/powerpoint/2010/main" val="7277795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85800"/>
            <a:ext cx="72009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28700" y="2340230"/>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4" name="Content Placeholder 3"/>
          <p:cNvSpPr>
            <a:spLocks noGrp="1"/>
          </p:cNvSpPr>
          <p:nvPr>
            <p:ph sz="half" idx="2"/>
          </p:nvPr>
        </p:nvSpPr>
        <p:spPr>
          <a:xfrm>
            <a:off x="1028700" y="3305208"/>
            <a:ext cx="3335839"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893760" y="2349754"/>
            <a:ext cx="3335840" cy="823912"/>
          </a:xfrm>
        </p:spPr>
        <p:txBody>
          <a:bodyPr anchor="b">
            <a:noAutofit/>
          </a:bodyPr>
          <a:lstStyle>
            <a:lvl1pPr marL="0" indent="0">
              <a:lnSpc>
                <a:spcPct val="84000"/>
              </a:lnSpc>
              <a:spcBef>
                <a:spcPts val="0"/>
              </a:spcBef>
              <a:spcAft>
                <a:spcPts val="0"/>
              </a:spcAft>
              <a:buNone/>
              <a:defRPr sz="2400" b="0" baseline="0">
                <a:solidFill>
                  <a:schemeClr val="tx2"/>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Edit Master text styles</a:t>
            </a:r>
          </a:p>
        </p:txBody>
      </p:sp>
      <p:sp>
        <p:nvSpPr>
          <p:cNvPr id="6" name="Content Placeholder 5"/>
          <p:cNvSpPr>
            <a:spLocks noGrp="1"/>
          </p:cNvSpPr>
          <p:nvPr>
            <p:ph sz="quarter" idx="4"/>
          </p:nvPr>
        </p:nvSpPr>
        <p:spPr>
          <a:xfrm>
            <a:off x="4893760" y="3305208"/>
            <a:ext cx="3335840"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75F3C10-7EBC-3D4F-9B69-89861810F810}" type="datetimeFigureOut">
              <a:rPr lang="en-US" smtClean="0"/>
              <a:t>5/12/2020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FC16BF6-4283-774B-92F5-48D5DA940ECC}" type="slidenum">
              <a:rPr lang="en-US" smtClean="0"/>
              <a:t>‹#›</a:t>
            </a:fld>
            <a:endParaRPr lang="en-US"/>
          </a:p>
        </p:txBody>
      </p:sp>
    </p:spTree>
    <p:extLst>
      <p:ext uri="{BB962C8B-B14F-4D97-AF65-F5344CB8AC3E}">
        <p14:creationId xmlns:p14="http://schemas.microsoft.com/office/powerpoint/2010/main" val="12487782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75F3C10-7EBC-3D4F-9B69-89861810F810}" type="datetimeFigureOut">
              <a:rPr lang="en-US" smtClean="0"/>
              <a:t>5/12/2020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FC16BF6-4283-774B-92F5-48D5DA940ECC}" type="slidenum">
              <a:rPr lang="en-US" smtClean="0"/>
              <a:t>‹#›</a:t>
            </a:fld>
            <a:endParaRPr lang="en-US"/>
          </a:p>
        </p:txBody>
      </p:sp>
    </p:spTree>
    <p:extLst>
      <p:ext uri="{BB962C8B-B14F-4D97-AF65-F5344CB8AC3E}">
        <p14:creationId xmlns:p14="http://schemas.microsoft.com/office/powerpoint/2010/main" val="14955387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5F3C10-7EBC-3D4F-9B69-89861810F810}" type="datetimeFigureOut">
              <a:rPr lang="en-US" smtClean="0"/>
              <a:t>5/12/2020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FC16BF6-4283-774B-92F5-48D5DA940ECC}" type="slidenum">
              <a:rPr lang="en-US" smtClean="0"/>
              <a:t>‹#›</a:t>
            </a:fld>
            <a:endParaRPr lang="en-US"/>
          </a:p>
        </p:txBody>
      </p:sp>
    </p:spTree>
    <p:extLst>
      <p:ext uri="{BB962C8B-B14F-4D97-AF65-F5344CB8AC3E}">
        <p14:creationId xmlns:p14="http://schemas.microsoft.com/office/powerpoint/2010/main" val="2979389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Autofit/>
          </a:bodyPr>
          <a:lstStyle>
            <a:lvl1pPr>
              <a:lnSpc>
                <a:spcPct val="84000"/>
              </a:lnSpc>
              <a:defRPr sz="44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692015" y="685801"/>
            <a:ext cx="3909060" cy="5175250"/>
          </a:xfrm>
        </p:spPr>
        <p:txBody>
          <a:bodyPr/>
          <a:lstStyle>
            <a:lvl1pPr>
              <a:defRPr sz="1500"/>
            </a:lvl1pPr>
            <a:lvl2pPr>
              <a:defRPr sz="1500"/>
            </a:lvl2pPr>
            <a:lvl3pPr>
              <a:defRPr sz="1350"/>
            </a:lvl3pPr>
            <a:lvl4pPr>
              <a:defRPr sz="135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542925" y="2856344"/>
            <a:ext cx="2891790" cy="3011056"/>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E75F3C10-7EBC-3D4F-9B69-89861810F810}" type="datetimeFigureOut">
              <a:rPr lang="en-US" smtClean="0"/>
              <a:t>5/12/2020</a:t>
            </a:fld>
            <a:endParaRPr 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DFC16BF6-4283-774B-92F5-48D5DA940ECC}" type="slidenum">
              <a:rPr lang="en-US" smtClean="0"/>
              <a:t>‹#›</a:t>
            </a:fld>
            <a:endParaRPr lang="en-U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74061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397764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42925" y="685800"/>
            <a:ext cx="2891790" cy="2157884"/>
          </a:xfrm>
        </p:spPr>
        <p:txBody>
          <a:bodyPr anchor="t">
            <a:normAutofit/>
          </a:bodyPr>
          <a:lstStyle>
            <a:lvl1pPr>
              <a:lnSpc>
                <a:spcPct val="84000"/>
              </a:lnSpc>
              <a:defRPr sz="44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149090" y="1"/>
            <a:ext cx="4994910" cy="6857999"/>
          </a:xfrm>
        </p:spPr>
        <p:txBody>
          <a:bodyPr anchor="t">
            <a:normAutofit/>
          </a:bodyPr>
          <a:lstStyle>
            <a:lvl1pPr marL="0" indent="0">
              <a:buNone/>
              <a:defRPr sz="1500"/>
            </a:lvl1pPr>
            <a:lvl2pPr marL="342900" indent="0">
              <a:buNone/>
              <a:defRPr sz="1500"/>
            </a:lvl2pPr>
            <a:lvl3pPr marL="685800" indent="0">
              <a:buNone/>
              <a:defRPr sz="15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542925" y="2855968"/>
            <a:ext cx="2891790" cy="3011432"/>
          </a:xfrm>
        </p:spPr>
        <p:txBody>
          <a:bodyPr>
            <a:normAutofit/>
          </a:bodyPr>
          <a:lstStyle>
            <a:lvl1pPr marL="0" indent="0">
              <a:lnSpc>
                <a:spcPct val="113000"/>
              </a:lnSpc>
              <a:spcBef>
                <a:spcPts val="0"/>
              </a:spcBef>
              <a:spcAft>
                <a:spcPts val="1500"/>
              </a:spcAft>
              <a:buNone/>
              <a:defRPr sz="16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Edit Master text styles</a:t>
            </a:r>
          </a:p>
        </p:txBody>
      </p:sp>
      <p:sp>
        <p:nvSpPr>
          <p:cNvPr id="5" name="Date Placeholder 4"/>
          <p:cNvSpPr>
            <a:spLocks noGrp="1"/>
          </p:cNvSpPr>
          <p:nvPr>
            <p:ph type="dt" sz="half" idx="10"/>
          </p:nvPr>
        </p:nvSpPr>
        <p:spPr>
          <a:xfrm>
            <a:off x="542925" y="6453386"/>
            <a:ext cx="903429" cy="404614"/>
          </a:xfrm>
        </p:spPr>
        <p:txBody>
          <a:bodyPr/>
          <a:lstStyle>
            <a:lvl1pPr>
              <a:defRPr>
                <a:solidFill>
                  <a:schemeClr val="tx2"/>
                </a:solidFill>
              </a:defRPr>
            </a:lvl1pPr>
          </a:lstStyle>
          <a:p>
            <a:fld id="{E75F3C10-7EBC-3D4F-9B69-89861810F810}" type="datetimeFigureOut">
              <a:rPr lang="en-US" smtClean="0"/>
              <a:t>5/12/2020</a:t>
            </a:fld>
            <a:endParaRPr lang="en-US"/>
          </a:p>
        </p:txBody>
      </p:sp>
      <p:sp>
        <p:nvSpPr>
          <p:cNvPr id="6" name="Footer Placeholder 5"/>
          <p:cNvSpPr>
            <a:spLocks noGrp="1"/>
          </p:cNvSpPr>
          <p:nvPr>
            <p:ph type="ftr" sz="quarter" idx="11"/>
          </p:nvPr>
        </p:nvSpPr>
        <p:spPr>
          <a:xfrm>
            <a:off x="1654459" y="6453386"/>
            <a:ext cx="1780256" cy="404614"/>
          </a:xfrm>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xfrm>
            <a:off x="7412355" y="6453386"/>
            <a:ext cx="1197219" cy="404614"/>
          </a:xfrm>
        </p:spPr>
        <p:txBody>
          <a:bodyPr/>
          <a:lstStyle>
            <a:lvl1pPr>
              <a:defRPr>
                <a:solidFill>
                  <a:schemeClr val="tx2"/>
                </a:solidFill>
              </a:defRPr>
            </a:lvl1pPr>
          </a:lstStyle>
          <a:p>
            <a:fld id="{DFC16BF6-4283-774B-92F5-48D5DA940ECC}" type="slidenum">
              <a:rPr lang="en-US" smtClean="0"/>
              <a:t>‹#›</a:t>
            </a:fld>
            <a:endParaRPr lang="en-US"/>
          </a:p>
        </p:txBody>
      </p:sp>
      <p:sp>
        <p:nvSpPr>
          <p:cNvPr id="9" name="Rectangle 8"/>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title="Divider Bar"/>
          <p:cNvSpPr/>
          <p:nvPr/>
        </p:nvSpPr>
        <p:spPr>
          <a:xfrm>
            <a:off x="3977640"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441966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685800"/>
            <a:ext cx="72009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28700" y="2286000"/>
            <a:ext cx="7200900" cy="35814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42987" y="6453386"/>
            <a:ext cx="903429" cy="404614"/>
          </a:xfrm>
          <a:prstGeom prst="rect">
            <a:avLst/>
          </a:prstGeom>
        </p:spPr>
        <p:txBody>
          <a:bodyPr vert="horz" lIns="91440" tIns="45720" rIns="91440" bIns="45720" rtlCol="0" anchor="ctr"/>
          <a:lstStyle>
            <a:lvl1pPr algn="l">
              <a:defRPr sz="1000" baseline="0">
                <a:solidFill>
                  <a:schemeClr val="tx2"/>
                </a:solidFill>
              </a:defRPr>
            </a:lvl1pPr>
          </a:lstStyle>
          <a:p>
            <a:fld id="{E75F3C10-7EBC-3D4F-9B69-89861810F810}" type="datetimeFigureOut">
              <a:rPr lang="en-US" smtClean="0"/>
              <a:t>5/12/2020</a:t>
            </a:fld>
            <a:endParaRPr lang="en-US"/>
          </a:p>
        </p:txBody>
      </p:sp>
      <p:sp>
        <p:nvSpPr>
          <p:cNvPr id="5" name="Footer Placeholder 4"/>
          <p:cNvSpPr>
            <a:spLocks noGrp="1"/>
          </p:cNvSpPr>
          <p:nvPr>
            <p:ph type="ftr" sz="quarter" idx="3"/>
          </p:nvPr>
        </p:nvSpPr>
        <p:spPr>
          <a:xfrm>
            <a:off x="2170173" y="6453386"/>
            <a:ext cx="4710623" cy="404614"/>
          </a:xfrm>
          <a:prstGeom prst="rect">
            <a:avLst/>
          </a:prstGeom>
        </p:spPr>
        <p:txBody>
          <a:bodyPr vert="horz" lIns="91440" tIns="45720" rIns="91440" bIns="45720" rtlCol="0" anchor="ctr"/>
          <a:lstStyle>
            <a:lvl1pPr algn="l">
              <a:defRPr sz="1000" baseline="0">
                <a:solidFill>
                  <a:schemeClr val="tx2"/>
                </a:solidFill>
              </a:defRPr>
            </a:lvl1pPr>
          </a:lstStyle>
          <a:p>
            <a:endParaRPr lang="en-US"/>
          </a:p>
        </p:txBody>
      </p:sp>
      <p:sp>
        <p:nvSpPr>
          <p:cNvPr id="6" name="Slide Number Placeholder 5"/>
          <p:cNvSpPr>
            <a:spLocks noGrp="1"/>
          </p:cNvSpPr>
          <p:nvPr>
            <p:ph type="sldNum" sz="quarter" idx="4"/>
          </p:nvPr>
        </p:nvSpPr>
        <p:spPr>
          <a:xfrm>
            <a:off x="7104552" y="6453386"/>
            <a:ext cx="1197219" cy="404614"/>
          </a:xfrm>
          <a:prstGeom prst="rect">
            <a:avLst/>
          </a:prstGeom>
        </p:spPr>
        <p:txBody>
          <a:bodyPr vert="horz" lIns="91440" tIns="45720" rIns="91440" bIns="45720" rtlCol="0" anchor="ctr"/>
          <a:lstStyle>
            <a:lvl1pPr algn="r">
              <a:defRPr sz="1000" baseline="0">
                <a:solidFill>
                  <a:schemeClr val="tx2"/>
                </a:solidFill>
              </a:defRPr>
            </a:lvl1pPr>
          </a:lstStyle>
          <a:p>
            <a:fld id="{DFC16BF6-4283-774B-92F5-48D5DA940ECC}" type="slidenum">
              <a:rPr lang="en-US" smtClean="0"/>
              <a:t>‹#›</a:t>
            </a:fld>
            <a:endParaRPr lang="en-US"/>
          </a:p>
        </p:txBody>
      </p:sp>
      <p:sp>
        <p:nvSpPr>
          <p:cNvPr id="9" name="Rectangle 8"/>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title="Side bar"/>
          <p:cNvSpPr/>
          <p:nvPr/>
        </p:nvSpPr>
        <p:spPr>
          <a:xfrm>
            <a:off x="358571" y="376"/>
            <a:ext cx="17145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484999303"/>
      </p:ext>
    </p:extLst>
  </p:cSld>
  <p:clrMap bg1="lt1" tx1="dk1" bg2="lt2" tx2="dk2" accent1="accent1" accent2="accent2" accent3="accent3" accent4="accent4" accent5="accent5" accent6="accent6" hlink="hlink" folHlink="folHlink"/>
  <p:sldLayoutIdLst>
    <p:sldLayoutId id="2147483897" r:id="rId1"/>
    <p:sldLayoutId id="2147483898" r:id="rId2"/>
    <p:sldLayoutId id="2147483899" r:id="rId3"/>
    <p:sldLayoutId id="2147483900" r:id="rId4"/>
    <p:sldLayoutId id="2147483901" r:id="rId5"/>
    <p:sldLayoutId id="2147483902" r:id="rId6"/>
    <p:sldLayoutId id="2147483903" r:id="rId7"/>
    <p:sldLayoutId id="2147483904" r:id="rId8"/>
    <p:sldLayoutId id="2147483905" r:id="rId9"/>
    <p:sldLayoutId id="2147483906" r:id="rId10"/>
    <p:sldLayoutId id="2147483907" r:id="rId11"/>
  </p:sldLayoutIdLst>
  <p:txStyles>
    <p:titleStyle>
      <a:lvl1pPr algn="l" defTabSz="6858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6858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6858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6912">
          <p15:clr>
            <a:srgbClr val="F26B43"/>
          </p15:clr>
        </p15:guide>
        <p15:guide id="2" pos="936">
          <p15:clr>
            <a:srgbClr val="F26B43"/>
          </p15:clr>
        </p15:guide>
        <p15:guide id="3" pos="864">
          <p15:clr>
            <a:srgbClr val="F26B43"/>
          </p15:clr>
        </p15:guide>
        <p15:guide id="0" orient="horz" pos="1368">
          <p15:clr>
            <a:srgbClr val="F26B43"/>
          </p15:clr>
        </p15:guide>
        <p15:guide id="4" orient="horz" pos="1440">
          <p15:clr>
            <a:srgbClr val="F26B43"/>
          </p15:clr>
        </p15:guide>
        <p15:guide id="5" orient="horz" pos="3696">
          <p15:clr>
            <a:srgbClr val="F26B43"/>
          </p15:clr>
        </p15:guide>
        <p15:guide id="6" orient="horz" pos="432">
          <p15:clr>
            <a:srgbClr val="F26B43"/>
          </p15:clr>
        </p15:guide>
        <p15:guide id="7" orient="horz" pos="1512">
          <p15:clr>
            <a:srgbClr val="F26B43"/>
          </p15:clr>
        </p15:guide>
        <p15:guide id="8" pos="5184">
          <p15:clr>
            <a:srgbClr val="F26B43"/>
          </p15:clr>
        </p15:guide>
        <p15:guide id="9" pos="702">
          <p15:clr>
            <a:srgbClr val="F26B43"/>
          </p15:clr>
        </p15:guide>
        <p15:guide id="10" pos="648">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6" name="Title 1"/>
          <p:cNvSpPr>
            <a:spLocks noGrp="1"/>
          </p:cNvSpPr>
          <p:nvPr>
            <p:ph type="subTitle" idx="1"/>
          </p:nvPr>
        </p:nvSpPr>
        <p:spPr>
          <a:xfrm>
            <a:off x="1161143" y="827314"/>
            <a:ext cx="6952344" cy="4769922"/>
          </a:xfrm>
        </p:spPr>
        <p:txBody>
          <a:bodyPr>
            <a:normAutofit/>
          </a:bodyPr>
          <a:lstStyle/>
          <a:p>
            <a:pPr algn="just"/>
            <a:endParaRPr lang="ka-GE" sz="2400" b="1" dirty="0" smtClean="0">
              <a:solidFill>
                <a:schemeClr val="tx1"/>
              </a:solidFill>
              <a:latin typeface="Sylfaen"/>
              <a:cs typeface="Sylfaen"/>
            </a:endParaRPr>
          </a:p>
          <a:p>
            <a:r>
              <a:rPr lang="ka-GE" sz="2400" dirty="0" smtClean="0"/>
              <a:t>ახალი </a:t>
            </a:r>
            <a:r>
              <a:rPr lang="ka-GE" sz="2400" dirty="0"/>
              <a:t>კორონავირუსით  (</a:t>
            </a:r>
            <a:r>
              <a:rPr lang="en-US" sz="2400" dirty="0"/>
              <a:t>SARS-COV-2) </a:t>
            </a:r>
            <a:r>
              <a:rPr lang="ka-GE" sz="2400" dirty="0"/>
              <a:t>გამოწვეული ინფექციის  (</a:t>
            </a:r>
            <a:r>
              <a:rPr lang="en-US" sz="2400" dirty="0"/>
              <a:t>COVID-19) </a:t>
            </a:r>
            <a:r>
              <a:rPr lang="ka-GE" sz="2400" dirty="0"/>
              <a:t>შედეგად მიყენებული ზიანის შემსუბუქების მიზნობრივი სახელმწიფო პროგრამის </a:t>
            </a:r>
            <a:r>
              <a:rPr lang="ka-GE" sz="2400" dirty="0" smtClean="0"/>
              <a:t>განხორციელება</a:t>
            </a:r>
          </a:p>
          <a:p>
            <a:pPr algn="just"/>
            <a:endParaRPr lang="ka-GE" sz="2400" b="1" dirty="0" smtClean="0">
              <a:solidFill>
                <a:schemeClr val="tx1"/>
              </a:solidFill>
              <a:latin typeface="Sylfaen"/>
              <a:cs typeface="Sylfaen"/>
            </a:endParaRPr>
          </a:p>
          <a:p>
            <a:pPr algn="just"/>
            <a:endParaRPr lang="ka-GE" sz="2400" b="1" dirty="0">
              <a:solidFill>
                <a:schemeClr val="bg1">
                  <a:lumMod val="50000"/>
                </a:schemeClr>
              </a:solidFill>
              <a:latin typeface="Sylfaen"/>
              <a:cs typeface="Sylfaen"/>
            </a:endParaRPr>
          </a:p>
          <a:p>
            <a:pPr algn="just"/>
            <a:r>
              <a:rPr lang="ka-GE" sz="2400" b="1" dirty="0" smtClean="0">
                <a:solidFill>
                  <a:schemeClr val="bg1">
                    <a:lumMod val="50000"/>
                  </a:schemeClr>
                </a:solidFill>
                <a:latin typeface="Sylfaen"/>
                <a:cs typeface="Sylfaen"/>
              </a:rPr>
              <a:t>სსიპ - </a:t>
            </a:r>
            <a:r>
              <a:rPr lang="en-US" sz="2400" b="1" dirty="0" err="1" smtClean="0">
                <a:solidFill>
                  <a:schemeClr val="bg1">
                    <a:lumMod val="50000"/>
                  </a:schemeClr>
                </a:solidFill>
                <a:latin typeface="Sylfaen"/>
                <a:cs typeface="Sylfaen"/>
              </a:rPr>
              <a:t>სოციალური</a:t>
            </a:r>
            <a:r>
              <a:rPr lang="en-US" sz="2400" b="1" dirty="0" smtClean="0">
                <a:solidFill>
                  <a:schemeClr val="bg1">
                    <a:lumMod val="50000"/>
                  </a:schemeClr>
                </a:solidFill>
                <a:latin typeface="Sylfaen"/>
                <a:cs typeface="Sylfaen"/>
              </a:rPr>
              <a:t> </a:t>
            </a:r>
            <a:r>
              <a:rPr lang="en-US" sz="2400" b="1" dirty="0" err="1" smtClean="0">
                <a:solidFill>
                  <a:schemeClr val="bg1">
                    <a:lumMod val="50000"/>
                  </a:schemeClr>
                </a:solidFill>
                <a:latin typeface="Sylfaen"/>
                <a:cs typeface="Sylfaen"/>
              </a:rPr>
              <a:t>მომსახურების</a:t>
            </a:r>
            <a:r>
              <a:rPr lang="en-US" sz="2400" b="1" dirty="0" smtClean="0">
                <a:solidFill>
                  <a:schemeClr val="bg1">
                    <a:lumMod val="50000"/>
                  </a:schemeClr>
                </a:solidFill>
                <a:latin typeface="Sylfaen"/>
                <a:cs typeface="Sylfaen"/>
              </a:rPr>
              <a:t> </a:t>
            </a:r>
            <a:r>
              <a:rPr lang="en-US" sz="2400" b="1" dirty="0" err="1" smtClean="0">
                <a:solidFill>
                  <a:schemeClr val="bg1">
                    <a:lumMod val="50000"/>
                  </a:schemeClr>
                </a:solidFill>
                <a:latin typeface="Sylfaen"/>
                <a:cs typeface="Sylfaen"/>
              </a:rPr>
              <a:t>სააგენტო</a:t>
            </a:r>
            <a:endParaRPr lang="ka-GE" sz="2400" b="1" dirty="0" smtClean="0">
              <a:solidFill>
                <a:schemeClr val="bg1">
                  <a:lumMod val="50000"/>
                </a:schemeClr>
              </a:solidFill>
              <a:latin typeface="Sylfaen"/>
              <a:cs typeface="Sylfaen"/>
            </a:endParaRPr>
          </a:p>
          <a:p>
            <a:pPr algn="just"/>
            <a:r>
              <a:rPr lang="ka-GE" sz="2400" b="1" dirty="0" smtClean="0">
                <a:solidFill>
                  <a:schemeClr val="bg1">
                    <a:lumMod val="50000"/>
                  </a:schemeClr>
                </a:solidFill>
                <a:latin typeface="Sylfaen"/>
                <a:cs typeface="Sylfaen"/>
              </a:rPr>
              <a:t>სსიპ - </a:t>
            </a:r>
            <a:r>
              <a:rPr lang="en-US" sz="2400" b="1" dirty="0" err="1" smtClean="0">
                <a:solidFill>
                  <a:schemeClr val="bg1">
                    <a:lumMod val="50000"/>
                  </a:schemeClr>
                </a:solidFill>
                <a:latin typeface="Sylfaen"/>
                <a:cs typeface="Sylfaen"/>
              </a:rPr>
              <a:t>დასაქმების</a:t>
            </a:r>
            <a:r>
              <a:rPr lang="en-US" sz="2400" b="1" dirty="0" smtClean="0">
                <a:solidFill>
                  <a:schemeClr val="bg1">
                    <a:lumMod val="50000"/>
                  </a:schemeClr>
                </a:solidFill>
                <a:latin typeface="Sylfaen"/>
                <a:cs typeface="Sylfaen"/>
              </a:rPr>
              <a:t> </a:t>
            </a:r>
            <a:r>
              <a:rPr lang="en-US" sz="2400" b="1" dirty="0" err="1" smtClean="0">
                <a:solidFill>
                  <a:schemeClr val="bg1">
                    <a:lumMod val="50000"/>
                  </a:schemeClr>
                </a:solidFill>
                <a:latin typeface="Sylfaen"/>
                <a:cs typeface="Sylfaen"/>
              </a:rPr>
              <a:t>ხელშეწყობის</a:t>
            </a:r>
            <a:r>
              <a:rPr lang="en-US" sz="2400" b="1" dirty="0" smtClean="0">
                <a:solidFill>
                  <a:schemeClr val="bg1">
                    <a:lumMod val="50000"/>
                  </a:schemeClr>
                </a:solidFill>
                <a:latin typeface="Sylfaen"/>
                <a:cs typeface="Sylfaen"/>
              </a:rPr>
              <a:t> </a:t>
            </a:r>
            <a:r>
              <a:rPr lang="ka-GE" sz="2400" b="1" dirty="0" smtClean="0">
                <a:solidFill>
                  <a:schemeClr val="bg1">
                    <a:lumMod val="50000"/>
                  </a:schemeClr>
                </a:solidFill>
                <a:latin typeface="Sylfaen"/>
                <a:cs typeface="Sylfaen"/>
              </a:rPr>
              <a:t>სახელმწიფო </a:t>
            </a:r>
            <a:r>
              <a:rPr lang="en-US" sz="2400" b="1" dirty="0" err="1" smtClean="0">
                <a:solidFill>
                  <a:schemeClr val="bg1">
                    <a:lumMod val="50000"/>
                  </a:schemeClr>
                </a:solidFill>
                <a:latin typeface="Sylfaen"/>
                <a:cs typeface="Sylfaen"/>
              </a:rPr>
              <a:t>სააგენტო</a:t>
            </a:r>
            <a:endParaRPr lang="en-US" sz="2400" b="1" dirty="0" smtClean="0">
              <a:latin typeface="Sylfaen"/>
              <a:cs typeface="Sylfaen"/>
            </a:endParaRPr>
          </a:p>
          <a:p>
            <a:pPr algn="just"/>
            <a:endParaRPr lang="en-US" sz="2400" dirty="0">
              <a:latin typeface="Sylfaen"/>
              <a:cs typeface="Sylfaen"/>
            </a:endParaRPr>
          </a:p>
        </p:txBody>
      </p:sp>
    </p:spTree>
    <p:extLst>
      <p:ext uri="{BB962C8B-B14F-4D97-AF65-F5344CB8AC3E}">
        <p14:creationId xmlns:p14="http://schemas.microsoft.com/office/powerpoint/2010/main" val="26714566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ka-GE" sz="2800" dirty="0" smtClean="0"/>
              <a:t>პროგრამით გათვალისწინებულ დახმარებას მიიღებს:</a:t>
            </a:r>
            <a:endParaRPr lang="en-US" sz="2800" dirty="0"/>
          </a:p>
        </p:txBody>
      </p:sp>
      <p:sp>
        <p:nvSpPr>
          <p:cNvPr id="3" name="Content Placeholder 2"/>
          <p:cNvSpPr>
            <a:spLocks noGrp="1"/>
          </p:cNvSpPr>
          <p:nvPr>
            <p:ph idx="1"/>
          </p:nvPr>
        </p:nvSpPr>
        <p:spPr/>
        <p:txBody>
          <a:bodyPr>
            <a:normAutofit/>
          </a:bodyPr>
          <a:lstStyle/>
          <a:p>
            <a:pPr algn="just"/>
            <a:r>
              <a:rPr lang="ka-GE" dirty="0">
                <a:solidFill>
                  <a:schemeClr val="tx1"/>
                </a:solidFill>
                <a:latin typeface="Sylfaen"/>
                <a:cs typeface="Sylfaen"/>
              </a:rPr>
              <a:t>1) დაქირავებით დასაქმებულები, რომელთაც აღარ ერიცხებათ ხელფასი - 200 ლარი, 6 </a:t>
            </a:r>
            <a:r>
              <a:rPr lang="ka-GE" dirty="0" smtClean="0">
                <a:solidFill>
                  <a:schemeClr val="tx1"/>
                </a:solidFill>
                <a:latin typeface="Sylfaen"/>
                <a:cs typeface="Sylfaen"/>
              </a:rPr>
              <a:t>თვე;</a:t>
            </a:r>
            <a:endParaRPr lang="ka-GE" dirty="0">
              <a:solidFill>
                <a:schemeClr val="tx1"/>
              </a:solidFill>
              <a:latin typeface="Sylfaen"/>
              <a:cs typeface="Sylfaen"/>
            </a:endParaRPr>
          </a:p>
          <a:p>
            <a:pPr algn="just"/>
            <a:r>
              <a:rPr lang="ka-GE" dirty="0">
                <a:solidFill>
                  <a:schemeClr val="tx1"/>
                </a:solidFill>
                <a:latin typeface="Sylfaen"/>
                <a:cs typeface="Sylfaen"/>
              </a:rPr>
              <a:t>2) თვითდასაქმებულები - 300ლ </a:t>
            </a:r>
            <a:r>
              <a:rPr lang="ka-GE" dirty="0" smtClean="0">
                <a:solidFill>
                  <a:schemeClr val="tx1"/>
                </a:solidFill>
                <a:latin typeface="Sylfaen"/>
                <a:cs typeface="Sylfaen"/>
              </a:rPr>
              <a:t>ერთჯერადი;</a:t>
            </a:r>
            <a:endParaRPr lang="ka-GE" dirty="0">
              <a:solidFill>
                <a:schemeClr val="tx1"/>
              </a:solidFill>
              <a:latin typeface="Sylfaen"/>
              <a:cs typeface="Sylfaen"/>
            </a:endParaRPr>
          </a:p>
          <a:p>
            <a:pPr algn="just"/>
            <a:r>
              <a:rPr lang="ka-GE" dirty="0">
                <a:solidFill>
                  <a:schemeClr val="tx1"/>
                </a:solidFill>
                <a:latin typeface="Sylfaen"/>
                <a:cs typeface="Sylfaen"/>
              </a:rPr>
              <a:t>3) სოციალურად დაუცველი 65 000 – 100 000 ქულის მქონე ოჯახები -  საშუალოდ 100 </a:t>
            </a:r>
            <a:r>
              <a:rPr lang="ka-GE" dirty="0" smtClean="0">
                <a:solidFill>
                  <a:schemeClr val="tx1"/>
                </a:solidFill>
                <a:latin typeface="Sylfaen"/>
                <a:cs typeface="Sylfaen"/>
              </a:rPr>
              <a:t>ლარი (ოჯახის წევრთა რაოდენობის შესაბამისად), </a:t>
            </a:r>
            <a:r>
              <a:rPr lang="ka-GE" dirty="0">
                <a:solidFill>
                  <a:schemeClr val="tx1"/>
                </a:solidFill>
                <a:latin typeface="Sylfaen"/>
                <a:cs typeface="Sylfaen"/>
              </a:rPr>
              <a:t>6 თვე </a:t>
            </a:r>
            <a:r>
              <a:rPr lang="ka-GE" dirty="0" smtClean="0">
                <a:solidFill>
                  <a:schemeClr val="tx1"/>
                </a:solidFill>
                <a:latin typeface="Sylfaen"/>
                <a:cs typeface="Sylfaen"/>
              </a:rPr>
              <a:t>;</a:t>
            </a:r>
            <a:endParaRPr lang="ka-GE" dirty="0">
              <a:solidFill>
                <a:schemeClr val="tx1"/>
              </a:solidFill>
              <a:latin typeface="Sylfaen"/>
              <a:cs typeface="Sylfaen"/>
            </a:endParaRPr>
          </a:p>
          <a:p>
            <a:pPr algn="just"/>
            <a:r>
              <a:rPr lang="ka-GE" dirty="0">
                <a:solidFill>
                  <a:schemeClr val="tx1"/>
                </a:solidFill>
                <a:latin typeface="Sylfaen"/>
                <a:cs typeface="Sylfaen"/>
              </a:rPr>
              <a:t>4) სოციალურად დაუცველი 100 000 და ნაკლები ქულის მქონე მრავაშვილიანი </a:t>
            </a:r>
            <a:r>
              <a:rPr lang="ka-GE" dirty="0" smtClean="0">
                <a:solidFill>
                  <a:schemeClr val="tx1"/>
                </a:solidFill>
                <a:latin typeface="Sylfaen"/>
                <a:cs typeface="Sylfaen"/>
              </a:rPr>
              <a:t>ოჯახები - </a:t>
            </a:r>
            <a:r>
              <a:rPr lang="ka-GE" dirty="0">
                <a:solidFill>
                  <a:schemeClr val="tx1"/>
                </a:solidFill>
                <a:latin typeface="Sylfaen"/>
                <a:cs typeface="Sylfaen"/>
              </a:rPr>
              <a:t>100 ლარი, 6 </a:t>
            </a:r>
            <a:r>
              <a:rPr lang="ka-GE" dirty="0" smtClean="0">
                <a:solidFill>
                  <a:schemeClr val="tx1"/>
                </a:solidFill>
                <a:latin typeface="Sylfaen"/>
                <a:cs typeface="Sylfaen"/>
              </a:rPr>
              <a:t>თვე;</a:t>
            </a:r>
            <a:endParaRPr lang="ka-GE" dirty="0">
              <a:solidFill>
                <a:schemeClr val="tx1"/>
              </a:solidFill>
              <a:latin typeface="Sylfaen"/>
              <a:cs typeface="Sylfaen"/>
            </a:endParaRPr>
          </a:p>
          <a:p>
            <a:pPr algn="just"/>
            <a:r>
              <a:rPr lang="ka-GE" dirty="0">
                <a:solidFill>
                  <a:schemeClr val="tx1"/>
                </a:solidFill>
                <a:latin typeface="Sylfaen"/>
                <a:cs typeface="Sylfaen"/>
              </a:rPr>
              <a:t>5) მკვეთრად გამოხატული შშმპ (ასევე შშმ ბავშვები) – 100 ლარი, 6 </a:t>
            </a:r>
            <a:r>
              <a:rPr lang="ka-GE" dirty="0" smtClean="0">
                <a:solidFill>
                  <a:schemeClr val="tx1"/>
                </a:solidFill>
                <a:latin typeface="Sylfaen"/>
                <a:cs typeface="Sylfaen"/>
              </a:rPr>
              <a:t>თვე.</a:t>
            </a:r>
            <a:endParaRPr lang="ka-GE" dirty="0">
              <a:solidFill>
                <a:schemeClr val="tx1"/>
              </a:solidFill>
              <a:latin typeface="Sylfaen"/>
              <a:cs typeface="Sylfaen"/>
            </a:endParaRPr>
          </a:p>
        </p:txBody>
      </p:sp>
    </p:spTree>
    <p:extLst>
      <p:ext uri="{BB962C8B-B14F-4D97-AF65-F5344CB8AC3E}">
        <p14:creationId xmlns:p14="http://schemas.microsoft.com/office/powerpoint/2010/main" val="298983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1084996"/>
          </a:xfrm>
        </p:spPr>
        <p:txBody>
          <a:bodyPr>
            <a:normAutofit/>
          </a:bodyPr>
          <a:lstStyle/>
          <a:p>
            <a:r>
              <a:rPr lang="en-US" sz="3600" dirty="0" smtClean="0">
                <a:latin typeface="Sylfaen"/>
                <a:cs typeface="Sylfaen"/>
              </a:rPr>
              <a:t>2020 </a:t>
            </a:r>
            <a:r>
              <a:rPr lang="en-US" sz="3600" dirty="0" err="1" smtClean="0">
                <a:latin typeface="Sylfaen"/>
                <a:cs typeface="Sylfaen"/>
              </a:rPr>
              <a:t>წლის</a:t>
            </a:r>
            <a:r>
              <a:rPr lang="en-US" sz="3600" dirty="0" smtClean="0">
                <a:latin typeface="Sylfaen"/>
                <a:cs typeface="Sylfaen"/>
              </a:rPr>
              <a:t> 11 </a:t>
            </a:r>
            <a:r>
              <a:rPr lang="mr-IN" sz="3600" dirty="0" smtClean="0">
                <a:latin typeface="Sylfaen"/>
                <a:cs typeface="Sylfaen"/>
              </a:rPr>
              <a:t>–</a:t>
            </a:r>
            <a:r>
              <a:rPr lang="en-US" sz="3600" dirty="0" smtClean="0">
                <a:latin typeface="Sylfaen"/>
                <a:cs typeface="Sylfaen"/>
              </a:rPr>
              <a:t> 15 </a:t>
            </a:r>
            <a:r>
              <a:rPr lang="en-US" sz="3600" dirty="0" err="1" smtClean="0">
                <a:latin typeface="Sylfaen"/>
                <a:cs typeface="Sylfaen"/>
              </a:rPr>
              <a:t>მაისი</a:t>
            </a:r>
            <a:endParaRPr lang="en-US" sz="3600" dirty="0">
              <a:latin typeface="Sylfaen"/>
              <a:cs typeface="Sylfaen"/>
            </a:endParaRPr>
          </a:p>
        </p:txBody>
      </p:sp>
      <p:sp>
        <p:nvSpPr>
          <p:cNvPr id="3" name="Content Placeholder 2"/>
          <p:cNvSpPr>
            <a:spLocks noGrp="1"/>
          </p:cNvSpPr>
          <p:nvPr>
            <p:ph idx="1"/>
          </p:nvPr>
        </p:nvSpPr>
        <p:spPr>
          <a:xfrm>
            <a:off x="457200" y="997528"/>
            <a:ext cx="8528050" cy="5652654"/>
          </a:xfrm>
        </p:spPr>
        <p:txBody>
          <a:bodyPr>
            <a:normAutofit fontScale="92500" lnSpcReduction="10000"/>
          </a:bodyPr>
          <a:lstStyle/>
          <a:p>
            <a:pPr algn="just"/>
            <a:r>
              <a:rPr lang="ka-GE" sz="2400" dirty="0" smtClean="0">
                <a:latin typeface="Sylfaen"/>
                <a:cs typeface="Sylfaen"/>
              </a:rPr>
              <a:t># 286 დადგენილება </a:t>
            </a:r>
            <a:r>
              <a:rPr lang="ka-GE" sz="2400" dirty="0" smtClean="0">
                <a:latin typeface="Sylfaen"/>
                <a:cs typeface="Sylfaen"/>
              </a:rPr>
              <a:t>ხელმოწერილია - </a:t>
            </a:r>
            <a:r>
              <a:rPr lang="ka-GE" sz="2400" dirty="0"/>
              <a:t>განსაზღვრავს ახალი კორონავირუსით გამოწვეული პანდემიის გავრცელების შედეგად მიყენებული ზიანის შემსუბუქების მიზნით სახელმწიფო დახმარების გაცემის წესს, კომპენსაციის მიღებაზე უფლებამოსილ პირებს და კომპენსაციის </a:t>
            </a:r>
            <a:r>
              <a:rPr lang="ka-GE" sz="2400" dirty="0" smtClean="0"/>
              <a:t>ოდენობას</a:t>
            </a:r>
            <a:r>
              <a:rPr lang="ka-GE" sz="2400" dirty="0" smtClean="0">
                <a:latin typeface="Sylfaen"/>
                <a:cs typeface="Sylfaen"/>
              </a:rPr>
              <a:t>;</a:t>
            </a:r>
            <a:endParaRPr lang="ka-GE" sz="2400" dirty="0" smtClean="0">
              <a:latin typeface="Sylfaen"/>
              <a:cs typeface="Sylfaen"/>
            </a:endParaRPr>
          </a:p>
          <a:p>
            <a:pPr algn="just"/>
            <a:r>
              <a:rPr lang="ka-GE" sz="2400" dirty="0" smtClean="0">
                <a:latin typeface="Sylfaen"/>
                <a:cs typeface="Sylfaen"/>
              </a:rPr>
              <a:t># 286 დადგენილების აღსრულების დეტალური ინსტრუქცია გაწერილია;</a:t>
            </a:r>
          </a:p>
          <a:p>
            <a:pPr algn="just"/>
            <a:r>
              <a:rPr lang="ka-GE" sz="2400" dirty="0" smtClean="0">
                <a:latin typeface="Sylfaen"/>
                <a:cs typeface="Sylfaen"/>
              </a:rPr>
              <a:t>სსიპ - დასაქმების ხელშეწყობის </a:t>
            </a:r>
            <a:r>
              <a:rPr lang="ka-GE" sz="2400" dirty="0" smtClean="0">
                <a:latin typeface="Sylfaen"/>
                <a:cs typeface="Sylfaen"/>
              </a:rPr>
              <a:t>სააგენტოს </a:t>
            </a:r>
            <a:r>
              <a:rPr lang="ka-GE" sz="2400" dirty="0" smtClean="0">
                <a:latin typeface="Sylfaen"/>
                <a:cs typeface="Sylfaen"/>
              </a:rPr>
              <a:t>და სსიპ - სოციალური მომსახურების სააგენტოს თანამშრომლები გადამაზადებულია.</a:t>
            </a:r>
          </a:p>
          <a:p>
            <a:pPr algn="just"/>
            <a:r>
              <a:rPr lang="ka-GE" sz="2400" dirty="0">
                <a:latin typeface="Sylfaen"/>
                <a:cs typeface="Sylfaen"/>
              </a:rPr>
              <a:t>11.05-დან </a:t>
            </a:r>
            <a:r>
              <a:rPr lang="en-US" sz="2400" dirty="0" err="1">
                <a:latin typeface="Sylfaen"/>
                <a:cs typeface="Sylfaen"/>
              </a:rPr>
              <a:t>სოციალური</a:t>
            </a:r>
            <a:r>
              <a:rPr lang="en-US" sz="2400" dirty="0">
                <a:latin typeface="Sylfaen"/>
                <a:cs typeface="Sylfaen"/>
              </a:rPr>
              <a:t> </a:t>
            </a:r>
            <a:r>
              <a:rPr lang="en-US" sz="2400" dirty="0" err="1">
                <a:latin typeface="Sylfaen"/>
                <a:cs typeface="Sylfaen"/>
              </a:rPr>
              <a:t>მომსახურების</a:t>
            </a:r>
            <a:r>
              <a:rPr lang="en-US" sz="2400" dirty="0">
                <a:latin typeface="Sylfaen"/>
                <a:cs typeface="Sylfaen"/>
              </a:rPr>
              <a:t> </a:t>
            </a:r>
            <a:r>
              <a:rPr lang="en-US" sz="2400" dirty="0" err="1">
                <a:latin typeface="Sylfaen"/>
                <a:cs typeface="Sylfaen"/>
              </a:rPr>
              <a:t>სააგენტო</a:t>
            </a:r>
            <a:r>
              <a:rPr lang="en-US" sz="2400" dirty="0">
                <a:latin typeface="Sylfaen"/>
                <a:cs typeface="Sylfaen"/>
              </a:rPr>
              <a:t> </a:t>
            </a:r>
            <a:r>
              <a:rPr lang="en-US" sz="2400" dirty="0" err="1">
                <a:latin typeface="Sylfaen"/>
                <a:cs typeface="Sylfaen"/>
              </a:rPr>
              <a:t>ტექნიკურად</a:t>
            </a:r>
            <a:r>
              <a:rPr lang="en-US" sz="2400" dirty="0">
                <a:latin typeface="Sylfaen"/>
                <a:cs typeface="Sylfaen"/>
              </a:rPr>
              <a:t> </a:t>
            </a:r>
            <a:r>
              <a:rPr lang="en-US" sz="2400" dirty="0" err="1">
                <a:latin typeface="Sylfaen"/>
                <a:cs typeface="Sylfaen"/>
              </a:rPr>
              <a:t>მზად</a:t>
            </a:r>
            <a:r>
              <a:rPr lang="ka-GE" sz="2400" dirty="0">
                <a:latin typeface="Sylfaen"/>
                <a:cs typeface="Sylfaen"/>
              </a:rPr>
              <a:t> არის</a:t>
            </a:r>
            <a:r>
              <a:rPr lang="en-US" sz="2400" dirty="0">
                <a:latin typeface="Sylfaen"/>
                <a:cs typeface="Sylfaen"/>
              </a:rPr>
              <a:t> </a:t>
            </a:r>
            <a:r>
              <a:rPr lang="en-US" sz="2400" dirty="0" err="1">
                <a:latin typeface="Sylfaen"/>
                <a:cs typeface="Sylfaen"/>
              </a:rPr>
              <a:t>მიზნობრივი</a:t>
            </a:r>
            <a:r>
              <a:rPr lang="en-US" sz="2400" dirty="0">
                <a:latin typeface="Sylfaen"/>
                <a:cs typeface="Sylfaen"/>
              </a:rPr>
              <a:t> </a:t>
            </a:r>
            <a:r>
              <a:rPr lang="en-US" sz="2400" dirty="0" err="1">
                <a:latin typeface="Sylfaen"/>
                <a:cs typeface="Sylfaen"/>
              </a:rPr>
              <a:t>პაკეტების</a:t>
            </a:r>
            <a:r>
              <a:rPr lang="en-US" sz="2400" dirty="0">
                <a:latin typeface="Sylfaen"/>
                <a:cs typeface="Sylfaen"/>
              </a:rPr>
              <a:t> </a:t>
            </a:r>
            <a:r>
              <a:rPr lang="en-US" sz="2400" dirty="0" err="1">
                <a:latin typeface="Sylfaen"/>
                <a:cs typeface="Sylfaen"/>
              </a:rPr>
              <a:t>გადა</a:t>
            </a:r>
            <a:r>
              <a:rPr lang="ka-GE" sz="2400" dirty="0">
                <a:latin typeface="Sylfaen"/>
                <a:cs typeface="Sylfaen"/>
              </a:rPr>
              <a:t>სარიცხად</a:t>
            </a:r>
            <a:r>
              <a:rPr lang="en-US" sz="2400" dirty="0">
                <a:latin typeface="Sylfaen"/>
                <a:cs typeface="Sylfaen"/>
              </a:rPr>
              <a:t>-  </a:t>
            </a:r>
            <a:r>
              <a:rPr lang="en-US" sz="2400" dirty="0" err="1">
                <a:latin typeface="Sylfaen"/>
                <a:cs typeface="Sylfaen"/>
              </a:rPr>
              <a:t>შშმ</a:t>
            </a:r>
            <a:r>
              <a:rPr lang="en-US" sz="2400" dirty="0">
                <a:latin typeface="Sylfaen"/>
                <a:cs typeface="Sylfaen"/>
              </a:rPr>
              <a:t> </a:t>
            </a:r>
            <a:r>
              <a:rPr lang="en-US" sz="2400" dirty="0" err="1">
                <a:latin typeface="Sylfaen"/>
                <a:cs typeface="Sylfaen"/>
              </a:rPr>
              <a:t>პირები</a:t>
            </a:r>
            <a:r>
              <a:rPr lang="en-US" sz="2400" dirty="0">
                <a:latin typeface="Sylfaen"/>
                <a:cs typeface="Sylfaen"/>
              </a:rPr>
              <a:t>, </a:t>
            </a:r>
            <a:r>
              <a:rPr lang="en-US" sz="2400" dirty="0" err="1">
                <a:latin typeface="Sylfaen"/>
                <a:cs typeface="Sylfaen"/>
              </a:rPr>
              <a:t>შშმ</a:t>
            </a:r>
            <a:r>
              <a:rPr lang="en-US" sz="2400" dirty="0">
                <a:latin typeface="Sylfaen"/>
                <a:cs typeface="Sylfaen"/>
              </a:rPr>
              <a:t> </a:t>
            </a:r>
            <a:r>
              <a:rPr lang="en-US" sz="2400" dirty="0" err="1">
                <a:latin typeface="Sylfaen"/>
                <a:cs typeface="Sylfaen"/>
              </a:rPr>
              <a:t>ბავშვები</a:t>
            </a:r>
            <a:r>
              <a:rPr lang="en-US" sz="2400" dirty="0">
                <a:latin typeface="Sylfaen"/>
                <a:cs typeface="Sylfaen"/>
              </a:rPr>
              <a:t>; </a:t>
            </a:r>
            <a:endParaRPr lang="ka-GE" sz="2400" dirty="0">
              <a:latin typeface="Sylfaen"/>
              <a:cs typeface="Sylfaen"/>
            </a:endParaRPr>
          </a:p>
          <a:p>
            <a:pPr algn="just"/>
            <a:r>
              <a:rPr lang="ka-GE" sz="2400" dirty="0" smtClean="0">
                <a:latin typeface="Sylfaen"/>
                <a:cs typeface="Sylfaen"/>
              </a:rPr>
              <a:t>მიმდინარეობს </a:t>
            </a:r>
            <a:r>
              <a:rPr lang="ka-GE" sz="2400" dirty="0" smtClean="0">
                <a:latin typeface="Sylfaen"/>
                <a:cs typeface="Sylfaen"/>
              </a:rPr>
              <a:t>თვითდასაქმებულთა ონლაინ რეგისტრაციის პორტალის პროგრამის </a:t>
            </a:r>
            <a:r>
              <a:rPr lang="ka-GE" sz="2400" dirty="0" smtClean="0">
                <a:latin typeface="Sylfaen"/>
                <a:cs typeface="Sylfaen"/>
              </a:rPr>
              <a:t>შემუშავება, რომელიც დასრულდება 14.05-ში.</a:t>
            </a:r>
            <a:endParaRPr lang="ka-GE" sz="2400" dirty="0" smtClean="0">
              <a:latin typeface="Sylfaen"/>
              <a:cs typeface="Sylfaen"/>
            </a:endParaRPr>
          </a:p>
        </p:txBody>
      </p:sp>
    </p:spTree>
    <p:extLst>
      <p:ext uri="{BB962C8B-B14F-4D97-AF65-F5344CB8AC3E}">
        <p14:creationId xmlns:p14="http://schemas.microsoft.com/office/powerpoint/2010/main" val="32689492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latin typeface="Sylfaen"/>
                <a:cs typeface="Sylfaen"/>
              </a:rPr>
              <a:t>2020 </a:t>
            </a:r>
            <a:r>
              <a:rPr lang="en-US" sz="3600" dirty="0" err="1" smtClean="0">
                <a:latin typeface="Sylfaen"/>
                <a:cs typeface="Sylfaen"/>
              </a:rPr>
              <a:t>წლის</a:t>
            </a:r>
            <a:r>
              <a:rPr lang="en-US" sz="3600" dirty="0" smtClean="0">
                <a:latin typeface="Sylfaen"/>
                <a:cs typeface="Sylfaen"/>
              </a:rPr>
              <a:t> 15-30 </a:t>
            </a:r>
            <a:r>
              <a:rPr lang="en-US" sz="3600" dirty="0" err="1" smtClean="0">
                <a:latin typeface="Sylfaen"/>
                <a:cs typeface="Sylfaen"/>
              </a:rPr>
              <a:t>მაისი</a:t>
            </a:r>
            <a:endParaRPr lang="en-US" sz="3600" dirty="0">
              <a:latin typeface="Sylfaen"/>
              <a:cs typeface="Sylfaen"/>
            </a:endParaRPr>
          </a:p>
        </p:txBody>
      </p:sp>
      <p:sp>
        <p:nvSpPr>
          <p:cNvPr id="3" name="Content Placeholder 2"/>
          <p:cNvSpPr>
            <a:spLocks noGrp="1"/>
          </p:cNvSpPr>
          <p:nvPr>
            <p:ph idx="1"/>
          </p:nvPr>
        </p:nvSpPr>
        <p:spPr>
          <a:xfrm>
            <a:off x="457199" y="1600200"/>
            <a:ext cx="8612717" cy="5119914"/>
          </a:xfrm>
        </p:spPr>
        <p:txBody>
          <a:bodyPr>
            <a:normAutofit fontScale="70000" lnSpcReduction="20000"/>
          </a:bodyPr>
          <a:lstStyle/>
          <a:p>
            <a:r>
              <a:rPr lang="ka-GE" sz="2400" dirty="0"/>
              <a:t>15.05 - </a:t>
            </a:r>
            <a:r>
              <a:rPr lang="ka-GE" sz="2400" b="1" dirty="0"/>
              <a:t>თვითდასაქმებულთა</a:t>
            </a:r>
            <a:r>
              <a:rPr lang="ka-GE" sz="2400" dirty="0"/>
              <a:t> იდენტიფიცირების მიზნით, ჯანდაცვის სამინისტროს ვებ გვერდზე ამუშავდება სარეგისტრაციო ონლაინ პორტალი.</a:t>
            </a:r>
          </a:p>
          <a:p>
            <a:r>
              <a:rPr lang="ka-GE" sz="2400" dirty="0" smtClean="0"/>
              <a:t>თვითდასაქმებულთა კომპენსაციის </a:t>
            </a:r>
            <a:r>
              <a:rPr lang="ka-GE" sz="2400" dirty="0"/>
              <a:t>გაცემის ადმინისტრირების მიზნით </a:t>
            </a:r>
            <a:r>
              <a:rPr lang="ka-GE" sz="2400" dirty="0" smtClean="0"/>
              <a:t>სსიპ - დასაქმების </a:t>
            </a:r>
            <a:r>
              <a:rPr lang="ka-GE" sz="2400" dirty="0"/>
              <a:t>სააგენტოში შექმნილია 10 სამუშაო ჯგუფი </a:t>
            </a:r>
            <a:r>
              <a:rPr lang="ka-GE" sz="2400" dirty="0">
                <a:latin typeface="Sylfaen"/>
                <a:cs typeface="Sylfaen"/>
              </a:rPr>
              <a:t>(მომართვიანობის შესაბამისად ჯგუფების რაოდენობა გაიზრდება 20-მდე</a:t>
            </a:r>
            <a:r>
              <a:rPr lang="ka-GE" sz="2400" dirty="0" smtClean="0">
                <a:latin typeface="Sylfaen"/>
                <a:cs typeface="Sylfaen"/>
              </a:rPr>
              <a:t>), რომელიც დაკომპრექტებულია დასაქმების სააგენტოს, ჯანდაცვის სამინისტროს და სსიპ შემოსავლების სამსახურის თანამშრომლებით.</a:t>
            </a:r>
            <a:endParaRPr lang="en-US" sz="2400" dirty="0">
              <a:latin typeface="Sylfaen"/>
              <a:cs typeface="Sylfaen"/>
            </a:endParaRPr>
          </a:p>
          <a:p>
            <a:r>
              <a:rPr lang="ka-GE" sz="2400" dirty="0"/>
              <a:t>16.05 - დან - სამუშაო ჯგუფები შეაგროვებს და დაამუშავებს რეგისტრირებულ პირთა მონაცემებს და კომპენსაციის გაცემის მიზნით წარუდგენს უწყებათაშორის კომისიას.</a:t>
            </a:r>
          </a:p>
          <a:p>
            <a:r>
              <a:rPr lang="ka-GE" sz="2400" dirty="0"/>
              <a:t>კომისიის გადაწყვეტილების საფუძველზე სააგენტო მოახდენს საკომპენსაციო თანხების გადარიცხვას კომპენსაციის </a:t>
            </a:r>
            <a:r>
              <a:rPr lang="ka-GE" sz="2400" dirty="0" smtClean="0"/>
              <a:t>მიმღებ თვითდასაქმებულ </a:t>
            </a:r>
            <a:r>
              <a:rPr lang="ka-GE" sz="2400" dirty="0"/>
              <a:t>პირებზე </a:t>
            </a:r>
            <a:r>
              <a:rPr lang="en-US" sz="2400" dirty="0">
                <a:latin typeface="Sylfaen"/>
                <a:cs typeface="Sylfaen"/>
              </a:rPr>
              <a:t>(10 </a:t>
            </a:r>
            <a:r>
              <a:rPr lang="en-US" sz="2400" dirty="0" err="1">
                <a:latin typeface="Sylfaen"/>
                <a:cs typeface="Sylfaen"/>
              </a:rPr>
              <a:t>სამუშაო</a:t>
            </a:r>
            <a:r>
              <a:rPr lang="en-US" sz="2400" dirty="0">
                <a:latin typeface="Sylfaen"/>
                <a:cs typeface="Sylfaen"/>
              </a:rPr>
              <a:t> </a:t>
            </a:r>
            <a:r>
              <a:rPr lang="en-US" sz="2400" dirty="0" err="1">
                <a:latin typeface="Sylfaen"/>
                <a:cs typeface="Sylfaen"/>
              </a:rPr>
              <a:t>დღის</a:t>
            </a:r>
            <a:r>
              <a:rPr lang="en-US" sz="2400" dirty="0">
                <a:latin typeface="Sylfaen"/>
                <a:cs typeface="Sylfaen"/>
              </a:rPr>
              <a:t> </a:t>
            </a:r>
            <a:r>
              <a:rPr lang="en-US" sz="2400" dirty="0" err="1">
                <a:latin typeface="Sylfaen"/>
                <a:cs typeface="Sylfaen"/>
              </a:rPr>
              <a:t>ვადაში</a:t>
            </a:r>
            <a:r>
              <a:rPr lang="en-US" sz="2400" dirty="0" smtClean="0">
                <a:latin typeface="Sylfaen"/>
                <a:cs typeface="Sylfaen"/>
              </a:rPr>
              <a:t>)</a:t>
            </a:r>
            <a:r>
              <a:rPr lang="ka-GE" sz="2400" dirty="0" smtClean="0">
                <a:latin typeface="Sylfaen"/>
                <a:cs typeface="Sylfaen"/>
              </a:rPr>
              <a:t>.</a:t>
            </a:r>
          </a:p>
          <a:p>
            <a:endParaRPr lang="ka-GE" sz="2400" dirty="0" smtClean="0">
              <a:latin typeface="Sylfaen"/>
              <a:cs typeface="Sylfaen"/>
            </a:endParaRPr>
          </a:p>
          <a:p>
            <a:r>
              <a:rPr lang="en-US" sz="2400" dirty="0" smtClean="0">
                <a:latin typeface="Sylfaen"/>
                <a:cs typeface="Sylfaen"/>
              </a:rPr>
              <a:t>20</a:t>
            </a:r>
            <a:r>
              <a:rPr lang="ka-GE" sz="2400" dirty="0">
                <a:latin typeface="Sylfaen"/>
                <a:cs typeface="Sylfaen"/>
              </a:rPr>
              <a:t>-22</a:t>
            </a:r>
            <a:r>
              <a:rPr lang="en-US" sz="2400" dirty="0">
                <a:latin typeface="Sylfaen"/>
                <a:cs typeface="Sylfaen"/>
              </a:rPr>
              <a:t> </a:t>
            </a:r>
            <a:r>
              <a:rPr lang="en-US" sz="2400" dirty="0" err="1">
                <a:latin typeface="Sylfaen"/>
                <a:cs typeface="Sylfaen"/>
              </a:rPr>
              <a:t>მაის</a:t>
            </a:r>
            <a:r>
              <a:rPr lang="ka-GE" sz="2400" dirty="0">
                <a:latin typeface="Sylfaen"/>
                <a:cs typeface="Sylfaen"/>
              </a:rPr>
              <a:t>ს</a:t>
            </a:r>
            <a:r>
              <a:rPr lang="en-US" sz="2400" dirty="0">
                <a:latin typeface="Sylfaen"/>
                <a:cs typeface="Sylfaen"/>
              </a:rPr>
              <a:t> </a:t>
            </a:r>
            <a:r>
              <a:rPr lang="en-US" sz="2400" dirty="0" err="1">
                <a:latin typeface="Sylfaen"/>
                <a:cs typeface="Sylfaen"/>
              </a:rPr>
              <a:t>საარსებო</a:t>
            </a:r>
            <a:r>
              <a:rPr lang="en-US" sz="2400" dirty="0">
                <a:latin typeface="Sylfaen"/>
                <a:cs typeface="Sylfaen"/>
              </a:rPr>
              <a:t> </a:t>
            </a:r>
            <a:r>
              <a:rPr lang="en-US" sz="2400" dirty="0" err="1">
                <a:latin typeface="Sylfaen"/>
                <a:cs typeface="Sylfaen"/>
              </a:rPr>
              <a:t>შემწეობებთან</a:t>
            </a:r>
            <a:r>
              <a:rPr lang="en-US" sz="2400" dirty="0">
                <a:latin typeface="Sylfaen"/>
                <a:cs typeface="Sylfaen"/>
              </a:rPr>
              <a:t> </a:t>
            </a:r>
            <a:r>
              <a:rPr lang="en-US" sz="2400" dirty="0" err="1">
                <a:latin typeface="Sylfaen"/>
                <a:cs typeface="Sylfaen"/>
              </a:rPr>
              <a:t>ერთად</a:t>
            </a:r>
            <a:r>
              <a:rPr lang="en-US" sz="2400" dirty="0">
                <a:latin typeface="Sylfaen"/>
                <a:cs typeface="Sylfaen"/>
              </a:rPr>
              <a:t> </a:t>
            </a:r>
            <a:r>
              <a:rPr lang="en-US" sz="2400" dirty="0" err="1">
                <a:latin typeface="Sylfaen"/>
                <a:cs typeface="Sylfaen"/>
              </a:rPr>
              <a:t>ჩაირიცხება</a:t>
            </a:r>
            <a:r>
              <a:rPr lang="en-US" sz="2400" dirty="0">
                <a:latin typeface="Sylfaen"/>
                <a:cs typeface="Sylfaen"/>
              </a:rPr>
              <a:t> </a:t>
            </a:r>
            <a:r>
              <a:rPr lang="en-US" sz="2400" dirty="0" err="1">
                <a:latin typeface="Sylfaen"/>
                <a:cs typeface="Sylfaen"/>
              </a:rPr>
              <a:t>მიზნობრივი</a:t>
            </a:r>
            <a:r>
              <a:rPr lang="en-US" sz="2400" dirty="0">
                <a:latin typeface="Sylfaen"/>
                <a:cs typeface="Sylfaen"/>
              </a:rPr>
              <a:t> </a:t>
            </a:r>
            <a:r>
              <a:rPr lang="en-US" sz="2400" dirty="0" err="1">
                <a:latin typeface="Sylfaen"/>
                <a:cs typeface="Sylfaen"/>
              </a:rPr>
              <a:t>პაკეტები</a:t>
            </a:r>
            <a:r>
              <a:rPr lang="en-US" sz="2400" dirty="0">
                <a:latin typeface="Sylfaen"/>
                <a:cs typeface="Sylfaen"/>
              </a:rPr>
              <a:t>- </a:t>
            </a:r>
            <a:r>
              <a:rPr lang="en-US" sz="2400" dirty="0" err="1">
                <a:latin typeface="Sylfaen"/>
                <a:cs typeface="Sylfaen"/>
              </a:rPr>
              <a:t>სოც</a:t>
            </a:r>
            <a:r>
              <a:rPr lang="en-US" sz="2400" dirty="0">
                <a:latin typeface="Sylfaen"/>
                <a:cs typeface="Sylfaen"/>
              </a:rPr>
              <a:t>. </a:t>
            </a:r>
            <a:r>
              <a:rPr lang="en-US" sz="2400" dirty="0" err="1">
                <a:latin typeface="Sylfaen"/>
                <a:cs typeface="Sylfaen"/>
              </a:rPr>
              <a:t>დაუცველები</a:t>
            </a:r>
            <a:r>
              <a:rPr lang="en-US" sz="2400" dirty="0">
                <a:latin typeface="Sylfaen"/>
                <a:cs typeface="Sylfaen"/>
              </a:rPr>
              <a:t> (</a:t>
            </a:r>
            <a:r>
              <a:rPr lang="en-US" sz="2400" dirty="0" smtClean="0">
                <a:latin typeface="Sylfaen"/>
                <a:cs typeface="Sylfaen"/>
              </a:rPr>
              <a:t>65</a:t>
            </a:r>
            <a:r>
              <a:rPr lang="ka-GE" sz="2400" dirty="0" smtClean="0">
                <a:latin typeface="Sylfaen"/>
                <a:cs typeface="Sylfaen"/>
              </a:rPr>
              <a:t> </a:t>
            </a:r>
            <a:r>
              <a:rPr lang="en-US" sz="2400" dirty="0" smtClean="0">
                <a:latin typeface="Sylfaen"/>
                <a:cs typeface="Sylfaen"/>
              </a:rPr>
              <a:t>000-100</a:t>
            </a:r>
            <a:r>
              <a:rPr lang="ka-GE" sz="2400" dirty="0" smtClean="0">
                <a:latin typeface="Sylfaen"/>
                <a:cs typeface="Sylfaen"/>
              </a:rPr>
              <a:t> </a:t>
            </a:r>
            <a:r>
              <a:rPr lang="en-US" sz="2400" dirty="0" smtClean="0">
                <a:latin typeface="Sylfaen"/>
                <a:cs typeface="Sylfaen"/>
              </a:rPr>
              <a:t>000</a:t>
            </a:r>
            <a:r>
              <a:rPr lang="en-US" sz="2400" dirty="0">
                <a:latin typeface="Sylfaen"/>
                <a:cs typeface="Sylfaen"/>
              </a:rPr>
              <a:t>), </a:t>
            </a:r>
            <a:r>
              <a:rPr lang="en-US" sz="2400" dirty="0" err="1">
                <a:latin typeface="Sylfaen"/>
                <a:cs typeface="Sylfaen"/>
              </a:rPr>
              <a:t>სოც</a:t>
            </a:r>
            <a:r>
              <a:rPr lang="en-US" sz="2400" dirty="0">
                <a:latin typeface="Sylfaen"/>
                <a:cs typeface="Sylfaen"/>
              </a:rPr>
              <a:t>. </a:t>
            </a:r>
            <a:r>
              <a:rPr lang="en-US" sz="2400" dirty="0" err="1">
                <a:latin typeface="Sylfaen"/>
                <a:cs typeface="Sylfaen"/>
              </a:rPr>
              <a:t>დაუცველი</a:t>
            </a:r>
            <a:r>
              <a:rPr lang="en-US" sz="2400" dirty="0">
                <a:latin typeface="Sylfaen"/>
                <a:cs typeface="Sylfaen"/>
              </a:rPr>
              <a:t> </a:t>
            </a:r>
            <a:r>
              <a:rPr lang="en-US" sz="2400" dirty="0" err="1">
                <a:latin typeface="Sylfaen"/>
                <a:cs typeface="Sylfaen"/>
              </a:rPr>
              <a:t>ოჯახები</a:t>
            </a:r>
            <a:r>
              <a:rPr lang="en-US" sz="2400" dirty="0">
                <a:latin typeface="Sylfaen"/>
                <a:cs typeface="Sylfaen"/>
              </a:rPr>
              <a:t> 3 </a:t>
            </a:r>
            <a:r>
              <a:rPr lang="en-US" sz="2400" dirty="0" err="1">
                <a:latin typeface="Sylfaen"/>
                <a:cs typeface="Sylfaen"/>
              </a:rPr>
              <a:t>და</a:t>
            </a:r>
            <a:r>
              <a:rPr lang="en-US" sz="2400" dirty="0">
                <a:latin typeface="Sylfaen"/>
                <a:cs typeface="Sylfaen"/>
              </a:rPr>
              <a:t> </a:t>
            </a:r>
            <a:r>
              <a:rPr lang="en-US" sz="2400" dirty="0" err="1">
                <a:latin typeface="Sylfaen"/>
                <a:cs typeface="Sylfaen"/>
              </a:rPr>
              <a:t>მეტი</a:t>
            </a:r>
            <a:r>
              <a:rPr lang="en-US" sz="2400" dirty="0">
                <a:latin typeface="Sylfaen"/>
                <a:cs typeface="Sylfaen"/>
              </a:rPr>
              <a:t> </a:t>
            </a:r>
            <a:r>
              <a:rPr lang="en-US" sz="2400" dirty="0" err="1" smtClean="0">
                <a:latin typeface="Sylfaen"/>
                <a:cs typeface="Sylfaen"/>
              </a:rPr>
              <a:t>ბავშვით</a:t>
            </a:r>
            <a:r>
              <a:rPr lang="en-US" sz="2400" dirty="0" smtClean="0">
                <a:latin typeface="Sylfaen"/>
                <a:cs typeface="Sylfaen"/>
              </a:rPr>
              <a:t>.</a:t>
            </a:r>
            <a:endParaRPr lang="ka-GE" sz="2400" dirty="0" smtClean="0">
              <a:latin typeface="Sylfaen"/>
              <a:cs typeface="Sylfaen"/>
            </a:endParaRPr>
          </a:p>
          <a:p>
            <a:r>
              <a:rPr lang="en-US" sz="2400" dirty="0" smtClean="0">
                <a:latin typeface="Sylfaen"/>
                <a:cs typeface="Sylfaen"/>
              </a:rPr>
              <a:t>2</a:t>
            </a:r>
            <a:r>
              <a:rPr lang="ka-GE" sz="2400" dirty="0" smtClean="0">
                <a:latin typeface="Sylfaen"/>
                <a:cs typeface="Sylfaen"/>
              </a:rPr>
              <a:t>3-24</a:t>
            </a:r>
            <a:r>
              <a:rPr lang="en-US" sz="2400" dirty="0" smtClean="0">
                <a:latin typeface="Sylfaen"/>
                <a:cs typeface="Sylfaen"/>
              </a:rPr>
              <a:t> </a:t>
            </a:r>
            <a:r>
              <a:rPr lang="en-US" sz="2400" dirty="0" err="1" smtClean="0">
                <a:latin typeface="Sylfaen"/>
                <a:cs typeface="Sylfaen"/>
              </a:rPr>
              <a:t>მაის</a:t>
            </a:r>
            <a:r>
              <a:rPr lang="ka-GE" sz="2400" dirty="0" smtClean="0">
                <a:latin typeface="Sylfaen"/>
                <a:cs typeface="Sylfaen"/>
              </a:rPr>
              <a:t>ს</a:t>
            </a:r>
            <a:r>
              <a:rPr lang="en-US" sz="2400" dirty="0" smtClean="0">
                <a:latin typeface="Sylfaen"/>
                <a:cs typeface="Sylfaen"/>
              </a:rPr>
              <a:t> </a:t>
            </a:r>
            <a:r>
              <a:rPr lang="ka-GE" sz="2400" dirty="0" smtClean="0">
                <a:latin typeface="Sylfaen"/>
                <a:cs typeface="Sylfaen"/>
              </a:rPr>
              <a:t>განხორციელდება</a:t>
            </a:r>
            <a:r>
              <a:rPr lang="en-US" sz="2400" dirty="0" smtClean="0">
                <a:latin typeface="Sylfaen"/>
                <a:cs typeface="Sylfaen"/>
              </a:rPr>
              <a:t> </a:t>
            </a:r>
            <a:r>
              <a:rPr lang="en-US" sz="2400" dirty="0" err="1" smtClean="0">
                <a:latin typeface="Sylfaen"/>
                <a:cs typeface="Sylfaen"/>
              </a:rPr>
              <a:t>ჩარიცხვები</a:t>
            </a:r>
            <a:r>
              <a:rPr lang="en-US" sz="2400" dirty="0" smtClean="0">
                <a:latin typeface="Sylfaen"/>
                <a:cs typeface="Sylfaen"/>
              </a:rPr>
              <a:t> </a:t>
            </a:r>
            <a:r>
              <a:rPr lang="en-US" sz="2400" b="1" dirty="0" err="1" smtClean="0">
                <a:latin typeface="Sylfaen"/>
                <a:cs typeface="Sylfaen"/>
              </a:rPr>
              <a:t>დაქირავებით</a:t>
            </a:r>
            <a:r>
              <a:rPr lang="en-US" sz="2400" b="1" dirty="0" smtClean="0">
                <a:latin typeface="Sylfaen"/>
                <a:cs typeface="Sylfaen"/>
              </a:rPr>
              <a:t> </a:t>
            </a:r>
            <a:r>
              <a:rPr lang="en-US" sz="2400" b="1" dirty="0" err="1" smtClean="0">
                <a:latin typeface="Sylfaen"/>
                <a:cs typeface="Sylfaen"/>
              </a:rPr>
              <a:t>დასაქმებულთათვის</a:t>
            </a:r>
            <a:r>
              <a:rPr lang="ka-GE" sz="2400" b="1" dirty="0" smtClean="0">
                <a:latin typeface="Sylfaen"/>
                <a:cs typeface="Sylfaen"/>
              </a:rPr>
              <a:t> </a:t>
            </a:r>
            <a:r>
              <a:rPr lang="ka-GE" sz="2400" dirty="0" smtClean="0">
                <a:latin typeface="Sylfaen"/>
                <a:cs typeface="Sylfaen"/>
              </a:rPr>
              <a:t>(შემოსავლების სამსახურიდან მიღებული ნუსხის შესაბამისად)</a:t>
            </a:r>
            <a:r>
              <a:rPr lang="en-US" sz="2400" dirty="0" smtClean="0">
                <a:latin typeface="Sylfaen"/>
                <a:cs typeface="Sylfaen"/>
              </a:rPr>
              <a:t>; </a:t>
            </a:r>
          </a:p>
          <a:p>
            <a:pPr marL="0" indent="0" algn="just">
              <a:buNone/>
            </a:pPr>
            <a:endParaRPr lang="en-US" sz="2400" dirty="0" smtClean="0">
              <a:latin typeface="Sylfaen"/>
              <a:cs typeface="Sylfaen"/>
            </a:endParaRPr>
          </a:p>
        </p:txBody>
      </p:sp>
    </p:spTree>
    <p:extLst>
      <p:ext uri="{BB962C8B-B14F-4D97-AF65-F5344CB8AC3E}">
        <p14:creationId xmlns:p14="http://schemas.microsoft.com/office/powerpoint/2010/main" val="6879670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2800" dirty="0"/>
              <a:t>კომპენსაციების გაცემასთან დაკავშირებული </a:t>
            </a:r>
            <a:r>
              <a:rPr lang="ka-GE" sz="2800" dirty="0" smtClean="0"/>
              <a:t>გამოწვევები </a:t>
            </a:r>
            <a:endParaRPr lang="en-US" sz="2800" dirty="0"/>
          </a:p>
        </p:txBody>
      </p:sp>
      <p:sp>
        <p:nvSpPr>
          <p:cNvPr id="3" name="Content Placeholder 2"/>
          <p:cNvSpPr>
            <a:spLocks noGrp="1"/>
          </p:cNvSpPr>
          <p:nvPr>
            <p:ph idx="1"/>
          </p:nvPr>
        </p:nvSpPr>
        <p:spPr>
          <a:xfrm>
            <a:off x="609599" y="1553030"/>
            <a:ext cx="6347714" cy="5167084"/>
          </a:xfrm>
        </p:spPr>
        <p:txBody>
          <a:bodyPr>
            <a:normAutofit fontScale="77500" lnSpcReduction="20000"/>
          </a:bodyPr>
          <a:lstStyle/>
          <a:p>
            <a:endParaRPr lang="ka-GE" dirty="0" smtClean="0"/>
          </a:p>
          <a:p>
            <a:r>
              <a:rPr lang="ka-GE" dirty="0" smtClean="0"/>
              <a:t>,,</a:t>
            </a:r>
            <a:r>
              <a:rPr lang="ka-GE" dirty="0"/>
              <a:t>საქართველოს 2020 წლის სახელმწიფო ბიუჯეტის შესახებ’ სახელმწიფო კანონით საპენსიო უზრუნველყოფის პროგრამის (27 02 01) ასიგნებები განისაზღვრა </a:t>
            </a:r>
            <a:r>
              <a:rPr lang="ka-GE" b="1" dirty="0"/>
              <a:t> 2,230,000,000 </a:t>
            </a:r>
            <a:r>
              <a:rPr lang="ka-GE" dirty="0"/>
              <a:t>ლარით</a:t>
            </a:r>
            <a:r>
              <a:rPr lang="ka-GE" dirty="0" smtClean="0"/>
              <a:t>.</a:t>
            </a:r>
          </a:p>
          <a:p>
            <a:r>
              <a:rPr lang="ka-GE" dirty="0" smtClean="0"/>
              <a:t> </a:t>
            </a:r>
            <a:r>
              <a:rPr lang="ka-GE" dirty="0"/>
              <a:t>პროგრამის ფარგლებში  დაანონსებული პროექტის გათვალისწინებით, რომლის მიხედვით  1 ივლისიდან 70 წელს გადაცილებული პენსიონერებისათვის გათვალისწინებულია პენსიის 30 ლარით გაზრდა, წლის ბოლოსთვის  მოსალოდნელი იყო  </a:t>
            </a:r>
            <a:r>
              <a:rPr lang="ka-GE" b="1" dirty="0">
                <a:solidFill>
                  <a:srgbClr val="FF0000"/>
                </a:solidFill>
              </a:rPr>
              <a:t>დეფიციტი </a:t>
            </a:r>
            <a:r>
              <a:rPr lang="ka-GE" b="1" dirty="0" smtClean="0">
                <a:solidFill>
                  <a:srgbClr val="FF0000"/>
                </a:solidFill>
              </a:rPr>
              <a:t>37,740,000 </a:t>
            </a:r>
            <a:r>
              <a:rPr lang="ka-GE" dirty="0"/>
              <a:t>ლარი. </a:t>
            </a:r>
            <a:endParaRPr lang="ka-GE" dirty="0" smtClean="0"/>
          </a:p>
          <a:p>
            <a:r>
              <a:rPr lang="ka-GE" dirty="0" smtClean="0"/>
              <a:t>ამასთან, ქვეყანაში შექმნილი გადაუდებელი აუცილებლობიდან გამომდინარე, საჭირო გახდა აღნიშნული პროგრამიდან თანხების მობილიზება ახალი კორონავირუსით  (</a:t>
            </a:r>
            <a:r>
              <a:rPr lang="en-US" dirty="0" smtClean="0"/>
              <a:t>SARS-COV-2) </a:t>
            </a:r>
            <a:r>
              <a:rPr lang="ka-GE" dirty="0" smtClean="0"/>
              <a:t>გამოწვეული ინფექციის  (</a:t>
            </a:r>
            <a:r>
              <a:rPr lang="en-US" dirty="0" smtClean="0"/>
              <a:t>COVID-19) </a:t>
            </a:r>
            <a:r>
              <a:rPr lang="ka-GE" dirty="0" smtClean="0"/>
              <a:t>შედეგად მიყენებული ზიანის შემსუბუქების მიზნობრივი სახელმწიფო პროგრამის ფარგლებში წარმოქმნილი  ვალდებულებების  დასაფინანსებლად. აღნიშნულმა თანხამ შეადგინა   </a:t>
            </a:r>
            <a:r>
              <a:rPr lang="ka-GE" b="1" dirty="0" smtClean="0"/>
              <a:t>96,282,700 </a:t>
            </a:r>
            <a:r>
              <a:rPr lang="ka-GE" dirty="0" smtClean="0"/>
              <a:t>ლარი.</a:t>
            </a:r>
          </a:p>
          <a:p>
            <a:r>
              <a:rPr lang="ka-GE" dirty="0" smtClean="0"/>
              <a:t>ზემოაღნიშნულის </a:t>
            </a:r>
            <a:r>
              <a:rPr lang="ka-GE" dirty="0"/>
              <a:t>გათვალისწინებით, დღეის მდგომარეობით საპენსიო უზრუნველყოფის პროგრამის (27 02 01)წლის ბოლოსთვის მოსალოდნელი ხარჯის დასაფინანსებლად საჭიროა დაზუსტებული გეგმა (2,133,717,300 ლარი) გაიზარდოს  </a:t>
            </a:r>
            <a:r>
              <a:rPr lang="ka-GE" b="1" dirty="0">
                <a:solidFill>
                  <a:srgbClr val="FF0000"/>
                </a:solidFill>
              </a:rPr>
              <a:t>134,022,700</a:t>
            </a:r>
            <a:r>
              <a:rPr lang="ka-GE" dirty="0"/>
              <a:t> ლარით</a:t>
            </a:r>
            <a:r>
              <a:rPr lang="ka-GE" dirty="0" smtClean="0"/>
              <a:t>.</a:t>
            </a:r>
          </a:p>
          <a:p>
            <a:endParaRPr lang="en-US" b="1" dirty="0"/>
          </a:p>
        </p:txBody>
      </p:sp>
    </p:spTree>
    <p:extLst>
      <p:ext uri="{BB962C8B-B14F-4D97-AF65-F5344CB8AC3E}">
        <p14:creationId xmlns:p14="http://schemas.microsoft.com/office/powerpoint/2010/main" val="39144628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ka-GE" sz="2800" dirty="0"/>
              <a:t>კომპენსაციების გაცემასთან დაკავშირებული გამოწვევები </a:t>
            </a:r>
            <a:endParaRPr lang="en-US" sz="2800" dirty="0"/>
          </a:p>
        </p:txBody>
      </p:sp>
      <p:sp>
        <p:nvSpPr>
          <p:cNvPr id="3" name="Content Placeholder 2"/>
          <p:cNvSpPr>
            <a:spLocks noGrp="1"/>
          </p:cNvSpPr>
          <p:nvPr>
            <p:ph idx="1"/>
          </p:nvPr>
        </p:nvSpPr>
        <p:spPr>
          <a:xfrm>
            <a:off x="609599" y="1611086"/>
            <a:ext cx="6347714" cy="5050970"/>
          </a:xfrm>
        </p:spPr>
        <p:txBody>
          <a:bodyPr>
            <a:normAutofit lnSpcReduction="10000"/>
          </a:bodyPr>
          <a:lstStyle/>
          <a:p>
            <a:r>
              <a:rPr lang="ka-GE" dirty="0"/>
              <a:t>ახალი კორონავირუსით  (</a:t>
            </a:r>
            <a:r>
              <a:rPr lang="en-US" dirty="0"/>
              <a:t>SARS-COV-2) </a:t>
            </a:r>
            <a:r>
              <a:rPr lang="ka-GE" dirty="0"/>
              <a:t>გამოწვეული ინფექციის  (</a:t>
            </a:r>
            <a:r>
              <a:rPr lang="en-US" dirty="0"/>
              <a:t>COVID-19) </a:t>
            </a:r>
            <a:r>
              <a:rPr lang="ka-GE" dirty="0"/>
              <a:t>შედეგად მიყენებული ზიანის შემსუბუქების მიზნობრივი სახელმწიფო პროგრამის</a:t>
            </a:r>
            <a:r>
              <a:rPr lang="ka-GE" dirty="0" smtClean="0">
                <a:cs typeface="Times New Roman" panose="02020603050405020304" pitchFamily="18" charset="0"/>
              </a:rPr>
              <a:t> </a:t>
            </a:r>
            <a:r>
              <a:rPr lang="ka-GE" dirty="0">
                <a:cs typeface="Times New Roman" panose="02020603050405020304" pitchFamily="18" charset="0"/>
              </a:rPr>
              <a:t>გათვალისწინებული სოციალური და უმუშევრობის გასაცემლების დაფინანსება გათვალისწინებულია მსოფლიო </a:t>
            </a:r>
            <a:r>
              <a:rPr lang="ka-GE" dirty="0" smtClean="0">
                <a:cs typeface="Times New Roman" panose="02020603050405020304" pitchFamily="18" charset="0"/>
              </a:rPr>
              <a:t>ბანკის</a:t>
            </a:r>
            <a:r>
              <a:rPr lang="en-US" dirty="0" smtClean="0">
                <a:cs typeface="Times New Roman" panose="02020603050405020304" pitchFamily="18" charset="0"/>
              </a:rPr>
              <a:t> (WB)</a:t>
            </a:r>
            <a:r>
              <a:rPr lang="ka-GE" dirty="0" smtClean="0">
                <a:cs typeface="Times New Roman" panose="02020603050405020304" pitchFamily="18" charset="0"/>
              </a:rPr>
              <a:t> </a:t>
            </a:r>
            <a:r>
              <a:rPr lang="ka-GE" dirty="0">
                <a:cs typeface="Times New Roman" panose="02020603050405020304" pitchFamily="18" charset="0"/>
              </a:rPr>
              <a:t>და აზიის </a:t>
            </a:r>
            <a:r>
              <a:rPr lang="ka-GE" dirty="0" smtClean="0">
                <a:cs typeface="Times New Roman" panose="02020603050405020304" pitchFamily="18" charset="0"/>
              </a:rPr>
              <a:t>ინფრასტრუქტურის </a:t>
            </a:r>
            <a:r>
              <a:rPr lang="ka-GE" dirty="0">
                <a:cs typeface="Times New Roman" panose="02020603050405020304" pitchFamily="18" charset="0"/>
              </a:rPr>
              <a:t>საინვესტიციო </a:t>
            </a:r>
            <a:r>
              <a:rPr lang="ka-GE" dirty="0" smtClean="0">
                <a:cs typeface="Times New Roman" panose="02020603050405020304" pitchFamily="18" charset="0"/>
              </a:rPr>
              <a:t>ბანკის</a:t>
            </a:r>
            <a:r>
              <a:rPr lang="en-US" dirty="0" smtClean="0">
                <a:cs typeface="Times New Roman" panose="02020603050405020304" pitchFamily="18" charset="0"/>
              </a:rPr>
              <a:t> (AIIB)</a:t>
            </a:r>
            <a:r>
              <a:rPr lang="ka-GE" dirty="0" smtClean="0">
                <a:cs typeface="Times New Roman" panose="02020603050405020304" pitchFamily="18" charset="0"/>
              </a:rPr>
              <a:t> </a:t>
            </a:r>
            <a:r>
              <a:rPr lang="ka-GE" dirty="0">
                <a:cs typeface="Times New Roman" panose="02020603050405020304" pitchFamily="18" charset="0"/>
              </a:rPr>
              <a:t>პროექტში.  მსოფლი ბანკთან ხელშეკრულებას ხელი მოეწერა 30.04.2020-ში.  შესაბამისად </a:t>
            </a:r>
            <a:r>
              <a:rPr lang="ka-GE" dirty="0">
                <a:solidFill>
                  <a:srgbClr val="FF0000"/>
                </a:solidFill>
                <a:cs typeface="Times New Roman" panose="02020603050405020304" pitchFamily="18" charset="0"/>
              </a:rPr>
              <a:t>30.04.2020-დან პროექტის რატიფიცირებამდე გაწეული ხარჯები, მსოფლიო ბანკის მიერ ვერ ანაზღაურდება</a:t>
            </a:r>
            <a:r>
              <a:rPr lang="ka-GE" dirty="0" smtClean="0">
                <a:cs typeface="Times New Roman" panose="02020603050405020304" pitchFamily="18" charset="0"/>
              </a:rPr>
              <a:t>.</a:t>
            </a:r>
          </a:p>
          <a:p>
            <a:r>
              <a:rPr lang="en-US" dirty="0" smtClean="0">
                <a:cs typeface="Times New Roman" panose="02020603050405020304" pitchFamily="18" charset="0"/>
              </a:rPr>
              <a:t>AIIB</a:t>
            </a:r>
            <a:r>
              <a:rPr lang="ka-GE" dirty="0" smtClean="0">
                <a:cs typeface="Times New Roman" panose="02020603050405020304" pitchFamily="18" charset="0"/>
              </a:rPr>
              <a:t>-სთან მიმდინარეობს ხელშეკრულების ხელმოწერის პროცესი.</a:t>
            </a:r>
            <a:endParaRPr lang="ka-GE" dirty="0">
              <a:cs typeface="Times New Roman" panose="02020603050405020304" pitchFamily="18" charset="0"/>
            </a:endParaRPr>
          </a:p>
          <a:p>
            <a:r>
              <a:rPr lang="ka-GE" dirty="0" smtClean="0">
                <a:solidFill>
                  <a:srgbClr val="FF0000"/>
                </a:solidFill>
                <a:latin typeface="Sylfaen"/>
                <a:cs typeface="Times New Roman" panose="02020603050405020304" pitchFamily="18" charset="0"/>
              </a:rPr>
              <a:t>პროგრამის </a:t>
            </a:r>
            <a:r>
              <a:rPr lang="en-US" dirty="0" err="1">
                <a:solidFill>
                  <a:srgbClr val="FF0000"/>
                </a:solidFill>
                <a:latin typeface="Times New Roman" panose="02020603050405020304" pitchFamily="18" charset="0"/>
                <a:cs typeface="Times New Roman" panose="02020603050405020304" pitchFamily="18" charset="0"/>
              </a:rPr>
              <a:t>განხორციელების</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დროულად</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დასაწყებად</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კრიტიკულად</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მნიშვნელოვანია</a:t>
            </a:r>
            <a:r>
              <a:rPr lang="en-US" dirty="0">
                <a:solidFill>
                  <a:srgbClr val="FF0000"/>
                </a:solidFill>
                <a:latin typeface="Times New Roman" panose="02020603050405020304" pitchFamily="18" charset="0"/>
                <a:cs typeface="Times New Roman" panose="02020603050405020304" pitchFamily="18" charset="0"/>
              </a:rPr>
              <a:t> </a:t>
            </a:r>
            <a:r>
              <a:rPr lang="ka-GE" dirty="0">
                <a:solidFill>
                  <a:srgbClr val="FF0000"/>
                </a:solidFill>
                <a:latin typeface="Sylfaen"/>
                <a:cs typeface="Times New Roman" panose="02020603050405020304" pitchFamily="18" charset="0"/>
              </a:rPr>
              <a:t>მსოფლიო </a:t>
            </a:r>
            <a:r>
              <a:rPr lang="en-US" dirty="0" err="1">
                <a:solidFill>
                  <a:srgbClr val="FF0000"/>
                </a:solidFill>
                <a:latin typeface="Times New Roman" panose="02020603050405020304" pitchFamily="18" charset="0"/>
                <a:cs typeface="Times New Roman" panose="02020603050405020304" pitchFamily="18" charset="0"/>
              </a:rPr>
              <a:t>ბანკთან</a:t>
            </a:r>
            <a:r>
              <a:rPr lang="en-US" dirty="0">
                <a:solidFill>
                  <a:srgbClr val="FF0000"/>
                </a:solidFill>
                <a:latin typeface="Times New Roman" panose="02020603050405020304" pitchFamily="18" charset="0"/>
                <a:cs typeface="Times New Roman" panose="02020603050405020304" pitchFamily="18" charset="0"/>
              </a:rPr>
              <a:t> </a:t>
            </a:r>
            <a:r>
              <a:rPr lang="ka-GE" dirty="0" smtClean="0">
                <a:solidFill>
                  <a:srgbClr val="FF0000"/>
                </a:solidFill>
                <a:latin typeface="Sylfaen"/>
                <a:cs typeface="Times New Roman" panose="02020603050405020304" pitchFamily="18" charset="0"/>
              </a:rPr>
              <a:t>გაფორმებული </a:t>
            </a:r>
            <a:r>
              <a:rPr lang="en-US" dirty="0" err="1" smtClean="0">
                <a:solidFill>
                  <a:srgbClr val="FF0000"/>
                </a:solidFill>
                <a:latin typeface="Times New Roman" panose="02020603050405020304" pitchFamily="18" charset="0"/>
                <a:cs typeface="Times New Roman" panose="02020603050405020304" pitchFamily="18" charset="0"/>
              </a:rPr>
              <a:t>ხელშეკრულების</a:t>
            </a:r>
            <a:r>
              <a:rPr lang="en-US" dirty="0" smtClean="0">
                <a:solidFill>
                  <a:srgbClr val="FF0000"/>
                </a:solidFill>
                <a:latin typeface="Times New Roman" panose="02020603050405020304" pitchFamily="18" charset="0"/>
                <a:cs typeface="Times New Roman" panose="02020603050405020304" pitchFamily="18" charset="0"/>
              </a:rPr>
              <a:t> </a:t>
            </a:r>
            <a:r>
              <a:rPr lang="en-US" dirty="0">
                <a:solidFill>
                  <a:srgbClr val="FF0000"/>
                </a:solidFill>
                <a:latin typeface="Times New Roman" panose="02020603050405020304" pitchFamily="18" charset="0"/>
                <a:cs typeface="Times New Roman" panose="02020603050405020304" pitchFamily="18" charset="0"/>
              </a:rPr>
              <a:t>(</a:t>
            </a:r>
            <a:r>
              <a:rPr lang="en-US" dirty="0" err="1">
                <a:solidFill>
                  <a:srgbClr val="FF0000"/>
                </a:solidFill>
                <a:latin typeface="Times New Roman" panose="02020603050405020304" pitchFamily="18" charset="0"/>
                <a:cs typeface="Times New Roman" panose="02020603050405020304" pitchFamily="18" charset="0"/>
              </a:rPr>
              <a:t>პროექტის</a:t>
            </a:r>
            <a:r>
              <a:rPr lang="en-US" dirty="0">
                <a:solidFill>
                  <a:srgbClr val="FF0000"/>
                </a:solidFill>
                <a:latin typeface="Times New Roman" panose="02020603050405020304" pitchFamily="18" charset="0"/>
                <a:cs typeface="Times New Roman" panose="02020603050405020304" pitchFamily="18" charset="0"/>
              </a:rPr>
              <a:t>) </a:t>
            </a:r>
            <a:r>
              <a:rPr lang="en-US" dirty="0" err="1">
                <a:solidFill>
                  <a:srgbClr val="FF0000"/>
                </a:solidFill>
                <a:latin typeface="Times New Roman" panose="02020603050405020304" pitchFamily="18" charset="0"/>
                <a:cs typeface="Times New Roman" panose="02020603050405020304" pitchFamily="18" charset="0"/>
              </a:rPr>
              <a:t>რატიფიცირება</a:t>
            </a:r>
            <a:r>
              <a:rPr lang="en-US" dirty="0" smtClean="0">
                <a:solidFill>
                  <a:srgbClr val="FF0000"/>
                </a:solidFill>
                <a:latin typeface="Times New Roman" panose="02020603050405020304" pitchFamily="18" charset="0"/>
                <a:cs typeface="Times New Roman" panose="02020603050405020304" pitchFamily="18" charset="0"/>
              </a:rPr>
              <a:t>.</a:t>
            </a:r>
            <a:r>
              <a:rPr lang="ka-GE" dirty="0" smtClean="0">
                <a:solidFill>
                  <a:srgbClr val="FF0000"/>
                </a:solidFill>
                <a:latin typeface="Times New Roman" panose="02020603050405020304" pitchFamily="18" charset="0"/>
                <a:cs typeface="Times New Roman" panose="02020603050405020304" pitchFamily="18" charset="0"/>
              </a:rPr>
              <a:t>  </a:t>
            </a:r>
            <a:endParaRPr lang="ka-GE" dirty="0">
              <a:solidFill>
                <a:srgbClr val="FF0000"/>
              </a:solidFill>
              <a:cs typeface="Times New Roman" panose="02020603050405020304" pitchFamily="18" charset="0"/>
            </a:endParaRPr>
          </a:p>
          <a:p>
            <a:endParaRPr lang="en-US" dirty="0"/>
          </a:p>
        </p:txBody>
      </p:sp>
    </p:spTree>
    <p:extLst>
      <p:ext uri="{BB962C8B-B14F-4D97-AF65-F5344CB8AC3E}">
        <p14:creationId xmlns:p14="http://schemas.microsoft.com/office/powerpoint/2010/main" val="4115731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1348" y="151865"/>
            <a:ext cx="7514035" cy="800308"/>
          </a:xfrm>
        </p:spPr>
        <p:txBody>
          <a:bodyPr>
            <a:normAutofit fontScale="90000"/>
          </a:bodyPr>
          <a:lstStyle/>
          <a:p>
            <a:r>
              <a:rPr lang="ka-GE" sz="2701" dirty="0" smtClean="0"/>
              <a:t>თვითდასაქმებულთა კომპენსაციების </a:t>
            </a:r>
            <a:r>
              <a:rPr lang="ka-GE" sz="2701" dirty="0"/>
              <a:t>გაცემასთან დაკავშირებული რისკები </a:t>
            </a:r>
            <a:endParaRPr lang="en-US" sz="2701" dirty="0"/>
          </a:p>
        </p:txBody>
      </p:sp>
      <p:sp>
        <p:nvSpPr>
          <p:cNvPr id="3" name="Content Placeholder 2"/>
          <p:cNvSpPr>
            <a:spLocks noGrp="1"/>
          </p:cNvSpPr>
          <p:nvPr>
            <p:ph idx="1"/>
          </p:nvPr>
        </p:nvSpPr>
        <p:spPr>
          <a:xfrm>
            <a:off x="721347" y="952173"/>
            <a:ext cx="7514035" cy="5782456"/>
          </a:xfrm>
        </p:spPr>
        <p:txBody>
          <a:bodyPr>
            <a:normAutofit fontScale="92500" lnSpcReduction="10000"/>
          </a:bodyPr>
          <a:lstStyle/>
          <a:p>
            <a:pPr algn="just"/>
            <a:r>
              <a:rPr lang="ka-GE" dirty="0" smtClean="0"/>
              <a:t>სსიპ - დასაქმების ხელშეწყობის სააგენტოს </a:t>
            </a:r>
            <a:r>
              <a:rPr lang="ka-GE" dirty="0"/>
              <a:t>არ გააჩნია უფლებამოსილება</a:t>
            </a:r>
            <a:r>
              <a:rPr lang="en-US" dirty="0"/>
              <a:t> </a:t>
            </a:r>
            <a:r>
              <a:rPr lang="ka-GE" dirty="0"/>
              <a:t>შეამოწმოს რეგისტრაციის დროს </a:t>
            </a:r>
            <a:r>
              <a:rPr lang="ka-GE" dirty="0" smtClean="0"/>
              <a:t>ატვირთული, თვითდასაქმებულთა ეკომონიკური საქმიანობის დამადასტურებელი, </a:t>
            </a:r>
            <a:r>
              <a:rPr lang="ka-GE" dirty="0"/>
              <a:t>დოკუმენტაციის სისწორე და ვალიდურობა</a:t>
            </a:r>
            <a:r>
              <a:rPr lang="ka-GE" dirty="0" smtClean="0"/>
              <a:t>.</a:t>
            </a:r>
          </a:p>
          <a:p>
            <a:pPr algn="just"/>
            <a:r>
              <a:rPr lang="ka-GE" dirty="0" smtClean="0"/>
              <a:t>სსიპ შემოსავლების სამსახური, მის ხელთ არსებული ინფორმაციის საფუძველზე შეამოწმებს მხოლოდ დოკუმენტის გამცემი იურიდიული პირის ნამდვილობას. მაგრამ ვერ ხდება იმის გადამოწმება, დოკუმენტის გამცემი პირი ეწეოდა თუ არა ეკონომიკურ საქმიანობას 2020 წლის პირველ კვარტალში. სამსახურს სტატუსი „აქტიური“ მინიჭებული აქვს ყველა იმ პირზე, რომელსაც ერთხელ მაინც აქვს გაწეული ეკონომიკური საქმიანობა ბოლო 2 წლის მანძილზე.</a:t>
            </a:r>
          </a:p>
          <a:p>
            <a:pPr algn="just"/>
            <a:r>
              <a:rPr lang="ka-GE" dirty="0" smtClean="0"/>
              <a:t>ასევე </a:t>
            </a:r>
            <a:r>
              <a:rPr lang="ka-GE" dirty="0" smtClean="0"/>
              <a:t>სსიპ შემოსავლების სამსახურს </a:t>
            </a:r>
            <a:r>
              <a:rPr lang="ka-GE" dirty="0" smtClean="0"/>
              <a:t>არ გააჩნია რესურსი, ასე მოკლე დროში შეამოწმოს და დაადასტუროს გაცემული დოკუმენტის ვალიდურობა/დოკუმენტში აღწერილი ეკონომიკური საქმიანობის ნამდვილობა.</a:t>
            </a:r>
            <a:endParaRPr lang="ka-GE" dirty="0"/>
          </a:p>
          <a:p>
            <a:pPr algn="just"/>
            <a:r>
              <a:rPr lang="ka-GE" dirty="0"/>
              <a:t>აქედან გამომდინარე </a:t>
            </a:r>
            <a:r>
              <a:rPr lang="ka-GE" dirty="0">
                <a:solidFill>
                  <a:srgbClr val="FF0000"/>
                </a:solidFill>
              </a:rPr>
              <a:t>მაღალია რისკი იმისა, რომ </a:t>
            </a:r>
            <a:r>
              <a:rPr lang="ka-GE" dirty="0" smtClean="0">
                <a:solidFill>
                  <a:srgbClr val="FF0000"/>
                </a:solidFill>
              </a:rPr>
              <a:t>სამუშაო ჯგუფის მიერ ვერ </a:t>
            </a:r>
            <a:r>
              <a:rPr lang="ka-GE" dirty="0">
                <a:solidFill>
                  <a:srgbClr val="FF0000"/>
                </a:solidFill>
              </a:rPr>
              <a:t>მოხდეს ყალბი </a:t>
            </a:r>
            <a:r>
              <a:rPr lang="ka-GE" dirty="0" smtClean="0">
                <a:solidFill>
                  <a:srgbClr val="FF0000"/>
                </a:solidFill>
              </a:rPr>
              <a:t>დოკუმენტების </a:t>
            </a:r>
            <a:r>
              <a:rPr lang="ka-GE" dirty="0">
                <a:solidFill>
                  <a:srgbClr val="FF0000"/>
                </a:solidFill>
              </a:rPr>
              <a:t>გამოვლენა და </a:t>
            </a:r>
            <a:r>
              <a:rPr lang="ka-GE" dirty="0" smtClean="0">
                <a:solidFill>
                  <a:srgbClr val="FF0000"/>
                </a:solidFill>
              </a:rPr>
              <a:t>კომპენსაციის ჩარიცხვა მოხდეს ყალბი </a:t>
            </a:r>
            <a:r>
              <a:rPr lang="ka-GE" dirty="0">
                <a:solidFill>
                  <a:srgbClr val="FF0000"/>
                </a:solidFill>
              </a:rPr>
              <a:t>დოკუმენტაციის </a:t>
            </a:r>
            <a:r>
              <a:rPr lang="ka-GE" dirty="0" smtClean="0">
                <a:solidFill>
                  <a:srgbClr val="FF0000"/>
                </a:solidFill>
              </a:rPr>
              <a:t>საფუძველზე.</a:t>
            </a:r>
            <a:endParaRPr lang="ka-GE" dirty="0">
              <a:solidFill>
                <a:srgbClr val="FF0000"/>
              </a:solidFill>
            </a:endParaRPr>
          </a:p>
        </p:txBody>
      </p:sp>
    </p:spTree>
    <p:extLst>
      <p:ext uri="{BB962C8B-B14F-4D97-AF65-F5344CB8AC3E}">
        <p14:creationId xmlns:p14="http://schemas.microsoft.com/office/powerpoint/2010/main" val="28089885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1348" y="35751"/>
            <a:ext cx="7514035" cy="800308"/>
          </a:xfrm>
        </p:spPr>
        <p:txBody>
          <a:bodyPr>
            <a:normAutofit fontScale="90000"/>
          </a:bodyPr>
          <a:lstStyle/>
          <a:p>
            <a:r>
              <a:rPr lang="ka-GE" sz="2701" dirty="0" smtClean="0"/>
              <a:t>თვითდასაქმებულთა კომპენსაციების </a:t>
            </a:r>
            <a:r>
              <a:rPr lang="ka-GE" sz="2701" dirty="0"/>
              <a:t>გაცემასთან დაკავშირებული რისკები </a:t>
            </a:r>
            <a:endParaRPr lang="en-US" sz="2701" dirty="0"/>
          </a:p>
        </p:txBody>
      </p:sp>
      <p:sp>
        <p:nvSpPr>
          <p:cNvPr id="3" name="Content Placeholder 2"/>
          <p:cNvSpPr>
            <a:spLocks noGrp="1"/>
          </p:cNvSpPr>
          <p:nvPr>
            <p:ph idx="1"/>
          </p:nvPr>
        </p:nvSpPr>
        <p:spPr>
          <a:xfrm>
            <a:off x="721347" y="836058"/>
            <a:ext cx="7514035" cy="5579255"/>
          </a:xfrm>
        </p:spPr>
        <p:txBody>
          <a:bodyPr>
            <a:normAutofit/>
          </a:bodyPr>
          <a:lstStyle/>
          <a:p>
            <a:pPr algn="just"/>
            <a:r>
              <a:rPr lang="ka-GE" dirty="0" smtClean="0"/>
              <a:t>სსიპ შემოსავლების სამსახური ვერ ახდენს იმ პირთა სრულად იდენტიფიცირებას, რომლებიც დასაქმებული არიან ძალოვან სტრუქტურებში, მათი საქმიანობის საიდუმლოებიდან გამომდინარე.</a:t>
            </a:r>
            <a:endParaRPr lang="ka-GE" dirty="0"/>
          </a:p>
          <a:p>
            <a:pPr algn="just"/>
            <a:r>
              <a:rPr lang="ka-GE" dirty="0" smtClean="0"/>
              <a:t>შედეგად </a:t>
            </a:r>
            <a:r>
              <a:rPr lang="ka-GE" dirty="0">
                <a:solidFill>
                  <a:srgbClr val="FF0000"/>
                </a:solidFill>
              </a:rPr>
              <a:t>მაღალია რისკი იმისა, რომ </a:t>
            </a:r>
            <a:r>
              <a:rPr lang="ka-GE" dirty="0" smtClean="0">
                <a:solidFill>
                  <a:srgbClr val="FF0000"/>
                </a:solidFill>
              </a:rPr>
              <a:t>კომპენსაციის გადარიცხვა მოხდეს ისეთი თვითდასაქმებულზე, რომელიც იმავდროულად დასაქმებულია საბიუჯეტო ორგანიზაციაში</a:t>
            </a:r>
            <a:r>
              <a:rPr lang="ka-GE" dirty="0" smtClean="0"/>
              <a:t>.</a:t>
            </a:r>
          </a:p>
          <a:p>
            <a:pPr algn="just"/>
            <a:r>
              <a:rPr lang="ka-GE" dirty="0" smtClean="0"/>
              <a:t>რისკის შესამცირებლად საჭიროა სსიპ შემოსავლების სამსახურს სახელმწიფო ხაზინასთან ჰქონდეს ინფორმაციის გაცვლის ისეთი სერვისი, რის შედეგადაც მოხდებოდა აღნიშნული პირების იდენტიფიცირება.</a:t>
            </a:r>
            <a:endParaRPr lang="ka-GE" dirty="0"/>
          </a:p>
        </p:txBody>
      </p:sp>
    </p:spTree>
    <p:extLst>
      <p:ext uri="{BB962C8B-B14F-4D97-AF65-F5344CB8AC3E}">
        <p14:creationId xmlns:p14="http://schemas.microsoft.com/office/powerpoint/2010/main" val="3843792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None/>
            </a:pPr>
            <a:r>
              <a:rPr lang="ka-GE" dirty="0" smtClean="0"/>
              <a:t>მადლობა </a:t>
            </a:r>
            <a:r>
              <a:rPr lang="ka-GE" dirty="0"/>
              <a:t>ყურადღებისთვის!</a:t>
            </a:r>
            <a:br>
              <a:rPr lang="ka-GE" dirty="0"/>
            </a:br>
            <a:r>
              <a:rPr lang="ka-GE" dirty="0"/>
              <a:t/>
            </a:r>
            <a:br>
              <a:rPr lang="ka-GE" dirty="0"/>
            </a:br>
            <a:r>
              <a:rPr lang="ka-GE" dirty="0" smtClean="0"/>
              <a:t>მაისი, 2020 </a:t>
            </a:r>
            <a:r>
              <a:rPr lang="ka-GE" dirty="0"/>
              <a:t>წელი</a:t>
            </a:r>
            <a:endParaRPr lang="en-US" dirty="0"/>
          </a:p>
        </p:txBody>
      </p:sp>
    </p:spTree>
    <p:extLst>
      <p:ext uri="{BB962C8B-B14F-4D97-AF65-F5344CB8AC3E}">
        <p14:creationId xmlns:p14="http://schemas.microsoft.com/office/powerpoint/2010/main" val="2315981104"/>
      </p:ext>
    </p:extLst>
  </p:cSld>
  <p:clrMapOvr>
    <a:masterClrMapping/>
  </p:clrMapOvr>
</p:sld>
</file>

<file path=ppt/theme/theme1.xml><?xml version="1.0" encoding="utf-8"?>
<a:theme xmlns:a="http://schemas.openxmlformats.org/drawingml/2006/main" name="Crop">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CE19780C-D67D-4C13-9DE9-A52BC3BA51B4}"/>
    </a:ext>
  </a:extLst>
</a:theme>
</file>

<file path=docProps/app.xml><?xml version="1.0" encoding="utf-8"?>
<Properties xmlns="http://schemas.openxmlformats.org/officeDocument/2006/extended-properties" xmlns:vt="http://schemas.openxmlformats.org/officeDocument/2006/docPropsVTypes">
  <Template>Crop</Template>
  <TotalTime>162</TotalTime>
  <Words>750</Words>
  <Application>Microsoft Office PowerPoint</Application>
  <PresentationFormat>On-screen Show (4:3)</PresentationFormat>
  <Paragraphs>46</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Franklin Gothic Book</vt:lpstr>
      <vt:lpstr>Sylfaen</vt:lpstr>
      <vt:lpstr>Times New Roman</vt:lpstr>
      <vt:lpstr>Crop</vt:lpstr>
      <vt:lpstr>PowerPoint Presentation</vt:lpstr>
      <vt:lpstr>პროგრამით გათვალისწინებულ დახმარებას მიიღებს:</vt:lpstr>
      <vt:lpstr>2020 წლის 11 – 15 მაისი</vt:lpstr>
      <vt:lpstr>2020 წლის 15-30 მაისი</vt:lpstr>
      <vt:lpstr>კომპენსაციების გაცემასთან დაკავშირებული გამოწვევები </vt:lpstr>
      <vt:lpstr>კომპენსაციების გაცემასთან დაკავშირებული გამოწვევები </vt:lpstr>
      <vt:lpstr>თვითდასაქმებულთა კომპენსაციების გაცემასთან დაკავშირებული რისკები </vt:lpstr>
      <vt:lpstr>თვითდასაქმებულთა კომპენსაციების გაცემასთან დაკავშირებული რისკები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Mac</dc:creator>
  <cp:lastModifiedBy>Tamar Barkalaia</cp:lastModifiedBy>
  <cp:revision>21</cp:revision>
  <dcterms:created xsi:type="dcterms:W3CDTF">2020-05-08T15:25:48Z</dcterms:created>
  <dcterms:modified xsi:type="dcterms:W3CDTF">2020-05-12T18:00:54Z</dcterms:modified>
</cp:coreProperties>
</file>