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28"/>
  </p:notesMasterIdLst>
  <p:handoutMasterIdLst>
    <p:handoutMasterId r:id="rId29"/>
  </p:handoutMasterIdLst>
  <p:sldIdLst>
    <p:sldId id="345" r:id="rId2"/>
    <p:sldId id="333" r:id="rId3"/>
    <p:sldId id="316" r:id="rId4"/>
    <p:sldId id="363" r:id="rId5"/>
    <p:sldId id="389" r:id="rId6"/>
    <p:sldId id="388" r:id="rId7"/>
    <p:sldId id="391" r:id="rId8"/>
    <p:sldId id="365" r:id="rId9"/>
    <p:sldId id="364" r:id="rId10"/>
    <p:sldId id="396" r:id="rId11"/>
    <p:sldId id="356" r:id="rId12"/>
    <p:sldId id="393" r:id="rId13"/>
    <p:sldId id="358" r:id="rId14"/>
    <p:sldId id="379" r:id="rId15"/>
    <p:sldId id="378" r:id="rId16"/>
    <p:sldId id="381" r:id="rId17"/>
    <p:sldId id="394" r:id="rId18"/>
    <p:sldId id="375" r:id="rId19"/>
    <p:sldId id="397" r:id="rId20"/>
    <p:sldId id="352" r:id="rId21"/>
    <p:sldId id="398" r:id="rId22"/>
    <p:sldId id="351" r:id="rId23"/>
    <p:sldId id="326" r:id="rId24"/>
    <p:sldId id="349" r:id="rId25"/>
    <p:sldId id="350" r:id="rId26"/>
    <p:sldId id="383" r:id="rId2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FFF"/>
    <a:srgbClr val="EDEDED"/>
    <a:srgbClr val="00FFFF"/>
    <a:srgbClr val="94FFFF"/>
    <a:srgbClr val="00FF00"/>
    <a:srgbClr val="FF9933"/>
    <a:srgbClr val="0000FF"/>
    <a:srgbClr val="008000"/>
    <a:srgbClr val="9900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501" autoAdjust="0"/>
  </p:normalViewPr>
  <p:slideViewPr>
    <p:cSldViewPr>
      <p:cViewPr varScale="1">
        <p:scale>
          <a:sx n="88" d="100"/>
          <a:sy n="88" d="100"/>
        </p:scale>
        <p:origin x="672" y="84"/>
      </p:cViewPr>
      <p:guideLst/>
    </p:cSldViewPr>
  </p:slideViewPr>
  <p:outlineViewPr>
    <p:cViewPr>
      <p:scale>
        <a:sx n="33" d="100"/>
        <a:sy n="33" d="100"/>
      </p:scale>
      <p:origin x="0" y="-2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2082" y="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no\Desktop\Book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O555\Desktop\&#4315;&#4304;&#4312;&#4321;&#4312;\&#4336;&#4317;&#4321;&#4318;&#4312;&#4322;&#4304;&#4314;&#4312;%202019%20&#4332;&#4308;&#4314;&#431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O555\Desktop\&#4312;&#4309;&#4316;&#4312;&#4321;&#4312;-2019\&#4336;&#4317;&#4321;&#4318;&#4312;&#4322;&#4304;&#4314;&#4312;%202019%20&#4332;&#4308;&#4314;&#43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DESKTOP%202014\Prezentacia%20-%20%20Angarishebi%20-%20UNMC%202013%20-2014\UNMC_statistics-201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contourW="9525">
          <a:contourClr>
            <a:schemeClr val="accent3">
              <a:shade val="95000"/>
              <a:satMod val="105000"/>
            </a:schemeClr>
          </a:contourClr>
        </a:sp3d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contourW="9525">
          <a:contourClr>
            <a:schemeClr val="accent3">
              <a:shade val="95000"/>
              <a:satMod val="105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9801980198019802E-2"/>
          <c:y val="0"/>
          <c:w val="0.97029702970297016"/>
          <c:h val="0.944652921674264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46391752577319E-3"/>
                  <c:y val="-0.35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82130584192598E-3"/>
                  <c:y val="-0.42444444444444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10652920962206E-3"/>
                  <c:y val="-0.30888888888888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364261168384879E-3"/>
                  <c:y val="-0.4377777777777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09278350515464E-2"/>
                  <c:y val="-0.42444444444444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76762558145579E-2"/>
                  <c:y val="-0.47044740295620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26732673267326E-2"/>
                      <c:h val="6.598684210526314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VX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31</c:v>
                </c:pt>
                <c:pt idx="2">
                  <c:v>22</c:v>
                </c:pt>
                <c:pt idx="3">
                  <c:v>32</c:v>
                </c:pt>
                <c:pt idx="4">
                  <c:v>31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VX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VX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77977472"/>
        <c:axId val="277981784"/>
        <c:axId val="0"/>
      </c:bar3DChart>
      <c:catAx>
        <c:axId val="2779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81784"/>
        <c:crosses val="autoZero"/>
        <c:auto val="1"/>
        <c:lblAlgn val="ctr"/>
        <c:lblOffset val="100"/>
        <c:noMultiLvlLbl val="0"/>
      </c:catAx>
      <c:valAx>
        <c:axId val="277981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97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2"/>
        </a:solidFill>
        <a:ln>
          <a:solidFill>
            <a:schemeClr val="accent1"/>
          </a:solidFill>
        </a:ln>
      </c:spPr>
    </c:floor>
    <c:side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1.6393442622950821E-2"/>
          <c:w val="0.96573208722741433"/>
          <c:h val="0.86092444387074563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7740808"/>
        <c:axId val="277742376"/>
        <c:axId val="0"/>
      </c:bar3DChart>
      <c:catAx>
        <c:axId val="277740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77742376"/>
        <c:crosses val="autoZero"/>
        <c:auto val="1"/>
        <c:lblAlgn val="ctr"/>
        <c:lblOffset val="100"/>
        <c:noMultiLvlLbl val="0"/>
      </c:catAx>
      <c:valAx>
        <c:axId val="277742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740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804754323010146E-2"/>
          <c:w val="1"/>
          <c:h val="0.92884978247279903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7740024"/>
        <c:axId val="277741200"/>
        <c:axId val="0"/>
      </c:bar3DChart>
      <c:catAx>
        <c:axId val="27774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741200"/>
        <c:crosses val="autoZero"/>
        <c:auto val="1"/>
        <c:lblAlgn val="ctr"/>
        <c:lblOffset val="100"/>
        <c:noMultiLvlLbl val="0"/>
      </c:catAx>
      <c:valAx>
        <c:axId val="27774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740024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095238095238096E-2"/>
          <c:y val="0.18983216422392651"/>
          <c:w val="0.69285714285714295"/>
          <c:h val="0.7100251768959916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's-dgeebi'!$C$26:$C$37</c:f>
              <c:strCache>
                <c:ptCount val="12"/>
                <c:pt idx="0">
                  <c:v> I 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's-dgeebi'!$D$26:$D$37</c:f>
              <c:numCache>
                <c:formatCode>General</c:formatCode>
                <c:ptCount val="12"/>
                <c:pt idx="0">
                  <c:v>471</c:v>
                </c:pt>
                <c:pt idx="1">
                  <c:v>418</c:v>
                </c:pt>
                <c:pt idx="2">
                  <c:v>617</c:v>
                </c:pt>
                <c:pt idx="3">
                  <c:v>422</c:v>
                </c:pt>
                <c:pt idx="4">
                  <c:v>471</c:v>
                </c:pt>
                <c:pt idx="5">
                  <c:v>459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7741984"/>
        <c:axId val="277739240"/>
        <c:axId val="0"/>
      </c:bar3DChart>
      <c:catAx>
        <c:axId val="2777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739240"/>
        <c:crosses val="autoZero"/>
        <c:auto val="1"/>
        <c:lblAlgn val="ctr"/>
        <c:lblOffset val="100"/>
        <c:noMultiLvlLbl val="0"/>
      </c:catAx>
      <c:valAx>
        <c:axId val="277739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741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7979432"/>
        <c:axId val="277979824"/>
        <c:axId val="0"/>
      </c:bar3DChart>
      <c:catAx>
        <c:axId val="277979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77979824"/>
        <c:crosses val="autoZero"/>
        <c:auto val="1"/>
        <c:lblAlgn val="ctr"/>
        <c:lblOffset val="100"/>
        <c:noMultiLvlLbl val="0"/>
      </c:catAx>
      <c:valAx>
        <c:axId val="27797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7979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03740157480314"/>
          <c:y val="0.12509954366499643"/>
          <c:w val="0.84796259842519683"/>
          <c:h val="0.807551673228346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087719298245615E-3"/>
                  <c:y val="-0.27225130890052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719298245613718E-3"/>
                  <c:y val="-0.29842931937172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175438596491229E-3"/>
                  <c:y val="-0.30628272251308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631578947367787E-3"/>
                  <c:y val="-0.33115183246073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50877192982458E-2"/>
                      <c:h val="6.965968586387434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771929824561403E-3"/>
                  <c:y val="-0.4057591623036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0175438596491229E-3"/>
                  <c:y val="-0.33756345177664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55</c:v>
                </c:pt>
                <c:pt idx="1">
                  <c:v>60</c:v>
                </c:pt>
                <c:pt idx="2">
                  <c:v>62</c:v>
                </c:pt>
                <c:pt idx="3">
                  <c:v>68</c:v>
                </c:pt>
                <c:pt idx="4">
                  <c:v>87</c:v>
                </c:pt>
                <c:pt idx="5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3122320"/>
        <c:axId val="363124280"/>
        <c:axId val="0"/>
      </c:bar3DChart>
      <c:catAx>
        <c:axId val="36312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4280"/>
        <c:crosses val="autoZero"/>
        <c:auto val="1"/>
        <c:lblAlgn val="ctr"/>
        <c:lblOffset val="100"/>
        <c:noMultiLvlLbl val="0"/>
      </c:catAx>
      <c:valAx>
        <c:axId val="363124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12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0053719920525E-2"/>
          <c:y val="3.0402771344758377E-2"/>
          <c:w val="0.91481606598913112"/>
          <c:h val="0.8989856871339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5.434782608695652E-3"/>
                  <c:y val="-0.418994413407821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06088358286947E-17"/>
                  <c:y val="-0.416201117318435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15942028985507E-3"/>
                  <c:y val="-0.33798882681564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212176716573894E-17"/>
                  <c:y val="-0.321229050279329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115942028985507E-3"/>
                  <c:y val="-0.43296089385474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22505637102049E-16"/>
                  <c:y val="-0.433823529411764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107</c:v>
                </c:pt>
                <c:pt idx="1">
                  <c:v>103</c:v>
                </c:pt>
                <c:pt idx="2">
                  <c:v>84</c:v>
                </c:pt>
                <c:pt idx="3">
                  <c:v>79</c:v>
                </c:pt>
                <c:pt idx="4">
                  <c:v>112</c:v>
                </c:pt>
                <c:pt idx="5">
                  <c:v>119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63122712"/>
        <c:axId val="363124672"/>
      </c:barChart>
      <c:catAx>
        <c:axId val="3631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24672"/>
        <c:crosses val="autoZero"/>
        <c:auto val="1"/>
        <c:lblAlgn val="ctr"/>
        <c:lblOffset val="100"/>
        <c:noMultiLvlLbl val="0"/>
      </c:catAx>
      <c:valAx>
        <c:axId val="36312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1227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EDEDED"/>
        </a:solidFill>
        <a:ln>
          <a:solidFill>
            <a:srgbClr val="EDEDED"/>
          </a:solidFill>
        </a:ln>
        <a:effectLst/>
        <a:sp3d>
          <a:contourClr>
            <a:srgbClr val="EDEDED"/>
          </a:contourClr>
        </a:sp3d>
      </c:spPr>
    </c:sideWall>
    <c:backWall>
      <c:thickness val="0"/>
      <c:spPr>
        <a:solidFill>
          <a:srgbClr val="EDEDED"/>
        </a:solidFill>
        <a:ln>
          <a:solidFill>
            <a:srgbClr val="EDEDED"/>
          </a:solidFill>
        </a:ln>
        <a:effectLst/>
        <a:sp3d>
          <a:contourClr>
            <a:srgbClr val="EDEDED"/>
          </a:contourClr>
        </a:sp3d>
      </c:spPr>
    </c:backWall>
    <c:plotArea>
      <c:layout>
        <c:manualLayout>
          <c:layoutTarget val="inner"/>
          <c:xMode val="edge"/>
          <c:yMode val="edge"/>
          <c:x val="1.0101010101010102E-2"/>
          <c:y val="2.8645833333333332E-2"/>
          <c:w val="0.97306397306397319"/>
          <c:h val="0.909617782152230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4583333333333334E-2"/>
                  <c:y val="-0.4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583333333333334E-2"/>
                  <c:y val="-0.36562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499999999999622E-3"/>
                  <c:y val="-0.36562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500000000000001E-2"/>
                  <c:y val="-0.3250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500000000000001E-2"/>
                  <c:y val="-0.4250000000000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XII</c:v>
                </c:pt>
                <c:pt idx="11">
                  <c:v>XII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</c:v>
                </c:pt>
                <c:pt idx="1">
                  <c:v>26</c:v>
                </c:pt>
                <c:pt idx="2">
                  <c:v>17</c:v>
                </c:pt>
                <c:pt idx="3">
                  <c:v>26</c:v>
                </c:pt>
                <c:pt idx="4">
                  <c:v>23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XII</c:v>
                </c:pt>
                <c:pt idx="11">
                  <c:v>XII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XII</c:v>
                </c:pt>
                <c:pt idx="11">
                  <c:v>XII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9799152"/>
        <c:axId val="409804248"/>
        <c:axId val="0"/>
      </c:bar3DChart>
      <c:catAx>
        <c:axId val="4097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04248"/>
        <c:crosses val="autoZero"/>
        <c:auto val="1"/>
        <c:lblAlgn val="ctr"/>
        <c:lblOffset val="100"/>
        <c:noMultiLvlLbl val="0"/>
      </c:catAx>
      <c:valAx>
        <c:axId val="409804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9799152"/>
        <c:crosses val="autoZero"/>
        <c:crossBetween val="between"/>
      </c:valAx>
      <c:spPr>
        <a:solidFill>
          <a:srgbClr val="8EFFFF"/>
        </a:solidFill>
        <a:ln w="25400">
          <a:solidFill>
            <a:srgbClr val="EDEDED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0.19626</cdr:x>
      <cdr:y>0.18033</cdr:y>
    </cdr:from>
    <cdr:to>
      <cdr:x>0.30841</cdr:x>
      <cdr:y>0.37705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943D5B4-CD37-4443-9368-183F458CA024}" type="datetimeFigureOut">
              <a:rPr lang="en-US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20DD5-53A8-4031-98F8-3F74871E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1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886D46F-0341-4446-B9EC-8D380EF1FD94}" type="datetimeFigureOut">
              <a:rPr lang="en-US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61E708-D763-4033-BFA5-6B4A79031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08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1E708-D763-4033-BFA5-6B4A7903104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7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8DC93-AF56-45C5-929D-3983810E648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70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43F2C-90AF-4AC0-856A-319607A8EE4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332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43F2C-90AF-4AC0-856A-319607A8EE4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71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43F2C-90AF-4AC0-856A-319607A8EE4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613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E984CB-3275-4F95-9BC1-EBF0F5D2E49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15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43F2C-90AF-4AC0-856A-319607A8EE4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320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38423-648B-4D8D-A95A-BE8DD1E8847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523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1E708-D763-4033-BFA5-6B4A790310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89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3D03A-A833-45E0-8E0D-FE2917120628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77EC0-2F73-4C1D-BDDC-A06F60A106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40210-F7EA-47C3-B624-32DD9C37B9CA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AB73E-C56C-4BF4-B961-4C71111D75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7AB79-304E-406B-A745-74A2EC648399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80F4B-9523-4DFA-908A-D9708AB00C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4DBA4-B49D-4979-846A-179C43B095C9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0418-5E6B-4092-9183-872F93657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5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EF544-7872-4D95-A000-64DCDC008155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C9077-A6CB-43FA-9EA8-C86992A94B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8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9CB50-761D-45A0-8F2D-1B62571BBD22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37DD0-52CE-4259-93D9-C579ED5357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5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FC056-4618-4404-8131-CFEF9463959A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884FE-8478-44FC-BC9F-BDB2D2B197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4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7BD35-F6B6-4DA8-8EAE-9C12F19089A9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A3158-8318-4274-AD5B-D8BBDF09DA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01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2D24-2A51-4C72-A5DF-980B16D0E618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B965D-750A-4559-B3F7-085BD8B9C8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40599-5D7D-4CE6-A018-3ACF50659927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E9A87-32B1-414A-B4DE-151C35ED0F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2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D547F-9878-402A-9BAE-800A7541C1BA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6C76-8573-4096-A692-D8C01817C6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39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C09CB6-28DF-46A5-800B-1C925DA305BE}" type="datetimeFigureOut">
              <a:rPr lang="en-US" smtClean="0"/>
              <a:pPr>
                <a:defRPr/>
              </a:pPr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921FDC-C2A4-4195-A189-14AD4939BE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jpe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UMC_ლოგო saboloo yvelaze yvelaz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52400"/>
            <a:ext cx="487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 rot="10800000" flipV="1">
            <a:off x="2216150" y="570828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a-GE" altLang="en-US" sz="2400" b="1" dirty="0">
                <a:solidFill>
                  <a:srgbClr val="002060"/>
                </a:solidFill>
              </a:rPr>
              <a:t>თბილისი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</a:rPr>
              <a:t>2019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83538357"/>
              </p:ext>
            </p:extLst>
          </p:nvPr>
        </p:nvGraphicFramePr>
        <p:xfrm>
          <a:off x="457200" y="990600"/>
          <a:ext cx="7696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305800" cy="990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a-GE" altLang="en-US" sz="2000" b="1" dirty="0" smtClean="0">
                <a:solidFill>
                  <a:srgbClr val="C00000"/>
                </a:solidFill>
              </a:rPr>
              <a:t>ოპერაციების დინამიკა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/>
            </a:r>
            <a:br>
              <a:rPr lang="en-US" altLang="en-US" sz="2000" b="1" dirty="0" smtClean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 2019</a:t>
            </a:r>
            <a:br>
              <a:rPr lang="en-US" altLang="en-US" sz="2000" b="1" dirty="0" smtClean="0">
                <a:solidFill>
                  <a:srgbClr val="C00000"/>
                </a:solidFill>
              </a:rPr>
            </a:br>
            <a:endParaRPr lang="en-US" altLang="en-US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a-GE" altLang="en-US" sz="2400" b="1" dirty="0" smtClean="0">
                <a:solidFill>
                  <a:srgbClr val="C00000"/>
                </a:solidFill>
              </a:rPr>
              <a:t>გატარებული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ka-GE" altLang="en-US" sz="2400" b="1" dirty="0" smtClean="0">
                <a:solidFill>
                  <a:srgbClr val="C00000"/>
                </a:solidFill>
              </a:rPr>
              <a:t>ს/დ  რაოდენობა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ka-GE" altLang="en-US" sz="2400" b="1" dirty="0" smtClean="0">
                <a:solidFill>
                  <a:srgbClr val="C00000"/>
                </a:solidFill>
              </a:rPr>
              <a:t/>
            </a:r>
            <a:br>
              <a:rPr lang="ka-GE" altLang="en-US" sz="2400" b="1" dirty="0" smtClean="0">
                <a:solidFill>
                  <a:srgbClr val="C00000"/>
                </a:solidFill>
              </a:rPr>
            </a:br>
            <a:r>
              <a:rPr lang="en-US" altLang="en-US" sz="2400" b="1" dirty="0" smtClean="0">
                <a:solidFill>
                  <a:srgbClr val="C00000"/>
                </a:solidFill>
              </a:rPr>
              <a:t>2019</a:t>
            </a:r>
            <a:endParaRPr lang="en-US" alt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22531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04800" y="533400"/>
            <a:ext cx="899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                  I       II       III       IV     V      VI      VII     VIII      IX      X       XI       XII</a:t>
            </a:r>
            <a:endParaRPr lang="en-US" alt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40054"/>
              </p:ext>
            </p:extLst>
          </p:nvPr>
        </p:nvGraphicFramePr>
        <p:xfrm>
          <a:off x="0" y="871537"/>
          <a:ext cx="8434267" cy="5994878"/>
        </p:xfrm>
        <a:graphic>
          <a:graphicData uri="http://schemas.openxmlformats.org/drawingml/2006/table">
            <a:tbl>
              <a:tblPr/>
              <a:tblGrid>
                <a:gridCol w="1958071">
                  <a:extLst>
                    <a:ext uri="{9D8B030D-6E8A-4147-A177-3AD203B41FA5}"/>
                  </a:extLst>
                </a:gridCol>
                <a:gridCol w="626583">
                  <a:extLst>
                    <a:ext uri="{9D8B030D-6E8A-4147-A177-3AD203B41FA5}"/>
                  </a:extLst>
                </a:gridCol>
                <a:gridCol w="548260">
                  <a:extLst>
                    <a:ext uri="{9D8B030D-6E8A-4147-A177-3AD203B41FA5}"/>
                  </a:extLst>
                </a:gridCol>
                <a:gridCol w="548260">
                  <a:extLst>
                    <a:ext uri="{9D8B030D-6E8A-4147-A177-3AD203B41FA5}"/>
                  </a:extLst>
                </a:gridCol>
                <a:gridCol w="626583">
                  <a:extLst>
                    <a:ext uri="{9D8B030D-6E8A-4147-A177-3AD203B41FA5}"/>
                  </a:extLst>
                </a:gridCol>
                <a:gridCol w="469937">
                  <a:extLst>
                    <a:ext uri="{9D8B030D-6E8A-4147-A177-3AD203B41FA5}"/>
                  </a:extLst>
                </a:gridCol>
                <a:gridCol w="469937">
                  <a:extLst>
                    <a:ext uri="{9D8B030D-6E8A-4147-A177-3AD203B41FA5}"/>
                  </a:extLst>
                </a:gridCol>
                <a:gridCol w="391614">
                  <a:extLst>
                    <a:ext uri="{9D8B030D-6E8A-4147-A177-3AD203B41FA5}"/>
                  </a:extLst>
                </a:gridCol>
                <a:gridCol w="548260">
                  <a:extLst>
                    <a:ext uri="{9D8B030D-6E8A-4147-A177-3AD203B41FA5}"/>
                  </a:extLst>
                </a:gridCol>
                <a:gridCol w="469937">
                  <a:extLst>
                    <a:ext uri="{9D8B030D-6E8A-4147-A177-3AD203B41FA5}"/>
                  </a:extLst>
                </a:gridCol>
                <a:gridCol w="548260">
                  <a:extLst>
                    <a:ext uri="{9D8B030D-6E8A-4147-A177-3AD203B41FA5}"/>
                  </a:extLst>
                </a:gridCol>
                <a:gridCol w="391614">
                  <a:extLst>
                    <a:ext uri="{9D8B030D-6E8A-4147-A177-3AD203B41FA5}"/>
                  </a:extLst>
                </a:gridCol>
                <a:gridCol w="678798">
                  <a:extLst>
                    <a:ext uri="{9D8B030D-6E8A-4147-A177-3AD203B41FA5}"/>
                  </a:extLst>
                </a:gridCol>
                <a:gridCol w="26108">
                  <a:extLst>
                    <a:ext uri="{9D8B030D-6E8A-4147-A177-3AD203B41FA5}"/>
                  </a:extLst>
                </a:gridCol>
                <a:gridCol w="52215">
                  <a:extLst>
                    <a:ext uri="{9D8B030D-6E8A-4147-A177-3AD203B41FA5}"/>
                  </a:extLst>
                </a:gridCol>
                <a:gridCol w="26108">
                  <a:extLst>
                    <a:ext uri="{9D8B030D-6E8A-4147-A177-3AD203B41FA5}"/>
                  </a:extLst>
                </a:gridCol>
                <a:gridCol w="53722">
                  <a:extLst>
                    <a:ext uri="{9D8B030D-6E8A-4147-A177-3AD203B41FA5}"/>
                  </a:extLst>
                </a:gridCol>
              </a:tblGrid>
              <a:tr h="83146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სულ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471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418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471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</a:t>
                      </a:r>
                      <a:endParaRPr lang="en-US" sz="1400" b="1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9120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9120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9120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9119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ქ/თ  (სტაციონარული)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921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824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ურგენტი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824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პალიატიური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0" y="274638"/>
            <a:ext cx="5486400" cy="944562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ka-GE" altLang="en-US" sz="2000" b="1" dirty="0" smtClean="0">
                <a:solidFill>
                  <a:srgbClr val="C00000"/>
                </a:solidFill>
              </a:rPr>
              <a:t>გატარებული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ka-GE" altLang="en-US" sz="2000" b="1" dirty="0" smtClean="0">
                <a:solidFill>
                  <a:srgbClr val="C00000"/>
                </a:solidFill>
              </a:rPr>
              <a:t>საწოლ -დღეების  რაოდენობა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/>
            </a:r>
            <a:br>
              <a:rPr lang="en-US" altLang="en-US" sz="2000" b="1" dirty="0" smtClean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     2019</a:t>
            </a:r>
            <a:endParaRPr lang="en-US" sz="2000" dirty="0"/>
          </a:p>
        </p:txBody>
      </p:sp>
      <p:pic>
        <p:nvPicPr>
          <p:cNvPr id="4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22715871"/>
              </p:ext>
            </p:extLst>
          </p:nvPr>
        </p:nvGraphicFramePr>
        <p:xfrm>
          <a:off x="457200" y="15240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40515"/>
              </p:ext>
            </p:extLst>
          </p:nvPr>
        </p:nvGraphicFramePr>
        <p:xfrm>
          <a:off x="685800" y="1417638"/>
          <a:ext cx="7848600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732252"/>
              </p:ext>
            </p:extLst>
          </p:nvPr>
        </p:nvGraphicFramePr>
        <p:xfrm>
          <a:off x="381000" y="15240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429000" y="122237"/>
            <a:ext cx="4876800" cy="715963"/>
          </a:xfrm>
        </p:spPr>
        <p:txBody>
          <a:bodyPr/>
          <a:lstStyle/>
          <a:p>
            <a:pPr eaLnBrk="1" hangingPunct="1"/>
            <a:r>
              <a:rPr lang="ka-GE" altLang="en-US" sz="2400" b="1" dirty="0" smtClean="0">
                <a:solidFill>
                  <a:srgbClr val="C00000"/>
                </a:solidFill>
              </a:rPr>
              <a:t>ლეტალობოს მაჩვენებელი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 2019</a:t>
            </a:r>
          </a:p>
        </p:txBody>
      </p:sp>
      <p:pic>
        <p:nvPicPr>
          <p:cNvPr id="24579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6" y="122237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228600" y="8382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                        I        II       </a:t>
            </a:r>
            <a:r>
              <a:rPr lang="ka-GE" altLang="en-US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III    IV     V     VI        VII      VIII    IX     X</a:t>
            </a:r>
            <a:r>
              <a:rPr lang="ka-GE" altLang="en-US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ka-GE" altLang="en-US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ka-GE" altLang="en-US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XI        XII    </a:t>
            </a:r>
            <a:endParaRPr lang="en-US" alt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49544"/>
              </p:ext>
            </p:extLst>
          </p:nvPr>
        </p:nvGraphicFramePr>
        <p:xfrm>
          <a:off x="-2" y="1295400"/>
          <a:ext cx="9144002" cy="5562601"/>
        </p:xfrm>
        <a:graphic>
          <a:graphicData uri="http://schemas.openxmlformats.org/drawingml/2006/table">
            <a:tbl>
              <a:tblPr/>
              <a:tblGrid>
                <a:gridCol w="2819402">
                  <a:extLst>
                    <a:ext uri="{9D8B030D-6E8A-4147-A177-3AD203B41FA5}"/>
                  </a:extLst>
                </a:gridCol>
                <a:gridCol w="7620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533400">
                  <a:extLst>
                    <a:ext uri="{9D8B030D-6E8A-4147-A177-3AD203B41FA5}"/>
                  </a:extLst>
                </a:gridCol>
                <a:gridCol w="457200">
                  <a:extLst>
                    <a:ext uri="{9D8B030D-6E8A-4147-A177-3AD203B41FA5}"/>
                  </a:extLst>
                </a:gridCol>
                <a:gridCol w="381000">
                  <a:extLst>
                    <a:ext uri="{9D8B030D-6E8A-4147-A177-3AD203B41FA5}"/>
                  </a:extLst>
                </a:gridCol>
                <a:gridCol w="457200">
                  <a:extLst>
                    <a:ext uri="{9D8B030D-6E8A-4147-A177-3AD203B41FA5}"/>
                  </a:extLst>
                </a:gridCol>
                <a:gridCol w="457200">
                  <a:extLst>
                    <a:ext uri="{9D8B030D-6E8A-4147-A177-3AD203B41FA5}"/>
                  </a:extLst>
                </a:gridCol>
                <a:gridCol w="457200">
                  <a:extLst>
                    <a:ext uri="{9D8B030D-6E8A-4147-A177-3AD203B41FA5}"/>
                  </a:extLst>
                </a:gridCol>
                <a:gridCol w="5334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457200">
                  <a:extLst>
                    <a:ext uri="{9D8B030D-6E8A-4147-A177-3AD203B41FA5}"/>
                  </a:extLst>
                </a:gridCol>
                <a:gridCol w="453292">
                  <a:extLst>
                    <a:ext uri="{9D8B030D-6E8A-4147-A177-3AD203B41FA5}"/>
                  </a:extLst>
                </a:gridCol>
                <a:gridCol w="52103">
                  <a:extLst>
                    <a:ext uri="{9D8B030D-6E8A-4147-A177-3AD203B41FA5}"/>
                  </a:extLst>
                </a:gridCol>
                <a:gridCol w="26051">
                  <a:extLst>
                    <a:ext uri="{9D8B030D-6E8A-4147-A177-3AD203B41FA5}"/>
                  </a:extLst>
                </a:gridCol>
                <a:gridCol w="29346">
                  <a:extLst>
                    <a:ext uri="{9D8B030D-6E8A-4147-A177-3AD203B41FA5}"/>
                  </a:extLst>
                </a:gridCol>
                <a:gridCol w="48808">
                  <a:extLst>
                    <a:ext uri="{9D8B030D-6E8A-4147-A177-3AD203B41FA5}"/>
                  </a:extLst>
                </a:gridCol>
              </a:tblGrid>
              <a:tr h="3937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ლეტალობის მაჩვენებელი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34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</a:t>
                      </a: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63.0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39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</a:t>
                      </a: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35.1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41.9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35.5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50.0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33.3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4436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224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1448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1222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089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0055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1222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ქ/თ  (სტაციონარული)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0,0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latin typeface="LitNusx"/>
                        </a:rPr>
                        <a:t>0.0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092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ურგენტი</a:t>
                      </a:r>
                      <a:endParaRPr kumimoji="0" lang="ka-G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21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18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16.7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30.0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15.4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4149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პალიატიური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44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63.0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52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.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43.5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47.6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200" b="1" i="0" u="none" strike="noStrike" dirty="0" smtClean="0">
                          <a:solidFill>
                            <a:schemeClr val="bg1"/>
                          </a:solidFill>
                          <a:latin typeface="LitNusx"/>
                        </a:rPr>
                        <a:t>44.4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LitNusx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819400" y="630238"/>
            <a:ext cx="6172200" cy="4571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C00000"/>
                </a:solidFill>
              </a:rPr>
              <a:t>    </a:t>
            </a:r>
            <a:r>
              <a:rPr lang="ka-GE" altLang="en-US" sz="2800" b="1" dirty="0" smtClean="0">
                <a:solidFill>
                  <a:srgbClr val="C00000"/>
                </a:solidFill>
              </a:rPr>
              <a:t>ლეტალობოს მაჩვენებელი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 2019</a:t>
            </a:r>
            <a:br>
              <a:rPr lang="en-US" altLang="en-US" sz="2800" b="1" dirty="0" smtClean="0">
                <a:solidFill>
                  <a:srgbClr val="C00000"/>
                </a:solidFill>
              </a:rPr>
            </a:b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09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53269"/>
              </p:ext>
            </p:extLst>
          </p:nvPr>
        </p:nvGraphicFramePr>
        <p:xfrm>
          <a:off x="261257" y="1752600"/>
          <a:ext cx="843915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Worksheet" r:id="rId3" imgW="7962820" imgH="4200525" progId="Excel.Sheet.8">
                  <p:embed/>
                </p:oleObj>
              </mc:Choice>
              <mc:Fallback>
                <p:oleObj name="Worksheet" r:id="rId3" imgW="7962820" imgH="4200525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7" y="1752600"/>
                        <a:ext cx="8439150" cy="444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0960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altLang="en-US" sz="2800" b="1" smtClean="0">
                <a:solidFill>
                  <a:srgbClr val="C00000"/>
                </a:solidFill>
              </a:rPr>
              <a:t>ამბულატორიული სერვისები</a:t>
            </a:r>
            <a:r>
              <a:rPr lang="en-US" altLang="en-US" sz="2000" b="1" smtClean="0">
                <a:solidFill>
                  <a:srgbClr val="C00000"/>
                </a:solidFill>
              </a:rPr>
              <a:t> </a:t>
            </a:r>
            <a:r>
              <a:rPr lang="ka-GE" altLang="en-US" sz="2000" b="1" smtClean="0">
                <a:solidFill>
                  <a:srgbClr val="FF0000"/>
                </a:solidFill>
              </a:rPr>
              <a:t/>
            </a:r>
            <a:br>
              <a:rPr lang="ka-GE" altLang="en-US" sz="2000" b="1" smtClean="0">
                <a:solidFill>
                  <a:srgbClr val="FF0000"/>
                </a:solidFill>
              </a:rPr>
            </a:br>
            <a:r>
              <a:rPr lang="ka-GE" altLang="en-US" sz="2000" b="1" smtClean="0">
                <a:solidFill>
                  <a:srgbClr val="FF0000"/>
                </a:solidFill>
              </a:rPr>
              <a:t/>
            </a:r>
            <a:br>
              <a:rPr lang="ka-GE" altLang="en-US" sz="2000" b="1" smtClean="0">
                <a:solidFill>
                  <a:srgbClr val="FF0000"/>
                </a:solidFill>
              </a:rPr>
            </a:br>
            <a:r>
              <a:rPr lang="en-US" altLang="en-US" sz="2000" b="1" smtClean="0">
                <a:solidFill>
                  <a:srgbClr val="002060"/>
                </a:solidFill>
              </a:rPr>
              <a:t> </a:t>
            </a:r>
            <a:r>
              <a:rPr lang="ka-GE" altLang="en-US" sz="2000" b="1" smtClean="0">
                <a:solidFill>
                  <a:srgbClr val="002060"/>
                </a:solidFill>
              </a:rPr>
              <a:t>სპეციალისტების კონსულტაცია</a:t>
            </a:r>
            <a:r>
              <a:rPr lang="en-US" altLang="en-US" sz="2000" b="1" smtClean="0">
                <a:solidFill>
                  <a:srgbClr val="002060"/>
                </a:solidFill>
              </a:rPr>
              <a:t> </a:t>
            </a:r>
            <a:br>
              <a:rPr lang="en-US" altLang="en-US" sz="2000" b="1" smtClean="0">
                <a:solidFill>
                  <a:srgbClr val="002060"/>
                </a:solidFill>
              </a:rPr>
            </a:br>
            <a:endParaRPr lang="en-US" altLang="en-US" sz="2000" b="1" smtClean="0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5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362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4"/>
          <p:cNvSpPr txBox="1">
            <a:spLocks/>
          </p:cNvSpPr>
          <p:nvPr/>
        </p:nvSpPr>
        <p:spPr bwMode="auto">
          <a:xfrm>
            <a:off x="76200" y="6324600"/>
            <a:ext cx="9067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graphicFrame>
        <p:nvGraphicFramePr>
          <p:cNvPr id="512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23646"/>
              </p:ext>
            </p:extLst>
          </p:nvPr>
        </p:nvGraphicFramePr>
        <p:xfrm>
          <a:off x="0" y="1450975"/>
          <a:ext cx="91186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Worksheet" r:id="rId5" imgW="8743990" imgH="2943118" progId="Excel.Sheet.8">
                  <p:embed/>
                </p:oleObj>
              </mc:Choice>
              <mc:Fallback>
                <p:oleObj name="Worksheet" r:id="rId5" imgW="8743990" imgH="2943118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0975"/>
                        <a:ext cx="9118600" cy="307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  <a:cs typeface="ＭＳ Ｐゴシック" charset="0"/>
              </a:rPr>
              <a:t>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324600" cy="2492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rgbClr val="FF0000"/>
                </a:solidFill>
              </a:rPr>
              <a:t/>
            </a:r>
            <a:br>
              <a:rPr lang="en-US" sz="2500" b="1" dirty="0" smtClean="0">
                <a:solidFill>
                  <a:srgbClr val="FF0000"/>
                </a:solidFill>
              </a:rPr>
            </a:br>
            <a:r>
              <a:rPr lang="ka-GE" sz="2500" b="1" dirty="0" smtClean="0">
                <a:solidFill>
                  <a:srgbClr val="FF0000"/>
                </a:solidFill>
              </a:rPr>
              <a:t>ამბულატორიული სერვისები</a:t>
            </a:r>
            <a:r>
              <a:rPr lang="en-US" sz="2500" b="1" dirty="0" smtClean="0">
                <a:solidFill>
                  <a:srgbClr val="FF0000"/>
                </a:solidFill>
              </a:rPr>
              <a:t/>
            </a:r>
            <a:br>
              <a:rPr lang="en-US" sz="2500" b="1" dirty="0" smtClean="0">
                <a:solidFill>
                  <a:srgbClr val="FF0000"/>
                </a:solidFill>
              </a:rPr>
            </a:br>
            <a:r>
              <a:rPr lang="ka-GE" sz="2500" b="1" dirty="0" smtClean="0">
                <a:solidFill>
                  <a:srgbClr val="FF0000"/>
                </a:solidFill>
              </a:rPr>
              <a:t/>
            </a:r>
            <a:br>
              <a:rPr lang="ka-GE" sz="2500" b="1" dirty="0" smtClean="0">
                <a:solidFill>
                  <a:srgbClr val="FF0000"/>
                </a:solidFill>
              </a:rPr>
            </a:br>
            <a:r>
              <a:rPr lang="en-US" sz="2500" b="1" dirty="0" smtClean="0">
                <a:solidFill>
                  <a:srgbClr val="FF0000"/>
                </a:solidFill>
              </a:rPr>
              <a:t>           </a:t>
            </a:r>
            <a:r>
              <a:rPr lang="ka-GE" sz="2500" b="1" dirty="0" smtClean="0">
                <a:solidFill>
                  <a:srgbClr val="002060"/>
                </a:solidFill>
              </a:rPr>
              <a:t>სისხლის ლაბორატორიული კვლევები </a:t>
            </a:r>
            <a:endParaRPr lang="en-US" sz="2500" dirty="0" smtClean="0">
              <a:solidFill>
                <a:srgbClr val="002060"/>
              </a:solidFill>
            </a:endParaRPr>
          </a:p>
        </p:txBody>
      </p:sp>
      <p:pic>
        <p:nvPicPr>
          <p:cNvPr id="6148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le 4"/>
          <p:cNvSpPr txBox="1">
            <a:spLocks/>
          </p:cNvSpPr>
          <p:nvPr/>
        </p:nvSpPr>
        <p:spPr bwMode="auto">
          <a:xfrm>
            <a:off x="0" y="6096000"/>
            <a:ext cx="9067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graphicFrame>
        <p:nvGraphicFramePr>
          <p:cNvPr id="614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453045"/>
              </p:ext>
            </p:extLst>
          </p:nvPr>
        </p:nvGraphicFramePr>
        <p:xfrm>
          <a:off x="0" y="1524000"/>
          <a:ext cx="8910638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Worksheet" r:id="rId4" imgW="8686800" imgH="3533917" progId="Excel.Sheet.8">
                  <p:embed/>
                </p:oleObj>
              </mc:Choice>
              <mc:Fallback>
                <p:oleObj name="Worksheet" r:id="rId4" imgW="8686800" imgH="3533917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910638" cy="362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3962400" y="5991225"/>
            <a:ext cx="899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  <a:cs typeface="ＭＳ Ｐゴシック" charset="0"/>
              </a:rPr>
              <a:t>2019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0" y="0"/>
            <a:ext cx="337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C00000"/>
                </a:solidFill>
              </a:rPr>
              <a:t>ამბულატორიული სერვისები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990600"/>
            <a:ext cx="3316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მორფოლოგიური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კვლევები 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4443898"/>
              </p:ext>
            </p:extLst>
          </p:nvPr>
        </p:nvGraphicFramePr>
        <p:xfrm>
          <a:off x="228600" y="1381703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85800"/>
            <a:ext cx="5181600" cy="112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sz="2400" b="1" dirty="0" smtClean="0">
                <a:solidFill>
                  <a:srgbClr val="FF0000"/>
                </a:solidFill>
              </a:rPr>
              <a:t>       </a:t>
            </a:r>
            <a:r>
              <a:rPr lang="ka-GE" sz="2400" b="1" dirty="0" smtClean="0">
                <a:solidFill>
                  <a:srgbClr val="C00000"/>
                </a:solidFill>
              </a:rPr>
              <a:t>ამბულატორიული სერვისები</a:t>
            </a:r>
            <a:r>
              <a:rPr lang="ka-GE" sz="2400" b="1" dirty="0" smtClean="0">
                <a:solidFill>
                  <a:srgbClr val="FF0000"/>
                </a:solidFill>
              </a:rPr>
              <a:t/>
            </a:r>
            <a:br>
              <a:rPr lang="ka-GE" sz="2400" b="1" dirty="0" smtClean="0">
                <a:solidFill>
                  <a:srgbClr val="FF0000"/>
                </a:solidFill>
              </a:rPr>
            </a:br>
            <a:r>
              <a:rPr lang="ka-GE" sz="2400" b="1" dirty="0" smtClean="0">
                <a:solidFill>
                  <a:srgbClr val="FF0000"/>
                </a:solidFill>
              </a:rPr>
              <a:t/>
            </a:r>
            <a:br>
              <a:rPr lang="ka-GE" sz="2400" b="1" dirty="0" smtClean="0">
                <a:solidFill>
                  <a:srgbClr val="FF0000"/>
                </a:solidFill>
              </a:rPr>
            </a:b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 ციტოლოგიური კვლევები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19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19600"/>
              </p:ext>
            </p:extLst>
          </p:nvPr>
        </p:nvGraphicFramePr>
        <p:xfrm>
          <a:off x="381000" y="1765300"/>
          <a:ext cx="83026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Worksheet" r:id="rId3" imgW="8439190" imgH="4333911" progId="Excel.Sheet.8">
                  <p:embed/>
                </p:oleObj>
              </mc:Choice>
              <mc:Fallback>
                <p:oleObj name="Worksheet" r:id="rId3" imgW="8439190" imgH="4333911" progId="Excel.Shee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65300"/>
                        <a:ext cx="8302625" cy="426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6096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002060"/>
                </a:solidFill>
              </a:rPr>
              <a:t>2019</a:t>
            </a:r>
            <a:endParaRPr lang="en-US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867400" y="31242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2060"/>
                </a:solidFill>
              </a:rPr>
              <a:t>                                                                                                 </a:t>
            </a:r>
            <a:r>
              <a:rPr lang="ka-GE" altLang="en-US" b="1">
                <a:solidFill>
                  <a:srgbClr val="002060"/>
                </a:solidFill>
              </a:rPr>
              <a:t/>
            </a:r>
            <a:br>
              <a:rPr lang="ka-GE" altLang="en-US" b="1">
                <a:solidFill>
                  <a:srgbClr val="002060"/>
                </a:solidFill>
              </a:rPr>
            </a:br>
            <a:r>
              <a:rPr lang="en-US" altLang="en-US" b="1">
                <a:solidFill>
                  <a:srgbClr val="002060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55969278"/>
              </p:ext>
            </p:extLst>
          </p:nvPr>
        </p:nvGraphicFramePr>
        <p:xfrm>
          <a:off x="533400" y="16764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338943" y="533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91343" y="685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5999" y="434862"/>
            <a:ext cx="6063343" cy="6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a-GE" altLang="en-US" sz="2800" b="1" dirty="0">
                <a:solidFill>
                  <a:srgbClr val="C00000"/>
                </a:solidFill>
              </a:rPr>
              <a:t>ამბულატორიული სერვისები </a:t>
            </a:r>
            <a:r>
              <a:rPr lang="ka-GE" altLang="en-US" sz="3200" b="1" dirty="0">
                <a:solidFill>
                  <a:srgbClr val="C00000"/>
                </a:solidFill>
              </a:rPr>
              <a:t/>
            </a:r>
            <a:br>
              <a:rPr lang="ka-GE" altLang="en-US" sz="3200" b="1" dirty="0">
                <a:solidFill>
                  <a:srgbClr val="C00000"/>
                </a:solidFill>
              </a:rPr>
            </a:b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ka-GE" altLang="en-US" sz="2400" b="1" dirty="0">
                <a:solidFill>
                  <a:srgbClr val="002060"/>
                </a:solidFill>
              </a:rPr>
              <a:t>ინსტრუმენტული კვლევები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120" y="1338343"/>
            <a:ext cx="6858594" cy="76206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9400" y="1250069"/>
            <a:ext cx="4572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1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რენტგენოლოგიური კვლევა</a:t>
            </a:r>
            <a:endParaRPr lang="en-US" sz="1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47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752600"/>
          </a:xfrm>
        </p:spPr>
        <p:txBody>
          <a:bodyPr/>
          <a:lstStyle/>
          <a:p>
            <a:pPr eaLnBrk="1" hangingPunct="1"/>
            <a:r>
              <a:rPr lang="ka-GE" altLang="en-US" b="1" dirty="0" smtClean="0">
                <a:solidFill>
                  <a:srgbClr val="002060"/>
                </a:solidFill>
              </a:rPr>
              <a:t>სტატისტიკა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2019</a:t>
            </a:r>
            <a:endParaRPr lang="ru-RU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1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6" descr="UMC_ლოგო saboloo yvelaze yvelaz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55838"/>
            <a:ext cx="48799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895600" y="685800"/>
            <a:ext cx="5638800" cy="76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/>
            </a:r>
            <a:br>
              <a:rPr lang="en-US" altLang="en-US" sz="2400" b="1" dirty="0" smtClean="0">
                <a:solidFill>
                  <a:srgbClr val="C00000"/>
                </a:solidFill>
              </a:rPr>
            </a:br>
            <a:r>
              <a:rPr lang="ka-GE" altLang="en-US" sz="2400" b="1" dirty="0" smtClean="0">
                <a:solidFill>
                  <a:srgbClr val="C00000"/>
                </a:solidFill>
              </a:rPr>
              <a:t>ამბულატორიული</a:t>
            </a:r>
            <a:r>
              <a:rPr lang="ka-GE" altLang="en-US" sz="2400" b="1" dirty="0" smtClean="0">
                <a:solidFill>
                  <a:srgbClr val="FF0000"/>
                </a:solidFill>
              </a:rPr>
              <a:t> </a:t>
            </a:r>
            <a:r>
              <a:rPr lang="ka-GE" altLang="en-US" sz="2400" b="1" dirty="0" smtClean="0">
                <a:solidFill>
                  <a:srgbClr val="C00000"/>
                </a:solidFill>
              </a:rPr>
              <a:t>სერვისები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/>
            </a:r>
            <a:br>
              <a:rPr lang="en-US" altLang="en-US" sz="2400" b="1" dirty="0" smtClean="0">
                <a:solidFill>
                  <a:srgbClr val="C00000"/>
                </a:solidFill>
              </a:rPr>
            </a:br>
            <a:r>
              <a:rPr lang="ka-GE" altLang="en-US" sz="2400" b="1" dirty="0" smtClean="0">
                <a:solidFill>
                  <a:srgbClr val="FF0000"/>
                </a:solidFill>
              </a:rPr>
              <a:t> </a:t>
            </a:r>
            <a:br>
              <a:rPr lang="ka-GE" altLang="en-US" sz="2400" b="1" dirty="0" smtClean="0">
                <a:solidFill>
                  <a:srgbClr val="FF0000"/>
                </a:solidFill>
              </a:rPr>
            </a:b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ka-GE" altLang="en-US" sz="2000" b="1" dirty="0" smtClean="0">
                <a:solidFill>
                  <a:srgbClr val="002060"/>
                </a:solidFill>
              </a:rPr>
              <a:t>ინსტრუმენტული კვლევები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/>
            </a:r>
            <a:br>
              <a:rPr lang="en-US" altLang="en-US" sz="2000" b="1" dirty="0" smtClean="0">
                <a:solidFill>
                  <a:srgbClr val="002060"/>
                </a:solidFill>
              </a:rPr>
            </a:br>
            <a:r>
              <a:rPr lang="ka-GE" altLang="en-US" sz="2000" dirty="0" smtClean="0"/>
              <a:t> </a:t>
            </a:r>
            <a:r>
              <a:rPr lang="ka-GE" altLang="en-US" sz="1800" b="1" dirty="0" smtClean="0">
                <a:solidFill>
                  <a:srgbClr val="002060"/>
                </a:solidFill>
              </a:rPr>
              <a:t>ულტრაბგერითი კვლევა</a:t>
            </a:r>
            <a:r>
              <a:rPr lang="ka-GE" altLang="en-US" sz="2000" dirty="0" smtClean="0"/>
              <a:t/>
            </a:r>
            <a:br>
              <a:rPr lang="ka-GE" altLang="en-US" sz="2000" dirty="0" smtClean="0"/>
            </a:br>
            <a:endParaRPr lang="en-US" alt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10244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245" name="Title 1"/>
          <p:cNvSpPr txBox="1">
            <a:spLocks/>
          </p:cNvSpPr>
          <p:nvPr/>
        </p:nvSpPr>
        <p:spPr bwMode="auto">
          <a:xfrm>
            <a:off x="1295400" y="1066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0246" name="Title 1"/>
          <p:cNvSpPr txBox="1">
            <a:spLocks/>
          </p:cNvSpPr>
          <p:nvPr/>
        </p:nvSpPr>
        <p:spPr bwMode="auto">
          <a:xfrm>
            <a:off x="6172200" y="1066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3810000" y="14478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40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63246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>                                                            2019                                 </a:t>
            </a:r>
          </a:p>
        </p:txBody>
      </p:sp>
      <p:graphicFrame>
        <p:nvGraphicFramePr>
          <p:cNvPr id="1024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724810"/>
              </p:ext>
            </p:extLst>
          </p:nvPr>
        </p:nvGraphicFramePr>
        <p:xfrm>
          <a:off x="11113" y="1447800"/>
          <a:ext cx="9217025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Worksheet" r:id="rId4" imgW="8439190" imgH="3962542" progId="Excel.Sheet.8">
                  <p:embed/>
                </p:oleObj>
              </mc:Choice>
              <mc:Fallback>
                <p:oleObj name="Worksheet" r:id="rId4" imgW="8439190" imgH="3962542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1447800"/>
                        <a:ext cx="9217025" cy="432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33800" y="681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altLang="en-US" b="1" dirty="0">
                <a:solidFill>
                  <a:srgbClr val="C00000"/>
                </a:solidFill>
              </a:rPr>
              <a:t>ამბულატორიული</a:t>
            </a:r>
            <a:r>
              <a:rPr lang="ka-GE" altLang="en-US" b="1" dirty="0">
                <a:solidFill>
                  <a:srgbClr val="FF0000"/>
                </a:solidFill>
              </a:rPr>
              <a:t> </a:t>
            </a:r>
            <a:r>
              <a:rPr lang="ka-GE" altLang="en-US" b="1" dirty="0">
                <a:solidFill>
                  <a:srgbClr val="C00000"/>
                </a:solidFill>
              </a:rPr>
              <a:t>სერვისები</a:t>
            </a:r>
            <a:r>
              <a:rPr lang="en-US" altLang="en-US" b="1" dirty="0">
                <a:solidFill>
                  <a:srgbClr val="C00000"/>
                </a:solidFill>
              </a:rPr>
              <a:t/>
            </a:r>
            <a:br>
              <a:rPr lang="en-US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9144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altLang="en-US" sz="2000" b="1" dirty="0" smtClean="0">
                <a:solidFill>
                  <a:srgbClr val="002060"/>
                </a:solidFill>
              </a:rPr>
              <a:t>კომპიუტერული ტომოგრაფია</a:t>
            </a:r>
            <a:r>
              <a:rPr lang="ka-GE" altLang="en-US" dirty="0"/>
              <a:t/>
            </a:r>
            <a:br>
              <a:rPr lang="ka-GE" altLang="en-US" dirty="0"/>
            </a:b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77463330"/>
              </p:ext>
            </p:extLst>
          </p:nvPr>
        </p:nvGraphicFramePr>
        <p:xfrm>
          <a:off x="609600" y="1591508"/>
          <a:ext cx="8153400" cy="50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340939" y="800296"/>
            <a:ext cx="11677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 Light" panose="020F0302020204030204"/>
                <a:cs typeface="ＭＳ Ｐゴシック" charset="0"/>
              </a:rPr>
              <a:t>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69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486400" cy="55154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ka-GE" altLang="en-US" sz="2400" b="1" dirty="0" smtClean="0">
                <a:solidFill>
                  <a:srgbClr val="C00000"/>
                </a:solidFill>
              </a:rPr>
              <a:t>ამბულატორიული სერვისები </a:t>
            </a:r>
            <a:br>
              <a:rPr lang="ka-GE" altLang="en-US" sz="2400" b="1" dirty="0" smtClean="0">
                <a:solidFill>
                  <a:srgbClr val="C00000"/>
                </a:solidFill>
              </a:rPr>
            </a:b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11268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 txBox="1">
            <a:spLocks/>
          </p:cNvSpPr>
          <p:nvPr/>
        </p:nvSpPr>
        <p:spPr bwMode="auto">
          <a:xfrm>
            <a:off x="1295400" y="1066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9222" name="Title 1"/>
          <p:cNvSpPr txBox="1">
            <a:spLocks/>
          </p:cNvSpPr>
          <p:nvPr/>
        </p:nvSpPr>
        <p:spPr bwMode="auto">
          <a:xfrm>
            <a:off x="1262743" y="835705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ka-GE" sz="2000" b="1" dirty="0">
                <a:solidFill>
                  <a:srgbClr val="C00000"/>
                </a:solidFill>
              </a:rPr>
              <a:t>ენდოსკოპიური კვლევა</a:t>
            </a:r>
          </a:p>
          <a:p>
            <a:pPr algn="ctr" eaLnBrk="1" hangingPunct="1">
              <a:defRPr/>
            </a:pP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71" name="Title 1"/>
          <p:cNvSpPr txBox="1">
            <a:spLocks/>
          </p:cNvSpPr>
          <p:nvPr/>
        </p:nvSpPr>
        <p:spPr bwMode="auto">
          <a:xfrm>
            <a:off x="3581400" y="1066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3200">
              <a:latin typeface="Calibri" pitchFamily="34" charset="0"/>
            </a:endParaRPr>
          </a:p>
        </p:txBody>
      </p:sp>
      <p:graphicFrame>
        <p:nvGraphicFramePr>
          <p:cNvPr id="1126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587631"/>
              </p:ext>
            </p:extLst>
          </p:nvPr>
        </p:nvGraphicFramePr>
        <p:xfrm>
          <a:off x="76200" y="1901825"/>
          <a:ext cx="8834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Worksheet" r:id="rId4" imgW="8486795" imgH="4114800" progId="Excel.Sheet.8">
                  <p:embed/>
                </p:oleObj>
              </mc:Choice>
              <mc:Fallback>
                <p:oleObj name="Worksheet" r:id="rId4" imgW="8486795" imgH="4114800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01825"/>
                        <a:ext cx="8834438" cy="427513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FFFF">
                              <a:tint val="66000"/>
                              <a:satMod val="160000"/>
                            </a:srgbClr>
                          </a:gs>
                          <a:gs pos="50000">
                            <a:srgbClr val="00FFFF">
                              <a:tint val="44500"/>
                              <a:satMod val="160000"/>
                            </a:srgbClr>
                          </a:gs>
                          <a:gs pos="100000">
                            <a:srgbClr val="00FFFF">
                              <a:tint val="23500"/>
                              <a:satMod val="160000"/>
                            </a:srgbClr>
                          </a:gs>
                        </a:gsLst>
                        <a:lin ang="8100000" scaled="1"/>
                        <a:tileRect/>
                      </a:gradFill>
                      <a:ln>
                        <a:solidFill>
                          <a:srgbClr val="EDEDED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3429000" y="5943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ka-GE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/>
            </a:r>
            <a:br>
              <a:rPr lang="ka-GE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</a:br>
            <a:r>
              <a:rPr lang="en-US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>                 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ＭＳ Ｐゴシック" charset="0"/>
              </a:rPr>
              <a:t>2019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04800" y="16002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2060"/>
                </a:solidFill>
              </a:rPr>
              <a:t>   </a:t>
            </a:r>
            <a:endParaRPr lang="en-US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44685"/>
              </p:ext>
            </p:extLst>
          </p:nvPr>
        </p:nvGraphicFramePr>
        <p:xfrm>
          <a:off x="266700" y="1219200"/>
          <a:ext cx="8513763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Worksheet" r:id="rId3" imgW="9134415" imgH="3057632" progId="Excel.Sheet.8">
                  <p:embed/>
                </p:oleObj>
              </mc:Choice>
              <mc:Fallback>
                <p:oleObj name="Worksheet" r:id="rId3" imgW="9134415" imgH="3057632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19200"/>
                        <a:ext cx="8513763" cy="555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7150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altLang="en-US" sz="2400" b="1" dirty="0" smtClean="0">
                <a:solidFill>
                  <a:srgbClr val="C00000"/>
                </a:solidFill>
              </a:rPr>
              <a:t>ამბულატორიული სერვისი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/>
            </a:r>
            <a:br>
              <a:rPr lang="en-US" altLang="en-US" sz="2400" b="1" dirty="0" smtClean="0">
                <a:solidFill>
                  <a:srgbClr val="FF0000"/>
                </a:solidFill>
              </a:rPr>
            </a:br>
            <a:r>
              <a:rPr lang="en-US" altLang="en-US" sz="2100" b="1" dirty="0" smtClean="0"/>
              <a:t> </a:t>
            </a:r>
            <a:endParaRPr lang="en-US" altLang="en-US" sz="2100" dirty="0" smtClean="0"/>
          </a:p>
        </p:txBody>
      </p:sp>
      <p:pic>
        <p:nvPicPr>
          <p:cNvPr id="12292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1"/>
          <p:cNvSpPr txBox="1">
            <a:spLocks/>
          </p:cNvSpPr>
          <p:nvPr/>
        </p:nvSpPr>
        <p:spPr bwMode="auto">
          <a:xfrm>
            <a:off x="685800" y="685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სხ/თერაპია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4" name="Title 1"/>
          <p:cNvSpPr txBox="1">
            <a:spLocks/>
          </p:cNvSpPr>
          <p:nvPr/>
        </p:nvSpPr>
        <p:spPr bwMode="auto">
          <a:xfrm>
            <a:off x="38862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2295" name="Title 1"/>
          <p:cNvSpPr txBox="1">
            <a:spLocks/>
          </p:cNvSpPr>
          <p:nvPr/>
        </p:nvSpPr>
        <p:spPr bwMode="auto">
          <a:xfrm>
            <a:off x="65532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71600" y="6096000"/>
            <a:ext cx="579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>                                                                              2019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48768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sz="2400" b="1" dirty="0" smtClean="0">
                <a:solidFill>
                  <a:srgbClr val="C00000"/>
                </a:solidFill>
              </a:rPr>
              <a:t>ამბულატორიული სერვისი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</a:rPr>
              <a:t>ქიმიო/ჰორმონო თერაპია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100" b="1" dirty="0" smtClean="0"/>
              <a:t> </a:t>
            </a:r>
            <a:endParaRPr lang="en-US" sz="2100" dirty="0" smtClean="0"/>
          </a:p>
        </p:txBody>
      </p:sp>
      <p:pic>
        <p:nvPicPr>
          <p:cNvPr id="13316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6858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18" name="Title 1"/>
          <p:cNvSpPr txBox="1">
            <a:spLocks/>
          </p:cNvSpPr>
          <p:nvPr/>
        </p:nvSpPr>
        <p:spPr bwMode="auto">
          <a:xfrm>
            <a:off x="38862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3319" name="Title 1"/>
          <p:cNvSpPr txBox="1">
            <a:spLocks/>
          </p:cNvSpPr>
          <p:nvPr/>
        </p:nvSpPr>
        <p:spPr bwMode="auto">
          <a:xfrm>
            <a:off x="65532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latin typeface="Calibri Light" panose="020F0302020204030204"/>
                <a:cs typeface="ＭＳ Ｐゴシック" charset="0"/>
              </a:rPr>
              <a:t>2019</a:t>
            </a:r>
            <a:endParaRPr lang="en-US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6324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>                                                                               2019 </a:t>
            </a:r>
            <a:r>
              <a:rPr lang="ka-GE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/>
            </a:r>
            <a:br>
              <a:rPr lang="ka-GE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</a:br>
            <a:r>
              <a:rPr lang="en-US" sz="2200" b="1" dirty="0">
                <a:solidFill>
                  <a:srgbClr val="002060"/>
                </a:solidFill>
                <a:latin typeface="+mj-lt"/>
                <a:cs typeface="ＭＳ Ｐゴシック" charset="0"/>
              </a:rPr>
              <a:t> </a:t>
            </a:r>
          </a:p>
        </p:txBody>
      </p:sp>
      <p:graphicFrame>
        <p:nvGraphicFramePr>
          <p:cNvPr id="1331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12544"/>
              </p:ext>
            </p:extLst>
          </p:nvPr>
        </p:nvGraphicFramePr>
        <p:xfrm>
          <a:off x="0" y="1371600"/>
          <a:ext cx="8940800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Worksheet" r:id="rId4" imgW="8572420" imgH="5095839" progId="Excel.Sheet.8">
                  <p:embed/>
                </p:oleObj>
              </mc:Choice>
              <mc:Fallback>
                <p:oleObj name="Worksheet" r:id="rId4" imgW="8572420" imgH="5095839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8940800" cy="531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733800" y="353219"/>
            <a:ext cx="4343400" cy="762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a-GE" sz="2400" b="1" dirty="0" smtClean="0">
                <a:solidFill>
                  <a:srgbClr val="C00000"/>
                </a:solidFill>
              </a:rPr>
              <a:t>ამბულატორიული სერვისი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მცირე ოპერაციები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100" b="1" dirty="0" smtClean="0"/>
              <a:t> </a:t>
            </a:r>
            <a:endParaRPr lang="en-US" sz="2100" dirty="0" smtClean="0"/>
          </a:p>
        </p:txBody>
      </p:sp>
      <p:pic>
        <p:nvPicPr>
          <p:cNvPr id="14340" name="Picture 3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6858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42" name="Title 1"/>
          <p:cNvSpPr txBox="1">
            <a:spLocks/>
          </p:cNvSpPr>
          <p:nvPr/>
        </p:nvSpPr>
        <p:spPr bwMode="auto">
          <a:xfrm>
            <a:off x="3886200" y="685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14343" name="Title 1"/>
          <p:cNvSpPr txBox="1">
            <a:spLocks/>
          </p:cNvSpPr>
          <p:nvPr/>
        </p:nvSpPr>
        <p:spPr bwMode="auto">
          <a:xfrm>
            <a:off x="1676400" y="685800"/>
            <a:ext cx="7162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280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2900" y="6550479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  <a:cs typeface="ＭＳ Ｐゴシック" charset="0"/>
              </a:rPr>
              <a:t>                                                                                                   </a:t>
            </a:r>
          </a:p>
          <a:p>
            <a:pPr eaLnBrk="1" hangingPunct="1">
              <a:defRPr/>
            </a:pPr>
            <a:endParaRPr lang="en-US" sz="2200" b="1" dirty="0">
              <a:solidFill>
                <a:srgbClr val="C00000"/>
              </a:solidFill>
              <a:latin typeface="+mj-lt"/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C00000"/>
                </a:solidFill>
                <a:latin typeface="+mj-lt"/>
                <a:cs typeface="ＭＳ Ｐゴシック" charset="0"/>
              </a:rPr>
              <a:t>       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139405" y="6438901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2019</a:t>
            </a:r>
            <a:endParaRPr lang="en-US" dirty="0"/>
          </a:p>
        </p:txBody>
      </p:sp>
      <p:graphicFrame>
        <p:nvGraphicFramePr>
          <p:cNvPr id="1433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360434"/>
              </p:ext>
            </p:extLst>
          </p:nvPr>
        </p:nvGraphicFramePr>
        <p:xfrm>
          <a:off x="0" y="1600200"/>
          <a:ext cx="897572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Worksheet" r:id="rId4" imgW="9163170" imgH="4695683" progId="Excel.Sheet.8">
                  <p:embed/>
                </p:oleObj>
              </mc:Choice>
              <mc:Fallback>
                <p:oleObj name="Worksheet" r:id="rId4" imgW="9163170" imgH="4695683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8975725" cy="4667250"/>
                      </a:xfrm>
                      <a:prstGeom prst="rect">
                        <a:avLst/>
                      </a:prstGeom>
                      <a:solidFill>
                        <a:srgbClr val="8E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6096000" cy="762000"/>
          </a:xfrm>
        </p:spPr>
        <p:txBody>
          <a:bodyPr/>
          <a:lstStyle/>
          <a:p>
            <a:pPr eaLnBrk="1" hangingPunct="1"/>
            <a:r>
              <a:rPr lang="ka-GE" altLang="en-US" sz="2400" b="1" dirty="0" smtClean="0">
                <a:solidFill>
                  <a:srgbClr val="C00000"/>
                </a:solidFill>
              </a:rPr>
              <a:t> ოპერაციების დღიური მაჩვენებელი</a:t>
            </a:r>
            <a:endParaRPr lang="en-US" altLang="en-US" sz="2400" dirty="0" smtClean="0"/>
          </a:p>
        </p:txBody>
      </p:sp>
      <p:pic>
        <p:nvPicPr>
          <p:cNvPr id="15364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130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 txBox="1">
            <a:spLocks/>
          </p:cNvSpPr>
          <p:nvPr/>
        </p:nvSpPr>
        <p:spPr bwMode="auto">
          <a:xfrm>
            <a:off x="-76200" y="62484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2000">
              <a:latin typeface="Calibri" pitchFamily="34" charset="0"/>
            </a:endParaRPr>
          </a:p>
        </p:txBody>
      </p:sp>
      <p:graphicFrame>
        <p:nvGraphicFramePr>
          <p:cNvPr id="1536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694827"/>
              </p:ext>
            </p:extLst>
          </p:nvPr>
        </p:nvGraphicFramePr>
        <p:xfrm>
          <a:off x="-76200" y="1693863"/>
          <a:ext cx="95250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Worksheet" r:id="rId4" imgW="6886435" imgH="1914418" progId="Excel.Sheet.8">
                  <p:embed/>
                </p:oleObj>
              </mc:Choice>
              <mc:Fallback>
                <p:oleObj name="Worksheet" r:id="rId4" imgW="6886435" imgH="1914418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693863"/>
                        <a:ext cx="9525000" cy="453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60960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  <a:cs typeface="ＭＳ Ｐゴシック" charset="0"/>
              </a:rPr>
              <a:t>2019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3"/>
          </a:xfrm>
        </p:spPr>
        <p:txBody>
          <a:bodyPr/>
          <a:lstStyle/>
          <a:p>
            <a:pPr algn="r" eaLnBrk="1" hangingPunct="1"/>
            <a:r>
              <a:rPr lang="ka-GE" altLang="en-US" sz="2400" b="1" smtClean="0">
                <a:solidFill>
                  <a:srgbClr val="C00000"/>
                </a:solidFill>
              </a:rPr>
              <a:t>საწოლთა  ფონდი,  სტაციონარი</a:t>
            </a:r>
            <a:endParaRPr lang="en-US" altLang="en-US" sz="2400" b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09600" y="1219205"/>
          <a:ext cx="7924800" cy="4815493"/>
        </p:xfrm>
        <a:graphic>
          <a:graphicData uri="http://schemas.openxmlformats.org/drawingml/2006/table">
            <a:tbl>
              <a:tblPr/>
              <a:tblGrid>
                <a:gridCol w="5236028">
                  <a:extLst>
                    <a:ext uri="{9D8B030D-6E8A-4147-A177-3AD203B41FA5}"/>
                  </a:extLst>
                </a:gridCol>
                <a:gridCol w="2688772">
                  <a:extLst>
                    <a:ext uri="{9D8B030D-6E8A-4147-A177-3AD203B41FA5}"/>
                  </a:extLst>
                </a:gridCol>
              </a:tblGrid>
              <a:tr h="4637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საწოლების რაოდენობა</a:t>
                      </a: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აბდომინალური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2838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  <a:cs typeface="+mn-cs"/>
                        </a:rPr>
                        <a:t>ქ/თ  (სტაციონარული)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5027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ურგენტი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( საწოლთა ფონდში არ შედის)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3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პალიატიური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18+4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9509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130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 txBox="1">
            <a:spLocks/>
          </p:cNvSpPr>
          <p:nvPr/>
        </p:nvSpPr>
        <p:spPr bwMode="auto">
          <a:xfrm>
            <a:off x="2590800" y="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ka-GE" altLang="en-US" sz="2400" b="1" dirty="0">
                <a:solidFill>
                  <a:srgbClr val="C00000"/>
                </a:solidFill>
                <a:latin typeface="Calibri" pitchFamily="34" charset="0"/>
              </a:rPr>
              <a:t>გატარებული პაციენტების რაოდენობა</a:t>
            </a:r>
            <a:endParaRPr lang="en-US" alt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  <a:latin typeface="Calibri" pitchFamily="34" charset="0"/>
              </a:rPr>
              <a:t>2019</a:t>
            </a:r>
            <a: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ka-GE" altLang="en-US" sz="2800" b="1" dirty="0">
                <a:solidFill>
                  <a:srgbClr val="C00000"/>
                </a:solidFill>
                <a:latin typeface="Calibri" pitchFamily="34" charset="0"/>
              </a:rPr>
            </a:br>
            <a:endParaRPr lang="en-US" altLang="en-US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483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609600" y="762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</a:t>
            </a:r>
          </a:p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                I         II        III      IV       V         VI      VII     VIII     IX      X         XI      XII</a:t>
            </a:r>
            <a:endParaRPr lang="en-US" alt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3311"/>
              </p:ext>
            </p:extLst>
          </p:nvPr>
        </p:nvGraphicFramePr>
        <p:xfrm>
          <a:off x="1" y="761999"/>
          <a:ext cx="9067800" cy="6092829"/>
        </p:xfrm>
        <a:graphic>
          <a:graphicData uri="http://schemas.openxmlformats.org/drawingml/2006/table">
            <a:tbl>
              <a:tblPr/>
              <a:tblGrid>
                <a:gridCol w="2327080">
                  <a:extLst>
                    <a:ext uri="{9D8B030D-6E8A-4147-A177-3AD203B41FA5}"/>
                  </a:extLst>
                </a:gridCol>
                <a:gridCol w="481464">
                  <a:extLst>
                    <a:ext uri="{9D8B030D-6E8A-4147-A177-3AD203B41FA5}"/>
                  </a:extLst>
                </a:gridCol>
                <a:gridCol w="561709">
                  <a:extLst>
                    <a:ext uri="{9D8B030D-6E8A-4147-A177-3AD203B41FA5}"/>
                  </a:extLst>
                </a:gridCol>
                <a:gridCol w="561709">
                  <a:extLst>
                    <a:ext uri="{9D8B030D-6E8A-4147-A177-3AD203B41FA5}"/>
                  </a:extLst>
                </a:gridCol>
                <a:gridCol w="481464">
                  <a:extLst>
                    <a:ext uri="{9D8B030D-6E8A-4147-A177-3AD203B41FA5}"/>
                  </a:extLst>
                </a:gridCol>
                <a:gridCol w="641951">
                  <a:extLst>
                    <a:ext uri="{9D8B030D-6E8A-4147-A177-3AD203B41FA5}"/>
                  </a:extLst>
                </a:gridCol>
                <a:gridCol w="401219">
                  <a:extLst>
                    <a:ext uri="{9D8B030D-6E8A-4147-A177-3AD203B41FA5}"/>
                  </a:extLst>
                </a:gridCol>
                <a:gridCol w="481464">
                  <a:extLst>
                    <a:ext uri="{9D8B030D-6E8A-4147-A177-3AD203B41FA5}"/>
                  </a:extLst>
                </a:gridCol>
                <a:gridCol w="561709">
                  <a:extLst>
                    <a:ext uri="{9D8B030D-6E8A-4147-A177-3AD203B41FA5}"/>
                  </a:extLst>
                </a:gridCol>
                <a:gridCol w="481464">
                  <a:extLst>
                    <a:ext uri="{9D8B030D-6E8A-4147-A177-3AD203B41FA5}"/>
                  </a:extLst>
                </a:gridCol>
                <a:gridCol w="641951">
                  <a:extLst>
                    <a:ext uri="{9D8B030D-6E8A-4147-A177-3AD203B41FA5}"/>
                  </a:extLst>
                </a:gridCol>
                <a:gridCol w="561709">
                  <a:extLst>
                    <a:ext uri="{9D8B030D-6E8A-4147-A177-3AD203B41FA5}"/>
                  </a:extLst>
                </a:gridCol>
                <a:gridCol w="561709">
                  <a:extLst>
                    <a:ext uri="{9D8B030D-6E8A-4147-A177-3AD203B41FA5}"/>
                  </a:extLst>
                </a:gridCol>
                <a:gridCol w="160487">
                  <a:extLst>
                    <a:ext uri="{9D8B030D-6E8A-4147-A177-3AD203B41FA5}"/>
                  </a:extLst>
                </a:gridCol>
                <a:gridCol w="26056">
                  <a:extLst>
                    <a:ext uri="{9D8B030D-6E8A-4147-A177-3AD203B41FA5}"/>
                  </a:extLst>
                </a:gridCol>
                <a:gridCol w="134655">
                  <a:extLst>
                    <a:ext uri="{9D8B030D-6E8A-4147-A177-3AD203B41FA5}"/>
                  </a:extLst>
                </a:gridCol>
              </a:tblGrid>
              <a:tr h="276053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სულ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65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62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67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322048"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 smtClean="0"/>
                        <a:t>თორაკალური</a:t>
                      </a:r>
                      <a:endParaRPr lang="en-US" sz="1400" b="1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3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45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თავ-კისრის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9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მამოლოგიური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3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პროქტოლოგიური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2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აბდომინალური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3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უროლოგიური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88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კანი,ძვლები</a:t>
                      </a:r>
                      <a:r>
                        <a:rPr lang="ka-GE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და რბილი ქსოვილების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3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2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გინეკოლოგიური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7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9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88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ბრაქითერაპია</a:t>
                      </a:r>
                      <a:r>
                        <a:rPr lang="ka-GE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(სტაციონარული)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88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სხივური</a:t>
                      </a:r>
                      <a:r>
                        <a:rPr lang="ka-GE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თერაპია (სტაციონარული)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88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ქიმითერაპია</a:t>
                      </a:r>
                      <a:r>
                        <a:rPr lang="ka-GE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(სტაციონარული)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ბავშვთა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3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7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7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პალიატიური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27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21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18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ურგენტი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14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10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10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91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გატარებული</a:t>
                      </a:r>
                      <a:r>
                        <a:rPr lang="ka-GE" sz="14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პაციენტების რაოდენობა პალიატიურის გარეშე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41</a:t>
                      </a:r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a-GE" sz="1800" dirty="0" smtClean="0"/>
                        <a:t>49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/>
                    </a:p>
                  </a:txBody>
                  <a:tcPr marL="6273" marR="6273" marT="6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04800" y="533400"/>
            <a:ext cx="899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                  I       II       III       IV     V      VI      VII     VIII      IX      X       XI       XII</a:t>
            </a:r>
            <a:endParaRPr lang="en-US" alt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87167"/>
              </p:ext>
            </p:extLst>
          </p:nvPr>
        </p:nvGraphicFramePr>
        <p:xfrm>
          <a:off x="1" y="1066800"/>
          <a:ext cx="8915398" cy="5520861"/>
        </p:xfrm>
        <a:graphic>
          <a:graphicData uri="http://schemas.openxmlformats.org/drawingml/2006/table">
            <a:tbl>
              <a:tblPr/>
              <a:tblGrid>
                <a:gridCol w="1816914">
                  <a:extLst>
                    <a:ext uri="{9D8B030D-6E8A-4147-A177-3AD203B41FA5}"/>
                  </a:extLst>
                </a:gridCol>
                <a:gridCol w="407958">
                  <a:extLst>
                    <a:ext uri="{9D8B030D-6E8A-4147-A177-3AD203B41FA5}"/>
                  </a:extLst>
                </a:gridCol>
                <a:gridCol w="571143">
                  <a:extLst>
                    <a:ext uri="{9D8B030D-6E8A-4147-A177-3AD203B41FA5}"/>
                  </a:extLst>
                </a:gridCol>
                <a:gridCol w="489550">
                  <a:extLst>
                    <a:ext uri="{9D8B030D-6E8A-4147-A177-3AD203B41FA5}"/>
                  </a:extLst>
                </a:gridCol>
                <a:gridCol w="407958">
                  <a:extLst>
                    <a:ext uri="{9D8B030D-6E8A-4147-A177-3AD203B41FA5}"/>
                  </a:extLst>
                </a:gridCol>
                <a:gridCol w="489550">
                  <a:extLst>
                    <a:ext uri="{9D8B030D-6E8A-4147-A177-3AD203B41FA5}"/>
                  </a:extLst>
                </a:gridCol>
                <a:gridCol w="489550">
                  <a:extLst>
                    <a:ext uri="{9D8B030D-6E8A-4147-A177-3AD203B41FA5}"/>
                  </a:extLst>
                </a:gridCol>
                <a:gridCol w="1085577">
                  <a:extLst>
                    <a:ext uri="{9D8B030D-6E8A-4147-A177-3AD203B41FA5}"/>
                  </a:extLst>
                </a:gridCol>
                <a:gridCol w="627851">
                  <a:extLst>
                    <a:ext uri="{9D8B030D-6E8A-4147-A177-3AD203B41FA5}"/>
                  </a:extLst>
                </a:gridCol>
                <a:gridCol w="452068">
                  <a:extLst>
                    <a:ext uri="{9D8B030D-6E8A-4147-A177-3AD203B41FA5}"/>
                  </a:extLst>
                </a:gridCol>
                <a:gridCol w="581495">
                  <a:extLst>
                    <a:ext uri="{9D8B030D-6E8A-4147-A177-3AD203B41FA5}"/>
                  </a:extLst>
                </a:gridCol>
                <a:gridCol w="415353">
                  <a:extLst>
                    <a:ext uri="{9D8B030D-6E8A-4147-A177-3AD203B41FA5}"/>
                  </a:extLst>
                </a:gridCol>
                <a:gridCol w="719948">
                  <a:extLst>
                    <a:ext uri="{9D8B030D-6E8A-4147-A177-3AD203B41FA5}"/>
                  </a:extLst>
                </a:gridCol>
                <a:gridCol w="27946">
                  <a:extLst>
                    <a:ext uri="{9D8B030D-6E8A-4147-A177-3AD203B41FA5}"/>
                  </a:extLst>
                </a:gridCol>
                <a:gridCol w="55379">
                  <a:extLst>
                    <a:ext uri="{9D8B030D-6E8A-4147-A177-3AD203B41FA5}"/>
                  </a:extLst>
                </a:gridCol>
                <a:gridCol w="27946">
                  <a:extLst>
                    <a:ext uri="{9D8B030D-6E8A-4147-A177-3AD203B41FA5}"/>
                  </a:extLst>
                </a:gridCol>
                <a:gridCol w="249212">
                  <a:extLst>
                    <a:ext uri="{9D8B030D-6E8A-4147-A177-3AD203B41FA5}"/>
                  </a:extLst>
                </a:gridCol>
              </a:tblGrid>
              <a:tr h="5710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  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3486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5945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6295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3326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ქ/თ  (სტაციონარული)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  <a:endParaRPr kumimoji="0" lang="ka-G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ურგენტი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1.2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857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პალიატიური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2800" y="0"/>
            <a:ext cx="4800600" cy="533400"/>
          </a:xfrm>
        </p:spPr>
        <p:txBody>
          <a:bodyPr/>
          <a:lstStyle/>
          <a:p>
            <a:r>
              <a:rPr lang="ka-GE" sz="2400" b="1" dirty="0" smtClean="0">
                <a:solidFill>
                  <a:srgbClr val="FF0000"/>
                </a:solidFill>
              </a:rPr>
              <a:t>ბრუნვა        2019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819400" y="27781"/>
            <a:ext cx="6477000" cy="60245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altLang="en-US" sz="2400" b="1" dirty="0" smtClean="0">
                <a:solidFill>
                  <a:srgbClr val="FF0000"/>
                </a:solidFill>
              </a:rPr>
              <a:t>დატვირთვა      2019</a:t>
            </a:r>
            <a:br>
              <a:rPr lang="ka-GE" altLang="en-US" sz="2400" b="1" dirty="0" smtClean="0">
                <a:solidFill>
                  <a:srgbClr val="FF0000"/>
                </a:solidFill>
              </a:rPr>
            </a:b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04800" y="533400"/>
            <a:ext cx="899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                    I       II       III       IV     V      VI      VII     VIII      IX      X       XI       XII</a:t>
            </a:r>
            <a:endParaRPr lang="en-US" alt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55955"/>
              </p:ext>
            </p:extLst>
          </p:nvPr>
        </p:nvGraphicFramePr>
        <p:xfrm>
          <a:off x="228600" y="839881"/>
          <a:ext cx="8915398" cy="5865720"/>
        </p:xfrm>
        <a:graphic>
          <a:graphicData uri="http://schemas.openxmlformats.org/drawingml/2006/table">
            <a:tbl>
              <a:tblPr/>
              <a:tblGrid>
                <a:gridCol w="2039965">
                  <a:extLst>
                    <a:ext uri="{9D8B030D-6E8A-4147-A177-3AD203B41FA5}"/>
                  </a:extLst>
                </a:gridCol>
                <a:gridCol w="692129">
                  <a:extLst>
                    <a:ext uri="{9D8B030D-6E8A-4147-A177-3AD203B41FA5}"/>
                  </a:extLst>
                </a:gridCol>
                <a:gridCol w="579535">
                  <a:extLst>
                    <a:ext uri="{9D8B030D-6E8A-4147-A177-3AD203B41FA5}"/>
                  </a:extLst>
                </a:gridCol>
                <a:gridCol w="579535">
                  <a:extLst>
                    <a:ext uri="{9D8B030D-6E8A-4147-A177-3AD203B41FA5}"/>
                  </a:extLst>
                </a:gridCol>
                <a:gridCol w="662326">
                  <a:extLst>
                    <a:ext uri="{9D8B030D-6E8A-4147-A177-3AD203B41FA5}"/>
                  </a:extLst>
                </a:gridCol>
                <a:gridCol w="508645">
                  <a:extLst>
                    <a:ext uri="{9D8B030D-6E8A-4147-A177-3AD203B41FA5}"/>
                  </a:extLst>
                </a:gridCol>
                <a:gridCol w="453325">
                  <a:extLst>
                    <a:ext uri="{9D8B030D-6E8A-4147-A177-3AD203B41FA5}"/>
                  </a:extLst>
                </a:gridCol>
                <a:gridCol w="445474">
                  <a:extLst>
                    <a:ext uri="{9D8B030D-6E8A-4147-A177-3AD203B41FA5}"/>
                  </a:extLst>
                </a:gridCol>
                <a:gridCol w="579535">
                  <a:extLst>
                    <a:ext uri="{9D8B030D-6E8A-4147-A177-3AD203B41FA5}"/>
                  </a:extLst>
                </a:gridCol>
                <a:gridCol w="496745">
                  <a:extLst>
                    <a:ext uri="{9D8B030D-6E8A-4147-A177-3AD203B41FA5}"/>
                  </a:extLst>
                </a:gridCol>
                <a:gridCol w="579535">
                  <a:extLst>
                    <a:ext uri="{9D8B030D-6E8A-4147-A177-3AD203B41FA5}"/>
                  </a:extLst>
                </a:gridCol>
                <a:gridCol w="413954">
                  <a:extLst>
                    <a:ext uri="{9D8B030D-6E8A-4147-A177-3AD203B41FA5}"/>
                  </a:extLst>
                </a:gridCol>
                <a:gridCol w="717520">
                  <a:extLst>
                    <a:ext uri="{9D8B030D-6E8A-4147-A177-3AD203B41FA5}"/>
                  </a:extLst>
                </a:gridCol>
                <a:gridCol w="27597">
                  <a:extLst>
                    <a:ext uri="{9D8B030D-6E8A-4147-A177-3AD203B41FA5}"/>
                  </a:extLst>
                </a:gridCol>
                <a:gridCol w="55194">
                  <a:extLst>
                    <a:ext uri="{9D8B030D-6E8A-4147-A177-3AD203B41FA5}"/>
                  </a:extLst>
                </a:gridCol>
                <a:gridCol w="27597">
                  <a:extLst>
                    <a:ext uri="{9D8B030D-6E8A-4147-A177-3AD203B41FA5}"/>
                  </a:extLst>
                </a:gridCol>
                <a:gridCol w="56787">
                  <a:extLst>
                    <a:ext uri="{9D8B030D-6E8A-4147-A177-3AD203B41FA5}"/>
                  </a:extLst>
                </a:gridCol>
              </a:tblGrid>
              <a:tr h="81496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1.7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1.7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10.9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3.6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აბდომინური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0.0.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82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3.1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2268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2.8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2.8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4.9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82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0.0.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4500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8144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ქ/თ  (სტაციონარული)</a:t>
                      </a:r>
                      <a:endParaRPr kumimoji="0" lang="ka-G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2.2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2.8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2.6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7732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ურგენტი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7.6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3.9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7732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პალიატიური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11.2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9.8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10.1</a:t>
                      </a: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8.6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altLang="en-US" sz="2400" b="1" dirty="0" smtClean="0">
                <a:solidFill>
                  <a:srgbClr val="FF0000"/>
                </a:solidFill>
              </a:rPr>
              <a:t>დაყოვნება     2019</a:t>
            </a:r>
            <a:br>
              <a:rPr lang="ka-GE" altLang="en-US" sz="2400" b="1" dirty="0" smtClean="0">
                <a:solidFill>
                  <a:srgbClr val="FF0000"/>
                </a:solidFill>
              </a:rPr>
            </a:b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04800" y="533400"/>
            <a:ext cx="899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I       II       III       IV     V      VI      VII     VIII      IX      X       XI       XII</a:t>
            </a:r>
            <a:endParaRPr lang="en-US" alt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88874"/>
              </p:ext>
            </p:extLst>
          </p:nvPr>
        </p:nvGraphicFramePr>
        <p:xfrm>
          <a:off x="0" y="1066800"/>
          <a:ext cx="8839204" cy="5735209"/>
        </p:xfrm>
        <a:graphic>
          <a:graphicData uri="http://schemas.openxmlformats.org/drawingml/2006/table">
            <a:tbl>
              <a:tblPr/>
              <a:tblGrid>
                <a:gridCol w="2156177">
                  <a:extLst>
                    <a:ext uri="{9D8B030D-6E8A-4147-A177-3AD203B41FA5}"/>
                  </a:extLst>
                </a:gridCol>
                <a:gridCol w="552567">
                  <a:extLst>
                    <a:ext uri="{9D8B030D-6E8A-4147-A177-3AD203B41FA5}"/>
                  </a:extLst>
                </a:gridCol>
                <a:gridCol w="656666">
                  <a:extLst>
                    <a:ext uri="{9D8B030D-6E8A-4147-A177-3AD203B41FA5}"/>
                  </a:extLst>
                </a:gridCol>
                <a:gridCol w="492499">
                  <a:extLst>
                    <a:ext uri="{9D8B030D-6E8A-4147-A177-3AD203B41FA5}"/>
                  </a:extLst>
                </a:gridCol>
                <a:gridCol w="656666">
                  <a:extLst>
                    <a:ext uri="{9D8B030D-6E8A-4147-A177-3AD203B41FA5}"/>
                  </a:extLst>
                </a:gridCol>
                <a:gridCol w="492499">
                  <a:extLst>
                    <a:ext uri="{9D8B030D-6E8A-4147-A177-3AD203B41FA5}"/>
                  </a:extLst>
                </a:gridCol>
                <a:gridCol w="479326">
                  <a:extLst>
                    <a:ext uri="{9D8B030D-6E8A-4147-A177-3AD203B41FA5}"/>
                  </a:extLst>
                </a:gridCol>
                <a:gridCol w="423589">
                  <a:extLst>
                    <a:ext uri="{9D8B030D-6E8A-4147-A177-3AD203B41FA5}"/>
                  </a:extLst>
                </a:gridCol>
                <a:gridCol w="574583">
                  <a:extLst>
                    <a:ext uri="{9D8B030D-6E8A-4147-A177-3AD203B41FA5}"/>
                  </a:extLst>
                </a:gridCol>
                <a:gridCol w="492499">
                  <a:extLst>
                    <a:ext uri="{9D8B030D-6E8A-4147-A177-3AD203B41FA5}"/>
                  </a:extLst>
                </a:gridCol>
                <a:gridCol w="574583">
                  <a:extLst>
                    <a:ext uri="{9D8B030D-6E8A-4147-A177-3AD203B41FA5}"/>
                  </a:extLst>
                </a:gridCol>
                <a:gridCol w="410416">
                  <a:extLst>
                    <a:ext uri="{9D8B030D-6E8A-4147-A177-3AD203B41FA5}"/>
                  </a:extLst>
                </a:gridCol>
                <a:gridCol w="328333">
                  <a:extLst>
                    <a:ext uri="{9D8B030D-6E8A-4147-A177-3AD203B41FA5}"/>
                  </a:extLst>
                </a:gridCol>
                <a:gridCol w="410416">
                  <a:extLst>
                    <a:ext uri="{9D8B030D-6E8A-4147-A177-3AD203B41FA5}"/>
                  </a:extLst>
                </a:gridCol>
                <a:gridCol w="54722">
                  <a:extLst>
                    <a:ext uri="{9D8B030D-6E8A-4147-A177-3AD203B41FA5}"/>
                  </a:extLst>
                </a:gridCol>
                <a:gridCol w="27361">
                  <a:extLst>
                    <a:ext uri="{9D8B030D-6E8A-4147-A177-3AD203B41FA5}"/>
                  </a:extLst>
                </a:gridCol>
                <a:gridCol w="56302">
                  <a:extLst>
                    <a:ext uri="{9D8B030D-6E8A-4147-A177-3AD203B41FA5}"/>
                  </a:extLst>
                </a:gridCol>
              </a:tblGrid>
              <a:tr h="5901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თორაკალური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თავ-კისრის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1,8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პროქტოლოგიური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6,6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13.5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აბდომინური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უროლოგიური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2,9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46603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კანის, ძვლებისა და რბილი ქსოვილების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7,8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7.8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7.5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5765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გინეკოლოგია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სტაციონარული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5765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სხ/თ (სტაციონარული)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5765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ქ/თ (სტაციონარული)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ბავშვთა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2.2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ურგენტი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6.2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2679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პალიატიური</a:t>
                      </a:r>
                      <a:endParaRPr kumimoji="0" lang="ka-G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9.7</a:t>
                      </a:r>
                    </a:p>
                  </a:txBody>
                  <a:tcPr marL="6961" marR="6961" marT="696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6400800" cy="106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a-GE" sz="2200" b="1" dirty="0" smtClean="0">
                <a:solidFill>
                  <a:srgbClr val="002060"/>
                </a:solidFill>
              </a:rPr>
              <a:t>გატარებული სტაციონარული პაციენტების რაოდენობა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br>
              <a:rPr lang="en-US" sz="22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2019</a:t>
            </a:r>
            <a:endParaRPr lang="en-US" sz="2200" b="1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8130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4"/>
          <p:cNvSpPr txBox="1">
            <a:spLocks/>
          </p:cNvSpPr>
          <p:nvPr/>
        </p:nvSpPr>
        <p:spPr bwMode="auto">
          <a:xfrm>
            <a:off x="76200" y="6172200"/>
            <a:ext cx="9067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324600"/>
            <a:ext cx="883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ＭＳ Ｐゴシック" charset="0"/>
              </a:rPr>
              <a:t> 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cs typeface="ＭＳ Ｐゴシック" charset="0"/>
              </a:rPr>
              <a:t> 2019</a:t>
            </a:r>
            <a:endParaRPr lang="en-US" sz="2400" b="1" dirty="0">
              <a:solidFill>
                <a:srgbClr val="FF0000"/>
              </a:solidFill>
              <a:latin typeface="+mj-lt"/>
              <a:cs typeface="ＭＳ Ｐゴシック" charset="0"/>
            </a:endParaRPr>
          </a:p>
        </p:txBody>
      </p:sp>
      <p:graphicFrame>
        <p:nvGraphicFramePr>
          <p:cNvPr id="102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360055"/>
              </p:ext>
            </p:extLst>
          </p:nvPr>
        </p:nvGraphicFramePr>
        <p:xfrm>
          <a:off x="0" y="1524000"/>
          <a:ext cx="9164638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Worksheet" r:id="rId5" imgW="8705970" imgH="3247954" progId="Excel.Sheet.8">
                  <p:embed/>
                </p:oleObj>
              </mc:Choice>
              <mc:Fallback>
                <p:oleObj name="Worksheet" r:id="rId5" imgW="8705970" imgH="3247954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64638" cy="376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>
          <a:xfrm>
            <a:off x="3810000" y="0"/>
            <a:ext cx="5638800" cy="762000"/>
          </a:xfrm>
        </p:spPr>
        <p:txBody>
          <a:bodyPr/>
          <a:lstStyle/>
          <a:p>
            <a:pPr eaLnBrk="1" hangingPunct="1"/>
            <a:r>
              <a:rPr lang="ka-GE" altLang="en-US" sz="2000" b="1" dirty="0" smtClean="0">
                <a:solidFill>
                  <a:srgbClr val="C00000"/>
                </a:solidFill>
              </a:rPr>
              <a:t>ქირურგია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/>
            </a:r>
            <a:br>
              <a:rPr lang="en-US" altLang="en-US" sz="2000" b="1" dirty="0" smtClean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2019</a:t>
            </a:r>
            <a:endParaRPr lang="en-US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2667000" y="6858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1508" name="TextBox 13"/>
          <p:cNvSpPr txBox="1">
            <a:spLocks noChangeArrowheads="1"/>
          </p:cNvSpPr>
          <p:nvPr/>
        </p:nvSpPr>
        <p:spPr bwMode="auto">
          <a:xfrm>
            <a:off x="3352800" y="19812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400">
              <a:latin typeface="Calibri" pitchFamily="34" charset="0"/>
            </a:endParaRPr>
          </a:p>
        </p:txBody>
      </p:sp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2819400" y="762000"/>
            <a:ext cx="35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1600" b="1">
              <a:latin typeface="Calibri" pitchFamily="34" charset="0"/>
            </a:endParaRPr>
          </a:p>
        </p:txBody>
      </p:sp>
      <p:pic>
        <p:nvPicPr>
          <p:cNvPr id="21510" name="Picture 7" descr="C:\Documents and Settings\Administrator\Desktop\UMC_ლოგო saboloo yvelaze yvel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3810000" y="19812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276600" y="19812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436721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143000" y="685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002060"/>
                </a:solidFill>
                <a:latin typeface="Calibri" pitchFamily="34" charset="0"/>
              </a:rPr>
              <a:t>                       I          II         III        IV       V          VI        VII        VIII         IX       X      XI     XII</a:t>
            </a:r>
            <a:endParaRPr lang="en-US" altLang="en-US" sz="1600"/>
          </a:p>
        </p:txBody>
      </p:sp>
      <p:sp>
        <p:nvSpPr>
          <p:cNvPr id="21515" name="Rectangle 73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63165"/>
              </p:ext>
            </p:extLst>
          </p:nvPr>
        </p:nvGraphicFramePr>
        <p:xfrm>
          <a:off x="2" y="990600"/>
          <a:ext cx="9144000" cy="5117066"/>
        </p:xfrm>
        <a:graphic>
          <a:graphicData uri="http://schemas.openxmlformats.org/drawingml/2006/table">
            <a:tbl>
              <a:tblPr/>
              <a:tblGrid>
                <a:gridCol w="2066309">
                  <a:extLst>
                    <a:ext uri="{9D8B030D-6E8A-4147-A177-3AD203B41FA5}"/>
                  </a:extLst>
                </a:gridCol>
                <a:gridCol w="516577">
                  <a:extLst>
                    <a:ext uri="{9D8B030D-6E8A-4147-A177-3AD203B41FA5}"/>
                  </a:extLst>
                </a:gridCol>
                <a:gridCol w="617512">
                  <a:extLst>
                    <a:ext uri="{9D8B030D-6E8A-4147-A177-3AD203B41FA5}"/>
                  </a:extLst>
                </a:gridCol>
                <a:gridCol w="501257">
                  <a:extLst>
                    <a:ext uri="{9D8B030D-6E8A-4147-A177-3AD203B41FA5}"/>
                  </a:extLst>
                </a:gridCol>
                <a:gridCol w="582416">
                  <a:extLst>
                    <a:ext uri="{9D8B030D-6E8A-4147-A177-3AD203B41FA5}"/>
                  </a:extLst>
                </a:gridCol>
                <a:gridCol w="564419">
                  <a:extLst>
                    <a:ext uri="{9D8B030D-6E8A-4147-A177-3AD203B41FA5}"/>
                  </a:extLst>
                </a:gridCol>
                <a:gridCol w="631497">
                  <a:extLst>
                    <a:ext uri="{9D8B030D-6E8A-4147-A177-3AD203B41FA5}"/>
                  </a:extLst>
                </a:gridCol>
                <a:gridCol w="474440">
                  <a:extLst>
                    <a:ext uri="{9D8B030D-6E8A-4147-A177-3AD203B41FA5}"/>
                  </a:extLst>
                </a:gridCol>
                <a:gridCol w="692784">
                  <a:extLst>
                    <a:ext uri="{9D8B030D-6E8A-4147-A177-3AD203B41FA5}"/>
                  </a:extLst>
                </a:gridCol>
                <a:gridCol w="602671">
                  <a:extLst>
                    <a:ext uri="{9D8B030D-6E8A-4147-A177-3AD203B41FA5}"/>
                  </a:extLst>
                </a:gridCol>
                <a:gridCol w="602674">
                  <a:extLst>
                    <a:ext uri="{9D8B030D-6E8A-4147-A177-3AD203B41FA5}"/>
                  </a:extLst>
                </a:gridCol>
                <a:gridCol w="573977">
                  <a:extLst>
                    <a:ext uri="{9D8B030D-6E8A-4147-A177-3AD203B41FA5}"/>
                  </a:extLst>
                </a:gridCol>
                <a:gridCol w="28698">
                  <a:extLst>
                    <a:ext uri="{9D8B030D-6E8A-4147-A177-3AD203B41FA5}"/>
                  </a:extLst>
                </a:gridCol>
                <a:gridCol w="602671">
                  <a:extLst>
                    <a:ext uri="{9D8B030D-6E8A-4147-A177-3AD203B41FA5}"/>
                  </a:extLst>
                </a:gridCol>
                <a:gridCol w="86098">
                  <a:extLst>
                    <a:ext uri="{9D8B030D-6E8A-4147-A177-3AD203B41FA5}"/>
                  </a:extLst>
                </a:gridCol>
              </a:tblGrid>
              <a:tr h="49882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სულ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4294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თორაკალური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867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თავ-კისრის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867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მამოლოგიური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867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პროქტოლოგიური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867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აბდომინური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38677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უროლოგიური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5414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კანის, ძვლებისა და რბ/ქსოვილების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063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გინეკოლოგიური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/>
                </a:extLst>
              </a:tr>
              <a:tr h="3094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ბავშვთა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49882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ურგენტი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cadNusx" pitchFamily="2" charset="0"/>
                        <a:ea typeface="MS PGothic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  <a:tr h="49882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cadNusx" pitchFamily="2" charset="0"/>
                          <a:ea typeface="MS PGothic" pitchFamily="34" charset="-128"/>
                        </a:rPr>
                        <a:t>ტრავმატოლოგია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33733</TotalTime>
  <Words>1092</Words>
  <Application>Microsoft Office PowerPoint</Application>
  <PresentationFormat>On-screen Show (4:3)</PresentationFormat>
  <Paragraphs>825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ＭＳ Ｐゴシック</vt:lpstr>
      <vt:lpstr>AcadNusx</vt:lpstr>
      <vt:lpstr>Arial</vt:lpstr>
      <vt:lpstr>Calibri</vt:lpstr>
      <vt:lpstr>Calibri Light</vt:lpstr>
      <vt:lpstr>LitNusx</vt:lpstr>
      <vt:lpstr>Sylfaen</vt:lpstr>
      <vt:lpstr>Times New Roman</vt:lpstr>
      <vt:lpstr>Office Theme</vt:lpstr>
      <vt:lpstr>Worksheet</vt:lpstr>
      <vt:lpstr>Microsoft Excel 97-2003 Worksheet</vt:lpstr>
      <vt:lpstr>PowerPoint Presentation</vt:lpstr>
      <vt:lpstr>PowerPoint Presentation</vt:lpstr>
      <vt:lpstr>საწოლთა  ფონდი,  სტაციონარი</vt:lpstr>
      <vt:lpstr>PowerPoint Presentation</vt:lpstr>
      <vt:lpstr>ბრუნვა        2019</vt:lpstr>
      <vt:lpstr>დატვირთვა      2019 </vt:lpstr>
      <vt:lpstr>დაყოვნება     2019 </vt:lpstr>
      <vt:lpstr>გატარებული სტაციონარული პაციენტების რაოდენობა  2019</vt:lpstr>
      <vt:lpstr>ქირურგია 2019</vt:lpstr>
      <vt:lpstr>PowerPoint Presentation</vt:lpstr>
      <vt:lpstr>გატარებული  ს/დ  რაოდენობა  2019</vt:lpstr>
      <vt:lpstr> გატარებული  საწოლ -დღეების  რაოდენობა      2019</vt:lpstr>
      <vt:lpstr>ლეტალობოს მაჩვენებელი  2019</vt:lpstr>
      <vt:lpstr>    ლეტალობოს მაჩვენებელი  2019 </vt:lpstr>
      <vt:lpstr>ამბულატორიული სერვისები    სპეციალისტების კონსულტაცია  </vt:lpstr>
      <vt:lpstr> ამბულატორიული სერვისები             სისხლის ლაბორატორიული კვლევები </vt:lpstr>
      <vt:lpstr>PowerPoint Presentation</vt:lpstr>
      <vt:lpstr>       ამბულატორიული სერვისები   ციტოლოგიური კვლევები </vt:lpstr>
      <vt:lpstr>PowerPoint Presentation</vt:lpstr>
      <vt:lpstr> ამბულატორიული სერვისები    ინსტრუმენტული კვლევები  ულტრაბგერითი კვლევა </vt:lpstr>
      <vt:lpstr>PowerPoint Presentation</vt:lpstr>
      <vt:lpstr> ამბულატორიული სერვისები  </vt:lpstr>
      <vt:lpstr>ამბულატორიული სერვისი  </vt:lpstr>
      <vt:lpstr>ამბულატორიული სერვისი  ქიმიო/ჰორმონო თერაპია  </vt:lpstr>
      <vt:lpstr>ამბულატორიული სერვისი მცირე ოპერაციები  </vt:lpstr>
      <vt:lpstr> ოპერაციების დღიური მაჩვენებელი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Lika Chumburidze</dc:creator>
  <cp:lastModifiedBy>NINO555</cp:lastModifiedBy>
  <cp:revision>1680</cp:revision>
  <dcterms:created xsi:type="dcterms:W3CDTF">2006-08-16T00:00:00Z</dcterms:created>
  <dcterms:modified xsi:type="dcterms:W3CDTF">2019-07-23T08:09:15Z</dcterms:modified>
</cp:coreProperties>
</file>