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8" r:id="rId3"/>
    <p:sldId id="257" r:id="rId4"/>
    <p:sldId id="259" r:id="rId5"/>
    <p:sldId id="261" r:id="rId6"/>
    <p:sldId id="262" r:id="rId7"/>
    <p:sldId id="263" r:id="rId8"/>
    <p:sldId id="264" r:id="rId9"/>
    <p:sldId id="265" r:id="rId10"/>
    <p:sldId id="266"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14387-BAAE-4B3B-8AE4-1A577DD482C7}" type="datetimeFigureOut">
              <a:rPr lang="en-US" smtClean="0"/>
              <a:pPr/>
              <a:t>8/26/2019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A61DA-572F-4EAC-AE6F-A21C4C8274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61DA-572F-4EAC-AE6F-A21C4C82747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61DA-572F-4EAC-AE6F-A21C4C827471}"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61DA-572F-4EAC-AE6F-A21C4C827471}"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61DA-572F-4EAC-AE6F-A21C4C827471}"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A61DA-572F-4EAC-AE6F-A21C4C82747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839200" cy="2228850"/>
          </a:xfrm>
        </p:spPr>
        <p:txBody>
          <a:bodyPr/>
          <a:lstStyle/>
          <a:p>
            <a:r>
              <a:rPr lang="ka-GE" sz="4000" b="1" dirty="0" smtClean="0">
                <a:solidFill>
                  <a:srgbClr val="FF0000"/>
                </a:solidFill>
              </a:rPr>
              <a:t>იძულებით გადაადგილებულ პირთა </a:t>
            </a:r>
            <a:r>
              <a:rPr lang="ka-GE" b="1" dirty="0" smtClean="0">
                <a:solidFill>
                  <a:srgbClr val="FF0000"/>
                </a:solidFill>
              </a:rPr>
              <a:t/>
            </a:r>
            <a:br>
              <a:rPr lang="ka-GE" b="1" dirty="0" smtClean="0">
                <a:solidFill>
                  <a:srgbClr val="FF0000"/>
                </a:solidFill>
              </a:rPr>
            </a:br>
            <a:r>
              <a:rPr lang="ka-GE" b="1" dirty="0" smtClean="0">
                <a:solidFill>
                  <a:srgbClr val="FF0000"/>
                </a:solidFill>
              </a:rPr>
              <a:t>საინიციატივო ჯგუფი</a:t>
            </a:r>
            <a:endParaRPr lang="en-US" b="1" dirty="0">
              <a:solidFill>
                <a:srgbClr val="FF0000"/>
              </a:solidFill>
            </a:endParaRPr>
          </a:p>
        </p:txBody>
      </p:sp>
      <p:sp>
        <p:nvSpPr>
          <p:cNvPr id="3" name="Subtitle 2"/>
          <p:cNvSpPr>
            <a:spLocks noGrp="1"/>
          </p:cNvSpPr>
          <p:nvPr>
            <p:ph type="subTitle" idx="1"/>
          </p:nvPr>
        </p:nvSpPr>
        <p:spPr>
          <a:xfrm>
            <a:off x="1981200" y="3429000"/>
            <a:ext cx="7086600" cy="3276600"/>
          </a:xfrm>
        </p:spPr>
        <p:txBody>
          <a:bodyPr>
            <a:normAutofit/>
          </a:bodyPr>
          <a:lstStyle/>
          <a:p>
            <a:r>
              <a:rPr lang="ka-GE" b="1" dirty="0" smtClean="0">
                <a:solidFill>
                  <a:schemeClr val="accent3">
                    <a:lumMod val="50000"/>
                  </a:schemeClr>
                </a:solidFill>
              </a:rPr>
              <a:t>საინიციატივო  ჯგუფის მიერ შემუშავებული წინადადებები იძულებით </a:t>
            </a:r>
            <a:r>
              <a:rPr lang="ka-GE" b="1" dirty="0" smtClean="0">
                <a:solidFill>
                  <a:schemeClr val="accent3">
                    <a:lumMod val="50000"/>
                  </a:schemeClr>
                </a:solidFill>
              </a:rPr>
              <a:t>გად</a:t>
            </a:r>
            <a:r>
              <a:rPr lang="ka-GE" b="1" dirty="0" smtClean="0">
                <a:solidFill>
                  <a:schemeClr val="accent3">
                    <a:lumMod val="50000"/>
                  </a:schemeClr>
                </a:solidFill>
              </a:rPr>
              <a:t>აად</a:t>
            </a:r>
            <a:r>
              <a:rPr lang="ka-GE" b="1" dirty="0" smtClean="0">
                <a:solidFill>
                  <a:schemeClr val="accent3">
                    <a:lumMod val="50000"/>
                  </a:schemeClr>
                </a:solidFill>
              </a:rPr>
              <a:t>გილებულ </a:t>
            </a:r>
            <a:r>
              <a:rPr lang="ka-GE" b="1" dirty="0" smtClean="0">
                <a:solidFill>
                  <a:schemeClr val="accent3">
                    <a:lumMod val="50000"/>
                  </a:schemeClr>
                </a:solidFill>
              </a:rPr>
              <a:t>პირთა მდგომარეობის გასაუმჯობესებლად</a:t>
            </a:r>
          </a:p>
          <a:p>
            <a:endParaRPr lang="en-US" sz="1200" b="1" dirty="0" smtClean="0">
              <a:solidFill>
                <a:schemeClr val="accent3">
                  <a:lumMod val="50000"/>
                </a:schemeClr>
              </a:solidFill>
            </a:endParaRPr>
          </a:p>
          <a:p>
            <a:r>
              <a:rPr lang="ka-GE" sz="3000" b="1" dirty="0" smtClean="0"/>
              <a:t>ავტორი: ბესო შენგელია</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5532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839200" cy="2228850"/>
          </a:xfrm>
        </p:spPr>
        <p:txBody>
          <a:bodyPr>
            <a:noAutofit/>
          </a:bodyPr>
          <a:lstStyle/>
          <a:p>
            <a:r>
              <a:rPr lang="ka-GE" sz="3200" b="1" dirty="0" smtClean="0">
                <a:solidFill>
                  <a:srgbClr val="FF0000"/>
                </a:solidFill>
              </a:rPr>
              <a:t>დევნილთა დაკმაყოფილება ბინის ქირით ინფლაციის გათვალისწინებით გაიზარდოს 500 ლარამდე და სოციალური ქულების ზღვარი  ნაცვლად 30001 აიწიოს 70001 სარეიტინგო ქულამდე.</a:t>
            </a:r>
            <a:endParaRPr lang="en-US" sz="3200" b="1" dirty="0">
              <a:solidFill>
                <a:srgbClr val="FF0000"/>
              </a:solidFill>
            </a:endParaRPr>
          </a:p>
        </p:txBody>
      </p:sp>
      <p:sp>
        <p:nvSpPr>
          <p:cNvPr id="3" name="Subtitle 2"/>
          <p:cNvSpPr>
            <a:spLocks noGrp="1"/>
          </p:cNvSpPr>
          <p:nvPr>
            <p:ph type="subTitle" idx="1"/>
          </p:nvPr>
        </p:nvSpPr>
        <p:spPr>
          <a:xfrm>
            <a:off x="1981200" y="3962400"/>
            <a:ext cx="7086600" cy="2743200"/>
          </a:xfrm>
        </p:spPr>
        <p:txBody>
          <a:bodyPr>
            <a:normAutofit lnSpcReduction="10000"/>
          </a:bodyPr>
          <a:lstStyle/>
          <a:p>
            <a:r>
              <a:rPr lang="ka-GE" sz="3000" b="1" dirty="0" smtClean="0">
                <a:solidFill>
                  <a:srgbClr val="0070C0"/>
                </a:solidFill>
              </a:rPr>
              <a:t>დაუშვებელია დევნილთა დისკრიმინაცია, ძველ კომპაქტურ </a:t>
            </a:r>
            <a:r>
              <a:rPr lang="ka-GE" sz="3000" b="1" smtClean="0">
                <a:solidFill>
                  <a:srgbClr val="0070C0"/>
                </a:solidFill>
              </a:rPr>
              <a:t>დასახლებაში </a:t>
            </a:r>
            <a:r>
              <a:rPr lang="ka-GE" sz="3000" b="1" smtClean="0">
                <a:solidFill>
                  <a:srgbClr val="0070C0"/>
                </a:solidFill>
              </a:rPr>
              <a:t>მცხოვრები </a:t>
            </a:r>
            <a:r>
              <a:rPr lang="ka-GE" sz="3000" b="1" dirty="0" smtClean="0">
                <a:solidFill>
                  <a:srgbClr val="0070C0"/>
                </a:solidFill>
              </a:rPr>
              <a:t>დევნილების საცხოვრებელი პირობები,  უნდა გაუთანაბრდეს ახალ-შესახლებულ დევნილთა საცხოვრებელ პირობებს,</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199"/>
            <a:ext cx="8305800" cy="2514601"/>
          </a:xfrm>
        </p:spPr>
        <p:txBody>
          <a:bodyPr>
            <a:normAutofit fontScale="90000"/>
          </a:bodyPr>
          <a:lstStyle/>
          <a:p>
            <a:r>
              <a:rPr lang="ka-GE" sz="2800" b="1" dirty="0" smtClean="0">
                <a:solidFill>
                  <a:srgbClr val="FF0000"/>
                </a:solidFill>
              </a:rPr>
              <a:t/>
            </a:r>
            <a:br>
              <a:rPr lang="ka-GE" sz="2800" b="1" dirty="0" smtClean="0">
                <a:solidFill>
                  <a:srgbClr val="FF0000"/>
                </a:solidFill>
              </a:rPr>
            </a:br>
            <a:r>
              <a:rPr lang="ka-GE" sz="3100" b="1" dirty="0" smtClean="0">
                <a:solidFill>
                  <a:srgbClr val="FF0000"/>
                </a:solidFill>
              </a:rPr>
              <a:t>დევნილთა საკითხების გადაწყვეტის პერიოდში, გთავაზობთ, ჩვენი საინიციატივო ჯგუფიდან, კომისიაში მონაწილეობა მიიღოს 3 წევრმა, ერთი წევრი მუდმივ მოქმედი სტატუსითა და ორი წევრი როტაციით.....</a:t>
            </a:r>
            <a:endParaRPr lang="en-US" sz="3100" b="1" dirty="0">
              <a:solidFill>
                <a:srgbClr val="FF0000"/>
              </a:solidFill>
            </a:endParaRPr>
          </a:p>
        </p:txBody>
      </p:sp>
      <p:sp>
        <p:nvSpPr>
          <p:cNvPr id="3" name="Subtitle 2"/>
          <p:cNvSpPr>
            <a:spLocks noGrp="1"/>
          </p:cNvSpPr>
          <p:nvPr>
            <p:ph type="subTitle" idx="1"/>
          </p:nvPr>
        </p:nvSpPr>
        <p:spPr>
          <a:xfrm>
            <a:off x="1981200" y="3581400"/>
            <a:ext cx="7086600" cy="3124200"/>
          </a:xfrm>
        </p:spPr>
        <p:txBody>
          <a:bodyPr>
            <a:normAutofit/>
          </a:bodyPr>
          <a:lstStyle/>
          <a:p>
            <a:r>
              <a:rPr lang="ka-GE" sz="3600" b="1" dirty="0" smtClean="0">
                <a:solidFill>
                  <a:srgbClr val="00B050"/>
                </a:solidFill>
              </a:rPr>
              <a:t>“გრძელვადიანი გადაწყვეტის გზების დაგეგმასა და მართვაში დევნილთა მონაწილეობა”</a:t>
            </a:r>
          </a:p>
          <a:p>
            <a:r>
              <a:rPr lang="ka-GE" sz="1700" b="1" dirty="0" smtClean="0"/>
              <a:t>“საქართველოში ქვეყნის შიგნით იძულებით გადაადგილებულ პირთა ინტეგრაციის სამართლებრივი ანალიზი :შესაძლებლობები და გამოწვევები ”</a:t>
            </a:r>
          </a:p>
          <a:p>
            <a:r>
              <a:rPr lang="ka-GE" sz="1700" b="1" dirty="0" smtClean="0"/>
              <a:t> კავკასიის უნივერსიტეტი, თბილისი 2017 წლის მაისი გ.გიორგაძე</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95400"/>
            <a:ext cx="8763000" cy="2305051"/>
          </a:xfrm>
        </p:spPr>
        <p:txBody>
          <a:bodyPr>
            <a:noAutofit/>
          </a:bodyPr>
          <a:lstStyle/>
          <a:p>
            <a:r>
              <a:rPr lang="ka-GE" sz="2800" b="1" dirty="0" smtClean="0">
                <a:solidFill>
                  <a:srgbClr val="FF0000"/>
                </a:solidFill>
              </a:rPr>
              <a:t/>
            </a:r>
            <a:br>
              <a:rPr lang="ka-GE" sz="2800" b="1" dirty="0" smtClean="0">
                <a:solidFill>
                  <a:srgbClr val="FF0000"/>
                </a:solidFill>
              </a:rPr>
            </a:br>
            <a:r>
              <a:rPr lang="ka-GE" sz="2800" b="1" dirty="0" smtClean="0">
                <a:solidFill>
                  <a:srgbClr val="FF0000"/>
                </a:solidFill>
              </a:rPr>
              <a:t/>
            </a:r>
            <a:br>
              <a:rPr lang="ka-GE" sz="2800" b="1" dirty="0" smtClean="0">
                <a:solidFill>
                  <a:srgbClr val="FF0000"/>
                </a:solidFill>
              </a:rPr>
            </a:br>
            <a:r>
              <a:rPr lang="ka-GE" sz="2800" b="1" dirty="0" smtClean="0">
                <a:solidFill>
                  <a:srgbClr val="FF0000"/>
                </a:solidFill>
              </a:rPr>
              <a:t/>
            </a:r>
            <a:br>
              <a:rPr lang="ka-GE" sz="2800" b="1" dirty="0" smtClean="0">
                <a:solidFill>
                  <a:srgbClr val="FF0000"/>
                </a:solidFill>
              </a:rPr>
            </a:br>
            <a:r>
              <a:rPr lang="ka-GE" sz="2800" b="1" dirty="0" smtClean="0">
                <a:solidFill>
                  <a:srgbClr val="FF0000"/>
                </a:solidFill>
              </a:rPr>
              <a:t>ჩვენი საინიციატივო ჯგუფი გამოთქვამს მზადყოფნას, სამინისტრომ კიდევ ერთხელ გადაამოწმოს მათი პირადი მონაცემები, დადგინდეს ვის რა საკუთრება ეკუთვნის და საპილოტედ განხორციელდეს პროექტი სადაც იძულებით გადაადგილებული პირები თავად აიშენებენ საცხოვრებელ ფართებს....</a:t>
            </a:r>
            <a:endParaRPr lang="en-US" sz="2800" b="1" dirty="0">
              <a:solidFill>
                <a:srgbClr val="FF0000"/>
              </a:solidFill>
            </a:endParaRPr>
          </a:p>
        </p:txBody>
      </p:sp>
      <p:sp>
        <p:nvSpPr>
          <p:cNvPr id="3" name="Subtitle 2"/>
          <p:cNvSpPr>
            <a:spLocks noGrp="1"/>
          </p:cNvSpPr>
          <p:nvPr>
            <p:ph type="subTitle" idx="1"/>
          </p:nvPr>
        </p:nvSpPr>
        <p:spPr>
          <a:xfrm>
            <a:off x="1981200" y="3429000"/>
            <a:ext cx="7086600" cy="3276600"/>
          </a:xfrm>
        </p:spPr>
        <p:txBody>
          <a:bodyPr>
            <a:normAutofit/>
          </a:bodyPr>
          <a:lstStyle/>
          <a:p>
            <a:endParaRPr lang="ka-GE" sz="3000" b="1" dirty="0" smtClean="0"/>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pic>
        <p:nvPicPr>
          <p:cNvPr id="5122" name="Picture 2" descr="C:\Users\ABKHAZIA\Desktop\f5bc95875c4e460856d7546979e12340_megaphones-clip-art-clipart-panda-free-clipart-images_467-528.jpeg"/>
          <p:cNvPicPr>
            <a:picLocks noChangeAspect="1" noChangeArrowheads="1"/>
          </p:cNvPicPr>
          <p:nvPr/>
        </p:nvPicPr>
        <p:blipFill>
          <a:blip r:embed="rId4" cstate="print"/>
          <a:srcRect/>
          <a:stretch>
            <a:fillRect/>
          </a:stretch>
        </p:blipFill>
        <p:spPr bwMode="auto">
          <a:xfrm>
            <a:off x="4343400" y="4648200"/>
            <a:ext cx="1819708" cy="2057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399"/>
            <a:ext cx="8839200" cy="1295401"/>
          </a:xfrm>
        </p:spPr>
        <p:txBody>
          <a:bodyPr>
            <a:normAutofit/>
          </a:bodyPr>
          <a:lstStyle/>
          <a:p>
            <a:r>
              <a:rPr lang="ka-GE" sz="2600" b="1" dirty="0" smtClean="0">
                <a:solidFill>
                  <a:srgbClr val="C00000"/>
                </a:solidFill>
              </a:rPr>
              <a:t>“არსებობს შიში თუ ხმას ამოვიღებ, ვერაფერს მივიღებ.”</a:t>
            </a:r>
            <a:r>
              <a:rPr lang="ka-GE" sz="2800" b="1" dirty="0" smtClean="0">
                <a:solidFill>
                  <a:srgbClr val="C00000"/>
                </a:solidFill>
              </a:rPr>
              <a:t/>
            </a:r>
            <a:br>
              <a:rPr lang="ka-GE" sz="2800" b="1" dirty="0" smtClean="0">
                <a:solidFill>
                  <a:srgbClr val="C00000"/>
                </a:solidFill>
              </a:rPr>
            </a:br>
            <a:endParaRPr lang="en-US" sz="2800" b="1" dirty="0">
              <a:solidFill>
                <a:srgbClr val="FF0000"/>
              </a:solidFill>
            </a:endParaRPr>
          </a:p>
        </p:txBody>
      </p:sp>
      <p:sp>
        <p:nvSpPr>
          <p:cNvPr id="3" name="Subtitle 2"/>
          <p:cNvSpPr>
            <a:spLocks noGrp="1"/>
          </p:cNvSpPr>
          <p:nvPr>
            <p:ph type="subTitle" idx="1"/>
          </p:nvPr>
        </p:nvSpPr>
        <p:spPr>
          <a:xfrm>
            <a:off x="1981200" y="3429000"/>
            <a:ext cx="7086600" cy="3276600"/>
          </a:xfrm>
        </p:spPr>
        <p:txBody>
          <a:bodyPr>
            <a:normAutofit/>
          </a:bodyPr>
          <a:lstStyle/>
          <a:p>
            <a:endParaRPr lang="ka-GE" sz="3000" b="1" dirty="0" smtClean="0"/>
          </a:p>
        </p:txBody>
      </p:sp>
      <p:pic>
        <p:nvPicPr>
          <p:cNvPr id="1027" name="Picture 3" descr="C:\Users\ABKHAZIA\Desktop\Infographics_IDMC-01.png"/>
          <p:cNvPicPr>
            <a:picLocks noChangeAspect="1" noChangeArrowheads="1"/>
          </p:cNvPicPr>
          <p:nvPr/>
        </p:nvPicPr>
        <p:blipFill>
          <a:blip r:embed="rId3"/>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4"/>
          <a:srcRect/>
          <a:stretch>
            <a:fillRect/>
          </a:stretch>
        </p:blipFill>
        <p:spPr bwMode="auto">
          <a:xfrm>
            <a:off x="0" y="5105400"/>
            <a:ext cx="2001982" cy="1619250"/>
          </a:xfrm>
          <a:prstGeom prst="rect">
            <a:avLst/>
          </a:prstGeom>
          <a:noFill/>
        </p:spPr>
      </p:pic>
      <p:pic>
        <p:nvPicPr>
          <p:cNvPr id="6146" name="Picture 2" descr="C:\Users\ABKHAZIA\Desktop\111111.JPG"/>
          <p:cNvPicPr>
            <a:picLocks noChangeAspect="1" noChangeArrowheads="1"/>
          </p:cNvPicPr>
          <p:nvPr/>
        </p:nvPicPr>
        <p:blipFill>
          <a:blip r:embed="rId5"/>
          <a:srcRect/>
          <a:stretch>
            <a:fillRect/>
          </a:stretch>
        </p:blipFill>
        <p:spPr bwMode="auto">
          <a:xfrm>
            <a:off x="1981199" y="2362200"/>
            <a:ext cx="3634965" cy="4343400"/>
          </a:xfrm>
          <a:prstGeom prst="rect">
            <a:avLst/>
          </a:prstGeom>
          <a:noFill/>
        </p:spPr>
      </p:pic>
      <p:pic>
        <p:nvPicPr>
          <p:cNvPr id="6147" name="Picture 3" descr="C:\Users\ABKHAZIA\Desktop\22222.JPG"/>
          <p:cNvPicPr>
            <a:picLocks noChangeAspect="1" noChangeArrowheads="1"/>
          </p:cNvPicPr>
          <p:nvPr/>
        </p:nvPicPr>
        <p:blipFill>
          <a:blip r:embed="rId6"/>
          <a:srcRect/>
          <a:stretch>
            <a:fillRect/>
          </a:stretch>
        </p:blipFill>
        <p:spPr bwMode="auto">
          <a:xfrm>
            <a:off x="5638800" y="2362200"/>
            <a:ext cx="3200400" cy="43936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1"/>
            <a:ext cx="8839200" cy="1524000"/>
          </a:xfrm>
        </p:spPr>
        <p:txBody>
          <a:bodyPr>
            <a:normAutofit fontScale="90000"/>
          </a:bodyPr>
          <a:lstStyle/>
          <a:p>
            <a:r>
              <a:rPr lang="ka-GE" sz="3600" b="1" dirty="0" smtClean="0">
                <a:solidFill>
                  <a:srgbClr val="C00000"/>
                </a:solidFill>
              </a:rPr>
              <a:t/>
            </a:r>
            <a:br>
              <a:rPr lang="ka-GE" sz="3600" b="1" dirty="0" smtClean="0">
                <a:solidFill>
                  <a:srgbClr val="C00000"/>
                </a:solidFill>
              </a:rPr>
            </a:br>
            <a:r>
              <a:rPr lang="ka-GE" sz="3600" b="1" dirty="0" smtClean="0">
                <a:solidFill>
                  <a:srgbClr val="C00000"/>
                </a:solidFill>
              </a:rPr>
              <a:t/>
            </a:r>
            <a:br>
              <a:rPr lang="ka-GE" sz="3600" b="1" dirty="0" smtClean="0">
                <a:solidFill>
                  <a:srgbClr val="C00000"/>
                </a:solidFill>
              </a:rPr>
            </a:br>
            <a:r>
              <a:rPr lang="ka-GE" sz="3600" b="1" dirty="0" smtClean="0">
                <a:solidFill>
                  <a:srgbClr val="C00000"/>
                </a:solidFill>
              </a:rPr>
              <a:t>“უნდა ისაუბრო, რომ პრობლემა აღმოფხვრა. დამალვით პრობლემა არ გვარდება”</a:t>
            </a:r>
            <a:r>
              <a:rPr lang="en-US" sz="2800" b="1" dirty="0" smtClean="0">
                <a:solidFill>
                  <a:srgbClr val="C00000"/>
                </a:solidFill>
              </a:rPr>
              <a:t/>
            </a:r>
            <a:br>
              <a:rPr lang="en-US" sz="2800" b="1" dirty="0" smtClean="0">
                <a:solidFill>
                  <a:srgbClr val="C00000"/>
                </a:solidFill>
              </a:rPr>
            </a:br>
            <a:r>
              <a:rPr lang="ka-GE" sz="2800" b="1" dirty="0" smtClean="0">
                <a:solidFill>
                  <a:srgbClr val="C00000"/>
                </a:solidFill>
              </a:rPr>
              <a:t/>
            </a:r>
            <a:br>
              <a:rPr lang="ka-GE" sz="2800" b="1" dirty="0" smtClean="0">
                <a:solidFill>
                  <a:srgbClr val="C00000"/>
                </a:solidFill>
              </a:rPr>
            </a:br>
            <a:endParaRPr lang="en-US" sz="2800" b="1" dirty="0">
              <a:solidFill>
                <a:srgbClr val="FF0000"/>
              </a:solidFill>
            </a:endParaRPr>
          </a:p>
        </p:txBody>
      </p:sp>
      <p:sp>
        <p:nvSpPr>
          <p:cNvPr id="3" name="Subtitle 2"/>
          <p:cNvSpPr>
            <a:spLocks noGrp="1"/>
          </p:cNvSpPr>
          <p:nvPr>
            <p:ph type="subTitle" idx="1"/>
          </p:nvPr>
        </p:nvSpPr>
        <p:spPr>
          <a:xfrm>
            <a:off x="1981200" y="5943600"/>
            <a:ext cx="7086600" cy="762000"/>
          </a:xfrm>
        </p:spPr>
        <p:txBody>
          <a:bodyPr>
            <a:normAutofit fontScale="77500" lnSpcReduction="20000"/>
          </a:bodyPr>
          <a:lstStyle/>
          <a:p>
            <a:r>
              <a:rPr lang="ka-GE" sz="3000" b="1" dirty="0" smtClean="0">
                <a:solidFill>
                  <a:srgbClr val="FF0000"/>
                </a:solidFill>
              </a:rPr>
              <a:t>ნეპოტიზმი და ინტერესთა კონფლიქტი სამინისტროს მაღალი თანამდებობის პირისგან </a:t>
            </a:r>
          </a:p>
        </p:txBody>
      </p:sp>
      <p:pic>
        <p:nvPicPr>
          <p:cNvPr id="1027" name="Picture 3" descr="C:\Users\ABKHAZIA\Desktop\Infographics_IDMC-01.png"/>
          <p:cNvPicPr>
            <a:picLocks noChangeAspect="1" noChangeArrowheads="1"/>
          </p:cNvPicPr>
          <p:nvPr/>
        </p:nvPicPr>
        <p:blipFill>
          <a:blip r:embed="rId3"/>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4"/>
          <a:srcRect/>
          <a:stretch>
            <a:fillRect/>
          </a:stretch>
        </p:blipFill>
        <p:spPr bwMode="auto">
          <a:xfrm>
            <a:off x="0" y="5105400"/>
            <a:ext cx="2001982" cy="1619250"/>
          </a:xfrm>
          <a:prstGeom prst="rect">
            <a:avLst/>
          </a:prstGeom>
          <a:noFill/>
        </p:spPr>
      </p:pic>
      <p:pic>
        <p:nvPicPr>
          <p:cNvPr id="7170" name="Picture 2" descr="C:\Users\ABKHAZIA\Desktop\asdf.JPG"/>
          <p:cNvPicPr>
            <a:picLocks noChangeAspect="1" noChangeArrowheads="1"/>
          </p:cNvPicPr>
          <p:nvPr/>
        </p:nvPicPr>
        <p:blipFill>
          <a:blip r:embed="rId5"/>
          <a:srcRect/>
          <a:stretch>
            <a:fillRect/>
          </a:stretch>
        </p:blipFill>
        <p:spPr bwMode="auto">
          <a:xfrm>
            <a:off x="2362200" y="2514600"/>
            <a:ext cx="6553200" cy="30933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1"/>
            <a:ext cx="8839200" cy="1524000"/>
          </a:xfrm>
        </p:spPr>
        <p:txBody>
          <a:bodyPr>
            <a:normAutofit fontScale="90000"/>
          </a:bodyPr>
          <a:lstStyle/>
          <a:p>
            <a:r>
              <a:rPr lang="ka-GE" sz="3600" b="1" dirty="0" smtClean="0">
                <a:solidFill>
                  <a:srgbClr val="C00000"/>
                </a:solidFill>
              </a:rPr>
              <a:t/>
            </a:r>
            <a:br>
              <a:rPr lang="ka-GE" sz="3600" b="1" dirty="0" smtClean="0">
                <a:solidFill>
                  <a:srgbClr val="C00000"/>
                </a:solidFill>
              </a:rPr>
            </a:br>
            <a:r>
              <a:rPr lang="ka-GE" sz="3600" b="1" dirty="0" smtClean="0">
                <a:solidFill>
                  <a:srgbClr val="C00000"/>
                </a:solidFill>
              </a:rPr>
              <a:t/>
            </a:r>
            <a:br>
              <a:rPr lang="ka-GE" sz="3600" b="1" dirty="0" smtClean="0">
                <a:solidFill>
                  <a:srgbClr val="C00000"/>
                </a:solidFill>
              </a:rPr>
            </a:br>
            <a:r>
              <a:rPr lang="ka-GE" sz="3600" b="1" dirty="0" smtClean="0">
                <a:solidFill>
                  <a:srgbClr val="C00000"/>
                </a:solidFill>
              </a:rPr>
              <a:t>“უნდა ისაუბრო, რომ პრობლემა აღმოფხვრა. დამალვით პრობლემა არ გვარდება”</a:t>
            </a:r>
            <a:r>
              <a:rPr lang="en-US" sz="2800" b="1" dirty="0" smtClean="0">
                <a:solidFill>
                  <a:srgbClr val="C00000"/>
                </a:solidFill>
              </a:rPr>
              <a:t/>
            </a:r>
            <a:br>
              <a:rPr lang="en-US" sz="2800" b="1" dirty="0" smtClean="0">
                <a:solidFill>
                  <a:srgbClr val="C00000"/>
                </a:solidFill>
              </a:rPr>
            </a:br>
            <a:r>
              <a:rPr lang="ka-GE" sz="2800" b="1" dirty="0" smtClean="0">
                <a:solidFill>
                  <a:srgbClr val="C00000"/>
                </a:solidFill>
              </a:rPr>
              <a:t/>
            </a:r>
            <a:br>
              <a:rPr lang="ka-GE" sz="2800" b="1" dirty="0" smtClean="0">
                <a:solidFill>
                  <a:srgbClr val="C00000"/>
                </a:solidFill>
              </a:rPr>
            </a:br>
            <a:endParaRPr lang="en-US" sz="2800" b="1" dirty="0">
              <a:solidFill>
                <a:srgbClr val="FF0000"/>
              </a:solidFill>
            </a:endParaRPr>
          </a:p>
        </p:txBody>
      </p:sp>
      <p:sp>
        <p:nvSpPr>
          <p:cNvPr id="3" name="Subtitle 2"/>
          <p:cNvSpPr>
            <a:spLocks noGrp="1"/>
          </p:cNvSpPr>
          <p:nvPr>
            <p:ph type="subTitle" idx="1"/>
          </p:nvPr>
        </p:nvSpPr>
        <p:spPr>
          <a:xfrm>
            <a:off x="1981200" y="5943600"/>
            <a:ext cx="7086600" cy="762000"/>
          </a:xfrm>
        </p:spPr>
        <p:txBody>
          <a:bodyPr>
            <a:normAutofit/>
          </a:bodyPr>
          <a:lstStyle/>
          <a:p>
            <a:r>
              <a:rPr lang="ka-GE" sz="3000" b="1" dirty="0" smtClean="0">
                <a:solidFill>
                  <a:srgbClr val="FF0000"/>
                </a:solidFill>
              </a:rPr>
              <a:t>უპასუხისმგებლო განცხადებები</a:t>
            </a:r>
          </a:p>
        </p:txBody>
      </p:sp>
      <p:pic>
        <p:nvPicPr>
          <p:cNvPr id="1027" name="Picture 3" descr="C:\Users\ABKHAZIA\Desktop\Infographics_IDMC-01.png"/>
          <p:cNvPicPr>
            <a:picLocks noChangeAspect="1" noChangeArrowheads="1"/>
          </p:cNvPicPr>
          <p:nvPr/>
        </p:nvPicPr>
        <p:blipFill>
          <a:blip r:embed="rId3"/>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4"/>
          <a:srcRect/>
          <a:stretch>
            <a:fillRect/>
          </a:stretch>
        </p:blipFill>
        <p:spPr bwMode="auto">
          <a:xfrm>
            <a:off x="0" y="5105400"/>
            <a:ext cx="2001982" cy="1619250"/>
          </a:xfrm>
          <a:prstGeom prst="rect">
            <a:avLst/>
          </a:prstGeom>
          <a:noFill/>
        </p:spPr>
      </p:pic>
      <p:pic>
        <p:nvPicPr>
          <p:cNvPr id="8194" name="Picture 2" descr="C:\Users\ABKHAZIA\Desktop\sdfgsdgf.JPG"/>
          <p:cNvPicPr>
            <a:picLocks noChangeAspect="1" noChangeArrowheads="1"/>
          </p:cNvPicPr>
          <p:nvPr/>
        </p:nvPicPr>
        <p:blipFill>
          <a:blip r:embed="rId5"/>
          <a:srcRect/>
          <a:stretch>
            <a:fillRect/>
          </a:stretch>
        </p:blipFill>
        <p:spPr bwMode="auto">
          <a:xfrm>
            <a:off x="226418" y="2809875"/>
            <a:ext cx="8688982" cy="1228725"/>
          </a:xfrm>
          <a:prstGeom prst="rect">
            <a:avLst/>
          </a:prstGeom>
          <a:noFill/>
        </p:spPr>
      </p:pic>
      <p:pic>
        <p:nvPicPr>
          <p:cNvPr id="8195" name="Picture 3" descr="C:\Users\ABKHAZIA\Desktop\sdsd.JPG"/>
          <p:cNvPicPr>
            <a:picLocks noChangeAspect="1" noChangeArrowheads="1"/>
          </p:cNvPicPr>
          <p:nvPr/>
        </p:nvPicPr>
        <p:blipFill>
          <a:blip r:embed="rId6"/>
          <a:srcRect/>
          <a:stretch>
            <a:fillRect/>
          </a:stretch>
        </p:blipFill>
        <p:spPr bwMode="auto">
          <a:xfrm>
            <a:off x="4419600" y="4038600"/>
            <a:ext cx="2971800" cy="18568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8839200" cy="1524000"/>
          </a:xfrm>
        </p:spPr>
        <p:txBody>
          <a:bodyPr>
            <a:normAutofit fontScale="90000"/>
          </a:bodyPr>
          <a:lstStyle/>
          <a:p>
            <a:r>
              <a:rPr lang="ka-GE" sz="3600" b="1" dirty="0" smtClean="0">
                <a:solidFill>
                  <a:srgbClr val="C00000"/>
                </a:solidFill>
              </a:rPr>
              <a:t/>
            </a:r>
            <a:br>
              <a:rPr lang="ka-GE" sz="3600" b="1" dirty="0" smtClean="0">
                <a:solidFill>
                  <a:srgbClr val="C00000"/>
                </a:solidFill>
              </a:rPr>
            </a:br>
            <a:r>
              <a:rPr lang="ka-GE" b="1" dirty="0" smtClean="0">
                <a:solidFill>
                  <a:srgbClr val="C00000"/>
                </a:solidFill>
              </a:rPr>
              <a:t>გმადლობთ ყურადღებისათვის...</a:t>
            </a:r>
            <a:r>
              <a:rPr lang="en-US" sz="2800" b="1" dirty="0" smtClean="0">
                <a:solidFill>
                  <a:srgbClr val="C00000"/>
                </a:solidFill>
              </a:rPr>
              <a:t/>
            </a:r>
            <a:br>
              <a:rPr lang="en-US" sz="2800" b="1" dirty="0" smtClean="0">
                <a:solidFill>
                  <a:srgbClr val="C00000"/>
                </a:solidFill>
              </a:rPr>
            </a:br>
            <a:r>
              <a:rPr lang="ka-GE" sz="2800" b="1" dirty="0" smtClean="0">
                <a:solidFill>
                  <a:srgbClr val="C00000"/>
                </a:solidFill>
              </a:rPr>
              <a:t/>
            </a:r>
            <a:br>
              <a:rPr lang="ka-GE" sz="2800" b="1" dirty="0" smtClean="0">
                <a:solidFill>
                  <a:srgbClr val="C00000"/>
                </a:solidFill>
              </a:rPr>
            </a:br>
            <a:endParaRPr lang="en-US" sz="2800" b="1" dirty="0">
              <a:solidFill>
                <a:srgbClr val="FF0000"/>
              </a:solidFill>
            </a:endParaRPr>
          </a:p>
        </p:txBody>
      </p:sp>
      <p:sp>
        <p:nvSpPr>
          <p:cNvPr id="3" name="Subtitle 2"/>
          <p:cNvSpPr>
            <a:spLocks noGrp="1"/>
          </p:cNvSpPr>
          <p:nvPr>
            <p:ph type="subTitle" idx="1"/>
          </p:nvPr>
        </p:nvSpPr>
        <p:spPr>
          <a:xfrm>
            <a:off x="2590800" y="5562600"/>
            <a:ext cx="6172200" cy="990600"/>
          </a:xfrm>
        </p:spPr>
        <p:txBody>
          <a:bodyPr>
            <a:noAutofit/>
          </a:bodyPr>
          <a:lstStyle/>
          <a:p>
            <a:r>
              <a:rPr lang="ka-GE" sz="2800" b="1" dirty="0" smtClean="0">
                <a:solidFill>
                  <a:srgbClr val="00B050"/>
                </a:solidFill>
              </a:rPr>
              <a:t>თბილისი </a:t>
            </a:r>
          </a:p>
          <a:p>
            <a:r>
              <a:rPr lang="ka-GE" sz="2800" b="1" dirty="0" smtClean="0">
                <a:solidFill>
                  <a:srgbClr val="00B050"/>
                </a:solidFill>
              </a:rPr>
              <a:t>26 აგვისტო 2019 წელი</a:t>
            </a:r>
          </a:p>
        </p:txBody>
      </p:sp>
      <p:pic>
        <p:nvPicPr>
          <p:cNvPr id="1027" name="Picture 3" descr="C:\Users\ABKHAZIA\Desktop\Infographics_IDMC-01.png"/>
          <p:cNvPicPr>
            <a:picLocks noChangeAspect="1" noChangeArrowheads="1"/>
          </p:cNvPicPr>
          <p:nvPr/>
        </p:nvPicPr>
        <p:blipFill>
          <a:blip r:embed="rId3"/>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4"/>
          <a:srcRect/>
          <a:stretch>
            <a:fillRect/>
          </a:stretch>
        </p:blipFill>
        <p:spPr bwMode="auto">
          <a:xfrm>
            <a:off x="0" y="5105400"/>
            <a:ext cx="2001982" cy="1619250"/>
          </a:xfrm>
          <a:prstGeom prst="rect">
            <a:avLst/>
          </a:prstGeom>
          <a:noFill/>
        </p:spPr>
      </p:pic>
      <p:pic>
        <p:nvPicPr>
          <p:cNvPr id="9218" name="Picture 2" descr="C:\Users\ABKHAZIA\Desktop\download (1).jpg"/>
          <p:cNvPicPr>
            <a:picLocks noChangeAspect="1" noChangeArrowheads="1"/>
          </p:cNvPicPr>
          <p:nvPr/>
        </p:nvPicPr>
        <p:blipFill>
          <a:blip r:embed="rId5"/>
          <a:srcRect/>
          <a:stretch>
            <a:fillRect/>
          </a:stretch>
        </p:blipFill>
        <p:spPr bwMode="auto">
          <a:xfrm>
            <a:off x="3886200" y="2819400"/>
            <a:ext cx="2743200" cy="27310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991600" cy="3200400"/>
          </a:xfrm>
        </p:spPr>
        <p:txBody>
          <a:bodyPr/>
          <a:lstStyle/>
          <a:p>
            <a:endParaRPr lang="en-US" b="1" dirty="0">
              <a:solidFill>
                <a:srgbClr val="FF0000"/>
              </a:solidFill>
            </a:endParaRPr>
          </a:p>
        </p:txBody>
      </p:sp>
      <p:sp>
        <p:nvSpPr>
          <p:cNvPr id="3" name="Subtitle 2"/>
          <p:cNvSpPr>
            <a:spLocks noGrp="1"/>
          </p:cNvSpPr>
          <p:nvPr>
            <p:ph type="subTitle" idx="1"/>
          </p:nvPr>
        </p:nvSpPr>
        <p:spPr>
          <a:xfrm>
            <a:off x="228600" y="3429000"/>
            <a:ext cx="8839200" cy="3276600"/>
          </a:xfrm>
        </p:spPr>
        <p:txBody>
          <a:bodyPr>
            <a:normAutofit/>
          </a:bodyPr>
          <a:lstStyle/>
          <a:p>
            <a:endParaRPr lang="ka-GE" sz="3000" b="1" dirty="0" smtClean="0"/>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pic>
        <p:nvPicPr>
          <p:cNvPr id="4" name="Picture 2" descr="C:\Users\ABKHAZIA\Desktop\048bae64a6c40da9db9816a271663e8e.gif"/>
          <p:cNvPicPr>
            <a:picLocks noChangeAspect="1" noChangeArrowheads="1"/>
          </p:cNvPicPr>
          <p:nvPr/>
        </p:nvPicPr>
        <p:blipFill>
          <a:blip r:embed="rId4"/>
          <a:srcRect/>
          <a:stretch>
            <a:fillRect/>
          </a:stretch>
        </p:blipFill>
        <p:spPr bwMode="auto">
          <a:xfrm>
            <a:off x="609600" y="228600"/>
            <a:ext cx="1541351" cy="1325562"/>
          </a:xfrm>
          <a:prstGeom prst="rect">
            <a:avLst/>
          </a:prstGeom>
          <a:noFill/>
        </p:spPr>
      </p:pic>
      <p:pic>
        <p:nvPicPr>
          <p:cNvPr id="5" name="Picture 3" descr="C:\Users\ABKHAZIA\Desktop\1524556322_-vi.jpg"/>
          <p:cNvPicPr>
            <a:picLocks noChangeAspect="1" noChangeArrowheads="1"/>
          </p:cNvPicPr>
          <p:nvPr/>
        </p:nvPicPr>
        <p:blipFill>
          <a:blip r:embed="rId5"/>
          <a:srcRect/>
          <a:stretch>
            <a:fillRect/>
          </a:stretch>
        </p:blipFill>
        <p:spPr bwMode="auto">
          <a:xfrm>
            <a:off x="304800" y="2057400"/>
            <a:ext cx="3095625" cy="1076325"/>
          </a:xfrm>
          <a:prstGeom prst="rect">
            <a:avLst/>
          </a:prstGeom>
          <a:noFill/>
        </p:spPr>
      </p:pic>
      <p:pic>
        <p:nvPicPr>
          <p:cNvPr id="1028" name="Picture 4" descr="C:\Users\ABKHAZIA\Desktop\images.jpg"/>
          <p:cNvPicPr>
            <a:picLocks noChangeAspect="1" noChangeArrowheads="1"/>
          </p:cNvPicPr>
          <p:nvPr/>
        </p:nvPicPr>
        <p:blipFill>
          <a:blip r:embed="rId6"/>
          <a:srcRect/>
          <a:stretch>
            <a:fillRect/>
          </a:stretch>
        </p:blipFill>
        <p:spPr bwMode="auto">
          <a:xfrm>
            <a:off x="6705600" y="3810000"/>
            <a:ext cx="1943100" cy="2352675"/>
          </a:xfrm>
          <a:prstGeom prst="rect">
            <a:avLst/>
          </a:prstGeom>
          <a:noFill/>
        </p:spPr>
      </p:pic>
      <p:pic>
        <p:nvPicPr>
          <p:cNvPr id="6" name="Picture 5" descr="C:\Users\ABKHAZIA\Desktop\ომბუდსმენი.jpg"/>
          <p:cNvPicPr>
            <a:picLocks noChangeAspect="1" noChangeArrowheads="1"/>
          </p:cNvPicPr>
          <p:nvPr/>
        </p:nvPicPr>
        <p:blipFill>
          <a:blip r:embed="rId7"/>
          <a:srcRect/>
          <a:stretch>
            <a:fillRect/>
          </a:stretch>
        </p:blipFill>
        <p:spPr bwMode="auto">
          <a:xfrm>
            <a:off x="2743200" y="4800600"/>
            <a:ext cx="3317207" cy="1870075"/>
          </a:xfrm>
          <a:prstGeom prst="rect">
            <a:avLst/>
          </a:prstGeom>
          <a:noFill/>
        </p:spPr>
      </p:pic>
      <p:pic>
        <p:nvPicPr>
          <p:cNvPr id="1030" name="Picture 6" descr="C:\Users\ABKHAZIA\Desktop\1434962166heinrich.jpg"/>
          <p:cNvPicPr>
            <a:picLocks noChangeAspect="1" noChangeArrowheads="1"/>
          </p:cNvPicPr>
          <p:nvPr/>
        </p:nvPicPr>
        <p:blipFill>
          <a:blip r:embed="rId8"/>
          <a:srcRect/>
          <a:stretch>
            <a:fillRect/>
          </a:stretch>
        </p:blipFill>
        <p:spPr bwMode="auto">
          <a:xfrm>
            <a:off x="6334687" y="1828800"/>
            <a:ext cx="2809313" cy="1525587"/>
          </a:xfrm>
          <a:prstGeom prst="rect">
            <a:avLst/>
          </a:prstGeom>
          <a:noFill/>
        </p:spPr>
      </p:pic>
      <p:pic>
        <p:nvPicPr>
          <p:cNvPr id="1031" name="Picture 7" descr="C:\Users\ABKHAZIA\Desktop\no_image_ka.png"/>
          <p:cNvPicPr>
            <a:picLocks noChangeAspect="1" noChangeArrowheads="1"/>
          </p:cNvPicPr>
          <p:nvPr/>
        </p:nvPicPr>
        <p:blipFill>
          <a:blip r:embed="rId9"/>
          <a:srcRect/>
          <a:stretch>
            <a:fillRect/>
          </a:stretch>
        </p:blipFill>
        <p:spPr bwMode="auto">
          <a:xfrm>
            <a:off x="304800" y="3429000"/>
            <a:ext cx="2438400" cy="1693862"/>
          </a:xfrm>
          <a:prstGeom prst="rect">
            <a:avLst/>
          </a:prstGeom>
          <a:noFill/>
        </p:spPr>
      </p:pic>
      <p:pic>
        <p:nvPicPr>
          <p:cNvPr id="1032" name="Picture 8" descr="C:\Users\ABKHAZIA\Desktop\new-usaid-logo.jpg"/>
          <p:cNvPicPr>
            <a:picLocks noChangeAspect="1" noChangeArrowheads="1"/>
          </p:cNvPicPr>
          <p:nvPr/>
        </p:nvPicPr>
        <p:blipFill>
          <a:blip r:embed="rId10" cstate="print"/>
          <a:srcRect/>
          <a:stretch>
            <a:fillRect/>
          </a:stretch>
        </p:blipFill>
        <p:spPr bwMode="auto">
          <a:xfrm>
            <a:off x="3429000" y="2743200"/>
            <a:ext cx="2448256" cy="2017146"/>
          </a:xfrm>
          <a:prstGeom prst="rect">
            <a:avLst/>
          </a:prstGeom>
          <a:noFill/>
        </p:spPr>
      </p:pic>
      <p:pic>
        <p:nvPicPr>
          <p:cNvPr id="1033" name="Picture 9" descr="C:\Users\ABKHAZIA\Desktop\1630314_20140907074152.png"/>
          <p:cNvPicPr>
            <a:picLocks noChangeAspect="1" noChangeArrowheads="1"/>
          </p:cNvPicPr>
          <p:nvPr/>
        </p:nvPicPr>
        <p:blipFill>
          <a:blip r:embed="rId11"/>
          <a:srcRect/>
          <a:stretch>
            <a:fillRect/>
          </a:stretch>
        </p:blipFill>
        <p:spPr bwMode="auto">
          <a:xfrm>
            <a:off x="4953000" y="2133600"/>
            <a:ext cx="2514600" cy="1143000"/>
          </a:xfrm>
          <a:prstGeom prst="rect">
            <a:avLst/>
          </a:prstGeom>
          <a:noFill/>
        </p:spPr>
      </p:pic>
      <p:pic>
        <p:nvPicPr>
          <p:cNvPr id="1034" name="Picture 10" descr="C:\Users\ABKHAZIA\Desktop\download.jpg"/>
          <p:cNvPicPr>
            <a:picLocks noChangeAspect="1" noChangeArrowheads="1"/>
          </p:cNvPicPr>
          <p:nvPr/>
        </p:nvPicPr>
        <p:blipFill>
          <a:blip r:embed="rId12"/>
          <a:srcRect/>
          <a:stretch>
            <a:fillRect/>
          </a:stretch>
        </p:blipFill>
        <p:spPr bwMode="auto">
          <a:xfrm>
            <a:off x="3200400" y="0"/>
            <a:ext cx="2905125" cy="1571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514600"/>
            <a:ext cx="9144000" cy="4343400"/>
          </a:xfrm>
        </p:spPr>
        <p:txBody>
          <a:bodyPr>
            <a:normAutofit/>
          </a:bodyPr>
          <a:lstStyle/>
          <a:p>
            <a:r>
              <a:rPr lang="ka-GE" sz="2400" b="1" dirty="0" smtClean="0">
                <a:solidFill>
                  <a:srgbClr val="C00000"/>
                </a:solidFill>
              </a:rPr>
              <a:t>“დევნილი საზოგადოება არ ვართ სხვებისგან განსხვავებული და ყველაფერი, რაც ადამიანებისთვის დამახასიათებელია, ჩვენც გვახასიათებს”</a:t>
            </a:r>
          </a:p>
          <a:p>
            <a:r>
              <a:rPr lang="ka-GE" sz="2400" b="1" dirty="0" smtClean="0">
                <a:solidFill>
                  <a:srgbClr val="C00000"/>
                </a:solidFill>
              </a:rPr>
              <a:t>“ყველა დევნილი, ვინც აქ ვართ, თავს დაზარალებულად ვგრძნობთ, საუბარი მიდის იმაზე, რომ არც სახლი მაქვს, არც საფლავები და კიდევ ბოდიში უნდა მოვიხადოთ?! ”</a:t>
            </a:r>
          </a:p>
          <a:p>
            <a:r>
              <a:rPr lang="ka-GE" sz="2400" b="1" dirty="0" smtClean="0">
                <a:solidFill>
                  <a:srgbClr val="C00000"/>
                </a:solidFill>
              </a:rPr>
              <a:t>“იმ ფონზე, რაც უმუშევრობასთან დაკავშირებით არის ჩვენს ქვეყანაში, არ მიმაჩნია მიზანშეწონილად ხელისუფლების გადაწყვეტილება ამ ადამიანებისთვის კომუნალური მომსახურეობის ხარჯებზე შეღავათების შეწყვეტის შესახებ”</a:t>
            </a:r>
            <a:endParaRPr lang="en-US" sz="2400" b="1" dirty="0">
              <a:solidFill>
                <a:srgbClr val="C00000"/>
              </a:solidFill>
            </a:endParaRPr>
          </a:p>
        </p:txBody>
      </p:sp>
      <p:pic>
        <p:nvPicPr>
          <p:cNvPr id="63490" name="Picture 2" descr="C:\Users\ABKHAZIA\Desktop\987654321.JPG"/>
          <p:cNvPicPr>
            <a:picLocks noChangeAspect="1" noChangeArrowheads="1"/>
          </p:cNvPicPr>
          <p:nvPr/>
        </p:nvPicPr>
        <p:blipFill>
          <a:blip r:embed="rId2"/>
          <a:srcRect/>
          <a:stretch>
            <a:fillRect/>
          </a:stretch>
        </p:blipFill>
        <p:spPr bwMode="auto">
          <a:xfrm>
            <a:off x="0" y="0"/>
            <a:ext cx="9144000" cy="2590800"/>
          </a:xfrm>
          <a:prstGeom prst="rect">
            <a:avLst/>
          </a:prstGeom>
          <a:noFill/>
        </p:spPr>
      </p:pic>
      <p:pic>
        <p:nvPicPr>
          <p:cNvPr id="5" name="Picture 2" descr="C:\Users\ABKHAZIA\Desktop\1434962166heinrich.jpg"/>
          <p:cNvPicPr>
            <a:picLocks noChangeAspect="1" noChangeArrowheads="1"/>
          </p:cNvPicPr>
          <p:nvPr/>
        </p:nvPicPr>
        <p:blipFill>
          <a:blip r:embed="rId3" cstate="print"/>
          <a:srcRect/>
          <a:stretch>
            <a:fillRect/>
          </a:stretch>
        </p:blipFill>
        <p:spPr bwMode="auto">
          <a:xfrm>
            <a:off x="5486400" y="1600200"/>
            <a:ext cx="1683834" cy="91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514600"/>
            <a:ext cx="9144000" cy="4343400"/>
          </a:xfrm>
        </p:spPr>
        <p:txBody>
          <a:bodyPr>
            <a:normAutofit/>
          </a:bodyPr>
          <a:lstStyle/>
          <a:p>
            <a:r>
              <a:rPr lang="ka-GE" sz="2400" b="1" dirty="0" smtClean="0">
                <a:solidFill>
                  <a:srgbClr val="C00000"/>
                </a:solidFill>
              </a:rPr>
              <a:t>“პირველ რიგში ავარიული შენობები უნდა დაცლილიყო, დღეს თითქმის ყველა ავარიულ შენობაში კვლავ იმყოფებიან დევნილები”</a:t>
            </a:r>
          </a:p>
          <a:p>
            <a:r>
              <a:rPr lang="ka-GE" sz="2400" b="1" dirty="0" smtClean="0">
                <a:solidFill>
                  <a:srgbClr val="C00000"/>
                </a:solidFill>
              </a:rPr>
              <a:t>“საქართველოს დევნილები მარტო არჩევნების წინ ახსენდება, მთელი წელი გაჩუმებულია. წელიწადში ერთხელ ამოღებული ხმა არაფერი არ არის, აღარც ტელევიზორშია ეს თემა. დევნილების საკითხი მიჩქმალულია”</a:t>
            </a:r>
          </a:p>
          <a:p>
            <a:r>
              <a:rPr lang="ka-GE" sz="2400" b="1" dirty="0" smtClean="0">
                <a:solidFill>
                  <a:srgbClr val="C00000"/>
                </a:solidFill>
              </a:rPr>
              <a:t>“არსებობს შიში თუ ხმას ამოვიღებ, ვერაფერს მივიღებ.”</a:t>
            </a:r>
          </a:p>
          <a:p>
            <a:r>
              <a:rPr lang="ka-GE" sz="2400" b="1" dirty="0" smtClean="0">
                <a:solidFill>
                  <a:srgbClr val="C00000"/>
                </a:solidFill>
              </a:rPr>
              <a:t>“უნდა ისაუბრო, რომ პრობლემა აღმოფხვრა. დამალვით პრობლემა არ გვარდება”</a:t>
            </a:r>
            <a:endParaRPr lang="en-US" sz="2400" b="1" dirty="0">
              <a:solidFill>
                <a:srgbClr val="C00000"/>
              </a:solidFill>
            </a:endParaRPr>
          </a:p>
        </p:txBody>
      </p:sp>
      <p:pic>
        <p:nvPicPr>
          <p:cNvPr id="63490" name="Picture 2" descr="C:\Users\ABKHAZIA\Desktop\987654321.JPG"/>
          <p:cNvPicPr>
            <a:picLocks noChangeAspect="1" noChangeArrowheads="1"/>
          </p:cNvPicPr>
          <p:nvPr/>
        </p:nvPicPr>
        <p:blipFill>
          <a:blip r:embed="rId2"/>
          <a:srcRect/>
          <a:stretch>
            <a:fillRect/>
          </a:stretch>
        </p:blipFill>
        <p:spPr bwMode="auto">
          <a:xfrm>
            <a:off x="0" y="0"/>
            <a:ext cx="9144000" cy="2590800"/>
          </a:xfrm>
          <a:prstGeom prst="rect">
            <a:avLst/>
          </a:prstGeom>
          <a:noFill/>
        </p:spPr>
      </p:pic>
      <p:pic>
        <p:nvPicPr>
          <p:cNvPr id="2050" name="Picture 2" descr="C:\Users\ABKHAZIA\Desktop\1434962166heinrich.jpg"/>
          <p:cNvPicPr>
            <a:picLocks noChangeAspect="1" noChangeArrowheads="1"/>
          </p:cNvPicPr>
          <p:nvPr/>
        </p:nvPicPr>
        <p:blipFill>
          <a:blip r:embed="rId3" cstate="print"/>
          <a:srcRect/>
          <a:stretch>
            <a:fillRect/>
          </a:stretch>
        </p:blipFill>
        <p:spPr bwMode="auto">
          <a:xfrm>
            <a:off x="5486400" y="1600200"/>
            <a:ext cx="1683834" cy="914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2305051"/>
          </a:xfrm>
        </p:spPr>
        <p:txBody>
          <a:bodyPr/>
          <a:lstStyle/>
          <a:p>
            <a:r>
              <a:rPr lang="ka-GE" sz="2800" b="1" dirty="0" smtClean="0">
                <a:solidFill>
                  <a:srgbClr val="002060"/>
                </a:solidFill>
              </a:rPr>
              <a:t>დღეის მდგომარეობით 284292 დევნილი :</a:t>
            </a:r>
            <a:br>
              <a:rPr lang="ka-GE" sz="2800" b="1" dirty="0" smtClean="0">
                <a:solidFill>
                  <a:srgbClr val="002060"/>
                </a:solidFill>
              </a:rPr>
            </a:br>
            <a:r>
              <a:rPr lang="ka-GE" sz="2800" b="1" dirty="0" smtClean="0">
                <a:solidFill>
                  <a:srgbClr val="002060"/>
                </a:solidFill>
              </a:rPr>
              <a:t>განსახლებულია 116712; განუსახლებელი 167580.</a:t>
            </a:r>
            <a:br>
              <a:rPr lang="ka-GE" sz="2800" b="1" dirty="0" smtClean="0">
                <a:solidFill>
                  <a:srgbClr val="002060"/>
                </a:solidFill>
              </a:rPr>
            </a:br>
            <a:r>
              <a:rPr lang="ka-GE" sz="2800" b="1" dirty="0" smtClean="0">
                <a:solidFill>
                  <a:srgbClr val="002060"/>
                </a:solidFill>
              </a:rPr>
              <a:t> დღეის მდგომარეობით 89629 დევნილი ოჯახი:</a:t>
            </a:r>
            <a:br>
              <a:rPr lang="ka-GE" sz="2800" b="1" dirty="0" smtClean="0">
                <a:solidFill>
                  <a:srgbClr val="002060"/>
                </a:solidFill>
              </a:rPr>
            </a:br>
            <a:r>
              <a:rPr lang="ka-GE" sz="2600" b="1" dirty="0" smtClean="0">
                <a:solidFill>
                  <a:srgbClr val="002060"/>
                </a:solidFill>
              </a:rPr>
              <a:t>განსახლებულია 40635 (45%); განუსახლებელი 48994 (55%)</a:t>
            </a:r>
            <a:endParaRPr lang="en-US" sz="2600" b="1" dirty="0">
              <a:solidFill>
                <a:srgbClr val="002060"/>
              </a:solidFill>
            </a:endParaRPr>
          </a:p>
        </p:txBody>
      </p:sp>
      <p:sp>
        <p:nvSpPr>
          <p:cNvPr id="3" name="Subtitle 2"/>
          <p:cNvSpPr>
            <a:spLocks noGrp="1"/>
          </p:cNvSpPr>
          <p:nvPr>
            <p:ph type="subTitle" idx="1"/>
          </p:nvPr>
        </p:nvSpPr>
        <p:spPr>
          <a:xfrm>
            <a:off x="1981200" y="3581400"/>
            <a:ext cx="7162800" cy="3276600"/>
          </a:xfrm>
        </p:spPr>
        <p:txBody>
          <a:bodyPr>
            <a:normAutofit/>
          </a:bodyPr>
          <a:lstStyle/>
          <a:p>
            <a:r>
              <a:rPr lang="ka-GE" sz="2800" b="1" dirty="0" smtClean="0">
                <a:solidFill>
                  <a:schemeClr val="tx2">
                    <a:lumMod val="75000"/>
                  </a:schemeClr>
                </a:solidFill>
              </a:rPr>
              <a:t>მნიშვნელოვანი ციფრები:</a:t>
            </a:r>
          </a:p>
          <a:p>
            <a:pPr algn="just">
              <a:buFont typeface="Wingdings" pitchFamily="2" charset="2"/>
              <a:buChar char="Ø"/>
            </a:pPr>
            <a:r>
              <a:rPr lang="ka-GE" sz="2000" b="1" dirty="0" smtClean="0">
                <a:solidFill>
                  <a:schemeClr val="tx2">
                    <a:lumMod val="75000"/>
                  </a:schemeClr>
                </a:solidFill>
              </a:rPr>
              <a:t>ერთი ოჯახის განსახლება საშუალოდ ჯდება 50000 ლარი;</a:t>
            </a:r>
          </a:p>
          <a:p>
            <a:pPr algn="just">
              <a:buFont typeface="Wingdings" pitchFamily="2" charset="2"/>
              <a:buChar char="Ø"/>
            </a:pPr>
            <a:r>
              <a:rPr lang="ka-GE" sz="2000" b="1" dirty="0" smtClean="0">
                <a:solidFill>
                  <a:schemeClr val="tx2">
                    <a:lumMod val="75000"/>
                  </a:schemeClr>
                </a:solidFill>
              </a:rPr>
              <a:t>2200 დევნილი ოჯახი ცხოვრობს 90-მდე ნგრევად კოლექტიურ ცენტრში;</a:t>
            </a:r>
          </a:p>
          <a:p>
            <a:pPr algn="just">
              <a:buFont typeface="Wingdings" pitchFamily="2" charset="2"/>
              <a:buChar char="Ø"/>
            </a:pPr>
            <a:r>
              <a:rPr lang="ka-GE" sz="2000" b="1" dirty="0" smtClean="0">
                <a:solidFill>
                  <a:schemeClr val="tx2">
                    <a:lumMod val="75000"/>
                  </a:schemeClr>
                </a:solidFill>
              </a:rPr>
              <a:t>დაახლოებით 400 კოლექტიური ცენტრი არ არის ვარგისი გრძელვადიანი განსახლებისათვის;</a:t>
            </a:r>
          </a:p>
          <a:p>
            <a:pPr algn="l">
              <a:buFont typeface="Wingdings" pitchFamily="2" charset="2"/>
              <a:buChar char="Ø"/>
            </a:pPr>
            <a:r>
              <a:rPr lang="ka-GE" sz="2000" b="1" dirty="0" smtClean="0">
                <a:solidFill>
                  <a:schemeClr val="tx2">
                    <a:lumMod val="75000"/>
                  </a:schemeClr>
                </a:solidFill>
              </a:rPr>
              <a:t>ჯერ კიდევ 2016 წელს საუბრობდა სახალხო დამცველი, სიცოცხლისთვის და ჯანმრთელობისთვის საშიში ობიექტების შესახებ  </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839200" cy="2228850"/>
          </a:xfrm>
        </p:spPr>
        <p:txBody>
          <a:bodyPr/>
          <a:lstStyle/>
          <a:p>
            <a:endParaRPr lang="en-US" b="1" dirty="0">
              <a:solidFill>
                <a:srgbClr val="FF0000"/>
              </a:solidFill>
            </a:endParaRPr>
          </a:p>
        </p:txBody>
      </p:sp>
      <p:sp>
        <p:nvSpPr>
          <p:cNvPr id="3" name="Subtitle 2"/>
          <p:cNvSpPr>
            <a:spLocks noGrp="1"/>
          </p:cNvSpPr>
          <p:nvPr>
            <p:ph type="subTitle" idx="1"/>
          </p:nvPr>
        </p:nvSpPr>
        <p:spPr>
          <a:xfrm>
            <a:off x="1981200" y="4572000"/>
            <a:ext cx="7086600" cy="2133600"/>
          </a:xfrm>
        </p:spPr>
        <p:txBody>
          <a:bodyPr>
            <a:normAutofit/>
          </a:bodyPr>
          <a:lstStyle/>
          <a:p>
            <a:endParaRPr lang="ka-GE" sz="3000" b="1" dirty="0" smtClean="0"/>
          </a:p>
        </p:txBody>
      </p:sp>
      <p:pic>
        <p:nvPicPr>
          <p:cNvPr id="1027" name="Picture 3" descr="C:\Users\ABKHAZIA\Desktop\Infographics_IDMC-01.png"/>
          <p:cNvPicPr>
            <a:picLocks noChangeAspect="1" noChangeArrowheads="1"/>
          </p:cNvPicPr>
          <p:nvPr/>
        </p:nvPicPr>
        <p:blipFill>
          <a:blip r:embed="rId3"/>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4"/>
          <a:srcRect/>
          <a:stretch>
            <a:fillRect/>
          </a:stretch>
        </p:blipFill>
        <p:spPr bwMode="auto">
          <a:xfrm>
            <a:off x="0" y="5105400"/>
            <a:ext cx="2001982" cy="1619250"/>
          </a:xfrm>
          <a:prstGeom prst="rect">
            <a:avLst/>
          </a:prstGeom>
          <a:noFill/>
        </p:spPr>
      </p:pic>
      <p:pic>
        <p:nvPicPr>
          <p:cNvPr id="3074" name="Picture 2" descr="C:\Users\ABKHAZIA\Desktop\789.JPG"/>
          <p:cNvPicPr>
            <a:picLocks noChangeAspect="1" noChangeArrowheads="1"/>
          </p:cNvPicPr>
          <p:nvPr/>
        </p:nvPicPr>
        <p:blipFill>
          <a:blip r:embed="rId5"/>
          <a:srcRect/>
          <a:stretch>
            <a:fillRect/>
          </a:stretch>
        </p:blipFill>
        <p:spPr bwMode="auto">
          <a:xfrm>
            <a:off x="1552755" y="228600"/>
            <a:ext cx="4238445" cy="3505200"/>
          </a:xfrm>
          <a:prstGeom prst="rect">
            <a:avLst/>
          </a:prstGeom>
          <a:noFill/>
        </p:spPr>
      </p:pic>
      <p:pic>
        <p:nvPicPr>
          <p:cNvPr id="3075" name="Picture 3" descr="C:\Users\ABKHAZIA\Desktop\797879.JPG"/>
          <p:cNvPicPr>
            <a:picLocks noChangeAspect="1" noChangeArrowheads="1"/>
          </p:cNvPicPr>
          <p:nvPr/>
        </p:nvPicPr>
        <p:blipFill>
          <a:blip r:embed="rId6"/>
          <a:srcRect/>
          <a:stretch>
            <a:fillRect/>
          </a:stretch>
        </p:blipFill>
        <p:spPr bwMode="auto">
          <a:xfrm>
            <a:off x="2286000" y="4572000"/>
            <a:ext cx="6858000" cy="1933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7010400" cy="4572000"/>
          </a:xfrm>
        </p:spPr>
        <p:txBody>
          <a:bodyPr>
            <a:noAutofit/>
          </a:bodyPr>
          <a:lstStyle/>
          <a:p>
            <a:pPr algn="l"/>
            <a:r>
              <a:rPr lang="ka-GE" sz="1800" b="1" dirty="0" smtClean="0">
                <a:solidFill>
                  <a:srgbClr val="C00000"/>
                </a:solidFill>
              </a:rPr>
              <a:t/>
            </a:r>
            <a:br>
              <a:rPr lang="ka-GE" sz="1800" b="1" dirty="0" smtClean="0">
                <a:solidFill>
                  <a:srgbClr val="C00000"/>
                </a:solidFill>
              </a:rPr>
            </a:br>
            <a:r>
              <a:rPr lang="ka-GE" sz="1800" b="1" dirty="0" smtClean="0">
                <a:solidFill>
                  <a:srgbClr val="C00000"/>
                </a:solidFill>
              </a:rPr>
              <a:t>დევნილთა საცხოვრებელი და სოციალურ-ეკონომიკური მდგომარეობის </a:t>
            </a:r>
            <a:r>
              <a:rPr lang="ka-GE" sz="1800" b="1" dirty="0" smtClean="0">
                <a:solidFill>
                  <a:srgbClr val="C00000"/>
                </a:solidFill>
              </a:rPr>
              <a:t>გაუმჯობესების </a:t>
            </a:r>
            <a:r>
              <a:rPr lang="ka-GE" sz="1800" b="1" dirty="0" smtClean="0">
                <a:solidFill>
                  <a:srgbClr val="C00000"/>
                </a:solidFill>
              </a:rPr>
              <a:t>მიზნით უნდა განხორციელდეს შემდეგი ცვლილებები:</a:t>
            </a:r>
            <a:r>
              <a:rPr lang="ka-GE" sz="1800" b="1" dirty="0" smtClean="0">
                <a:solidFill>
                  <a:srgbClr val="FF0000"/>
                </a:solidFill>
              </a:rPr>
              <a:t/>
            </a:r>
            <a:br>
              <a:rPr lang="ka-GE" sz="1800" b="1" dirty="0" smtClean="0">
                <a:solidFill>
                  <a:srgbClr val="FF0000"/>
                </a:solidFill>
              </a:rPr>
            </a:br>
            <a:r>
              <a:rPr lang="ka-GE" sz="1800" b="1" dirty="0" smtClean="0">
                <a:solidFill>
                  <a:srgbClr val="FF0000"/>
                </a:solidFill>
              </a:rPr>
              <a:t/>
            </a:r>
            <a:br>
              <a:rPr lang="ka-GE" sz="1800" b="1" dirty="0" smtClean="0">
                <a:solidFill>
                  <a:srgbClr val="FF0000"/>
                </a:solidFill>
              </a:rPr>
            </a:br>
            <a:r>
              <a:rPr lang="ka-GE" sz="1800" b="1" dirty="0" smtClean="0">
                <a:solidFill>
                  <a:srgbClr val="00B050"/>
                </a:solidFill>
              </a:rPr>
              <a:t>მინისტრის ბრძანებულება N868 (02,05,2017) მუხლი 3, ბ ნაწილი ჩამოყალიბდეს შემდეგი რედაქციით:  </a:t>
            </a:r>
            <a:r>
              <a:rPr lang="ka-GE" sz="1800" b="1" dirty="0" smtClean="0">
                <a:solidFill>
                  <a:srgbClr val="0070C0"/>
                </a:solidFill>
              </a:rPr>
              <a:t>სოციალურად დაუცველი ოჯახების მონაცემთა ერთიან ბაზაში და მისი სარეიტინგო ქულა შეადგენს 70001-ზე ნაკლებს;</a:t>
            </a:r>
            <a:br>
              <a:rPr lang="ka-GE" sz="1800" b="1" dirty="0" smtClean="0">
                <a:solidFill>
                  <a:srgbClr val="0070C0"/>
                </a:solidFill>
              </a:rPr>
            </a:br>
            <a:r>
              <a:rPr lang="ka-GE" sz="1800" b="1" dirty="0" smtClean="0">
                <a:solidFill>
                  <a:srgbClr val="00B050"/>
                </a:solidFill>
              </a:rPr>
              <a:t> მინისტრის ბრძანებულება N01-26/ნ (02,11,2018) მუხლი 10, 1 ნაწილი ჩამოყალიბდეს შემდეგი რედაქციით: </a:t>
            </a:r>
            <a:r>
              <a:rPr lang="ka-GE" sz="1800" b="1" dirty="0" smtClean="0">
                <a:solidFill>
                  <a:srgbClr val="0070C0"/>
                </a:solidFill>
              </a:rPr>
              <a:t>კომისიის შემადგენლობაში შედიან სამინისტროსა და სააგენტოს თანამდებობების უფლებამოსილი პირები, კომისიის მუშაობაში მონაწილეობა, სათათბირო ხმის უფლებით, შეიძლება ეთხოვოთ სხვა სახელმწიფო დაწესებულებების, არასამთავრობო ორგანიზაციების, პოლიტიკური პარტიების, ექსპერტებსა და იძულებით გადაადგილებულ პირთა მიერ შექმნილ საინიციატივო ჯგუფებს.</a:t>
            </a:r>
            <a:r>
              <a:rPr lang="ka-GE" sz="1800" b="1" dirty="0" smtClean="0">
                <a:solidFill>
                  <a:srgbClr val="FF0000"/>
                </a:solidFill>
              </a:rPr>
              <a:t/>
            </a:r>
            <a:br>
              <a:rPr lang="ka-GE" sz="1800" b="1" dirty="0" smtClean="0">
                <a:solidFill>
                  <a:srgbClr val="FF0000"/>
                </a:solidFill>
              </a:rPr>
            </a:br>
            <a:endParaRPr lang="en-US" sz="1800" b="1" dirty="0">
              <a:solidFill>
                <a:srgbClr val="FF0000"/>
              </a:solidFill>
            </a:endParaRPr>
          </a:p>
        </p:txBody>
      </p:sp>
      <p:sp>
        <p:nvSpPr>
          <p:cNvPr id="3" name="Subtitle 2"/>
          <p:cNvSpPr>
            <a:spLocks noGrp="1"/>
          </p:cNvSpPr>
          <p:nvPr>
            <p:ph type="subTitle" idx="1"/>
          </p:nvPr>
        </p:nvSpPr>
        <p:spPr>
          <a:xfrm>
            <a:off x="2057400" y="4648200"/>
            <a:ext cx="7010400" cy="1828800"/>
          </a:xfrm>
        </p:spPr>
        <p:txBody>
          <a:bodyPr>
            <a:normAutofit/>
          </a:bodyPr>
          <a:lstStyle/>
          <a:p>
            <a:pPr algn="l"/>
            <a:endParaRPr lang="ka-GE" sz="1600" b="1" dirty="0" smtClean="0">
              <a:solidFill>
                <a:srgbClr val="00B050"/>
              </a:solidFill>
            </a:endParaRPr>
          </a:p>
          <a:p>
            <a:pPr algn="l"/>
            <a:r>
              <a:rPr lang="ka-GE" sz="1800" b="1" dirty="0" smtClean="0">
                <a:solidFill>
                  <a:srgbClr val="00B050"/>
                </a:solidFill>
              </a:rPr>
              <a:t>მინისტრის ბრძანებულება N120 (15,02,2017)(320-ე </a:t>
            </a:r>
            <a:r>
              <a:rPr lang="ka-GE" sz="1800" b="1" dirty="0" smtClean="0">
                <a:solidFill>
                  <a:srgbClr val="00B050"/>
                </a:solidFill>
              </a:rPr>
              <a:t>ბრძანებულების </a:t>
            </a:r>
            <a:r>
              <a:rPr lang="ka-GE" sz="1800" b="1" dirty="0" smtClean="0">
                <a:solidFill>
                  <a:srgbClr val="00B050"/>
                </a:solidFill>
              </a:rPr>
              <a:t>N 12 დანართი)  დაემატოს მუხლი 7 და ჩამოყალიბდეს შემდეგი რედაქციით: </a:t>
            </a:r>
            <a:r>
              <a:rPr lang="ka-GE" sz="1800" b="1" dirty="0" smtClean="0">
                <a:solidFill>
                  <a:srgbClr val="0070C0"/>
                </a:solidFill>
              </a:rPr>
              <a:t>კომისიის დღის წესრიგი და საბოლოო გადაწყვეტილებები  გასაჯაროვდეს და გამოქვეყნებულ იქნას სამინისტროს ოფიციალურ ინტერნეტ გვერდზე.</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839200" cy="5105400"/>
          </a:xfrm>
        </p:spPr>
        <p:txBody>
          <a:bodyPr>
            <a:normAutofit fontScale="90000"/>
          </a:bodyPr>
          <a:lstStyle/>
          <a:p>
            <a:pPr algn="l"/>
            <a:r>
              <a:rPr lang="ka-GE" sz="2000" b="1" dirty="0" smtClean="0">
                <a:solidFill>
                  <a:srgbClr val="00B050"/>
                </a:solidFill>
              </a:rPr>
              <a:t/>
            </a:r>
            <a:br>
              <a:rPr lang="ka-GE" sz="2000" b="1" dirty="0" smtClean="0">
                <a:solidFill>
                  <a:srgbClr val="00B050"/>
                </a:solidFill>
              </a:rPr>
            </a:br>
            <a:r>
              <a:rPr lang="ka-GE" sz="2000" b="1" dirty="0" smtClean="0">
                <a:solidFill>
                  <a:srgbClr val="00B050"/>
                </a:solidFill>
              </a:rPr>
              <a:t/>
            </a:r>
            <a:br>
              <a:rPr lang="ka-GE" sz="2000" b="1" dirty="0" smtClean="0">
                <a:solidFill>
                  <a:srgbClr val="00B050"/>
                </a:solidFill>
              </a:rPr>
            </a:br>
            <a:r>
              <a:rPr lang="ka-GE" sz="2000" b="1" dirty="0" smtClean="0">
                <a:solidFill>
                  <a:srgbClr val="00B050"/>
                </a:solidFill>
              </a:rPr>
              <a:t/>
            </a:r>
            <a:br>
              <a:rPr lang="ka-GE" sz="2000" b="1" dirty="0" smtClean="0">
                <a:solidFill>
                  <a:srgbClr val="00B050"/>
                </a:solidFill>
              </a:rPr>
            </a:br>
            <a:r>
              <a:rPr lang="ka-GE" sz="2000" b="1" dirty="0" smtClean="0">
                <a:solidFill>
                  <a:srgbClr val="00B050"/>
                </a:solidFill>
              </a:rPr>
              <a:t/>
            </a:r>
            <a:br>
              <a:rPr lang="ka-GE" sz="2000" b="1" dirty="0" smtClean="0">
                <a:solidFill>
                  <a:srgbClr val="00B050"/>
                </a:solidFill>
              </a:rPr>
            </a:br>
            <a:r>
              <a:rPr lang="ka-GE" sz="2000" b="1" dirty="0" smtClean="0">
                <a:solidFill>
                  <a:srgbClr val="00B050"/>
                </a:solidFill>
              </a:rPr>
              <a:t>მინისტრის ბრძანებულება N320 (09,08,2013) მუხლი 4, 2 ნაწილი ჩამოყალიბდეს შემდეგი რედაქციით:  </a:t>
            </a:r>
            <a:r>
              <a:rPr lang="ka-GE" sz="2000" b="1" dirty="0" smtClean="0">
                <a:solidFill>
                  <a:srgbClr val="0070C0"/>
                </a:solidFill>
              </a:rPr>
              <a:t>კონკრეტული დევნილი ოჯახისათვის საცხოვრებელი ფართის (სახლი/ბინა) შესყიდვაზე, მიღებული განცხადების განხილვასა გადაწყვეტილების </a:t>
            </a:r>
            <a:r>
              <a:rPr lang="ka-GE" sz="2000" b="1" dirty="0" smtClean="0">
                <a:solidFill>
                  <a:srgbClr val="0070C0"/>
                </a:solidFill>
              </a:rPr>
              <a:t>მიღებაზე </a:t>
            </a:r>
            <a:r>
              <a:rPr lang="ka-GE" sz="2000" b="1" dirty="0" smtClean="0">
                <a:solidFill>
                  <a:srgbClr val="0070C0"/>
                </a:solidFill>
              </a:rPr>
              <a:t>პასუხისმგებელია კომისია. კომისია განსაზღვრავს კერძო საკუთრებაში არსებული საცხოვრებელი ფართის (სახლი/ბინა) შესყიდვისთვის, სახელმწიფო ბიუჯეტიდან სამინისტროსათვის ამ მიზნით გამოყოფილი ასიგნებების ფარგლებში, ნასყიდობის ღირებულების მაქსიმალურ ოდენობას ერთ საცხოვრებელ ფართზე (სახლი/ბინა) და შესაბამისად შესასყიდი ფართების (სახლი/ბინა) მაქსიმალურ რაოდენობას. ნასყიდობის ღირებულების მაქსიმალური ოდენობა ერთ საცხოვრებელ ფართზე (სახლი/ბინა) განისაზღვრება:</a:t>
            </a:r>
            <a:br>
              <a:rPr lang="ka-GE" sz="2000" b="1" dirty="0" smtClean="0">
                <a:solidFill>
                  <a:srgbClr val="0070C0"/>
                </a:solidFill>
              </a:rPr>
            </a:br>
            <a:r>
              <a:rPr lang="ka-GE" sz="2000" b="1" dirty="0" smtClean="0">
                <a:solidFill>
                  <a:srgbClr val="0070C0"/>
                </a:solidFill>
              </a:rPr>
              <a:t>ა) არაუმეტეს </a:t>
            </a:r>
            <a:r>
              <a:rPr lang="ka-GE" sz="2000" b="1" dirty="0" smtClean="0">
                <a:solidFill>
                  <a:srgbClr val="FF0000"/>
                </a:solidFill>
              </a:rPr>
              <a:t>25000 </a:t>
            </a:r>
            <a:r>
              <a:rPr lang="ka-GE" sz="2000" b="1" dirty="0" smtClean="0">
                <a:solidFill>
                  <a:srgbClr val="0070C0"/>
                </a:solidFill>
              </a:rPr>
              <a:t>ლარისა - ოჯახზე, </a:t>
            </a:r>
            <a:r>
              <a:rPr lang="ka-GE" sz="2000" b="1" dirty="0" smtClean="0">
                <a:solidFill>
                  <a:srgbClr val="0070C0"/>
                </a:solidFill>
              </a:rPr>
              <a:t>რომელიც </a:t>
            </a:r>
            <a:r>
              <a:rPr lang="ka-GE" sz="2000" b="1" dirty="0" smtClean="0">
                <a:solidFill>
                  <a:srgbClr val="0070C0"/>
                </a:solidFill>
              </a:rPr>
              <a:t>შედგება 1-2 წევრისაგან;</a:t>
            </a:r>
            <a:br>
              <a:rPr lang="ka-GE" sz="2000" b="1" dirty="0" smtClean="0">
                <a:solidFill>
                  <a:srgbClr val="0070C0"/>
                </a:solidFill>
              </a:rPr>
            </a:br>
            <a:r>
              <a:rPr lang="ka-GE" sz="2000" b="1" dirty="0" smtClean="0">
                <a:solidFill>
                  <a:srgbClr val="0070C0"/>
                </a:solidFill>
              </a:rPr>
              <a:t>ბ) არაუმეტეს </a:t>
            </a:r>
            <a:r>
              <a:rPr lang="ka-GE" sz="2000" b="1" dirty="0" smtClean="0">
                <a:solidFill>
                  <a:srgbClr val="FF0000"/>
                </a:solidFill>
              </a:rPr>
              <a:t>29000 </a:t>
            </a:r>
            <a:r>
              <a:rPr lang="ka-GE" sz="2000" b="1" dirty="0" smtClean="0">
                <a:solidFill>
                  <a:srgbClr val="0070C0"/>
                </a:solidFill>
              </a:rPr>
              <a:t>ლარისა - ოჯახზე, </a:t>
            </a:r>
            <a:r>
              <a:rPr lang="ka-GE" sz="2000" b="1" dirty="0" smtClean="0">
                <a:solidFill>
                  <a:srgbClr val="0070C0"/>
                </a:solidFill>
              </a:rPr>
              <a:t>რომელიც </a:t>
            </a:r>
            <a:r>
              <a:rPr lang="ka-GE" sz="2000" b="1" dirty="0" smtClean="0">
                <a:solidFill>
                  <a:srgbClr val="0070C0"/>
                </a:solidFill>
              </a:rPr>
              <a:t>შედგება 3-4 წევრისაგან;</a:t>
            </a:r>
            <a:br>
              <a:rPr lang="ka-GE" sz="2000" b="1" dirty="0" smtClean="0">
                <a:solidFill>
                  <a:srgbClr val="0070C0"/>
                </a:solidFill>
              </a:rPr>
            </a:br>
            <a:r>
              <a:rPr lang="ka-GE" sz="2000" b="1" dirty="0" smtClean="0">
                <a:solidFill>
                  <a:srgbClr val="0070C0"/>
                </a:solidFill>
              </a:rPr>
              <a:t>გ) არაუმეტეს </a:t>
            </a:r>
            <a:r>
              <a:rPr lang="ka-GE" sz="2000" b="1" dirty="0" smtClean="0">
                <a:solidFill>
                  <a:srgbClr val="FF0000"/>
                </a:solidFill>
              </a:rPr>
              <a:t>34000 </a:t>
            </a:r>
            <a:r>
              <a:rPr lang="ka-GE" sz="2000" b="1" dirty="0" smtClean="0">
                <a:solidFill>
                  <a:srgbClr val="0070C0"/>
                </a:solidFill>
              </a:rPr>
              <a:t>ლარისა - ოჯახზე, </a:t>
            </a:r>
            <a:r>
              <a:rPr lang="ka-GE" sz="2000" b="1" dirty="0" smtClean="0">
                <a:solidFill>
                  <a:srgbClr val="0070C0"/>
                </a:solidFill>
              </a:rPr>
              <a:t>რომელიც </a:t>
            </a:r>
            <a:r>
              <a:rPr lang="ka-GE" sz="2000" b="1" dirty="0" smtClean="0">
                <a:solidFill>
                  <a:srgbClr val="0070C0"/>
                </a:solidFill>
              </a:rPr>
              <a:t>შედგება 5-7 წევრისაგან;</a:t>
            </a:r>
            <a:br>
              <a:rPr lang="ka-GE" sz="2000" b="1" dirty="0" smtClean="0">
                <a:solidFill>
                  <a:srgbClr val="0070C0"/>
                </a:solidFill>
              </a:rPr>
            </a:br>
            <a:r>
              <a:rPr lang="ka-GE" sz="2000" b="1" dirty="0" smtClean="0">
                <a:solidFill>
                  <a:srgbClr val="0070C0"/>
                </a:solidFill>
              </a:rPr>
              <a:t>დ) არაუმეტეს </a:t>
            </a:r>
            <a:r>
              <a:rPr lang="ka-GE" sz="2000" b="1" dirty="0" smtClean="0">
                <a:solidFill>
                  <a:srgbClr val="FF0000"/>
                </a:solidFill>
              </a:rPr>
              <a:t>39000 </a:t>
            </a:r>
            <a:r>
              <a:rPr lang="ka-GE" sz="2000" b="1" dirty="0" smtClean="0">
                <a:solidFill>
                  <a:srgbClr val="0070C0"/>
                </a:solidFill>
              </a:rPr>
              <a:t>ლარისა - ოჯახზე, </a:t>
            </a:r>
            <a:r>
              <a:rPr lang="ka-GE" sz="2000" b="1" dirty="0" smtClean="0">
                <a:solidFill>
                  <a:srgbClr val="0070C0"/>
                </a:solidFill>
              </a:rPr>
              <a:t>რომელიც </a:t>
            </a:r>
            <a:r>
              <a:rPr lang="ka-GE" sz="2000" b="1" dirty="0" smtClean="0">
                <a:solidFill>
                  <a:srgbClr val="0070C0"/>
                </a:solidFill>
              </a:rPr>
              <a:t>შედგება 8 და მეტი წევრისაგან;</a:t>
            </a:r>
            <a:endParaRPr lang="en-US" sz="2000" b="1" dirty="0">
              <a:solidFill>
                <a:srgbClr val="FF0000"/>
              </a:solidFill>
            </a:endParaRPr>
          </a:p>
        </p:txBody>
      </p:sp>
      <p:sp>
        <p:nvSpPr>
          <p:cNvPr id="3" name="Subtitle 2"/>
          <p:cNvSpPr>
            <a:spLocks noGrp="1"/>
          </p:cNvSpPr>
          <p:nvPr>
            <p:ph type="subTitle" idx="1"/>
          </p:nvPr>
        </p:nvSpPr>
        <p:spPr>
          <a:xfrm>
            <a:off x="2209800" y="5257800"/>
            <a:ext cx="6858000" cy="1447800"/>
          </a:xfrm>
        </p:spPr>
        <p:txBody>
          <a:bodyPr>
            <a:normAutofit/>
          </a:bodyPr>
          <a:lstStyle/>
          <a:p>
            <a:pPr algn="l"/>
            <a:r>
              <a:rPr lang="ka-GE" sz="1600" b="1" dirty="0" smtClean="0">
                <a:solidFill>
                  <a:srgbClr val="00B050"/>
                </a:solidFill>
              </a:rPr>
              <a:t>მინისტრის ბრძანებულება N320 (09,08,2013) მუხლი 7, 6 ნაწილის, ე ქვეპუნქტი  ჩამოყალიბდეს შემდეგი რედაქციით: </a:t>
            </a:r>
            <a:r>
              <a:rPr lang="ka-GE" sz="1600" b="1" dirty="0" smtClean="0">
                <a:solidFill>
                  <a:srgbClr val="0070C0"/>
                </a:solidFill>
              </a:rPr>
              <a:t>თუ დევნილი ოჯახი დარეგისტრირებულია სიღარიბის ზღვარს ქვემოთ მყოფი ოჯახების მონაცემთა  ერთიან ბაზაში  და მისი  სარეიტინგო ქულა შეადგენს 70001 -ზე ნაკლებს.</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15400" cy="3295651"/>
          </a:xfrm>
        </p:spPr>
        <p:txBody>
          <a:bodyPr>
            <a:normAutofit/>
          </a:bodyPr>
          <a:lstStyle/>
          <a:p>
            <a:pPr algn="l"/>
            <a:r>
              <a:rPr lang="ka-GE" sz="2000" b="1" dirty="0" smtClean="0">
                <a:solidFill>
                  <a:srgbClr val="FF0000"/>
                </a:solidFill>
              </a:rPr>
              <a:t>საქათველოს კანონი:</a:t>
            </a:r>
            <a:br>
              <a:rPr lang="ka-GE" sz="2000" b="1" dirty="0" smtClean="0">
                <a:solidFill>
                  <a:srgbClr val="FF0000"/>
                </a:solidFill>
              </a:rPr>
            </a:br>
            <a:r>
              <a:rPr lang="ka-GE" sz="2000" b="1" dirty="0" smtClean="0">
                <a:solidFill>
                  <a:srgbClr val="FF0000"/>
                </a:solidFill>
              </a:rPr>
              <a:t>საქართველოს ოკუპირებული ტერიტორიებიდან იძულებით გადაადგილებულ პირთა - დევნილთა შესახებ</a:t>
            </a:r>
            <a:br>
              <a:rPr lang="ka-GE" sz="2000" b="1" dirty="0" smtClean="0">
                <a:solidFill>
                  <a:srgbClr val="FF0000"/>
                </a:solidFill>
              </a:rPr>
            </a:br>
            <a:r>
              <a:rPr lang="ka-GE" sz="2000" b="1" dirty="0" smtClean="0">
                <a:solidFill>
                  <a:srgbClr val="00B050"/>
                </a:solidFill>
              </a:rPr>
              <a:t>თავი </a:t>
            </a:r>
            <a:r>
              <a:rPr lang="en-US" sz="2000" b="1" dirty="0" smtClean="0">
                <a:solidFill>
                  <a:srgbClr val="00B050"/>
                </a:solidFill>
              </a:rPr>
              <a:t>IV, </a:t>
            </a:r>
            <a:r>
              <a:rPr lang="ka-GE" sz="2000" b="1" dirty="0" smtClean="0">
                <a:solidFill>
                  <a:srgbClr val="00B050"/>
                </a:solidFill>
              </a:rPr>
              <a:t>მუხლი 12 , ა ნაწილი,  ჩამოყალიბდეს შემდეგი რედაქციით: </a:t>
            </a:r>
            <a:r>
              <a:rPr lang="ka-GE" sz="2000" b="1" dirty="0" smtClean="0">
                <a:solidFill>
                  <a:srgbClr val="FF0000"/>
                </a:solidFill>
              </a:rPr>
              <a:t>მიიღოს დევნილის შემწეობა 90 ლარის ოდენობით;</a:t>
            </a:r>
            <a:r>
              <a:rPr lang="ka-GE" sz="2000" b="1" dirty="0" smtClean="0">
                <a:solidFill>
                  <a:srgbClr val="00B050"/>
                </a:solidFill>
              </a:rPr>
              <a:t/>
            </a:r>
            <a:br>
              <a:rPr lang="ka-GE" sz="2000" b="1" dirty="0" smtClean="0">
                <a:solidFill>
                  <a:srgbClr val="00B050"/>
                </a:solidFill>
              </a:rPr>
            </a:br>
            <a:r>
              <a:rPr lang="ka-GE" sz="2000" b="1" dirty="0" smtClean="0">
                <a:solidFill>
                  <a:srgbClr val="0070C0"/>
                </a:solidFill>
              </a:rPr>
              <a:t>(აქვე დაიდოს პირობა რომ, ინფლაციის გათვალისწინებით დევნილთა </a:t>
            </a:r>
            <a:r>
              <a:rPr lang="ka-GE" sz="2000" b="1" dirty="0" smtClean="0">
                <a:solidFill>
                  <a:srgbClr val="0070C0"/>
                </a:solidFill>
              </a:rPr>
              <a:t>შემწეობა </a:t>
            </a:r>
            <a:r>
              <a:rPr lang="ka-GE" sz="2000" b="1" dirty="0" smtClean="0">
                <a:solidFill>
                  <a:srgbClr val="0070C0"/>
                </a:solidFill>
              </a:rPr>
              <a:t>ორი წლის მანძილზე გაუთანაბრდება და შეადგენს სახელმწიფოს მიერ დადგენილ საარსებო მინიმუმს)</a:t>
            </a:r>
            <a:endParaRPr lang="en-US" sz="2000" b="1" dirty="0">
              <a:solidFill>
                <a:srgbClr val="0070C0"/>
              </a:solidFill>
            </a:endParaRPr>
          </a:p>
        </p:txBody>
      </p:sp>
      <p:sp>
        <p:nvSpPr>
          <p:cNvPr id="3" name="Subtitle 2"/>
          <p:cNvSpPr>
            <a:spLocks noGrp="1"/>
          </p:cNvSpPr>
          <p:nvPr>
            <p:ph type="subTitle" idx="1"/>
          </p:nvPr>
        </p:nvSpPr>
        <p:spPr>
          <a:xfrm>
            <a:off x="1981200" y="3733800"/>
            <a:ext cx="7086600" cy="2971800"/>
          </a:xfrm>
        </p:spPr>
        <p:txBody>
          <a:bodyPr>
            <a:normAutofit/>
          </a:bodyPr>
          <a:lstStyle/>
          <a:p>
            <a:pPr algn="l"/>
            <a:r>
              <a:rPr lang="ka-GE" sz="2400" b="1" dirty="0" smtClean="0">
                <a:solidFill>
                  <a:srgbClr val="FF0000"/>
                </a:solidFill>
              </a:rPr>
              <a:t>საქათველოს კანონი:</a:t>
            </a:r>
            <a:br>
              <a:rPr lang="ka-GE" sz="2400" b="1" dirty="0" smtClean="0">
                <a:solidFill>
                  <a:srgbClr val="FF0000"/>
                </a:solidFill>
              </a:rPr>
            </a:br>
            <a:r>
              <a:rPr lang="ka-GE" sz="2400" b="1" dirty="0" smtClean="0">
                <a:solidFill>
                  <a:srgbClr val="FF0000"/>
                </a:solidFill>
              </a:rPr>
              <a:t>საქართველოს ოკუპირებული ტერიტორიებიდან იძულებით გადაადგილებულ პირთა - დევნილთა შესახებ, </a:t>
            </a:r>
          </a:p>
          <a:p>
            <a:pPr algn="l"/>
            <a:r>
              <a:rPr lang="ka-GE" sz="2400" b="1" dirty="0" smtClean="0">
                <a:solidFill>
                  <a:srgbClr val="0070C0"/>
                </a:solidFill>
              </a:rPr>
              <a:t>დღევანდელი ვითარებიდან გამომდინარე ირღვევა მე - 3, 5;  7; 12; 13; 14; 16; 17; 20 მუხლები, რაც დაუყოვნებლივ რეაგირებას საჭიროებს.</a:t>
            </a:r>
          </a:p>
        </p:txBody>
      </p:sp>
      <p:pic>
        <p:nvPicPr>
          <p:cNvPr id="1027" name="Picture 3" descr="C:\Users\ABKHAZIA\Desktop\Infographics_IDMC-01.png"/>
          <p:cNvPicPr>
            <a:picLocks noChangeAspect="1" noChangeArrowheads="1"/>
          </p:cNvPicPr>
          <p:nvPr/>
        </p:nvPicPr>
        <p:blipFill>
          <a:blip r:embed="rId2"/>
          <a:srcRect/>
          <a:stretch>
            <a:fillRect/>
          </a:stretch>
        </p:blipFill>
        <p:spPr bwMode="auto">
          <a:xfrm>
            <a:off x="6705600" y="-228600"/>
            <a:ext cx="2751240" cy="1905000"/>
          </a:xfrm>
          <a:prstGeom prst="rect">
            <a:avLst/>
          </a:prstGeom>
          <a:noFill/>
        </p:spPr>
      </p:pic>
      <p:pic>
        <p:nvPicPr>
          <p:cNvPr id="1029" name="Picture 5" descr="C:\Users\ABKHAZIA\Desktop\refugee2.gif"/>
          <p:cNvPicPr>
            <a:picLocks noChangeAspect="1" noChangeArrowheads="1"/>
          </p:cNvPicPr>
          <p:nvPr/>
        </p:nvPicPr>
        <p:blipFill>
          <a:blip r:embed="rId3"/>
          <a:srcRect/>
          <a:stretch>
            <a:fillRect/>
          </a:stretch>
        </p:blipFill>
        <p:spPr bwMode="auto">
          <a:xfrm>
            <a:off x="0" y="5105400"/>
            <a:ext cx="2001982" cy="1619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391</Words>
  <Application>Microsoft Office PowerPoint</Application>
  <PresentationFormat>On-screen Show (4:3)</PresentationFormat>
  <Paragraphs>45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იძულებით გადაადგილებულ პირთა  საინიციატივო ჯგუფი</vt:lpstr>
      <vt:lpstr>Slide 2</vt:lpstr>
      <vt:lpstr>Slide 3</vt:lpstr>
      <vt:lpstr>Slide 4</vt:lpstr>
      <vt:lpstr>დღეის მდგომარეობით 284292 დევნილი : განსახლებულია 116712; განუსახლებელი 167580.  დღეის მდგომარეობით 89629 დევნილი ოჯახი: განსახლებულია 40635 (45%); განუსახლებელი 48994 (55%)</vt:lpstr>
      <vt:lpstr>Slide 6</vt:lpstr>
      <vt:lpstr> დევნილთა საცხოვრებელი და სოციალურ-ეკონომიკური მდგომარეობის გაუმჯობესების მიზნით უნდა განხორციელდეს შემდეგი ცვლილებები:  მინისტრის ბრძანებულება N868 (02,05,2017) მუხლი 3, ბ ნაწილი ჩამოყალიბდეს შემდეგი რედაქციით:  სოციალურად დაუცველი ოჯახების მონაცემთა ერთიან ბაზაში და მისი სარეიტინგო ქულა შეადგენს 70001-ზე ნაკლებს;  მინისტრის ბრძანებულება N01-26/ნ (02,11,2018) მუხლი 10, 1 ნაწილი ჩამოყალიბდეს შემდეგი რედაქციით: კომისიის შემადგენლობაში შედიან სამინისტროსა და სააგენტოს თანამდებობების უფლებამოსილი პირები, კომისიის მუშაობაში მონაწილეობა, სათათბირო ხმის უფლებით, შეიძლება ეთხოვოთ სხვა სახელმწიფო დაწესებულებების, არასამთავრობო ორგანიზაციების, პოლიტიკური პარტიების, ექსპერტებსა და იძულებით გადაადგილებულ პირთა მიერ შექმნილ საინიციატივო ჯგუფებს. </vt:lpstr>
      <vt:lpstr>    მინისტრის ბრძანებულება N320 (09,08,2013) მუხლი 4, 2 ნაწილი ჩამოყალიბდეს შემდეგი რედაქციით:  კონკრეტული დევნილი ოჯახისათვის საცხოვრებელი ფართის (სახლი/ბინა) შესყიდვაზე, მიღებული განცხადების განხილვასა გადაწყვეტილების მიღებაზე პასუხისმგებელია კომისია. კომისია განსაზღვრავს კერძო საკუთრებაში არსებული საცხოვრებელი ფართის (სახლი/ბინა) შესყიდვისთვის, სახელმწიფო ბიუჯეტიდან სამინისტროსათვის ამ მიზნით გამოყოფილი ასიგნებების ფარგლებში, ნასყიდობის ღირებულების მაქსიმალურ ოდენობას ერთ საცხოვრებელ ფართზე (სახლი/ბინა) და შესაბამისად შესასყიდი ფართების (სახლი/ბინა) მაქსიმალურ რაოდენობას. ნასყიდობის ღირებულების მაქსიმალური ოდენობა ერთ საცხოვრებელ ფართზე (სახლი/ბინა) განისაზღვრება: ა) არაუმეტეს 25000 ლარისა - ოჯახზე, რომელიც შედგება 1-2 წევრისაგან; ბ) არაუმეტეს 29000 ლარისა - ოჯახზე, რომელიც შედგება 3-4 წევრისაგან; გ) არაუმეტეს 34000 ლარისა - ოჯახზე, რომელიც შედგება 5-7 წევრისაგან; დ) არაუმეტეს 39000 ლარისა - ოჯახზე, რომელიც შედგება 8 და მეტი წევრისაგან;</vt:lpstr>
      <vt:lpstr>საქათველოს კანონი: საქართველოს ოკუპირებული ტერიტორიებიდან იძულებით გადაადგილებულ პირთა - დევნილთა შესახებ თავი IV, მუხლი 12 , ა ნაწილი,  ჩამოყალიბდეს შემდეგი რედაქციით: მიიღოს დევნილის შემწეობა 90 ლარის ოდენობით; (აქვე დაიდოს პირობა რომ, ინფლაციის გათვალისწინებით დევნილთა შემწეობა ორი წლის მანძილზე გაუთანაბრდება და შეადგენს სახელმწიფოს მიერ დადგენილ საარსებო მინიმუმს)</vt:lpstr>
      <vt:lpstr>დევნილთა დაკმაყოფილება ბინის ქირით ინფლაციის გათვალისწინებით გაიზარდოს 500 ლარამდე და სოციალური ქულების ზღვარი  ნაცვლად 30001 აიწიოს 70001 სარეიტინგო ქულამდე.</vt:lpstr>
      <vt:lpstr> დევნილთა საკითხების გადაწყვეტის პერიოდში, გთავაზობთ, ჩვენი საინიციატივო ჯგუფიდან, კომისიაში მონაწილეობა მიიღოს 3 წევრმა, ერთი წევრი მუდმივ მოქმედი სტატუსითა და ორი წევრი როტაციით.....</vt:lpstr>
      <vt:lpstr>   ჩვენი საინიციატივო ჯგუფი გამოთქვამს მზადყოფნას, სამინისტრომ კიდევ ერთხელ გადაამოწმოს მათი პირადი მონაცემები, დადგინდეს ვის რა საკუთრება ეკუთვნის და საპილოტედ განხორციელდეს პროექტი სადაც იძულებით გადაადგილებული პირები თავად აიშენებენ საცხოვრებელ ფართებს....</vt:lpstr>
      <vt:lpstr>“არსებობს შიში თუ ხმას ამოვიღებ, ვერაფერს მივიღებ.” </vt:lpstr>
      <vt:lpstr>  “უნდა ისაუბრო, რომ პრობლემა აღმოფხვრა. დამალვით პრობლემა არ გვარდება”  </vt:lpstr>
      <vt:lpstr>  “უნდა ისაუბრო, რომ პრობლემა აღმოფხვრა. დამალვით პრობლემა არ გვარდება”  </vt:lpstr>
      <vt:lpstr> გმადლობთ ყურადღებისათვის...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იძულებით გადაადგილებულ პირთა  საინიციატივო ჯგუფი</dc:title>
  <dc:creator>USER</dc:creator>
  <cp:lastModifiedBy>USER</cp:lastModifiedBy>
  <cp:revision>59</cp:revision>
  <dcterms:created xsi:type="dcterms:W3CDTF">2006-08-16T00:00:00Z</dcterms:created>
  <dcterms:modified xsi:type="dcterms:W3CDTF">2019-08-25T20:14:22Z</dcterms:modified>
</cp:coreProperties>
</file>