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1" r:id="rId3"/>
    <p:sldId id="295" r:id="rId4"/>
    <p:sldId id="297" r:id="rId5"/>
    <p:sldId id="296" r:id="rId6"/>
    <p:sldId id="302" r:id="rId7"/>
    <p:sldId id="298" r:id="rId8"/>
    <p:sldId id="303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2A999-E729-4CAA-A88E-4083D303CCFE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B3B5C-89D7-4C30-9C51-513CE17C87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42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207C4-63CC-4D03-9A9B-87694293B340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0AC009-4D96-4787-B881-962597E6B8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17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371600"/>
          </a:xfrm>
        </p:spPr>
        <p:txBody>
          <a:bodyPr/>
          <a:lstStyle/>
          <a:p>
            <a:pPr algn="ctr"/>
            <a:r>
              <a:rPr lang="ka-GE" sz="2800" b="1" dirty="0"/>
              <a:t>სოციალური მუშაობის ხარისხის </a:t>
            </a:r>
            <a:r>
              <a:rPr lang="ka-GE" sz="2800" b="1" dirty="0" smtClean="0"/>
              <a:t>უზრუნველყოფისათვის </a:t>
            </a:r>
            <a:r>
              <a:rPr lang="ka-GE" sz="2800" b="1" dirty="0"/>
              <a:t>სოციალური მომსახურების სააგენტოს შესაძლებლობების გაძლიერება</a:t>
            </a:r>
            <a:endParaRPr lang="ka-GE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239000" cy="2057400"/>
          </a:xfrm>
        </p:spPr>
        <p:txBody>
          <a:bodyPr>
            <a:noAutofit/>
          </a:bodyPr>
          <a:lstStyle/>
          <a:p>
            <a:endParaRPr lang="ka-GE" sz="2400" dirty="0" smtClean="0"/>
          </a:p>
          <a:p>
            <a:endParaRPr lang="ka-GE" dirty="0"/>
          </a:p>
          <a:p>
            <a:endParaRPr lang="ka-GE" sz="2400" dirty="0" smtClean="0"/>
          </a:p>
          <a:p>
            <a:pPr algn="r"/>
            <a:endParaRPr lang="en-US" dirty="0">
              <a:solidFill>
                <a:schemeClr val="tx1"/>
              </a:solidFill>
            </a:endParaRPr>
          </a:p>
          <a:p>
            <a:pPr algn="r"/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609600"/>
            <a:ext cx="60198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  </a:t>
            </a:r>
            <a:r>
              <a:rPr lang="ka-GE" sz="3600" b="1" dirty="0" smtClean="0"/>
              <a:t>პროექტის </a:t>
            </a:r>
            <a:r>
              <a:rPr lang="ka-GE" sz="3600" b="1" dirty="0" smtClean="0"/>
              <a:t>მიზანი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altLang="ka-GE" sz="2400" b="1" dirty="0" smtClean="0"/>
              <a:t>		</a:t>
            </a:r>
            <a:endParaRPr lang="en-US" altLang="ka-GE" sz="2400" b="1" dirty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r>
              <a:rPr lang="ka-GE" dirty="0" smtClean="0"/>
              <a:t>სოციალურ </a:t>
            </a:r>
            <a:r>
              <a:rPr lang="ka-GE" dirty="0"/>
              <a:t>მომსახურების სააგენტოს ბენეფიციართათვის </a:t>
            </a:r>
            <a:r>
              <a:rPr lang="ka-GE" dirty="0" smtClean="0"/>
              <a:t>სოციალური მომსახურების </a:t>
            </a:r>
            <a:r>
              <a:rPr lang="ka-GE" dirty="0"/>
              <a:t>მიწოდების </a:t>
            </a:r>
            <a:r>
              <a:rPr lang="ka-GE" dirty="0" smtClean="0"/>
              <a:t>ხარისხის გაუმჯობესება  </a:t>
            </a:r>
            <a:endParaRPr lang="ka-GE" dirty="0"/>
          </a:p>
          <a:p>
            <a:pPr>
              <a:buFontTx/>
              <a:buChar char="•"/>
            </a:pPr>
            <a:endParaRPr lang="en-US" altLang="ka-GE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019800" cy="1143000"/>
          </a:xfrm>
        </p:spPr>
        <p:txBody>
          <a:bodyPr>
            <a:normAutofit/>
          </a:bodyPr>
          <a:lstStyle/>
          <a:p>
            <a:pPr algn="ctr"/>
            <a:r>
              <a:rPr lang="ka-GE" sz="3600" b="1" dirty="0" smtClean="0"/>
              <a:t>ამოცანები</a:t>
            </a:r>
            <a:endParaRPr lang="en-US" sz="3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ka-GE" dirty="0" smtClean="0"/>
              <a:t>1. სოციალური </a:t>
            </a:r>
            <a:r>
              <a:rPr lang="ka-GE" dirty="0"/>
              <a:t>სამუშაოს არსებული პრაქტიკის ძლიერი და სუსტი მხარეების გამოვლენა და გაანალიზება;</a:t>
            </a:r>
          </a:p>
          <a:p>
            <a:endParaRPr lang="ka-GE" dirty="0" smtClean="0"/>
          </a:p>
          <a:p>
            <a:endParaRPr lang="ka-GE" dirty="0"/>
          </a:p>
          <a:p>
            <a:pPr marL="0" lvl="0" indent="0" algn="just">
              <a:buNone/>
            </a:pPr>
            <a:r>
              <a:rPr lang="ka-GE" dirty="0" smtClean="0"/>
              <a:t>2. „სოციალური </a:t>
            </a:r>
            <a:r>
              <a:rPr lang="ka-GE" dirty="0"/>
              <a:t>მუშაობის შესახებ“ კანონით </a:t>
            </a:r>
            <a:r>
              <a:rPr lang="ka-GE" dirty="0" smtClean="0"/>
              <a:t>განსაზღვრულ სფეროებში, </a:t>
            </a:r>
            <a:r>
              <a:rPr lang="ka-GE" dirty="0"/>
              <a:t>ადგილობრივი თვითმმართველობისათვის დელეგირების პროცესში თემის სოციალური მუშაკთათვის სტანდარტული ოპერატიული პროცედურების, სამუშაო ინსტრუმენტებისა და მონიტორინგისა და ზედამხედველობის ინსტრუმენტების შექმნა. </a:t>
            </a:r>
          </a:p>
          <a:p>
            <a:endParaRPr lang="ka-GE" dirty="0"/>
          </a:p>
          <a:p>
            <a:endParaRPr lang="ka-GE" dirty="0"/>
          </a:p>
          <a:p>
            <a:pPr marL="0" lvl="0" indent="0" algn="just">
              <a:buNone/>
            </a:pPr>
            <a:r>
              <a:rPr lang="ka-GE" dirty="0" smtClean="0"/>
              <a:t>3. </a:t>
            </a:r>
            <a:r>
              <a:rPr lang="ka-GE" dirty="0"/>
              <a:t>გზების დასახვა </a:t>
            </a:r>
            <a:r>
              <a:rPr lang="ka-GE" dirty="0" smtClean="0"/>
              <a:t>სოციალური </a:t>
            </a:r>
            <a:r>
              <a:rPr lang="ka-GE" dirty="0"/>
              <a:t>სამუშაოს ხარისხის </a:t>
            </a:r>
            <a:r>
              <a:rPr lang="ka-GE" dirty="0" smtClean="0"/>
              <a:t>გაუმჯობესების მიზნით,  მათ </a:t>
            </a:r>
            <a:r>
              <a:rPr lang="ka-GE" dirty="0"/>
              <a:t>შორის სტანდარტული პროცედურების განსაზღვრა, </a:t>
            </a:r>
            <a:r>
              <a:rPr lang="ka-GE" dirty="0" smtClean="0"/>
              <a:t>კვალიფიკაციის ამაღლების საჭიროებების </a:t>
            </a:r>
            <a:r>
              <a:rPr lang="ka-GE" dirty="0"/>
              <a:t>გამოვლენა, სუპერვიზიის მექანიზმის შემუშავება და სხვა; </a:t>
            </a:r>
          </a:p>
          <a:p>
            <a:pPr marL="0" indent="0" algn="just">
              <a:buNone/>
            </a:pPr>
            <a:r>
              <a:rPr lang="ka-GE" altLang="ka-GE" sz="2400" b="1" dirty="0" smtClean="0"/>
              <a:t>			</a:t>
            </a:r>
            <a:endParaRPr lang="en-US" altLang="ka-GE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5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685800"/>
            <a:ext cx="6019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 smtClean="0"/>
              <a:t>ღონისძიებები</a:t>
            </a:r>
            <a:r>
              <a:rPr lang="ka-GE" dirty="0"/>
              <a:t/>
            </a:r>
            <a:br>
              <a:rPr lang="ka-GE" dirty="0"/>
            </a:b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ka-GE" dirty="0" smtClean="0"/>
              <a:t>1. სააგენტოს </a:t>
            </a:r>
            <a:r>
              <a:rPr lang="ka-GE" dirty="0"/>
              <a:t>სოციალური სამუშაოს არსებული პრაქტიკის ძლიერი და სუსტი მხარეების გამოვლენა და გაანალიზება</a:t>
            </a:r>
            <a:r>
              <a:rPr lang="ka-GE" dirty="0" smtClean="0"/>
              <a:t>;</a:t>
            </a:r>
          </a:p>
          <a:p>
            <a:pPr marL="0" lvl="0" indent="0">
              <a:buNone/>
            </a:pPr>
            <a:endParaRPr lang="ka-GE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ka-GE" dirty="0"/>
              <a:t>არსებული პრაქტიკის ანალიზი;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ka-GE" dirty="0"/>
              <a:t>რეგულაციების, მეთოდოლოგიისა და ინსტრუმენტების </a:t>
            </a:r>
            <a:r>
              <a:rPr lang="ka-GE" dirty="0" smtClean="0"/>
              <a:t>ანალიზი</a:t>
            </a:r>
          </a:p>
          <a:p>
            <a:pPr marL="0" lvl="0" indent="0">
              <a:buNone/>
            </a:pP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ფოკუს ჯგუფები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ინდივიდუალური ინტერვიუები </a:t>
            </a:r>
          </a:p>
          <a:p>
            <a:pPr marL="0" indent="0">
              <a:buNone/>
            </a:pPr>
            <a:endParaRPr lang="en-US" altLang="ka-GE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766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533400"/>
            <a:ext cx="6019800" cy="838200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/>
              <a:t>შედეგად </a:t>
            </a:r>
            <a:r>
              <a:rPr lang="ka-GE" sz="3200" b="1" dirty="0" smtClean="0"/>
              <a:t>გამოიკვეთება </a:t>
            </a:r>
            <a:r>
              <a:rPr lang="ka-GE" sz="3200" b="1" dirty="0"/>
              <a:t>შემდეგი:</a:t>
            </a:r>
            <a:endParaRPr lang="en-US" sz="32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524000"/>
            <a:ext cx="8382000" cy="472440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ka-GE" sz="2000" dirty="0" smtClean="0"/>
              <a:t>სოციალური </a:t>
            </a:r>
            <a:r>
              <a:rPr lang="ka-GE" sz="2000" dirty="0"/>
              <a:t>მუშაკების მიერ შესრულებული </a:t>
            </a:r>
            <a:r>
              <a:rPr lang="ka-GE" sz="2000" dirty="0" smtClean="0"/>
              <a:t>სამუშაოს ეფექტურობა</a:t>
            </a:r>
          </a:p>
          <a:p>
            <a:pPr marL="0" lvl="0" indent="0" algn="just">
              <a:buNone/>
            </a:pPr>
            <a:endParaRPr lang="ka-GE" sz="2000" dirty="0"/>
          </a:p>
          <a:p>
            <a:pPr lvl="0" algn="just"/>
            <a:r>
              <a:rPr lang="ka-GE" sz="2000" dirty="0" smtClean="0"/>
              <a:t>სოციალური </a:t>
            </a:r>
            <a:r>
              <a:rPr lang="ka-GE" sz="2000" dirty="0"/>
              <a:t>სამუშაოს პრაქტიკის ძლიერი </a:t>
            </a:r>
            <a:r>
              <a:rPr lang="ka-GE" sz="2000" dirty="0" smtClean="0"/>
              <a:t>მხარეები, რომელთა </a:t>
            </a:r>
            <a:r>
              <a:rPr lang="ka-GE" sz="2000" dirty="0"/>
              <a:t>გამტკიცება/გაძლიერება  ხელს შეუწყობს სოციალური სამუშაოს ეფექტიან და ხარისხიან </a:t>
            </a:r>
            <a:r>
              <a:rPr lang="ka-GE" sz="2000" dirty="0" smtClean="0"/>
              <a:t>შესრულებას</a:t>
            </a:r>
          </a:p>
          <a:p>
            <a:pPr lvl="0" algn="just"/>
            <a:endParaRPr lang="ka-GE" sz="2000" dirty="0"/>
          </a:p>
          <a:p>
            <a:pPr lvl="0" algn="just"/>
            <a:r>
              <a:rPr lang="ka-GE" sz="2000" dirty="0" smtClean="0"/>
              <a:t>სუსტი </a:t>
            </a:r>
            <a:r>
              <a:rPr lang="ka-GE" sz="2000" dirty="0"/>
              <a:t>მხარეები, რაც რაც აფერხებს სოციალური მუშაკების ვალდებულებების ეფექტიან და ხარისხიან </a:t>
            </a:r>
            <a:r>
              <a:rPr lang="ka-GE" sz="2000" dirty="0" smtClean="0"/>
              <a:t>შესრულებას</a:t>
            </a:r>
          </a:p>
          <a:p>
            <a:pPr lvl="0" algn="just"/>
            <a:endParaRPr lang="ka-GE" sz="2000" dirty="0"/>
          </a:p>
          <a:p>
            <a:pPr lvl="0" algn="just"/>
            <a:r>
              <a:rPr lang="ka-GE" sz="2000" dirty="0" smtClean="0"/>
              <a:t>შეუთავსებლობა </a:t>
            </a:r>
            <a:r>
              <a:rPr lang="ka-GE" sz="2000" dirty="0"/>
              <a:t>არსებულ რეგულაციებსა და პრაქტიკას </a:t>
            </a:r>
            <a:r>
              <a:rPr lang="ka-GE" sz="2000" dirty="0" smtClean="0"/>
              <a:t>შორის</a:t>
            </a:r>
          </a:p>
          <a:p>
            <a:pPr lvl="0" algn="just"/>
            <a:endParaRPr lang="ka-GE" sz="2000" dirty="0" smtClean="0"/>
          </a:p>
          <a:p>
            <a:pPr lvl="0" algn="just"/>
            <a:r>
              <a:rPr lang="ka-GE" sz="2000" dirty="0" smtClean="0"/>
              <a:t>შეუთავსებლობა </a:t>
            </a:r>
            <a:r>
              <a:rPr lang="ka-GE" sz="2000" dirty="0"/>
              <a:t>პრაქტიკასა და ახალ კანონმდებლობას შორის </a:t>
            </a:r>
            <a:endParaRPr lang="ka-GE" sz="2000" dirty="0" smtClean="0"/>
          </a:p>
          <a:p>
            <a:pPr lvl="0" algn="just"/>
            <a:endParaRPr lang="ka-GE" sz="2000" dirty="0" smtClean="0"/>
          </a:p>
          <a:p>
            <a:pPr lvl="0" algn="just"/>
            <a:r>
              <a:rPr lang="ka-GE" sz="2000" dirty="0" smtClean="0"/>
              <a:t>ორგანიზაციული ბარიერები, რომლებიც სოციალური </a:t>
            </a:r>
            <a:r>
              <a:rPr lang="ka-GE" sz="2000" dirty="0"/>
              <a:t>მუშაკების მიერ ნაკისრი ვალდებულებების ეფექტიანი და ხარისხიანი შესრულებისათვის.</a:t>
            </a:r>
          </a:p>
          <a:p>
            <a:pPr lvl="0" algn="just"/>
            <a:endParaRPr lang="ka-GE" sz="2000" dirty="0"/>
          </a:p>
          <a:p>
            <a:pPr>
              <a:buFontTx/>
              <a:buNone/>
            </a:pPr>
            <a:endParaRPr lang="en-US" altLang="ka-GE" sz="2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810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019800" cy="1143000"/>
          </a:xfrm>
        </p:spPr>
        <p:txBody>
          <a:bodyPr>
            <a:normAutofit/>
          </a:bodyPr>
          <a:lstStyle/>
          <a:p>
            <a:pPr algn="ctr"/>
            <a:r>
              <a:rPr lang="ka-GE" sz="3600" b="1" dirty="0" smtClean="0"/>
              <a:t>ღონისძიებები</a:t>
            </a:r>
            <a:endParaRPr lang="en-US" sz="4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>
            <a:normAutofit lnSpcReduction="10000"/>
          </a:bodyPr>
          <a:lstStyle/>
          <a:p>
            <a:pPr marL="0" lvl="0" indent="0" algn="just">
              <a:buClr>
                <a:schemeClr val="accent6">
                  <a:lumMod val="75000"/>
                </a:schemeClr>
              </a:buClr>
              <a:buNone/>
            </a:pPr>
            <a:r>
              <a:rPr lang="ka-GE" dirty="0" smtClean="0"/>
              <a:t>2. </a:t>
            </a:r>
            <a:r>
              <a:rPr lang="ka-GE" sz="2000" dirty="0" smtClean="0"/>
              <a:t>„სოციალური </a:t>
            </a:r>
            <a:r>
              <a:rPr lang="ka-GE" sz="2000" dirty="0"/>
              <a:t>მუშაობის შესახებ“ კანონით </a:t>
            </a:r>
            <a:r>
              <a:rPr lang="ka-GE" sz="2000" dirty="0" smtClean="0"/>
              <a:t>განსაზღვრულ </a:t>
            </a:r>
            <a:r>
              <a:rPr lang="ka-GE" sz="2000" dirty="0"/>
              <a:t>სფეროებში ადგილობრივი თვითმმართველობისათვის დელეგირების პროცესში თემის სოციალური მუშაკთათვის სტანდარტული ოპერატიული პროცედურების, სამუშაო ინსტრუმენტებისა და მონიტორინგისა და ზედამხედველობის ინსტრუმენტების შექმნა. </a:t>
            </a:r>
            <a:endParaRPr lang="ka-GE" sz="2000" dirty="0" smtClean="0"/>
          </a:p>
          <a:p>
            <a:pPr marL="0" lvl="0" indent="0" algn="just">
              <a:buClr>
                <a:schemeClr val="accent6">
                  <a:lumMod val="75000"/>
                </a:schemeClr>
              </a:buClr>
              <a:buNone/>
            </a:pPr>
            <a:endParaRPr lang="ka-GE" sz="20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სამუშაო </a:t>
            </a:r>
            <a:r>
              <a:rPr lang="ka-GE" sz="2000" dirty="0"/>
              <a:t>ჯგუფთან </a:t>
            </a:r>
            <a:r>
              <a:rPr lang="ka-GE" sz="2000" dirty="0" smtClean="0"/>
              <a:t>შეხვედრებისა </a:t>
            </a:r>
            <a:r>
              <a:rPr lang="ka-GE" sz="2000" dirty="0"/>
              <a:t>და ინფორმაციის სხვა წყაროებზე დაყრდნობით განისაზღვრება რა სფეროების დელეგირება </a:t>
            </a:r>
            <a:r>
              <a:rPr lang="ka-GE" sz="2000" dirty="0" smtClean="0"/>
              <a:t>უნდა მოხდეს სოციალური </a:t>
            </a:r>
            <a:r>
              <a:rPr lang="ka-GE" sz="2000" dirty="0"/>
              <a:t>მომსახურების სააგენტოდან მუნიციპალიტეტებისათვის. </a:t>
            </a:r>
            <a:endParaRPr lang="ka-GE" sz="2000" dirty="0" smtClean="0"/>
          </a:p>
          <a:p>
            <a:pPr lvl="0" algn="just">
              <a:buFont typeface="Wingdings" panose="05000000000000000000" pitchFamily="2" charset="2"/>
              <a:buChar char="ü"/>
            </a:pPr>
            <a:endParaRPr lang="ka-GE" sz="20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ka-GE" sz="2000" dirty="0"/>
              <a:t>ასევე განისაზღვრება თუ რა ფორმით და რა ინსტრუმენტებით მოხდება ზედამხედველობა მუნიციპალიტეტების დონეზე შესრულებულ სოციალურ სამუშაოზე. 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1542027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09800" y="304800"/>
            <a:ext cx="6019800" cy="1143000"/>
          </a:xfrm>
        </p:spPr>
        <p:txBody>
          <a:bodyPr>
            <a:normAutofit/>
          </a:bodyPr>
          <a:lstStyle/>
          <a:p>
            <a:r>
              <a:rPr lang="ka-GE" sz="3600" b="1" dirty="0" smtClean="0"/>
              <a:t>     ღონისძიებები</a:t>
            </a:r>
            <a:endParaRPr lang="en-US" sz="4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0763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ka-GE" sz="2000" dirty="0" smtClean="0"/>
              <a:t>3. სოციალური </a:t>
            </a:r>
            <a:r>
              <a:rPr lang="ka-GE" sz="2000" dirty="0"/>
              <a:t>სამუშაოს ხარისხის გაუმჯობესების  გზების დასახვა მათ შორის სტანდარტული პროცედურების განსაზღვრა, პროფესიული კვალიფიკაციის საჭიროებების გამოვლენა, სუპერვიზიის მექანიზმის შემუშავება და სხვა; </a:t>
            </a:r>
            <a:endParaRPr lang="ka-GE" sz="2000" dirty="0" smtClean="0"/>
          </a:p>
          <a:p>
            <a:pPr marL="0" lvl="0" indent="0" algn="just">
              <a:buNone/>
            </a:pPr>
            <a:endParaRPr lang="ka-GE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/>
              <a:t>ჩამოყალიბდება რეკომენდაციები იმის შესახებ, თუ როგორ არის შესაძლებელი სოციალური სამუშაოს ეფექტიანობის გაზრდა და ხარისხის გაუმჯობესება. </a:t>
            </a:r>
            <a:endParaRPr lang="en-US" sz="2000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en-US" sz="2000" dirty="0" smtClean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ka-GE" sz="2000" dirty="0"/>
              <a:t>რა ნორმატიული აქტები და პროცედურები საჭიროებს ცვლილებებს სოციალური მუშაობის ხარისხის გასაუმჯობესებლად; </a:t>
            </a:r>
            <a:endParaRPr lang="en-US" sz="2000" dirty="0" smtClean="0"/>
          </a:p>
          <a:p>
            <a:pPr lvl="0" algn="just">
              <a:buFont typeface="Wingdings" panose="05000000000000000000" pitchFamily="2" charset="2"/>
              <a:buChar char="ü"/>
            </a:pPr>
            <a:endParaRPr lang="en-US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dirty="0"/>
              <a:t>რა დამატებითი ადამიანური რესურსებია საჭირო იმისთვის, რომ სააგენტოს სოციალურმა მუშაკებმა შეძლონ ნაკისრი ვალდებულებების შესრულება, მათ შორის ახალი კანონით  გათვალისწინებული მოვალეობების</a:t>
            </a:r>
          </a:p>
          <a:p>
            <a:pPr lvl="0" algn="just">
              <a:buFont typeface="Wingdings" panose="05000000000000000000" pitchFamily="2" charset="2"/>
              <a:buChar char="ü"/>
            </a:pPr>
            <a:endParaRPr lang="ka-GE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ka-GE" sz="2000" dirty="0"/>
          </a:p>
          <a:p>
            <a:pPr marL="0" lvl="0" indent="0" algn="just">
              <a:buNone/>
            </a:pPr>
            <a:endParaRPr lang="ka-GE" sz="2000" dirty="0"/>
          </a:p>
          <a:p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1355545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b="1" dirty="0" smtClean="0"/>
              <a:t>მოქმედების გეგმა</a:t>
            </a:r>
            <a:endParaRPr lang="ka-GE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ka-GE" dirty="0" smtClean="0"/>
              <a:t>შეხვედრა სამუშაო ჯგუფთან</a:t>
            </a:r>
          </a:p>
          <a:p>
            <a:pPr marL="457200" indent="-457200">
              <a:buFont typeface="+mj-lt"/>
              <a:buAutoNum type="arabicPeriod"/>
            </a:pPr>
            <a:r>
              <a:rPr lang="ka-GE" dirty="0" smtClean="0"/>
              <a:t> </a:t>
            </a:r>
            <a:r>
              <a:rPr lang="ka-GE" dirty="0" smtClean="0"/>
              <a:t>ფოკუს </a:t>
            </a:r>
            <a:r>
              <a:rPr lang="ka-GE" dirty="0" smtClean="0"/>
              <a:t>ჯგუფების </a:t>
            </a:r>
            <a:r>
              <a:rPr lang="ka-GE" dirty="0" smtClean="0"/>
              <a:t>შექმნა</a:t>
            </a:r>
          </a:p>
          <a:p>
            <a:pPr marL="457200" indent="-457200">
              <a:buFont typeface="+mj-lt"/>
              <a:buAutoNum type="arabicPeriod"/>
            </a:pPr>
            <a:r>
              <a:rPr lang="ka-GE" dirty="0" smtClean="0"/>
              <a:t>ინდივიდუალური ინტერვიუების მომზადება</a:t>
            </a:r>
          </a:p>
          <a:p>
            <a:endParaRPr lang="ka-GE" dirty="0"/>
          </a:p>
          <a:p>
            <a:pPr marL="0" indent="0">
              <a:buNone/>
            </a:pPr>
            <a:r>
              <a:rPr lang="ka-GE" dirty="0"/>
              <a:t>საერთაშორისო </a:t>
            </a:r>
            <a:r>
              <a:rPr lang="ka-GE" dirty="0" smtClean="0"/>
              <a:t>ექსპერტის მიერ ჩასატარებელი სამუშოები:</a:t>
            </a:r>
          </a:p>
          <a:p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მეორადი </a:t>
            </a:r>
            <a:r>
              <a:rPr lang="ka-GE" dirty="0"/>
              <a:t>ინფორმაციის ანალიზი (ნორმატიული აქტები, ანალიტიკური დოკუმენტები, კვლევები; ქეისები, სხვა) </a:t>
            </a: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endParaRPr lang="ka-GE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კვლევის დეტალური მეთოდოლოგიის შემუშავება </a:t>
            </a:r>
            <a:endParaRPr lang="ka-GE" dirty="0" smtClean="0"/>
          </a:p>
          <a:p>
            <a:pPr lvl="0">
              <a:buFont typeface="Wingdings" panose="05000000000000000000" pitchFamily="2" charset="2"/>
              <a:buChar char="ü"/>
            </a:pPr>
            <a:endParaRPr lang="ka-GE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კვლევის კითხვარებისა და ფოკუს ჯგუფების გზამკვლევების შემუშავება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ინტერვიუების </a:t>
            </a:r>
            <a:r>
              <a:rPr lang="ka-GE" dirty="0" smtClean="0"/>
              <a:t>და</a:t>
            </a:r>
            <a:r>
              <a:rPr lang="ka-GE" dirty="0"/>
              <a:t> </a:t>
            </a:r>
            <a:r>
              <a:rPr lang="ka-GE" dirty="0" smtClean="0"/>
              <a:t>ფოკუს </a:t>
            </a:r>
            <a:r>
              <a:rPr lang="ka-GE" dirty="0"/>
              <a:t>ჯგუფების ჩატარება </a:t>
            </a:r>
            <a:endParaRPr lang="ka-GE" dirty="0" smtClean="0"/>
          </a:p>
          <a:p>
            <a:pPr lvl="0">
              <a:buFont typeface="Wingdings" panose="05000000000000000000" pitchFamily="2" charset="2"/>
              <a:buChar char="ü"/>
            </a:pPr>
            <a:endParaRPr lang="ka-GE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/>
              <a:t>ანალიტიკური დოკუმენტის მომზადება </a:t>
            </a:r>
            <a:endParaRPr lang="ka-GE" dirty="0" smtClean="0"/>
          </a:p>
          <a:p>
            <a:pPr lvl="0"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ka-GE" dirty="0" smtClean="0"/>
              <a:t>თვითმმართველობებისთვის სტანდარტული </a:t>
            </a:r>
            <a:r>
              <a:rPr lang="ka-GE" dirty="0"/>
              <a:t>ოპერატიული პროცედურებისა და  სამუშაო ინსტრუმენტების </a:t>
            </a:r>
            <a:r>
              <a:rPr lang="ka-GE" dirty="0" smtClean="0"/>
              <a:t>და მონიტორინგისა </a:t>
            </a:r>
            <a:r>
              <a:rPr lang="ka-GE" dirty="0"/>
              <a:t>და ზდამხედველობის ინსტრუმენტების შექმნა. </a:t>
            </a:r>
          </a:p>
          <a:p>
            <a:pPr marL="457200" indent="-457200">
              <a:buAutoNum type="arabicPeriod"/>
            </a:pPr>
            <a:endParaRPr lang="ka-GE" dirty="0" smtClean="0"/>
          </a:p>
          <a:p>
            <a:pPr marL="457200" indent="-457200">
              <a:buAutoNum type="arabicPeriod"/>
            </a:pPr>
            <a:endParaRPr lang="ka-GE" dirty="0" smtClean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66590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pPr marL="457200" indent="-457200" algn="ctr">
              <a:buNone/>
            </a:pPr>
            <a:endParaRPr lang="ka-GE" dirty="0" smtClean="0"/>
          </a:p>
          <a:p>
            <a:pPr marL="457200" indent="-457200" algn="ctr">
              <a:buNone/>
            </a:pPr>
            <a:endParaRPr lang="ka-GE" dirty="0"/>
          </a:p>
          <a:p>
            <a:pPr marL="457200" indent="-457200" algn="ctr">
              <a:buNone/>
            </a:pPr>
            <a:endParaRPr lang="ka-GE" sz="1800" dirty="0" smtClean="0"/>
          </a:p>
          <a:p>
            <a:pPr marL="457200" indent="-457200" algn="ctr">
              <a:buNone/>
            </a:pPr>
            <a:endParaRPr lang="ka-GE" sz="1800" dirty="0"/>
          </a:p>
          <a:p>
            <a:pPr marL="457200" indent="-457200" algn="ctr">
              <a:buNone/>
            </a:pPr>
            <a:r>
              <a:rPr lang="ka-GE" sz="4000" b="1" dirty="0" smtClean="0">
                <a:solidFill>
                  <a:schemeClr val="tx2"/>
                </a:solidFill>
              </a:rPr>
              <a:t>კითხვები ?</a:t>
            </a:r>
          </a:p>
          <a:p>
            <a:pPr marL="457200" indent="-457200" algn="ctr">
              <a:buNone/>
            </a:pPr>
            <a:endParaRPr lang="ka-GE" sz="18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873</TotalTime>
  <Words>393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სოციალური მუშაობის ხარისხის უზრუნველყოფისათვის სოციალური მომსახურების სააგენტოს შესაძლებლობების გაძლიერება</vt:lpstr>
      <vt:lpstr>  პროექტის მიზანი</vt:lpstr>
      <vt:lpstr>ამოცანები</vt:lpstr>
      <vt:lpstr>ღონისძიებები </vt:lpstr>
      <vt:lpstr>შედეგად გამოიკვეთება შემდეგი:</vt:lpstr>
      <vt:lpstr>ღონისძიებები</vt:lpstr>
      <vt:lpstr>     ღონისძიებები</vt:lpstr>
      <vt:lpstr>მოქმედების გეგმა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ადამიანის განვითარება</dc:title>
  <dc:creator>EKA</dc:creator>
  <cp:lastModifiedBy>Eka Saneblidze</cp:lastModifiedBy>
  <cp:revision>116</cp:revision>
  <dcterms:created xsi:type="dcterms:W3CDTF">2006-08-16T00:00:00Z</dcterms:created>
  <dcterms:modified xsi:type="dcterms:W3CDTF">2018-10-24T21:24:00Z</dcterms:modified>
</cp:coreProperties>
</file>