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74" r:id="rId2"/>
    <p:sldId id="276" r:id="rId3"/>
    <p:sldId id="278" r:id="rId4"/>
    <p:sldId id="293" r:id="rId5"/>
    <p:sldId id="267" r:id="rId6"/>
    <p:sldId id="287" r:id="rId7"/>
    <p:sldId id="277" r:id="rId8"/>
    <p:sldId id="281" r:id="rId9"/>
    <p:sldId id="282" r:id="rId10"/>
    <p:sldId id="283" r:id="rId11"/>
    <p:sldId id="284" r:id="rId12"/>
    <p:sldId id="286" r:id="rId13"/>
    <p:sldId id="288" r:id="rId14"/>
    <p:sldId id="289" r:id="rId15"/>
    <p:sldId id="290" r:id="rId16"/>
    <p:sldId id="291" r:id="rId17"/>
    <p:sldId id="292" r:id="rId18"/>
    <p:sldId id="28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van" initials="l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12" autoAdjust="0"/>
    <p:restoredTop sz="94291" autoAdjust="0"/>
  </p:normalViewPr>
  <p:slideViewPr>
    <p:cSldViewPr>
      <p:cViewPr varScale="1">
        <p:scale>
          <a:sx n="70" d="100"/>
          <a:sy n="70" d="100"/>
        </p:scale>
        <p:origin x="59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34E1-7E66-4951-A44E-AAD1BB03784F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5C3A-8851-4336-AB9B-E4C59D6889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34E1-7E66-4951-A44E-AAD1BB03784F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5C3A-8851-4336-AB9B-E4C59D6889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34E1-7E66-4951-A44E-AAD1BB03784F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5C3A-8851-4336-AB9B-E4C59D6889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34E1-7E66-4951-A44E-AAD1BB03784F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5C3A-8851-4336-AB9B-E4C59D6889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34E1-7E66-4951-A44E-AAD1BB03784F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5C3A-8851-4336-AB9B-E4C59D6889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34E1-7E66-4951-A44E-AAD1BB03784F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5C3A-8851-4336-AB9B-E4C59D6889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34E1-7E66-4951-A44E-AAD1BB03784F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5C3A-8851-4336-AB9B-E4C59D6889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34E1-7E66-4951-A44E-AAD1BB03784F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5C3A-8851-4336-AB9B-E4C59D6889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34E1-7E66-4951-A44E-AAD1BB03784F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5C3A-8851-4336-AB9B-E4C59D6889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34E1-7E66-4951-A44E-AAD1BB03784F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5C3A-8851-4336-AB9B-E4C59D6889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34E1-7E66-4951-A44E-AAD1BB03784F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95C3A-8851-4336-AB9B-E4C59D6889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834E1-7E66-4951-A44E-AAD1BB03784F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95C3A-8851-4336-AB9B-E4C59D6889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5FC2522-79CD-4553-83EA-F13D21A3990A}"/>
              </a:ext>
            </a:extLst>
          </p:cNvPr>
          <p:cNvSpPr/>
          <p:nvPr/>
        </p:nvSpPr>
        <p:spPr>
          <a:xfrm>
            <a:off x="76200" y="838200"/>
            <a:ext cx="8839200" cy="3759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a-GE" sz="4000" dirty="0">
                <a:solidFill>
                  <a:schemeClr val="bg2">
                    <a:lumMod val="90000"/>
                  </a:schemeClr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ვაქციოთ საკონსტიტუციო ნორმა რეალობად - ხელმისაწვდომი საცხოვრებელი</a:t>
            </a:r>
            <a:endParaRPr lang="ru-RU" sz="4000" dirty="0">
              <a:solidFill>
                <a:schemeClr val="bg2">
                  <a:lumMod val="9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800" dirty="0">
              <a:solidFill>
                <a:schemeClr val="tx2">
                  <a:lumMod val="40000"/>
                  <a:lumOff val="60000"/>
                </a:schemeClr>
              </a:solidFill>
              <a:latin typeface="Sylfaen" panose="010A05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800" dirty="0">
              <a:solidFill>
                <a:schemeClr val="bg2">
                  <a:lumMod val="90000"/>
                </a:schemeClr>
              </a:solidFill>
              <a:latin typeface="Sylfaen" panose="010A05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a-GE" sz="2800" dirty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8F9A71-0599-47C8-BAEA-5B1D70676188}"/>
              </a:ext>
            </a:extLst>
          </p:cNvPr>
          <p:cNvSpPr txBox="1"/>
          <p:nvPr/>
        </p:nvSpPr>
        <p:spPr>
          <a:xfrm>
            <a:off x="0" y="0"/>
            <a:ext cx="9144000" cy="7448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a-GE" dirty="0"/>
          </a:p>
          <a:p>
            <a:r>
              <a:rPr lang="ka-GE" sz="24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მაგალითი  პირველი  </a:t>
            </a:r>
          </a:p>
          <a:p>
            <a:endParaRPr lang="ka-GE" dirty="0"/>
          </a:p>
          <a:p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ბინის ფართობი და ოთახების რაოდენობა უნდა შეესაბამებოდეს შინამეურნეობის წევრების რაოდენობასთან შეფარდების მინიმალურ სტანდარტს.</a:t>
            </a:r>
            <a:endParaRPr lang="ka-GE" sz="2000" b="1" dirty="0">
              <a:solidFill>
                <a:schemeClr val="bg2">
                  <a:lumMod val="90000"/>
                </a:schemeClr>
              </a:solidFill>
            </a:endParaRPr>
          </a:p>
          <a:p>
            <a:endParaRPr lang="ka-GE" sz="2000" b="1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ბინის ფასი 400$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(1 120 </a:t>
            </a: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ლარი) 1 კვ.მ - გარემონტებული თანამედროვე იზოლაციით</a:t>
            </a:r>
            <a:endParaRPr lang="ru-RU" sz="2000" b="1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7%  იანი სესხი</a:t>
            </a:r>
            <a:endParaRPr lang="ru-RU" sz="2000" b="1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გადახდის ვადა 15 წელი </a:t>
            </a:r>
            <a:endParaRPr lang="ru-RU" sz="2000" b="1" dirty="0">
              <a:solidFill>
                <a:schemeClr val="bg2">
                  <a:lumMod val="90000"/>
                </a:schemeClr>
              </a:solidFill>
            </a:endParaRPr>
          </a:p>
          <a:p>
            <a:endParaRPr lang="ka-GE" sz="2000" b="1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ka-GE" sz="2000" b="1" i="1" dirty="0" smtClean="0">
                <a:solidFill>
                  <a:schemeClr val="bg2">
                    <a:lumMod val="90000"/>
                  </a:schemeClr>
                </a:solidFill>
              </a:rPr>
              <a:t>გამოთვლა</a:t>
            </a:r>
            <a:r>
              <a:rPr lang="ka-GE" sz="2000" b="1" i="1" dirty="0">
                <a:solidFill>
                  <a:schemeClr val="bg2">
                    <a:lumMod val="90000"/>
                  </a:schemeClr>
                </a:solidFill>
              </a:rPr>
              <a:t>: 7%-იანი სესხი, 15 წლით, 60 კვ.მ ბინა</a:t>
            </a:r>
            <a:endParaRPr lang="ru-RU" sz="2000" b="1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ფასი (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1 120</a:t>
            </a:r>
            <a:r>
              <a:rPr lang="en-US" sz="2000" b="1" dirty="0" smtClean="0">
                <a:solidFill>
                  <a:schemeClr val="bg2">
                    <a:lumMod val="90000"/>
                  </a:schemeClr>
                </a:solidFill>
              </a:rPr>
              <a:t> X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60)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67 200 ლარი</a:t>
            </a: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; ყოველთვიური შენატანი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604 </a:t>
            </a: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ლარი. </a:t>
            </a:r>
            <a:endParaRPr lang="ka-GE" sz="20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მონაწილეობა </a:t>
            </a: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შეუძლია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შინამეურნეობას, </a:t>
            </a: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რომლის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მინიმალური შემოსავალი (გადასახადების გადახდის შემდეგ) 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1550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ლარია (ბინის შენატანის გადახდის შემდეგ  ხელზე რჩება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946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ლარი).  </a:t>
            </a:r>
          </a:p>
          <a:p>
            <a:endParaRPr lang="ka-GE" sz="20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მაქსიმალური  ზღვარია შემოსავალი, რომლის 30% ფარავს ბაზარზე არსებული იპოთეკურ სესხს (60კვ.მ. ბინა (1კვ.მ 600$) 36 000$, ესეიგი 100 000ლ. საბაზრო ფასი 12% წლიური სესხით. შესაბამისად,  უნდა შეიტანოს თვეში 1200ლ). ესეიგი  მაქსიმალური შემოსავალი განისაზღვრება 4000ლარი.</a:t>
            </a:r>
            <a:endParaRPr lang="ka-GE" sz="2000" b="1" dirty="0">
              <a:solidFill>
                <a:schemeClr val="bg2">
                  <a:lumMod val="90000"/>
                </a:schemeClr>
              </a:solidFill>
            </a:endParaRPr>
          </a:p>
          <a:p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426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8F9A71-0599-47C8-BAEA-5B1D70676188}"/>
              </a:ext>
            </a:extLst>
          </p:cNvPr>
          <p:cNvSpPr txBox="1"/>
          <p:nvPr/>
        </p:nvSpPr>
        <p:spPr>
          <a:xfrm>
            <a:off x="0" y="1"/>
            <a:ext cx="9144000" cy="7448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a-GE" dirty="0"/>
          </a:p>
          <a:p>
            <a:r>
              <a:rPr lang="ka-GE" sz="24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მაგალითი   მეორე </a:t>
            </a:r>
          </a:p>
          <a:p>
            <a:endParaRPr lang="ka-GE" dirty="0"/>
          </a:p>
          <a:p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ოჯახის წევრების რაოდენობა უნდა შეესაბამებოდეს ბინაში ოთახების რაოდენობის შეფარდების სტანდარტს</a:t>
            </a:r>
          </a:p>
          <a:p>
            <a:endParaRPr lang="ka-GE" sz="2000" b="1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ბინის ფასი 400$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(1 120 </a:t>
            </a: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ლარი) 1 კვ.მ - გარემონტებული თანამედროვე იზოლაციით</a:t>
            </a:r>
            <a:endParaRPr lang="ru-RU" sz="2000" b="1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7%  იანი სესხი</a:t>
            </a:r>
            <a:endParaRPr lang="ru-RU" sz="2000" b="1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გადახდის ვადა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20 </a:t>
            </a: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წელი </a:t>
            </a:r>
            <a:endParaRPr lang="ru-RU" sz="2000" b="1" dirty="0">
              <a:solidFill>
                <a:schemeClr val="bg2">
                  <a:lumMod val="90000"/>
                </a:schemeClr>
              </a:solidFill>
            </a:endParaRPr>
          </a:p>
          <a:p>
            <a:endParaRPr lang="ka-GE" sz="2000" b="1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ka-GE" sz="2000" b="1" i="1" dirty="0" smtClean="0">
                <a:solidFill>
                  <a:schemeClr val="bg2">
                    <a:lumMod val="90000"/>
                  </a:schemeClr>
                </a:solidFill>
              </a:rPr>
              <a:t>გამოთვლა</a:t>
            </a:r>
            <a:r>
              <a:rPr lang="ka-GE" sz="2000" b="1" i="1" dirty="0">
                <a:solidFill>
                  <a:schemeClr val="bg2">
                    <a:lumMod val="90000"/>
                  </a:schemeClr>
                </a:solidFill>
              </a:rPr>
              <a:t>: 7%-იანი სესხი, </a:t>
            </a:r>
            <a:r>
              <a:rPr lang="ka-GE" sz="2000" b="1" i="1" dirty="0" smtClean="0">
                <a:solidFill>
                  <a:schemeClr val="bg2">
                    <a:lumMod val="90000"/>
                  </a:schemeClr>
                </a:solidFill>
              </a:rPr>
              <a:t>20 </a:t>
            </a:r>
            <a:r>
              <a:rPr lang="ka-GE" sz="2000" b="1" i="1" dirty="0">
                <a:solidFill>
                  <a:schemeClr val="bg2">
                    <a:lumMod val="90000"/>
                  </a:schemeClr>
                </a:solidFill>
              </a:rPr>
              <a:t>წლით, 60 კვ.მ ბინა</a:t>
            </a:r>
            <a:endParaRPr lang="ru-RU" sz="2000" b="1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ფასი (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1 120 </a:t>
            </a:r>
            <a:r>
              <a:rPr lang="en-US" sz="2000" b="1" dirty="0" smtClean="0">
                <a:solidFill>
                  <a:schemeClr val="bg2">
                    <a:lumMod val="90000"/>
                  </a:schemeClr>
                </a:solidFill>
              </a:rPr>
              <a:t>X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60)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67 200 ლარი</a:t>
            </a: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; ყოველთვიური შენატანი </a:t>
            </a:r>
            <a:r>
              <a:rPr lang="en-US" sz="2000" b="1" dirty="0" smtClean="0">
                <a:solidFill>
                  <a:schemeClr val="bg2">
                    <a:lumMod val="90000"/>
                  </a:schemeClr>
                </a:solidFill>
              </a:rPr>
              <a:t>521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ლარი.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მონაწილეობა შეუძლია შინამეურნეობას, რომლის მინიმალური შემოსავალი (გადასახადების გადახდის შემდეგ) 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1500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ლარია (ბინის შენატანის გადახდის შემდეგ ხელზე რჩება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979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ლარი).  </a:t>
            </a:r>
          </a:p>
          <a:p>
            <a:endParaRPr lang="ka-GE" sz="20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მაქსიმალური  ზღვარია შემოსავალი, რომლის 30% ფარავს ბაზარზე არსებული იპოთეკურ სესხს (60კვ.მ. ბინა (1კვ.მ 600$) 36 000$, ესეიგი 100 000ლ. საბაზრო ფასი 12% წლიური სესხით. შესაბამისად,  უნდა შეიტანოს თვეში 1 200ლ). ესეიგი  მაქსიმალური შემოსავალი განისაზღვრება 4 000 ლარით.</a:t>
            </a:r>
          </a:p>
          <a:p>
            <a:endParaRPr lang="ka-GE" sz="20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endParaRPr lang="ru-RU" sz="2000" b="1" dirty="0">
              <a:solidFill>
                <a:schemeClr val="bg2">
                  <a:lumMod val="9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6607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8F9A71-0599-47C8-BAEA-5B1D70676188}"/>
              </a:ext>
            </a:extLst>
          </p:cNvPr>
          <p:cNvSpPr txBox="1"/>
          <p:nvPr/>
        </p:nvSpPr>
        <p:spPr>
          <a:xfrm>
            <a:off x="0" y="0"/>
            <a:ext cx="91440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a-GE" sz="2000" dirty="0"/>
          </a:p>
          <a:p>
            <a:pPr algn="ctr"/>
            <a:endParaRPr lang="ka-GE" sz="2800" b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ctr"/>
            <a:r>
              <a:rPr lang="ka-GE" sz="28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პროგრამის ფინანსურ და სოციალურ </a:t>
            </a:r>
            <a:r>
              <a:rPr lang="ka-GE" sz="28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მდგრადობა</a:t>
            </a:r>
            <a:endParaRPr lang="ka-GE" sz="2800" b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endParaRPr lang="ka-GE" sz="2000" dirty="0">
              <a:solidFill>
                <a:schemeClr val="bg2">
                  <a:lumMod val="90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2400" b="1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ka-GE" sz="2400" b="1" dirty="0" smtClean="0">
                <a:solidFill>
                  <a:schemeClr val="bg2">
                    <a:lumMod val="90000"/>
                  </a:schemeClr>
                </a:solidFill>
              </a:rPr>
              <a:t>მხოლოდ ბინის ღირებულების სრული დაფარვის შემდგომ</a:t>
            </a:r>
          </a:p>
          <a:p>
            <a:pPr lvl="1"/>
            <a:r>
              <a:rPr lang="ka-GE" sz="2400" b="1" dirty="0" smtClean="0">
                <a:solidFill>
                  <a:schemeClr val="bg2">
                    <a:lumMod val="90000"/>
                  </a:schemeClr>
                </a:solidFill>
              </a:rPr>
              <a:t>გადადის ბინა ფონდის საკუთრებიდან შინამეურნეობის    საკუთრებაში</a:t>
            </a:r>
          </a:p>
          <a:p>
            <a:endParaRPr lang="ka-GE" sz="24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 lvl="1"/>
            <a:r>
              <a:rPr lang="ka-GE" sz="2400" b="1" dirty="0" smtClean="0">
                <a:solidFill>
                  <a:schemeClr val="bg2">
                    <a:lumMod val="90000"/>
                  </a:schemeClr>
                </a:solidFill>
              </a:rPr>
              <a:t>გადახდისუუნარობის შემთხვევაში</a:t>
            </a:r>
          </a:p>
          <a:p>
            <a:pPr lvl="1"/>
            <a:endParaRPr lang="ka-GE" sz="2400" b="1" dirty="0">
              <a:solidFill>
                <a:schemeClr val="bg2">
                  <a:lumMod val="90000"/>
                </a:schemeClr>
              </a:solidFill>
            </a:endParaRPr>
          </a:p>
          <a:p>
            <a:endParaRPr lang="ka-GE" sz="24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ka-GE" sz="2400" b="1" dirty="0" smtClean="0">
                <a:solidFill>
                  <a:schemeClr val="bg2">
                    <a:lumMod val="90000"/>
                  </a:schemeClr>
                </a:solidFill>
              </a:rPr>
              <a:t>ბინა გადის აუქციონზე მის საწყის ფასად. გაყიდვის შემდეგ შინამეურნეობას, რომელმაც შეწყვიტა გადახდა, უბრუნდება განსხვავება ბინაში გატარებულ საბაზრო </a:t>
            </a:r>
            <a:r>
              <a:rPr lang="ka-GE" sz="2400" b="1" dirty="0" err="1" smtClean="0">
                <a:solidFill>
                  <a:schemeClr val="bg2">
                    <a:lumMod val="90000"/>
                  </a:schemeClr>
                </a:solidFill>
              </a:rPr>
              <a:t>საქირავნო</a:t>
            </a:r>
            <a:r>
              <a:rPr lang="ka-GE" sz="2400" b="1" dirty="0" smtClean="0">
                <a:solidFill>
                  <a:schemeClr val="bg2">
                    <a:lumMod val="90000"/>
                  </a:schemeClr>
                </a:solidFill>
              </a:rPr>
              <a:t> თანხასა და ბინის გაყიდვის შედეგად მიღებულ თანხას შორის.</a:t>
            </a:r>
            <a:endParaRPr lang="ka-GE" sz="2400" b="1" dirty="0">
              <a:solidFill>
                <a:schemeClr val="bg2">
                  <a:lumMod val="90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ka-GE" sz="2400" b="1" dirty="0">
              <a:solidFill>
                <a:schemeClr val="bg2">
                  <a:lumMod val="90000"/>
                </a:schemeClr>
              </a:solidFill>
            </a:endParaRPr>
          </a:p>
          <a:p>
            <a:endParaRPr lang="ru-RU" sz="2000" b="1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062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ვარიანტი </a:t>
            </a:r>
            <a:r>
              <a:rPr lang="en-US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II</a:t>
            </a:r>
            <a:endParaRPr lang="en-US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54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0" indent="0" algn="ctr">
              <a:buNone/>
            </a:pPr>
            <a:r>
              <a:rPr lang="ka-GE" sz="5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სოციალური ბინათმშენებლობის პროგრმა</a:t>
            </a:r>
            <a:endParaRPr lang="en-US" sz="54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3945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ka-GE" sz="4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სოციალური ბინათმშენებლობის შემთხვევაში</a:t>
            </a:r>
            <a:endParaRPr lang="en-US" sz="4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ka-GE" sz="2800" b="1" dirty="0" smtClean="0"/>
          </a:p>
          <a:p>
            <a:pPr>
              <a:buFont typeface="Courier New" panose="02070309020205020404" pitchFamily="49" charset="0"/>
              <a:buChar char="o"/>
            </a:pPr>
            <a:r>
              <a:rPr lang="ka-GE" sz="2800" b="1" dirty="0" smtClean="0">
                <a:solidFill>
                  <a:schemeClr val="bg2">
                    <a:lumMod val="90000"/>
                  </a:schemeClr>
                </a:solidFill>
              </a:rPr>
              <a:t>ახორციელებს ბენეფიციართა შერჩევის პროცესს</a:t>
            </a:r>
          </a:p>
          <a:p>
            <a:pPr>
              <a:buFont typeface="Courier New" panose="02070309020205020404" pitchFamily="49" charset="0"/>
              <a:buChar char="o"/>
            </a:pPr>
            <a:endParaRPr lang="ka-GE" sz="28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ka-GE" sz="2800" b="1" dirty="0" smtClean="0">
                <a:solidFill>
                  <a:schemeClr val="bg2">
                    <a:lumMod val="90000"/>
                  </a:schemeClr>
                </a:solidFill>
              </a:rPr>
              <a:t>მუნიციპალიტეტი იძენს სახელმწიფო საბინაო ფონდიდან საჭირო რაოდენობის საცხოვრებელს იგივე პირობებით, როგორც ფიზიკური პირი ხელმსიაწვდომი საბინაო პოლიტიკის ფარგლებში</a:t>
            </a:r>
          </a:p>
          <a:p>
            <a:pPr>
              <a:buFont typeface="Courier New" panose="02070309020205020404" pitchFamily="49" charset="0"/>
              <a:buChar char="o"/>
            </a:pPr>
            <a:endParaRPr lang="ka-GE" sz="28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ka-GE" sz="2800" b="1" dirty="0" smtClean="0">
                <a:solidFill>
                  <a:schemeClr val="bg2">
                    <a:lumMod val="90000"/>
                  </a:schemeClr>
                </a:solidFill>
              </a:rPr>
              <a:t>საცხოვრებელს გასცემს მხოლოდ ქირით ჯანდაცვისა და სოც უზრუნველყოფის სამინისტროსთან შეთანხმებულ ფასად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sz="24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5044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 fontScale="70000" lnSpcReduction="20000"/>
          </a:bodyPr>
          <a:lstStyle/>
          <a:p>
            <a:pPr>
              <a:buFont typeface="Courier New" panose="02070309020205020404" pitchFamily="49" charset="0"/>
              <a:buChar char="o"/>
            </a:pPr>
            <a:endParaRPr lang="ka-GE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ka-GE" sz="3600" b="1" dirty="0">
                <a:solidFill>
                  <a:schemeClr val="bg2">
                    <a:lumMod val="90000"/>
                  </a:schemeClr>
                </a:solidFill>
              </a:rPr>
              <a:t>მთავრობა ზრუნავს ბენეფიცირი შინამეურნეობის დასაქმებაზე და აქტიურად თავაზობს მას დასაქმებას</a:t>
            </a:r>
          </a:p>
          <a:p>
            <a:pPr>
              <a:buFont typeface="Courier New" panose="02070309020205020404" pitchFamily="49" charset="0"/>
              <a:buChar char="o"/>
            </a:pPr>
            <a:endParaRPr lang="ka-GE" sz="3600" b="1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ka-GE" sz="3600" b="1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ka-GE" sz="3600" b="1" dirty="0" smtClean="0">
                <a:solidFill>
                  <a:schemeClr val="bg2">
                    <a:lumMod val="90000"/>
                  </a:schemeClr>
                </a:solidFill>
              </a:rPr>
              <a:t>დასაქმების </a:t>
            </a:r>
            <a:r>
              <a:rPr lang="ka-GE" sz="3600" b="1" dirty="0">
                <a:solidFill>
                  <a:schemeClr val="bg2">
                    <a:lumMod val="90000"/>
                  </a:schemeClr>
                </a:solidFill>
              </a:rPr>
              <a:t>შემთხვევაში ქირას ფასი იზრდება შემოსავლის პროპორციულად სამინისტროსა და მუნიციპალიტეტის შეთანხმების საფუძველზე</a:t>
            </a:r>
          </a:p>
          <a:p>
            <a:pPr>
              <a:buFont typeface="Courier New" panose="02070309020205020404" pitchFamily="49" charset="0"/>
              <a:buChar char="o"/>
            </a:pPr>
            <a:endParaRPr lang="ka-GE" sz="36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ka-GE" sz="3600" b="1" dirty="0" smtClean="0">
                <a:solidFill>
                  <a:schemeClr val="bg2">
                    <a:lumMod val="90000"/>
                  </a:schemeClr>
                </a:solidFill>
              </a:rPr>
              <a:t>სტაბილური დასაქმებისა და ხელმისაწვდომი საბინაო პოლიტიკის პირობების დაკმაყოფილების შემთხვევაში </a:t>
            </a:r>
            <a:r>
              <a:rPr lang="ka-GE" sz="3600" b="1" dirty="0">
                <a:solidFill>
                  <a:schemeClr val="bg2">
                    <a:lumMod val="90000"/>
                  </a:schemeClr>
                </a:solidFill>
              </a:rPr>
              <a:t>სურვილის შესაბამისად</a:t>
            </a:r>
            <a:endParaRPr lang="en-US" sz="3600" b="1" dirty="0">
              <a:solidFill>
                <a:schemeClr val="bg2">
                  <a:lumMod val="90000"/>
                </a:schemeClr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ka-GE" sz="36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ka-GE" sz="3600" b="1" dirty="0" smtClean="0">
                <a:solidFill>
                  <a:schemeClr val="bg2">
                    <a:lumMod val="90000"/>
                  </a:schemeClr>
                </a:solidFill>
              </a:rPr>
              <a:t>საცხოვრებელი გადადის </a:t>
            </a:r>
            <a:r>
              <a:rPr lang="ka-GE" sz="3600" b="1" dirty="0">
                <a:solidFill>
                  <a:schemeClr val="bg2">
                    <a:lumMod val="90000"/>
                  </a:schemeClr>
                </a:solidFill>
              </a:rPr>
              <a:t>შინამეურნეობის მიერ </a:t>
            </a:r>
            <a:r>
              <a:rPr lang="ka-GE" sz="3600" b="1" dirty="0" smtClean="0">
                <a:solidFill>
                  <a:schemeClr val="bg2">
                    <a:lumMod val="90000"/>
                  </a:schemeClr>
                </a:solidFill>
              </a:rPr>
              <a:t>გამოსყიდვის რეჟიმში</a:t>
            </a:r>
            <a:endParaRPr lang="en-US" sz="3600" b="1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5904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ვარიანტი </a:t>
            </a:r>
            <a:r>
              <a:rPr lang="en-US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III</a:t>
            </a:r>
            <a:endParaRPr lang="en-US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ka-GE" sz="5000" b="1" dirty="0" smtClean="0"/>
          </a:p>
          <a:p>
            <a:pPr marL="0" indent="0" algn="ctr">
              <a:buNone/>
            </a:pPr>
            <a:r>
              <a:rPr lang="ka-GE" sz="5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სტუდენტური საერთო საცხოვრებლების პროგრამა</a:t>
            </a:r>
            <a:endParaRPr lang="en-US" sz="54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3857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/>
            </a:r>
            <a:br>
              <a:rPr lang="ka-GE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ka-GE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/>
            </a:r>
            <a:br>
              <a:rPr lang="ka-GE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ka-GE" sz="4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სტუდენტური </a:t>
            </a:r>
            <a:r>
              <a:rPr lang="ka-GE" sz="40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საერთო საცხოვრებლების </a:t>
            </a:r>
            <a:r>
              <a:rPr lang="ka-GE" sz="4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პროგრამის შემთხვევაში</a:t>
            </a:r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/>
            </a:r>
            <a:b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fontScale="85000" lnSpcReduction="2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ka-GE" b="1" dirty="0" smtClean="0">
                <a:solidFill>
                  <a:schemeClr val="bg2">
                    <a:lumMod val="90000"/>
                  </a:schemeClr>
                </a:solidFill>
              </a:rPr>
              <a:t>პროგრამაში მონაწილეობენ სახელმწიფო უმაღლესი საწავლებლები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ka-GE" b="1" dirty="0" smtClean="0">
                <a:solidFill>
                  <a:schemeClr val="bg2">
                    <a:lumMod val="90000"/>
                  </a:schemeClr>
                </a:solidFill>
              </a:rPr>
              <a:t>უნივერსტეტი იძენს </a:t>
            </a:r>
            <a:r>
              <a:rPr lang="ka-GE" b="1" dirty="0">
                <a:solidFill>
                  <a:schemeClr val="bg2">
                    <a:lumMod val="90000"/>
                  </a:schemeClr>
                </a:solidFill>
              </a:rPr>
              <a:t>სახელმწიფო საბინაო ფონდიდან საჭირო რაოდენობის საცხოვრებელს იგივე პირობებით, როგორც ფიზიკური </a:t>
            </a:r>
            <a:r>
              <a:rPr lang="ka-GE" b="1" dirty="0" smtClean="0">
                <a:solidFill>
                  <a:schemeClr val="bg2">
                    <a:lumMod val="90000"/>
                  </a:schemeClr>
                </a:solidFill>
              </a:rPr>
              <a:t>პირი, </a:t>
            </a:r>
            <a:r>
              <a:rPr lang="ka-GE" b="1" dirty="0">
                <a:solidFill>
                  <a:schemeClr val="bg2">
                    <a:lumMod val="90000"/>
                  </a:schemeClr>
                </a:solidFill>
              </a:rPr>
              <a:t>ხელმსიაწვდომი საბინაო პოლიტიკის </a:t>
            </a:r>
            <a:r>
              <a:rPr lang="ka-GE" b="1" dirty="0" smtClean="0">
                <a:solidFill>
                  <a:schemeClr val="bg2">
                    <a:lumMod val="90000"/>
                  </a:schemeClr>
                </a:solidFill>
              </a:rPr>
              <a:t>ფარგლებში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ka-GE" b="1" dirty="0" smtClean="0">
                <a:solidFill>
                  <a:schemeClr val="bg2">
                    <a:lumMod val="90000"/>
                  </a:schemeClr>
                </a:solidFill>
              </a:rPr>
              <a:t>საცხოვრებლის ქირის ფასი დგინდება განათლების სამინისტროს მონაწილეობით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ka-GE" b="1" dirty="0" smtClean="0">
                <a:solidFill>
                  <a:schemeClr val="bg2">
                    <a:lumMod val="90000"/>
                  </a:schemeClr>
                </a:solidFill>
              </a:rPr>
              <a:t>განათლების სამინისტრო საზღვრავს ბენეფიცირთა რაოდენობას და კრიტერიუმებს</a:t>
            </a:r>
          </a:p>
          <a:p>
            <a:endParaRPr lang="ka-GE" b="1" dirty="0">
              <a:solidFill>
                <a:schemeClr val="bg2">
                  <a:lumMod val="9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3359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8F9A71-0599-47C8-BAEA-5B1D70676188}"/>
              </a:ext>
            </a:extLst>
          </p:cNvPr>
          <p:cNvSpPr txBox="1"/>
          <p:nvPr/>
        </p:nvSpPr>
        <p:spPr>
          <a:xfrm>
            <a:off x="0" y="0"/>
            <a:ext cx="9144000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a-GE" sz="28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ctr"/>
            <a:r>
              <a:rPr lang="ka-GE" sz="36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შედეგები</a:t>
            </a:r>
          </a:p>
          <a:p>
            <a:endParaRPr lang="ka-GE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უსახლკარობის აღმოფხვრა გღზელვადიან პერსპექტივაში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ka-GE" sz="20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დაბალი </a:t>
            </a: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და საშუალოშემოსავლიანი მოქალაქეების საბინაო და შესაბამისად სოციალურ-ეკონომიკური მდგომარეობის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გაუმჯობესება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ka-GE" sz="20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უკეთესი საცხოვრებელი და სამეცადინო გარემო სტუდენტებისთვის</a:t>
            </a:r>
            <a:endParaRPr lang="ka-GE" sz="2000" b="1" dirty="0">
              <a:solidFill>
                <a:schemeClr val="bg2">
                  <a:lumMod val="90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ka-GE" sz="2000" b="1" dirty="0">
              <a:solidFill>
                <a:schemeClr val="bg2">
                  <a:lumMod val="90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ქვეყნის დემოგრაფიული მაჩვენებლის ზრდა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ka-GE" sz="2000" b="1" dirty="0">
              <a:solidFill>
                <a:schemeClr val="bg2">
                  <a:lumMod val="90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სამშენებლო სექტორის სისტემური განვიტარება: ტექნოლოგიური გადაიარაღება. ახალი ტექნოლოგიების დანერგვა და ჯანსაღი შრომითი ურთიერთობები</a:t>
            </a:r>
            <a:endParaRPr lang="ru-RU" sz="2000" b="1" dirty="0">
              <a:solidFill>
                <a:schemeClr val="bg2">
                  <a:lumMod val="90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ka-GE" sz="2000" b="1" dirty="0">
              <a:solidFill>
                <a:schemeClr val="bg2">
                  <a:lumMod val="90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chemeClr val="bg2">
                    <a:lumMod val="90000"/>
                  </a:schemeClr>
                </a:solidFill>
              </a:rPr>
              <a:t>ეკონომიკური საქმიანობის ფორმალიზაცია</a:t>
            </a:r>
            <a:endParaRPr lang="ka-GE" sz="2000" b="1" dirty="0">
              <a:solidFill>
                <a:schemeClr val="bg2">
                  <a:lumMod val="90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ka-GE" sz="2000" b="1" dirty="0">
              <a:solidFill>
                <a:schemeClr val="bg2">
                  <a:lumMod val="90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მოძველებული და დეგრადირებული საბინაო ფონდის განახლება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ka-GE" sz="2000" b="1" dirty="0">
              <a:solidFill>
                <a:schemeClr val="bg2">
                  <a:lumMod val="90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ეკონომიკის გაჯანსაღება </a:t>
            </a:r>
            <a:endParaRPr lang="ru-RU" sz="2000" b="1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917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5FC2522-79CD-4553-83EA-F13D21A3990A}"/>
              </a:ext>
            </a:extLst>
          </p:cNvPr>
          <p:cNvSpPr/>
          <p:nvPr/>
        </p:nvSpPr>
        <p:spPr>
          <a:xfrm>
            <a:off x="838200" y="17585"/>
            <a:ext cx="7772400" cy="7675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3600" dirty="0">
              <a:solidFill>
                <a:schemeClr val="tx2">
                  <a:lumMod val="40000"/>
                  <a:lumOff val="60000"/>
                </a:schemeClr>
              </a:solidFill>
              <a:latin typeface="Sylfaen" panose="010A05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ka-GE" sz="3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საქართველოს კონსტიტუციის მე -5 მუხლის მე 4 პუნქტი</a:t>
            </a:r>
            <a:endParaRPr lang="ru-RU" sz="36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endParaRPr lang="ka-GE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endParaRPr lang="ka-GE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r>
              <a:rPr lang="ka-GE" sz="3200" b="1" dirty="0">
                <a:solidFill>
                  <a:schemeClr val="bg2">
                    <a:lumMod val="90000"/>
                  </a:schemeClr>
                </a:solidFill>
              </a:rPr>
              <a:t>სახელმწიფო ზრუნავს მოქალაქის</a:t>
            </a:r>
            <a:r>
              <a:rPr lang="ka-GE" sz="28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ka-GE" sz="2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ჯანმრთელობისა და სოციალურ დაცვაზე, საარსებო მინიმუმითა და</a:t>
            </a:r>
            <a:r>
              <a:rPr lang="ka-GE" sz="2800" dirty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ka-GE" sz="3200" b="1" dirty="0">
                <a:solidFill>
                  <a:schemeClr val="bg2">
                    <a:lumMod val="90000"/>
                  </a:schemeClr>
                </a:solidFill>
              </a:rPr>
              <a:t>ღირსეული საცხოვრებლით უზრუნველყოფაზე</a:t>
            </a:r>
            <a:r>
              <a:rPr lang="ka-GE" sz="2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.</a:t>
            </a:r>
            <a:r>
              <a:rPr lang="ka-GE" sz="2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სახელმწიფო ხელს უწყობს მოქალაქეს დასაქმებაში. საარსებო მინიმუმის უზრუნველყოფის პირობები განისაზღვრება კანონით.</a:t>
            </a:r>
            <a:endParaRPr lang="ru-RU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r>
              <a:rPr lang="ka-GE" sz="28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 </a:t>
            </a:r>
            <a:endParaRPr lang="ru-RU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2800" dirty="0">
              <a:solidFill>
                <a:schemeClr val="tx2">
                  <a:lumMod val="40000"/>
                  <a:lumOff val="6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a-GE" sz="2800" dirty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442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5FC2522-79CD-4553-83EA-F13D21A3990A}"/>
              </a:ext>
            </a:extLst>
          </p:cNvPr>
          <p:cNvSpPr/>
          <p:nvPr/>
        </p:nvSpPr>
        <p:spPr>
          <a:xfrm>
            <a:off x="152400" y="212735"/>
            <a:ext cx="88392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რატომ საბინაო პოლიტიკა</a:t>
            </a:r>
          </a:p>
          <a:p>
            <a:pPr algn="ctr"/>
            <a:endParaRPr lang="ka-GE" sz="2400" dirty="0">
              <a:solidFill>
                <a:schemeClr val="bg2"/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ახალი საბანკო რეგულაციები ამცირებენ დაბალშემოსავლიანი შინამეურნეობებისთვის იპოთეკურ სესხზე ხელმისაწვდომობას</a:t>
            </a:r>
          </a:p>
          <a:p>
            <a:pPr marL="342900" lvl="0" indent="-342900">
              <a:buFont typeface="Courier New" panose="02070309020205020404" pitchFamily="49" charset="0"/>
              <a:buChar char="o"/>
            </a:pPr>
            <a:endParaRPr lang="ka-GE" sz="2000" b="1" dirty="0">
              <a:solidFill>
                <a:schemeClr val="bg2">
                  <a:lumMod val="90000"/>
                </a:schemeClr>
              </a:solidFill>
            </a:endParaRPr>
          </a:p>
          <a:p>
            <a:pPr marL="342900" lvl="0" indent="-342900">
              <a:buFont typeface="Courier New" panose="02070309020205020404" pitchFamily="49" charset="0"/>
              <a:buChar char="o"/>
            </a:pP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დაბალშემოსავლიანი ოჯახების სტაბილურობის განცდა და გადაწყვეტილებების თამამად მიღების შესაძლებლობა</a:t>
            </a:r>
          </a:p>
          <a:p>
            <a:pPr lvl="0"/>
            <a:endParaRPr lang="ru-RU" sz="2000" b="1" dirty="0">
              <a:solidFill>
                <a:schemeClr val="bg2">
                  <a:lumMod val="90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ფინანსური სტაბილურობა -  მთელი ფული არ მიდის ქირაზე ან იპოთეკაზე</a:t>
            </a:r>
          </a:p>
          <a:p>
            <a:pPr marL="342900" lvl="0" indent="-342900">
              <a:buFont typeface="Courier New" panose="02070309020205020404" pitchFamily="49" charset="0"/>
              <a:buChar char="o"/>
            </a:pPr>
            <a:endParaRPr lang="ka-GE" sz="2000" b="1" dirty="0">
              <a:solidFill>
                <a:schemeClr val="bg2">
                  <a:lumMod val="90000"/>
                </a:schemeClr>
              </a:solidFill>
            </a:endParaRPr>
          </a:p>
          <a:p>
            <a:pPr marL="342900" lvl="0" indent="-342900">
              <a:buFont typeface="Courier New" panose="02070309020205020404" pitchFamily="49" charset="0"/>
              <a:buChar char="o"/>
            </a:pP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არასტაბილური საცხოვრებელი გარემო უარყოფით გავლენას ახდენს ბავშვების განათლებაზე</a:t>
            </a:r>
          </a:p>
          <a:p>
            <a:pPr marL="342900" lvl="0" indent="-342900">
              <a:buFont typeface="Courier New" panose="02070309020205020404" pitchFamily="49" charset="0"/>
              <a:buChar char="o"/>
            </a:pPr>
            <a:endParaRPr lang="ru-RU" sz="2000" b="1" dirty="0">
              <a:solidFill>
                <a:schemeClr val="bg2">
                  <a:lumMod val="90000"/>
                </a:schemeClr>
              </a:solidFill>
            </a:endParaRPr>
          </a:p>
          <a:p>
            <a:pPr marL="342900" lvl="0" indent="-342900">
              <a:buFont typeface="Courier New" panose="02070309020205020404" pitchFamily="49" charset="0"/>
              <a:buChar char="o"/>
            </a:pP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არასრულფასოვანი საცხოვრებელი გარემო აზიანებს ადამიანების ჯანმრთელობას</a:t>
            </a:r>
          </a:p>
          <a:p>
            <a:pPr marL="342900" lvl="0" indent="-342900">
              <a:buFont typeface="Courier New" panose="02070309020205020404" pitchFamily="49" charset="0"/>
              <a:buChar char="o"/>
            </a:pPr>
            <a:endParaRPr lang="ru-RU" sz="2000" b="1" dirty="0">
              <a:solidFill>
                <a:schemeClr val="bg2">
                  <a:lumMod val="90000"/>
                </a:schemeClr>
              </a:solidFill>
            </a:endParaRPr>
          </a:p>
          <a:p>
            <a:pPr marL="342900" lvl="0" indent="-342900">
              <a:buFont typeface="Courier New" panose="02070309020205020404" pitchFamily="49" charset="0"/>
              <a:buChar char="o"/>
            </a:pP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უხარისხო საცხოვრებელი იწვევს მეტ კომუნალურ დანახარჯებს</a:t>
            </a:r>
          </a:p>
          <a:p>
            <a:pPr marL="342900" lvl="0" indent="-342900">
              <a:buFont typeface="Courier New" panose="02070309020205020404" pitchFamily="49" charset="0"/>
              <a:buChar char="o"/>
            </a:pPr>
            <a:endParaRPr lang="ru-RU" sz="2000" b="1" dirty="0">
              <a:solidFill>
                <a:schemeClr val="bg2">
                  <a:lumMod val="90000"/>
                </a:schemeClr>
              </a:solidFill>
            </a:endParaRPr>
          </a:p>
          <a:p>
            <a:pPr marL="342900" lvl="0" indent="-342900">
              <a:buFont typeface="Courier New" panose="02070309020205020404" pitchFamily="49" charset="0"/>
              <a:buChar char="o"/>
            </a:pP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უბინაობის გამო ახალგაზრდები ვერ ქმნიან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ოჯახს</a:t>
            </a:r>
            <a:endParaRPr lang="ru-RU" sz="2000" b="1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994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5FC2522-79CD-4553-83EA-F13D21A3990A}"/>
              </a:ext>
            </a:extLst>
          </p:cNvPr>
          <p:cNvSpPr/>
          <p:nvPr/>
        </p:nvSpPr>
        <p:spPr>
          <a:xfrm>
            <a:off x="76200" y="838200"/>
            <a:ext cx="8839200" cy="1862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800" dirty="0">
              <a:solidFill>
                <a:schemeClr val="tx2">
                  <a:lumMod val="40000"/>
                  <a:lumOff val="60000"/>
                </a:schemeClr>
              </a:solidFill>
              <a:latin typeface="Sylfaen" panose="010A05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4000" dirty="0">
              <a:solidFill>
                <a:schemeClr val="tx2">
                  <a:lumMod val="40000"/>
                  <a:lumOff val="6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a-GE" sz="2800" dirty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58A03340-6D71-4223-BB8E-C1034D8D4AF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89758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72FD6F9-DC90-4206-B7BF-BA7E70C68A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ვარიანტი </a:t>
            </a:r>
            <a:r>
              <a:rPr lang="en-US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</a:t>
            </a:r>
            <a:endParaRPr lang="en-US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4400" dirty="0" smtClean="0"/>
          </a:p>
          <a:p>
            <a:pPr marL="0" indent="0" algn="ctr">
              <a:buNone/>
            </a:pPr>
            <a:r>
              <a:rPr lang="ka-GE" sz="5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ხელმისაწვდომი </a:t>
            </a:r>
            <a:r>
              <a:rPr lang="ka-GE" sz="54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საბინაო </a:t>
            </a:r>
            <a:r>
              <a:rPr lang="ka-GE" sz="54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პოლიტიკის პროგრამა</a:t>
            </a:r>
            <a:endParaRPr lang="en-US" sz="54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714992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8F9A71-0599-47C8-BAEA-5B1D70676188}"/>
              </a:ext>
            </a:extLst>
          </p:cNvPr>
          <p:cNvSpPr txBox="1"/>
          <p:nvPr/>
        </p:nvSpPr>
        <p:spPr>
          <a:xfrm>
            <a:off x="2438400" y="15240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CD7E20A-2CCE-4206-84B3-C251EF7A2D14}"/>
              </a:ext>
            </a:extLst>
          </p:cNvPr>
          <p:cNvSpPr txBox="1"/>
          <p:nvPr/>
        </p:nvSpPr>
        <p:spPr>
          <a:xfrm>
            <a:off x="457200" y="838200"/>
            <a:ext cx="7924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3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სამიზნე ჯგუფი </a:t>
            </a:r>
          </a:p>
          <a:p>
            <a:endParaRPr lang="ka-GE" b="1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ამ პროგრამით ისარგებლებენ დაბალი და საშუალო შემოსავლის მქონე  შინამეურნეობები, რომელთაც აქვთ სტაბილური შემოსავალი, მაგრამ  არა საკმარისი საბანკო იპოთეკური სესხით ბინის შესაძენად.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რომლებიც კონკრეტულ მუნიციპალიტეტში არინ რეგისტრირებული მინიმუმ ბოლო ხუთი წლის განმავლობაში</a:t>
            </a:r>
          </a:p>
          <a:p>
            <a:endParaRPr lang="ka-GE" sz="24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ka-GE" sz="28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პრიორიტეტი მიენიჭება შინამეურნეობას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ka-GE" sz="2400" b="1" dirty="0">
              <a:solidFill>
                <a:schemeClr val="bg2">
                  <a:lumMod val="9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2400" b="1" dirty="0">
                <a:solidFill>
                  <a:schemeClr val="bg2">
                    <a:lumMod val="90000"/>
                  </a:schemeClr>
                </a:solidFill>
              </a:rPr>
              <a:t>რომელშიც არის ახლადდაქორწინებული წყვილი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2400" b="1" dirty="0">
                <a:solidFill>
                  <a:schemeClr val="bg2">
                    <a:lumMod val="90000"/>
                  </a:schemeClr>
                </a:solidFill>
              </a:rPr>
              <a:t>რომელიც არის მრავალშვილიანი, მარჩენალდაკარგული ან ყავს ომის ვეტერანი ან შშმ. პირი</a:t>
            </a:r>
            <a:endParaRPr lang="ru-RU" sz="2400" b="1" dirty="0">
              <a:solidFill>
                <a:schemeClr val="bg2">
                  <a:lumMod val="9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2520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8F9A71-0599-47C8-BAEA-5B1D70676188}"/>
              </a:ext>
            </a:extLst>
          </p:cNvPr>
          <p:cNvSpPr txBox="1"/>
          <p:nvPr/>
        </p:nvSpPr>
        <p:spPr>
          <a:xfrm>
            <a:off x="76200" y="228601"/>
            <a:ext cx="876300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endParaRPr lang="ka-GE" sz="2000" dirty="0">
              <a:solidFill>
                <a:schemeClr val="bg2">
                  <a:lumMod val="90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ka-GE" sz="2000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ka-GE" sz="24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პროგრამაში მონაწილეობას მიიღებს შინამეურნეობა</a:t>
            </a:r>
          </a:p>
          <a:p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 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  რომელსაც აქვს სტაბილური ფორმალური შემოსავალი</a:t>
            </a:r>
            <a:endParaRPr lang="ka-GE" sz="2400" b="1" dirty="0">
              <a:solidFill>
                <a:schemeClr val="bg2">
                  <a:lumMod val="90000"/>
                </a:schemeClr>
              </a:solidFill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ka-GE" sz="2000" b="1" dirty="0">
              <a:solidFill>
                <a:schemeClr val="bg2">
                  <a:lumMod val="90000"/>
                </a:schemeClr>
              </a:solidFill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რომელსაც არ გააჩნია კერძო ბინა/საკუთრება ან მის საკუთრებაში არსებობს ერთი ბინა, რომელიც სტანდარტებს (გადავსებულობა, ავარიულობა, ინსოლაცია და ნესტი და ა.შ.) ვერ აკმაყოფილებს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ka-GE" sz="2000" b="1" dirty="0">
              <a:solidFill>
                <a:schemeClr val="bg2">
                  <a:lumMod val="90000"/>
                </a:schemeClr>
              </a:solidFill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რომლის თვიური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შემოსავლის</a:t>
            </a:r>
            <a:r>
              <a:rPr lang="de-DE" sz="2000" b="1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(საერთაშორისო სტანდარი 30%-35%) 35% </a:t>
            </a: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არ არის საკმარისი კერძო ბაზარზე მისი დემოგრაფიული მაჩვენებლის შესაბამისი ზომის ბინის ყოველთვიური იპოთეკის დასაფარად, მაგრამ საკმარისია პროგრამით გათვალისწინებული იპოთეკური ვალდებულების შესასრულებლად. </a:t>
            </a:r>
          </a:p>
          <a:p>
            <a:endParaRPr lang="ka-GE" sz="2000" b="1" dirty="0">
              <a:solidFill>
                <a:schemeClr val="bg2">
                  <a:lumMod val="90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შინამეურნეობა ვერ მიიღებს პროგრამაში მონაწილეობას თუ მისი                ყოველთვიური შემოსავლის </a:t>
            </a:r>
            <a:r>
              <a:rPr lang="ka-GE" sz="2000" b="1" dirty="0" smtClean="0">
                <a:solidFill>
                  <a:schemeClr val="bg2">
                    <a:lumMod val="90000"/>
                  </a:schemeClr>
                </a:solidFill>
              </a:rPr>
              <a:t>30 % </a:t>
            </a:r>
            <a:r>
              <a:rPr lang="ka-GE" sz="2000" b="1" dirty="0">
                <a:solidFill>
                  <a:schemeClr val="bg2">
                    <a:lumMod val="90000"/>
                  </a:schemeClr>
                </a:solidFill>
              </a:rPr>
              <a:t>საკმარისია მისი დემოგრაფიული მაჩვენებლის შესაბამისი ზომის ბინის იპოთეკის საბაზრო ფასის დასაფარად</a:t>
            </a:r>
          </a:p>
          <a:p>
            <a:pPr marL="342900" indent="-342900" algn="ctr">
              <a:buFont typeface="Courier New" panose="02070309020205020404" pitchFamily="49" charset="0"/>
              <a:buChar char="o"/>
            </a:pPr>
            <a:endParaRPr lang="ka-GE" sz="2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695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18F9A71-0599-47C8-BAEA-5B1D70676188}"/>
              </a:ext>
            </a:extLst>
          </p:cNvPr>
          <p:cNvSpPr txBox="1"/>
          <p:nvPr/>
        </p:nvSpPr>
        <p:spPr>
          <a:xfrm>
            <a:off x="0" y="228600"/>
            <a:ext cx="9144000" cy="695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ka-GE" b="1" dirty="0">
                <a:solidFill>
                  <a:schemeClr val="bg2">
                    <a:lumMod val="90000"/>
                  </a:schemeClr>
                </a:solidFill>
              </a:rPr>
              <a:t>შინამეურნეობა ვერ მიიღებს პროგრამაში მონაწილეობას თუ მისი                ყოველთვიური შემოსავლის არ აღემატება დემოგრაფიული მაჩვენებლის შესაბამის საარსებო მინიმუმს + პროგრამით </a:t>
            </a:r>
            <a:r>
              <a:rPr lang="ka-GE" b="1" dirty="0" smtClean="0">
                <a:solidFill>
                  <a:schemeClr val="bg2">
                    <a:lumMod val="90000"/>
                  </a:schemeClr>
                </a:solidFill>
              </a:rPr>
              <a:t>გათვალისწინებულ ერთი </a:t>
            </a:r>
            <a:r>
              <a:rPr lang="ka-GE" b="1" dirty="0">
                <a:solidFill>
                  <a:schemeClr val="bg2">
                    <a:lumMod val="90000"/>
                  </a:schemeClr>
                </a:solidFill>
              </a:rPr>
              <a:t>თვის </a:t>
            </a:r>
            <a:r>
              <a:rPr lang="ka-GE" b="1" dirty="0" smtClean="0">
                <a:solidFill>
                  <a:schemeClr val="bg2">
                    <a:lumMod val="90000"/>
                  </a:schemeClr>
                </a:solidFill>
              </a:rPr>
              <a:t>შენატანს</a:t>
            </a:r>
            <a:endParaRPr lang="ka-GE" b="1" dirty="0">
              <a:solidFill>
                <a:schemeClr val="bg2">
                  <a:lumMod val="90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ka-GE" b="1" dirty="0">
              <a:solidFill>
                <a:schemeClr val="bg2">
                  <a:lumMod val="90000"/>
                </a:schemeClr>
              </a:solidFill>
            </a:endParaRPr>
          </a:p>
          <a:p>
            <a:pPr algn="ctr"/>
            <a:r>
              <a:rPr lang="ka-GE" sz="2400" b="1" dirty="0">
                <a:solidFill>
                  <a:schemeClr val="bg2">
                    <a:lumMod val="90000"/>
                  </a:schemeClr>
                </a:solidFill>
              </a:rPr>
              <a:t>ოფიციალური საარსებო მიმიმუმი შრომისუნარიანი </a:t>
            </a:r>
            <a:r>
              <a:rPr lang="ka-GE" b="1" dirty="0">
                <a:solidFill>
                  <a:schemeClr val="bg2">
                    <a:lumMod val="90000"/>
                  </a:schemeClr>
                </a:solidFill>
              </a:rPr>
              <a:t>ადამიანისთვის</a:t>
            </a:r>
          </a:p>
          <a:p>
            <a:r>
              <a:rPr lang="ka-GE" b="1" dirty="0">
                <a:solidFill>
                  <a:schemeClr val="bg2">
                    <a:lumMod val="90000"/>
                  </a:schemeClr>
                </a:solidFill>
              </a:rPr>
              <a:t>     დღევანდელი ოფიციალური საარსებო მინიმუმი 175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b="1" dirty="0">
              <a:solidFill>
                <a:schemeClr val="bg2">
                  <a:lumMod val="9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dirty="0">
                <a:solidFill>
                  <a:schemeClr val="bg2">
                    <a:lumMod val="90000"/>
                  </a:schemeClr>
                </a:solidFill>
              </a:rPr>
              <a:t>საკვების წილი (2000 კილო კალორია) არის 70% - 122 ლარი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dirty="0">
                <a:solidFill>
                  <a:schemeClr val="bg2">
                    <a:lumMod val="90000"/>
                  </a:schemeClr>
                </a:solidFill>
              </a:rPr>
              <a:t>სხვა დანარჩენი 30%  -53 ლარი</a:t>
            </a:r>
          </a:p>
          <a:p>
            <a:pPr algn="ctr"/>
            <a:endParaRPr lang="ka-GE" sz="2400" b="1" dirty="0">
              <a:solidFill>
                <a:schemeClr val="bg2">
                  <a:lumMod val="90000"/>
                </a:schemeClr>
              </a:solidFill>
            </a:endParaRPr>
          </a:p>
          <a:p>
            <a:pPr algn="ctr"/>
            <a:r>
              <a:rPr lang="ka-GE" sz="2400" b="1" dirty="0">
                <a:solidFill>
                  <a:schemeClr val="bg2">
                    <a:lumMod val="90000"/>
                  </a:schemeClr>
                </a:solidFill>
              </a:rPr>
              <a:t>საარსებო მინიმუმი ჩვენი გათვლებით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1600" b="1" dirty="0">
              <a:solidFill>
                <a:schemeClr val="bg2">
                  <a:lumMod val="9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dirty="0">
                <a:solidFill>
                  <a:schemeClr val="bg2">
                    <a:lumMod val="90000"/>
                  </a:schemeClr>
                </a:solidFill>
              </a:rPr>
              <a:t>საკვები 50% ( 2800 კილო კალორია - ცხოველური ნაწარმი  შეადგენდეს 60% , სხვა პროდუქტი 40%-ს) – 145 ლარი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b="1" dirty="0">
              <a:solidFill>
                <a:schemeClr val="bg2">
                  <a:lumMod val="9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b="1" dirty="0">
                <a:solidFill>
                  <a:schemeClr val="bg2">
                    <a:lumMod val="90000"/>
                  </a:schemeClr>
                </a:solidFill>
              </a:rPr>
              <a:t>ხოლო სხვა დანარჩენი 50% - 145 ლარი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b="1" dirty="0">
              <a:solidFill>
                <a:schemeClr val="bg2">
                  <a:lumMod val="90000"/>
                </a:schemeClr>
              </a:solidFill>
            </a:endParaRPr>
          </a:p>
          <a:p>
            <a:endParaRPr lang="ka-GE" b="1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ka-GE" b="1" dirty="0">
                <a:solidFill>
                  <a:schemeClr val="bg2">
                    <a:lumMod val="90000"/>
                  </a:schemeClr>
                </a:solidFill>
              </a:rPr>
              <a:t>ბავშვები მოიხმარენ მშობლების 60 % - ს</a:t>
            </a:r>
          </a:p>
          <a:p>
            <a:endParaRPr lang="ka-GE" b="1" dirty="0">
              <a:solidFill>
                <a:schemeClr val="bg2">
                  <a:lumMod val="90000"/>
                </a:schemeClr>
              </a:solidFill>
            </a:endParaRPr>
          </a:p>
          <a:p>
            <a:r>
              <a:rPr lang="ka-GE" b="1" dirty="0">
                <a:solidFill>
                  <a:schemeClr val="bg2">
                    <a:lumMod val="90000"/>
                  </a:schemeClr>
                </a:solidFill>
              </a:rPr>
              <a:t>მაგ: ოთხსულიანი ოჯახის საარსებო მიმიმუმი - 290+290+174+174 = 928 ლარი. </a:t>
            </a:r>
            <a:endParaRPr lang="ru-RU" b="1" dirty="0">
              <a:solidFill>
                <a:schemeClr val="bg2">
                  <a:lumMod val="90000"/>
                </a:schemeClr>
              </a:solidFill>
            </a:endParaRPr>
          </a:p>
          <a:p>
            <a:endParaRPr lang="ru-RU" b="1" dirty="0">
              <a:solidFill>
                <a:schemeClr val="bg2">
                  <a:lumMod val="90000"/>
                </a:schemeClr>
              </a:solidFill>
            </a:endParaRPr>
          </a:p>
          <a:p>
            <a:endParaRPr lang="ka-GE" sz="1600" b="1" dirty="0">
              <a:solidFill>
                <a:schemeClr val="bg2">
                  <a:lumMod val="90000"/>
                </a:schemeClr>
              </a:solidFill>
            </a:endParaRPr>
          </a:p>
          <a:p>
            <a:endParaRPr lang="ka-GE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010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6514</TotalTime>
  <Words>864</Words>
  <Application>Microsoft Office PowerPoint</Application>
  <PresentationFormat>On-screen Show (4:3)</PresentationFormat>
  <Paragraphs>158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Sylfaen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ვარიანტი 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ვარიანტი II</vt:lpstr>
      <vt:lpstr> სოციალური ბინათმშენებლობის შემთხვევაში</vt:lpstr>
      <vt:lpstr>PowerPoint Presentation</vt:lpstr>
      <vt:lpstr>ვარიანტი III</vt:lpstr>
      <vt:lpstr>  სტუდენტური საერთო საცხოვრებლების პროგრამის შემთხვევაში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</dc:creator>
  <cp:lastModifiedBy>USER</cp:lastModifiedBy>
  <cp:revision>91</cp:revision>
  <dcterms:created xsi:type="dcterms:W3CDTF">2018-06-30T14:57:38Z</dcterms:created>
  <dcterms:modified xsi:type="dcterms:W3CDTF">2020-02-25T14:25:36Z</dcterms:modified>
</cp:coreProperties>
</file>