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37" r:id="rId1"/>
  </p:sldMasterIdLst>
  <p:sldIdLst>
    <p:sldId id="256" r:id="rId2"/>
    <p:sldId id="269" r:id="rId3"/>
    <p:sldId id="258" r:id="rId4"/>
    <p:sldId id="259" r:id="rId5"/>
    <p:sldId id="260" r:id="rId6"/>
    <p:sldId id="261" r:id="rId7"/>
    <p:sldId id="262" r:id="rId8"/>
    <p:sldId id="265" r:id="rId9"/>
    <p:sldId id="263" r:id="rId10"/>
    <p:sldId id="271" r:id="rId11"/>
    <p:sldId id="266" r:id="rId12"/>
    <p:sldId id="267" r:id="rId13"/>
    <p:sldId id="268" r:id="rId14"/>
    <p:sldId id="272" r:id="rId15"/>
    <p:sldId id="264" r:id="rId16"/>
    <p:sldId id="278" r:id="rId17"/>
    <p:sldId id="274" r:id="rId18"/>
    <p:sldId id="275" r:id="rId19"/>
    <p:sldId id="276" r:id="rId20"/>
  </p:sldIdLst>
  <p:sldSz cx="9144000" cy="6858000" type="screen4x3"/>
  <p:notesSz cx="6742113"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67DFAC-5270-47B2-A3D1-8537F1EE64B3}" type="doc">
      <dgm:prSet loTypeId="urn:microsoft.com/office/officeart/2005/8/layout/orgChart1" loCatId="hierarchy" qsTypeId="urn:microsoft.com/office/officeart/2005/8/quickstyle/simple1" qsCatId="simple" csTypeId="urn:microsoft.com/office/officeart/2005/8/colors/accent0_3" csCatId="mainScheme" phldr="1"/>
      <dgm:spPr/>
      <dgm:t>
        <a:bodyPr/>
        <a:lstStyle/>
        <a:p>
          <a:endParaRPr lang="en-US"/>
        </a:p>
      </dgm:t>
    </dgm:pt>
    <dgm:pt modelId="{9AE5C34F-283F-440C-90BD-CCA8D4642925}">
      <dgm:prSet phldrT="[Text]"/>
      <dgm:spPr/>
      <dgm:t>
        <a:bodyPr/>
        <a:lstStyle/>
        <a:p>
          <a:r>
            <a:rPr lang="ka-GE" dirty="0" smtClean="0"/>
            <a:t>დეპარტამენტის უფროსი</a:t>
          </a:r>
          <a:endParaRPr lang="en-US" dirty="0"/>
        </a:p>
      </dgm:t>
    </dgm:pt>
    <dgm:pt modelId="{3CDE7EB6-3BEF-4CBD-A5F5-E7BA45D36BC0}" type="parTrans" cxnId="{664EC025-FCE8-4CB2-AAF1-306B15191550}">
      <dgm:prSet/>
      <dgm:spPr/>
      <dgm:t>
        <a:bodyPr/>
        <a:lstStyle/>
        <a:p>
          <a:endParaRPr lang="en-US"/>
        </a:p>
      </dgm:t>
    </dgm:pt>
    <dgm:pt modelId="{AE562DEB-EC76-4E66-9635-5EA4ECA1002E}" type="sibTrans" cxnId="{664EC025-FCE8-4CB2-AAF1-306B15191550}">
      <dgm:prSet/>
      <dgm:spPr/>
      <dgm:t>
        <a:bodyPr/>
        <a:lstStyle/>
        <a:p>
          <a:endParaRPr lang="en-US"/>
        </a:p>
      </dgm:t>
    </dgm:pt>
    <dgm:pt modelId="{B4C44FD7-6A5B-4930-AA3A-40DC4E2C0AFA}" type="asst">
      <dgm:prSet phldrT="[Text]"/>
      <dgm:spPr/>
      <dgm:t>
        <a:bodyPr/>
        <a:lstStyle/>
        <a:p>
          <a:r>
            <a:rPr lang="ka-GE" dirty="0" smtClean="0"/>
            <a:t>დეპარტამენტის უფროსის მოადგილე</a:t>
          </a:r>
          <a:endParaRPr lang="en-US" dirty="0"/>
        </a:p>
      </dgm:t>
    </dgm:pt>
    <dgm:pt modelId="{B5F1AC2E-500C-4331-BF2B-DF17B1C59C83}" type="parTrans" cxnId="{39CFB4E9-143F-4042-B981-F9AC3401231B}">
      <dgm:prSet/>
      <dgm:spPr/>
      <dgm:t>
        <a:bodyPr/>
        <a:lstStyle/>
        <a:p>
          <a:endParaRPr lang="en-US"/>
        </a:p>
      </dgm:t>
    </dgm:pt>
    <dgm:pt modelId="{6C4DED1F-A968-449B-9FEA-95EC356926AB}" type="sibTrans" cxnId="{39CFB4E9-143F-4042-B981-F9AC3401231B}">
      <dgm:prSet/>
      <dgm:spPr/>
      <dgm:t>
        <a:bodyPr/>
        <a:lstStyle/>
        <a:p>
          <a:endParaRPr lang="en-US"/>
        </a:p>
      </dgm:t>
    </dgm:pt>
    <dgm:pt modelId="{6F3DCFA4-EC61-4601-87A3-7DEDF821D6B4}">
      <dgm:prSet phldrT="[Text]"/>
      <dgm:spPr/>
      <dgm:t>
        <a:bodyPr/>
        <a:lstStyle/>
        <a:p>
          <a:r>
            <a:rPr lang="ka-GE" i="1" dirty="0" smtClean="0"/>
            <a:t>ფინანსური რესურსების მართვის და ბუღალტრული აღრიცხვის სამმართველო 1(12)</a:t>
          </a:r>
          <a:endParaRPr lang="en-US" dirty="0"/>
        </a:p>
      </dgm:t>
    </dgm:pt>
    <dgm:pt modelId="{7C33B8DF-5187-40C8-85CC-B7B9211C4439}" type="parTrans" cxnId="{E0378F1A-329D-4A6C-B5B4-CD007457614A}">
      <dgm:prSet/>
      <dgm:spPr/>
      <dgm:t>
        <a:bodyPr/>
        <a:lstStyle/>
        <a:p>
          <a:endParaRPr lang="en-US"/>
        </a:p>
      </dgm:t>
    </dgm:pt>
    <dgm:pt modelId="{4FBF60F1-D764-4D54-8480-49F99B8F4757}" type="sibTrans" cxnId="{E0378F1A-329D-4A6C-B5B4-CD007457614A}">
      <dgm:prSet/>
      <dgm:spPr/>
      <dgm:t>
        <a:bodyPr/>
        <a:lstStyle/>
        <a:p>
          <a:endParaRPr lang="en-US"/>
        </a:p>
      </dgm:t>
    </dgm:pt>
    <dgm:pt modelId="{FC4E8976-7C96-4B57-8AE1-CAE2EDC48EB3}">
      <dgm:prSet phldrT="[Text]"/>
      <dgm:spPr/>
      <dgm:t>
        <a:bodyPr/>
        <a:lstStyle/>
        <a:p>
          <a:r>
            <a:rPr lang="ka-GE" i="1" dirty="0" smtClean="0"/>
            <a:t>სახელმწიფო პროგრამების ფინანსური ადმინისტრირების სამმართველო</a:t>
          </a:r>
          <a:r>
            <a:rPr lang="en-US" i="1" dirty="0" smtClean="0"/>
            <a:t> </a:t>
          </a:r>
          <a:r>
            <a:rPr lang="ka-GE" i="1" dirty="0" smtClean="0"/>
            <a:t>1(10)</a:t>
          </a:r>
          <a:endParaRPr lang="en-US" dirty="0"/>
        </a:p>
      </dgm:t>
    </dgm:pt>
    <dgm:pt modelId="{AEAB764A-AC62-41FF-B5B5-7655967B0AA9}" type="parTrans" cxnId="{0F203999-5B77-4014-8BD4-32C0BD1CD845}">
      <dgm:prSet/>
      <dgm:spPr/>
      <dgm:t>
        <a:bodyPr/>
        <a:lstStyle/>
        <a:p>
          <a:endParaRPr lang="en-US"/>
        </a:p>
      </dgm:t>
    </dgm:pt>
    <dgm:pt modelId="{30E022E1-FD59-4B3C-B62A-58FEECF03C52}" type="sibTrans" cxnId="{0F203999-5B77-4014-8BD4-32C0BD1CD845}">
      <dgm:prSet/>
      <dgm:spPr/>
      <dgm:t>
        <a:bodyPr/>
        <a:lstStyle/>
        <a:p>
          <a:endParaRPr lang="en-US"/>
        </a:p>
      </dgm:t>
    </dgm:pt>
    <dgm:pt modelId="{3F9CA880-2C3D-4AA4-9E65-E2961FA176A5}">
      <dgm:prSet phldrT="[Text]"/>
      <dgm:spPr/>
      <dgm:t>
        <a:bodyPr/>
        <a:lstStyle/>
        <a:p>
          <a:r>
            <a:rPr lang="ka-GE" i="1" dirty="0" smtClean="0"/>
            <a:t>სახელმწიფო შესყიდვების სამმართველო 1(6)</a:t>
          </a:r>
          <a:endParaRPr lang="en-US" dirty="0"/>
        </a:p>
      </dgm:t>
    </dgm:pt>
    <dgm:pt modelId="{DCD3AA5E-22AE-47FE-9A64-11DD69F0C7F4}" type="parTrans" cxnId="{CB385BD9-D952-44EA-8A9E-0A0279CEE4F0}">
      <dgm:prSet/>
      <dgm:spPr/>
      <dgm:t>
        <a:bodyPr/>
        <a:lstStyle/>
        <a:p>
          <a:endParaRPr lang="en-US"/>
        </a:p>
      </dgm:t>
    </dgm:pt>
    <dgm:pt modelId="{74643860-25BF-4959-91E9-2BCF26DA8A0E}" type="sibTrans" cxnId="{CB385BD9-D952-44EA-8A9E-0A0279CEE4F0}">
      <dgm:prSet/>
      <dgm:spPr/>
      <dgm:t>
        <a:bodyPr/>
        <a:lstStyle/>
        <a:p>
          <a:endParaRPr lang="en-US"/>
        </a:p>
      </dgm:t>
    </dgm:pt>
    <dgm:pt modelId="{CB6460B4-9322-4BEE-BF4C-36AFE2D1E1DE}" type="pres">
      <dgm:prSet presAssocID="{3467DFAC-5270-47B2-A3D1-8537F1EE64B3}" presName="hierChild1" presStyleCnt="0">
        <dgm:presLayoutVars>
          <dgm:orgChart val="1"/>
          <dgm:chPref val="1"/>
          <dgm:dir/>
          <dgm:animOne val="branch"/>
          <dgm:animLvl val="lvl"/>
          <dgm:resizeHandles/>
        </dgm:presLayoutVars>
      </dgm:prSet>
      <dgm:spPr/>
      <dgm:t>
        <a:bodyPr/>
        <a:lstStyle/>
        <a:p>
          <a:endParaRPr lang="en-US"/>
        </a:p>
      </dgm:t>
    </dgm:pt>
    <dgm:pt modelId="{7944C997-009F-4DE2-ABAC-9516526FD866}" type="pres">
      <dgm:prSet presAssocID="{9AE5C34F-283F-440C-90BD-CCA8D4642925}" presName="hierRoot1" presStyleCnt="0">
        <dgm:presLayoutVars>
          <dgm:hierBranch val="init"/>
        </dgm:presLayoutVars>
      </dgm:prSet>
      <dgm:spPr/>
    </dgm:pt>
    <dgm:pt modelId="{2235D9F0-AFE6-46E4-888A-29EB6A4B5781}" type="pres">
      <dgm:prSet presAssocID="{9AE5C34F-283F-440C-90BD-CCA8D4642925}" presName="rootComposite1" presStyleCnt="0"/>
      <dgm:spPr/>
    </dgm:pt>
    <dgm:pt modelId="{5AF1CEE1-0018-4CE2-812A-65364B552EA2}" type="pres">
      <dgm:prSet presAssocID="{9AE5C34F-283F-440C-90BD-CCA8D4642925}" presName="rootText1" presStyleLbl="node0" presStyleIdx="0" presStyleCnt="1" custScaleX="128823" custScaleY="67101" custLinFactNeighborY="62802">
        <dgm:presLayoutVars>
          <dgm:chPref val="3"/>
        </dgm:presLayoutVars>
      </dgm:prSet>
      <dgm:spPr/>
      <dgm:t>
        <a:bodyPr/>
        <a:lstStyle/>
        <a:p>
          <a:endParaRPr lang="en-US"/>
        </a:p>
      </dgm:t>
    </dgm:pt>
    <dgm:pt modelId="{24F92FF0-90B3-4C5E-9737-E59CBEB32E13}" type="pres">
      <dgm:prSet presAssocID="{9AE5C34F-283F-440C-90BD-CCA8D4642925}" presName="rootConnector1" presStyleLbl="node1" presStyleIdx="0" presStyleCnt="0"/>
      <dgm:spPr/>
      <dgm:t>
        <a:bodyPr/>
        <a:lstStyle/>
        <a:p>
          <a:endParaRPr lang="en-US"/>
        </a:p>
      </dgm:t>
    </dgm:pt>
    <dgm:pt modelId="{2FC9548B-B62A-49C1-BCD9-A16D8995C663}" type="pres">
      <dgm:prSet presAssocID="{9AE5C34F-283F-440C-90BD-CCA8D4642925}" presName="hierChild2" presStyleCnt="0"/>
      <dgm:spPr/>
    </dgm:pt>
    <dgm:pt modelId="{3C200343-5464-4A1E-9C49-460C9C001F27}" type="pres">
      <dgm:prSet presAssocID="{7C33B8DF-5187-40C8-85CC-B7B9211C4439}" presName="Name37" presStyleLbl="parChTrans1D2" presStyleIdx="0" presStyleCnt="4"/>
      <dgm:spPr/>
      <dgm:t>
        <a:bodyPr/>
        <a:lstStyle/>
        <a:p>
          <a:endParaRPr lang="en-US"/>
        </a:p>
      </dgm:t>
    </dgm:pt>
    <dgm:pt modelId="{1ADFE58A-7024-4BE6-8591-F9EEBC22D473}" type="pres">
      <dgm:prSet presAssocID="{6F3DCFA4-EC61-4601-87A3-7DEDF821D6B4}" presName="hierRoot2" presStyleCnt="0">
        <dgm:presLayoutVars>
          <dgm:hierBranch val="init"/>
        </dgm:presLayoutVars>
      </dgm:prSet>
      <dgm:spPr/>
    </dgm:pt>
    <dgm:pt modelId="{41575406-AA5D-4440-A080-F8752A253577}" type="pres">
      <dgm:prSet presAssocID="{6F3DCFA4-EC61-4601-87A3-7DEDF821D6B4}" presName="rootComposite" presStyleCnt="0"/>
      <dgm:spPr/>
    </dgm:pt>
    <dgm:pt modelId="{6F98C037-39A2-4192-BCDC-7885A615EA6D}" type="pres">
      <dgm:prSet presAssocID="{6F3DCFA4-EC61-4601-87A3-7DEDF821D6B4}" presName="rootText" presStyleLbl="node2" presStyleIdx="0" presStyleCnt="3">
        <dgm:presLayoutVars>
          <dgm:chPref val="3"/>
        </dgm:presLayoutVars>
      </dgm:prSet>
      <dgm:spPr/>
      <dgm:t>
        <a:bodyPr/>
        <a:lstStyle/>
        <a:p>
          <a:endParaRPr lang="en-US"/>
        </a:p>
      </dgm:t>
    </dgm:pt>
    <dgm:pt modelId="{B6322D1F-5629-471F-B33D-2A4980FFF155}" type="pres">
      <dgm:prSet presAssocID="{6F3DCFA4-EC61-4601-87A3-7DEDF821D6B4}" presName="rootConnector" presStyleLbl="node2" presStyleIdx="0" presStyleCnt="3"/>
      <dgm:spPr/>
      <dgm:t>
        <a:bodyPr/>
        <a:lstStyle/>
        <a:p>
          <a:endParaRPr lang="en-US"/>
        </a:p>
      </dgm:t>
    </dgm:pt>
    <dgm:pt modelId="{67A03F33-D6FF-4343-B5EB-EFCE24A0CB2D}" type="pres">
      <dgm:prSet presAssocID="{6F3DCFA4-EC61-4601-87A3-7DEDF821D6B4}" presName="hierChild4" presStyleCnt="0"/>
      <dgm:spPr/>
    </dgm:pt>
    <dgm:pt modelId="{8ACD6E46-3FF1-4B1F-A6AE-2CE393E8FB96}" type="pres">
      <dgm:prSet presAssocID="{6F3DCFA4-EC61-4601-87A3-7DEDF821D6B4}" presName="hierChild5" presStyleCnt="0"/>
      <dgm:spPr/>
    </dgm:pt>
    <dgm:pt modelId="{675DD23B-D454-458A-B0D3-D9FC443F4364}" type="pres">
      <dgm:prSet presAssocID="{AEAB764A-AC62-41FF-B5B5-7655967B0AA9}" presName="Name37" presStyleLbl="parChTrans1D2" presStyleIdx="1" presStyleCnt="4"/>
      <dgm:spPr/>
      <dgm:t>
        <a:bodyPr/>
        <a:lstStyle/>
        <a:p>
          <a:endParaRPr lang="en-US"/>
        </a:p>
      </dgm:t>
    </dgm:pt>
    <dgm:pt modelId="{4F71AA5B-4041-4722-A14D-3D752121544D}" type="pres">
      <dgm:prSet presAssocID="{FC4E8976-7C96-4B57-8AE1-CAE2EDC48EB3}" presName="hierRoot2" presStyleCnt="0">
        <dgm:presLayoutVars>
          <dgm:hierBranch val="init"/>
        </dgm:presLayoutVars>
      </dgm:prSet>
      <dgm:spPr/>
    </dgm:pt>
    <dgm:pt modelId="{FD0C06E3-BDB6-429D-B394-201901B14FA1}" type="pres">
      <dgm:prSet presAssocID="{FC4E8976-7C96-4B57-8AE1-CAE2EDC48EB3}" presName="rootComposite" presStyleCnt="0"/>
      <dgm:spPr/>
    </dgm:pt>
    <dgm:pt modelId="{7B1B0C0E-4856-4792-861F-53ED43CCDBCF}" type="pres">
      <dgm:prSet presAssocID="{FC4E8976-7C96-4B57-8AE1-CAE2EDC48EB3}" presName="rootText" presStyleLbl="node2" presStyleIdx="1" presStyleCnt="3">
        <dgm:presLayoutVars>
          <dgm:chPref val="3"/>
        </dgm:presLayoutVars>
      </dgm:prSet>
      <dgm:spPr/>
      <dgm:t>
        <a:bodyPr/>
        <a:lstStyle/>
        <a:p>
          <a:endParaRPr lang="en-US"/>
        </a:p>
      </dgm:t>
    </dgm:pt>
    <dgm:pt modelId="{0BFF204D-B487-47E2-9DD5-9FDCA1C6CEBF}" type="pres">
      <dgm:prSet presAssocID="{FC4E8976-7C96-4B57-8AE1-CAE2EDC48EB3}" presName="rootConnector" presStyleLbl="node2" presStyleIdx="1" presStyleCnt="3"/>
      <dgm:spPr/>
      <dgm:t>
        <a:bodyPr/>
        <a:lstStyle/>
        <a:p>
          <a:endParaRPr lang="en-US"/>
        </a:p>
      </dgm:t>
    </dgm:pt>
    <dgm:pt modelId="{7F56BB04-3F55-405D-9D1E-A829D8484493}" type="pres">
      <dgm:prSet presAssocID="{FC4E8976-7C96-4B57-8AE1-CAE2EDC48EB3}" presName="hierChild4" presStyleCnt="0"/>
      <dgm:spPr/>
    </dgm:pt>
    <dgm:pt modelId="{EA43C0B9-3D82-4340-BD4E-81DFFB36249D}" type="pres">
      <dgm:prSet presAssocID="{FC4E8976-7C96-4B57-8AE1-CAE2EDC48EB3}" presName="hierChild5" presStyleCnt="0"/>
      <dgm:spPr/>
    </dgm:pt>
    <dgm:pt modelId="{278AED65-83B0-4E7F-B8A5-1E37F2FC464B}" type="pres">
      <dgm:prSet presAssocID="{DCD3AA5E-22AE-47FE-9A64-11DD69F0C7F4}" presName="Name37" presStyleLbl="parChTrans1D2" presStyleIdx="2" presStyleCnt="4"/>
      <dgm:spPr/>
      <dgm:t>
        <a:bodyPr/>
        <a:lstStyle/>
        <a:p>
          <a:endParaRPr lang="en-US"/>
        </a:p>
      </dgm:t>
    </dgm:pt>
    <dgm:pt modelId="{FE8FF635-388E-442A-A2A9-3D8E585596A0}" type="pres">
      <dgm:prSet presAssocID="{3F9CA880-2C3D-4AA4-9E65-E2961FA176A5}" presName="hierRoot2" presStyleCnt="0">
        <dgm:presLayoutVars>
          <dgm:hierBranch val="init"/>
        </dgm:presLayoutVars>
      </dgm:prSet>
      <dgm:spPr/>
    </dgm:pt>
    <dgm:pt modelId="{C59F957F-7D4A-4973-9051-86FE8B541555}" type="pres">
      <dgm:prSet presAssocID="{3F9CA880-2C3D-4AA4-9E65-E2961FA176A5}" presName="rootComposite" presStyleCnt="0"/>
      <dgm:spPr/>
    </dgm:pt>
    <dgm:pt modelId="{7184A5D3-2704-496C-AC59-FA20542184CC}" type="pres">
      <dgm:prSet presAssocID="{3F9CA880-2C3D-4AA4-9E65-E2961FA176A5}" presName="rootText" presStyleLbl="node2" presStyleIdx="2" presStyleCnt="3">
        <dgm:presLayoutVars>
          <dgm:chPref val="3"/>
        </dgm:presLayoutVars>
      </dgm:prSet>
      <dgm:spPr/>
      <dgm:t>
        <a:bodyPr/>
        <a:lstStyle/>
        <a:p>
          <a:endParaRPr lang="en-US"/>
        </a:p>
      </dgm:t>
    </dgm:pt>
    <dgm:pt modelId="{525A8845-B235-496F-816C-CCB109D4A721}" type="pres">
      <dgm:prSet presAssocID="{3F9CA880-2C3D-4AA4-9E65-E2961FA176A5}" presName="rootConnector" presStyleLbl="node2" presStyleIdx="2" presStyleCnt="3"/>
      <dgm:spPr/>
      <dgm:t>
        <a:bodyPr/>
        <a:lstStyle/>
        <a:p>
          <a:endParaRPr lang="en-US"/>
        </a:p>
      </dgm:t>
    </dgm:pt>
    <dgm:pt modelId="{6047E63F-DE75-4C00-AA6D-FB2B8E524B13}" type="pres">
      <dgm:prSet presAssocID="{3F9CA880-2C3D-4AA4-9E65-E2961FA176A5}" presName="hierChild4" presStyleCnt="0"/>
      <dgm:spPr/>
    </dgm:pt>
    <dgm:pt modelId="{6D512048-E9C8-4F77-8D2B-9A2C9E1F5432}" type="pres">
      <dgm:prSet presAssocID="{3F9CA880-2C3D-4AA4-9E65-E2961FA176A5}" presName="hierChild5" presStyleCnt="0"/>
      <dgm:spPr/>
    </dgm:pt>
    <dgm:pt modelId="{9B032A0D-A081-4F14-85D6-284108792711}" type="pres">
      <dgm:prSet presAssocID="{9AE5C34F-283F-440C-90BD-CCA8D4642925}" presName="hierChild3" presStyleCnt="0"/>
      <dgm:spPr/>
    </dgm:pt>
    <dgm:pt modelId="{343BBBDD-3DCE-459F-A0BD-974E346B1348}" type="pres">
      <dgm:prSet presAssocID="{B5F1AC2E-500C-4331-BF2B-DF17B1C59C83}" presName="Name111" presStyleLbl="parChTrans1D2" presStyleIdx="3" presStyleCnt="4"/>
      <dgm:spPr/>
      <dgm:t>
        <a:bodyPr/>
        <a:lstStyle/>
        <a:p>
          <a:endParaRPr lang="en-US"/>
        </a:p>
      </dgm:t>
    </dgm:pt>
    <dgm:pt modelId="{27553257-2C9D-42A8-9B57-DDA111BA9156}" type="pres">
      <dgm:prSet presAssocID="{B4C44FD7-6A5B-4930-AA3A-40DC4E2C0AFA}" presName="hierRoot3" presStyleCnt="0">
        <dgm:presLayoutVars>
          <dgm:hierBranch val="init"/>
        </dgm:presLayoutVars>
      </dgm:prSet>
      <dgm:spPr/>
    </dgm:pt>
    <dgm:pt modelId="{E9931701-1640-4631-925C-AFD628B35CA1}" type="pres">
      <dgm:prSet presAssocID="{B4C44FD7-6A5B-4930-AA3A-40DC4E2C0AFA}" presName="rootComposite3" presStyleCnt="0"/>
      <dgm:spPr/>
    </dgm:pt>
    <dgm:pt modelId="{BD17C3A6-E524-4793-8006-9360CAE8E890}" type="pres">
      <dgm:prSet presAssocID="{B4C44FD7-6A5B-4930-AA3A-40DC4E2C0AFA}" presName="rootText3" presStyleLbl="asst1" presStyleIdx="0" presStyleCnt="1" custScaleX="144156" custScaleY="37844" custLinFactNeighborX="42639" custLinFactNeighborY="-7212">
        <dgm:presLayoutVars>
          <dgm:chPref val="3"/>
        </dgm:presLayoutVars>
      </dgm:prSet>
      <dgm:spPr/>
      <dgm:t>
        <a:bodyPr/>
        <a:lstStyle/>
        <a:p>
          <a:endParaRPr lang="en-US"/>
        </a:p>
      </dgm:t>
    </dgm:pt>
    <dgm:pt modelId="{BF499579-E41B-4D81-895B-7D80DF41229E}" type="pres">
      <dgm:prSet presAssocID="{B4C44FD7-6A5B-4930-AA3A-40DC4E2C0AFA}" presName="rootConnector3" presStyleLbl="asst1" presStyleIdx="0" presStyleCnt="1"/>
      <dgm:spPr/>
      <dgm:t>
        <a:bodyPr/>
        <a:lstStyle/>
        <a:p>
          <a:endParaRPr lang="en-US"/>
        </a:p>
      </dgm:t>
    </dgm:pt>
    <dgm:pt modelId="{786F3E65-0F77-4FDB-9E3D-89F2E8534884}" type="pres">
      <dgm:prSet presAssocID="{B4C44FD7-6A5B-4930-AA3A-40DC4E2C0AFA}" presName="hierChild6" presStyleCnt="0"/>
      <dgm:spPr/>
    </dgm:pt>
    <dgm:pt modelId="{8215F274-0883-4DB2-8EC0-2C977367DC21}" type="pres">
      <dgm:prSet presAssocID="{B4C44FD7-6A5B-4930-AA3A-40DC4E2C0AFA}" presName="hierChild7" presStyleCnt="0"/>
      <dgm:spPr/>
    </dgm:pt>
  </dgm:ptLst>
  <dgm:cxnLst>
    <dgm:cxn modelId="{ECD1D0BA-0691-4863-AEDE-4C9A12F7AB67}" type="presOf" srcId="{6F3DCFA4-EC61-4601-87A3-7DEDF821D6B4}" destId="{B6322D1F-5629-471F-B33D-2A4980FFF155}" srcOrd="1" destOrd="0" presId="urn:microsoft.com/office/officeart/2005/8/layout/orgChart1"/>
    <dgm:cxn modelId="{36C6D57D-35FA-4308-A4EA-726E746AD113}" type="presOf" srcId="{AEAB764A-AC62-41FF-B5B5-7655967B0AA9}" destId="{675DD23B-D454-458A-B0D3-D9FC443F4364}" srcOrd="0" destOrd="0" presId="urn:microsoft.com/office/officeart/2005/8/layout/orgChart1"/>
    <dgm:cxn modelId="{0F203999-5B77-4014-8BD4-32C0BD1CD845}" srcId="{9AE5C34F-283F-440C-90BD-CCA8D4642925}" destId="{FC4E8976-7C96-4B57-8AE1-CAE2EDC48EB3}" srcOrd="2" destOrd="0" parTransId="{AEAB764A-AC62-41FF-B5B5-7655967B0AA9}" sibTransId="{30E022E1-FD59-4B3C-B62A-58FEECF03C52}"/>
    <dgm:cxn modelId="{E0378F1A-329D-4A6C-B5B4-CD007457614A}" srcId="{9AE5C34F-283F-440C-90BD-CCA8D4642925}" destId="{6F3DCFA4-EC61-4601-87A3-7DEDF821D6B4}" srcOrd="1" destOrd="0" parTransId="{7C33B8DF-5187-40C8-85CC-B7B9211C4439}" sibTransId="{4FBF60F1-D764-4D54-8480-49F99B8F4757}"/>
    <dgm:cxn modelId="{7E058EE2-D9F0-49EF-9184-612C6DF2B386}" type="presOf" srcId="{DCD3AA5E-22AE-47FE-9A64-11DD69F0C7F4}" destId="{278AED65-83B0-4E7F-B8A5-1E37F2FC464B}" srcOrd="0" destOrd="0" presId="urn:microsoft.com/office/officeart/2005/8/layout/orgChart1"/>
    <dgm:cxn modelId="{CB385BD9-D952-44EA-8A9E-0A0279CEE4F0}" srcId="{9AE5C34F-283F-440C-90BD-CCA8D4642925}" destId="{3F9CA880-2C3D-4AA4-9E65-E2961FA176A5}" srcOrd="3" destOrd="0" parTransId="{DCD3AA5E-22AE-47FE-9A64-11DD69F0C7F4}" sibTransId="{74643860-25BF-4959-91E9-2BCF26DA8A0E}"/>
    <dgm:cxn modelId="{DE53FC41-C208-412C-A60F-2B9CC0D864A9}" type="presOf" srcId="{3F9CA880-2C3D-4AA4-9E65-E2961FA176A5}" destId="{7184A5D3-2704-496C-AC59-FA20542184CC}" srcOrd="0" destOrd="0" presId="urn:microsoft.com/office/officeart/2005/8/layout/orgChart1"/>
    <dgm:cxn modelId="{883F0BD3-6D63-4BD9-BFAC-E7AF566BAB63}" type="presOf" srcId="{B4C44FD7-6A5B-4930-AA3A-40DC4E2C0AFA}" destId="{BD17C3A6-E524-4793-8006-9360CAE8E890}" srcOrd="0" destOrd="0" presId="urn:microsoft.com/office/officeart/2005/8/layout/orgChart1"/>
    <dgm:cxn modelId="{664EC025-FCE8-4CB2-AAF1-306B15191550}" srcId="{3467DFAC-5270-47B2-A3D1-8537F1EE64B3}" destId="{9AE5C34F-283F-440C-90BD-CCA8D4642925}" srcOrd="0" destOrd="0" parTransId="{3CDE7EB6-3BEF-4CBD-A5F5-E7BA45D36BC0}" sibTransId="{AE562DEB-EC76-4E66-9635-5EA4ECA1002E}"/>
    <dgm:cxn modelId="{5B7D7AD8-9EE0-4E2C-A4E5-FC7B167271B6}" type="presOf" srcId="{FC4E8976-7C96-4B57-8AE1-CAE2EDC48EB3}" destId="{7B1B0C0E-4856-4792-861F-53ED43CCDBCF}" srcOrd="0" destOrd="0" presId="urn:microsoft.com/office/officeart/2005/8/layout/orgChart1"/>
    <dgm:cxn modelId="{CE9A91D3-4395-4F5E-AC70-5D840CB120C7}" type="presOf" srcId="{B5F1AC2E-500C-4331-BF2B-DF17B1C59C83}" destId="{343BBBDD-3DCE-459F-A0BD-974E346B1348}" srcOrd="0" destOrd="0" presId="urn:microsoft.com/office/officeart/2005/8/layout/orgChart1"/>
    <dgm:cxn modelId="{39CFB4E9-143F-4042-B981-F9AC3401231B}" srcId="{9AE5C34F-283F-440C-90BD-CCA8D4642925}" destId="{B4C44FD7-6A5B-4930-AA3A-40DC4E2C0AFA}" srcOrd="0" destOrd="0" parTransId="{B5F1AC2E-500C-4331-BF2B-DF17B1C59C83}" sibTransId="{6C4DED1F-A968-449B-9FEA-95EC356926AB}"/>
    <dgm:cxn modelId="{244C35D1-7837-4811-AEE4-5C77B905F696}" type="presOf" srcId="{3467DFAC-5270-47B2-A3D1-8537F1EE64B3}" destId="{CB6460B4-9322-4BEE-BF4C-36AFE2D1E1DE}" srcOrd="0" destOrd="0" presId="urn:microsoft.com/office/officeart/2005/8/layout/orgChart1"/>
    <dgm:cxn modelId="{B676061C-4F4C-4106-8790-8491C40C7A6E}" type="presOf" srcId="{B4C44FD7-6A5B-4930-AA3A-40DC4E2C0AFA}" destId="{BF499579-E41B-4D81-895B-7D80DF41229E}" srcOrd="1" destOrd="0" presId="urn:microsoft.com/office/officeart/2005/8/layout/orgChart1"/>
    <dgm:cxn modelId="{DD924AE5-A758-4ED7-92C5-65C2710E3117}" type="presOf" srcId="{7C33B8DF-5187-40C8-85CC-B7B9211C4439}" destId="{3C200343-5464-4A1E-9C49-460C9C001F27}" srcOrd="0" destOrd="0" presId="urn:microsoft.com/office/officeart/2005/8/layout/orgChart1"/>
    <dgm:cxn modelId="{9DBB16A1-291D-4674-A1BF-BBB70196B824}" type="presOf" srcId="{3F9CA880-2C3D-4AA4-9E65-E2961FA176A5}" destId="{525A8845-B235-496F-816C-CCB109D4A721}" srcOrd="1" destOrd="0" presId="urn:microsoft.com/office/officeart/2005/8/layout/orgChart1"/>
    <dgm:cxn modelId="{0A760E0C-98A8-4145-93C7-AF7B6B188F39}" type="presOf" srcId="{9AE5C34F-283F-440C-90BD-CCA8D4642925}" destId="{5AF1CEE1-0018-4CE2-812A-65364B552EA2}" srcOrd="0" destOrd="0" presId="urn:microsoft.com/office/officeart/2005/8/layout/orgChart1"/>
    <dgm:cxn modelId="{251C05EF-6478-4CBF-AECF-AB0DA775D698}" type="presOf" srcId="{FC4E8976-7C96-4B57-8AE1-CAE2EDC48EB3}" destId="{0BFF204D-B487-47E2-9DD5-9FDCA1C6CEBF}" srcOrd="1" destOrd="0" presId="urn:microsoft.com/office/officeart/2005/8/layout/orgChart1"/>
    <dgm:cxn modelId="{23DC1C07-193C-4968-A7C3-4645AD3CFD63}" type="presOf" srcId="{9AE5C34F-283F-440C-90BD-CCA8D4642925}" destId="{24F92FF0-90B3-4C5E-9737-E59CBEB32E13}" srcOrd="1" destOrd="0" presId="urn:microsoft.com/office/officeart/2005/8/layout/orgChart1"/>
    <dgm:cxn modelId="{DC35AA92-8ABF-46DB-B0A8-E13FC7A0BC97}" type="presOf" srcId="{6F3DCFA4-EC61-4601-87A3-7DEDF821D6B4}" destId="{6F98C037-39A2-4192-BCDC-7885A615EA6D}" srcOrd="0" destOrd="0" presId="urn:microsoft.com/office/officeart/2005/8/layout/orgChart1"/>
    <dgm:cxn modelId="{F3EDBD45-70AC-4EB1-9075-9F76EAB2ED0A}" type="presParOf" srcId="{CB6460B4-9322-4BEE-BF4C-36AFE2D1E1DE}" destId="{7944C997-009F-4DE2-ABAC-9516526FD866}" srcOrd="0" destOrd="0" presId="urn:microsoft.com/office/officeart/2005/8/layout/orgChart1"/>
    <dgm:cxn modelId="{8A26EB80-46ED-4AAF-9979-FC3FA992A90C}" type="presParOf" srcId="{7944C997-009F-4DE2-ABAC-9516526FD866}" destId="{2235D9F0-AFE6-46E4-888A-29EB6A4B5781}" srcOrd="0" destOrd="0" presId="urn:microsoft.com/office/officeart/2005/8/layout/orgChart1"/>
    <dgm:cxn modelId="{2B1C6047-AAA2-42C5-A4E6-E25497E3C76D}" type="presParOf" srcId="{2235D9F0-AFE6-46E4-888A-29EB6A4B5781}" destId="{5AF1CEE1-0018-4CE2-812A-65364B552EA2}" srcOrd="0" destOrd="0" presId="urn:microsoft.com/office/officeart/2005/8/layout/orgChart1"/>
    <dgm:cxn modelId="{47F877AA-7E27-4999-95F6-8B69A2897664}" type="presParOf" srcId="{2235D9F0-AFE6-46E4-888A-29EB6A4B5781}" destId="{24F92FF0-90B3-4C5E-9737-E59CBEB32E13}" srcOrd="1" destOrd="0" presId="urn:microsoft.com/office/officeart/2005/8/layout/orgChart1"/>
    <dgm:cxn modelId="{3CF25BA7-BF7D-4A31-AF46-106FB14D0190}" type="presParOf" srcId="{7944C997-009F-4DE2-ABAC-9516526FD866}" destId="{2FC9548B-B62A-49C1-BCD9-A16D8995C663}" srcOrd="1" destOrd="0" presId="urn:microsoft.com/office/officeart/2005/8/layout/orgChart1"/>
    <dgm:cxn modelId="{2EB93CDC-54E7-49F8-91EE-4FEAFC70A6B6}" type="presParOf" srcId="{2FC9548B-B62A-49C1-BCD9-A16D8995C663}" destId="{3C200343-5464-4A1E-9C49-460C9C001F27}" srcOrd="0" destOrd="0" presId="urn:microsoft.com/office/officeart/2005/8/layout/orgChart1"/>
    <dgm:cxn modelId="{391BECCE-613F-4B4E-9C72-5083D14F43D5}" type="presParOf" srcId="{2FC9548B-B62A-49C1-BCD9-A16D8995C663}" destId="{1ADFE58A-7024-4BE6-8591-F9EEBC22D473}" srcOrd="1" destOrd="0" presId="urn:microsoft.com/office/officeart/2005/8/layout/orgChart1"/>
    <dgm:cxn modelId="{E4B3AAF1-2A55-42D7-99B5-C34D1A03B8A8}" type="presParOf" srcId="{1ADFE58A-7024-4BE6-8591-F9EEBC22D473}" destId="{41575406-AA5D-4440-A080-F8752A253577}" srcOrd="0" destOrd="0" presId="urn:microsoft.com/office/officeart/2005/8/layout/orgChart1"/>
    <dgm:cxn modelId="{25C417FF-999C-44EA-9581-A5D8EE554C67}" type="presParOf" srcId="{41575406-AA5D-4440-A080-F8752A253577}" destId="{6F98C037-39A2-4192-BCDC-7885A615EA6D}" srcOrd="0" destOrd="0" presId="urn:microsoft.com/office/officeart/2005/8/layout/orgChart1"/>
    <dgm:cxn modelId="{C4F90264-CB19-44A6-ABE0-D07ACD2F4648}" type="presParOf" srcId="{41575406-AA5D-4440-A080-F8752A253577}" destId="{B6322D1F-5629-471F-B33D-2A4980FFF155}" srcOrd="1" destOrd="0" presId="urn:microsoft.com/office/officeart/2005/8/layout/orgChart1"/>
    <dgm:cxn modelId="{24B5AAB8-0E34-4A8F-8405-B5DCCFA46D32}" type="presParOf" srcId="{1ADFE58A-7024-4BE6-8591-F9EEBC22D473}" destId="{67A03F33-D6FF-4343-B5EB-EFCE24A0CB2D}" srcOrd="1" destOrd="0" presId="urn:microsoft.com/office/officeart/2005/8/layout/orgChart1"/>
    <dgm:cxn modelId="{1D6FD7F1-46DD-47A6-9854-1E0F40DDB5A3}" type="presParOf" srcId="{1ADFE58A-7024-4BE6-8591-F9EEBC22D473}" destId="{8ACD6E46-3FF1-4B1F-A6AE-2CE393E8FB96}" srcOrd="2" destOrd="0" presId="urn:microsoft.com/office/officeart/2005/8/layout/orgChart1"/>
    <dgm:cxn modelId="{2C281C20-367C-439B-A1ED-0505FD0AEEEC}" type="presParOf" srcId="{2FC9548B-B62A-49C1-BCD9-A16D8995C663}" destId="{675DD23B-D454-458A-B0D3-D9FC443F4364}" srcOrd="2" destOrd="0" presId="urn:microsoft.com/office/officeart/2005/8/layout/orgChart1"/>
    <dgm:cxn modelId="{7013DB78-130D-4F25-AF8F-31A1BAE6612D}" type="presParOf" srcId="{2FC9548B-B62A-49C1-BCD9-A16D8995C663}" destId="{4F71AA5B-4041-4722-A14D-3D752121544D}" srcOrd="3" destOrd="0" presId="urn:microsoft.com/office/officeart/2005/8/layout/orgChart1"/>
    <dgm:cxn modelId="{C87D61C0-31CE-4B77-863A-BACBEB6CE4A1}" type="presParOf" srcId="{4F71AA5B-4041-4722-A14D-3D752121544D}" destId="{FD0C06E3-BDB6-429D-B394-201901B14FA1}" srcOrd="0" destOrd="0" presId="urn:microsoft.com/office/officeart/2005/8/layout/orgChart1"/>
    <dgm:cxn modelId="{60E3D144-6E70-43EE-8FB3-A791C5368621}" type="presParOf" srcId="{FD0C06E3-BDB6-429D-B394-201901B14FA1}" destId="{7B1B0C0E-4856-4792-861F-53ED43CCDBCF}" srcOrd="0" destOrd="0" presId="urn:microsoft.com/office/officeart/2005/8/layout/orgChart1"/>
    <dgm:cxn modelId="{BEC6907B-827F-4378-960E-43F21B6ACA58}" type="presParOf" srcId="{FD0C06E3-BDB6-429D-B394-201901B14FA1}" destId="{0BFF204D-B487-47E2-9DD5-9FDCA1C6CEBF}" srcOrd="1" destOrd="0" presId="urn:microsoft.com/office/officeart/2005/8/layout/orgChart1"/>
    <dgm:cxn modelId="{6F3E8041-5BC0-4AEF-B57E-6EB9EFE72C1E}" type="presParOf" srcId="{4F71AA5B-4041-4722-A14D-3D752121544D}" destId="{7F56BB04-3F55-405D-9D1E-A829D8484493}" srcOrd="1" destOrd="0" presId="urn:microsoft.com/office/officeart/2005/8/layout/orgChart1"/>
    <dgm:cxn modelId="{D6404A77-3A1B-4F46-BE03-8261340477E8}" type="presParOf" srcId="{4F71AA5B-4041-4722-A14D-3D752121544D}" destId="{EA43C0B9-3D82-4340-BD4E-81DFFB36249D}" srcOrd="2" destOrd="0" presId="urn:microsoft.com/office/officeart/2005/8/layout/orgChart1"/>
    <dgm:cxn modelId="{180EA3EA-7446-4025-BAC1-7C563BBE7699}" type="presParOf" srcId="{2FC9548B-B62A-49C1-BCD9-A16D8995C663}" destId="{278AED65-83B0-4E7F-B8A5-1E37F2FC464B}" srcOrd="4" destOrd="0" presId="urn:microsoft.com/office/officeart/2005/8/layout/orgChart1"/>
    <dgm:cxn modelId="{FD2D4FB1-5D21-4762-8873-3EB05C2DC1CD}" type="presParOf" srcId="{2FC9548B-B62A-49C1-BCD9-A16D8995C663}" destId="{FE8FF635-388E-442A-A2A9-3D8E585596A0}" srcOrd="5" destOrd="0" presId="urn:microsoft.com/office/officeart/2005/8/layout/orgChart1"/>
    <dgm:cxn modelId="{AA261B33-98EF-47A9-9EF7-ECD78669C8CF}" type="presParOf" srcId="{FE8FF635-388E-442A-A2A9-3D8E585596A0}" destId="{C59F957F-7D4A-4973-9051-86FE8B541555}" srcOrd="0" destOrd="0" presId="urn:microsoft.com/office/officeart/2005/8/layout/orgChart1"/>
    <dgm:cxn modelId="{5432F694-877D-46D3-A7D3-5B18DBAA7251}" type="presParOf" srcId="{C59F957F-7D4A-4973-9051-86FE8B541555}" destId="{7184A5D3-2704-496C-AC59-FA20542184CC}" srcOrd="0" destOrd="0" presId="urn:microsoft.com/office/officeart/2005/8/layout/orgChart1"/>
    <dgm:cxn modelId="{2B302393-A3C4-45F1-A55E-A92A38B61C03}" type="presParOf" srcId="{C59F957F-7D4A-4973-9051-86FE8B541555}" destId="{525A8845-B235-496F-816C-CCB109D4A721}" srcOrd="1" destOrd="0" presId="urn:microsoft.com/office/officeart/2005/8/layout/orgChart1"/>
    <dgm:cxn modelId="{2012D8E8-7A90-4D0C-839B-22238E80C53B}" type="presParOf" srcId="{FE8FF635-388E-442A-A2A9-3D8E585596A0}" destId="{6047E63F-DE75-4C00-AA6D-FB2B8E524B13}" srcOrd="1" destOrd="0" presId="urn:microsoft.com/office/officeart/2005/8/layout/orgChart1"/>
    <dgm:cxn modelId="{5477B70C-6B27-4E22-B028-3F39BBED49D9}" type="presParOf" srcId="{FE8FF635-388E-442A-A2A9-3D8E585596A0}" destId="{6D512048-E9C8-4F77-8D2B-9A2C9E1F5432}" srcOrd="2" destOrd="0" presId="urn:microsoft.com/office/officeart/2005/8/layout/orgChart1"/>
    <dgm:cxn modelId="{21CDBDA5-ECF7-480B-94A6-4D27C61A487A}" type="presParOf" srcId="{7944C997-009F-4DE2-ABAC-9516526FD866}" destId="{9B032A0D-A081-4F14-85D6-284108792711}" srcOrd="2" destOrd="0" presId="urn:microsoft.com/office/officeart/2005/8/layout/orgChart1"/>
    <dgm:cxn modelId="{AA61BE04-91C9-43EA-A81B-53F7A1F896F0}" type="presParOf" srcId="{9B032A0D-A081-4F14-85D6-284108792711}" destId="{343BBBDD-3DCE-459F-A0BD-974E346B1348}" srcOrd="0" destOrd="0" presId="urn:microsoft.com/office/officeart/2005/8/layout/orgChart1"/>
    <dgm:cxn modelId="{F45A95FB-449A-4B0A-BC6A-42B749CD74D8}" type="presParOf" srcId="{9B032A0D-A081-4F14-85D6-284108792711}" destId="{27553257-2C9D-42A8-9B57-DDA111BA9156}" srcOrd="1" destOrd="0" presId="urn:microsoft.com/office/officeart/2005/8/layout/orgChart1"/>
    <dgm:cxn modelId="{F19AB697-6B59-4ADB-8534-BF084DD25C0A}" type="presParOf" srcId="{27553257-2C9D-42A8-9B57-DDA111BA9156}" destId="{E9931701-1640-4631-925C-AFD628B35CA1}" srcOrd="0" destOrd="0" presId="urn:microsoft.com/office/officeart/2005/8/layout/orgChart1"/>
    <dgm:cxn modelId="{54C9E3A0-ADD0-4D89-B770-A9DE54A4D984}" type="presParOf" srcId="{E9931701-1640-4631-925C-AFD628B35CA1}" destId="{BD17C3A6-E524-4793-8006-9360CAE8E890}" srcOrd="0" destOrd="0" presId="urn:microsoft.com/office/officeart/2005/8/layout/orgChart1"/>
    <dgm:cxn modelId="{6AB64217-9348-49AE-9430-23DEACA4849F}" type="presParOf" srcId="{E9931701-1640-4631-925C-AFD628B35CA1}" destId="{BF499579-E41B-4D81-895B-7D80DF41229E}" srcOrd="1" destOrd="0" presId="urn:microsoft.com/office/officeart/2005/8/layout/orgChart1"/>
    <dgm:cxn modelId="{85BBAF9E-3A04-4AF2-8271-05D0137EF7EC}" type="presParOf" srcId="{27553257-2C9D-42A8-9B57-DDA111BA9156}" destId="{786F3E65-0F77-4FDB-9E3D-89F2E8534884}" srcOrd="1" destOrd="0" presId="urn:microsoft.com/office/officeart/2005/8/layout/orgChart1"/>
    <dgm:cxn modelId="{80A58BE0-D6AD-4B77-8C8A-848396043AC0}" type="presParOf" srcId="{27553257-2C9D-42A8-9B57-DDA111BA9156}" destId="{8215F274-0883-4DB2-8EC0-2C977367DC21}"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55D872D-7116-4414-8477-FD30D9C41EAA}" type="doc">
      <dgm:prSet loTypeId="urn:microsoft.com/office/officeart/2005/8/layout/hProcess4" loCatId="process" qsTypeId="urn:microsoft.com/office/officeart/2005/8/quickstyle/simple1" qsCatId="simple" csTypeId="urn:microsoft.com/office/officeart/2005/8/colors/accent0_1" csCatId="mainScheme" phldr="1"/>
      <dgm:spPr/>
      <dgm:t>
        <a:bodyPr/>
        <a:lstStyle/>
        <a:p>
          <a:endParaRPr lang="en-US"/>
        </a:p>
      </dgm:t>
    </dgm:pt>
    <dgm:pt modelId="{68C4B030-7D07-4D52-A227-35ADA2F062AC}">
      <dgm:prSet phldrT="[Text]" custT="1"/>
      <dgm:spPr/>
      <dgm:t>
        <a:bodyPr/>
        <a:lstStyle/>
        <a:p>
          <a:r>
            <a:rPr lang="ka-GE" sz="1200" b="1" dirty="0" smtClean="0">
              <a:solidFill>
                <a:srgbClr val="C00000"/>
              </a:solidFill>
            </a:rPr>
            <a:t>ინტერესთა კონფლიქტი</a:t>
          </a:r>
          <a:endParaRPr lang="en-US" sz="1200" b="1" dirty="0">
            <a:solidFill>
              <a:srgbClr val="C00000"/>
            </a:solidFill>
          </a:endParaRPr>
        </a:p>
      </dgm:t>
    </dgm:pt>
    <dgm:pt modelId="{44FF82CC-5C69-426A-A1DF-F0CF07040A62}" type="parTrans" cxnId="{56B9A6DC-B919-43FB-BA42-21F01FD658C6}">
      <dgm:prSet/>
      <dgm:spPr/>
      <dgm:t>
        <a:bodyPr/>
        <a:lstStyle/>
        <a:p>
          <a:endParaRPr lang="en-US"/>
        </a:p>
      </dgm:t>
    </dgm:pt>
    <dgm:pt modelId="{567DD08D-7052-40DF-A497-8A147A8DBAE4}" type="sibTrans" cxnId="{56B9A6DC-B919-43FB-BA42-21F01FD658C6}">
      <dgm:prSet/>
      <dgm:spPr/>
      <dgm:t>
        <a:bodyPr/>
        <a:lstStyle/>
        <a:p>
          <a:endParaRPr lang="en-US"/>
        </a:p>
      </dgm:t>
    </dgm:pt>
    <dgm:pt modelId="{5EE2A149-74F3-413D-87B3-F64A6B01C49F}">
      <dgm:prSet phldrT="[Text]" custT="1"/>
      <dgm:spPr/>
      <dgm:t>
        <a:bodyPr/>
        <a:lstStyle/>
        <a:p>
          <a:r>
            <a:rPr lang="ka-GE" sz="1000" dirty="0" smtClean="0"/>
            <a:t>სახელმწიფო პროგრამების ფარგლებში ჩართული სამედიცინო დაწესებულებების ზედამხედველობისა და სამედიცინო მომსახურების ანაზღაურების პროცესში მონაწილეობენ პირები, რომლებიც სამსახურებრივ საქმიანობას ეწევიან ერთდროულად, როგორც სააგენტოში, ასევე შესამოწმებელ სამედიცინო დაწესებულებაში</a:t>
          </a:r>
          <a:endParaRPr lang="en-US" sz="1000" dirty="0"/>
        </a:p>
      </dgm:t>
    </dgm:pt>
    <dgm:pt modelId="{27663AF5-613F-4F71-9121-5187F584C432}" type="parTrans" cxnId="{D6EE9EC2-94E9-4C00-8D09-51686D565D5D}">
      <dgm:prSet/>
      <dgm:spPr/>
      <dgm:t>
        <a:bodyPr/>
        <a:lstStyle/>
        <a:p>
          <a:endParaRPr lang="en-US"/>
        </a:p>
      </dgm:t>
    </dgm:pt>
    <dgm:pt modelId="{9EB6FCCF-840A-455B-AC63-D6FA4526A837}" type="sibTrans" cxnId="{D6EE9EC2-94E9-4C00-8D09-51686D565D5D}">
      <dgm:prSet/>
      <dgm:spPr/>
      <dgm:t>
        <a:bodyPr/>
        <a:lstStyle/>
        <a:p>
          <a:endParaRPr lang="en-US"/>
        </a:p>
      </dgm:t>
    </dgm:pt>
    <dgm:pt modelId="{B125A630-E233-4799-A5A2-0B3DBD0D2529}">
      <dgm:prSet phldrT="[Text]" custT="1"/>
      <dgm:spPr/>
      <dgm:t>
        <a:bodyPr/>
        <a:lstStyle/>
        <a:p>
          <a:r>
            <a:rPr lang="ka-GE" sz="1100" dirty="0" smtClean="0"/>
            <a:t>სააგენტოში არსებული პრაქტიკის შესაბამისად, სამსახურებრივი საქმიანობის დაწყებამდე, სამსახურში მისაღები პირის მხრიდან არ ხდება ინფორმაციის წინასწარ გაცხადება, მისი სხვა დაწესებულებაში საქმიანობის თაობაზე</a:t>
          </a:r>
          <a:endParaRPr lang="en-US" sz="1100" dirty="0"/>
        </a:p>
      </dgm:t>
    </dgm:pt>
    <dgm:pt modelId="{AD1210BD-96F9-4DC6-B4D8-E9B1D1F77E85}" type="parTrans" cxnId="{EE1EA927-F3E5-46F4-9364-D2507A0BB3EE}">
      <dgm:prSet/>
      <dgm:spPr/>
      <dgm:t>
        <a:bodyPr/>
        <a:lstStyle/>
        <a:p>
          <a:endParaRPr lang="en-US"/>
        </a:p>
      </dgm:t>
    </dgm:pt>
    <dgm:pt modelId="{01561FB2-339A-4303-902B-57FC72ACDCCB}" type="sibTrans" cxnId="{EE1EA927-F3E5-46F4-9364-D2507A0BB3EE}">
      <dgm:prSet/>
      <dgm:spPr/>
      <dgm:t>
        <a:bodyPr/>
        <a:lstStyle/>
        <a:p>
          <a:endParaRPr lang="en-US"/>
        </a:p>
      </dgm:t>
    </dgm:pt>
    <dgm:pt modelId="{852CA3F8-DA7F-49FA-818E-F112BE33F728}">
      <dgm:prSet phldrT="[Text]" custT="1"/>
      <dgm:spPr/>
      <dgm:t>
        <a:bodyPr/>
        <a:lstStyle/>
        <a:p>
          <a:r>
            <a:rPr lang="ka-GE" sz="1200" dirty="0" smtClean="0"/>
            <a:t>გავლენა</a:t>
          </a:r>
          <a:endParaRPr lang="en-US" sz="1200" dirty="0"/>
        </a:p>
      </dgm:t>
    </dgm:pt>
    <dgm:pt modelId="{178FCC20-003D-4B72-B772-A084C05971F9}" type="parTrans" cxnId="{B5BB6D45-71F1-4C02-A13B-E8CC94489300}">
      <dgm:prSet/>
      <dgm:spPr/>
      <dgm:t>
        <a:bodyPr/>
        <a:lstStyle/>
        <a:p>
          <a:endParaRPr lang="en-US"/>
        </a:p>
      </dgm:t>
    </dgm:pt>
    <dgm:pt modelId="{E588AC11-3124-4338-8DBE-E481BA34C5F8}" type="sibTrans" cxnId="{B5BB6D45-71F1-4C02-A13B-E8CC94489300}">
      <dgm:prSet/>
      <dgm:spPr/>
      <dgm:t>
        <a:bodyPr/>
        <a:lstStyle/>
        <a:p>
          <a:endParaRPr lang="en-US"/>
        </a:p>
      </dgm:t>
    </dgm:pt>
    <dgm:pt modelId="{53B65111-3B76-43F2-A5F7-04AA2833C0BC}">
      <dgm:prSet phldrT="[Text]" custT="1"/>
      <dgm:spPr/>
      <dgm:t>
        <a:bodyPr/>
        <a:lstStyle/>
        <a:p>
          <a:r>
            <a:rPr lang="ka-GE" sz="1100" dirty="0" smtClean="0"/>
            <a:t>სამედიცინო დაწესებულებების ზედამხედველობისა და სამედიცინო მომსახურების ანაზღაურების პროცესის თავისებურებებიდან გამომდინარე, სამედიცინო დაწესებულების გავლენის ქვეშ მყოფი, მიკერძოებული პირის აღნიშნულ პროცესში მონაწილეობამ შესაძლოა უარყოფითი გავლენა იქონიოს საბიუჯეტო სახსრების მიზნობრივ ხარჯვაზე</a:t>
          </a:r>
          <a:endParaRPr lang="en-US" sz="1100" dirty="0"/>
        </a:p>
      </dgm:t>
    </dgm:pt>
    <dgm:pt modelId="{A449535A-C92A-4D6C-9D8D-9089754B9A1B}" type="parTrans" cxnId="{47D4C532-5107-4F58-A34B-9584C1E7BFE1}">
      <dgm:prSet/>
      <dgm:spPr/>
      <dgm:t>
        <a:bodyPr/>
        <a:lstStyle/>
        <a:p>
          <a:endParaRPr lang="en-US"/>
        </a:p>
      </dgm:t>
    </dgm:pt>
    <dgm:pt modelId="{CDDC4DBE-E738-45E7-A52C-257534A4A8BE}" type="sibTrans" cxnId="{47D4C532-5107-4F58-A34B-9584C1E7BFE1}">
      <dgm:prSet/>
      <dgm:spPr/>
      <dgm:t>
        <a:bodyPr/>
        <a:lstStyle/>
        <a:p>
          <a:endParaRPr lang="en-US"/>
        </a:p>
      </dgm:t>
    </dgm:pt>
    <dgm:pt modelId="{1F18013C-5908-4DFB-9CE5-81D0E9D400DD}">
      <dgm:prSet custT="1"/>
      <dgm:spPr/>
      <dgm:t>
        <a:bodyPr/>
        <a:lstStyle/>
        <a:p>
          <a:r>
            <a:rPr lang="ka-GE" sz="1200" dirty="0" smtClean="0"/>
            <a:t>გამომწვევი მიზეზი</a:t>
          </a:r>
          <a:endParaRPr lang="en-US" sz="1200" dirty="0"/>
        </a:p>
      </dgm:t>
    </dgm:pt>
    <dgm:pt modelId="{BE288938-D50F-45C3-81E1-99EA2CA016AC}" type="parTrans" cxnId="{9F28357A-C98E-4746-BA8C-ABC2145180C8}">
      <dgm:prSet/>
      <dgm:spPr/>
      <dgm:t>
        <a:bodyPr/>
        <a:lstStyle/>
        <a:p>
          <a:endParaRPr lang="en-US"/>
        </a:p>
      </dgm:t>
    </dgm:pt>
    <dgm:pt modelId="{B8E50D6E-39FE-43F4-B94C-A12451DF5FC2}" type="sibTrans" cxnId="{9F28357A-C98E-4746-BA8C-ABC2145180C8}">
      <dgm:prSet/>
      <dgm:spPr/>
      <dgm:t>
        <a:bodyPr/>
        <a:lstStyle/>
        <a:p>
          <a:endParaRPr lang="en-US"/>
        </a:p>
      </dgm:t>
    </dgm:pt>
    <dgm:pt modelId="{FD283524-2BCB-4289-B40C-D2427364289C}">
      <dgm:prSet phldrT="[Text]" custT="1"/>
      <dgm:spPr/>
      <dgm:t>
        <a:bodyPr/>
        <a:lstStyle/>
        <a:p>
          <a:r>
            <a:rPr lang="ka-GE" sz="1200" dirty="0" smtClean="0"/>
            <a:t>  </a:t>
          </a:r>
          <a:r>
            <a:rPr lang="ka-GE" sz="1200" b="1" dirty="0" smtClean="0">
              <a:solidFill>
                <a:schemeClr val="accent6">
                  <a:lumMod val="50000"/>
                </a:schemeClr>
              </a:solidFill>
            </a:rPr>
            <a:t>განსახორციელებელი ღონისძიება</a:t>
          </a:r>
          <a:endParaRPr lang="en-US" sz="1200" b="1" dirty="0">
            <a:solidFill>
              <a:schemeClr val="accent6">
                <a:lumMod val="50000"/>
              </a:schemeClr>
            </a:solidFill>
          </a:endParaRPr>
        </a:p>
      </dgm:t>
    </dgm:pt>
    <dgm:pt modelId="{1F791172-FF94-4DDA-9701-4A750794CD56}" type="parTrans" cxnId="{2A95FA9B-F71D-48CD-9CFD-6AF05D9E0EEF}">
      <dgm:prSet/>
      <dgm:spPr/>
      <dgm:t>
        <a:bodyPr/>
        <a:lstStyle/>
        <a:p>
          <a:endParaRPr lang="en-US"/>
        </a:p>
      </dgm:t>
    </dgm:pt>
    <dgm:pt modelId="{9E818C54-22C5-46D2-92E4-8B5741B6F6ED}" type="sibTrans" cxnId="{2A95FA9B-F71D-48CD-9CFD-6AF05D9E0EEF}">
      <dgm:prSet/>
      <dgm:spPr/>
      <dgm:t>
        <a:bodyPr/>
        <a:lstStyle/>
        <a:p>
          <a:endParaRPr lang="en-US"/>
        </a:p>
      </dgm:t>
    </dgm:pt>
    <dgm:pt modelId="{9A4AC2E9-329D-4F8F-8138-CE1BBA3519CB}">
      <dgm:prSet custT="1"/>
      <dgm:spPr/>
      <dgm:t>
        <a:bodyPr/>
        <a:lstStyle/>
        <a:p>
          <a:r>
            <a:rPr lang="ka-GE" sz="1100" dirty="0" smtClean="0"/>
            <a:t>შესაბამისი სამართლებრივი აქტის გამოცემა (ბრძანება, შინაგანაწესი სხვა), რომელიც უზრუნველყოფს ინტერესთა შეუთავსებლობის რისკის წინასწარ განცხადებას და აღმოფხვრას</a:t>
          </a:r>
          <a:endParaRPr lang="en-US" sz="1100" dirty="0"/>
        </a:p>
      </dgm:t>
    </dgm:pt>
    <dgm:pt modelId="{432E804E-9D23-49A3-A78B-426F9063A710}" type="parTrans" cxnId="{ECFA1BE2-A364-4BFF-B4EB-018F8FE28BA6}">
      <dgm:prSet/>
      <dgm:spPr/>
      <dgm:t>
        <a:bodyPr/>
        <a:lstStyle/>
        <a:p>
          <a:endParaRPr lang="en-US"/>
        </a:p>
      </dgm:t>
    </dgm:pt>
    <dgm:pt modelId="{7654D7A2-8B4C-4037-8EC5-47775741B117}" type="sibTrans" cxnId="{ECFA1BE2-A364-4BFF-B4EB-018F8FE28BA6}">
      <dgm:prSet/>
      <dgm:spPr/>
      <dgm:t>
        <a:bodyPr/>
        <a:lstStyle/>
        <a:p>
          <a:endParaRPr lang="en-US"/>
        </a:p>
      </dgm:t>
    </dgm:pt>
    <dgm:pt modelId="{6158B5BB-C4D6-44D2-9C3F-53D2709DAA9F}" type="pres">
      <dgm:prSet presAssocID="{055D872D-7116-4414-8477-FD30D9C41EAA}" presName="Name0" presStyleCnt="0">
        <dgm:presLayoutVars>
          <dgm:dir/>
          <dgm:animLvl val="lvl"/>
          <dgm:resizeHandles val="exact"/>
        </dgm:presLayoutVars>
      </dgm:prSet>
      <dgm:spPr/>
      <dgm:t>
        <a:bodyPr/>
        <a:lstStyle/>
        <a:p>
          <a:endParaRPr lang="en-US"/>
        </a:p>
      </dgm:t>
    </dgm:pt>
    <dgm:pt modelId="{7F91122E-E9E7-41B8-9034-F8F693EA0B25}" type="pres">
      <dgm:prSet presAssocID="{055D872D-7116-4414-8477-FD30D9C41EAA}" presName="tSp" presStyleCnt="0"/>
      <dgm:spPr/>
    </dgm:pt>
    <dgm:pt modelId="{2C47ED12-D9F4-478B-9974-7FD5B613F514}" type="pres">
      <dgm:prSet presAssocID="{055D872D-7116-4414-8477-FD30D9C41EAA}" presName="bSp" presStyleCnt="0"/>
      <dgm:spPr/>
    </dgm:pt>
    <dgm:pt modelId="{DC2EDA6A-4E84-416C-A09B-CBE1C58CF92E}" type="pres">
      <dgm:prSet presAssocID="{055D872D-7116-4414-8477-FD30D9C41EAA}" presName="process" presStyleCnt="0"/>
      <dgm:spPr/>
    </dgm:pt>
    <dgm:pt modelId="{3C61C7CD-2F5A-4BA6-BF93-DCE07604ADA6}" type="pres">
      <dgm:prSet presAssocID="{68C4B030-7D07-4D52-A227-35ADA2F062AC}" presName="composite1" presStyleCnt="0"/>
      <dgm:spPr/>
    </dgm:pt>
    <dgm:pt modelId="{81E2BC2A-17FB-42AC-A9C2-ADDC49275BBF}" type="pres">
      <dgm:prSet presAssocID="{68C4B030-7D07-4D52-A227-35ADA2F062AC}" presName="dummyNode1" presStyleLbl="node1" presStyleIdx="0" presStyleCnt="4"/>
      <dgm:spPr/>
    </dgm:pt>
    <dgm:pt modelId="{90FFFD62-05EF-4D43-B655-836631F0FD71}" type="pres">
      <dgm:prSet presAssocID="{68C4B030-7D07-4D52-A227-35ADA2F062AC}" presName="childNode1" presStyleLbl="bgAcc1" presStyleIdx="0" presStyleCnt="4" custScaleX="143008" custScaleY="242122" custLinFactNeighborX="3438" custLinFactNeighborY="7260">
        <dgm:presLayoutVars>
          <dgm:bulletEnabled val="1"/>
        </dgm:presLayoutVars>
      </dgm:prSet>
      <dgm:spPr/>
      <dgm:t>
        <a:bodyPr/>
        <a:lstStyle/>
        <a:p>
          <a:endParaRPr lang="en-US"/>
        </a:p>
      </dgm:t>
    </dgm:pt>
    <dgm:pt modelId="{7C87E99C-FD85-4844-ADCE-B7CB7628C3FE}" type="pres">
      <dgm:prSet presAssocID="{68C4B030-7D07-4D52-A227-35ADA2F062AC}" presName="childNode1tx" presStyleLbl="bgAcc1" presStyleIdx="0" presStyleCnt="4">
        <dgm:presLayoutVars>
          <dgm:bulletEnabled val="1"/>
        </dgm:presLayoutVars>
      </dgm:prSet>
      <dgm:spPr/>
      <dgm:t>
        <a:bodyPr/>
        <a:lstStyle/>
        <a:p>
          <a:endParaRPr lang="en-US"/>
        </a:p>
      </dgm:t>
    </dgm:pt>
    <dgm:pt modelId="{1D807E85-098B-42A7-A6E8-18270E6E471E}" type="pres">
      <dgm:prSet presAssocID="{68C4B030-7D07-4D52-A227-35ADA2F062AC}" presName="parentNode1" presStyleLbl="node1" presStyleIdx="0" presStyleCnt="4" custScaleY="101640" custLinFactY="19152" custLinFactNeighborX="-6874" custLinFactNeighborY="100000">
        <dgm:presLayoutVars>
          <dgm:chMax val="1"/>
          <dgm:bulletEnabled val="1"/>
        </dgm:presLayoutVars>
      </dgm:prSet>
      <dgm:spPr/>
      <dgm:t>
        <a:bodyPr/>
        <a:lstStyle/>
        <a:p>
          <a:endParaRPr lang="en-US"/>
        </a:p>
      </dgm:t>
    </dgm:pt>
    <dgm:pt modelId="{030E7FEA-45AE-462D-BA9D-2ABF0F688802}" type="pres">
      <dgm:prSet presAssocID="{68C4B030-7D07-4D52-A227-35ADA2F062AC}" presName="connSite1" presStyleCnt="0"/>
      <dgm:spPr/>
    </dgm:pt>
    <dgm:pt modelId="{6AF7BFB1-C784-44DB-A16E-C6F875B9889A}" type="pres">
      <dgm:prSet presAssocID="{567DD08D-7052-40DF-A497-8A147A8DBAE4}" presName="Name9" presStyleLbl="sibTrans2D1" presStyleIdx="0" presStyleCnt="3" custScaleX="101703"/>
      <dgm:spPr/>
      <dgm:t>
        <a:bodyPr/>
        <a:lstStyle/>
        <a:p>
          <a:endParaRPr lang="en-US"/>
        </a:p>
      </dgm:t>
    </dgm:pt>
    <dgm:pt modelId="{AFBD87FB-F16A-4B63-BDFB-AA0684D0D39E}" type="pres">
      <dgm:prSet presAssocID="{1F18013C-5908-4DFB-9CE5-81D0E9D400DD}" presName="composite2" presStyleCnt="0"/>
      <dgm:spPr/>
    </dgm:pt>
    <dgm:pt modelId="{663E7003-31ED-4ABB-954B-9F00879FEA80}" type="pres">
      <dgm:prSet presAssocID="{1F18013C-5908-4DFB-9CE5-81D0E9D400DD}" presName="dummyNode2" presStyleLbl="node1" presStyleIdx="0" presStyleCnt="4"/>
      <dgm:spPr/>
    </dgm:pt>
    <dgm:pt modelId="{1A892D7D-C7AC-486E-B6C2-2B2E36631473}" type="pres">
      <dgm:prSet presAssocID="{1F18013C-5908-4DFB-9CE5-81D0E9D400DD}" presName="childNode2" presStyleLbl="bgAcc1" presStyleIdx="1" presStyleCnt="4" custScaleX="114084" custScaleY="327956" custLinFactNeighborX="268" custLinFactNeighborY="26857">
        <dgm:presLayoutVars>
          <dgm:bulletEnabled val="1"/>
        </dgm:presLayoutVars>
      </dgm:prSet>
      <dgm:spPr/>
      <dgm:t>
        <a:bodyPr/>
        <a:lstStyle/>
        <a:p>
          <a:endParaRPr lang="en-US"/>
        </a:p>
      </dgm:t>
    </dgm:pt>
    <dgm:pt modelId="{20EDA545-EAC2-4E32-A28B-4EBCC4AD7A9E}" type="pres">
      <dgm:prSet presAssocID="{1F18013C-5908-4DFB-9CE5-81D0E9D400DD}" presName="childNode2tx" presStyleLbl="bgAcc1" presStyleIdx="1" presStyleCnt="4">
        <dgm:presLayoutVars>
          <dgm:bulletEnabled val="1"/>
        </dgm:presLayoutVars>
      </dgm:prSet>
      <dgm:spPr/>
      <dgm:t>
        <a:bodyPr/>
        <a:lstStyle/>
        <a:p>
          <a:endParaRPr lang="en-US"/>
        </a:p>
      </dgm:t>
    </dgm:pt>
    <dgm:pt modelId="{58C3AB80-6BD5-463C-BC78-347DB7679F47}" type="pres">
      <dgm:prSet presAssocID="{1F18013C-5908-4DFB-9CE5-81D0E9D400DD}" presName="parentNode2" presStyleLbl="node1" presStyleIdx="1" presStyleCnt="4" custScaleY="94833" custLinFactNeighborX="-39973" custLinFactNeighborY="-95720">
        <dgm:presLayoutVars>
          <dgm:chMax val="0"/>
          <dgm:bulletEnabled val="1"/>
        </dgm:presLayoutVars>
      </dgm:prSet>
      <dgm:spPr/>
      <dgm:t>
        <a:bodyPr/>
        <a:lstStyle/>
        <a:p>
          <a:endParaRPr lang="en-US"/>
        </a:p>
      </dgm:t>
    </dgm:pt>
    <dgm:pt modelId="{544951B5-53E0-40BA-8944-A2CFA9DB0362}" type="pres">
      <dgm:prSet presAssocID="{1F18013C-5908-4DFB-9CE5-81D0E9D400DD}" presName="connSite2" presStyleCnt="0"/>
      <dgm:spPr/>
    </dgm:pt>
    <dgm:pt modelId="{27BB4843-7BAA-40EF-8BE9-E18A8EDBD701}" type="pres">
      <dgm:prSet presAssocID="{B8E50D6E-39FE-43F4-B94C-A12451DF5FC2}" presName="Name18" presStyleLbl="sibTrans2D1" presStyleIdx="1" presStyleCnt="3"/>
      <dgm:spPr/>
      <dgm:t>
        <a:bodyPr/>
        <a:lstStyle/>
        <a:p>
          <a:endParaRPr lang="en-US"/>
        </a:p>
      </dgm:t>
    </dgm:pt>
    <dgm:pt modelId="{9BD9C674-CEDA-4672-BBBF-07F0F9F74EFD}" type="pres">
      <dgm:prSet presAssocID="{852CA3F8-DA7F-49FA-818E-F112BE33F728}" presName="composite1" presStyleCnt="0"/>
      <dgm:spPr/>
    </dgm:pt>
    <dgm:pt modelId="{181DCEAF-37A8-4B25-9C3A-F52097CAE794}" type="pres">
      <dgm:prSet presAssocID="{852CA3F8-DA7F-49FA-818E-F112BE33F728}" presName="dummyNode1" presStyleLbl="node1" presStyleIdx="1" presStyleCnt="4"/>
      <dgm:spPr/>
    </dgm:pt>
    <dgm:pt modelId="{E4EFB4EB-04DB-4BB7-858B-ADFF6885725A}" type="pres">
      <dgm:prSet presAssocID="{852CA3F8-DA7F-49FA-818E-F112BE33F728}" presName="childNode1" presStyleLbl="bgAcc1" presStyleIdx="2" presStyleCnt="4" custScaleX="130499" custScaleY="273531" custLinFactNeighborX="-8509" custLinFactNeighborY="-10245">
        <dgm:presLayoutVars>
          <dgm:bulletEnabled val="1"/>
        </dgm:presLayoutVars>
      </dgm:prSet>
      <dgm:spPr/>
      <dgm:t>
        <a:bodyPr/>
        <a:lstStyle/>
        <a:p>
          <a:endParaRPr lang="en-US"/>
        </a:p>
      </dgm:t>
    </dgm:pt>
    <dgm:pt modelId="{8EE3F10A-D05F-4C6D-A498-01A51DF7D213}" type="pres">
      <dgm:prSet presAssocID="{852CA3F8-DA7F-49FA-818E-F112BE33F728}" presName="childNode1tx" presStyleLbl="bgAcc1" presStyleIdx="2" presStyleCnt="4">
        <dgm:presLayoutVars>
          <dgm:bulletEnabled val="1"/>
        </dgm:presLayoutVars>
      </dgm:prSet>
      <dgm:spPr/>
      <dgm:t>
        <a:bodyPr/>
        <a:lstStyle/>
        <a:p>
          <a:endParaRPr lang="en-US"/>
        </a:p>
      </dgm:t>
    </dgm:pt>
    <dgm:pt modelId="{55A3BC73-5D42-4DA8-91DC-01434EDC9ED3}" type="pres">
      <dgm:prSet presAssocID="{852CA3F8-DA7F-49FA-818E-F112BE33F728}" presName="parentNode1" presStyleLbl="node1" presStyleIdx="2" presStyleCnt="4" custScaleY="63448" custLinFactY="100000" custLinFactNeighborX="12791" custLinFactNeighborY="107424">
        <dgm:presLayoutVars>
          <dgm:chMax val="1"/>
          <dgm:bulletEnabled val="1"/>
        </dgm:presLayoutVars>
      </dgm:prSet>
      <dgm:spPr/>
      <dgm:t>
        <a:bodyPr/>
        <a:lstStyle/>
        <a:p>
          <a:endParaRPr lang="en-US"/>
        </a:p>
      </dgm:t>
    </dgm:pt>
    <dgm:pt modelId="{560D5691-6189-40A9-A528-AFCC47F1EC26}" type="pres">
      <dgm:prSet presAssocID="{852CA3F8-DA7F-49FA-818E-F112BE33F728}" presName="connSite1" presStyleCnt="0"/>
      <dgm:spPr/>
    </dgm:pt>
    <dgm:pt modelId="{DC9A41A0-1486-40B5-AA93-0F85CC3ED771}" type="pres">
      <dgm:prSet presAssocID="{E588AC11-3124-4338-8DBE-E481BA34C5F8}" presName="Name9" presStyleLbl="sibTrans2D1" presStyleIdx="2" presStyleCnt="3" custScaleX="77283"/>
      <dgm:spPr/>
      <dgm:t>
        <a:bodyPr/>
        <a:lstStyle/>
        <a:p>
          <a:endParaRPr lang="en-US"/>
        </a:p>
      </dgm:t>
    </dgm:pt>
    <dgm:pt modelId="{932202CB-90B7-47E1-A11E-BD21CEA7CC95}" type="pres">
      <dgm:prSet presAssocID="{FD283524-2BCB-4289-B40C-D2427364289C}" presName="composite2" presStyleCnt="0"/>
      <dgm:spPr/>
    </dgm:pt>
    <dgm:pt modelId="{BC30690B-89D4-4E30-96F8-E9712F4DB84E}" type="pres">
      <dgm:prSet presAssocID="{FD283524-2BCB-4289-B40C-D2427364289C}" presName="dummyNode2" presStyleLbl="node1" presStyleIdx="2" presStyleCnt="4"/>
      <dgm:spPr/>
    </dgm:pt>
    <dgm:pt modelId="{AD2C50B3-76E2-4D9E-8D58-A4894E389C38}" type="pres">
      <dgm:prSet presAssocID="{FD283524-2BCB-4289-B40C-D2427364289C}" presName="childNode2" presStyleLbl="bgAcc1" presStyleIdx="3" presStyleCnt="4" custScaleY="253041">
        <dgm:presLayoutVars>
          <dgm:bulletEnabled val="1"/>
        </dgm:presLayoutVars>
      </dgm:prSet>
      <dgm:spPr/>
      <dgm:t>
        <a:bodyPr/>
        <a:lstStyle/>
        <a:p>
          <a:endParaRPr lang="en-US"/>
        </a:p>
      </dgm:t>
    </dgm:pt>
    <dgm:pt modelId="{03ACD23B-BC35-46C1-A4E1-D4AD0DB61885}" type="pres">
      <dgm:prSet presAssocID="{FD283524-2BCB-4289-B40C-D2427364289C}" presName="childNode2tx" presStyleLbl="bgAcc1" presStyleIdx="3" presStyleCnt="4">
        <dgm:presLayoutVars>
          <dgm:bulletEnabled val="1"/>
        </dgm:presLayoutVars>
      </dgm:prSet>
      <dgm:spPr/>
      <dgm:t>
        <a:bodyPr/>
        <a:lstStyle/>
        <a:p>
          <a:endParaRPr lang="en-US"/>
        </a:p>
      </dgm:t>
    </dgm:pt>
    <dgm:pt modelId="{24BE3FBC-9C74-40A2-8C57-F17FBB2072C9}" type="pres">
      <dgm:prSet presAssocID="{FD283524-2BCB-4289-B40C-D2427364289C}" presName="parentNode2" presStyleLbl="node1" presStyleIdx="3" presStyleCnt="4" custScaleX="131462" custScaleY="104551" custLinFactY="-6944" custLinFactNeighborX="-26382" custLinFactNeighborY="-100000">
        <dgm:presLayoutVars>
          <dgm:chMax val="0"/>
          <dgm:bulletEnabled val="1"/>
        </dgm:presLayoutVars>
      </dgm:prSet>
      <dgm:spPr/>
      <dgm:t>
        <a:bodyPr/>
        <a:lstStyle/>
        <a:p>
          <a:endParaRPr lang="en-US"/>
        </a:p>
      </dgm:t>
    </dgm:pt>
    <dgm:pt modelId="{9621070E-142D-4E86-B129-5EC93D8D6543}" type="pres">
      <dgm:prSet presAssocID="{FD283524-2BCB-4289-B40C-D2427364289C}" presName="connSite2" presStyleCnt="0"/>
      <dgm:spPr/>
    </dgm:pt>
  </dgm:ptLst>
  <dgm:cxnLst>
    <dgm:cxn modelId="{E15A07E1-F709-4C10-A950-AB08FF27CDAB}" type="presOf" srcId="{055D872D-7116-4414-8477-FD30D9C41EAA}" destId="{6158B5BB-C4D6-44D2-9C3F-53D2709DAA9F}" srcOrd="0" destOrd="0" presId="urn:microsoft.com/office/officeart/2005/8/layout/hProcess4"/>
    <dgm:cxn modelId="{25C8FDDF-A1FD-46B8-8D38-316837DD8668}" type="presOf" srcId="{E588AC11-3124-4338-8DBE-E481BA34C5F8}" destId="{DC9A41A0-1486-40B5-AA93-0F85CC3ED771}" srcOrd="0" destOrd="0" presId="urn:microsoft.com/office/officeart/2005/8/layout/hProcess4"/>
    <dgm:cxn modelId="{8A5B231C-4E56-43BC-9BD7-2AA832A123B1}" type="presOf" srcId="{9A4AC2E9-329D-4F8F-8138-CE1BBA3519CB}" destId="{AD2C50B3-76E2-4D9E-8D58-A4894E389C38}" srcOrd="0" destOrd="0" presId="urn:microsoft.com/office/officeart/2005/8/layout/hProcess4"/>
    <dgm:cxn modelId="{2A95FA9B-F71D-48CD-9CFD-6AF05D9E0EEF}" srcId="{055D872D-7116-4414-8477-FD30D9C41EAA}" destId="{FD283524-2BCB-4289-B40C-D2427364289C}" srcOrd="3" destOrd="0" parTransId="{1F791172-FF94-4DDA-9701-4A750794CD56}" sibTransId="{9E818C54-22C5-46D2-92E4-8B5741B6F6ED}"/>
    <dgm:cxn modelId="{CF79CC21-BC24-4904-ADB9-8EF48DDBE80F}" type="presOf" srcId="{53B65111-3B76-43F2-A5F7-04AA2833C0BC}" destId="{8EE3F10A-D05F-4C6D-A498-01A51DF7D213}" srcOrd="1" destOrd="0" presId="urn:microsoft.com/office/officeart/2005/8/layout/hProcess4"/>
    <dgm:cxn modelId="{F204F96F-B75E-40A1-B979-7D74DF69FF58}" type="presOf" srcId="{FD283524-2BCB-4289-B40C-D2427364289C}" destId="{24BE3FBC-9C74-40A2-8C57-F17FBB2072C9}" srcOrd="0" destOrd="0" presId="urn:microsoft.com/office/officeart/2005/8/layout/hProcess4"/>
    <dgm:cxn modelId="{B1D33412-6D5F-403B-85B7-AAE2D5532DFE}" type="presOf" srcId="{5EE2A149-74F3-413D-87B3-F64A6B01C49F}" destId="{90FFFD62-05EF-4D43-B655-836631F0FD71}" srcOrd="0" destOrd="0" presId="urn:microsoft.com/office/officeart/2005/8/layout/hProcess4"/>
    <dgm:cxn modelId="{B8C54612-B566-4CF5-B335-6F259F6405BB}" type="presOf" srcId="{B8E50D6E-39FE-43F4-B94C-A12451DF5FC2}" destId="{27BB4843-7BAA-40EF-8BE9-E18A8EDBD701}" srcOrd="0" destOrd="0" presId="urn:microsoft.com/office/officeart/2005/8/layout/hProcess4"/>
    <dgm:cxn modelId="{82E0F43C-75AA-4073-83E9-2B33E84D986D}" type="presOf" srcId="{68C4B030-7D07-4D52-A227-35ADA2F062AC}" destId="{1D807E85-098B-42A7-A6E8-18270E6E471E}" srcOrd="0" destOrd="0" presId="urn:microsoft.com/office/officeart/2005/8/layout/hProcess4"/>
    <dgm:cxn modelId="{D6EE9EC2-94E9-4C00-8D09-51686D565D5D}" srcId="{68C4B030-7D07-4D52-A227-35ADA2F062AC}" destId="{5EE2A149-74F3-413D-87B3-F64A6B01C49F}" srcOrd="0" destOrd="0" parTransId="{27663AF5-613F-4F71-9121-5187F584C432}" sibTransId="{9EB6FCCF-840A-455B-AC63-D6FA4526A837}"/>
    <dgm:cxn modelId="{BE300BF5-C670-433A-84F6-C56C81A57177}" type="presOf" srcId="{B125A630-E233-4799-A5A2-0B3DBD0D2529}" destId="{1A892D7D-C7AC-486E-B6C2-2B2E36631473}" srcOrd="0" destOrd="0" presId="urn:microsoft.com/office/officeart/2005/8/layout/hProcess4"/>
    <dgm:cxn modelId="{9F28357A-C98E-4746-BA8C-ABC2145180C8}" srcId="{055D872D-7116-4414-8477-FD30D9C41EAA}" destId="{1F18013C-5908-4DFB-9CE5-81D0E9D400DD}" srcOrd="1" destOrd="0" parTransId="{BE288938-D50F-45C3-81E1-99EA2CA016AC}" sibTransId="{B8E50D6E-39FE-43F4-B94C-A12451DF5FC2}"/>
    <dgm:cxn modelId="{9D6C885D-2456-42C7-8378-EA884CF25018}" type="presOf" srcId="{5EE2A149-74F3-413D-87B3-F64A6B01C49F}" destId="{7C87E99C-FD85-4844-ADCE-B7CB7628C3FE}" srcOrd="1" destOrd="0" presId="urn:microsoft.com/office/officeart/2005/8/layout/hProcess4"/>
    <dgm:cxn modelId="{B2B8CD9F-C01C-484F-8182-238D0E5B9EFE}" type="presOf" srcId="{53B65111-3B76-43F2-A5F7-04AA2833C0BC}" destId="{E4EFB4EB-04DB-4BB7-858B-ADFF6885725A}" srcOrd="0" destOrd="0" presId="urn:microsoft.com/office/officeart/2005/8/layout/hProcess4"/>
    <dgm:cxn modelId="{EE1EA927-F3E5-46F4-9364-D2507A0BB3EE}" srcId="{1F18013C-5908-4DFB-9CE5-81D0E9D400DD}" destId="{B125A630-E233-4799-A5A2-0B3DBD0D2529}" srcOrd="0" destOrd="0" parTransId="{AD1210BD-96F9-4DC6-B4D8-E9B1D1F77E85}" sibTransId="{01561FB2-339A-4303-902B-57FC72ACDCCB}"/>
    <dgm:cxn modelId="{CF8CF249-3C79-4B9A-82C2-90D646059806}" type="presOf" srcId="{852CA3F8-DA7F-49FA-818E-F112BE33F728}" destId="{55A3BC73-5D42-4DA8-91DC-01434EDC9ED3}" srcOrd="0" destOrd="0" presId="urn:microsoft.com/office/officeart/2005/8/layout/hProcess4"/>
    <dgm:cxn modelId="{20BC8BF0-6CD6-4825-A0FA-40934D174EB1}" type="presOf" srcId="{1F18013C-5908-4DFB-9CE5-81D0E9D400DD}" destId="{58C3AB80-6BD5-463C-BC78-347DB7679F47}" srcOrd="0" destOrd="0" presId="urn:microsoft.com/office/officeart/2005/8/layout/hProcess4"/>
    <dgm:cxn modelId="{56B9A6DC-B919-43FB-BA42-21F01FD658C6}" srcId="{055D872D-7116-4414-8477-FD30D9C41EAA}" destId="{68C4B030-7D07-4D52-A227-35ADA2F062AC}" srcOrd="0" destOrd="0" parTransId="{44FF82CC-5C69-426A-A1DF-F0CF07040A62}" sibTransId="{567DD08D-7052-40DF-A497-8A147A8DBAE4}"/>
    <dgm:cxn modelId="{B5BB6D45-71F1-4C02-A13B-E8CC94489300}" srcId="{055D872D-7116-4414-8477-FD30D9C41EAA}" destId="{852CA3F8-DA7F-49FA-818E-F112BE33F728}" srcOrd="2" destOrd="0" parTransId="{178FCC20-003D-4B72-B772-A084C05971F9}" sibTransId="{E588AC11-3124-4338-8DBE-E481BA34C5F8}"/>
    <dgm:cxn modelId="{75248009-9D2A-429C-AE7B-C3157F40E349}" type="presOf" srcId="{B125A630-E233-4799-A5A2-0B3DBD0D2529}" destId="{20EDA545-EAC2-4E32-A28B-4EBCC4AD7A9E}" srcOrd="1" destOrd="0" presId="urn:microsoft.com/office/officeart/2005/8/layout/hProcess4"/>
    <dgm:cxn modelId="{F45DEA83-E58F-4DC7-90BF-CBF96B9C1443}" type="presOf" srcId="{567DD08D-7052-40DF-A497-8A147A8DBAE4}" destId="{6AF7BFB1-C784-44DB-A16E-C6F875B9889A}" srcOrd="0" destOrd="0" presId="urn:microsoft.com/office/officeart/2005/8/layout/hProcess4"/>
    <dgm:cxn modelId="{ECFA1BE2-A364-4BFF-B4EB-018F8FE28BA6}" srcId="{FD283524-2BCB-4289-B40C-D2427364289C}" destId="{9A4AC2E9-329D-4F8F-8138-CE1BBA3519CB}" srcOrd="0" destOrd="0" parTransId="{432E804E-9D23-49A3-A78B-426F9063A710}" sibTransId="{7654D7A2-8B4C-4037-8EC5-47775741B117}"/>
    <dgm:cxn modelId="{0DD27DC2-03E8-44D2-80CE-44BF53A20509}" type="presOf" srcId="{9A4AC2E9-329D-4F8F-8138-CE1BBA3519CB}" destId="{03ACD23B-BC35-46C1-A4E1-D4AD0DB61885}" srcOrd="1" destOrd="0" presId="urn:microsoft.com/office/officeart/2005/8/layout/hProcess4"/>
    <dgm:cxn modelId="{47D4C532-5107-4F58-A34B-9584C1E7BFE1}" srcId="{852CA3F8-DA7F-49FA-818E-F112BE33F728}" destId="{53B65111-3B76-43F2-A5F7-04AA2833C0BC}" srcOrd="0" destOrd="0" parTransId="{A449535A-C92A-4D6C-9D8D-9089754B9A1B}" sibTransId="{CDDC4DBE-E738-45E7-A52C-257534A4A8BE}"/>
    <dgm:cxn modelId="{EDD750DE-118A-4207-906F-251E2DB40506}" type="presParOf" srcId="{6158B5BB-C4D6-44D2-9C3F-53D2709DAA9F}" destId="{7F91122E-E9E7-41B8-9034-F8F693EA0B25}" srcOrd="0" destOrd="0" presId="urn:microsoft.com/office/officeart/2005/8/layout/hProcess4"/>
    <dgm:cxn modelId="{6E7676A2-5858-44E6-80F0-209D478F5D8A}" type="presParOf" srcId="{6158B5BB-C4D6-44D2-9C3F-53D2709DAA9F}" destId="{2C47ED12-D9F4-478B-9974-7FD5B613F514}" srcOrd="1" destOrd="0" presId="urn:microsoft.com/office/officeart/2005/8/layout/hProcess4"/>
    <dgm:cxn modelId="{3AD1A304-38D8-4714-A1C7-38D6064750E4}" type="presParOf" srcId="{6158B5BB-C4D6-44D2-9C3F-53D2709DAA9F}" destId="{DC2EDA6A-4E84-416C-A09B-CBE1C58CF92E}" srcOrd="2" destOrd="0" presId="urn:microsoft.com/office/officeart/2005/8/layout/hProcess4"/>
    <dgm:cxn modelId="{0E99B3C9-70DA-48B8-8464-91D576A429E1}" type="presParOf" srcId="{DC2EDA6A-4E84-416C-A09B-CBE1C58CF92E}" destId="{3C61C7CD-2F5A-4BA6-BF93-DCE07604ADA6}" srcOrd="0" destOrd="0" presId="urn:microsoft.com/office/officeart/2005/8/layout/hProcess4"/>
    <dgm:cxn modelId="{339DF1CC-E553-4DC0-9FB0-C5DD4980BE8D}" type="presParOf" srcId="{3C61C7CD-2F5A-4BA6-BF93-DCE07604ADA6}" destId="{81E2BC2A-17FB-42AC-A9C2-ADDC49275BBF}" srcOrd="0" destOrd="0" presId="urn:microsoft.com/office/officeart/2005/8/layout/hProcess4"/>
    <dgm:cxn modelId="{753CAEE0-3984-464A-A0BF-4792FB32A6A6}" type="presParOf" srcId="{3C61C7CD-2F5A-4BA6-BF93-DCE07604ADA6}" destId="{90FFFD62-05EF-4D43-B655-836631F0FD71}" srcOrd="1" destOrd="0" presId="urn:microsoft.com/office/officeart/2005/8/layout/hProcess4"/>
    <dgm:cxn modelId="{6EDC82F0-9BF2-4174-8F72-468D30A464CF}" type="presParOf" srcId="{3C61C7CD-2F5A-4BA6-BF93-DCE07604ADA6}" destId="{7C87E99C-FD85-4844-ADCE-B7CB7628C3FE}" srcOrd="2" destOrd="0" presId="urn:microsoft.com/office/officeart/2005/8/layout/hProcess4"/>
    <dgm:cxn modelId="{B94A1E69-C294-4F3D-AB3D-987168F5D54D}" type="presParOf" srcId="{3C61C7CD-2F5A-4BA6-BF93-DCE07604ADA6}" destId="{1D807E85-098B-42A7-A6E8-18270E6E471E}" srcOrd="3" destOrd="0" presId="urn:microsoft.com/office/officeart/2005/8/layout/hProcess4"/>
    <dgm:cxn modelId="{A9245C07-4426-4453-9FA5-D8809359C548}" type="presParOf" srcId="{3C61C7CD-2F5A-4BA6-BF93-DCE07604ADA6}" destId="{030E7FEA-45AE-462D-BA9D-2ABF0F688802}" srcOrd="4" destOrd="0" presId="urn:microsoft.com/office/officeart/2005/8/layout/hProcess4"/>
    <dgm:cxn modelId="{1FC99F30-7DBC-4E5C-A6D6-D55874AD4C75}" type="presParOf" srcId="{DC2EDA6A-4E84-416C-A09B-CBE1C58CF92E}" destId="{6AF7BFB1-C784-44DB-A16E-C6F875B9889A}" srcOrd="1" destOrd="0" presId="urn:microsoft.com/office/officeart/2005/8/layout/hProcess4"/>
    <dgm:cxn modelId="{02C017F4-07F9-4020-9DD0-4831CD0516CC}" type="presParOf" srcId="{DC2EDA6A-4E84-416C-A09B-CBE1C58CF92E}" destId="{AFBD87FB-F16A-4B63-BDFB-AA0684D0D39E}" srcOrd="2" destOrd="0" presId="urn:microsoft.com/office/officeart/2005/8/layout/hProcess4"/>
    <dgm:cxn modelId="{9E034799-F297-4149-86C0-AEDD1F4B7A27}" type="presParOf" srcId="{AFBD87FB-F16A-4B63-BDFB-AA0684D0D39E}" destId="{663E7003-31ED-4ABB-954B-9F00879FEA80}" srcOrd="0" destOrd="0" presId="urn:microsoft.com/office/officeart/2005/8/layout/hProcess4"/>
    <dgm:cxn modelId="{D0624722-B266-413D-A5D3-D6F505409038}" type="presParOf" srcId="{AFBD87FB-F16A-4B63-BDFB-AA0684D0D39E}" destId="{1A892D7D-C7AC-486E-B6C2-2B2E36631473}" srcOrd="1" destOrd="0" presId="urn:microsoft.com/office/officeart/2005/8/layout/hProcess4"/>
    <dgm:cxn modelId="{D0B3475C-8E86-4635-B12A-E784970E2517}" type="presParOf" srcId="{AFBD87FB-F16A-4B63-BDFB-AA0684D0D39E}" destId="{20EDA545-EAC2-4E32-A28B-4EBCC4AD7A9E}" srcOrd="2" destOrd="0" presId="urn:microsoft.com/office/officeart/2005/8/layout/hProcess4"/>
    <dgm:cxn modelId="{632E2F5D-3EF6-46BF-B87E-1B1C89F13D85}" type="presParOf" srcId="{AFBD87FB-F16A-4B63-BDFB-AA0684D0D39E}" destId="{58C3AB80-6BD5-463C-BC78-347DB7679F47}" srcOrd="3" destOrd="0" presId="urn:microsoft.com/office/officeart/2005/8/layout/hProcess4"/>
    <dgm:cxn modelId="{30E3F98C-C720-4283-AA58-488DB9292132}" type="presParOf" srcId="{AFBD87FB-F16A-4B63-BDFB-AA0684D0D39E}" destId="{544951B5-53E0-40BA-8944-A2CFA9DB0362}" srcOrd="4" destOrd="0" presId="urn:microsoft.com/office/officeart/2005/8/layout/hProcess4"/>
    <dgm:cxn modelId="{0DB8139B-0021-429B-8A08-7093591F5E89}" type="presParOf" srcId="{DC2EDA6A-4E84-416C-A09B-CBE1C58CF92E}" destId="{27BB4843-7BAA-40EF-8BE9-E18A8EDBD701}" srcOrd="3" destOrd="0" presId="urn:microsoft.com/office/officeart/2005/8/layout/hProcess4"/>
    <dgm:cxn modelId="{477CE815-43C3-4773-B819-56684EAF1CB1}" type="presParOf" srcId="{DC2EDA6A-4E84-416C-A09B-CBE1C58CF92E}" destId="{9BD9C674-CEDA-4672-BBBF-07F0F9F74EFD}" srcOrd="4" destOrd="0" presId="urn:microsoft.com/office/officeart/2005/8/layout/hProcess4"/>
    <dgm:cxn modelId="{0758837F-D793-40EA-95FA-F9F54225E103}" type="presParOf" srcId="{9BD9C674-CEDA-4672-BBBF-07F0F9F74EFD}" destId="{181DCEAF-37A8-4B25-9C3A-F52097CAE794}" srcOrd="0" destOrd="0" presId="urn:microsoft.com/office/officeart/2005/8/layout/hProcess4"/>
    <dgm:cxn modelId="{774D6034-9B5C-481C-A6CC-E1A9F0B6395C}" type="presParOf" srcId="{9BD9C674-CEDA-4672-BBBF-07F0F9F74EFD}" destId="{E4EFB4EB-04DB-4BB7-858B-ADFF6885725A}" srcOrd="1" destOrd="0" presId="urn:microsoft.com/office/officeart/2005/8/layout/hProcess4"/>
    <dgm:cxn modelId="{C4A9C4F2-DCFC-4AE0-A07F-31C8F2C74971}" type="presParOf" srcId="{9BD9C674-CEDA-4672-BBBF-07F0F9F74EFD}" destId="{8EE3F10A-D05F-4C6D-A498-01A51DF7D213}" srcOrd="2" destOrd="0" presId="urn:microsoft.com/office/officeart/2005/8/layout/hProcess4"/>
    <dgm:cxn modelId="{6AE301CE-DD42-4045-A3F7-0F62F588EF9C}" type="presParOf" srcId="{9BD9C674-CEDA-4672-BBBF-07F0F9F74EFD}" destId="{55A3BC73-5D42-4DA8-91DC-01434EDC9ED3}" srcOrd="3" destOrd="0" presId="urn:microsoft.com/office/officeart/2005/8/layout/hProcess4"/>
    <dgm:cxn modelId="{8FA689D1-98FE-445C-B9D4-DAD373E71E37}" type="presParOf" srcId="{9BD9C674-CEDA-4672-BBBF-07F0F9F74EFD}" destId="{560D5691-6189-40A9-A528-AFCC47F1EC26}" srcOrd="4" destOrd="0" presId="urn:microsoft.com/office/officeart/2005/8/layout/hProcess4"/>
    <dgm:cxn modelId="{53307A24-D663-4698-AF2E-482AFFA08C4D}" type="presParOf" srcId="{DC2EDA6A-4E84-416C-A09B-CBE1C58CF92E}" destId="{DC9A41A0-1486-40B5-AA93-0F85CC3ED771}" srcOrd="5" destOrd="0" presId="urn:microsoft.com/office/officeart/2005/8/layout/hProcess4"/>
    <dgm:cxn modelId="{6FCF72BC-93BF-4E31-8DCD-7B690E1586B0}" type="presParOf" srcId="{DC2EDA6A-4E84-416C-A09B-CBE1C58CF92E}" destId="{932202CB-90B7-47E1-A11E-BD21CEA7CC95}" srcOrd="6" destOrd="0" presId="urn:microsoft.com/office/officeart/2005/8/layout/hProcess4"/>
    <dgm:cxn modelId="{58968D76-4643-4A84-8EAA-3584B2DFC0A0}" type="presParOf" srcId="{932202CB-90B7-47E1-A11E-BD21CEA7CC95}" destId="{BC30690B-89D4-4E30-96F8-E9712F4DB84E}" srcOrd="0" destOrd="0" presId="urn:microsoft.com/office/officeart/2005/8/layout/hProcess4"/>
    <dgm:cxn modelId="{CDAF9661-7043-4BF7-B27E-C5BA31D176AD}" type="presParOf" srcId="{932202CB-90B7-47E1-A11E-BD21CEA7CC95}" destId="{AD2C50B3-76E2-4D9E-8D58-A4894E389C38}" srcOrd="1" destOrd="0" presId="urn:microsoft.com/office/officeart/2005/8/layout/hProcess4"/>
    <dgm:cxn modelId="{9F01F269-0E00-4A55-8815-91F57672CEB1}" type="presParOf" srcId="{932202CB-90B7-47E1-A11E-BD21CEA7CC95}" destId="{03ACD23B-BC35-46C1-A4E1-D4AD0DB61885}" srcOrd="2" destOrd="0" presId="urn:microsoft.com/office/officeart/2005/8/layout/hProcess4"/>
    <dgm:cxn modelId="{EE089AEF-7A6D-4A4F-8309-E501585512DA}" type="presParOf" srcId="{932202CB-90B7-47E1-A11E-BD21CEA7CC95}" destId="{24BE3FBC-9C74-40A2-8C57-F17FBB2072C9}" srcOrd="3" destOrd="0" presId="urn:microsoft.com/office/officeart/2005/8/layout/hProcess4"/>
    <dgm:cxn modelId="{72043C8C-DFD4-4DE9-AF1F-F40E60C52DA4}" type="presParOf" srcId="{932202CB-90B7-47E1-A11E-BD21CEA7CC95}" destId="{9621070E-142D-4E86-B129-5EC93D8D6543}" srcOrd="4" destOrd="0" presId="urn:microsoft.com/office/officeart/2005/8/layout/h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BC00DD54-39AE-4E24-8D86-6F74ECE69AF7}" type="doc">
      <dgm:prSet loTypeId="urn:microsoft.com/office/officeart/2005/8/layout/arrow5" loCatId="process" qsTypeId="urn:microsoft.com/office/officeart/2005/8/quickstyle/simple1" qsCatId="simple" csTypeId="urn:microsoft.com/office/officeart/2005/8/colors/accent0_3" csCatId="mainScheme" phldr="1"/>
      <dgm:spPr/>
      <dgm:t>
        <a:bodyPr/>
        <a:lstStyle/>
        <a:p>
          <a:endParaRPr lang="en-US"/>
        </a:p>
      </dgm:t>
    </dgm:pt>
    <dgm:pt modelId="{EDE7FA52-1E0A-4066-941C-283E40540516}">
      <dgm:prSet phldrT="[Text]"/>
      <dgm:spPr/>
      <dgm:t>
        <a:bodyPr/>
        <a:lstStyle/>
        <a:p>
          <a:r>
            <a:rPr lang="ka-GE" dirty="0" smtClean="0"/>
            <a:t>მოტივაციის ზრდა</a:t>
          </a:r>
          <a:endParaRPr lang="en-US" dirty="0"/>
        </a:p>
      </dgm:t>
    </dgm:pt>
    <dgm:pt modelId="{5620945C-F7BF-4E12-A693-56FBDB648FF8}" type="parTrans" cxnId="{D3E060B3-0AC9-4A4F-ABED-DB40F7A97943}">
      <dgm:prSet/>
      <dgm:spPr/>
      <dgm:t>
        <a:bodyPr/>
        <a:lstStyle/>
        <a:p>
          <a:endParaRPr lang="en-US"/>
        </a:p>
      </dgm:t>
    </dgm:pt>
    <dgm:pt modelId="{CE735578-007C-4906-B398-A035EC1FF835}" type="sibTrans" cxnId="{D3E060B3-0AC9-4A4F-ABED-DB40F7A97943}">
      <dgm:prSet/>
      <dgm:spPr/>
      <dgm:t>
        <a:bodyPr/>
        <a:lstStyle/>
        <a:p>
          <a:endParaRPr lang="en-US"/>
        </a:p>
      </dgm:t>
    </dgm:pt>
    <dgm:pt modelId="{89226D7E-C0D6-4D6E-B18A-64BB89642D32}">
      <dgm:prSet phldrT="[Text]"/>
      <dgm:spPr/>
      <dgm:t>
        <a:bodyPr/>
        <a:lstStyle/>
        <a:p>
          <a:r>
            <a:rPr lang="ka-GE" dirty="0" smtClean="0"/>
            <a:t>შესრულებული სამუშაოს ხარისხის ზრდა</a:t>
          </a:r>
          <a:endParaRPr lang="en-US" dirty="0"/>
        </a:p>
      </dgm:t>
    </dgm:pt>
    <dgm:pt modelId="{2A49E632-34FD-4246-BE26-3BA7C08DE404}" type="parTrans" cxnId="{B809F796-B31F-4FDA-89CB-4C869D39B621}">
      <dgm:prSet/>
      <dgm:spPr/>
      <dgm:t>
        <a:bodyPr/>
        <a:lstStyle/>
        <a:p>
          <a:endParaRPr lang="en-US"/>
        </a:p>
      </dgm:t>
    </dgm:pt>
    <dgm:pt modelId="{434D12B0-A7AB-47F1-8AFF-DFE57FB559EF}" type="sibTrans" cxnId="{B809F796-B31F-4FDA-89CB-4C869D39B621}">
      <dgm:prSet/>
      <dgm:spPr/>
      <dgm:t>
        <a:bodyPr/>
        <a:lstStyle/>
        <a:p>
          <a:endParaRPr lang="en-US"/>
        </a:p>
      </dgm:t>
    </dgm:pt>
    <dgm:pt modelId="{803B3D5E-1573-4934-9B68-B87C617606E3}" type="pres">
      <dgm:prSet presAssocID="{BC00DD54-39AE-4E24-8D86-6F74ECE69AF7}" presName="diagram" presStyleCnt="0">
        <dgm:presLayoutVars>
          <dgm:dir/>
          <dgm:resizeHandles val="exact"/>
        </dgm:presLayoutVars>
      </dgm:prSet>
      <dgm:spPr/>
      <dgm:t>
        <a:bodyPr/>
        <a:lstStyle/>
        <a:p>
          <a:endParaRPr lang="en-US"/>
        </a:p>
      </dgm:t>
    </dgm:pt>
    <dgm:pt modelId="{814C5C3B-BAF7-4500-A24C-98ACE1FC39B6}" type="pres">
      <dgm:prSet presAssocID="{EDE7FA52-1E0A-4066-941C-283E40540516}" presName="arrow" presStyleLbl="node1" presStyleIdx="0" presStyleCnt="2">
        <dgm:presLayoutVars>
          <dgm:bulletEnabled val="1"/>
        </dgm:presLayoutVars>
      </dgm:prSet>
      <dgm:spPr/>
      <dgm:t>
        <a:bodyPr/>
        <a:lstStyle/>
        <a:p>
          <a:endParaRPr lang="en-US"/>
        </a:p>
      </dgm:t>
    </dgm:pt>
    <dgm:pt modelId="{619408D1-19C0-413D-AC61-EEE22CBC9EE9}" type="pres">
      <dgm:prSet presAssocID="{89226D7E-C0D6-4D6E-B18A-64BB89642D32}" presName="arrow" presStyleLbl="node1" presStyleIdx="1" presStyleCnt="2" custScaleY="100032">
        <dgm:presLayoutVars>
          <dgm:bulletEnabled val="1"/>
        </dgm:presLayoutVars>
      </dgm:prSet>
      <dgm:spPr/>
      <dgm:t>
        <a:bodyPr/>
        <a:lstStyle/>
        <a:p>
          <a:endParaRPr lang="en-US"/>
        </a:p>
      </dgm:t>
    </dgm:pt>
  </dgm:ptLst>
  <dgm:cxnLst>
    <dgm:cxn modelId="{B809F796-B31F-4FDA-89CB-4C869D39B621}" srcId="{BC00DD54-39AE-4E24-8D86-6F74ECE69AF7}" destId="{89226D7E-C0D6-4D6E-B18A-64BB89642D32}" srcOrd="1" destOrd="0" parTransId="{2A49E632-34FD-4246-BE26-3BA7C08DE404}" sibTransId="{434D12B0-A7AB-47F1-8AFF-DFE57FB559EF}"/>
    <dgm:cxn modelId="{FED98498-6B84-407D-904D-1137C4EC7F24}" type="presOf" srcId="{BC00DD54-39AE-4E24-8D86-6F74ECE69AF7}" destId="{803B3D5E-1573-4934-9B68-B87C617606E3}" srcOrd="0" destOrd="0" presId="urn:microsoft.com/office/officeart/2005/8/layout/arrow5"/>
    <dgm:cxn modelId="{D3E060B3-0AC9-4A4F-ABED-DB40F7A97943}" srcId="{BC00DD54-39AE-4E24-8D86-6F74ECE69AF7}" destId="{EDE7FA52-1E0A-4066-941C-283E40540516}" srcOrd="0" destOrd="0" parTransId="{5620945C-F7BF-4E12-A693-56FBDB648FF8}" sibTransId="{CE735578-007C-4906-B398-A035EC1FF835}"/>
    <dgm:cxn modelId="{9F72642C-37BF-4F54-9317-06DB80ABFCB3}" type="presOf" srcId="{EDE7FA52-1E0A-4066-941C-283E40540516}" destId="{814C5C3B-BAF7-4500-A24C-98ACE1FC39B6}" srcOrd="0" destOrd="0" presId="urn:microsoft.com/office/officeart/2005/8/layout/arrow5"/>
    <dgm:cxn modelId="{44766796-53D8-450F-84B4-6B54CC6B56C0}" type="presOf" srcId="{89226D7E-C0D6-4D6E-B18A-64BB89642D32}" destId="{619408D1-19C0-413D-AC61-EEE22CBC9EE9}" srcOrd="0" destOrd="0" presId="urn:microsoft.com/office/officeart/2005/8/layout/arrow5"/>
    <dgm:cxn modelId="{E28DD7EA-D5DD-4BAB-8736-5A769176C0C0}" type="presParOf" srcId="{803B3D5E-1573-4934-9B68-B87C617606E3}" destId="{814C5C3B-BAF7-4500-A24C-98ACE1FC39B6}" srcOrd="0" destOrd="0" presId="urn:microsoft.com/office/officeart/2005/8/layout/arrow5"/>
    <dgm:cxn modelId="{EE47B69B-B5A2-49CD-9BEC-104757661A54}" type="presParOf" srcId="{803B3D5E-1573-4934-9B68-B87C617606E3}" destId="{619408D1-19C0-413D-AC61-EEE22CBC9EE9}" srcOrd="1" destOrd="0" presId="urn:microsoft.com/office/officeart/2005/8/layout/arrow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A231FCE-8FF9-4AD7-8698-98CD5AB71D00}" type="doc">
      <dgm:prSet loTypeId="urn:microsoft.com/office/officeart/2008/layout/VerticalCurvedList" loCatId="list" qsTypeId="urn:microsoft.com/office/officeart/2005/8/quickstyle/3d1" qsCatId="3D" csTypeId="urn:microsoft.com/office/officeart/2005/8/colors/accent2_1" csCatId="accent2" phldr="1"/>
      <dgm:spPr/>
      <dgm:t>
        <a:bodyPr/>
        <a:lstStyle/>
        <a:p>
          <a:endParaRPr lang="en-US"/>
        </a:p>
      </dgm:t>
    </dgm:pt>
    <dgm:pt modelId="{9ED1A320-7F2C-4319-ADD8-A38211F1185C}">
      <dgm:prSet phldrT="[Text]" custT="1"/>
      <dgm:spPr/>
      <dgm:t>
        <a:bodyPr/>
        <a:lstStyle/>
        <a:p>
          <a:pPr algn="l"/>
          <a:r>
            <a:rPr lang="ka-GE" sz="1100" b="1" dirty="0" smtClean="0">
              <a:solidFill>
                <a:schemeClr val="tx2"/>
              </a:solidFill>
            </a:rPr>
            <a:t>რეფერალური მომსახურების პროგრამა</a:t>
          </a:r>
        </a:p>
        <a:p>
          <a:pPr algn="l"/>
          <a:r>
            <a:rPr lang="ka-GE" sz="1100" dirty="0" smtClean="0"/>
            <a:t>რეფერალური მომსახურების პროგრამის ფარგლებში 2006 წლიდან 2019 წლამდე პერიოდში 1,270 ფიზიკური პირის მიმართ წარმოშობილი დებიტორული დავალიანება, სულ − 16,620,300 ლარი, წლების განმავლობაში სააგენტოს ფინანსურ ანგარიშგებაში აღრიცხულია ავანსად გადარიცხული თანხების სახით.</a:t>
          </a:r>
          <a:endParaRPr lang="en-US" sz="1100" b="1" dirty="0">
            <a:solidFill>
              <a:schemeClr val="tx2"/>
            </a:solidFill>
          </a:endParaRPr>
        </a:p>
      </dgm:t>
    </dgm:pt>
    <dgm:pt modelId="{6C3C9635-012F-449E-9AE7-5D4C027E1549}" type="parTrans" cxnId="{365CD03D-ED04-42C2-98F1-F4DCE6C34E1B}">
      <dgm:prSet/>
      <dgm:spPr/>
      <dgm:t>
        <a:bodyPr/>
        <a:lstStyle/>
        <a:p>
          <a:endParaRPr lang="en-US" sz="1100"/>
        </a:p>
      </dgm:t>
    </dgm:pt>
    <dgm:pt modelId="{21CE7DAD-AF1A-481F-9DC0-6EF731136DCA}" type="sibTrans" cxnId="{365CD03D-ED04-42C2-98F1-F4DCE6C34E1B}">
      <dgm:prSet/>
      <dgm:spPr/>
      <dgm:t>
        <a:bodyPr/>
        <a:lstStyle/>
        <a:p>
          <a:endParaRPr lang="en-US" sz="1100"/>
        </a:p>
      </dgm:t>
    </dgm:pt>
    <dgm:pt modelId="{E830C6E0-B42E-42D0-B688-E80D2A1A4B23}">
      <dgm:prSet phldrT="[Text]" custT="1"/>
      <dgm:spPr/>
      <dgm:t>
        <a:bodyPr/>
        <a:lstStyle/>
        <a:p>
          <a:pPr algn="l"/>
          <a:r>
            <a:rPr lang="ka-GE" sz="1100" b="1" dirty="0" smtClean="0">
              <a:solidFill>
                <a:schemeClr val="tx2"/>
              </a:solidFill>
            </a:rPr>
            <a:t>გამომწვევი მიზეზი</a:t>
          </a:r>
        </a:p>
        <a:p>
          <a:pPr algn="l"/>
          <a:r>
            <a:rPr lang="ka-GE" sz="1100" dirty="0" smtClean="0"/>
            <a:t>ბიზნეს პროცესის სისუსტე, რომელიც ვერ უზრუნველყოფს დროის შესაბამის პერიოდში ქვეყნის გარეთ გადარიცხული თანხების მიზნობრიობის დადასტურებას / გაწეული მომსახურების შესახებ ხარჯის დამადასტურებელი დოკუმენტის სააგენტოში წარმოდგენას.</a:t>
          </a:r>
          <a:endParaRPr lang="en-US" sz="1100" b="1" dirty="0">
            <a:solidFill>
              <a:srgbClr val="FF0000"/>
            </a:solidFill>
          </a:endParaRPr>
        </a:p>
      </dgm:t>
    </dgm:pt>
    <dgm:pt modelId="{F5E56949-82D5-41EE-BEEC-4DE1EAF2C580}" type="parTrans" cxnId="{F9F5F7C9-2DBB-424C-AC09-61F71F025215}">
      <dgm:prSet/>
      <dgm:spPr/>
      <dgm:t>
        <a:bodyPr/>
        <a:lstStyle/>
        <a:p>
          <a:endParaRPr lang="en-US" sz="1100"/>
        </a:p>
      </dgm:t>
    </dgm:pt>
    <dgm:pt modelId="{A19F4CBA-79A2-4E34-AC7B-4E92DD789AD9}" type="sibTrans" cxnId="{F9F5F7C9-2DBB-424C-AC09-61F71F025215}">
      <dgm:prSet/>
      <dgm:spPr/>
      <dgm:t>
        <a:bodyPr/>
        <a:lstStyle/>
        <a:p>
          <a:endParaRPr lang="en-US" sz="1100"/>
        </a:p>
      </dgm:t>
    </dgm:pt>
    <dgm:pt modelId="{EDE59B0D-5E59-4800-8034-6494B143B295}">
      <dgm:prSet phldrT="[Text]" custT="1"/>
      <dgm:spPr/>
      <dgm:t>
        <a:bodyPr/>
        <a:lstStyle/>
        <a:p>
          <a:pPr algn="l"/>
          <a:r>
            <a:rPr lang="ka-GE" sz="1100" b="1" dirty="0" smtClean="0">
              <a:solidFill>
                <a:schemeClr val="tx2"/>
              </a:solidFill>
            </a:rPr>
            <a:t>განსახორციელებელი ღონისძიება</a:t>
          </a:r>
        </a:p>
        <a:p>
          <a:pPr algn="l"/>
          <a:r>
            <a:rPr lang="ka-GE" sz="1100" dirty="0" smtClean="0"/>
            <a:t>1) არსებული დებიტორული დავალიანებებთან მიმართებაში - სამუშაო ჯგუფის შექმნა, რომელიც უზრუნველყოფს სააგენტოს ბალანსზე აღრიცხული მოთხოვნების ინვენტარიზაციის, ურთიერთშედარების აქტების გაფორმების, მათი რეალობის, ხანდაზმულობის, ამოღების ალბათობის შესწავლას და შესაბამისი ღონისძიებების გატარებას;</a:t>
          </a:r>
        </a:p>
        <a:p>
          <a:pPr algn="l"/>
          <a:endParaRPr lang="ka-GE" sz="1100" dirty="0" smtClean="0"/>
        </a:p>
        <a:p>
          <a:pPr algn="l"/>
          <a:r>
            <a:rPr lang="ka-GE" sz="1100" dirty="0" smtClean="0"/>
            <a:t>2) პროგრამის შემდგომი განხორციელების ეტაპზე - სამინისტროსთან შეთანხმებით, სააგენტო უზრუნველყოფს ბიზნეს პროცესის შეცვლას, რაც გულისხმობს კომისიის გადაწყვეტილების შესაბამისად საგარანტიო დოკუმენტის საფუძველზე პროგრამის ბენეფიციარს მიეცეს შესაძლებლობა საზღვარგარეთ საჭირო სამედიცინო სერვისის მიღების, ხოლო თანხის გადარიცხვა შესაბამის სამედიცინო დაწესებულებაში განხორციელდეს, მათ მიერ წარმოდგენილი შესრულებული სამუშაოს დამადასტურებელი დოკუმენტაციის საფუძველზე. </a:t>
          </a:r>
          <a:endParaRPr lang="en-US" sz="1100" b="1" dirty="0">
            <a:solidFill>
              <a:srgbClr val="FF0000"/>
            </a:solidFill>
          </a:endParaRPr>
        </a:p>
      </dgm:t>
    </dgm:pt>
    <dgm:pt modelId="{58125862-4D14-4C3D-A23D-49C36ED827B2}" type="parTrans" cxnId="{B717F813-2A26-43EF-833C-1931A10DB3A5}">
      <dgm:prSet/>
      <dgm:spPr/>
      <dgm:t>
        <a:bodyPr/>
        <a:lstStyle/>
        <a:p>
          <a:endParaRPr lang="en-US" sz="1100"/>
        </a:p>
      </dgm:t>
    </dgm:pt>
    <dgm:pt modelId="{38BBF5EE-3059-4A77-8862-CE65F4327FD9}" type="sibTrans" cxnId="{B717F813-2A26-43EF-833C-1931A10DB3A5}">
      <dgm:prSet/>
      <dgm:spPr/>
      <dgm:t>
        <a:bodyPr/>
        <a:lstStyle/>
        <a:p>
          <a:endParaRPr lang="en-US" sz="1100"/>
        </a:p>
      </dgm:t>
    </dgm:pt>
    <dgm:pt modelId="{5D3DCF55-3178-43C3-A07C-623417B70256}" type="pres">
      <dgm:prSet presAssocID="{CA231FCE-8FF9-4AD7-8698-98CD5AB71D00}" presName="Name0" presStyleCnt="0">
        <dgm:presLayoutVars>
          <dgm:chMax val="7"/>
          <dgm:chPref val="7"/>
          <dgm:dir/>
        </dgm:presLayoutVars>
      </dgm:prSet>
      <dgm:spPr/>
      <dgm:t>
        <a:bodyPr/>
        <a:lstStyle/>
        <a:p>
          <a:endParaRPr lang="en-US"/>
        </a:p>
      </dgm:t>
    </dgm:pt>
    <dgm:pt modelId="{6AB9385B-AE21-4A4A-A247-625616C3B075}" type="pres">
      <dgm:prSet presAssocID="{CA231FCE-8FF9-4AD7-8698-98CD5AB71D00}" presName="Name1" presStyleCnt="0"/>
      <dgm:spPr/>
    </dgm:pt>
    <dgm:pt modelId="{F3E5A3FC-3406-4B2A-9C5A-1953BE192F80}" type="pres">
      <dgm:prSet presAssocID="{CA231FCE-8FF9-4AD7-8698-98CD5AB71D00}" presName="cycle" presStyleCnt="0"/>
      <dgm:spPr/>
    </dgm:pt>
    <dgm:pt modelId="{BB8CA415-298C-42CA-911D-99DD9B550ABE}" type="pres">
      <dgm:prSet presAssocID="{CA231FCE-8FF9-4AD7-8698-98CD5AB71D00}" presName="srcNode" presStyleLbl="node1" presStyleIdx="0" presStyleCnt="3"/>
      <dgm:spPr/>
    </dgm:pt>
    <dgm:pt modelId="{81810821-1B3B-4D40-BE6B-40B37871FCA5}" type="pres">
      <dgm:prSet presAssocID="{CA231FCE-8FF9-4AD7-8698-98CD5AB71D00}" presName="conn" presStyleLbl="parChTrans1D2" presStyleIdx="0" presStyleCnt="1"/>
      <dgm:spPr/>
      <dgm:t>
        <a:bodyPr/>
        <a:lstStyle/>
        <a:p>
          <a:endParaRPr lang="en-US"/>
        </a:p>
      </dgm:t>
    </dgm:pt>
    <dgm:pt modelId="{85202931-F0FB-4BCA-8BC8-435865C5B083}" type="pres">
      <dgm:prSet presAssocID="{CA231FCE-8FF9-4AD7-8698-98CD5AB71D00}" presName="extraNode" presStyleLbl="node1" presStyleIdx="0" presStyleCnt="3"/>
      <dgm:spPr/>
    </dgm:pt>
    <dgm:pt modelId="{09740675-7834-4A71-887E-796D5776EBBB}" type="pres">
      <dgm:prSet presAssocID="{CA231FCE-8FF9-4AD7-8698-98CD5AB71D00}" presName="dstNode" presStyleLbl="node1" presStyleIdx="0" presStyleCnt="3"/>
      <dgm:spPr/>
    </dgm:pt>
    <dgm:pt modelId="{7C9CBF74-612F-4777-B3D1-9989442BC2CF}" type="pres">
      <dgm:prSet presAssocID="{9ED1A320-7F2C-4319-ADD8-A38211F1185C}" presName="text_1" presStyleLbl="node1" presStyleIdx="0" presStyleCnt="3">
        <dgm:presLayoutVars>
          <dgm:bulletEnabled val="1"/>
        </dgm:presLayoutVars>
      </dgm:prSet>
      <dgm:spPr/>
      <dgm:t>
        <a:bodyPr/>
        <a:lstStyle/>
        <a:p>
          <a:endParaRPr lang="en-US"/>
        </a:p>
      </dgm:t>
    </dgm:pt>
    <dgm:pt modelId="{BA7DDC31-7189-42BF-AE47-22A82E05113C}" type="pres">
      <dgm:prSet presAssocID="{9ED1A320-7F2C-4319-ADD8-A38211F1185C}" presName="accent_1" presStyleCnt="0"/>
      <dgm:spPr/>
    </dgm:pt>
    <dgm:pt modelId="{764D60DB-3602-44DE-9BBD-F08A0AB22402}" type="pres">
      <dgm:prSet presAssocID="{9ED1A320-7F2C-4319-ADD8-A38211F1185C}" presName="accentRepeatNode" presStyleLbl="solidFgAcc1" presStyleIdx="0" presStyleCnt="3" custScaleX="85148" custScaleY="82344"/>
      <dgm:spPr/>
    </dgm:pt>
    <dgm:pt modelId="{7C4674B0-FF64-4B3A-BE5E-322BC722261F}" type="pres">
      <dgm:prSet presAssocID="{E830C6E0-B42E-42D0-B688-E80D2A1A4B23}" presName="text_2" presStyleLbl="node1" presStyleIdx="1" presStyleCnt="3" custLinFactNeighborX="679" custLinFactNeighborY="-33466">
        <dgm:presLayoutVars>
          <dgm:bulletEnabled val="1"/>
        </dgm:presLayoutVars>
      </dgm:prSet>
      <dgm:spPr/>
      <dgm:t>
        <a:bodyPr/>
        <a:lstStyle/>
        <a:p>
          <a:endParaRPr lang="en-US"/>
        </a:p>
      </dgm:t>
    </dgm:pt>
    <dgm:pt modelId="{43600DDD-FF90-4D99-A5B4-6D70AC0CF824}" type="pres">
      <dgm:prSet presAssocID="{E830C6E0-B42E-42D0-B688-E80D2A1A4B23}" presName="accent_2" presStyleCnt="0"/>
      <dgm:spPr/>
    </dgm:pt>
    <dgm:pt modelId="{D0CC65D4-8307-47AD-9139-C9AC763141D3}" type="pres">
      <dgm:prSet presAssocID="{E830C6E0-B42E-42D0-B688-E80D2A1A4B23}" presName="accentRepeatNode" presStyleLbl="solidFgAcc1" presStyleIdx="1" presStyleCnt="3" custScaleX="85605" custScaleY="86200" custLinFactNeighborX="-8499" custLinFactNeighborY="-17882"/>
      <dgm:spPr/>
    </dgm:pt>
    <dgm:pt modelId="{B4E4F28E-5607-4D04-9C99-3089DB1D728B}" type="pres">
      <dgm:prSet presAssocID="{EDE59B0D-5E59-4800-8034-6494B143B295}" presName="text_3" presStyleLbl="node1" presStyleIdx="2" presStyleCnt="3" custScaleY="211258" custLinFactNeighborY="1195">
        <dgm:presLayoutVars>
          <dgm:bulletEnabled val="1"/>
        </dgm:presLayoutVars>
      </dgm:prSet>
      <dgm:spPr/>
      <dgm:t>
        <a:bodyPr/>
        <a:lstStyle/>
        <a:p>
          <a:endParaRPr lang="en-US"/>
        </a:p>
      </dgm:t>
    </dgm:pt>
    <dgm:pt modelId="{FFBA288A-7357-4C39-88EE-D013E91F487E}" type="pres">
      <dgm:prSet presAssocID="{EDE59B0D-5E59-4800-8034-6494B143B295}" presName="accent_3" presStyleCnt="0"/>
      <dgm:spPr/>
    </dgm:pt>
    <dgm:pt modelId="{B35C3DC6-038B-47E7-9DEC-A5691DA8C0A9}" type="pres">
      <dgm:prSet presAssocID="{EDE59B0D-5E59-4800-8034-6494B143B295}" presName="accentRepeatNode" presStyleLbl="solidFgAcc1" presStyleIdx="2" presStyleCnt="3" custScaleX="87935" custScaleY="72714" custLinFactNeighborX="8595" custLinFactNeighborY="-37081"/>
      <dgm:spPr/>
    </dgm:pt>
  </dgm:ptLst>
  <dgm:cxnLst>
    <dgm:cxn modelId="{B717F813-2A26-43EF-833C-1931A10DB3A5}" srcId="{CA231FCE-8FF9-4AD7-8698-98CD5AB71D00}" destId="{EDE59B0D-5E59-4800-8034-6494B143B295}" srcOrd="2" destOrd="0" parTransId="{58125862-4D14-4C3D-A23D-49C36ED827B2}" sibTransId="{38BBF5EE-3059-4A77-8862-CE65F4327FD9}"/>
    <dgm:cxn modelId="{0FBEDF6D-312F-46D3-A20F-9327301DCD9A}" type="presOf" srcId="{E830C6E0-B42E-42D0-B688-E80D2A1A4B23}" destId="{7C4674B0-FF64-4B3A-BE5E-322BC722261F}" srcOrd="0" destOrd="0" presId="urn:microsoft.com/office/officeart/2008/layout/VerticalCurvedList"/>
    <dgm:cxn modelId="{C5C7502C-9582-43F1-909F-5DDD0ACF35B6}" type="presOf" srcId="{9ED1A320-7F2C-4319-ADD8-A38211F1185C}" destId="{7C9CBF74-612F-4777-B3D1-9989442BC2CF}" srcOrd="0" destOrd="0" presId="urn:microsoft.com/office/officeart/2008/layout/VerticalCurvedList"/>
    <dgm:cxn modelId="{365CD03D-ED04-42C2-98F1-F4DCE6C34E1B}" srcId="{CA231FCE-8FF9-4AD7-8698-98CD5AB71D00}" destId="{9ED1A320-7F2C-4319-ADD8-A38211F1185C}" srcOrd="0" destOrd="0" parTransId="{6C3C9635-012F-449E-9AE7-5D4C027E1549}" sibTransId="{21CE7DAD-AF1A-481F-9DC0-6EF731136DCA}"/>
    <dgm:cxn modelId="{53B7EA21-7536-4DF6-967F-685A363A0EB2}" type="presOf" srcId="{21CE7DAD-AF1A-481F-9DC0-6EF731136DCA}" destId="{81810821-1B3B-4D40-BE6B-40B37871FCA5}" srcOrd="0" destOrd="0" presId="urn:microsoft.com/office/officeart/2008/layout/VerticalCurvedList"/>
    <dgm:cxn modelId="{E0EE6F38-4AF5-4800-8EAF-906908E25D68}" type="presOf" srcId="{CA231FCE-8FF9-4AD7-8698-98CD5AB71D00}" destId="{5D3DCF55-3178-43C3-A07C-623417B70256}" srcOrd="0" destOrd="0" presId="urn:microsoft.com/office/officeart/2008/layout/VerticalCurvedList"/>
    <dgm:cxn modelId="{F9F5F7C9-2DBB-424C-AC09-61F71F025215}" srcId="{CA231FCE-8FF9-4AD7-8698-98CD5AB71D00}" destId="{E830C6E0-B42E-42D0-B688-E80D2A1A4B23}" srcOrd="1" destOrd="0" parTransId="{F5E56949-82D5-41EE-BEEC-4DE1EAF2C580}" sibTransId="{A19F4CBA-79A2-4E34-AC7B-4E92DD789AD9}"/>
    <dgm:cxn modelId="{6360D7E2-1FC8-450D-981B-B7F6EBE1D84D}" type="presOf" srcId="{EDE59B0D-5E59-4800-8034-6494B143B295}" destId="{B4E4F28E-5607-4D04-9C99-3089DB1D728B}" srcOrd="0" destOrd="0" presId="urn:microsoft.com/office/officeart/2008/layout/VerticalCurvedList"/>
    <dgm:cxn modelId="{F7E9A0F0-C25F-42D6-A9E3-33BAD48DD554}" type="presParOf" srcId="{5D3DCF55-3178-43C3-A07C-623417B70256}" destId="{6AB9385B-AE21-4A4A-A247-625616C3B075}" srcOrd="0" destOrd="0" presId="urn:microsoft.com/office/officeart/2008/layout/VerticalCurvedList"/>
    <dgm:cxn modelId="{83DDCDD5-196E-47B7-84E6-50F02B2D13DD}" type="presParOf" srcId="{6AB9385B-AE21-4A4A-A247-625616C3B075}" destId="{F3E5A3FC-3406-4B2A-9C5A-1953BE192F80}" srcOrd="0" destOrd="0" presId="urn:microsoft.com/office/officeart/2008/layout/VerticalCurvedList"/>
    <dgm:cxn modelId="{8792179A-FBE3-4429-B301-E84E9CA46246}" type="presParOf" srcId="{F3E5A3FC-3406-4B2A-9C5A-1953BE192F80}" destId="{BB8CA415-298C-42CA-911D-99DD9B550ABE}" srcOrd="0" destOrd="0" presId="urn:microsoft.com/office/officeart/2008/layout/VerticalCurvedList"/>
    <dgm:cxn modelId="{26B91CA0-67B7-4A78-B65A-ABDA041CACE3}" type="presParOf" srcId="{F3E5A3FC-3406-4B2A-9C5A-1953BE192F80}" destId="{81810821-1B3B-4D40-BE6B-40B37871FCA5}" srcOrd="1" destOrd="0" presId="urn:microsoft.com/office/officeart/2008/layout/VerticalCurvedList"/>
    <dgm:cxn modelId="{B204A5A6-D32F-4605-ADF6-881195822782}" type="presParOf" srcId="{F3E5A3FC-3406-4B2A-9C5A-1953BE192F80}" destId="{85202931-F0FB-4BCA-8BC8-435865C5B083}" srcOrd="2" destOrd="0" presId="urn:microsoft.com/office/officeart/2008/layout/VerticalCurvedList"/>
    <dgm:cxn modelId="{9552A214-1283-492C-8593-3357B5AB7734}" type="presParOf" srcId="{F3E5A3FC-3406-4B2A-9C5A-1953BE192F80}" destId="{09740675-7834-4A71-887E-796D5776EBBB}" srcOrd="3" destOrd="0" presId="urn:microsoft.com/office/officeart/2008/layout/VerticalCurvedList"/>
    <dgm:cxn modelId="{67511B33-A7B4-4360-8DF7-666BB53F0C76}" type="presParOf" srcId="{6AB9385B-AE21-4A4A-A247-625616C3B075}" destId="{7C9CBF74-612F-4777-B3D1-9989442BC2CF}" srcOrd="1" destOrd="0" presId="urn:microsoft.com/office/officeart/2008/layout/VerticalCurvedList"/>
    <dgm:cxn modelId="{F29D65F8-5F43-44BE-B68D-C5742B49F19A}" type="presParOf" srcId="{6AB9385B-AE21-4A4A-A247-625616C3B075}" destId="{BA7DDC31-7189-42BF-AE47-22A82E05113C}" srcOrd="2" destOrd="0" presId="urn:microsoft.com/office/officeart/2008/layout/VerticalCurvedList"/>
    <dgm:cxn modelId="{9A116551-E90B-45DD-9044-E28AE2DA7F15}" type="presParOf" srcId="{BA7DDC31-7189-42BF-AE47-22A82E05113C}" destId="{764D60DB-3602-44DE-9BBD-F08A0AB22402}" srcOrd="0" destOrd="0" presId="urn:microsoft.com/office/officeart/2008/layout/VerticalCurvedList"/>
    <dgm:cxn modelId="{541316A1-7CD9-436E-9653-D27C7A697730}" type="presParOf" srcId="{6AB9385B-AE21-4A4A-A247-625616C3B075}" destId="{7C4674B0-FF64-4B3A-BE5E-322BC722261F}" srcOrd="3" destOrd="0" presId="urn:microsoft.com/office/officeart/2008/layout/VerticalCurvedList"/>
    <dgm:cxn modelId="{E5627242-14DA-4305-8594-F7DCC5887601}" type="presParOf" srcId="{6AB9385B-AE21-4A4A-A247-625616C3B075}" destId="{43600DDD-FF90-4D99-A5B4-6D70AC0CF824}" srcOrd="4" destOrd="0" presId="urn:microsoft.com/office/officeart/2008/layout/VerticalCurvedList"/>
    <dgm:cxn modelId="{F4E1FE9B-5EEB-411D-84AD-19BEB42B7B92}" type="presParOf" srcId="{43600DDD-FF90-4D99-A5B4-6D70AC0CF824}" destId="{D0CC65D4-8307-47AD-9139-C9AC763141D3}" srcOrd="0" destOrd="0" presId="urn:microsoft.com/office/officeart/2008/layout/VerticalCurvedList"/>
    <dgm:cxn modelId="{A2C30CC9-2727-4D77-B823-ABF0515657C5}" type="presParOf" srcId="{6AB9385B-AE21-4A4A-A247-625616C3B075}" destId="{B4E4F28E-5607-4D04-9C99-3089DB1D728B}" srcOrd="5" destOrd="0" presId="urn:microsoft.com/office/officeart/2008/layout/VerticalCurvedList"/>
    <dgm:cxn modelId="{20FB3E1E-57AD-4C2A-98EB-678C9D9A46B8}" type="presParOf" srcId="{6AB9385B-AE21-4A4A-A247-625616C3B075}" destId="{FFBA288A-7357-4C39-88EE-D013E91F487E}" srcOrd="6" destOrd="0" presId="urn:microsoft.com/office/officeart/2008/layout/VerticalCurvedList"/>
    <dgm:cxn modelId="{52C9F623-DEDA-4879-BF29-E3906D1EF9A1}" type="presParOf" srcId="{FFBA288A-7357-4C39-88EE-D013E91F487E}" destId="{B35C3DC6-038B-47E7-9DEC-A5691DA8C0A9}"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A231FCE-8FF9-4AD7-8698-98CD5AB71D00}" type="doc">
      <dgm:prSet loTypeId="urn:microsoft.com/office/officeart/2008/layout/VerticalCurvedList" loCatId="list" qsTypeId="urn:microsoft.com/office/officeart/2005/8/quickstyle/3d1" qsCatId="3D" csTypeId="urn:microsoft.com/office/officeart/2005/8/colors/accent2_1" csCatId="accent2" phldr="1"/>
      <dgm:spPr/>
      <dgm:t>
        <a:bodyPr/>
        <a:lstStyle/>
        <a:p>
          <a:endParaRPr lang="en-US"/>
        </a:p>
      </dgm:t>
    </dgm:pt>
    <dgm:pt modelId="{9ED1A320-7F2C-4319-ADD8-A38211F1185C}">
      <dgm:prSet phldrT="[Text]" custT="1"/>
      <dgm:spPr/>
      <dgm:t>
        <a:bodyPr/>
        <a:lstStyle/>
        <a:p>
          <a:pPr algn="l"/>
          <a:r>
            <a:rPr lang="ka-GE" sz="1100" b="1" dirty="0" smtClean="0">
              <a:solidFill>
                <a:schemeClr val="tx2"/>
              </a:solidFill>
            </a:rPr>
            <a:t>ხანდაზმული დებიტორული დავალიანებები</a:t>
          </a:r>
        </a:p>
        <a:p>
          <a:pPr algn="l"/>
          <a:r>
            <a:rPr lang="ka-GE" sz="1100" dirty="0" smtClean="0"/>
            <a:t>წლების განმავლობაში, სააგენტოს ფინანსურ ანგარიშგებაში ასახული აქვს 1996 წლიდან მოყოლებული დღემდე, ისეთი ხანდაზმული დებიტორული დავალიანებები, რომლის წარმოშობის დამადასტურებელი დოკუმენტაციას სააგენტო არ ფლობს, ასევე რიგ შემთხვევებში ვერ ხერხდება კონკრეტული დებიტორის იდენტიფიცირება. </a:t>
          </a:r>
          <a:endParaRPr lang="en-US" sz="1100" b="1" dirty="0">
            <a:solidFill>
              <a:schemeClr val="tx2"/>
            </a:solidFill>
          </a:endParaRPr>
        </a:p>
      </dgm:t>
    </dgm:pt>
    <dgm:pt modelId="{6C3C9635-012F-449E-9AE7-5D4C027E1549}" type="parTrans" cxnId="{365CD03D-ED04-42C2-98F1-F4DCE6C34E1B}">
      <dgm:prSet/>
      <dgm:spPr/>
      <dgm:t>
        <a:bodyPr/>
        <a:lstStyle/>
        <a:p>
          <a:endParaRPr lang="en-US" sz="1100"/>
        </a:p>
      </dgm:t>
    </dgm:pt>
    <dgm:pt modelId="{21CE7DAD-AF1A-481F-9DC0-6EF731136DCA}" type="sibTrans" cxnId="{365CD03D-ED04-42C2-98F1-F4DCE6C34E1B}">
      <dgm:prSet/>
      <dgm:spPr/>
      <dgm:t>
        <a:bodyPr/>
        <a:lstStyle/>
        <a:p>
          <a:endParaRPr lang="en-US" sz="1100"/>
        </a:p>
      </dgm:t>
    </dgm:pt>
    <dgm:pt modelId="{E830C6E0-B42E-42D0-B688-E80D2A1A4B23}">
      <dgm:prSet phldrT="[Text]" custT="1"/>
      <dgm:spPr/>
      <dgm:t>
        <a:bodyPr/>
        <a:lstStyle/>
        <a:p>
          <a:pPr algn="l"/>
          <a:r>
            <a:rPr lang="ka-GE" sz="1100" b="1" dirty="0" smtClean="0">
              <a:solidFill>
                <a:schemeClr val="tx2"/>
              </a:solidFill>
            </a:rPr>
            <a:t>გამომწვევი მიზეზი</a:t>
          </a:r>
        </a:p>
        <a:p>
          <a:pPr algn="l"/>
          <a:r>
            <a:rPr lang="ka-GE" sz="1100" dirty="0" smtClean="0"/>
            <a:t>ზემოაღნიშნულ საკითხისადმი შესაბამისი უფლებამოსილი პირების მიერ არასათანადო რეაგირება, რომელიც იწვევს</a:t>
          </a:r>
          <a:r>
            <a:rPr lang="en-US" sz="1100" dirty="0" smtClean="0"/>
            <a:t>, </a:t>
          </a:r>
          <a:r>
            <a:rPr lang="ka-GE" sz="1100" dirty="0" smtClean="0"/>
            <a:t>ანგარიშგებაში ისეთი დებიტორბის გაზრდას, რომლის ამოღების ალბათობა ნულის ტოლია. </a:t>
          </a:r>
          <a:endParaRPr lang="en-US" sz="1100" b="1" dirty="0">
            <a:solidFill>
              <a:srgbClr val="FF0000"/>
            </a:solidFill>
          </a:endParaRPr>
        </a:p>
      </dgm:t>
    </dgm:pt>
    <dgm:pt modelId="{F5E56949-82D5-41EE-BEEC-4DE1EAF2C580}" type="parTrans" cxnId="{F9F5F7C9-2DBB-424C-AC09-61F71F025215}">
      <dgm:prSet/>
      <dgm:spPr/>
      <dgm:t>
        <a:bodyPr/>
        <a:lstStyle/>
        <a:p>
          <a:endParaRPr lang="en-US" sz="1100"/>
        </a:p>
      </dgm:t>
    </dgm:pt>
    <dgm:pt modelId="{A19F4CBA-79A2-4E34-AC7B-4E92DD789AD9}" type="sibTrans" cxnId="{F9F5F7C9-2DBB-424C-AC09-61F71F025215}">
      <dgm:prSet/>
      <dgm:spPr/>
      <dgm:t>
        <a:bodyPr/>
        <a:lstStyle/>
        <a:p>
          <a:endParaRPr lang="en-US" sz="1100"/>
        </a:p>
      </dgm:t>
    </dgm:pt>
    <dgm:pt modelId="{FAF631FE-B1B2-40ED-9FF0-49D343D6FEED}">
      <dgm:prSet phldrT="[Text]" custT="1"/>
      <dgm:spPr/>
      <dgm:t>
        <a:bodyPr/>
        <a:lstStyle/>
        <a:p>
          <a:pPr algn="just"/>
          <a:r>
            <a:rPr lang="ka-GE" sz="1100" b="1" dirty="0" smtClean="0">
              <a:solidFill>
                <a:schemeClr val="tx2"/>
              </a:solidFill>
            </a:rPr>
            <a:t>განსახორციელებელი ღონისძიება</a:t>
          </a:r>
        </a:p>
        <a:p>
          <a:pPr algn="just"/>
          <a:r>
            <a:rPr lang="ka-GE" sz="1100" dirty="0" smtClean="0"/>
            <a:t>სამუშაო ჯგუფის შექმნა, რომელიც უზრუნველყოფს ცენტრალური სააგენტოს ბალანსზე აღრიცხული მოთხოვნების ინვენტარიზაციის, ურთიერთშედარების აქტების გაფორმების, მათი რეალობის, ხანდაზმულობის, ამოღების ალბათობის შესწავლას და შესაბამისი ღონისძიებების გატარებას მოქმედი კანონმდებლობის მოთხოვნათა შესაბამისად.</a:t>
          </a:r>
          <a:endParaRPr lang="en-US" sz="1100" dirty="0"/>
        </a:p>
      </dgm:t>
    </dgm:pt>
    <dgm:pt modelId="{672564F4-A0DC-45DB-B772-033553F86482}" type="parTrans" cxnId="{5DC011C0-54F2-403D-B4D8-464F5FCAA79D}">
      <dgm:prSet/>
      <dgm:spPr/>
      <dgm:t>
        <a:bodyPr/>
        <a:lstStyle/>
        <a:p>
          <a:endParaRPr lang="en-US"/>
        </a:p>
      </dgm:t>
    </dgm:pt>
    <dgm:pt modelId="{6D45F64E-2BA3-4C25-9E59-5D3A1F1FAFEF}" type="sibTrans" cxnId="{5DC011C0-54F2-403D-B4D8-464F5FCAA79D}">
      <dgm:prSet/>
      <dgm:spPr/>
      <dgm:t>
        <a:bodyPr/>
        <a:lstStyle/>
        <a:p>
          <a:endParaRPr lang="en-US"/>
        </a:p>
      </dgm:t>
    </dgm:pt>
    <dgm:pt modelId="{5D3DCF55-3178-43C3-A07C-623417B70256}" type="pres">
      <dgm:prSet presAssocID="{CA231FCE-8FF9-4AD7-8698-98CD5AB71D00}" presName="Name0" presStyleCnt="0">
        <dgm:presLayoutVars>
          <dgm:chMax val="7"/>
          <dgm:chPref val="7"/>
          <dgm:dir/>
        </dgm:presLayoutVars>
      </dgm:prSet>
      <dgm:spPr/>
      <dgm:t>
        <a:bodyPr/>
        <a:lstStyle/>
        <a:p>
          <a:endParaRPr lang="en-US"/>
        </a:p>
      </dgm:t>
    </dgm:pt>
    <dgm:pt modelId="{6AB9385B-AE21-4A4A-A247-625616C3B075}" type="pres">
      <dgm:prSet presAssocID="{CA231FCE-8FF9-4AD7-8698-98CD5AB71D00}" presName="Name1" presStyleCnt="0"/>
      <dgm:spPr/>
    </dgm:pt>
    <dgm:pt modelId="{F3E5A3FC-3406-4B2A-9C5A-1953BE192F80}" type="pres">
      <dgm:prSet presAssocID="{CA231FCE-8FF9-4AD7-8698-98CD5AB71D00}" presName="cycle" presStyleCnt="0"/>
      <dgm:spPr/>
    </dgm:pt>
    <dgm:pt modelId="{BB8CA415-298C-42CA-911D-99DD9B550ABE}" type="pres">
      <dgm:prSet presAssocID="{CA231FCE-8FF9-4AD7-8698-98CD5AB71D00}" presName="srcNode" presStyleLbl="node1" presStyleIdx="0" presStyleCnt="3"/>
      <dgm:spPr/>
    </dgm:pt>
    <dgm:pt modelId="{81810821-1B3B-4D40-BE6B-40B37871FCA5}" type="pres">
      <dgm:prSet presAssocID="{CA231FCE-8FF9-4AD7-8698-98CD5AB71D00}" presName="conn" presStyleLbl="parChTrans1D2" presStyleIdx="0" presStyleCnt="1"/>
      <dgm:spPr/>
      <dgm:t>
        <a:bodyPr/>
        <a:lstStyle/>
        <a:p>
          <a:endParaRPr lang="en-US"/>
        </a:p>
      </dgm:t>
    </dgm:pt>
    <dgm:pt modelId="{85202931-F0FB-4BCA-8BC8-435865C5B083}" type="pres">
      <dgm:prSet presAssocID="{CA231FCE-8FF9-4AD7-8698-98CD5AB71D00}" presName="extraNode" presStyleLbl="node1" presStyleIdx="0" presStyleCnt="3"/>
      <dgm:spPr/>
    </dgm:pt>
    <dgm:pt modelId="{09740675-7834-4A71-887E-796D5776EBBB}" type="pres">
      <dgm:prSet presAssocID="{CA231FCE-8FF9-4AD7-8698-98CD5AB71D00}" presName="dstNode" presStyleLbl="node1" presStyleIdx="0" presStyleCnt="3"/>
      <dgm:spPr/>
    </dgm:pt>
    <dgm:pt modelId="{7C9CBF74-612F-4777-B3D1-9989442BC2CF}" type="pres">
      <dgm:prSet presAssocID="{9ED1A320-7F2C-4319-ADD8-A38211F1185C}" presName="text_1" presStyleLbl="node1" presStyleIdx="0" presStyleCnt="3" custLinFactNeighborX="-336">
        <dgm:presLayoutVars>
          <dgm:bulletEnabled val="1"/>
        </dgm:presLayoutVars>
      </dgm:prSet>
      <dgm:spPr/>
      <dgm:t>
        <a:bodyPr/>
        <a:lstStyle/>
        <a:p>
          <a:endParaRPr lang="en-US"/>
        </a:p>
      </dgm:t>
    </dgm:pt>
    <dgm:pt modelId="{BA7DDC31-7189-42BF-AE47-22A82E05113C}" type="pres">
      <dgm:prSet presAssocID="{9ED1A320-7F2C-4319-ADD8-A38211F1185C}" presName="accent_1" presStyleCnt="0"/>
      <dgm:spPr/>
    </dgm:pt>
    <dgm:pt modelId="{764D60DB-3602-44DE-9BBD-F08A0AB22402}" type="pres">
      <dgm:prSet presAssocID="{9ED1A320-7F2C-4319-ADD8-A38211F1185C}" presName="accentRepeatNode" presStyleLbl="solidFgAcc1" presStyleIdx="0" presStyleCnt="3" custScaleX="83483" custScaleY="80679"/>
      <dgm:spPr/>
    </dgm:pt>
    <dgm:pt modelId="{7C4674B0-FF64-4B3A-BE5E-322BC722261F}" type="pres">
      <dgm:prSet presAssocID="{E830C6E0-B42E-42D0-B688-E80D2A1A4B23}" presName="text_2" presStyleLbl="node1" presStyleIdx="1" presStyleCnt="3" custLinFactNeighborX="-714" custLinFactNeighborY="-18903">
        <dgm:presLayoutVars>
          <dgm:bulletEnabled val="1"/>
        </dgm:presLayoutVars>
      </dgm:prSet>
      <dgm:spPr/>
      <dgm:t>
        <a:bodyPr/>
        <a:lstStyle/>
        <a:p>
          <a:endParaRPr lang="en-US"/>
        </a:p>
      </dgm:t>
    </dgm:pt>
    <dgm:pt modelId="{43600DDD-FF90-4D99-A5B4-6D70AC0CF824}" type="pres">
      <dgm:prSet presAssocID="{E830C6E0-B42E-42D0-B688-E80D2A1A4B23}" presName="accent_2" presStyleCnt="0"/>
      <dgm:spPr/>
    </dgm:pt>
    <dgm:pt modelId="{D0CC65D4-8307-47AD-9139-C9AC763141D3}" type="pres">
      <dgm:prSet presAssocID="{E830C6E0-B42E-42D0-B688-E80D2A1A4B23}" presName="accentRepeatNode" presStyleLbl="solidFgAcc1" presStyleIdx="1" presStyleCnt="3" custScaleX="80610" custScaleY="76212" custLinFactNeighborX="-8499" custLinFactNeighborY="-17882"/>
      <dgm:spPr/>
    </dgm:pt>
    <dgm:pt modelId="{CC77EA4D-92AA-46BE-8735-0FD94E00CFF7}" type="pres">
      <dgm:prSet presAssocID="{FAF631FE-B1B2-40ED-9FF0-49D343D6FEED}" presName="text_3" presStyleLbl="node1" presStyleIdx="2" presStyleCnt="3" custLinFactNeighborX="-336">
        <dgm:presLayoutVars>
          <dgm:bulletEnabled val="1"/>
        </dgm:presLayoutVars>
      </dgm:prSet>
      <dgm:spPr/>
      <dgm:t>
        <a:bodyPr/>
        <a:lstStyle/>
        <a:p>
          <a:endParaRPr lang="en-US"/>
        </a:p>
      </dgm:t>
    </dgm:pt>
    <dgm:pt modelId="{DE13625A-0245-4E87-A6E7-DA6E7EFFBB4B}" type="pres">
      <dgm:prSet presAssocID="{FAF631FE-B1B2-40ED-9FF0-49D343D6FEED}" presName="accent_3" presStyleCnt="0"/>
      <dgm:spPr/>
    </dgm:pt>
    <dgm:pt modelId="{F04FB982-5D84-4FB5-A202-C4ECC4389DF9}" type="pres">
      <dgm:prSet presAssocID="{FAF631FE-B1B2-40ED-9FF0-49D343D6FEED}" presName="accentRepeatNode" presStyleLbl="solidFgAcc1" presStyleIdx="2" presStyleCnt="3" custScaleX="75160" custScaleY="75654"/>
      <dgm:spPr/>
    </dgm:pt>
  </dgm:ptLst>
  <dgm:cxnLst>
    <dgm:cxn modelId="{0FBEDF6D-312F-46D3-A20F-9327301DCD9A}" type="presOf" srcId="{E830C6E0-B42E-42D0-B688-E80D2A1A4B23}" destId="{7C4674B0-FF64-4B3A-BE5E-322BC722261F}" srcOrd="0" destOrd="0" presId="urn:microsoft.com/office/officeart/2008/layout/VerticalCurvedList"/>
    <dgm:cxn modelId="{C5C7502C-9582-43F1-909F-5DDD0ACF35B6}" type="presOf" srcId="{9ED1A320-7F2C-4319-ADD8-A38211F1185C}" destId="{7C9CBF74-612F-4777-B3D1-9989442BC2CF}" srcOrd="0" destOrd="0" presId="urn:microsoft.com/office/officeart/2008/layout/VerticalCurvedList"/>
    <dgm:cxn modelId="{5DC011C0-54F2-403D-B4D8-464F5FCAA79D}" srcId="{CA231FCE-8FF9-4AD7-8698-98CD5AB71D00}" destId="{FAF631FE-B1B2-40ED-9FF0-49D343D6FEED}" srcOrd="2" destOrd="0" parTransId="{672564F4-A0DC-45DB-B772-033553F86482}" sibTransId="{6D45F64E-2BA3-4C25-9E59-5D3A1F1FAFEF}"/>
    <dgm:cxn modelId="{365CD03D-ED04-42C2-98F1-F4DCE6C34E1B}" srcId="{CA231FCE-8FF9-4AD7-8698-98CD5AB71D00}" destId="{9ED1A320-7F2C-4319-ADD8-A38211F1185C}" srcOrd="0" destOrd="0" parTransId="{6C3C9635-012F-449E-9AE7-5D4C027E1549}" sibTransId="{21CE7DAD-AF1A-481F-9DC0-6EF731136DCA}"/>
    <dgm:cxn modelId="{4C7723D6-8B0B-40DD-955E-9EE9CAADDF5C}" type="presOf" srcId="{21CE7DAD-AF1A-481F-9DC0-6EF731136DCA}" destId="{81810821-1B3B-4D40-BE6B-40B37871FCA5}" srcOrd="0" destOrd="0" presId="urn:microsoft.com/office/officeart/2008/layout/VerticalCurvedList"/>
    <dgm:cxn modelId="{E0EE6F38-4AF5-4800-8EAF-906908E25D68}" type="presOf" srcId="{CA231FCE-8FF9-4AD7-8698-98CD5AB71D00}" destId="{5D3DCF55-3178-43C3-A07C-623417B70256}" srcOrd="0" destOrd="0" presId="urn:microsoft.com/office/officeart/2008/layout/VerticalCurvedList"/>
    <dgm:cxn modelId="{F9F5F7C9-2DBB-424C-AC09-61F71F025215}" srcId="{CA231FCE-8FF9-4AD7-8698-98CD5AB71D00}" destId="{E830C6E0-B42E-42D0-B688-E80D2A1A4B23}" srcOrd="1" destOrd="0" parTransId="{F5E56949-82D5-41EE-BEEC-4DE1EAF2C580}" sibTransId="{A19F4CBA-79A2-4E34-AC7B-4E92DD789AD9}"/>
    <dgm:cxn modelId="{61EE3F40-6A47-4DBF-B166-218928B8AD7C}" type="presOf" srcId="{FAF631FE-B1B2-40ED-9FF0-49D343D6FEED}" destId="{CC77EA4D-92AA-46BE-8735-0FD94E00CFF7}" srcOrd="0" destOrd="0" presId="urn:microsoft.com/office/officeart/2008/layout/VerticalCurvedList"/>
    <dgm:cxn modelId="{F7E9A0F0-C25F-42D6-A9E3-33BAD48DD554}" type="presParOf" srcId="{5D3DCF55-3178-43C3-A07C-623417B70256}" destId="{6AB9385B-AE21-4A4A-A247-625616C3B075}" srcOrd="0" destOrd="0" presId="urn:microsoft.com/office/officeart/2008/layout/VerticalCurvedList"/>
    <dgm:cxn modelId="{83DDCDD5-196E-47B7-84E6-50F02B2D13DD}" type="presParOf" srcId="{6AB9385B-AE21-4A4A-A247-625616C3B075}" destId="{F3E5A3FC-3406-4B2A-9C5A-1953BE192F80}" srcOrd="0" destOrd="0" presId="urn:microsoft.com/office/officeart/2008/layout/VerticalCurvedList"/>
    <dgm:cxn modelId="{8792179A-FBE3-4429-B301-E84E9CA46246}" type="presParOf" srcId="{F3E5A3FC-3406-4B2A-9C5A-1953BE192F80}" destId="{BB8CA415-298C-42CA-911D-99DD9B550ABE}" srcOrd="0" destOrd="0" presId="urn:microsoft.com/office/officeart/2008/layout/VerticalCurvedList"/>
    <dgm:cxn modelId="{26B91CA0-67B7-4A78-B65A-ABDA041CACE3}" type="presParOf" srcId="{F3E5A3FC-3406-4B2A-9C5A-1953BE192F80}" destId="{81810821-1B3B-4D40-BE6B-40B37871FCA5}" srcOrd="1" destOrd="0" presId="urn:microsoft.com/office/officeart/2008/layout/VerticalCurvedList"/>
    <dgm:cxn modelId="{B204A5A6-D32F-4605-ADF6-881195822782}" type="presParOf" srcId="{F3E5A3FC-3406-4B2A-9C5A-1953BE192F80}" destId="{85202931-F0FB-4BCA-8BC8-435865C5B083}" srcOrd="2" destOrd="0" presId="urn:microsoft.com/office/officeart/2008/layout/VerticalCurvedList"/>
    <dgm:cxn modelId="{9552A214-1283-492C-8593-3357B5AB7734}" type="presParOf" srcId="{F3E5A3FC-3406-4B2A-9C5A-1953BE192F80}" destId="{09740675-7834-4A71-887E-796D5776EBBB}" srcOrd="3" destOrd="0" presId="urn:microsoft.com/office/officeart/2008/layout/VerticalCurvedList"/>
    <dgm:cxn modelId="{67511B33-A7B4-4360-8DF7-666BB53F0C76}" type="presParOf" srcId="{6AB9385B-AE21-4A4A-A247-625616C3B075}" destId="{7C9CBF74-612F-4777-B3D1-9989442BC2CF}" srcOrd="1" destOrd="0" presId="urn:microsoft.com/office/officeart/2008/layout/VerticalCurvedList"/>
    <dgm:cxn modelId="{F29D65F8-5F43-44BE-B68D-C5742B49F19A}" type="presParOf" srcId="{6AB9385B-AE21-4A4A-A247-625616C3B075}" destId="{BA7DDC31-7189-42BF-AE47-22A82E05113C}" srcOrd="2" destOrd="0" presId="urn:microsoft.com/office/officeart/2008/layout/VerticalCurvedList"/>
    <dgm:cxn modelId="{9A116551-E90B-45DD-9044-E28AE2DA7F15}" type="presParOf" srcId="{BA7DDC31-7189-42BF-AE47-22A82E05113C}" destId="{764D60DB-3602-44DE-9BBD-F08A0AB22402}" srcOrd="0" destOrd="0" presId="urn:microsoft.com/office/officeart/2008/layout/VerticalCurvedList"/>
    <dgm:cxn modelId="{541316A1-7CD9-436E-9653-D27C7A697730}" type="presParOf" srcId="{6AB9385B-AE21-4A4A-A247-625616C3B075}" destId="{7C4674B0-FF64-4B3A-BE5E-322BC722261F}" srcOrd="3" destOrd="0" presId="urn:microsoft.com/office/officeart/2008/layout/VerticalCurvedList"/>
    <dgm:cxn modelId="{E5627242-14DA-4305-8594-F7DCC5887601}" type="presParOf" srcId="{6AB9385B-AE21-4A4A-A247-625616C3B075}" destId="{43600DDD-FF90-4D99-A5B4-6D70AC0CF824}" srcOrd="4" destOrd="0" presId="urn:microsoft.com/office/officeart/2008/layout/VerticalCurvedList"/>
    <dgm:cxn modelId="{F4E1FE9B-5EEB-411D-84AD-19BEB42B7B92}" type="presParOf" srcId="{43600DDD-FF90-4D99-A5B4-6D70AC0CF824}" destId="{D0CC65D4-8307-47AD-9139-C9AC763141D3}" srcOrd="0" destOrd="0" presId="urn:microsoft.com/office/officeart/2008/layout/VerticalCurvedList"/>
    <dgm:cxn modelId="{71911E14-5A4E-4D38-9E7E-22632F130AC0}" type="presParOf" srcId="{6AB9385B-AE21-4A4A-A247-625616C3B075}" destId="{CC77EA4D-92AA-46BE-8735-0FD94E00CFF7}" srcOrd="5" destOrd="0" presId="urn:microsoft.com/office/officeart/2008/layout/VerticalCurvedList"/>
    <dgm:cxn modelId="{17B896C8-25F9-42B6-B6B8-24FB9EAD2C10}" type="presParOf" srcId="{6AB9385B-AE21-4A4A-A247-625616C3B075}" destId="{DE13625A-0245-4E87-A6E7-DA6E7EFFBB4B}" srcOrd="6" destOrd="0" presId="urn:microsoft.com/office/officeart/2008/layout/VerticalCurvedList"/>
    <dgm:cxn modelId="{7E9B0138-66B3-49EB-856D-41457254E1D7}" type="presParOf" srcId="{DE13625A-0245-4E87-A6E7-DA6E7EFFBB4B}" destId="{F04FB982-5D84-4FB5-A202-C4ECC4389DF9}"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38A8133-3E40-402C-946A-46EDFDAB9CEF}" type="doc">
      <dgm:prSet loTypeId="urn:microsoft.com/office/officeart/2005/8/layout/hList3" loCatId="list" qsTypeId="urn:microsoft.com/office/officeart/2005/8/quickstyle/simple1" qsCatId="simple" csTypeId="urn:microsoft.com/office/officeart/2005/8/colors/accent0_2" csCatId="mainScheme" phldr="1"/>
      <dgm:spPr/>
      <dgm:t>
        <a:bodyPr/>
        <a:lstStyle/>
        <a:p>
          <a:endParaRPr lang="en-US"/>
        </a:p>
      </dgm:t>
    </dgm:pt>
    <dgm:pt modelId="{6268069D-3686-43AB-9BF2-8CC24E482295}">
      <dgm:prSet phldrT="[Text]"/>
      <dgm:spPr/>
      <dgm:t>
        <a:bodyPr/>
        <a:lstStyle/>
        <a:p>
          <a:r>
            <a:rPr lang="ka-GE" dirty="0" smtClean="0"/>
            <a:t>საყოველთაო ჯანმრთელობის დაცვის სახელმწიფო პროგრამის ფარგლებში აღურიცხავი მოსალოდნელი ვალდებულებები</a:t>
          </a:r>
          <a:endParaRPr lang="en-US" dirty="0"/>
        </a:p>
      </dgm:t>
    </dgm:pt>
    <dgm:pt modelId="{58658C77-ED6D-4298-A951-DD51F9FC60B6}" type="parTrans" cxnId="{061F72DD-AC39-41F9-ABA6-BCBD4FBF5CFA}">
      <dgm:prSet/>
      <dgm:spPr/>
      <dgm:t>
        <a:bodyPr/>
        <a:lstStyle/>
        <a:p>
          <a:endParaRPr lang="en-US"/>
        </a:p>
      </dgm:t>
    </dgm:pt>
    <dgm:pt modelId="{EDDC657C-4990-4F3B-A09E-983D14A403E5}" type="sibTrans" cxnId="{061F72DD-AC39-41F9-ABA6-BCBD4FBF5CFA}">
      <dgm:prSet/>
      <dgm:spPr/>
      <dgm:t>
        <a:bodyPr/>
        <a:lstStyle/>
        <a:p>
          <a:endParaRPr lang="en-US"/>
        </a:p>
      </dgm:t>
    </dgm:pt>
    <dgm:pt modelId="{4D96B6B5-17C0-40D6-B447-3D4AD40B87A7}">
      <dgm:prSet phldrT="[Text]" custT="1"/>
      <dgm:spPr/>
      <dgm:t>
        <a:bodyPr/>
        <a:lstStyle/>
        <a:p>
          <a:pPr algn="ctr"/>
          <a:r>
            <a:rPr lang="ka-GE" sz="1000" b="1" dirty="0" smtClean="0">
              <a:solidFill>
                <a:schemeClr val="tx1"/>
              </a:solidFill>
            </a:rPr>
            <a:t>მიმდინარე ბიზნეს პროცესი</a:t>
          </a:r>
        </a:p>
        <a:p>
          <a:pPr algn="just"/>
          <a:r>
            <a:rPr lang="ka-GE" sz="1000" dirty="0" smtClean="0"/>
            <a:t>სააგენტო ფინანსურ ანგარიშგებაში არ ასახავს ინფორმაციას იმ შემთხვევების შესახებ, რომლებზეც სააგენტოში არ არის დასრულებული ინსპექტირება. ფაქტობრივად კი, სააგენტოს სამედიცინო დაწესებულებების მიმართ აქვს ვალდებულება, რომელიც საჭიროებს ვადის და თანხის დაზუსტებას, მაგალითისთვის:</a:t>
          </a:r>
        </a:p>
        <a:p>
          <a:pPr algn="just"/>
          <a:r>
            <a:rPr lang="ka-GE" sz="1000" dirty="0" smtClean="0"/>
            <a:t>საყოველთაო ჯანმრთელობის დაცვის პროგრამის ფარგლებში, ანგარიშგების მოდულში 2018 წელს სამედიცინო დაწესებულებების დაფიქსირებული შესრულებული სამუშაოების ჯამური ღირებულება, რომელთა ინსპექტირებაც 2018 წლის 31 დეკემბრის მდგომარეობით არ იყო დასრულებული, შეადგენდა 201,299,806 ლარს. არსებული პრაქტიკით კი წლების განმავლობაში მოთხოვნილი ასანაზღაურებელი თანხებიდან, საშუალოდ, 3-4 % კორექტირდება.</a:t>
          </a:r>
        </a:p>
      </dgm:t>
    </dgm:pt>
    <dgm:pt modelId="{F3BE9E75-21E9-4F52-BF0C-ECCC1E61A84D}" type="parTrans" cxnId="{427781E1-C536-4AD5-A97A-39DC90478CA0}">
      <dgm:prSet/>
      <dgm:spPr/>
      <dgm:t>
        <a:bodyPr/>
        <a:lstStyle/>
        <a:p>
          <a:endParaRPr lang="en-US"/>
        </a:p>
      </dgm:t>
    </dgm:pt>
    <dgm:pt modelId="{D5DF0C8F-401A-43E0-B263-F557D0EA914A}" type="sibTrans" cxnId="{427781E1-C536-4AD5-A97A-39DC90478CA0}">
      <dgm:prSet/>
      <dgm:spPr/>
      <dgm:t>
        <a:bodyPr/>
        <a:lstStyle/>
        <a:p>
          <a:endParaRPr lang="en-US"/>
        </a:p>
      </dgm:t>
    </dgm:pt>
    <dgm:pt modelId="{FADD5535-DA40-4543-AE09-85BBF37D6095}">
      <dgm:prSet phldrT="[Text]" custT="1"/>
      <dgm:spPr/>
      <dgm:t>
        <a:bodyPr/>
        <a:lstStyle/>
        <a:p>
          <a:pPr algn="ctr"/>
          <a:r>
            <a:rPr lang="ka-GE" sz="1000" b="1" dirty="0" smtClean="0">
              <a:solidFill>
                <a:schemeClr val="tx1"/>
              </a:solidFill>
            </a:rPr>
            <a:t>გავლენა</a:t>
          </a:r>
        </a:p>
        <a:p>
          <a:pPr algn="just"/>
          <a:r>
            <a:rPr lang="ka-GE" sz="1000" dirty="0" smtClean="0"/>
            <a:t>აღნიშნული მოსალოდნელი ვალდებულებების შესახებ ინფორმაციის არ წარდგენის ფაქტი ფინანსურ ანგარიშგებაში ზრდის ფინანსური ანგარიშგების იმ მომხმარებლების მხრიდან (პარლამენტი, ფინანსთა სამინისტრო) არასწორი გადაწყვეტილების მიღების შესაძლებლობას, რომლებიც აფასებენ, საყოველთაო ჯანმრთელობის დაცვის პროგრამის ფარგლებში, სამედიცინო მომსახურების მიწოდების ხარისხის შენარჩუნებას. </a:t>
          </a:r>
        </a:p>
        <a:p>
          <a:pPr algn="just"/>
          <a:r>
            <a:rPr lang="ka-GE" sz="1000" dirty="0" smtClean="0"/>
            <a:t>ასევე, არასრულად წარდგენილმა ინფორმაციამ შესაძლოა გამოიწვიოს სააგენტოზე გასანაწილებელი საბიუჯეტო რესურსის შესახებ არაადეკვატური გადაწყვეტილების მიღება.</a:t>
          </a:r>
        </a:p>
      </dgm:t>
    </dgm:pt>
    <dgm:pt modelId="{EAD0F3B5-01F8-4FC4-8C62-638B06FF5B04}" type="parTrans" cxnId="{37F94A32-D526-4AF4-ACCB-CA1838631028}">
      <dgm:prSet/>
      <dgm:spPr/>
      <dgm:t>
        <a:bodyPr/>
        <a:lstStyle/>
        <a:p>
          <a:endParaRPr lang="en-US"/>
        </a:p>
      </dgm:t>
    </dgm:pt>
    <dgm:pt modelId="{09D4EC2F-3830-4FD3-A1B3-4A41964050CE}" type="sibTrans" cxnId="{37F94A32-D526-4AF4-ACCB-CA1838631028}">
      <dgm:prSet/>
      <dgm:spPr/>
      <dgm:t>
        <a:bodyPr/>
        <a:lstStyle/>
        <a:p>
          <a:endParaRPr lang="en-US"/>
        </a:p>
      </dgm:t>
    </dgm:pt>
    <dgm:pt modelId="{630352B3-5728-42C4-AAF3-A91C064F38B0}">
      <dgm:prSet phldrT="[Text]" custT="1"/>
      <dgm:spPr/>
      <dgm:t>
        <a:bodyPr/>
        <a:lstStyle/>
        <a:p>
          <a:pPr algn="ctr"/>
          <a:r>
            <a:rPr lang="ka-GE" sz="1000" b="1" dirty="0" smtClean="0">
              <a:solidFill>
                <a:schemeClr val="tx1"/>
              </a:solidFill>
            </a:rPr>
            <a:t>განსახორციელებელი ღონისძიება</a:t>
          </a:r>
        </a:p>
        <a:p>
          <a:pPr algn="just"/>
          <a:r>
            <a:rPr lang="ka-GE" sz="1000" dirty="0" smtClean="0"/>
            <a:t>პროგრამული უზრუნველყოფის მოდერნიზება იმგვარად, რომ შესაძლებელი გახდეს ჯანმრთელობის დაცვის ერთიანი საინფორმაციო სისტემის ანგარიშგების მოდულში ასახული ინფორმაცია სამედიცინო დაწესებულებების მიერ გადმოგზავნილი შესრულებული სამუშაოების ღირებულების შესახებ, ავტომატურად, პროგრამული უზრუნველყოფის საშუალებით აისახოს პირობით ვალდებულებად ბუღალტრული აღრიცხვის სპეციალურ პროგრამაში, ხოლო პირობითი ვალდებულება დაკორექტირდეს ინსპექტირების საფუძველზე შედგენილი მიღება-ჩაბარების აქტის შესაბამისად. </a:t>
          </a:r>
        </a:p>
        <a:p>
          <a:pPr algn="just"/>
          <a:endParaRPr lang="ka-GE" sz="1000" b="0" dirty="0" smtClean="0">
            <a:solidFill>
              <a:schemeClr val="tx1"/>
            </a:solidFill>
          </a:endParaRPr>
        </a:p>
      </dgm:t>
    </dgm:pt>
    <dgm:pt modelId="{8E7663E0-CF8C-4879-94FD-F25B940FBDDC}" type="parTrans" cxnId="{E59CA276-8DD6-4D1B-9622-7519322666C5}">
      <dgm:prSet/>
      <dgm:spPr/>
      <dgm:t>
        <a:bodyPr/>
        <a:lstStyle/>
        <a:p>
          <a:endParaRPr lang="en-US"/>
        </a:p>
      </dgm:t>
    </dgm:pt>
    <dgm:pt modelId="{F8D59B45-53A1-4924-9064-184AB9E2DB73}" type="sibTrans" cxnId="{E59CA276-8DD6-4D1B-9622-7519322666C5}">
      <dgm:prSet/>
      <dgm:spPr/>
      <dgm:t>
        <a:bodyPr/>
        <a:lstStyle/>
        <a:p>
          <a:endParaRPr lang="en-US"/>
        </a:p>
      </dgm:t>
    </dgm:pt>
    <dgm:pt modelId="{136E9BA7-3C8E-44C6-9682-4458CE02BD3D}" type="pres">
      <dgm:prSet presAssocID="{938A8133-3E40-402C-946A-46EDFDAB9CEF}" presName="composite" presStyleCnt="0">
        <dgm:presLayoutVars>
          <dgm:chMax val="1"/>
          <dgm:dir/>
          <dgm:resizeHandles val="exact"/>
        </dgm:presLayoutVars>
      </dgm:prSet>
      <dgm:spPr/>
      <dgm:t>
        <a:bodyPr/>
        <a:lstStyle/>
        <a:p>
          <a:endParaRPr lang="en-US"/>
        </a:p>
      </dgm:t>
    </dgm:pt>
    <dgm:pt modelId="{E0D290FC-8EB2-4B49-9607-001266195F05}" type="pres">
      <dgm:prSet presAssocID="{6268069D-3686-43AB-9BF2-8CC24E482295}" presName="roof" presStyleLbl="dkBgShp" presStyleIdx="0" presStyleCnt="2" custScaleY="38560" custLinFactNeighborY="-3619"/>
      <dgm:spPr/>
      <dgm:t>
        <a:bodyPr/>
        <a:lstStyle/>
        <a:p>
          <a:endParaRPr lang="en-US"/>
        </a:p>
      </dgm:t>
    </dgm:pt>
    <dgm:pt modelId="{98C8851C-EDA3-4342-BFB9-A06C080CABAB}" type="pres">
      <dgm:prSet presAssocID="{6268069D-3686-43AB-9BF2-8CC24E482295}" presName="pillars" presStyleCnt="0"/>
      <dgm:spPr/>
    </dgm:pt>
    <dgm:pt modelId="{131E8583-3C20-4E26-A257-0195BC6FF20A}" type="pres">
      <dgm:prSet presAssocID="{6268069D-3686-43AB-9BF2-8CC24E482295}" presName="pillar1" presStyleLbl="node1" presStyleIdx="0" presStyleCnt="3" custScaleX="86783" custScaleY="123451" custLinFactNeighborY="871">
        <dgm:presLayoutVars>
          <dgm:bulletEnabled val="1"/>
        </dgm:presLayoutVars>
      </dgm:prSet>
      <dgm:spPr/>
      <dgm:t>
        <a:bodyPr/>
        <a:lstStyle/>
        <a:p>
          <a:endParaRPr lang="en-US"/>
        </a:p>
      </dgm:t>
    </dgm:pt>
    <dgm:pt modelId="{C98220B7-1A3E-42F5-871C-AD5C227CEFCA}" type="pres">
      <dgm:prSet presAssocID="{FADD5535-DA40-4543-AE09-85BBF37D6095}" presName="pillarX" presStyleLbl="node1" presStyleIdx="1" presStyleCnt="3" custScaleX="84463" custScaleY="124853" custLinFactNeighborX="-1" custLinFactNeighborY="12468">
        <dgm:presLayoutVars>
          <dgm:bulletEnabled val="1"/>
        </dgm:presLayoutVars>
      </dgm:prSet>
      <dgm:spPr/>
      <dgm:t>
        <a:bodyPr/>
        <a:lstStyle/>
        <a:p>
          <a:endParaRPr lang="en-US"/>
        </a:p>
      </dgm:t>
    </dgm:pt>
    <dgm:pt modelId="{3DE4C1FD-7383-4FDC-B6D2-8C97751CDDC7}" type="pres">
      <dgm:prSet presAssocID="{630352B3-5728-42C4-AAF3-A91C064F38B0}" presName="pillarX" presStyleLbl="node1" presStyleIdx="2" presStyleCnt="3" custScaleX="79675" custScaleY="121710" custLinFactNeighborX="257">
        <dgm:presLayoutVars>
          <dgm:bulletEnabled val="1"/>
        </dgm:presLayoutVars>
      </dgm:prSet>
      <dgm:spPr/>
      <dgm:t>
        <a:bodyPr/>
        <a:lstStyle/>
        <a:p>
          <a:endParaRPr lang="en-US"/>
        </a:p>
      </dgm:t>
    </dgm:pt>
    <dgm:pt modelId="{B1C719BA-1E53-439D-BFD2-2F625898F370}" type="pres">
      <dgm:prSet presAssocID="{6268069D-3686-43AB-9BF2-8CC24E482295}" presName="base" presStyleLbl="dkBgShp" presStyleIdx="1" presStyleCnt="2" custAng="0" custLinFactY="13196" custLinFactNeighborY="100000"/>
      <dgm:spPr/>
    </dgm:pt>
  </dgm:ptLst>
  <dgm:cxnLst>
    <dgm:cxn modelId="{427781E1-C536-4AD5-A97A-39DC90478CA0}" srcId="{6268069D-3686-43AB-9BF2-8CC24E482295}" destId="{4D96B6B5-17C0-40D6-B447-3D4AD40B87A7}" srcOrd="0" destOrd="0" parTransId="{F3BE9E75-21E9-4F52-BF0C-ECCC1E61A84D}" sibTransId="{D5DF0C8F-401A-43E0-B263-F557D0EA914A}"/>
    <dgm:cxn modelId="{E59CA276-8DD6-4D1B-9622-7519322666C5}" srcId="{6268069D-3686-43AB-9BF2-8CC24E482295}" destId="{630352B3-5728-42C4-AAF3-A91C064F38B0}" srcOrd="2" destOrd="0" parTransId="{8E7663E0-CF8C-4879-94FD-F25B940FBDDC}" sibTransId="{F8D59B45-53A1-4924-9064-184AB9E2DB73}"/>
    <dgm:cxn modelId="{1ECB697A-E7DF-40E6-9AFF-9C970375F776}" type="presOf" srcId="{6268069D-3686-43AB-9BF2-8CC24E482295}" destId="{E0D290FC-8EB2-4B49-9607-001266195F05}" srcOrd="0" destOrd="0" presId="urn:microsoft.com/office/officeart/2005/8/layout/hList3"/>
    <dgm:cxn modelId="{3FBB0046-0FED-4C7B-AF79-A96C0C352A96}" type="presOf" srcId="{FADD5535-DA40-4543-AE09-85BBF37D6095}" destId="{C98220B7-1A3E-42F5-871C-AD5C227CEFCA}" srcOrd="0" destOrd="0" presId="urn:microsoft.com/office/officeart/2005/8/layout/hList3"/>
    <dgm:cxn modelId="{061F72DD-AC39-41F9-ABA6-BCBD4FBF5CFA}" srcId="{938A8133-3E40-402C-946A-46EDFDAB9CEF}" destId="{6268069D-3686-43AB-9BF2-8CC24E482295}" srcOrd="0" destOrd="0" parTransId="{58658C77-ED6D-4298-A951-DD51F9FC60B6}" sibTransId="{EDDC657C-4990-4F3B-A09E-983D14A403E5}"/>
    <dgm:cxn modelId="{37F94A32-D526-4AF4-ACCB-CA1838631028}" srcId="{6268069D-3686-43AB-9BF2-8CC24E482295}" destId="{FADD5535-DA40-4543-AE09-85BBF37D6095}" srcOrd="1" destOrd="0" parTransId="{EAD0F3B5-01F8-4FC4-8C62-638B06FF5B04}" sibTransId="{09D4EC2F-3830-4FD3-A1B3-4A41964050CE}"/>
    <dgm:cxn modelId="{B6B0F066-E2FE-4064-9F81-BBB6ECB100F1}" type="presOf" srcId="{630352B3-5728-42C4-AAF3-A91C064F38B0}" destId="{3DE4C1FD-7383-4FDC-B6D2-8C97751CDDC7}" srcOrd="0" destOrd="0" presId="urn:microsoft.com/office/officeart/2005/8/layout/hList3"/>
    <dgm:cxn modelId="{7F288A5B-49CF-4E57-803E-71632DA7F1E6}" type="presOf" srcId="{938A8133-3E40-402C-946A-46EDFDAB9CEF}" destId="{136E9BA7-3C8E-44C6-9682-4458CE02BD3D}" srcOrd="0" destOrd="0" presId="urn:microsoft.com/office/officeart/2005/8/layout/hList3"/>
    <dgm:cxn modelId="{BE48F09F-C62E-40EB-A43A-126690E7882B}" type="presOf" srcId="{4D96B6B5-17C0-40D6-B447-3D4AD40B87A7}" destId="{131E8583-3C20-4E26-A257-0195BC6FF20A}" srcOrd="0" destOrd="0" presId="urn:microsoft.com/office/officeart/2005/8/layout/hList3"/>
    <dgm:cxn modelId="{91B61E4C-A807-4BA0-A642-BD99C3B43AC6}" type="presParOf" srcId="{136E9BA7-3C8E-44C6-9682-4458CE02BD3D}" destId="{E0D290FC-8EB2-4B49-9607-001266195F05}" srcOrd="0" destOrd="0" presId="urn:microsoft.com/office/officeart/2005/8/layout/hList3"/>
    <dgm:cxn modelId="{EB6CF825-1591-41BF-951F-9A81687D8C3E}" type="presParOf" srcId="{136E9BA7-3C8E-44C6-9682-4458CE02BD3D}" destId="{98C8851C-EDA3-4342-BFB9-A06C080CABAB}" srcOrd="1" destOrd="0" presId="urn:microsoft.com/office/officeart/2005/8/layout/hList3"/>
    <dgm:cxn modelId="{8C5F8712-2448-4DD5-8700-866D30FF3BB1}" type="presParOf" srcId="{98C8851C-EDA3-4342-BFB9-A06C080CABAB}" destId="{131E8583-3C20-4E26-A257-0195BC6FF20A}" srcOrd="0" destOrd="0" presId="urn:microsoft.com/office/officeart/2005/8/layout/hList3"/>
    <dgm:cxn modelId="{4F1609F7-3547-422D-8957-DE8F058D21F2}" type="presParOf" srcId="{98C8851C-EDA3-4342-BFB9-A06C080CABAB}" destId="{C98220B7-1A3E-42F5-871C-AD5C227CEFCA}" srcOrd="1" destOrd="0" presId="urn:microsoft.com/office/officeart/2005/8/layout/hList3"/>
    <dgm:cxn modelId="{268D5A4E-87F4-4B5F-9425-9616C1A4ECB2}" type="presParOf" srcId="{98C8851C-EDA3-4342-BFB9-A06C080CABAB}" destId="{3DE4C1FD-7383-4FDC-B6D2-8C97751CDDC7}" srcOrd="2" destOrd="0" presId="urn:microsoft.com/office/officeart/2005/8/layout/hList3"/>
    <dgm:cxn modelId="{F8F3CFE8-56F3-47DF-8F9A-3B250C0DE19F}" type="presParOf" srcId="{136E9BA7-3C8E-44C6-9682-4458CE02BD3D}" destId="{B1C719BA-1E53-439D-BFD2-2F625898F370}"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A231FCE-8FF9-4AD7-8698-98CD5AB71D00}" type="doc">
      <dgm:prSet loTypeId="urn:microsoft.com/office/officeart/2008/layout/VerticalCurvedList" loCatId="list" qsTypeId="urn:microsoft.com/office/officeart/2005/8/quickstyle/3d1" qsCatId="3D" csTypeId="urn:microsoft.com/office/officeart/2005/8/colors/accent2_1" csCatId="accent2" phldr="1"/>
      <dgm:spPr/>
      <dgm:t>
        <a:bodyPr/>
        <a:lstStyle/>
        <a:p>
          <a:endParaRPr lang="en-US"/>
        </a:p>
      </dgm:t>
    </dgm:pt>
    <dgm:pt modelId="{9ED1A320-7F2C-4319-ADD8-A38211F1185C}">
      <dgm:prSet phldrT="[Text]" custT="1"/>
      <dgm:spPr/>
      <dgm:t>
        <a:bodyPr/>
        <a:lstStyle/>
        <a:p>
          <a:pPr algn="l"/>
          <a:r>
            <a:rPr lang="ka-GE" sz="1100" b="1" dirty="0" smtClean="0">
              <a:solidFill>
                <a:schemeClr val="tx2"/>
              </a:solidFill>
            </a:rPr>
            <a:t>სახელმწიფო შესყიდვების ეტაპზე განხორციელებული ბაზრის კვლევა</a:t>
          </a:r>
        </a:p>
        <a:p>
          <a:pPr algn="l"/>
          <a:r>
            <a:rPr lang="ka-GE" sz="1100" b="0" dirty="0" smtClean="0">
              <a:solidFill>
                <a:schemeClr val="tx1"/>
              </a:solidFill>
            </a:rPr>
            <a:t>სახელმწიფო შესყიდვის წინამოსამზადებელი ეტაპის ერთ-ერთ საკვანძო საკითხს მიწოდების ბაზრის კვლევა განეკუთვნება. ამ ეტაპზე შესყიდვების სამმართველო ბაზრის კვლევას აწარმოებს შემდეგი სახით: სათანადო ინფორმაცია იტვირთება სახელმწიფო შესყიდვების სააგენტოს (</a:t>
          </a:r>
          <a:r>
            <a:rPr lang="en-US" sz="1100" b="0" dirty="0" smtClean="0">
              <a:solidFill>
                <a:schemeClr val="tx1"/>
              </a:solidFill>
            </a:rPr>
            <a:t>www.spa.ge) </a:t>
          </a:r>
          <a:r>
            <a:rPr lang="ka-GE" sz="1100" b="0" dirty="0" smtClean="0">
              <a:solidFill>
                <a:schemeClr val="tx1"/>
              </a:solidFill>
            </a:rPr>
            <a:t>ვებგვერდზე, ასევე, ელექტრონული ფოსტის მეშვეობით, წერილები ეგზავნება სათანადო პროფილის კომპანიებს. </a:t>
          </a:r>
        </a:p>
      </dgm:t>
    </dgm:pt>
    <dgm:pt modelId="{6C3C9635-012F-449E-9AE7-5D4C027E1549}" type="parTrans" cxnId="{365CD03D-ED04-42C2-98F1-F4DCE6C34E1B}">
      <dgm:prSet/>
      <dgm:spPr/>
      <dgm:t>
        <a:bodyPr/>
        <a:lstStyle/>
        <a:p>
          <a:endParaRPr lang="en-US" sz="1100"/>
        </a:p>
      </dgm:t>
    </dgm:pt>
    <dgm:pt modelId="{21CE7DAD-AF1A-481F-9DC0-6EF731136DCA}" type="sibTrans" cxnId="{365CD03D-ED04-42C2-98F1-F4DCE6C34E1B}">
      <dgm:prSet/>
      <dgm:spPr/>
      <dgm:t>
        <a:bodyPr/>
        <a:lstStyle/>
        <a:p>
          <a:endParaRPr lang="en-US" sz="1100"/>
        </a:p>
      </dgm:t>
    </dgm:pt>
    <dgm:pt modelId="{E830C6E0-B42E-42D0-B688-E80D2A1A4B23}">
      <dgm:prSet phldrT="[Text]" custT="1"/>
      <dgm:spPr/>
      <dgm:t>
        <a:bodyPr/>
        <a:lstStyle/>
        <a:p>
          <a:pPr algn="l"/>
          <a:r>
            <a:rPr lang="ka-GE" sz="1100" b="1" dirty="0" smtClean="0">
              <a:solidFill>
                <a:schemeClr val="tx2"/>
              </a:solidFill>
            </a:rPr>
            <a:t>გავლენა</a:t>
          </a:r>
        </a:p>
        <a:p>
          <a:pPr algn="l"/>
          <a:r>
            <a:rPr lang="ka-GE" sz="1100" dirty="0" smtClean="0"/>
            <a:t>ბაზრის კვლევის ზემოაღნიშნული (სუსტი) პროცესი ვერ უზრუნველყოფს სააგენტოს სახსრების არარაციონალური ხარჯვის რისკების თავიდან აცილებას</a:t>
          </a:r>
          <a:endParaRPr lang="en-US" sz="1100" b="1" dirty="0">
            <a:solidFill>
              <a:srgbClr val="FF0000"/>
            </a:solidFill>
          </a:endParaRPr>
        </a:p>
      </dgm:t>
    </dgm:pt>
    <dgm:pt modelId="{F5E56949-82D5-41EE-BEEC-4DE1EAF2C580}" type="parTrans" cxnId="{F9F5F7C9-2DBB-424C-AC09-61F71F025215}">
      <dgm:prSet/>
      <dgm:spPr/>
      <dgm:t>
        <a:bodyPr/>
        <a:lstStyle/>
        <a:p>
          <a:endParaRPr lang="en-US" sz="1100"/>
        </a:p>
      </dgm:t>
    </dgm:pt>
    <dgm:pt modelId="{A19F4CBA-79A2-4E34-AC7B-4E92DD789AD9}" type="sibTrans" cxnId="{F9F5F7C9-2DBB-424C-AC09-61F71F025215}">
      <dgm:prSet/>
      <dgm:spPr/>
      <dgm:t>
        <a:bodyPr/>
        <a:lstStyle/>
        <a:p>
          <a:endParaRPr lang="en-US" sz="1100"/>
        </a:p>
      </dgm:t>
    </dgm:pt>
    <dgm:pt modelId="{838AB82D-4613-4B3A-B20F-7F02DC1FD466}">
      <dgm:prSet phldrT="[Text]" custT="1"/>
      <dgm:spPr/>
      <dgm:t>
        <a:bodyPr/>
        <a:lstStyle/>
        <a:p>
          <a:pPr algn="l"/>
          <a:r>
            <a:rPr lang="ka-GE" sz="1100" b="1" dirty="0" smtClean="0">
              <a:solidFill>
                <a:schemeClr val="tx2"/>
              </a:solidFill>
            </a:rPr>
            <a:t>განსახორციელებელი ღონისძიება </a:t>
          </a:r>
        </a:p>
        <a:p>
          <a:pPr algn="l"/>
          <a:r>
            <a:rPr lang="ka-GE" sz="1100" b="0" dirty="0" smtClean="0">
              <a:solidFill>
                <a:schemeClr val="tx1"/>
              </a:solidFill>
            </a:rPr>
            <a:t>საბაზრო პირობებისადმი ადეკვატური სავარაუდო ღირებულების განსაზღვრის და საჯაროსახსრების არარაციონალური ხარჯვის რისკების თავიდან აცილების მიზნით, ბაზრის კვლევისეტაპზე მოხდეს ყველა ხელმისაწვდომი ინფორმაციის შესწავლა და მათი სათანადოდ დოკუმენტირება, მათ შორის :</a:t>
          </a:r>
        </a:p>
        <a:p>
          <a:pPr algn="l"/>
          <a:r>
            <a:rPr lang="ka-GE" sz="1100" i="1" dirty="0" smtClean="0"/>
            <a:t>. ინტერნეტსივრცის მაქსიმალური გამოყენება;</a:t>
          </a:r>
          <a:endParaRPr lang="en-US" sz="1100" i="1" dirty="0" smtClean="0"/>
        </a:p>
        <a:p>
          <a:pPr algn="l"/>
          <a:r>
            <a:rPr lang="ka-GE" sz="1100" i="1" dirty="0" smtClean="0"/>
            <a:t>. შუამავალი კომპანიების ვებგვერდების გამოყენება;</a:t>
          </a:r>
          <a:endParaRPr lang="en-US" sz="1100" i="1" dirty="0" smtClean="0"/>
        </a:p>
        <a:p>
          <a:pPr algn="l"/>
          <a:r>
            <a:rPr lang="ka-GE" sz="1100" i="1" dirty="0" smtClean="0"/>
            <a:t>. მოლაპარაკებები  უშუალოდ პოტენციურ მიმწოდებელ კომპანიებთან და შეხვედრები მაღალი თანამდებობის პირებთან;</a:t>
          </a:r>
        </a:p>
        <a:p>
          <a:pPr algn="l"/>
          <a:r>
            <a:rPr lang="ka-GE" sz="1100" i="1" dirty="0" smtClean="0"/>
            <a:t>. მიმწოდებლების მოძიება შესყიდვების ვებ-გვერდზე რანჟირების ფუნქციის გამოყენებით, რომლითაც შესაძლებელია შესყიდვის ნებისმიერ </a:t>
          </a:r>
          <a:r>
            <a:rPr lang="en-US" sz="1100" i="1" dirty="0" smtClean="0"/>
            <a:t>CPV</a:t>
          </a:r>
          <a:r>
            <a:rPr lang="ka-GE" sz="1100" i="1" dirty="0" smtClean="0"/>
            <a:t> კოდზე მიმწოდებლების მოძიება, გაფილტვრის მოქნილი სისტემით</a:t>
          </a:r>
          <a:r>
            <a:rPr lang="ka-GE" sz="1100" dirty="0" smtClean="0"/>
            <a:t>. </a:t>
          </a:r>
          <a:endParaRPr lang="ka-GE" sz="1100" b="0" dirty="0" smtClean="0">
            <a:solidFill>
              <a:schemeClr val="tx1"/>
            </a:solidFill>
          </a:endParaRPr>
        </a:p>
        <a:p>
          <a:pPr algn="l"/>
          <a:endParaRPr lang="en-US" sz="1100" b="0" dirty="0">
            <a:solidFill>
              <a:schemeClr val="tx1"/>
            </a:solidFill>
          </a:endParaRPr>
        </a:p>
      </dgm:t>
    </dgm:pt>
    <dgm:pt modelId="{C6C60D26-B1E7-4719-98E9-6F22DDF67858}" type="parTrans" cxnId="{F20122D0-6A3D-4E4B-BE28-6BA89526F93A}">
      <dgm:prSet/>
      <dgm:spPr/>
      <dgm:t>
        <a:bodyPr/>
        <a:lstStyle/>
        <a:p>
          <a:endParaRPr lang="en-US"/>
        </a:p>
      </dgm:t>
    </dgm:pt>
    <dgm:pt modelId="{54027271-AF8C-4408-AC72-C59CC293F6B4}" type="sibTrans" cxnId="{F20122D0-6A3D-4E4B-BE28-6BA89526F93A}">
      <dgm:prSet/>
      <dgm:spPr/>
      <dgm:t>
        <a:bodyPr/>
        <a:lstStyle/>
        <a:p>
          <a:endParaRPr lang="en-US"/>
        </a:p>
      </dgm:t>
    </dgm:pt>
    <dgm:pt modelId="{5D3DCF55-3178-43C3-A07C-623417B70256}" type="pres">
      <dgm:prSet presAssocID="{CA231FCE-8FF9-4AD7-8698-98CD5AB71D00}" presName="Name0" presStyleCnt="0">
        <dgm:presLayoutVars>
          <dgm:chMax val="7"/>
          <dgm:chPref val="7"/>
          <dgm:dir/>
        </dgm:presLayoutVars>
      </dgm:prSet>
      <dgm:spPr/>
      <dgm:t>
        <a:bodyPr/>
        <a:lstStyle/>
        <a:p>
          <a:endParaRPr lang="en-US"/>
        </a:p>
      </dgm:t>
    </dgm:pt>
    <dgm:pt modelId="{6AB9385B-AE21-4A4A-A247-625616C3B075}" type="pres">
      <dgm:prSet presAssocID="{CA231FCE-8FF9-4AD7-8698-98CD5AB71D00}" presName="Name1" presStyleCnt="0"/>
      <dgm:spPr/>
    </dgm:pt>
    <dgm:pt modelId="{F3E5A3FC-3406-4B2A-9C5A-1953BE192F80}" type="pres">
      <dgm:prSet presAssocID="{CA231FCE-8FF9-4AD7-8698-98CD5AB71D00}" presName="cycle" presStyleCnt="0"/>
      <dgm:spPr/>
    </dgm:pt>
    <dgm:pt modelId="{BB8CA415-298C-42CA-911D-99DD9B550ABE}" type="pres">
      <dgm:prSet presAssocID="{CA231FCE-8FF9-4AD7-8698-98CD5AB71D00}" presName="srcNode" presStyleLbl="node1" presStyleIdx="0" presStyleCnt="3"/>
      <dgm:spPr/>
    </dgm:pt>
    <dgm:pt modelId="{81810821-1B3B-4D40-BE6B-40B37871FCA5}" type="pres">
      <dgm:prSet presAssocID="{CA231FCE-8FF9-4AD7-8698-98CD5AB71D00}" presName="conn" presStyleLbl="parChTrans1D2" presStyleIdx="0" presStyleCnt="1"/>
      <dgm:spPr/>
      <dgm:t>
        <a:bodyPr/>
        <a:lstStyle/>
        <a:p>
          <a:endParaRPr lang="en-US"/>
        </a:p>
      </dgm:t>
    </dgm:pt>
    <dgm:pt modelId="{85202931-F0FB-4BCA-8BC8-435865C5B083}" type="pres">
      <dgm:prSet presAssocID="{CA231FCE-8FF9-4AD7-8698-98CD5AB71D00}" presName="extraNode" presStyleLbl="node1" presStyleIdx="0" presStyleCnt="3"/>
      <dgm:spPr/>
    </dgm:pt>
    <dgm:pt modelId="{09740675-7834-4A71-887E-796D5776EBBB}" type="pres">
      <dgm:prSet presAssocID="{CA231FCE-8FF9-4AD7-8698-98CD5AB71D00}" presName="dstNode" presStyleLbl="node1" presStyleIdx="0" presStyleCnt="3"/>
      <dgm:spPr/>
    </dgm:pt>
    <dgm:pt modelId="{7C9CBF74-612F-4777-B3D1-9989442BC2CF}" type="pres">
      <dgm:prSet presAssocID="{9ED1A320-7F2C-4319-ADD8-A38211F1185C}" presName="text_1" presStyleLbl="node1" presStyleIdx="0" presStyleCnt="3" custLinFactNeighborX="-336" custLinFactNeighborY="-22880">
        <dgm:presLayoutVars>
          <dgm:bulletEnabled val="1"/>
        </dgm:presLayoutVars>
      </dgm:prSet>
      <dgm:spPr/>
      <dgm:t>
        <a:bodyPr/>
        <a:lstStyle/>
        <a:p>
          <a:endParaRPr lang="en-US"/>
        </a:p>
      </dgm:t>
    </dgm:pt>
    <dgm:pt modelId="{BA7DDC31-7189-42BF-AE47-22A82E05113C}" type="pres">
      <dgm:prSet presAssocID="{9ED1A320-7F2C-4319-ADD8-A38211F1185C}" presName="accent_1" presStyleCnt="0"/>
      <dgm:spPr/>
    </dgm:pt>
    <dgm:pt modelId="{764D60DB-3602-44DE-9BBD-F08A0AB22402}" type="pres">
      <dgm:prSet presAssocID="{9ED1A320-7F2C-4319-ADD8-A38211F1185C}" presName="accentRepeatNode" presStyleLbl="solidFgAcc1" presStyleIdx="0" presStyleCnt="3" custScaleX="81006" custScaleY="75850" custLinFactNeighborX="-4588" custLinFactNeighborY="-22182"/>
      <dgm:spPr/>
    </dgm:pt>
    <dgm:pt modelId="{7C4674B0-FF64-4B3A-BE5E-322BC722261F}" type="pres">
      <dgm:prSet presAssocID="{E830C6E0-B42E-42D0-B688-E80D2A1A4B23}" presName="text_2" presStyleLbl="node1" presStyleIdx="1" presStyleCnt="3" custScaleY="82116" custLinFactNeighborX="-4425" custLinFactNeighborY="-43866">
        <dgm:presLayoutVars>
          <dgm:bulletEnabled val="1"/>
        </dgm:presLayoutVars>
      </dgm:prSet>
      <dgm:spPr/>
      <dgm:t>
        <a:bodyPr/>
        <a:lstStyle/>
        <a:p>
          <a:endParaRPr lang="en-US"/>
        </a:p>
      </dgm:t>
    </dgm:pt>
    <dgm:pt modelId="{43600DDD-FF90-4D99-A5B4-6D70AC0CF824}" type="pres">
      <dgm:prSet presAssocID="{E830C6E0-B42E-42D0-B688-E80D2A1A4B23}" presName="accent_2" presStyleCnt="0"/>
      <dgm:spPr/>
    </dgm:pt>
    <dgm:pt modelId="{D0CC65D4-8307-47AD-9139-C9AC763141D3}" type="pres">
      <dgm:prSet presAssocID="{E830C6E0-B42E-42D0-B688-E80D2A1A4B23}" presName="accentRepeatNode" presStyleLbl="solidFgAcc1" presStyleIdx="1" presStyleCnt="3" custScaleX="84461" custScaleY="81119" custLinFactNeighborX="-30401" custLinFactNeighborY="-35776"/>
      <dgm:spPr/>
    </dgm:pt>
    <dgm:pt modelId="{2F570014-1D4E-4EB4-85B7-4EC63924815A}" type="pres">
      <dgm:prSet presAssocID="{838AB82D-4613-4B3A-B20F-7F02DC1FD466}" presName="text_3" presStyleLbl="node1" presStyleIdx="2" presStyleCnt="3" custScaleX="96353" custScaleY="213130" custLinFactNeighborX="-2128" custLinFactNeighborY="-7280">
        <dgm:presLayoutVars>
          <dgm:bulletEnabled val="1"/>
        </dgm:presLayoutVars>
      </dgm:prSet>
      <dgm:spPr/>
      <dgm:t>
        <a:bodyPr/>
        <a:lstStyle/>
        <a:p>
          <a:endParaRPr lang="en-US"/>
        </a:p>
      </dgm:t>
    </dgm:pt>
    <dgm:pt modelId="{A85B3B48-92B5-4A6D-89B6-5B8A686A706D}" type="pres">
      <dgm:prSet presAssocID="{838AB82D-4613-4B3A-B20F-7F02DC1FD466}" presName="accent_3" presStyleCnt="0"/>
      <dgm:spPr/>
    </dgm:pt>
    <dgm:pt modelId="{F62A6017-FB09-4C72-89D1-1D7B348EE293}" type="pres">
      <dgm:prSet presAssocID="{838AB82D-4613-4B3A-B20F-7F02DC1FD466}" presName="accentRepeatNode" presStyleLbl="solidFgAcc1" presStyleIdx="2" presStyleCnt="3" custLinFactNeighborX="4568" custLinFactNeighborY="-46652"/>
      <dgm:spPr/>
    </dgm:pt>
  </dgm:ptLst>
  <dgm:cxnLst>
    <dgm:cxn modelId="{0FBEDF6D-312F-46D3-A20F-9327301DCD9A}" type="presOf" srcId="{E830C6E0-B42E-42D0-B688-E80D2A1A4B23}" destId="{7C4674B0-FF64-4B3A-BE5E-322BC722261F}" srcOrd="0" destOrd="0" presId="urn:microsoft.com/office/officeart/2008/layout/VerticalCurvedList"/>
    <dgm:cxn modelId="{C5C7502C-9582-43F1-909F-5DDD0ACF35B6}" type="presOf" srcId="{9ED1A320-7F2C-4319-ADD8-A38211F1185C}" destId="{7C9CBF74-612F-4777-B3D1-9989442BC2CF}" srcOrd="0" destOrd="0" presId="urn:microsoft.com/office/officeart/2008/layout/VerticalCurvedList"/>
    <dgm:cxn modelId="{365CD03D-ED04-42C2-98F1-F4DCE6C34E1B}" srcId="{CA231FCE-8FF9-4AD7-8698-98CD5AB71D00}" destId="{9ED1A320-7F2C-4319-ADD8-A38211F1185C}" srcOrd="0" destOrd="0" parTransId="{6C3C9635-012F-449E-9AE7-5D4C027E1549}" sibTransId="{21CE7DAD-AF1A-481F-9DC0-6EF731136DCA}"/>
    <dgm:cxn modelId="{4C7723D6-8B0B-40DD-955E-9EE9CAADDF5C}" type="presOf" srcId="{21CE7DAD-AF1A-481F-9DC0-6EF731136DCA}" destId="{81810821-1B3B-4D40-BE6B-40B37871FCA5}" srcOrd="0" destOrd="0" presId="urn:microsoft.com/office/officeart/2008/layout/VerticalCurvedList"/>
    <dgm:cxn modelId="{F20122D0-6A3D-4E4B-BE28-6BA89526F93A}" srcId="{CA231FCE-8FF9-4AD7-8698-98CD5AB71D00}" destId="{838AB82D-4613-4B3A-B20F-7F02DC1FD466}" srcOrd="2" destOrd="0" parTransId="{C6C60D26-B1E7-4719-98E9-6F22DDF67858}" sibTransId="{54027271-AF8C-4408-AC72-C59CC293F6B4}"/>
    <dgm:cxn modelId="{98710F22-9DB5-4711-BC05-22D5BF4DE26F}" type="presOf" srcId="{838AB82D-4613-4B3A-B20F-7F02DC1FD466}" destId="{2F570014-1D4E-4EB4-85B7-4EC63924815A}" srcOrd="0" destOrd="0" presId="urn:microsoft.com/office/officeart/2008/layout/VerticalCurvedList"/>
    <dgm:cxn modelId="{E0EE6F38-4AF5-4800-8EAF-906908E25D68}" type="presOf" srcId="{CA231FCE-8FF9-4AD7-8698-98CD5AB71D00}" destId="{5D3DCF55-3178-43C3-A07C-623417B70256}" srcOrd="0" destOrd="0" presId="urn:microsoft.com/office/officeart/2008/layout/VerticalCurvedList"/>
    <dgm:cxn modelId="{F9F5F7C9-2DBB-424C-AC09-61F71F025215}" srcId="{CA231FCE-8FF9-4AD7-8698-98CD5AB71D00}" destId="{E830C6E0-B42E-42D0-B688-E80D2A1A4B23}" srcOrd="1" destOrd="0" parTransId="{F5E56949-82D5-41EE-BEEC-4DE1EAF2C580}" sibTransId="{A19F4CBA-79A2-4E34-AC7B-4E92DD789AD9}"/>
    <dgm:cxn modelId="{F7E9A0F0-C25F-42D6-A9E3-33BAD48DD554}" type="presParOf" srcId="{5D3DCF55-3178-43C3-A07C-623417B70256}" destId="{6AB9385B-AE21-4A4A-A247-625616C3B075}" srcOrd="0" destOrd="0" presId="urn:microsoft.com/office/officeart/2008/layout/VerticalCurvedList"/>
    <dgm:cxn modelId="{83DDCDD5-196E-47B7-84E6-50F02B2D13DD}" type="presParOf" srcId="{6AB9385B-AE21-4A4A-A247-625616C3B075}" destId="{F3E5A3FC-3406-4B2A-9C5A-1953BE192F80}" srcOrd="0" destOrd="0" presId="urn:microsoft.com/office/officeart/2008/layout/VerticalCurvedList"/>
    <dgm:cxn modelId="{8792179A-FBE3-4429-B301-E84E9CA46246}" type="presParOf" srcId="{F3E5A3FC-3406-4B2A-9C5A-1953BE192F80}" destId="{BB8CA415-298C-42CA-911D-99DD9B550ABE}" srcOrd="0" destOrd="0" presId="urn:microsoft.com/office/officeart/2008/layout/VerticalCurvedList"/>
    <dgm:cxn modelId="{26B91CA0-67B7-4A78-B65A-ABDA041CACE3}" type="presParOf" srcId="{F3E5A3FC-3406-4B2A-9C5A-1953BE192F80}" destId="{81810821-1B3B-4D40-BE6B-40B37871FCA5}" srcOrd="1" destOrd="0" presId="urn:microsoft.com/office/officeart/2008/layout/VerticalCurvedList"/>
    <dgm:cxn modelId="{B204A5A6-D32F-4605-ADF6-881195822782}" type="presParOf" srcId="{F3E5A3FC-3406-4B2A-9C5A-1953BE192F80}" destId="{85202931-F0FB-4BCA-8BC8-435865C5B083}" srcOrd="2" destOrd="0" presId="urn:microsoft.com/office/officeart/2008/layout/VerticalCurvedList"/>
    <dgm:cxn modelId="{9552A214-1283-492C-8593-3357B5AB7734}" type="presParOf" srcId="{F3E5A3FC-3406-4B2A-9C5A-1953BE192F80}" destId="{09740675-7834-4A71-887E-796D5776EBBB}" srcOrd="3" destOrd="0" presId="urn:microsoft.com/office/officeart/2008/layout/VerticalCurvedList"/>
    <dgm:cxn modelId="{67511B33-A7B4-4360-8DF7-666BB53F0C76}" type="presParOf" srcId="{6AB9385B-AE21-4A4A-A247-625616C3B075}" destId="{7C9CBF74-612F-4777-B3D1-9989442BC2CF}" srcOrd="1" destOrd="0" presId="urn:microsoft.com/office/officeart/2008/layout/VerticalCurvedList"/>
    <dgm:cxn modelId="{F29D65F8-5F43-44BE-B68D-C5742B49F19A}" type="presParOf" srcId="{6AB9385B-AE21-4A4A-A247-625616C3B075}" destId="{BA7DDC31-7189-42BF-AE47-22A82E05113C}" srcOrd="2" destOrd="0" presId="urn:microsoft.com/office/officeart/2008/layout/VerticalCurvedList"/>
    <dgm:cxn modelId="{9A116551-E90B-45DD-9044-E28AE2DA7F15}" type="presParOf" srcId="{BA7DDC31-7189-42BF-AE47-22A82E05113C}" destId="{764D60DB-3602-44DE-9BBD-F08A0AB22402}" srcOrd="0" destOrd="0" presId="urn:microsoft.com/office/officeart/2008/layout/VerticalCurvedList"/>
    <dgm:cxn modelId="{541316A1-7CD9-436E-9653-D27C7A697730}" type="presParOf" srcId="{6AB9385B-AE21-4A4A-A247-625616C3B075}" destId="{7C4674B0-FF64-4B3A-BE5E-322BC722261F}" srcOrd="3" destOrd="0" presId="urn:microsoft.com/office/officeart/2008/layout/VerticalCurvedList"/>
    <dgm:cxn modelId="{E5627242-14DA-4305-8594-F7DCC5887601}" type="presParOf" srcId="{6AB9385B-AE21-4A4A-A247-625616C3B075}" destId="{43600DDD-FF90-4D99-A5B4-6D70AC0CF824}" srcOrd="4" destOrd="0" presId="urn:microsoft.com/office/officeart/2008/layout/VerticalCurvedList"/>
    <dgm:cxn modelId="{F4E1FE9B-5EEB-411D-84AD-19BEB42B7B92}" type="presParOf" srcId="{43600DDD-FF90-4D99-A5B4-6D70AC0CF824}" destId="{D0CC65D4-8307-47AD-9139-C9AC763141D3}" srcOrd="0" destOrd="0" presId="urn:microsoft.com/office/officeart/2008/layout/VerticalCurvedList"/>
    <dgm:cxn modelId="{32E50718-5BD4-48E4-9C65-E63412CD9067}" type="presParOf" srcId="{6AB9385B-AE21-4A4A-A247-625616C3B075}" destId="{2F570014-1D4E-4EB4-85B7-4EC63924815A}" srcOrd="5" destOrd="0" presId="urn:microsoft.com/office/officeart/2008/layout/VerticalCurvedList"/>
    <dgm:cxn modelId="{FE84B161-912D-42B0-A580-EAB1459C6B7A}" type="presParOf" srcId="{6AB9385B-AE21-4A4A-A247-625616C3B075}" destId="{A85B3B48-92B5-4A6D-89B6-5B8A686A706D}" srcOrd="6" destOrd="0" presId="urn:microsoft.com/office/officeart/2008/layout/VerticalCurvedList"/>
    <dgm:cxn modelId="{D1592FE4-2467-4584-9AB4-7556D9849DF2}" type="presParOf" srcId="{A85B3B48-92B5-4A6D-89B6-5B8A686A706D}" destId="{F62A6017-FB09-4C72-89D1-1D7B348EE293}"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A231FCE-8FF9-4AD7-8698-98CD5AB71D00}" type="doc">
      <dgm:prSet loTypeId="urn:microsoft.com/office/officeart/2008/layout/VerticalCurvedList" loCatId="list" qsTypeId="urn:microsoft.com/office/officeart/2005/8/quickstyle/3d1" qsCatId="3D" csTypeId="urn:microsoft.com/office/officeart/2005/8/colors/accent2_1" csCatId="accent2" phldr="1"/>
      <dgm:spPr/>
      <dgm:t>
        <a:bodyPr/>
        <a:lstStyle/>
        <a:p>
          <a:endParaRPr lang="en-US"/>
        </a:p>
      </dgm:t>
    </dgm:pt>
    <dgm:pt modelId="{9ED1A320-7F2C-4319-ADD8-A38211F1185C}">
      <dgm:prSet phldrT="[Text]" custT="1"/>
      <dgm:spPr/>
      <dgm:t>
        <a:bodyPr/>
        <a:lstStyle/>
        <a:p>
          <a:pPr algn="l"/>
          <a:r>
            <a:rPr lang="ka-GE" sz="1100" b="1" dirty="0" smtClean="0">
              <a:solidFill>
                <a:schemeClr val="tx2"/>
              </a:solidFill>
            </a:rPr>
            <a:t>ფარმაცევტული პროდუქტების შესყიდვის კრიტერიუმი</a:t>
          </a:r>
        </a:p>
        <a:p>
          <a:pPr algn="l"/>
          <a:r>
            <a:rPr lang="ka-GE" sz="1100" dirty="0" smtClean="0"/>
            <a:t>საქართველოს მთავრობის 2018 წლის 29 აგვისტოს N446 დადგენილების შესაბამისად, ფარმაცევტული პროდუქტების შესყიდვა ხორციელდება კონსოლიდირებული ტენდერის (კლასიფიკატორის კოდი - 33600000) მეშვეობით. </a:t>
          </a:r>
          <a:endParaRPr lang="ka-GE" sz="1100" b="1" dirty="0" smtClean="0"/>
        </a:p>
        <a:p>
          <a:pPr algn="l"/>
          <a:endParaRPr lang="ka-GE" sz="1100" b="0" dirty="0" smtClean="0"/>
        </a:p>
      </dgm:t>
    </dgm:pt>
    <dgm:pt modelId="{6C3C9635-012F-449E-9AE7-5D4C027E1549}" type="parTrans" cxnId="{365CD03D-ED04-42C2-98F1-F4DCE6C34E1B}">
      <dgm:prSet/>
      <dgm:spPr/>
      <dgm:t>
        <a:bodyPr/>
        <a:lstStyle/>
        <a:p>
          <a:endParaRPr lang="en-US" sz="1100"/>
        </a:p>
      </dgm:t>
    </dgm:pt>
    <dgm:pt modelId="{21CE7DAD-AF1A-481F-9DC0-6EF731136DCA}" type="sibTrans" cxnId="{365CD03D-ED04-42C2-98F1-F4DCE6C34E1B}">
      <dgm:prSet/>
      <dgm:spPr/>
      <dgm:t>
        <a:bodyPr/>
        <a:lstStyle/>
        <a:p>
          <a:endParaRPr lang="en-US" sz="1100"/>
        </a:p>
      </dgm:t>
    </dgm:pt>
    <dgm:pt modelId="{E830C6E0-B42E-42D0-B688-E80D2A1A4B23}">
      <dgm:prSet phldrT="[Text]" custT="1"/>
      <dgm:spPr/>
      <dgm:t>
        <a:bodyPr/>
        <a:lstStyle/>
        <a:p>
          <a:pPr algn="l"/>
          <a:r>
            <a:rPr lang="ka-GE" sz="1100" b="1" dirty="0" smtClean="0">
              <a:solidFill>
                <a:schemeClr val="tx2"/>
              </a:solidFill>
            </a:rPr>
            <a:t>სააგენტოში არსებული პრაქტიკა</a:t>
          </a:r>
        </a:p>
        <a:p>
          <a:pPr algn="l"/>
          <a:r>
            <a:rPr lang="ka-GE" sz="1100" dirty="0" smtClean="0"/>
            <a:t>სააგენტოს ეკონომიკური დეპარტამენტის შესყიდვების სამმართველო ყოველწლიურად საქართველოს მთავრობის მიერ დამტკიცებული სახელმწიფო პროგრამის ფარგლებში ფარმაცევტული პროდუქტების შესყიდვას ახორციელებს ელექტრონული ტენდერის საშუალებით.</a:t>
          </a:r>
          <a:endParaRPr lang="ka-GE" sz="1100" b="1" dirty="0" smtClean="0"/>
        </a:p>
      </dgm:t>
    </dgm:pt>
    <dgm:pt modelId="{F5E56949-82D5-41EE-BEEC-4DE1EAF2C580}" type="parTrans" cxnId="{F9F5F7C9-2DBB-424C-AC09-61F71F025215}">
      <dgm:prSet/>
      <dgm:spPr/>
      <dgm:t>
        <a:bodyPr/>
        <a:lstStyle/>
        <a:p>
          <a:endParaRPr lang="en-US" sz="1100"/>
        </a:p>
      </dgm:t>
    </dgm:pt>
    <dgm:pt modelId="{A19F4CBA-79A2-4E34-AC7B-4E92DD789AD9}" type="sibTrans" cxnId="{F9F5F7C9-2DBB-424C-AC09-61F71F025215}">
      <dgm:prSet/>
      <dgm:spPr/>
      <dgm:t>
        <a:bodyPr/>
        <a:lstStyle/>
        <a:p>
          <a:endParaRPr lang="en-US" sz="1100"/>
        </a:p>
      </dgm:t>
    </dgm:pt>
    <dgm:pt modelId="{838AB82D-4613-4B3A-B20F-7F02DC1FD466}">
      <dgm:prSet phldrT="[Text]" custT="1"/>
      <dgm:spPr/>
      <dgm:t>
        <a:bodyPr/>
        <a:lstStyle/>
        <a:p>
          <a:pPr algn="l"/>
          <a:r>
            <a:rPr lang="ka-GE" sz="1100" b="1" dirty="0" smtClean="0">
              <a:solidFill>
                <a:schemeClr val="tx2"/>
              </a:solidFill>
            </a:rPr>
            <a:t>განსახორციელებელი ღონისძიება </a:t>
          </a:r>
        </a:p>
        <a:p>
          <a:pPr algn="just"/>
          <a:r>
            <a:rPr lang="ka-GE" sz="1100" dirty="0" smtClean="0"/>
            <a:t>სამინისტროსთან შეთანხმებით, სააგენტო უზრუნველყოფს საქართველოს მთავრობის 2018 წლის 29 აგვისტოს N446 დადგენილების შესაბამისად ფარმაცევტული პროდუქტების  შესყიდვას, ვინაიდან:</a:t>
          </a:r>
        </a:p>
        <a:p>
          <a:pPr algn="just"/>
          <a:r>
            <a:rPr lang="ka-GE" sz="1100" dirty="0" smtClean="0"/>
            <a:t>სახელმწიფო შესყიდვების სისტემის ერთერთი კარგად ფუნქციონირებადი ნაწილია კონსოლიდირებული ტენდერები. კონსოლიდირებულ ტენდერს აცხადებს თავად „სახელმწიფო“ (ჩვენს შემთხვევაში, სახელმწიფო შესყიდვების სააგენტო). ეს იმას ნიშნავს, რომ იგი განსაზღვრავს რაიმე კონკრეტული შესყიდვის ობიექტის (პირობითად მედიკამენტის) მახასიათებლებს, რომელმაც უნდა დააკმაყოფილოს მთლიანად საბიუჯეტო სახსრებით ფუნქციონირებადი ყველა დაწასებულება. ეს გამორიცხავს, სახელმწიფო სახსრების არამიზნობრივ ხარჯვას, მხოლოდ რომელიმე კონკრეტული დაწესებულების ან პირის სურვილის მიხედვით შეიძინოს ძვირადღირებული ნივთი.</a:t>
          </a:r>
        </a:p>
        <a:p>
          <a:pPr algn="l"/>
          <a:endParaRPr lang="en-US" sz="1100" b="0" dirty="0"/>
        </a:p>
      </dgm:t>
    </dgm:pt>
    <dgm:pt modelId="{C6C60D26-B1E7-4719-98E9-6F22DDF67858}" type="parTrans" cxnId="{F20122D0-6A3D-4E4B-BE28-6BA89526F93A}">
      <dgm:prSet/>
      <dgm:spPr/>
      <dgm:t>
        <a:bodyPr/>
        <a:lstStyle/>
        <a:p>
          <a:endParaRPr lang="en-US"/>
        </a:p>
      </dgm:t>
    </dgm:pt>
    <dgm:pt modelId="{54027271-AF8C-4408-AC72-C59CC293F6B4}" type="sibTrans" cxnId="{F20122D0-6A3D-4E4B-BE28-6BA89526F93A}">
      <dgm:prSet/>
      <dgm:spPr/>
      <dgm:t>
        <a:bodyPr/>
        <a:lstStyle/>
        <a:p>
          <a:endParaRPr lang="en-US"/>
        </a:p>
      </dgm:t>
    </dgm:pt>
    <dgm:pt modelId="{5D3DCF55-3178-43C3-A07C-623417B70256}" type="pres">
      <dgm:prSet presAssocID="{CA231FCE-8FF9-4AD7-8698-98CD5AB71D00}" presName="Name0" presStyleCnt="0">
        <dgm:presLayoutVars>
          <dgm:chMax val="7"/>
          <dgm:chPref val="7"/>
          <dgm:dir/>
        </dgm:presLayoutVars>
      </dgm:prSet>
      <dgm:spPr/>
      <dgm:t>
        <a:bodyPr/>
        <a:lstStyle/>
        <a:p>
          <a:endParaRPr lang="en-US"/>
        </a:p>
      </dgm:t>
    </dgm:pt>
    <dgm:pt modelId="{6AB9385B-AE21-4A4A-A247-625616C3B075}" type="pres">
      <dgm:prSet presAssocID="{CA231FCE-8FF9-4AD7-8698-98CD5AB71D00}" presName="Name1" presStyleCnt="0"/>
      <dgm:spPr/>
      <dgm:t>
        <a:bodyPr/>
        <a:lstStyle/>
        <a:p>
          <a:endParaRPr lang="en-US"/>
        </a:p>
      </dgm:t>
    </dgm:pt>
    <dgm:pt modelId="{F3E5A3FC-3406-4B2A-9C5A-1953BE192F80}" type="pres">
      <dgm:prSet presAssocID="{CA231FCE-8FF9-4AD7-8698-98CD5AB71D00}" presName="cycle" presStyleCnt="0"/>
      <dgm:spPr/>
      <dgm:t>
        <a:bodyPr/>
        <a:lstStyle/>
        <a:p>
          <a:endParaRPr lang="en-US"/>
        </a:p>
      </dgm:t>
    </dgm:pt>
    <dgm:pt modelId="{BB8CA415-298C-42CA-911D-99DD9B550ABE}" type="pres">
      <dgm:prSet presAssocID="{CA231FCE-8FF9-4AD7-8698-98CD5AB71D00}" presName="srcNode" presStyleLbl="node1" presStyleIdx="0" presStyleCnt="3"/>
      <dgm:spPr/>
      <dgm:t>
        <a:bodyPr/>
        <a:lstStyle/>
        <a:p>
          <a:endParaRPr lang="en-US"/>
        </a:p>
      </dgm:t>
    </dgm:pt>
    <dgm:pt modelId="{81810821-1B3B-4D40-BE6B-40B37871FCA5}" type="pres">
      <dgm:prSet presAssocID="{CA231FCE-8FF9-4AD7-8698-98CD5AB71D00}" presName="conn" presStyleLbl="parChTrans1D2" presStyleIdx="0" presStyleCnt="1"/>
      <dgm:spPr/>
      <dgm:t>
        <a:bodyPr/>
        <a:lstStyle/>
        <a:p>
          <a:endParaRPr lang="en-US"/>
        </a:p>
      </dgm:t>
    </dgm:pt>
    <dgm:pt modelId="{85202931-F0FB-4BCA-8BC8-435865C5B083}" type="pres">
      <dgm:prSet presAssocID="{CA231FCE-8FF9-4AD7-8698-98CD5AB71D00}" presName="extraNode" presStyleLbl="node1" presStyleIdx="0" presStyleCnt="3"/>
      <dgm:spPr/>
      <dgm:t>
        <a:bodyPr/>
        <a:lstStyle/>
        <a:p>
          <a:endParaRPr lang="en-US"/>
        </a:p>
      </dgm:t>
    </dgm:pt>
    <dgm:pt modelId="{09740675-7834-4A71-887E-796D5776EBBB}" type="pres">
      <dgm:prSet presAssocID="{CA231FCE-8FF9-4AD7-8698-98CD5AB71D00}" presName="dstNode" presStyleLbl="node1" presStyleIdx="0" presStyleCnt="3"/>
      <dgm:spPr/>
      <dgm:t>
        <a:bodyPr/>
        <a:lstStyle/>
        <a:p>
          <a:endParaRPr lang="en-US"/>
        </a:p>
      </dgm:t>
    </dgm:pt>
    <dgm:pt modelId="{7C9CBF74-612F-4777-B3D1-9989442BC2CF}" type="pres">
      <dgm:prSet presAssocID="{9ED1A320-7F2C-4319-ADD8-A38211F1185C}" presName="text_1" presStyleLbl="node1" presStyleIdx="0" presStyleCnt="3" custLinFactNeighborX="-336" custLinFactNeighborY="-22880">
        <dgm:presLayoutVars>
          <dgm:bulletEnabled val="1"/>
        </dgm:presLayoutVars>
      </dgm:prSet>
      <dgm:spPr/>
      <dgm:t>
        <a:bodyPr/>
        <a:lstStyle/>
        <a:p>
          <a:endParaRPr lang="en-US"/>
        </a:p>
      </dgm:t>
    </dgm:pt>
    <dgm:pt modelId="{BA7DDC31-7189-42BF-AE47-22A82E05113C}" type="pres">
      <dgm:prSet presAssocID="{9ED1A320-7F2C-4319-ADD8-A38211F1185C}" presName="accent_1" presStyleCnt="0"/>
      <dgm:spPr/>
      <dgm:t>
        <a:bodyPr/>
        <a:lstStyle/>
        <a:p>
          <a:endParaRPr lang="en-US"/>
        </a:p>
      </dgm:t>
    </dgm:pt>
    <dgm:pt modelId="{764D60DB-3602-44DE-9BBD-F08A0AB22402}" type="pres">
      <dgm:prSet presAssocID="{9ED1A320-7F2C-4319-ADD8-A38211F1185C}" presName="accentRepeatNode" presStyleLbl="solidFgAcc1" presStyleIdx="0" presStyleCnt="3" custScaleX="76255" custScaleY="76277" custLinFactNeighborX="-5542" custLinFactNeighborY="-28426"/>
      <dgm:spPr/>
      <dgm:t>
        <a:bodyPr/>
        <a:lstStyle/>
        <a:p>
          <a:endParaRPr lang="en-US"/>
        </a:p>
      </dgm:t>
    </dgm:pt>
    <dgm:pt modelId="{7C4674B0-FF64-4B3A-BE5E-322BC722261F}" type="pres">
      <dgm:prSet presAssocID="{E830C6E0-B42E-42D0-B688-E80D2A1A4B23}" presName="text_2" presStyleLbl="node1" presStyleIdx="1" presStyleCnt="3" custScaleY="82116" custLinFactNeighborX="-4425" custLinFactNeighborY="-65706">
        <dgm:presLayoutVars>
          <dgm:bulletEnabled val="1"/>
        </dgm:presLayoutVars>
      </dgm:prSet>
      <dgm:spPr/>
      <dgm:t>
        <a:bodyPr/>
        <a:lstStyle/>
        <a:p>
          <a:endParaRPr lang="en-US"/>
        </a:p>
      </dgm:t>
    </dgm:pt>
    <dgm:pt modelId="{43600DDD-FF90-4D99-A5B4-6D70AC0CF824}" type="pres">
      <dgm:prSet presAssocID="{E830C6E0-B42E-42D0-B688-E80D2A1A4B23}" presName="accent_2" presStyleCnt="0"/>
      <dgm:spPr/>
      <dgm:t>
        <a:bodyPr/>
        <a:lstStyle/>
        <a:p>
          <a:endParaRPr lang="en-US"/>
        </a:p>
      </dgm:t>
    </dgm:pt>
    <dgm:pt modelId="{D0CC65D4-8307-47AD-9139-C9AC763141D3}" type="pres">
      <dgm:prSet presAssocID="{E830C6E0-B42E-42D0-B688-E80D2A1A4B23}" presName="accentRepeatNode" presStyleLbl="solidFgAcc1" presStyleIdx="1" presStyleCnt="3" custScaleX="81131" custScaleY="77568" custLinFactNeighborX="-30401" custLinFactNeighborY="-35776"/>
      <dgm:spPr/>
      <dgm:t>
        <a:bodyPr/>
        <a:lstStyle/>
        <a:p>
          <a:endParaRPr lang="en-US"/>
        </a:p>
      </dgm:t>
    </dgm:pt>
    <dgm:pt modelId="{2F570014-1D4E-4EB4-85B7-4EC63924815A}" type="pres">
      <dgm:prSet presAssocID="{838AB82D-4613-4B3A-B20F-7F02DC1FD466}" presName="text_3" presStyleLbl="node1" presStyleIdx="2" presStyleCnt="3" custScaleX="96353" custScaleY="233386" custLinFactNeighborX="-2128" custLinFactNeighborY="-8320">
        <dgm:presLayoutVars>
          <dgm:bulletEnabled val="1"/>
        </dgm:presLayoutVars>
      </dgm:prSet>
      <dgm:spPr/>
      <dgm:t>
        <a:bodyPr/>
        <a:lstStyle/>
        <a:p>
          <a:endParaRPr lang="en-US"/>
        </a:p>
      </dgm:t>
    </dgm:pt>
    <dgm:pt modelId="{A85B3B48-92B5-4A6D-89B6-5B8A686A706D}" type="pres">
      <dgm:prSet presAssocID="{838AB82D-4613-4B3A-B20F-7F02DC1FD466}" presName="accent_3" presStyleCnt="0"/>
      <dgm:spPr/>
      <dgm:t>
        <a:bodyPr/>
        <a:lstStyle/>
        <a:p>
          <a:endParaRPr lang="en-US"/>
        </a:p>
      </dgm:t>
    </dgm:pt>
    <dgm:pt modelId="{F62A6017-FB09-4C72-89D1-1D7B348EE293}" type="pres">
      <dgm:prSet presAssocID="{838AB82D-4613-4B3A-B20F-7F02DC1FD466}" presName="accentRepeatNode" presStyleLbl="solidFgAcc1" presStyleIdx="2" presStyleCnt="3" custScaleX="76012" custScaleY="74071" custLinFactNeighborX="4568" custLinFactNeighborY="-46652"/>
      <dgm:spPr/>
      <dgm:t>
        <a:bodyPr/>
        <a:lstStyle/>
        <a:p>
          <a:endParaRPr lang="en-US"/>
        </a:p>
      </dgm:t>
    </dgm:pt>
  </dgm:ptLst>
  <dgm:cxnLst>
    <dgm:cxn modelId="{0FBEDF6D-312F-46D3-A20F-9327301DCD9A}" type="presOf" srcId="{E830C6E0-B42E-42D0-B688-E80D2A1A4B23}" destId="{7C4674B0-FF64-4B3A-BE5E-322BC722261F}" srcOrd="0" destOrd="0" presId="urn:microsoft.com/office/officeart/2008/layout/VerticalCurvedList"/>
    <dgm:cxn modelId="{C5C7502C-9582-43F1-909F-5DDD0ACF35B6}" type="presOf" srcId="{9ED1A320-7F2C-4319-ADD8-A38211F1185C}" destId="{7C9CBF74-612F-4777-B3D1-9989442BC2CF}" srcOrd="0" destOrd="0" presId="urn:microsoft.com/office/officeart/2008/layout/VerticalCurvedList"/>
    <dgm:cxn modelId="{365CD03D-ED04-42C2-98F1-F4DCE6C34E1B}" srcId="{CA231FCE-8FF9-4AD7-8698-98CD5AB71D00}" destId="{9ED1A320-7F2C-4319-ADD8-A38211F1185C}" srcOrd="0" destOrd="0" parTransId="{6C3C9635-012F-449E-9AE7-5D4C027E1549}" sibTransId="{21CE7DAD-AF1A-481F-9DC0-6EF731136DCA}"/>
    <dgm:cxn modelId="{4C7723D6-8B0B-40DD-955E-9EE9CAADDF5C}" type="presOf" srcId="{21CE7DAD-AF1A-481F-9DC0-6EF731136DCA}" destId="{81810821-1B3B-4D40-BE6B-40B37871FCA5}" srcOrd="0" destOrd="0" presId="urn:microsoft.com/office/officeart/2008/layout/VerticalCurvedList"/>
    <dgm:cxn modelId="{F20122D0-6A3D-4E4B-BE28-6BA89526F93A}" srcId="{CA231FCE-8FF9-4AD7-8698-98CD5AB71D00}" destId="{838AB82D-4613-4B3A-B20F-7F02DC1FD466}" srcOrd="2" destOrd="0" parTransId="{C6C60D26-B1E7-4719-98E9-6F22DDF67858}" sibTransId="{54027271-AF8C-4408-AC72-C59CC293F6B4}"/>
    <dgm:cxn modelId="{98710F22-9DB5-4711-BC05-22D5BF4DE26F}" type="presOf" srcId="{838AB82D-4613-4B3A-B20F-7F02DC1FD466}" destId="{2F570014-1D4E-4EB4-85B7-4EC63924815A}" srcOrd="0" destOrd="0" presId="urn:microsoft.com/office/officeart/2008/layout/VerticalCurvedList"/>
    <dgm:cxn modelId="{E0EE6F38-4AF5-4800-8EAF-906908E25D68}" type="presOf" srcId="{CA231FCE-8FF9-4AD7-8698-98CD5AB71D00}" destId="{5D3DCF55-3178-43C3-A07C-623417B70256}" srcOrd="0" destOrd="0" presId="urn:microsoft.com/office/officeart/2008/layout/VerticalCurvedList"/>
    <dgm:cxn modelId="{F9F5F7C9-2DBB-424C-AC09-61F71F025215}" srcId="{CA231FCE-8FF9-4AD7-8698-98CD5AB71D00}" destId="{E830C6E0-B42E-42D0-B688-E80D2A1A4B23}" srcOrd="1" destOrd="0" parTransId="{F5E56949-82D5-41EE-BEEC-4DE1EAF2C580}" sibTransId="{A19F4CBA-79A2-4E34-AC7B-4E92DD789AD9}"/>
    <dgm:cxn modelId="{F7E9A0F0-C25F-42D6-A9E3-33BAD48DD554}" type="presParOf" srcId="{5D3DCF55-3178-43C3-A07C-623417B70256}" destId="{6AB9385B-AE21-4A4A-A247-625616C3B075}" srcOrd="0" destOrd="0" presId="urn:microsoft.com/office/officeart/2008/layout/VerticalCurvedList"/>
    <dgm:cxn modelId="{83DDCDD5-196E-47B7-84E6-50F02B2D13DD}" type="presParOf" srcId="{6AB9385B-AE21-4A4A-A247-625616C3B075}" destId="{F3E5A3FC-3406-4B2A-9C5A-1953BE192F80}" srcOrd="0" destOrd="0" presId="urn:microsoft.com/office/officeart/2008/layout/VerticalCurvedList"/>
    <dgm:cxn modelId="{8792179A-FBE3-4429-B301-E84E9CA46246}" type="presParOf" srcId="{F3E5A3FC-3406-4B2A-9C5A-1953BE192F80}" destId="{BB8CA415-298C-42CA-911D-99DD9B550ABE}" srcOrd="0" destOrd="0" presId="urn:microsoft.com/office/officeart/2008/layout/VerticalCurvedList"/>
    <dgm:cxn modelId="{26B91CA0-67B7-4A78-B65A-ABDA041CACE3}" type="presParOf" srcId="{F3E5A3FC-3406-4B2A-9C5A-1953BE192F80}" destId="{81810821-1B3B-4D40-BE6B-40B37871FCA5}" srcOrd="1" destOrd="0" presId="urn:microsoft.com/office/officeart/2008/layout/VerticalCurvedList"/>
    <dgm:cxn modelId="{B204A5A6-D32F-4605-ADF6-881195822782}" type="presParOf" srcId="{F3E5A3FC-3406-4B2A-9C5A-1953BE192F80}" destId="{85202931-F0FB-4BCA-8BC8-435865C5B083}" srcOrd="2" destOrd="0" presId="urn:microsoft.com/office/officeart/2008/layout/VerticalCurvedList"/>
    <dgm:cxn modelId="{9552A214-1283-492C-8593-3357B5AB7734}" type="presParOf" srcId="{F3E5A3FC-3406-4B2A-9C5A-1953BE192F80}" destId="{09740675-7834-4A71-887E-796D5776EBBB}" srcOrd="3" destOrd="0" presId="urn:microsoft.com/office/officeart/2008/layout/VerticalCurvedList"/>
    <dgm:cxn modelId="{67511B33-A7B4-4360-8DF7-666BB53F0C76}" type="presParOf" srcId="{6AB9385B-AE21-4A4A-A247-625616C3B075}" destId="{7C9CBF74-612F-4777-B3D1-9989442BC2CF}" srcOrd="1" destOrd="0" presId="urn:microsoft.com/office/officeart/2008/layout/VerticalCurvedList"/>
    <dgm:cxn modelId="{F29D65F8-5F43-44BE-B68D-C5742B49F19A}" type="presParOf" srcId="{6AB9385B-AE21-4A4A-A247-625616C3B075}" destId="{BA7DDC31-7189-42BF-AE47-22A82E05113C}" srcOrd="2" destOrd="0" presId="urn:microsoft.com/office/officeart/2008/layout/VerticalCurvedList"/>
    <dgm:cxn modelId="{9A116551-E90B-45DD-9044-E28AE2DA7F15}" type="presParOf" srcId="{BA7DDC31-7189-42BF-AE47-22A82E05113C}" destId="{764D60DB-3602-44DE-9BBD-F08A0AB22402}" srcOrd="0" destOrd="0" presId="urn:microsoft.com/office/officeart/2008/layout/VerticalCurvedList"/>
    <dgm:cxn modelId="{541316A1-7CD9-436E-9653-D27C7A697730}" type="presParOf" srcId="{6AB9385B-AE21-4A4A-A247-625616C3B075}" destId="{7C4674B0-FF64-4B3A-BE5E-322BC722261F}" srcOrd="3" destOrd="0" presId="urn:microsoft.com/office/officeart/2008/layout/VerticalCurvedList"/>
    <dgm:cxn modelId="{E5627242-14DA-4305-8594-F7DCC5887601}" type="presParOf" srcId="{6AB9385B-AE21-4A4A-A247-625616C3B075}" destId="{43600DDD-FF90-4D99-A5B4-6D70AC0CF824}" srcOrd="4" destOrd="0" presId="urn:microsoft.com/office/officeart/2008/layout/VerticalCurvedList"/>
    <dgm:cxn modelId="{F4E1FE9B-5EEB-411D-84AD-19BEB42B7B92}" type="presParOf" srcId="{43600DDD-FF90-4D99-A5B4-6D70AC0CF824}" destId="{D0CC65D4-8307-47AD-9139-C9AC763141D3}" srcOrd="0" destOrd="0" presId="urn:microsoft.com/office/officeart/2008/layout/VerticalCurvedList"/>
    <dgm:cxn modelId="{32E50718-5BD4-48E4-9C65-E63412CD9067}" type="presParOf" srcId="{6AB9385B-AE21-4A4A-A247-625616C3B075}" destId="{2F570014-1D4E-4EB4-85B7-4EC63924815A}" srcOrd="5" destOrd="0" presId="urn:microsoft.com/office/officeart/2008/layout/VerticalCurvedList"/>
    <dgm:cxn modelId="{FE84B161-912D-42B0-A580-EAB1459C6B7A}" type="presParOf" srcId="{6AB9385B-AE21-4A4A-A247-625616C3B075}" destId="{A85B3B48-92B5-4A6D-89B6-5B8A686A706D}" srcOrd="6" destOrd="0" presId="urn:microsoft.com/office/officeart/2008/layout/VerticalCurvedList"/>
    <dgm:cxn modelId="{D1592FE4-2467-4584-9AB4-7556D9849DF2}" type="presParOf" srcId="{A85B3B48-92B5-4A6D-89B6-5B8A686A706D}" destId="{F62A6017-FB09-4C72-89D1-1D7B348EE293}"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BF403D4-BAE0-4AD2-8F86-BB20C221CEFE}" type="doc">
      <dgm:prSet loTypeId="urn:microsoft.com/office/officeart/2005/8/layout/radial6" loCatId="cycle" qsTypeId="urn:microsoft.com/office/officeart/2005/8/quickstyle/simple1" qsCatId="simple" csTypeId="urn:microsoft.com/office/officeart/2005/8/colors/accent0_3" csCatId="mainScheme" phldr="1"/>
      <dgm:spPr/>
      <dgm:t>
        <a:bodyPr/>
        <a:lstStyle/>
        <a:p>
          <a:endParaRPr lang="en-US"/>
        </a:p>
      </dgm:t>
    </dgm:pt>
    <dgm:pt modelId="{B055DFBF-EF1F-45DA-A722-86DF56EC0466}">
      <dgm:prSet phldrT="[Text]" custT="1"/>
      <dgm:spPr/>
      <dgm:t>
        <a:bodyPr/>
        <a:lstStyle/>
        <a:p>
          <a:r>
            <a:rPr lang="ka-GE" sz="1000" b="1" dirty="0" smtClean="0"/>
            <a:t>შესყიდვების პროცესის განხორციელების ყველა ეტაპის შესაბამის პროგრამულ უზრუნვეყოფაში ასახვა</a:t>
          </a:r>
          <a:endParaRPr lang="en-US" sz="1000" b="1" dirty="0"/>
        </a:p>
      </dgm:t>
    </dgm:pt>
    <dgm:pt modelId="{D1F80B77-28B5-4FAA-B719-EBD48BEA7953}" type="parTrans" cxnId="{DEEBB771-0BD8-4FC9-8051-52B5CEBA3DE3}">
      <dgm:prSet/>
      <dgm:spPr/>
      <dgm:t>
        <a:bodyPr/>
        <a:lstStyle/>
        <a:p>
          <a:endParaRPr lang="en-US" sz="1000"/>
        </a:p>
      </dgm:t>
    </dgm:pt>
    <dgm:pt modelId="{ED08C6F6-DD1C-404B-B9B9-F4C97F59ED65}" type="sibTrans" cxnId="{DEEBB771-0BD8-4FC9-8051-52B5CEBA3DE3}">
      <dgm:prSet/>
      <dgm:spPr/>
      <dgm:t>
        <a:bodyPr/>
        <a:lstStyle/>
        <a:p>
          <a:endParaRPr lang="en-US" sz="1000"/>
        </a:p>
      </dgm:t>
    </dgm:pt>
    <dgm:pt modelId="{43FC4AF5-DD01-42A9-B9CB-5C63C8DB14B9}">
      <dgm:prSet phldrT="[Text]" custT="1"/>
      <dgm:spPr/>
      <dgm:t>
        <a:bodyPr/>
        <a:lstStyle/>
        <a:p>
          <a:r>
            <a:rPr lang="ka-GE" sz="1000" dirty="0" smtClean="0">
              <a:solidFill>
                <a:srgbClr val="FFFF00"/>
              </a:solidFill>
            </a:rPr>
            <a:t>შესყიდვის საჭიროების ინიცირება ხელმძღვანელობასთან</a:t>
          </a:r>
          <a:endParaRPr lang="en-US" sz="1000" dirty="0">
            <a:solidFill>
              <a:srgbClr val="FFFF00"/>
            </a:solidFill>
          </a:endParaRPr>
        </a:p>
      </dgm:t>
    </dgm:pt>
    <dgm:pt modelId="{41BAA988-2F5D-43AA-9CA7-C71DB6359892}" type="parTrans" cxnId="{9D257242-51F4-47E2-945F-5CFAB3F5077D}">
      <dgm:prSet/>
      <dgm:spPr/>
      <dgm:t>
        <a:bodyPr/>
        <a:lstStyle/>
        <a:p>
          <a:endParaRPr lang="en-US" sz="1000"/>
        </a:p>
      </dgm:t>
    </dgm:pt>
    <dgm:pt modelId="{ACC74D98-8025-49F8-8056-31CE11F14DD4}" type="sibTrans" cxnId="{9D257242-51F4-47E2-945F-5CFAB3F5077D}">
      <dgm:prSet/>
      <dgm:spPr/>
      <dgm:t>
        <a:bodyPr/>
        <a:lstStyle/>
        <a:p>
          <a:endParaRPr lang="en-US" sz="1000"/>
        </a:p>
      </dgm:t>
    </dgm:pt>
    <dgm:pt modelId="{8A4A3015-7FBD-477A-86F1-064DADCA359C}">
      <dgm:prSet phldrT="[Text]" custT="1"/>
      <dgm:spPr/>
      <dgm:t>
        <a:bodyPr/>
        <a:lstStyle/>
        <a:p>
          <a:r>
            <a:rPr lang="ka-GE" sz="1000" dirty="0" smtClean="0"/>
            <a:t>ხელმძღვანელობის თანხმობა შესყიდვის თაობაზე</a:t>
          </a:r>
          <a:endParaRPr lang="en-US" sz="1000" dirty="0"/>
        </a:p>
      </dgm:t>
    </dgm:pt>
    <dgm:pt modelId="{3D231DA9-386E-447B-8C5D-BFE9C8427C10}" type="parTrans" cxnId="{64369E0C-BBA8-4E0B-9C5B-259B2A0FC9EE}">
      <dgm:prSet/>
      <dgm:spPr/>
      <dgm:t>
        <a:bodyPr/>
        <a:lstStyle/>
        <a:p>
          <a:endParaRPr lang="en-US" sz="1000"/>
        </a:p>
      </dgm:t>
    </dgm:pt>
    <dgm:pt modelId="{FA011466-FBC5-4376-B110-541A0416D308}" type="sibTrans" cxnId="{64369E0C-BBA8-4E0B-9C5B-259B2A0FC9EE}">
      <dgm:prSet/>
      <dgm:spPr/>
      <dgm:t>
        <a:bodyPr/>
        <a:lstStyle/>
        <a:p>
          <a:endParaRPr lang="en-US" sz="1000"/>
        </a:p>
      </dgm:t>
    </dgm:pt>
    <dgm:pt modelId="{58284CC7-8528-4DE2-A3BD-BA52B568BFB3}">
      <dgm:prSet phldrT="[Text]" custT="1"/>
      <dgm:spPr/>
      <dgm:t>
        <a:bodyPr/>
        <a:lstStyle/>
        <a:p>
          <a:r>
            <a:rPr lang="ka-GE" sz="1000" dirty="0" smtClean="0"/>
            <a:t>შესყიდვების სამმართველოს მიერ ბაზრის კვლევის წარმოება შესყიდვის ობიექტზე</a:t>
          </a:r>
          <a:endParaRPr lang="en-US" sz="1000" dirty="0"/>
        </a:p>
      </dgm:t>
    </dgm:pt>
    <dgm:pt modelId="{00D74275-EC4F-431A-8309-E3177023AF35}" type="parTrans" cxnId="{00D67314-B7DD-4439-8D5C-6A9314271AB3}">
      <dgm:prSet/>
      <dgm:spPr/>
      <dgm:t>
        <a:bodyPr/>
        <a:lstStyle/>
        <a:p>
          <a:endParaRPr lang="en-US" sz="1000"/>
        </a:p>
      </dgm:t>
    </dgm:pt>
    <dgm:pt modelId="{77635CC3-B262-47DF-BD70-4AEB762ED17A}" type="sibTrans" cxnId="{00D67314-B7DD-4439-8D5C-6A9314271AB3}">
      <dgm:prSet/>
      <dgm:spPr/>
      <dgm:t>
        <a:bodyPr/>
        <a:lstStyle/>
        <a:p>
          <a:endParaRPr lang="en-US" sz="1000"/>
        </a:p>
      </dgm:t>
    </dgm:pt>
    <dgm:pt modelId="{3605B513-01EA-4AB5-BBD0-EE812D51A90A}">
      <dgm:prSet phldrT="[Text]" custT="1"/>
      <dgm:spPr/>
      <dgm:t>
        <a:bodyPr/>
        <a:lstStyle/>
        <a:p>
          <a:r>
            <a:rPr lang="ka-GE" sz="1000" dirty="0" smtClean="0"/>
            <a:t>ბაზრიკვლევის შედეგების გათვალისწინებით ელექტრონული შესყიდვის განხორციელება</a:t>
          </a:r>
          <a:endParaRPr lang="en-US" sz="1000" dirty="0"/>
        </a:p>
      </dgm:t>
    </dgm:pt>
    <dgm:pt modelId="{70F02958-1E82-42D8-BF1B-853D367D9CEB}" type="parTrans" cxnId="{970DFB51-387E-4137-9FD9-3508271ED415}">
      <dgm:prSet/>
      <dgm:spPr/>
      <dgm:t>
        <a:bodyPr/>
        <a:lstStyle/>
        <a:p>
          <a:endParaRPr lang="en-US" sz="1000"/>
        </a:p>
      </dgm:t>
    </dgm:pt>
    <dgm:pt modelId="{309499D0-A9B6-42BC-80BA-918329FD8995}" type="sibTrans" cxnId="{970DFB51-387E-4137-9FD9-3508271ED415}">
      <dgm:prSet/>
      <dgm:spPr/>
      <dgm:t>
        <a:bodyPr/>
        <a:lstStyle/>
        <a:p>
          <a:endParaRPr lang="en-US" sz="1000"/>
        </a:p>
      </dgm:t>
    </dgm:pt>
    <dgm:pt modelId="{95654186-6606-488E-BB8D-29BA4D71B9F3}">
      <dgm:prSet phldrT="[Text]" custT="1"/>
      <dgm:spPr/>
      <dgm:t>
        <a:bodyPr/>
        <a:lstStyle/>
        <a:p>
          <a:r>
            <a:rPr lang="ka-GE" sz="1000" dirty="0" smtClean="0"/>
            <a:t>სახელმწიფო შესყიდვის შესახებ ხელშეკრულების გაფორმება, მისი კონტროლი და შესყიდვის ობიექტის მოწოდებაზე მიღება-ჩაბარების აქტის გაფორმება</a:t>
          </a:r>
          <a:endParaRPr lang="en-US" sz="1000" dirty="0"/>
        </a:p>
      </dgm:t>
    </dgm:pt>
    <dgm:pt modelId="{C006C90B-0766-4DF3-8735-664A2446480A}" type="parTrans" cxnId="{31F697ED-BDB2-4E9C-A80A-8E8DCB2BABFC}">
      <dgm:prSet/>
      <dgm:spPr/>
      <dgm:t>
        <a:bodyPr/>
        <a:lstStyle/>
        <a:p>
          <a:endParaRPr lang="en-US" sz="1000"/>
        </a:p>
      </dgm:t>
    </dgm:pt>
    <dgm:pt modelId="{7BE69109-E0D7-45A2-B135-4A4C95BC249A}" type="sibTrans" cxnId="{31F697ED-BDB2-4E9C-A80A-8E8DCB2BABFC}">
      <dgm:prSet/>
      <dgm:spPr/>
      <dgm:t>
        <a:bodyPr/>
        <a:lstStyle/>
        <a:p>
          <a:endParaRPr lang="en-US" sz="1000"/>
        </a:p>
      </dgm:t>
    </dgm:pt>
    <dgm:pt modelId="{4C424333-C1FC-4108-8BF0-7BA4F12863F1}">
      <dgm:prSet phldrT="[Text]" custT="1"/>
      <dgm:spPr/>
      <dgm:t>
        <a:bodyPr/>
        <a:lstStyle/>
        <a:p>
          <a:r>
            <a:rPr lang="ka-GE" sz="1000" dirty="0" smtClean="0"/>
            <a:t>სათანადო დოკუმენტაციის საფუძველზე მიმწოდებლებთან ანგარიშსწორება </a:t>
          </a:r>
          <a:endParaRPr lang="en-US" sz="1000" dirty="0"/>
        </a:p>
      </dgm:t>
    </dgm:pt>
    <dgm:pt modelId="{D44CCA3E-16B7-45EB-9127-92257F6F0600}" type="parTrans" cxnId="{50C78E65-1EAA-4D71-ACD7-B87D49522866}">
      <dgm:prSet/>
      <dgm:spPr/>
      <dgm:t>
        <a:bodyPr/>
        <a:lstStyle/>
        <a:p>
          <a:endParaRPr lang="en-US" sz="1000"/>
        </a:p>
      </dgm:t>
    </dgm:pt>
    <dgm:pt modelId="{C6F3EAFE-BF9E-4412-B2FE-44B0886369A5}" type="sibTrans" cxnId="{50C78E65-1EAA-4D71-ACD7-B87D49522866}">
      <dgm:prSet/>
      <dgm:spPr/>
      <dgm:t>
        <a:bodyPr/>
        <a:lstStyle/>
        <a:p>
          <a:endParaRPr lang="en-US" sz="1000"/>
        </a:p>
      </dgm:t>
    </dgm:pt>
    <dgm:pt modelId="{50B1BCF8-016E-4165-8C35-6D128B96B8D6}" type="pres">
      <dgm:prSet presAssocID="{8BF403D4-BAE0-4AD2-8F86-BB20C221CEFE}" presName="Name0" presStyleCnt="0">
        <dgm:presLayoutVars>
          <dgm:chMax val="1"/>
          <dgm:dir/>
          <dgm:animLvl val="ctr"/>
          <dgm:resizeHandles val="exact"/>
        </dgm:presLayoutVars>
      </dgm:prSet>
      <dgm:spPr/>
      <dgm:t>
        <a:bodyPr/>
        <a:lstStyle/>
        <a:p>
          <a:endParaRPr lang="en-US"/>
        </a:p>
      </dgm:t>
    </dgm:pt>
    <dgm:pt modelId="{A994C30C-AFEF-47B7-A73A-5A0263C859AC}" type="pres">
      <dgm:prSet presAssocID="{B055DFBF-EF1F-45DA-A722-86DF56EC0466}" presName="centerShape" presStyleLbl="node0" presStyleIdx="0" presStyleCnt="1" custScaleX="132157" custScaleY="129615"/>
      <dgm:spPr/>
      <dgm:t>
        <a:bodyPr/>
        <a:lstStyle/>
        <a:p>
          <a:endParaRPr lang="en-US"/>
        </a:p>
      </dgm:t>
    </dgm:pt>
    <dgm:pt modelId="{675EB2CC-AC29-4796-B3C4-C7F91DFEF07B}" type="pres">
      <dgm:prSet presAssocID="{43FC4AF5-DD01-42A9-B9CB-5C63C8DB14B9}" presName="node" presStyleLbl="node1" presStyleIdx="0" presStyleCnt="6" custScaleX="149980" custScaleY="137217">
        <dgm:presLayoutVars>
          <dgm:bulletEnabled val="1"/>
        </dgm:presLayoutVars>
      </dgm:prSet>
      <dgm:spPr/>
      <dgm:t>
        <a:bodyPr/>
        <a:lstStyle/>
        <a:p>
          <a:endParaRPr lang="en-US"/>
        </a:p>
      </dgm:t>
    </dgm:pt>
    <dgm:pt modelId="{F3AB5F39-98E6-4EB1-A378-2475A13723DA}" type="pres">
      <dgm:prSet presAssocID="{43FC4AF5-DD01-42A9-B9CB-5C63C8DB14B9}" presName="dummy" presStyleCnt="0"/>
      <dgm:spPr/>
    </dgm:pt>
    <dgm:pt modelId="{D2F35F1F-D135-46DF-B4D8-684EEF5C11F5}" type="pres">
      <dgm:prSet presAssocID="{ACC74D98-8025-49F8-8056-31CE11F14DD4}" presName="sibTrans" presStyleLbl="sibTrans2D1" presStyleIdx="0" presStyleCnt="6"/>
      <dgm:spPr/>
      <dgm:t>
        <a:bodyPr/>
        <a:lstStyle/>
        <a:p>
          <a:endParaRPr lang="en-US"/>
        </a:p>
      </dgm:t>
    </dgm:pt>
    <dgm:pt modelId="{FF96CF76-3A64-491B-A581-182765C8C177}" type="pres">
      <dgm:prSet presAssocID="{8A4A3015-7FBD-477A-86F1-064DADCA359C}" presName="node" presStyleLbl="node1" presStyleIdx="1" presStyleCnt="6" custScaleX="143342" custScaleY="133322" custRadScaleRad="106241" custRadScaleInc="9627">
        <dgm:presLayoutVars>
          <dgm:bulletEnabled val="1"/>
        </dgm:presLayoutVars>
      </dgm:prSet>
      <dgm:spPr/>
      <dgm:t>
        <a:bodyPr/>
        <a:lstStyle/>
        <a:p>
          <a:endParaRPr lang="en-US"/>
        </a:p>
      </dgm:t>
    </dgm:pt>
    <dgm:pt modelId="{BC8990DB-BD8A-49C3-BEDE-58720904554A}" type="pres">
      <dgm:prSet presAssocID="{8A4A3015-7FBD-477A-86F1-064DADCA359C}" presName="dummy" presStyleCnt="0"/>
      <dgm:spPr/>
    </dgm:pt>
    <dgm:pt modelId="{A451B49D-2755-4129-9307-238912F42129}" type="pres">
      <dgm:prSet presAssocID="{FA011466-FBC5-4376-B110-541A0416D308}" presName="sibTrans" presStyleLbl="sibTrans2D1" presStyleIdx="1" presStyleCnt="6"/>
      <dgm:spPr/>
      <dgm:t>
        <a:bodyPr/>
        <a:lstStyle/>
        <a:p>
          <a:endParaRPr lang="en-US"/>
        </a:p>
      </dgm:t>
    </dgm:pt>
    <dgm:pt modelId="{323BF747-88DE-47EF-8D74-238F18385C2F}" type="pres">
      <dgm:prSet presAssocID="{58284CC7-8528-4DE2-A3BD-BA52B568BFB3}" presName="node" presStyleLbl="node1" presStyleIdx="2" presStyleCnt="6" custScaleX="174271" custScaleY="168305" custRadScaleRad="116870" custRadScaleInc="-23357">
        <dgm:presLayoutVars>
          <dgm:bulletEnabled val="1"/>
        </dgm:presLayoutVars>
      </dgm:prSet>
      <dgm:spPr/>
      <dgm:t>
        <a:bodyPr/>
        <a:lstStyle/>
        <a:p>
          <a:endParaRPr lang="en-US"/>
        </a:p>
      </dgm:t>
    </dgm:pt>
    <dgm:pt modelId="{E1A0EAB9-E127-4588-AC9C-559DC3F375C0}" type="pres">
      <dgm:prSet presAssocID="{58284CC7-8528-4DE2-A3BD-BA52B568BFB3}" presName="dummy" presStyleCnt="0"/>
      <dgm:spPr/>
    </dgm:pt>
    <dgm:pt modelId="{58C627F4-D4F8-45D3-9EC4-C28C32E796C5}" type="pres">
      <dgm:prSet presAssocID="{77635CC3-B262-47DF-BD70-4AEB762ED17A}" presName="sibTrans" presStyleLbl="sibTrans2D1" presStyleIdx="2" presStyleCnt="6"/>
      <dgm:spPr/>
      <dgm:t>
        <a:bodyPr/>
        <a:lstStyle/>
        <a:p>
          <a:endParaRPr lang="en-US"/>
        </a:p>
      </dgm:t>
    </dgm:pt>
    <dgm:pt modelId="{E6C6A168-6271-4A67-81C9-ABA4A22D2F4D}" type="pres">
      <dgm:prSet presAssocID="{3605B513-01EA-4AB5-BBD0-EE812D51A90A}" presName="node" presStyleLbl="node1" presStyleIdx="3" presStyleCnt="6" custScaleX="155638" custScaleY="154167">
        <dgm:presLayoutVars>
          <dgm:bulletEnabled val="1"/>
        </dgm:presLayoutVars>
      </dgm:prSet>
      <dgm:spPr/>
      <dgm:t>
        <a:bodyPr/>
        <a:lstStyle/>
        <a:p>
          <a:endParaRPr lang="en-US"/>
        </a:p>
      </dgm:t>
    </dgm:pt>
    <dgm:pt modelId="{B3F55E17-3DEB-497F-9AE5-5D4BC597969F}" type="pres">
      <dgm:prSet presAssocID="{3605B513-01EA-4AB5-BBD0-EE812D51A90A}" presName="dummy" presStyleCnt="0"/>
      <dgm:spPr/>
    </dgm:pt>
    <dgm:pt modelId="{6AD14698-9D32-4261-9CF7-70663ED8AEE0}" type="pres">
      <dgm:prSet presAssocID="{309499D0-A9B6-42BC-80BA-918329FD8995}" presName="sibTrans" presStyleLbl="sibTrans2D1" presStyleIdx="3" presStyleCnt="6"/>
      <dgm:spPr/>
      <dgm:t>
        <a:bodyPr/>
        <a:lstStyle/>
        <a:p>
          <a:endParaRPr lang="en-US"/>
        </a:p>
      </dgm:t>
    </dgm:pt>
    <dgm:pt modelId="{537CC43A-FC62-4FF9-A8CA-5839CE143D02}" type="pres">
      <dgm:prSet presAssocID="{95654186-6606-488E-BB8D-29BA4D71B9F3}" presName="node" presStyleLbl="node1" presStyleIdx="4" presStyleCnt="6" custScaleX="191380" custScaleY="188212" custRadScaleRad="121713" custRadScaleInc="-4463">
        <dgm:presLayoutVars>
          <dgm:bulletEnabled val="1"/>
        </dgm:presLayoutVars>
      </dgm:prSet>
      <dgm:spPr/>
      <dgm:t>
        <a:bodyPr/>
        <a:lstStyle/>
        <a:p>
          <a:endParaRPr lang="en-US"/>
        </a:p>
      </dgm:t>
    </dgm:pt>
    <dgm:pt modelId="{1B3ED809-3F25-41EB-95D2-A716FAC0A333}" type="pres">
      <dgm:prSet presAssocID="{95654186-6606-488E-BB8D-29BA4D71B9F3}" presName="dummy" presStyleCnt="0"/>
      <dgm:spPr/>
    </dgm:pt>
    <dgm:pt modelId="{2CE679BA-C349-496D-8682-8760341BBEBB}" type="pres">
      <dgm:prSet presAssocID="{7BE69109-E0D7-45A2-B135-4A4C95BC249A}" presName="sibTrans" presStyleLbl="sibTrans2D1" presStyleIdx="4" presStyleCnt="6"/>
      <dgm:spPr/>
      <dgm:t>
        <a:bodyPr/>
        <a:lstStyle/>
        <a:p>
          <a:endParaRPr lang="en-US"/>
        </a:p>
      </dgm:t>
    </dgm:pt>
    <dgm:pt modelId="{33250220-C730-4B93-A70E-EAFF61CC6993}" type="pres">
      <dgm:prSet presAssocID="{4C424333-C1FC-4108-8BF0-7BA4F12863F1}" presName="node" presStyleLbl="node1" presStyleIdx="5" presStyleCnt="6" custScaleX="173515" custScaleY="160636" custRadScaleRad="112589" custRadScaleInc="-18175">
        <dgm:presLayoutVars>
          <dgm:bulletEnabled val="1"/>
        </dgm:presLayoutVars>
      </dgm:prSet>
      <dgm:spPr/>
      <dgm:t>
        <a:bodyPr/>
        <a:lstStyle/>
        <a:p>
          <a:endParaRPr lang="en-US"/>
        </a:p>
      </dgm:t>
    </dgm:pt>
    <dgm:pt modelId="{93CBBAEF-B28E-4101-963F-5825EC4903D8}" type="pres">
      <dgm:prSet presAssocID="{4C424333-C1FC-4108-8BF0-7BA4F12863F1}" presName="dummy" presStyleCnt="0"/>
      <dgm:spPr/>
    </dgm:pt>
    <dgm:pt modelId="{7C4A6181-88BC-47AF-A324-E5A7F85A0EDB}" type="pres">
      <dgm:prSet presAssocID="{C6F3EAFE-BF9E-4412-B2FE-44B0886369A5}" presName="sibTrans" presStyleLbl="sibTrans2D1" presStyleIdx="5" presStyleCnt="6"/>
      <dgm:spPr/>
      <dgm:t>
        <a:bodyPr/>
        <a:lstStyle/>
        <a:p>
          <a:endParaRPr lang="en-US"/>
        </a:p>
      </dgm:t>
    </dgm:pt>
  </dgm:ptLst>
  <dgm:cxnLst>
    <dgm:cxn modelId="{14FB00BD-8195-4B28-AA5D-9B23E0CB9046}" type="presOf" srcId="{95654186-6606-488E-BB8D-29BA4D71B9F3}" destId="{537CC43A-FC62-4FF9-A8CA-5839CE143D02}" srcOrd="0" destOrd="0" presId="urn:microsoft.com/office/officeart/2005/8/layout/radial6"/>
    <dgm:cxn modelId="{8D32D4D9-4B9A-4DEB-8FBF-BB7083602E69}" type="presOf" srcId="{FA011466-FBC5-4376-B110-541A0416D308}" destId="{A451B49D-2755-4129-9307-238912F42129}" srcOrd="0" destOrd="0" presId="urn:microsoft.com/office/officeart/2005/8/layout/radial6"/>
    <dgm:cxn modelId="{7C10ECE7-88E4-4C75-A011-4701AB56FB13}" type="presOf" srcId="{ACC74D98-8025-49F8-8056-31CE11F14DD4}" destId="{D2F35F1F-D135-46DF-B4D8-684EEF5C11F5}" srcOrd="0" destOrd="0" presId="urn:microsoft.com/office/officeart/2005/8/layout/radial6"/>
    <dgm:cxn modelId="{59E68267-7CE4-4224-8FDC-CB33E5A02A68}" type="presOf" srcId="{B055DFBF-EF1F-45DA-A722-86DF56EC0466}" destId="{A994C30C-AFEF-47B7-A73A-5A0263C859AC}" srcOrd="0" destOrd="0" presId="urn:microsoft.com/office/officeart/2005/8/layout/radial6"/>
    <dgm:cxn modelId="{3AB1B755-02FF-4DDB-B547-A882BD4A3CA4}" type="presOf" srcId="{C6F3EAFE-BF9E-4412-B2FE-44B0886369A5}" destId="{7C4A6181-88BC-47AF-A324-E5A7F85A0EDB}" srcOrd="0" destOrd="0" presId="urn:microsoft.com/office/officeart/2005/8/layout/radial6"/>
    <dgm:cxn modelId="{64369E0C-BBA8-4E0B-9C5B-259B2A0FC9EE}" srcId="{B055DFBF-EF1F-45DA-A722-86DF56EC0466}" destId="{8A4A3015-7FBD-477A-86F1-064DADCA359C}" srcOrd="1" destOrd="0" parTransId="{3D231DA9-386E-447B-8C5D-BFE9C8427C10}" sibTransId="{FA011466-FBC5-4376-B110-541A0416D308}"/>
    <dgm:cxn modelId="{BA31766B-8A6E-46C9-BEE8-E3C2F8FC677D}" type="presOf" srcId="{4C424333-C1FC-4108-8BF0-7BA4F12863F1}" destId="{33250220-C730-4B93-A70E-EAFF61CC6993}" srcOrd="0" destOrd="0" presId="urn:microsoft.com/office/officeart/2005/8/layout/radial6"/>
    <dgm:cxn modelId="{2A2A3D49-93C2-485B-ABDC-F4643585725D}" type="presOf" srcId="{8BF403D4-BAE0-4AD2-8F86-BB20C221CEFE}" destId="{50B1BCF8-016E-4165-8C35-6D128B96B8D6}" srcOrd="0" destOrd="0" presId="urn:microsoft.com/office/officeart/2005/8/layout/radial6"/>
    <dgm:cxn modelId="{8B078A3F-7B1F-4831-8110-E7CABA8F00D6}" type="presOf" srcId="{7BE69109-E0D7-45A2-B135-4A4C95BC249A}" destId="{2CE679BA-C349-496D-8682-8760341BBEBB}" srcOrd="0" destOrd="0" presId="urn:microsoft.com/office/officeart/2005/8/layout/radial6"/>
    <dgm:cxn modelId="{50C78E65-1EAA-4D71-ACD7-B87D49522866}" srcId="{B055DFBF-EF1F-45DA-A722-86DF56EC0466}" destId="{4C424333-C1FC-4108-8BF0-7BA4F12863F1}" srcOrd="5" destOrd="0" parTransId="{D44CCA3E-16B7-45EB-9127-92257F6F0600}" sibTransId="{C6F3EAFE-BF9E-4412-B2FE-44B0886369A5}"/>
    <dgm:cxn modelId="{55DEBFCE-B97A-4292-956C-4E37A4BB0FCB}" type="presOf" srcId="{43FC4AF5-DD01-42A9-B9CB-5C63C8DB14B9}" destId="{675EB2CC-AC29-4796-B3C4-C7F91DFEF07B}" srcOrd="0" destOrd="0" presId="urn:microsoft.com/office/officeart/2005/8/layout/radial6"/>
    <dgm:cxn modelId="{DEEBB771-0BD8-4FC9-8051-52B5CEBA3DE3}" srcId="{8BF403D4-BAE0-4AD2-8F86-BB20C221CEFE}" destId="{B055DFBF-EF1F-45DA-A722-86DF56EC0466}" srcOrd="0" destOrd="0" parTransId="{D1F80B77-28B5-4FAA-B719-EBD48BEA7953}" sibTransId="{ED08C6F6-DD1C-404B-B9B9-F4C97F59ED65}"/>
    <dgm:cxn modelId="{66D1A154-3192-4A77-8BB0-D46E72D68187}" type="presOf" srcId="{8A4A3015-7FBD-477A-86F1-064DADCA359C}" destId="{FF96CF76-3A64-491B-A581-182765C8C177}" srcOrd="0" destOrd="0" presId="urn:microsoft.com/office/officeart/2005/8/layout/radial6"/>
    <dgm:cxn modelId="{EC051527-77D6-4C1F-B011-92ACCFA2F363}" type="presOf" srcId="{309499D0-A9B6-42BC-80BA-918329FD8995}" destId="{6AD14698-9D32-4261-9CF7-70663ED8AEE0}" srcOrd="0" destOrd="0" presId="urn:microsoft.com/office/officeart/2005/8/layout/radial6"/>
    <dgm:cxn modelId="{30B9A6B6-F722-45BD-AE62-1538561FB8AE}" type="presOf" srcId="{58284CC7-8528-4DE2-A3BD-BA52B568BFB3}" destId="{323BF747-88DE-47EF-8D74-238F18385C2F}" srcOrd="0" destOrd="0" presId="urn:microsoft.com/office/officeart/2005/8/layout/radial6"/>
    <dgm:cxn modelId="{31F697ED-BDB2-4E9C-A80A-8E8DCB2BABFC}" srcId="{B055DFBF-EF1F-45DA-A722-86DF56EC0466}" destId="{95654186-6606-488E-BB8D-29BA4D71B9F3}" srcOrd="4" destOrd="0" parTransId="{C006C90B-0766-4DF3-8735-664A2446480A}" sibTransId="{7BE69109-E0D7-45A2-B135-4A4C95BC249A}"/>
    <dgm:cxn modelId="{970DFB51-387E-4137-9FD9-3508271ED415}" srcId="{B055DFBF-EF1F-45DA-A722-86DF56EC0466}" destId="{3605B513-01EA-4AB5-BBD0-EE812D51A90A}" srcOrd="3" destOrd="0" parTransId="{70F02958-1E82-42D8-BF1B-853D367D9CEB}" sibTransId="{309499D0-A9B6-42BC-80BA-918329FD8995}"/>
    <dgm:cxn modelId="{289B2657-25E1-4A2A-9A97-16902629E191}" type="presOf" srcId="{3605B513-01EA-4AB5-BBD0-EE812D51A90A}" destId="{E6C6A168-6271-4A67-81C9-ABA4A22D2F4D}" srcOrd="0" destOrd="0" presId="urn:microsoft.com/office/officeart/2005/8/layout/radial6"/>
    <dgm:cxn modelId="{20FB19C4-0DA7-4969-89EF-DB169EF948E3}" type="presOf" srcId="{77635CC3-B262-47DF-BD70-4AEB762ED17A}" destId="{58C627F4-D4F8-45D3-9EC4-C28C32E796C5}" srcOrd="0" destOrd="0" presId="urn:microsoft.com/office/officeart/2005/8/layout/radial6"/>
    <dgm:cxn modelId="{00D67314-B7DD-4439-8D5C-6A9314271AB3}" srcId="{B055DFBF-EF1F-45DA-A722-86DF56EC0466}" destId="{58284CC7-8528-4DE2-A3BD-BA52B568BFB3}" srcOrd="2" destOrd="0" parTransId="{00D74275-EC4F-431A-8309-E3177023AF35}" sibTransId="{77635CC3-B262-47DF-BD70-4AEB762ED17A}"/>
    <dgm:cxn modelId="{9D257242-51F4-47E2-945F-5CFAB3F5077D}" srcId="{B055DFBF-EF1F-45DA-A722-86DF56EC0466}" destId="{43FC4AF5-DD01-42A9-B9CB-5C63C8DB14B9}" srcOrd="0" destOrd="0" parTransId="{41BAA988-2F5D-43AA-9CA7-C71DB6359892}" sibTransId="{ACC74D98-8025-49F8-8056-31CE11F14DD4}"/>
    <dgm:cxn modelId="{F670527B-A21E-4EE2-848E-6F7752367828}" type="presParOf" srcId="{50B1BCF8-016E-4165-8C35-6D128B96B8D6}" destId="{A994C30C-AFEF-47B7-A73A-5A0263C859AC}" srcOrd="0" destOrd="0" presId="urn:microsoft.com/office/officeart/2005/8/layout/radial6"/>
    <dgm:cxn modelId="{AF0E33FD-852A-472A-8CCC-2DF20D2CAF13}" type="presParOf" srcId="{50B1BCF8-016E-4165-8C35-6D128B96B8D6}" destId="{675EB2CC-AC29-4796-B3C4-C7F91DFEF07B}" srcOrd="1" destOrd="0" presId="urn:microsoft.com/office/officeart/2005/8/layout/radial6"/>
    <dgm:cxn modelId="{DD090079-EBB4-49A2-82A8-AC9AD21C7D1E}" type="presParOf" srcId="{50B1BCF8-016E-4165-8C35-6D128B96B8D6}" destId="{F3AB5F39-98E6-4EB1-A378-2475A13723DA}" srcOrd="2" destOrd="0" presId="urn:microsoft.com/office/officeart/2005/8/layout/radial6"/>
    <dgm:cxn modelId="{01B7E7C0-BE04-463C-8ED5-7895D1B7C9D8}" type="presParOf" srcId="{50B1BCF8-016E-4165-8C35-6D128B96B8D6}" destId="{D2F35F1F-D135-46DF-B4D8-684EEF5C11F5}" srcOrd="3" destOrd="0" presId="urn:microsoft.com/office/officeart/2005/8/layout/radial6"/>
    <dgm:cxn modelId="{83B03B03-9467-4894-A2A9-F367B33B497E}" type="presParOf" srcId="{50B1BCF8-016E-4165-8C35-6D128B96B8D6}" destId="{FF96CF76-3A64-491B-A581-182765C8C177}" srcOrd="4" destOrd="0" presId="urn:microsoft.com/office/officeart/2005/8/layout/radial6"/>
    <dgm:cxn modelId="{FBBFCD76-FEC1-4E7F-9B93-723EA6FD0412}" type="presParOf" srcId="{50B1BCF8-016E-4165-8C35-6D128B96B8D6}" destId="{BC8990DB-BD8A-49C3-BEDE-58720904554A}" srcOrd="5" destOrd="0" presId="urn:microsoft.com/office/officeart/2005/8/layout/radial6"/>
    <dgm:cxn modelId="{E91BA4D8-3459-4C2A-ABC4-8C2E43A93DDE}" type="presParOf" srcId="{50B1BCF8-016E-4165-8C35-6D128B96B8D6}" destId="{A451B49D-2755-4129-9307-238912F42129}" srcOrd="6" destOrd="0" presId="urn:microsoft.com/office/officeart/2005/8/layout/radial6"/>
    <dgm:cxn modelId="{725B3306-8049-4CF3-BF7B-AFD69F603722}" type="presParOf" srcId="{50B1BCF8-016E-4165-8C35-6D128B96B8D6}" destId="{323BF747-88DE-47EF-8D74-238F18385C2F}" srcOrd="7" destOrd="0" presId="urn:microsoft.com/office/officeart/2005/8/layout/radial6"/>
    <dgm:cxn modelId="{5F7FB014-CBE6-487D-939E-BD69424FA24E}" type="presParOf" srcId="{50B1BCF8-016E-4165-8C35-6D128B96B8D6}" destId="{E1A0EAB9-E127-4588-AC9C-559DC3F375C0}" srcOrd="8" destOrd="0" presId="urn:microsoft.com/office/officeart/2005/8/layout/radial6"/>
    <dgm:cxn modelId="{9A0CEBFE-DA24-4D3D-B000-EBB4D809E480}" type="presParOf" srcId="{50B1BCF8-016E-4165-8C35-6D128B96B8D6}" destId="{58C627F4-D4F8-45D3-9EC4-C28C32E796C5}" srcOrd="9" destOrd="0" presId="urn:microsoft.com/office/officeart/2005/8/layout/radial6"/>
    <dgm:cxn modelId="{461D7A56-3071-4878-B1C8-60E259614E35}" type="presParOf" srcId="{50B1BCF8-016E-4165-8C35-6D128B96B8D6}" destId="{E6C6A168-6271-4A67-81C9-ABA4A22D2F4D}" srcOrd="10" destOrd="0" presId="urn:microsoft.com/office/officeart/2005/8/layout/radial6"/>
    <dgm:cxn modelId="{196C039F-CA14-4153-A9CB-16DF00E68944}" type="presParOf" srcId="{50B1BCF8-016E-4165-8C35-6D128B96B8D6}" destId="{B3F55E17-3DEB-497F-9AE5-5D4BC597969F}" srcOrd="11" destOrd="0" presId="urn:microsoft.com/office/officeart/2005/8/layout/radial6"/>
    <dgm:cxn modelId="{ED52DEDA-D517-43B6-AD48-C2294D36266C}" type="presParOf" srcId="{50B1BCF8-016E-4165-8C35-6D128B96B8D6}" destId="{6AD14698-9D32-4261-9CF7-70663ED8AEE0}" srcOrd="12" destOrd="0" presId="urn:microsoft.com/office/officeart/2005/8/layout/radial6"/>
    <dgm:cxn modelId="{0EC45760-43A2-4D8E-8959-83038481C462}" type="presParOf" srcId="{50B1BCF8-016E-4165-8C35-6D128B96B8D6}" destId="{537CC43A-FC62-4FF9-A8CA-5839CE143D02}" srcOrd="13" destOrd="0" presId="urn:microsoft.com/office/officeart/2005/8/layout/radial6"/>
    <dgm:cxn modelId="{F5570D29-AC94-4020-B15E-D5037F4F4BD3}" type="presParOf" srcId="{50B1BCF8-016E-4165-8C35-6D128B96B8D6}" destId="{1B3ED809-3F25-41EB-95D2-A716FAC0A333}" srcOrd="14" destOrd="0" presId="urn:microsoft.com/office/officeart/2005/8/layout/radial6"/>
    <dgm:cxn modelId="{35F3AE7C-58C3-41C8-ACD5-89F16D1798DA}" type="presParOf" srcId="{50B1BCF8-016E-4165-8C35-6D128B96B8D6}" destId="{2CE679BA-C349-496D-8682-8760341BBEBB}" srcOrd="15" destOrd="0" presId="urn:microsoft.com/office/officeart/2005/8/layout/radial6"/>
    <dgm:cxn modelId="{F0EBE6E4-C97B-477A-A0DF-CA60309C2A8A}" type="presParOf" srcId="{50B1BCF8-016E-4165-8C35-6D128B96B8D6}" destId="{33250220-C730-4B93-A70E-EAFF61CC6993}" srcOrd="16" destOrd="0" presId="urn:microsoft.com/office/officeart/2005/8/layout/radial6"/>
    <dgm:cxn modelId="{8C48B792-761B-4160-AE7E-5BEC4EF37931}" type="presParOf" srcId="{50B1BCF8-016E-4165-8C35-6D128B96B8D6}" destId="{93CBBAEF-B28E-4101-963F-5825EC4903D8}" srcOrd="17" destOrd="0" presId="urn:microsoft.com/office/officeart/2005/8/layout/radial6"/>
    <dgm:cxn modelId="{9E1C61E0-0976-491A-AA6B-DCD3025567C2}" type="presParOf" srcId="{50B1BCF8-016E-4165-8C35-6D128B96B8D6}" destId="{7C4A6181-88BC-47AF-A324-E5A7F85A0EDB}" srcOrd="18"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06EC745-28AC-48AE-A8E7-8644C01AD323}" type="doc">
      <dgm:prSet loTypeId="urn:microsoft.com/office/officeart/2005/8/layout/arrow5" loCatId="relationship" qsTypeId="urn:microsoft.com/office/officeart/2005/8/quickstyle/simple1" qsCatId="simple" csTypeId="urn:microsoft.com/office/officeart/2005/8/colors/accent3_2" csCatId="accent3" phldr="1"/>
      <dgm:spPr/>
      <dgm:t>
        <a:bodyPr/>
        <a:lstStyle/>
        <a:p>
          <a:endParaRPr lang="en-US"/>
        </a:p>
      </dgm:t>
    </dgm:pt>
    <dgm:pt modelId="{FAF61317-8910-4F11-84BD-69ADB3B3A84D}">
      <dgm:prSet phldrT="[Text]" custT="1"/>
      <dgm:spPr/>
      <dgm:t>
        <a:bodyPr/>
        <a:lstStyle/>
        <a:p>
          <a:r>
            <a:rPr lang="ka-GE" sz="1000" dirty="0" smtClean="0"/>
            <a:t>შესყიდვების პროცესის სრულად ასახვა პროგრამული უზრუნველყოფის მეშვეობით</a:t>
          </a:r>
          <a:endParaRPr lang="en-US" sz="1000" dirty="0"/>
        </a:p>
      </dgm:t>
    </dgm:pt>
    <dgm:pt modelId="{9E909503-C3BC-4DFD-8585-D61089594454}" type="parTrans" cxnId="{29A0707C-4846-470F-A579-58D40533B95A}">
      <dgm:prSet/>
      <dgm:spPr/>
      <dgm:t>
        <a:bodyPr/>
        <a:lstStyle/>
        <a:p>
          <a:endParaRPr lang="en-US"/>
        </a:p>
      </dgm:t>
    </dgm:pt>
    <dgm:pt modelId="{CB075234-F802-42DF-9489-8DCE261A2863}" type="sibTrans" cxnId="{29A0707C-4846-470F-A579-58D40533B95A}">
      <dgm:prSet/>
      <dgm:spPr/>
      <dgm:t>
        <a:bodyPr/>
        <a:lstStyle/>
        <a:p>
          <a:endParaRPr lang="en-US"/>
        </a:p>
      </dgm:t>
    </dgm:pt>
    <dgm:pt modelId="{E45C633E-CC1B-4845-973E-E757ECB73B32}">
      <dgm:prSet phldrT="[Text]" custT="1"/>
      <dgm:spPr/>
      <dgm:t>
        <a:bodyPr/>
        <a:lstStyle/>
        <a:p>
          <a:r>
            <a:rPr lang="ka-GE" sz="1000" dirty="0" smtClean="0"/>
            <a:t>პროცესში მონაწილე სუბიექტების ანგარიშვალდებულების გაზრდა</a:t>
          </a:r>
          <a:endParaRPr lang="en-US" sz="1000" dirty="0"/>
        </a:p>
      </dgm:t>
    </dgm:pt>
    <dgm:pt modelId="{D0E36E21-E43C-41C9-9506-79C54A10E7BA}" type="parTrans" cxnId="{E0860203-0B7A-47E3-9884-C90452E5DEE1}">
      <dgm:prSet/>
      <dgm:spPr/>
      <dgm:t>
        <a:bodyPr/>
        <a:lstStyle/>
        <a:p>
          <a:endParaRPr lang="en-US"/>
        </a:p>
      </dgm:t>
    </dgm:pt>
    <dgm:pt modelId="{C71F9137-543E-4647-B94E-6BDC3C89A85D}" type="sibTrans" cxnId="{E0860203-0B7A-47E3-9884-C90452E5DEE1}">
      <dgm:prSet/>
      <dgm:spPr/>
      <dgm:t>
        <a:bodyPr/>
        <a:lstStyle/>
        <a:p>
          <a:endParaRPr lang="en-US"/>
        </a:p>
      </dgm:t>
    </dgm:pt>
    <dgm:pt modelId="{E5DF5469-3960-46B7-A2A5-4545CFD21478}" type="pres">
      <dgm:prSet presAssocID="{F06EC745-28AC-48AE-A8E7-8644C01AD323}" presName="diagram" presStyleCnt="0">
        <dgm:presLayoutVars>
          <dgm:dir/>
          <dgm:resizeHandles val="exact"/>
        </dgm:presLayoutVars>
      </dgm:prSet>
      <dgm:spPr/>
      <dgm:t>
        <a:bodyPr/>
        <a:lstStyle/>
        <a:p>
          <a:endParaRPr lang="en-US"/>
        </a:p>
      </dgm:t>
    </dgm:pt>
    <dgm:pt modelId="{CFBFEB7C-39F7-4D1E-9162-70FBBA2D976A}" type="pres">
      <dgm:prSet presAssocID="{FAF61317-8910-4F11-84BD-69ADB3B3A84D}" presName="arrow" presStyleLbl="node1" presStyleIdx="0" presStyleCnt="2">
        <dgm:presLayoutVars>
          <dgm:bulletEnabled val="1"/>
        </dgm:presLayoutVars>
      </dgm:prSet>
      <dgm:spPr/>
      <dgm:t>
        <a:bodyPr/>
        <a:lstStyle/>
        <a:p>
          <a:endParaRPr lang="en-US"/>
        </a:p>
      </dgm:t>
    </dgm:pt>
    <dgm:pt modelId="{F653CED9-BC42-4646-888F-C7BA71B3B7B9}" type="pres">
      <dgm:prSet presAssocID="{E45C633E-CC1B-4845-973E-E757ECB73B32}" presName="arrow" presStyleLbl="node1" presStyleIdx="1" presStyleCnt="2">
        <dgm:presLayoutVars>
          <dgm:bulletEnabled val="1"/>
        </dgm:presLayoutVars>
      </dgm:prSet>
      <dgm:spPr/>
      <dgm:t>
        <a:bodyPr/>
        <a:lstStyle/>
        <a:p>
          <a:endParaRPr lang="en-US"/>
        </a:p>
      </dgm:t>
    </dgm:pt>
  </dgm:ptLst>
  <dgm:cxnLst>
    <dgm:cxn modelId="{F391B462-92BF-41DB-A451-71FE2D4DFFAE}" type="presOf" srcId="{FAF61317-8910-4F11-84BD-69ADB3B3A84D}" destId="{CFBFEB7C-39F7-4D1E-9162-70FBBA2D976A}" srcOrd="0" destOrd="0" presId="urn:microsoft.com/office/officeart/2005/8/layout/arrow5"/>
    <dgm:cxn modelId="{29A0707C-4846-470F-A579-58D40533B95A}" srcId="{F06EC745-28AC-48AE-A8E7-8644C01AD323}" destId="{FAF61317-8910-4F11-84BD-69ADB3B3A84D}" srcOrd="0" destOrd="0" parTransId="{9E909503-C3BC-4DFD-8585-D61089594454}" sibTransId="{CB075234-F802-42DF-9489-8DCE261A2863}"/>
    <dgm:cxn modelId="{E0860203-0B7A-47E3-9884-C90452E5DEE1}" srcId="{F06EC745-28AC-48AE-A8E7-8644C01AD323}" destId="{E45C633E-CC1B-4845-973E-E757ECB73B32}" srcOrd="1" destOrd="0" parTransId="{D0E36E21-E43C-41C9-9506-79C54A10E7BA}" sibTransId="{C71F9137-543E-4647-B94E-6BDC3C89A85D}"/>
    <dgm:cxn modelId="{BCA00518-F890-40D5-8A7B-958975297A71}" type="presOf" srcId="{F06EC745-28AC-48AE-A8E7-8644C01AD323}" destId="{E5DF5469-3960-46B7-A2A5-4545CFD21478}" srcOrd="0" destOrd="0" presId="urn:microsoft.com/office/officeart/2005/8/layout/arrow5"/>
    <dgm:cxn modelId="{7D476141-2D2A-4BF1-B8A8-6030701467F3}" type="presOf" srcId="{E45C633E-CC1B-4845-973E-E757ECB73B32}" destId="{F653CED9-BC42-4646-888F-C7BA71B3B7B9}" srcOrd="0" destOrd="0" presId="urn:microsoft.com/office/officeart/2005/8/layout/arrow5"/>
    <dgm:cxn modelId="{2EDAB168-46B2-4D6B-B041-B979C6694CEA}" type="presParOf" srcId="{E5DF5469-3960-46B7-A2A5-4545CFD21478}" destId="{CFBFEB7C-39F7-4D1E-9162-70FBBA2D976A}" srcOrd="0" destOrd="0" presId="urn:microsoft.com/office/officeart/2005/8/layout/arrow5"/>
    <dgm:cxn modelId="{3C31E9A1-853C-4234-A580-E70A091A609A}" type="presParOf" srcId="{E5DF5469-3960-46B7-A2A5-4545CFD21478}" destId="{F653CED9-BC42-4646-888F-C7BA71B3B7B9}" srcOrd="1" destOrd="0" presId="urn:microsoft.com/office/officeart/2005/8/layout/arrow5"/>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38A8133-3E40-402C-946A-46EDFDAB9CEF}" type="doc">
      <dgm:prSet loTypeId="urn:microsoft.com/office/officeart/2005/8/layout/hList3" loCatId="list" qsTypeId="urn:microsoft.com/office/officeart/2005/8/quickstyle/simple1" qsCatId="simple" csTypeId="urn:microsoft.com/office/officeart/2005/8/colors/accent0_2" csCatId="mainScheme" phldr="1"/>
      <dgm:spPr/>
      <dgm:t>
        <a:bodyPr/>
        <a:lstStyle/>
        <a:p>
          <a:endParaRPr lang="en-US"/>
        </a:p>
      </dgm:t>
    </dgm:pt>
    <dgm:pt modelId="{6268069D-3686-43AB-9BF2-8CC24E482295}">
      <dgm:prSet phldrT="[Text]"/>
      <dgm:spPr/>
      <dgm:t>
        <a:bodyPr/>
        <a:lstStyle/>
        <a:p>
          <a:r>
            <a:rPr lang="ka-GE" dirty="0" smtClean="0"/>
            <a:t>სამორიგეო ავტომობილების მიზნობრივი გამოყენების პროცესი </a:t>
          </a:r>
          <a:endParaRPr lang="en-US" dirty="0"/>
        </a:p>
      </dgm:t>
    </dgm:pt>
    <dgm:pt modelId="{58658C77-ED6D-4298-A951-DD51F9FC60B6}" type="parTrans" cxnId="{061F72DD-AC39-41F9-ABA6-BCBD4FBF5CFA}">
      <dgm:prSet/>
      <dgm:spPr/>
      <dgm:t>
        <a:bodyPr/>
        <a:lstStyle/>
        <a:p>
          <a:endParaRPr lang="en-US"/>
        </a:p>
      </dgm:t>
    </dgm:pt>
    <dgm:pt modelId="{EDDC657C-4990-4F3B-A09E-983D14A403E5}" type="sibTrans" cxnId="{061F72DD-AC39-41F9-ABA6-BCBD4FBF5CFA}">
      <dgm:prSet/>
      <dgm:spPr/>
      <dgm:t>
        <a:bodyPr/>
        <a:lstStyle/>
        <a:p>
          <a:endParaRPr lang="en-US"/>
        </a:p>
      </dgm:t>
    </dgm:pt>
    <dgm:pt modelId="{4D96B6B5-17C0-40D6-B447-3D4AD40B87A7}">
      <dgm:prSet phldrT="[Text]" custT="1"/>
      <dgm:spPr/>
      <dgm:t>
        <a:bodyPr/>
        <a:lstStyle/>
        <a:p>
          <a:pPr algn="ctr"/>
          <a:r>
            <a:rPr lang="ka-GE" sz="1000" b="1" dirty="0" smtClean="0">
              <a:solidFill>
                <a:srgbClr val="C00000"/>
              </a:solidFill>
            </a:rPr>
            <a:t>კრიტერიუმი</a:t>
          </a:r>
        </a:p>
        <a:p>
          <a:pPr algn="just"/>
          <a:r>
            <a:rPr lang="ka-GE" sz="1000" dirty="0" smtClean="0"/>
            <a:t>მთავრობის </a:t>
          </a:r>
          <a:r>
            <a:rPr lang="en-US" sz="1000" dirty="0" smtClean="0"/>
            <a:t>N121 </a:t>
          </a:r>
          <a:r>
            <a:rPr lang="ka-GE" sz="1000" dirty="0" smtClean="0"/>
            <a:t>დადგენილების შესაბამისად, „სამორიგეო ავტომობილი − ზოგადი სამსახურებრივი საჭიროებიდან გამომდინარე დაკისრებული სამსახურებრივი მოვალეობების შესასრულებლად განკუთვნილი ავტოსატრანსპორტო საშუალებაა, რომელიც გამოიყოფა ყოველი კონკრეტული მოთხოვნის საფუძველზე დაწესებულების კონკრეტულ თანამშრომელზე“  </a:t>
          </a:r>
        </a:p>
      </dgm:t>
    </dgm:pt>
    <dgm:pt modelId="{D5DF0C8F-401A-43E0-B263-F557D0EA914A}" type="sibTrans" cxnId="{427781E1-C536-4AD5-A97A-39DC90478CA0}">
      <dgm:prSet/>
      <dgm:spPr/>
      <dgm:t>
        <a:bodyPr/>
        <a:lstStyle/>
        <a:p>
          <a:endParaRPr lang="en-US"/>
        </a:p>
      </dgm:t>
    </dgm:pt>
    <dgm:pt modelId="{F3BE9E75-21E9-4F52-BF0C-ECCC1E61A84D}" type="parTrans" cxnId="{427781E1-C536-4AD5-A97A-39DC90478CA0}">
      <dgm:prSet/>
      <dgm:spPr/>
      <dgm:t>
        <a:bodyPr/>
        <a:lstStyle/>
        <a:p>
          <a:endParaRPr lang="en-US"/>
        </a:p>
      </dgm:t>
    </dgm:pt>
    <dgm:pt modelId="{5B33A665-50C4-4D74-876A-E583A6868D07}">
      <dgm:prSet phldrT="[Text]" custT="1"/>
      <dgm:spPr/>
      <dgm:t>
        <a:bodyPr/>
        <a:lstStyle/>
        <a:p>
          <a:pPr algn="ctr"/>
          <a:r>
            <a:rPr lang="ka-GE" sz="1000" b="1" dirty="0" smtClean="0">
              <a:solidFill>
                <a:schemeClr val="tx1"/>
              </a:solidFill>
            </a:rPr>
            <a:t>არსებული გარემოება</a:t>
          </a:r>
        </a:p>
        <a:p>
          <a:pPr algn="just"/>
          <a:r>
            <a:rPr lang="ka-GE" sz="1000" dirty="0" smtClean="0"/>
            <a:t>სამორიგეო ავტომობილის მიზანშეწონილად გამოყენების დასადასტურებლად სააგენტო არ აწარმოებს სამგზავრო ბარათებს, სადაც აისახებოდა ავტომობილით მოსარგებლე პირი, სამსახურებრივი დანიშნულება, გადაადგილების მარშრუტი და ფაქტობრივად გავლილი მანძილი, რომლის მეშვეობითაც შესაძლებელია პერიოდულად კონკრეტულ ავტომობილზე სამგზავრო ბარათებიდან დაჯამებული მანძილის დადარება ავტომობილის ოდომეტრის მონაცემებთან.</a:t>
          </a:r>
        </a:p>
      </dgm:t>
    </dgm:pt>
    <dgm:pt modelId="{34BB5E68-055C-40BB-AB91-643132A3DAE7}" type="parTrans" cxnId="{A0487A44-D875-486D-94F6-BD2B0CAB6520}">
      <dgm:prSet/>
      <dgm:spPr/>
      <dgm:t>
        <a:bodyPr/>
        <a:lstStyle/>
        <a:p>
          <a:endParaRPr lang="en-US"/>
        </a:p>
      </dgm:t>
    </dgm:pt>
    <dgm:pt modelId="{91D19889-7655-4CBF-B62F-B19C6E57B6EC}" type="sibTrans" cxnId="{A0487A44-D875-486D-94F6-BD2B0CAB6520}">
      <dgm:prSet/>
      <dgm:spPr/>
      <dgm:t>
        <a:bodyPr/>
        <a:lstStyle/>
        <a:p>
          <a:endParaRPr lang="en-US"/>
        </a:p>
      </dgm:t>
    </dgm:pt>
    <dgm:pt modelId="{B7E51946-C62C-4D68-8CA3-92B4A6A2D059}">
      <dgm:prSet phldrT="[Text]" custT="1"/>
      <dgm:spPr/>
      <dgm:t>
        <a:bodyPr/>
        <a:lstStyle/>
        <a:p>
          <a:pPr algn="ctr"/>
          <a:r>
            <a:rPr lang="ka-GE" sz="1000" b="1" dirty="0" smtClean="0">
              <a:solidFill>
                <a:schemeClr val="tx1"/>
              </a:solidFill>
            </a:rPr>
            <a:t>გავლენა</a:t>
          </a:r>
        </a:p>
        <a:p>
          <a:pPr algn="just"/>
          <a:r>
            <a:rPr lang="ka-GE" sz="1000" b="0" dirty="0" smtClean="0">
              <a:solidFill>
                <a:schemeClr val="tx2"/>
              </a:solidFill>
            </a:rPr>
            <a:t>სააგენტოში არსებული პრაქტიკა ზრდის საწვავის არამიზნობრივად გამოყენების რისკს.</a:t>
          </a:r>
        </a:p>
      </dgm:t>
    </dgm:pt>
    <dgm:pt modelId="{C8715810-C88C-483E-9052-1F3C34CBF84B}" type="parTrans" cxnId="{0E6B043A-2BB1-4E1C-B28A-5B172656FAD6}">
      <dgm:prSet/>
      <dgm:spPr/>
      <dgm:t>
        <a:bodyPr/>
        <a:lstStyle/>
        <a:p>
          <a:endParaRPr lang="en-US"/>
        </a:p>
      </dgm:t>
    </dgm:pt>
    <dgm:pt modelId="{9D4CD10B-9EAC-4CC8-8FCD-604592F12E48}" type="sibTrans" cxnId="{0E6B043A-2BB1-4E1C-B28A-5B172656FAD6}">
      <dgm:prSet/>
      <dgm:spPr/>
      <dgm:t>
        <a:bodyPr/>
        <a:lstStyle/>
        <a:p>
          <a:endParaRPr lang="en-US"/>
        </a:p>
      </dgm:t>
    </dgm:pt>
    <dgm:pt modelId="{17256422-6D8E-408E-92A5-745B166E766D}">
      <dgm:prSet phldrT="[Text]" custT="1"/>
      <dgm:spPr/>
      <dgm:t>
        <a:bodyPr/>
        <a:lstStyle/>
        <a:p>
          <a:pPr algn="ctr"/>
          <a:r>
            <a:rPr lang="ka-GE" sz="1000" b="1" dirty="0" smtClean="0">
              <a:solidFill>
                <a:schemeClr val="accent6">
                  <a:lumMod val="50000"/>
                </a:schemeClr>
              </a:solidFill>
            </a:rPr>
            <a:t>განსახორციელებელი ღონისძიება</a:t>
          </a:r>
        </a:p>
        <a:p>
          <a:pPr algn="just"/>
          <a:r>
            <a:rPr lang="ka-GE" sz="1000" b="0" dirty="0" smtClean="0">
              <a:solidFill>
                <a:schemeClr val="tx2"/>
              </a:solidFill>
            </a:rPr>
            <a:t>სამორიგეო ავტომობილების დანიშნულებისამებრ გამოყენებაზე კონტროლის მექანიზმების დანერგვის მიზნით, მიზანშეწონილია:</a:t>
          </a:r>
        </a:p>
        <a:p>
          <a:pPr algn="just"/>
          <a:r>
            <a:rPr lang="ka-GE" sz="1000" b="0" dirty="0" smtClean="0">
              <a:solidFill>
                <a:schemeClr val="tx2"/>
              </a:solidFill>
            </a:rPr>
            <a:t>1) სამორიგეო ავტომობილების გამოყენება განხორციელდეს კონკრეტული მოთხოვნის საფუძველზე, რომელიც იქნება დასაბუთებული და დადოკუმენტირებული (სამგზავრო ბარათი და სხვა); </a:t>
          </a:r>
        </a:p>
        <a:p>
          <a:pPr algn="just"/>
          <a:r>
            <a:rPr lang="ka-GE" sz="1000" b="0" dirty="0" smtClean="0">
              <a:solidFill>
                <a:schemeClr val="tx2"/>
              </a:solidFill>
            </a:rPr>
            <a:t>2) დაინერგოს სამორიგეო ავტომობილების გადაადგილების მონიტორინგის პროცესი, სატელიტური (</a:t>
          </a:r>
          <a:r>
            <a:rPr lang="en-US" sz="1000" b="0" dirty="0" smtClean="0">
              <a:solidFill>
                <a:schemeClr val="tx2"/>
              </a:solidFill>
            </a:rPr>
            <a:t>GPS) </a:t>
          </a:r>
          <a:r>
            <a:rPr lang="ka-GE" sz="1000" b="0" dirty="0" smtClean="0">
              <a:solidFill>
                <a:schemeClr val="tx2"/>
              </a:solidFill>
            </a:rPr>
            <a:t>ან სხვა სახის ელექტრონული კონტროლის სისტემების გამოყენების მეშვეობით.</a:t>
          </a:r>
        </a:p>
      </dgm:t>
    </dgm:pt>
    <dgm:pt modelId="{79A264A7-0792-4373-B06B-1F2D93379488}" type="parTrans" cxnId="{ADA979B5-9E24-46BE-9DE4-C77BD8E94E41}">
      <dgm:prSet/>
      <dgm:spPr/>
      <dgm:t>
        <a:bodyPr/>
        <a:lstStyle/>
        <a:p>
          <a:endParaRPr lang="en-US"/>
        </a:p>
      </dgm:t>
    </dgm:pt>
    <dgm:pt modelId="{407F81F2-4485-4EDF-B3E4-DA6B120B7666}" type="sibTrans" cxnId="{ADA979B5-9E24-46BE-9DE4-C77BD8E94E41}">
      <dgm:prSet/>
      <dgm:spPr/>
      <dgm:t>
        <a:bodyPr/>
        <a:lstStyle/>
        <a:p>
          <a:endParaRPr lang="en-US"/>
        </a:p>
      </dgm:t>
    </dgm:pt>
    <dgm:pt modelId="{136E9BA7-3C8E-44C6-9682-4458CE02BD3D}" type="pres">
      <dgm:prSet presAssocID="{938A8133-3E40-402C-946A-46EDFDAB9CEF}" presName="composite" presStyleCnt="0">
        <dgm:presLayoutVars>
          <dgm:chMax val="1"/>
          <dgm:dir/>
          <dgm:resizeHandles val="exact"/>
        </dgm:presLayoutVars>
      </dgm:prSet>
      <dgm:spPr/>
      <dgm:t>
        <a:bodyPr/>
        <a:lstStyle/>
        <a:p>
          <a:endParaRPr lang="en-US"/>
        </a:p>
      </dgm:t>
    </dgm:pt>
    <dgm:pt modelId="{E0D290FC-8EB2-4B49-9607-001266195F05}" type="pres">
      <dgm:prSet presAssocID="{6268069D-3686-43AB-9BF2-8CC24E482295}" presName="roof" presStyleLbl="dkBgShp" presStyleIdx="0" presStyleCnt="2" custScaleY="38560" custLinFactNeighborY="-3619"/>
      <dgm:spPr/>
      <dgm:t>
        <a:bodyPr/>
        <a:lstStyle/>
        <a:p>
          <a:endParaRPr lang="en-US"/>
        </a:p>
      </dgm:t>
    </dgm:pt>
    <dgm:pt modelId="{98C8851C-EDA3-4342-BFB9-A06C080CABAB}" type="pres">
      <dgm:prSet presAssocID="{6268069D-3686-43AB-9BF2-8CC24E482295}" presName="pillars" presStyleCnt="0"/>
      <dgm:spPr/>
    </dgm:pt>
    <dgm:pt modelId="{131E8583-3C20-4E26-A257-0195BC6FF20A}" type="pres">
      <dgm:prSet presAssocID="{6268069D-3686-43AB-9BF2-8CC24E482295}" presName="pillar1" presStyleLbl="node1" presStyleIdx="0" presStyleCnt="4" custScaleX="148398" custScaleY="123451" custLinFactNeighborY="-4484">
        <dgm:presLayoutVars>
          <dgm:bulletEnabled val="1"/>
        </dgm:presLayoutVars>
      </dgm:prSet>
      <dgm:spPr/>
      <dgm:t>
        <a:bodyPr/>
        <a:lstStyle/>
        <a:p>
          <a:endParaRPr lang="en-US"/>
        </a:p>
      </dgm:t>
    </dgm:pt>
    <dgm:pt modelId="{39C9B84D-57C5-4878-B5F3-85BFB16AC6E5}" type="pres">
      <dgm:prSet presAssocID="{5B33A665-50C4-4D74-876A-E583A6868D07}" presName="pillarX" presStyleLbl="node1" presStyleIdx="1" presStyleCnt="4" custScaleX="159025" custLinFactNeighborY="7248">
        <dgm:presLayoutVars>
          <dgm:bulletEnabled val="1"/>
        </dgm:presLayoutVars>
      </dgm:prSet>
      <dgm:spPr/>
      <dgm:t>
        <a:bodyPr/>
        <a:lstStyle/>
        <a:p>
          <a:endParaRPr lang="en-US"/>
        </a:p>
      </dgm:t>
    </dgm:pt>
    <dgm:pt modelId="{F1C3ED3D-2484-456A-B6FE-18D995BEBD82}" type="pres">
      <dgm:prSet presAssocID="{B7E51946-C62C-4D68-8CA3-92B4A6A2D059}" presName="pillarX" presStyleLbl="node1" presStyleIdx="2" presStyleCnt="4" custScaleX="71219" custScaleY="117299" custLinFactNeighborX="26" custLinFactNeighborY="-1262">
        <dgm:presLayoutVars>
          <dgm:bulletEnabled val="1"/>
        </dgm:presLayoutVars>
      </dgm:prSet>
      <dgm:spPr/>
      <dgm:t>
        <a:bodyPr/>
        <a:lstStyle/>
        <a:p>
          <a:endParaRPr lang="en-US"/>
        </a:p>
      </dgm:t>
    </dgm:pt>
    <dgm:pt modelId="{359366C2-2BEC-49FC-89EB-E556656A9001}" type="pres">
      <dgm:prSet presAssocID="{17256422-6D8E-408E-92A5-745B166E766D}" presName="pillarX" presStyleLbl="node1" presStyleIdx="3" presStyleCnt="4" custScaleX="213890" custScaleY="114775">
        <dgm:presLayoutVars>
          <dgm:bulletEnabled val="1"/>
        </dgm:presLayoutVars>
      </dgm:prSet>
      <dgm:spPr/>
      <dgm:t>
        <a:bodyPr/>
        <a:lstStyle/>
        <a:p>
          <a:endParaRPr lang="en-US"/>
        </a:p>
      </dgm:t>
    </dgm:pt>
    <dgm:pt modelId="{B1C719BA-1E53-439D-BFD2-2F625898F370}" type="pres">
      <dgm:prSet presAssocID="{6268069D-3686-43AB-9BF2-8CC24E482295}" presName="base" presStyleLbl="dkBgShp" presStyleIdx="1" presStyleCnt="2" custAng="0" custLinFactY="13196" custLinFactNeighborY="100000"/>
      <dgm:spPr/>
    </dgm:pt>
  </dgm:ptLst>
  <dgm:cxnLst>
    <dgm:cxn modelId="{427781E1-C536-4AD5-A97A-39DC90478CA0}" srcId="{6268069D-3686-43AB-9BF2-8CC24E482295}" destId="{4D96B6B5-17C0-40D6-B447-3D4AD40B87A7}" srcOrd="0" destOrd="0" parTransId="{F3BE9E75-21E9-4F52-BF0C-ECCC1E61A84D}" sibTransId="{D5DF0C8F-401A-43E0-B263-F557D0EA914A}"/>
    <dgm:cxn modelId="{ADA979B5-9E24-46BE-9DE4-C77BD8E94E41}" srcId="{6268069D-3686-43AB-9BF2-8CC24E482295}" destId="{17256422-6D8E-408E-92A5-745B166E766D}" srcOrd="3" destOrd="0" parTransId="{79A264A7-0792-4373-B06B-1F2D93379488}" sibTransId="{407F81F2-4485-4EDF-B3E4-DA6B120B7666}"/>
    <dgm:cxn modelId="{1ECB697A-E7DF-40E6-9AFF-9C970375F776}" type="presOf" srcId="{6268069D-3686-43AB-9BF2-8CC24E482295}" destId="{E0D290FC-8EB2-4B49-9607-001266195F05}" srcOrd="0" destOrd="0" presId="urn:microsoft.com/office/officeart/2005/8/layout/hList3"/>
    <dgm:cxn modelId="{5CD847C6-D1C7-46E1-BB0B-93309E58377E}" type="presOf" srcId="{B7E51946-C62C-4D68-8CA3-92B4A6A2D059}" destId="{F1C3ED3D-2484-456A-B6FE-18D995BEBD82}" srcOrd="0" destOrd="0" presId="urn:microsoft.com/office/officeart/2005/8/layout/hList3"/>
    <dgm:cxn modelId="{0E6B043A-2BB1-4E1C-B28A-5B172656FAD6}" srcId="{6268069D-3686-43AB-9BF2-8CC24E482295}" destId="{B7E51946-C62C-4D68-8CA3-92B4A6A2D059}" srcOrd="2" destOrd="0" parTransId="{C8715810-C88C-483E-9052-1F3C34CBF84B}" sibTransId="{9D4CD10B-9EAC-4CC8-8FCD-604592F12E48}"/>
    <dgm:cxn modelId="{061F72DD-AC39-41F9-ABA6-BCBD4FBF5CFA}" srcId="{938A8133-3E40-402C-946A-46EDFDAB9CEF}" destId="{6268069D-3686-43AB-9BF2-8CC24E482295}" srcOrd="0" destOrd="0" parTransId="{58658C77-ED6D-4298-A951-DD51F9FC60B6}" sibTransId="{EDDC657C-4990-4F3B-A09E-983D14A403E5}"/>
    <dgm:cxn modelId="{7F288A5B-49CF-4E57-803E-71632DA7F1E6}" type="presOf" srcId="{938A8133-3E40-402C-946A-46EDFDAB9CEF}" destId="{136E9BA7-3C8E-44C6-9682-4458CE02BD3D}" srcOrd="0" destOrd="0" presId="urn:microsoft.com/office/officeart/2005/8/layout/hList3"/>
    <dgm:cxn modelId="{8B2493DE-C765-4553-AD7F-8ED9855148B1}" type="presOf" srcId="{5B33A665-50C4-4D74-876A-E583A6868D07}" destId="{39C9B84D-57C5-4878-B5F3-85BFB16AC6E5}" srcOrd="0" destOrd="0" presId="urn:microsoft.com/office/officeart/2005/8/layout/hList3"/>
    <dgm:cxn modelId="{A0487A44-D875-486D-94F6-BD2B0CAB6520}" srcId="{6268069D-3686-43AB-9BF2-8CC24E482295}" destId="{5B33A665-50C4-4D74-876A-E583A6868D07}" srcOrd="1" destOrd="0" parTransId="{34BB5E68-055C-40BB-AB91-643132A3DAE7}" sibTransId="{91D19889-7655-4CBF-B62F-B19C6E57B6EC}"/>
    <dgm:cxn modelId="{BE48F09F-C62E-40EB-A43A-126690E7882B}" type="presOf" srcId="{4D96B6B5-17C0-40D6-B447-3D4AD40B87A7}" destId="{131E8583-3C20-4E26-A257-0195BC6FF20A}" srcOrd="0" destOrd="0" presId="urn:microsoft.com/office/officeart/2005/8/layout/hList3"/>
    <dgm:cxn modelId="{A58205F7-61DF-43ED-9C39-2AB1C2DE0C0C}" type="presOf" srcId="{17256422-6D8E-408E-92A5-745B166E766D}" destId="{359366C2-2BEC-49FC-89EB-E556656A9001}" srcOrd="0" destOrd="0" presId="urn:microsoft.com/office/officeart/2005/8/layout/hList3"/>
    <dgm:cxn modelId="{91B61E4C-A807-4BA0-A642-BD99C3B43AC6}" type="presParOf" srcId="{136E9BA7-3C8E-44C6-9682-4458CE02BD3D}" destId="{E0D290FC-8EB2-4B49-9607-001266195F05}" srcOrd="0" destOrd="0" presId="urn:microsoft.com/office/officeart/2005/8/layout/hList3"/>
    <dgm:cxn modelId="{EB6CF825-1591-41BF-951F-9A81687D8C3E}" type="presParOf" srcId="{136E9BA7-3C8E-44C6-9682-4458CE02BD3D}" destId="{98C8851C-EDA3-4342-BFB9-A06C080CABAB}" srcOrd="1" destOrd="0" presId="urn:microsoft.com/office/officeart/2005/8/layout/hList3"/>
    <dgm:cxn modelId="{8C5F8712-2448-4DD5-8700-866D30FF3BB1}" type="presParOf" srcId="{98C8851C-EDA3-4342-BFB9-A06C080CABAB}" destId="{131E8583-3C20-4E26-A257-0195BC6FF20A}" srcOrd="0" destOrd="0" presId="urn:microsoft.com/office/officeart/2005/8/layout/hList3"/>
    <dgm:cxn modelId="{85957C87-E335-463D-9104-6D6540447E48}" type="presParOf" srcId="{98C8851C-EDA3-4342-BFB9-A06C080CABAB}" destId="{39C9B84D-57C5-4878-B5F3-85BFB16AC6E5}" srcOrd="1" destOrd="0" presId="urn:microsoft.com/office/officeart/2005/8/layout/hList3"/>
    <dgm:cxn modelId="{47C634F4-DFEE-4230-A6E0-EF095C23213E}" type="presParOf" srcId="{98C8851C-EDA3-4342-BFB9-A06C080CABAB}" destId="{F1C3ED3D-2484-456A-B6FE-18D995BEBD82}" srcOrd="2" destOrd="0" presId="urn:microsoft.com/office/officeart/2005/8/layout/hList3"/>
    <dgm:cxn modelId="{7B947DE3-5583-4D37-A57D-EEF984A951BD}" type="presParOf" srcId="{98C8851C-EDA3-4342-BFB9-A06C080CABAB}" destId="{359366C2-2BEC-49FC-89EB-E556656A9001}" srcOrd="3" destOrd="0" presId="urn:microsoft.com/office/officeart/2005/8/layout/hList3"/>
    <dgm:cxn modelId="{F8F3CFE8-56F3-47DF-8F9A-3B250C0DE19F}" type="presParOf" srcId="{136E9BA7-3C8E-44C6-9682-4458CE02BD3D}" destId="{B1C719BA-1E53-439D-BFD2-2F625898F370}" srcOrd="2" destOrd="0" presId="urn:microsoft.com/office/officeart/2005/8/layout/h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3BBBDD-3DCE-459F-A0BD-974E346B1348}">
      <dsp:nvSpPr>
        <dsp:cNvPr id="0" name=""/>
        <dsp:cNvSpPr/>
      </dsp:nvSpPr>
      <dsp:spPr>
        <a:xfrm>
          <a:off x="3954780" y="1364230"/>
          <a:ext cx="674922" cy="230854"/>
        </a:xfrm>
        <a:custGeom>
          <a:avLst/>
          <a:gdLst/>
          <a:ahLst/>
          <a:cxnLst/>
          <a:rect l="0" t="0" r="0" b="0"/>
          <a:pathLst>
            <a:path>
              <a:moveTo>
                <a:pt x="0" y="0"/>
              </a:moveTo>
              <a:lnTo>
                <a:pt x="674922" y="230854"/>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78AED65-83B0-4E7F-B8A5-1E37F2FC464B}">
      <dsp:nvSpPr>
        <dsp:cNvPr id="0" name=""/>
        <dsp:cNvSpPr/>
      </dsp:nvSpPr>
      <dsp:spPr>
        <a:xfrm>
          <a:off x="3954780" y="1364230"/>
          <a:ext cx="2541013" cy="1272585"/>
        </a:xfrm>
        <a:custGeom>
          <a:avLst/>
          <a:gdLst/>
          <a:ahLst/>
          <a:cxnLst/>
          <a:rect l="0" t="0" r="0" b="0"/>
          <a:pathLst>
            <a:path>
              <a:moveTo>
                <a:pt x="0" y="0"/>
              </a:moveTo>
              <a:lnTo>
                <a:pt x="0" y="1052084"/>
              </a:lnTo>
              <a:lnTo>
                <a:pt x="2541013" y="1052084"/>
              </a:lnTo>
              <a:lnTo>
                <a:pt x="2541013" y="1272585"/>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75DD23B-D454-458A-B0D3-D9FC443F4364}">
      <dsp:nvSpPr>
        <dsp:cNvPr id="0" name=""/>
        <dsp:cNvSpPr/>
      </dsp:nvSpPr>
      <dsp:spPr>
        <a:xfrm>
          <a:off x="3909060" y="1364230"/>
          <a:ext cx="91440" cy="1272585"/>
        </a:xfrm>
        <a:custGeom>
          <a:avLst/>
          <a:gdLst/>
          <a:ahLst/>
          <a:cxnLst/>
          <a:rect l="0" t="0" r="0" b="0"/>
          <a:pathLst>
            <a:path>
              <a:moveTo>
                <a:pt x="45720" y="0"/>
              </a:moveTo>
              <a:lnTo>
                <a:pt x="45720" y="1272585"/>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C200343-5464-4A1E-9C49-460C9C001F27}">
      <dsp:nvSpPr>
        <dsp:cNvPr id="0" name=""/>
        <dsp:cNvSpPr/>
      </dsp:nvSpPr>
      <dsp:spPr>
        <a:xfrm>
          <a:off x="1413766" y="1364230"/>
          <a:ext cx="2541013" cy="1272585"/>
        </a:xfrm>
        <a:custGeom>
          <a:avLst/>
          <a:gdLst/>
          <a:ahLst/>
          <a:cxnLst/>
          <a:rect l="0" t="0" r="0" b="0"/>
          <a:pathLst>
            <a:path>
              <a:moveTo>
                <a:pt x="2541013" y="0"/>
              </a:moveTo>
              <a:lnTo>
                <a:pt x="2541013" y="1052084"/>
              </a:lnTo>
              <a:lnTo>
                <a:pt x="0" y="1052084"/>
              </a:lnTo>
              <a:lnTo>
                <a:pt x="0" y="1272585"/>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AF1CEE1-0018-4CE2-812A-65364B552EA2}">
      <dsp:nvSpPr>
        <dsp:cNvPr id="0" name=""/>
        <dsp:cNvSpPr/>
      </dsp:nvSpPr>
      <dsp:spPr>
        <a:xfrm>
          <a:off x="2602131" y="659666"/>
          <a:ext cx="2705297" cy="704564"/>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ka-GE" sz="1300" kern="1200" dirty="0" smtClean="0"/>
            <a:t>დეპარტამენტის უფროსი</a:t>
          </a:r>
          <a:endParaRPr lang="en-US" sz="1300" kern="1200" dirty="0"/>
        </a:p>
      </dsp:txBody>
      <dsp:txXfrm>
        <a:off x="2602131" y="659666"/>
        <a:ext cx="2705297" cy="704564"/>
      </dsp:txXfrm>
    </dsp:sp>
    <dsp:sp modelId="{6F98C037-39A2-4192-BCDC-7885A615EA6D}">
      <dsp:nvSpPr>
        <dsp:cNvPr id="0" name=""/>
        <dsp:cNvSpPr/>
      </dsp:nvSpPr>
      <dsp:spPr>
        <a:xfrm>
          <a:off x="363760" y="2636816"/>
          <a:ext cx="2100011" cy="1050005"/>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ka-GE" sz="1300" i="1" kern="1200" dirty="0" smtClean="0"/>
            <a:t>ფინანსური რესურსების მართვის და ბუღალტრული აღრიცხვის სამმართველო 1(12)</a:t>
          </a:r>
          <a:endParaRPr lang="en-US" sz="1300" kern="1200" dirty="0"/>
        </a:p>
      </dsp:txBody>
      <dsp:txXfrm>
        <a:off x="363760" y="2636816"/>
        <a:ext cx="2100011" cy="1050005"/>
      </dsp:txXfrm>
    </dsp:sp>
    <dsp:sp modelId="{7B1B0C0E-4856-4792-861F-53ED43CCDBCF}">
      <dsp:nvSpPr>
        <dsp:cNvPr id="0" name=""/>
        <dsp:cNvSpPr/>
      </dsp:nvSpPr>
      <dsp:spPr>
        <a:xfrm>
          <a:off x="2904774" y="2636816"/>
          <a:ext cx="2100011" cy="1050005"/>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ka-GE" sz="1300" i="1" kern="1200" dirty="0" smtClean="0"/>
            <a:t>სახელმწიფო პროგრამების ფინანსური ადმინისტრირების სამმართველო</a:t>
          </a:r>
          <a:r>
            <a:rPr lang="en-US" sz="1300" i="1" kern="1200" dirty="0" smtClean="0"/>
            <a:t> </a:t>
          </a:r>
          <a:r>
            <a:rPr lang="ka-GE" sz="1300" i="1" kern="1200" dirty="0" smtClean="0"/>
            <a:t>1(10)</a:t>
          </a:r>
          <a:endParaRPr lang="en-US" sz="1300" kern="1200" dirty="0"/>
        </a:p>
      </dsp:txBody>
      <dsp:txXfrm>
        <a:off x="2904774" y="2636816"/>
        <a:ext cx="2100011" cy="1050005"/>
      </dsp:txXfrm>
    </dsp:sp>
    <dsp:sp modelId="{7184A5D3-2704-496C-AC59-FA20542184CC}">
      <dsp:nvSpPr>
        <dsp:cNvPr id="0" name=""/>
        <dsp:cNvSpPr/>
      </dsp:nvSpPr>
      <dsp:spPr>
        <a:xfrm>
          <a:off x="5445788" y="2636816"/>
          <a:ext cx="2100011" cy="1050005"/>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ka-GE" sz="1300" i="1" kern="1200" dirty="0" smtClean="0"/>
            <a:t>სახელმწიფო შესყიდვების სამმართველო 1(6)</a:t>
          </a:r>
          <a:endParaRPr lang="en-US" sz="1300" kern="1200" dirty="0"/>
        </a:p>
      </dsp:txBody>
      <dsp:txXfrm>
        <a:off x="5445788" y="2636816"/>
        <a:ext cx="2100011" cy="1050005"/>
      </dsp:txXfrm>
    </dsp:sp>
    <dsp:sp modelId="{BD17C3A6-E524-4793-8006-9360CAE8E890}">
      <dsp:nvSpPr>
        <dsp:cNvPr id="0" name=""/>
        <dsp:cNvSpPr/>
      </dsp:nvSpPr>
      <dsp:spPr>
        <a:xfrm>
          <a:off x="1602410" y="1396402"/>
          <a:ext cx="3027292" cy="397364"/>
        </a:xfrm>
        <a:prstGeom prst="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ka-GE" sz="1300" kern="1200" dirty="0" smtClean="0"/>
            <a:t>დეპარტამენტის უფროსის მოადგილე</a:t>
          </a:r>
          <a:endParaRPr lang="en-US" sz="1300" kern="1200" dirty="0"/>
        </a:p>
      </dsp:txBody>
      <dsp:txXfrm>
        <a:off x="1602410" y="1396402"/>
        <a:ext cx="3027292" cy="39736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FFFD62-05EF-4D43-B655-836631F0FD71}">
      <dsp:nvSpPr>
        <dsp:cNvPr id="0" name=""/>
        <dsp:cNvSpPr/>
      </dsp:nvSpPr>
      <dsp:spPr>
        <a:xfrm>
          <a:off x="56841" y="944168"/>
          <a:ext cx="2129549" cy="2973757"/>
        </a:xfrm>
        <a:prstGeom prst="roundRect">
          <a:avLst>
            <a:gd name="adj" fmla="val 10000"/>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44500">
            <a:lnSpc>
              <a:spcPct val="90000"/>
            </a:lnSpc>
            <a:spcBef>
              <a:spcPct val="0"/>
            </a:spcBef>
            <a:spcAft>
              <a:spcPct val="15000"/>
            </a:spcAft>
            <a:buChar char="••"/>
          </a:pPr>
          <a:r>
            <a:rPr lang="ka-GE" sz="1000" kern="1200" dirty="0" smtClean="0"/>
            <a:t>სახელმწიფო პროგრამების ფარგლებში ჩართული სამედიცინო დაწესებულებების ზედამხედველობისა და სამედიცინო მომსახურების ანაზღაურების პროცესში მონაწილეობენ პირები, რომლებიც სამსახურებრივ საქმიანობას ეწევიან ერთდროულად, როგორც სააგენტოში, ასევე შესამოწმებელ სამედიცინო დაწესებულებაში</a:t>
          </a:r>
          <a:endParaRPr lang="en-US" sz="1000" kern="1200" dirty="0"/>
        </a:p>
      </dsp:txBody>
      <dsp:txXfrm>
        <a:off x="119213" y="1006540"/>
        <a:ext cx="2004805" cy="2211779"/>
      </dsp:txXfrm>
    </dsp:sp>
    <dsp:sp modelId="{6AF7BFB1-C784-44DB-A16E-C6F875B9889A}">
      <dsp:nvSpPr>
        <dsp:cNvPr id="0" name=""/>
        <dsp:cNvSpPr/>
      </dsp:nvSpPr>
      <dsp:spPr>
        <a:xfrm>
          <a:off x="940197" y="2216011"/>
          <a:ext cx="2076331" cy="2041563"/>
        </a:xfrm>
        <a:prstGeom prst="leftCircularArrow">
          <a:avLst>
            <a:gd name="adj1" fmla="val 2306"/>
            <a:gd name="adj2" fmla="val 278246"/>
            <a:gd name="adj3" fmla="val 1472909"/>
            <a:gd name="adj4" fmla="val 8443641"/>
            <a:gd name="adj5" fmla="val 2691"/>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D807E85-098B-42A7-A6E8-18270E6E471E}">
      <dsp:nvSpPr>
        <dsp:cNvPr id="0" name=""/>
        <dsp:cNvSpPr/>
      </dsp:nvSpPr>
      <dsp:spPr>
        <a:xfrm>
          <a:off x="565790" y="3315665"/>
          <a:ext cx="1323655" cy="535006"/>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ka-GE" sz="1200" b="1" kern="1200" dirty="0" smtClean="0">
              <a:solidFill>
                <a:srgbClr val="C00000"/>
              </a:solidFill>
            </a:rPr>
            <a:t>ინტერესთა კონფლიქტი</a:t>
          </a:r>
          <a:endParaRPr lang="en-US" sz="1200" b="1" kern="1200" dirty="0">
            <a:solidFill>
              <a:srgbClr val="C00000"/>
            </a:solidFill>
          </a:endParaRPr>
        </a:p>
      </dsp:txBody>
      <dsp:txXfrm>
        <a:off x="581460" y="3331335"/>
        <a:ext cx="1292315" cy="503666"/>
      </dsp:txXfrm>
    </dsp:sp>
    <dsp:sp modelId="{1A892D7D-C7AC-486E-B6C2-2B2E36631473}">
      <dsp:nvSpPr>
        <dsp:cNvPr id="0" name=""/>
        <dsp:cNvSpPr/>
      </dsp:nvSpPr>
      <dsp:spPr>
        <a:xfrm>
          <a:off x="2363389" y="655783"/>
          <a:ext cx="1698838" cy="4027976"/>
        </a:xfrm>
        <a:prstGeom prst="roundRect">
          <a:avLst>
            <a:gd name="adj" fmla="val 10000"/>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88950">
            <a:lnSpc>
              <a:spcPct val="90000"/>
            </a:lnSpc>
            <a:spcBef>
              <a:spcPct val="0"/>
            </a:spcBef>
            <a:spcAft>
              <a:spcPct val="15000"/>
            </a:spcAft>
            <a:buChar char="••"/>
          </a:pPr>
          <a:r>
            <a:rPr lang="ka-GE" sz="1100" kern="1200" dirty="0" smtClean="0"/>
            <a:t>სააგენტოში არსებული პრაქტიკის შესაბამისად, სამსახურებრივი საქმიანობის დაწყებამდე, სამსახურში მისაღები პირის მხრიდან არ ხდება ინფორმაციის წინასწარ გაცხადება, მისი სხვა დაწესებულებაში საქმიანობის თაობაზე</a:t>
          </a:r>
          <a:endParaRPr lang="en-US" sz="1100" kern="1200" dirty="0"/>
        </a:p>
      </dsp:txBody>
      <dsp:txXfrm>
        <a:off x="2413146" y="1568678"/>
        <a:ext cx="1599324" cy="3065324"/>
      </dsp:txXfrm>
    </dsp:sp>
    <dsp:sp modelId="{27BB4843-7BAA-40EF-8BE9-E18A8EDBD701}">
      <dsp:nvSpPr>
        <dsp:cNvPr id="0" name=""/>
        <dsp:cNvSpPr/>
      </dsp:nvSpPr>
      <dsp:spPr>
        <a:xfrm>
          <a:off x="2603467" y="469323"/>
          <a:ext cx="2553439" cy="2553439"/>
        </a:xfrm>
        <a:prstGeom prst="circularArrow">
          <a:avLst>
            <a:gd name="adj1" fmla="val 1844"/>
            <a:gd name="adj2" fmla="val 220124"/>
            <a:gd name="adj3" fmla="val 20170057"/>
            <a:gd name="adj4" fmla="val 13141203"/>
            <a:gd name="adj5" fmla="val 2151"/>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8C3AB80-6BD5-463C-BC78-347DB7679F47}">
      <dsp:nvSpPr>
        <dsp:cNvPr id="0" name=""/>
        <dsp:cNvSpPr/>
      </dsp:nvSpPr>
      <dsp:spPr>
        <a:xfrm>
          <a:off x="2266070" y="974343"/>
          <a:ext cx="1323655" cy="499176"/>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ka-GE" sz="1200" kern="1200" dirty="0" smtClean="0"/>
            <a:t>გამომწვევი მიზეზი</a:t>
          </a:r>
          <a:endParaRPr lang="en-US" sz="1200" kern="1200" dirty="0"/>
        </a:p>
      </dsp:txBody>
      <dsp:txXfrm>
        <a:off x="2280690" y="988963"/>
        <a:ext cx="1294415" cy="469936"/>
      </dsp:txXfrm>
    </dsp:sp>
    <dsp:sp modelId="{E4EFB4EB-04DB-4BB7-858B-ADFF6885725A}">
      <dsp:nvSpPr>
        <dsp:cNvPr id="0" name=""/>
        <dsp:cNvSpPr/>
      </dsp:nvSpPr>
      <dsp:spPr>
        <a:xfrm>
          <a:off x="4216324" y="536287"/>
          <a:ext cx="1943276" cy="3359524"/>
        </a:xfrm>
        <a:prstGeom prst="roundRect">
          <a:avLst>
            <a:gd name="adj" fmla="val 10000"/>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88950">
            <a:lnSpc>
              <a:spcPct val="90000"/>
            </a:lnSpc>
            <a:spcBef>
              <a:spcPct val="0"/>
            </a:spcBef>
            <a:spcAft>
              <a:spcPct val="15000"/>
            </a:spcAft>
            <a:buChar char="••"/>
          </a:pPr>
          <a:r>
            <a:rPr lang="ka-GE" sz="1100" kern="1200" dirty="0" smtClean="0"/>
            <a:t>სამედიცინო დაწესებულებების ზედამხედველობისა და სამედიცინო მომსახურების ანაზღაურების პროცესის თავისებურებებიდან გამომდინარე, სამედიცინო დაწესებულების გავლენის ქვეშ მყოფი, მიკერძოებული პირის აღნიშნულ პროცესში მონაწილეობამ შესაძლოა უარყოფითი გავლენა იქონიოს საბიუჯეტო სახსრების მიზნობრივ ხარჯვაზე</a:t>
          </a:r>
          <a:endParaRPr lang="en-US" sz="1100" kern="1200" dirty="0"/>
        </a:p>
      </dsp:txBody>
      <dsp:txXfrm>
        <a:off x="4273241" y="593204"/>
        <a:ext cx="1829442" cy="2525792"/>
      </dsp:txXfrm>
    </dsp:sp>
    <dsp:sp modelId="{DC9A41A0-1486-40B5-AA93-0F85CC3ED771}">
      <dsp:nvSpPr>
        <dsp:cNvPr id="0" name=""/>
        <dsp:cNvSpPr/>
      </dsp:nvSpPr>
      <dsp:spPr>
        <a:xfrm>
          <a:off x="5324794" y="2440103"/>
          <a:ext cx="1457222" cy="1885567"/>
        </a:xfrm>
        <a:prstGeom prst="leftCircularArrow">
          <a:avLst>
            <a:gd name="adj1" fmla="val 2497"/>
            <a:gd name="adj2" fmla="val 302598"/>
            <a:gd name="adj3" fmla="val 21320457"/>
            <a:gd name="adj4" fmla="val 6666837"/>
            <a:gd name="adj5" fmla="val 2913"/>
          </a:avLst>
        </a:prstGeom>
        <a:solidFill>
          <a:schemeClr val="dk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5A3BC73-5D42-4DA8-91DC-01434EDC9ED3}">
      <dsp:nvSpPr>
        <dsp:cNvPr id="0" name=""/>
        <dsp:cNvSpPr/>
      </dsp:nvSpPr>
      <dsp:spPr>
        <a:xfrm>
          <a:off x="5070338" y="3880822"/>
          <a:ext cx="1323655" cy="333973"/>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ka-GE" sz="1200" kern="1200" dirty="0" smtClean="0"/>
            <a:t>გავლენა</a:t>
          </a:r>
          <a:endParaRPr lang="en-US" sz="1200" kern="1200" dirty="0"/>
        </a:p>
      </dsp:txBody>
      <dsp:txXfrm>
        <a:off x="5080120" y="3890604"/>
        <a:ext cx="1304091" cy="314409"/>
      </dsp:txXfrm>
    </dsp:sp>
    <dsp:sp modelId="{AD2C50B3-76E2-4D9E-8D58-A4894E389C38}">
      <dsp:nvSpPr>
        <dsp:cNvPr id="0" name=""/>
        <dsp:cNvSpPr/>
      </dsp:nvSpPr>
      <dsp:spPr>
        <a:xfrm>
          <a:off x="6510512" y="787947"/>
          <a:ext cx="1489112" cy="3107865"/>
        </a:xfrm>
        <a:prstGeom prst="roundRect">
          <a:avLst>
            <a:gd name="adj" fmla="val 10000"/>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88950">
            <a:lnSpc>
              <a:spcPct val="90000"/>
            </a:lnSpc>
            <a:spcBef>
              <a:spcPct val="0"/>
            </a:spcBef>
            <a:spcAft>
              <a:spcPct val="15000"/>
            </a:spcAft>
            <a:buChar char="••"/>
          </a:pPr>
          <a:r>
            <a:rPr lang="ka-GE" sz="1100" kern="1200" dirty="0" smtClean="0"/>
            <a:t>შესაბამისი სამართლებრივი აქტის გამოცემა (ბრძანება, შინაგანაწესი სხვა), რომელიც უზრუნველყოფს ინტერესთა შეუთავსებლობის რისკის წინასწარ განცხადებას და აღმოფხვრას</a:t>
          </a:r>
          <a:endParaRPr lang="en-US" sz="1100" kern="1200" dirty="0"/>
        </a:p>
      </dsp:txBody>
      <dsp:txXfrm>
        <a:off x="6554127" y="1497533"/>
        <a:ext cx="1401882" cy="2354664"/>
      </dsp:txXfrm>
    </dsp:sp>
    <dsp:sp modelId="{24BE3FBC-9C74-40A2-8C57-F17FBB2072C9}">
      <dsp:nvSpPr>
        <dsp:cNvPr id="0" name=""/>
        <dsp:cNvSpPr/>
      </dsp:nvSpPr>
      <dsp:spPr>
        <a:xfrm>
          <a:off x="6283995" y="889686"/>
          <a:ext cx="1740103" cy="550329"/>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ka-GE" sz="1200" kern="1200" dirty="0" smtClean="0"/>
            <a:t>  </a:t>
          </a:r>
          <a:r>
            <a:rPr lang="ka-GE" sz="1200" b="1" kern="1200" dirty="0" smtClean="0">
              <a:solidFill>
                <a:schemeClr val="accent6">
                  <a:lumMod val="50000"/>
                </a:schemeClr>
              </a:solidFill>
            </a:rPr>
            <a:t>განსახორციელებელი ღონისძიება</a:t>
          </a:r>
          <a:endParaRPr lang="en-US" sz="1200" b="1" kern="1200" dirty="0">
            <a:solidFill>
              <a:schemeClr val="accent6">
                <a:lumMod val="50000"/>
              </a:schemeClr>
            </a:solidFill>
          </a:endParaRPr>
        </a:p>
      </dsp:txBody>
      <dsp:txXfrm>
        <a:off x="6300114" y="905805"/>
        <a:ext cx="1707865" cy="51809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4C5C3B-BAF7-4500-A24C-98ACE1FC39B6}">
      <dsp:nvSpPr>
        <dsp:cNvPr id="0" name=""/>
        <dsp:cNvSpPr/>
      </dsp:nvSpPr>
      <dsp:spPr>
        <a:xfrm rot="16200000">
          <a:off x="4721" y="571"/>
          <a:ext cx="1331625" cy="1331625"/>
        </a:xfrm>
        <a:prstGeom prst="downArrow">
          <a:avLst>
            <a:gd name="adj1" fmla="val 50000"/>
            <a:gd name="adj2" fmla="val 35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ka-GE" sz="1000" kern="1200" dirty="0" smtClean="0"/>
            <a:t>მოტივაციის ზრდა</a:t>
          </a:r>
          <a:endParaRPr lang="en-US" sz="1000" kern="1200" dirty="0"/>
        </a:p>
      </dsp:txBody>
      <dsp:txXfrm rot="5400000">
        <a:off x="4721" y="333477"/>
        <a:ext cx="1098591" cy="665813"/>
      </dsp:txXfrm>
    </dsp:sp>
    <dsp:sp modelId="{619408D1-19C0-413D-AC61-EEE22CBC9EE9}">
      <dsp:nvSpPr>
        <dsp:cNvPr id="0" name=""/>
        <dsp:cNvSpPr/>
      </dsp:nvSpPr>
      <dsp:spPr>
        <a:xfrm rot="5400000">
          <a:off x="6145598" y="358"/>
          <a:ext cx="1331625" cy="1332051"/>
        </a:xfrm>
        <a:prstGeom prst="downArrow">
          <a:avLst>
            <a:gd name="adj1" fmla="val 50000"/>
            <a:gd name="adj2" fmla="val 35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ka-GE" sz="1000" kern="1200" dirty="0" smtClean="0"/>
            <a:t>შესრულებული სამუშაოს ხარისხის ზრდა</a:t>
          </a:r>
          <a:endParaRPr lang="en-US" sz="1000" kern="1200" dirty="0"/>
        </a:p>
      </dsp:txBody>
      <dsp:txXfrm rot="-5400000">
        <a:off x="6378419" y="333477"/>
        <a:ext cx="1099017" cy="6658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810821-1B3B-4D40-BE6B-40B37871FCA5}">
      <dsp:nvSpPr>
        <dsp:cNvPr id="0" name=""/>
        <dsp:cNvSpPr/>
      </dsp:nvSpPr>
      <dsp:spPr>
        <a:xfrm>
          <a:off x="-4967916" y="-831478"/>
          <a:ext cx="5916603" cy="5916603"/>
        </a:xfrm>
        <a:prstGeom prst="blockArc">
          <a:avLst>
            <a:gd name="adj1" fmla="val 18900000"/>
            <a:gd name="adj2" fmla="val 2700000"/>
            <a:gd name="adj3" fmla="val 365"/>
          </a:avLst>
        </a:prstGeom>
        <a:noFill/>
        <a:ln w="12700" cap="flat" cmpd="sng" algn="ctr">
          <a:solidFill>
            <a:schemeClr val="accent2">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C9CBF74-612F-4777-B3D1-9989442BC2CF}">
      <dsp:nvSpPr>
        <dsp:cNvPr id="0" name=""/>
        <dsp:cNvSpPr/>
      </dsp:nvSpPr>
      <dsp:spPr>
        <a:xfrm>
          <a:off x="610153" y="369143"/>
          <a:ext cx="8170550" cy="87883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97579" tIns="27940" rIns="27940" bIns="27940" numCol="1" spcCol="1270" anchor="ctr" anchorCtr="0">
          <a:noAutofit/>
        </a:bodyPr>
        <a:lstStyle/>
        <a:p>
          <a:pPr lvl="0" algn="l" defTabSz="488950">
            <a:lnSpc>
              <a:spcPct val="90000"/>
            </a:lnSpc>
            <a:spcBef>
              <a:spcPct val="0"/>
            </a:spcBef>
            <a:spcAft>
              <a:spcPct val="35000"/>
            </a:spcAft>
          </a:pPr>
          <a:r>
            <a:rPr lang="ka-GE" sz="1100" b="1" kern="1200" dirty="0" smtClean="0">
              <a:solidFill>
                <a:schemeClr val="tx2"/>
              </a:solidFill>
            </a:rPr>
            <a:t>რეფერალური მომსახურების პროგრამა</a:t>
          </a:r>
        </a:p>
        <a:p>
          <a:pPr lvl="0" algn="l" defTabSz="488950">
            <a:lnSpc>
              <a:spcPct val="90000"/>
            </a:lnSpc>
            <a:spcBef>
              <a:spcPct val="0"/>
            </a:spcBef>
            <a:spcAft>
              <a:spcPct val="35000"/>
            </a:spcAft>
          </a:pPr>
          <a:r>
            <a:rPr lang="ka-GE" sz="1100" kern="1200" dirty="0" smtClean="0"/>
            <a:t>რეფერალური მომსახურების პროგრამის ფარგლებში 2006 წლიდან 2019 წლამდე პერიოდში 1,270 ფიზიკური პირის მიმართ წარმოშობილი დებიტორული დავალიანება, სულ − 16,620,300 ლარი, წლების განმავლობაში სააგენტოს ფინანსურ ანგარიშგებაში აღრიცხულია ავანსად გადარიცხული თანხების სახით.</a:t>
          </a:r>
          <a:endParaRPr lang="en-US" sz="1100" b="1" kern="1200" dirty="0">
            <a:solidFill>
              <a:schemeClr val="tx2"/>
            </a:solidFill>
          </a:endParaRPr>
        </a:p>
      </dsp:txBody>
      <dsp:txXfrm>
        <a:off x="610153" y="369143"/>
        <a:ext cx="8170550" cy="878839"/>
      </dsp:txXfrm>
    </dsp:sp>
    <dsp:sp modelId="{764D60DB-3602-44DE-9BBD-F08A0AB22402}">
      <dsp:nvSpPr>
        <dsp:cNvPr id="0" name=""/>
        <dsp:cNvSpPr/>
      </dsp:nvSpPr>
      <dsp:spPr>
        <a:xfrm>
          <a:off x="142456" y="356268"/>
          <a:ext cx="935393" cy="904589"/>
        </a:xfrm>
        <a:prstGeom prst="ellipse">
          <a:avLst/>
        </a:prstGeom>
        <a:solidFill>
          <a:schemeClr val="lt1">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7C4674B0-FF64-4B3A-BE5E-322BC722261F}">
      <dsp:nvSpPr>
        <dsp:cNvPr id="0" name=""/>
        <dsp:cNvSpPr/>
      </dsp:nvSpPr>
      <dsp:spPr>
        <a:xfrm>
          <a:off x="982920" y="1393290"/>
          <a:ext cx="7851091" cy="87883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97579" tIns="27940" rIns="27940" bIns="27940" numCol="1" spcCol="1270" anchor="ctr" anchorCtr="0">
          <a:noAutofit/>
        </a:bodyPr>
        <a:lstStyle/>
        <a:p>
          <a:pPr lvl="0" algn="l" defTabSz="488950">
            <a:lnSpc>
              <a:spcPct val="90000"/>
            </a:lnSpc>
            <a:spcBef>
              <a:spcPct val="0"/>
            </a:spcBef>
            <a:spcAft>
              <a:spcPct val="35000"/>
            </a:spcAft>
          </a:pPr>
          <a:r>
            <a:rPr lang="ka-GE" sz="1100" b="1" kern="1200" dirty="0" smtClean="0">
              <a:solidFill>
                <a:schemeClr val="tx2"/>
              </a:solidFill>
            </a:rPr>
            <a:t>გამომწვევი მიზეზი</a:t>
          </a:r>
        </a:p>
        <a:p>
          <a:pPr lvl="0" algn="l" defTabSz="488950">
            <a:lnSpc>
              <a:spcPct val="90000"/>
            </a:lnSpc>
            <a:spcBef>
              <a:spcPct val="0"/>
            </a:spcBef>
            <a:spcAft>
              <a:spcPct val="35000"/>
            </a:spcAft>
          </a:pPr>
          <a:r>
            <a:rPr lang="ka-GE" sz="1100" kern="1200" dirty="0" smtClean="0"/>
            <a:t>ბიზნეს პროცესის სისუსტე, რომელიც ვერ უზრუნველყოფს დროის შესაბამის პერიოდში ქვეყნის გარეთ გადარიცხული თანხების მიზნობრიობის დადასტურებას / გაწეული მომსახურების შესახებ ხარჯის დამადასტურებელი დოკუმენტის სააგენტოში წარმოდგენას.</a:t>
          </a:r>
          <a:endParaRPr lang="en-US" sz="1100" b="1" kern="1200" dirty="0">
            <a:solidFill>
              <a:srgbClr val="FF0000"/>
            </a:solidFill>
          </a:endParaRPr>
        </a:p>
      </dsp:txBody>
      <dsp:txXfrm>
        <a:off x="982920" y="1393290"/>
        <a:ext cx="7851091" cy="878839"/>
      </dsp:txXfrm>
    </dsp:sp>
    <dsp:sp modelId="{D0CC65D4-8307-47AD-9139-C9AC763141D3}">
      <dsp:nvSpPr>
        <dsp:cNvPr id="0" name=""/>
        <dsp:cNvSpPr/>
      </dsp:nvSpPr>
      <dsp:spPr>
        <a:xfrm>
          <a:off x="366038" y="1456905"/>
          <a:ext cx="940413" cy="946949"/>
        </a:xfrm>
        <a:prstGeom prst="ellipse">
          <a:avLst/>
        </a:prstGeom>
        <a:solidFill>
          <a:schemeClr val="lt1">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B4E4F28E-5607-4D04-9C99-3089DB1D728B}">
      <dsp:nvSpPr>
        <dsp:cNvPr id="0" name=""/>
        <dsp:cNvSpPr/>
      </dsp:nvSpPr>
      <dsp:spPr>
        <a:xfrm>
          <a:off x="610153" y="2527275"/>
          <a:ext cx="8170550" cy="185661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97579" tIns="27940" rIns="27940" bIns="27940" numCol="1" spcCol="1270" anchor="ctr" anchorCtr="0">
          <a:noAutofit/>
        </a:bodyPr>
        <a:lstStyle/>
        <a:p>
          <a:pPr lvl="0" algn="l" defTabSz="488950">
            <a:lnSpc>
              <a:spcPct val="90000"/>
            </a:lnSpc>
            <a:spcBef>
              <a:spcPct val="0"/>
            </a:spcBef>
            <a:spcAft>
              <a:spcPct val="35000"/>
            </a:spcAft>
          </a:pPr>
          <a:r>
            <a:rPr lang="ka-GE" sz="1100" b="1" kern="1200" dirty="0" smtClean="0">
              <a:solidFill>
                <a:schemeClr val="tx2"/>
              </a:solidFill>
            </a:rPr>
            <a:t>განსახორციელებელი ღონისძიება</a:t>
          </a:r>
        </a:p>
        <a:p>
          <a:pPr lvl="0" algn="l" defTabSz="488950">
            <a:lnSpc>
              <a:spcPct val="90000"/>
            </a:lnSpc>
            <a:spcBef>
              <a:spcPct val="0"/>
            </a:spcBef>
            <a:spcAft>
              <a:spcPct val="35000"/>
            </a:spcAft>
          </a:pPr>
          <a:r>
            <a:rPr lang="ka-GE" sz="1100" kern="1200" dirty="0" smtClean="0"/>
            <a:t>1) არსებული დებიტორული დავალიანებებთან მიმართებაში - სამუშაო ჯგუფის შექმნა, რომელიც უზრუნველყოფს სააგენტოს ბალანსზე აღრიცხული მოთხოვნების ინვენტარიზაციის, ურთიერთშედარების აქტების გაფორმების, მათი რეალობის, ხანდაზმულობის, ამოღების ალბათობის შესწავლას და შესაბამისი ღონისძიებების გატარებას;</a:t>
          </a:r>
        </a:p>
        <a:p>
          <a:pPr lvl="0" algn="l" defTabSz="488950">
            <a:lnSpc>
              <a:spcPct val="90000"/>
            </a:lnSpc>
            <a:spcBef>
              <a:spcPct val="0"/>
            </a:spcBef>
            <a:spcAft>
              <a:spcPct val="35000"/>
            </a:spcAft>
          </a:pPr>
          <a:endParaRPr lang="ka-GE" sz="1100" kern="1200" dirty="0" smtClean="0"/>
        </a:p>
        <a:p>
          <a:pPr lvl="0" algn="l" defTabSz="488950">
            <a:lnSpc>
              <a:spcPct val="90000"/>
            </a:lnSpc>
            <a:spcBef>
              <a:spcPct val="0"/>
            </a:spcBef>
            <a:spcAft>
              <a:spcPct val="35000"/>
            </a:spcAft>
          </a:pPr>
          <a:r>
            <a:rPr lang="ka-GE" sz="1100" kern="1200" dirty="0" smtClean="0"/>
            <a:t>2) პროგრამის შემდგომი განხორციელების ეტაპზე - სამინისტროსთან შეთანხმებით, სააგენტო უზრუნველყოფს ბიზნეს პროცესის შეცვლას, რაც გულისხმობს კომისიის გადაწყვეტილების შესაბამისად საგარანტიო დოკუმენტის საფუძველზე პროგრამის ბენეფიციარს მიეცეს შესაძლებლობა საზღვარგარეთ საჭირო სამედიცინო სერვისის მიღების, ხოლო თანხის გადარიცხვა შესაბამის სამედიცინო დაწესებულებაში განხორციელდეს, მათ მიერ წარმოდგენილი შესრულებული სამუშაოს დამადასტურებელი დოკუმენტაციის საფუძველზე. </a:t>
          </a:r>
          <a:endParaRPr lang="en-US" sz="1100" b="1" kern="1200" dirty="0">
            <a:solidFill>
              <a:srgbClr val="FF0000"/>
            </a:solidFill>
          </a:endParaRPr>
        </a:p>
      </dsp:txBody>
      <dsp:txXfrm>
        <a:off x="610153" y="2527275"/>
        <a:ext cx="8170550" cy="1856619"/>
      </dsp:txXfrm>
    </dsp:sp>
    <dsp:sp modelId="{B35C3DC6-038B-47E7-9DEC-A5691DA8C0A9}">
      <dsp:nvSpPr>
        <dsp:cNvPr id="0" name=""/>
        <dsp:cNvSpPr/>
      </dsp:nvSpPr>
      <dsp:spPr>
        <a:xfrm>
          <a:off x="221568" y="2638329"/>
          <a:ext cx="966009" cy="798799"/>
        </a:xfrm>
        <a:prstGeom prst="ellipse">
          <a:avLst/>
        </a:prstGeom>
        <a:solidFill>
          <a:schemeClr val="lt1">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810821-1B3B-4D40-BE6B-40B37871FCA5}">
      <dsp:nvSpPr>
        <dsp:cNvPr id="0" name=""/>
        <dsp:cNvSpPr/>
      </dsp:nvSpPr>
      <dsp:spPr>
        <a:xfrm>
          <a:off x="-4967916" y="-761202"/>
          <a:ext cx="5916603" cy="5916603"/>
        </a:xfrm>
        <a:prstGeom prst="blockArc">
          <a:avLst>
            <a:gd name="adj1" fmla="val 18900000"/>
            <a:gd name="adj2" fmla="val 2700000"/>
            <a:gd name="adj3" fmla="val 365"/>
          </a:avLst>
        </a:prstGeom>
        <a:noFill/>
        <a:ln w="12700" cap="flat" cmpd="sng" algn="ctr">
          <a:solidFill>
            <a:schemeClr val="accent2">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C9CBF74-612F-4777-B3D1-9989442BC2CF}">
      <dsp:nvSpPr>
        <dsp:cNvPr id="0" name=""/>
        <dsp:cNvSpPr/>
      </dsp:nvSpPr>
      <dsp:spPr>
        <a:xfrm>
          <a:off x="582700" y="439419"/>
          <a:ext cx="8170550" cy="87883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97579" tIns="27940" rIns="27940" bIns="27940" numCol="1" spcCol="1270" anchor="ctr" anchorCtr="0">
          <a:noAutofit/>
        </a:bodyPr>
        <a:lstStyle/>
        <a:p>
          <a:pPr lvl="0" algn="l" defTabSz="488950">
            <a:lnSpc>
              <a:spcPct val="90000"/>
            </a:lnSpc>
            <a:spcBef>
              <a:spcPct val="0"/>
            </a:spcBef>
            <a:spcAft>
              <a:spcPct val="35000"/>
            </a:spcAft>
          </a:pPr>
          <a:r>
            <a:rPr lang="ka-GE" sz="1100" b="1" kern="1200" dirty="0" smtClean="0">
              <a:solidFill>
                <a:schemeClr val="tx2"/>
              </a:solidFill>
            </a:rPr>
            <a:t>ხანდაზმული დებიტორული დავალიანებები</a:t>
          </a:r>
        </a:p>
        <a:p>
          <a:pPr lvl="0" algn="l" defTabSz="488950">
            <a:lnSpc>
              <a:spcPct val="90000"/>
            </a:lnSpc>
            <a:spcBef>
              <a:spcPct val="0"/>
            </a:spcBef>
            <a:spcAft>
              <a:spcPct val="35000"/>
            </a:spcAft>
          </a:pPr>
          <a:r>
            <a:rPr lang="ka-GE" sz="1100" kern="1200" dirty="0" smtClean="0"/>
            <a:t>წლების განმავლობაში, სააგენტოს ფინანსურ ანგარიშგებაში ასახული აქვს 1996 წლიდან მოყოლებული დღემდე, ისეთი ხანდაზმული დებიტორული დავალიანებები, რომლის წარმოშობის დამადასტურებელი დოკუმენტაციას სააგენტო არ ფლობს, ასევე რიგ შემთხვევებში ვერ ხერხდება კონკრეტული დებიტორის იდენტიფიცირება. </a:t>
          </a:r>
          <a:endParaRPr lang="en-US" sz="1100" b="1" kern="1200" dirty="0">
            <a:solidFill>
              <a:schemeClr val="tx2"/>
            </a:solidFill>
          </a:endParaRPr>
        </a:p>
      </dsp:txBody>
      <dsp:txXfrm>
        <a:off x="582700" y="439419"/>
        <a:ext cx="8170550" cy="878839"/>
      </dsp:txXfrm>
    </dsp:sp>
    <dsp:sp modelId="{764D60DB-3602-44DE-9BBD-F08A0AB22402}">
      <dsp:nvSpPr>
        <dsp:cNvPr id="0" name=""/>
        <dsp:cNvSpPr/>
      </dsp:nvSpPr>
      <dsp:spPr>
        <a:xfrm>
          <a:off x="151601" y="435690"/>
          <a:ext cx="917102" cy="886298"/>
        </a:xfrm>
        <a:prstGeom prst="ellipse">
          <a:avLst/>
        </a:prstGeom>
        <a:solidFill>
          <a:schemeClr val="lt1">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7C4674B0-FF64-4B3A-BE5E-322BC722261F}">
      <dsp:nvSpPr>
        <dsp:cNvPr id="0" name=""/>
        <dsp:cNvSpPr/>
      </dsp:nvSpPr>
      <dsp:spPr>
        <a:xfrm>
          <a:off x="873554" y="1591552"/>
          <a:ext cx="7851091" cy="87883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97579" tIns="27940" rIns="27940" bIns="27940" numCol="1" spcCol="1270" anchor="ctr" anchorCtr="0">
          <a:noAutofit/>
        </a:bodyPr>
        <a:lstStyle/>
        <a:p>
          <a:pPr lvl="0" algn="l" defTabSz="488950">
            <a:lnSpc>
              <a:spcPct val="90000"/>
            </a:lnSpc>
            <a:spcBef>
              <a:spcPct val="0"/>
            </a:spcBef>
            <a:spcAft>
              <a:spcPct val="35000"/>
            </a:spcAft>
          </a:pPr>
          <a:r>
            <a:rPr lang="ka-GE" sz="1100" b="1" kern="1200" dirty="0" smtClean="0">
              <a:solidFill>
                <a:schemeClr val="tx2"/>
              </a:solidFill>
            </a:rPr>
            <a:t>გამომწვევი მიზეზი</a:t>
          </a:r>
        </a:p>
        <a:p>
          <a:pPr lvl="0" algn="l" defTabSz="488950">
            <a:lnSpc>
              <a:spcPct val="90000"/>
            </a:lnSpc>
            <a:spcBef>
              <a:spcPct val="0"/>
            </a:spcBef>
            <a:spcAft>
              <a:spcPct val="35000"/>
            </a:spcAft>
          </a:pPr>
          <a:r>
            <a:rPr lang="ka-GE" sz="1100" kern="1200" dirty="0" smtClean="0"/>
            <a:t>ზემოაღნიშნულ საკითხისადმი შესაბამისი უფლებამოსილი პირების მიერ არასათანადო რეაგირება, რომელიც იწვევს</a:t>
          </a:r>
          <a:r>
            <a:rPr lang="en-US" sz="1100" kern="1200" dirty="0" smtClean="0"/>
            <a:t>, </a:t>
          </a:r>
          <a:r>
            <a:rPr lang="ka-GE" sz="1100" kern="1200" dirty="0" smtClean="0"/>
            <a:t>ანგარიშგებაში ისეთი დებიტორბის გაზრდას, რომლის ამოღების ალბათობა ნულის ტოლია. </a:t>
          </a:r>
          <a:endParaRPr lang="en-US" sz="1100" b="1" kern="1200" dirty="0">
            <a:solidFill>
              <a:srgbClr val="FF0000"/>
            </a:solidFill>
          </a:endParaRPr>
        </a:p>
      </dsp:txBody>
      <dsp:txXfrm>
        <a:off x="873554" y="1591552"/>
        <a:ext cx="7851091" cy="878839"/>
      </dsp:txXfrm>
    </dsp:sp>
    <dsp:sp modelId="{D0CC65D4-8307-47AD-9139-C9AC763141D3}">
      <dsp:nvSpPr>
        <dsp:cNvPr id="0" name=""/>
        <dsp:cNvSpPr/>
      </dsp:nvSpPr>
      <dsp:spPr>
        <a:xfrm>
          <a:off x="393475" y="1582043"/>
          <a:ext cx="885540" cy="837226"/>
        </a:xfrm>
        <a:prstGeom prst="ellipse">
          <a:avLst/>
        </a:prstGeom>
        <a:solidFill>
          <a:schemeClr val="lt1">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CC77EA4D-92AA-46BE-8735-0FD94E00CFF7}">
      <dsp:nvSpPr>
        <dsp:cNvPr id="0" name=""/>
        <dsp:cNvSpPr/>
      </dsp:nvSpPr>
      <dsp:spPr>
        <a:xfrm>
          <a:off x="582700" y="3075939"/>
          <a:ext cx="8170550" cy="87883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97579" tIns="27940" rIns="27940" bIns="27940" numCol="1" spcCol="1270" anchor="ctr" anchorCtr="0">
          <a:noAutofit/>
        </a:bodyPr>
        <a:lstStyle/>
        <a:p>
          <a:pPr lvl="0" algn="just" defTabSz="488950">
            <a:lnSpc>
              <a:spcPct val="90000"/>
            </a:lnSpc>
            <a:spcBef>
              <a:spcPct val="0"/>
            </a:spcBef>
            <a:spcAft>
              <a:spcPct val="35000"/>
            </a:spcAft>
          </a:pPr>
          <a:r>
            <a:rPr lang="ka-GE" sz="1100" b="1" kern="1200" dirty="0" smtClean="0">
              <a:solidFill>
                <a:schemeClr val="tx2"/>
              </a:solidFill>
            </a:rPr>
            <a:t>განსახორციელებელი ღონისძიება</a:t>
          </a:r>
        </a:p>
        <a:p>
          <a:pPr lvl="0" algn="just" defTabSz="488950">
            <a:lnSpc>
              <a:spcPct val="90000"/>
            </a:lnSpc>
            <a:spcBef>
              <a:spcPct val="0"/>
            </a:spcBef>
            <a:spcAft>
              <a:spcPct val="35000"/>
            </a:spcAft>
          </a:pPr>
          <a:r>
            <a:rPr lang="ka-GE" sz="1100" kern="1200" dirty="0" smtClean="0"/>
            <a:t>სამუშაო ჯგუფის შექმნა, რომელიც უზრუნველყოფს ცენტრალური სააგენტოს ბალანსზე აღრიცხული მოთხოვნების ინვენტარიზაციის, ურთიერთშედარების აქტების გაფორმების, მათი რეალობის, ხანდაზმულობის, ამოღების ალბათობის შესწავლას და შესაბამისი ღონისძიებების გატარებას მოქმედი კანონმდებლობის მოთხოვნათა შესაბამისად.</a:t>
          </a:r>
          <a:endParaRPr lang="en-US" sz="1100" kern="1200" dirty="0"/>
        </a:p>
      </dsp:txBody>
      <dsp:txXfrm>
        <a:off x="582700" y="3075939"/>
        <a:ext cx="8170550" cy="878839"/>
      </dsp:txXfrm>
    </dsp:sp>
    <dsp:sp modelId="{F04FB982-5D84-4FB5-A202-C4ECC4389DF9}">
      <dsp:nvSpPr>
        <dsp:cNvPr id="0" name=""/>
        <dsp:cNvSpPr/>
      </dsp:nvSpPr>
      <dsp:spPr>
        <a:xfrm>
          <a:off x="197318" y="3099810"/>
          <a:ext cx="825669" cy="831096"/>
        </a:xfrm>
        <a:prstGeom prst="ellipse">
          <a:avLst/>
        </a:prstGeom>
        <a:solidFill>
          <a:schemeClr val="lt1">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D290FC-8EB2-4B49-9607-001266195F05}">
      <dsp:nvSpPr>
        <dsp:cNvPr id="0" name=""/>
        <dsp:cNvSpPr/>
      </dsp:nvSpPr>
      <dsp:spPr>
        <a:xfrm>
          <a:off x="0" y="137475"/>
          <a:ext cx="8915400" cy="511691"/>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ka-GE" sz="1300" kern="1200" dirty="0" smtClean="0"/>
            <a:t>საყოველთაო ჯანმრთელობის დაცვის სახელმწიფო პროგრამის ფარგლებში აღურიცხავი მოსალოდნელი ვალდებულებები</a:t>
          </a:r>
          <a:endParaRPr lang="en-US" sz="1300" kern="1200" dirty="0"/>
        </a:p>
      </dsp:txBody>
      <dsp:txXfrm>
        <a:off x="0" y="137475"/>
        <a:ext cx="8915400" cy="511691"/>
      </dsp:txXfrm>
    </dsp:sp>
    <dsp:sp modelId="{131E8583-3C20-4E26-A257-0195BC6FF20A}">
      <dsp:nvSpPr>
        <dsp:cNvPr id="0" name=""/>
        <dsp:cNvSpPr/>
      </dsp:nvSpPr>
      <dsp:spPr>
        <a:xfrm>
          <a:off x="1054" y="802363"/>
          <a:ext cx="3082731" cy="3440211"/>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ka-GE" sz="1000" b="1" kern="1200" dirty="0" smtClean="0">
              <a:solidFill>
                <a:schemeClr val="tx1"/>
              </a:solidFill>
            </a:rPr>
            <a:t>მიმდინარე ბიზნეს პროცესი</a:t>
          </a:r>
        </a:p>
        <a:p>
          <a:pPr lvl="0" algn="just" defTabSz="444500">
            <a:lnSpc>
              <a:spcPct val="90000"/>
            </a:lnSpc>
            <a:spcBef>
              <a:spcPct val="0"/>
            </a:spcBef>
            <a:spcAft>
              <a:spcPct val="35000"/>
            </a:spcAft>
          </a:pPr>
          <a:r>
            <a:rPr lang="ka-GE" sz="1000" kern="1200" dirty="0" smtClean="0"/>
            <a:t>სააგენტო ფინანსურ ანგარიშგებაში არ ასახავს ინფორმაციას იმ შემთხვევების შესახებ, რომლებზეც სააგენტოში არ არის დასრულებული ინსპექტირება. ფაქტობრივად კი, სააგენტოს სამედიცინო დაწესებულებების მიმართ აქვს ვალდებულება, რომელიც საჭიროებს ვადის და თანხის დაზუსტებას, მაგალითისთვის:</a:t>
          </a:r>
        </a:p>
        <a:p>
          <a:pPr lvl="0" algn="just" defTabSz="444500">
            <a:lnSpc>
              <a:spcPct val="90000"/>
            </a:lnSpc>
            <a:spcBef>
              <a:spcPct val="0"/>
            </a:spcBef>
            <a:spcAft>
              <a:spcPct val="35000"/>
            </a:spcAft>
          </a:pPr>
          <a:r>
            <a:rPr lang="ka-GE" sz="1000" kern="1200" dirty="0" smtClean="0"/>
            <a:t>საყოველთაო ჯანმრთელობის დაცვის პროგრამის ფარგლებში, ანგარიშგების მოდულში 2018 წელს სამედიცინო დაწესებულებების დაფიქსირებული შესრულებული სამუშაოების ჯამური ღირებულება, რომელთა ინსპექტირებაც 2018 წლის 31 დეკემბრის მდგომარეობით არ იყო დასრულებული, შეადგენდა 201,299,806 ლარს. არსებული პრაქტიკით კი წლების განმავლობაში მოთხოვნილი ასანაზღაურებელი თანხებიდან, საშუალოდ, 3-4 % კორექტირდება.</a:t>
          </a:r>
        </a:p>
      </dsp:txBody>
      <dsp:txXfrm>
        <a:off x="1054" y="802363"/>
        <a:ext cx="3082731" cy="3440211"/>
      </dsp:txXfrm>
    </dsp:sp>
    <dsp:sp modelId="{C98220B7-1A3E-42F5-871C-AD5C227CEFCA}">
      <dsp:nvSpPr>
        <dsp:cNvPr id="0" name=""/>
        <dsp:cNvSpPr/>
      </dsp:nvSpPr>
      <dsp:spPr>
        <a:xfrm>
          <a:off x="3083750" y="944055"/>
          <a:ext cx="3000319" cy="3479281"/>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ka-GE" sz="1000" b="1" kern="1200" dirty="0" smtClean="0">
              <a:solidFill>
                <a:schemeClr val="tx1"/>
              </a:solidFill>
            </a:rPr>
            <a:t>გავლენა</a:t>
          </a:r>
        </a:p>
        <a:p>
          <a:pPr lvl="0" algn="just" defTabSz="444500">
            <a:lnSpc>
              <a:spcPct val="90000"/>
            </a:lnSpc>
            <a:spcBef>
              <a:spcPct val="0"/>
            </a:spcBef>
            <a:spcAft>
              <a:spcPct val="35000"/>
            </a:spcAft>
          </a:pPr>
          <a:r>
            <a:rPr lang="ka-GE" sz="1000" kern="1200" dirty="0" smtClean="0"/>
            <a:t>აღნიშნული მოსალოდნელი ვალდებულებების შესახებ ინფორმაციის არ წარდგენის ფაქტი ფინანსურ ანგარიშგებაში ზრდის ფინანსური ანგარიშგების იმ მომხმარებლების მხრიდან (პარლამენტი, ფინანსთა სამინისტრო) არასწორი გადაწყვეტილების მიღების შესაძლებლობას, რომლებიც აფასებენ, საყოველთაო ჯანმრთელობის დაცვის პროგრამის ფარგლებში, სამედიცინო მომსახურების მიწოდების ხარისხის შენარჩუნებას. </a:t>
          </a:r>
        </a:p>
        <a:p>
          <a:pPr lvl="0" algn="just" defTabSz="444500">
            <a:lnSpc>
              <a:spcPct val="90000"/>
            </a:lnSpc>
            <a:spcBef>
              <a:spcPct val="0"/>
            </a:spcBef>
            <a:spcAft>
              <a:spcPct val="35000"/>
            </a:spcAft>
          </a:pPr>
          <a:r>
            <a:rPr lang="ka-GE" sz="1000" kern="1200" dirty="0" smtClean="0"/>
            <a:t>ასევე, არასრულად წარდგენილმა ინფორმაციამ შესაძლოა გამოიწვიოს სააგენტოზე გასანაწილებელი საბიუჯეტო რესურსის შესახებ არაადეკვატური გადაწყვეტილების მიღება.</a:t>
          </a:r>
        </a:p>
      </dsp:txBody>
      <dsp:txXfrm>
        <a:off x="3083750" y="944055"/>
        <a:ext cx="3000319" cy="3479281"/>
      </dsp:txXfrm>
    </dsp:sp>
    <dsp:sp modelId="{3DE4C1FD-7383-4FDC-B6D2-8C97751CDDC7}">
      <dsp:nvSpPr>
        <dsp:cNvPr id="0" name=""/>
        <dsp:cNvSpPr/>
      </dsp:nvSpPr>
      <dsp:spPr>
        <a:xfrm>
          <a:off x="6085160" y="802349"/>
          <a:ext cx="2830239" cy="3391695"/>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ka-GE" sz="1000" b="1" kern="1200" dirty="0" smtClean="0">
              <a:solidFill>
                <a:schemeClr val="tx1"/>
              </a:solidFill>
            </a:rPr>
            <a:t>განსახორციელებელი ღონისძიება</a:t>
          </a:r>
        </a:p>
        <a:p>
          <a:pPr lvl="0" algn="just" defTabSz="444500">
            <a:lnSpc>
              <a:spcPct val="90000"/>
            </a:lnSpc>
            <a:spcBef>
              <a:spcPct val="0"/>
            </a:spcBef>
            <a:spcAft>
              <a:spcPct val="35000"/>
            </a:spcAft>
          </a:pPr>
          <a:r>
            <a:rPr lang="ka-GE" sz="1000" kern="1200" dirty="0" smtClean="0"/>
            <a:t>პროგრამული უზრუნველყოფის მოდერნიზება იმგვარად, რომ შესაძლებელი გახდეს ჯანმრთელობის დაცვის ერთიანი საინფორმაციო სისტემის ანგარიშგების მოდულში ასახული ინფორმაცია სამედიცინო დაწესებულებების მიერ გადმოგზავნილი შესრულებული სამუშაოების ღირებულების შესახებ, ავტომატურად, პროგრამული უზრუნველყოფის საშუალებით აისახოს პირობით ვალდებულებად ბუღალტრული აღრიცხვის სპეციალურ პროგრამაში, ხოლო პირობითი ვალდებულება დაკორექტირდეს ინსპექტირების საფუძველზე შედგენილი მიღება-ჩაბარების აქტის შესაბამისად. </a:t>
          </a:r>
        </a:p>
        <a:p>
          <a:pPr lvl="0" algn="just" defTabSz="444500">
            <a:lnSpc>
              <a:spcPct val="90000"/>
            </a:lnSpc>
            <a:spcBef>
              <a:spcPct val="0"/>
            </a:spcBef>
            <a:spcAft>
              <a:spcPct val="35000"/>
            </a:spcAft>
          </a:pPr>
          <a:endParaRPr lang="ka-GE" sz="1000" b="0" kern="1200" dirty="0" smtClean="0">
            <a:solidFill>
              <a:schemeClr val="tx1"/>
            </a:solidFill>
          </a:endParaRPr>
        </a:p>
      </dsp:txBody>
      <dsp:txXfrm>
        <a:off x="6085160" y="802349"/>
        <a:ext cx="2830239" cy="3391695"/>
      </dsp:txXfrm>
    </dsp:sp>
    <dsp:sp modelId="{B1C719BA-1E53-439D-BFD2-2F625898F370}">
      <dsp:nvSpPr>
        <dsp:cNvPr id="0" name=""/>
        <dsp:cNvSpPr/>
      </dsp:nvSpPr>
      <dsp:spPr>
        <a:xfrm>
          <a:off x="0" y="4113703"/>
          <a:ext cx="8915400" cy="309633"/>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810821-1B3B-4D40-BE6B-40B37871FCA5}">
      <dsp:nvSpPr>
        <dsp:cNvPr id="0" name=""/>
        <dsp:cNvSpPr/>
      </dsp:nvSpPr>
      <dsp:spPr>
        <a:xfrm>
          <a:off x="-4967916" y="-835591"/>
          <a:ext cx="5916603" cy="5916603"/>
        </a:xfrm>
        <a:prstGeom prst="blockArc">
          <a:avLst>
            <a:gd name="adj1" fmla="val 18900000"/>
            <a:gd name="adj2" fmla="val 2700000"/>
            <a:gd name="adj3" fmla="val 365"/>
          </a:avLst>
        </a:prstGeom>
        <a:noFill/>
        <a:ln w="12700" cap="flat" cmpd="sng" algn="ctr">
          <a:solidFill>
            <a:schemeClr val="accent2">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C9CBF74-612F-4777-B3D1-9989442BC2CF}">
      <dsp:nvSpPr>
        <dsp:cNvPr id="0" name=""/>
        <dsp:cNvSpPr/>
      </dsp:nvSpPr>
      <dsp:spPr>
        <a:xfrm>
          <a:off x="582700" y="163952"/>
          <a:ext cx="8170550" cy="87883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97579" tIns="27940" rIns="27940" bIns="27940" numCol="1" spcCol="1270" anchor="ctr" anchorCtr="0">
          <a:noAutofit/>
        </a:bodyPr>
        <a:lstStyle/>
        <a:p>
          <a:pPr lvl="0" algn="l" defTabSz="488950">
            <a:lnSpc>
              <a:spcPct val="90000"/>
            </a:lnSpc>
            <a:spcBef>
              <a:spcPct val="0"/>
            </a:spcBef>
            <a:spcAft>
              <a:spcPct val="35000"/>
            </a:spcAft>
          </a:pPr>
          <a:r>
            <a:rPr lang="ka-GE" sz="1100" b="1" kern="1200" dirty="0" smtClean="0">
              <a:solidFill>
                <a:schemeClr val="tx2"/>
              </a:solidFill>
            </a:rPr>
            <a:t>სახელმწიფო შესყიდვების ეტაპზე განხორციელებული ბაზრის კვლევა</a:t>
          </a:r>
        </a:p>
        <a:p>
          <a:pPr lvl="0" algn="l" defTabSz="488950">
            <a:lnSpc>
              <a:spcPct val="90000"/>
            </a:lnSpc>
            <a:spcBef>
              <a:spcPct val="0"/>
            </a:spcBef>
            <a:spcAft>
              <a:spcPct val="35000"/>
            </a:spcAft>
          </a:pPr>
          <a:r>
            <a:rPr lang="ka-GE" sz="1100" b="0" kern="1200" dirty="0" smtClean="0">
              <a:solidFill>
                <a:schemeClr val="tx1"/>
              </a:solidFill>
            </a:rPr>
            <a:t>სახელმწიფო შესყიდვის წინამოსამზადებელი ეტაპის ერთ-ერთ საკვანძო საკითხს მიწოდების ბაზრის კვლევა განეკუთვნება. ამ ეტაპზე შესყიდვების სამმართველო ბაზრის კვლევას აწარმოებს შემდეგი სახით: სათანადო ინფორმაცია იტვირთება სახელმწიფო შესყიდვების სააგენტოს (</a:t>
          </a:r>
          <a:r>
            <a:rPr lang="en-US" sz="1100" b="0" kern="1200" dirty="0" smtClean="0">
              <a:solidFill>
                <a:schemeClr val="tx1"/>
              </a:solidFill>
            </a:rPr>
            <a:t>www.spa.ge) </a:t>
          </a:r>
          <a:r>
            <a:rPr lang="ka-GE" sz="1100" b="0" kern="1200" dirty="0" smtClean="0">
              <a:solidFill>
                <a:schemeClr val="tx1"/>
              </a:solidFill>
            </a:rPr>
            <a:t>ვებგვერდზე, ასევე, ელექტრონული ფოსტის მეშვეობით, წერილები ეგზავნება სათანადო პროფილის კომპანიებს. </a:t>
          </a:r>
        </a:p>
      </dsp:txBody>
      <dsp:txXfrm>
        <a:off x="582700" y="163952"/>
        <a:ext cx="8170550" cy="878839"/>
      </dsp:txXfrm>
    </dsp:sp>
    <dsp:sp modelId="{764D60DB-3602-44DE-9BBD-F08A0AB22402}">
      <dsp:nvSpPr>
        <dsp:cNvPr id="0" name=""/>
        <dsp:cNvSpPr/>
      </dsp:nvSpPr>
      <dsp:spPr>
        <a:xfrm>
          <a:off x="114805" y="144145"/>
          <a:ext cx="889891" cy="833249"/>
        </a:xfrm>
        <a:prstGeom prst="ellipse">
          <a:avLst/>
        </a:prstGeom>
        <a:solidFill>
          <a:schemeClr val="lt1">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7C4674B0-FF64-4B3A-BE5E-322BC722261F}">
      <dsp:nvSpPr>
        <dsp:cNvPr id="0" name=""/>
        <dsp:cNvSpPr/>
      </dsp:nvSpPr>
      <dsp:spPr>
        <a:xfrm>
          <a:off x="582200" y="1376364"/>
          <a:ext cx="7851091" cy="721668"/>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97579" tIns="27940" rIns="27940" bIns="27940" numCol="1" spcCol="1270" anchor="ctr" anchorCtr="0">
          <a:noAutofit/>
        </a:bodyPr>
        <a:lstStyle/>
        <a:p>
          <a:pPr lvl="0" algn="l" defTabSz="488950">
            <a:lnSpc>
              <a:spcPct val="90000"/>
            </a:lnSpc>
            <a:spcBef>
              <a:spcPct val="0"/>
            </a:spcBef>
            <a:spcAft>
              <a:spcPct val="35000"/>
            </a:spcAft>
          </a:pPr>
          <a:r>
            <a:rPr lang="ka-GE" sz="1100" b="1" kern="1200" dirty="0" smtClean="0">
              <a:solidFill>
                <a:schemeClr val="tx2"/>
              </a:solidFill>
            </a:rPr>
            <a:t>გავლენა</a:t>
          </a:r>
        </a:p>
        <a:p>
          <a:pPr lvl="0" algn="l" defTabSz="488950">
            <a:lnSpc>
              <a:spcPct val="90000"/>
            </a:lnSpc>
            <a:spcBef>
              <a:spcPct val="0"/>
            </a:spcBef>
            <a:spcAft>
              <a:spcPct val="35000"/>
            </a:spcAft>
          </a:pPr>
          <a:r>
            <a:rPr lang="ka-GE" sz="1100" kern="1200" dirty="0" smtClean="0"/>
            <a:t>ბაზრის კვლევის ზემოაღნიშნული (სუსტი) პროცესი ვერ უზრუნველყოფს სააგენტოს სახსრების არარაციონალური ხარჯვის რისკების თავიდან აცილებას</a:t>
          </a:r>
          <a:endParaRPr lang="en-US" sz="1100" b="1" kern="1200" dirty="0">
            <a:solidFill>
              <a:srgbClr val="FF0000"/>
            </a:solidFill>
          </a:endParaRPr>
        </a:p>
      </dsp:txBody>
      <dsp:txXfrm>
        <a:off x="582200" y="1376364"/>
        <a:ext cx="7851091" cy="721668"/>
      </dsp:txXfrm>
    </dsp:sp>
    <dsp:sp modelId="{D0CC65D4-8307-47AD-9139-C9AC763141D3}">
      <dsp:nvSpPr>
        <dsp:cNvPr id="0" name=""/>
        <dsp:cNvSpPr/>
      </dsp:nvSpPr>
      <dsp:spPr>
        <a:xfrm>
          <a:off x="131718" y="1284126"/>
          <a:ext cx="927846" cy="891132"/>
        </a:xfrm>
        <a:prstGeom prst="ellipse">
          <a:avLst/>
        </a:prstGeom>
        <a:solidFill>
          <a:schemeClr val="lt1">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2F570014-1D4E-4EB4-85B7-4EC63924815A}">
      <dsp:nvSpPr>
        <dsp:cNvPr id="0" name=""/>
        <dsp:cNvSpPr/>
      </dsp:nvSpPr>
      <dsp:spPr>
        <a:xfrm>
          <a:off x="585273" y="2440454"/>
          <a:ext cx="7872570" cy="1873071"/>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97579" tIns="27940" rIns="27940" bIns="27940" numCol="1" spcCol="1270" anchor="ctr" anchorCtr="0">
          <a:noAutofit/>
        </a:bodyPr>
        <a:lstStyle/>
        <a:p>
          <a:pPr lvl="0" algn="l" defTabSz="488950">
            <a:lnSpc>
              <a:spcPct val="90000"/>
            </a:lnSpc>
            <a:spcBef>
              <a:spcPct val="0"/>
            </a:spcBef>
            <a:spcAft>
              <a:spcPct val="35000"/>
            </a:spcAft>
          </a:pPr>
          <a:r>
            <a:rPr lang="ka-GE" sz="1100" b="1" kern="1200" dirty="0" smtClean="0">
              <a:solidFill>
                <a:schemeClr val="tx2"/>
              </a:solidFill>
            </a:rPr>
            <a:t>განსახორციელებელი ღონისძიება </a:t>
          </a:r>
        </a:p>
        <a:p>
          <a:pPr lvl="0" algn="l" defTabSz="488950">
            <a:lnSpc>
              <a:spcPct val="90000"/>
            </a:lnSpc>
            <a:spcBef>
              <a:spcPct val="0"/>
            </a:spcBef>
            <a:spcAft>
              <a:spcPct val="35000"/>
            </a:spcAft>
          </a:pPr>
          <a:r>
            <a:rPr lang="ka-GE" sz="1100" b="0" kern="1200" dirty="0" smtClean="0">
              <a:solidFill>
                <a:schemeClr val="tx1"/>
              </a:solidFill>
            </a:rPr>
            <a:t>საბაზრო პირობებისადმი ადეკვატური სავარაუდო ღირებულების განსაზღვრის და საჯაროსახსრების არარაციონალური ხარჯვის რისკების თავიდან აცილების მიზნით, ბაზრის კვლევისეტაპზე მოხდეს ყველა ხელმისაწვდომი ინფორმაციის შესწავლა და მათი სათანადოდ დოკუმენტირება, მათ შორის :</a:t>
          </a:r>
        </a:p>
        <a:p>
          <a:pPr lvl="0" algn="l" defTabSz="488950">
            <a:lnSpc>
              <a:spcPct val="90000"/>
            </a:lnSpc>
            <a:spcBef>
              <a:spcPct val="0"/>
            </a:spcBef>
            <a:spcAft>
              <a:spcPct val="35000"/>
            </a:spcAft>
          </a:pPr>
          <a:r>
            <a:rPr lang="ka-GE" sz="1100" i="1" kern="1200" dirty="0" smtClean="0"/>
            <a:t>. ინტერნეტსივრცის მაქსიმალური გამოყენება;</a:t>
          </a:r>
          <a:endParaRPr lang="en-US" sz="1100" i="1" kern="1200" dirty="0" smtClean="0"/>
        </a:p>
        <a:p>
          <a:pPr lvl="0" algn="l" defTabSz="488950">
            <a:lnSpc>
              <a:spcPct val="90000"/>
            </a:lnSpc>
            <a:spcBef>
              <a:spcPct val="0"/>
            </a:spcBef>
            <a:spcAft>
              <a:spcPct val="35000"/>
            </a:spcAft>
          </a:pPr>
          <a:r>
            <a:rPr lang="ka-GE" sz="1100" i="1" kern="1200" dirty="0" smtClean="0"/>
            <a:t>. შუამავალი კომპანიების ვებგვერდების გამოყენება;</a:t>
          </a:r>
          <a:endParaRPr lang="en-US" sz="1100" i="1" kern="1200" dirty="0" smtClean="0"/>
        </a:p>
        <a:p>
          <a:pPr lvl="0" algn="l" defTabSz="488950">
            <a:lnSpc>
              <a:spcPct val="90000"/>
            </a:lnSpc>
            <a:spcBef>
              <a:spcPct val="0"/>
            </a:spcBef>
            <a:spcAft>
              <a:spcPct val="35000"/>
            </a:spcAft>
          </a:pPr>
          <a:r>
            <a:rPr lang="ka-GE" sz="1100" i="1" kern="1200" dirty="0" smtClean="0"/>
            <a:t>. მოლაპარაკებები  უშუალოდ პოტენციურ მიმწოდებელ კომპანიებთან და შეხვედრები მაღალი თანამდებობის პირებთან;</a:t>
          </a:r>
        </a:p>
        <a:p>
          <a:pPr lvl="0" algn="l" defTabSz="488950">
            <a:lnSpc>
              <a:spcPct val="90000"/>
            </a:lnSpc>
            <a:spcBef>
              <a:spcPct val="0"/>
            </a:spcBef>
            <a:spcAft>
              <a:spcPct val="35000"/>
            </a:spcAft>
          </a:pPr>
          <a:r>
            <a:rPr lang="ka-GE" sz="1100" i="1" kern="1200" dirty="0" smtClean="0"/>
            <a:t>. მიმწოდებლების მოძიება შესყიდვების ვებ-გვერდზე რანჟირების ფუნქციის გამოყენებით, რომლითაც შესაძლებელია შესყიდვის ნებისმიერ </a:t>
          </a:r>
          <a:r>
            <a:rPr lang="en-US" sz="1100" i="1" kern="1200" dirty="0" smtClean="0"/>
            <a:t>CPV</a:t>
          </a:r>
          <a:r>
            <a:rPr lang="ka-GE" sz="1100" i="1" kern="1200" dirty="0" smtClean="0"/>
            <a:t> კოდზე მიმწოდებლების მოძიება, გაფილტვრის მოქნილი სისტემით</a:t>
          </a:r>
          <a:r>
            <a:rPr lang="ka-GE" sz="1100" kern="1200" dirty="0" smtClean="0"/>
            <a:t>. </a:t>
          </a:r>
          <a:endParaRPr lang="ka-GE" sz="1100" b="0" kern="1200" dirty="0" smtClean="0">
            <a:solidFill>
              <a:schemeClr val="tx1"/>
            </a:solidFill>
          </a:endParaRPr>
        </a:p>
        <a:p>
          <a:pPr lvl="0" algn="l" defTabSz="488950">
            <a:lnSpc>
              <a:spcPct val="90000"/>
            </a:lnSpc>
            <a:spcBef>
              <a:spcPct val="0"/>
            </a:spcBef>
            <a:spcAft>
              <a:spcPct val="35000"/>
            </a:spcAft>
          </a:pPr>
          <a:endParaRPr lang="en-US" sz="1100" b="0" kern="1200" dirty="0">
            <a:solidFill>
              <a:schemeClr val="tx1"/>
            </a:solidFill>
          </a:endParaRPr>
        </a:p>
      </dsp:txBody>
      <dsp:txXfrm>
        <a:off x="585273" y="2440454"/>
        <a:ext cx="7872570" cy="1873071"/>
      </dsp:txXfrm>
    </dsp:sp>
    <dsp:sp modelId="{F62A6017-FB09-4C72-89D1-1D7B348EE293}">
      <dsp:nvSpPr>
        <dsp:cNvPr id="0" name=""/>
        <dsp:cNvSpPr/>
      </dsp:nvSpPr>
      <dsp:spPr>
        <a:xfrm>
          <a:off x="111059" y="2379199"/>
          <a:ext cx="1098549" cy="1098549"/>
        </a:xfrm>
        <a:prstGeom prst="ellipse">
          <a:avLst/>
        </a:prstGeom>
        <a:solidFill>
          <a:schemeClr val="lt1">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810821-1B3B-4D40-BE6B-40B37871FCA5}">
      <dsp:nvSpPr>
        <dsp:cNvPr id="0" name=""/>
        <dsp:cNvSpPr/>
      </dsp:nvSpPr>
      <dsp:spPr>
        <a:xfrm>
          <a:off x="-4967916" y="-880095"/>
          <a:ext cx="5916603" cy="5916603"/>
        </a:xfrm>
        <a:prstGeom prst="blockArc">
          <a:avLst>
            <a:gd name="adj1" fmla="val 18900000"/>
            <a:gd name="adj2" fmla="val 2700000"/>
            <a:gd name="adj3" fmla="val 365"/>
          </a:avLst>
        </a:prstGeom>
        <a:noFill/>
        <a:ln w="12700" cap="flat" cmpd="sng" algn="ctr">
          <a:solidFill>
            <a:schemeClr val="accent2">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7C9CBF74-612F-4777-B3D1-9989442BC2CF}">
      <dsp:nvSpPr>
        <dsp:cNvPr id="0" name=""/>
        <dsp:cNvSpPr/>
      </dsp:nvSpPr>
      <dsp:spPr>
        <a:xfrm>
          <a:off x="582700" y="119447"/>
          <a:ext cx="8170550" cy="87883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97579" tIns="27940" rIns="27940" bIns="27940" numCol="1" spcCol="1270" anchor="ctr" anchorCtr="0">
          <a:noAutofit/>
        </a:bodyPr>
        <a:lstStyle/>
        <a:p>
          <a:pPr lvl="0" algn="l" defTabSz="488950">
            <a:lnSpc>
              <a:spcPct val="90000"/>
            </a:lnSpc>
            <a:spcBef>
              <a:spcPct val="0"/>
            </a:spcBef>
            <a:spcAft>
              <a:spcPct val="35000"/>
            </a:spcAft>
          </a:pPr>
          <a:r>
            <a:rPr lang="ka-GE" sz="1100" b="1" kern="1200" dirty="0" smtClean="0">
              <a:solidFill>
                <a:schemeClr val="tx2"/>
              </a:solidFill>
            </a:rPr>
            <a:t>ფარმაცევტული პროდუქტების შესყიდვის კრიტერიუმი</a:t>
          </a:r>
        </a:p>
        <a:p>
          <a:pPr lvl="0" algn="l" defTabSz="488950">
            <a:lnSpc>
              <a:spcPct val="90000"/>
            </a:lnSpc>
            <a:spcBef>
              <a:spcPct val="0"/>
            </a:spcBef>
            <a:spcAft>
              <a:spcPct val="35000"/>
            </a:spcAft>
          </a:pPr>
          <a:r>
            <a:rPr lang="ka-GE" sz="1100" kern="1200" dirty="0" smtClean="0"/>
            <a:t>საქართველოს მთავრობის 2018 წლის 29 აგვისტოს N446 დადგენილების შესაბამისად, ფარმაცევტული პროდუქტების შესყიდვა ხორციელდება კონსოლიდირებული ტენდერის (კლასიფიკატორის კოდი - 33600000) მეშვეობით. </a:t>
          </a:r>
          <a:endParaRPr lang="ka-GE" sz="1100" b="1" kern="1200" dirty="0" smtClean="0"/>
        </a:p>
        <a:p>
          <a:pPr lvl="0" algn="l" defTabSz="488950">
            <a:lnSpc>
              <a:spcPct val="90000"/>
            </a:lnSpc>
            <a:spcBef>
              <a:spcPct val="0"/>
            </a:spcBef>
            <a:spcAft>
              <a:spcPct val="35000"/>
            </a:spcAft>
          </a:pPr>
          <a:endParaRPr lang="ka-GE" sz="1100" b="0" kern="1200" dirty="0" smtClean="0"/>
        </a:p>
      </dsp:txBody>
      <dsp:txXfrm>
        <a:off x="582700" y="119447"/>
        <a:ext cx="8170550" cy="878839"/>
      </dsp:txXfrm>
    </dsp:sp>
    <dsp:sp modelId="{764D60DB-3602-44DE-9BBD-F08A0AB22402}">
      <dsp:nvSpPr>
        <dsp:cNvPr id="0" name=""/>
        <dsp:cNvSpPr/>
      </dsp:nvSpPr>
      <dsp:spPr>
        <a:xfrm>
          <a:off x="130421" y="28701"/>
          <a:ext cx="837699" cy="837940"/>
        </a:xfrm>
        <a:prstGeom prst="ellipse">
          <a:avLst/>
        </a:prstGeom>
        <a:solidFill>
          <a:schemeClr val="lt1">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7C4674B0-FF64-4B3A-BE5E-322BC722261F}">
      <dsp:nvSpPr>
        <dsp:cNvPr id="0" name=""/>
        <dsp:cNvSpPr/>
      </dsp:nvSpPr>
      <dsp:spPr>
        <a:xfrm>
          <a:off x="582200" y="1139921"/>
          <a:ext cx="7851091" cy="721668"/>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97579" tIns="27940" rIns="27940" bIns="27940" numCol="1" spcCol="1270" anchor="ctr" anchorCtr="0">
          <a:noAutofit/>
        </a:bodyPr>
        <a:lstStyle/>
        <a:p>
          <a:pPr lvl="0" algn="l" defTabSz="488950">
            <a:lnSpc>
              <a:spcPct val="90000"/>
            </a:lnSpc>
            <a:spcBef>
              <a:spcPct val="0"/>
            </a:spcBef>
            <a:spcAft>
              <a:spcPct val="35000"/>
            </a:spcAft>
          </a:pPr>
          <a:r>
            <a:rPr lang="ka-GE" sz="1100" b="1" kern="1200" dirty="0" smtClean="0">
              <a:solidFill>
                <a:schemeClr val="tx2"/>
              </a:solidFill>
            </a:rPr>
            <a:t>სააგენტოში არსებული პრაქტიკა</a:t>
          </a:r>
        </a:p>
        <a:p>
          <a:pPr lvl="0" algn="l" defTabSz="488950">
            <a:lnSpc>
              <a:spcPct val="90000"/>
            </a:lnSpc>
            <a:spcBef>
              <a:spcPct val="0"/>
            </a:spcBef>
            <a:spcAft>
              <a:spcPct val="35000"/>
            </a:spcAft>
          </a:pPr>
          <a:r>
            <a:rPr lang="ka-GE" sz="1100" kern="1200" dirty="0" smtClean="0"/>
            <a:t>სააგენტოს ეკონომიკური დეპარტამენტის შესყიდვების სამმართველო ყოველწლიურად საქართველოს მთავრობის მიერ დამტკიცებული სახელმწიფო პროგრამის ფარგლებში ფარმაცევტული პროდუქტების შესყიდვას ახორციელებს ელექტრონული ტენდერის საშუალებით.</a:t>
          </a:r>
          <a:endParaRPr lang="ka-GE" sz="1100" b="1" kern="1200" dirty="0" smtClean="0"/>
        </a:p>
      </dsp:txBody>
      <dsp:txXfrm>
        <a:off x="582200" y="1139921"/>
        <a:ext cx="7851091" cy="721668"/>
      </dsp:txXfrm>
    </dsp:sp>
    <dsp:sp modelId="{D0CC65D4-8307-47AD-9139-C9AC763141D3}">
      <dsp:nvSpPr>
        <dsp:cNvPr id="0" name=""/>
        <dsp:cNvSpPr/>
      </dsp:nvSpPr>
      <dsp:spPr>
        <a:xfrm>
          <a:off x="150009" y="1259127"/>
          <a:ext cx="891264" cy="852123"/>
        </a:xfrm>
        <a:prstGeom prst="ellipse">
          <a:avLst/>
        </a:prstGeom>
        <a:solidFill>
          <a:schemeClr val="lt1">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 modelId="{2F570014-1D4E-4EB4-85B7-4EC63924815A}">
      <dsp:nvSpPr>
        <dsp:cNvPr id="0" name=""/>
        <dsp:cNvSpPr/>
      </dsp:nvSpPr>
      <dsp:spPr>
        <a:xfrm>
          <a:off x="585273" y="2297801"/>
          <a:ext cx="7872570" cy="2051089"/>
        </a:xfrm>
        <a:prstGeom prst="rect">
          <a:avLst/>
        </a:prstGeom>
        <a:gradFill rotWithShape="0">
          <a:gsLst>
            <a:gs pos="0">
              <a:schemeClr val="lt1">
                <a:hueOff val="0"/>
                <a:satOff val="0"/>
                <a:lumOff val="0"/>
                <a:alphaOff val="0"/>
                <a:satMod val="103000"/>
                <a:lumMod val="102000"/>
                <a:tint val="94000"/>
              </a:schemeClr>
            </a:gs>
            <a:gs pos="50000">
              <a:schemeClr val="lt1">
                <a:hueOff val="0"/>
                <a:satOff val="0"/>
                <a:lumOff val="0"/>
                <a:alphaOff val="0"/>
                <a:satMod val="110000"/>
                <a:lumMod val="100000"/>
                <a:shade val="100000"/>
              </a:schemeClr>
            </a:gs>
            <a:gs pos="100000">
              <a:schemeClr val="l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97579" tIns="27940" rIns="27940" bIns="27940" numCol="1" spcCol="1270" anchor="ctr" anchorCtr="0">
          <a:noAutofit/>
        </a:bodyPr>
        <a:lstStyle/>
        <a:p>
          <a:pPr lvl="0" algn="l" defTabSz="488950">
            <a:lnSpc>
              <a:spcPct val="90000"/>
            </a:lnSpc>
            <a:spcBef>
              <a:spcPct val="0"/>
            </a:spcBef>
            <a:spcAft>
              <a:spcPct val="35000"/>
            </a:spcAft>
          </a:pPr>
          <a:r>
            <a:rPr lang="ka-GE" sz="1100" b="1" kern="1200" dirty="0" smtClean="0">
              <a:solidFill>
                <a:schemeClr val="tx2"/>
              </a:solidFill>
            </a:rPr>
            <a:t>განსახორციელებელი ღონისძიება </a:t>
          </a:r>
        </a:p>
        <a:p>
          <a:pPr lvl="0" algn="just" defTabSz="488950">
            <a:lnSpc>
              <a:spcPct val="90000"/>
            </a:lnSpc>
            <a:spcBef>
              <a:spcPct val="0"/>
            </a:spcBef>
            <a:spcAft>
              <a:spcPct val="35000"/>
            </a:spcAft>
          </a:pPr>
          <a:r>
            <a:rPr lang="ka-GE" sz="1100" kern="1200" dirty="0" smtClean="0"/>
            <a:t>სამინისტროსთან შეთანხმებით, სააგენტო უზრუნველყოფს საქართველოს მთავრობის 2018 წლის 29 აგვისტოს N446 დადგენილების შესაბამისად ფარმაცევტული პროდუქტების  შესყიდვას, ვინაიდან:</a:t>
          </a:r>
        </a:p>
        <a:p>
          <a:pPr lvl="0" algn="just" defTabSz="488950">
            <a:lnSpc>
              <a:spcPct val="90000"/>
            </a:lnSpc>
            <a:spcBef>
              <a:spcPct val="0"/>
            </a:spcBef>
            <a:spcAft>
              <a:spcPct val="35000"/>
            </a:spcAft>
          </a:pPr>
          <a:r>
            <a:rPr lang="ka-GE" sz="1100" kern="1200" dirty="0" smtClean="0"/>
            <a:t>სახელმწიფო შესყიდვების სისტემის ერთერთი კარგად ფუნქციონირებადი ნაწილია კონსოლიდირებული ტენდერები. კონსოლიდირებულ ტენდერს აცხადებს თავად „სახელმწიფო“ (ჩვენს შემთხვევაში, სახელმწიფო შესყიდვების სააგენტო). ეს იმას ნიშნავს, რომ იგი განსაზღვრავს რაიმე კონკრეტული შესყიდვის ობიექტის (პირობითად მედიკამენტის) მახასიათებლებს, რომელმაც უნდა დააკმაყოფილოს მთლიანად საბიუჯეტო სახსრებით ფუნქციონირებადი ყველა დაწასებულება. ეს გამორიცხავს, სახელმწიფო სახსრების არამიზნობრივ ხარჯვას, მხოლოდ რომელიმე კონკრეტული დაწესებულების ან პირის სურვილის მიხედვით შეიძინოს ძვირადღირებული ნივთი.</a:t>
          </a:r>
        </a:p>
        <a:p>
          <a:pPr lvl="0" algn="l" defTabSz="488950">
            <a:lnSpc>
              <a:spcPct val="90000"/>
            </a:lnSpc>
            <a:spcBef>
              <a:spcPct val="0"/>
            </a:spcBef>
            <a:spcAft>
              <a:spcPct val="35000"/>
            </a:spcAft>
          </a:pPr>
          <a:endParaRPr lang="en-US" sz="1100" b="0" kern="1200" dirty="0"/>
        </a:p>
      </dsp:txBody>
      <dsp:txXfrm>
        <a:off x="585273" y="2297801"/>
        <a:ext cx="7872570" cy="2051089"/>
      </dsp:txXfrm>
    </dsp:sp>
    <dsp:sp modelId="{F62A6017-FB09-4C72-89D1-1D7B348EE293}">
      <dsp:nvSpPr>
        <dsp:cNvPr id="0" name=""/>
        <dsp:cNvSpPr/>
      </dsp:nvSpPr>
      <dsp:spPr>
        <a:xfrm>
          <a:off x="242819" y="2477116"/>
          <a:ext cx="835029" cy="813706"/>
        </a:xfrm>
        <a:prstGeom prst="ellipse">
          <a:avLst/>
        </a:prstGeom>
        <a:solidFill>
          <a:schemeClr val="lt1">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4A6181-88BC-47AF-A324-E5A7F85A0EDB}">
      <dsp:nvSpPr>
        <dsp:cNvPr id="0" name=""/>
        <dsp:cNvSpPr/>
      </dsp:nvSpPr>
      <dsp:spPr>
        <a:xfrm>
          <a:off x="2592019" y="368974"/>
          <a:ext cx="2882323" cy="2882323"/>
        </a:xfrm>
        <a:prstGeom prst="blockArc">
          <a:avLst>
            <a:gd name="adj1" fmla="val 12562475"/>
            <a:gd name="adj2" fmla="val 16673661"/>
            <a:gd name="adj3" fmla="val 452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CE679BA-C349-496D-8682-8760341BBEBB}">
      <dsp:nvSpPr>
        <dsp:cNvPr id="0" name=""/>
        <dsp:cNvSpPr/>
      </dsp:nvSpPr>
      <dsp:spPr>
        <a:xfrm>
          <a:off x="2503207" y="507214"/>
          <a:ext cx="2882323" cy="2882323"/>
        </a:xfrm>
        <a:prstGeom prst="blockArc">
          <a:avLst>
            <a:gd name="adj1" fmla="val 8854287"/>
            <a:gd name="adj2" fmla="val 12963711"/>
            <a:gd name="adj3" fmla="val 452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AD14698-9D32-4261-9CF7-70663ED8AEE0}">
      <dsp:nvSpPr>
        <dsp:cNvPr id="0" name=""/>
        <dsp:cNvSpPr/>
      </dsp:nvSpPr>
      <dsp:spPr>
        <a:xfrm>
          <a:off x="2445948" y="423857"/>
          <a:ext cx="2882323" cy="2882323"/>
        </a:xfrm>
        <a:prstGeom prst="blockArc">
          <a:avLst>
            <a:gd name="adj1" fmla="val 4563101"/>
            <a:gd name="adj2" fmla="val 8607423"/>
            <a:gd name="adj3" fmla="val 452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8C627F4-D4F8-45D3-9EC4-C28C32E796C5}">
      <dsp:nvSpPr>
        <dsp:cNvPr id="0" name=""/>
        <dsp:cNvSpPr/>
      </dsp:nvSpPr>
      <dsp:spPr>
        <a:xfrm>
          <a:off x="3040424" y="405586"/>
          <a:ext cx="2882323" cy="2882323"/>
        </a:xfrm>
        <a:prstGeom prst="blockArc">
          <a:avLst>
            <a:gd name="adj1" fmla="val 1734720"/>
            <a:gd name="adj2" fmla="val 6025641"/>
            <a:gd name="adj3" fmla="val 452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451B49D-2755-4129-9307-238912F42129}">
      <dsp:nvSpPr>
        <dsp:cNvPr id="0" name=""/>
        <dsp:cNvSpPr/>
      </dsp:nvSpPr>
      <dsp:spPr>
        <a:xfrm>
          <a:off x="2981190" y="526068"/>
          <a:ext cx="2882323" cy="2882323"/>
        </a:xfrm>
        <a:prstGeom prst="blockArc">
          <a:avLst>
            <a:gd name="adj1" fmla="val 19379028"/>
            <a:gd name="adj2" fmla="val 1406937"/>
            <a:gd name="adj3" fmla="val 452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2F35F1F-D135-46DF-B4D8-684EEF5C11F5}">
      <dsp:nvSpPr>
        <dsp:cNvPr id="0" name=""/>
        <dsp:cNvSpPr/>
      </dsp:nvSpPr>
      <dsp:spPr>
        <a:xfrm>
          <a:off x="2884033" y="378871"/>
          <a:ext cx="2882323" cy="2882323"/>
        </a:xfrm>
        <a:prstGeom prst="blockArc">
          <a:avLst>
            <a:gd name="adj1" fmla="val 15959291"/>
            <a:gd name="adj2" fmla="val 19809750"/>
            <a:gd name="adj3" fmla="val 452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994C30C-AFEF-47B7-A73A-5A0263C859AC}">
      <dsp:nvSpPr>
        <dsp:cNvPr id="0" name=""/>
        <dsp:cNvSpPr/>
      </dsp:nvSpPr>
      <dsp:spPr>
        <a:xfrm>
          <a:off x="3372664" y="985928"/>
          <a:ext cx="1707965" cy="1675112"/>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ka-GE" sz="1000" b="1" kern="1200" dirty="0" smtClean="0"/>
            <a:t>შესყიდვების პროცესის განხორციელების ყველა ეტაპის შესაბამის პროგრამულ უზრუნვეყოფაში ასახვა</a:t>
          </a:r>
          <a:endParaRPr lang="en-US" sz="1000" b="1" kern="1200" dirty="0"/>
        </a:p>
      </dsp:txBody>
      <dsp:txXfrm>
        <a:off x="3622790" y="1231242"/>
        <a:ext cx="1207713" cy="1184484"/>
      </dsp:txXfrm>
    </dsp:sp>
    <dsp:sp modelId="{675EB2CC-AC29-4796-B3C4-C7F91DFEF07B}">
      <dsp:nvSpPr>
        <dsp:cNvPr id="0" name=""/>
        <dsp:cNvSpPr/>
      </dsp:nvSpPr>
      <dsp:spPr>
        <a:xfrm>
          <a:off x="3548239" y="-205784"/>
          <a:ext cx="1356813" cy="1241351"/>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ka-GE" sz="1000" kern="1200" dirty="0" smtClean="0">
              <a:solidFill>
                <a:srgbClr val="FFFF00"/>
              </a:solidFill>
            </a:rPr>
            <a:t>შესყიდვის საჭიროების ინიცირება ხელმძღვანელობასთან</a:t>
          </a:r>
          <a:endParaRPr lang="en-US" sz="1000" kern="1200" dirty="0">
            <a:solidFill>
              <a:srgbClr val="FFFF00"/>
            </a:solidFill>
          </a:endParaRPr>
        </a:p>
      </dsp:txBody>
      <dsp:txXfrm>
        <a:off x="3746940" y="-23992"/>
        <a:ext cx="959411" cy="877767"/>
      </dsp:txXfrm>
    </dsp:sp>
    <dsp:sp modelId="{FF96CF76-3A64-491B-A581-182765C8C177}">
      <dsp:nvSpPr>
        <dsp:cNvPr id="0" name=""/>
        <dsp:cNvSpPr/>
      </dsp:nvSpPr>
      <dsp:spPr>
        <a:xfrm>
          <a:off x="4898684" y="516141"/>
          <a:ext cx="1296762" cy="1206114"/>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ka-GE" sz="1000" kern="1200" dirty="0" smtClean="0"/>
            <a:t>ხელმძღვანელობის თანხმობა შესყიდვის თაობაზე</a:t>
          </a:r>
          <a:endParaRPr lang="en-US" sz="1000" kern="1200" dirty="0"/>
        </a:p>
      </dsp:txBody>
      <dsp:txXfrm>
        <a:off x="5088590" y="692772"/>
        <a:ext cx="916950" cy="852852"/>
      </dsp:txXfrm>
    </dsp:sp>
    <dsp:sp modelId="{323BF747-88DE-47EF-8D74-238F18385C2F}">
      <dsp:nvSpPr>
        <dsp:cNvPr id="0" name=""/>
        <dsp:cNvSpPr/>
      </dsp:nvSpPr>
      <dsp:spPr>
        <a:xfrm>
          <a:off x="4926334" y="1766457"/>
          <a:ext cx="1576565" cy="1522593"/>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ka-GE" sz="1000" kern="1200" dirty="0" smtClean="0"/>
            <a:t>შესყიდვების სამმართველოს მიერ ბაზრის კვლევის წარმოება შესყიდვის ობიექტზე</a:t>
          </a:r>
          <a:endParaRPr lang="en-US" sz="1000" kern="1200" dirty="0"/>
        </a:p>
      </dsp:txBody>
      <dsp:txXfrm>
        <a:off x="5157217" y="1989436"/>
        <a:ext cx="1114799" cy="1076635"/>
      </dsp:txXfrm>
    </dsp:sp>
    <dsp:sp modelId="{E6C6A168-6271-4A67-81C9-ABA4A22D2F4D}">
      <dsp:nvSpPr>
        <dsp:cNvPr id="0" name=""/>
        <dsp:cNvSpPr/>
      </dsp:nvSpPr>
      <dsp:spPr>
        <a:xfrm>
          <a:off x="3522646" y="2534732"/>
          <a:ext cx="1407999" cy="1394691"/>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ka-GE" sz="1000" kern="1200" dirty="0" smtClean="0"/>
            <a:t>ბაზრიკვლევის შედეგების გათვალისწინებით ელექტრონული შესყიდვის განხორციელება</a:t>
          </a:r>
          <a:endParaRPr lang="en-US" sz="1000" kern="1200" dirty="0"/>
        </a:p>
      </dsp:txBody>
      <dsp:txXfrm>
        <a:off x="3728843" y="2738980"/>
        <a:ext cx="995605" cy="986195"/>
      </dsp:txXfrm>
    </dsp:sp>
    <dsp:sp modelId="{537CC43A-FC62-4FF9-A8CA-5839CE143D02}">
      <dsp:nvSpPr>
        <dsp:cNvPr id="0" name=""/>
        <dsp:cNvSpPr/>
      </dsp:nvSpPr>
      <dsp:spPr>
        <a:xfrm>
          <a:off x="1889758" y="1852389"/>
          <a:ext cx="1731344" cy="1702684"/>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ka-GE" sz="1000" kern="1200" dirty="0" smtClean="0"/>
            <a:t>სახელმწიფო შესყიდვის შესახებ ხელშეკრულების გაფორმება, მისი კონტროლი და შესყიდვის ობიექტის მოწოდებაზე მიღება-ჩაბარების აქტის გაფორმება</a:t>
          </a:r>
          <a:endParaRPr lang="en-US" sz="1000" kern="1200" dirty="0"/>
        </a:p>
      </dsp:txBody>
      <dsp:txXfrm>
        <a:off x="2143307" y="2101741"/>
        <a:ext cx="1224246" cy="1203980"/>
      </dsp:txXfrm>
    </dsp:sp>
    <dsp:sp modelId="{33250220-C730-4B93-A70E-EAFF61CC6993}">
      <dsp:nvSpPr>
        <dsp:cNvPr id="0" name=""/>
        <dsp:cNvSpPr/>
      </dsp:nvSpPr>
      <dsp:spPr>
        <a:xfrm>
          <a:off x="2020824" y="392589"/>
          <a:ext cx="1569726" cy="1453214"/>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ka-GE" sz="1000" kern="1200" dirty="0" smtClean="0"/>
            <a:t>სათანადო დოკუმენტაციის საფუძველზე მიმწოდებლებთან ანგარიშსწორება </a:t>
          </a:r>
          <a:endParaRPr lang="en-US" sz="1000" kern="1200" dirty="0"/>
        </a:p>
      </dsp:txBody>
      <dsp:txXfrm>
        <a:off x="2250705" y="605407"/>
        <a:ext cx="1109964" cy="102757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BFEB7C-39F7-4D1E-9162-70FBBA2D976A}">
      <dsp:nvSpPr>
        <dsp:cNvPr id="0" name=""/>
        <dsp:cNvSpPr/>
      </dsp:nvSpPr>
      <dsp:spPr>
        <a:xfrm rot="16200000">
          <a:off x="4314" y="909"/>
          <a:ext cx="1815805" cy="1815805"/>
        </a:xfrm>
        <a:prstGeom prst="downArrow">
          <a:avLst>
            <a:gd name="adj1" fmla="val 50000"/>
            <a:gd name="adj2" fmla="val 35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ka-GE" sz="1000" kern="1200" dirty="0" smtClean="0"/>
            <a:t>შესყიდვების პროცესის სრულად ასახვა პროგრამული უზრუნველყოფის მეშვეობით</a:t>
          </a:r>
          <a:endParaRPr lang="en-US" sz="1000" kern="1200" dirty="0"/>
        </a:p>
      </dsp:txBody>
      <dsp:txXfrm rot="5400000">
        <a:off x="4314" y="454860"/>
        <a:ext cx="1498039" cy="907903"/>
      </dsp:txXfrm>
    </dsp:sp>
    <dsp:sp modelId="{F653CED9-BC42-4646-888F-C7BA71B3B7B9}">
      <dsp:nvSpPr>
        <dsp:cNvPr id="0" name=""/>
        <dsp:cNvSpPr/>
      </dsp:nvSpPr>
      <dsp:spPr>
        <a:xfrm rot="5400000">
          <a:off x="6290608" y="909"/>
          <a:ext cx="1815805" cy="1815805"/>
        </a:xfrm>
        <a:prstGeom prst="downArrow">
          <a:avLst>
            <a:gd name="adj1" fmla="val 50000"/>
            <a:gd name="adj2" fmla="val 35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lvl="0" algn="ctr" defTabSz="444500">
            <a:lnSpc>
              <a:spcPct val="90000"/>
            </a:lnSpc>
            <a:spcBef>
              <a:spcPct val="0"/>
            </a:spcBef>
            <a:spcAft>
              <a:spcPct val="35000"/>
            </a:spcAft>
          </a:pPr>
          <a:r>
            <a:rPr lang="ka-GE" sz="1000" kern="1200" dirty="0" smtClean="0"/>
            <a:t>პროცესში მონაწილე სუბიექტების ანგარიშვალდებულების გაზრდა</a:t>
          </a:r>
          <a:endParaRPr lang="en-US" sz="1000" kern="1200" dirty="0"/>
        </a:p>
      </dsp:txBody>
      <dsp:txXfrm rot="-5400000">
        <a:off x="6608374" y="454860"/>
        <a:ext cx="1498039" cy="907903"/>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D290FC-8EB2-4B49-9607-001266195F05}">
      <dsp:nvSpPr>
        <dsp:cNvPr id="0" name=""/>
        <dsp:cNvSpPr/>
      </dsp:nvSpPr>
      <dsp:spPr>
        <a:xfrm>
          <a:off x="0" y="147242"/>
          <a:ext cx="8915400" cy="511691"/>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ka-GE" sz="2200" kern="1200" dirty="0" smtClean="0"/>
            <a:t>სამორიგეო ავტომობილების მიზნობრივი გამოყენების პროცესი </a:t>
          </a:r>
          <a:endParaRPr lang="en-US" sz="2200" kern="1200" dirty="0"/>
        </a:p>
      </dsp:txBody>
      <dsp:txXfrm>
        <a:off x="0" y="147242"/>
        <a:ext cx="8915400" cy="511691"/>
      </dsp:txXfrm>
    </dsp:sp>
    <dsp:sp modelId="{131E8583-3C20-4E26-A257-0195BC6FF20A}">
      <dsp:nvSpPr>
        <dsp:cNvPr id="0" name=""/>
        <dsp:cNvSpPr/>
      </dsp:nvSpPr>
      <dsp:spPr>
        <a:xfrm>
          <a:off x="1745" y="662902"/>
          <a:ext cx="2231962" cy="3440211"/>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ka-GE" sz="1000" b="1" kern="1200" dirty="0" smtClean="0">
              <a:solidFill>
                <a:srgbClr val="C00000"/>
              </a:solidFill>
            </a:rPr>
            <a:t>კრიტერიუმი</a:t>
          </a:r>
        </a:p>
        <a:p>
          <a:pPr lvl="0" algn="just" defTabSz="444500">
            <a:lnSpc>
              <a:spcPct val="90000"/>
            </a:lnSpc>
            <a:spcBef>
              <a:spcPct val="0"/>
            </a:spcBef>
            <a:spcAft>
              <a:spcPct val="35000"/>
            </a:spcAft>
          </a:pPr>
          <a:r>
            <a:rPr lang="ka-GE" sz="1000" kern="1200" dirty="0" smtClean="0"/>
            <a:t>მთავრობის </a:t>
          </a:r>
          <a:r>
            <a:rPr lang="en-US" sz="1000" kern="1200" dirty="0" smtClean="0"/>
            <a:t>N121 </a:t>
          </a:r>
          <a:r>
            <a:rPr lang="ka-GE" sz="1000" kern="1200" dirty="0" smtClean="0"/>
            <a:t>დადგენილების შესაბამისად, „სამორიგეო ავტომობილი − ზოგადი სამსახურებრივი საჭიროებიდან გამომდინარე დაკისრებული სამსახურებრივი მოვალეობების შესასრულებლად განკუთვნილი ავტოსატრანსპორტო საშუალებაა, რომელიც გამოიყოფა ყოველი კონკრეტული მოთხოვნის საფუძველზე დაწესებულების კონკრეტულ თანამშრომელზე“  </a:t>
          </a:r>
        </a:p>
      </dsp:txBody>
      <dsp:txXfrm>
        <a:off x="1745" y="662902"/>
        <a:ext cx="2231962" cy="3440211"/>
      </dsp:txXfrm>
    </dsp:sp>
    <dsp:sp modelId="{39C9B84D-57C5-4878-B5F3-85BFB16AC6E5}">
      <dsp:nvSpPr>
        <dsp:cNvPr id="0" name=""/>
        <dsp:cNvSpPr/>
      </dsp:nvSpPr>
      <dsp:spPr>
        <a:xfrm>
          <a:off x="2233708" y="1316593"/>
          <a:ext cx="2391797" cy="2786702"/>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ka-GE" sz="1000" b="1" kern="1200" dirty="0" smtClean="0">
              <a:solidFill>
                <a:schemeClr val="tx1"/>
              </a:solidFill>
            </a:rPr>
            <a:t>არსებული გარემოება</a:t>
          </a:r>
        </a:p>
        <a:p>
          <a:pPr lvl="0" algn="just" defTabSz="444500">
            <a:lnSpc>
              <a:spcPct val="90000"/>
            </a:lnSpc>
            <a:spcBef>
              <a:spcPct val="0"/>
            </a:spcBef>
            <a:spcAft>
              <a:spcPct val="35000"/>
            </a:spcAft>
          </a:pPr>
          <a:r>
            <a:rPr lang="ka-GE" sz="1000" kern="1200" dirty="0" smtClean="0"/>
            <a:t>სამორიგეო ავტომობილის მიზანშეწონილად გამოყენების დასადასტურებლად სააგენტო არ აწარმოებს სამგზავრო ბარათებს, სადაც აისახებოდა ავტომობილით მოსარგებლე პირი, სამსახურებრივი დანიშნულება, გადაადგილების მარშრუტი და ფაქტობრივად გავლილი მანძილი, რომლის მეშვეობითაც შესაძლებელია პერიოდულად კონკრეტულ ავტომობილზე სამგზავრო ბარათებიდან დაჯამებული მანძილის დადარება ავტომობილის ოდომეტრის მონაცემებთან.</a:t>
          </a:r>
        </a:p>
      </dsp:txBody>
      <dsp:txXfrm>
        <a:off x="2233708" y="1316593"/>
        <a:ext cx="2391797" cy="2786702"/>
      </dsp:txXfrm>
    </dsp:sp>
    <dsp:sp modelId="{F1C3ED3D-2484-456A-B6FE-18D995BEBD82}">
      <dsp:nvSpPr>
        <dsp:cNvPr id="0" name=""/>
        <dsp:cNvSpPr/>
      </dsp:nvSpPr>
      <dsp:spPr>
        <a:xfrm>
          <a:off x="4625896" y="838409"/>
          <a:ext cx="1071161" cy="3268773"/>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ka-GE" sz="1000" b="1" kern="1200" dirty="0" smtClean="0">
              <a:solidFill>
                <a:schemeClr val="tx1"/>
              </a:solidFill>
            </a:rPr>
            <a:t>გავლენა</a:t>
          </a:r>
        </a:p>
        <a:p>
          <a:pPr lvl="0" algn="just" defTabSz="444500">
            <a:lnSpc>
              <a:spcPct val="90000"/>
            </a:lnSpc>
            <a:spcBef>
              <a:spcPct val="0"/>
            </a:spcBef>
            <a:spcAft>
              <a:spcPct val="35000"/>
            </a:spcAft>
          </a:pPr>
          <a:r>
            <a:rPr lang="ka-GE" sz="1000" b="0" kern="1200" dirty="0" smtClean="0">
              <a:solidFill>
                <a:schemeClr val="tx2"/>
              </a:solidFill>
            </a:rPr>
            <a:t>სააგენტოში არსებული პრაქტიკა ზრდის საწვავის არამიზნობრივად გამოყენების რისკს.</a:t>
          </a:r>
        </a:p>
      </dsp:txBody>
      <dsp:txXfrm>
        <a:off x="4625896" y="838409"/>
        <a:ext cx="1071161" cy="3268773"/>
      </dsp:txXfrm>
    </dsp:sp>
    <dsp:sp modelId="{359366C2-2BEC-49FC-89EB-E556656A9001}">
      <dsp:nvSpPr>
        <dsp:cNvPr id="0" name=""/>
        <dsp:cNvSpPr/>
      </dsp:nvSpPr>
      <dsp:spPr>
        <a:xfrm>
          <a:off x="5696666" y="908745"/>
          <a:ext cx="3216987" cy="3198437"/>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ka-GE" sz="1000" b="1" kern="1200" dirty="0" smtClean="0">
              <a:solidFill>
                <a:schemeClr val="accent6">
                  <a:lumMod val="50000"/>
                </a:schemeClr>
              </a:solidFill>
            </a:rPr>
            <a:t>განსახორციელებელი ღონისძიება</a:t>
          </a:r>
        </a:p>
        <a:p>
          <a:pPr lvl="0" algn="just" defTabSz="444500">
            <a:lnSpc>
              <a:spcPct val="90000"/>
            </a:lnSpc>
            <a:spcBef>
              <a:spcPct val="0"/>
            </a:spcBef>
            <a:spcAft>
              <a:spcPct val="35000"/>
            </a:spcAft>
          </a:pPr>
          <a:r>
            <a:rPr lang="ka-GE" sz="1000" b="0" kern="1200" dirty="0" smtClean="0">
              <a:solidFill>
                <a:schemeClr val="tx2"/>
              </a:solidFill>
            </a:rPr>
            <a:t>სამორიგეო ავტომობილების დანიშნულებისამებრ გამოყენებაზე კონტროლის მექანიზმების დანერგვის მიზნით, მიზანშეწონილია:</a:t>
          </a:r>
        </a:p>
        <a:p>
          <a:pPr lvl="0" algn="just" defTabSz="444500">
            <a:lnSpc>
              <a:spcPct val="90000"/>
            </a:lnSpc>
            <a:spcBef>
              <a:spcPct val="0"/>
            </a:spcBef>
            <a:spcAft>
              <a:spcPct val="35000"/>
            </a:spcAft>
          </a:pPr>
          <a:r>
            <a:rPr lang="ka-GE" sz="1000" b="0" kern="1200" dirty="0" smtClean="0">
              <a:solidFill>
                <a:schemeClr val="tx2"/>
              </a:solidFill>
            </a:rPr>
            <a:t>1) სამორიგეო ავტომობილების გამოყენება განხორციელდეს კონკრეტული მოთხოვნის საფუძველზე, რომელიც იქნება დასაბუთებული და დადოკუმენტირებული (სამგზავრო ბარათი და სხვა); </a:t>
          </a:r>
        </a:p>
        <a:p>
          <a:pPr lvl="0" algn="just" defTabSz="444500">
            <a:lnSpc>
              <a:spcPct val="90000"/>
            </a:lnSpc>
            <a:spcBef>
              <a:spcPct val="0"/>
            </a:spcBef>
            <a:spcAft>
              <a:spcPct val="35000"/>
            </a:spcAft>
          </a:pPr>
          <a:r>
            <a:rPr lang="ka-GE" sz="1000" b="0" kern="1200" dirty="0" smtClean="0">
              <a:solidFill>
                <a:schemeClr val="tx2"/>
              </a:solidFill>
            </a:rPr>
            <a:t>2) დაინერგოს სამორიგეო ავტომობილების გადაადგილების მონიტორინგის პროცესი, სატელიტური (</a:t>
          </a:r>
          <a:r>
            <a:rPr lang="en-US" sz="1000" b="0" kern="1200" dirty="0" smtClean="0">
              <a:solidFill>
                <a:schemeClr val="tx2"/>
              </a:solidFill>
            </a:rPr>
            <a:t>GPS) </a:t>
          </a:r>
          <a:r>
            <a:rPr lang="ka-GE" sz="1000" b="0" kern="1200" dirty="0" smtClean="0">
              <a:solidFill>
                <a:schemeClr val="tx2"/>
              </a:solidFill>
            </a:rPr>
            <a:t>ან სხვა სახის ელექტრონული კონტროლის სისტემების გამოყენების მეშვეობით.</a:t>
          </a:r>
        </a:p>
      </dsp:txBody>
      <dsp:txXfrm>
        <a:off x="5696666" y="908745"/>
        <a:ext cx="3216987" cy="3198437"/>
      </dsp:txXfrm>
    </dsp:sp>
    <dsp:sp modelId="{B1C719BA-1E53-439D-BFD2-2F625898F370}">
      <dsp:nvSpPr>
        <dsp:cNvPr id="0" name=""/>
        <dsp:cNvSpPr/>
      </dsp:nvSpPr>
      <dsp:spPr>
        <a:xfrm>
          <a:off x="0" y="4113703"/>
          <a:ext cx="8915400" cy="309633"/>
        </a:xfrm>
        <a:prstGeom prst="rect">
          <a:avLst/>
        </a:prstGeom>
        <a:solidFill>
          <a:schemeClr val="dk2">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1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75F3C10-7EBC-3D4F-9B69-89861810F810}"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C16BF6-4283-774B-92F5-48D5DA940ECC}" type="slidenum">
              <a:rPr lang="en-US" smtClean="0"/>
              <a:t>‹#›</a:t>
            </a:fld>
            <a:endParaRPr lang="en-US"/>
          </a:p>
        </p:txBody>
      </p:sp>
    </p:spTree>
    <p:extLst>
      <p:ext uri="{BB962C8B-B14F-4D97-AF65-F5344CB8AC3E}">
        <p14:creationId xmlns:p14="http://schemas.microsoft.com/office/powerpoint/2010/main" val="802673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5F3C10-7EBC-3D4F-9B69-89861810F810}"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C16BF6-4283-774B-92F5-48D5DA940ECC}" type="slidenum">
              <a:rPr lang="en-US" smtClean="0"/>
              <a:t>‹#›</a:t>
            </a:fld>
            <a:endParaRPr lang="en-US"/>
          </a:p>
        </p:txBody>
      </p:sp>
    </p:spTree>
    <p:extLst>
      <p:ext uri="{BB962C8B-B14F-4D97-AF65-F5344CB8AC3E}">
        <p14:creationId xmlns:p14="http://schemas.microsoft.com/office/powerpoint/2010/main" val="3493358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5F3C10-7EBC-3D4F-9B69-89861810F810}"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C16BF6-4283-774B-92F5-48D5DA940ECC}" type="slidenum">
              <a:rPr lang="en-US" smtClean="0"/>
              <a:t>‹#›</a:t>
            </a:fld>
            <a:endParaRPr lang="en-US"/>
          </a:p>
        </p:txBody>
      </p:sp>
    </p:spTree>
    <p:extLst>
      <p:ext uri="{BB962C8B-B14F-4D97-AF65-F5344CB8AC3E}">
        <p14:creationId xmlns:p14="http://schemas.microsoft.com/office/powerpoint/2010/main" val="1662258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5F3C10-7EBC-3D4F-9B69-89861810F810}"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C16BF6-4283-774B-92F5-48D5DA940ECC}" type="slidenum">
              <a:rPr lang="en-US" smtClean="0"/>
              <a:t>‹#›</a:t>
            </a:fld>
            <a:endParaRPr lang="en-US"/>
          </a:p>
        </p:txBody>
      </p:sp>
    </p:spTree>
    <p:extLst>
      <p:ext uri="{BB962C8B-B14F-4D97-AF65-F5344CB8AC3E}">
        <p14:creationId xmlns:p14="http://schemas.microsoft.com/office/powerpoint/2010/main" val="894799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75F3C10-7EBC-3D4F-9B69-89861810F810}" type="datetimeFigureOut">
              <a:rPr lang="en-US" smtClean="0"/>
              <a:t>6/26/2020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C16BF6-4283-774B-92F5-48D5DA940ECC}" type="slidenum">
              <a:rPr lang="en-US" smtClean="0"/>
              <a:t>‹#›</a:t>
            </a:fld>
            <a:endParaRPr lang="en-US"/>
          </a:p>
        </p:txBody>
      </p:sp>
    </p:spTree>
    <p:extLst>
      <p:ext uri="{BB962C8B-B14F-4D97-AF65-F5344CB8AC3E}">
        <p14:creationId xmlns:p14="http://schemas.microsoft.com/office/powerpoint/2010/main" val="810097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75F3C10-7EBC-3D4F-9B69-89861810F810}" type="datetimeFigureOut">
              <a:rPr lang="en-US" smtClean="0"/>
              <a:t>6/26/2020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C16BF6-4283-774B-92F5-48D5DA940ECC}" type="slidenum">
              <a:rPr lang="en-US" smtClean="0"/>
              <a:t>‹#›</a:t>
            </a:fld>
            <a:endParaRPr lang="en-US"/>
          </a:p>
        </p:txBody>
      </p:sp>
    </p:spTree>
    <p:extLst>
      <p:ext uri="{BB962C8B-B14F-4D97-AF65-F5344CB8AC3E}">
        <p14:creationId xmlns:p14="http://schemas.microsoft.com/office/powerpoint/2010/main" val="4250830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75F3C10-7EBC-3D4F-9B69-89861810F810}" type="datetimeFigureOut">
              <a:rPr lang="en-US" smtClean="0"/>
              <a:t>6/26/2020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C16BF6-4283-774B-92F5-48D5DA940ECC}" type="slidenum">
              <a:rPr lang="en-US" smtClean="0"/>
              <a:t>‹#›</a:t>
            </a:fld>
            <a:endParaRPr lang="en-US"/>
          </a:p>
        </p:txBody>
      </p:sp>
    </p:spTree>
    <p:extLst>
      <p:ext uri="{BB962C8B-B14F-4D97-AF65-F5344CB8AC3E}">
        <p14:creationId xmlns:p14="http://schemas.microsoft.com/office/powerpoint/2010/main" val="2861682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75F3C10-7EBC-3D4F-9B69-89861810F810}" type="datetimeFigureOut">
              <a:rPr lang="en-US" smtClean="0"/>
              <a:t>6/26/2020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C16BF6-4283-774B-92F5-48D5DA940ECC}" type="slidenum">
              <a:rPr lang="en-US" smtClean="0"/>
              <a:t>‹#›</a:t>
            </a:fld>
            <a:endParaRPr lang="en-US"/>
          </a:p>
        </p:txBody>
      </p:sp>
    </p:spTree>
    <p:extLst>
      <p:ext uri="{BB962C8B-B14F-4D97-AF65-F5344CB8AC3E}">
        <p14:creationId xmlns:p14="http://schemas.microsoft.com/office/powerpoint/2010/main" val="2305868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5F3C10-7EBC-3D4F-9B69-89861810F810}" type="datetimeFigureOut">
              <a:rPr lang="en-US" smtClean="0"/>
              <a:t>6/26/2020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C16BF6-4283-774B-92F5-48D5DA940ECC}" type="slidenum">
              <a:rPr lang="en-US" smtClean="0"/>
              <a:t>‹#›</a:t>
            </a:fld>
            <a:endParaRPr lang="en-US"/>
          </a:p>
        </p:txBody>
      </p:sp>
    </p:spTree>
    <p:extLst>
      <p:ext uri="{BB962C8B-B14F-4D97-AF65-F5344CB8AC3E}">
        <p14:creationId xmlns:p14="http://schemas.microsoft.com/office/powerpoint/2010/main" val="66418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E75F3C10-7EBC-3D4F-9B69-89861810F810}" type="datetimeFigureOut">
              <a:rPr lang="en-US" smtClean="0"/>
              <a:t>6/26/2020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C16BF6-4283-774B-92F5-48D5DA940ECC}" type="slidenum">
              <a:rPr lang="en-US" smtClean="0"/>
              <a:t>‹#›</a:t>
            </a:fld>
            <a:endParaRPr lang="en-US"/>
          </a:p>
        </p:txBody>
      </p:sp>
    </p:spTree>
    <p:extLst>
      <p:ext uri="{BB962C8B-B14F-4D97-AF65-F5344CB8AC3E}">
        <p14:creationId xmlns:p14="http://schemas.microsoft.com/office/powerpoint/2010/main" val="3598274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E75F3C10-7EBC-3D4F-9B69-89861810F810}" type="datetimeFigureOut">
              <a:rPr lang="en-US" smtClean="0"/>
              <a:t>6/26/2020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C16BF6-4283-774B-92F5-48D5DA940ECC}" type="slidenum">
              <a:rPr lang="en-US" smtClean="0"/>
              <a:t>‹#›</a:t>
            </a:fld>
            <a:endParaRPr lang="en-US"/>
          </a:p>
        </p:txBody>
      </p:sp>
    </p:spTree>
    <p:extLst>
      <p:ext uri="{BB962C8B-B14F-4D97-AF65-F5344CB8AC3E}">
        <p14:creationId xmlns:p14="http://schemas.microsoft.com/office/powerpoint/2010/main" val="3413757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75F3C10-7EBC-3D4F-9B69-89861810F810}" type="datetimeFigureOut">
              <a:rPr lang="en-US" smtClean="0"/>
              <a:t>6/26/2020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FC16BF6-4283-774B-92F5-48D5DA940ECC}" type="slidenum">
              <a:rPr lang="en-US" smtClean="0"/>
              <a:t>‹#›</a:t>
            </a:fld>
            <a:endParaRPr lang="en-US"/>
          </a:p>
        </p:txBody>
      </p:sp>
    </p:spTree>
    <p:extLst>
      <p:ext uri="{BB962C8B-B14F-4D97-AF65-F5344CB8AC3E}">
        <p14:creationId xmlns:p14="http://schemas.microsoft.com/office/powerpoint/2010/main" val="1738596054"/>
      </p:ext>
    </p:extLst>
  </p:cSld>
  <p:clrMap bg1="lt1" tx1="dk1" bg2="lt2" tx2="dk2" accent1="accent1" accent2="accent2" accent3="accent3" accent4="accent4" accent5="accent5" accent6="accent6" hlink="hlink" folHlink="folHlink"/>
  <p:sldLayoutIdLst>
    <p:sldLayoutId id="2147483938" r:id="rId1"/>
    <p:sldLayoutId id="2147483939" r:id="rId2"/>
    <p:sldLayoutId id="2147483940" r:id="rId3"/>
    <p:sldLayoutId id="2147483941" r:id="rId4"/>
    <p:sldLayoutId id="2147483942" r:id="rId5"/>
    <p:sldLayoutId id="2147483943" r:id="rId6"/>
    <p:sldLayoutId id="2147483944" r:id="rId7"/>
    <p:sldLayoutId id="2147483945" r:id="rId8"/>
    <p:sldLayoutId id="2147483946" r:id="rId9"/>
    <p:sldLayoutId id="2147483947" r:id="rId10"/>
    <p:sldLayoutId id="2147483948"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8" Type="http://schemas.openxmlformats.org/officeDocument/2006/relationships/diagramData" Target="../diagrams/data8.xml"/><Relationship Id="rId3" Type="http://schemas.openxmlformats.org/officeDocument/2006/relationships/diagramData" Target="../diagrams/data7.xml"/><Relationship Id="rId7" Type="http://schemas.microsoft.com/office/2007/relationships/diagramDrawing" Target="../diagrams/drawing7.xml"/><Relationship Id="rId12" Type="http://schemas.microsoft.com/office/2007/relationships/diagramDrawing" Target="../diagrams/drawing8.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7.xml"/><Relationship Id="rId11" Type="http://schemas.openxmlformats.org/officeDocument/2006/relationships/diagramColors" Target="../diagrams/colors8.xml"/><Relationship Id="rId5" Type="http://schemas.openxmlformats.org/officeDocument/2006/relationships/diagramQuickStyle" Target="../diagrams/quickStyle7.xml"/><Relationship Id="rId10" Type="http://schemas.openxmlformats.org/officeDocument/2006/relationships/diagramQuickStyle" Target="../diagrams/quickStyle8.xml"/><Relationship Id="rId4" Type="http://schemas.openxmlformats.org/officeDocument/2006/relationships/diagramLayout" Target="../diagrams/layout7.xml"/><Relationship Id="rId9" Type="http://schemas.openxmlformats.org/officeDocument/2006/relationships/diagramLayout" Target="../diagrams/layout8.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txBox="1">
            <a:spLocks/>
          </p:cNvSpPr>
          <p:nvPr/>
        </p:nvSpPr>
        <p:spPr>
          <a:xfrm>
            <a:off x="700376" y="1540676"/>
            <a:ext cx="7772400" cy="1888324"/>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ka-GE" sz="3600" dirty="0" smtClean="0">
                <a:effectLst>
                  <a:outerShdw blurRad="38100" dist="38100" dir="2700000" algn="tl">
                    <a:srgbClr val="000000">
                      <a:alpha val="43137"/>
                    </a:srgbClr>
                  </a:outerShdw>
                </a:effectLst>
              </a:rPr>
              <a:t>ეკონომიკური დეპარტამენტი</a:t>
            </a:r>
            <a:endParaRPr lang="en-US" sz="3600" dirty="0">
              <a:effectLst>
                <a:outerShdw blurRad="38100" dist="38100" dir="2700000" algn="tl">
                  <a:srgbClr val="000000">
                    <a:alpha val="43137"/>
                  </a:srgbClr>
                </a:outerShdw>
              </a:effectLst>
            </a:endParaRPr>
          </a:p>
        </p:txBody>
      </p:sp>
      <p:sp>
        <p:nvSpPr>
          <p:cNvPr id="6" name="Subtitle 3"/>
          <p:cNvSpPr txBox="1">
            <a:spLocks/>
          </p:cNvSpPr>
          <p:nvPr/>
        </p:nvSpPr>
        <p:spPr>
          <a:xfrm>
            <a:off x="700376" y="3398949"/>
            <a:ext cx="7948512" cy="295129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0" indent="0" algn="r">
              <a:buNone/>
            </a:pPr>
            <a:r>
              <a:rPr lang="ka-GE" sz="2200" b="1" dirty="0" smtClean="0">
                <a:solidFill>
                  <a:schemeClr val="tx2"/>
                </a:solidFill>
                <a:effectLst>
                  <a:outerShdw blurRad="38100" dist="38100" dir="2700000" algn="tl">
                    <a:srgbClr val="000000">
                      <a:alpha val="43137"/>
                    </a:srgbClr>
                  </a:outerShdw>
                </a:effectLst>
              </a:rPr>
              <a:t>მიმდინარე ბიზნეს პროცესები და მათი გაუმჯობესების ღონისძიებები   </a:t>
            </a:r>
          </a:p>
          <a:p>
            <a:pPr marL="0" indent="0" algn="r">
              <a:buNone/>
            </a:pPr>
            <a:endParaRPr lang="ka-GE" sz="3100" dirty="0" smtClean="0">
              <a:solidFill>
                <a:srgbClr val="FF0000"/>
              </a:solidFill>
            </a:endParaRPr>
          </a:p>
          <a:p>
            <a:pPr marL="0" indent="0" algn="r">
              <a:buNone/>
            </a:pPr>
            <a:endParaRPr lang="en-US" sz="1800" b="1" dirty="0" smtClean="0"/>
          </a:p>
          <a:p>
            <a:pPr marL="0" indent="0" algn="r">
              <a:buNone/>
            </a:pPr>
            <a:endParaRPr lang="ka-GE" sz="1800" b="1" dirty="0" smtClean="0"/>
          </a:p>
          <a:p>
            <a:pPr marL="0" indent="0" algn="r">
              <a:buNone/>
            </a:pPr>
            <a:endParaRPr lang="ka-GE" sz="1800" b="1" dirty="0"/>
          </a:p>
          <a:p>
            <a:pPr marL="0" indent="0" algn="r">
              <a:buNone/>
            </a:pPr>
            <a:endParaRPr lang="ka-GE" sz="1800" b="1" dirty="0" smtClean="0"/>
          </a:p>
          <a:p>
            <a:pPr marL="0" indent="0" algn="r">
              <a:buNone/>
            </a:pPr>
            <a:r>
              <a:rPr lang="ka-GE" sz="1400" b="1" dirty="0" smtClean="0"/>
              <a:t>26 ივნისი, 2020 წელი</a:t>
            </a:r>
            <a:endParaRPr lang="en-US" sz="1400" b="1" dirty="0"/>
          </a:p>
        </p:txBody>
      </p:sp>
      <p:sp>
        <p:nvSpPr>
          <p:cNvPr id="7" name="TextBox 6"/>
          <p:cNvSpPr txBox="1"/>
          <p:nvPr/>
        </p:nvSpPr>
        <p:spPr>
          <a:xfrm>
            <a:off x="5105400" y="6513492"/>
            <a:ext cx="3992880" cy="276999"/>
          </a:xfrm>
          <a:prstGeom prst="rect">
            <a:avLst/>
          </a:prstGeom>
          <a:noFill/>
        </p:spPr>
        <p:txBody>
          <a:bodyPr wrap="square" rtlCol="0">
            <a:spAutoFit/>
          </a:bodyPr>
          <a:lstStyle/>
          <a:p>
            <a:pPr algn="r"/>
            <a:r>
              <a:rPr lang="ka-GE" sz="1200" b="1" dirty="0" smtClean="0">
                <a:solidFill>
                  <a:schemeClr val="tx2"/>
                </a:solidFill>
                <a:effectLst>
                  <a:outerShdw blurRad="38100" dist="38100" dir="2700000" algn="tl">
                    <a:srgbClr val="000000">
                      <a:alpha val="43137"/>
                    </a:srgbClr>
                  </a:outerShdw>
                </a:effectLst>
              </a:rPr>
              <a:t>ეკონომიკური დეპარტამენტი</a:t>
            </a:r>
            <a:endParaRPr lang="en-US" sz="1200" b="1" dirty="0">
              <a:solidFill>
                <a:schemeClr val="tx2"/>
              </a:solidFill>
              <a:effectLst>
                <a:outerShdw blurRad="38100" dist="38100" dir="2700000" algn="tl">
                  <a:srgbClr val="000000">
                    <a:alpha val="43137"/>
                  </a:srgbClr>
                </a:outerShdw>
              </a:effectLst>
            </a:endParaRPr>
          </a:p>
        </p:txBody>
      </p:sp>
      <p:cxnSp>
        <p:nvCxnSpPr>
          <p:cNvPr id="8" name="Straight Connector 7"/>
          <p:cNvCxnSpPr/>
          <p:nvPr/>
        </p:nvCxnSpPr>
        <p:spPr>
          <a:xfrm>
            <a:off x="1016312" y="6374057"/>
            <a:ext cx="7632848" cy="0"/>
          </a:xfrm>
          <a:prstGeom prst="line">
            <a:avLst/>
          </a:prstGeom>
          <a:ln w="19050">
            <a:solidFill>
              <a:schemeClr val="bg1">
                <a:lumMod val="75000"/>
              </a:schemeClr>
            </a:solidFill>
          </a:ln>
        </p:spPr>
        <p:style>
          <a:lnRef idx="1">
            <a:schemeClr val="dk1"/>
          </a:lnRef>
          <a:fillRef idx="0">
            <a:schemeClr val="dk1"/>
          </a:fillRef>
          <a:effectRef idx="0">
            <a:schemeClr val="dk1"/>
          </a:effectRef>
          <a:fontRef idx="minor">
            <a:schemeClr val="tx1"/>
          </a:fontRef>
        </p:style>
      </p:cxn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528"/>
            <a:ext cx="9144000" cy="1181951"/>
          </a:xfrm>
          <a:prstGeom prst="rect">
            <a:avLst/>
          </a:prstGeom>
        </p:spPr>
      </p:pic>
    </p:spTree>
    <p:extLst>
      <p:ext uri="{BB962C8B-B14F-4D97-AF65-F5344CB8AC3E}">
        <p14:creationId xmlns:p14="http://schemas.microsoft.com/office/powerpoint/2010/main" val="4306071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p:nvPr/>
        </p:nvCxnSpPr>
        <p:spPr>
          <a:xfrm>
            <a:off x="1016312" y="6374057"/>
            <a:ext cx="7632848" cy="0"/>
          </a:xfrm>
          <a:prstGeom prst="line">
            <a:avLst/>
          </a:prstGeom>
          <a:ln w="19050">
            <a:solidFill>
              <a:schemeClr val="bg1">
                <a:lumMod val="75000"/>
              </a:schemeClr>
            </a:solidFill>
          </a:ln>
        </p:spPr>
        <p:style>
          <a:lnRef idx="1">
            <a:schemeClr val="dk1"/>
          </a:lnRef>
          <a:fillRef idx="0">
            <a:schemeClr val="dk1"/>
          </a:fillRef>
          <a:effectRef idx="0">
            <a:schemeClr val="dk1"/>
          </a:effectRef>
          <a:fontRef idx="minor">
            <a:schemeClr val="tx1"/>
          </a:fontRef>
        </p:style>
      </p:cxn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528"/>
            <a:ext cx="9144000" cy="1181951"/>
          </a:xfrm>
          <a:prstGeom prst="rect">
            <a:avLst/>
          </a:prstGeom>
        </p:spPr>
      </p:pic>
      <p:sp>
        <p:nvSpPr>
          <p:cNvPr id="12" name="Title 1"/>
          <p:cNvSpPr txBox="1">
            <a:spLocks/>
          </p:cNvSpPr>
          <p:nvPr/>
        </p:nvSpPr>
        <p:spPr>
          <a:xfrm>
            <a:off x="457200" y="1524000"/>
            <a:ext cx="7924800" cy="609600"/>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ka-GE" sz="2200" b="1" i="1" dirty="0" smtClean="0">
                <a:solidFill>
                  <a:schemeClr val="tx2"/>
                </a:solidFill>
                <a:effectLst>
                  <a:outerShdw blurRad="38100" dist="38100" dir="2700000" algn="tl">
                    <a:srgbClr val="000000">
                      <a:alpha val="43137"/>
                    </a:srgbClr>
                  </a:outerShdw>
                </a:effectLst>
              </a:rPr>
              <a:t>დეპარტამენტში არსებული გამოწვევები:</a:t>
            </a:r>
            <a:br>
              <a:rPr lang="ka-GE" sz="2200" b="1" i="1" dirty="0" smtClean="0">
                <a:solidFill>
                  <a:schemeClr val="tx2"/>
                </a:solidFill>
                <a:effectLst>
                  <a:outerShdw blurRad="38100" dist="38100" dir="2700000" algn="tl">
                    <a:srgbClr val="000000">
                      <a:alpha val="43137"/>
                    </a:srgbClr>
                  </a:outerShdw>
                </a:effectLst>
              </a:rPr>
            </a:br>
            <a:endParaRPr lang="en-US" sz="2200" b="1" dirty="0">
              <a:solidFill>
                <a:schemeClr val="tx2"/>
              </a:solidFill>
            </a:endParaRPr>
          </a:p>
        </p:txBody>
      </p:sp>
      <p:sp>
        <p:nvSpPr>
          <p:cNvPr id="14" name="TextBox 13"/>
          <p:cNvSpPr txBox="1"/>
          <p:nvPr/>
        </p:nvSpPr>
        <p:spPr>
          <a:xfrm>
            <a:off x="5105400" y="6324600"/>
            <a:ext cx="3992880" cy="461665"/>
          </a:xfrm>
          <a:prstGeom prst="rect">
            <a:avLst/>
          </a:prstGeom>
          <a:noFill/>
        </p:spPr>
        <p:txBody>
          <a:bodyPr wrap="square" rtlCol="0">
            <a:spAutoFit/>
          </a:bodyPr>
          <a:lstStyle/>
          <a:p>
            <a:pPr algn="r"/>
            <a:r>
              <a:rPr lang="ka-GE" sz="1200" b="1" dirty="0" smtClean="0">
                <a:solidFill>
                  <a:schemeClr val="tx2"/>
                </a:solidFill>
                <a:effectLst>
                  <a:outerShdw blurRad="38100" dist="38100" dir="2700000" algn="tl">
                    <a:srgbClr val="000000">
                      <a:alpha val="43137"/>
                    </a:srgbClr>
                  </a:outerShdw>
                </a:effectLst>
              </a:rPr>
              <a:t>ფინანსური რესურსების მართვის და ბუღალტრული აღრიცხვის სამმართველო</a:t>
            </a:r>
            <a:endParaRPr lang="ka-GE" sz="1200" b="1" dirty="0">
              <a:solidFill>
                <a:schemeClr val="tx2"/>
              </a:solidFill>
              <a:effectLst>
                <a:outerShdw blurRad="38100" dist="38100" dir="2700000" algn="tl">
                  <a:srgbClr val="000000">
                    <a:alpha val="43137"/>
                  </a:srgbClr>
                </a:outerShdw>
              </a:effectLst>
            </a:endParaRPr>
          </a:p>
        </p:txBody>
      </p:sp>
      <p:graphicFrame>
        <p:nvGraphicFramePr>
          <p:cNvPr id="2" name="Diagram 1"/>
          <p:cNvGraphicFramePr/>
          <p:nvPr>
            <p:extLst>
              <p:ext uri="{D42A27DB-BD31-4B8C-83A1-F6EECF244321}">
                <p14:modId xmlns:p14="http://schemas.microsoft.com/office/powerpoint/2010/main" val="246905707"/>
              </p:ext>
            </p:extLst>
          </p:nvPr>
        </p:nvGraphicFramePr>
        <p:xfrm>
          <a:off x="114300" y="1950719"/>
          <a:ext cx="8915400" cy="44233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640349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p:nvPr/>
        </p:nvCxnSpPr>
        <p:spPr>
          <a:xfrm>
            <a:off x="1016312" y="6374057"/>
            <a:ext cx="7632848" cy="0"/>
          </a:xfrm>
          <a:prstGeom prst="line">
            <a:avLst/>
          </a:prstGeom>
          <a:ln w="19050">
            <a:solidFill>
              <a:schemeClr val="bg1">
                <a:lumMod val="75000"/>
              </a:schemeClr>
            </a:solidFill>
          </a:ln>
        </p:spPr>
        <p:style>
          <a:lnRef idx="1">
            <a:schemeClr val="dk1"/>
          </a:lnRef>
          <a:fillRef idx="0">
            <a:schemeClr val="dk1"/>
          </a:fillRef>
          <a:effectRef idx="0">
            <a:schemeClr val="dk1"/>
          </a:effectRef>
          <a:fontRef idx="minor">
            <a:schemeClr val="tx1"/>
          </a:fontRef>
        </p:style>
      </p:cxn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528"/>
            <a:ext cx="9144000" cy="1181951"/>
          </a:xfrm>
          <a:prstGeom prst="rect">
            <a:avLst/>
          </a:prstGeom>
        </p:spPr>
      </p:pic>
      <p:sp>
        <p:nvSpPr>
          <p:cNvPr id="12" name="Title 1"/>
          <p:cNvSpPr txBox="1">
            <a:spLocks/>
          </p:cNvSpPr>
          <p:nvPr/>
        </p:nvSpPr>
        <p:spPr>
          <a:xfrm>
            <a:off x="457200" y="1524000"/>
            <a:ext cx="7924800" cy="609600"/>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ka-GE" sz="2200" b="1" i="1" dirty="0" smtClean="0">
                <a:solidFill>
                  <a:schemeClr val="tx2"/>
                </a:solidFill>
                <a:effectLst>
                  <a:outerShdw blurRad="38100" dist="38100" dir="2700000" algn="tl">
                    <a:srgbClr val="000000">
                      <a:alpha val="43137"/>
                    </a:srgbClr>
                  </a:outerShdw>
                </a:effectLst>
              </a:rPr>
              <a:t>დეპარტამენტში არსებული გამოწვევები:</a:t>
            </a:r>
            <a:br>
              <a:rPr lang="ka-GE" sz="2200" b="1" i="1" dirty="0" smtClean="0">
                <a:solidFill>
                  <a:schemeClr val="tx2"/>
                </a:solidFill>
                <a:effectLst>
                  <a:outerShdw blurRad="38100" dist="38100" dir="2700000" algn="tl">
                    <a:srgbClr val="000000">
                      <a:alpha val="43137"/>
                    </a:srgbClr>
                  </a:outerShdw>
                </a:effectLst>
              </a:rPr>
            </a:br>
            <a:endParaRPr lang="en-US" sz="2200" b="1" dirty="0">
              <a:solidFill>
                <a:schemeClr val="tx2"/>
              </a:solidFill>
            </a:endParaRPr>
          </a:p>
        </p:txBody>
      </p:sp>
      <p:sp>
        <p:nvSpPr>
          <p:cNvPr id="14" name="TextBox 13"/>
          <p:cNvSpPr txBox="1"/>
          <p:nvPr/>
        </p:nvSpPr>
        <p:spPr>
          <a:xfrm>
            <a:off x="5105400" y="6324600"/>
            <a:ext cx="3992880" cy="276999"/>
          </a:xfrm>
          <a:prstGeom prst="rect">
            <a:avLst/>
          </a:prstGeom>
          <a:noFill/>
        </p:spPr>
        <p:txBody>
          <a:bodyPr wrap="square" rtlCol="0">
            <a:spAutoFit/>
          </a:bodyPr>
          <a:lstStyle/>
          <a:p>
            <a:pPr algn="r"/>
            <a:r>
              <a:rPr lang="ka-GE" sz="1200" b="1" dirty="0" smtClean="0">
                <a:solidFill>
                  <a:schemeClr val="tx2"/>
                </a:solidFill>
                <a:effectLst>
                  <a:outerShdw blurRad="38100" dist="38100" dir="2700000" algn="tl">
                    <a:srgbClr val="000000">
                      <a:alpha val="43137"/>
                    </a:srgbClr>
                  </a:outerShdw>
                </a:effectLst>
              </a:rPr>
              <a:t>შესყიდვების სამმართველო</a:t>
            </a:r>
            <a:endParaRPr lang="ka-GE" sz="1200" b="1" dirty="0">
              <a:solidFill>
                <a:schemeClr val="tx2"/>
              </a:solidFill>
              <a:effectLst>
                <a:outerShdw blurRad="38100" dist="38100" dir="2700000" algn="tl">
                  <a:srgbClr val="000000">
                    <a:alpha val="43137"/>
                  </a:srgbClr>
                </a:outerShdw>
              </a:effectLst>
            </a:endParaRPr>
          </a:p>
        </p:txBody>
      </p:sp>
      <p:graphicFrame>
        <p:nvGraphicFramePr>
          <p:cNvPr id="3" name="Diagram 2"/>
          <p:cNvGraphicFramePr/>
          <p:nvPr>
            <p:extLst>
              <p:ext uri="{D42A27DB-BD31-4B8C-83A1-F6EECF244321}">
                <p14:modId xmlns:p14="http://schemas.microsoft.com/office/powerpoint/2010/main" val="2881603927"/>
              </p:ext>
            </p:extLst>
          </p:nvPr>
        </p:nvGraphicFramePr>
        <p:xfrm>
          <a:off x="257175" y="1930400"/>
          <a:ext cx="8841105" cy="43941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139418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p:nvPr/>
        </p:nvCxnSpPr>
        <p:spPr>
          <a:xfrm>
            <a:off x="1016312" y="6374057"/>
            <a:ext cx="7632848" cy="0"/>
          </a:xfrm>
          <a:prstGeom prst="line">
            <a:avLst/>
          </a:prstGeom>
          <a:ln w="19050">
            <a:solidFill>
              <a:schemeClr val="bg1">
                <a:lumMod val="75000"/>
              </a:schemeClr>
            </a:solidFill>
          </a:ln>
        </p:spPr>
        <p:style>
          <a:lnRef idx="1">
            <a:schemeClr val="dk1"/>
          </a:lnRef>
          <a:fillRef idx="0">
            <a:schemeClr val="dk1"/>
          </a:fillRef>
          <a:effectRef idx="0">
            <a:schemeClr val="dk1"/>
          </a:effectRef>
          <a:fontRef idx="minor">
            <a:schemeClr val="tx1"/>
          </a:fontRef>
        </p:style>
      </p:cxn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528"/>
            <a:ext cx="9144000" cy="1181951"/>
          </a:xfrm>
          <a:prstGeom prst="rect">
            <a:avLst/>
          </a:prstGeom>
        </p:spPr>
      </p:pic>
      <p:sp>
        <p:nvSpPr>
          <p:cNvPr id="12" name="Title 1"/>
          <p:cNvSpPr txBox="1">
            <a:spLocks/>
          </p:cNvSpPr>
          <p:nvPr/>
        </p:nvSpPr>
        <p:spPr>
          <a:xfrm>
            <a:off x="457200" y="1524000"/>
            <a:ext cx="7924800" cy="609600"/>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ka-GE" sz="2200" b="1" i="1" dirty="0" smtClean="0">
                <a:solidFill>
                  <a:schemeClr val="tx2"/>
                </a:solidFill>
                <a:effectLst>
                  <a:outerShdw blurRad="38100" dist="38100" dir="2700000" algn="tl">
                    <a:srgbClr val="000000">
                      <a:alpha val="43137"/>
                    </a:srgbClr>
                  </a:outerShdw>
                </a:effectLst>
              </a:rPr>
              <a:t>დეპარტამენტში არსებული გამოწვევები:</a:t>
            </a:r>
            <a:br>
              <a:rPr lang="ka-GE" sz="2200" b="1" i="1" dirty="0" smtClean="0">
                <a:solidFill>
                  <a:schemeClr val="tx2"/>
                </a:solidFill>
                <a:effectLst>
                  <a:outerShdw blurRad="38100" dist="38100" dir="2700000" algn="tl">
                    <a:srgbClr val="000000">
                      <a:alpha val="43137"/>
                    </a:srgbClr>
                  </a:outerShdw>
                </a:effectLst>
              </a:rPr>
            </a:br>
            <a:endParaRPr lang="en-US" sz="2200" b="1" dirty="0">
              <a:solidFill>
                <a:schemeClr val="tx2"/>
              </a:solidFill>
            </a:endParaRPr>
          </a:p>
        </p:txBody>
      </p:sp>
      <p:sp>
        <p:nvSpPr>
          <p:cNvPr id="14" name="TextBox 13"/>
          <p:cNvSpPr txBox="1"/>
          <p:nvPr/>
        </p:nvSpPr>
        <p:spPr>
          <a:xfrm>
            <a:off x="5105400" y="6425184"/>
            <a:ext cx="3992880" cy="276999"/>
          </a:xfrm>
          <a:prstGeom prst="rect">
            <a:avLst/>
          </a:prstGeom>
          <a:noFill/>
        </p:spPr>
        <p:txBody>
          <a:bodyPr wrap="square" rtlCol="0">
            <a:spAutoFit/>
          </a:bodyPr>
          <a:lstStyle/>
          <a:p>
            <a:pPr algn="r"/>
            <a:r>
              <a:rPr lang="ka-GE" sz="1200" b="1" dirty="0" smtClean="0">
                <a:solidFill>
                  <a:schemeClr val="tx2"/>
                </a:solidFill>
                <a:effectLst>
                  <a:outerShdw blurRad="38100" dist="38100" dir="2700000" algn="tl">
                    <a:srgbClr val="000000">
                      <a:alpha val="43137"/>
                    </a:srgbClr>
                  </a:outerShdw>
                </a:effectLst>
              </a:rPr>
              <a:t>შესყიდვების სამმართველო</a:t>
            </a:r>
            <a:endParaRPr lang="ka-GE" sz="1200" b="1" dirty="0">
              <a:solidFill>
                <a:schemeClr val="tx2"/>
              </a:solidFill>
              <a:effectLst>
                <a:outerShdw blurRad="38100" dist="38100" dir="2700000" algn="tl">
                  <a:srgbClr val="000000">
                    <a:alpha val="43137"/>
                  </a:srgbClr>
                </a:outerShdw>
              </a:effectLst>
            </a:endParaRPr>
          </a:p>
        </p:txBody>
      </p:sp>
      <p:graphicFrame>
        <p:nvGraphicFramePr>
          <p:cNvPr id="3" name="Diagram 2"/>
          <p:cNvGraphicFramePr/>
          <p:nvPr>
            <p:extLst>
              <p:ext uri="{D42A27DB-BD31-4B8C-83A1-F6EECF244321}">
                <p14:modId xmlns:p14="http://schemas.microsoft.com/office/powerpoint/2010/main" val="2191795507"/>
              </p:ext>
            </p:extLst>
          </p:nvPr>
        </p:nvGraphicFramePr>
        <p:xfrm>
          <a:off x="257175" y="1930401"/>
          <a:ext cx="8841105" cy="43941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794635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p:nvPr/>
        </p:nvCxnSpPr>
        <p:spPr>
          <a:xfrm>
            <a:off x="1016312" y="6374057"/>
            <a:ext cx="7632848" cy="0"/>
          </a:xfrm>
          <a:prstGeom prst="line">
            <a:avLst/>
          </a:prstGeom>
          <a:ln w="19050">
            <a:solidFill>
              <a:schemeClr val="bg1">
                <a:lumMod val="75000"/>
              </a:schemeClr>
            </a:solidFill>
          </a:ln>
        </p:spPr>
        <p:style>
          <a:lnRef idx="1">
            <a:schemeClr val="dk1"/>
          </a:lnRef>
          <a:fillRef idx="0">
            <a:schemeClr val="dk1"/>
          </a:fillRef>
          <a:effectRef idx="0">
            <a:schemeClr val="dk1"/>
          </a:effectRef>
          <a:fontRef idx="minor">
            <a:schemeClr val="tx1"/>
          </a:fontRef>
        </p:style>
      </p:cxn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528"/>
            <a:ext cx="9144000" cy="1181951"/>
          </a:xfrm>
          <a:prstGeom prst="rect">
            <a:avLst/>
          </a:prstGeom>
        </p:spPr>
      </p:pic>
      <p:sp>
        <p:nvSpPr>
          <p:cNvPr id="12" name="Title 1"/>
          <p:cNvSpPr txBox="1">
            <a:spLocks/>
          </p:cNvSpPr>
          <p:nvPr/>
        </p:nvSpPr>
        <p:spPr>
          <a:xfrm>
            <a:off x="457200" y="1524000"/>
            <a:ext cx="7924800" cy="609600"/>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ka-GE" sz="2200" b="1" i="1" dirty="0" smtClean="0">
                <a:solidFill>
                  <a:schemeClr val="tx2"/>
                </a:solidFill>
                <a:effectLst>
                  <a:outerShdw blurRad="38100" dist="38100" dir="2700000" algn="tl">
                    <a:srgbClr val="000000">
                      <a:alpha val="43137"/>
                    </a:srgbClr>
                  </a:outerShdw>
                </a:effectLst>
              </a:rPr>
              <a:t>დეპარტამენტში არსებული გამოწვევები:</a:t>
            </a:r>
            <a:br>
              <a:rPr lang="ka-GE" sz="2200" b="1" i="1" dirty="0" smtClean="0">
                <a:solidFill>
                  <a:schemeClr val="tx2"/>
                </a:solidFill>
                <a:effectLst>
                  <a:outerShdw blurRad="38100" dist="38100" dir="2700000" algn="tl">
                    <a:srgbClr val="000000">
                      <a:alpha val="43137"/>
                    </a:srgbClr>
                  </a:outerShdw>
                </a:effectLst>
              </a:rPr>
            </a:br>
            <a:endParaRPr lang="en-US" sz="2200" b="1" dirty="0">
              <a:solidFill>
                <a:schemeClr val="tx2"/>
              </a:solidFill>
            </a:endParaRPr>
          </a:p>
        </p:txBody>
      </p:sp>
      <p:sp>
        <p:nvSpPr>
          <p:cNvPr id="14" name="TextBox 13"/>
          <p:cNvSpPr txBox="1"/>
          <p:nvPr/>
        </p:nvSpPr>
        <p:spPr>
          <a:xfrm>
            <a:off x="5105400" y="6425184"/>
            <a:ext cx="3992880" cy="276999"/>
          </a:xfrm>
          <a:prstGeom prst="rect">
            <a:avLst/>
          </a:prstGeom>
          <a:noFill/>
        </p:spPr>
        <p:txBody>
          <a:bodyPr wrap="square" rtlCol="0">
            <a:spAutoFit/>
          </a:bodyPr>
          <a:lstStyle/>
          <a:p>
            <a:pPr algn="r"/>
            <a:r>
              <a:rPr lang="ka-GE" sz="1200" b="1" dirty="0" smtClean="0">
                <a:solidFill>
                  <a:schemeClr val="tx2"/>
                </a:solidFill>
                <a:effectLst>
                  <a:outerShdw blurRad="38100" dist="38100" dir="2700000" algn="tl">
                    <a:srgbClr val="000000">
                      <a:alpha val="43137"/>
                    </a:srgbClr>
                  </a:outerShdw>
                </a:effectLst>
              </a:rPr>
              <a:t>შესყიდვების სამმართველო</a:t>
            </a:r>
            <a:endParaRPr lang="ka-GE" sz="1200" b="1" dirty="0">
              <a:solidFill>
                <a:schemeClr val="tx2"/>
              </a:solidFill>
              <a:effectLst>
                <a:outerShdw blurRad="38100" dist="38100" dir="2700000" algn="tl">
                  <a:srgbClr val="000000">
                    <a:alpha val="43137"/>
                  </a:srgbClr>
                </a:outerShdw>
              </a:effectLst>
            </a:endParaRPr>
          </a:p>
        </p:txBody>
      </p:sp>
      <p:graphicFrame>
        <p:nvGraphicFramePr>
          <p:cNvPr id="2" name="Diagram 1"/>
          <p:cNvGraphicFramePr/>
          <p:nvPr>
            <p:extLst>
              <p:ext uri="{D42A27DB-BD31-4B8C-83A1-F6EECF244321}">
                <p14:modId xmlns:p14="http://schemas.microsoft.com/office/powerpoint/2010/main" val="3104469560"/>
              </p:ext>
            </p:extLst>
          </p:nvPr>
        </p:nvGraphicFramePr>
        <p:xfrm>
          <a:off x="576072" y="2219960"/>
          <a:ext cx="8375904" cy="37236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4" name="Diagram 3"/>
          <p:cNvGraphicFramePr/>
          <p:nvPr>
            <p:extLst>
              <p:ext uri="{D42A27DB-BD31-4B8C-83A1-F6EECF244321}">
                <p14:modId xmlns:p14="http://schemas.microsoft.com/office/powerpoint/2010/main" val="530516338"/>
              </p:ext>
            </p:extLst>
          </p:nvPr>
        </p:nvGraphicFramePr>
        <p:xfrm>
          <a:off x="576072" y="3030728"/>
          <a:ext cx="8110728" cy="181762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150641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p:nvPr/>
        </p:nvCxnSpPr>
        <p:spPr>
          <a:xfrm>
            <a:off x="1016312" y="6374057"/>
            <a:ext cx="7632848" cy="0"/>
          </a:xfrm>
          <a:prstGeom prst="line">
            <a:avLst/>
          </a:prstGeom>
          <a:ln w="19050">
            <a:solidFill>
              <a:schemeClr val="bg1">
                <a:lumMod val="75000"/>
              </a:schemeClr>
            </a:solidFill>
          </a:ln>
        </p:spPr>
        <p:style>
          <a:lnRef idx="1">
            <a:schemeClr val="dk1"/>
          </a:lnRef>
          <a:fillRef idx="0">
            <a:schemeClr val="dk1"/>
          </a:fillRef>
          <a:effectRef idx="0">
            <a:schemeClr val="dk1"/>
          </a:effectRef>
          <a:fontRef idx="minor">
            <a:schemeClr val="tx1"/>
          </a:fontRef>
        </p:style>
      </p:cxn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528"/>
            <a:ext cx="9144000" cy="1181951"/>
          </a:xfrm>
          <a:prstGeom prst="rect">
            <a:avLst/>
          </a:prstGeom>
        </p:spPr>
      </p:pic>
      <p:sp>
        <p:nvSpPr>
          <p:cNvPr id="12" name="Title 1"/>
          <p:cNvSpPr txBox="1">
            <a:spLocks/>
          </p:cNvSpPr>
          <p:nvPr/>
        </p:nvSpPr>
        <p:spPr>
          <a:xfrm>
            <a:off x="457200" y="1207479"/>
            <a:ext cx="7924800" cy="609600"/>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ka-GE" sz="1800" b="1" i="1" dirty="0">
                <a:solidFill>
                  <a:schemeClr val="tx2"/>
                </a:solidFill>
                <a:effectLst>
                  <a:outerShdw blurRad="38100" dist="38100" dir="2700000" algn="tl">
                    <a:srgbClr val="000000">
                      <a:alpha val="43137"/>
                    </a:srgbClr>
                  </a:outerShdw>
                </a:effectLst>
              </a:rPr>
              <a:t>მნიშველოვანი გავლენის მქონე სხვა საკითხები, რომლებიც პირდაპირ არ განეკუთვნება ეკონომიკური დეპარტამენტის </a:t>
            </a:r>
            <a:r>
              <a:rPr lang="ka-GE" sz="1800" b="1" i="1" dirty="0" smtClean="0">
                <a:solidFill>
                  <a:schemeClr val="tx2"/>
                </a:solidFill>
                <a:effectLst>
                  <a:outerShdw blurRad="38100" dist="38100" dir="2700000" algn="tl">
                    <a:srgbClr val="000000">
                      <a:alpha val="43137"/>
                    </a:srgbClr>
                  </a:outerShdw>
                </a:effectLst>
              </a:rPr>
              <a:t>უფლებამოსილებებს</a:t>
            </a:r>
            <a:endParaRPr lang="en-US" sz="1800" b="1" dirty="0">
              <a:solidFill>
                <a:schemeClr val="tx2"/>
              </a:solidFill>
            </a:endParaRPr>
          </a:p>
        </p:txBody>
      </p:sp>
      <p:sp>
        <p:nvSpPr>
          <p:cNvPr id="14" name="TextBox 13"/>
          <p:cNvSpPr txBox="1"/>
          <p:nvPr/>
        </p:nvSpPr>
        <p:spPr>
          <a:xfrm>
            <a:off x="5105400" y="6324600"/>
            <a:ext cx="3992880" cy="276999"/>
          </a:xfrm>
          <a:prstGeom prst="rect">
            <a:avLst/>
          </a:prstGeom>
          <a:noFill/>
        </p:spPr>
        <p:txBody>
          <a:bodyPr wrap="square" rtlCol="0">
            <a:spAutoFit/>
          </a:bodyPr>
          <a:lstStyle/>
          <a:p>
            <a:pPr algn="r"/>
            <a:r>
              <a:rPr lang="ka-GE" sz="1200" b="1" dirty="0" smtClean="0">
                <a:solidFill>
                  <a:schemeClr val="tx2"/>
                </a:solidFill>
                <a:effectLst>
                  <a:outerShdw blurRad="38100" dist="38100" dir="2700000" algn="tl">
                    <a:srgbClr val="000000">
                      <a:alpha val="43137"/>
                    </a:srgbClr>
                  </a:outerShdw>
                </a:effectLst>
              </a:rPr>
              <a:t>ეკონომიკური დეპარტამენტი</a:t>
            </a:r>
            <a:endParaRPr lang="ka-GE" sz="1200" b="1" dirty="0">
              <a:solidFill>
                <a:schemeClr val="tx2"/>
              </a:solidFill>
              <a:effectLst>
                <a:outerShdw blurRad="38100" dist="38100" dir="2700000" algn="tl">
                  <a:srgbClr val="000000">
                    <a:alpha val="43137"/>
                  </a:srgbClr>
                </a:outerShdw>
              </a:effectLst>
            </a:endParaRPr>
          </a:p>
        </p:txBody>
      </p:sp>
      <p:graphicFrame>
        <p:nvGraphicFramePr>
          <p:cNvPr id="2" name="Diagram 1"/>
          <p:cNvGraphicFramePr/>
          <p:nvPr>
            <p:extLst>
              <p:ext uri="{D42A27DB-BD31-4B8C-83A1-F6EECF244321}">
                <p14:modId xmlns:p14="http://schemas.microsoft.com/office/powerpoint/2010/main" val="2541081459"/>
              </p:ext>
            </p:extLst>
          </p:nvPr>
        </p:nvGraphicFramePr>
        <p:xfrm>
          <a:off x="114300" y="1950719"/>
          <a:ext cx="8915400" cy="44233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605400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p:nvPr/>
        </p:nvCxnSpPr>
        <p:spPr>
          <a:xfrm>
            <a:off x="1016312" y="6374057"/>
            <a:ext cx="7632848" cy="0"/>
          </a:xfrm>
          <a:prstGeom prst="line">
            <a:avLst/>
          </a:prstGeom>
          <a:ln w="19050">
            <a:solidFill>
              <a:schemeClr val="bg1">
                <a:lumMod val="75000"/>
              </a:schemeClr>
            </a:solidFill>
          </a:ln>
        </p:spPr>
        <p:style>
          <a:lnRef idx="1">
            <a:schemeClr val="dk1"/>
          </a:lnRef>
          <a:fillRef idx="0">
            <a:schemeClr val="dk1"/>
          </a:fillRef>
          <a:effectRef idx="0">
            <a:schemeClr val="dk1"/>
          </a:effectRef>
          <a:fontRef idx="minor">
            <a:schemeClr val="tx1"/>
          </a:fontRef>
        </p:style>
      </p:cxn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528"/>
            <a:ext cx="9144000" cy="1181951"/>
          </a:xfrm>
          <a:prstGeom prst="rect">
            <a:avLst/>
          </a:prstGeom>
        </p:spPr>
      </p:pic>
      <p:sp>
        <p:nvSpPr>
          <p:cNvPr id="12" name="Title 1"/>
          <p:cNvSpPr txBox="1">
            <a:spLocks/>
          </p:cNvSpPr>
          <p:nvPr/>
        </p:nvSpPr>
        <p:spPr>
          <a:xfrm>
            <a:off x="457200" y="1205021"/>
            <a:ext cx="7924800" cy="861176"/>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ka-GE" sz="1800" b="1" i="1" dirty="0" smtClean="0">
                <a:solidFill>
                  <a:schemeClr val="tx2"/>
                </a:solidFill>
                <a:effectLst>
                  <a:outerShdw blurRad="38100" dist="38100" dir="2700000" algn="tl">
                    <a:srgbClr val="000000">
                      <a:alpha val="43137"/>
                    </a:srgbClr>
                  </a:outerShdw>
                </a:effectLst>
              </a:rPr>
              <a:t>მნიშველოვანი გავლენის მქონე სხვა საკითხები, რომლებიც პირდაპირ არ განეკუთვნება ეკონომიკური დეპარტამენტის უფლებამოსილებებს:</a:t>
            </a:r>
            <a:br>
              <a:rPr lang="ka-GE" sz="1800" b="1" i="1" dirty="0" smtClean="0">
                <a:solidFill>
                  <a:schemeClr val="tx2"/>
                </a:solidFill>
                <a:effectLst>
                  <a:outerShdw blurRad="38100" dist="38100" dir="2700000" algn="tl">
                    <a:srgbClr val="000000">
                      <a:alpha val="43137"/>
                    </a:srgbClr>
                  </a:outerShdw>
                </a:effectLst>
              </a:rPr>
            </a:br>
            <a:endParaRPr lang="en-US" sz="1800" b="1" dirty="0">
              <a:solidFill>
                <a:schemeClr val="tx2"/>
              </a:solidFill>
            </a:endParaRPr>
          </a:p>
        </p:txBody>
      </p:sp>
      <p:sp>
        <p:nvSpPr>
          <p:cNvPr id="14" name="TextBox 13"/>
          <p:cNvSpPr txBox="1"/>
          <p:nvPr/>
        </p:nvSpPr>
        <p:spPr>
          <a:xfrm>
            <a:off x="5105400" y="6324600"/>
            <a:ext cx="3992880" cy="276999"/>
          </a:xfrm>
          <a:prstGeom prst="rect">
            <a:avLst/>
          </a:prstGeom>
          <a:noFill/>
        </p:spPr>
        <p:txBody>
          <a:bodyPr wrap="square" rtlCol="0">
            <a:spAutoFit/>
          </a:bodyPr>
          <a:lstStyle/>
          <a:p>
            <a:pPr algn="r"/>
            <a:r>
              <a:rPr lang="ka-GE" sz="1200" b="1" dirty="0" smtClean="0">
                <a:solidFill>
                  <a:schemeClr val="tx2"/>
                </a:solidFill>
                <a:effectLst>
                  <a:outerShdw blurRad="38100" dist="38100" dir="2700000" algn="tl">
                    <a:srgbClr val="000000">
                      <a:alpha val="43137"/>
                    </a:srgbClr>
                  </a:outerShdw>
                </a:effectLst>
              </a:rPr>
              <a:t>ეკონომიკური დეპარტამენტი</a:t>
            </a:r>
            <a:endParaRPr lang="ka-GE" sz="1200" b="1" dirty="0">
              <a:solidFill>
                <a:schemeClr val="tx2"/>
              </a:solidFill>
              <a:effectLst>
                <a:outerShdw blurRad="38100" dist="38100" dir="2700000" algn="tl">
                  <a:srgbClr val="000000">
                    <a:alpha val="43137"/>
                  </a:srgbClr>
                </a:outerShdw>
              </a:effectLst>
            </a:endParaRPr>
          </a:p>
        </p:txBody>
      </p:sp>
      <p:graphicFrame>
        <p:nvGraphicFramePr>
          <p:cNvPr id="2" name="Diagram 1"/>
          <p:cNvGraphicFramePr/>
          <p:nvPr>
            <p:extLst>
              <p:ext uri="{D42A27DB-BD31-4B8C-83A1-F6EECF244321}">
                <p14:modId xmlns:p14="http://schemas.microsoft.com/office/powerpoint/2010/main" val="818280405"/>
              </p:ext>
            </p:extLst>
          </p:nvPr>
        </p:nvGraphicFramePr>
        <p:xfrm>
          <a:off x="627888" y="1552448"/>
          <a:ext cx="8378952" cy="46837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882153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p:nvPr/>
        </p:nvCxnSpPr>
        <p:spPr>
          <a:xfrm>
            <a:off x="1016312" y="6374057"/>
            <a:ext cx="7632848" cy="0"/>
          </a:xfrm>
          <a:prstGeom prst="line">
            <a:avLst/>
          </a:prstGeom>
          <a:ln w="19050">
            <a:solidFill>
              <a:schemeClr val="bg1">
                <a:lumMod val="75000"/>
              </a:schemeClr>
            </a:solidFill>
          </a:ln>
        </p:spPr>
        <p:style>
          <a:lnRef idx="1">
            <a:schemeClr val="dk1"/>
          </a:lnRef>
          <a:fillRef idx="0">
            <a:schemeClr val="dk1"/>
          </a:fillRef>
          <a:effectRef idx="0">
            <a:schemeClr val="dk1"/>
          </a:effectRef>
          <a:fontRef idx="minor">
            <a:schemeClr val="tx1"/>
          </a:fontRef>
        </p:style>
      </p:cxn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528"/>
            <a:ext cx="9144000" cy="1181951"/>
          </a:xfrm>
          <a:prstGeom prst="rect">
            <a:avLst/>
          </a:prstGeom>
        </p:spPr>
      </p:pic>
      <p:sp>
        <p:nvSpPr>
          <p:cNvPr id="12" name="Title 1"/>
          <p:cNvSpPr txBox="1">
            <a:spLocks/>
          </p:cNvSpPr>
          <p:nvPr/>
        </p:nvSpPr>
        <p:spPr>
          <a:xfrm>
            <a:off x="457200" y="1205021"/>
            <a:ext cx="7924800" cy="861176"/>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ka-GE" sz="1800" b="1" i="1" dirty="0" smtClean="0">
                <a:solidFill>
                  <a:schemeClr val="tx2"/>
                </a:solidFill>
                <a:effectLst>
                  <a:outerShdw blurRad="38100" dist="38100" dir="2700000" algn="tl">
                    <a:srgbClr val="000000">
                      <a:alpha val="43137"/>
                    </a:srgbClr>
                  </a:outerShdw>
                </a:effectLst>
              </a:rPr>
              <a:t>მნიშველოვანი გავლენის მქონე სხვა საკითხები, რომლებიც პირდაპირ არ განეკუთვნება ეკონომიკური დეპარტამენტის უფლებამოსილებებს:</a:t>
            </a:r>
            <a:br>
              <a:rPr lang="ka-GE" sz="1800" b="1" i="1" dirty="0" smtClean="0">
                <a:solidFill>
                  <a:schemeClr val="tx2"/>
                </a:solidFill>
                <a:effectLst>
                  <a:outerShdw blurRad="38100" dist="38100" dir="2700000" algn="tl">
                    <a:srgbClr val="000000">
                      <a:alpha val="43137"/>
                    </a:srgbClr>
                  </a:outerShdw>
                </a:effectLst>
              </a:rPr>
            </a:br>
            <a:endParaRPr lang="en-US" sz="1800" b="1" dirty="0">
              <a:solidFill>
                <a:schemeClr val="tx2"/>
              </a:solidFill>
            </a:endParaRPr>
          </a:p>
        </p:txBody>
      </p:sp>
      <p:sp>
        <p:nvSpPr>
          <p:cNvPr id="14" name="TextBox 13"/>
          <p:cNvSpPr txBox="1"/>
          <p:nvPr/>
        </p:nvSpPr>
        <p:spPr>
          <a:xfrm>
            <a:off x="5105400" y="6324600"/>
            <a:ext cx="3992880" cy="276999"/>
          </a:xfrm>
          <a:prstGeom prst="rect">
            <a:avLst/>
          </a:prstGeom>
          <a:noFill/>
        </p:spPr>
        <p:txBody>
          <a:bodyPr wrap="square" rtlCol="0">
            <a:spAutoFit/>
          </a:bodyPr>
          <a:lstStyle/>
          <a:p>
            <a:pPr algn="r"/>
            <a:r>
              <a:rPr lang="ka-GE" sz="1200" b="1" dirty="0" smtClean="0">
                <a:solidFill>
                  <a:schemeClr val="tx2"/>
                </a:solidFill>
                <a:effectLst>
                  <a:outerShdw blurRad="38100" dist="38100" dir="2700000" algn="tl">
                    <a:srgbClr val="000000">
                      <a:alpha val="43137"/>
                    </a:srgbClr>
                  </a:outerShdw>
                </a:effectLst>
              </a:rPr>
              <a:t>ეკონომიკური დეპარტამენტი</a:t>
            </a:r>
            <a:endParaRPr lang="ka-GE" sz="1200" b="1" dirty="0">
              <a:solidFill>
                <a:schemeClr val="tx2"/>
              </a:solidFill>
              <a:effectLst>
                <a:outerShdw blurRad="38100" dist="38100" dir="2700000" algn="tl">
                  <a:srgbClr val="000000">
                    <a:alpha val="43137"/>
                  </a:srgbClr>
                </a:outerShdw>
              </a:effectLst>
            </a:endParaRPr>
          </a:p>
        </p:txBody>
      </p:sp>
      <p:grpSp>
        <p:nvGrpSpPr>
          <p:cNvPr id="7" name="Group 6"/>
          <p:cNvGrpSpPr/>
          <p:nvPr/>
        </p:nvGrpSpPr>
        <p:grpSpPr>
          <a:xfrm>
            <a:off x="457200" y="2031582"/>
            <a:ext cx="3341077" cy="2883318"/>
            <a:chOff x="0" y="0"/>
            <a:chExt cx="3302595" cy="2590562"/>
          </a:xfrm>
        </p:grpSpPr>
        <p:sp>
          <p:nvSpPr>
            <p:cNvPr id="9" name="Rounded Rectangle 8"/>
            <p:cNvSpPr/>
            <p:nvPr/>
          </p:nvSpPr>
          <p:spPr>
            <a:xfrm>
              <a:off x="0" y="0"/>
              <a:ext cx="3302595" cy="2523890"/>
            </a:xfrm>
            <a:prstGeom prst="roundRect">
              <a:avLst>
                <a:gd name="adj" fmla="val 1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0" name="Rounded Rectangle 4"/>
            <p:cNvSpPr txBox="1"/>
            <p:nvPr/>
          </p:nvSpPr>
          <p:spPr>
            <a:xfrm>
              <a:off x="73923" y="73922"/>
              <a:ext cx="2691908" cy="25166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ka-GE" sz="1200" b="1" dirty="0" smtClean="0">
                  <a:solidFill>
                    <a:schemeClr val="tx1"/>
                  </a:solidFill>
                </a:rPr>
                <a:t>გარემოება</a:t>
              </a:r>
            </a:p>
            <a:p>
              <a:pPr lvl="0" defTabSz="533400">
                <a:lnSpc>
                  <a:spcPct val="90000"/>
                </a:lnSpc>
                <a:spcBef>
                  <a:spcPct val="0"/>
                </a:spcBef>
                <a:spcAft>
                  <a:spcPct val="35000"/>
                </a:spcAft>
              </a:pPr>
              <a:endParaRPr lang="ka-GE" sz="1200" b="1" kern="1200" dirty="0" smtClean="0">
                <a:solidFill>
                  <a:schemeClr val="tx1"/>
                </a:solidFill>
              </a:endParaRPr>
            </a:p>
            <a:p>
              <a:pPr lvl="0" algn="just" defTabSz="533400">
                <a:lnSpc>
                  <a:spcPct val="150000"/>
                </a:lnSpc>
                <a:spcBef>
                  <a:spcPct val="0"/>
                </a:spcBef>
                <a:spcAft>
                  <a:spcPct val="35000"/>
                </a:spcAft>
              </a:pPr>
              <a:r>
                <a:rPr lang="ka-GE" sz="1200" b="1" kern="1200" dirty="0" smtClean="0">
                  <a:solidFill>
                    <a:srgbClr val="C00000"/>
                  </a:solidFill>
                </a:rPr>
                <a:t>სააგენტოში </a:t>
              </a:r>
              <a:r>
                <a:rPr lang="ka-GE" sz="1200" b="1" kern="1200" dirty="0" smtClean="0">
                  <a:solidFill>
                    <a:srgbClr val="C00000"/>
                  </a:solidFill>
                </a:rPr>
                <a:t>და ზოგადად სისტემაში არ </a:t>
              </a:r>
              <a:r>
                <a:rPr lang="ka-GE" sz="1200" b="1" kern="1200" dirty="0" smtClean="0">
                  <a:solidFill>
                    <a:srgbClr val="C00000"/>
                  </a:solidFill>
                </a:rPr>
                <a:t>არის </a:t>
              </a:r>
              <a:r>
                <a:rPr lang="ka-GE" sz="1200" b="1" kern="1200" dirty="0" smtClean="0">
                  <a:solidFill>
                    <a:srgbClr val="C00000"/>
                  </a:solidFill>
                </a:rPr>
                <a:t>შემუშავებული და დამტკიცებული ერთიანი სააღრიცხვო პლიტიკა, რომელიც აუცილებელია </a:t>
              </a:r>
              <a:r>
                <a:rPr lang="ka-GE" sz="1200" b="1" kern="1200" dirty="0" smtClean="0">
                  <a:solidFill>
                    <a:srgbClr val="C00000"/>
                  </a:solidFill>
                </a:rPr>
                <a:t>ფინანსური </a:t>
              </a:r>
              <a:r>
                <a:rPr lang="ka-GE" sz="1200" b="1" kern="1200" dirty="0" smtClean="0">
                  <a:solidFill>
                    <a:srgbClr val="C00000"/>
                  </a:solidFill>
                </a:rPr>
                <a:t>ოპერაციების სათანადოდ </a:t>
              </a:r>
              <a:r>
                <a:rPr lang="ka-GE" sz="1200" b="1" kern="1200" dirty="0" smtClean="0">
                  <a:solidFill>
                    <a:srgbClr val="C00000"/>
                  </a:solidFill>
                </a:rPr>
                <a:t>აღრიცხვისა და დაწესებულების სხვა მიზნების მისაღწევად. </a:t>
              </a:r>
              <a:endParaRPr lang="en-US" sz="1200" b="1" kern="1200" dirty="0">
                <a:solidFill>
                  <a:srgbClr val="C00000"/>
                </a:solidFill>
              </a:endParaRPr>
            </a:p>
          </p:txBody>
        </p:sp>
      </p:grpSp>
      <p:grpSp>
        <p:nvGrpSpPr>
          <p:cNvPr id="13" name="Group 12"/>
          <p:cNvGrpSpPr/>
          <p:nvPr/>
        </p:nvGrpSpPr>
        <p:grpSpPr>
          <a:xfrm>
            <a:off x="3437792" y="2189286"/>
            <a:ext cx="5037994" cy="4135314"/>
            <a:chOff x="2738261" y="896888"/>
            <a:chExt cx="4000352" cy="3390411"/>
          </a:xfrm>
        </p:grpSpPr>
        <p:sp>
          <p:nvSpPr>
            <p:cNvPr id="15" name="Rounded Rectangle 14"/>
            <p:cNvSpPr/>
            <p:nvPr/>
          </p:nvSpPr>
          <p:spPr>
            <a:xfrm>
              <a:off x="2738261" y="896888"/>
              <a:ext cx="4000352" cy="3390411"/>
            </a:xfrm>
            <a:prstGeom prst="roundRect">
              <a:avLst>
                <a:gd name="adj" fmla="val 10000"/>
              </a:avLst>
            </a:prstGeom>
          </p:spPr>
          <p:style>
            <a:lnRef idx="2">
              <a:schemeClr val="dk1">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16" name="Rounded Rectangle 4"/>
            <p:cNvSpPr txBox="1"/>
            <p:nvPr/>
          </p:nvSpPr>
          <p:spPr>
            <a:xfrm>
              <a:off x="2837563" y="996190"/>
              <a:ext cx="3801748" cy="319180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ka-GE" sz="1100" b="1" kern="1200" dirty="0" smtClean="0">
                  <a:solidFill>
                    <a:schemeClr val="tx1"/>
                  </a:solidFill>
                </a:rPr>
                <a:t>განსახორციელებელი ღონისძიება</a:t>
              </a:r>
            </a:p>
            <a:p>
              <a:pPr lvl="0" algn="ctr" defTabSz="488950">
                <a:lnSpc>
                  <a:spcPct val="90000"/>
                </a:lnSpc>
                <a:spcBef>
                  <a:spcPct val="0"/>
                </a:spcBef>
                <a:spcAft>
                  <a:spcPct val="35000"/>
                </a:spcAft>
              </a:pPr>
              <a:endParaRPr lang="ka-GE" sz="1100" b="1" kern="1200" dirty="0" smtClean="0">
                <a:solidFill>
                  <a:schemeClr val="tx1"/>
                </a:solidFill>
              </a:endParaRPr>
            </a:p>
            <a:p>
              <a:pPr lvl="0" algn="just" defTabSz="488950">
                <a:lnSpc>
                  <a:spcPct val="150000"/>
                </a:lnSpc>
                <a:spcBef>
                  <a:spcPct val="0"/>
                </a:spcBef>
                <a:spcAft>
                  <a:spcPct val="35000"/>
                </a:spcAft>
              </a:pPr>
              <a:r>
                <a:rPr lang="ka-GE" sz="1100" kern="1200" dirty="0" smtClean="0">
                  <a:solidFill>
                    <a:schemeClr val="accent6">
                      <a:lumMod val="50000"/>
                    </a:schemeClr>
                  </a:solidFill>
                </a:rPr>
                <a:t>აუცილებელია </a:t>
              </a:r>
              <a:r>
                <a:rPr lang="ka-GE" sz="1100" kern="1200" dirty="0" smtClean="0">
                  <a:solidFill>
                    <a:schemeClr val="accent6">
                      <a:lumMod val="50000"/>
                    </a:schemeClr>
                  </a:solidFill>
                </a:rPr>
                <a:t>სამინისტროსთან კოორდინაციაში შემუშავდეს სააღრიცხვო პოლიტიკა, რომელიც უზრუნველყოფს ბუღალტრული აღრიცხვისთვის, ფინანსური ანგარიშგების მომზადებისა და წარდგენის დროს გამოყენებულ გარკვეულ პრინციპებს, წესებს, საფუძვლებს, დაშვებებს, პრაქტიკული მეთოდების გამოყენებას და სხვა, საჯარო სექტორში  ბუღალტრული აღრიცხვის საერთაშორისო სტანდარტებზე დაყრდნობით. სააღრიცხვო პოლიტიკაში მკაფიოდ უნდა იყოს გაწერილი კონკრეტული საკითხების მიხედვით აღრიცხვისთვის საჭირო პროცედურები; კონკრეტული ქმედებების და ოპერაციების განსახორციელებლად დოკუმენტის (საფუძვლის) ფორმა, შინაარსი, შემქმნელი, შემსრულებელი, ასევე დოკუმენტბრუნვის წესები და ვადები; ზოგადი დანიშნულების ფინანსური ანგარიშებისთვის აქტივების, ვალდებულებების, შემოსავლებისა და ხარჯების განმარტებები, აღიარების და შეფასების კრიტერიუმები.</a:t>
              </a:r>
              <a:endParaRPr lang="en-US" sz="1100" kern="1200" dirty="0">
                <a:solidFill>
                  <a:schemeClr val="accent6">
                    <a:lumMod val="50000"/>
                  </a:schemeClr>
                </a:solidFill>
              </a:endParaRPr>
            </a:p>
          </p:txBody>
        </p:sp>
      </p:grpSp>
    </p:spTree>
    <p:extLst>
      <p:ext uri="{BB962C8B-B14F-4D97-AF65-F5344CB8AC3E}">
        <p14:creationId xmlns:p14="http://schemas.microsoft.com/office/powerpoint/2010/main" val="42752844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p:nvPr/>
        </p:nvCxnSpPr>
        <p:spPr>
          <a:xfrm>
            <a:off x="1016312" y="6374057"/>
            <a:ext cx="7632848" cy="0"/>
          </a:xfrm>
          <a:prstGeom prst="line">
            <a:avLst/>
          </a:prstGeom>
          <a:ln w="19050">
            <a:solidFill>
              <a:schemeClr val="bg1">
                <a:lumMod val="75000"/>
              </a:schemeClr>
            </a:solidFill>
          </a:ln>
        </p:spPr>
        <p:style>
          <a:lnRef idx="1">
            <a:schemeClr val="dk1"/>
          </a:lnRef>
          <a:fillRef idx="0">
            <a:schemeClr val="dk1"/>
          </a:fillRef>
          <a:effectRef idx="0">
            <a:schemeClr val="dk1"/>
          </a:effectRef>
          <a:fontRef idx="minor">
            <a:schemeClr val="tx1"/>
          </a:fontRef>
        </p:style>
      </p:cxn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528"/>
            <a:ext cx="9144000" cy="1181951"/>
          </a:xfrm>
          <a:prstGeom prst="rect">
            <a:avLst/>
          </a:prstGeom>
        </p:spPr>
      </p:pic>
      <p:sp>
        <p:nvSpPr>
          <p:cNvPr id="12" name="Title 1"/>
          <p:cNvSpPr txBox="1">
            <a:spLocks/>
          </p:cNvSpPr>
          <p:nvPr/>
        </p:nvSpPr>
        <p:spPr>
          <a:xfrm>
            <a:off x="457200" y="1205020"/>
            <a:ext cx="7924800" cy="843593"/>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ka-GE" sz="1800" b="1" i="1" dirty="0" smtClean="0">
                <a:solidFill>
                  <a:schemeClr val="tx2"/>
                </a:solidFill>
                <a:effectLst>
                  <a:outerShdw blurRad="38100" dist="38100" dir="2700000" algn="tl">
                    <a:srgbClr val="000000">
                      <a:alpha val="43137"/>
                    </a:srgbClr>
                  </a:outerShdw>
                </a:effectLst>
              </a:rPr>
              <a:t>საკადრო პოლიტიკა</a:t>
            </a:r>
            <a:br>
              <a:rPr lang="ka-GE" sz="1800" b="1" i="1" dirty="0" smtClean="0">
                <a:solidFill>
                  <a:schemeClr val="tx2"/>
                </a:solidFill>
                <a:effectLst>
                  <a:outerShdw blurRad="38100" dist="38100" dir="2700000" algn="tl">
                    <a:srgbClr val="000000">
                      <a:alpha val="43137"/>
                    </a:srgbClr>
                  </a:outerShdw>
                </a:effectLst>
              </a:rPr>
            </a:br>
            <a:endParaRPr lang="en-US" sz="1800" b="1" dirty="0">
              <a:solidFill>
                <a:schemeClr val="tx2"/>
              </a:solidFill>
            </a:endParaRPr>
          </a:p>
        </p:txBody>
      </p:sp>
      <p:sp>
        <p:nvSpPr>
          <p:cNvPr id="14" name="TextBox 13"/>
          <p:cNvSpPr txBox="1"/>
          <p:nvPr/>
        </p:nvSpPr>
        <p:spPr>
          <a:xfrm>
            <a:off x="5105400" y="6324600"/>
            <a:ext cx="3992880" cy="276999"/>
          </a:xfrm>
          <a:prstGeom prst="rect">
            <a:avLst/>
          </a:prstGeom>
          <a:noFill/>
        </p:spPr>
        <p:txBody>
          <a:bodyPr wrap="square" rtlCol="0">
            <a:spAutoFit/>
          </a:bodyPr>
          <a:lstStyle/>
          <a:p>
            <a:pPr algn="r"/>
            <a:r>
              <a:rPr lang="ka-GE" sz="1200" b="1" dirty="0" smtClean="0">
                <a:solidFill>
                  <a:schemeClr val="tx2"/>
                </a:solidFill>
                <a:effectLst>
                  <a:outerShdw blurRad="38100" dist="38100" dir="2700000" algn="tl">
                    <a:srgbClr val="000000">
                      <a:alpha val="43137"/>
                    </a:srgbClr>
                  </a:outerShdw>
                </a:effectLst>
              </a:rPr>
              <a:t>ეკონომიკური დეპარტამენტი</a:t>
            </a:r>
            <a:endParaRPr lang="ka-GE" sz="1200" b="1" dirty="0">
              <a:solidFill>
                <a:schemeClr val="tx2"/>
              </a:solidFill>
              <a:effectLst>
                <a:outerShdw blurRad="38100" dist="38100" dir="2700000" algn="tl">
                  <a:srgbClr val="000000">
                    <a:alpha val="43137"/>
                  </a:srgbClr>
                </a:outerShdw>
              </a:effectLst>
            </a:endParaRPr>
          </a:p>
        </p:txBody>
      </p:sp>
      <p:graphicFrame>
        <p:nvGraphicFramePr>
          <p:cNvPr id="4" name="Table 3"/>
          <p:cNvGraphicFramePr>
            <a:graphicFrameLocks noGrp="1"/>
          </p:cNvGraphicFramePr>
          <p:nvPr>
            <p:extLst>
              <p:ext uri="{D42A27DB-BD31-4B8C-83A1-F6EECF244321}">
                <p14:modId xmlns:p14="http://schemas.microsoft.com/office/powerpoint/2010/main" val="3101750160"/>
              </p:ext>
            </p:extLst>
          </p:nvPr>
        </p:nvGraphicFramePr>
        <p:xfrm>
          <a:off x="835268" y="2235608"/>
          <a:ext cx="7482253" cy="4003219"/>
        </p:xfrm>
        <a:graphic>
          <a:graphicData uri="http://schemas.openxmlformats.org/drawingml/2006/table">
            <a:tbl>
              <a:tblPr>
                <a:tableStyleId>{5C22544A-7EE6-4342-B048-85BDC9FD1C3A}</a:tableStyleId>
              </a:tblPr>
              <a:tblGrid>
                <a:gridCol w="291787">
                  <a:extLst>
                    <a:ext uri="{9D8B030D-6E8A-4147-A177-3AD203B41FA5}">
                      <a16:colId xmlns:a16="http://schemas.microsoft.com/office/drawing/2014/main" val="1992529960"/>
                    </a:ext>
                  </a:extLst>
                </a:gridCol>
                <a:gridCol w="1899362">
                  <a:extLst>
                    <a:ext uri="{9D8B030D-6E8A-4147-A177-3AD203B41FA5}">
                      <a16:colId xmlns:a16="http://schemas.microsoft.com/office/drawing/2014/main" val="3983663927"/>
                    </a:ext>
                  </a:extLst>
                </a:gridCol>
                <a:gridCol w="1341558">
                  <a:extLst>
                    <a:ext uri="{9D8B030D-6E8A-4147-A177-3AD203B41FA5}">
                      <a16:colId xmlns:a16="http://schemas.microsoft.com/office/drawing/2014/main" val="1054233892"/>
                    </a:ext>
                  </a:extLst>
                </a:gridCol>
                <a:gridCol w="885782">
                  <a:extLst>
                    <a:ext uri="{9D8B030D-6E8A-4147-A177-3AD203B41FA5}">
                      <a16:colId xmlns:a16="http://schemas.microsoft.com/office/drawing/2014/main" val="1956496171"/>
                    </a:ext>
                  </a:extLst>
                </a:gridCol>
                <a:gridCol w="1000412">
                  <a:extLst>
                    <a:ext uri="{9D8B030D-6E8A-4147-A177-3AD203B41FA5}">
                      <a16:colId xmlns:a16="http://schemas.microsoft.com/office/drawing/2014/main" val="3012106217"/>
                    </a:ext>
                  </a:extLst>
                </a:gridCol>
                <a:gridCol w="1031676">
                  <a:extLst>
                    <a:ext uri="{9D8B030D-6E8A-4147-A177-3AD203B41FA5}">
                      <a16:colId xmlns:a16="http://schemas.microsoft.com/office/drawing/2014/main" val="232547578"/>
                    </a:ext>
                  </a:extLst>
                </a:gridCol>
                <a:gridCol w="1031676">
                  <a:extLst>
                    <a:ext uri="{9D8B030D-6E8A-4147-A177-3AD203B41FA5}">
                      <a16:colId xmlns:a16="http://schemas.microsoft.com/office/drawing/2014/main" val="3144117698"/>
                    </a:ext>
                  </a:extLst>
                </a:gridCol>
              </a:tblGrid>
              <a:tr h="404868">
                <a:tc gridSpan="7">
                  <a:txBody>
                    <a:bodyPr/>
                    <a:lstStyle/>
                    <a:p>
                      <a:pPr algn="ctr" fontAlgn="ctr"/>
                      <a:r>
                        <a:rPr lang="ka-GE" sz="800" b="1" u="none" strike="noStrike" dirty="0" smtClean="0">
                          <a:effectLst/>
                        </a:rPr>
                        <a:t>ეკონომიკური დეპარტამენტის საშტატო ნუსხა და თანამდებობრივი სარგო (არსებული)</a:t>
                      </a:r>
                      <a:endParaRPr lang="ka-GE" sz="800" b="1" i="0" u="none" strike="noStrike" dirty="0">
                        <a:solidFill>
                          <a:srgbClr val="000000"/>
                        </a:solidFill>
                        <a:effectLst/>
                        <a:latin typeface="Sylfaen" panose="010A0502050306030303" pitchFamily="18" charset="0"/>
                      </a:endParaRPr>
                    </a:p>
                  </a:txBody>
                  <a:tcPr marL="7122" marR="7122" marT="7122"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30393499"/>
                  </a:ext>
                </a:extLst>
              </a:tr>
              <a:tr h="595395">
                <a:tc>
                  <a:txBody>
                    <a:bodyPr/>
                    <a:lstStyle/>
                    <a:p>
                      <a:pPr algn="ctr" fontAlgn="ctr"/>
                      <a:r>
                        <a:rPr lang="en-US" sz="800" u="none" strike="noStrike">
                          <a:effectLst/>
                        </a:rPr>
                        <a:t>N</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ka-GE" sz="800" u="none" strike="noStrike" dirty="0">
                          <a:effectLst/>
                        </a:rPr>
                        <a:t>შტატით გათვალისწინებული თანამდებობის დასახელება</a:t>
                      </a:r>
                      <a:endParaRPr lang="ka-GE" sz="800" b="1" i="0" u="none" strike="noStrike" dirty="0">
                        <a:solidFill>
                          <a:srgbClr val="000000"/>
                        </a:solidFill>
                        <a:effectLst/>
                        <a:latin typeface="Sylfaen" panose="010A0502050306030303" pitchFamily="18" charset="0"/>
                      </a:endParaRPr>
                    </a:p>
                  </a:txBody>
                  <a:tcPr marL="7122" marR="7122" marT="7122" marB="0" anchor="ctr"/>
                </a:tc>
                <a:tc>
                  <a:txBody>
                    <a:bodyPr/>
                    <a:lstStyle/>
                    <a:p>
                      <a:pPr algn="ctr" fontAlgn="ctr"/>
                      <a:r>
                        <a:rPr lang="ka-GE" sz="800" u="none" strike="noStrike" dirty="0">
                          <a:effectLst/>
                        </a:rPr>
                        <a:t>საშტატო ერთეულის რაოდენობა </a:t>
                      </a:r>
                      <a:endParaRPr lang="ka-GE" sz="800" b="1" i="0" u="none" strike="noStrike" dirty="0">
                        <a:solidFill>
                          <a:srgbClr val="000000"/>
                        </a:solidFill>
                        <a:effectLst/>
                        <a:latin typeface="Sylfaen" panose="010A0502050306030303" pitchFamily="18" charset="0"/>
                      </a:endParaRPr>
                    </a:p>
                  </a:txBody>
                  <a:tcPr marL="7122" marR="7122" marT="7122" marB="0" anchor="ctr"/>
                </a:tc>
                <a:tc>
                  <a:txBody>
                    <a:bodyPr/>
                    <a:lstStyle/>
                    <a:p>
                      <a:pPr algn="ctr" fontAlgn="ctr"/>
                      <a:r>
                        <a:rPr lang="ka-GE" sz="800" u="none" strike="noStrike">
                          <a:effectLst/>
                        </a:rPr>
                        <a:t>თანამდებობრივი სარგოს კოეფიციენტი ერთ ერთეულზე</a:t>
                      </a:r>
                      <a:endParaRPr lang="ka-GE" sz="800" b="1" i="0" u="none" strike="noStrike">
                        <a:solidFill>
                          <a:srgbClr val="000000"/>
                        </a:solidFill>
                        <a:effectLst/>
                        <a:latin typeface="Sylfaen" panose="010A0502050306030303" pitchFamily="18" charset="0"/>
                      </a:endParaRPr>
                    </a:p>
                  </a:txBody>
                  <a:tcPr marL="7122" marR="7122" marT="7122" marB="0" anchor="ctr"/>
                </a:tc>
                <a:tc>
                  <a:txBody>
                    <a:bodyPr/>
                    <a:lstStyle/>
                    <a:p>
                      <a:pPr algn="ctr" fontAlgn="ctr"/>
                      <a:r>
                        <a:rPr lang="ka-GE" sz="800" u="none" strike="noStrike">
                          <a:effectLst/>
                        </a:rPr>
                        <a:t>თანამდებობრივი სარგო თვეში ერთ ერთეულზე</a:t>
                      </a:r>
                      <a:endParaRPr lang="ka-GE" sz="800" b="1" i="0" u="none" strike="noStrike">
                        <a:solidFill>
                          <a:srgbClr val="000000"/>
                        </a:solidFill>
                        <a:effectLst/>
                        <a:latin typeface="Sylfaen" panose="010A0502050306030303" pitchFamily="18" charset="0"/>
                      </a:endParaRPr>
                    </a:p>
                  </a:txBody>
                  <a:tcPr marL="7122" marR="7122" marT="7122" marB="0" anchor="ctr"/>
                </a:tc>
                <a:tc>
                  <a:txBody>
                    <a:bodyPr/>
                    <a:lstStyle/>
                    <a:p>
                      <a:pPr algn="ctr" fontAlgn="ctr"/>
                      <a:r>
                        <a:rPr lang="ka-GE" sz="800" u="none" strike="noStrike">
                          <a:effectLst/>
                        </a:rPr>
                        <a:t>სულ თანამდებობრივი სარგო თვეში</a:t>
                      </a:r>
                      <a:endParaRPr lang="ka-GE" sz="800" b="1" i="0" u="none" strike="noStrike">
                        <a:solidFill>
                          <a:srgbClr val="000000"/>
                        </a:solidFill>
                        <a:effectLst/>
                        <a:latin typeface="Sylfaen" panose="010A0502050306030303" pitchFamily="18" charset="0"/>
                      </a:endParaRPr>
                    </a:p>
                  </a:txBody>
                  <a:tcPr marL="7122" marR="7122" marT="7122" marB="0" anchor="ctr"/>
                </a:tc>
                <a:tc>
                  <a:txBody>
                    <a:bodyPr/>
                    <a:lstStyle/>
                    <a:p>
                      <a:pPr algn="ctr" fontAlgn="ctr"/>
                      <a:r>
                        <a:rPr lang="ka-GE" sz="800" u="none" strike="noStrike" dirty="0">
                          <a:effectLst/>
                        </a:rPr>
                        <a:t>სულ თანამდებობრივი სარგო წელიწადში</a:t>
                      </a:r>
                      <a:endParaRPr lang="ka-GE" sz="800" b="1" i="0" u="none" strike="noStrike" dirty="0">
                        <a:solidFill>
                          <a:srgbClr val="000000"/>
                        </a:solidFill>
                        <a:effectLst/>
                        <a:latin typeface="Sylfaen" panose="010A0502050306030303" pitchFamily="18" charset="0"/>
                      </a:endParaRPr>
                    </a:p>
                  </a:txBody>
                  <a:tcPr marL="7122" marR="7122" marT="7122" marB="0" anchor="ctr"/>
                </a:tc>
                <a:extLst>
                  <a:ext uri="{0D108BD9-81ED-4DB2-BD59-A6C34878D82A}">
                    <a16:rowId xmlns:a16="http://schemas.microsoft.com/office/drawing/2014/main" val="1315078240"/>
                  </a:ext>
                </a:extLst>
              </a:tr>
              <a:tr h="119079">
                <a:tc>
                  <a:txBody>
                    <a:bodyPr/>
                    <a:lstStyle/>
                    <a:p>
                      <a:pPr algn="ctr" fontAlgn="ctr"/>
                      <a:endParaRPr lang="en-US" sz="800" b="1" i="0" u="none" strike="noStrike" dirty="0">
                        <a:solidFill>
                          <a:srgbClr val="000000"/>
                        </a:solidFill>
                        <a:effectLst/>
                        <a:latin typeface="Calibri" panose="020F0502020204030204" pitchFamily="34" charset="0"/>
                      </a:endParaRPr>
                    </a:p>
                  </a:txBody>
                  <a:tcPr marL="7122" marR="7122" marT="7122" marB="0" anchor="ctr"/>
                </a:tc>
                <a:tc>
                  <a:txBody>
                    <a:bodyPr/>
                    <a:lstStyle/>
                    <a:p>
                      <a:pPr algn="l" fontAlgn="ctr"/>
                      <a:r>
                        <a:rPr lang="ka-GE" sz="800" b="1" u="none" strike="noStrike" dirty="0">
                          <a:effectLst/>
                        </a:rPr>
                        <a:t>ეკონომიკური დეპარტამენტი</a:t>
                      </a:r>
                      <a:endParaRPr lang="ka-GE" sz="800" b="1" i="0" u="none" strike="noStrike" dirty="0">
                        <a:solidFill>
                          <a:srgbClr val="000000"/>
                        </a:solidFill>
                        <a:effectLst/>
                        <a:latin typeface="Sylfaen" panose="010A0502050306030303" pitchFamily="18" charset="0"/>
                      </a:endParaRPr>
                    </a:p>
                  </a:txBody>
                  <a:tcPr marL="7122" marR="7122" marT="7122" marB="0" anchor="ctr"/>
                </a:tc>
                <a:tc>
                  <a:txBody>
                    <a:bodyPr/>
                    <a:lstStyle/>
                    <a:p>
                      <a:pPr algn="ctr" fontAlgn="ctr"/>
                      <a:r>
                        <a:rPr lang="en-US" sz="800" b="1" u="none" strike="noStrike" dirty="0">
                          <a:effectLst/>
                        </a:rPr>
                        <a:t>33</a:t>
                      </a:r>
                      <a:endParaRPr lang="en-US" sz="800" b="1" i="0" u="none" strike="noStrike" dirty="0">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b="1" u="none" strike="noStrike">
                          <a:effectLst/>
                        </a:rPr>
                        <a:t> </a:t>
                      </a:r>
                      <a:endParaRPr lang="en-US" sz="800" b="1"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b="1" u="none" strike="noStrike">
                          <a:effectLst/>
                        </a:rPr>
                        <a:t> </a:t>
                      </a:r>
                      <a:endParaRPr lang="en-US" sz="800" b="1"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b="1" u="none" strike="noStrike" dirty="0">
                          <a:effectLst/>
                        </a:rPr>
                        <a:t>45,450.00</a:t>
                      </a:r>
                      <a:endParaRPr lang="en-US" sz="800" b="1" i="0" u="none" strike="noStrike" dirty="0">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b="1" u="none" strike="noStrike" dirty="0">
                          <a:effectLst/>
                        </a:rPr>
                        <a:t>545,400.00</a:t>
                      </a:r>
                      <a:endParaRPr lang="en-US" sz="800" b="1" i="0" u="none" strike="noStrike" dirty="0">
                        <a:solidFill>
                          <a:srgbClr val="000000"/>
                        </a:solidFill>
                        <a:effectLst/>
                        <a:latin typeface="Calibri" panose="020F0502020204030204" pitchFamily="34" charset="0"/>
                      </a:endParaRPr>
                    </a:p>
                  </a:txBody>
                  <a:tcPr marL="7122" marR="7122" marT="7122" marB="0" anchor="ctr"/>
                </a:tc>
                <a:extLst>
                  <a:ext uri="{0D108BD9-81ED-4DB2-BD59-A6C34878D82A}">
                    <a16:rowId xmlns:a16="http://schemas.microsoft.com/office/drawing/2014/main" val="355971396"/>
                  </a:ext>
                </a:extLst>
              </a:tr>
              <a:tr h="119079">
                <a:tc>
                  <a:txBody>
                    <a:bodyPr/>
                    <a:lstStyle/>
                    <a:p>
                      <a:pPr algn="ctr" fontAlgn="ctr"/>
                      <a:r>
                        <a:rPr lang="en-US" sz="800" u="none" strike="noStrike">
                          <a:effectLst/>
                        </a:rPr>
                        <a:t> </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l" fontAlgn="ctr"/>
                      <a:r>
                        <a:rPr lang="ka-GE" sz="800" u="none" strike="noStrike" dirty="0">
                          <a:effectLst/>
                        </a:rPr>
                        <a:t>დეპარტამენტის უფროსი</a:t>
                      </a:r>
                      <a:endParaRPr lang="ka-GE" sz="800" b="0" i="0" u="none" strike="noStrike" dirty="0">
                        <a:solidFill>
                          <a:srgbClr val="000000"/>
                        </a:solidFill>
                        <a:effectLst/>
                        <a:latin typeface="Sylfaen" panose="010A0502050306030303" pitchFamily="18" charset="0"/>
                      </a:endParaRPr>
                    </a:p>
                  </a:txBody>
                  <a:tcPr marL="7122" marR="7122" marT="7122" marB="0" anchor="ctr"/>
                </a:tc>
                <a:tc>
                  <a:txBody>
                    <a:bodyPr/>
                    <a:lstStyle/>
                    <a:p>
                      <a:pPr algn="ctr" fontAlgn="ctr"/>
                      <a:r>
                        <a:rPr lang="en-US" sz="800" u="none" strike="noStrike">
                          <a:effectLst/>
                        </a:rPr>
                        <a:t>1</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3.60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3,600.00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3,600.00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dirty="0">
                          <a:effectLst/>
                        </a:rPr>
                        <a:t>43,200.00</a:t>
                      </a:r>
                      <a:endParaRPr lang="en-US" sz="800" b="0" i="0" u="none" strike="noStrike" dirty="0">
                        <a:solidFill>
                          <a:srgbClr val="000000"/>
                        </a:solidFill>
                        <a:effectLst/>
                        <a:latin typeface="Calibri" panose="020F0502020204030204" pitchFamily="34" charset="0"/>
                      </a:endParaRPr>
                    </a:p>
                  </a:txBody>
                  <a:tcPr marL="7122" marR="7122" marT="7122" marB="0" anchor="ctr"/>
                </a:tc>
                <a:extLst>
                  <a:ext uri="{0D108BD9-81ED-4DB2-BD59-A6C34878D82A}">
                    <a16:rowId xmlns:a16="http://schemas.microsoft.com/office/drawing/2014/main" val="1590603815"/>
                  </a:ext>
                </a:extLst>
              </a:tr>
              <a:tr h="119079">
                <a:tc>
                  <a:txBody>
                    <a:bodyPr/>
                    <a:lstStyle/>
                    <a:p>
                      <a:pPr algn="ctr" fontAlgn="ctr"/>
                      <a:r>
                        <a:rPr lang="en-US" sz="800" u="none" strike="noStrike">
                          <a:effectLst/>
                        </a:rPr>
                        <a:t> </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l" fontAlgn="ctr"/>
                      <a:r>
                        <a:rPr lang="ka-GE" sz="800" u="none" strike="noStrike" dirty="0">
                          <a:effectLst/>
                        </a:rPr>
                        <a:t>დეპარტამენტის უფროსის მოადგილე</a:t>
                      </a:r>
                      <a:endParaRPr lang="ka-GE" sz="800" b="0" i="0" u="none" strike="noStrike" dirty="0">
                        <a:solidFill>
                          <a:srgbClr val="000000"/>
                        </a:solidFill>
                        <a:effectLst/>
                        <a:latin typeface="Sylfaen" panose="010A0502050306030303" pitchFamily="18" charset="0"/>
                      </a:endParaRPr>
                    </a:p>
                  </a:txBody>
                  <a:tcPr marL="7122" marR="7122" marT="7122" marB="0" anchor="ctr"/>
                </a:tc>
                <a:tc>
                  <a:txBody>
                    <a:bodyPr/>
                    <a:lstStyle/>
                    <a:p>
                      <a:pPr algn="ctr" fontAlgn="ctr"/>
                      <a:r>
                        <a:rPr lang="en-US" sz="800" u="none" strike="noStrike">
                          <a:effectLst/>
                        </a:rPr>
                        <a:t>1</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2.50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2,500.00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2,500.00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30,000.00</a:t>
                      </a:r>
                      <a:endParaRPr lang="en-US" sz="800" b="0" i="0" u="none" strike="noStrike">
                        <a:solidFill>
                          <a:srgbClr val="000000"/>
                        </a:solidFill>
                        <a:effectLst/>
                        <a:latin typeface="Calibri" panose="020F0502020204030204" pitchFamily="34" charset="0"/>
                      </a:endParaRPr>
                    </a:p>
                  </a:txBody>
                  <a:tcPr marL="7122" marR="7122" marT="7122" marB="0" anchor="ctr"/>
                </a:tc>
                <a:extLst>
                  <a:ext uri="{0D108BD9-81ED-4DB2-BD59-A6C34878D82A}">
                    <a16:rowId xmlns:a16="http://schemas.microsoft.com/office/drawing/2014/main" val="2706466676"/>
                  </a:ext>
                </a:extLst>
              </a:tr>
              <a:tr h="593074">
                <a:tc>
                  <a:txBody>
                    <a:bodyPr/>
                    <a:lstStyle/>
                    <a:p>
                      <a:pPr algn="ctr" fontAlgn="ctr"/>
                      <a:r>
                        <a:rPr lang="en-US" sz="800" b="1" u="none" strike="noStrike" dirty="0">
                          <a:effectLst/>
                        </a:rPr>
                        <a:t>1</a:t>
                      </a:r>
                      <a:endParaRPr lang="en-US" sz="800" b="1" i="0" u="none" strike="noStrike" dirty="0">
                        <a:solidFill>
                          <a:srgbClr val="000000"/>
                        </a:solidFill>
                        <a:effectLst/>
                        <a:latin typeface="Calibri" panose="020F0502020204030204" pitchFamily="34" charset="0"/>
                      </a:endParaRPr>
                    </a:p>
                  </a:txBody>
                  <a:tcPr marL="7122" marR="7122" marT="7122" marB="0" anchor="ctr"/>
                </a:tc>
                <a:tc>
                  <a:txBody>
                    <a:bodyPr/>
                    <a:lstStyle/>
                    <a:p>
                      <a:pPr algn="l" fontAlgn="ctr"/>
                      <a:r>
                        <a:rPr lang="ka-GE" sz="800" b="1" u="none" strike="noStrike" dirty="0">
                          <a:effectLst/>
                        </a:rPr>
                        <a:t>ფინანსური რესურსების მართვის და ბუღალტრული აღრიცხვის სამმართველო</a:t>
                      </a:r>
                      <a:endParaRPr lang="ka-GE" sz="800" b="1" i="0" u="none" strike="noStrike" dirty="0">
                        <a:solidFill>
                          <a:srgbClr val="000000"/>
                        </a:solidFill>
                        <a:effectLst/>
                        <a:latin typeface="Sylfaen" panose="010A0502050306030303" pitchFamily="18" charset="0"/>
                      </a:endParaRPr>
                    </a:p>
                  </a:txBody>
                  <a:tcPr marL="7122" marR="7122" marT="7122" marB="0" anchor="ctr"/>
                </a:tc>
                <a:tc>
                  <a:txBody>
                    <a:bodyPr/>
                    <a:lstStyle/>
                    <a:p>
                      <a:pPr algn="ctr" fontAlgn="ctr"/>
                      <a:r>
                        <a:rPr lang="en-US" sz="800" b="1" u="none" strike="noStrike" dirty="0">
                          <a:effectLst/>
                        </a:rPr>
                        <a:t>13</a:t>
                      </a:r>
                      <a:endParaRPr lang="en-US" sz="800" b="1" i="0" u="none" strike="noStrike" dirty="0">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b="1" u="none" strike="noStrike" dirty="0">
                          <a:effectLst/>
                        </a:rPr>
                        <a:t> </a:t>
                      </a:r>
                      <a:endParaRPr lang="en-US" sz="800" b="1" i="0" u="none" strike="noStrike" dirty="0">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b="1" u="none" strike="noStrike" dirty="0">
                          <a:effectLst/>
                        </a:rPr>
                        <a:t> </a:t>
                      </a:r>
                      <a:endParaRPr lang="en-US" sz="800" b="1" i="0" u="none" strike="noStrike" dirty="0">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b="1" u="none" strike="noStrike" dirty="0">
                          <a:effectLst/>
                        </a:rPr>
                        <a:t>16,300.00</a:t>
                      </a:r>
                      <a:endParaRPr lang="en-US" sz="800" b="1" i="0" u="none" strike="noStrike" dirty="0">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b="1" u="none" strike="noStrike" dirty="0">
                          <a:effectLst/>
                        </a:rPr>
                        <a:t>195,600.00</a:t>
                      </a:r>
                      <a:endParaRPr lang="en-US" sz="800" b="1" i="0" u="none" strike="noStrike" dirty="0">
                        <a:solidFill>
                          <a:srgbClr val="000000"/>
                        </a:solidFill>
                        <a:effectLst/>
                        <a:latin typeface="Calibri" panose="020F0502020204030204" pitchFamily="34" charset="0"/>
                      </a:endParaRPr>
                    </a:p>
                  </a:txBody>
                  <a:tcPr marL="7122" marR="7122" marT="7122" marB="0" anchor="ctr"/>
                </a:tc>
                <a:extLst>
                  <a:ext uri="{0D108BD9-81ED-4DB2-BD59-A6C34878D82A}">
                    <a16:rowId xmlns:a16="http://schemas.microsoft.com/office/drawing/2014/main" val="468523928"/>
                  </a:ext>
                </a:extLst>
              </a:tr>
              <a:tr h="119079">
                <a:tc>
                  <a:txBody>
                    <a:bodyPr/>
                    <a:lstStyle/>
                    <a:p>
                      <a:pPr algn="ctr" fontAlgn="ctr"/>
                      <a:r>
                        <a:rPr lang="en-US" sz="800" u="none" strike="noStrike">
                          <a:effectLst/>
                        </a:rPr>
                        <a:t> </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l" fontAlgn="ctr"/>
                      <a:r>
                        <a:rPr lang="ka-GE" sz="800" u="none" strike="noStrike">
                          <a:effectLst/>
                        </a:rPr>
                        <a:t>სამმართველოს უფროსი</a:t>
                      </a:r>
                      <a:endParaRPr lang="ka-GE" sz="800" b="0" i="0" u="none" strike="noStrike">
                        <a:solidFill>
                          <a:srgbClr val="000000"/>
                        </a:solidFill>
                        <a:effectLst/>
                        <a:latin typeface="Sylfaen" panose="010A0502050306030303" pitchFamily="18" charset="0"/>
                      </a:endParaRPr>
                    </a:p>
                  </a:txBody>
                  <a:tcPr marL="7122" marR="7122" marT="7122" marB="0" anchor="ctr"/>
                </a:tc>
                <a:tc>
                  <a:txBody>
                    <a:bodyPr/>
                    <a:lstStyle/>
                    <a:p>
                      <a:pPr algn="ctr" fontAlgn="ctr"/>
                      <a:r>
                        <a:rPr lang="en-US" sz="800" u="none" strike="noStrike" dirty="0">
                          <a:effectLst/>
                        </a:rPr>
                        <a:t>1</a:t>
                      </a:r>
                      <a:endParaRPr lang="en-US" sz="800" b="0" i="0" u="none" strike="noStrike" dirty="0">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2.50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2,500.00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2,500.00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30,000.00</a:t>
                      </a:r>
                      <a:endParaRPr lang="en-US" sz="800" b="0" i="0" u="none" strike="noStrike">
                        <a:solidFill>
                          <a:srgbClr val="000000"/>
                        </a:solidFill>
                        <a:effectLst/>
                        <a:latin typeface="Calibri" panose="020F0502020204030204" pitchFamily="34" charset="0"/>
                      </a:endParaRPr>
                    </a:p>
                  </a:txBody>
                  <a:tcPr marL="7122" marR="7122" marT="7122" marB="0" anchor="ctr"/>
                </a:tc>
                <a:extLst>
                  <a:ext uri="{0D108BD9-81ED-4DB2-BD59-A6C34878D82A}">
                    <a16:rowId xmlns:a16="http://schemas.microsoft.com/office/drawing/2014/main" val="249644495"/>
                  </a:ext>
                </a:extLst>
              </a:tr>
              <a:tr h="119079">
                <a:tc>
                  <a:txBody>
                    <a:bodyPr/>
                    <a:lstStyle/>
                    <a:p>
                      <a:pPr algn="ctr" fontAlgn="ctr"/>
                      <a:r>
                        <a:rPr lang="en-US" sz="800" u="none" strike="noStrike">
                          <a:effectLst/>
                        </a:rPr>
                        <a:t> </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l" fontAlgn="ctr"/>
                      <a:r>
                        <a:rPr lang="ka-GE" sz="800" u="none" strike="noStrike">
                          <a:effectLst/>
                        </a:rPr>
                        <a:t>მთავარი სპეციალისტი</a:t>
                      </a:r>
                      <a:endParaRPr lang="ka-GE" sz="800" b="0" i="0" u="none" strike="noStrike">
                        <a:solidFill>
                          <a:srgbClr val="000000"/>
                        </a:solidFill>
                        <a:effectLst/>
                        <a:latin typeface="Sylfaen" panose="010A0502050306030303" pitchFamily="18" charset="0"/>
                      </a:endParaRPr>
                    </a:p>
                  </a:txBody>
                  <a:tcPr marL="7122" marR="7122" marT="7122" marB="0" anchor="ctr"/>
                </a:tc>
                <a:tc>
                  <a:txBody>
                    <a:bodyPr/>
                    <a:lstStyle/>
                    <a:p>
                      <a:pPr algn="ctr" fontAlgn="ctr"/>
                      <a:r>
                        <a:rPr lang="en-US" sz="800" u="none" strike="noStrike">
                          <a:effectLst/>
                        </a:rPr>
                        <a:t>1</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1.50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1,500.00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1,500.00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18,000.00</a:t>
                      </a:r>
                      <a:endParaRPr lang="en-US" sz="800" b="0" i="0" u="none" strike="noStrike">
                        <a:solidFill>
                          <a:srgbClr val="000000"/>
                        </a:solidFill>
                        <a:effectLst/>
                        <a:latin typeface="Calibri" panose="020F0502020204030204" pitchFamily="34" charset="0"/>
                      </a:endParaRPr>
                    </a:p>
                  </a:txBody>
                  <a:tcPr marL="7122" marR="7122" marT="7122" marB="0" anchor="ctr"/>
                </a:tc>
                <a:extLst>
                  <a:ext uri="{0D108BD9-81ED-4DB2-BD59-A6C34878D82A}">
                    <a16:rowId xmlns:a16="http://schemas.microsoft.com/office/drawing/2014/main" val="25871916"/>
                  </a:ext>
                </a:extLst>
              </a:tr>
              <a:tr h="119079">
                <a:tc>
                  <a:txBody>
                    <a:bodyPr/>
                    <a:lstStyle/>
                    <a:p>
                      <a:pPr algn="ctr" fontAlgn="ctr"/>
                      <a:r>
                        <a:rPr lang="en-US" sz="800" u="none" strike="noStrike">
                          <a:effectLst/>
                        </a:rPr>
                        <a:t> </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l" fontAlgn="ctr"/>
                      <a:r>
                        <a:rPr lang="ka-GE" sz="800" u="none" strike="noStrike">
                          <a:effectLst/>
                        </a:rPr>
                        <a:t>მთავარი სპეციალისტი</a:t>
                      </a:r>
                      <a:endParaRPr lang="ka-GE" sz="800" b="0" i="0" u="none" strike="noStrike">
                        <a:solidFill>
                          <a:srgbClr val="000000"/>
                        </a:solidFill>
                        <a:effectLst/>
                        <a:latin typeface="Sylfaen" panose="010A0502050306030303" pitchFamily="18" charset="0"/>
                      </a:endParaRPr>
                    </a:p>
                  </a:txBody>
                  <a:tcPr marL="7122" marR="7122" marT="7122" marB="0" anchor="ctr"/>
                </a:tc>
                <a:tc>
                  <a:txBody>
                    <a:bodyPr/>
                    <a:lstStyle/>
                    <a:p>
                      <a:pPr algn="ctr" fontAlgn="ctr"/>
                      <a:r>
                        <a:rPr lang="en-US" sz="800" u="none" strike="noStrike">
                          <a:effectLst/>
                        </a:rPr>
                        <a:t>1</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1.40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1,400.00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1,400.00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16,800.00</a:t>
                      </a:r>
                      <a:endParaRPr lang="en-US" sz="800" b="0" i="0" u="none" strike="noStrike">
                        <a:solidFill>
                          <a:srgbClr val="000000"/>
                        </a:solidFill>
                        <a:effectLst/>
                        <a:latin typeface="Calibri" panose="020F0502020204030204" pitchFamily="34" charset="0"/>
                      </a:endParaRPr>
                    </a:p>
                  </a:txBody>
                  <a:tcPr marL="7122" marR="7122" marT="7122" marB="0" anchor="ctr"/>
                </a:tc>
                <a:extLst>
                  <a:ext uri="{0D108BD9-81ED-4DB2-BD59-A6C34878D82A}">
                    <a16:rowId xmlns:a16="http://schemas.microsoft.com/office/drawing/2014/main" val="2046258946"/>
                  </a:ext>
                </a:extLst>
              </a:tr>
              <a:tr h="119079">
                <a:tc>
                  <a:txBody>
                    <a:bodyPr/>
                    <a:lstStyle/>
                    <a:p>
                      <a:pPr algn="ctr" fontAlgn="ctr"/>
                      <a:r>
                        <a:rPr lang="en-US" sz="800" u="none" strike="noStrike">
                          <a:effectLst/>
                        </a:rPr>
                        <a:t> </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l" fontAlgn="ctr"/>
                      <a:r>
                        <a:rPr lang="ka-GE" sz="800" u="none" strike="noStrike">
                          <a:effectLst/>
                        </a:rPr>
                        <a:t>მთავარი სპეციალისტი</a:t>
                      </a:r>
                      <a:endParaRPr lang="ka-GE" sz="800" b="0" i="0" u="none" strike="noStrike">
                        <a:solidFill>
                          <a:srgbClr val="000000"/>
                        </a:solidFill>
                        <a:effectLst/>
                        <a:latin typeface="Sylfaen" panose="010A0502050306030303" pitchFamily="18" charset="0"/>
                      </a:endParaRPr>
                    </a:p>
                  </a:txBody>
                  <a:tcPr marL="7122" marR="7122" marT="7122" marB="0" anchor="ctr"/>
                </a:tc>
                <a:tc>
                  <a:txBody>
                    <a:bodyPr/>
                    <a:lstStyle/>
                    <a:p>
                      <a:pPr algn="ctr" fontAlgn="ctr"/>
                      <a:r>
                        <a:rPr lang="en-US" sz="800" u="none" strike="noStrike">
                          <a:effectLst/>
                        </a:rPr>
                        <a:t>8</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1.15</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1,150.00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9,200.00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110,400.00</a:t>
                      </a:r>
                      <a:endParaRPr lang="en-US" sz="800" b="0" i="0" u="none" strike="noStrike">
                        <a:solidFill>
                          <a:srgbClr val="000000"/>
                        </a:solidFill>
                        <a:effectLst/>
                        <a:latin typeface="Calibri" panose="020F0502020204030204" pitchFamily="34" charset="0"/>
                      </a:endParaRPr>
                    </a:p>
                  </a:txBody>
                  <a:tcPr marL="7122" marR="7122" marT="7122" marB="0" anchor="ctr"/>
                </a:tc>
                <a:extLst>
                  <a:ext uri="{0D108BD9-81ED-4DB2-BD59-A6C34878D82A}">
                    <a16:rowId xmlns:a16="http://schemas.microsoft.com/office/drawing/2014/main" val="329113854"/>
                  </a:ext>
                </a:extLst>
              </a:tr>
              <a:tr h="119079">
                <a:tc>
                  <a:txBody>
                    <a:bodyPr/>
                    <a:lstStyle/>
                    <a:p>
                      <a:pPr algn="ctr" fontAlgn="ctr"/>
                      <a:r>
                        <a:rPr lang="en-US" sz="800" u="none" strike="noStrike">
                          <a:effectLst/>
                        </a:rPr>
                        <a:t> </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l" fontAlgn="ctr"/>
                      <a:r>
                        <a:rPr lang="ka-GE" sz="800" u="none" strike="noStrike">
                          <a:effectLst/>
                        </a:rPr>
                        <a:t>უფროსი სპეციალისტი</a:t>
                      </a:r>
                      <a:endParaRPr lang="ka-GE" sz="800" b="0" i="0" u="none" strike="noStrike">
                        <a:solidFill>
                          <a:srgbClr val="000000"/>
                        </a:solidFill>
                        <a:effectLst/>
                        <a:latin typeface="Sylfaen" panose="010A0502050306030303" pitchFamily="18" charset="0"/>
                      </a:endParaRPr>
                    </a:p>
                  </a:txBody>
                  <a:tcPr marL="7122" marR="7122" marT="7122" marB="0" anchor="ctr"/>
                </a:tc>
                <a:tc>
                  <a:txBody>
                    <a:bodyPr/>
                    <a:lstStyle/>
                    <a:p>
                      <a:pPr algn="ctr" fontAlgn="ctr"/>
                      <a:r>
                        <a:rPr lang="en-US" sz="800" u="none" strike="noStrike">
                          <a:effectLst/>
                        </a:rPr>
                        <a:t>2</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0.85</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850.00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1,700.00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20,400.00</a:t>
                      </a:r>
                      <a:endParaRPr lang="en-US" sz="800" b="0" i="0" u="none" strike="noStrike">
                        <a:solidFill>
                          <a:srgbClr val="000000"/>
                        </a:solidFill>
                        <a:effectLst/>
                        <a:latin typeface="Calibri" panose="020F0502020204030204" pitchFamily="34" charset="0"/>
                      </a:endParaRPr>
                    </a:p>
                  </a:txBody>
                  <a:tcPr marL="7122" marR="7122" marT="7122" marB="0" anchor="ctr"/>
                </a:tc>
                <a:extLst>
                  <a:ext uri="{0D108BD9-81ED-4DB2-BD59-A6C34878D82A}">
                    <a16:rowId xmlns:a16="http://schemas.microsoft.com/office/drawing/2014/main" val="2637644629"/>
                  </a:ext>
                </a:extLst>
              </a:tr>
              <a:tr h="357237">
                <a:tc>
                  <a:txBody>
                    <a:bodyPr/>
                    <a:lstStyle/>
                    <a:p>
                      <a:pPr algn="ctr" fontAlgn="ctr"/>
                      <a:r>
                        <a:rPr lang="en-US" sz="800" b="1" u="none" strike="noStrike" dirty="0">
                          <a:effectLst/>
                        </a:rPr>
                        <a:t>2</a:t>
                      </a:r>
                      <a:endParaRPr lang="en-US" sz="800" b="1" i="0" u="none" strike="noStrike" dirty="0">
                        <a:solidFill>
                          <a:srgbClr val="000000"/>
                        </a:solidFill>
                        <a:effectLst/>
                        <a:latin typeface="Calibri" panose="020F0502020204030204" pitchFamily="34" charset="0"/>
                      </a:endParaRPr>
                    </a:p>
                  </a:txBody>
                  <a:tcPr marL="7122" marR="7122" marT="7122" marB="0" anchor="ctr"/>
                </a:tc>
                <a:tc>
                  <a:txBody>
                    <a:bodyPr/>
                    <a:lstStyle/>
                    <a:p>
                      <a:pPr algn="l" fontAlgn="ctr"/>
                      <a:r>
                        <a:rPr lang="ka-GE" sz="800" b="1" u="none" strike="noStrike" dirty="0">
                          <a:effectLst/>
                        </a:rPr>
                        <a:t>სახელმწიფო პროგრამების ფინანსური ადმინისტრირების სამმართველო</a:t>
                      </a:r>
                      <a:endParaRPr lang="ka-GE" sz="800" b="1" i="0" u="none" strike="noStrike" dirty="0">
                        <a:solidFill>
                          <a:srgbClr val="000000"/>
                        </a:solidFill>
                        <a:effectLst/>
                        <a:latin typeface="Sylfaen" panose="010A0502050306030303" pitchFamily="18" charset="0"/>
                      </a:endParaRPr>
                    </a:p>
                  </a:txBody>
                  <a:tcPr marL="7122" marR="7122" marT="7122" marB="0" anchor="ctr"/>
                </a:tc>
                <a:tc>
                  <a:txBody>
                    <a:bodyPr/>
                    <a:lstStyle/>
                    <a:p>
                      <a:pPr algn="ctr" fontAlgn="ctr"/>
                      <a:r>
                        <a:rPr lang="en-US" sz="800" b="1" u="none" strike="noStrike" dirty="0">
                          <a:effectLst/>
                        </a:rPr>
                        <a:t>11</a:t>
                      </a:r>
                      <a:endParaRPr lang="en-US" sz="800" b="1" i="0" u="none" strike="noStrike" dirty="0">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b="1" u="none" strike="noStrike" dirty="0">
                          <a:effectLst/>
                        </a:rPr>
                        <a:t> </a:t>
                      </a:r>
                      <a:endParaRPr lang="en-US" sz="800" b="1" i="0" u="none" strike="noStrike" dirty="0">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b="1" u="none" strike="noStrike" dirty="0">
                          <a:effectLst/>
                        </a:rPr>
                        <a:t> </a:t>
                      </a:r>
                      <a:endParaRPr lang="en-US" sz="800" b="1" i="0" u="none" strike="noStrike" dirty="0">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b="1" u="none" strike="noStrike" dirty="0">
                          <a:effectLst/>
                        </a:rPr>
                        <a:t>13,700.00</a:t>
                      </a:r>
                      <a:endParaRPr lang="en-US" sz="800" b="1" i="0" u="none" strike="noStrike" dirty="0">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b="1" u="none" strike="noStrike" dirty="0">
                          <a:effectLst/>
                        </a:rPr>
                        <a:t>164,400.00</a:t>
                      </a:r>
                      <a:endParaRPr lang="en-US" sz="800" b="1" i="0" u="none" strike="noStrike" dirty="0">
                        <a:solidFill>
                          <a:srgbClr val="000000"/>
                        </a:solidFill>
                        <a:effectLst/>
                        <a:latin typeface="Calibri" panose="020F0502020204030204" pitchFamily="34" charset="0"/>
                      </a:endParaRPr>
                    </a:p>
                  </a:txBody>
                  <a:tcPr marL="7122" marR="7122" marT="7122" marB="0" anchor="ctr"/>
                </a:tc>
                <a:extLst>
                  <a:ext uri="{0D108BD9-81ED-4DB2-BD59-A6C34878D82A}">
                    <a16:rowId xmlns:a16="http://schemas.microsoft.com/office/drawing/2014/main" val="3440337678"/>
                  </a:ext>
                </a:extLst>
              </a:tr>
              <a:tr h="119079">
                <a:tc>
                  <a:txBody>
                    <a:bodyPr/>
                    <a:lstStyle/>
                    <a:p>
                      <a:pPr algn="ctr" fontAlgn="ctr"/>
                      <a:r>
                        <a:rPr lang="en-US" sz="800" u="none" strike="noStrike">
                          <a:effectLst/>
                        </a:rPr>
                        <a:t> </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l" fontAlgn="ctr"/>
                      <a:r>
                        <a:rPr lang="ka-GE" sz="800" u="none" strike="noStrike">
                          <a:effectLst/>
                        </a:rPr>
                        <a:t>სამმართველოს უფროსი</a:t>
                      </a:r>
                      <a:endParaRPr lang="ka-GE" sz="800" b="0" i="0" u="none" strike="noStrike">
                        <a:solidFill>
                          <a:srgbClr val="000000"/>
                        </a:solidFill>
                        <a:effectLst/>
                        <a:latin typeface="Sylfaen" panose="010A0502050306030303" pitchFamily="18" charset="0"/>
                      </a:endParaRPr>
                    </a:p>
                  </a:txBody>
                  <a:tcPr marL="7122" marR="7122" marT="7122" marB="0" anchor="ctr"/>
                </a:tc>
                <a:tc>
                  <a:txBody>
                    <a:bodyPr/>
                    <a:lstStyle/>
                    <a:p>
                      <a:pPr algn="ctr" fontAlgn="ctr"/>
                      <a:r>
                        <a:rPr lang="en-US" sz="800" u="none" strike="noStrike">
                          <a:effectLst/>
                        </a:rPr>
                        <a:t>1</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2.50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2,500.00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2,500.00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30,000.00</a:t>
                      </a:r>
                      <a:endParaRPr lang="en-US" sz="800" b="0" i="0" u="none" strike="noStrike">
                        <a:solidFill>
                          <a:srgbClr val="000000"/>
                        </a:solidFill>
                        <a:effectLst/>
                        <a:latin typeface="Calibri" panose="020F0502020204030204" pitchFamily="34" charset="0"/>
                      </a:endParaRPr>
                    </a:p>
                  </a:txBody>
                  <a:tcPr marL="7122" marR="7122" marT="7122" marB="0" anchor="ctr"/>
                </a:tc>
                <a:extLst>
                  <a:ext uri="{0D108BD9-81ED-4DB2-BD59-A6C34878D82A}">
                    <a16:rowId xmlns:a16="http://schemas.microsoft.com/office/drawing/2014/main" val="215581121"/>
                  </a:ext>
                </a:extLst>
              </a:tr>
              <a:tr h="136941">
                <a:tc>
                  <a:txBody>
                    <a:bodyPr/>
                    <a:lstStyle/>
                    <a:p>
                      <a:pPr algn="ctr" fontAlgn="ctr"/>
                      <a:r>
                        <a:rPr lang="en-US" sz="800" u="none" strike="noStrike">
                          <a:effectLst/>
                        </a:rPr>
                        <a:t> </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l" fontAlgn="ctr"/>
                      <a:r>
                        <a:rPr lang="ka-GE" sz="800" u="none" strike="noStrike">
                          <a:effectLst/>
                        </a:rPr>
                        <a:t>მთავარი სპეციალისტი</a:t>
                      </a:r>
                      <a:endParaRPr lang="ka-GE" sz="800" b="0" i="0" u="none" strike="noStrike">
                        <a:solidFill>
                          <a:srgbClr val="000000"/>
                        </a:solidFill>
                        <a:effectLst/>
                        <a:latin typeface="Sylfaen" panose="010A0502050306030303" pitchFamily="18" charset="0"/>
                      </a:endParaRPr>
                    </a:p>
                  </a:txBody>
                  <a:tcPr marL="7122" marR="7122" marT="7122" marB="0" anchor="ctr"/>
                </a:tc>
                <a:tc>
                  <a:txBody>
                    <a:bodyPr/>
                    <a:lstStyle/>
                    <a:p>
                      <a:pPr algn="ctr" fontAlgn="ctr"/>
                      <a:r>
                        <a:rPr lang="en-US" sz="800" u="none" strike="noStrike">
                          <a:effectLst/>
                        </a:rPr>
                        <a:t>9</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1.15</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1,150.00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10,350.00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124,200.00</a:t>
                      </a:r>
                      <a:endParaRPr lang="en-US" sz="800" b="0" i="0" u="none" strike="noStrike">
                        <a:solidFill>
                          <a:srgbClr val="000000"/>
                        </a:solidFill>
                        <a:effectLst/>
                        <a:latin typeface="Calibri" panose="020F0502020204030204" pitchFamily="34" charset="0"/>
                      </a:endParaRPr>
                    </a:p>
                  </a:txBody>
                  <a:tcPr marL="7122" marR="7122" marT="7122" marB="0" anchor="ctr"/>
                </a:tc>
                <a:extLst>
                  <a:ext uri="{0D108BD9-81ED-4DB2-BD59-A6C34878D82A}">
                    <a16:rowId xmlns:a16="http://schemas.microsoft.com/office/drawing/2014/main" val="1586270623"/>
                  </a:ext>
                </a:extLst>
              </a:tr>
              <a:tr h="119079">
                <a:tc>
                  <a:txBody>
                    <a:bodyPr/>
                    <a:lstStyle/>
                    <a:p>
                      <a:pPr algn="ctr" fontAlgn="ctr"/>
                      <a:r>
                        <a:rPr lang="en-US" sz="800" u="none" strike="noStrike">
                          <a:effectLst/>
                        </a:rPr>
                        <a:t> </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l" fontAlgn="ctr"/>
                      <a:r>
                        <a:rPr lang="ka-GE" sz="800" u="none" strike="noStrike">
                          <a:effectLst/>
                        </a:rPr>
                        <a:t>უფროსი სპეციალისტი</a:t>
                      </a:r>
                      <a:endParaRPr lang="ka-GE" sz="800" b="0" i="0" u="none" strike="noStrike">
                        <a:solidFill>
                          <a:srgbClr val="000000"/>
                        </a:solidFill>
                        <a:effectLst/>
                        <a:latin typeface="Sylfaen" panose="010A0502050306030303" pitchFamily="18" charset="0"/>
                      </a:endParaRPr>
                    </a:p>
                  </a:txBody>
                  <a:tcPr marL="7122" marR="7122" marT="7122" marB="0" anchor="ctr"/>
                </a:tc>
                <a:tc>
                  <a:txBody>
                    <a:bodyPr/>
                    <a:lstStyle/>
                    <a:p>
                      <a:pPr algn="ctr" fontAlgn="ctr"/>
                      <a:r>
                        <a:rPr lang="en-US" sz="800" u="none" strike="noStrike">
                          <a:effectLst/>
                        </a:rPr>
                        <a:t>1</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0.85</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850.00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850.00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10,200.00</a:t>
                      </a:r>
                      <a:endParaRPr lang="en-US" sz="800" b="0" i="0" u="none" strike="noStrike">
                        <a:solidFill>
                          <a:srgbClr val="000000"/>
                        </a:solidFill>
                        <a:effectLst/>
                        <a:latin typeface="Calibri" panose="020F0502020204030204" pitchFamily="34" charset="0"/>
                      </a:endParaRPr>
                    </a:p>
                  </a:txBody>
                  <a:tcPr marL="7122" marR="7122" marT="7122" marB="0" anchor="ctr"/>
                </a:tc>
                <a:extLst>
                  <a:ext uri="{0D108BD9-81ED-4DB2-BD59-A6C34878D82A}">
                    <a16:rowId xmlns:a16="http://schemas.microsoft.com/office/drawing/2014/main" val="130860244"/>
                  </a:ext>
                </a:extLst>
              </a:tr>
              <a:tr h="238158">
                <a:tc>
                  <a:txBody>
                    <a:bodyPr/>
                    <a:lstStyle/>
                    <a:p>
                      <a:pPr algn="ctr" fontAlgn="ctr"/>
                      <a:r>
                        <a:rPr lang="en-US" sz="800" b="1" u="none" strike="noStrike" dirty="0">
                          <a:effectLst/>
                        </a:rPr>
                        <a:t>3</a:t>
                      </a:r>
                      <a:endParaRPr lang="en-US" sz="800" b="1" i="0" u="none" strike="noStrike" dirty="0">
                        <a:solidFill>
                          <a:srgbClr val="000000"/>
                        </a:solidFill>
                        <a:effectLst/>
                        <a:latin typeface="Calibri" panose="020F0502020204030204" pitchFamily="34" charset="0"/>
                      </a:endParaRPr>
                    </a:p>
                  </a:txBody>
                  <a:tcPr marL="7122" marR="7122" marT="7122" marB="0" anchor="ctr"/>
                </a:tc>
                <a:tc>
                  <a:txBody>
                    <a:bodyPr/>
                    <a:lstStyle/>
                    <a:p>
                      <a:pPr algn="l" fontAlgn="ctr"/>
                      <a:r>
                        <a:rPr lang="ka-GE" sz="800" b="1" u="none" strike="noStrike" dirty="0">
                          <a:effectLst/>
                        </a:rPr>
                        <a:t>სახელმწიფო შესყიდვების სამმართველო</a:t>
                      </a:r>
                      <a:endParaRPr lang="ka-GE" sz="800" b="1" i="0" u="none" strike="noStrike" dirty="0">
                        <a:solidFill>
                          <a:srgbClr val="000000"/>
                        </a:solidFill>
                        <a:effectLst/>
                        <a:latin typeface="Sylfaen" panose="010A0502050306030303" pitchFamily="18" charset="0"/>
                      </a:endParaRPr>
                    </a:p>
                  </a:txBody>
                  <a:tcPr marL="7122" marR="7122" marT="7122" marB="0" anchor="ctr"/>
                </a:tc>
                <a:tc>
                  <a:txBody>
                    <a:bodyPr/>
                    <a:lstStyle/>
                    <a:p>
                      <a:pPr algn="ctr" fontAlgn="ctr"/>
                      <a:r>
                        <a:rPr lang="en-US" sz="800" b="1" u="none" strike="noStrike" dirty="0">
                          <a:effectLst/>
                        </a:rPr>
                        <a:t>7</a:t>
                      </a:r>
                      <a:endParaRPr lang="en-US" sz="800" b="1" i="0" u="none" strike="noStrike" dirty="0">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b="1" u="none" strike="noStrike" dirty="0">
                          <a:effectLst/>
                        </a:rPr>
                        <a:t> </a:t>
                      </a:r>
                      <a:endParaRPr lang="en-US" sz="800" b="1" i="0" u="none" strike="noStrike" dirty="0">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b="1" u="none" strike="noStrike" dirty="0">
                          <a:effectLst/>
                        </a:rPr>
                        <a:t> </a:t>
                      </a:r>
                      <a:endParaRPr lang="en-US" sz="800" b="1" i="0" u="none" strike="noStrike" dirty="0">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b="1" u="none" strike="noStrike" dirty="0">
                          <a:effectLst/>
                        </a:rPr>
                        <a:t>9,350.00</a:t>
                      </a:r>
                      <a:endParaRPr lang="en-US" sz="800" b="1" i="0" u="none" strike="noStrike" dirty="0">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b="1" u="none" strike="noStrike" dirty="0">
                          <a:effectLst/>
                        </a:rPr>
                        <a:t>112,200.00</a:t>
                      </a:r>
                      <a:endParaRPr lang="en-US" sz="800" b="1" i="0" u="none" strike="noStrike" dirty="0">
                        <a:solidFill>
                          <a:srgbClr val="000000"/>
                        </a:solidFill>
                        <a:effectLst/>
                        <a:latin typeface="Calibri" panose="020F0502020204030204" pitchFamily="34" charset="0"/>
                      </a:endParaRPr>
                    </a:p>
                  </a:txBody>
                  <a:tcPr marL="7122" marR="7122" marT="7122" marB="0" anchor="ctr"/>
                </a:tc>
                <a:extLst>
                  <a:ext uri="{0D108BD9-81ED-4DB2-BD59-A6C34878D82A}">
                    <a16:rowId xmlns:a16="http://schemas.microsoft.com/office/drawing/2014/main" val="753548411"/>
                  </a:ext>
                </a:extLst>
              </a:tr>
              <a:tr h="119079">
                <a:tc>
                  <a:txBody>
                    <a:bodyPr/>
                    <a:lstStyle/>
                    <a:p>
                      <a:pPr algn="ctr" fontAlgn="ctr"/>
                      <a:r>
                        <a:rPr lang="en-US" sz="800" u="none" strike="noStrike">
                          <a:effectLst/>
                        </a:rPr>
                        <a:t> </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l" fontAlgn="ctr"/>
                      <a:r>
                        <a:rPr lang="ka-GE" sz="800" u="none" strike="noStrike">
                          <a:effectLst/>
                        </a:rPr>
                        <a:t>სამმართველოს უფროსი </a:t>
                      </a:r>
                      <a:endParaRPr lang="ka-GE" sz="800" b="0" i="0" u="none" strike="noStrike">
                        <a:solidFill>
                          <a:srgbClr val="000000"/>
                        </a:solidFill>
                        <a:effectLst/>
                        <a:latin typeface="Sylfaen" panose="010A0502050306030303" pitchFamily="18" charset="0"/>
                      </a:endParaRPr>
                    </a:p>
                  </a:txBody>
                  <a:tcPr marL="7122" marR="7122" marT="7122" marB="0" anchor="ctr"/>
                </a:tc>
                <a:tc>
                  <a:txBody>
                    <a:bodyPr/>
                    <a:lstStyle/>
                    <a:p>
                      <a:pPr algn="ctr" fontAlgn="ctr"/>
                      <a:r>
                        <a:rPr lang="en-US" sz="800" u="none" strike="noStrike">
                          <a:effectLst/>
                        </a:rPr>
                        <a:t>1</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2.80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2,800.00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dirty="0">
                          <a:effectLst/>
                        </a:rPr>
                        <a:t>2,800.00</a:t>
                      </a:r>
                      <a:endParaRPr lang="en-US" sz="800" b="0" i="0" u="none" strike="noStrike" dirty="0">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33,600.00</a:t>
                      </a:r>
                      <a:endParaRPr lang="en-US" sz="800" b="0" i="0" u="none" strike="noStrike">
                        <a:solidFill>
                          <a:srgbClr val="000000"/>
                        </a:solidFill>
                        <a:effectLst/>
                        <a:latin typeface="Calibri" panose="020F0502020204030204" pitchFamily="34" charset="0"/>
                      </a:endParaRPr>
                    </a:p>
                  </a:txBody>
                  <a:tcPr marL="7122" marR="7122" marT="7122" marB="0" anchor="ctr"/>
                </a:tc>
                <a:extLst>
                  <a:ext uri="{0D108BD9-81ED-4DB2-BD59-A6C34878D82A}">
                    <a16:rowId xmlns:a16="http://schemas.microsoft.com/office/drawing/2014/main" val="308609642"/>
                  </a:ext>
                </a:extLst>
              </a:tr>
              <a:tr h="119079">
                <a:tc>
                  <a:txBody>
                    <a:bodyPr/>
                    <a:lstStyle/>
                    <a:p>
                      <a:pPr algn="ctr" fontAlgn="ctr"/>
                      <a:r>
                        <a:rPr lang="en-US" sz="800" u="none" strike="noStrike">
                          <a:effectLst/>
                        </a:rPr>
                        <a:t> </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l" fontAlgn="ctr"/>
                      <a:r>
                        <a:rPr lang="ka-GE" sz="800" u="none" strike="noStrike">
                          <a:effectLst/>
                        </a:rPr>
                        <a:t>მთავარი სპეციალისტი</a:t>
                      </a:r>
                      <a:endParaRPr lang="ka-GE" sz="800" b="0" i="0" u="none" strike="noStrike">
                        <a:solidFill>
                          <a:srgbClr val="000000"/>
                        </a:solidFill>
                        <a:effectLst/>
                        <a:latin typeface="Sylfaen" panose="010A0502050306030303" pitchFamily="18" charset="0"/>
                      </a:endParaRPr>
                    </a:p>
                  </a:txBody>
                  <a:tcPr marL="7122" marR="7122" marT="7122" marB="0" anchor="ctr"/>
                </a:tc>
                <a:tc>
                  <a:txBody>
                    <a:bodyPr/>
                    <a:lstStyle/>
                    <a:p>
                      <a:pPr algn="ctr" fontAlgn="ctr"/>
                      <a:r>
                        <a:rPr lang="en-US" sz="800" u="none" strike="noStrike">
                          <a:effectLst/>
                        </a:rPr>
                        <a:t>5</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1.15</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1,150.00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dirty="0">
                          <a:effectLst/>
                        </a:rPr>
                        <a:t>5,750.00</a:t>
                      </a:r>
                      <a:endParaRPr lang="en-US" sz="800" b="0" i="0" u="none" strike="noStrike" dirty="0">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69,000.00</a:t>
                      </a:r>
                      <a:endParaRPr lang="en-US" sz="800" b="0" i="0" u="none" strike="noStrike">
                        <a:solidFill>
                          <a:srgbClr val="000000"/>
                        </a:solidFill>
                        <a:effectLst/>
                        <a:latin typeface="Calibri" panose="020F0502020204030204" pitchFamily="34" charset="0"/>
                      </a:endParaRPr>
                    </a:p>
                  </a:txBody>
                  <a:tcPr marL="7122" marR="7122" marT="7122" marB="0" anchor="ctr"/>
                </a:tc>
                <a:extLst>
                  <a:ext uri="{0D108BD9-81ED-4DB2-BD59-A6C34878D82A}">
                    <a16:rowId xmlns:a16="http://schemas.microsoft.com/office/drawing/2014/main" val="1167385818"/>
                  </a:ext>
                </a:extLst>
              </a:tr>
              <a:tr h="119079">
                <a:tc>
                  <a:txBody>
                    <a:bodyPr/>
                    <a:lstStyle/>
                    <a:p>
                      <a:pPr algn="ctr" fontAlgn="ctr"/>
                      <a:r>
                        <a:rPr lang="en-US" sz="800" u="none" strike="noStrike">
                          <a:effectLst/>
                        </a:rPr>
                        <a:t> </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l" fontAlgn="ctr"/>
                      <a:r>
                        <a:rPr lang="ka-GE" sz="800" u="none" strike="noStrike" dirty="0">
                          <a:effectLst/>
                        </a:rPr>
                        <a:t>უფროსი სპეციალისტი</a:t>
                      </a:r>
                      <a:endParaRPr lang="ka-GE" sz="800" b="0" i="0" u="none" strike="noStrike" dirty="0">
                        <a:solidFill>
                          <a:srgbClr val="000000"/>
                        </a:solidFill>
                        <a:effectLst/>
                        <a:latin typeface="Sylfaen" panose="010A0502050306030303" pitchFamily="18" charset="0"/>
                      </a:endParaRPr>
                    </a:p>
                  </a:txBody>
                  <a:tcPr marL="7122" marR="7122" marT="7122" marB="0" anchor="ctr"/>
                </a:tc>
                <a:tc>
                  <a:txBody>
                    <a:bodyPr/>
                    <a:lstStyle/>
                    <a:p>
                      <a:pPr algn="ctr" fontAlgn="ctr"/>
                      <a:r>
                        <a:rPr lang="en-US" sz="800" u="none" strike="noStrike">
                          <a:effectLst/>
                        </a:rPr>
                        <a:t>1</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0.80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a:effectLst/>
                        </a:rPr>
                        <a:t>800.00</a:t>
                      </a:r>
                      <a:endParaRPr lang="en-US" sz="800" b="0" i="0" u="none" strike="noStrike">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dirty="0">
                          <a:effectLst/>
                        </a:rPr>
                        <a:t>800.00</a:t>
                      </a:r>
                      <a:endParaRPr lang="en-US" sz="800" b="0" i="0" u="none" strike="noStrike" dirty="0">
                        <a:solidFill>
                          <a:srgbClr val="000000"/>
                        </a:solidFill>
                        <a:effectLst/>
                        <a:latin typeface="Calibri" panose="020F0502020204030204" pitchFamily="34" charset="0"/>
                      </a:endParaRPr>
                    </a:p>
                  </a:txBody>
                  <a:tcPr marL="7122" marR="7122" marT="7122" marB="0" anchor="ctr"/>
                </a:tc>
                <a:tc>
                  <a:txBody>
                    <a:bodyPr/>
                    <a:lstStyle/>
                    <a:p>
                      <a:pPr algn="ctr" fontAlgn="ctr"/>
                      <a:r>
                        <a:rPr lang="en-US" sz="800" u="none" strike="noStrike" dirty="0">
                          <a:effectLst/>
                        </a:rPr>
                        <a:t>9,600.00</a:t>
                      </a:r>
                      <a:endParaRPr lang="en-US" sz="800" b="0" i="0" u="none" strike="noStrike" dirty="0">
                        <a:solidFill>
                          <a:srgbClr val="000000"/>
                        </a:solidFill>
                        <a:effectLst/>
                        <a:latin typeface="Calibri" panose="020F0502020204030204" pitchFamily="34" charset="0"/>
                      </a:endParaRPr>
                    </a:p>
                  </a:txBody>
                  <a:tcPr marL="7122" marR="7122" marT="7122" marB="0" anchor="ctr"/>
                </a:tc>
                <a:extLst>
                  <a:ext uri="{0D108BD9-81ED-4DB2-BD59-A6C34878D82A}">
                    <a16:rowId xmlns:a16="http://schemas.microsoft.com/office/drawing/2014/main" val="139075207"/>
                  </a:ext>
                </a:extLst>
              </a:tr>
            </a:tbl>
          </a:graphicData>
        </a:graphic>
      </p:graphicFrame>
      <p:pic>
        <p:nvPicPr>
          <p:cNvPr id="9" name="Picture 8" descr="C:\Users\gchakhaia.SAO\Desktop\risk-estimation.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89892" y="1876889"/>
            <a:ext cx="1403839" cy="91165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10" name="Rectangle 9"/>
          <p:cNvSpPr/>
          <p:nvPr/>
        </p:nvSpPr>
        <p:spPr>
          <a:xfrm>
            <a:off x="6625060" y="1741234"/>
            <a:ext cx="953560" cy="885217"/>
          </a:xfrm>
          <a:prstGeom prst="rect">
            <a:avLst/>
          </a:prstGeom>
          <a:blipFill>
            <a:blip r:embed="rId4">
              <a:extLst>
                <a:ext uri="{28A0092B-C50C-407E-A947-70E740481C1C}">
                  <a14:useLocalDpi xmlns:a14="http://schemas.microsoft.com/office/drawing/2010/main" val="0"/>
                </a:ext>
              </a:extLst>
            </a:blip>
            <a:srcRect/>
            <a:stretch>
              <a:fillRect l="-50000" r="-50000"/>
            </a:stretch>
          </a:blipFill>
          <a:ln>
            <a:solidFill>
              <a:schemeClr val="bg1"/>
            </a:solidFill>
          </a:ln>
        </p:spPr>
        <p:style>
          <a:lnRef idx="2">
            <a:schemeClr val="dk2">
              <a:shade val="80000"/>
              <a:hueOff val="0"/>
              <a:satOff val="0"/>
              <a:lumOff val="0"/>
              <a:alphaOff val="0"/>
            </a:schemeClr>
          </a:lnRef>
          <a:fillRef idx="1">
            <a:scrgbClr r="0" g="0" b="0"/>
          </a:fillRef>
          <a:effectRef idx="0">
            <a:schemeClr val="dk2">
              <a:tint val="40000"/>
              <a:hueOff val="0"/>
              <a:satOff val="0"/>
              <a:lumOff val="0"/>
              <a:alphaOff val="0"/>
            </a:schemeClr>
          </a:effectRef>
          <a:fontRef idx="minor">
            <a:schemeClr val="lt1">
              <a:hueOff val="0"/>
              <a:satOff val="0"/>
              <a:lumOff val="0"/>
              <a:alphaOff val="0"/>
            </a:schemeClr>
          </a:fontRef>
        </p:style>
      </p:sp>
    </p:spTree>
    <p:extLst>
      <p:ext uri="{BB962C8B-B14F-4D97-AF65-F5344CB8AC3E}">
        <p14:creationId xmlns:p14="http://schemas.microsoft.com/office/powerpoint/2010/main" val="9819745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p:nvPr/>
        </p:nvCxnSpPr>
        <p:spPr>
          <a:xfrm>
            <a:off x="1016312" y="6374057"/>
            <a:ext cx="7632848" cy="0"/>
          </a:xfrm>
          <a:prstGeom prst="line">
            <a:avLst/>
          </a:prstGeom>
          <a:ln w="19050">
            <a:solidFill>
              <a:schemeClr val="bg1">
                <a:lumMod val="75000"/>
              </a:schemeClr>
            </a:solidFill>
          </a:ln>
        </p:spPr>
        <p:style>
          <a:lnRef idx="1">
            <a:schemeClr val="dk1"/>
          </a:lnRef>
          <a:fillRef idx="0">
            <a:schemeClr val="dk1"/>
          </a:fillRef>
          <a:effectRef idx="0">
            <a:schemeClr val="dk1"/>
          </a:effectRef>
          <a:fontRef idx="minor">
            <a:schemeClr val="tx1"/>
          </a:fontRef>
        </p:style>
      </p:cxn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528"/>
            <a:ext cx="9144000" cy="1181951"/>
          </a:xfrm>
          <a:prstGeom prst="rect">
            <a:avLst/>
          </a:prstGeom>
        </p:spPr>
      </p:pic>
      <p:sp>
        <p:nvSpPr>
          <p:cNvPr id="12" name="Title 1"/>
          <p:cNvSpPr txBox="1">
            <a:spLocks/>
          </p:cNvSpPr>
          <p:nvPr/>
        </p:nvSpPr>
        <p:spPr>
          <a:xfrm>
            <a:off x="457200" y="1205020"/>
            <a:ext cx="7924800" cy="843593"/>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ka-GE" sz="1800" b="1" i="1" dirty="0" smtClean="0">
                <a:solidFill>
                  <a:schemeClr val="tx2"/>
                </a:solidFill>
                <a:effectLst>
                  <a:outerShdw blurRad="38100" dist="38100" dir="2700000" algn="tl">
                    <a:srgbClr val="000000">
                      <a:alpha val="43137"/>
                    </a:srgbClr>
                  </a:outerShdw>
                </a:effectLst>
              </a:rPr>
              <a:t>საკადრო პოლიტიკა</a:t>
            </a:r>
            <a:br>
              <a:rPr lang="ka-GE" sz="1800" b="1" i="1" dirty="0" smtClean="0">
                <a:solidFill>
                  <a:schemeClr val="tx2"/>
                </a:solidFill>
                <a:effectLst>
                  <a:outerShdw blurRad="38100" dist="38100" dir="2700000" algn="tl">
                    <a:srgbClr val="000000">
                      <a:alpha val="43137"/>
                    </a:srgbClr>
                  </a:outerShdw>
                </a:effectLst>
              </a:rPr>
            </a:br>
            <a:endParaRPr lang="en-US" sz="1800" b="1" dirty="0">
              <a:solidFill>
                <a:schemeClr val="tx2"/>
              </a:solidFill>
            </a:endParaRPr>
          </a:p>
        </p:txBody>
      </p:sp>
      <p:sp>
        <p:nvSpPr>
          <p:cNvPr id="14" name="TextBox 13"/>
          <p:cNvSpPr txBox="1"/>
          <p:nvPr/>
        </p:nvSpPr>
        <p:spPr>
          <a:xfrm>
            <a:off x="5105400" y="6324600"/>
            <a:ext cx="3992880" cy="276999"/>
          </a:xfrm>
          <a:prstGeom prst="rect">
            <a:avLst/>
          </a:prstGeom>
          <a:noFill/>
        </p:spPr>
        <p:txBody>
          <a:bodyPr wrap="square" rtlCol="0">
            <a:spAutoFit/>
          </a:bodyPr>
          <a:lstStyle/>
          <a:p>
            <a:pPr algn="r"/>
            <a:r>
              <a:rPr lang="ka-GE" sz="1200" b="1" dirty="0" smtClean="0">
                <a:solidFill>
                  <a:schemeClr val="tx2"/>
                </a:solidFill>
                <a:effectLst>
                  <a:outerShdw blurRad="38100" dist="38100" dir="2700000" algn="tl">
                    <a:srgbClr val="000000">
                      <a:alpha val="43137"/>
                    </a:srgbClr>
                  </a:outerShdw>
                </a:effectLst>
              </a:rPr>
              <a:t>ეკონომიკური დეპარტამენტი</a:t>
            </a:r>
            <a:endParaRPr lang="ka-GE" sz="1200" b="1" dirty="0">
              <a:solidFill>
                <a:schemeClr val="tx2"/>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2722912547"/>
              </p:ext>
            </p:extLst>
          </p:nvPr>
        </p:nvGraphicFramePr>
        <p:xfrm>
          <a:off x="835269" y="2410121"/>
          <a:ext cx="7481945" cy="3828394"/>
        </p:xfrm>
        <a:graphic>
          <a:graphicData uri="http://schemas.openxmlformats.org/drawingml/2006/table">
            <a:tbl>
              <a:tblPr>
                <a:tableStyleId>{5C22544A-7EE6-4342-B048-85BDC9FD1C3A}</a:tableStyleId>
              </a:tblPr>
              <a:tblGrid>
                <a:gridCol w="291775">
                  <a:extLst>
                    <a:ext uri="{9D8B030D-6E8A-4147-A177-3AD203B41FA5}">
                      <a16:colId xmlns:a16="http://schemas.microsoft.com/office/drawing/2014/main" val="3781655425"/>
                    </a:ext>
                  </a:extLst>
                </a:gridCol>
                <a:gridCol w="2386303">
                  <a:extLst>
                    <a:ext uri="{9D8B030D-6E8A-4147-A177-3AD203B41FA5}">
                      <a16:colId xmlns:a16="http://schemas.microsoft.com/office/drawing/2014/main" val="3478932027"/>
                    </a:ext>
                  </a:extLst>
                </a:gridCol>
                <a:gridCol w="854484">
                  <a:extLst>
                    <a:ext uri="{9D8B030D-6E8A-4147-A177-3AD203B41FA5}">
                      <a16:colId xmlns:a16="http://schemas.microsoft.com/office/drawing/2014/main" val="3692272871"/>
                    </a:ext>
                  </a:extLst>
                </a:gridCol>
                <a:gridCol w="885746">
                  <a:extLst>
                    <a:ext uri="{9D8B030D-6E8A-4147-A177-3AD203B41FA5}">
                      <a16:colId xmlns:a16="http://schemas.microsoft.com/office/drawing/2014/main" val="2062044612"/>
                    </a:ext>
                  </a:extLst>
                </a:gridCol>
                <a:gridCol w="1000371">
                  <a:extLst>
                    <a:ext uri="{9D8B030D-6E8A-4147-A177-3AD203B41FA5}">
                      <a16:colId xmlns:a16="http://schemas.microsoft.com/office/drawing/2014/main" val="820109356"/>
                    </a:ext>
                  </a:extLst>
                </a:gridCol>
                <a:gridCol w="1031633">
                  <a:extLst>
                    <a:ext uri="{9D8B030D-6E8A-4147-A177-3AD203B41FA5}">
                      <a16:colId xmlns:a16="http://schemas.microsoft.com/office/drawing/2014/main" val="3760998311"/>
                    </a:ext>
                  </a:extLst>
                </a:gridCol>
                <a:gridCol w="1031633">
                  <a:extLst>
                    <a:ext uri="{9D8B030D-6E8A-4147-A177-3AD203B41FA5}">
                      <a16:colId xmlns:a16="http://schemas.microsoft.com/office/drawing/2014/main" val="1677585905"/>
                    </a:ext>
                  </a:extLst>
                </a:gridCol>
              </a:tblGrid>
              <a:tr h="460661">
                <a:tc gridSpan="7">
                  <a:txBody>
                    <a:bodyPr/>
                    <a:lstStyle/>
                    <a:p>
                      <a:pPr algn="ctr" fontAlgn="ctr"/>
                      <a:r>
                        <a:rPr lang="ka-GE" sz="900" b="1" u="none" strike="noStrike" dirty="0" smtClean="0">
                          <a:effectLst/>
                        </a:rPr>
                        <a:t>ეკონომიკური დეპარტამენტის საშტატო ნუსხა და თანამდებობრივი სარგო (პროექტი)</a:t>
                      </a:r>
                      <a:endParaRPr lang="ka-GE" sz="900" b="1" i="0" u="none" strike="noStrike" dirty="0">
                        <a:solidFill>
                          <a:srgbClr val="000000"/>
                        </a:solidFill>
                        <a:effectLst/>
                        <a:latin typeface="+mn-lt"/>
                      </a:endParaRPr>
                    </a:p>
                  </a:txBody>
                  <a:tcPr marL="7897" marR="7897" marT="7897"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84371908"/>
                  </a:ext>
                </a:extLst>
              </a:tr>
              <a:tr h="677442">
                <a:tc>
                  <a:txBody>
                    <a:bodyPr/>
                    <a:lstStyle/>
                    <a:p>
                      <a:pPr algn="ctr" fontAlgn="ctr"/>
                      <a:r>
                        <a:rPr lang="en-US" sz="900" u="none" strike="noStrike">
                          <a:effectLst/>
                        </a:rPr>
                        <a:t>N</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l" fontAlgn="ctr"/>
                      <a:r>
                        <a:rPr lang="ka-GE" sz="900" u="none" strike="noStrike">
                          <a:effectLst/>
                        </a:rPr>
                        <a:t>შტატით გათვალისწინებული თანამდებობის დასახელება</a:t>
                      </a:r>
                      <a:endParaRPr lang="ka-GE" sz="900" b="1" i="0" u="none" strike="noStrike">
                        <a:solidFill>
                          <a:srgbClr val="000000"/>
                        </a:solidFill>
                        <a:effectLst/>
                        <a:latin typeface="Sylfaen" panose="010A0502050306030303" pitchFamily="18" charset="0"/>
                      </a:endParaRPr>
                    </a:p>
                  </a:txBody>
                  <a:tcPr marL="7897" marR="7897" marT="7897" marB="0" anchor="ctr"/>
                </a:tc>
                <a:tc>
                  <a:txBody>
                    <a:bodyPr/>
                    <a:lstStyle/>
                    <a:p>
                      <a:pPr algn="ctr" fontAlgn="ctr"/>
                      <a:r>
                        <a:rPr lang="ka-GE" sz="900" u="none" strike="noStrike">
                          <a:effectLst/>
                        </a:rPr>
                        <a:t>საშტატო ერთეულის რაოდენობა </a:t>
                      </a:r>
                      <a:endParaRPr lang="ka-GE" sz="900" b="1" i="0" u="none" strike="noStrike">
                        <a:solidFill>
                          <a:srgbClr val="000000"/>
                        </a:solidFill>
                        <a:effectLst/>
                        <a:latin typeface="Sylfaen" panose="010A0502050306030303" pitchFamily="18" charset="0"/>
                      </a:endParaRPr>
                    </a:p>
                  </a:txBody>
                  <a:tcPr marL="7897" marR="7897" marT="7897" marB="0" anchor="ctr"/>
                </a:tc>
                <a:tc>
                  <a:txBody>
                    <a:bodyPr/>
                    <a:lstStyle/>
                    <a:p>
                      <a:pPr algn="ctr" fontAlgn="ctr"/>
                      <a:r>
                        <a:rPr lang="ka-GE" sz="900" u="none" strike="noStrike">
                          <a:effectLst/>
                        </a:rPr>
                        <a:t>თანამდებობრივი სარგოს კოეფიციენტი ერთ ერთეულზე</a:t>
                      </a:r>
                      <a:endParaRPr lang="ka-GE" sz="900" b="1" i="0" u="none" strike="noStrike">
                        <a:solidFill>
                          <a:srgbClr val="000000"/>
                        </a:solidFill>
                        <a:effectLst/>
                        <a:latin typeface="Sylfaen" panose="010A0502050306030303" pitchFamily="18" charset="0"/>
                      </a:endParaRPr>
                    </a:p>
                  </a:txBody>
                  <a:tcPr marL="7897" marR="7897" marT="7897" marB="0" anchor="ctr"/>
                </a:tc>
                <a:tc>
                  <a:txBody>
                    <a:bodyPr/>
                    <a:lstStyle/>
                    <a:p>
                      <a:pPr algn="ctr" fontAlgn="ctr"/>
                      <a:r>
                        <a:rPr lang="ka-GE" sz="900" u="none" strike="noStrike">
                          <a:effectLst/>
                        </a:rPr>
                        <a:t>თანამდებობრივი სარგო თვეში ერთ ერთეულზე</a:t>
                      </a:r>
                      <a:endParaRPr lang="ka-GE" sz="900" b="1" i="0" u="none" strike="noStrike">
                        <a:solidFill>
                          <a:srgbClr val="000000"/>
                        </a:solidFill>
                        <a:effectLst/>
                        <a:latin typeface="Sylfaen" panose="010A0502050306030303" pitchFamily="18" charset="0"/>
                      </a:endParaRPr>
                    </a:p>
                  </a:txBody>
                  <a:tcPr marL="7897" marR="7897" marT="7897" marB="0" anchor="ctr"/>
                </a:tc>
                <a:tc>
                  <a:txBody>
                    <a:bodyPr/>
                    <a:lstStyle/>
                    <a:p>
                      <a:pPr algn="ctr" fontAlgn="ctr"/>
                      <a:r>
                        <a:rPr lang="ka-GE" sz="900" u="none" strike="noStrike">
                          <a:effectLst/>
                        </a:rPr>
                        <a:t>სულ თანამდებობრივი სარგო თვეში</a:t>
                      </a:r>
                      <a:endParaRPr lang="ka-GE" sz="900" b="1" i="0" u="none" strike="noStrike">
                        <a:solidFill>
                          <a:srgbClr val="000000"/>
                        </a:solidFill>
                        <a:effectLst/>
                        <a:latin typeface="Sylfaen" panose="010A0502050306030303" pitchFamily="18" charset="0"/>
                      </a:endParaRPr>
                    </a:p>
                  </a:txBody>
                  <a:tcPr marL="7897" marR="7897" marT="7897" marB="0" anchor="ctr"/>
                </a:tc>
                <a:tc>
                  <a:txBody>
                    <a:bodyPr/>
                    <a:lstStyle/>
                    <a:p>
                      <a:pPr algn="ctr" fontAlgn="ctr"/>
                      <a:r>
                        <a:rPr lang="ka-GE" sz="900" u="none" strike="noStrike">
                          <a:effectLst/>
                        </a:rPr>
                        <a:t>სულ თანამდებობრივი სარგო წელიწადში</a:t>
                      </a:r>
                      <a:endParaRPr lang="ka-GE" sz="900" b="1" i="0" u="none" strike="noStrike">
                        <a:solidFill>
                          <a:srgbClr val="000000"/>
                        </a:solidFill>
                        <a:effectLst/>
                        <a:latin typeface="Sylfaen" panose="010A0502050306030303" pitchFamily="18" charset="0"/>
                      </a:endParaRPr>
                    </a:p>
                  </a:txBody>
                  <a:tcPr marL="7897" marR="7897" marT="7897" marB="0" anchor="ctr"/>
                </a:tc>
                <a:extLst>
                  <a:ext uri="{0D108BD9-81ED-4DB2-BD59-A6C34878D82A}">
                    <a16:rowId xmlns:a16="http://schemas.microsoft.com/office/drawing/2014/main" val="2269335605"/>
                  </a:ext>
                </a:extLst>
              </a:tr>
              <a:tr h="135488">
                <a:tc>
                  <a:txBody>
                    <a:bodyPr/>
                    <a:lstStyle/>
                    <a:p>
                      <a:pPr algn="ctr" fontAlgn="ctr"/>
                      <a:endParaRPr lang="en-US" sz="900" b="1" i="0" u="none" strike="noStrike" dirty="0">
                        <a:solidFill>
                          <a:srgbClr val="000000"/>
                        </a:solidFill>
                        <a:effectLst/>
                        <a:latin typeface="Calibri" panose="020F0502020204030204" pitchFamily="34" charset="0"/>
                      </a:endParaRPr>
                    </a:p>
                  </a:txBody>
                  <a:tcPr marL="7897" marR="7897" marT="7897" marB="0" anchor="ctr"/>
                </a:tc>
                <a:tc>
                  <a:txBody>
                    <a:bodyPr/>
                    <a:lstStyle/>
                    <a:p>
                      <a:pPr algn="l" fontAlgn="ctr"/>
                      <a:r>
                        <a:rPr lang="ka-GE" sz="900" b="1" u="none" strike="noStrike" dirty="0">
                          <a:effectLst/>
                        </a:rPr>
                        <a:t>ეკონომიკური დეპარტამენტი</a:t>
                      </a:r>
                      <a:endParaRPr lang="ka-GE" sz="900" b="1" i="0" u="none" strike="noStrike" dirty="0">
                        <a:solidFill>
                          <a:srgbClr val="000000"/>
                        </a:solidFill>
                        <a:effectLst/>
                        <a:latin typeface="Sylfaen" panose="010A0502050306030303" pitchFamily="18" charset="0"/>
                      </a:endParaRPr>
                    </a:p>
                  </a:txBody>
                  <a:tcPr marL="7897" marR="7897" marT="7897" marB="0" anchor="ctr"/>
                </a:tc>
                <a:tc>
                  <a:txBody>
                    <a:bodyPr/>
                    <a:lstStyle/>
                    <a:p>
                      <a:pPr algn="ctr" fontAlgn="ctr"/>
                      <a:r>
                        <a:rPr lang="en-US" sz="900" b="1" u="none" strike="noStrike" dirty="0">
                          <a:effectLst/>
                        </a:rPr>
                        <a:t>27</a:t>
                      </a:r>
                      <a:endParaRPr lang="en-US" sz="900" b="1" i="0" u="none" strike="noStrike" dirty="0">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b="1" u="none" strike="noStrike" dirty="0">
                          <a:effectLst/>
                        </a:rPr>
                        <a:t> </a:t>
                      </a:r>
                      <a:endParaRPr lang="en-US" sz="900" b="1" i="0" u="none" strike="noStrike" dirty="0">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b="1" u="none" strike="noStrike" dirty="0">
                          <a:effectLst/>
                        </a:rPr>
                        <a:t> </a:t>
                      </a:r>
                      <a:endParaRPr lang="en-US" sz="900" b="1" i="0" u="none" strike="noStrike" dirty="0">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b="1" u="none" strike="noStrike" dirty="0">
                          <a:effectLst/>
                        </a:rPr>
                        <a:t>44,350.00</a:t>
                      </a:r>
                      <a:endParaRPr lang="en-US" sz="900" b="1" i="0" u="none" strike="noStrike" dirty="0">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b="1" u="none" strike="noStrike" dirty="0">
                          <a:effectLst/>
                        </a:rPr>
                        <a:t>532,200.00</a:t>
                      </a:r>
                      <a:endParaRPr lang="en-US" sz="900" b="1" i="0" u="none" strike="noStrike" dirty="0">
                        <a:solidFill>
                          <a:srgbClr val="000000"/>
                        </a:solidFill>
                        <a:effectLst/>
                        <a:latin typeface="Calibri" panose="020F0502020204030204" pitchFamily="34" charset="0"/>
                      </a:endParaRPr>
                    </a:p>
                  </a:txBody>
                  <a:tcPr marL="7897" marR="7897" marT="7897" marB="0" anchor="ctr"/>
                </a:tc>
                <a:extLst>
                  <a:ext uri="{0D108BD9-81ED-4DB2-BD59-A6C34878D82A}">
                    <a16:rowId xmlns:a16="http://schemas.microsoft.com/office/drawing/2014/main" val="96087211"/>
                  </a:ext>
                </a:extLst>
              </a:tr>
              <a:tr h="135488">
                <a:tc>
                  <a:txBody>
                    <a:bodyPr/>
                    <a:lstStyle/>
                    <a:p>
                      <a:pPr algn="ctr" fontAlgn="ctr"/>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l" fontAlgn="ctr"/>
                      <a:r>
                        <a:rPr lang="ka-GE" sz="900" u="none" strike="noStrike">
                          <a:effectLst/>
                        </a:rPr>
                        <a:t>დეპარტამენტის უფროსი</a:t>
                      </a:r>
                      <a:endParaRPr lang="ka-GE" sz="900" b="0" i="0" u="none" strike="noStrike">
                        <a:solidFill>
                          <a:srgbClr val="000000"/>
                        </a:solidFill>
                        <a:effectLst/>
                        <a:latin typeface="Sylfaen" panose="010A0502050306030303" pitchFamily="18" charset="0"/>
                      </a:endParaRPr>
                    </a:p>
                  </a:txBody>
                  <a:tcPr marL="7897" marR="7897" marT="7897" marB="0" anchor="ctr"/>
                </a:tc>
                <a:tc>
                  <a:txBody>
                    <a:bodyPr/>
                    <a:lstStyle/>
                    <a:p>
                      <a:pPr algn="ctr" fontAlgn="ctr"/>
                      <a:r>
                        <a:rPr lang="en-US" sz="900" u="none" strike="noStrike">
                          <a:effectLst/>
                        </a:rPr>
                        <a:t>1</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4.40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dirty="0">
                          <a:effectLst/>
                        </a:rPr>
                        <a:t>4,400.00</a:t>
                      </a:r>
                      <a:endParaRPr lang="en-US" sz="900" b="0" i="0" u="none" strike="noStrike" dirty="0">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dirty="0">
                          <a:effectLst/>
                        </a:rPr>
                        <a:t>4,400.00</a:t>
                      </a:r>
                      <a:endParaRPr lang="en-US" sz="900" b="0" i="0" u="none" strike="noStrike" dirty="0">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52,800.00</a:t>
                      </a:r>
                      <a:endParaRPr lang="en-US" sz="900" b="0" i="0" u="none" strike="noStrike">
                        <a:solidFill>
                          <a:srgbClr val="000000"/>
                        </a:solidFill>
                        <a:effectLst/>
                        <a:latin typeface="Calibri" panose="020F0502020204030204" pitchFamily="34" charset="0"/>
                      </a:endParaRPr>
                    </a:p>
                  </a:txBody>
                  <a:tcPr marL="7897" marR="7897" marT="7897" marB="0" anchor="ctr"/>
                </a:tc>
                <a:extLst>
                  <a:ext uri="{0D108BD9-81ED-4DB2-BD59-A6C34878D82A}">
                    <a16:rowId xmlns:a16="http://schemas.microsoft.com/office/drawing/2014/main" val="2563433833"/>
                  </a:ext>
                </a:extLst>
              </a:tr>
              <a:tr h="406466">
                <a:tc>
                  <a:txBody>
                    <a:bodyPr/>
                    <a:lstStyle/>
                    <a:p>
                      <a:pPr algn="ctr" fontAlgn="ctr"/>
                      <a:r>
                        <a:rPr lang="en-US" sz="900" b="1" u="none" strike="noStrike" dirty="0">
                          <a:effectLst/>
                        </a:rPr>
                        <a:t>1</a:t>
                      </a:r>
                      <a:endParaRPr lang="en-US" sz="900" b="1" i="0" u="none" strike="noStrike" dirty="0">
                        <a:solidFill>
                          <a:srgbClr val="000000"/>
                        </a:solidFill>
                        <a:effectLst/>
                        <a:latin typeface="Calibri" panose="020F0502020204030204" pitchFamily="34" charset="0"/>
                      </a:endParaRPr>
                    </a:p>
                  </a:txBody>
                  <a:tcPr marL="7897" marR="7897" marT="7897" marB="0" anchor="ctr"/>
                </a:tc>
                <a:tc>
                  <a:txBody>
                    <a:bodyPr/>
                    <a:lstStyle/>
                    <a:p>
                      <a:pPr algn="l" fontAlgn="ctr"/>
                      <a:r>
                        <a:rPr lang="ka-GE" sz="900" b="1" u="none" strike="noStrike" dirty="0">
                          <a:effectLst/>
                        </a:rPr>
                        <a:t>ფინანსური რესურსების მართვის და ბუღალტრული აღრიცხვის სამმართველო</a:t>
                      </a:r>
                      <a:endParaRPr lang="ka-GE" sz="900" b="1" i="0" u="none" strike="noStrike" dirty="0">
                        <a:solidFill>
                          <a:srgbClr val="000000"/>
                        </a:solidFill>
                        <a:effectLst/>
                        <a:latin typeface="Sylfaen" panose="010A0502050306030303" pitchFamily="18" charset="0"/>
                      </a:endParaRPr>
                    </a:p>
                  </a:txBody>
                  <a:tcPr marL="7897" marR="7897" marT="7897" marB="0" anchor="ctr"/>
                </a:tc>
                <a:tc>
                  <a:txBody>
                    <a:bodyPr/>
                    <a:lstStyle/>
                    <a:p>
                      <a:pPr algn="ctr" fontAlgn="ctr"/>
                      <a:r>
                        <a:rPr lang="en-US" sz="900" b="1" u="none" strike="noStrike" dirty="0">
                          <a:effectLst/>
                        </a:rPr>
                        <a:t>11</a:t>
                      </a:r>
                      <a:endParaRPr lang="en-US" sz="900" b="1" i="0" u="none" strike="noStrike" dirty="0">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b="1" u="none" strike="noStrike" dirty="0">
                          <a:effectLst/>
                        </a:rPr>
                        <a:t> </a:t>
                      </a:r>
                      <a:endParaRPr lang="en-US" sz="900" b="1" i="0" u="none" strike="noStrike" dirty="0">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b="1" u="none" strike="noStrike" dirty="0">
                          <a:effectLst/>
                        </a:rPr>
                        <a:t> </a:t>
                      </a:r>
                      <a:endParaRPr lang="en-US" sz="900" b="1" i="0" u="none" strike="noStrike" dirty="0">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b="1" u="none" strike="noStrike" dirty="0">
                          <a:effectLst/>
                        </a:rPr>
                        <a:t>16,400.00</a:t>
                      </a:r>
                      <a:endParaRPr lang="en-US" sz="900" b="1" i="0" u="none" strike="noStrike" dirty="0">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b="1" u="none" strike="noStrike" dirty="0">
                          <a:effectLst/>
                        </a:rPr>
                        <a:t>196,800.00</a:t>
                      </a:r>
                      <a:endParaRPr lang="en-US" sz="900" b="1" i="0" u="none" strike="noStrike" dirty="0">
                        <a:solidFill>
                          <a:srgbClr val="000000"/>
                        </a:solidFill>
                        <a:effectLst/>
                        <a:latin typeface="Calibri" panose="020F0502020204030204" pitchFamily="34" charset="0"/>
                      </a:endParaRPr>
                    </a:p>
                  </a:txBody>
                  <a:tcPr marL="7897" marR="7897" marT="7897" marB="0" anchor="ctr"/>
                </a:tc>
                <a:extLst>
                  <a:ext uri="{0D108BD9-81ED-4DB2-BD59-A6C34878D82A}">
                    <a16:rowId xmlns:a16="http://schemas.microsoft.com/office/drawing/2014/main" val="1611725877"/>
                  </a:ext>
                </a:extLst>
              </a:tr>
              <a:tr h="135488">
                <a:tc>
                  <a:txBody>
                    <a:bodyPr/>
                    <a:lstStyle/>
                    <a:p>
                      <a:pPr algn="ctr" fontAlgn="ctr"/>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l" fontAlgn="ctr"/>
                      <a:r>
                        <a:rPr lang="ka-GE" sz="900" u="none" strike="noStrike">
                          <a:effectLst/>
                        </a:rPr>
                        <a:t>სამმართველოს უფროსი</a:t>
                      </a:r>
                      <a:endParaRPr lang="ka-GE" sz="900" b="0" i="0" u="none" strike="noStrike">
                        <a:solidFill>
                          <a:srgbClr val="000000"/>
                        </a:solidFill>
                        <a:effectLst/>
                        <a:latin typeface="Sylfaen" panose="010A0502050306030303" pitchFamily="18" charset="0"/>
                      </a:endParaRPr>
                    </a:p>
                  </a:txBody>
                  <a:tcPr marL="7897" marR="7897" marT="7897" marB="0" anchor="ctr"/>
                </a:tc>
                <a:tc>
                  <a:txBody>
                    <a:bodyPr/>
                    <a:lstStyle/>
                    <a:p>
                      <a:pPr algn="ctr" fontAlgn="ctr"/>
                      <a:r>
                        <a:rPr lang="en-US" sz="900" u="none" strike="noStrike">
                          <a:effectLst/>
                        </a:rPr>
                        <a:t>1</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2.80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2,800.00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2,800.00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33,600.00</a:t>
                      </a:r>
                      <a:endParaRPr lang="en-US" sz="900" b="0" i="0" u="none" strike="noStrike">
                        <a:solidFill>
                          <a:srgbClr val="000000"/>
                        </a:solidFill>
                        <a:effectLst/>
                        <a:latin typeface="Calibri" panose="020F0502020204030204" pitchFamily="34" charset="0"/>
                      </a:endParaRPr>
                    </a:p>
                  </a:txBody>
                  <a:tcPr marL="7897" marR="7897" marT="7897" marB="0" anchor="ctr"/>
                </a:tc>
                <a:extLst>
                  <a:ext uri="{0D108BD9-81ED-4DB2-BD59-A6C34878D82A}">
                    <a16:rowId xmlns:a16="http://schemas.microsoft.com/office/drawing/2014/main" val="3104250702"/>
                  </a:ext>
                </a:extLst>
              </a:tr>
              <a:tr h="135488">
                <a:tc>
                  <a:txBody>
                    <a:bodyPr/>
                    <a:lstStyle/>
                    <a:p>
                      <a:pPr algn="ctr" fontAlgn="ctr"/>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l" fontAlgn="ctr"/>
                      <a:r>
                        <a:rPr lang="ka-GE" sz="900" u="none" strike="noStrike">
                          <a:effectLst/>
                        </a:rPr>
                        <a:t>მთავარი სპეციალისტი</a:t>
                      </a:r>
                      <a:endParaRPr lang="ka-GE" sz="900" b="0" i="0" u="none" strike="noStrike">
                        <a:solidFill>
                          <a:srgbClr val="000000"/>
                        </a:solidFill>
                        <a:effectLst/>
                        <a:latin typeface="Sylfaen" panose="010A0502050306030303" pitchFamily="18" charset="0"/>
                      </a:endParaRPr>
                    </a:p>
                  </a:txBody>
                  <a:tcPr marL="7897" marR="7897" marT="7897" marB="0" anchor="ctr"/>
                </a:tc>
                <a:tc>
                  <a:txBody>
                    <a:bodyPr/>
                    <a:lstStyle/>
                    <a:p>
                      <a:pPr algn="ctr" fontAlgn="ctr"/>
                      <a:r>
                        <a:rPr lang="en-US" sz="900" u="none" strike="noStrike">
                          <a:effectLst/>
                        </a:rPr>
                        <a:t>1</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1.50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1,500.00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1,500.00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18,000.00</a:t>
                      </a:r>
                      <a:endParaRPr lang="en-US" sz="900" b="0" i="0" u="none" strike="noStrike">
                        <a:solidFill>
                          <a:srgbClr val="000000"/>
                        </a:solidFill>
                        <a:effectLst/>
                        <a:latin typeface="Calibri" panose="020F0502020204030204" pitchFamily="34" charset="0"/>
                      </a:endParaRPr>
                    </a:p>
                  </a:txBody>
                  <a:tcPr marL="7897" marR="7897" marT="7897" marB="0" anchor="ctr"/>
                </a:tc>
                <a:extLst>
                  <a:ext uri="{0D108BD9-81ED-4DB2-BD59-A6C34878D82A}">
                    <a16:rowId xmlns:a16="http://schemas.microsoft.com/office/drawing/2014/main" val="3711372542"/>
                  </a:ext>
                </a:extLst>
              </a:tr>
              <a:tr h="135488">
                <a:tc>
                  <a:txBody>
                    <a:bodyPr/>
                    <a:lstStyle/>
                    <a:p>
                      <a:pPr algn="ctr" fontAlgn="ctr"/>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l" fontAlgn="ctr"/>
                      <a:r>
                        <a:rPr lang="ka-GE" sz="900" u="none" strike="noStrike">
                          <a:effectLst/>
                        </a:rPr>
                        <a:t>მთავარი სპეციალისტი</a:t>
                      </a:r>
                      <a:endParaRPr lang="ka-GE" sz="900" b="0" i="0" u="none" strike="noStrike">
                        <a:solidFill>
                          <a:srgbClr val="000000"/>
                        </a:solidFill>
                        <a:effectLst/>
                        <a:latin typeface="Sylfaen" panose="010A0502050306030303" pitchFamily="18" charset="0"/>
                      </a:endParaRPr>
                    </a:p>
                  </a:txBody>
                  <a:tcPr marL="7897" marR="7897" marT="7897" marB="0" anchor="ctr"/>
                </a:tc>
                <a:tc>
                  <a:txBody>
                    <a:bodyPr/>
                    <a:lstStyle/>
                    <a:p>
                      <a:pPr algn="ctr" fontAlgn="ctr"/>
                      <a:r>
                        <a:rPr lang="en-US" sz="900" u="none" strike="noStrike">
                          <a:effectLst/>
                        </a:rPr>
                        <a:t>7</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1.40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1,400.00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9,800.00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117,600.00</a:t>
                      </a:r>
                      <a:endParaRPr lang="en-US" sz="900" b="0" i="0" u="none" strike="noStrike">
                        <a:solidFill>
                          <a:srgbClr val="000000"/>
                        </a:solidFill>
                        <a:effectLst/>
                        <a:latin typeface="Calibri" panose="020F0502020204030204" pitchFamily="34" charset="0"/>
                      </a:endParaRPr>
                    </a:p>
                  </a:txBody>
                  <a:tcPr marL="7897" marR="7897" marT="7897" marB="0" anchor="ctr"/>
                </a:tc>
                <a:extLst>
                  <a:ext uri="{0D108BD9-81ED-4DB2-BD59-A6C34878D82A}">
                    <a16:rowId xmlns:a16="http://schemas.microsoft.com/office/drawing/2014/main" val="1146595694"/>
                  </a:ext>
                </a:extLst>
              </a:tr>
              <a:tr h="135488">
                <a:tc>
                  <a:txBody>
                    <a:bodyPr/>
                    <a:lstStyle/>
                    <a:p>
                      <a:pPr algn="ctr" fontAlgn="ctr"/>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l" fontAlgn="ctr"/>
                      <a:r>
                        <a:rPr lang="ka-GE" sz="900" u="none" strike="noStrike">
                          <a:effectLst/>
                        </a:rPr>
                        <a:t>უფროსი სპეციალისტი</a:t>
                      </a:r>
                      <a:endParaRPr lang="ka-GE" sz="900" b="0" i="0" u="none" strike="noStrike">
                        <a:solidFill>
                          <a:srgbClr val="000000"/>
                        </a:solidFill>
                        <a:effectLst/>
                        <a:latin typeface="Sylfaen" panose="010A0502050306030303" pitchFamily="18" charset="0"/>
                      </a:endParaRPr>
                    </a:p>
                  </a:txBody>
                  <a:tcPr marL="7897" marR="7897" marT="7897" marB="0" anchor="ctr"/>
                </a:tc>
                <a:tc>
                  <a:txBody>
                    <a:bodyPr/>
                    <a:lstStyle/>
                    <a:p>
                      <a:pPr algn="ctr" fontAlgn="ctr"/>
                      <a:r>
                        <a:rPr lang="en-US" sz="900" u="none" strike="noStrike">
                          <a:effectLst/>
                        </a:rPr>
                        <a:t>2</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1.15</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1,150.00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2,300.00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27,600.00</a:t>
                      </a:r>
                      <a:endParaRPr lang="en-US" sz="900" b="0" i="0" u="none" strike="noStrike">
                        <a:solidFill>
                          <a:srgbClr val="000000"/>
                        </a:solidFill>
                        <a:effectLst/>
                        <a:latin typeface="Calibri" panose="020F0502020204030204" pitchFamily="34" charset="0"/>
                      </a:endParaRPr>
                    </a:p>
                  </a:txBody>
                  <a:tcPr marL="7897" marR="7897" marT="7897" marB="0" anchor="ctr"/>
                </a:tc>
                <a:extLst>
                  <a:ext uri="{0D108BD9-81ED-4DB2-BD59-A6C34878D82A}">
                    <a16:rowId xmlns:a16="http://schemas.microsoft.com/office/drawing/2014/main" val="3628634287"/>
                  </a:ext>
                </a:extLst>
              </a:tr>
              <a:tr h="406466">
                <a:tc>
                  <a:txBody>
                    <a:bodyPr/>
                    <a:lstStyle/>
                    <a:p>
                      <a:pPr algn="ctr" fontAlgn="ctr"/>
                      <a:r>
                        <a:rPr lang="en-US" sz="900" b="1" u="none" strike="noStrike" dirty="0">
                          <a:effectLst/>
                        </a:rPr>
                        <a:t>2</a:t>
                      </a:r>
                      <a:endParaRPr lang="en-US" sz="900" b="1" i="0" u="none" strike="noStrike" dirty="0">
                        <a:solidFill>
                          <a:srgbClr val="000000"/>
                        </a:solidFill>
                        <a:effectLst/>
                        <a:latin typeface="Calibri" panose="020F0502020204030204" pitchFamily="34" charset="0"/>
                      </a:endParaRPr>
                    </a:p>
                  </a:txBody>
                  <a:tcPr marL="7897" marR="7897" marT="7897" marB="0" anchor="ctr"/>
                </a:tc>
                <a:tc>
                  <a:txBody>
                    <a:bodyPr/>
                    <a:lstStyle/>
                    <a:p>
                      <a:pPr algn="l" fontAlgn="ctr"/>
                      <a:r>
                        <a:rPr lang="ka-GE" sz="900" b="1" u="none" strike="noStrike" dirty="0">
                          <a:effectLst/>
                        </a:rPr>
                        <a:t>სახელმწიფო პროგრამების ფინანსური ადმინისტრირების სამმართველო</a:t>
                      </a:r>
                      <a:endParaRPr lang="ka-GE" sz="900" b="1" i="0" u="none" strike="noStrike" dirty="0">
                        <a:solidFill>
                          <a:srgbClr val="000000"/>
                        </a:solidFill>
                        <a:effectLst/>
                        <a:latin typeface="Sylfaen" panose="010A0502050306030303" pitchFamily="18" charset="0"/>
                      </a:endParaRPr>
                    </a:p>
                  </a:txBody>
                  <a:tcPr marL="7897" marR="7897" marT="7897" marB="0" anchor="ctr"/>
                </a:tc>
                <a:tc>
                  <a:txBody>
                    <a:bodyPr/>
                    <a:lstStyle/>
                    <a:p>
                      <a:pPr algn="ctr" fontAlgn="ctr"/>
                      <a:r>
                        <a:rPr lang="en-US" sz="900" b="1" u="none" strike="noStrike" dirty="0">
                          <a:effectLst/>
                        </a:rPr>
                        <a:t>9</a:t>
                      </a:r>
                      <a:endParaRPr lang="en-US" sz="900" b="1" i="0" u="none" strike="noStrike" dirty="0">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b="1" u="none" strike="noStrike" dirty="0">
                          <a:effectLst/>
                        </a:rPr>
                        <a:t> </a:t>
                      </a:r>
                      <a:endParaRPr lang="en-US" sz="900" b="1" i="0" u="none" strike="noStrike" dirty="0">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b="1" u="none" strike="noStrike" dirty="0">
                          <a:effectLst/>
                        </a:rPr>
                        <a:t> </a:t>
                      </a:r>
                      <a:endParaRPr lang="en-US" sz="900" b="1" i="0" u="none" strike="noStrike" dirty="0">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b="1" u="none" strike="noStrike" dirty="0">
                          <a:effectLst/>
                        </a:rPr>
                        <a:t>13,750.00</a:t>
                      </a:r>
                      <a:endParaRPr lang="en-US" sz="900" b="1" i="0" u="none" strike="noStrike" dirty="0">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b="1" u="none" strike="noStrike" dirty="0">
                          <a:effectLst/>
                        </a:rPr>
                        <a:t>165,000.00</a:t>
                      </a:r>
                      <a:endParaRPr lang="en-US" sz="900" b="1" i="0" u="none" strike="noStrike" dirty="0">
                        <a:solidFill>
                          <a:srgbClr val="000000"/>
                        </a:solidFill>
                        <a:effectLst/>
                        <a:latin typeface="Calibri" panose="020F0502020204030204" pitchFamily="34" charset="0"/>
                      </a:endParaRPr>
                    </a:p>
                  </a:txBody>
                  <a:tcPr marL="7897" marR="7897" marT="7897" marB="0" anchor="ctr"/>
                </a:tc>
                <a:extLst>
                  <a:ext uri="{0D108BD9-81ED-4DB2-BD59-A6C34878D82A}">
                    <a16:rowId xmlns:a16="http://schemas.microsoft.com/office/drawing/2014/main" val="2059578298"/>
                  </a:ext>
                </a:extLst>
              </a:tr>
              <a:tr h="135488">
                <a:tc>
                  <a:txBody>
                    <a:bodyPr/>
                    <a:lstStyle/>
                    <a:p>
                      <a:pPr algn="ctr" fontAlgn="ctr"/>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l" fontAlgn="ctr"/>
                      <a:r>
                        <a:rPr lang="ka-GE" sz="900" u="none" strike="noStrike">
                          <a:effectLst/>
                        </a:rPr>
                        <a:t>სამმართველოს უფროსი</a:t>
                      </a:r>
                      <a:endParaRPr lang="ka-GE" sz="900" b="0" i="0" u="none" strike="noStrike">
                        <a:solidFill>
                          <a:srgbClr val="000000"/>
                        </a:solidFill>
                        <a:effectLst/>
                        <a:latin typeface="Sylfaen" panose="010A0502050306030303" pitchFamily="18" charset="0"/>
                      </a:endParaRPr>
                    </a:p>
                  </a:txBody>
                  <a:tcPr marL="7897" marR="7897" marT="7897" marB="0" anchor="ctr"/>
                </a:tc>
                <a:tc>
                  <a:txBody>
                    <a:bodyPr/>
                    <a:lstStyle/>
                    <a:p>
                      <a:pPr algn="ctr" fontAlgn="ctr"/>
                      <a:r>
                        <a:rPr lang="en-US" sz="900" u="none" strike="noStrike">
                          <a:effectLst/>
                        </a:rPr>
                        <a:t>1</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2.80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2,800.00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2,800.00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33,600.00</a:t>
                      </a:r>
                      <a:endParaRPr lang="en-US" sz="900" b="0" i="0" u="none" strike="noStrike">
                        <a:solidFill>
                          <a:srgbClr val="000000"/>
                        </a:solidFill>
                        <a:effectLst/>
                        <a:latin typeface="Calibri" panose="020F0502020204030204" pitchFamily="34" charset="0"/>
                      </a:endParaRPr>
                    </a:p>
                  </a:txBody>
                  <a:tcPr marL="7897" marR="7897" marT="7897" marB="0" anchor="ctr"/>
                </a:tc>
                <a:extLst>
                  <a:ext uri="{0D108BD9-81ED-4DB2-BD59-A6C34878D82A}">
                    <a16:rowId xmlns:a16="http://schemas.microsoft.com/office/drawing/2014/main" val="3666916128"/>
                  </a:ext>
                </a:extLst>
              </a:tr>
              <a:tr h="135488">
                <a:tc>
                  <a:txBody>
                    <a:bodyPr/>
                    <a:lstStyle/>
                    <a:p>
                      <a:pPr algn="ctr" fontAlgn="ctr"/>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l" fontAlgn="ctr"/>
                      <a:r>
                        <a:rPr lang="ka-GE" sz="900" u="none" strike="noStrike">
                          <a:effectLst/>
                        </a:rPr>
                        <a:t>მთავარი სპეციალისტი</a:t>
                      </a:r>
                      <a:endParaRPr lang="ka-GE" sz="900" b="0" i="0" u="none" strike="noStrike">
                        <a:solidFill>
                          <a:srgbClr val="000000"/>
                        </a:solidFill>
                        <a:effectLst/>
                        <a:latin typeface="Sylfaen" panose="010A0502050306030303" pitchFamily="18" charset="0"/>
                      </a:endParaRPr>
                    </a:p>
                  </a:txBody>
                  <a:tcPr marL="7897" marR="7897" marT="7897" marB="0" anchor="ctr"/>
                </a:tc>
                <a:tc>
                  <a:txBody>
                    <a:bodyPr/>
                    <a:lstStyle/>
                    <a:p>
                      <a:pPr algn="ctr" fontAlgn="ctr"/>
                      <a:r>
                        <a:rPr lang="en-US" sz="900" u="none" strike="noStrike">
                          <a:effectLst/>
                        </a:rPr>
                        <a:t>7</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1.40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1,400.00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9,800.00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117,600.00</a:t>
                      </a:r>
                      <a:endParaRPr lang="en-US" sz="900" b="0" i="0" u="none" strike="noStrike">
                        <a:solidFill>
                          <a:srgbClr val="000000"/>
                        </a:solidFill>
                        <a:effectLst/>
                        <a:latin typeface="Calibri" panose="020F0502020204030204" pitchFamily="34" charset="0"/>
                      </a:endParaRPr>
                    </a:p>
                  </a:txBody>
                  <a:tcPr marL="7897" marR="7897" marT="7897" marB="0" anchor="ctr"/>
                </a:tc>
                <a:extLst>
                  <a:ext uri="{0D108BD9-81ED-4DB2-BD59-A6C34878D82A}">
                    <a16:rowId xmlns:a16="http://schemas.microsoft.com/office/drawing/2014/main" val="485598267"/>
                  </a:ext>
                </a:extLst>
              </a:tr>
              <a:tr h="155812">
                <a:tc>
                  <a:txBody>
                    <a:bodyPr/>
                    <a:lstStyle/>
                    <a:p>
                      <a:pPr algn="ctr" fontAlgn="ctr"/>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l" fontAlgn="ctr"/>
                      <a:r>
                        <a:rPr lang="ka-GE" sz="900" u="none" strike="noStrike">
                          <a:effectLst/>
                        </a:rPr>
                        <a:t>უფროსი სპეციალისტი</a:t>
                      </a:r>
                      <a:endParaRPr lang="ka-GE" sz="900" b="0" i="0" u="none" strike="noStrike">
                        <a:solidFill>
                          <a:srgbClr val="000000"/>
                        </a:solidFill>
                        <a:effectLst/>
                        <a:latin typeface="Sylfaen" panose="010A0502050306030303" pitchFamily="18" charset="0"/>
                      </a:endParaRPr>
                    </a:p>
                  </a:txBody>
                  <a:tcPr marL="7897" marR="7897" marT="7897" marB="0" anchor="ctr"/>
                </a:tc>
                <a:tc>
                  <a:txBody>
                    <a:bodyPr/>
                    <a:lstStyle/>
                    <a:p>
                      <a:pPr algn="ctr" fontAlgn="ctr"/>
                      <a:r>
                        <a:rPr lang="en-US" sz="900" u="none" strike="noStrike">
                          <a:effectLst/>
                        </a:rPr>
                        <a:t>1</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1.15</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1,150.00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1,150.00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13,800.00</a:t>
                      </a:r>
                      <a:endParaRPr lang="en-US" sz="900" b="0" i="0" u="none" strike="noStrike">
                        <a:solidFill>
                          <a:srgbClr val="000000"/>
                        </a:solidFill>
                        <a:effectLst/>
                        <a:latin typeface="Calibri" panose="020F0502020204030204" pitchFamily="34" charset="0"/>
                      </a:endParaRPr>
                    </a:p>
                  </a:txBody>
                  <a:tcPr marL="7897" marR="7897" marT="7897" marB="0" anchor="ctr"/>
                </a:tc>
                <a:extLst>
                  <a:ext uri="{0D108BD9-81ED-4DB2-BD59-A6C34878D82A}">
                    <a16:rowId xmlns:a16="http://schemas.microsoft.com/office/drawing/2014/main" val="3927433824"/>
                  </a:ext>
                </a:extLst>
              </a:tr>
              <a:tr h="270977">
                <a:tc>
                  <a:txBody>
                    <a:bodyPr/>
                    <a:lstStyle/>
                    <a:p>
                      <a:pPr algn="ctr" fontAlgn="ctr"/>
                      <a:r>
                        <a:rPr lang="en-US" sz="900" b="1" u="none" strike="noStrike" dirty="0">
                          <a:effectLst/>
                        </a:rPr>
                        <a:t>3</a:t>
                      </a:r>
                      <a:endParaRPr lang="en-US" sz="900" b="1" i="0" u="none" strike="noStrike" dirty="0">
                        <a:solidFill>
                          <a:srgbClr val="000000"/>
                        </a:solidFill>
                        <a:effectLst/>
                        <a:latin typeface="Calibri" panose="020F0502020204030204" pitchFamily="34" charset="0"/>
                      </a:endParaRPr>
                    </a:p>
                  </a:txBody>
                  <a:tcPr marL="7897" marR="7897" marT="7897" marB="0" anchor="ctr"/>
                </a:tc>
                <a:tc>
                  <a:txBody>
                    <a:bodyPr/>
                    <a:lstStyle/>
                    <a:p>
                      <a:pPr algn="l" fontAlgn="ctr"/>
                      <a:r>
                        <a:rPr lang="ka-GE" sz="900" b="1" u="none" strike="noStrike" dirty="0">
                          <a:effectLst/>
                        </a:rPr>
                        <a:t>სახელმწიფო შესყიდვების სამმართველო</a:t>
                      </a:r>
                      <a:endParaRPr lang="ka-GE" sz="900" b="1" i="0" u="none" strike="noStrike" dirty="0">
                        <a:solidFill>
                          <a:srgbClr val="000000"/>
                        </a:solidFill>
                        <a:effectLst/>
                        <a:latin typeface="Sylfaen" panose="010A0502050306030303" pitchFamily="18" charset="0"/>
                      </a:endParaRPr>
                    </a:p>
                  </a:txBody>
                  <a:tcPr marL="7897" marR="7897" marT="7897" marB="0" anchor="ctr"/>
                </a:tc>
                <a:tc>
                  <a:txBody>
                    <a:bodyPr/>
                    <a:lstStyle/>
                    <a:p>
                      <a:pPr algn="ctr" fontAlgn="ctr"/>
                      <a:r>
                        <a:rPr lang="en-US" sz="900" b="1" u="none" strike="noStrike" dirty="0">
                          <a:effectLst/>
                        </a:rPr>
                        <a:t>6</a:t>
                      </a:r>
                      <a:endParaRPr lang="en-US" sz="900" b="1" i="0" u="none" strike="noStrike" dirty="0">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b="1" u="none" strike="noStrike" dirty="0">
                          <a:effectLst/>
                        </a:rPr>
                        <a:t> </a:t>
                      </a:r>
                      <a:endParaRPr lang="en-US" sz="900" b="1" i="0" u="none" strike="noStrike" dirty="0">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b="1" u="none" strike="noStrike" dirty="0">
                          <a:effectLst/>
                        </a:rPr>
                        <a:t> </a:t>
                      </a:r>
                      <a:endParaRPr lang="en-US" sz="900" b="1" i="0" u="none" strike="noStrike" dirty="0">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b="1" u="none" strike="noStrike" dirty="0">
                          <a:effectLst/>
                        </a:rPr>
                        <a:t>9,800.00</a:t>
                      </a:r>
                      <a:endParaRPr lang="en-US" sz="900" b="1" i="0" u="none" strike="noStrike" dirty="0">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b="1" u="none" strike="noStrike" dirty="0">
                          <a:effectLst/>
                        </a:rPr>
                        <a:t>117,600.00</a:t>
                      </a:r>
                      <a:endParaRPr lang="en-US" sz="900" b="1" i="0" u="none" strike="noStrike" dirty="0">
                        <a:solidFill>
                          <a:srgbClr val="000000"/>
                        </a:solidFill>
                        <a:effectLst/>
                        <a:latin typeface="Calibri" panose="020F0502020204030204" pitchFamily="34" charset="0"/>
                      </a:endParaRPr>
                    </a:p>
                  </a:txBody>
                  <a:tcPr marL="7897" marR="7897" marT="7897" marB="0" anchor="ctr"/>
                </a:tc>
                <a:extLst>
                  <a:ext uri="{0D108BD9-81ED-4DB2-BD59-A6C34878D82A}">
                    <a16:rowId xmlns:a16="http://schemas.microsoft.com/office/drawing/2014/main" val="2397439212"/>
                  </a:ext>
                </a:extLst>
              </a:tr>
              <a:tr h="135488">
                <a:tc>
                  <a:txBody>
                    <a:bodyPr/>
                    <a:lstStyle/>
                    <a:p>
                      <a:pPr algn="ctr" fontAlgn="ctr"/>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l" fontAlgn="ctr"/>
                      <a:r>
                        <a:rPr lang="ka-GE" sz="900" u="none" strike="noStrike">
                          <a:effectLst/>
                        </a:rPr>
                        <a:t>სამმართველოს უფროსი </a:t>
                      </a:r>
                      <a:endParaRPr lang="ka-GE" sz="900" b="0" i="0" u="none" strike="noStrike">
                        <a:solidFill>
                          <a:srgbClr val="000000"/>
                        </a:solidFill>
                        <a:effectLst/>
                        <a:latin typeface="Sylfaen" panose="010A0502050306030303" pitchFamily="18" charset="0"/>
                      </a:endParaRPr>
                    </a:p>
                  </a:txBody>
                  <a:tcPr marL="7897" marR="7897" marT="7897" marB="0" anchor="ctr"/>
                </a:tc>
                <a:tc>
                  <a:txBody>
                    <a:bodyPr/>
                    <a:lstStyle/>
                    <a:p>
                      <a:pPr algn="ctr" fontAlgn="ctr"/>
                      <a:r>
                        <a:rPr lang="en-US" sz="900" u="none" strike="noStrike">
                          <a:effectLst/>
                        </a:rPr>
                        <a:t>1</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2.80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2,800.00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2,800.00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dirty="0">
                          <a:effectLst/>
                        </a:rPr>
                        <a:t>33,600.00</a:t>
                      </a:r>
                      <a:endParaRPr lang="en-US" sz="900" b="0" i="0" u="none" strike="noStrike" dirty="0">
                        <a:solidFill>
                          <a:srgbClr val="000000"/>
                        </a:solidFill>
                        <a:effectLst/>
                        <a:latin typeface="Calibri" panose="020F0502020204030204" pitchFamily="34" charset="0"/>
                      </a:endParaRPr>
                    </a:p>
                  </a:txBody>
                  <a:tcPr marL="7897" marR="7897" marT="7897" marB="0" anchor="ctr"/>
                </a:tc>
                <a:extLst>
                  <a:ext uri="{0D108BD9-81ED-4DB2-BD59-A6C34878D82A}">
                    <a16:rowId xmlns:a16="http://schemas.microsoft.com/office/drawing/2014/main" val="1606277060"/>
                  </a:ext>
                </a:extLst>
              </a:tr>
              <a:tr h="135488">
                <a:tc>
                  <a:txBody>
                    <a:bodyPr/>
                    <a:lstStyle/>
                    <a:p>
                      <a:pPr algn="ctr" fontAlgn="ctr"/>
                      <a:r>
                        <a:rPr lang="en-US" sz="900" u="none" strike="noStrike">
                          <a:effectLst/>
                        </a:rPr>
                        <a:t> </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l" fontAlgn="ctr"/>
                      <a:r>
                        <a:rPr lang="ka-GE" sz="900" u="none" strike="noStrike">
                          <a:effectLst/>
                        </a:rPr>
                        <a:t>მთავარი სპეციალისტი</a:t>
                      </a:r>
                      <a:endParaRPr lang="ka-GE" sz="900" b="0" i="0" u="none" strike="noStrike">
                        <a:solidFill>
                          <a:srgbClr val="000000"/>
                        </a:solidFill>
                        <a:effectLst/>
                        <a:latin typeface="Sylfaen" panose="010A0502050306030303" pitchFamily="18" charset="0"/>
                      </a:endParaRPr>
                    </a:p>
                  </a:txBody>
                  <a:tcPr marL="7897" marR="7897" marT="7897" marB="0" anchor="ctr"/>
                </a:tc>
                <a:tc>
                  <a:txBody>
                    <a:bodyPr/>
                    <a:lstStyle/>
                    <a:p>
                      <a:pPr algn="ctr" fontAlgn="ctr"/>
                      <a:r>
                        <a:rPr lang="en-US" sz="900" u="none" strike="noStrike">
                          <a:effectLst/>
                        </a:rPr>
                        <a:t>5</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1.40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1,400.00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a:effectLst/>
                        </a:rPr>
                        <a:t>7,000.00</a:t>
                      </a:r>
                      <a:endParaRPr lang="en-US" sz="900" b="0" i="0" u="none" strike="noStrike">
                        <a:solidFill>
                          <a:srgbClr val="000000"/>
                        </a:solidFill>
                        <a:effectLst/>
                        <a:latin typeface="Calibri" panose="020F0502020204030204" pitchFamily="34" charset="0"/>
                      </a:endParaRPr>
                    </a:p>
                  </a:txBody>
                  <a:tcPr marL="7897" marR="7897" marT="7897" marB="0" anchor="ctr"/>
                </a:tc>
                <a:tc>
                  <a:txBody>
                    <a:bodyPr/>
                    <a:lstStyle/>
                    <a:p>
                      <a:pPr algn="ctr" fontAlgn="ctr"/>
                      <a:r>
                        <a:rPr lang="en-US" sz="900" u="none" strike="noStrike" dirty="0">
                          <a:effectLst/>
                        </a:rPr>
                        <a:t>84,000.00</a:t>
                      </a:r>
                      <a:endParaRPr lang="en-US" sz="900" b="0" i="0" u="none" strike="noStrike" dirty="0">
                        <a:solidFill>
                          <a:srgbClr val="000000"/>
                        </a:solidFill>
                        <a:effectLst/>
                        <a:latin typeface="Calibri" panose="020F0502020204030204" pitchFamily="34" charset="0"/>
                      </a:endParaRPr>
                    </a:p>
                  </a:txBody>
                  <a:tcPr marL="7897" marR="7897" marT="7897" marB="0" anchor="ctr"/>
                </a:tc>
                <a:extLst>
                  <a:ext uri="{0D108BD9-81ED-4DB2-BD59-A6C34878D82A}">
                    <a16:rowId xmlns:a16="http://schemas.microsoft.com/office/drawing/2014/main" val="839688084"/>
                  </a:ext>
                </a:extLst>
              </a:tr>
            </a:tbl>
          </a:graphicData>
        </a:graphic>
      </p:graphicFrame>
      <p:graphicFrame>
        <p:nvGraphicFramePr>
          <p:cNvPr id="3" name="Diagram 2"/>
          <p:cNvGraphicFramePr/>
          <p:nvPr>
            <p:extLst>
              <p:ext uri="{D42A27DB-BD31-4B8C-83A1-F6EECF244321}">
                <p14:modId xmlns:p14="http://schemas.microsoft.com/office/powerpoint/2010/main" val="895232996"/>
              </p:ext>
            </p:extLst>
          </p:nvPr>
        </p:nvGraphicFramePr>
        <p:xfrm>
          <a:off x="835269" y="1770920"/>
          <a:ext cx="7481945" cy="13327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32483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p:nvPr/>
        </p:nvCxnSpPr>
        <p:spPr>
          <a:xfrm>
            <a:off x="1016312" y="6374057"/>
            <a:ext cx="7632848" cy="0"/>
          </a:xfrm>
          <a:prstGeom prst="line">
            <a:avLst/>
          </a:prstGeom>
          <a:ln w="19050">
            <a:solidFill>
              <a:schemeClr val="bg1">
                <a:lumMod val="75000"/>
              </a:schemeClr>
            </a:solidFill>
          </a:ln>
        </p:spPr>
        <p:style>
          <a:lnRef idx="1">
            <a:schemeClr val="dk1"/>
          </a:lnRef>
          <a:fillRef idx="0">
            <a:schemeClr val="dk1"/>
          </a:fillRef>
          <a:effectRef idx="0">
            <a:schemeClr val="dk1"/>
          </a:effectRef>
          <a:fontRef idx="minor">
            <a:schemeClr val="tx1"/>
          </a:fontRef>
        </p:style>
      </p:cxn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528"/>
            <a:ext cx="9144000" cy="1181951"/>
          </a:xfrm>
          <a:prstGeom prst="rect">
            <a:avLst/>
          </a:prstGeom>
        </p:spPr>
      </p:pic>
      <p:sp>
        <p:nvSpPr>
          <p:cNvPr id="14" name="TextBox 13"/>
          <p:cNvSpPr txBox="1"/>
          <p:nvPr/>
        </p:nvSpPr>
        <p:spPr>
          <a:xfrm>
            <a:off x="5105400" y="6324600"/>
            <a:ext cx="3992880" cy="276999"/>
          </a:xfrm>
          <a:prstGeom prst="rect">
            <a:avLst/>
          </a:prstGeom>
          <a:noFill/>
        </p:spPr>
        <p:txBody>
          <a:bodyPr wrap="square" rtlCol="0">
            <a:spAutoFit/>
          </a:bodyPr>
          <a:lstStyle/>
          <a:p>
            <a:pPr algn="r"/>
            <a:r>
              <a:rPr lang="ka-GE" sz="1200" b="1" dirty="0" smtClean="0">
                <a:solidFill>
                  <a:schemeClr val="tx2"/>
                </a:solidFill>
                <a:effectLst>
                  <a:outerShdw blurRad="38100" dist="38100" dir="2700000" algn="tl">
                    <a:srgbClr val="000000">
                      <a:alpha val="43137"/>
                    </a:srgbClr>
                  </a:outerShdw>
                </a:effectLst>
              </a:rPr>
              <a:t>ეკონომიკური დეპარტამენტი</a:t>
            </a:r>
            <a:endParaRPr lang="ka-GE" sz="1200" b="1" dirty="0">
              <a:solidFill>
                <a:schemeClr val="tx2"/>
              </a:solidFill>
              <a:effectLst>
                <a:outerShdw blurRad="38100" dist="38100" dir="2700000" algn="tl">
                  <a:srgbClr val="000000">
                    <a:alpha val="43137"/>
                  </a:srgbClr>
                </a:outerShdw>
              </a:effectLst>
            </a:endParaRPr>
          </a:p>
        </p:txBody>
      </p:sp>
      <p:sp>
        <p:nvSpPr>
          <p:cNvPr id="9" name="Title 2"/>
          <p:cNvSpPr>
            <a:spLocks noGrp="1"/>
          </p:cNvSpPr>
          <p:nvPr>
            <p:ph type="ctrTitle"/>
          </p:nvPr>
        </p:nvSpPr>
        <p:spPr>
          <a:xfrm>
            <a:off x="762000" y="1958975"/>
            <a:ext cx="7772400" cy="1470025"/>
          </a:xfrm>
        </p:spPr>
        <p:txBody>
          <a:bodyPr>
            <a:normAutofit fontScale="90000"/>
          </a:bodyPr>
          <a:lstStyle/>
          <a:p>
            <a:r>
              <a:rPr lang="ka-GE" b="1" dirty="0" smtClean="0"/>
              <a:t>გმადლობთ ყურადღებისთვის</a:t>
            </a:r>
            <a:r>
              <a:rPr lang="ka-GE" dirty="0" smtClean="0"/>
              <a:t/>
            </a:r>
            <a:br>
              <a:rPr lang="ka-GE" dirty="0" smtClean="0"/>
            </a:br>
            <a:r>
              <a:rPr lang="ka-GE" dirty="0"/>
              <a:t/>
            </a:r>
            <a:br>
              <a:rPr lang="ka-GE" dirty="0"/>
            </a:br>
            <a:r>
              <a:rPr lang="ka-GE" dirty="0" smtClean="0"/>
              <a:t>კითხვები </a:t>
            </a:r>
            <a:endParaRPr lang="en-US" dirty="0"/>
          </a:p>
        </p:txBody>
      </p:sp>
      <p:pic>
        <p:nvPicPr>
          <p:cNvPr id="10" name="Picture 2" descr="C:\Users\gchakhaia.SAO\Desktop\10_0161335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0356" y="3840480"/>
            <a:ext cx="2364759" cy="23780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27962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105400" y="6513492"/>
            <a:ext cx="3992880" cy="276999"/>
          </a:xfrm>
          <a:prstGeom prst="rect">
            <a:avLst/>
          </a:prstGeom>
          <a:noFill/>
        </p:spPr>
        <p:txBody>
          <a:bodyPr wrap="square" rtlCol="0">
            <a:spAutoFit/>
          </a:bodyPr>
          <a:lstStyle/>
          <a:p>
            <a:pPr algn="r"/>
            <a:r>
              <a:rPr lang="ka-GE" sz="1200" b="1" dirty="0" smtClean="0">
                <a:solidFill>
                  <a:schemeClr val="tx2"/>
                </a:solidFill>
                <a:effectLst>
                  <a:outerShdw blurRad="38100" dist="38100" dir="2700000" algn="tl">
                    <a:srgbClr val="000000">
                      <a:alpha val="43137"/>
                    </a:srgbClr>
                  </a:outerShdw>
                </a:effectLst>
              </a:rPr>
              <a:t>ეკონომიკური დეპარტამენტი</a:t>
            </a:r>
            <a:endParaRPr lang="en-US" sz="1200" b="1" dirty="0">
              <a:solidFill>
                <a:schemeClr val="tx2"/>
              </a:solidFill>
              <a:effectLst>
                <a:outerShdw blurRad="38100" dist="38100" dir="2700000" algn="tl">
                  <a:srgbClr val="000000">
                    <a:alpha val="43137"/>
                  </a:srgbClr>
                </a:outerShdw>
              </a:effectLst>
            </a:endParaRPr>
          </a:p>
        </p:txBody>
      </p:sp>
      <p:cxnSp>
        <p:nvCxnSpPr>
          <p:cNvPr id="8" name="Straight Connector 7"/>
          <p:cNvCxnSpPr/>
          <p:nvPr/>
        </p:nvCxnSpPr>
        <p:spPr>
          <a:xfrm>
            <a:off x="1016312" y="6374057"/>
            <a:ext cx="7632848" cy="0"/>
          </a:xfrm>
          <a:prstGeom prst="line">
            <a:avLst/>
          </a:prstGeom>
          <a:ln w="19050">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9" name="Title 1"/>
          <p:cNvSpPr txBox="1">
            <a:spLocks/>
          </p:cNvSpPr>
          <p:nvPr/>
        </p:nvSpPr>
        <p:spPr>
          <a:xfrm>
            <a:off x="228600" y="1201574"/>
            <a:ext cx="8229600" cy="685800"/>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ka-GE" sz="2200" b="1" i="1" dirty="0">
                <a:solidFill>
                  <a:schemeClr val="tx2"/>
                </a:solidFill>
                <a:effectLst>
                  <a:outerShdw blurRad="38100" dist="38100" dir="2700000" algn="tl">
                    <a:srgbClr val="000000">
                      <a:alpha val="43137"/>
                    </a:srgbClr>
                  </a:outerShdw>
                </a:effectLst>
              </a:rPr>
              <a:t>დეპარტამენტის სტრუქტურა</a:t>
            </a:r>
            <a:endParaRPr lang="en-US" sz="2200" b="1" i="1" dirty="0">
              <a:solidFill>
                <a:schemeClr val="tx2"/>
              </a:solidFill>
              <a:effectLst>
                <a:outerShdw blurRad="38100" dist="38100" dir="2700000" algn="tl">
                  <a:srgbClr val="000000">
                    <a:alpha val="43137"/>
                  </a:srgbClr>
                </a:outerShdw>
              </a:effectLst>
            </a:endParaRPr>
          </a:p>
        </p:txBody>
      </p:sp>
      <p:pic>
        <p:nvPicPr>
          <p:cNvPr id="13" name="Picture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528"/>
            <a:ext cx="9144000" cy="1181951"/>
          </a:xfrm>
          <a:prstGeom prst="rect">
            <a:avLst/>
          </a:prstGeom>
        </p:spPr>
      </p:pic>
      <p:graphicFrame>
        <p:nvGraphicFramePr>
          <p:cNvPr id="2" name="Diagram 1"/>
          <p:cNvGraphicFramePr/>
          <p:nvPr>
            <p:extLst>
              <p:ext uri="{D42A27DB-BD31-4B8C-83A1-F6EECF244321}">
                <p14:modId xmlns:p14="http://schemas.microsoft.com/office/powerpoint/2010/main" val="1238680255"/>
              </p:ext>
            </p:extLst>
          </p:nvPr>
        </p:nvGraphicFramePr>
        <p:xfrm>
          <a:off x="347472" y="1872488"/>
          <a:ext cx="7909560" cy="36870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207849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105400" y="6513492"/>
            <a:ext cx="3992880" cy="276999"/>
          </a:xfrm>
          <a:prstGeom prst="rect">
            <a:avLst/>
          </a:prstGeom>
          <a:noFill/>
        </p:spPr>
        <p:txBody>
          <a:bodyPr wrap="square" rtlCol="0">
            <a:spAutoFit/>
          </a:bodyPr>
          <a:lstStyle/>
          <a:p>
            <a:pPr algn="r"/>
            <a:r>
              <a:rPr lang="ka-GE" sz="1200" b="1" dirty="0" smtClean="0">
                <a:solidFill>
                  <a:schemeClr val="tx2"/>
                </a:solidFill>
                <a:effectLst>
                  <a:outerShdw blurRad="38100" dist="38100" dir="2700000" algn="tl">
                    <a:srgbClr val="000000">
                      <a:alpha val="43137"/>
                    </a:srgbClr>
                  </a:outerShdw>
                </a:effectLst>
              </a:rPr>
              <a:t>ეკონომიკური დეპარტამენტი</a:t>
            </a:r>
            <a:endParaRPr lang="en-US" sz="1200" b="1" dirty="0">
              <a:solidFill>
                <a:schemeClr val="tx2"/>
              </a:solidFill>
              <a:effectLst>
                <a:outerShdw blurRad="38100" dist="38100" dir="2700000" algn="tl">
                  <a:srgbClr val="000000">
                    <a:alpha val="43137"/>
                  </a:srgbClr>
                </a:outerShdw>
              </a:effectLst>
            </a:endParaRPr>
          </a:p>
        </p:txBody>
      </p:sp>
      <p:cxnSp>
        <p:nvCxnSpPr>
          <p:cNvPr id="8" name="Straight Connector 7"/>
          <p:cNvCxnSpPr/>
          <p:nvPr/>
        </p:nvCxnSpPr>
        <p:spPr>
          <a:xfrm>
            <a:off x="1016312" y="6374057"/>
            <a:ext cx="7632848" cy="0"/>
          </a:xfrm>
          <a:prstGeom prst="line">
            <a:avLst/>
          </a:prstGeom>
          <a:ln w="19050">
            <a:solidFill>
              <a:schemeClr val="bg1">
                <a:lumMod val="75000"/>
              </a:schemeClr>
            </a:solidFill>
          </a:ln>
        </p:spPr>
        <p:style>
          <a:lnRef idx="1">
            <a:schemeClr val="dk1"/>
          </a:lnRef>
          <a:fillRef idx="0">
            <a:schemeClr val="dk1"/>
          </a:fillRef>
          <a:effectRef idx="0">
            <a:schemeClr val="dk1"/>
          </a:effectRef>
          <a:fontRef idx="minor">
            <a:schemeClr val="tx1"/>
          </a:fontRef>
        </p:style>
      </p:cxn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528"/>
            <a:ext cx="9144000" cy="1181951"/>
          </a:xfrm>
          <a:prstGeom prst="rect">
            <a:avLst/>
          </a:prstGeom>
        </p:spPr>
      </p:pic>
      <p:sp>
        <p:nvSpPr>
          <p:cNvPr id="10" name="Title 1"/>
          <p:cNvSpPr txBox="1">
            <a:spLocks/>
          </p:cNvSpPr>
          <p:nvPr/>
        </p:nvSpPr>
        <p:spPr>
          <a:xfrm>
            <a:off x="457200" y="1248274"/>
            <a:ext cx="7924800" cy="797779"/>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ka-GE" sz="2200" b="1" i="1" dirty="0" smtClean="0">
                <a:solidFill>
                  <a:schemeClr val="tx2"/>
                </a:solidFill>
                <a:effectLst>
                  <a:outerShdw blurRad="38100" dist="38100" dir="2700000" algn="tl">
                    <a:srgbClr val="000000">
                      <a:alpha val="43137"/>
                    </a:srgbClr>
                  </a:outerShdw>
                </a:effectLst>
              </a:rPr>
              <a:t>დეპარტამენტის მიზნები, ამოცანები და ფუნქციები:</a:t>
            </a:r>
            <a:r>
              <a:rPr lang="ka-GE" sz="2200" b="1" dirty="0" smtClean="0">
                <a:solidFill>
                  <a:schemeClr val="tx2"/>
                </a:solidFill>
              </a:rPr>
              <a:t/>
            </a:r>
            <a:br>
              <a:rPr lang="ka-GE" sz="2200" b="1" dirty="0" smtClean="0">
                <a:solidFill>
                  <a:schemeClr val="tx2"/>
                </a:solidFill>
              </a:rPr>
            </a:br>
            <a:endParaRPr lang="en-US" sz="2200" b="1" dirty="0">
              <a:solidFill>
                <a:schemeClr val="tx2"/>
              </a:solidFill>
            </a:endParaRPr>
          </a:p>
        </p:txBody>
      </p:sp>
      <p:sp>
        <p:nvSpPr>
          <p:cNvPr id="11" name="Content Placeholder 2"/>
          <p:cNvSpPr txBox="1">
            <a:spLocks/>
          </p:cNvSpPr>
          <p:nvPr/>
        </p:nvSpPr>
        <p:spPr>
          <a:xfrm>
            <a:off x="457200" y="1932431"/>
            <a:ext cx="8001000" cy="3387471"/>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ka-GE" sz="2000" b="1" i="1" u="sng" dirty="0" smtClean="0"/>
              <a:t>ძირითადი მიზნები და ამოცანები:</a:t>
            </a:r>
          </a:p>
          <a:p>
            <a:pPr algn="just">
              <a:lnSpc>
                <a:spcPct val="150000"/>
              </a:lnSpc>
              <a:buFont typeface="Wingdings" panose="05000000000000000000" pitchFamily="2" charset="2"/>
              <a:buChar char="Ø"/>
            </a:pPr>
            <a:r>
              <a:rPr lang="ka-GE" sz="1200" dirty="0" smtClean="0"/>
              <a:t>სააგენტოს სისტემაში ხელი შუეწყოს  ეფექტური მმართველობას (</a:t>
            </a:r>
            <a:r>
              <a:rPr lang="en-US" sz="1200" dirty="0" smtClean="0"/>
              <a:t>Good governance), </a:t>
            </a:r>
            <a:r>
              <a:rPr lang="ka-GE" sz="1200" dirty="0" smtClean="0"/>
              <a:t>გამჭირვალოების და ანგარიშვალდებულების ზრდით, რადგან საბიუჯეტო რესურსები გაიხარჯოს  ეფექტიანად , პროდუქტიულად და ეკონომიურად;</a:t>
            </a:r>
          </a:p>
          <a:p>
            <a:pPr algn="just">
              <a:lnSpc>
                <a:spcPct val="150000"/>
              </a:lnSpc>
              <a:buFont typeface="Wingdings" panose="05000000000000000000" pitchFamily="2" charset="2"/>
              <a:buChar char="Ø"/>
            </a:pPr>
            <a:r>
              <a:rPr lang="ka-GE" sz="1200" dirty="0" smtClean="0"/>
              <a:t>ეკონომიკური</a:t>
            </a:r>
            <a:r>
              <a:rPr lang="en-US" sz="1200" dirty="0" smtClean="0"/>
              <a:t>, </a:t>
            </a:r>
            <a:r>
              <a:rPr lang="ka-GE" sz="1200" dirty="0" smtClean="0"/>
              <a:t>ფინანსრუი საქმიანობისა და საბიუჯეტო პროიცესის ეფექტურად წარმართვა;</a:t>
            </a:r>
          </a:p>
          <a:p>
            <a:pPr algn="just">
              <a:lnSpc>
                <a:spcPct val="150000"/>
              </a:lnSpc>
              <a:buFont typeface="Wingdings" panose="05000000000000000000" pitchFamily="2" charset="2"/>
              <a:buChar char="Ø"/>
            </a:pPr>
            <a:r>
              <a:rPr lang="ka-GE" sz="1200" dirty="0" smtClean="0"/>
              <a:t>სააგენტოს ფინანსური და მატერიალური აქტივებისა და პასივების აღრიცხვა-ანგარიშგების წარმოება და კონტროლი;</a:t>
            </a:r>
          </a:p>
          <a:p>
            <a:pPr algn="just">
              <a:lnSpc>
                <a:spcPct val="150000"/>
              </a:lnSpc>
              <a:buFont typeface="Wingdings" panose="05000000000000000000" pitchFamily="2" charset="2"/>
              <a:buChar char="Ø"/>
            </a:pPr>
            <a:r>
              <a:rPr lang="ka-GE" sz="1200" dirty="0" smtClean="0"/>
              <a:t>აღრიცხვა-ანგარიშგების ფორმებისა და დოკუმენტების მომზადება კანონმდებლობით დადგენილი წესით;</a:t>
            </a:r>
          </a:p>
          <a:p>
            <a:pPr algn="just">
              <a:lnSpc>
                <a:spcPct val="150000"/>
              </a:lnSpc>
              <a:buFont typeface="Wingdings" panose="05000000000000000000" pitchFamily="2" charset="2"/>
              <a:buChar char="Ø"/>
            </a:pPr>
            <a:r>
              <a:rPr lang="ka-GE" sz="1200" dirty="0" smtClean="0"/>
              <a:t>სახელმწიფო შესყიდვებთან დაკავშირებული საქმიანობის კოორდინაცია და ორგანიზება.</a:t>
            </a:r>
            <a:endParaRPr lang="en-US" sz="1200" dirty="0"/>
          </a:p>
        </p:txBody>
      </p:sp>
    </p:spTree>
    <p:extLst>
      <p:ext uri="{BB962C8B-B14F-4D97-AF65-F5344CB8AC3E}">
        <p14:creationId xmlns:p14="http://schemas.microsoft.com/office/powerpoint/2010/main" val="12185999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105400" y="6513492"/>
            <a:ext cx="3992880" cy="276999"/>
          </a:xfrm>
          <a:prstGeom prst="rect">
            <a:avLst/>
          </a:prstGeom>
          <a:noFill/>
        </p:spPr>
        <p:txBody>
          <a:bodyPr wrap="square" rtlCol="0">
            <a:spAutoFit/>
          </a:bodyPr>
          <a:lstStyle/>
          <a:p>
            <a:pPr algn="r"/>
            <a:r>
              <a:rPr lang="ka-GE" sz="1200" b="1" dirty="0" smtClean="0">
                <a:solidFill>
                  <a:schemeClr val="tx2"/>
                </a:solidFill>
                <a:effectLst>
                  <a:outerShdw blurRad="38100" dist="38100" dir="2700000" algn="tl">
                    <a:srgbClr val="000000">
                      <a:alpha val="43137"/>
                    </a:srgbClr>
                  </a:outerShdw>
                </a:effectLst>
              </a:rPr>
              <a:t>ეკონომიკური დეპარტამენტი</a:t>
            </a:r>
            <a:endParaRPr lang="en-US" sz="1200" b="1" dirty="0">
              <a:solidFill>
                <a:schemeClr val="tx2"/>
              </a:solidFill>
              <a:effectLst>
                <a:outerShdw blurRad="38100" dist="38100" dir="2700000" algn="tl">
                  <a:srgbClr val="000000">
                    <a:alpha val="43137"/>
                  </a:srgbClr>
                </a:outerShdw>
              </a:effectLst>
            </a:endParaRPr>
          </a:p>
        </p:txBody>
      </p:sp>
      <p:cxnSp>
        <p:nvCxnSpPr>
          <p:cNvPr id="8" name="Straight Connector 7"/>
          <p:cNvCxnSpPr/>
          <p:nvPr/>
        </p:nvCxnSpPr>
        <p:spPr>
          <a:xfrm>
            <a:off x="1016312" y="6374057"/>
            <a:ext cx="7632848" cy="0"/>
          </a:xfrm>
          <a:prstGeom prst="line">
            <a:avLst/>
          </a:prstGeom>
          <a:ln w="19050">
            <a:solidFill>
              <a:schemeClr val="bg1">
                <a:lumMod val="75000"/>
              </a:schemeClr>
            </a:solidFill>
          </a:ln>
        </p:spPr>
        <p:style>
          <a:lnRef idx="1">
            <a:schemeClr val="dk1"/>
          </a:lnRef>
          <a:fillRef idx="0">
            <a:schemeClr val="dk1"/>
          </a:fillRef>
          <a:effectRef idx="0">
            <a:schemeClr val="dk1"/>
          </a:effectRef>
          <a:fontRef idx="minor">
            <a:schemeClr val="tx1"/>
          </a:fontRef>
        </p:style>
      </p:cxnSp>
      <p:sp>
        <p:nvSpPr>
          <p:cNvPr id="9" name="Title 1"/>
          <p:cNvSpPr txBox="1">
            <a:spLocks/>
          </p:cNvSpPr>
          <p:nvPr/>
        </p:nvSpPr>
        <p:spPr>
          <a:xfrm>
            <a:off x="457200" y="1371975"/>
            <a:ext cx="7924800" cy="723525"/>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ka-GE" sz="2200" b="1" i="1" dirty="0" smtClean="0">
                <a:solidFill>
                  <a:schemeClr val="tx2"/>
                </a:solidFill>
                <a:effectLst>
                  <a:outerShdw blurRad="38100" dist="38100" dir="2700000" algn="tl">
                    <a:srgbClr val="000000">
                      <a:alpha val="43137"/>
                    </a:srgbClr>
                  </a:outerShdw>
                </a:effectLst>
              </a:rPr>
              <a:t>დეპარტამენტის მიზნები, ამოცანები და ფუნქციები:</a:t>
            </a:r>
            <a:r>
              <a:rPr lang="ka-GE" sz="2200" b="1" dirty="0" smtClean="0">
                <a:solidFill>
                  <a:schemeClr val="tx2"/>
                </a:solidFill>
              </a:rPr>
              <a:t/>
            </a:r>
            <a:br>
              <a:rPr lang="ka-GE" sz="2200" b="1" dirty="0" smtClean="0">
                <a:solidFill>
                  <a:schemeClr val="tx2"/>
                </a:solidFill>
              </a:rPr>
            </a:br>
            <a:endParaRPr lang="en-US" sz="2200" b="1" dirty="0">
              <a:solidFill>
                <a:schemeClr val="tx2"/>
              </a:solidFill>
            </a:endParaRPr>
          </a:p>
        </p:txBody>
      </p:sp>
      <p:sp>
        <p:nvSpPr>
          <p:cNvPr id="10" name="Content Placeholder 2"/>
          <p:cNvSpPr txBox="1">
            <a:spLocks/>
          </p:cNvSpPr>
          <p:nvPr/>
        </p:nvSpPr>
        <p:spPr>
          <a:xfrm>
            <a:off x="457200" y="1892410"/>
            <a:ext cx="8001000" cy="4342213"/>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ka-GE" sz="2000" b="1" i="1" u="sng" dirty="0" smtClean="0"/>
              <a:t>ძირითადი ფუნქციები:</a:t>
            </a:r>
          </a:p>
          <a:p>
            <a:pPr algn="just">
              <a:lnSpc>
                <a:spcPct val="150000"/>
              </a:lnSpc>
              <a:buFont typeface="Wingdings" panose="05000000000000000000" pitchFamily="2" charset="2"/>
              <a:buChar char="Ø"/>
            </a:pPr>
            <a:r>
              <a:rPr lang="ka-GE" sz="1200" dirty="0" smtClean="0"/>
              <a:t>სააგენტოს შემოსავლებისა და ხარჯების საგეგმო პარამეტრების შემუშავება;</a:t>
            </a:r>
          </a:p>
          <a:p>
            <a:pPr algn="just">
              <a:lnSpc>
                <a:spcPct val="150000"/>
              </a:lnSpc>
              <a:buFont typeface="Wingdings" panose="05000000000000000000" pitchFamily="2" charset="2"/>
              <a:buChar char="Ø"/>
            </a:pPr>
            <a:r>
              <a:rPr lang="ka-GE" sz="1200" dirty="0" smtClean="0"/>
              <a:t>სააგენტოს  ბიუჯეტის პროექტის შედგენა და შესაბამის უწყებებში წარდგენა, საბიუჯეტო და არასაბიუჯეტო შემოსავლებისა და ხარჯების აღრიცხვა-ანგარიშგება, განხილვა და დამუშავება;</a:t>
            </a:r>
          </a:p>
          <a:p>
            <a:pPr algn="just">
              <a:lnSpc>
                <a:spcPct val="150000"/>
              </a:lnSpc>
              <a:buFont typeface="Wingdings" panose="05000000000000000000" pitchFamily="2" charset="2"/>
              <a:buChar char="Ø"/>
            </a:pPr>
            <a:r>
              <a:rPr lang="ka-GE" sz="1200" dirty="0" smtClean="0"/>
              <a:t>„სახელმწიფო შესყიდვების შესახებ” საქართველოს კანონითა და შესაბამისი ნორმატიული აქტებით დადგენილი წესების დაცვით, სააგენტოს მიერ განსახორციელებელი სახელმწიფო შესყიდვების ორგანიზაციულ-ტექნიკური და სამართლებრივი უზრუნველყოფა;</a:t>
            </a:r>
          </a:p>
          <a:p>
            <a:pPr algn="just">
              <a:lnSpc>
                <a:spcPct val="150000"/>
              </a:lnSpc>
              <a:buFont typeface="Wingdings" panose="05000000000000000000" pitchFamily="2" charset="2"/>
              <a:buChar char="Ø"/>
            </a:pPr>
            <a:r>
              <a:rPr lang="ka-GE" sz="1200" dirty="0" smtClean="0"/>
              <a:t>დამტკიცებული საბიუჯეტო ასიგნებათა ანგარიშსწორების წარმოება და მიზნობრივად ხარჯვის ოპერატიული კონტროლი;</a:t>
            </a:r>
          </a:p>
          <a:p>
            <a:pPr algn="just">
              <a:lnSpc>
                <a:spcPct val="150000"/>
              </a:lnSpc>
              <a:buFont typeface="Wingdings" panose="05000000000000000000" pitchFamily="2" charset="2"/>
              <a:buChar char="Ø"/>
            </a:pPr>
            <a:r>
              <a:rPr lang="ka-GE" sz="1200" dirty="0" smtClean="0"/>
              <a:t>ფულადი სახსრების მოძრაობის კონტროლი;</a:t>
            </a:r>
          </a:p>
          <a:p>
            <a:pPr algn="just">
              <a:lnSpc>
                <a:spcPct val="150000"/>
              </a:lnSpc>
              <a:buFont typeface="Wingdings" panose="05000000000000000000" pitchFamily="2" charset="2"/>
              <a:buChar char="Ø"/>
            </a:pPr>
            <a:r>
              <a:rPr lang="ka-GE" sz="1200" dirty="0" smtClean="0"/>
              <a:t>სააგენტოს მუშაობის პროცესში სხვადასხვა საფინანსო-ეკონომიკური საკითხების გადაწყვეტისათვის წინადადებების მომზადება;</a:t>
            </a:r>
          </a:p>
          <a:p>
            <a:pPr algn="just">
              <a:buFont typeface="Wingdings" panose="05000000000000000000" pitchFamily="2" charset="2"/>
              <a:buChar char="Ø"/>
            </a:pPr>
            <a:endParaRPr lang="ka-GE" sz="1400" dirty="0" smtClean="0"/>
          </a:p>
          <a:p>
            <a:pPr algn="just">
              <a:buFont typeface="Wingdings" panose="05000000000000000000" pitchFamily="2" charset="2"/>
              <a:buChar char="Ø"/>
            </a:pPr>
            <a:endParaRPr lang="ka-GE" sz="1400" dirty="0"/>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528"/>
            <a:ext cx="9144000" cy="1181951"/>
          </a:xfrm>
          <a:prstGeom prst="rect">
            <a:avLst/>
          </a:prstGeom>
        </p:spPr>
      </p:pic>
    </p:spTree>
    <p:extLst>
      <p:ext uri="{BB962C8B-B14F-4D97-AF65-F5344CB8AC3E}">
        <p14:creationId xmlns:p14="http://schemas.microsoft.com/office/powerpoint/2010/main" val="28278677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p:nvPr/>
        </p:nvCxnSpPr>
        <p:spPr>
          <a:xfrm>
            <a:off x="1016312" y="6374057"/>
            <a:ext cx="7632848" cy="0"/>
          </a:xfrm>
          <a:prstGeom prst="line">
            <a:avLst/>
          </a:prstGeom>
          <a:ln w="19050">
            <a:solidFill>
              <a:schemeClr val="bg1">
                <a:lumMod val="75000"/>
              </a:schemeClr>
            </a:solidFill>
          </a:ln>
        </p:spPr>
        <p:style>
          <a:lnRef idx="1">
            <a:schemeClr val="dk1"/>
          </a:lnRef>
          <a:fillRef idx="0">
            <a:schemeClr val="dk1"/>
          </a:fillRef>
          <a:effectRef idx="0">
            <a:schemeClr val="dk1"/>
          </a:effectRef>
          <a:fontRef idx="minor">
            <a:schemeClr val="tx1"/>
          </a:fontRef>
        </p:style>
      </p:cxn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528"/>
            <a:ext cx="9144000" cy="1181951"/>
          </a:xfrm>
          <a:prstGeom prst="rect">
            <a:avLst/>
          </a:prstGeom>
        </p:spPr>
      </p:pic>
      <p:sp>
        <p:nvSpPr>
          <p:cNvPr id="14" name="Content Placeholder 2"/>
          <p:cNvSpPr txBox="1">
            <a:spLocks/>
          </p:cNvSpPr>
          <p:nvPr/>
        </p:nvSpPr>
        <p:spPr>
          <a:xfrm>
            <a:off x="457200" y="1836737"/>
            <a:ext cx="8001000" cy="4144963"/>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ka-GE" sz="2000" b="1" i="1" u="sng" dirty="0" smtClean="0"/>
              <a:t>ფინანსური რესურსების მართვის და ბუღალტრული აღრიცხვის სამმართველოს ძირითადი ფუნქციები:</a:t>
            </a:r>
          </a:p>
          <a:p>
            <a:pPr algn="just">
              <a:lnSpc>
                <a:spcPct val="150000"/>
              </a:lnSpc>
              <a:buFont typeface="Wingdings" panose="05000000000000000000" pitchFamily="2" charset="2"/>
              <a:buChar char="Ø"/>
            </a:pPr>
            <a:r>
              <a:rPr lang="ka-GE" sz="1200" dirty="0" smtClean="0"/>
              <a:t>მოქმედი კანონმდებლობის შესაბამისად, საბუღალტრო აღრიცხვის სწორი ორგანიზების უზრუნველყოფა;</a:t>
            </a:r>
          </a:p>
          <a:p>
            <a:pPr algn="just">
              <a:lnSpc>
                <a:spcPct val="150000"/>
              </a:lnSpc>
              <a:buFont typeface="Wingdings" panose="05000000000000000000" pitchFamily="2" charset="2"/>
              <a:buChar char="Ø"/>
            </a:pPr>
            <a:r>
              <a:rPr lang="ka-GE" sz="1200" dirty="0" smtClean="0"/>
              <a:t>ბუღალტრული აღრიცხვა-ანგარიშგების საკითხებთან დაკავშირებით, ტერიტორიული ერთეულებისათვის მეთოდური დახმარების გაწევა და სამმართველოს კომპეტენციის ფარგლებში, მათი საქმიანობის ზედამხედველობა/კონტროლი;</a:t>
            </a:r>
          </a:p>
          <a:p>
            <a:pPr algn="just">
              <a:lnSpc>
                <a:spcPct val="150000"/>
              </a:lnSpc>
              <a:buFont typeface="Wingdings" panose="05000000000000000000" pitchFamily="2" charset="2"/>
              <a:buChar char="Ø"/>
            </a:pPr>
            <a:r>
              <a:rPr lang="ka-GE" sz="1200" dirty="0" smtClean="0"/>
              <a:t>სააგენტოს ხარჯების საგეგმო პარამეტრების შემუშავება;</a:t>
            </a:r>
          </a:p>
          <a:p>
            <a:pPr algn="just">
              <a:lnSpc>
                <a:spcPct val="150000"/>
              </a:lnSpc>
              <a:buFont typeface="Wingdings" panose="05000000000000000000" pitchFamily="2" charset="2"/>
              <a:buChar char="Ø"/>
            </a:pPr>
            <a:r>
              <a:rPr lang="ka-GE" sz="1200" dirty="0" smtClean="0"/>
              <a:t>შესაბამისი წლის „სახელმწიფო ბიუჯეტის შესახებ საქართველოს კანონით“ სააგენტოსათვის გამოყოფილი ხარჯების პარამეტრებიდან გამომდინარე, სააგენტოს სტრუქტურული და ტერიტორიული ერთეულების ხარჯთა ნუსხის განსაზღვრა;</a:t>
            </a:r>
          </a:p>
          <a:p>
            <a:pPr algn="just">
              <a:lnSpc>
                <a:spcPct val="150000"/>
              </a:lnSpc>
              <a:buFont typeface="Wingdings" panose="05000000000000000000" pitchFamily="2" charset="2"/>
              <a:buChar char="Ø"/>
            </a:pPr>
            <a:r>
              <a:rPr lang="ka-GE" sz="1200" dirty="0" smtClean="0"/>
              <a:t>სააგენტოს მიერ მისთვის გათვალისწინებული ასიგნებებიდან გასაწევი ხარჯების შესრულების მიმდინარეობის ანალიზი;</a:t>
            </a:r>
          </a:p>
          <a:p>
            <a:pPr algn="just">
              <a:lnSpc>
                <a:spcPct val="150000"/>
              </a:lnSpc>
              <a:buFont typeface="Wingdings" panose="05000000000000000000" pitchFamily="2" charset="2"/>
              <a:buChar char="Ø"/>
            </a:pPr>
            <a:r>
              <a:rPr lang="ka-GE" sz="1200" dirty="0" smtClean="0"/>
              <a:t>სააგენტოს (თვის, კვარტლის, წლის) ბიუჯეტის შესრულებისა და საფინანსო-ეკონომიკური ანგარიშების მომზადება.</a:t>
            </a:r>
            <a:endParaRPr lang="en-US" sz="1200" dirty="0"/>
          </a:p>
        </p:txBody>
      </p:sp>
      <p:sp>
        <p:nvSpPr>
          <p:cNvPr id="15" name="TextBox 14"/>
          <p:cNvSpPr txBox="1"/>
          <p:nvPr/>
        </p:nvSpPr>
        <p:spPr>
          <a:xfrm>
            <a:off x="5105400" y="6324600"/>
            <a:ext cx="3992880" cy="677108"/>
          </a:xfrm>
          <a:prstGeom prst="rect">
            <a:avLst/>
          </a:prstGeom>
          <a:noFill/>
        </p:spPr>
        <p:txBody>
          <a:bodyPr wrap="square" rtlCol="0">
            <a:spAutoFit/>
          </a:bodyPr>
          <a:lstStyle/>
          <a:p>
            <a:pPr algn="r"/>
            <a:r>
              <a:rPr lang="ka-GE" sz="1200" b="1" dirty="0" smtClean="0">
                <a:solidFill>
                  <a:schemeClr val="tx2"/>
                </a:solidFill>
                <a:effectLst>
                  <a:outerShdw blurRad="38100" dist="38100" dir="2700000" algn="tl">
                    <a:srgbClr val="000000">
                      <a:alpha val="43137"/>
                    </a:srgbClr>
                  </a:outerShdw>
                </a:effectLst>
              </a:rPr>
              <a:t>ფინანსური </a:t>
            </a:r>
            <a:r>
              <a:rPr lang="ka-GE" sz="1200" b="1" dirty="0">
                <a:solidFill>
                  <a:schemeClr val="tx2"/>
                </a:solidFill>
                <a:effectLst>
                  <a:outerShdw blurRad="38100" dist="38100" dir="2700000" algn="tl">
                    <a:srgbClr val="000000">
                      <a:alpha val="43137"/>
                    </a:srgbClr>
                  </a:outerShdw>
                </a:effectLst>
              </a:rPr>
              <a:t>რესურსების მართვის და ბუღალტრული აღრიცხვის სამმართველო</a:t>
            </a:r>
          </a:p>
          <a:p>
            <a:pPr algn="r"/>
            <a:r>
              <a:rPr lang="ka-GE" sz="1400" b="1" dirty="0" smtClean="0">
                <a:solidFill>
                  <a:schemeClr val="tx2"/>
                </a:solidFill>
                <a:effectLst>
                  <a:outerShdw blurRad="38100" dist="38100" dir="2700000" algn="tl">
                    <a:srgbClr val="000000">
                      <a:alpha val="43137"/>
                    </a:srgbClr>
                  </a:outerShdw>
                </a:effectLst>
              </a:rPr>
              <a:t> </a:t>
            </a:r>
            <a:endParaRPr lang="en-US" sz="1400" b="1" dirty="0">
              <a:solidFill>
                <a:schemeClr val="tx2"/>
              </a:solidFill>
              <a:effectLst>
                <a:outerShdw blurRad="38100" dist="38100" dir="2700000" algn="tl">
                  <a:srgbClr val="000000">
                    <a:alpha val="43137"/>
                  </a:srgbClr>
                </a:outerShdw>
              </a:effectLst>
            </a:endParaRPr>
          </a:p>
        </p:txBody>
      </p:sp>
      <p:sp>
        <p:nvSpPr>
          <p:cNvPr id="16" name="Title 1"/>
          <p:cNvSpPr txBox="1">
            <a:spLocks/>
          </p:cNvSpPr>
          <p:nvPr/>
        </p:nvSpPr>
        <p:spPr>
          <a:xfrm>
            <a:off x="457200" y="1524000"/>
            <a:ext cx="7924800" cy="609600"/>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ka-GE" sz="2200" b="1" i="1" dirty="0" smtClean="0">
                <a:solidFill>
                  <a:schemeClr val="tx2"/>
                </a:solidFill>
                <a:effectLst>
                  <a:outerShdw blurRad="38100" dist="38100" dir="2700000" algn="tl">
                    <a:srgbClr val="000000">
                      <a:alpha val="43137"/>
                    </a:srgbClr>
                  </a:outerShdw>
                </a:effectLst>
              </a:rPr>
              <a:t>სამმართველოს ძირითადი ფუნქციები:</a:t>
            </a:r>
            <a:r>
              <a:rPr lang="ka-GE" sz="2200" b="1" dirty="0" smtClean="0">
                <a:solidFill>
                  <a:schemeClr val="tx2"/>
                </a:solidFill>
              </a:rPr>
              <a:t/>
            </a:r>
            <a:br>
              <a:rPr lang="ka-GE" sz="2200" b="1" dirty="0" smtClean="0">
                <a:solidFill>
                  <a:schemeClr val="tx2"/>
                </a:solidFill>
              </a:rPr>
            </a:br>
            <a:endParaRPr lang="en-US" sz="2200" b="1" dirty="0">
              <a:solidFill>
                <a:schemeClr val="tx2"/>
              </a:solidFill>
            </a:endParaRPr>
          </a:p>
        </p:txBody>
      </p:sp>
    </p:spTree>
    <p:extLst>
      <p:ext uri="{BB962C8B-B14F-4D97-AF65-F5344CB8AC3E}">
        <p14:creationId xmlns:p14="http://schemas.microsoft.com/office/powerpoint/2010/main" val="32301353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p:nvPr/>
        </p:nvCxnSpPr>
        <p:spPr>
          <a:xfrm>
            <a:off x="1016312" y="6374057"/>
            <a:ext cx="7632848" cy="0"/>
          </a:xfrm>
          <a:prstGeom prst="line">
            <a:avLst/>
          </a:prstGeom>
          <a:ln w="19050">
            <a:solidFill>
              <a:schemeClr val="bg1">
                <a:lumMod val="75000"/>
              </a:schemeClr>
            </a:solidFill>
          </a:ln>
        </p:spPr>
        <p:style>
          <a:lnRef idx="1">
            <a:schemeClr val="dk1"/>
          </a:lnRef>
          <a:fillRef idx="0">
            <a:schemeClr val="dk1"/>
          </a:fillRef>
          <a:effectRef idx="0">
            <a:schemeClr val="dk1"/>
          </a:effectRef>
          <a:fontRef idx="minor">
            <a:schemeClr val="tx1"/>
          </a:fontRef>
        </p:style>
      </p:cxn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528"/>
            <a:ext cx="9144000" cy="1181951"/>
          </a:xfrm>
          <a:prstGeom prst="rect">
            <a:avLst/>
          </a:prstGeom>
        </p:spPr>
      </p:pic>
      <p:sp>
        <p:nvSpPr>
          <p:cNvPr id="7" name="Title 1"/>
          <p:cNvSpPr txBox="1">
            <a:spLocks/>
          </p:cNvSpPr>
          <p:nvPr/>
        </p:nvSpPr>
        <p:spPr>
          <a:xfrm>
            <a:off x="457200" y="1524000"/>
            <a:ext cx="7924800" cy="609600"/>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ka-GE" sz="2200" b="1" i="1" dirty="0" smtClean="0">
                <a:solidFill>
                  <a:schemeClr val="tx2"/>
                </a:solidFill>
                <a:effectLst>
                  <a:outerShdw blurRad="38100" dist="38100" dir="2700000" algn="tl">
                    <a:srgbClr val="000000">
                      <a:alpha val="43137"/>
                    </a:srgbClr>
                  </a:outerShdw>
                </a:effectLst>
              </a:rPr>
              <a:t>სამმართველოს ძირითადი ფუნქციები:</a:t>
            </a:r>
            <a:r>
              <a:rPr lang="ka-GE" sz="2200" b="1" dirty="0" smtClean="0">
                <a:solidFill>
                  <a:schemeClr val="tx2"/>
                </a:solidFill>
              </a:rPr>
              <a:t/>
            </a:r>
            <a:br>
              <a:rPr lang="ka-GE" sz="2200" b="1" dirty="0" smtClean="0">
                <a:solidFill>
                  <a:schemeClr val="tx2"/>
                </a:solidFill>
              </a:rPr>
            </a:br>
            <a:endParaRPr lang="en-US" sz="2200" b="1" dirty="0">
              <a:solidFill>
                <a:schemeClr val="tx2"/>
              </a:solidFill>
            </a:endParaRPr>
          </a:p>
        </p:txBody>
      </p:sp>
      <p:sp>
        <p:nvSpPr>
          <p:cNvPr id="9" name="Content Placeholder 2"/>
          <p:cNvSpPr txBox="1">
            <a:spLocks/>
          </p:cNvSpPr>
          <p:nvPr/>
        </p:nvSpPr>
        <p:spPr>
          <a:xfrm>
            <a:off x="457200" y="1981200"/>
            <a:ext cx="8001000" cy="4144963"/>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ka-GE" sz="2000" b="1" i="1" u="sng" dirty="0" smtClean="0"/>
              <a:t>სახელმწიფო პროგრამების ფინანსური ადმინისტრირების სამმართველო:</a:t>
            </a:r>
          </a:p>
          <a:p>
            <a:pPr algn="just">
              <a:lnSpc>
                <a:spcPct val="150000"/>
              </a:lnSpc>
              <a:buFont typeface="Wingdings" panose="05000000000000000000" pitchFamily="2" charset="2"/>
              <a:buChar char="Ø"/>
            </a:pPr>
            <a:r>
              <a:rPr lang="ka-GE" sz="1200" dirty="0" smtClean="0"/>
              <a:t>სახელმწიფო პროგრამების ფარგლებში პროვაიდერი დაწესებულებების მიერ შესრულებული სამუშაოს  საფუძველზე,  ვალდებულების დოკუმენტების შექმნისა და აღრიცხვის კოორდინაცია;</a:t>
            </a:r>
          </a:p>
          <a:p>
            <a:pPr algn="just">
              <a:lnSpc>
                <a:spcPct val="150000"/>
              </a:lnSpc>
              <a:buFont typeface="Wingdings" panose="05000000000000000000" pitchFamily="2" charset="2"/>
              <a:buChar char="Ø"/>
            </a:pPr>
            <a:r>
              <a:rPr lang="ka-GE" sz="1200" dirty="0" smtClean="0"/>
              <a:t>სახაზინო სამსახურში ვალდებულებების დარეგისტრირება და დადასტურება:</a:t>
            </a:r>
          </a:p>
          <a:p>
            <a:pPr algn="just">
              <a:lnSpc>
                <a:spcPct val="150000"/>
              </a:lnSpc>
              <a:buFont typeface="Wingdings" panose="05000000000000000000" pitchFamily="2" charset="2"/>
              <a:buChar char="Ø"/>
            </a:pPr>
            <a:r>
              <a:rPr lang="ka-GE" sz="1200" dirty="0" smtClean="0"/>
              <a:t>განსახორციელებელი გადარიცხვებისათვის აუცილებელი პირველადი დოკუმენტაციის საფუძველზე, სახაზინო ვალდებულებებისა და საგადახდო დოკუმენტების ოპერატიულად მომზადება;</a:t>
            </a:r>
          </a:p>
          <a:p>
            <a:pPr algn="just">
              <a:lnSpc>
                <a:spcPct val="150000"/>
              </a:lnSpc>
              <a:buFont typeface="Wingdings" panose="05000000000000000000" pitchFamily="2" charset="2"/>
              <a:buChar char="Ø"/>
            </a:pPr>
            <a:r>
              <a:rPr lang="ka-GE" sz="1200" dirty="0" smtClean="0"/>
              <a:t>სახელმწიფო პროგრამების ფარგლებში გადარიცხული თანხების აღრიცხვის წარმოება, ბიუჯეტით გათვალისწინებული გასაწევი ხარჯების შესრულების მიმდინარეობის ანალიზი და ანგარიშგების მომზადება;</a:t>
            </a:r>
          </a:p>
          <a:p>
            <a:pPr algn="just">
              <a:lnSpc>
                <a:spcPct val="150000"/>
              </a:lnSpc>
              <a:buFont typeface="Wingdings" panose="05000000000000000000" pitchFamily="2" charset="2"/>
              <a:buChar char="Ø"/>
            </a:pPr>
            <a:r>
              <a:rPr lang="ka-GE" sz="1200" dirty="0" smtClean="0"/>
              <a:t>კანონმდებლობაში განხორციელებული ცვლილებებიდან გამომდინარე, შესაბამისი პარამეტრების პროგნოზირებაში მონაწილეობის მიღება;</a:t>
            </a:r>
          </a:p>
          <a:p>
            <a:pPr algn="just">
              <a:lnSpc>
                <a:spcPct val="150000"/>
              </a:lnSpc>
              <a:buFont typeface="Wingdings" panose="05000000000000000000" pitchFamily="2" charset="2"/>
              <a:buChar char="Ø"/>
            </a:pPr>
            <a:r>
              <a:rPr lang="ka-GE" sz="1200" dirty="0" smtClean="0"/>
              <a:t>სააგენტოს (თვის, კვარტლის, წლის) ბიუჯეტის შესრულების ანგარიშის მომზადებაში მონაწილეობა.</a:t>
            </a:r>
            <a:endParaRPr lang="en-US" sz="1200" dirty="0"/>
          </a:p>
        </p:txBody>
      </p:sp>
      <p:sp>
        <p:nvSpPr>
          <p:cNvPr id="10" name="TextBox 9"/>
          <p:cNvSpPr txBox="1"/>
          <p:nvPr/>
        </p:nvSpPr>
        <p:spPr>
          <a:xfrm>
            <a:off x="5105400" y="6324600"/>
            <a:ext cx="3992880" cy="461665"/>
          </a:xfrm>
          <a:prstGeom prst="rect">
            <a:avLst/>
          </a:prstGeom>
          <a:noFill/>
        </p:spPr>
        <p:txBody>
          <a:bodyPr wrap="square" rtlCol="0">
            <a:spAutoFit/>
          </a:bodyPr>
          <a:lstStyle/>
          <a:p>
            <a:pPr algn="r"/>
            <a:r>
              <a:rPr lang="ka-GE" sz="1200" b="1" dirty="0" smtClean="0">
                <a:solidFill>
                  <a:schemeClr val="tx2"/>
                </a:solidFill>
                <a:effectLst>
                  <a:outerShdw blurRad="38100" dist="38100" dir="2700000" algn="tl">
                    <a:srgbClr val="000000">
                      <a:alpha val="43137"/>
                    </a:srgbClr>
                  </a:outerShdw>
                </a:effectLst>
              </a:rPr>
              <a:t>სახელმწიფო პროგრამების ფინანსური ადმინისტრირების სამმართველო </a:t>
            </a:r>
            <a:endParaRPr lang="en-US" sz="1200" b="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424641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p:nvPr/>
        </p:nvCxnSpPr>
        <p:spPr>
          <a:xfrm>
            <a:off x="1016312" y="6374057"/>
            <a:ext cx="7632848" cy="0"/>
          </a:xfrm>
          <a:prstGeom prst="line">
            <a:avLst/>
          </a:prstGeom>
          <a:ln w="19050">
            <a:solidFill>
              <a:schemeClr val="bg1">
                <a:lumMod val="75000"/>
              </a:schemeClr>
            </a:solidFill>
          </a:ln>
        </p:spPr>
        <p:style>
          <a:lnRef idx="1">
            <a:schemeClr val="dk1"/>
          </a:lnRef>
          <a:fillRef idx="0">
            <a:schemeClr val="dk1"/>
          </a:fillRef>
          <a:effectRef idx="0">
            <a:schemeClr val="dk1"/>
          </a:effectRef>
          <a:fontRef idx="minor">
            <a:schemeClr val="tx1"/>
          </a:fontRef>
        </p:style>
      </p:cxn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528"/>
            <a:ext cx="9144000" cy="1181951"/>
          </a:xfrm>
          <a:prstGeom prst="rect">
            <a:avLst/>
          </a:prstGeom>
        </p:spPr>
      </p:pic>
      <p:sp>
        <p:nvSpPr>
          <p:cNvPr id="12" name="Title 1"/>
          <p:cNvSpPr txBox="1">
            <a:spLocks/>
          </p:cNvSpPr>
          <p:nvPr/>
        </p:nvSpPr>
        <p:spPr>
          <a:xfrm>
            <a:off x="457200" y="1524000"/>
            <a:ext cx="7924800" cy="609600"/>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ka-GE" sz="2200" b="1" i="1" dirty="0" smtClean="0">
                <a:solidFill>
                  <a:schemeClr val="tx2"/>
                </a:solidFill>
                <a:effectLst>
                  <a:outerShdw blurRad="38100" dist="38100" dir="2700000" algn="tl">
                    <a:srgbClr val="000000">
                      <a:alpha val="43137"/>
                    </a:srgbClr>
                  </a:outerShdw>
                </a:effectLst>
              </a:rPr>
              <a:t>სამმართველოს ძირითადი ფუნქციები:</a:t>
            </a:r>
            <a:br>
              <a:rPr lang="ka-GE" sz="2200" b="1" i="1" dirty="0" smtClean="0">
                <a:solidFill>
                  <a:schemeClr val="tx2"/>
                </a:solidFill>
                <a:effectLst>
                  <a:outerShdw blurRad="38100" dist="38100" dir="2700000" algn="tl">
                    <a:srgbClr val="000000">
                      <a:alpha val="43137"/>
                    </a:srgbClr>
                  </a:outerShdw>
                </a:effectLst>
              </a:rPr>
            </a:br>
            <a:endParaRPr lang="en-US" sz="2200" b="1" dirty="0">
              <a:solidFill>
                <a:schemeClr val="tx2"/>
              </a:solidFill>
            </a:endParaRPr>
          </a:p>
        </p:txBody>
      </p:sp>
      <p:sp>
        <p:nvSpPr>
          <p:cNvPr id="13" name="Content Placeholder 2"/>
          <p:cNvSpPr txBox="1">
            <a:spLocks/>
          </p:cNvSpPr>
          <p:nvPr/>
        </p:nvSpPr>
        <p:spPr>
          <a:xfrm>
            <a:off x="457200" y="1981200"/>
            <a:ext cx="8001000" cy="4343399"/>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ka-GE" sz="2000" b="1" i="1" u="sng" dirty="0" smtClean="0"/>
              <a:t>სახელმწიფო შესყიდვების სამმართველო:</a:t>
            </a:r>
            <a:endParaRPr lang="ka-GE" sz="1400" i="1" u="sng" dirty="0" smtClean="0"/>
          </a:p>
          <a:p>
            <a:pPr algn="just">
              <a:lnSpc>
                <a:spcPct val="150000"/>
              </a:lnSpc>
              <a:buFont typeface="Wingdings" panose="05000000000000000000" pitchFamily="2" charset="2"/>
              <a:buChar char="Ø"/>
            </a:pPr>
            <a:r>
              <a:rPr lang="ka-GE" sz="1200" dirty="0" smtClean="0"/>
              <a:t>სააგენტოს საქმიანობასთან დაკავშირებით სახელმწიფო შესყიდვების დაგეგმვა, წლიური შესყიდვების გეგმის შედგენა და შემდგომში სახელმწიფო შესყიდვების ორგანიზება;</a:t>
            </a:r>
          </a:p>
          <a:p>
            <a:pPr algn="just">
              <a:lnSpc>
                <a:spcPct val="150000"/>
              </a:lnSpc>
              <a:buFont typeface="Wingdings" panose="05000000000000000000" pitchFamily="2" charset="2"/>
              <a:buChar char="Ø"/>
            </a:pPr>
            <a:r>
              <a:rPr lang="ka-GE" sz="1200" dirty="0" smtClean="0"/>
              <a:t>წლის მანძილზე სახელმწიფო შესყიდვების პროცედურების განხორციელება მოქმედი კანონმდებლობის შესაბამისად; </a:t>
            </a:r>
          </a:p>
          <a:p>
            <a:pPr algn="just">
              <a:lnSpc>
                <a:spcPct val="150000"/>
              </a:lnSpc>
              <a:buFont typeface="Wingdings" panose="05000000000000000000" pitchFamily="2" charset="2"/>
              <a:buChar char="Ø"/>
            </a:pPr>
            <a:r>
              <a:rPr lang="ka-GE" sz="1200" dirty="0" smtClean="0"/>
              <a:t>სახელმწიფო შესყიდვებთან დაკავშირებულ ხელშეკრულებათა პროექტების მომზადება და სააგენტოს შესაბამისი უფლებამოსილი პირისათვის ხელმოსაწერად წარდგენა;</a:t>
            </a:r>
          </a:p>
          <a:p>
            <a:pPr algn="just">
              <a:lnSpc>
                <a:spcPct val="150000"/>
              </a:lnSpc>
              <a:buFont typeface="Wingdings" panose="05000000000000000000" pitchFamily="2" charset="2"/>
              <a:buChar char="Ø"/>
            </a:pPr>
            <a:r>
              <a:rPr lang="ka-GE" sz="1200" dirty="0" smtClean="0"/>
              <a:t>სააგენტოსა და მიმწოდებლებს შორის გაფორმებული ხელშეკრულებების რეგისტრაცია და მათი მიმდინარეობის კონტროლი;</a:t>
            </a:r>
          </a:p>
          <a:p>
            <a:pPr algn="just">
              <a:lnSpc>
                <a:spcPct val="150000"/>
              </a:lnSpc>
              <a:buFont typeface="Wingdings" panose="05000000000000000000" pitchFamily="2" charset="2"/>
              <a:buChar char="Ø"/>
            </a:pPr>
            <a:r>
              <a:rPr lang="ka-GE" sz="1200" dirty="0" smtClean="0"/>
              <a:t>ხელშეკრულების შესრულების დამადასტურებელი დოკუმენტაციის მიღება, მიღება-ჩაბარების აქტების გაფორმება, მათი სისტემაში ატვირთვა და ანგარიშსწორებისთვის შესაბამის სამსახურებისთვის გადაცემა.</a:t>
            </a:r>
          </a:p>
          <a:p>
            <a:pPr algn="just">
              <a:lnSpc>
                <a:spcPct val="150000"/>
              </a:lnSpc>
              <a:buFont typeface="Wingdings" panose="05000000000000000000" pitchFamily="2" charset="2"/>
              <a:buChar char="Ø"/>
            </a:pPr>
            <a:r>
              <a:rPr lang="ka-GE" sz="1200" dirty="0" smtClean="0"/>
              <a:t>განხორციელებული შესყიდვების შესახებ წლიური ანგარიშის მომზადება და ხელმძღვანელობისთვის წარდგენა.</a:t>
            </a:r>
          </a:p>
          <a:p>
            <a:pPr algn="just">
              <a:buFont typeface="Wingdings" panose="05000000000000000000" pitchFamily="2" charset="2"/>
              <a:buChar char="Ø"/>
            </a:pPr>
            <a:endParaRPr lang="ka-GE" sz="1400" dirty="0"/>
          </a:p>
        </p:txBody>
      </p:sp>
      <p:sp>
        <p:nvSpPr>
          <p:cNvPr id="14" name="TextBox 13"/>
          <p:cNvSpPr txBox="1"/>
          <p:nvPr/>
        </p:nvSpPr>
        <p:spPr>
          <a:xfrm>
            <a:off x="5105400" y="6324600"/>
            <a:ext cx="3992880" cy="276999"/>
          </a:xfrm>
          <a:prstGeom prst="rect">
            <a:avLst/>
          </a:prstGeom>
          <a:noFill/>
        </p:spPr>
        <p:txBody>
          <a:bodyPr wrap="square" rtlCol="0">
            <a:spAutoFit/>
          </a:bodyPr>
          <a:lstStyle/>
          <a:p>
            <a:pPr algn="r"/>
            <a:r>
              <a:rPr lang="ka-GE" sz="1200" b="1" dirty="0" smtClean="0">
                <a:solidFill>
                  <a:schemeClr val="tx2"/>
                </a:solidFill>
                <a:effectLst>
                  <a:outerShdw blurRad="38100" dist="38100" dir="2700000" algn="tl">
                    <a:srgbClr val="000000">
                      <a:alpha val="43137"/>
                    </a:srgbClr>
                  </a:outerShdw>
                </a:effectLst>
              </a:rPr>
              <a:t>სახელმწიფო შესყიდვების სამმართველო </a:t>
            </a:r>
            <a:endParaRPr lang="en-US" sz="1200" b="1"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552624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p:nvPr/>
        </p:nvCxnSpPr>
        <p:spPr>
          <a:xfrm>
            <a:off x="1016312" y="6374057"/>
            <a:ext cx="7632848" cy="0"/>
          </a:xfrm>
          <a:prstGeom prst="line">
            <a:avLst/>
          </a:prstGeom>
          <a:ln w="19050">
            <a:solidFill>
              <a:schemeClr val="bg1">
                <a:lumMod val="75000"/>
              </a:schemeClr>
            </a:solidFill>
          </a:ln>
        </p:spPr>
        <p:style>
          <a:lnRef idx="1">
            <a:schemeClr val="dk1"/>
          </a:lnRef>
          <a:fillRef idx="0">
            <a:schemeClr val="dk1"/>
          </a:fillRef>
          <a:effectRef idx="0">
            <a:schemeClr val="dk1"/>
          </a:effectRef>
          <a:fontRef idx="minor">
            <a:schemeClr val="tx1"/>
          </a:fontRef>
        </p:style>
      </p:cxn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528"/>
            <a:ext cx="9144000" cy="1181951"/>
          </a:xfrm>
          <a:prstGeom prst="rect">
            <a:avLst/>
          </a:prstGeom>
        </p:spPr>
      </p:pic>
      <p:sp>
        <p:nvSpPr>
          <p:cNvPr id="12" name="Title 1"/>
          <p:cNvSpPr txBox="1">
            <a:spLocks/>
          </p:cNvSpPr>
          <p:nvPr/>
        </p:nvSpPr>
        <p:spPr>
          <a:xfrm>
            <a:off x="457200" y="1524000"/>
            <a:ext cx="7924800" cy="609600"/>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ka-GE" sz="2200" b="1" i="1" dirty="0" smtClean="0">
                <a:solidFill>
                  <a:schemeClr val="tx2"/>
                </a:solidFill>
                <a:effectLst>
                  <a:outerShdw blurRad="38100" dist="38100" dir="2700000" algn="tl">
                    <a:srgbClr val="000000">
                      <a:alpha val="43137"/>
                    </a:srgbClr>
                  </a:outerShdw>
                </a:effectLst>
              </a:rPr>
              <a:t>დეპარტამენტში არსებული გამოწვევები:</a:t>
            </a:r>
            <a:br>
              <a:rPr lang="ka-GE" sz="2200" b="1" i="1" dirty="0" smtClean="0">
                <a:solidFill>
                  <a:schemeClr val="tx2"/>
                </a:solidFill>
                <a:effectLst>
                  <a:outerShdw blurRad="38100" dist="38100" dir="2700000" algn="tl">
                    <a:srgbClr val="000000">
                      <a:alpha val="43137"/>
                    </a:srgbClr>
                  </a:outerShdw>
                </a:effectLst>
              </a:rPr>
            </a:br>
            <a:endParaRPr lang="en-US" sz="2200" b="1" dirty="0">
              <a:solidFill>
                <a:schemeClr val="tx2"/>
              </a:solidFill>
            </a:endParaRPr>
          </a:p>
        </p:txBody>
      </p:sp>
      <p:sp>
        <p:nvSpPr>
          <p:cNvPr id="14" name="TextBox 13"/>
          <p:cNvSpPr txBox="1"/>
          <p:nvPr/>
        </p:nvSpPr>
        <p:spPr>
          <a:xfrm>
            <a:off x="5105400" y="6324600"/>
            <a:ext cx="3992880" cy="461665"/>
          </a:xfrm>
          <a:prstGeom prst="rect">
            <a:avLst/>
          </a:prstGeom>
          <a:noFill/>
        </p:spPr>
        <p:txBody>
          <a:bodyPr wrap="square" rtlCol="0">
            <a:spAutoFit/>
          </a:bodyPr>
          <a:lstStyle/>
          <a:p>
            <a:pPr algn="r"/>
            <a:r>
              <a:rPr lang="ka-GE" sz="1200" b="1" dirty="0" smtClean="0">
                <a:solidFill>
                  <a:schemeClr val="tx2"/>
                </a:solidFill>
                <a:effectLst>
                  <a:outerShdw blurRad="38100" dist="38100" dir="2700000" algn="tl">
                    <a:srgbClr val="000000">
                      <a:alpha val="43137"/>
                    </a:srgbClr>
                  </a:outerShdw>
                </a:effectLst>
              </a:rPr>
              <a:t>ფინანსური რესურსების მართვის და ბუღალტრული აღრიცხვის სამმართველო</a:t>
            </a:r>
            <a:endParaRPr lang="ka-GE" sz="1200" b="1" dirty="0">
              <a:solidFill>
                <a:schemeClr val="tx2"/>
              </a:solidFill>
              <a:effectLst>
                <a:outerShdw blurRad="38100" dist="38100" dir="2700000" algn="tl">
                  <a:srgbClr val="000000">
                    <a:alpha val="43137"/>
                  </a:srgbClr>
                </a:outerShdw>
              </a:effectLst>
            </a:endParaRPr>
          </a:p>
        </p:txBody>
      </p:sp>
      <p:graphicFrame>
        <p:nvGraphicFramePr>
          <p:cNvPr id="3" name="Diagram 2"/>
          <p:cNvGraphicFramePr/>
          <p:nvPr>
            <p:extLst>
              <p:ext uri="{D42A27DB-BD31-4B8C-83A1-F6EECF244321}">
                <p14:modId xmlns:p14="http://schemas.microsoft.com/office/powerpoint/2010/main" val="717649818"/>
              </p:ext>
            </p:extLst>
          </p:nvPr>
        </p:nvGraphicFramePr>
        <p:xfrm>
          <a:off x="257175" y="1930400"/>
          <a:ext cx="8841105" cy="43941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010557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p:nvPr/>
        </p:nvCxnSpPr>
        <p:spPr>
          <a:xfrm>
            <a:off x="1016312" y="6374057"/>
            <a:ext cx="7632848" cy="0"/>
          </a:xfrm>
          <a:prstGeom prst="line">
            <a:avLst/>
          </a:prstGeom>
          <a:ln w="19050">
            <a:solidFill>
              <a:schemeClr val="bg1">
                <a:lumMod val="75000"/>
              </a:schemeClr>
            </a:solidFill>
          </a:ln>
        </p:spPr>
        <p:style>
          <a:lnRef idx="1">
            <a:schemeClr val="dk1"/>
          </a:lnRef>
          <a:fillRef idx="0">
            <a:schemeClr val="dk1"/>
          </a:fillRef>
          <a:effectRef idx="0">
            <a:schemeClr val="dk1"/>
          </a:effectRef>
          <a:fontRef idx="minor">
            <a:schemeClr val="tx1"/>
          </a:fontRef>
        </p:style>
      </p:cxn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528"/>
            <a:ext cx="9144000" cy="1181951"/>
          </a:xfrm>
          <a:prstGeom prst="rect">
            <a:avLst/>
          </a:prstGeom>
        </p:spPr>
      </p:pic>
      <p:sp>
        <p:nvSpPr>
          <p:cNvPr id="12" name="Title 1"/>
          <p:cNvSpPr txBox="1">
            <a:spLocks/>
          </p:cNvSpPr>
          <p:nvPr/>
        </p:nvSpPr>
        <p:spPr>
          <a:xfrm>
            <a:off x="457200" y="1524000"/>
            <a:ext cx="7924800" cy="609600"/>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algn="l"/>
            <a:r>
              <a:rPr lang="ka-GE" sz="2200" b="1" i="1" dirty="0" smtClean="0">
                <a:solidFill>
                  <a:schemeClr val="tx2"/>
                </a:solidFill>
                <a:effectLst>
                  <a:outerShdw blurRad="38100" dist="38100" dir="2700000" algn="tl">
                    <a:srgbClr val="000000">
                      <a:alpha val="43137"/>
                    </a:srgbClr>
                  </a:outerShdw>
                </a:effectLst>
              </a:rPr>
              <a:t>დეპარტამენტში არსებული გამოწვევები:</a:t>
            </a:r>
            <a:br>
              <a:rPr lang="ka-GE" sz="2200" b="1" i="1" dirty="0" smtClean="0">
                <a:solidFill>
                  <a:schemeClr val="tx2"/>
                </a:solidFill>
                <a:effectLst>
                  <a:outerShdw blurRad="38100" dist="38100" dir="2700000" algn="tl">
                    <a:srgbClr val="000000">
                      <a:alpha val="43137"/>
                    </a:srgbClr>
                  </a:outerShdw>
                </a:effectLst>
              </a:rPr>
            </a:br>
            <a:endParaRPr lang="en-US" sz="2200" b="1" dirty="0">
              <a:solidFill>
                <a:schemeClr val="tx2"/>
              </a:solidFill>
            </a:endParaRPr>
          </a:p>
        </p:txBody>
      </p:sp>
      <p:sp>
        <p:nvSpPr>
          <p:cNvPr id="14" name="TextBox 13"/>
          <p:cNvSpPr txBox="1"/>
          <p:nvPr/>
        </p:nvSpPr>
        <p:spPr>
          <a:xfrm>
            <a:off x="5105400" y="6324600"/>
            <a:ext cx="3992880" cy="461665"/>
          </a:xfrm>
          <a:prstGeom prst="rect">
            <a:avLst/>
          </a:prstGeom>
          <a:noFill/>
        </p:spPr>
        <p:txBody>
          <a:bodyPr wrap="square" rtlCol="0">
            <a:spAutoFit/>
          </a:bodyPr>
          <a:lstStyle/>
          <a:p>
            <a:pPr algn="r"/>
            <a:r>
              <a:rPr lang="ka-GE" sz="1200" b="1" dirty="0" smtClean="0">
                <a:solidFill>
                  <a:schemeClr val="tx2"/>
                </a:solidFill>
                <a:effectLst>
                  <a:outerShdw blurRad="38100" dist="38100" dir="2700000" algn="tl">
                    <a:srgbClr val="000000">
                      <a:alpha val="43137"/>
                    </a:srgbClr>
                  </a:outerShdw>
                </a:effectLst>
              </a:rPr>
              <a:t>ფინანსური რესურსების მართვის და ბუღალტრული აღრიცხვის სამმართველო</a:t>
            </a:r>
            <a:endParaRPr lang="ka-GE" sz="1200" b="1" dirty="0">
              <a:solidFill>
                <a:schemeClr val="tx2"/>
              </a:solidFill>
              <a:effectLst>
                <a:outerShdw blurRad="38100" dist="38100" dir="2700000" algn="tl">
                  <a:srgbClr val="000000">
                    <a:alpha val="43137"/>
                  </a:srgbClr>
                </a:outerShdw>
              </a:effectLst>
            </a:endParaRPr>
          </a:p>
        </p:txBody>
      </p:sp>
      <p:graphicFrame>
        <p:nvGraphicFramePr>
          <p:cNvPr id="3" name="Diagram 2"/>
          <p:cNvGraphicFramePr/>
          <p:nvPr>
            <p:extLst>
              <p:ext uri="{D42A27DB-BD31-4B8C-83A1-F6EECF244321}">
                <p14:modId xmlns:p14="http://schemas.microsoft.com/office/powerpoint/2010/main" val="3250733514"/>
              </p:ext>
            </p:extLst>
          </p:nvPr>
        </p:nvGraphicFramePr>
        <p:xfrm>
          <a:off x="257175" y="1930400"/>
          <a:ext cx="8841105" cy="43941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603138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1203</TotalTime>
  <Words>2178</Words>
  <Application>Microsoft Office PowerPoint</Application>
  <PresentationFormat>On-screen Show (4:3)</PresentationFormat>
  <Paragraphs>392</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Calibri Light</vt:lpstr>
      <vt:lpstr>Sylfaen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გმადლობთ ყურადღებისთვის  კითხვები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Mac</dc:creator>
  <cp:lastModifiedBy>Giorgi Gelashvili</cp:lastModifiedBy>
  <cp:revision>103</cp:revision>
  <cp:lastPrinted>2020-05-13T16:16:25Z</cp:lastPrinted>
  <dcterms:created xsi:type="dcterms:W3CDTF">2020-05-08T15:25:48Z</dcterms:created>
  <dcterms:modified xsi:type="dcterms:W3CDTF">2020-06-26T11:14:38Z</dcterms:modified>
</cp:coreProperties>
</file>