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18288000" cy="10972800"/>
  <p:notesSz cx="6858000" cy="9144000"/>
  <p:defaultTextStyle>
    <a:defPPr>
      <a:defRPr lang="en-US"/>
    </a:defPPr>
    <a:lvl1pPr marL="0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1pPr>
    <a:lvl2pPr marL="658303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2pPr>
    <a:lvl3pPr marL="1316605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3pPr>
    <a:lvl4pPr marL="1974908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4pPr>
    <a:lvl5pPr marL="2633209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5pPr>
    <a:lvl6pPr marL="3291512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6pPr>
    <a:lvl7pPr marL="3949814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7pPr>
    <a:lvl8pPr marL="4608117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8pPr>
    <a:lvl9pPr marL="5266418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358FD8-7A1C-4BCA-BAD9-FF24E447B4CE}" type="doc">
      <dgm:prSet loTypeId="urn:microsoft.com/office/officeart/2005/8/layout/process1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8EC3C1A-C495-42C8-8973-0AECAB1EAFE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ctr"/>
          <a:r>
            <a:rPr lang="ka-GE" sz="2400" b="1" u="sng" dirty="0" smtClean="0"/>
            <a:t>ამოცანები</a:t>
          </a:r>
          <a:endParaRPr lang="en-US" sz="2400" b="1" dirty="0"/>
        </a:p>
      </dgm:t>
    </dgm:pt>
    <dgm:pt modelId="{84C1A18C-5CBF-4B1E-9A13-2D71084C6A96}" type="parTrans" cxnId="{FE159215-5482-44B0-B907-2D7C47C24C53}">
      <dgm:prSet/>
      <dgm:spPr/>
      <dgm:t>
        <a:bodyPr/>
        <a:lstStyle/>
        <a:p>
          <a:endParaRPr lang="en-US" sz="1600"/>
        </a:p>
      </dgm:t>
    </dgm:pt>
    <dgm:pt modelId="{27206D57-EDBE-46A4-A41D-A53F39607E6A}" type="sibTrans" cxnId="{FE159215-5482-44B0-B907-2D7C47C24C53}">
      <dgm:prSet custT="1"/>
      <dgm:spPr/>
      <dgm:t>
        <a:bodyPr/>
        <a:lstStyle/>
        <a:p>
          <a:endParaRPr lang="en-US" sz="1600"/>
        </a:p>
      </dgm:t>
    </dgm:pt>
    <dgm:pt modelId="{65DB8206-2873-41B6-A705-D45857292F65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1</a:t>
          </a:r>
          <a:r>
            <a:rPr lang="ka-GE" sz="1600" b="0" dirty="0" smtClean="0"/>
            <a:t>: </a:t>
          </a:r>
          <a:r>
            <a:rPr lang="ka-GE" sz="1600" b="0" i="0" dirty="0" smtClean="0"/>
            <a:t>ხარისხისა </a:t>
          </a:r>
          <a:r>
            <a:rPr lang="ka-GE" sz="1600" b="0" i="0" dirty="0" smtClean="0"/>
            <a:t>და ეფექტიანობის (</a:t>
          </a:r>
          <a:r>
            <a:rPr lang="en-US" sz="1600" b="0" i="0" dirty="0" smtClean="0"/>
            <a:t>efficiency) </a:t>
          </a:r>
          <a:r>
            <a:rPr lang="ka-GE" sz="1600" b="0" i="0" dirty="0" smtClean="0"/>
            <a:t>გაუმჯობესება</a:t>
          </a:r>
          <a:endParaRPr lang="en-US" sz="1600" b="0" dirty="0"/>
        </a:p>
      </dgm:t>
    </dgm:pt>
    <dgm:pt modelId="{2DE78CF0-43BF-45BE-864A-C229C95EBF3F}" type="parTrans" cxnId="{088201E6-992B-48DB-A0D9-D4C7BF2FE5FD}">
      <dgm:prSet/>
      <dgm:spPr/>
      <dgm:t>
        <a:bodyPr/>
        <a:lstStyle/>
        <a:p>
          <a:endParaRPr lang="en-US" sz="1600"/>
        </a:p>
      </dgm:t>
    </dgm:pt>
    <dgm:pt modelId="{69054561-F32E-4E30-983D-C888365A1732}" type="sibTrans" cxnId="{088201E6-992B-48DB-A0D9-D4C7BF2FE5FD}">
      <dgm:prSet/>
      <dgm:spPr/>
      <dgm:t>
        <a:bodyPr/>
        <a:lstStyle/>
        <a:p>
          <a:endParaRPr lang="en-US" sz="1600"/>
        </a:p>
      </dgm:t>
    </dgm:pt>
    <dgm:pt modelId="{D09ADD2F-9D7A-4AF2-9CE1-42E447B744DC}">
      <dgm:prSet phldrT="[Text]" custT="1"/>
      <dgm:spPr/>
      <dgm:t>
        <a:bodyPr/>
        <a:lstStyle/>
        <a:p>
          <a:pPr algn="ctr">
            <a:spcBef>
              <a:spcPct val="0"/>
            </a:spcBef>
          </a:pPr>
          <a:r>
            <a:rPr lang="ka-GE" sz="2400" b="1" u="sng" dirty="0" smtClean="0"/>
            <a:t>შუალედური შედეგები </a:t>
          </a:r>
          <a:endParaRPr lang="en-US" sz="2400" b="1" u="sng" dirty="0"/>
        </a:p>
      </dgm:t>
    </dgm:pt>
    <dgm:pt modelId="{0A630F3F-DD24-448A-A6AF-D9053E1B5EC3}" type="parTrans" cxnId="{F55356BF-3DA7-4DA8-A78B-CF361C3D482C}">
      <dgm:prSet/>
      <dgm:spPr/>
      <dgm:t>
        <a:bodyPr/>
        <a:lstStyle/>
        <a:p>
          <a:endParaRPr lang="en-US" sz="1600"/>
        </a:p>
      </dgm:t>
    </dgm:pt>
    <dgm:pt modelId="{11043BF9-BEF6-404D-89F2-EE5508D0F10E}" type="sibTrans" cxnId="{F55356BF-3DA7-4DA8-A78B-CF361C3D482C}">
      <dgm:prSet custT="1"/>
      <dgm:spPr/>
      <dgm:t>
        <a:bodyPr/>
        <a:lstStyle/>
        <a:p>
          <a:endParaRPr lang="en-US" sz="1600"/>
        </a:p>
      </dgm:t>
    </dgm:pt>
    <dgm:pt modelId="{1D31C6C1-5C4D-4CAE-B66A-25BCB2B8E6F5}">
      <dgm:prSet phldrT="[Text]"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დღის ქირურგიის წილი (%) ქირურგიული პროცედურების საერთო რაოდენობაში (მაგ. კატარაქტა, ტონზილექტომია ან ადენოიდექტომია)</a:t>
          </a:r>
          <a:endParaRPr lang="en-US" sz="1600" dirty="0"/>
        </a:p>
      </dgm:t>
    </dgm:pt>
    <dgm:pt modelId="{98B69364-FCEB-404B-8631-76963636B473}" type="parTrans" cxnId="{873F6C37-C9AD-44DF-A528-3B777C455DC7}">
      <dgm:prSet/>
      <dgm:spPr/>
      <dgm:t>
        <a:bodyPr/>
        <a:lstStyle/>
        <a:p>
          <a:endParaRPr lang="en-US" sz="1600"/>
        </a:p>
      </dgm:t>
    </dgm:pt>
    <dgm:pt modelId="{2DCE9CBF-1D62-4048-B586-15FA040D0B00}" type="sibTrans" cxnId="{873F6C37-C9AD-44DF-A528-3B777C455DC7}">
      <dgm:prSet/>
      <dgm:spPr/>
      <dgm:t>
        <a:bodyPr/>
        <a:lstStyle/>
        <a:p>
          <a:endParaRPr lang="en-US" sz="1600"/>
        </a:p>
      </dgm:t>
    </dgm:pt>
    <dgm:pt modelId="{CA3979B5-0EA4-40E5-A14A-FF564E3BF792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2</a:t>
          </a:r>
          <a:r>
            <a:rPr lang="ka-GE" sz="1600" b="0" dirty="0" smtClean="0"/>
            <a:t>: </a:t>
          </a:r>
          <a:r>
            <a:rPr lang="en-GB" sz="1600" b="0" i="0" dirty="0" err="1" smtClean="0"/>
            <a:t>ანაზღაურებისა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და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დაკონტრაქტების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მექანიზმების</a:t>
          </a:r>
          <a:r>
            <a:rPr lang="en-GB" sz="1600" b="0" i="0" dirty="0" smtClean="0"/>
            <a:t> </a:t>
          </a:r>
          <a:r>
            <a:rPr lang="ka-GE" sz="1600" b="0" i="0" dirty="0" smtClean="0"/>
            <a:t>დახვეწა</a:t>
          </a:r>
          <a:endParaRPr lang="en-US" sz="1600" b="0" dirty="0"/>
        </a:p>
      </dgm:t>
    </dgm:pt>
    <dgm:pt modelId="{4541CF62-083B-4CCF-91C9-A284563715D2}" type="parTrans" cxnId="{82ED4C6C-5A99-4076-99A8-6D7443FDEE11}">
      <dgm:prSet/>
      <dgm:spPr/>
      <dgm:t>
        <a:bodyPr/>
        <a:lstStyle/>
        <a:p>
          <a:endParaRPr lang="en-US" sz="1600"/>
        </a:p>
      </dgm:t>
    </dgm:pt>
    <dgm:pt modelId="{55019CD3-8354-449E-A550-63689D56B86B}" type="sibTrans" cxnId="{82ED4C6C-5A99-4076-99A8-6D7443FDEE11}">
      <dgm:prSet/>
      <dgm:spPr/>
      <dgm:t>
        <a:bodyPr/>
        <a:lstStyle/>
        <a:p>
          <a:endParaRPr lang="en-US" sz="1600"/>
        </a:p>
      </dgm:t>
    </dgm:pt>
    <dgm:pt modelId="{B8D64C28-B07A-474C-93D6-ACD86D388933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3</a:t>
          </a:r>
          <a:r>
            <a:rPr lang="ka-GE" sz="1600" b="0" dirty="0" smtClean="0"/>
            <a:t>: </a:t>
          </a:r>
          <a:r>
            <a:rPr lang="ka-GE" sz="1600" b="0" i="0" dirty="0" smtClean="0"/>
            <a:t>ჯანდაცვის </a:t>
          </a:r>
          <a:r>
            <a:rPr lang="ka-GE" sz="1600" b="0" i="0" dirty="0" smtClean="0"/>
            <a:t>მომსახურების პაკეტის შესაბამისობა მოსახლეობის საჭიროებებთან ჯანდაცვის სფეროში</a:t>
          </a:r>
          <a:endParaRPr lang="en-US" sz="1600" b="0" dirty="0"/>
        </a:p>
      </dgm:t>
    </dgm:pt>
    <dgm:pt modelId="{4F0EDBF7-B692-4E14-9A54-B27DF1ABEC5B}" type="parTrans" cxnId="{4F8A178E-A127-4BAE-BA9B-00C5081856DB}">
      <dgm:prSet/>
      <dgm:spPr/>
      <dgm:t>
        <a:bodyPr/>
        <a:lstStyle/>
        <a:p>
          <a:endParaRPr lang="en-US" sz="1600"/>
        </a:p>
      </dgm:t>
    </dgm:pt>
    <dgm:pt modelId="{06BB6DF7-DC1F-4AFB-A15D-6B4887902350}" type="sibTrans" cxnId="{4F8A178E-A127-4BAE-BA9B-00C5081856DB}">
      <dgm:prSet/>
      <dgm:spPr/>
      <dgm:t>
        <a:bodyPr/>
        <a:lstStyle/>
        <a:p>
          <a:endParaRPr lang="en-US" sz="1600"/>
        </a:p>
      </dgm:t>
    </dgm:pt>
    <dgm:pt modelId="{4C2195FD-3151-4554-996A-9E2EDE9B4F6F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4</a:t>
          </a:r>
          <a:r>
            <a:rPr lang="ka-GE" sz="1600" b="0" dirty="0" smtClean="0"/>
            <a:t>: </a:t>
          </a:r>
          <a:r>
            <a:rPr lang="en-GB" sz="1600" b="0" i="0" dirty="0" err="1" smtClean="0"/>
            <a:t>პირველადი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ჯანდაცვის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გაძლიერება</a:t>
          </a:r>
          <a:r>
            <a:rPr lang="ka-GE" sz="1600" b="0" i="0" dirty="0" smtClean="0"/>
            <a:t> და </a:t>
          </a:r>
          <a:r>
            <a:rPr lang="en-GB" sz="1600" b="0" i="0" dirty="0" err="1" smtClean="0"/>
            <a:t>სპეციალისტ</a:t>
          </a:r>
          <a:r>
            <a:rPr lang="ka-GE" sz="1600" b="0" i="0" dirty="0" smtClean="0"/>
            <a:t>ებ</a:t>
          </a:r>
          <a:r>
            <a:rPr lang="en-GB" sz="1600" b="0" i="0" dirty="0" err="1" smtClean="0"/>
            <a:t>ის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მომსახურებაზე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თანასწორი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წვდომის</a:t>
          </a:r>
          <a:r>
            <a:rPr lang="en-GB" sz="1600" b="0" i="0" dirty="0" smtClean="0"/>
            <a:t> </a:t>
          </a:r>
          <a:r>
            <a:rPr lang="en-GB" sz="1600" b="0" i="0" dirty="0" err="1" smtClean="0"/>
            <a:t>უზრუნველყოფა</a:t>
          </a:r>
          <a:r>
            <a:rPr lang="en-GB" sz="1600" b="0" i="0" dirty="0" smtClean="0"/>
            <a:t> </a:t>
          </a:r>
          <a:endParaRPr lang="en-US" sz="1600" b="0" i="0" dirty="0"/>
        </a:p>
      </dgm:t>
    </dgm:pt>
    <dgm:pt modelId="{CB901967-A764-4FD3-A55A-2657A8E87E31}" type="parTrans" cxnId="{DBEC16C2-F771-4C79-9D3D-982292C66D7E}">
      <dgm:prSet/>
      <dgm:spPr/>
      <dgm:t>
        <a:bodyPr/>
        <a:lstStyle/>
        <a:p>
          <a:endParaRPr lang="en-US" sz="1600"/>
        </a:p>
      </dgm:t>
    </dgm:pt>
    <dgm:pt modelId="{89A6D880-8ECA-43D7-9829-4C8621DF81A8}" type="sibTrans" cxnId="{DBEC16C2-F771-4C79-9D3D-982292C66D7E}">
      <dgm:prSet/>
      <dgm:spPr/>
      <dgm:t>
        <a:bodyPr/>
        <a:lstStyle/>
        <a:p>
          <a:endParaRPr lang="en-US" sz="1600"/>
        </a:p>
      </dgm:t>
    </dgm:pt>
    <dgm:pt modelId="{BBC114AC-C91F-4C53-AC59-9A0C3C9997C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5</a:t>
          </a:r>
          <a:r>
            <a:rPr lang="ka-GE" sz="1600" b="0" dirty="0" smtClean="0"/>
            <a:t>: </a:t>
          </a:r>
          <a:r>
            <a:rPr lang="en-US" sz="1600" b="0" dirty="0" err="1" smtClean="0"/>
            <a:t>მაღალსპეციალიზებული</a:t>
          </a:r>
          <a:r>
            <a:rPr lang="en-US" sz="1600" b="0" dirty="0" smtClean="0"/>
            <a:t> </a:t>
          </a:r>
          <a:r>
            <a:rPr lang="en-US" sz="1600" b="0" dirty="0" err="1" smtClean="0"/>
            <a:t>და</a:t>
          </a:r>
          <a:r>
            <a:rPr lang="en-US" sz="1600" b="0" dirty="0" smtClean="0"/>
            <a:t> </a:t>
          </a:r>
          <a:r>
            <a:rPr lang="en-US" sz="1600" b="0" dirty="0" err="1" smtClean="0"/>
            <a:t>ჰოსპიტალური</a:t>
          </a:r>
          <a:r>
            <a:rPr lang="en-US" sz="1600" b="0" dirty="0" smtClean="0"/>
            <a:t> </a:t>
          </a:r>
          <a:r>
            <a:rPr lang="en-US" sz="1600" b="0" dirty="0" err="1" smtClean="0"/>
            <a:t>მომსახურების</a:t>
          </a:r>
          <a:r>
            <a:rPr lang="en-US" sz="1600" b="0" dirty="0" smtClean="0"/>
            <a:t> </a:t>
          </a:r>
          <a:r>
            <a:rPr lang="en-US" sz="1600" b="0" dirty="0" err="1" smtClean="0"/>
            <a:t>კონსოლიდაცია</a:t>
          </a:r>
          <a:endParaRPr lang="en-US" sz="1600" b="0" dirty="0"/>
        </a:p>
      </dgm:t>
    </dgm:pt>
    <dgm:pt modelId="{4AD2C1A8-EBB9-4144-80C9-27C9A8F26508}" type="parTrans" cxnId="{55D72591-0A6D-46C7-B01E-960EB1ADAB4D}">
      <dgm:prSet/>
      <dgm:spPr/>
      <dgm:t>
        <a:bodyPr/>
        <a:lstStyle/>
        <a:p>
          <a:endParaRPr lang="en-US" sz="1600"/>
        </a:p>
      </dgm:t>
    </dgm:pt>
    <dgm:pt modelId="{4AB544E7-628C-4F4C-B64B-8F77596D4737}" type="sibTrans" cxnId="{55D72591-0A6D-46C7-B01E-960EB1ADAB4D}">
      <dgm:prSet/>
      <dgm:spPr/>
      <dgm:t>
        <a:bodyPr/>
        <a:lstStyle/>
        <a:p>
          <a:endParaRPr lang="en-US" sz="1600"/>
        </a:p>
      </dgm:t>
    </dgm:pt>
    <dgm:pt modelId="{B646E13B-545D-495A-8223-139B8AFC535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6</a:t>
          </a:r>
          <a:r>
            <a:rPr lang="ka-GE" sz="1600" b="0" dirty="0" smtClean="0"/>
            <a:t>: </a:t>
          </a:r>
          <a:r>
            <a:rPr lang="ka-GE" sz="1600" b="0" i="0" dirty="0" smtClean="0"/>
            <a:t>ანგარიშვალდებულებისა და გამჭვირვალობის გაუმჯობესება</a:t>
          </a:r>
          <a:endParaRPr lang="en-US" sz="1600" b="0" i="0" dirty="0"/>
        </a:p>
      </dgm:t>
    </dgm:pt>
    <dgm:pt modelId="{66D6148B-DCCB-4DEA-A225-CEA7D996B3E9}" type="parTrans" cxnId="{13942EED-1E57-470C-ADC5-42A8D4059ED1}">
      <dgm:prSet/>
      <dgm:spPr/>
      <dgm:t>
        <a:bodyPr/>
        <a:lstStyle/>
        <a:p>
          <a:endParaRPr lang="en-US" sz="1600"/>
        </a:p>
      </dgm:t>
    </dgm:pt>
    <dgm:pt modelId="{D513A092-743A-45E3-87A4-F7B74C7207A4}" type="sibTrans" cxnId="{13942EED-1E57-470C-ADC5-42A8D4059ED1}">
      <dgm:prSet/>
      <dgm:spPr/>
      <dgm:t>
        <a:bodyPr/>
        <a:lstStyle/>
        <a:p>
          <a:endParaRPr lang="en-US" sz="1600"/>
        </a:p>
      </dgm:t>
    </dgm:pt>
    <dgm:pt modelId="{D4E21388-5E61-4C0B-B93C-07EAE2EBA9C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7</a:t>
          </a:r>
          <a:r>
            <a:rPr lang="ka-GE" sz="1600" b="0" dirty="0" smtClean="0"/>
            <a:t>: მოსახლეობის ცნობიერების ამაღლება</a:t>
          </a:r>
          <a:endParaRPr lang="en-US" sz="1600" b="0" dirty="0"/>
        </a:p>
      </dgm:t>
    </dgm:pt>
    <dgm:pt modelId="{07CF9FE7-09D3-4B16-A56C-427BD64A8EE0}" type="parTrans" cxnId="{0A5DEF24-3DB6-4847-A454-C0AC93A47F1C}">
      <dgm:prSet/>
      <dgm:spPr/>
      <dgm:t>
        <a:bodyPr/>
        <a:lstStyle/>
        <a:p>
          <a:endParaRPr lang="en-US" sz="1600"/>
        </a:p>
      </dgm:t>
    </dgm:pt>
    <dgm:pt modelId="{B111C1E8-630B-4E90-B8AF-6AF7BED75DEA}" type="sibTrans" cxnId="{0A5DEF24-3DB6-4847-A454-C0AC93A47F1C}">
      <dgm:prSet/>
      <dgm:spPr/>
      <dgm:t>
        <a:bodyPr/>
        <a:lstStyle/>
        <a:p>
          <a:endParaRPr lang="en-US" sz="1600"/>
        </a:p>
      </dgm:t>
    </dgm:pt>
    <dgm:pt modelId="{4413363C-F634-4C6F-B2C9-90167CA827D7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8: </a:t>
          </a:r>
          <a:r>
            <a:rPr lang="ka-GE" sz="1600" b="0" dirty="0" smtClean="0"/>
            <a:t>მონაცემთა ელექტრონული მიმოცვლის გაუმჯობესება</a:t>
          </a:r>
          <a:endParaRPr lang="en-US" sz="1600" b="0" dirty="0"/>
        </a:p>
      </dgm:t>
    </dgm:pt>
    <dgm:pt modelId="{B33BA821-BF53-4238-A494-9C4EB54F3146}" type="parTrans" cxnId="{F0AA79AF-A9C9-4FC6-86DA-47CD68F4C0A5}">
      <dgm:prSet/>
      <dgm:spPr/>
      <dgm:t>
        <a:bodyPr/>
        <a:lstStyle/>
        <a:p>
          <a:endParaRPr lang="en-US" sz="1600"/>
        </a:p>
      </dgm:t>
    </dgm:pt>
    <dgm:pt modelId="{4E8A89FC-281F-462F-9F99-CF218A22F65C}" type="sibTrans" cxnId="{F0AA79AF-A9C9-4FC6-86DA-47CD68F4C0A5}">
      <dgm:prSet/>
      <dgm:spPr/>
      <dgm:t>
        <a:bodyPr/>
        <a:lstStyle/>
        <a:p>
          <a:endParaRPr lang="en-US" sz="1600"/>
        </a:p>
      </dgm:t>
    </dgm:pt>
    <dgm:pt modelId="{6A61B335-9601-43BA-A5D7-A1238A97C0CE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9</a:t>
          </a:r>
          <a:r>
            <a:rPr lang="ka-GE" sz="1600" b="1" u="sng" dirty="0" smtClean="0"/>
            <a:t>: </a:t>
          </a:r>
          <a:r>
            <a:rPr lang="ka-GE" sz="1600" b="0" dirty="0" smtClean="0"/>
            <a:t>სოციალური </a:t>
          </a:r>
          <a:r>
            <a:rPr lang="ka-GE" sz="1600" b="0" dirty="0" smtClean="0"/>
            <a:t>მომსახურების სააგენტოს რეორგანიზაცია</a:t>
          </a:r>
          <a:endParaRPr lang="en-US" sz="1600" b="0" dirty="0"/>
        </a:p>
      </dgm:t>
    </dgm:pt>
    <dgm:pt modelId="{B796AA8B-AF3A-456F-A345-BE1588E6188A}" type="parTrans" cxnId="{45DD3B40-5708-4160-A416-B644A63888D0}">
      <dgm:prSet/>
      <dgm:spPr/>
      <dgm:t>
        <a:bodyPr/>
        <a:lstStyle/>
        <a:p>
          <a:endParaRPr lang="en-US" sz="1600"/>
        </a:p>
      </dgm:t>
    </dgm:pt>
    <dgm:pt modelId="{7E7A02E2-0F53-4AAD-8C07-ED8AAB922D01}" type="sibTrans" cxnId="{45DD3B40-5708-4160-A416-B644A63888D0}">
      <dgm:prSet/>
      <dgm:spPr/>
      <dgm:t>
        <a:bodyPr/>
        <a:lstStyle/>
        <a:p>
          <a:endParaRPr lang="en-US" sz="1600"/>
        </a:p>
      </dgm:t>
    </dgm:pt>
    <dgm:pt modelId="{BD45188D-DF8F-4425-88B5-4621D8DB3F09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10</a:t>
          </a:r>
          <a:r>
            <a:rPr lang="ka-GE" sz="1600" b="0" dirty="0" smtClean="0"/>
            <a:t>: </a:t>
          </a:r>
          <a:r>
            <a:rPr lang="ka-GE" sz="1600" b="0" dirty="0" smtClean="0"/>
            <a:t>სოციალური </a:t>
          </a:r>
          <a:r>
            <a:rPr lang="ka-GE" sz="1600" b="0" dirty="0" smtClean="0"/>
            <a:t>მომსახურების სააგენტოს პერსონალის მოტივაციისა და კომპეტენციის </a:t>
          </a:r>
          <a:r>
            <a:rPr lang="ka-GE" sz="1600" b="0" dirty="0" smtClean="0"/>
            <a:t>ამაღლება</a:t>
          </a:r>
          <a:endParaRPr lang="en-US" sz="1600" b="0" dirty="0"/>
        </a:p>
      </dgm:t>
    </dgm:pt>
    <dgm:pt modelId="{60FA8468-3A23-4485-B247-65C546E8A41A}" type="parTrans" cxnId="{39455176-0193-47E2-9A8A-DE102056FEB6}">
      <dgm:prSet/>
      <dgm:spPr/>
      <dgm:t>
        <a:bodyPr/>
        <a:lstStyle/>
        <a:p>
          <a:endParaRPr lang="en-US" sz="1600"/>
        </a:p>
      </dgm:t>
    </dgm:pt>
    <dgm:pt modelId="{8AE95A0C-0438-455A-84F0-931F9F4CFD36}" type="sibTrans" cxnId="{39455176-0193-47E2-9A8A-DE102056FEB6}">
      <dgm:prSet/>
      <dgm:spPr/>
      <dgm:t>
        <a:bodyPr/>
        <a:lstStyle/>
        <a:p>
          <a:endParaRPr lang="en-US" sz="1600"/>
        </a:p>
      </dgm:t>
    </dgm:pt>
    <dgm:pt modelId="{E3B42F54-8F1F-449E-AD0B-D65C332DA1DC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11</a:t>
          </a:r>
          <a:r>
            <a:rPr lang="ka-GE" sz="1600" b="0" dirty="0" smtClean="0"/>
            <a:t>: ინფორმაციული </a:t>
          </a:r>
          <a:r>
            <a:rPr lang="ka-GE" sz="1600" b="0" dirty="0" smtClean="0"/>
            <a:t>ტექნოლოგიების სისტემების </a:t>
          </a:r>
          <a:r>
            <a:rPr lang="ka-GE" sz="1600" b="0" dirty="0" smtClean="0"/>
            <a:t>განვითარება</a:t>
          </a:r>
          <a:endParaRPr lang="en-US" sz="1600" b="0" dirty="0"/>
        </a:p>
      </dgm:t>
    </dgm:pt>
    <dgm:pt modelId="{E9730BB7-F73E-4B5C-8D6E-1C963B4B1F0D}" type="parTrans" cxnId="{735FF6F0-B1A1-4AE1-AD50-15D3D9F6722C}">
      <dgm:prSet/>
      <dgm:spPr/>
      <dgm:t>
        <a:bodyPr/>
        <a:lstStyle/>
        <a:p>
          <a:endParaRPr lang="en-US" sz="1600"/>
        </a:p>
      </dgm:t>
    </dgm:pt>
    <dgm:pt modelId="{85070249-8AAF-4964-AF30-EA9F3EA6CAC5}" type="sibTrans" cxnId="{735FF6F0-B1A1-4AE1-AD50-15D3D9F6722C}">
      <dgm:prSet/>
      <dgm:spPr/>
      <dgm:t>
        <a:bodyPr/>
        <a:lstStyle/>
        <a:p>
          <a:endParaRPr lang="en-US" sz="1600"/>
        </a:p>
      </dgm:t>
    </dgm:pt>
    <dgm:pt modelId="{9D01EEDD-FD63-459A-9992-2EC702F7FAAA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pPr algn="l"/>
          <a:r>
            <a:rPr lang="ka-GE" sz="1600" b="1" u="sng" dirty="0" smtClean="0"/>
            <a:t>ამოცანა 12: </a:t>
          </a:r>
          <a:r>
            <a:rPr lang="ka-GE" sz="1600" b="0" dirty="0" smtClean="0"/>
            <a:t>მონიტორინგის, ანგარიშგების და ანალიზის პროცესების გაუმჯობესება	</a:t>
          </a:r>
          <a:endParaRPr lang="en-US" sz="1600" b="0" dirty="0"/>
        </a:p>
      </dgm:t>
    </dgm:pt>
    <dgm:pt modelId="{5988416B-4E89-4F3E-A6B3-AB8B95EB2377}" type="parTrans" cxnId="{8EF5ECD7-9FB0-46F6-8581-8330D51A21B1}">
      <dgm:prSet/>
      <dgm:spPr/>
      <dgm:t>
        <a:bodyPr/>
        <a:lstStyle/>
        <a:p>
          <a:endParaRPr lang="en-US" sz="1600"/>
        </a:p>
      </dgm:t>
    </dgm:pt>
    <dgm:pt modelId="{1EC989B4-7B34-4692-B2CC-3689F64880FD}" type="sibTrans" cxnId="{8EF5ECD7-9FB0-46F6-8581-8330D51A21B1}">
      <dgm:prSet/>
      <dgm:spPr/>
      <dgm:t>
        <a:bodyPr/>
        <a:lstStyle/>
        <a:p>
          <a:endParaRPr lang="en-US" sz="1600"/>
        </a:p>
      </dgm:t>
    </dgm:pt>
    <dgm:pt modelId="{379C338E-274D-42C0-B6F4-B15BB70E07B5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რეჰოსპიტალიზაციის სიხშირე </a:t>
          </a:r>
          <a:r>
            <a:rPr lang="ka-GE" sz="1600" dirty="0" smtClean="0">
              <a:cs typeface="Times New Roman" panose="02020603050405020304" pitchFamily="18" charset="0"/>
            </a:rPr>
            <a:t>↓</a:t>
          </a:r>
          <a:endParaRPr lang="ka-GE" sz="1600" dirty="0"/>
        </a:p>
      </dgm:t>
    </dgm:pt>
    <dgm:pt modelId="{2675078D-A25B-43D0-BDA3-B52E94651D4D}" type="parTrans" cxnId="{D49AC6EE-AC49-4B61-92BB-5C6ADF7460DB}">
      <dgm:prSet/>
      <dgm:spPr/>
      <dgm:t>
        <a:bodyPr/>
        <a:lstStyle/>
        <a:p>
          <a:endParaRPr lang="en-US" sz="1600"/>
        </a:p>
      </dgm:t>
    </dgm:pt>
    <dgm:pt modelId="{D5BF4171-DA1E-4D14-A500-1BE711E2B5FB}" type="sibTrans" cxnId="{D49AC6EE-AC49-4B61-92BB-5C6ADF7460DB}">
      <dgm:prSet/>
      <dgm:spPr/>
      <dgm:t>
        <a:bodyPr/>
        <a:lstStyle/>
        <a:p>
          <a:endParaRPr lang="en-US" sz="1600"/>
        </a:p>
      </dgm:t>
    </dgm:pt>
    <dgm:pt modelId="{6DA154E3-E98D-4578-8E81-91B09ED5288C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პირველადი ჯანდაცვის დაწესებულებებში  ვიზიტები ერთ სულზე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en-US" sz="1600" dirty="0"/>
        </a:p>
      </dgm:t>
    </dgm:pt>
    <dgm:pt modelId="{57975512-954C-4291-BB9A-4FD8FEEF82F2}" type="parTrans" cxnId="{E930C343-E98E-4731-9D9F-326B8288169D}">
      <dgm:prSet/>
      <dgm:spPr/>
      <dgm:t>
        <a:bodyPr/>
        <a:lstStyle/>
        <a:p>
          <a:endParaRPr lang="en-US" sz="1600"/>
        </a:p>
      </dgm:t>
    </dgm:pt>
    <dgm:pt modelId="{7406ED39-CCD0-40F2-868C-154994CF62F7}" type="sibTrans" cxnId="{E930C343-E98E-4731-9D9F-326B8288169D}">
      <dgm:prSet/>
      <dgm:spPr/>
      <dgm:t>
        <a:bodyPr/>
        <a:lstStyle/>
        <a:p>
          <a:endParaRPr lang="en-US" sz="1600"/>
        </a:p>
      </dgm:t>
    </dgm:pt>
    <dgm:pt modelId="{3335BF2E-AD05-4024-BAB3-AD25966B11D6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მედიკამენტებზე სახელმწიფო დანახარჯის წილი მედიკამენტებზე დანახარჯის საერთო მოცულობიდან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en-US" sz="1600" dirty="0"/>
        </a:p>
      </dgm:t>
    </dgm:pt>
    <dgm:pt modelId="{E2B5883B-2872-4225-BBBD-C2F00D71EB03}" type="parTrans" cxnId="{D2F8A865-38F2-4D2D-B35C-1B2813F74AC0}">
      <dgm:prSet/>
      <dgm:spPr/>
      <dgm:t>
        <a:bodyPr/>
        <a:lstStyle/>
        <a:p>
          <a:endParaRPr lang="en-US" sz="1600"/>
        </a:p>
      </dgm:t>
    </dgm:pt>
    <dgm:pt modelId="{DCC2DF55-D511-47CA-8253-D09B343F47BB}" type="sibTrans" cxnId="{D2F8A865-38F2-4D2D-B35C-1B2813F74AC0}">
      <dgm:prSet/>
      <dgm:spPr/>
      <dgm:t>
        <a:bodyPr/>
        <a:lstStyle/>
        <a:p>
          <a:endParaRPr lang="en-US" sz="1600"/>
        </a:p>
      </dgm:t>
    </dgm:pt>
    <dgm:pt modelId="{F9C980DA-536D-41E6-AA7A-696043AAB7C3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სააგენტოს მიერ მრავალპროფილური კლინიკებიდან შესყიდული მომსახურებების წილი (მხოლოდ </a:t>
          </a:r>
          <a:r>
            <a:rPr lang="en-US" sz="1600" dirty="0" smtClean="0"/>
            <a:t>AC, AD </a:t>
          </a:r>
          <a:r>
            <a:rPr lang="ka-GE" sz="1600" dirty="0" smtClean="0"/>
            <a:t>ტიპის სტაციონარი)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en-US" sz="1600" dirty="0"/>
        </a:p>
      </dgm:t>
    </dgm:pt>
    <dgm:pt modelId="{980BBBFB-A575-459A-8BE8-DC3A373FA934}" type="parTrans" cxnId="{41F09DB7-B71D-4815-ACCA-1D876AA27843}">
      <dgm:prSet/>
      <dgm:spPr/>
      <dgm:t>
        <a:bodyPr/>
        <a:lstStyle/>
        <a:p>
          <a:endParaRPr lang="en-US" sz="1600"/>
        </a:p>
      </dgm:t>
    </dgm:pt>
    <dgm:pt modelId="{0E5F76B7-6C7A-465C-B0A5-539325E45D0E}" type="sibTrans" cxnId="{41F09DB7-B71D-4815-ACCA-1D876AA27843}">
      <dgm:prSet/>
      <dgm:spPr/>
      <dgm:t>
        <a:bodyPr/>
        <a:lstStyle/>
        <a:p>
          <a:endParaRPr lang="en-US" sz="1600"/>
        </a:p>
      </dgm:t>
    </dgm:pt>
    <dgm:pt modelId="{AAA1ED52-6E0B-4E6C-958E-90890B789598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საწოლების დატვირთვის მაჩვენებელი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ka-GE" sz="1600" dirty="0"/>
        </a:p>
      </dgm:t>
    </dgm:pt>
    <dgm:pt modelId="{99052D27-998B-4232-B75F-21CE4ECFE0F8}" type="parTrans" cxnId="{BC187F3D-16B2-43DC-949E-4E0161B047B5}">
      <dgm:prSet/>
      <dgm:spPr/>
      <dgm:t>
        <a:bodyPr/>
        <a:lstStyle/>
        <a:p>
          <a:endParaRPr lang="en-US" sz="1600"/>
        </a:p>
      </dgm:t>
    </dgm:pt>
    <dgm:pt modelId="{F800E755-C646-4FA4-8833-15E8B962DEC7}" type="sibTrans" cxnId="{BC187F3D-16B2-43DC-949E-4E0161B047B5}">
      <dgm:prSet/>
      <dgm:spPr/>
      <dgm:t>
        <a:bodyPr/>
        <a:lstStyle/>
        <a:p>
          <a:endParaRPr lang="en-US" sz="1600"/>
        </a:p>
      </dgm:t>
    </dgm:pt>
    <dgm:pt modelId="{26629463-0519-4B3A-A653-B7C79AD2611C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მოქალაქეთა პორტალზე დარეგისტრირებული პირების წილი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ka-GE" sz="1600" dirty="0"/>
        </a:p>
      </dgm:t>
    </dgm:pt>
    <dgm:pt modelId="{30224D66-1654-40E3-8719-A4F16B2B1D0B}" type="parTrans" cxnId="{A52B190D-3321-4D82-BBB1-CCD97E6AD3C3}">
      <dgm:prSet/>
      <dgm:spPr/>
      <dgm:t>
        <a:bodyPr/>
        <a:lstStyle/>
        <a:p>
          <a:endParaRPr lang="en-US" sz="1600"/>
        </a:p>
      </dgm:t>
    </dgm:pt>
    <dgm:pt modelId="{D09BCAA8-5C9C-4313-A6CC-F60AA22AE0D7}" type="sibTrans" cxnId="{A52B190D-3321-4D82-BBB1-CCD97E6AD3C3}">
      <dgm:prSet/>
      <dgm:spPr/>
      <dgm:t>
        <a:bodyPr/>
        <a:lstStyle/>
        <a:p>
          <a:endParaRPr lang="en-US" sz="1600"/>
        </a:p>
      </dgm:t>
    </dgm:pt>
    <dgm:pt modelId="{411F2539-1709-4D42-A4CD-3C83AD97F9BA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სერვისის მიმწოდებელთა მიერ წარმოდგენილი საანგარიშგებო დოკუმენტაციის წილი, რომელიც არ ანაზღაურდა სსიპ სოციალური მომსახურების სააგენტოს მიერ </a:t>
          </a:r>
          <a:r>
            <a:rPr lang="ka-GE" sz="1600" dirty="0" smtClean="0">
              <a:cs typeface="Times New Roman" panose="02020603050405020304" pitchFamily="18" charset="0"/>
            </a:rPr>
            <a:t>↓</a:t>
          </a:r>
          <a:endParaRPr lang="ka-GE" sz="1600" dirty="0"/>
        </a:p>
      </dgm:t>
    </dgm:pt>
    <dgm:pt modelId="{1E1E5DFB-0C64-48B2-8D7A-297F28FCB8FF}" type="sibTrans" cxnId="{5F5018A2-89D7-446A-9152-56951DED6464}">
      <dgm:prSet/>
      <dgm:spPr/>
      <dgm:t>
        <a:bodyPr/>
        <a:lstStyle/>
        <a:p>
          <a:endParaRPr lang="en-US" sz="1600"/>
        </a:p>
      </dgm:t>
    </dgm:pt>
    <dgm:pt modelId="{83D8F599-089C-44A0-9719-6F16DD439887}" type="parTrans" cxnId="{5F5018A2-89D7-446A-9152-56951DED6464}">
      <dgm:prSet/>
      <dgm:spPr/>
      <dgm:t>
        <a:bodyPr/>
        <a:lstStyle/>
        <a:p>
          <a:endParaRPr lang="en-US" sz="1600"/>
        </a:p>
      </dgm:t>
    </dgm:pt>
    <dgm:pt modelId="{0CDA08FB-6695-4E0F-ADF8-8AC832B6E8AE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en-GB" sz="1600" dirty="0" smtClean="0"/>
            <a:t>DRG</a:t>
          </a:r>
          <a:r>
            <a:rPr lang="ka-GE" sz="1600" dirty="0" smtClean="0"/>
            <a:t>-ის წილი ჰოსპიტალურ  მომსახურეობაზე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ka-GE" sz="1600" dirty="0"/>
        </a:p>
      </dgm:t>
    </dgm:pt>
    <dgm:pt modelId="{BC7859F5-E78A-4BB4-B5AA-2551D8CB1B2B}" type="parTrans" cxnId="{609E9AFD-4114-40F2-BD44-E9266524077A}">
      <dgm:prSet/>
      <dgm:spPr/>
      <dgm:t>
        <a:bodyPr/>
        <a:lstStyle/>
        <a:p>
          <a:endParaRPr lang="en-US" sz="1600"/>
        </a:p>
      </dgm:t>
    </dgm:pt>
    <dgm:pt modelId="{9DC1F409-B6F6-45BD-98CC-A4F060FA00F5}" type="sibTrans" cxnId="{609E9AFD-4114-40F2-BD44-E9266524077A}">
      <dgm:prSet/>
      <dgm:spPr/>
      <dgm:t>
        <a:bodyPr/>
        <a:lstStyle/>
        <a:p>
          <a:endParaRPr lang="en-US" sz="1600"/>
        </a:p>
      </dgm:t>
    </dgm:pt>
    <dgm:pt modelId="{6D04D48E-CC4F-4EDA-9800-0F76F8D479F2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en-GB" sz="1600" dirty="0" err="1" smtClean="0"/>
            <a:t>ჰოსპიტალური</a:t>
          </a:r>
          <a:r>
            <a:rPr lang="en-GB" sz="1600" dirty="0" smtClean="0"/>
            <a:t> </a:t>
          </a:r>
          <a:r>
            <a:rPr lang="en-GB" sz="1600" dirty="0" err="1" smtClean="0"/>
            <a:t>სპეციალიზებული</a:t>
          </a:r>
          <a:r>
            <a:rPr lang="en-GB" sz="1600" dirty="0" smtClean="0"/>
            <a:t> </a:t>
          </a:r>
          <a:r>
            <a:rPr lang="en-GB" sz="1600" dirty="0" err="1" smtClean="0"/>
            <a:t>მომსახურებების</a:t>
          </a:r>
          <a:r>
            <a:rPr lang="en-GB" sz="1600" dirty="0" smtClean="0"/>
            <a:t> </a:t>
          </a:r>
          <a:r>
            <a:rPr lang="en-GB" sz="1600" dirty="0" err="1" smtClean="0"/>
            <a:t>წილი</a:t>
          </a:r>
          <a:r>
            <a:rPr lang="en-GB" sz="1600" dirty="0" smtClean="0"/>
            <a:t> </a:t>
          </a:r>
          <a:r>
            <a:rPr lang="en-GB" sz="1600" dirty="0" err="1" smtClean="0"/>
            <a:t>საერთო</a:t>
          </a:r>
          <a:r>
            <a:rPr lang="en-GB" sz="1600" dirty="0" smtClean="0"/>
            <a:t> </a:t>
          </a:r>
          <a:r>
            <a:rPr lang="en-GB" sz="1600" dirty="0" err="1" smtClean="0"/>
            <a:t>მოცულობიდან</a:t>
          </a:r>
          <a:r>
            <a:rPr lang="en-GB" sz="1600" dirty="0" smtClean="0"/>
            <a:t>, </a:t>
          </a:r>
          <a:r>
            <a:rPr lang="en-GB" sz="1600" dirty="0" err="1" smtClean="0"/>
            <a:t>რომლებიც</a:t>
          </a:r>
          <a:r>
            <a:rPr lang="en-GB" sz="1600" dirty="0" smtClean="0"/>
            <a:t> </a:t>
          </a:r>
          <a:r>
            <a:rPr lang="en-GB" sz="1600" dirty="0" err="1" smtClean="0"/>
            <a:t>სელექტიური</a:t>
          </a:r>
          <a:r>
            <a:rPr lang="en-GB" sz="1600" dirty="0" smtClean="0"/>
            <a:t> </a:t>
          </a:r>
          <a:r>
            <a:rPr lang="en-GB" sz="1600" dirty="0" err="1" smtClean="0"/>
            <a:t>კონტრაქტირების</a:t>
          </a:r>
          <a:r>
            <a:rPr lang="en-GB" sz="1600" dirty="0" smtClean="0"/>
            <a:t> </a:t>
          </a:r>
          <a:r>
            <a:rPr lang="en-GB" sz="1600" dirty="0" err="1" smtClean="0"/>
            <a:t>მექანიზმებით</a:t>
          </a:r>
          <a:r>
            <a:rPr lang="en-GB" sz="1600" dirty="0" smtClean="0"/>
            <a:t> </a:t>
          </a:r>
          <a:r>
            <a:rPr lang="en-GB" sz="1600" dirty="0" err="1" smtClean="0"/>
            <a:t>იქნა</a:t>
          </a:r>
          <a:r>
            <a:rPr lang="en-GB" sz="1600" dirty="0" smtClean="0"/>
            <a:t> </a:t>
          </a:r>
          <a:r>
            <a:rPr lang="en-GB" sz="1600" dirty="0" err="1" smtClean="0"/>
            <a:t>შესყიდული</a:t>
          </a:r>
          <a:r>
            <a:rPr lang="ka-GE" sz="1600" dirty="0" smtClean="0"/>
            <a:t> </a:t>
          </a:r>
          <a:r>
            <a:rPr lang="ka-GE" sz="1600" dirty="0" smtClean="0">
              <a:cs typeface="Times New Roman" panose="02020603050405020304" pitchFamily="18" charset="0"/>
            </a:rPr>
            <a:t>↑</a:t>
          </a:r>
          <a:endParaRPr lang="ka-GE" sz="1600" dirty="0"/>
        </a:p>
      </dgm:t>
    </dgm:pt>
    <dgm:pt modelId="{1386B777-D781-49AB-A341-31ACE0B1EA50}" type="parTrans" cxnId="{A178698A-BBBA-4FEE-8938-CFA16EC2D89D}">
      <dgm:prSet/>
      <dgm:spPr/>
      <dgm:t>
        <a:bodyPr/>
        <a:lstStyle/>
        <a:p>
          <a:endParaRPr lang="en-US" sz="1600"/>
        </a:p>
      </dgm:t>
    </dgm:pt>
    <dgm:pt modelId="{CC8D7E51-D8E7-4C6F-9C3E-BB4FB8AB8773}" type="sibTrans" cxnId="{A178698A-BBBA-4FEE-8938-CFA16EC2D89D}">
      <dgm:prSet/>
      <dgm:spPr/>
      <dgm:t>
        <a:bodyPr/>
        <a:lstStyle/>
        <a:p>
          <a:endParaRPr lang="en-US" sz="1600"/>
        </a:p>
      </dgm:t>
    </dgm:pt>
    <dgm:pt modelId="{EE9777B0-8B2F-4DC3-A98A-74DF31EF59E8}">
      <dgm:prSet custT="1"/>
      <dgm:spPr/>
      <dgm:t>
        <a:bodyPr/>
        <a:lstStyle/>
        <a:p>
          <a:pPr algn="l">
            <a:spcBef>
              <a:spcPts val="600"/>
            </a:spcBef>
          </a:pPr>
          <a:r>
            <a:rPr lang="ka-GE" sz="1600" dirty="0" smtClean="0"/>
            <a:t>კონსულტაციების პროცენტული წილი, რომელთა დროსაც მედიკამენტი გამოიწერა, მაგრამ ვერ იქნა შესყიდული მაღალი ფასის გამო</a:t>
          </a:r>
          <a:r>
            <a:rPr lang="ka-GE" sz="1600" dirty="0" smtClean="0">
              <a:cs typeface="Times New Roman" panose="02020603050405020304" pitchFamily="18" charset="0"/>
            </a:rPr>
            <a:t>↓</a:t>
          </a:r>
          <a:r>
            <a:rPr lang="ka-GE" sz="1600" dirty="0" smtClean="0"/>
            <a:t> </a:t>
          </a:r>
          <a:endParaRPr lang="ka-GE" sz="1600" dirty="0"/>
        </a:p>
      </dgm:t>
    </dgm:pt>
    <dgm:pt modelId="{B8F414C6-D1E8-4ED9-AFF7-0C2ACC8FF960}" type="parTrans" cxnId="{3B56A55A-72C7-4A9D-8460-D4405A4559E5}">
      <dgm:prSet/>
      <dgm:spPr/>
      <dgm:t>
        <a:bodyPr/>
        <a:lstStyle/>
        <a:p>
          <a:endParaRPr lang="en-US" sz="1600"/>
        </a:p>
      </dgm:t>
    </dgm:pt>
    <dgm:pt modelId="{E847B313-AB14-4C4F-96D8-FE146A925657}" type="sibTrans" cxnId="{3B56A55A-72C7-4A9D-8460-D4405A4559E5}">
      <dgm:prSet/>
      <dgm:spPr/>
      <dgm:t>
        <a:bodyPr/>
        <a:lstStyle/>
        <a:p>
          <a:endParaRPr lang="en-US" sz="1600"/>
        </a:p>
      </dgm:t>
    </dgm:pt>
    <dgm:pt modelId="{C1643852-1885-4F13-B07D-1EC77B3739C0}">
      <dgm:prSet custT="1"/>
      <dgm:spPr/>
      <dgm:t>
        <a:bodyPr/>
        <a:lstStyle/>
        <a:p>
          <a:pPr>
            <a:spcBef>
              <a:spcPts val="600"/>
            </a:spcBef>
          </a:pPr>
          <a:r>
            <a:rPr lang="ka-GE" sz="2400" b="1" u="sng" dirty="0" smtClean="0"/>
            <a:t>გამოსავლები</a:t>
          </a:r>
        </a:p>
        <a:p>
          <a:pPr>
            <a:spcBef>
              <a:spcPts val="600"/>
            </a:spcBef>
          </a:pPr>
          <a:endParaRPr lang="ka-GE" sz="1600" b="1" u="sng" dirty="0" smtClean="0"/>
        </a:p>
        <a:p>
          <a:pPr>
            <a:spcBef>
              <a:spcPts val="600"/>
            </a:spcBef>
          </a:pPr>
          <a:r>
            <a:rPr lang="ka-GE" sz="1600" b="0" i="0" u="none" dirty="0" smtClean="0"/>
            <a:t>1) ჯანდაცვაზე ჯიბიდან გადახდების ხვედრითი წილი ჯანდაცვის მთლიან დანახარჯებში (%) </a:t>
          </a:r>
        </a:p>
        <a:p>
          <a:pPr>
            <a:spcBef>
              <a:spcPts val="600"/>
            </a:spcBef>
          </a:pPr>
          <a:r>
            <a:rPr lang="ka-GE" sz="1600" b="1" i="0" u="none" dirty="0" smtClean="0"/>
            <a:t>2017 55%    </a:t>
          </a:r>
        </a:p>
        <a:p>
          <a:pPr>
            <a:spcBef>
              <a:spcPts val="600"/>
            </a:spcBef>
          </a:pPr>
          <a:r>
            <a:rPr lang="ka-GE" sz="1600" b="1" i="0" u="none" dirty="0" smtClean="0"/>
            <a:t>2021  52%</a:t>
          </a:r>
          <a:endParaRPr lang="en-US" sz="1600" dirty="0" smtClean="0"/>
        </a:p>
        <a:p>
          <a:pPr rtl="0">
            <a:spcBef>
              <a:spcPts val="600"/>
            </a:spcBef>
          </a:pPr>
          <a:r>
            <a:rPr lang="ka-GE" sz="1600" b="0" i="0" u="none" dirty="0" smtClean="0"/>
            <a:t>2) მედიკამენტებზე ჯიბიდან გადახდების ხვედრითი წილი ჯანდაცვაზე მთლიან დანახარჯებში (%) </a:t>
          </a:r>
        </a:p>
        <a:p>
          <a:pPr rtl="0">
            <a:spcBef>
              <a:spcPts val="600"/>
            </a:spcBef>
          </a:pPr>
          <a:r>
            <a:rPr lang="ka-GE" sz="1600" b="1" i="0" u="none" dirty="0" smtClean="0"/>
            <a:t>2017: 36%</a:t>
          </a:r>
          <a:endParaRPr lang="en-US" sz="1600" b="1" i="0" u="none" dirty="0" smtClean="0"/>
        </a:p>
        <a:p>
          <a:pPr rtl="0">
            <a:spcBef>
              <a:spcPts val="600"/>
            </a:spcBef>
          </a:pPr>
          <a:r>
            <a:rPr lang="ka-GE" sz="1600" b="1" i="0" u="none" dirty="0" smtClean="0"/>
            <a:t>2021: 34%</a:t>
          </a:r>
          <a:endParaRPr lang="en-US" sz="1600" dirty="0" smtClean="0"/>
        </a:p>
        <a:p>
          <a:pPr rtl="0">
            <a:spcBef>
              <a:spcPts val="600"/>
            </a:spcBef>
          </a:pPr>
          <a:r>
            <a:rPr lang="ka-GE" sz="1600" b="0" i="0" u="none" dirty="0" smtClean="0"/>
            <a:t>3) შინამეურნეობების </a:t>
          </a:r>
          <a:r>
            <a:rPr lang="en-US" sz="1600" b="0" i="0" u="none" dirty="0" err="1" smtClean="0"/>
            <a:t>წილი</a:t>
          </a:r>
          <a:r>
            <a:rPr lang="en-US" sz="1600" b="0" i="0" u="none" dirty="0" smtClean="0"/>
            <a:t>, </a:t>
          </a:r>
          <a:r>
            <a:rPr lang="en-US" sz="1600" b="0" i="0" u="none" dirty="0" err="1" smtClean="0"/>
            <a:t>რომ</a:t>
          </a:r>
          <a:r>
            <a:rPr lang="ka-GE" sz="1600" b="0" i="0" u="none" dirty="0" smtClean="0"/>
            <a:t>ელთაც </a:t>
          </a:r>
          <a:r>
            <a:rPr lang="en-US" sz="1600" b="0" i="0" u="none" dirty="0" err="1" smtClean="0"/>
            <a:t>აქვთ</a:t>
          </a:r>
          <a:r>
            <a:rPr lang="en-US" sz="1600" b="0" i="0" u="none" dirty="0" smtClean="0"/>
            <a:t> </a:t>
          </a:r>
          <a:r>
            <a:rPr lang="en-US" sz="1600" b="0" i="0" u="none" dirty="0" err="1" smtClean="0"/>
            <a:t>ჯანდაცვის</a:t>
          </a:r>
          <a:r>
            <a:rPr lang="ka-GE" sz="1600" b="0" i="0" u="none" dirty="0" smtClean="0"/>
            <a:t> მომსახურებისთვის </a:t>
          </a:r>
          <a:r>
            <a:rPr lang="en-US" sz="1600" b="0" i="0" u="none" dirty="0" err="1" smtClean="0"/>
            <a:t>ფინანსური</a:t>
          </a:r>
          <a:r>
            <a:rPr lang="en-US" sz="1600" b="0" i="0" u="none" dirty="0" smtClean="0"/>
            <a:t> </a:t>
          </a:r>
          <a:r>
            <a:rPr lang="en-US" sz="1600" b="0" i="0" u="none" dirty="0" err="1" smtClean="0"/>
            <a:t>ბარიერები</a:t>
          </a:r>
          <a:endParaRPr lang="ka-GE" sz="1600" b="0" i="0" u="none" dirty="0" smtClean="0"/>
        </a:p>
        <a:p>
          <a:pPr rtl="0">
            <a:spcBef>
              <a:spcPts val="600"/>
            </a:spcBef>
          </a:pPr>
          <a:endParaRPr lang="ka-GE" sz="1600" b="0" i="0" u="none" dirty="0" smtClean="0"/>
        </a:p>
        <a:p>
          <a:pPr rtl="0">
            <a:spcBef>
              <a:spcPts val="600"/>
            </a:spcBef>
          </a:pPr>
          <a:r>
            <a:rPr lang="ka-GE" sz="1600" b="1" i="0" u="none" dirty="0" smtClean="0"/>
            <a:t>2017: 22%</a:t>
          </a:r>
          <a:endParaRPr lang="ka-GE" sz="1600" b="1" dirty="0" smtClean="0"/>
        </a:p>
        <a:p>
          <a:pPr>
            <a:spcBef>
              <a:spcPts val="600"/>
            </a:spcBef>
          </a:pPr>
          <a:r>
            <a:rPr lang="ka-GE" sz="1600" b="1" dirty="0" smtClean="0"/>
            <a:t>2021: შემცირების ტენდენცია </a:t>
          </a:r>
          <a:endParaRPr lang="ka-GE" sz="1600" b="1" dirty="0"/>
        </a:p>
      </dgm:t>
    </dgm:pt>
    <dgm:pt modelId="{316F62D7-DCFB-471D-AE41-4AB384A29C23}" type="parTrans" cxnId="{51E851C4-5272-4128-9E12-9C1223C693A4}">
      <dgm:prSet/>
      <dgm:spPr/>
      <dgm:t>
        <a:bodyPr/>
        <a:lstStyle/>
        <a:p>
          <a:endParaRPr lang="en-US" sz="1600"/>
        </a:p>
      </dgm:t>
    </dgm:pt>
    <dgm:pt modelId="{8A6FB227-1EA7-4784-B1BC-607FADA3900B}" type="sibTrans" cxnId="{51E851C4-5272-4128-9E12-9C1223C693A4}">
      <dgm:prSet/>
      <dgm:spPr/>
      <dgm:t>
        <a:bodyPr/>
        <a:lstStyle/>
        <a:p>
          <a:endParaRPr lang="en-US" sz="1600"/>
        </a:p>
      </dgm:t>
    </dgm:pt>
    <dgm:pt modelId="{AF771DE7-4F98-478C-8690-F4897146DB6B}" type="pres">
      <dgm:prSet presAssocID="{E2358FD8-7A1C-4BCA-BAD9-FF24E447B4C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84044F-6638-42CA-8A8C-97C588DF78FE}" type="pres">
      <dgm:prSet presAssocID="{18EC3C1A-C495-42C8-8973-0AECAB1EAFE5}" presName="node" presStyleLbl="node1" presStyleIdx="0" presStyleCnt="3" custScaleX="2453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4035C5-5EC1-493C-A5D6-5751FD0CB926}" type="pres">
      <dgm:prSet presAssocID="{27206D57-EDBE-46A4-A41D-A53F39607E6A}" presName="sibTrans" presStyleLbl="sibTrans2D1" presStyleIdx="0" presStyleCnt="2"/>
      <dgm:spPr/>
      <dgm:t>
        <a:bodyPr/>
        <a:lstStyle/>
        <a:p>
          <a:endParaRPr lang="en-US"/>
        </a:p>
      </dgm:t>
    </dgm:pt>
    <dgm:pt modelId="{4C7716F9-3ACC-475D-BFA2-E2580FC33775}" type="pres">
      <dgm:prSet presAssocID="{27206D57-EDBE-46A4-A41D-A53F39607E6A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FB5465F3-EB76-41ED-8E8D-0814BC2F5C7A}" type="pres">
      <dgm:prSet presAssocID="{D09ADD2F-9D7A-4AF2-9CE1-42E447B744DC}" presName="node" presStyleLbl="node1" presStyleIdx="1" presStyleCnt="3" custScaleX="2183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E123DF-A1F2-4937-A2EE-C314443A5715}" type="pres">
      <dgm:prSet presAssocID="{11043BF9-BEF6-404D-89F2-EE5508D0F10E}" presName="sibTrans" presStyleLbl="sibTrans2D1" presStyleIdx="1" presStyleCnt="2"/>
      <dgm:spPr/>
      <dgm:t>
        <a:bodyPr/>
        <a:lstStyle/>
        <a:p>
          <a:endParaRPr lang="en-US"/>
        </a:p>
      </dgm:t>
    </dgm:pt>
    <dgm:pt modelId="{8EEDF8AE-BB62-4F6E-ADE8-24BA94C8B86A}" type="pres">
      <dgm:prSet presAssocID="{11043BF9-BEF6-404D-89F2-EE5508D0F10E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1FE23234-52C2-449E-8A37-18B4E40680DB}" type="pres">
      <dgm:prSet presAssocID="{C1643852-1885-4F13-B07D-1EC77B3739C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942EED-1E57-470C-ADC5-42A8D4059ED1}" srcId="{18EC3C1A-C495-42C8-8973-0AECAB1EAFE5}" destId="{B646E13B-545D-495A-8223-139B8AFC5356}" srcOrd="5" destOrd="0" parTransId="{66D6148B-DCCB-4DEA-A225-CEA7D996B3E9}" sibTransId="{D513A092-743A-45E3-87A4-F7B74C7207A4}"/>
    <dgm:cxn modelId="{6369446D-015C-4513-BB5E-FD7449BF26F1}" type="presOf" srcId="{CA3979B5-0EA4-40E5-A14A-FF564E3BF792}" destId="{1A84044F-6638-42CA-8A8C-97C588DF78FE}" srcOrd="0" destOrd="2" presId="urn:microsoft.com/office/officeart/2005/8/layout/process1"/>
    <dgm:cxn modelId="{B75AED60-23EB-420E-9A2F-732AC4B1442E}" type="presOf" srcId="{11043BF9-BEF6-404D-89F2-EE5508D0F10E}" destId="{8EEDF8AE-BB62-4F6E-ADE8-24BA94C8B86A}" srcOrd="1" destOrd="0" presId="urn:microsoft.com/office/officeart/2005/8/layout/process1"/>
    <dgm:cxn modelId="{219ADADF-2150-45EB-B1D8-8FC8BEA9B9C5}" type="presOf" srcId="{BBC114AC-C91F-4C53-AC59-9A0C3C9997CA}" destId="{1A84044F-6638-42CA-8A8C-97C588DF78FE}" srcOrd="0" destOrd="5" presId="urn:microsoft.com/office/officeart/2005/8/layout/process1"/>
    <dgm:cxn modelId="{2F110DD2-2264-481C-A821-01135CF81C3F}" type="presOf" srcId="{27206D57-EDBE-46A4-A41D-A53F39607E6A}" destId="{1B4035C5-5EC1-493C-A5D6-5751FD0CB926}" srcOrd="0" destOrd="0" presId="urn:microsoft.com/office/officeart/2005/8/layout/process1"/>
    <dgm:cxn modelId="{55D72591-0A6D-46C7-B01E-960EB1ADAB4D}" srcId="{18EC3C1A-C495-42C8-8973-0AECAB1EAFE5}" destId="{BBC114AC-C91F-4C53-AC59-9A0C3C9997CA}" srcOrd="4" destOrd="0" parTransId="{4AD2C1A8-EBB9-4144-80C9-27C9A8F26508}" sibTransId="{4AB544E7-628C-4F4C-B64B-8F77596D4737}"/>
    <dgm:cxn modelId="{0A5DEF24-3DB6-4847-A454-C0AC93A47F1C}" srcId="{18EC3C1A-C495-42C8-8973-0AECAB1EAFE5}" destId="{D4E21388-5E61-4C0B-B93C-07EAE2EBA9CC}" srcOrd="6" destOrd="0" parTransId="{07CF9FE7-09D3-4B16-A56C-427BD64A8EE0}" sibTransId="{B111C1E8-630B-4E90-B8AF-6AF7BED75DEA}"/>
    <dgm:cxn modelId="{8C07800F-DB18-4A21-BBC7-9D06F1070855}" type="presOf" srcId="{6A61B335-9601-43BA-A5D7-A1238A97C0CE}" destId="{1A84044F-6638-42CA-8A8C-97C588DF78FE}" srcOrd="0" destOrd="9" presId="urn:microsoft.com/office/officeart/2005/8/layout/process1"/>
    <dgm:cxn modelId="{39455176-0193-47E2-9A8A-DE102056FEB6}" srcId="{18EC3C1A-C495-42C8-8973-0AECAB1EAFE5}" destId="{BD45188D-DF8F-4425-88B5-4621D8DB3F09}" srcOrd="9" destOrd="0" parTransId="{60FA8468-3A23-4485-B247-65C546E8A41A}" sibTransId="{8AE95A0C-0438-455A-84F0-931F9F4CFD36}"/>
    <dgm:cxn modelId="{FB058319-2520-4558-9EC6-3B75BDC6B610}" type="presOf" srcId="{E3B42F54-8F1F-449E-AD0B-D65C332DA1DC}" destId="{1A84044F-6638-42CA-8A8C-97C588DF78FE}" srcOrd="0" destOrd="11" presId="urn:microsoft.com/office/officeart/2005/8/layout/process1"/>
    <dgm:cxn modelId="{13F3D2D2-473C-4471-B8FD-C6AFCFD788D5}" type="presOf" srcId="{4C2195FD-3151-4554-996A-9E2EDE9B4F6F}" destId="{1A84044F-6638-42CA-8A8C-97C588DF78FE}" srcOrd="0" destOrd="4" presId="urn:microsoft.com/office/officeart/2005/8/layout/process1"/>
    <dgm:cxn modelId="{A993B31F-E73F-4A6D-BE74-021F73D1AE72}" type="presOf" srcId="{3335BF2E-AD05-4024-BAB3-AD25966B11D6}" destId="{FB5465F3-EB76-41ED-8E8D-0814BC2F5C7A}" srcOrd="0" destOrd="7" presId="urn:microsoft.com/office/officeart/2005/8/layout/process1"/>
    <dgm:cxn modelId="{0DCC7825-F352-4B9D-99C2-3B3F15D8BD62}" type="presOf" srcId="{BD45188D-DF8F-4425-88B5-4621D8DB3F09}" destId="{1A84044F-6638-42CA-8A8C-97C588DF78FE}" srcOrd="0" destOrd="10" presId="urn:microsoft.com/office/officeart/2005/8/layout/process1"/>
    <dgm:cxn modelId="{609E9AFD-4114-40F2-BD44-E9266524077A}" srcId="{D09ADD2F-9D7A-4AF2-9CE1-42E447B744DC}" destId="{0CDA08FB-6695-4E0F-ADF8-8AC832B6E8AE}" srcOrd="2" destOrd="0" parTransId="{BC7859F5-E78A-4BB4-B5AA-2551D8CB1B2B}" sibTransId="{9DC1F409-B6F6-45BD-98CC-A4F060FA00F5}"/>
    <dgm:cxn modelId="{41F09DB7-B71D-4815-ACCA-1D876AA27843}" srcId="{D09ADD2F-9D7A-4AF2-9CE1-42E447B744DC}" destId="{F9C980DA-536D-41E6-AA7A-696043AAB7C3}" srcOrd="7" destOrd="0" parTransId="{980BBBFB-A575-459A-8BE8-DC3A373FA934}" sibTransId="{0E5F76B7-6C7A-465C-B0A5-539325E45D0E}"/>
    <dgm:cxn modelId="{0B521F05-6B33-4FCD-A48A-25F509DDAB13}" type="presOf" srcId="{1D31C6C1-5C4D-4CAE-B66A-25BCB2B8E6F5}" destId="{FB5465F3-EB76-41ED-8E8D-0814BC2F5C7A}" srcOrd="0" destOrd="1" presId="urn:microsoft.com/office/officeart/2005/8/layout/process1"/>
    <dgm:cxn modelId="{8274AC94-B9A6-43CB-8070-A7B4596B5BA4}" type="presOf" srcId="{D4E21388-5E61-4C0B-B93C-07EAE2EBA9CC}" destId="{1A84044F-6638-42CA-8A8C-97C588DF78FE}" srcOrd="0" destOrd="7" presId="urn:microsoft.com/office/officeart/2005/8/layout/process1"/>
    <dgm:cxn modelId="{FE159215-5482-44B0-B907-2D7C47C24C53}" srcId="{E2358FD8-7A1C-4BCA-BAD9-FF24E447B4CE}" destId="{18EC3C1A-C495-42C8-8973-0AECAB1EAFE5}" srcOrd="0" destOrd="0" parTransId="{84C1A18C-5CBF-4B1E-9A13-2D71084C6A96}" sibTransId="{27206D57-EDBE-46A4-A41D-A53F39607E6A}"/>
    <dgm:cxn modelId="{3B56A55A-72C7-4A9D-8460-D4405A4559E5}" srcId="{D09ADD2F-9D7A-4AF2-9CE1-42E447B744DC}" destId="{EE9777B0-8B2F-4DC3-A98A-74DF31EF59E8}" srcOrd="4" destOrd="0" parTransId="{B8F414C6-D1E8-4ED9-AFF7-0C2ACC8FF960}" sibTransId="{E847B313-AB14-4C4F-96D8-FE146A925657}"/>
    <dgm:cxn modelId="{0F0C781A-114C-4D8C-9F72-BBD84C00A25B}" type="presOf" srcId="{6DA154E3-E98D-4578-8E81-91B09ED5288C}" destId="{FB5465F3-EB76-41ED-8E8D-0814BC2F5C7A}" srcOrd="0" destOrd="6" presId="urn:microsoft.com/office/officeart/2005/8/layout/process1"/>
    <dgm:cxn modelId="{DBEC16C2-F771-4C79-9D3D-982292C66D7E}" srcId="{18EC3C1A-C495-42C8-8973-0AECAB1EAFE5}" destId="{4C2195FD-3151-4554-996A-9E2EDE9B4F6F}" srcOrd="3" destOrd="0" parTransId="{CB901967-A764-4FD3-A55A-2657A8E87E31}" sibTransId="{89A6D880-8ECA-43D7-9829-4C8621DF81A8}"/>
    <dgm:cxn modelId="{C3752BE9-C7A0-419D-90A4-62AEB9AB2830}" type="presOf" srcId="{26629463-0519-4B3A-A653-B7C79AD2611C}" destId="{FB5465F3-EB76-41ED-8E8D-0814BC2F5C7A}" srcOrd="0" destOrd="11" presId="urn:microsoft.com/office/officeart/2005/8/layout/process1"/>
    <dgm:cxn modelId="{22ECBEB7-A960-404A-AEC7-63DE77EA342E}" type="presOf" srcId="{6D04D48E-CC4F-4EDA-9800-0F76F8D479F2}" destId="{FB5465F3-EB76-41ED-8E8D-0814BC2F5C7A}" srcOrd="0" destOrd="4" presId="urn:microsoft.com/office/officeart/2005/8/layout/process1"/>
    <dgm:cxn modelId="{A52B190D-3321-4D82-BBB1-CCD97E6AD3C3}" srcId="{D09ADD2F-9D7A-4AF2-9CE1-42E447B744DC}" destId="{26629463-0519-4B3A-A653-B7C79AD2611C}" srcOrd="10" destOrd="0" parTransId="{30224D66-1654-40E3-8719-A4F16B2B1D0B}" sibTransId="{D09BCAA8-5C9C-4313-A6CC-F60AA22AE0D7}"/>
    <dgm:cxn modelId="{E38BF3A2-08B7-440E-915C-139FB1807FF6}" type="presOf" srcId="{AAA1ED52-6E0B-4E6C-958E-90890B789598}" destId="{FB5465F3-EB76-41ED-8E8D-0814BC2F5C7A}" srcOrd="0" destOrd="9" presId="urn:microsoft.com/office/officeart/2005/8/layout/process1"/>
    <dgm:cxn modelId="{CA828388-6136-41D2-AC74-BDF490E9BEF1}" type="presOf" srcId="{B8D64C28-B07A-474C-93D6-ACD86D388933}" destId="{1A84044F-6638-42CA-8A8C-97C588DF78FE}" srcOrd="0" destOrd="3" presId="urn:microsoft.com/office/officeart/2005/8/layout/process1"/>
    <dgm:cxn modelId="{BF211AB4-D474-41D8-8198-F171CF117368}" type="presOf" srcId="{18EC3C1A-C495-42C8-8973-0AECAB1EAFE5}" destId="{1A84044F-6638-42CA-8A8C-97C588DF78FE}" srcOrd="0" destOrd="0" presId="urn:microsoft.com/office/officeart/2005/8/layout/process1"/>
    <dgm:cxn modelId="{7022CCE8-7D98-4FB4-BC69-FD979E18E6EB}" type="presOf" srcId="{D09ADD2F-9D7A-4AF2-9CE1-42E447B744DC}" destId="{FB5465F3-EB76-41ED-8E8D-0814BC2F5C7A}" srcOrd="0" destOrd="0" presId="urn:microsoft.com/office/officeart/2005/8/layout/process1"/>
    <dgm:cxn modelId="{3ADD9E99-E8F4-4995-ACB7-0B441B45BAE8}" type="presOf" srcId="{4413363C-F634-4C6F-B2C9-90167CA827D7}" destId="{1A84044F-6638-42CA-8A8C-97C588DF78FE}" srcOrd="0" destOrd="8" presId="urn:microsoft.com/office/officeart/2005/8/layout/process1"/>
    <dgm:cxn modelId="{5F5018A2-89D7-446A-9152-56951DED6464}" srcId="{D09ADD2F-9D7A-4AF2-9CE1-42E447B744DC}" destId="{411F2539-1709-4D42-A4CD-3C83AD97F9BA}" srcOrd="9" destOrd="0" parTransId="{83D8F599-089C-44A0-9719-6F16DD439887}" sibTransId="{1E1E5DFB-0C64-48B2-8D7A-297F28FCB8FF}"/>
    <dgm:cxn modelId="{6512CA81-7E4A-4582-90D5-D0C0E75E4D7A}" type="presOf" srcId="{EE9777B0-8B2F-4DC3-A98A-74DF31EF59E8}" destId="{FB5465F3-EB76-41ED-8E8D-0814BC2F5C7A}" srcOrd="0" destOrd="5" presId="urn:microsoft.com/office/officeart/2005/8/layout/process1"/>
    <dgm:cxn modelId="{D3B2DDBF-8E0A-440B-B4A5-CA6151562DE2}" type="presOf" srcId="{9D01EEDD-FD63-459A-9992-2EC702F7FAAA}" destId="{1A84044F-6638-42CA-8A8C-97C588DF78FE}" srcOrd="0" destOrd="12" presId="urn:microsoft.com/office/officeart/2005/8/layout/process1"/>
    <dgm:cxn modelId="{E846BA07-D7E4-4F79-B13F-140BAA65267F}" type="presOf" srcId="{B646E13B-545D-495A-8223-139B8AFC5356}" destId="{1A84044F-6638-42CA-8A8C-97C588DF78FE}" srcOrd="0" destOrd="6" presId="urn:microsoft.com/office/officeart/2005/8/layout/process1"/>
    <dgm:cxn modelId="{02EA88E9-8969-412E-AB0A-22E1BEA7E541}" type="presOf" srcId="{E2358FD8-7A1C-4BCA-BAD9-FF24E447B4CE}" destId="{AF771DE7-4F98-478C-8690-F4897146DB6B}" srcOrd="0" destOrd="0" presId="urn:microsoft.com/office/officeart/2005/8/layout/process1"/>
    <dgm:cxn modelId="{82ED4C6C-5A99-4076-99A8-6D7443FDEE11}" srcId="{18EC3C1A-C495-42C8-8973-0AECAB1EAFE5}" destId="{CA3979B5-0EA4-40E5-A14A-FF564E3BF792}" srcOrd="1" destOrd="0" parTransId="{4541CF62-083B-4CCF-91C9-A284563715D2}" sibTransId="{55019CD3-8354-449E-A550-63689D56B86B}"/>
    <dgm:cxn modelId="{F0AA79AF-A9C9-4FC6-86DA-47CD68F4C0A5}" srcId="{18EC3C1A-C495-42C8-8973-0AECAB1EAFE5}" destId="{4413363C-F634-4C6F-B2C9-90167CA827D7}" srcOrd="7" destOrd="0" parTransId="{B33BA821-BF53-4238-A494-9C4EB54F3146}" sibTransId="{4E8A89FC-281F-462F-9F99-CF218A22F65C}"/>
    <dgm:cxn modelId="{873F6C37-C9AD-44DF-A528-3B777C455DC7}" srcId="{D09ADD2F-9D7A-4AF2-9CE1-42E447B744DC}" destId="{1D31C6C1-5C4D-4CAE-B66A-25BCB2B8E6F5}" srcOrd="0" destOrd="0" parTransId="{98B69364-FCEB-404B-8631-76963636B473}" sibTransId="{2DCE9CBF-1D62-4048-B586-15FA040D0B00}"/>
    <dgm:cxn modelId="{EC04A83E-8CFA-4F30-A110-9A6F71E02586}" type="presOf" srcId="{27206D57-EDBE-46A4-A41D-A53F39607E6A}" destId="{4C7716F9-3ACC-475D-BFA2-E2580FC33775}" srcOrd="1" destOrd="0" presId="urn:microsoft.com/office/officeart/2005/8/layout/process1"/>
    <dgm:cxn modelId="{45DD3B40-5708-4160-A416-B644A63888D0}" srcId="{18EC3C1A-C495-42C8-8973-0AECAB1EAFE5}" destId="{6A61B335-9601-43BA-A5D7-A1238A97C0CE}" srcOrd="8" destOrd="0" parTransId="{B796AA8B-AF3A-456F-A345-BE1588E6188A}" sibTransId="{7E7A02E2-0F53-4AAD-8C07-ED8AAB922D01}"/>
    <dgm:cxn modelId="{BC187F3D-16B2-43DC-949E-4E0161B047B5}" srcId="{D09ADD2F-9D7A-4AF2-9CE1-42E447B744DC}" destId="{AAA1ED52-6E0B-4E6C-958E-90890B789598}" srcOrd="8" destOrd="0" parTransId="{99052D27-998B-4232-B75F-21CE4ECFE0F8}" sibTransId="{F800E755-C646-4FA4-8833-15E8B962DEC7}"/>
    <dgm:cxn modelId="{154944C5-6515-43C9-ABBD-E8CCD17A6998}" type="presOf" srcId="{F9C980DA-536D-41E6-AA7A-696043AAB7C3}" destId="{FB5465F3-EB76-41ED-8E8D-0814BC2F5C7A}" srcOrd="0" destOrd="8" presId="urn:microsoft.com/office/officeart/2005/8/layout/process1"/>
    <dgm:cxn modelId="{692245BC-F6D2-4BA2-A44B-85EE1AA9A31C}" type="presOf" srcId="{379C338E-274D-42C0-B6F4-B15BB70E07B5}" destId="{FB5465F3-EB76-41ED-8E8D-0814BC2F5C7A}" srcOrd="0" destOrd="2" presId="urn:microsoft.com/office/officeart/2005/8/layout/process1"/>
    <dgm:cxn modelId="{D2F8A865-38F2-4D2D-B35C-1B2813F74AC0}" srcId="{D09ADD2F-9D7A-4AF2-9CE1-42E447B744DC}" destId="{3335BF2E-AD05-4024-BAB3-AD25966B11D6}" srcOrd="6" destOrd="0" parTransId="{E2B5883B-2872-4225-BBBD-C2F00D71EB03}" sibTransId="{DCC2DF55-D511-47CA-8253-D09B343F47BB}"/>
    <dgm:cxn modelId="{51E851C4-5272-4128-9E12-9C1223C693A4}" srcId="{E2358FD8-7A1C-4BCA-BAD9-FF24E447B4CE}" destId="{C1643852-1885-4F13-B07D-1EC77B3739C0}" srcOrd="2" destOrd="0" parTransId="{316F62D7-DCFB-471D-AE41-4AB384A29C23}" sibTransId="{8A6FB227-1EA7-4784-B1BC-607FADA3900B}"/>
    <dgm:cxn modelId="{D49AC6EE-AC49-4B61-92BB-5C6ADF7460DB}" srcId="{D09ADD2F-9D7A-4AF2-9CE1-42E447B744DC}" destId="{379C338E-274D-42C0-B6F4-B15BB70E07B5}" srcOrd="1" destOrd="0" parTransId="{2675078D-A25B-43D0-BDA3-B52E94651D4D}" sibTransId="{D5BF4171-DA1E-4D14-A500-1BE711E2B5FB}"/>
    <dgm:cxn modelId="{088201E6-992B-48DB-A0D9-D4C7BF2FE5FD}" srcId="{18EC3C1A-C495-42C8-8973-0AECAB1EAFE5}" destId="{65DB8206-2873-41B6-A705-D45857292F65}" srcOrd="0" destOrd="0" parTransId="{2DE78CF0-43BF-45BE-864A-C229C95EBF3F}" sibTransId="{69054561-F32E-4E30-983D-C888365A1732}"/>
    <dgm:cxn modelId="{E930C343-E98E-4731-9D9F-326B8288169D}" srcId="{D09ADD2F-9D7A-4AF2-9CE1-42E447B744DC}" destId="{6DA154E3-E98D-4578-8E81-91B09ED5288C}" srcOrd="5" destOrd="0" parTransId="{57975512-954C-4291-BB9A-4FD8FEEF82F2}" sibTransId="{7406ED39-CCD0-40F2-868C-154994CF62F7}"/>
    <dgm:cxn modelId="{1591D762-721F-4E73-BD95-062FB8075D80}" type="presOf" srcId="{C1643852-1885-4F13-B07D-1EC77B3739C0}" destId="{1FE23234-52C2-449E-8A37-18B4E40680DB}" srcOrd="0" destOrd="0" presId="urn:microsoft.com/office/officeart/2005/8/layout/process1"/>
    <dgm:cxn modelId="{A178698A-BBBA-4FEE-8938-CFA16EC2D89D}" srcId="{D09ADD2F-9D7A-4AF2-9CE1-42E447B744DC}" destId="{6D04D48E-CC4F-4EDA-9800-0F76F8D479F2}" srcOrd="3" destOrd="0" parTransId="{1386B777-D781-49AB-A341-31ACE0B1EA50}" sibTransId="{CC8D7E51-D8E7-4C6F-9C3E-BB4FB8AB8773}"/>
    <dgm:cxn modelId="{629F64CC-B8D1-40CE-BEBE-68901BA97A3C}" type="presOf" srcId="{411F2539-1709-4D42-A4CD-3C83AD97F9BA}" destId="{FB5465F3-EB76-41ED-8E8D-0814BC2F5C7A}" srcOrd="0" destOrd="10" presId="urn:microsoft.com/office/officeart/2005/8/layout/process1"/>
    <dgm:cxn modelId="{EB938276-1D20-47E9-8D3D-BB534DF91A85}" type="presOf" srcId="{11043BF9-BEF6-404D-89F2-EE5508D0F10E}" destId="{12E123DF-A1F2-4937-A2EE-C314443A5715}" srcOrd="0" destOrd="0" presId="urn:microsoft.com/office/officeart/2005/8/layout/process1"/>
    <dgm:cxn modelId="{8EF5ECD7-9FB0-46F6-8581-8330D51A21B1}" srcId="{18EC3C1A-C495-42C8-8973-0AECAB1EAFE5}" destId="{9D01EEDD-FD63-459A-9992-2EC702F7FAAA}" srcOrd="11" destOrd="0" parTransId="{5988416B-4E89-4F3E-A6B3-AB8B95EB2377}" sibTransId="{1EC989B4-7B34-4692-B2CC-3689F64880FD}"/>
    <dgm:cxn modelId="{6219D4A3-C5E7-4B49-B910-819B08727BF6}" type="presOf" srcId="{65DB8206-2873-41B6-A705-D45857292F65}" destId="{1A84044F-6638-42CA-8A8C-97C588DF78FE}" srcOrd="0" destOrd="1" presId="urn:microsoft.com/office/officeart/2005/8/layout/process1"/>
    <dgm:cxn modelId="{4F8A178E-A127-4BAE-BA9B-00C5081856DB}" srcId="{18EC3C1A-C495-42C8-8973-0AECAB1EAFE5}" destId="{B8D64C28-B07A-474C-93D6-ACD86D388933}" srcOrd="2" destOrd="0" parTransId="{4F0EDBF7-B692-4E14-9A54-B27DF1ABEC5B}" sibTransId="{06BB6DF7-DC1F-4AFB-A15D-6B4887902350}"/>
    <dgm:cxn modelId="{735FF6F0-B1A1-4AE1-AD50-15D3D9F6722C}" srcId="{18EC3C1A-C495-42C8-8973-0AECAB1EAFE5}" destId="{E3B42F54-8F1F-449E-AD0B-D65C332DA1DC}" srcOrd="10" destOrd="0" parTransId="{E9730BB7-F73E-4B5C-8D6E-1C963B4B1F0D}" sibTransId="{85070249-8AAF-4964-AF30-EA9F3EA6CAC5}"/>
    <dgm:cxn modelId="{F55356BF-3DA7-4DA8-A78B-CF361C3D482C}" srcId="{E2358FD8-7A1C-4BCA-BAD9-FF24E447B4CE}" destId="{D09ADD2F-9D7A-4AF2-9CE1-42E447B744DC}" srcOrd="1" destOrd="0" parTransId="{0A630F3F-DD24-448A-A6AF-D9053E1B5EC3}" sibTransId="{11043BF9-BEF6-404D-89F2-EE5508D0F10E}"/>
    <dgm:cxn modelId="{27FB8234-F7FE-402B-BC7C-634ECD7BB364}" type="presOf" srcId="{0CDA08FB-6695-4E0F-ADF8-8AC832B6E8AE}" destId="{FB5465F3-EB76-41ED-8E8D-0814BC2F5C7A}" srcOrd="0" destOrd="3" presId="urn:microsoft.com/office/officeart/2005/8/layout/process1"/>
    <dgm:cxn modelId="{8AAF7540-BFC3-477B-9EC2-135B79668414}" type="presParOf" srcId="{AF771DE7-4F98-478C-8690-F4897146DB6B}" destId="{1A84044F-6638-42CA-8A8C-97C588DF78FE}" srcOrd="0" destOrd="0" presId="urn:microsoft.com/office/officeart/2005/8/layout/process1"/>
    <dgm:cxn modelId="{D85A76E7-A263-4225-B6B2-3CEF0F55FDE9}" type="presParOf" srcId="{AF771DE7-4F98-478C-8690-F4897146DB6B}" destId="{1B4035C5-5EC1-493C-A5D6-5751FD0CB926}" srcOrd="1" destOrd="0" presId="urn:microsoft.com/office/officeart/2005/8/layout/process1"/>
    <dgm:cxn modelId="{123DF2B3-A16F-4104-AC95-70ABBBF88B0D}" type="presParOf" srcId="{1B4035C5-5EC1-493C-A5D6-5751FD0CB926}" destId="{4C7716F9-3ACC-475D-BFA2-E2580FC33775}" srcOrd="0" destOrd="0" presId="urn:microsoft.com/office/officeart/2005/8/layout/process1"/>
    <dgm:cxn modelId="{2EB92EAE-CECB-4774-9328-35BF73000D56}" type="presParOf" srcId="{AF771DE7-4F98-478C-8690-F4897146DB6B}" destId="{FB5465F3-EB76-41ED-8E8D-0814BC2F5C7A}" srcOrd="2" destOrd="0" presId="urn:microsoft.com/office/officeart/2005/8/layout/process1"/>
    <dgm:cxn modelId="{567343C7-FAD1-499D-9635-AC1B74FE3BA2}" type="presParOf" srcId="{AF771DE7-4F98-478C-8690-F4897146DB6B}" destId="{12E123DF-A1F2-4937-A2EE-C314443A5715}" srcOrd="3" destOrd="0" presId="urn:microsoft.com/office/officeart/2005/8/layout/process1"/>
    <dgm:cxn modelId="{8B873374-3710-4084-98EC-205291D2FBFD}" type="presParOf" srcId="{12E123DF-A1F2-4937-A2EE-C314443A5715}" destId="{8EEDF8AE-BB62-4F6E-ADE8-24BA94C8B86A}" srcOrd="0" destOrd="0" presId="urn:microsoft.com/office/officeart/2005/8/layout/process1"/>
    <dgm:cxn modelId="{60D058F0-8C55-4283-A027-0D92D01A75CF}" type="presParOf" srcId="{AF771DE7-4F98-478C-8690-F4897146DB6B}" destId="{1FE23234-52C2-449E-8A37-18B4E40680DB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84044F-6638-42CA-8A8C-97C588DF78FE}">
      <dsp:nvSpPr>
        <dsp:cNvPr id="0" name=""/>
        <dsp:cNvSpPr/>
      </dsp:nvSpPr>
      <dsp:spPr>
        <a:xfrm>
          <a:off x="13227" y="297991"/>
          <a:ext cx="6653128" cy="7572870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u="sng" kern="1200" dirty="0" smtClean="0"/>
            <a:t>ამოცანები</a:t>
          </a:r>
          <a:endParaRPr lang="en-US" sz="24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1</a:t>
          </a:r>
          <a:r>
            <a:rPr lang="ka-GE" sz="1600" b="0" kern="1200" dirty="0" smtClean="0"/>
            <a:t>: </a:t>
          </a:r>
          <a:r>
            <a:rPr lang="ka-GE" sz="1600" b="0" i="0" kern="1200" dirty="0" smtClean="0"/>
            <a:t>ხარისხისა </a:t>
          </a:r>
          <a:r>
            <a:rPr lang="ka-GE" sz="1600" b="0" i="0" kern="1200" dirty="0" smtClean="0"/>
            <a:t>და ეფექტიანობის (</a:t>
          </a:r>
          <a:r>
            <a:rPr lang="en-US" sz="1600" b="0" i="0" kern="1200" dirty="0" smtClean="0"/>
            <a:t>efficiency) </a:t>
          </a:r>
          <a:r>
            <a:rPr lang="ka-GE" sz="1600" b="0" i="0" kern="1200" dirty="0" smtClean="0"/>
            <a:t>გაუმჯობესება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2</a:t>
          </a:r>
          <a:r>
            <a:rPr lang="ka-GE" sz="1600" b="0" kern="1200" dirty="0" smtClean="0"/>
            <a:t>: </a:t>
          </a:r>
          <a:r>
            <a:rPr lang="en-GB" sz="1600" b="0" i="0" kern="1200" dirty="0" err="1" smtClean="0"/>
            <a:t>ანაზღაურებისა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და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დაკონტრაქტების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მექანიზმების</a:t>
          </a:r>
          <a:r>
            <a:rPr lang="en-GB" sz="1600" b="0" i="0" kern="1200" dirty="0" smtClean="0"/>
            <a:t> </a:t>
          </a:r>
          <a:r>
            <a:rPr lang="ka-GE" sz="1600" b="0" i="0" kern="1200" dirty="0" smtClean="0"/>
            <a:t>დახვეწა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3</a:t>
          </a:r>
          <a:r>
            <a:rPr lang="ka-GE" sz="1600" b="0" kern="1200" dirty="0" smtClean="0"/>
            <a:t>: </a:t>
          </a:r>
          <a:r>
            <a:rPr lang="ka-GE" sz="1600" b="0" i="0" kern="1200" dirty="0" smtClean="0"/>
            <a:t>ჯანდაცვის </a:t>
          </a:r>
          <a:r>
            <a:rPr lang="ka-GE" sz="1600" b="0" i="0" kern="1200" dirty="0" smtClean="0"/>
            <a:t>მომსახურების პაკეტის შესაბამისობა მოსახლეობის საჭიროებებთან ჯანდაცვის სფეროში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4</a:t>
          </a:r>
          <a:r>
            <a:rPr lang="ka-GE" sz="1600" b="0" kern="1200" dirty="0" smtClean="0"/>
            <a:t>: </a:t>
          </a:r>
          <a:r>
            <a:rPr lang="en-GB" sz="1600" b="0" i="0" kern="1200" dirty="0" err="1" smtClean="0"/>
            <a:t>პირველადი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ჯანდაცვის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გაძლიერება</a:t>
          </a:r>
          <a:r>
            <a:rPr lang="ka-GE" sz="1600" b="0" i="0" kern="1200" dirty="0" smtClean="0"/>
            <a:t> და </a:t>
          </a:r>
          <a:r>
            <a:rPr lang="en-GB" sz="1600" b="0" i="0" kern="1200" dirty="0" err="1" smtClean="0"/>
            <a:t>სპეციალისტ</a:t>
          </a:r>
          <a:r>
            <a:rPr lang="ka-GE" sz="1600" b="0" i="0" kern="1200" dirty="0" smtClean="0"/>
            <a:t>ებ</a:t>
          </a:r>
          <a:r>
            <a:rPr lang="en-GB" sz="1600" b="0" i="0" kern="1200" dirty="0" err="1" smtClean="0"/>
            <a:t>ის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მომსახურებაზე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თანასწორი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წვდომის</a:t>
          </a:r>
          <a:r>
            <a:rPr lang="en-GB" sz="1600" b="0" i="0" kern="1200" dirty="0" smtClean="0"/>
            <a:t> </a:t>
          </a:r>
          <a:r>
            <a:rPr lang="en-GB" sz="1600" b="0" i="0" kern="1200" dirty="0" err="1" smtClean="0"/>
            <a:t>უზრუნველყოფა</a:t>
          </a:r>
          <a:r>
            <a:rPr lang="en-GB" sz="1600" b="0" i="0" kern="1200" dirty="0" smtClean="0"/>
            <a:t> </a:t>
          </a:r>
          <a:endParaRPr lang="en-US" sz="1600" b="0" i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5</a:t>
          </a:r>
          <a:r>
            <a:rPr lang="ka-GE" sz="1600" b="0" kern="1200" dirty="0" smtClean="0"/>
            <a:t>: </a:t>
          </a:r>
          <a:r>
            <a:rPr lang="en-US" sz="1600" b="0" kern="1200" dirty="0" err="1" smtClean="0"/>
            <a:t>მაღალსპეციალიზებული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და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ჰოსპიტალური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მომსახურების</a:t>
          </a:r>
          <a:r>
            <a:rPr lang="en-US" sz="1600" b="0" kern="1200" dirty="0" smtClean="0"/>
            <a:t> </a:t>
          </a:r>
          <a:r>
            <a:rPr lang="en-US" sz="1600" b="0" kern="1200" dirty="0" err="1" smtClean="0"/>
            <a:t>კონსოლიდაცია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6</a:t>
          </a:r>
          <a:r>
            <a:rPr lang="ka-GE" sz="1600" b="0" kern="1200" dirty="0" smtClean="0"/>
            <a:t>: </a:t>
          </a:r>
          <a:r>
            <a:rPr lang="ka-GE" sz="1600" b="0" i="0" kern="1200" dirty="0" smtClean="0"/>
            <a:t>ანგარიშვალდებულებისა და გამჭვირვალობის გაუმჯობესება</a:t>
          </a:r>
          <a:endParaRPr lang="en-US" sz="1600" b="0" i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7</a:t>
          </a:r>
          <a:r>
            <a:rPr lang="ka-GE" sz="1600" b="0" kern="1200" dirty="0" smtClean="0"/>
            <a:t>: მოსახლეობის ცნობიერების ამაღლება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8: </a:t>
          </a:r>
          <a:r>
            <a:rPr lang="ka-GE" sz="1600" b="0" kern="1200" dirty="0" smtClean="0"/>
            <a:t>მონაცემთა ელექტრონული მიმოცვლის გაუმჯობესება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9</a:t>
          </a:r>
          <a:r>
            <a:rPr lang="ka-GE" sz="1600" b="1" u="sng" kern="1200" dirty="0" smtClean="0"/>
            <a:t>: </a:t>
          </a:r>
          <a:r>
            <a:rPr lang="ka-GE" sz="1600" b="0" kern="1200" dirty="0" smtClean="0"/>
            <a:t>სოციალური </a:t>
          </a:r>
          <a:r>
            <a:rPr lang="ka-GE" sz="1600" b="0" kern="1200" dirty="0" smtClean="0"/>
            <a:t>მომსახურების სააგენტოს რეორგანიზაცია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10</a:t>
          </a:r>
          <a:r>
            <a:rPr lang="ka-GE" sz="1600" b="0" kern="1200" dirty="0" smtClean="0"/>
            <a:t>: </a:t>
          </a:r>
          <a:r>
            <a:rPr lang="ka-GE" sz="1600" b="0" kern="1200" dirty="0" smtClean="0"/>
            <a:t>სოციალური </a:t>
          </a:r>
          <a:r>
            <a:rPr lang="ka-GE" sz="1600" b="0" kern="1200" dirty="0" smtClean="0"/>
            <a:t>მომსახურების სააგენტოს პერსონალის მოტივაციისა და კომპეტენციის </a:t>
          </a:r>
          <a:r>
            <a:rPr lang="ka-GE" sz="1600" b="0" kern="1200" dirty="0" smtClean="0"/>
            <a:t>ამაღლება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11</a:t>
          </a:r>
          <a:r>
            <a:rPr lang="ka-GE" sz="1600" b="0" kern="1200" dirty="0" smtClean="0"/>
            <a:t>: ინფორმაციული </a:t>
          </a:r>
          <a:r>
            <a:rPr lang="ka-GE" sz="1600" b="0" kern="1200" dirty="0" smtClean="0"/>
            <a:t>ტექნოლოგიების სისტემების </a:t>
          </a:r>
          <a:r>
            <a:rPr lang="ka-GE" sz="1600" b="0" kern="1200" dirty="0" smtClean="0"/>
            <a:t>განვითარება</a:t>
          </a:r>
          <a:endParaRPr lang="en-US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b="1" u="sng" kern="1200" dirty="0" smtClean="0"/>
            <a:t>ამოცანა 12: </a:t>
          </a:r>
          <a:r>
            <a:rPr lang="ka-GE" sz="1600" b="0" kern="1200" dirty="0" smtClean="0"/>
            <a:t>მონიტორინგის, ანგარიშგების და ანალიზის პროცესების გაუმჯობესება	</a:t>
          </a:r>
          <a:endParaRPr lang="en-US" sz="1600" b="0" kern="1200" dirty="0"/>
        </a:p>
      </dsp:txBody>
      <dsp:txXfrm>
        <a:off x="208090" y="492854"/>
        <a:ext cx="6263402" cy="7183144"/>
      </dsp:txXfrm>
    </dsp:sp>
    <dsp:sp modelId="{1B4035C5-5EC1-493C-A5D6-5751FD0CB926}">
      <dsp:nvSpPr>
        <dsp:cNvPr id="0" name=""/>
        <dsp:cNvSpPr/>
      </dsp:nvSpPr>
      <dsp:spPr>
        <a:xfrm>
          <a:off x="6937495" y="3748214"/>
          <a:ext cx="574814" cy="6724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6937495" y="3882699"/>
        <a:ext cx="402370" cy="403454"/>
      </dsp:txXfrm>
    </dsp:sp>
    <dsp:sp modelId="{FB5465F3-EB76-41ED-8E8D-0814BC2F5C7A}">
      <dsp:nvSpPr>
        <dsp:cNvPr id="0" name=""/>
        <dsp:cNvSpPr/>
      </dsp:nvSpPr>
      <dsp:spPr>
        <a:xfrm>
          <a:off x="7750912" y="297991"/>
          <a:ext cx="5919019" cy="7572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u="sng" kern="1200" dirty="0" smtClean="0"/>
            <a:t>შუალედური შედეგები </a:t>
          </a:r>
          <a:endParaRPr lang="en-US" sz="2400" b="1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დღის ქირურგიის წილი (%) ქირურგიული პროცედურების საერთო რაოდენობაში (მაგ. კატარაქტა, ტონზილექტომია ან ადენოიდექტომია)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რეჰოსპიტალიზაციის სიხშირე </a:t>
          </a:r>
          <a:r>
            <a:rPr lang="ka-GE" sz="1600" kern="1200" dirty="0" smtClean="0">
              <a:cs typeface="Times New Roman" panose="02020603050405020304" pitchFamily="18" charset="0"/>
            </a:rPr>
            <a:t>↓</a:t>
          </a:r>
          <a:endParaRPr lang="ka-G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DRG</a:t>
          </a:r>
          <a:r>
            <a:rPr lang="ka-GE" sz="1600" kern="1200" dirty="0" smtClean="0"/>
            <a:t>-ის წილი ჰოსპიტალურ  მომსახურეობაზე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ka-G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err="1" smtClean="0"/>
            <a:t>ჰოსპიტალური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სპეციალიზებული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მომსახურებების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წილი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საერთო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მოცულობიდან</a:t>
          </a:r>
          <a:r>
            <a:rPr lang="en-GB" sz="1600" kern="1200" dirty="0" smtClean="0"/>
            <a:t>, </a:t>
          </a:r>
          <a:r>
            <a:rPr lang="en-GB" sz="1600" kern="1200" dirty="0" err="1" smtClean="0"/>
            <a:t>რომლებიც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სელექტიური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კონტრაქტირების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მექანიზმებით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იქნა</a:t>
          </a:r>
          <a:r>
            <a:rPr lang="en-GB" sz="1600" kern="1200" dirty="0" smtClean="0"/>
            <a:t> </a:t>
          </a:r>
          <a:r>
            <a:rPr lang="en-GB" sz="1600" kern="1200" dirty="0" err="1" smtClean="0"/>
            <a:t>შესყიდული</a:t>
          </a:r>
          <a:r>
            <a:rPr lang="ka-GE" sz="1600" kern="1200" dirty="0" smtClean="0"/>
            <a:t>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ka-G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კონსულტაციების პროცენტული წილი, რომელთა დროსაც მედიკამენტი გამოიწერა, მაგრამ ვერ იქნა შესყიდული მაღალი ფასის გამო</a:t>
          </a:r>
          <a:r>
            <a:rPr lang="ka-GE" sz="1600" kern="1200" dirty="0" smtClean="0">
              <a:cs typeface="Times New Roman" panose="02020603050405020304" pitchFamily="18" charset="0"/>
            </a:rPr>
            <a:t>↓</a:t>
          </a:r>
          <a:r>
            <a:rPr lang="ka-GE" sz="1600" kern="1200" dirty="0" smtClean="0"/>
            <a:t> </a:t>
          </a:r>
          <a:endParaRPr lang="ka-G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პირველადი ჯანდაცვის დაწესებულებებში  ვიზიტები ერთ სულზე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მედიკამენტებზე სახელმწიფო დანახარჯის წილი მედიკამენტებზე დანახარჯის საერთო მოცულობიდან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სააგენტოს მიერ მრავალპროფილური კლინიკებიდან შესყიდული მომსახურებების წილი (მხოლოდ </a:t>
          </a:r>
          <a:r>
            <a:rPr lang="en-US" sz="1600" kern="1200" dirty="0" smtClean="0"/>
            <a:t>AC, AD </a:t>
          </a:r>
          <a:r>
            <a:rPr lang="ka-GE" sz="1600" kern="1200" dirty="0" smtClean="0"/>
            <a:t>ტიპის სტაციონარი)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საწოლების დატვირთვის მაჩვენებელი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ka-G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სერვისის მიმწოდებელთა მიერ წარმოდგენილი საანგარიშგებო დოკუმენტაციის წილი, რომელიც არ ანაზღაურდა სსიპ სოციალური მომსახურების სააგენტოს მიერ </a:t>
          </a:r>
          <a:r>
            <a:rPr lang="ka-GE" sz="1600" kern="1200" dirty="0" smtClean="0">
              <a:cs typeface="Times New Roman" panose="02020603050405020304" pitchFamily="18" charset="0"/>
            </a:rPr>
            <a:t>↓</a:t>
          </a:r>
          <a:endParaRPr lang="ka-GE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1600" kern="1200" dirty="0" smtClean="0"/>
            <a:t>მოქალაქეთა პორტალზე დარეგისტრირებული პირების წილი </a:t>
          </a:r>
          <a:r>
            <a:rPr lang="ka-GE" sz="1600" kern="1200" dirty="0" smtClean="0">
              <a:cs typeface="Times New Roman" panose="02020603050405020304" pitchFamily="18" charset="0"/>
            </a:rPr>
            <a:t>↑</a:t>
          </a:r>
          <a:endParaRPr lang="ka-GE" sz="1600" kern="1200" dirty="0"/>
        </a:p>
      </dsp:txBody>
      <dsp:txXfrm>
        <a:off x="7924274" y="471353"/>
        <a:ext cx="5572295" cy="7226146"/>
      </dsp:txXfrm>
    </dsp:sp>
    <dsp:sp modelId="{12E123DF-A1F2-4937-A2EE-C314443A5715}">
      <dsp:nvSpPr>
        <dsp:cNvPr id="0" name=""/>
        <dsp:cNvSpPr/>
      </dsp:nvSpPr>
      <dsp:spPr>
        <a:xfrm>
          <a:off x="13941071" y="3748214"/>
          <a:ext cx="574814" cy="67242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13941071" y="3882699"/>
        <a:ext cx="402370" cy="403454"/>
      </dsp:txXfrm>
    </dsp:sp>
    <dsp:sp modelId="{1FE23234-52C2-449E-8A37-18B4E40680DB}">
      <dsp:nvSpPr>
        <dsp:cNvPr id="0" name=""/>
        <dsp:cNvSpPr/>
      </dsp:nvSpPr>
      <dsp:spPr>
        <a:xfrm>
          <a:off x="14754488" y="297991"/>
          <a:ext cx="2711390" cy="757287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400" b="1" u="sng" kern="1200" dirty="0" smtClean="0"/>
            <a:t>გამოსავლები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1" u="sng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i="0" u="none" kern="1200" dirty="0" smtClean="0"/>
            <a:t>1) ჯანდაცვაზე ჯიბიდან გადახდების ხვედრითი წილი ჯანდაცვის მთლიან დანახარჯებში (%)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u="none" kern="1200" dirty="0" smtClean="0"/>
            <a:t>2017 55%   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u="none" kern="1200" dirty="0" smtClean="0"/>
            <a:t>2021  52%</a:t>
          </a:r>
          <a:endParaRPr lang="en-US" sz="160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i="0" u="none" kern="1200" dirty="0" smtClean="0"/>
            <a:t>2) მედიკამენტებზე ჯიბიდან გადახდების ხვედრითი წილი ჯანდაცვაზე მთლიან დანახარჯებში (%) </a:t>
          </a: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u="none" kern="1200" dirty="0" smtClean="0"/>
            <a:t>2017: 36%</a:t>
          </a:r>
          <a:endParaRPr lang="en-US" sz="1600" b="1" i="0" u="none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u="none" kern="1200" dirty="0" smtClean="0"/>
            <a:t>2021: 34%</a:t>
          </a:r>
          <a:endParaRPr lang="en-US" sz="160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i="0" u="none" kern="1200" dirty="0" smtClean="0"/>
            <a:t>3) შინამეურნეობების </a:t>
          </a:r>
          <a:r>
            <a:rPr lang="en-US" sz="1600" b="0" i="0" u="none" kern="1200" dirty="0" err="1" smtClean="0"/>
            <a:t>წილი</a:t>
          </a:r>
          <a:r>
            <a:rPr lang="en-US" sz="1600" b="0" i="0" u="none" kern="1200" dirty="0" smtClean="0"/>
            <a:t>, </a:t>
          </a:r>
          <a:r>
            <a:rPr lang="en-US" sz="1600" b="0" i="0" u="none" kern="1200" dirty="0" err="1" smtClean="0"/>
            <a:t>რომ</a:t>
          </a:r>
          <a:r>
            <a:rPr lang="ka-GE" sz="1600" b="0" i="0" u="none" kern="1200" dirty="0" smtClean="0"/>
            <a:t>ელთაც </a:t>
          </a:r>
          <a:r>
            <a:rPr lang="en-US" sz="1600" b="0" i="0" u="none" kern="1200" dirty="0" err="1" smtClean="0"/>
            <a:t>აქვთ</a:t>
          </a:r>
          <a:r>
            <a:rPr lang="en-US" sz="1600" b="0" i="0" u="none" kern="1200" dirty="0" smtClean="0"/>
            <a:t> </a:t>
          </a:r>
          <a:r>
            <a:rPr lang="en-US" sz="1600" b="0" i="0" u="none" kern="1200" dirty="0" err="1" smtClean="0"/>
            <a:t>ჯანდაცვის</a:t>
          </a:r>
          <a:r>
            <a:rPr lang="ka-GE" sz="1600" b="0" i="0" u="none" kern="1200" dirty="0" smtClean="0"/>
            <a:t> მომსახურებისთვის </a:t>
          </a:r>
          <a:r>
            <a:rPr lang="en-US" sz="1600" b="0" i="0" u="none" kern="1200" dirty="0" err="1" smtClean="0"/>
            <a:t>ფინანსური</a:t>
          </a:r>
          <a:r>
            <a:rPr lang="en-US" sz="1600" b="0" i="0" u="none" kern="1200" dirty="0" smtClean="0"/>
            <a:t> </a:t>
          </a:r>
          <a:r>
            <a:rPr lang="en-US" sz="1600" b="0" i="0" u="none" kern="1200" dirty="0" err="1" smtClean="0"/>
            <a:t>ბარიერები</a:t>
          </a:r>
          <a:endParaRPr lang="ka-GE" sz="1600" b="0" i="0" u="none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0" i="0" u="none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i="0" u="none" kern="1200" dirty="0" smtClean="0"/>
            <a:t>2017: 22%</a:t>
          </a:r>
          <a:endParaRPr lang="ka-GE" sz="16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2021: შემცირების ტენდენცია </a:t>
          </a:r>
          <a:endParaRPr lang="ka-GE" sz="1600" b="1" kern="1200" dirty="0"/>
        </a:p>
      </dsp:txBody>
      <dsp:txXfrm>
        <a:off x="14833902" y="377405"/>
        <a:ext cx="2552562" cy="7414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795781"/>
            <a:ext cx="13716000" cy="382016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763261"/>
            <a:ext cx="13716000" cy="2649219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9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5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84200"/>
            <a:ext cx="3943350" cy="92989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84200"/>
            <a:ext cx="11601450" cy="929894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3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9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735582"/>
            <a:ext cx="15773400" cy="4564379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7343142"/>
            <a:ext cx="15773400" cy="2400299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5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921000"/>
            <a:ext cx="7772400" cy="69621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921000"/>
            <a:ext cx="7772400" cy="69621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9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84201"/>
            <a:ext cx="15773400" cy="21209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689861"/>
            <a:ext cx="7736681" cy="13182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4008120"/>
            <a:ext cx="7736681" cy="58953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689861"/>
            <a:ext cx="7774782" cy="13182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4008120"/>
            <a:ext cx="7774782" cy="58953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8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7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31520"/>
            <a:ext cx="5898356" cy="256032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579881"/>
            <a:ext cx="9258300" cy="779780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291840"/>
            <a:ext cx="5898356" cy="609854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0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31520"/>
            <a:ext cx="5898356" cy="256032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579881"/>
            <a:ext cx="9258300" cy="779780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291840"/>
            <a:ext cx="5898356" cy="609854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3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84201"/>
            <a:ext cx="1577340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921000"/>
            <a:ext cx="1577340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10170161"/>
            <a:ext cx="41148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3C7E-975C-4058-B00E-359D0DE227C4}" type="datetimeFigureOut">
              <a:rPr lang="en-US" smtClean="0"/>
              <a:t>29-May-19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10170161"/>
            <a:ext cx="6172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10170161"/>
            <a:ext cx="41148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5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1144" y="138040"/>
            <a:ext cx="15640717" cy="685799"/>
          </a:xfrm>
        </p:spPr>
        <p:txBody>
          <a:bodyPr>
            <a:noAutofit/>
          </a:bodyPr>
          <a:lstStyle/>
          <a:p>
            <a:pPr algn="ctr"/>
            <a:r>
              <a:rPr lang="ka-GE" sz="48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სტრატეგიული შესყიდვების სტრატეგიის ჩარჩო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064822"/>
              </p:ext>
            </p:extLst>
          </p:nvPr>
        </p:nvGraphicFramePr>
        <p:xfrm>
          <a:off x="351692" y="2637692"/>
          <a:ext cx="17479107" cy="81688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51693" y="1128890"/>
            <a:ext cx="17180169" cy="13364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6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2400" dirty="0"/>
              <a:t/>
            </a:r>
            <a:br>
              <a:rPr lang="ka-GE" sz="2400" dirty="0"/>
            </a:br>
            <a:r>
              <a:rPr lang="ka-GE" sz="2400" b="1" dirty="0"/>
              <a:t>მიზანი: მოსახლეობის </a:t>
            </a:r>
            <a:r>
              <a:rPr lang="en-US" sz="2400" b="1" dirty="0" err="1"/>
              <a:t>ფინანსური</a:t>
            </a:r>
            <a:r>
              <a:rPr lang="en-US" sz="2400" b="1" dirty="0"/>
              <a:t> </a:t>
            </a:r>
            <a:r>
              <a:rPr lang="en-US" sz="2400" b="1" dirty="0" err="1"/>
              <a:t>დაცულობის</a:t>
            </a:r>
            <a:r>
              <a:rPr lang="en-US" sz="2400" b="1" dirty="0"/>
              <a:t> </a:t>
            </a:r>
            <a:r>
              <a:rPr lang="en-US" sz="2400" b="1" dirty="0" err="1"/>
              <a:t>გაუმჯობესება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ka-GE" sz="2400" b="1" dirty="0"/>
              <a:t>ჯანდაცვის სერვისებით </a:t>
            </a:r>
            <a:r>
              <a:rPr lang="en-US" sz="2400" b="1" dirty="0" err="1"/>
              <a:t>ეფექტური</a:t>
            </a:r>
            <a:r>
              <a:rPr lang="en-US" sz="2400" b="1" dirty="0"/>
              <a:t> </a:t>
            </a:r>
            <a:r>
              <a:rPr lang="en-US" sz="2400" b="1" dirty="0" err="1"/>
              <a:t>დაფარვის</a:t>
            </a:r>
            <a:r>
              <a:rPr lang="en-US" sz="2400" b="1" dirty="0"/>
              <a:t> </a:t>
            </a:r>
            <a:r>
              <a:rPr lang="en-US" sz="2400" b="1" dirty="0" err="1"/>
              <a:t>უზრუნველყოფა</a:t>
            </a:r>
            <a:r>
              <a:rPr lang="ka-GE" sz="2400" b="1" dirty="0"/>
              <a:t/>
            </a:r>
            <a:br>
              <a:rPr lang="ka-GE" sz="2400" b="1" dirty="0"/>
            </a:br>
            <a:r>
              <a:rPr lang="ka-GE" sz="2400" dirty="0"/>
              <a:t>პერიოდი: 2019-2021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922" y="172929"/>
            <a:ext cx="2830748" cy="78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539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</TotalTime>
  <Words>286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Times New Roman</vt:lpstr>
      <vt:lpstr>Office Theme</vt:lpstr>
      <vt:lpstr>სტრატეგიული შესყიდვების სტრატეგიის ჩარჩო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სტრატეგიული შესყიდვების სტრატეგიის ლოგიკური ჩარჩო პერიოდი: 2019-2021</dc:title>
  <dc:creator>Tamar Gabunia</dc:creator>
  <cp:lastModifiedBy>Tamar Gabunia</cp:lastModifiedBy>
  <cp:revision>8</cp:revision>
  <dcterms:created xsi:type="dcterms:W3CDTF">2019-05-29T14:56:46Z</dcterms:created>
  <dcterms:modified xsi:type="dcterms:W3CDTF">2019-05-29T15:30:22Z</dcterms:modified>
</cp:coreProperties>
</file>