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57" r:id="rId13"/>
    <p:sldId id="258" r:id="rId14"/>
    <p:sldId id="261" r:id="rId15"/>
    <p:sldId id="262" r:id="rId16"/>
    <p:sldId id="260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657C0-576A-4B6D-BD8E-7E87E76E8B28}" type="datetimeFigureOut">
              <a:rPr lang="en-US" smtClean="0"/>
              <a:t>02-Nov-19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F222A-2D00-49FE-8228-2D3D02F7B6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599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657C0-576A-4B6D-BD8E-7E87E76E8B28}" type="datetimeFigureOut">
              <a:rPr lang="en-US" smtClean="0"/>
              <a:t>02-Nov-19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F222A-2D00-49FE-8228-2D3D02F7B6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983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657C0-576A-4B6D-BD8E-7E87E76E8B28}" type="datetimeFigureOut">
              <a:rPr lang="en-US" smtClean="0"/>
              <a:t>02-Nov-19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F222A-2D00-49FE-8228-2D3D02F7B6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1489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657C0-576A-4B6D-BD8E-7E87E76E8B28}" type="datetimeFigureOut">
              <a:rPr lang="en-US" smtClean="0"/>
              <a:t>02-Nov-19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F222A-2D00-49FE-8228-2D3D02F7B6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5031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657C0-576A-4B6D-BD8E-7E87E76E8B28}" type="datetimeFigureOut">
              <a:rPr lang="en-US" smtClean="0"/>
              <a:t>02-Nov-19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F222A-2D00-49FE-8228-2D3D02F7B6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720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657C0-576A-4B6D-BD8E-7E87E76E8B28}" type="datetimeFigureOut">
              <a:rPr lang="en-US" smtClean="0"/>
              <a:t>02-Nov-19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F222A-2D00-49FE-8228-2D3D02F7B6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0582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657C0-576A-4B6D-BD8E-7E87E76E8B28}" type="datetimeFigureOut">
              <a:rPr lang="en-US" smtClean="0"/>
              <a:t>02-Nov-19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F222A-2D00-49FE-8228-2D3D02F7B6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3487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657C0-576A-4B6D-BD8E-7E87E76E8B28}" type="datetimeFigureOut">
              <a:rPr lang="en-US" smtClean="0"/>
              <a:t>02-Nov-19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F222A-2D00-49FE-8228-2D3D02F7B6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12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657C0-576A-4B6D-BD8E-7E87E76E8B28}" type="datetimeFigureOut">
              <a:rPr lang="en-US" smtClean="0"/>
              <a:t>02-Nov-19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F222A-2D00-49FE-8228-2D3D02F7B6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151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657C0-576A-4B6D-BD8E-7E87E76E8B28}" type="datetimeFigureOut">
              <a:rPr lang="en-US" smtClean="0"/>
              <a:t>02-Nov-19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F222A-2D00-49FE-8228-2D3D02F7B6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6408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657C0-576A-4B6D-BD8E-7E87E76E8B28}" type="datetimeFigureOut">
              <a:rPr lang="en-US" smtClean="0"/>
              <a:t>02-Nov-19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F222A-2D00-49FE-8228-2D3D02F7B6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6136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9657C0-576A-4B6D-BD8E-7E87E76E8B28}" type="datetimeFigureOut">
              <a:rPr lang="en-US" smtClean="0"/>
              <a:t>02-Nov-19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2F222A-2D00-49FE-8228-2D3D02F7B6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86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ka-GE" dirty="0" smtClean="0"/>
              <a:t>ქრონიკული დაავადებების სამკურნალო მედიკამენტებით უზრუნველყოფის პროგრამა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25409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რეკომენდაციები რედიზაინის თაობაზე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ka-GE" dirty="0" smtClean="0"/>
              <a:t>36 დადგენილებით წამლის კომპონენტის ბენეფიტები განიზასღვროს ამჟამად ქრონიკული დაავადებების წამლების პროგრამით განსაზღვრული ბენეფიტების მიხედვით</a:t>
            </a:r>
          </a:p>
          <a:p>
            <a:r>
              <a:rPr lang="ka-GE" dirty="0" smtClean="0"/>
              <a:t>მედიკამენტების ნუსხა 36-ში შეიცვალოს ქრონიკულის ნუსხის შესაბამისად, გარდა იმ 0-5 წლამდე ასაკობრივი ჯგუფისა, რომლებისათვისაც 36 დადგენილება ითვალისწინებს ანტიბაქტერიულ პრეპარატებს 50 ლარიანი ლიმიტის ფარგლებში 50% თანაგადახდით. </a:t>
            </a:r>
          </a:p>
          <a:p>
            <a:r>
              <a:rPr lang="ka-GE" dirty="0" smtClean="0"/>
              <a:t>მნიშვნელოვანი იქნება გადავწყვიტოთ ლიმიტების ოდენობა ქრონიკულ მედიკამენტებზე (იხილეთ მომდევნო სლაიდები)</a:t>
            </a:r>
          </a:p>
          <a:p>
            <a:r>
              <a:rPr lang="ka-GE" dirty="0" smtClean="0"/>
              <a:t>ასევე რა მექანიზმს გამოვიყენებთ იმისთვის, რომ თავიდან ავიცილოთ ძვირად ღირებული ბრენდების უკონტროლო დანიშვნა და რაციონალური წამალთდანიშვნით შევაკავოთ პროგრამის ბიუჯეტი. (იხილეთ შემდეგი სლაიდი)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09722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როგორ ავიცილოთ თავიდან ლიმიტის უკონტროლო და სწრაფი ხარჯვა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ka-GE" dirty="0" smtClean="0"/>
              <a:t>ვარიანტი 1: პროგრამა ეტალონური ფასების ფარგლებში აანაზღაურებს საერთაშორისო დასახელების პრეპარატის ღირებულებას სრულად. ბრენდული დასახელების პრეპარატზე-ეტალონური ჭერის ფარგლებში ბენეფიციარს მოუწევს თანაგადახდა= ბრედის ფასს- გენერიკის ფასი</a:t>
            </a:r>
          </a:p>
          <a:p>
            <a:r>
              <a:rPr lang="ka-GE" dirty="0" smtClean="0"/>
              <a:t>ვარიანტი 2: </a:t>
            </a:r>
            <a:r>
              <a:rPr lang="ka-GE" dirty="0"/>
              <a:t>პროგრამა ეტალონური ფასების ფარგლებში </a:t>
            </a:r>
            <a:r>
              <a:rPr lang="ka-GE" dirty="0" smtClean="0"/>
              <a:t>აანაზღაურებს (1) </a:t>
            </a:r>
            <a:r>
              <a:rPr lang="ka-GE" dirty="0"/>
              <a:t>საერთაშორისო დასახელების პრეპარატის ღირებულებას </a:t>
            </a:r>
            <a:r>
              <a:rPr lang="ka-GE" dirty="0" smtClean="0"/>
              <a:t>სრულად; (2) </a:t>
            </a:r>
            <a:r>
              <a:rPr lang="ka-GE" dirty="0"/>
              <a:t>ბრენდული დასახელების </a:t>
            </a:r>
            <a:r>
              <a:rPr lang="ka-GE" dirty="0" smtClean="0"/>
              <a:t>პრეპარატის ღირებულებას სრულად თუ მისი ფასი გენერიული დასახელების მედიკამენტისას აღემატება არაუმეტეს 30%-ით. ამის ზემოთ ეტალონური </a:t>
            </a:r>
            <a:r>
              <a:rPr lang="ka-GE" dirty="0"/>
              <a:t>ჭერის ფარგლებში ბენეფიციარს მოუწევს თანაგადახდა</a:t>
            </a:r>
            <a:r>
              <a:rPr lang="ka-GE"/>
              <a:t>= </a:t>
            </a:r>
            <a:r>
              <a:rPr lang="ka-GE" smtClean="0"/>
              <a:t>ბრენდის </a:t>
            </a:r>
            <a:r>
              <a:rPr lang="ka-GE" dirty="0"/>
              <a:t>ფასს- </a:t>
            </a:r>
            <a:r>
              <a:rPr lang="ka-GE" dirty="0" smtClean="0"/>
              <a:t>(გენერიკის ფასი+გენერიკის ფასის 30%)</a:t>
            </a:r>
          </a:p>
          <a:p>
            <a:r>
              <a:rPr lang="ka-GE" dirty="0" smtClean="0"/>
              <a:t>სხვა გზები: გაიცემა მხოლოდ 1 თვის მედიკამენტი რეცეპტით-რეცეპტის ადეკვატურობა უნდა ვამოწმოთ</a:t>
            </a:r>
          </a:p>
          <a:p>
            <a:r>
              <a:rPr lang="ka-GE" dirty="0" smtClean="0"/>
              <a:t>ხარისხზე მოთხოვნები როგორც დღეს გვაქვს ისევე უნდა დავტოვოთ და მონიტორინგის მექანიზმები გავმართოთ. </a:t>
            </a:r>
            <a:endParaRPr lang="ka-GE" dirty="0"/>
          </a:p>
          <a:p>
            <a:endParaRPr lang="ka-GE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51923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პროგრამის დანახარჯები:2019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ka-GE" dirty="0" smtClean="0"/>
              <a:t>პროგრამის დამტკიცებული ბიუჯეტი იყო 20 000 000 ლარი, დაზუსტებული ბიუჯეტია 15 000 000 ლარი (5 მილიონი რეფერალისთვის ჩამოეჭრა)</a:t>
            </a:r>
          </a:p>
          <a:p>
            <a:r>
              <a:rPr lang="ka-GE" dirty="0" smtClean="0"/>
              <a:t>საკასო ხარჯვა 9 თვის მდგომარეობით დაახლოებით 3 400 000 ლარია</a:t>
            </a:r>
          </a:p>
          <a:p>
            <a:r>
              <a:rPr lang="ka-GE" dirty="0" smtClean="0"/>
              <a:t>წესით, 10,5 მილიონის წამლები უნდა ეყიდა სააგენტოს, მაგრამ აქედან ტენდერი მხოლოდ მცირე ნაწილზე შედგა</a:t>
            </a:r>
          </a:p>
          <a:p>
            <a:r>
              <a:rPr lang="ka-GE" dirty="0" smtClean="0"/>
              <a:t>საბოლოოდ ხარჯვამ აღებული ვალდებულებების (უკვე გაფორმებული ხელშეკრულებები/წამლების მოწოდების პროცესში) </a:t>
            </a:r>
            <a:r>
              <a:rPr lang="ka-GE" smtClean="0"/>
              <a:t>გათვალისწინებით ჯამურად შეადგენა </a:t>
            </a:r>
            <a:r>
              <a:rPr lang="ka-GE" dirty="0" smtClean="0"/>
              <a:t>დაახლოებით    6 000 </a:t>
            </a:r>
            <a:r>
              <a:rPr lang="ka-GE" smtClean="0"/>
              <a:t>000 ლარი.</a:t>
            </a:r>
            <a:endParaRPr lang="ka-GE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3663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3600" dirty="0" smtClean="0"/>
              <a:t>პროგრამის პროგნოზული ბიუჯეტი: 2020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ka-GE" b="1" dirty="0" smtClean="0"/>
              <a:t>ლიმიტების დადგენა მედიკამენტების ჯგუფების მიხედვით ხდება შემდეგი მიდგომის საფუძველზე: </a:t>
            </a:r>
          </a:p>
          <a:p>
            <a:pPr marL="0" indent="0">
              <a:buNone/>
            </a:pPr>
            <a:r>
              <a:rPr lang="ka-GE" b="1" dirty="0" smtClean="0"/>
              <a:t>მაგალითად</a:t>
            </a:r>
          </a:p>
          <a:p>
            <a:r>
              <a:rPr lang="ka-GE" sz="2200" dirty="0" smtClean="0"/>
              <a:t>გულ-სისხლძარღვთა მედიკამენტების ფაქტიური დანახარჯი 9 თვის მანძილზე 94% შემთხვევებში (80771 ბენეფიციარი) არის 1-დან 100-მდე შუალედში და საშუალოდ შეადგენს 30 ლარს</a:t>
            </a:r>
          </a:p>
          <a:p>
            <a:r>
              <a:rPr lang="ka-GE" sz="2200" dirty="0" smtClean="0"/>
              <a:t>5% შემთხვევაში არის 100-200 ლარის ფარგლებში და საშუალოდ შეადგენს 130 ლარს. </a:t>
            </a:r>
          </a:p>
          <a:p>
            <a:r>
              <a:rPr lang="ka-GE" sz="2200" dirty="0" smtClean="0"/>
              <a:t>1% -ზე ნაკლები პაციენტების ხარჯავენ საშუალოდ 230 ლარს და ერთეული პაციენტები 350 ლარს </a:t>
            </a:r>
          </a:p>
          <a:p>
            <a:r>
              <a:rPr lang="ka-GE" sz="2200" dirty="0" smtClean="0"/>
              <a:t>ხარჯვის ამ სურათის საფუძლევზე 200 ლარიანი ლიმიტის დაწესების პირობებში სრულად მოხდება პაციენტების დიდი ნაწილის საჭიროების დაფარვა.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9865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4000" dirty="0" smtClean="0"/>
              <a:t>ლიმიტების დადგენა და სხვა დაშვებები (2)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a-GE" dirty="0" smtClean="0"/>
              <a:t>ბენეფიციარების 80%-ის ხარჯვის გათვალისწინებით პროგრამის </a:t>
            </a:r>
            <a:r>
              <a:rPr lang="ka-GE" dirty="0"/>
              <a:t>ფარგლებში მიზანშეწონილი ლიმიტები მედიკამენტების სხვა ჯგუფებისთვის შეადგენს: </a:t>
            </a:r>
            <a:endParaRPr lang="ka-GE" dirty="0" smtClean="0"/>
          </a:p>
          <a:p>
            <a:pPr lvl="1" fontAlgn="b"/>
            <a:r>
              <a:rPr lang="ka-GE" sz="2800" dirty="0"/>
              <a:t>გულ-სისხლძარღვთა </a:t>
            </a:r>
            <a:r>
              <a:rPr lang="ka-GE" sz="2800" dirty="0" smtClean="0"/>
              <a:t>დაავადებები </a:t>
            </a:r>
            <a:r>
              <a:rPr lang="en-US" sz="2800" dirty="0" smtClean="0"/>
              <a:t>200 </a:t>
            </a:r>
            <a:r>
              <a:rPr lang="ka-GE" sz="2800" dirty="0" smtClean="0"/>
              <a:t>ლარი</a:t>
            </a:r>
            <a:endParaRPr lang="en-US" sz="2800" dirty="0"/>
          </a:p>
          <a:p>
            <a:pPr lvl="1" fontAlgn="b"/>
            <a:r>
              <a:rPr lang="ka-GE" sz="2800" dirty="0"/>
              <a:t>ფილტვის </a:t>
            </a:r>
            <a:r>
              <a:rPr lang="ka-GE" sz="2800" dirty="0" smtClean="0"/>
              <a:t>დაავადებები </a:t>
            </a:r>
            <a:r>
              <a:rPr lang="en-US" sz="2800" dirty="0" smtClean="0"/>
              <a:t>300 </a:t>
            </a:r>
            <a:r>
              <a:rPr lang="ka-GE" sz="2800" dirty="0" smtClean="0"/>
              <a:t>ლარი</a:t>
            </a:r>
            <a:endParaRPr lang="en-US" sz="2800" dirty="0"/>
          </a:p>
          <a:p>
            <a:pPr lvl="1" fontAlgn="b"/>
            <a:r>
              <a:rPr lang="ka-GE" sz="2800" dirty="0" smtClean="0"/>
              <a:t>დიაბეტი </a:t>
            </a:r>
            <a:r>
              <a:rPr lang="en-US" sz="2800" dirty="0" smtClean="0"/>
              <a:t>40 </a:t>
            </a:r>
            <a:r>
              <a:rPr lang="ka-GE" sz="2800" dirty="0" smtClean="0"/>
              <a:t>ლარი</a:t>
            </a:r>
            <a:endParaRPr lang="en-US" sz="2800" dirty="0"/>
          </a:p>
          <a:p>
            <a:pPr lvl="1" fontAlgn="b"/>
            <a:r>
              <a:rPr lang="ka-GE" sz="2800" dirty="0"/>
              <a:t>ფარისებრი ჯირკვლის </a:t>
            </a:r>
            <a:r>
              <a:rPr lang="ka-GE" sz="2800" dirty="0" smtClean="0"/>
              <a:t>დაავადებები </a:t>
            </a:r>
            <a:r>
              <a:rPr lang="en-US" sz="2800" dirty="0" smtClean="0"/>
              <a:t>20 </a:t>
            </a:r>
            <a:r>
              <a:rPr lang="ka-GE" sz="2800" dirty="0" smtClean="0"/>
              <a:t>ლარი</a:t>
            </a:r>
            <a:endParaRPr lang="en-US" sz="2800" dirty="0"/>
          </a:p>
          <a:p>
            <a:pPr lvl="1" fontAlgn="b"/>
            <a:r>
              <a:rPr lang="ka-GE" sz="2800" dirty="0" smtClean="0"/>
              <a:t>პარკინსონი </a:t>
            </a:r>
            <a:r>
              <a:rPr lang="en-US" sz="2800" dirty="0" smtClean="0"/>
              <a:t>400 </a:t>
            </a:r>
            <a:r>
              <a:rPr lang="ka-GE" sz="2800" dirty="0" smtClean="0"/>
              <a:t>ლარი</a:t>
            </a:r>
            <a:endParaRPr lang="en-US" sz="2800" dirty="0"/>
          </a:p>
          <a:p>
            <a:pPr lvl="1" fontAlgn="b"/>
            <a:r>
              <a:rPr lang="ka-GE" sz="2800" dirty="0" smtClean="0"/>
              <a:t>ეპილეფსია </a:t>
            </a:r>
            <a:r>
              <a:rPr lang="en-US" sz="2800" dirty="0" smtClean="0"/>
              <a:t>300 </a:t>
            </a:r>
            <a:r>
              <a:rPr lang="ka-GE" sz="2800" dirty="0" smtClean="0"/>
              <a:t>ლარი</a:t>
            </a:r>
            <a:endParaRPr lang="en-US" sz="2800" dirty="0"/>
          </a:p>
          <a:p>
            <a:endParaRPr lang="ka-GE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64994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დაშვებები (3)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ka-GE" dirty="0" smtClean="0"/>
              <a:t>თუ წინამდებარე სლაიდზე მითითებული ლიმიტების ფარგლებში გავაკეთებთ დაშვებას, რომ ბენეფიციარები გასაშუალოებულად აითვისებენ ლიმიტის 60%-ს, ამასთან წამლის ხარჯი დარჩება ის რაც ცენტრალიზებული ტენდერის პირობებში იყო და ბენეფიციარების რაოდენობა არ გაიზრდება პროგრამისთვის საჭირო თანხა შეადგენს </a:t>
            </a:r>
          </a:p>
          <a:p>
            <a:pPr algn="ctr">
              <a:lnSpc>
                <a:spcPct val="100000"/>
              </a:lnSpc>
            </a:pPr>
            <a:r>
              <a:rPr lang="en-US" b="1" u="sng" dirty="0"/>
              <a:t>13,618,224 </a:t>
            </a:r>
            <a:r>
              <a:rPr lang="ka-GE" b="1" u="sng" dirty="0"/>
              <a:t> ლარს</a:t>
            </a:r>
          </a:p>
          <a:p>
            <a:r>
              <a:rPr lang="ka-GE" dirty="0" smtClean="0"/>
              <a:t>თუ დავუშვებთ, რომ ბენეფიციარების რაოდენობა 60%-ით გაიზრდება (რაც პროგნოზულ მაჩვენებელს უახლოვდება ეპიდემიოლოგიური საჭიროების მიხედვით)-პროგრამისთვის საჭირო ბიუჯეტი შეადგენს  </a:t>
            </a:r>
            <a:r>
              <a:rPr lang="ka-GE" b="1" u="sng" dirty="0" smtClean="0"/>
              <a:t>21,789,158 ლარს</a:t>
            </a:r>
          </a:p>
        </p:txBody>
      </p:sp>
    </p:spTree>
    <p:extLst>
      <p:ext uri="{BB962C8B-B14F-4D97-AF65-F5344CB8AC3E}">
        <p14:creationId xmlns:p14="http://schemas.microsoft.com/office/powerpoint/2010/main" val="29614752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პროგრამის პროგნოზული ბიუჯეტი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66424588"/>
              </p:ext>
            </p:extLst>
          </p:nvPr>
        </p:nvGraphicFramePr>
        <p:xfrm>
          <a:off x="838199" y="1690685"/>
          <a:ext cx="10121900" cy="4164011"/>
        </p:xfrm>
        <a:graphic>
          <a:graphicData uri="http://schemas.openxmlformats.org/drawingml/2006/table">
            <a:tbl>
              <a:tblPr>
                <a:tableStyleId>{BDBED569-4797-4DF1-A0F4-6AAB3CD982D8}</a:tableStyleId>
              </a:tblPr>
              <a:tblGrid>
                <a:gridCol w="2485906">
                  <a:extLst>
                    <a:ext uri="{9D8B030D-6E8A-4147-A177-3AD203B41FA5}">
                      <a16:colId xmlns:a16="http://schemas.microsoft.com/office/drawing/2014/main" val="383216329"/>
                    </a:ext>
                  </a:extLst>
                </a:gridCol>
                <a:gridCol w="1386562">
                  <a:extLst>
                    <a:ext uri="{9D8B030D-6E8A-4147-A177-3AD203B41FA5}">
                      <a16:colId xmlns:a16="http://schemas.microsoft.com/office/drawing/2014/main" val="28251398"/>
                    </a:ext>
                  </a:extLst>
                </a:gridCol>
                <a:gridCol w="726294">
                  <a:extLst>
                    <a:ext uri="{9D8B030D-6E8A-4147-A177-3AD203B41FA5}">
                      <a16:colId xmlns:a16="http://schemas.microsoft.com/office/drawing/2014/main" val="1140152505"/>
                    </a:ext>
                  </a:extLst>
                </a:gridCol>
                <a:gridCol w="647062">
                  <a:extLst>
                    <a:ext uri="{9D8B030D-6E8A-4147-A177-3AD203B41FA5}">
                      <a16:colId xmlns:a16="http://schemas.microsoft.com/office/drawing/2014/main" val="224727784"/>
                    </a:ext>
                  </a:extLst>
                </a:gridCol>
                <a:gridCol w="805527">
                  <a:extLst>
                    <a:ext uri="{9D8B030D-6E8A-4147-A177-3AD203B41FA5}">
                      <a16:colId xmlns:a16="http://schemas.microsoft.com/office/drawing/2014/main" val="2145469686"/>
                    </a:ext>
                  </a:extLst>
                </a:gridCol>
                <a:gridCol w="1059729">
                  <a:extLst>
                    <a:ext uri="{9D8B030D-6E8A-4147-A177-3AD203B41FA5}">
                      <a16:colId xmlns:a16="http://schemas.microsoft.com/office/drawing/2014/main" val="547412552"/>
                    </a:ext>
                  </a:extLst>
                </a:gridCol>
                <a:gridCol w="911169">
                  <a:extLst>
                    <a:ext uri="{9D8B030D-6E8A-4147-A177-3AD203B41FA5}">
                      <a16:colId xmlns:a16="http://schemas.microsoft.com/office/drawing/2014/main" val="2009449552"/>
                    </a:ext>
                  </a:extLst>
                </a:gridCol>
                <a:gridCol w="990402">
                  <a:extLst>
                    <a:ext uri="{9D8B030D-6E8A-4147-A177-3AD203B41FA5}">
                      <a16:colId xmlns:a16="http://schemas.microsoft.com/office/drawing/2014/main" val="2501664670"/>
                    </a:ext>
                  </a:extLst>
                </a:gridCol>
                <a:gridCol w="1109249">
                  <a:extLst>
                    <a:ext uri="{9D8B030D-6E8A-4147-A177-3AD203B41FA5}">
                      <a16:colId xmlns:a16="http://schemas.microsoft.com/office/drawing/2014/main" val="2402086859"/>
                    </a:ext>
                  </a:extLst>
                </a:gridCol>
              </a:tblGrid>
              <a:tr h="144605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050" u="none" strike="noStrike">
                          <a:effectLst/>
                        </a:rPr>
                        <a:t>ბენეფიციართა რაოდენობა (არსებული)</a:t>
                      </a:r>
                      <a:endParaRPr lang="ka-GE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050" u="none" strike="noStrike" dirty="0">
                          <a:effectLst/>
                        </a:rPr>
                        <a:t>სავარაუდო </a:t>
                      </a:r>
                      <a:r>
                        <a:rPr lang="ka-GE" sz="1050" u="none" strike="noStrike" dirty="0" smtClean="0">
                          <a:effectLst/>
                        </a:rPr>
                        <a:t>ლიმიტი </a:t>
                      </a:r>
                      <a:r>
                        <a:rPr lang="ka-GE" sz="1050" u="none" strike="noStrike" dirty="0">
                          <a:effectLst/>
                        </a:rPr>
                        <a:t>არსებული ხარჯვით (ბენეფიციართა 80%-ის ხარჯვის მიხედვით</a:t>
                      </a:r>
                      <a:r>
                        <a:rPr lang="ka-GE" sz="1050" u="none" strike="noStrike" dirty="0" smtClean="0">
                          <a:effectLst/>
                        </a:rPr>
                        <a:t>) (</a:t>
                      </a:r>
                      <a:r>
                        <a:rPr lang="ka-GE" sz="1050" u="none" strike="noStrike" dirty="0">
                          <a:effectLst/>
                        </a:rPr>
                        <a:t>ლარი)</a:t>
                      </a:r>
                      <a:endParaRPr lang="ka-GE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050" u="none" strike="noStrike">
                          <a:effectLst/>
                        </a:rPr>
                        <a:t>ლიმიტის 60%-იანი ათვისება? (ლარი)</a:t>
                      </a:r>
                      <a:endParaRPr lang="ka-GE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050" u="none" strike="noStrike">
                          <a:effectLst/>
                        </a:rPr>
                        <a:t>ხარჯვა ლიმიტის მიხედვით (ლარი)</a:t>
                      </a:r>
                      <a:endParaRPr lang="ka-GE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050" u="none" strike="noStrike">
                          <a:effectLst/>
                        </a:rPr>
                        <a:t>ხარჯვა ლიმიტის 60%-იანი ათვისების მიხედვით (ლარი)</a:t>
                      </a:r>
                      <a:endParaRPr lang="ka-GE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050" u="none" strike="noStrike">
                          <a:effectLst/>
                        </a:rPr>
                        <a:t>ბენეფიციართა რაოდენობა პროგნოზული</a:t>
                      </a:r>
                      <a:endParaRPr lang="ka-GE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050" u="none" strike="noStrike">
                          <a:effectLst/>
                        </a:rPr>
                        <a:t>ხარჯვა ლიმიტის მიხედვით (ლარი)</a:t>
                      </a:r>
                      <a:endParaRPr lang="ka-GE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050" u="none" strike="noStrike" dirty="0">
                          <a:effectLst/>
                        </a:rPr>
                        <a:t>ხარჯვა ლიმიტის 60%-იანი ათვისების მიხედვით (ლარი)</a:t>
                      </a:r>
                      <a:endParaRPr lang="ka-GE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75086455"/>
                  </a:ext>
                </a:extLst>
              </a:tr>
              <a:tr h="387758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 dirty="0">
                          <a:effectLst/>
                        </a:rPr>
                        <a:t>გულ-სისხლძარღვთა დაავადებები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                               84,868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              200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            120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   16,973,600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           10,184,160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            135,789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         27,157,760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             16,294,656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53230943"/>
                  </a:ext>
                </a:extLst>
              </a:tr>
              <a:tr h="387758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ფილტვის დაავადებები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                                 7,768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              300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            180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     2,330,400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              1,398,240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               12,429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           3,728,640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               2,237,184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03209562"/>
                  </a:ext>
                </a:extLst>
              </a:tr>
              <a:tr h="387758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დიაბეტი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                               30,308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                 40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              24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     1,212,320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                 727,392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               48,493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           1,939,712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               1,163,827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5304984"/>
                  </a:ext>
                </a:extLst>
              </a:tr>
              <a:tr h="387758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ფარისებრი ჯირკვლის დაავადებები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                                 6,661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                 20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              12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         133,220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                    79,932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               10,658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               213,152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                   127,891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38839681"/>
                  </a:ext>
                </a:extLst>
              </a:tr>
              <a:tr h="387758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პარკინსონი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                                 2,460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              400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            240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         984,000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                 590,400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                 3,936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           1,574,400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                   944,640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25059486"/>
                  </a:ext>
                </a:extLst>
              </a:tr>
              <a:tr h="387758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ეპილეფსია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                                 3,545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              300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            180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     1,063,500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                 638,100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                 5,672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           1,701,600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               1,020,960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99355585"/>
                  </a:ext>
                </a:extLst>
              </a:tr>
              <a:tr h="387758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სულ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   22,697,040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           13,618,224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         36,315,264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             21,789,158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974018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28545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ცვლილებები პროგრამის დიზაინში 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ka-GE" sz="2400" b="1" dirty="0" smtClean="0"/>
              <a:t>ცენტრალიზებული შესყიდვის ნაცვლად პროგრამული უზრუნველყოფა არამატერიალიზებული ვაუჩერით </a:t>
            </a:r>
            <a:r>
              <a:rPr lang="ka-GE" sz="2400" dirty="0" smtClean="0"/>
              <a:t>(მტკიცდება მედიკამენტების ნუსხა, ეტალონური ფასები, ფიქსირება ფასები გონივრულ პერიოდზე, წესდება ლიმიტი ნოზოლოგიების ჯგუფების მიხედვით, პაციენტი იღებს წამალს პროგრამაში მონაწილე აფთიაქში, სოციალური მომსახურების სააგენტო უზრუნველყოფს ფაქტიური ხარჯის ანაზღაურებას პროგრამაში განსაზღვრული წესით)</a:t>
            </a:r>
          </a:p>
          <a:p>
            <a:r>
              <a:rPr lang="ka-GE" sz="2400" dirty="0" smtClean="0"/>
              <a:t>გასათვალისწინებელია, რომ 36 დადგენილება უკვე ითვალისწინებს ამ ტიპის მექანიზმის მოქმედებას სამკურნალო საშუალებების ხარჯების ანაზღაურების ნაწილში მიზნობრივი ჯგუფებისთვის გარკვეული თანაგადახდით. </a:t>
            </a:r>
          </a:p>
          <a:p>
            <a:r>
              <a:rPr lang="ka-GE" sz="2400" dirty="0" smtClean="0"/>
              <a:t>ცალკე „ქრონიკული დაავადებების მართვის მედიკამენტებით უზრუნველყოფის პროგრამის“, როგორც დამოუკიდებელი პროგრამის მოქმედების პირობებში არის ზედდება/გაორება და გარკვეული შეუსაბამობებიც 36 დადგენილებით განსაზღვრულ სარგებელსა და ქრონიკული მედიკამენტების პროგრამას შორის.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354803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ცვლილებები პროგრამის დიზაინში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ka-GE" dirty="0" smtClean="0"/>
              <a:t>ვარიანტი 1: ქრონიკული მედიკამენტებით უზრუნველყოფის პროგრამის ვერტიკალური სახით შენარჩუნება: </a:t>
            </a:r>
          </a:p>
          <a:p>
            <a:pPr lvl="1"/>
            <a:r>
              <a:rPr lang="ka-GE" dirty="0" smtClean="0"/>
              <a:t>რისკი: გადაფარვა 36 დადგენილებასთან-გაორება და შეუსაბამობა ბენეფიტების დადგენაში </a:t>
            </a:r>
          </a:p>
          <a:p>
            <a:r>
              <a:rPr lang="ka-GE" dirty="0" smtClean="0"/>
              <a:t>ვარიანტი 2: 36 დადგენილების წამლების კომპონენტის გადახედვა, სიის სინქრონიზაცია „35 მედიკამენტის“ ნუსხასთან-ქრონიკული წამლების პროგრამის ინტეგრაცია საყოველთაოში-მედიკამენტებით უზრუნველყოფს ქვეკომპონენტის სახით</a:t>
            </a:r>
          </a:p>
          <a:p>
            <a:pPr lvl="1"/>
            <a:r>
              <a:rPr lang="ka-GE" dirty="0" smtClean="0"/>
              <a:t>დადებითი: ინტეგრირებული მოდელი, ერთიანი სარგებლის პაკეტი, გამოიკვეთება სხვა ჯგუფების მაგ. ბავშვებისთვის განკუთვნილი ბენეფიტებიც, აღიქმება, როგორც წამლის პროგრამის გაფართოვება-დღეს ამ ბენეფიტებს პრაქტიკულად არავინ იყენებს, რადგან არ იციან რომ ეკუთვნით იშვიათი გამონაკლისის გარდა. </a:t>
            </a:r>
          </a:p>
        </p:txBody>
      </p:sp>
    </p:spTree>
    <p:extLst>
      <p:ext uri="{BB962C8B-B14F-4D97-AF65-F5344CB8AC3E}">
        <p14:creationId xmlns:p14="http://schemas.microsoft.com/office/powerpoint/2010/main" val="9899967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074" y="431074"/>
            <a:ext cx="10515600" cy="554219"/>
          </a:xfrm>
        </p:spPr>
        <p:txBody>
          <a:bodyPr>
            <a:normAutofit fontScale="90000"/>
          </a:bodyPr>
          <a:lstStyle/>
          <a:p>
            <a:pPr algn="ctr"/>
            <a:r>
              <a:rPr lang="ka-GE" sz="2800" dirty="0" smtClean="0"/>
              <a:t>36 დადგენილებით და ქრონიკული დაავ. წამლების პროგრამის ბენეფიტების შედარება</a:t>
            </a:r>
            <a:endParaRPr lang="en-US" sz="2800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68346003"/>
              </p:ext>
            </p:extLst>
          </p:nvPr>
        </p:nvGraphicFramePr>
        <p:xfrm>
          <a:off x="1203960" y="1128985"/>
          <a:ext cx="9731827" cy="561571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43003">
                  <a:extLst>
                    <a:ext uri="{9D8B030D-6E8A-4147-A177-3AD203B41FA5}">
                      <a16:colId xmlns:a16="http://schemas.microsoft.com/office/drawing/2014/main" val="3382006824"/>
                    </a:ext>
                  </a:extLst>
                </a:gridCol>
                <a:gridCol w="2995404">
                  <a:extLst>
                    <a:ext uri="{9D8B030D-6E8A-4147-A177-3AD203B41FA5}">
                      <a16:colId xmlns:a16="http://schemas.microsoft.com/office/drawing/2014/main" val="1625329185"/>
                    </a:ext>
                  </a:extLst>
                </a:gridCol>
                <a:gridCol w="4093420">
                  <a:extLst>
                    <a:ext uri="{9D8B030D-6E8A-4147-A177-3AD203B41FA5}">
                      <a16:colId xmlns:a16="http://schemas.microsoft.com/office/drawing/2014/main" val="3220537923"/>
                    </a:ext>
                  </a:extLst>
                </a:gridCol>
              </a:tblGrid>
              <a:tr h="28171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  <a:latin typeface="+mj-lt"/>
                        </a:rPr>
                        <a:t>მოსარგებლე</a:t>
                      </a:r>
                      <a:endParaRPr lang="en-US" sz="14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50992" marR="5099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  <a:latin typeface="+mj-lt"/>
                        </a:rPr>
                        <a:t>36 დადგენილება</a:t>
                      </a:r>
                      <a:endParaRPr lang="en-US" sz="14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50992" marR="5099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  <a:latin typeface="+mj-lt"/>
                        </a:rPr>
                        <a:t>ქრონიკული მედიკამენტების პროგრამა</a:t>
                      </a:r>
                      <a:endParaRPr lang="en-US" sz="14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50992" marR="50992" marT="0" marB="0"/>
                </a:tc>
                <a:extLst>
                  <a:ext uri="{0D108BD9-81ED-4DB2-BD59-A6C34878D82A}">
                    <a16:rowId xmlns:a16="http://schemas.microsoft.com/office/drawing/2014/main" val="736201566"/>
                  </a:ext>
                </a:extLst>
              </a:tr>
              <a:tr h="28171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  <a:latin typeface="+mj-lt"/>
                        </a:rPr>
                        <a:t>ასაკით პენსიონერი</a:t>
                      </a:r>
                      <a:endParaRPr lang="en-US" sz="14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50992" marR="5099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  <a:latin typeface="+mj-lt"/>
                        </a:rPr>
                        <a:t>წლიური ლიმიტი 100 ლარი; თანაგადახდა 50%</a:t>
                      </a:r>
                      <a:endParaRPr lang="en-US" sz="14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50992" marR="5099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  <a:latin typeface="+mj-lt"/>
                        </a:rPr>
                        <a:t>ულიმიტო ნუსხის ფარგლებში</a:t>
                      </a:r>
                      <a:endParaRPr lang="en-US" sz="14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50992" marR="50992" marT="0" marB="0"/>
                </a:tc>
                <a:extLst>
                  <a:ext uri="{0D108BD9-81ED-4DB2-BD59-A6C34878D82A}">
                    <a16:rowId xmlns:a16="http://schemas.microsoft.com/office/drawing/2014/main" val="2416743450"/>
                  </a:ext>
                </a:extLst>
              </a:tr>
              <a:tr h="126772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ka-GE" sz="1400">
                          <a:effectLst/>
                          <a:latin typeface="+mj-lt"/>
                        </a:rPr>
                        <a:t>სოცდაუცველი</a:t>
                      </a:r>
                      <a:r>
                        <a:rPr lang="x-none" sz="1400">
                          <a:effectLst/>
                          <a:latin typeface="+mj-lt"/>
                        </a:rPr>
                        <a:t>  60 წლის და ზემოთ ასაკის ქალებისა და 65 წლის და ზემოთ ასაკის მამაკაცებისათვის (საპენსიო ასაკის მოსახლეობა) </a:t>
                      </a:r>
                      <a:endParaRPr lang="en-US" sz="1400">
                        <a:effectLst/>
                        <a:latin typeface="+mj-lt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  <a:latin typeface="+mj-lt"/>
                        </a:rPr>
                        <a:t> </a:t>
                      </a:r>
                      <a:endParaRPr lang="en-US" sz="14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50992" marR="5099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x-none" sz="1400">
                          <a:effectLst/>
                          <a:latin typeface="+mj-lt"/>
                        </a:rPr>
                        <a:t>წლიური ლიმიტი განისაზღვროს 200 ლარით, 50 პროცენტის თანაგადახდით.</a:t>
                      </a:r>
                      <a:endParaRPr lang="en-US" sz="14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50992" marR="5099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  <a:latin typeface="+mj-lt"/>
                        </a:rPr>
                        <a:t>ულიმიტო ნუსხის ფარგლებში</a:t>
                      </a:r>
                      <a:endParaRPr lang="en-US" sz="14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50992" marR="50992" marT="0" marB="0"/>
                </a:tc>
                <a:extLst>
                  <a:ext uri="{0D108BD9-81ED-4DB2-BD59-A6C34878D82A}">
                    <a16:rowId xmlns:a16="http://schemas.microsoft.com/office/drawing/2014/main" val="788060727"/>
                  </a:ext>
                </a:extLst>
              </a:tr>
              <a:tr h="28171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x-none" sz="1400">
                          <a:effectLst/>
                          <a:latin typeface="+mj-lt"/>
                        </a:rPr>
                        <a:t>შშმპ და შშმ ბავშვებისათვის</a:t>
                      </a:r>
                      <a:endParaRPr lang="en-US" sz="14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50992" marR="5099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  <a:latin typeface="+mj-lt"/>
                        </a:rPr>
                        <a:t>წლიური ლიმიტი 100 ლარი; თანაგადახდა 50%</a:t>
                      </a:r>
                      <a:endParaRPr lang="en-US" sz="14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50992" marR="5099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  <a:latin typeface="+mj-lt"/>
                        </a:rPr>
                        <a:t>ულიმიტო ნუსხის ფარგლებში</a:t>
                      </a:r>
                      <a:endParaRPr lang="en-US" sz="14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50992" marR="50992" marT="0" marB="0"/>
                </a:tc>
                <a:extLst>
                  <a:ext uri="{0D108BD9-81ED-4DB2-BD59-A6C34878D82A}">
                    <a16:rowId xmlns:a16="http://schemas.microsoft.com/office/drawing/2014/main" val="1542757494"/>
                  </a:ext>
                </a:extLst>
              </a:tr>
              <a:tr h="28171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  <a:latin typeface="+mj-lt"/>
                        </a:rPr>
                        <a:t>0-5 წლის ასაკის ბავშვები</a:t>
                      </a:r>
                      <a:endParaRPr lang="en-US" sz="14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50992" marR="5099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  <a:latin typeface="+mj-lt"/>
                        </a:rPr>
                        <a:t>წლიური ლიმიტი 50 ლარი; თანაგადახდა 50%</a:t>
                      </a:r>
                      <a:endParaRPr lang="en-US" sz="14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50992" marR="5099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  <a:latin typeface="+mj-lt"/>
                        </a:rPr>
                        <a:t>არ არის მოცული </a:t>
                      </a:r>
                      <a:endParaRPr lang="en-US" sz="14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50992" marR="50992" marT="0" marB="0"/>
                </a:tc>
                <a:extLst>
                  <a:ext uri="{0D108BD9-81ED-4DB2-BD59-A6C34878D82A}">
                    <a16:rowId xmlns:a16="http://schemas.microsoft.com/office/drawing/2014/main" val="4174742754"/>
                  </a:ext>
                </a:extLst>
              </a:tr>
              <a:tr h="56343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  <a:latin typeface="+mj-lt"/>
                        </a:rPr>
                        <a:t>მიზნობრივი პაკეტის მოსარგებლეებისთვის (მ.შ. სოციალურად დაუცველი &lt;70000 ზე)</a:t>
                      </a:r>
                      <a:endParaRPr lang="en-US" sz="14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50992" marR="5099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x-none" sz="1400">
                          <a:effectLst/>
                          <a:latin typeface="+mj-lt"/>
                        </a:rPr>
                        <a:t>წლიური ლიმიტის 50 ლარის ფარგლებში, 50 პროცენტის თანაგადახდით,</a:t>
                      </a:r>
                      <a:endParaRPr lang="en-US" sz="14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50992" marR="5099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  <a:latin typeface="+mj-lt"/>
                        </a:rPr>
                        <a:t>ულიმიტო ნუსხის ფარგლებში თუ სარეიტინგო ქულა &lt;100000-ზე</a:t>
                      </a:r>
                      <a:endParaRPr lang="en-US" sz="14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50992" marR="50992" marT="0" marB="0"/>
                </a:tc>
                <a:extLst>
                  <a:ext uri="{0D108BD9-81ED-4DB2-BD59-A6C34878D82A}">
                    <a16:rowId xmlns:a16="http://schemas.microsoft.com/office/drawing/2014/main" val="3904052883"/>
                  </a:ext>
                </a:extLst>
              </a:tr>
              <a:tr h="42257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  <a:latin typeface="+mj-lt"/>
                        </a:rPr>
                        <a:t>ვეტერანი</a:t>
                      </a:r>
                      <a:endParaRPr lang="en-US" sz="14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50992" marR="5099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  <a:latin typeface="+mj-lt"/>
                        </a:rPr>
                        <a:t>ნუსხის ფარგლებში წლიური ლიმიტი 50 ლარი თანაგადახდა 50%</a:t>
                      </a:r>
                      <a:endParaRPr lang="en-US" sz="14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50992" marR="5099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  <a:latin typeface="+mj-lt"/>
                        </a:rPr>
                        <a:t>ულიმიტო ნუსხის ფარგლებში</a:t>
                      </a:r>
                      <a:endParaRPr lang="en-US" sz="14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50992" marR="50992" marT="0" marB="0"/>
                </a:tc>
                <a:extLst>
                  <a:ext uri="{0D108BD9-81ED-4DB2-BD59-A6C34878D82A}">
                    <a16:rowId xmlns:a16="http://schemas.microsoft.com/office/drawing/2014/main" val="622344888"/>
                  </a:ext>
                </a:extLst>
              </a:tr>
              <a:tr h="56343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  <a:latin typeface="+mj-lt"/>
                        </a:rPr>
                        <a:t>ეპილიფსიით დაავადებული პირი</a:t>
                      </a:r>
                      <a:endParaRPr lang="en-US" sz="14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50992" marR="5099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  <a:latin typeface="+mj-lt"/>
                        </a:rPr>
                        <a:t> </a:t>
                      </a:r>
                      <a:endParaRPr lang="en-US" sz="14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50992" marR="5099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  <a:latin typeface="+mj-lt"/>
                        </a:rPr>
                        <a:t>50% თანაგადახდა, თუ არ მიეკუთვნება საპენსიო ასაკის, სოც. დაუცველ და სხვა ჯგუფის „1 ლარის“ კატეგორიაში</a:t>
                      </a:r>
                      <a:endParaRPr lang="en-US" sz="14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50992" marR="50992" marT="0" marB="0"/>
                </a:tc>
                <a:extLst>
                  <a:ext uri="{0D108BD9-81ED-4DB2-BD59-A6C34878D82A}">
                    <a16:rowId xmlns:a16="http://schemas.microsoft.com/office/drawing/2014/main" val="1912610920"/>
                  </a:ext>
                </a:extLst>
              </a:tr>
              <a:tr h="56343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  <a:latin typeface="+mj-lt"/>
                        </a:rPr>
                        <a:t>პარკინსონით დაავადებული პირი</a:t>
                      </a:r>
                      <a:endParaRPr lang="en-US" sz="14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50992" marR="5099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  <a:latin typeface="+mj-lt"/>
                        </a:rPr>
                        <a:t> </a:t>
                      </a:r>
                      <a:endParaRPr lang="en-US" sz="14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50992" marR="5099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a-GE" sz="1400" dirty="0">
                          <a:effectLst/>
                          <a:latin typeface="+mj-lt"/>
                        </a:rPr>
                        <a:t>50% თანაგადახდა, თუ არ მიეკუთვნება საპენსიო ასაკის, სოც. დაუცველ და სხვა ჯგუფის „1 ლარის“ კატეგორიაში</a:t>
                      </a:r>
                      <a:endParaRPr lang="en-US" sz="14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50992" marR="50992" marT="0" marB="0"/>
                </a:tc>
                <a:extLst>
                  <a:ext uri="{0D108BD9-81ED-4DB2-BD59-A6C34878D82A}">
                    <a16:rowId xmlns:a16="http://schemas.microsoft.com/office/drawing/2014/main" val="7660533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77942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ka-GE" sz="2800" dirty="0" smtClean="0"/>
              <a:t>36 დადგენილებით და ქრონიკული მედიკამენტების პროგრამით განსაზღვრული ნუსხების შედარება-გულსისხლძარღვთა</a:t>
            </a:r>
            <a:endParaRPr lang="en-US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93695168"/>
              </p:ext>
            </p:extLst>
          </p:nvPr>
        </p:nvGraphicFramePr>
        <p:xfrm>
          <a:off x="1084217" y="1825623"/>
          <a:ext cx="10269584" cy="494216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87453">
                  <a:extLst>
                    <a:ext uri="{9D8B030D-6E8A-4147-A177-3AD203B41FA5}">
                      <a16:colId xmlns:a16="http://schemas.microsoft.com/office/drawing/2014/main" val="3916351893"/>
                    </a:ext>
                  </a:extLst>
                </a:gridCol>
                <a:gridCol w="6532539">
                  <a:extLst>
                    <a:ext uri="{9D8B030D-6E8A-4147-A177-3AD203B41FA5}">
                      <a16:colId xmlns:a16="http://schemas.microsoft.com/office/drawing/2014/main" val="4055070894"/>
                    </a:ext>
                  </a:extLst>
                </a:gridCol>
                <a:gridCol w="1416494">
                  <a:extLst>
                    <a:ext uri="{9D8B030D-6E8A-4147-A177-3AD203B41FA5}">
                      <a16:colId xmlns:a16="http://schemas.microsoft.com/office/drawing/2014/main" val="4100967640"/>
                    </a:ext>
                  </a:extLst>
                </a:gridCol>
                <a:gridCol w="1933098">
                  <a:extLst>
                    <a:ext uri="{9D8B030D-6E8A-4147-A177-3AD203B41FA5}">
                      <a16:colId xmlns:a16="http://schemas.microsoft.com/office/drawing/2014/main" val="1948829685"/>
                    </a:ext>
                  </a:extLst>
                </a:gridCol>
              </a:tblGrid>
              <a:tr h="13969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1000" u="none" strike="noStrike">
                          <a:effectLst/>
                        </a:rPr>
                        <a:t>საყოველთაო</a:t>
                      </a:r>
                      <a:endParaRPr lang="ka-GE" sz="10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1000" u="none" strike="noStrike">
                          <a:effectLst/>
                        </a:rPr>
                        <a:t>ქრონიკული</a:t>
                      </a:r>
                      <a:endParaRPr lang="ka-GE" sz="10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b"/>
                </a:tc>
                <a:extLst>
                  <a:ext uri="{0D108BD9-81ED-4DB2-BD59-A6C34878D82A}">
                    <a16:rowId xmlns:a16="http://schemas.microsoft.com/office/drawing/2014/main" val="657131735"/>
                  </a:ext>
                </a:extLst>
              </a:tr>
              <a:tr h="13969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I. </a:t>
                      </a:r>
                      <a:r>
                        <a:rPr lang="ka-GE" sz="1000" u="none" strike="noStrike">
                          <a:effectLst/>
                        </a:rPr>
                        <a:t>გულსისხლძარღვთა დაავადებების სამკურნალო საშუალებები</a:t>
                      </a:r>
                      <a:endParaRPr lang="ka-GE" sz="10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b"/>
                </a:tc>
                <a:extLst>
                  <a:ext uri="{0D108BD9-81ED-4DB2-BD59-A6C34878D82A}">
                    <a16:rowId xmlns:a16="http://schemas.microsoft.com/office/drawing/2014/main" val="1850502836"/>
                  </a:ext>
                </a:extLst>
              </a:tr>
              <a:tr h="13969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000" u="none" strike="noStrike">
                          <a:effectLst/>
                        </a:rPr>
                        <a:t>მეტოპროლოლი</a:t>
                      </a:r>
                      <a:endParaRPr lang="ka-GE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V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V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b"/>
                </a:tc>
                <a:extLst>
                  <a:ext uri="{0D108BD9-81ED-4DB2-BD59-A6C34878D82A}">
                    <a16:rowId xmlns:a16="http://schemas.microsoft.com/office/drawing/2014/main" val="3836719085"/>
                  </a:ext>
                </a:extLst>
              </a:tr>
              <a:tr h="13969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000" u="none" strike="noStrike">
                          <a:effectLst/>
                        </a:rPr>
                        <a:t>ბისეპროლოლი</a:t>
                      </a:r>
                      <a:endParaRPr lang="ka-GE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V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V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b"/>
                </a:tc>
                <a:extLst>
                  <a:ext uri="{0D108BD9-81ED-4DB2-BD59-A6C34878D82A}">
                    <a16:rowId xmlns:a16="http://schemas.microsoft.com/office/drawing/2014/main" val="1799190689"/>
                  </a:ext>
                </a:extLst>
              </a:tr>
              <a:tr h="13969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000" u="none" strike="noStrike">
                          <a:effectLst/>
                        </a:rPr>
                        <a:t>ამლოდიპინი</a:t>
                      </a:r>
                      <a:endParaRPr lang="ka-GE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V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V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b"/>
                </a:tc>
                <a:extLst>
                  <a:ext uri="{0D108BD9-81ED-4DB2-BD59-A6C34878D82A}">
                    <a16:rowId xmlns:a16="http://schemas.microsoft.com/office/drawing/2014/main" val="4004538928"/>
                  </a:ext>
                </a:extLst>
              </a:tr>
              <a:tr h="13969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000" u="none" strike="noStrike">
                          <a:effectLst/>
                        </a:rPr>
                        <a:t>ენალაპრილი</a:t>
                      </a:r>
                      <a:endParaRPr lang="ka-GE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V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V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b"/>
                </a:tc>
                <a:extLst>
                  <a:ext uri="{0D108BD9-81ED-4DB2-BD59-A6C34878D82A}">
                    <a16:rowId xmlns:a16="http://schemas.microsoft.com/office/drawing/2014/main" val="1610304336"/>
                  </a:ext>
                </a:extLst>
              </a:tr>
              <a:tr h="13969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000" u="none" strike="noStrike">
                          <a:effectLst/>
                        </a:rPr>
                        <a:t>ჰიდროქლოროთიაზიდი</a:t>
                      </a:r>
                      <a:endParaRPr lang="ka-GE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V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V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b"/>
                </a:tc>
                <a:extLst>
                  <a:ext uri="{0D108BD9-81ED-4DB2-BD59-A6C34878D82A}">
                    <a16:rowId xmlns:a16="http://schemas.microsoft.com/office/drawing/2014/main" val="2178812182"/>
                  </a:ext>
                </a:extLst>
              </a:tr>
              <a:tr h="13969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000" u="none" strike="noStrike">
                          <a:effectLst/>
                        </a:rPr>
                        <a:t>ფუროსემიდი</a:t>
                      </a:r>
                      <a:endParaRPr lang="ka-GE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V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V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b"/>
                </a:tc>
                <a:extLst>
                  <a:ext uri="{0D108BD9-81ED-4DB2-BD59-A6C34878D82A}">
                    <a16:rowId xmlns:a16="http://schemas.microsoft.com/office/drawing/2014/main" val="4251283539"/>
                  </a:ext>
                </a:extLst>
              </a:tr>
              <a:tr h="13969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7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000" u="none" strike="noStrike">
                          <a:effectLst/>
                        </a:rPr>
                        <a:t>სპირონოლაქტონი</a:t>
                      </a:r>
                      <a:endParaRPr lang="ka-GE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V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V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b"/>
                </a:tc>
                <a:extLst>
                  <a:ext uri="{0D108BD9-81ED-4DB2-BD59-A6C34878D82A}">
                    <a16:rowId xmlns:a16="http://schemas.microsoft.com/office/drawing/2014/main" val="2315382851"/>
                  </a:ext>
                </a:extLst>
              </a:tr>
              <a:tr h="13969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8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000" u="none" strike="noStrike">
                          <a:effectLst/>
                        </a:rPr>
                        <a:t>კლოპიდოგრელი</a:t>
                      </a:r>
                      <a:endParaRPr lang="ka-GE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V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V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b"/>
                </a:tc>
                <a:extLst>
                  <a:ext uri="{0D108BD9-81ED-4DB2-BD59-A6C34878D82A}">
                    <a16:rowId xmlns:a16="http://schemas.microsoft.com/office/drawing/2014/main" val="1964749084"/>
                  </a:ext>
                </a:extLst>
              </a:tr>
              <a:tr h="13969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9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000" u="none" strike="noStrike">
                          <a:effectLst/>
                        </a:rPr>
                        <a:t>ამიოდარონი</a:t>
                      </a:r>
                      <a:endParaRPr lang="ka-GE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V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V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b"/>
                </a:tc>
                <a:extLst>
                  <a:ext uri="{0D108BD9-81ED-4DB2-BD59-A6C34878D82A}">
                    <a16:rowId xmlns:a16="http://schemas.microsoft.com/office/drawing/2014/main" val="3161175318"/>
                  </a:ext>
                </a:extLst>
              </a:tr>
              <a:tr h="16064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10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000" u="none" strike="noStrike">
                          <a:effectLst/>
                        </a:rPr>
                        <a:t>ვარფარინი</a:t>
                      </a:r>
                      <a:endParaRPr lang="ka-GE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V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V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b"/>
                </a:tc>
                <a:extLst>
                  <a:ext uri="{0D108BD9-81ED-4DB2-BD59-A6C34878D82A}">
                    <a16:rowId xmlns:a16="http://schemas.microsoft.com/office/drawing/2014/main" val="2827170702"/>
                  </a:ext>
                </a:extLst>
              </a:tr>
              <a:tr h="13969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11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000" u="none" strike="noStrike">
                          <a:effectLst/>
                        </a:rPr>
                        <a:t>დიგოქსინი</a:t>
                      </a:r>
                      <a:endParaRPr lang="ka-GE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V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V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b"/>
                </a:tc>
                <a:extLst>
                  <a:ext uri="{0D108BD9-81ED-4DB2-BD59-A6C34878D82A}">
                    <a16:rowId xmlns:a16="http://schemas.microsoft.com/office/drawing/2014/main" val="2192391831"/>
                  </a:ext>
                </a:extLst>
              </a:tr>
              <a:tr h="13969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12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000" u="none" strike="noStrike">
                          <a:effectLst/>
                        </a:rPr>
                        <a:t>აცეტილსალიცილის მჟავა (+მაგნიუმის ჰიდროქსიდი)</a:t>
                      </a:r>
                      <a:endParaRPr lang="ka-GE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V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V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b"/>
                </a:tc>
                <a:extLst>
                  <a:ext uri="{0D108BD9-81ED-4DB2-BD59-A6C34878D82A}">
                    <a16:rowId xmlns:a16="http://schemas.microsoft.com/office/drawing/2014/main" val="2478667454"/>
                  </a:ext>
                </a:extLst>
              </a:tr>
              <a:tr h="13969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13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000" u="none" strike="noStrike">
                          <a:effectLst/>
                        </a:rPr>
                        <a:t>ატენოლოლი</a:t>
                      </a:r>
                      <a:endParaRPr lang="ka-GE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V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b"/>
                </a:tc>
                <a:extLst>
                  <a:ext uri="{0D108BD9-81ED-4DB2-BD59-A6C34878D82A}">
                    <a16:rowId xmlns:a16="http://schemas.microsoft.com/office/drawing/2014/main" val="2877424109"/>
                  </a:ext>
                </a:extLst>
              </a:tr>
              <a:tr h="13969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14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000" u="none" strike="noStrike">
                          <a:effectLst/>
                        </a:rPr>
                        <a:t>პროპრანოლოლი</a:t>
                      </a:r>
                      <a:endParaRPr lang="ka-GE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V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b"/>
                </a:tc>
                <a:extLst>
                  <a:ext uri="{0D108BD9-81ED-4DB2-BD59-A6C34878D82A}">
                    <a16:rowId xmlns:a16="http://schemas.microsoft.com/office/drawing/2014/main" val="2248023647"/>
                  </a:ext>
                </a:extLst>
              </a:tr>
              <a:tr h="13969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15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000" u="none" strike="noStrike">
                          <a:effectLst/>
                        </a:rPr>
                        <a:t>კარვედილოლი</a:t>
                      </a:r>
                      <a:endParaRPr lang="ka-GE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V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b"/>
                </a:tc>
                <a:extLst>
                  <a:ext uri="{0D108BD9-81ED-4DB2-BD59-A6C34878D82A}">
                    <a16:rowId xmlns:a16="http://schemas.microsoft.com/office/drawing/2014/main" val="267034860"/>
                  </a:ext>
                </a:extLst>
              </a:tr>
              <a:tr h="13969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16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000" u="none" strike="noStrike">
                          <a:effectLst/>
                        </a:rPr>
                        <a:t>ნიფედიპინი</a:t>
                      </a:r>
                      <a:endParaRPr lang="ka-GE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V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b"/>
                </a:tc>
                <a:extLst>
                  <a:ext uri="{0D108BD9-81ED-4DB2-BD59-A6C34878D82A}">
                    <a16:rowId xmlns:a16="http://schemas.microsoft.com/office/drawing/2014/main" val="2076913750"/>
                  </a:ext>
                </a:extLst>
              </a:tr>
              <a:tr h="13969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17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000" u="none" strike="noStrike">
                          <a:effectLst/>
                        </a:rPr>
                        <a:t>ვერაპამილი</a:t>
                      </a:r>
                      <a:endParaRPr lang="ka-GE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V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b"/>
                </a:tc>
                <a:extLst>
                  <a:ext uri="{0D108BD9-81ED-4DB2-BD59-A6C34878D82A}">
                    <a16:rowId xmlns:a16="http://schemas.microsoft.com/office/drawing/2014/main" val="1768436616"/>
                  </a:ext>
                </a:extLst>
              </a:tr>
              <a:tr h="13969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18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000" u="none" strike="noStrike">
                          <a:effectLst/>
                        </a:rPr>
                        <a:t>კაპტოპრილი</a:t>
                      </a:r>
                      <a:endParaRPr lang="ka-GE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V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b"/>
                </a:tc>
                <a:extLst>
                  <a:ext uri="{0D108BD9-81ED-4DB2-BD59-A6C34878D82A}">
                    <a16:rowId xmlns:a16="http://schemas.microsoft.com/office/drawing/2014/main" val="515397166"/>
                  </a:ext>
                </a:extLst>
              </a:tr>
              <a:tr h="13969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19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000" u="none" strike="noStrike">
                          <a:effectLst/>
                        </a:rPr>
                        <a:t>რამიპრილი</a:t>
                      </a:r>
                      <a:endParaRPr lang="ka-GE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V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b"/>
                </a:tc>
                <a:extLst>
                  <a:ext uri="{0D108BD9-81ED-4DB2-BD59-A6C34878D82A}">
                    <a16:rowId xmlns:a16="http://schemas.microsoft.com/office/drawing/2014/main" val="3772591882"/>
                  </a:ext>
                </a:extLst>
              </a:tr>
              <a:tr h="13969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20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000" u="none" strike="noStrike">
                          <a:effectLst/>
                        </a:rPr>
                        <a:t>პერინდოპრილი</a:t>
                      </a:r>
                      <a:endParaRPr lang="ka-GE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V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b"/>
                </a:tc>
                <a:extLst>
                  <a:ext uri="{0D108BD9-81ED-4DB2-BD59-A6C34878D82A}">
                    <a16:rowId xmlns:a16="http://schemas.microsoft.com/office/drawing/2014/main" val="1025274883"/>
                  </a:ext>
                </a:extLst>
              </a:tr>
              <a:tr h="13969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21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000" u="none" strike="noStrike">
                          <a:effectLst/>
                        </a:rPr>
                        <a:t>იზოსორბიდ დინიტრატი</a:t>
                      </a:r>
                      <a:endParaRPr lang="ka-GE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V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b"/>
                </a:tc>
                <a:extLst>
                  <a:ext uri="{0D108BD9-81ED-4DB2-BD59-A6C34878D82A}">
                    <a16:rowId xmlns:a16="http://schemas.microsoft.com/office/drawing/2014/main" val="2812366326"/>
                  </a:ext>
                </a:extLst>
              </a:tr>
              <a:tr h="13969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22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000" u="none" strike="noStrike">
                          <a:effectLst/>
                        </a:rPr>
                        <a:t>ნიტროგლიცერინი</a:t>
                      </a:r>
                      <a:endParaRPr lang="ka-GE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V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b"/>
                </a:tc>
                <a:extLst>
                  <a:ext uri="{0D108BD9-81ED-4DB2-BD59-A6C34878D82A}">
                    <a16:rowId xmlns:a16="http://schemas.microsoft.com/office/drawing/2014/main" val="3981485860"/>
                  </a:ext>
                </a:extLst>
              </a:tr>
              <a:tr h="13969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23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000" u="none" strike="noStrike">
                          <a:effectLst/>
                        </a:rPr>
                        <a:t>კალიუმის ასპარტატი+მაგნიუმის ასპარტატი</a:t>
                      </a:r>
                      <a:endParaRPr lang="ka-GE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V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b"/>
                </a:tc>
                <a:extLst>
                  <a:ext uri="{0D108BD9-81ED-4DB2-BD59-A6C34878D82A}">
                    <a16:rowId xmlns:a16="http://schemas.microsoft.com/office/drawing/2014/main" val="3323347603"/>
                  </a:ext>
                </a:extLst>
              </a:tr>
              <a:tr h="13969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24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000" u="none" strike="noStrike">
                          <a:effectLst/>
                        </a:rPr>
                        <a:t>ნებივოლოლი</a:t>
                      </a:r>
                      <a:endParaRPr lang="ka-GE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V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b"/>
                </a:tc>
                <a:extLst>
                  <a:ext uri="{0D108BD9-81ED-4DB2-BD59-A6C34878D82A}">
                    <a16:rowId xmlns:a16="http://schemas.microsoft.com/office/drawing/2014/main" val="1039922339"/>
                  </a:ext>
                </a:extLst>
              </a:tr>
              <a:tr h="13969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25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000" u="none" strike="noStrike">
                          <a:effectLst/>
                        </a:rPr>
                        <a:t>იზოსორბიდის მონონიტრატი</a:t>
                      </a:r>
                      <a:endParaRPr lang="ka-GE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V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b"/>
                </a:tc>
                <a:extLst>
                  <a:ext uri="{0D108BD9-81ED-4DB2-BD59-A6C34878D82A}">
                    <a16:rowId xmlns:a16="http://schemas.microsoft.com/office/drawing/2014/main" val="4180716502"/>
                  </a:ext>
                </a:extLst>
              </a:tr>
              <a:tr h="13969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26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000" u="none" strike="noStrike">
                          <a:effectLst/>
                        </a:rPr>
                        <a:t>ლოსარტანი</a:t>
                      </a:r>
                      <a:endParaRPr lang="ka-GE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V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b"/>
                </a:tc>
                <a:extLst>
                  <a:ext uri="{0D108BD9-81ED-4DB2-BD59-A6C34878D82A}">
                    <a16:rowId xmlns:a16="http://schemas.microsoft.com/office/drawing/2014/main" val="4269319540"/>
                  </a:ext>
                </a:extLst>
              </a:tr>
              <a:tr h="13969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27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000" u="none" strike="noStrike">
                          <a:effectLst/>
                        </a:rPr>
                        <a:t>ლოსარტან/ჰიდროქლორთიაზიდი</a:t>
                      </a:r>
                      <a:endParaRPr lang="ka-GE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V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b"/>
                </a:tc>
                <a:extLst>
                  <a:ext uri="{0D108BD9-81ED-4DB2-BD59-A6C34878D82A}">
                    <a16:rowId xmlns:a16="http://schemas.microsoft.com/office/drawing/2014/main" val="1063318513"/>
                  </a:ext>
                </a:extLst>
              </a:tr>
              <a:tr h="13969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28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000" u="none" strike="noStrike">
                          <a:effectLst/>
                        </a:rPr>
                        <a:t>პერინდოპრილ /ამლოდიპინი</a:t>
                      </a:r>
                      <a:endParaRPr lang="ka-GE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V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b"/>
                </a:tc>
                <a:extLst>
                  <a:ext uri="{0D108BD9-81ED-4DB2-BD59-A6C34878D82A}">
                    <a16:rowId xmlns:a16="http://schemas.microsoft.com/office/drawing/2014/main" val="4031198601"/>
                  </a:ext>
                </a:extLst>
              </a:tr>
              <a:tr h="13969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29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000" u="none" strike="noStrike">
                          <a:effectLst/>
                        </a:rPr>
                        <a:t>ატორვასტატინი</a:t>
                      </a:r>
                      <a:endParaRPr lang="ka-GE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V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b"/>
                </a:tc>
                <a:extLst>
                  <a:ext uri="{0D108BD9-81ED-4DB2-BD59-A6C34878D82A}">
                    <a16:rowId xmlns:a16="http://schemas.microsoft.com/office/drawing/2014/main" val="20014054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186016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a-GE" sz="2800" dirty="0"/>
              <a:t>36 დადგენილებით და ქრონიკული მედიკამენტების პროგრამით განსაზღვრული ნუსხების </a:t>
            </a:r>
            <a:r>
              <a:rPr lang="ka-GE" sz="2800" dirty="0" smtClean="0"/>
              <a:t>შედარება-ფილტვის</a:t>
            </a:r>
            <a:endParaRPr lang="en-US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87092285"/>
              </p:ext>
            </p:extLst>
          </p:nvPr>
        </p:nvGraphicFramePr>
        <p:xfrm>
          <a:off x="1005839" y="1907176"/>
          <a:ext cx="9001760" cy="357323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9620">
                  <a:extLst>
                    <a:ext uri="{9D8B030D-6E8A-4147-A177-3AD203B41FA5}">
                      <a16:colId xmlns:a16="http://schemas.microsoft.com/office/drawing/2014/main" val="1213191470"/>
                    </a:ext>
                  </a:extLst>
                </a:gridCol>
                <a:gridCol w="5726069">
                  <a:extLst>
                    <a:ext uri="{9D8B030D-6E8A-4147-A177-3AD203B41FA5}">
                      <a16:colId xmlns:a16="http://schemas.microsoft.com/office/drawing/2014/main" val="3730072853"/>
                    </a:ext>
                  </a:extLst>
                </a:gridCol>
                <a:gridCol w="1241622">
                  <a:extLst>
                    <a:ext uri="{9D8B030D-6E8A-4147-A177-3AD203B41FA5}">
                      <a16:colId xmlns:a16="http://schemas.microsoft.com/office/drawing/2014/main" val="3069915015"/>
                    </a:ext>
                  </a:extLst>
                </a:gridCol>
                <a:gridCol w="1694449">
                  <a:extLst>
                    <a:ext uri="{9D8B030D-6E8A-4147-A177-3AD203B41FA5}">
                      <a16:colId xmlns:a16="http://schemas.microsoft.com/office/drawing/2014/main" val="909638371"/>
                    </a:ext>
                  </a:extLst>
                </a:gridCol>
              </a:tblGrid>
              <a:tr h="256336">
                <a:tc gridSpan="2">
                  <a:txBody>
                    <a:bodyPr/>
                    <a:lstStyle/>
                    <a:p>
                      <a:pPr algn="just" fontAlgn="ctr"/>
                      <a:r>
                        <a:rPr lang="en-US" sz="1600" u="none" strike="noStrike" dirty="0">
                          <a:effectLst/>
                        </a:rPr>
                        <a:t>II. </a:t>
                      </a:r>
                      <a:r>
                        <a:rPr lang="ka-GE" sz="1600" u="none" strike="noStrike" dirty="0">
                          <a:effectLst/>
                        </a:rPr>
                        <a:t>სასუნთქი სისტემის დაავადებების სამკურნალო საშუალებები</a:t>
                      </a:r>
                      <a:endParaRPr lang="ka-GE" sz="1600" b="1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20997944"/>
                  </a:ext>
                </a:extLst>
              </a:tr>
              <a:tr h="25633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ka-GE" sz="1600" u="none" strike="noStrike">
                          <a:effectLst/>
                        </a:rPr>
                        <a:t>სალბუტამოლი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V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V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21985209"/>
                  </a:ext>
                </a:extLst>
              </a:tr>
              <a:tr h="25633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ka-GE" sz="1600" u="none" strike="noStrike">
                          <a:effectLst/>
                        </a:rPr>
                        <a:t>ამინოფილინი (საინექციო)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V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55957317"/>
                  </a:ext>
                </a:extLst>
              </a:tr>
              <a:tr h="25633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ka-GE" sz="1600" u="none" strike="noStrike">
                          <a:effectLst/>
                        </a:rPr>
                        <a:t>დოქსოფილინი (</a:t>
                      </a:r>
                      <a:r>
                        <a:rPr lang="en-US" sz="1600" u="none" strike="noStrike">
                          <a:effectLst/>
                        </a:rPr>
                        <a:t>III </a:t>
                      </a:r>
                      <a:r>
                        <a:rPr lang="ka-GE" sz="1600" u="none" strike="noStrike">
                          <a:effectLst/>
                        </a:rPr>
                        <a:t>ჯგუფი)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V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97788850"/>
                  </a:ext>
                </a:extLst>
              </a:tr>
              <a:tr h="25633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ka-GE" sz="1600" u="none" strike="noStrike">
                          <a:effectLst/>
                        </a:rPr>
                        <a:t>იპრატროპიუმის ბრომიდი (საინჰალაციო) (</a:t>
                      </a:r>
                      <a:r>
                        <a:rPr lang="en-US" sz="1600" u="none" strike="noStrike">
                          <a:effectLst/>
                        </a:rPr>
                        <a:t>III </a:t>
                      </a:r>
                      <a:r>
                        <a:rPr lang="ka-GE" sz="1600" u="none" strike="noStrike">
                          <a:effectLst/>
                        </a:rPr>
                        <a:t>ჯგუფი)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V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25212579"/>
                  </a:ext>
                </a:extLst>
              </a:tr>
              <a:tr h="25633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ka-GE" sz="1600" u="none" strike="noStrike">
                          <a:effectLst/>
                        </a:rPr>
                        <a:t>ფლუტიკაზონი (ნაზალური აეროზოლი) (</a:t>
                      </a:r>
                      <a:r>
                        <a:rPr lang="en-US" sz="1600" u="none" strike="noStrike">
                          <a:effectLst/>
                        </a:rPr>
                        <a:t>III </a:t>
                      </a:r>
                      <a:r>
                        <a:rPr lang="ka-GE" sz="1600" u="none" strike="noStrike">
                          <a:effectLst/>
                        </a:rPr>
                        <a:t>ჯგუფი)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V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11123251"/>
                  </a:ext>
                </a:extLst>
              </a:tr>
              <a:tr h="25633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ka-GE" sz="1600" u="none" strike="noStrike">
                          <a:effectLst/>
                        </a:rPr>
                        <a:t>ამბროქსოლი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V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40603638"/>
                  </a:ext>
                </a:extLst>
              </a:tr>
              <a:tr h="25633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ka-GE" sz="1600" u="none" strike="noStrike">
                          <a:effectLst/>
                        </a:rPr>
                        <a:t>კარბოცისტეინი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V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28007791"/>
                  </a:ext>
                </a:extLst>
              </a:tr>
              <a:tr h="25633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ka-GE" sz="1600" u="none" strike="noStrike">
                          <a:effectLst/>
                        </a:rPr>
                        <a:t>აცეტილცისტეინი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V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94105947"/>
                  </a:ext>
                </a:extLst>
              </a:tr>
              <a:tr h="25633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ბუდესონიდი 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V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42615384"/>
                  </a:ext>
                </a:extLst>
              </a:tr>
              <a:tr h="25633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10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მეთილპრედნიზოლონი 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V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38156983"/>
                  </a:ext>
                </a:extLst>
              </a:tr>
              <a:tr h="25633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11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სალმეტეროლი/ფლუტიკაზონი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V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45785666"/>
                  </a:ext>
                </a:extLst>
              </a:tr>
              <a:tr h="25633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12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აკლიდინიუმის ბრომიდი საინჰალაციო ფხვნილი (კაფსულა) ინჰალატორთან ერთად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V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816777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078428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a-GE" sz="3200" dirty="0" smtClean="0"/>
              <a:t>მედიკამენტები, რომლებიც შედის ქრონიკულის პროგრამაში, მაგრამ არ შედის 36-ე დადგენილებაში</a:t>
            </a:r>
            <a:endParaRPr lang="en-US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12976774"/>
              </p:ext>
            </p:extLst>
          </p:nvPr>
        </p:nvGraphicFramePr>
        <p:xfrm>
          <a:off x="1058092" y="1802681"/>
          <a:ext cx="8949508" cy="48044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7649">
                  <a:extLst>
                    <a:ext uri="{9D8B030D-6E8A-4147-A177-3AD203B41FA5}">
                      <a16:colId xmlns:a16="http://schemas.microsoft.com/office/drawing/2014/main" val="1539047724"/>
                    </a:ext>
                  </a:extLst>
                </a:gridCol>
                <a:gridCol w="5692831">
                  <a:extLst>
                    <a:ext uri="{9D8B030D-6E8A-4147-A177-3AD203B41FA5}">
                      <a16:colId xmlns:a16="http://schemas.microsoft.com/office/drawing/2014/main" val="4036345619"/>
                    </a:ext>
                  </a:extLst>
                </a:gridCol>
                <a:gridCol w="1234415">
                  <a:extLst>
                    <a:ext uri="{9D8B030D-6E8A-4147-A177-3AD203B41FA5}">
                      <a16:colId xmlns:a16="http://schemas.microsoft.com/office/drawing/2014/main" val="1686605493"/>
                    </a:ext>
                  </a:extLst>
                </a:gridCol>
                <a:gridCol w="1684613">
                  <a:extLst>
                    <a:ext uri="{9D8B030D-6E8A-4147-A177-3AD203B41FA5}">
                      <a16:colId xmlns:a16="http://schemas.microsoft.com/office/drawing/2014/main" val="4186973136"/>
                    </a:ext>
                  </a:extLst>
                </a:gridCol>
              </a:tblGrid>
              <a:tr h="24842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VII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u="none" strike="noStrike">
                          <a:effectLst/>
                        </a:rPr>
                        <a:t>შაქრიანი დიაბეტის სამკურნალო საშუალებები</a:t>
                      </a:r>
                      <a:endParaRPr lang="ka-GE" sz="16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0947495"/>
                  </a:ext>
                </a:extLst>
              </a:tr>
              <a:tr h="24842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u="none" strike="noStrike">
                          <a:effectLst/>
                        </a:rPr>
                        <a:t>მეტფორმინი 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V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676015"/>
                  </a:ext>
                </a:extLst>
              </a:tr>
              <a:tr h="24842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ka-GE" sz="1600" u="none" strike="noStrike">
                          <a:effectLst/>
                        </a:rPr>
                        <a:t>გლიმეპირიდი 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V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06993046"/>
                  </a:ext>
                </a:extLst>
              </a:tr>
              <a:tr h="24842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ka-GE" sz="1600" u="none" strike="noStrike">
                          <a:effectLst/>
                        </a:rPr>
                        <a:t>გლიკლაზიდი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V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90392352"/>
                  </a:ext>
                </a:extLst>
              </a:tr>
              <a:tr h="24842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88343361"/>
                  </a:ext>
                </a:extLst>
              </a:tr>
              <a:tr h="48622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VIII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u="none" strike="noStrike">
                          <a:effectLst/>
                        </a:rPr>
                        <a:t>ფარისებრი ჯირკვლის დაავადებების სამკურნალო საშუალებები</a:t>
                      </a:r>
                      <a:endParaRPr lang="ka-GE" sz="16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77435440"/>
                  </a:ext>
                </a:extLst>
              </a:tr>
              <a:tr h="24842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ka-GE" sz="1600" u="none" strike="noStrike">
                          <a:effectLst/>
                        </a:rPr>
                        <a:t>თიამაზოლი 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V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80978834"/>
                  </a:ext>
                </a:extLst>
              </a:tr>
              <a:tr h="24842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ლევოთიროქსინი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V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8853959"/>
                  </a:ext>
                </a:extLst>
              </a:tr>
              <a:tr h="24842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47023853"/>
                  </a:ext>
                </a:extLst>
              </a:tr>
              <a:tr h="24842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VIII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u="none" strike="noStrike">
                          <a:effectLst/>
                        </a:rPr>
                        <a:t>პარკინსონის საწინააღმდეგო საშუალებები</a:t>
                      </a:r>
                      <a:endParaRPr lang="ka-GE" sz="16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81806531"/>
                  </a:ext>
                </a:extLst>
              </a:tr>
              <a:tr h="24842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ლევოდოპა,კარბიდოპა 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V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80391792"/>
                  </a:ext>
                </a:extLst>
              </a:tr>
              <a:tr h="24842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ლევოდოპა,ბენსერაზიდის ჰიდროქლორიდი 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V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3858850"/>
                  </a:ext>
                </a:extLst>
              </a:tr>
              <a:tr h="24842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77467315"/>
                  </a:ext>
                </a:extLst>
              </a:tr>
              <a:tr h="24842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IX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u="none" strike="noStrike">
                          <a:effectLst/>
                        </a:rPr>
                        <a:t>ანტიეპილეფსური, სხვა ანტიეპილეფსური საშუალებები</a:t>
                      </a:r>
                      <a:endParaRPr lang="ka-GE" sz="16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99472316"/>
                  </a:ext>
                </a:extLst>
              </a:tr>
              <a:tr h="24842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ლევეტირაცეტამი 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V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02773824"/>
                  </a:ext>
                </a:extLst>
              </a:tr>
              <a:tr h="24842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კარბამაზეპინი 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V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79278348"/>
                  </a:ext>
                </a:extLst>
              </a:tr>
              <a:tr h="24842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ნატრიუმის ვალპროატი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V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84648779"/>
                  </a:ext>
                </a:extLst>
              </a:tr>
              <a:tr h="24842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ლამოტრიჯინი 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V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517862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99448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19092"/>
          </a:xfrm>
        </p:spPr>
        <p:txBody>
          <a:bodyPr>
            <a:normAutofit fontScale="90000"/>
          </a:bodyPr>
          <a:lstStyle/>
          <a:p>
            <a:r>
              <a:rPr lang="ka-GE" sz="3200" dirty="0" smtClean="0"/>
              <a:t>მედიკამენტები, რომლებიც არ შედის ქრონიკულში და შედის საყოველთაოში (1)</a:t>
            </a:r>
            <a:endParaRPr lang="en-US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05787418"/>
              </p:ext>
            </p:extLst>
          </p:nvPr>
        </p:nvGraphicFramePr>
        <p:xfrm>
          <a:off x="496389" y="1181236"/>
          <a:ext cx="10737667" cy="536135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05113">
                  <a:extLst>
                    <a:ext uri="{9D8B030D-6E8A-4147-A177-3AD203B41FA5}">
                      <a16:colId xmlns:a16="http://schemas.microsoft.com/office/drawing/2014/main" val="3830197080"/>
                    </a:ext>
                  </a:extLst>
                </a:gridCol>
                <a:gridCol w="6830288">
                  <a:extLst>
                    <a:ext uri="{9D8B030D-6E8A-4147-A177-3AD203B41FA5}">
                      <a16:colId xmlns:a16="http://schemas.microsoft.com/office/drawing/2014/main" val="1395585652"/>
                    </a:ext>
                  </a:extLst>
                </a:gridCol>
                <a:gridCol w="1481057">
                  <a:extLst>
                    <a:ext uri="{9D8B030D-6E8A-4147-A177-3AD203B41FA5}">
                      <a16:colId xmlns:a16="http://schemas.microsoft.com/office/drawing/2014/main" val="476141196"/>
                    </a:ext>
                  </a:extLst>
                </a:gridCol>
                <a:gridCol w="2021209">
                  <a:extLst>
                    <a:ext uri="{9D8B030D-6E8A-4147-A177-3AD203B41FA5}">
                      <a16:colId xmlns:a16="http://schemas.microsoft.com/office/drawing/2014/main" val="3505408450"/>
                    </a:ext>
                  </a:extLst>
                </a:gridCol>
              </a:tblGrid>
              <a:tr h="106130">
                <a:tc gridSpan="2">
                  <a:txBody>
                    <a:bodyPr/>
                    <a:lstStyle/>
                    <a:p>
                      <a:pPr algn="just" fontAlgn="ctr"/>
                      <a:r>
                        <a:rPr lang="en-US" sz="1100" u="none" strike="noStrike">
                          <a:effectLst/>
                        </a:rPr>
                        <a:t>III. </a:t>
                      </a:r>
                      <a:r>
                        <a:rPr lang="ka-GE" sz="1100" u="none" strike="noStrike">
                          <a:effectLst/>
                        </a:rPr>
                        <a:t>არასტეროიდული ანთების საწინააღმდეგო საშუალებები (</a:t>
                      </a:r>
                      <a:r>
                        <a:rPr lang="en-US" sz="1100" u="none" strike="noStrike">
                          <a:effectLst/>
                        </a:rPr>
                        <a:t>III </a:t>
                      </a:r>
                      <a:r>
                        <a:rPr lang="ka-GE" sz="1100" u="none" strike="noStrike">
                          <a:effectLst/>
                        </a:rPr>
                        <a:t>ჯგუფი)</a:t>
                      </a:r>
                      <a:endParaRPr lang="ka-GE" sz="11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extLst>
                  <a:ext uri="{0D108BD9-81ED-4DB2-BD59-A6C34878D82A}">
                    <a16:rowId xmlns:a16="http://schemas.microsoft.com/office/drawing/2014/main" val="1695086205"/>
                  </a:ext>
                </a:extLst>
              </a:tr>
              <a:tr h="10613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ka-GE" sz="1100" u="none" strike="noStrike">
                          <a:effectLst/>
                        </a:rPr>
                        <a:t>აცეტილსალიცილის მჟავა</a:t>
                      </a:r>
                      <a:endParaRPr lang="ka-GE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V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extLst>
                  <a:ext uri="{0D108BD9-81ED-4DB2-BD59-A6C34878D82A}">
                    <a16:rowId xmlns:a16="http://schemas.microsoft.com/office/drawing/2014/main" val="3002863882"/>
                  </a:ext>
                </a:extLst>
              </a:tr>
              <a:tr h="10613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ka-GE" sz="1100" u="none" strike="noStrike">
                          <a:effectLst/>
                        </a:rPr>
                        <a:t>პარაცეტამოლი</a:t>
                      </a:r>
                      <a:endParaRPr lang="ka-GE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V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extLst>
                  <a:ext uri="{0D108BD9-81ED-4DB2-BD59-A6C34878D82A}">
                    <a16:rowId xmlns:a16="http://schemas.microsoft.com/office/drawing/2014/main" val="25201176"/>
                  </a:ext>
                </a:extLst>
              </a:tr>
              <a:tr h="10613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ka-GE" sz="1100" u="none" strike="noStrike">
                          <a:effectLst/>
                        </a:rPr>
                        <a:t>იბუპროფენი</a:t>
                      </a:r>
                      <a:endParaRPr lang="ka-GE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V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extLst>
                  <a:ext uri="{0D108BD9-81ED-4DB2-BD59-A6C34878D82A}">
                    <a16:rowId xmlns:a16="http://schemas.microsoft.com/office/drawing/2014/main" val="3117095415"/>
                  </a:ext>
                </a:extLst>
              </a:tr>
              <a:tr h="10613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ka-GE" sz="1100" u="none" strike="noStrike">
                          <a:effectLst/>
                        </a:rPr>
                        <a:t>დიკლოფენაკი</a:t>
                      </a:r>
                      <a:endParaRPr lang="ka-GE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V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extLst>
                  <a:ext uri="{0D108BD9-81ED-4DB2-BD59-A6C34878D82A}">
                    <a16:rowId xmlns:a16="http://schemas.microsoft.com/office/drawing/2014/main" val="2532448360"/>
                  </a:ext>
                </a:extLst>
              </a:tr>
              <a:tr h="10613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extLst>
                  <a:ext uri="{0D108BD9-81ED-4DB2-BD59-A6C34878D82A}">
                    <a16:rowId xmlns:a16="http://schemas.microsoft.com/office/drawing/2014/main" val="1616311944"/>
                  </a:ext>
                </a:extLst>
              </a:tr>
              <a:tr h="10613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IV. 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 gridSpan="3">
                  <a:txBody>
                    <a:bodyPr/>
                    <a:lstStyle/>
                    <a:p>
                      <a:pPr algn="l" fontAlgn="ctr"/>
                      <a:r>
                        <a:rPr lang="ka-GE" sz="1100" u="none" strike="noStrike">
                          <a:effectLst/>
                        </a:rPr>
                        <a:t>ანტიბაქტერიული სამკურნალო საშუალებები (0-5 წლის (ჩათვლით) ასაკის მოსარგებლეებისათვის)</a:t>
                      </a:r>
                      <a:endParaRPr lang="ka-GE" sz="11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3408888"/>
                  </a:ext>
                </a:extLst>
              </a:tr>
              <a:tr h="10613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ka-GE" sz="1100" u="none" strike="noStrike">
                          <a:effectLst/>
                        </a:rPr>
                        <a:t>ამოქსაცილინი</a:t>
                      </a:r>
                      <a:endParaRPr lang="ka-GE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V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extLst>
                  <a:ext uri="{0D108BD9-81ED-4DB2-BD59-A6C34878D82A}">
                    <a16:rowId xmlns:a16="http://schemas.microsoft.com/office/drawing/2014/main" val="3357433852"/>
                  </a:ext>
                </a:extLst>
              </a:tr>
              <a:tr h="10613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ka-GE" sz="1100" u="none" strike="noStrike">
                          <a:effectLst/>
                        </a:rPr>
                        <a:t>აზითრომიცინი</a:t>
                      </a:r>
                      <a:endParaRPr lang="ka-GE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V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extLst>
                  <a:ext uri="{0D108BD9-81ED-4DB2-BD59-A6C34878D82A}">
                    <a16:rowId xmlns:a16="http://schemas.microsoft.com/office/drawing/2014/main" val="3600788611"/>
                  </a:ext>
                </a:extLst>
              </a:tr>
              <a:tr h="10613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ka-GE" sz="1100" u="none" strike="noStrike">
                          <a:effectLst/>
                        </a:rPr>
                        <a:t>კოტრიმოქსაზოლი</a:t>
                      </a:r>
                      <a:endParaRPr lang="ka-GE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V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extLst>
                  <a:ext uri="{0D108BD9-81ED-4DB2-BD59-A6C34878D82A}">
                    <a16:rowId xmlns:a16="http://schemas.microsoft.com/office/drawing/2014/main" val="1140554894"/>
                  </a:ext>
                </a:extLst>
              </a:tr>
              <a:tr h="10613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ka-GE" sz="1100" u="none" strike="noStrike">
                          <a:effectLst/>
                        </a:rPr>
                        <a:t>ცეფტრიაქსონი</a:t>
                      </a:r>
                      <a:endParaRPr lang="ka-GE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V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extLst>
                  <a:ext uri="{0D108BD9-81ED-4DB2-BD59-A6C34878D82A}">
                    <a16:rowId xmlns:a16="http://schemas.microsoft.com/office/drawing/2014/main" val="596416563"/>
                  </a:ext>
                </a:extLst>
              </a:tr>
              <a:tr h="10613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extLst>
                  <a:ext uri="{0D108BD9-81ED-4DB2-BD59-A6C34878D82A}">
                    <a16:rowId xmlns:a16="http://schemas.microsoft.com/office/drawing/2014/main" val="1251458126"/>
                  </a:ext>
                </a:extLst>
              </a:tr>
              <a:tr h="10613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V. 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100" u="none" strike="noStrike">
                          <a:effectLst/>
                        </a:rPr>
                        <a:t>კუჭ-ნაწლავის ტრაქტის დაავადებების სამკურნალო საშუალებები</a:t>
                      </a:r>
                      <a:endParaRPr lang="ka-GE" sz="11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extLst>
                  <a:ext uri="{0D108BD9-81ED-4DB2-BD59-A6C34878D82A}">
                    <a16:rowId xmlns:a16="http://schemas.microsoft.com/office/drawing/2014/main" val="3506692005"/>
                  </a:ext>
                </a:extLst>
              </a:tr>
              <a:tr h="10613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ka-GE" sz="1100" u="none" strike="noStrike">
                          <a:effectLst/>
                        </a:rPr>
                        <a:t>მებენდაზოლი</a:t>
                      </a:r>
                      <a:endParaRPr lang="ka-GE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V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extLst>
                  <a:ext uri="{0D108BD9-81ED-4DB2-BD59-A6C34878D82A}">
                    <a16:rowId xmlns:a16="http://schemas.microsoft.com/office/drawing/2014/main" val="1603524357"/>
                  </a:ext>
                </a:extLst>
              </a:tr>
              <a:tr h="10613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ka-GE" sz="1100" u="none" strike="noStrike">
                          <a:effectLst/>
                        </a:rPr>
                        <a:t>პირანტელი</a:t>
                      </a:r>
                      <a:endParaRPr lang="ka-GE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V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extLst>
                  <a:ext uri="{0D108BD9-81ED-4DB2-BD59-A6C34878D82A}">
                    <a16:rowId xmlns:a16="http://schemas.microsoft.com/office/drawing/2014/main" val="3531717742"/>
                  </a:ext>
                </a:extLst>
              </a:tr>
              <a:tr h="10613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ka-GE" sz="1100" u="none" strike="noStrike">
                          <a:effectLst/>
                        </a:rPr>
                        <a:t>ალბენდაზოლი</a:t>
                      </a:r>
                      <a:endParaRPr lang="ka-GE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V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extLst>
                  <a:ext uri="{0D108BD9-81ED-4DB2-BD59-A6C34878D82A}">
                    <a16:rowId xmlns:a16="http://schemas.microsoft.com/office/drawing/2014/main" val="3644979799"/>
                  </a:ext>
                </a:extLst>
              </a:tr>
              <a:tr h="10613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ka-GE" sz="1100" u="none" strike="noStrike">
                          <a:effectLst/>
                        </a:rPr>
                        <a:t>ომეპრაზოლი</a:t>
                      </a:r>
                      <a:endParaRPr lang="ka-GE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V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extLst>
                  <a:ext uri="{0D108BD9-81ED-4DB2-BD59-A6C34878D82A}">
                    <a16:rowId xmlns:a16="http://schemas.microsoft.com/office/drawing/2014/main" val="3528584069"/>
                  </a:ext>
                </a:extLst>
              </a:tr>
              <a:tr h="10613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ka-GE" sz="1100" u="none" strike="noStrike">
                          <a:effectLst/>
                        </a:rPr>
                        <a:t>რანიტიდინი</a:t>
                      </a:r>
                      <a:endParaRPr lang="ka-GE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V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extLst>
                  <a:ext uri="{0D108BD9-81ED-4DB2-BD59-A6C34878D82A}">
                    <a16:rowId xmlns:a16="http://schemas.microsoft.com/office/drawing/2014/main" val="3880879644"/>
                  </a:ext>
                </a:extLst>
              </a:tr>
              <a:tr h="10613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ka-GE" sz="1100" u="none" strike="noStrike">
                          <a:effectLst/>
                        </a:rPr>
                        <a:t>ალუმინის ჰიდროქსიდი+მაგნიუმის ჰიდროქსიდი</a:t>
                      </a:r>
                      <a:endParaRPr lang="ka-GE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V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extLst>
                  <a:ext uri="{0D108BD9-81ED-4DB2-BD59-A6C34878D82A}">
                    <a16:rowId xmlns:a16="http://schemas.microsoft.com/office/drawing/2014/main" val="3732067207"/>
                  </a:ext>
                </a:extLst>
              </a:tr>
              <a:tr h="10613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ka-GE" sz="1100" u="none" strike="noStrike">
                          <a:effectLst/>
                        </a:rPr>
                        <a:t>პანკრეატინი</a:t>
                      </a:r>
                      <a:endParaRPr lang="ka-GE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V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extLst>
                  <a:ext uri="{0D108BD9-81ED-4DB2-BD59-A6C34878D82A}">
                    <a16:rowId xmlns:a16="http://schemas.microsoft.com/office/drawing/2014/main" val="642314469"/>
                  </a:ext>
                </a:extLst>
              </a:tr>
              <a:tr h="10613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ka-GE" sz="1100" u="none" strike="noStrike">
                          <a:effectLst/>
                        </a:rPr>
                        <a:t>დომპერიდონი</a:t>
                      </a:r>
                      <a:endParaRPr lang="ka-GE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V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extLst>
                  <a:ext uri="{0D108BD9-81ED-4DB2-BD59-A6C34878D82A}">
                    <a16:rowId xmlns:a16="http://schemas.microsoft.com/office/drawing/2014/main" val="3265089057"/>
                  </a:ext>
                </a:extLst>
              </a:tr>
              <a:tr h="10613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ka-GE" sz="1100" u="none" strike="noStrike">
                          <a:effectLst/>
                        </a:rPr>
                        <a:t>მეტოკლოპრამიდი</a:t>
                      </a:r>
                      <a:endParaRPr lang="ka-GE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V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extLst>
                  <a:ext uri="{0D108BD9-81ED-4DB2-BD59-A6C34878D82A}">
                    <a16:rowId xmlns:a16="http://schemas.microsoft.com/office/drawing/2014/main" val="896676816"/>
                  </a:ext>
                </a:extLst>
              </a:tr>
              <a:tr h="10613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ka-GE" sz="1100" u="none" strike="noStrike">
                          <a:effectLst/>
                        </a:rPr>
                        <a:t>დროტავერინის ჰ/ქ</a:t>
                      </a:r>
                      <a:endParaRPr lang="ka-GE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V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extLst>
                  <a:ext uri="{0D108BD9-81ED-4DB2-BD59-A6C34878D82A}">
                    <a16:rowId xmlns:a16="http://schemas.microsoft.com/office/drawing/2014/main" val="2029397988"/>
                  </a:ext>
                </a:extLst>
              </a:tr>
              <a:tr h="10613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ka-GE" sz="1100" u="none" strike="noStrike">
                          <a:effectLst/>
                        </a:rPr>
                        <a:t>ჰიოსცინის ბუთილ ბრომიდი</a:t>
                      </a:r>
                      <a:endParaRPr lang="ka-GE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V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extLst>
                  <a:ext uri="{0D108BD9-81ED-4DB2-BD59-A6C34878D82A}">
                    <a16:rowId xmlns:a16="http://schemas.microsoft.com/office/drawing/2014/main" val="1747742947"/>
                  </a:ext>
                </a:extLst>
              </a:tr>
              <a:tr h="10613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n-US" sz="1100" u="none" strike="noStrike">
                          <a:effectLst/>
                        </a:rPr>
                        <a:t>Bifidobacterium infants, Lactobacillus acidophilus, Enterococcus feacium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V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extLst>
                  <a:ext uri="{0D108BD9-81ED-4DB2-BD59-A6C34878D82A}">
                    <a16:rowId xmlns:a16="http://schemas.microsoft.com/office/drawing/2014/main" val="4184381885"/>
                  </a:ext>
                </a:extLst>
              </a:tr>
              <a:tr h="10613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ka-GE" sz="1100" u="none" strike="noStrike">
                          <a:effectLst/>
                        </a:rPr>
                        <a:t>ლიოფილიზირებული </a:t>
                      </a:r>
                      <a:r>
                        <a:rPr lang="en-US" sz="1100" u="none" strike="noStrike">
                          <a:effectLst/>
                        </a:rPr>
                        <a:t>Saccharomyces boulardii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V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extLst>
                  <a:ext uri="{0D108BD9-81ED-4DB2-BD59-A6C34878D82A}">
                    <a16:rowId xmlns:a16="http://schemas.microsoft.com/office/drawing/2014/main" val="1127356093"/>
                  </a:ext>
                </a:extLst>
              </a:tr>
              <a:tr h="10613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n-US" sz="1100" u="none" strike="noStrike">
                          <a:effectLst/>
                        </a:rPr>
                        <a:t>bacillus claus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V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extLst>
                  <a:ext uri="{0D108BD9-81ED-4DB2-BD59-A6C34878D82A}">
                    <a16:rowId xmlns:a16="http://schemas.microsoft.com/office/drawing/2014/main" val="4289172794"/>
                  </a:ext>
                </a:extLst>
              </a:tr>
              <a:tr h="10613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ka-GE" sz="1100" u="none" strike="noStrike">
                          <a:effectLst/>
                        </a:rPr>
                        <a:t>რეჰიდრონი</a:t>
                      </a:r>
                      <a:endParaRPr lang="ka-GE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V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extLst>
                  <a:ext uri="{0D108BD9-81ED-4DB2-BD59-A6C34878D82A}">
                    <a16:rowId xmlns:a16="http://schemas.microsoft.com/office/drawing/2014/main" val="2151392656"/>
                  </a:ext>
                </a:extLst>
              </a:tr>
              <a:tr h="10613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ka-GE" sz="1100" u="none" strike="noStrike">
                          <a:effectLst/>
                        </a:rPr>
                        <a:t>გააქტივებული ნახშირი</a:t>
                      </a:r>
                      <a:endParaRPr lang="ka-GE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V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extLst>
                  <a:ext uri="{0D108BD9-81ED-4DB2-BD59-A6C34878D82A}">
                    <a16:rowId xmlns:a16="http://schemas.microsoft.com/office/drawing/2014/main" val="1755685740"/>
                  </a:ext>
                </a:extLst>
              </a:tr>
              <a:tr h="10613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ka-GE" sz="1100" u="none" strike="noStrike">
                          <a:effectLst/>
                        </a:rPr>
                        <a:t>სიმეტიკონი</a:t>
                      </a:r>
                      <a:endParaRPr lang="ka-GE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V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extLst>
                  <a:ext uri="{0D108BD9-81ED-4DB2-BD59-A6C34878D82A}">
                    <a16:rowId xmlns:a16="http://schemas.microsoft.com/office/drawing/2014/main" val="1324944952"/>
                  </a:ext>
                </a:extLst>
              </a:tr>
              <a:tr h="10613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extLst>
                  <a:ext uri="{0D108BD9-81ED-4DB2-BD59-A6C34878D82A}">
                    <a16:rowId xmlns:a16="http://schemas.microsoft.com/office/drawing/2014/main" val="772878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82410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ka-GE" dirty="0"/>
              <a:t>მედიკამენტები, რომლებიც არ შედის ქრონიკულში და შედის </a:t>
            </a:r>
            <a:r>
              <a:rPr lang="ka-GE" dirty="0" smtClean="0"/>
              <a:t>საყოველთაოში (2)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51194713"/>
              </p:ext>
            </p:extLst>
          </p:nvPr>
        </p:nvGraphicFramePr>
        <p:xfrm>
          <a:off x="838200" y="1825625"/>
          <a:ext cx="10737667" cy="371067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05113">
                  <a:extLst>
                    <a:ext uri="{9D8B030D-6E8A-4147-A177-3AD203B41FA5}">
                      <a16:colId xmlns:a16="http://schemas.microsoft.com/office/drawing/2014/main" val="1046152993"/>
                    </a:ext>
                  </a:extLst>
                </a:gridCol>
                <a:gridCol w="6830288">
                  <a:extLst>
                    <a:ext uri="{9D8B030D-6E8A-4147-A177-3AD203B41FA5}">
                      <a16:colId xmlns:a16="http://schemas.microsoft.com/office/drawing/2014/main" val="4159090423"/>
                    </a:ext>
                  </a:extLst>
                </a:gridCol>
                <a:gridCol w="1481057">
                  <a:extLst>
                    <a:ext uri="{9D8B030D-6E8A-4147-A177-3AD203B41FA5}">
                      <a16:colId xmlns:a16="http://schemas.microsoft.com/office/drawing/2014/main" val="3371576245"/>
                    </a:ext>
                  </a:extLst>
                </a:gridCol>
                <a:gridCol w="2021209">
                  <a:extLst>
                    <a:ext uri="{9D8B030D-6E8A-4147-A177-3AD203B41FA5}">
                      <a16:colId xmlns:a16="http://schemas.microsoft.com/office/drawing/2014/main" val="2678042944"/>
                    </a:ext>
                  </a:extLst>
                </a:gridCol>
              </a:tblGrid>
              <a:tr h="10613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u="none" strike="noStrike" dirty="0">
                          <a:effectLst/>
                        </a:rPr>
                        <a:t>VI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2400" u="none" strike="noStrike" dirty="0">
                          <a:effectLst/>
                        </a:rPr>
                        <a:t>ანტიალერგიული სამკურნალო საშუალებები</a:t>
                      </a:r>
                      <a:endParaRPr lang="ka-GE" sz="2400" b="1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extLst>
                  <a:ext uri="{0D108BD9-81ED-4DB2-BD59-A6C34878D82A}">
                    <a16:rowId xmlns:a16="http://schemas.microsoft.com/office/drawing/2014/main" val="1867264551"/>
                  </a:ext>
                </a:extLst>
              </a:tr>
              <a:tr h="10613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1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ka-GE" sz="2400" u="none" strike="noStrike" dirty="0">
                          <a:effectLst/>
                        </a:rPr>
                        <a:t>პრომეთაზინი</a:t>
                      </a:r>
                      <a:endParaRPr lang="ka-GE" sz="2400" b="0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V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extLst>
                  <a:ext uri="{0D108BD9-81ED-4DB2-BD59-A6C34878D82A}">
                    <a16:rowId xmlns:a16="http://schemas.microsoft.com/office/drawing/2014/main" val="3347068899"/>
                  </a:ext>
                </a:extLst>
              </a:tr>
              <a:tr h="10613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2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ka-GE" sz="2400" u="none" strike="noStrike" dirty="0">
                          <a:effectLst/>
                        </a:rPr>
                        <a:t>ცეტირიზინი</a:t>
                      </a:r>
                      <a:endParaRPr lang="ka-GE" sz="2400" b="0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V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extLst>
                  <a:ext uri="{0D108BD9-81ED-4DB2-BD59-A6C34878D82A}">
                    <a16:rowId xmlns:a16="http://schemas.microsoft.com/office/drawing/2014/main" val="4102529500"/>
                  </a:ext>
                </a:extLst>
              </a:tr>
              <a:tr h="10613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3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ka-GE" sz="2400" u="none" strike="noStrike" dirty="0">
                          <a:effectLst/>
                        </a:rPr>
                        <a:t>კეტოტიფენი (თვალის წვეთები)</a:t>
                      </a:r>
                      <a:endParaRPr lang="ka-GE" sz="2400" b="0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V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extLst>
                  <a:ext uri="{0D108BD9-81ED-4DB2-BD59-A6C34878D82A}">
                    <a16:rowId xmlns:a16="http://schemas.microsoft.com/office/drawing/2014/main" val="973841741"/>
                  </a:ext>
                </a:extLst>
              </a:tr>
              <a:tr h="10613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4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ka-GE" sz="2400" u="none" strike="noStrike" dirty="0">
                          <a:effectLst/>
                        </a:rPr>
                        <a:t>კლემასტინი</a:t>
                      </a:r>
                      <a:endParaRPr lang="ka-GE" sz="2400" b="0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V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extLst>
                  <a:ext uri="{0D108BD9-81ED-4DB2-BD59-A6C34878D82A}">
                    <a16:rowId xmlns:a16="http://schemas.microsoft.com/office/drawing/2014/main" val="4200936666"/>
                  </a:ext>
                </a:extLst>
              </a:tr>
              <a:tr h="10613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5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ka-GE" sz="2400" u="none" strike="noStrike" dirty="0">
                          <a:effectLst/>
                        </a:rPr>
                        <a:t>ქლოროპირამინი</a:t>
                      </a:r>
                      <a:endParaRPr lang="ka-GE" sz="2400" b="0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V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>
                          <a:effectLst/>
                        </a:rPr>
                        <a:t> 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extLst>
                  <a:ext uri="{0D108BD9-81ED-4DB2-BD59-A6C34878D82A}">
                    <a16:rowId xmlns:a16="http://schemas.microsoft.com/office/drawing/2014/main" val="1047523833"/>
                  </a:ext>
                </a:extLst>
              </a:tr>
              <a:tr h="10613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6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ka-GE" sz="2400" u="none" strike="noStrike">
                          <a:effectLst/>
                        </a:rPr>
                        <a:t>ფექსოფენადინი</a:t>
                      </a:r>
                      <a:endParaRPr lang="ka-GE" sz="24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V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>
                          <a:effectLst/>
                        </a:rPr>
                        <a:t> 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extLst>
                  <a:ext uri="{0D108BD9-81ED-4DB2-BD59-A6C34878D82A}">
                    <a16:rowId xmlns:a16="http://schemas.microsoft.com/office/drawing/2014/main" val="2133801422"/>
                  </a:ext>
                </a:extLst>
              </a:tr>
              <a:tr h="10613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7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ka-GE" sz="2400" u="none" strike="noStrike">
                          <a:effectLst/>
                        </a:rPr>
                        <a:t>ლორატადინი</a:t>
                      </a:r>
                      <a:endParaRPr lang="ka-GE" sz="24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V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>
                          <a:effectLst/>
                        </a:rPr>
                        <a:t> 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extLst>
                  <a:ext uri="{0D108BD9-81ED-4DB2-BD59-A6C34878D82A}">
                    <a16:rowId xmlns:a16="http://schemas.microsoft.com/office/drawing/2014/main" val="2469806487"/>
                  </a:ext>
                </a:extLst>
              </a:tr>
              <a:tr h="10613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8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ka-GE" sz="2400" u="none" strike="noStrike">
                          <a:effectLst/>
                        </a:rPr>
                        <a:t>დესლორატადინი</a:t>
                      </a:r>
                      <a:endParaRPr lang="ka-GE" sz="24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V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>
                          <a:effectLst/>
                        </a:rPr>
                        <a:t> 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extLst>
                  <a:ext uri="{0D108BD9-81ED-4DB2-BD59-A6C34878D82A}">
                    <a16:rowId xmlns:a16="http://schemas.microsoft.com/office/drawing/2014/main" val="4282264580"/>
                  </a:ext>
                </a:extLst>
              </a:tr>
              <a:tr h="10613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9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ka-GE" sz="2400" u="none" strike="noStrike">
                          <a:effectLst/>
                        </a:rPr>
                        <a:t>კეტოტიფენი (გარდა თვალის წვეთებისა)</a:t>
                      </a:r>
                      <a:endParaRPr lang="ka-GE" sz="24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V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>
                          <a:effectLst/>
                        </a:rPr>
                        <a:t> 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extLst>
                  <a:ext uri="{0D108BD9-81ED-4DB2-BD59-A6C34878D82A}">
                    <a16:rowId xmlns:a16="http://schemas.microsoft.com/office/drawing/2014/main" val="13049078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862649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1485</Words>
  <Application>Microsoft Office PowerPoint</Application>
  <PresentationFormat>Widescreen</PresentationFormat>
  <Paragraphs>557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Sylfaen</vt:lpstr>
      <vt:lpstr>Times New Roman</vt:lpstr>
      <vt:lpstr>Office Theme</vt:lpstr>
      <vt:lpstr>ქრონიკული დაავადებების სამკურნალო მედიკამენტებით უზრუნველყოფის პროგრამა</vt:lpstr>
      <vt:lpstr>ცვლილებები პროგრამის დიზაინში (1)</vt:lpstr>
      <vt:lpstr>ცვლილებები პროგრამის დიზაინში</vt:lpstr>
      <vt:lpstr>36 დადგენილებით და ქრონიკული დაავ. წამლების პროგრამის ბენეფიტების შედარება</vt:lpstr>
      <vt:lpstr>36 დადგენილებით და ქრონიკული მედიკამენტების პროგრამით განსაზღვრული ნუსხების შედარება-გულსისხლძარღვთა</vt:lpstr>
      <vt:lpstr>36 დადგენილებით და ქრონიკული მედიკამენტების პროგრამით განსაზღვრული ნუსხების შედარება-ფილტვის</vt:lpstr>
      <vt:lpstr>მედიკამენტები, რომლებიც შედის ქრონიკულის პროგრამაში, მაგრამ არ შედის 36-ე დადგენილებაში</vt:lpstr>
      <vt:lpstr>მედიკამენტები, რომლებიც არ შედის ქრონიკულში და შედის საყოველთაოში (1)</vt:lpstr>
      <vt:lpstr>მედიკამენტები, რომლებიც არ შედის ქრონიკულში და შედის საყოველთაოში (2)</vt:lpstr>
      <vt:lpstr>რეკომენდაციები რედიზაინის თაობაზე</vt:lpstr>
      <vt:lpstr>როგორ ავიცილოთ თავიდან ლიმიტის უკონტროლო და სწრაფი ხარჯვა </vt:lpstr>
      <vt:lpstr>პროგრამის დანახარჯები:2019</vt:lpstr>
      <vt:lpstr>პროგრამის პროგნოზული ბიუჯეტი: 2020</vt:lpstr>
      <vt:lpstr>ლიმიტების დადგენა და სხვა დაშვებები (2)</vt:lpstr>
      <vt:lpstr>დაშვებები (3)</vt:lpstr>
      <vt:lpstr>პროგრამის პროგნოზული ბიუჯეტი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ქრონიკული დაავადებების სამკურნალო მედიკამენტებით უზრუნველყოფის პროგრამა</dc:title>
  <dc:creator>Tamar Gabunia</dc:creator>
  <cp:lastModifiedBy>Tamar Gabunia</cp:lastModifiedBy>
  <cp:revision>16</cp:revision>
  <dcterms:created xsi:type="dcterms:W3CDTF">2019-10-19T19:39:09Z</dcterms:created>
  <dcterms:modified xsi:type="dcterms:W3CDTF">2019-11-02T07:54:22Z</dcterms:modified>
</cp:coreProperties>
</file>