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  <p:sldMasterId id="2147483889" r:id="rId2"/>
    <p:sldMasterId id="2147483901" r:id="rId3"/>
  </p:sldMasterIdLst>
  <p:sldIdLst>
    <p:sldId id="256" r:id="rId4"/>
    <p:sldId id="258" r:id="rId5"/>
    <p:sldId id="310" r:id="rId6"/>
    <p:sldId id="311" r:id="rId7"/>
    <p:sldId id="260" r:id="rId8"/>
    <p:sldId id="266" r:id="rId9"/>
    <p:sldId id="307" r:id="rId10"/>
    <p:sldId id="276" r:id="rId11"/>
    <p:sldId id="308" r:id="rId12"/>
    <p:sldId id="278" r:id="rId13"/>
    <p:sldId id="309" r:id="rId14"/>
    <p:sldId id="268" r:id="rId15"/>
    <p:sldId id="306" r:id="rId16"/>
    <p:sldId id="304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რეგისტრაციიის</a:t>
            </a:r>
            <a:r>
              <a:rPr lang="ka-GE" baseline="0" dirty="0" smtClean="0"/>
              <a:t> მაჩვენებელი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შშპმ</c:v>
                </c:pt>
              </c:strCache>
            </c:strRef>
          </c:tx>
          <c:spPr>
            <a:solidFill>
              <a:schemeClr val="accent5"/>
            </a:solidFill>
            <a:ln w="19050" cap="rnd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  <a:sp3d contourW="19050">
              <a:contourClr>
                <a:schemeClr val="accent5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საპენსიო ასაკის პირი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სოც.დაუცველი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495648"/>
        <c:axId val="224495088"/>
        <c:axId val="0"/>
      </c:bar3DChart>
      <c:catAx>
        <c:axId val="2244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495088"/>
        <c:crosses val="autoZero"/>
        <c:auto val="1"/>
        <c:lblAlgn val="ctr"/>
        <c:lblOffset val="100"/>
        <c:noMultiLvlLbl val="0"/>
      </c:catAx>
      <c:valAx>
        <c:axId val="22449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449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baseline="0" dirty="0" smtClean="0"/>
              <a:t>შშმპ –ის მიერ შეძენილი მედიკამენტების  რაოდენობა თითოეული  სავაჭრო დასახელების მედიკამენტის მიხედვით </a:t>
            </a:r>
            <a:r>
              <a:rPr lang="ka-GE" sz="1400" b="1" i="0" u="none" strike="noStrike" baseline="0" dirty="0" smtClean="0"/>
              <a:t>(ბენეფიციარი/მედიკამენტის რაოდენობა)</a:t>
            </a:r>
            <a:endParaRPr lang="ka-GE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508681049643261E-2"/>
          <c:y val="0.10531481481481481"/>
          <c:w val="0.92282186049592652"/>
          <c:h val="0.5295266841644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solidFill>
                <a:schemeClr val="accent5"/>
              </a:solidFill>
              <a:ln w="19050" cap="rnd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ეგილოკი 100მგ</c:v>
                </c:pt>
                <c:pt idx="3">
                  <c:v>კორდარონი 200მგ</c:v>
                </c:pt>
                <c:pt idx="4">
                  <c:v>ატორისი 20მგ</c:v>
                </c:pt>
                <c:pt idx="5">
                  <c:v>ლოზაპი 100მგ/ლორისტა 100მგ</c:v>
                </c:pt>
                <c:pt idx="6">
                  <c:v>ვარფარინ-ნიკომედი 2.5მგ</c:v>
                </c:pt>
                <c:pt idx="7">
                  <c:v>ვეროშპირონი 25მგ</c:v>
                </c:pt>
                <c:pt idx="8">
                  <c:v>ფუროსემიდი 40მგ</c:v>
                </c:pt>
                <c:pt idx="9">
                  <c:v>ზილტი 75მგ</c:v>
                </c:pt>
                <c:pt idx="10">
                  <c:v>მონოსანი  40 მგ</c:v>
                </c:pt>
                <c:pt idx="11">
                  <c:v>ამლოდიპინი 5მგ</c:v>
                </c:pt>
                <c:pt idx="12">
                  <c:v>დიგოქსინი-გრინდექსი 0.25მგ</c:v>
                </c:pt>
                <c:pt idx="13">
                  <c:v>ამარილი 2მგ</c:v>
                </c:pt>
                <c:pt idx="14">
                  <c:v>სიოფორი 1000მგ</c:v>
                </c:pt>
                <c:pt idx="15">
                  <c:v>დიაბეტონი MR</c:v>
                </c:pt>
                <c:pt idx="16">
                  <c:v>მედროლი 16მგ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ბრეტარისი ჯენუეირი 322მგკ 60 დოზა</c:v>
                </c:pt>
                <c:pt idx="20">
                  <c:v>პულმიკორტი 2მლ</c:v>
                </c:pt>
                <c:pt idx="21">
                  <c:v>თიროზოლი 5მგ</c:v>
                </c:pt>
                <c:pt idx="22">
                  <c:v>L - თიროქსინი 50 მკგ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14</c:v>
                </c:pt>
                <c:pt idx="1">
                  <c:v>28</c:v>
                </c:pt>
                <c:pt idx="2">
                  <c:v>25</c:v>
                </c:pt>
                <c:pt idx="3">
                  <c:v>18</c:v>
                </c:pt>
                <c:pt idx="4">
                  <c:v>56</c:v>
                </c:pt>
                <c:pt idx="5">
                  <c:v>40</c:v>
                </c:pt>
                <c:pt idx="6">
                  <c:v>26</c:v>
                </c:pt>
                <c:pt idx="7">
                  <c:v>39</c:v>
                </c:pt>
                <c:pt idx="8">
                  <c:v>18</c:v>
                </c:pt>
                <c:pt idx="9">
                  <c:v>33</c:v>
                </c:pt>
                <c:pt idx="10">
                  <c:v>3</c:v>
                </c:pt>
                <c:pt idx="11">
                  <c:v>38</c:v>
                </c:pt>
                <c:pt idx="12">
                  <c:v>18</c:v>
                </c:pt>
                <c:pt idx="13">
                  <c:v>18</c:v>
                </c:pt>
                <c:pt idx="14">
                  <c:v>49</c:v>
                </c:pt>
                <c:pt idx="15">
                  <c:v>18</c:v>
                </c:pt>
                <c:pt idx="16">
                  <c:v>2</c:v>
                </c:pt>
                <c:pt idx="17">
                  <c:v>59</c:v>
                </c:pt>
                <c:pt idx="18">
                  <c:v>33</c:v>
                </c:pt>
                <c:pt idx="19">
                  <c:v>20</c:v>
                </c:pt>
                <c:pt idx="20">
                  <c:v>1</c:v>
                </c:pt>
                <c:pt idx="21">
                  <c:v>1</c:v>
                </c:pt>
                <c:pt idx="2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მედიკამენტის რაოდენობა</c:v>
                </c:pt>
              </c:strCache>
            </c:strRef>
          </c:tx>
          <c:spPr>
            <a:solidFill>
              <a:schemeClr val="accent1"/>
            </a:solidFill>
            <a:ln w="19050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ეგილოკი 100მგ</c:v>
                </c:pt>
                <c:pt idx="3">
                  <c:v>კორდარონი 200მგ</c:v>
                </c:pt>
                <c:pt idx="4">
                  <c:v>ატორისი 20მგ</c:v>
                </c:pt>
                <c:pt idx="5">
                  <c:v>ლოზაპი 100მგ/ლორისტა 100მგ</c:v>
                </c:pt>
                <c:pt idx="6">
                  <c:v>ვარფარინ-ნიკომედი 2.5მგ</c:v>
                </c:pt>
                <c:pt idx="7">
                  <c:v>ვეროშპირონი 25მგ</c:v>
                </c:pt>
                <c:pt idx="8">
                  <c:v>ფუროსემიდი 40მგ</c:v>
                </c:pt>
                <c:pt idx="9">
                  <c:v>ზილტი 75მგ</c:v>
                </c:pt>
                <c:pt idx="10">
                  <c:v>მონოსანი  40 მგ</c:v>
                </c:pt>
                <c:pt idx="11">
                  <c:v>ამლოდიპინი 5მგ</c:v>
                </c:pt>
                <c:pt idx="12">
                  <c:v>დიგოქსინი-გრინდექსი 0.25მგ</c:v>
                </c:pt>
                <c:pt idx="13">
                  <c:v>ამარილი 2მგ</c:v>
                </c:pt>
                <c:pt idx="14">
                  <c:v>სიოფორი 1000მგ</c:v>
                </c:pt>
                <c:pt idx="15">
                  <c:v>დიაბეტონი MR</c:v>
                </c:pt>
                <c:pt idx="16">
                  <c:v>მედროლი 16მგ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ბრეტარისი ჯენუეირი 322მგკ 60 დოზა</c:v>
                </c:pt>
                <c:pt idx="20">
                  <c:v>პულმიკორტი 2მლ</c:v>
                </c:pt>
                <c:pt idx="21">
                  <c:v>თიროზოლი 5მგ</c:v>
                </c:pt>
                <c:pt idx="22">
                  <c:v>L - თიროქსინი 50 მკგ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959</c:v>
                </c:pt>
                <c:pt idx="1">
                  <c:v>2490</c:v>
                </c:pt>
                <c:pt idx="2">
                  <c:v>1271</c:v>
                </c:pt>
                <c:pt idx="3">
                  <c:v>1086</c:v>
                </c:pt>
                <c:pt idx="4">
                  <c:v>3897</c:v>
                </c:pt>
                <c:pt idx="5">
                  <c:v>2155</c:v>
                </c:pt>
                <c:pt idx="6">
                  <c:v>2612</c:v>
                </c:pt>
                <c:pt idx="7">
                  <c:v>2934</c:v>
                </c:pt>
                <c:pt idx="8">
                  <c:v>806</c:v>
                </c:pt>
                <c:pt idx="9">
                  <c:v>2122</c:v>
                </c:pt>
                <c:pt idx="10">
                  <c:v>224</c:v>
                </c:pt>
                <c:pt idx="11">
                  <c:v>3266</c:v>
                </c:pt>
                <c:pt idx="12">
                  <c:v>1219</c:v>
                </c:pt>
                <c:pt idx="13">
                  <c:v>1589</c:v>
                </c:pt>
                <c:pt idx="14">
                  <c:v>5957</c:v>
                </c:pt>
                <c:pt idx="15">
                  <c:v>1526</c:v>
                </c:pt>
                <c:pt idx="16">
                  <c:v>20</c:v>
                </c:pt>
                <c:pt idx="17">
                  <c:v>100</c:v>
                </c:pt>
                <c:pt idx="18">
                  <c:v>58</c:v>
                </c:pt>
                <c:pt idx="19">
                  <c:v>28</c:v>
                </c:pt>
                <c:pt idx="20">
                  <c:v>12</c:v>
                </c:pt>
                <c:pt idx="21">
                  <c:v>92</c:v>
                </c:pt>
                <c:pt idx="22">
                  <c:v>861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4490400"/>
        <c:axId val="224490960"/>
      </c:barChart>
      <c:catAx>
        <c:axId val="2244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490960"/>
        <c:crosses val="autoZero"/>
        <c:auto val="1"/>
        <c:lblAlgn val="ctr"/>
        <c:lblOffset val="100"/>
        <c:noMultiLvlLbl val="0"/>
      </c:catAx>
      <c:valAx>
        <c:axId val="224490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49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12412</c:v>
                </c:pt>
                <c:pt idx="1">
                  <c:v>18460</c:v>
                </c:pt>
                <c:pt idx="2">
                  <c:v>18683</c:v>
                </c:pt>
                <c:pt idx="3">
                  <c:v>17001</c:v>
                </c:pt>
                <c:pt idx="4">
                  <c:v>15487</c:v>
                </c:pt>
                <c:pt idx="5">
                  <c:v>11563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60"/>
        <c:axId val="224492080"/>
        <c:axId val="224492640"/>
      </c:barChart>
      <c:catAx>
        <c:axId val="22449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4492640"/>
        <c:crosses val="autoZero"/>
        <c:auto val="1"/>
        <c:lblAlgn val="ctr"/>
        <c:lblOffset val="100"/>
        <c:noMultiLvlLbl val="0"/>
      </c:catAx>
      <c:valAx>
        <c:axId val="22449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44920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116</c:v>
                </c:pt>
                <c:pt idx="1">
                  <c:v>189</c:v>
                </c:pt>
                <c:pt idx="2">
                  <c:v>193</c:v>
                </c:pt>
                <c:pt idx="3">
                  <c:v>173</c:v>
                </c:pt>
                <c:pt idx="4">
                  <c:v>164</c:v>
                </c:pt>
                <c:pt idx="5">
                  <c:v>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013040"/>
        <c:axId val="220013600"/>
      </c:lineChart>
      <c:catAx>
        <c:axId val="22001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013600"/>
        <c:crosses val="autoZero"/>
        <c:auto val="1"/>
        <c:lblAlgn val="ctr"/>
        <c:lblOffset val="100"/>
        <c:noMultiLvlLbl val="0"/>
      </c:catAx>
      <c:valAx>
        <c:axId val="220013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013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23098</c:v>
                </c:pt>
                <c:pt idx="1">
                  <c:v>26660</c:v>
                </c:pt>
                <c:pt idx="2">
                  <c:v>34768</c:v>
                </c:pt>
                <c:pt idx="3">
                  <c:v>31937</c:v>
                </c:pt>
                <c:pt idx="4">
                  <c:v>31266</c:v>
                </c:pt>
                <c:pt idx="5">
                  <c:v>23177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0160240"/>
        <c:axId val="170160800"/>
      </c:barChart>
      <c:catAx>
        <c:axId val="17016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0160800"/>
        <c:crosses val="autoZero"/>
        <c:auto val="1"/>
        <c:lblAlgn val="ctr"/>
        <c:lblOffset val="100"/>
        <c:noMultiLvlLbl val="0"/>
      </c:catAx>
      <c:valAx>
        <c:axId val="17016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0160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242</c:v>
                </c:pt>
                <c:pt idx="1">
                  <c:v>296</c:v>
                </c:pt>
                <c:pt idx="2">
                  <c:v>392</c:v>
                </c:pt>
                <c:pt idx="3">
                  <c:v>363</c:v>
                </c:pt>
                <c:pt idx="4">
                  <c:v>354</c:v>
                </c:pt>
                <c:pt idx="5">
                  <c:v>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163040"/>
        <c:axId val="220236080"/>
      </c:lineChart>
      <c:catAx>
        <c:axId val="1701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236080"/>
        <c:crosses val="autoZero"/>
        <c:auto val="1"/>
        <c:lblAlgn val="ctr"/>
        <c:lblOffset val="100"/>
        <c:noMultiLvlLbl val="0"/>
      </c:catAx>
      <c:valAx>
        <c:axId val="220236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0163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18473</c:v>
                </c:pt>
                <c:pt idx="1">
                  <c:v>29287</c:v>
                </c:pt>
                <c:pt idx="2">
                  <c:v>30128</c:v>
                </c:pt>
                <c:pt idx="3">
                  <c:v>29648</c:v>
                </c:pt>
                <c:pt idx="4">
                  <c:v>27878</c:v>
                </c:pt>
                <c:pt idx="5">
                  <c:v>22859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0238320"/>
        <c:axId val="220238880"/>
      </c:barChart>
      <c:catAx>
        <c:axId val="22023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238880"/>
        <c:crosses val="autoZero"/>
        <c:auto val="1"/>
        <c:lblAlgn val="ctr"/>
        <c:lblOffset val="100"/>
        <c:noMultiLvlLbl val="0"/>
      </c:catAx>
      <c:valAx>
        <c:axId val="22023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238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224</c:v>
                </c:pt>
                <c:pt idx="1">
                  <c:v>384</c:v>
                </c:pt>
                <c:pt idx="2">
                  <c:v>407</c:v>
                </c:pt>
                <c:pt idx="3">
                  <c:v>396</c:v>
                </c:pt>
                <c:pt idx="4">
                  <c:v>393</c:v>
                </c:pt>
                <c:pt idx="5">
                  <c:v>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783056"/>
        <c:axId val="220783616"/>
      </c:lineChart>
      <c:catAx>
        <c:axId val="2207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783616"/>
        <c:crosses val="autoZero"/>
        <c:auto val="1"/>
        <c:lblAlgn val="ctr"/>
        <c:lblOffset val="100"/>
        <c:noMultiLvlLbl val="0"/>
      </c:catAx>
      <c:valAx>
        <c:axId val="220783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78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10780</c:v>
                </c:pt>
                <c:pt idx="1">
                  <c:v>14696</c:v>
                </c:pt>
                <c:pt idx="2">
                  <c:v>17576</c:v>
                </c:pt>
                <c:pt idx="3">
                  <c:v>19000</c:v>
                </c:pt>
                <c:pt idx="4">
                  <c:v>15928</c:v>
                </c:pt>
                <c:pt idx="5">
                  <c:v>14351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2265952"/>
        <c:axId val="242266512"/>
      </c:barChart>
      <c:catAx>
        <c:axId val="2422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2266512"/>
        <c:crosses val="autoZero"/>
        <c:auto val="1"/>
        <c:lblAlgn val="ctr"/>
        <c:lblOffset val="100"/>
        <c:noMultiLvlLbl val="0"/>
      </c:catAx>
      <c:valAx>
        <c:axId val="24226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2265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179</c:v>
                </c:pt>
                <c:pt idx="1">
                  <c:v>258</c:v>
                </c:pt>
                <c:pt idx="2">
                  <c:v>303</c:v>
                </c:pt>
                <c:pt idx="3">
                  <c:v>310</c:v>
                </c:pt>
                <c:pt idx="4">
                  <c:v>284</c:v>
                </c:pt>
                <c:pt idx="5">
                  <c:v>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68752"/>
        <c:axId val="242269312"/>
      </c:lineChart>
      <c:catAx>
        <c:axId val="2422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2269312"/>
        <c:crosses val="autoZero"/>
        <c:auto val="1"/>
        <c:lblAlgn val="ctr"/>
        <c:lblOffset val="100"/>
        <c:noMultiLvlLbl val="0"/>
      </c:catAx>
      <c:valAx>
        <c:axId val="242269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226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5864</c:v>
                </c:pt>
                <c:pt idx="1">
                  <c:v>8613</c:v>
                </c:pt>
                <c:pt idx="2">
                  <c:v>9947</c:v>
                </c:pt>
                <c:pt idx="3">
                  <c:v>6583</c:v>
                </c:pt>
                <c:pt idx="4">
                  <c:v>7858</c:v>
                </c:pt>
                <c:pt idx="5">
                  <c:v>7446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2271552"/>
        <c:axId val="242272112"/>
      </c:barChart>
      <c:catAx>
        <c:axId val="2422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2272112"/>
        <c:crosses val="autoZero"/>
        <c:auto val="1"/>
        <c:lblAlgn val="ctr"/>
        <c:lblOffset val="100"/>
        <c:noMultiLvlLbl val="0"/>
      </c:catAx>
      <c:valAx>
        <c:axId val="24227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2271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b="0"/>
              <a:t>აფთიაქში მიმართვის მაჩვენებელი</a:t>
            </a:r>
            <a:endParaRPr lang="en-US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შშმპ</c:v>
                </c:pt>
              </c:strCache>
            </c:strRef>
          </c:tx>
          <c:spPr>
            <a:solidFill>
              <a:schemeClr val="accent5"/>
            </a:solidFill>
            <a:ln w="19050" cap="rnd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contourW="19050" prstMaterial="plastic">
              <a:bevelT w="0" h="0"/>
              <a:contourClr>
                <a:schemeClr val="accent5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საპენსიო ასაკის პირი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3908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სოც.დაუცველი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180864"/>
        <c:axId val="222178624"/>
        <c:axId val="0"/>
      </c:bar3DChart>
      <c:catAx>
        <c:axId val="2221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78624"/>
        <c:crosses val="autoZero"/>
        <c:auto val="1"/>
        <c:lblAlgn val="ctr"/>
        <c:lblOffset val="100"/>
        <c:noMultiLvlLbl val="0"/>
      </c:catAx>
      <c:valAx>
        <c:axId val="222178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18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</c:v>
                </c:pt>
                <c:pt idx="1">
                  <c:v>102</c:v>
                </c:pt>
                <c:pt idx="2">
                  <c:v>136</c:v>
                </c:pt>
                <c:pt idx="3">
                  <c:v>87</c:v>
                </c:pt>
                <c:pt idx="4">
                  <c:v>95</c:v>
                </c:pt>
                <c:pt idx="5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313216"/>
        <c:axId val="246313776"/>
      </c:lineChart>
      <c:catAx>
        <c:axId val="2463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6313776"/>
        <c:crosses val="autoZero"/>
        <c:auto val="1"/>
        <c:lblAlgn val="ctr"/>
        <c:lblOffset val="100"/>
        <c:noMultiLvlLbl val="0"/>
      </c:catAx>
      <c:valAx>
        <c:axId val="246313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631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8318</c:v>
                </c:pt>
                <c:pt idx="1">
                  <c:v>16435</c:v>
                </c:pt>
                <c:pt idx="2">
                  <c:v>18084</c:v>
                </c:pt>
                <c:pt idx="3">
                  <c:v>13951</c:v>
                </c:pt>
                <c:pt idx="4">
                  <c:v>13227</c:v>
                </c:pt>
                <c:pt idx="5">
                  <c:v>11344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6316576"/>
        <c:axId val="246317136"/>
      </c:barChart>
      <c:catAx>
        <c:axId val="24631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6317136"/>
        <c:crosses val="autoZero"/>
        <c:auto val="1"/>
        <c:lblAlgn val="ctr"/>
        <c:lblOffset val="100"/>
        <c:noMultiLvlLbl val="0"/>
      </c:catAx>
      <c:valAx>
        <c:axId val="24631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63165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80</c:v>
                </c:pt>
                <c:pt idx="1">
                  <c:v>151</c:v>
                </c:pt>
                <c:pt idx="2">
                  <c:v>185</c:v>
                </c:pt>
                <c:pt idx="3">
                  <c:v>146</c:v>
                </c:pt>
                <c:pt idx="4">
                  <c:v>143</c:v>
                </c:pt>
                <c:pt idx="5">
                  <c:v>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319376"/>
        <c:axId val="246319936"/>
      </c:lineChart>
      <c:catAx>
        <c:axId val="2463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6319936"/>
        <c:crosses val="autoZero"/>
        <c:auto val="1"/>
        <c:lblAlgn val="ctr"/>
        <c:lblOffset val="100"/>
        <c:noMultiLvlLbl val="0"/>
      </c:catAx>
      <c:valAx>
        <c:axId val="246319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6319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5323</c:v>
                </c:pt>
                <c:pt idx="1">
                  <c:v>8056</c:v>
                </c:pt>
                <c:pt idx="2">
                  <c:v>10335</c:v>
                </c:pt>
                <c:pt idx="3">
                  <c:v>8392</c:v>
                </c:pt>
                <c:pt idx="4">
                  <c:v>6581</c:v>
                </c:pt>
                <c:pt idx="5">
                  <c:v>6765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129728"/>
        <c:axId val="229130288"/>
      </c:barChart>
      <c:catAx>
        <c:axId val="2291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130288"/>
        <c:crosses val="autoZero"/>
        <c:auto val="1"/>
        <c:lblAlgn val="ctr"/>
        <c:lblOffset val="100"/>
        <c:noMultiLvlLbl val="0"/>
      </c:catAx>
      <c:valAx>
        <c:axId val="22913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129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</c:v>
                </c:pt>
                <c:pt idx="1">
                  <c:v>112</c:v>
                </c:pt>
                <c:pt idx="2">
                  <c:v>140</c:v>
                </c:pt>
                <c:pt idx="3">
                  <c:v>106</c:v>
                </c:pt>
                <c:pt idx="4">
                  <c:v>92</c:v>
                </c:pt>
                <c:pt idx="5">
                  <c:v>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132528"/>
        <c:axId val="229133088"/>
      </c:lineChart>
      <c:catAx>
        <c:axId val="22913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133088"/>
        <c:crosses val="autoZero"/>
        <c:auto val="1"/>
        <c:lblAlgn val="ctr"/>
        <c:lblOffset val="100"/>
        <c:noMultiLvlLbl val="0"/>
      </c:catAx>
      <c:valAx>
        <c:axId val="229133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9132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17256</c:v>
                </c:pt>
                <c:pt idx="1">
                  <c:v>27995</c:v>
                </c:pt>
                <c:pt idx="2">
                  <c:v>28128</c:v>
                </c:pt>
                <c:pt idx="3">
                  <c:v>23640</c:v>
                </c:pt>
                <c:pt idx="4">
                  <c:v>22595</c:v>
                </c:pt>
                <c:pt idx="5">
                  <c:v>17624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9135328"/>
        <c:axId val="229135888"/>
      </c:barChart>
      <c:catAx>
        <c:axId val="22913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135888"/>
        <c:crosses val="autoZero"/>
        <c:auto val="1"/>
        <c:lblAlgn val="ctr"/>
        <c:lblOffset val="100"/>
        <c:noMultiLvlLbl val="0"/>
      </c:catAx>
      <c:valAx>
        <c:axId val="22913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91353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159</c:v>
                </c:pt>
                <c:pt idx="1">
                  <c:v>272</c:v>
                </c:pt>
                <c:pt idx="2">
                  <c:v>297</c:v>
                </c:pt>
                <c:pt idx="3">
                  <c:v>245</c:v>
                </c:pt>
                <c:pt idx="4">
                  <c:v>240</c:v>
                </c:pt>
                <c:pt idx="5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189088"/>
        <c:axId val="227189648"/>
      </c:lineChart>
      <c:catAx>
        <c:axId val="22718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7189648"/>
        <c:crosses val="autoZero"/>
        <c:auto val="1"/>
        <c:lblAlgn val="ctr"/>
        <c:lblOffset val="100"/>
        <c:noMultiLvlLbl val="0"/>
      </c:catAx>
      <c:valAx>
        <c:axId val="227189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7189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23345</c:v>
                </c:pt>
                <c:pt idx="1">
                  <c:v>32785</c:v>
                </c:pt>
                <c:pt idx="2">
                  <c:v>38936</c:v>
                </c:pt>
                <c:pt idx="3">
                  <c:v>35905</c:v>
                </c:pt>
                <c:pt idx="4">
                  <c:v>33651</c:v>
                </c:pt>
                <c:pt idx="5">
                  <c:v>26435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7191888"/>
        <c:axId val="227192448"/>
      </c:barChart>
      <c:catAx>
        <c:axId val="2271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7192448"/>
        <c:crosses val="autoZero"/>
        <c:auto val="1"/>
        <c:lblAlgn val="ctr"/>
        <c:lblOffset val="100"/>
        <c:noMultiLvlLbl val="0"/>
      </c:catAx>
      <c:valAx>
        <c:axId val="22719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71918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271</c:v>
                </c:pt>
                <c:pt idx="1">
                  <c:v>422</c:v>
                </c:pt>
                <c:pt idx="2">
                  <c:v>504</c:v>
                </c:pt>
                <c:pt idx="3">
                  <c:v>462</c:v>
                </c:pt>
                <c:pt idx="4">
                  <c:v>441</c:v>
                </c:pt>
                <c:pt idx="5">
                  <c:v>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194688"/>
        <c:axId val="227195248"/>
      </c:lineChart>
      <c:catAx>
        <c:axId val="22719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7195248"/>
        <c:crosses val="autoZero"/>
        <c:auto val="1"/>
        <c:lblAlgn val="ctr"/>
        <c:lblOffset val="100"/>
        <c:noMultiLvlLbl val="0"/>
      </c:catAx>
      <c:valAx>
        <c:axId val="227195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7194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12012</c:v>
                </c:pt>
                <c:pt idx="1">
                  <c:v>17716</c:v>
                </c:pt>
                <c:pt idx="2">
                  <c:v>19920</c:v>
                </c:pt>
                <c:pt idx="3">
                  <c:v>16448</c:v>
                </c:pt>
                <c:pt idx="4">
                  <c:v>15891</c:v>
                </c:pt>
                <c:pt idx="5">
                  <c:v>12333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344704"/>
        <c:axId val="114345264"/>
      </c:barChart>
      <c:catAx>
        <c:axId val="1143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345264"/>
        <c:crosses val="autoZero"/>
        <c:auto val="1"/>
        <c:lblAlgn val="ctr"/>
        <c:lblOffset val="100"/>
        <c:noMultiLvlLbl val="0"/>
      </c:catAx>
      <c:valAx>
        <c:axId val="11434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4344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720644245441686E-2"/>
          <c:w val="0.97708333333333353"/>
          <c:h val="0.954279355754558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3.0052903543307086E-2"/>
                  <c:y val="6.744875041421039E-2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1.1093996062992124E-2"/>
                  <c:y val="3.12173489717355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323135829652625"/>
                  <c:y val="5.38224016511158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311023622047188E-2"/>
                  <c:y val="-0.230802380914119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5887139107611579E-2"/>
                  <c:y val="-0.137071037424214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9978428477690302E-2"/>
                  <c:y val="-1.4229706339295299E-3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-5.3861056430446211E-2"/>
                  <c:y val="-0.24818439487633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189827398865747E-3"/>
                  <c:y val="-0.100870340542641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5167002660942208"/>
                  <c:y val="-0.115084459221292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5596494315109343E-2"/>
                  <c:y val="2.0771046657853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9669619422572196E-2"/>
                  <c:y val="4.853522936004986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რაჭა,ქვ.სვანეთი</c:v>
                </c:pt>
                <c:pt idx="6">
                  <c:v>სამეგრელო,ზემო სვანეთი</c:v>
                </c:pt>
                <c:pt idx="7">
                  <c:v>სამცხე</c:v>
                </c:pt>
                <c:pt idx="8">
                  <c:v>თბილისი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186</c:v>
                </c:pt>
                <c:pt idx="1">
                  <c:v>101</c:v>
                </c:pt>
                <c:pt idx="2">
                  <c:v>888</c:v>
                </c:pt>
                <c:pt idx="3">
                  <c:v>347</c:v>
                </c:pt>
                <c:pt idx="4">
                  <c:v>130</c:v>
                </c:pt>
                <c:pt idx="5">
                  <c:v>38</c:v>
                </c:pt>
                <c:pt idx="6">
                  <c:v>207</c:v>
                </c:pt>
                <c:pt idx="7">
                  <c:v>95</c:v>
                </c:pt>
                <c:pt idx="8">
                  <c:v>1418</c:v>
                </c:pt>
                <c:pt idx="9">
                  <c:v>296</c:v>
                </c:pt>
                <c:pt idx="10">
                  <c:v>204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142</c:v>
                </c:pt>
                <c:pt idx="1">
                  <c:v>226</c:v>
                </c:pt>
                <c:pt idx="2">
                  <c:v>260</c:v>
                </c:pt>
                <c:pt idx="3">
                  <c:v>222</c:v>
                </c:pt>
                <c:pt idx="4">
                  <c:v>217</c:v>
                </c:pt>
                <c:pt idx="5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347504"/>
        <c:axId val="114348064"/>
      </c:lineChart>
      <c:catAx>
        <c:axId val="1143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348064"/>
        <c:crosses val="autoZero"/>
        <c:auto val="1"/>
        <c:lblAlgn val="ctr"/>
        <c:lblOffset val="100"/>
        <c:noMultiLvlLbl val="0"/>
      </c:catAx>
      <c:valAx>
        <c:axId val="114348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4347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1920</c:v>
                </c:pt>
                <c:pt idx="1">
                  <c:v>1942</c:v>
                </c:pt>
                <c:pt idx="2">
                  <c:v>1718</c:v>
                </c:pt>
                <c:pt idx="3">
                  <c:v>3089</c:v>
                </c:pt>
                <c:pt idx="4">
                  <c:v>1663</c:v>
                </c:pt>
                <c:pt idx="5">
                  <c:v>1658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350304"/>
        <c:axId val="114350864"/>
      </c:barChart>
      <c:catAx>
        <c:axId val="11435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350864"/>
        <c:crosses val="autoZero"/>
        <c:auto val="1"/>
        <c:lblAlgn val="ctr"/>
        <c:lblOffset val="100"/>
        <c:noMultiLvlLbl val="0"/>
      </c:catAx>
      <c:valAx>
        <c:axId val="11435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4350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23</c:v>
                </c:pt>
                <c:pt idx="2">
                  <c:v>23</c:v>
                </c:pt>
                <c:pt idx="3">
                  <c:v>35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345136"/>
        <c:axId val="219345696"/>
      </c:lineChart>
      <c:catAx>
        <c:axId val="2193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345696"/>
        <c:crosses val="autoZero"/>
        <c:auto val="1"/>
        <c:lblAlgn val="ctr"/>
        <c:lblOffset val="100"/>
        <c:noMultiLvlLbl val="0"/>
      </c:catAx>
      <c:valAx>
        <c:axId val="21934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34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3851</c:v>
                </c:pt>
                <c:pt idx="1">
                  <c:v>6185</c:v>
                </c:pt>
                <c:pt idx="2">
                  <c:v>6257</c:v>
                </c:pt>
                <c:pt idx="3">
                  <c:v>5687</c:v>
                </c:pt>
                <c:pt idx="4">
                  <c:v>5483</c:v>
                </c:pt>
                <c:pt idx="5">
                  <c:v>3531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347936"/>
        <c:axId val="219348496"/>
      </c:barChart>
      <c:catAx>
        <c:axId val="21934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348496"/>
        <c:crosses val="autoZero"/>
        <c:auto val="1"/>
        <c:lblAlgn val="ctr"/>
        <c:lblOffset val="100"/>
        <c:noMultiLvlLbl val="0"/>
      </c:catAx>
      <c:valAx>
        <c:axId val="21934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347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85</c:v>
                </c:pt>
                <c:pt idx="1">
                  <c:v>131</c:v>
                </c:pt>
                <c:pt idx="2">
                  <c:v>154</c:v>
                </c:pt>
                <c:pt idx="3">
                  <c:v>123</c:v>
                </c:pt>
                <c:pt idx="4">
                  <c:v>132</c:v>
                </c:pt>
                <c:pt idx="5">
                  <c:v>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350736"/>
        <c:axId val="244069504"/>
      </c:lineChart>
      <c:catAx>
        <c:axId val="2193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4069504"/>
        <c:crosses val="autoZero"/>
        <c:auto val="1"/>
        <c:lblAlgn val="ctr"/>
        <c:lblOffset val="100"/>
        <c:noMultiLvlLbl val="0"/>
      </c:catAx>
      <c:valAx>
        <c:axId val="244069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350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30647</c:v>
                </c:pt>
                <c:pt idx="1">
                  <c:v>41344</c:v>
                </c:pt>
                <c:pt idx="2">
                  <c:v>53337</c:v>
                </c:pt>
                <c:pt idx="3">
                  <c:v>49041</c:v>
                </c:pt>
                <c:pt idx="4">
                  <c:v>47797</c:v>
                </c:pt>
                <c:pt idx="5">
                  <c:v>35132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4071744"/>
        <c:axId val="244072304"/>
      </c:barChart>
      <c:catAx>
        <c:axId val="2440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4072304"/>
        <c:crosses val="autoZero"/>
        <c:auto val="1"/>
        <c:lblAlgn val="ctr"/>
        <c:lblOffset val="100"/>
        <c:noMultiLvlLbl val="0"/>
      </c:catAx>
      <c:valAx>
        <c:axId val="24407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40717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262</c:v>
                </c:pt>
                <c:pt idx="1">
                  <c:v>395</c:v>
                </c:pt>
                <c:pt idx="2">
                  <c:v>510</c:v>
                </c:pt>
                <c:pt idx="3">
                  <c:v>451</c:v>
                </c:pt>
                <c:pt idx="4">
                  <c:v>475</c:v>
                </c:pt>
                <c:pt idx="5">
                  <c:v>330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074544"/>
        <c:axId val="244075104"/>
      </c:lineChart>
      <c:catAx>
        <c:axId val="24407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4075104"/>
        <c:crosses val="autoZero"/>
        <c:auto val="1"/>
        <c:lblAlgn val="ctr"/>
        <c:lblOffset val="100"/>
        <c:noMultiLvlLbl val="0"/>
      </c:catAx>
      <c:valAx>
        <c:axId val="244075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4074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50222</c:v>
                </c:pt>
                <c:pt idx="1">
                  <c:v>70049</c:v>
                </c:pt>
                <c:pt idx="2">
                  <c:v>83919</c:v>
                </c:pt>
                <c:pt idx="3">
                  <c:v>72172</c:v>
                </c:pt>
                <c:pt idx="4">
                  <c:v>79404</c:v>
                </c:pt>
                <c:pt idx="5">
                  <c:v>62463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1500880"/>
        <c:axId val="231501440"/>
      </c:barChart>
      <c:catAx>
        <c:axId val="2315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1501440"/>
        <c:crosses val="autoZero"/>
        <c:auto val="1"/>
        <c:lblAlgn val="ctr"/>
        <c:lblOffset val="100"/>
        <c:noMultiLvlLbl val="0"/>
      </c:catAx>
      <c:valAx>
        <c:axId val="23150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1500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367</c:v>
                </c:pt>
                <c:pt idx="1">
                  <c:v>531</c:v>
                </c:pt>
                <c:pt idx="2">
                  <c:v>675</c:v>
                </c:pt>
                <c:pt idx="3">
                  <c:v>561</c:v>
                </c:pt>
                <c:pt idx="4">
                  <c:v>628</c:v>
                </c:pt>
                <c:pt idx="5">
                  <c:v>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503680"/>
        <c:axId val="231504240"/>
      </c:lineChart>
      <c:catAx>
        <c:axId val="2315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1504240"/>
        <c:crosses val="autoZero"/>
        <c:auto val="1"/>
        <c:lblAlgn val="ctr"/>
        <c:lblOffset val="100"/>
        <c:noMultiLvlLbl val="0"/>
      </c:catAx>
      <c:valAx>
        <c:axId val="231504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1503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15398</c:v>
                </c:pt>
                <c:pt idx="1">
                  <c:v>21400</c:v>
                </c:pt>
                <c:pt idx="2">
                  <c:v>25186</c:v>
                </c:pt>
                <c:pt idx="3">
                  <c:v>21808</c:v>
                </c:pt>
                <c:pt idx="4">
                  <c:v>25172</c:v>
                </c:pt>
                <c:pt idx="5">
                  <c:v>22524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1506480"/>
        <c:axId val="231507040"/>
      </c:barChart>
      <c:catAx>
        <c:axId val="23150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1507040"/>
        <c:crosses val="autoZero"/>
        <c:auto val="1"/>
        <c:lblAlgn val="ctr"/>
        <c:lblOffset val="100"/>
        <c:noMultiLvlLbl val="0"/>
      </c:catAx>
      <c:valAx>
        <c:axId val="23150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1506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720644245441686E-2"/>
          <c:w val="0.97708333333333353"/>
          <c:h val="0.954279355754558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4.4947096456692835E-2"/>
                  <c:y val="-2.7752679236845426E-3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1.1093996062992124E-2"/>
                  <c:y val="3.12173489717355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323135829652625"/>
                  <c:y val="5.38224016511158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311023622047188E-2"/>
                  <c:y val="-0.230802380914119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5887139107611579E-2"/>
                  <c:y val="-0.137071037424214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9978428477690302E-2"/>
                  <c:y val="-1.4229706339295299E-3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-5.3861056430446211E-2"/>
                  <c:y val="-0.24818439487633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189827398865747E-3"/>
                  <c:y val="-0.100870340542641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5167002660942208"/>
                  <c:y val="-0.115084459221292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5596494315109343E-2"/>
                  <c:y val="2.0771046657853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9669619422572196E-2"/>
                  <c:y val="4.853522936004986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0416666666666666E-2"/>
                  <c:y val="1.08244261592285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რაჭა,ქვ.სვანეთი</c:v>
                </c:pt>
                <c:pt idx="6">
                  <c:v>სამეგრელო,ზემო სვანეთი</c:v>
                </c:pt>
                <c:pt idx="7">
                  <c:v>სამცხე</c:v>
                </c:pt>
                <c:pt idx="8">
                  <c:v>თბილისი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  <c:pt idx="11">
                  <c:v>აფხაზეთი</c:v>
                </c:pt>
                <c:pt idx="12">
                  <c:v>ცხინვალი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241</c:v>
                </c:pt>
                <c:pt idx="1">
                  <c:v>131</c:v>
                </c:pt>
                <c:pt idx="2">
                  <c:v>1112</c:v>
                </c:pt>
                <c:pt idx="3">
                  <c:v>430</c:v>
                </c:pt>
                <c:pt idx="4">
                  <c:v>176</c:v>
                </c:pt>
                <c:pt idx="5">
                  <c:v>56</c:v>
                </c:pt>
                <c:pt idx="6">
                  <c:v>242</c:v>
                </c:pt>
                <c:pt idx="7">
                  <c:v>122</c:v>
                </c:pt>
                <c:pt idx="8">
                  <c:v>1683</c:v>
                </c:pt>
                <c:pt idx="9">
                  <c:v>389</c:v>
                </c:pt>
                <c:pt idx="10">
                  <c:v>255</c:v>
                </c:pt>
                <c:pt idx="11">
                  <c:v>150</c:v>
                </c:pt>
                <c:pt idx="12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142</c:v>
                </c:pt>
                <c:pt idx="1">
                  <c:v>205</c:v>
                </c:pt>
                <c:pt idx="2">
                  <c:v>248</c:v>
                </c:pt>
                <c:pt idx="3">
                  <c:v>215</c:v>
                </c:pt>
                <c:pt idx="4">
                  <c:v>235</c:v>
                </c:pt>
                <c:pt idx="5">
                  <c:v>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975024"/>
        <c:axId val="221975584"/>
      </c:lineChart>
      <c:catAx>
        <c:axId val="2219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975584"/>
        <c:crosses val="autoZero"/>
        <c:auto val="1"/>
        <c:lblAlgn val="ctr"/>
        <c:lblOffset val="100"/>
        <c:noMultiLvlLbl val="0"/>
      </c:catAx>
      <c:valAx>
        <c:axId val="221975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197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16727</c:v>
                </c:pt>
                <c:pt idx="1">
                  <c:v>25141</c:v>
                </c:pt>
                <c:pt idx="2">
                  <c:v>32426</c:v>
                </c:pt>
                <c:pt idx="3">
                  <c:v>24874</c:v>
                </c:pt>
                <c:pt idx="4">
                  <c:v>27159</c:v>
                </c:pt>
                <c:pt idx="5">
                  <c:v>18824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977824"/>
        <c:axId val="221978384"/>
      </c:barChart>
      <c:catAx>
        <c:axId val="2219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978384"/>
        <c:crosses val="autoZero"/>
        <c:auto val="1"/>
        <c:lblAlgn val="ctr"/>
        <c:lblOffset val="100"/>
        <c:noMultiLvlLbl val="0"/>
      </c:catAx>
      <c:valAx>
        <c:axId val="22197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19778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169</c:v>
                </c:pt>
                <c:pt idx="1">
                  <c:v>266</c:v>
                </c:pt>
                <c:pt idx="2">
                  <c:v>353</c:v>
                </c:pt>
                <c:pt idx="3">
                  <c:v>284</c:v>
                </c:pt>
                <c:pt idx="4">
                  <c:v>311</c:v>
                </c:pt>
                <c:pt idx="5">
                  <c:v>233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980624"/>
        <c:axId val="221981184"/>
      </c:lineChart>
      <c:catAx>
        <c:axId val="2219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981184"/>
        <c:crosses val="autoZero"/>
        <c:auto val="1"/>
        <c:lblAlgn val="ctr"/>
        <c:lblOffset val="100"/>
        <c:noMultiLvlLbl val="0"/>
      </c:catAx>
      <c:valAx>
        <c:axId val="221981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1980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6351024"/>
        <c:axId val="236351584"/>
      </c:barChart>
      <c:catAx>
        <c:axId val="2363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351584"/>
        <c:crosses val="autoZero"/>
        <c:auto val="1"/>
        <c:lblAlgn val="ctr"/>
        <c:lblOffset val="100"/>
        <c:noMultiLvlLbl val="0"/>
      </c:catAx>
      <c:valAx>
        <c:axId val="23635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6351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53824"/>
        <c:axId val="236354384"/>
      </c:lineChart>
      <c:catAx>
        <c:axId val="23635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354384"/>
        <c:crosses val="autoZero"/>
        <c:auto val="1"/>
        <c:lblAlgn val="ctr"/>
        <c:lblOffset val="100"/>
        <c:noMultiLvlLbl val="0"/>
      </c:catAx>
      <c:valAx>
        <c:axId val="236354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6353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460</c:v>
                </c:pt>
                <c:pt idx="1">
                  <c:v>597</c:v>
                </c:pt>
                <c:pt idx="2">
                  <c:v>624</c:v>
                </c:pt>
                <c:pt idx="3">
                  <c:v>422</c:v>
                </c:pt>
                <c:pt idx="4">
                  <c:v>293</c:v>
                </c:pt>
                <c:pt idx="5">
                  <c:v>277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6356624"/>
        <c:axId val="236357184"/>
      </c:barChart>
      <c:catAx>
        <c:axId val="23635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357184"/>
        <c:crosses val="autoZero"/>
        <c:auto val="1"/>
        <c:lblAlgn val="ctr"/>
        <c:lblOffset val="100"/>
        <c:noMultiLvlLbl val="0"/>
      </c:catAx>
      <c:valAx>
        <c:axId val="23635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6356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162</c:v>
                </c:pt>
                <c:pt idx="1">
                  <c:v>218</c:v>
                </c:pt>
                <c:pt idx="2">
                  <c:v>233</c:v>
                </c:pt>
                <c:pt idx="3">
                  <c:v>187</c:v>
                </c:pt>
                <c:pt idx="4">
                  <c:v>181</c:v>
                </c:pt>
                <c:pt idx="5">
                  <c:v>166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59424"/>
        <c:axId val="236359984"/>
      </c:lineChart>
      <c:catAx>
        <c:axId val="2363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359984"/>
        <c:crosses val="autoZero"/>
        <c:auto val="1"/>
        <c:lblAlgn val="ctr"/>
        <c:lblOffset val="100"/>
        <c:noMultiLvlLbl val="0"/>
      </c:catAx>
      <c:valAx>
        <c:axId val="236359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6359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193</c:v>
                </c:pt>
                <c:pt idx="1">
                  <c:v>258</c:v>
                </c:pt>
                <c:pt idx="2">
                  <c:v>177</c:v>
                </c:pt>
                <c:pt idx="3">
                  <c:v>218</c:v>
                </c:pt>
                <c:pt idx="4">
                  <c:v>183</c:v>
                </c:pt>
                <c:pt idx="5">
                  <c:v>149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6362224"/>
        <c:axId val="236362784"/>
      </c:barChart>
      <c:catAx>
        <c:axId val="23636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362784"/>
        <c:crosses val="autoZero"/>
        <c:auto val="1"/>
        <c:lblAlgn val="ctr"/>
        <c:lblOffset val="100"/>
        <c:noMultiLvlLbl val="0"/>
      </c:catAx>
      <c:valAx>
        <c:axId val="23636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63622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92</c:v>
                </c:pt>
                <c:pt idx="1">
                  <c:v>126</c:v>
                </c:pt>
                <c:pt idx="2">
                  <c:v>102</c:v>
                </c:pt>
                <c:pt idx="3">
                  <c:v>116</c:v>
                </c:pt>
                <c:pt idx="4">
                  <c:v>97</c:v>
                </c:pt>
                <c:pt idx="5">
                  <c:v>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65024"/>
        <c:axId val="166553104"/>
      </c:lineChart>
      <c:catAx>
        <c:axId val="2363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553104"/>
        <c:crosses val="autoZero"/>
        <c:auto val="1"/>
        <c:lblAlgn val="ctr"/>
        <c:lblOffset val="100"/>
        <c:noMultiLvlLbl val="0"/>
      </c:catAx>
      <c:valAx>
        <c:axId val="166553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636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150</c:v>
                </c:pt>
                <c:pt idx="2">
                  <c:v>120</c:v>
                </c:pt>
                <c:pt idx="3">
                  <c:v>155</c:v>
                </c:pt>
                <c:pt idx="4">
                  <c:v>114</c:v>
                </c:pt>
                <c:pt idx="5">
                  <c:v>225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6555344"/>
        <c:axId val="166555904"/>
      </c:barChart>
      <c:catAx>
        <c:axId val="1665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555904"/>
        <c:crosses val="autoZero"/>
        <c:auto val="1"/>
        <c:lblAlgn val="ctr"/>
        <c:lblOffset val="100"/>
        <c:noMultiLvlLbl val="0"/>
      </c:catAx>
      <c:valAx>
        <c:axId val="16655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6555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51155146532612E-2"/>
          <c:y val="0"/>
          <c:w val="0.9837488448534675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4027866332437428E-2"/>
                  <c:y val="7.7272491836098049E-4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5887714229545105"/>
                  <c:y val="-4.07944150197326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376871509364076E-2"/>
                  <c:y val="0.245046148681991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81008104417052"/>
                  <c:y val="-0.321333511608139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11881503040402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9797845965645453"/>
                  <c:y val="-2.9433411348636861E-3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.1782954327994114"/>
                  <c:y val="-0.182349429058873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846498893189087E-2"/>
                  <c:y val="-0.20285645224303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5167002660942208"/>
                  <c:y val="-0.115084459221292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0091527149317989"/>
                  <c:y val="0.21709414475673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24335911036195501"/>
                  <c:y val="2.54238342975832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იმერეთი</c:v>
                </c:pt>
                <c:pt idx="2">
                  <c:v>კახეთი</c:v>
                </c:pt>
                <c:pt idx="3">
                  <c:v>მცხეთა–მთიანეთი</c:v>
                </c:pt>
                <c:pt idx="4">
                  <c:v>რაჭა, ქვ.სვანეთი</c:v>
                </c:pt>
                <c:pt idx="5">
                  <c:v>სამეგრელო,ზემო სვანეთი</c:v>
                </c:pt>
                <c:pt idx="6">
                  <c:v>სამცხე-ჯავახეთი</c:v>
                </c:pt>
                <c:pt idx="7">
                  <c:v>თბილისი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გურია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</c:v>
                </c:pt>
                <c:pt idx="1">
                  <c:v>50</c:v>
                </c:pt>
                <c:pt idx="2">
                  <c:v>24</c:v>
                </c:pt>
                <c:pt idx="3">
                  <c:v>8</c:v>
                </c:pt>
                <c:pt idx="4">
                  <c:v>3</c:v>
                </c:pt>
                <c:pt idx="5">
                  <c:v>11</c:v>
                </c:pt>
                <c:pt idx="6">
                  <c:v>11</c:v>
                </c:pt>
                <c:pt idx="7">
                  <c:v>51</c:v>
                </c:pt>
                <c:pt idx="8">
                  <c:v>11</c:v>
                </c:pt>
                <c:pt idx="9">
                  <c:v>16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8</c:v>
                </c:pt>
                <c:pt idx="3">
                  <c:v>12</c:v>
                </c:pt>
                <c:pt idx="4">
                  <c:v>8</c:v>
                </c:pt>
                <c:pt idx="5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558144"/>
        <c:axId val="166558704"/>
      </c:lineChart>
      <c:catAx>
        <c:axId val="1665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558704"/>
        <c:crosses val="autoZero"/>
        <c:auto val="1"/>
        <c:lblAlgn val="ctr"/>
        <c:lblOffset val="100"/>
        <c:noMultiLvlLbl val="0"/>
      </c:catAx>
      <c:valAx>
        <c:axId val="166558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6558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322</c:v>
                </c:pt>
                <c:pt idx="2">
                  <c:v>5</c:v>
                </c:pt>
                <c:pt idx="3">
                  <c:v>186</c:v>
                </c:pt>
                <c:pt idx="4">
                  <c:v>109</c:v>
                </c:pt>
                <c:pt idx="5">
                  <c:v>127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6232848"/>
        <c:axId val="246233408"/>
      </c:barChart>
      <c:catAx>
        <c:axId val="2462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6233408"/>
        <c:crosses val="autoZero"/>
        <c:auto val="1"/>
        <c:lblAlgn val="ctr"/>
        <c:lblOffset val="100"/>
        <c:noMultiLvlLbl val="0"/>
      </c:catAx>
      <c:valAx>
        <c:axId val="24623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6232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235648"/>
        <c:axId val="246236208"/>
      </c:lineChart>
      <c:catAx>
        <c:axId val="24623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6236208"/>
        <c:crosses val="autoZero"/>
        <c:auto val="1"/>
        <c:lblAlgn val="ctr"/>
        <c:lblOffset val="100"/>
        <c:noMultiLvlLbl val="0"/>
      </c:catAx>
      <c:valAx>
        <c:axId val="246236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6235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51</c:v>
                </c:pt>
                <c:pt idx="2">
                  <c:v>42</c:v>
                </c:pt>
                <c:pt idx="3">
                  <c:v>60</c:v>
                </c:pt>
                <c:pt idx="4">
                  <c:v>52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6238448"/>
        <c:axId val="246239008"/>
      </c:barChart>
      <c:catAx>
        <c:axId val="24623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6239008"/>
        <c:crosses val="autoZero"/>
        <c:auto val="1"/>
        <c:lblAlgn val="ctr"/>
        <c:lblOffset val="100"/>
        <c:noMultiLvlLbl val="0"/>
      </c:catAx>
      <c:valAx>
        <c:axId val="24623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6238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25</c:v>
                </c:pt>
                <c:pt idx="2">
                  <c:v>21</c:v>
                </c:pt>
                <c:pt idx="3">
                  <c:v>29</c:v>
                </c:pt>
                <c:pt idx="4">
                  <c:v>30</c:v>
                </c:pt>
                <c:pt idx="5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056560"/>
        <c:axId val="222057120"/>
      </c:lineChart>
      <c:catAx>
        <c:axId val="22205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057120"/>
        <c:crosses val="autoZero"/>
        <c:auto val="1"/>
        <c:lblAlgn val="ctr"/>
        <c:lblOffset val="100"/>
        <c:noMultiLvlLbl val="0"/>
      </c:catAx>
      <c:valAx>
        <c:axId val="222057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056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1226</c:v>
                </c:pt>
                <c:pt idx="1">
                  <c:v>1664</c:v>
                </c:pt>
                <c:pt idx="2">
                  <c:v>1872</c:v>
                </c:pt>
                <c:pt idx="3">
                  <c:v>2208</c:v>
                </c:pt>
                <c:pt idx="4">
                  <c:v>3348</c:v>
                </c:pt>
                <c:pt idx="5">
                  <c:v>1300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059360"/>
        <c:axId val="222059920"/>
      </c:barChart>
      <c:catAx>
        <c:axId val="22205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059920"/>
        <c:crosses val="autoZero"/>
        <c:auto val="1"/>
        <c:lblAlgn val="ctr"/>
        <c:lblOffset val="100"/>
        <c:noMultiLvlLbl val="0"/>
      </c:catAx>
      <c:valAx>
        <c:axId val="22205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059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16</c:v>
                </c:pt>
                <c:pt idx="5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062160"/>
        <c:axId val="222062720"/>
      </c:lineChart>
      <c:catAx>
        <c:axId val="2220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062720"/>
        <c:crosses val="autoZero"/>
        <c:auto val="1"/>
        <c:lblAlgn val="ctr"/>
        <c:lblOffset val="100"/>
        <c:noMultiLvlLbl val="0"/>
      </c:catAx>
      <c:valAx>
        <c:axId val="222062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062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11599</c:v>
                </c:pt>
                <c:pt idx="1">
                  <c:v>17480</c:v>
                </c:pt>
                <c:pt idx="2">
                  <c:v>22995</c:v>
                </c:pt>
                <c:pt idx="3">
                  <c:v>21750</c:v>
                </c:pt>
                <c:pt idx="4">
                  <c:v>14836</c:v>
                </c:pt>
                <c:pt idx="5">
                  <c:v>14967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064960"/>
        <c:axId val="222065520"/>
      </c:barChart>
      <c:catAx>
        <c:axId val="2220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065520"/>
        <c:crosses val="autoZero"/>
        <c:auto val="1"/>
        <c:lblAlgn val="ctr"/>
        <c:lblOffset val="100"/>
        <c:noMultiLvlLbl val="0"/>
      </c:catAx>
      <c:valAx>
        <c:axId val="22206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064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3.09-9.09</c:v>
                </c:pt>
                <c:pt idx="1">
                  <c:v>10.09-16.09</c:v>
                </c:pt>
                <c:pt idx="2">
                  <c:v>17.09-23.09</c:v>
                </c:pt>
                <c:pt idx="3">
                  <c:v>24.09-30.09</c:v>
                </c:pt>
                <c:pt idx="4">
                  <c:v>01.10-07.10</c:v>
                </c:pt>
                <c:pt idx="5">
                  <c:v>08.10-14.10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</c:v>
                </c:pt>
                <c:pt idx="1">
                  <c:v>134</c:v>
                </c:pt>
                <c:pt idx="2">
                  <c:v>193</c:v>
                </c:pt>
                <c:pt idx="3">
                  <c:v>175</c:v>
                </c:pt>
                <c:pt idx="4">
                  <c:v>173</c:v>
                </c:pt>
                <c:pt idx="5">
                  <c:v>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067760"/>
        <c:axId val="222068320"/>
      </c:lineChart>
      <c:catAx>
        <c:axId val="2220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068320"/>
        <c:crosses val="autoZero"/>
        <c:auto val="1"/>
        <c:lblAlgn val="ctr"/>
        <c:lblOffset val="100"/>
        <c:noMultiLvlLbl val="0"/>
      </c:catAx>
      <c:valAx>
        <c:axId val="222068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067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51155146532612E-2"/>
          <c:y val="0"/>
          <c:w val="0.9837488448534675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5.029758398797101E-2"/>
                  <c:y val="1.6070630550760742E-2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5887714229545105"/>
                  <c:y val="-4.07944150197326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376871509364076E-2"/>
                  <c:y val="0.245046148681991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018592378220442"/>
                  <c:y val="-0.191301361539447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934239296302702E-2"/>
                  <c:y val="-0.183574867588797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332190401482601"/>
                  <c:y val="4.5500026701068889E-2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.1782954327994114"/>
                  <c:y val="-0.182349429058873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846498893189087E-2"/>
                  <c:y val="-0.20285645224303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5167002660942208"/>
                  <c:y val="-0.115084459221292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0091527149317989"/>
                  <c:y val="0.21709414475673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25073494586649758"/>
                  <c:y val="0.13505882466311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იმერეთი</c:v>
                </c:pt>
                <c:pt idx="2">
                  <c:v>კახეთი</c:v>
                </c:pt>
                <c:pt idx="3">
                  <c:v>მცხეთა–მთიანეთი</c:v>
                </c:pt>
                <c:pt idx="4">
                  <c:v>რაჭა, ქვ.სვანეთი</c:v>
                </c:pt>
                <c:pt idx="5">
                  <c:v>სამეგრელო,ზემო სვანეთი</c:v>
                </c:pt>
                <c:pt idx="6">
                  <c:v>სამცხე</c:v>
                </c:pt>
                <c:pt idx="7">
                  <c:v>თბილისი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აფხაზეთი</c:v>
                </c:pt>
                <c:pt idx="11">
                  <c:v>ცხინვალი</c:v>
                </c:pt>
                <c:pt idx="12">
                  <c:v>გურია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30</c:v>
                </c:pt>
                <c:pt idx="1">
                  <c:v>71</c:v>
                </c:pt>
                <c:pt idx="2">
                  <c:v>26</c:v>
                </c:pt>
                <c:pt idx="3">
                  <c:v>11</c:v>
                </c:pt>
                <c:pt idx="4">
                  <c:v>4</c:v>
                </c:pt>
                <c:pt idx="5">
                  <c:v>12</c:v>
                </c:pt>
                <c:pt idx="6">
                  <c:v>11</c:v>
                </c:pt>
                <c:pt idx="7">
                  <c:v>75</c:v>
                </c:pt>
                <c:pt idx="8">
                  <c:v>16</c:v>
                </c:pt>
                <c:pt idx="9">
                  <c:v>23</c:v>
                </c:pt>
                <c:pt idx="10">
                  <c:v>7</c:v>
                </c:pt>
                <c:pt idx="11">
                  <c:v>1</c:v>
                </c:pt>
                <c:pt idx="1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94628320323827E-3"/>
          <c:y val="0"/>
          <c:w val="0.9837488448534677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5.0297583987971024E-2"/>
                  <c:y val="1.6070630550760742E-2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5887714229545111"/>
                  <c:y val="-4.07944150197326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234953948941987E-2"/>
                  <c:y val="-4.33673541087725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15290184437507"/>
                  <c:y val="-3.06735053524601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722316345325788E-2"/>
                  <c:y val="-2.0075991643569262E-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104928174612412E-2"/>
                  <c:y val="-2.8439819070146272E-2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2.504686607815514E-3"/>
                  <c:y val="-0.149203966855340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046510837783598E-2"/>
                  <c:y val="-0.113618669387365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131353176395816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747968184788462E-2"/>
                  <c:y val="3.738149644032874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6468353164683533"/>
                  <c:y val="2.28741833588499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სამეგრელო,ზემო სვანეთი</c:v>
                </c:pt>
                <c:pt idx="6">
                  <c:v>თბილისი</c:v>
                </c:pt>
                <c:pt idx="7">
                  <c:v>სამცხე–ჯავახთი</c:v>
                </c:pt>
                <c:pt idx="8">
                  <c:v>რაჭა–ლეჩხუმი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70</c:v>
                </c:pt>
                <c:pt idx="1">
                  <c:v>34</c:v>
                </c:pt>
                <c:pt idx="2">
                  <c:v>287</c:v>
                </c:pt>
                <c:pt idx="3">
                  <c:v>140</c:v>
                </c:pt>
                <c:pt idx="4">
                  <c:v>48</c:v>
                </c:pt>
                <c:pt idx="5">
                  <c:v>103</c:v>
                </c:pt>
                <c:pt idx="6">
                  <c:v>310</c:v>
                </c:pt>
                <c:pt idx="7">
                  <c:v>35</c:v>
                </c:pt>
                <c:pt idx="8">
                  <c:v>82</c:v>
                </c:pt>
                <c:pt idx="9">
                  <c:v>72</c:v>
                </c:pt>
                <c:pt idx="10">
                  <c:v>137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94628320323827E-3"/>
          <c:y val="0"/>
          <c:w val="0.9837488448534677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5.0297583987971024E-2"/>
                  <c:y val="1.6070630550760742E-2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5887714229545111"/>
                  <c:y val="-4.07944150197326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234953948941987E-2"/>
                  <c:y val="-4.33673541087725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15290184437507"/>
                  <c:y val="-3.06735053524601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722316345325788E-2"/>
                  <c:y val="-2.0075991643569262E-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104928174612412E-2"/>
                  <c:y val="-2.8439819070146272E-2"/>
                </c:manualLayout>
              </c:layout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2.504686607815514E-3"/>
                  <c:y val="-0.149203966855340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846498893189087E-2"/>
                  <c:y val="-0.20285645224303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131353176395816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747968184788462E-2"/>
                  <c:y val="3.738149644032874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0854739308256931E-2"/>
                  <c:y val="2.79734852363165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211235798007807E-2"/>
                  <c:y val="9.202031529746395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სამეგრელო,ზემო სვანეთი</c:v>
                </c:pt>
                <c:pt idx="6">
                  <c:v>თბილისი</c:v>
                </c:pt>
                <c:pt idx="7">
                  <c:v>სამცხე–ჯავახთი</c:v>
                </c:pt>
                <c:pt idx="8">
                  <c:v>რაჭა–ლეჩხუმი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  <c:pt idx="11">
                  <c:v>აფხაზეთი</c:v>
                </c:pt>
                <c:pt idx="12">
                  <c:v>ცხინვალი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81</c:v>
                </c:pt>
                <c:pt idx="1">
                  <c:v>46</c:v>
                </c:pt>
                <c:pt idx="2">
                  <c:v>304</c:v>
                </c:pt>
                <c:pt idx="3">
                  <c:v>149</c:v>
                </c:pt>
                <c:pt idx="4">
                  <c:v>58</c:v>
                </c:pt>
                <c:pt idx="5">
                  <c:v>103</c:v>
                </c:pt>
                <c:pt idx="6">
                  <c:v>286</c:v>
                </c:pt>
                <c:pt idx="7">
                  <c:v>39</c:v>
                </c:pt>
                <c:pt idx="8">
                  <c:v>89</c:v>
                </c:pt>
                <c:pt idx="9">
                  <c:v>94</c:v>
                </c:pt>
                <c:pt idx="10">
                  <c:v>137</c:v>
                </c:pt>
                <c:pt idx="11">
                  <c:v>108</c:v>
                </c:pt>
                <c:pt idx="12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dirty="0" smtClean="0"/>
              <a:t>საპენსიო ასაკის მქონე</a:t>
            </a:r>
            <a:r>
              <a:rPr lang="ka-GE" sz="1400" baseline="0" dirty="0" smtClean="0"/>
              <a:t> ბენეფიციარების  მიერ შეძენილი მედიკამენტების  რაოდენობა თითოეული  სავაჭრო დასახელების მედიკამენტის მიხედვით (ბენეფიციარი/მედიკამენტის რაოდენობა)</a:t>
            </a:r>
            <a:endParaRPr lang="ka-GE" sz="1400" dirty="0"/>
          </a:p>
        </c:rich>
      </c:tx>
      <c:layout>
        <c:manualLayout>
          <c:xMode val="edge"/>
          <c:yMode val="edge"/>
          <c:x val="0.1321203222240700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508681049643205E-2"/>
          <c:y val="0.10531481481481481"/>
          <c:w val="0.92282186049592629"/>
          <c:h val="0.5295266841644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 w="12700" cap="rnd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ლოზაპი 100მგ/ლორისტა </c:v>
                </c:pt>
                <c:pt idx="3">
                  <c:v>ეგილოკი 100მგ</c:v>
                </c:pt>
                <c:pt idx="4">
                  <c:v>კორდარონი 200მგ</c:v>
                </c:pt>
                <c:pt idx="5">
                  <c:v>ვარფარინ–ნიკომედი 2.5მგ</c:v>
                </c:pt>
                <c:pt idx="6">
                  <c:v>დიგოქსინი–გრინდექსი 0.25მგ</c:v>
                </c:pt>
                <c:pt idx="7">
                  <c:v>ვეროშპირონი 25მგ</c:v>
                </c:pt>
                <c:pt idx="8">
                  <c:v>ატორისი 20მგ</c:v>
                </c:pt>
                <c:pt idx="9">
                  <c:v>ზილტი 75მგ</c:v>
                </c:pt>
                <c:pt idx="10">
                  <c:v>მონოსანი 40მგ</c:v>
                </c:pt>
                <c:pt idx="11">
                  <c:v>ფუროსემიდი 40მგ</c:v>
                </c:pt>
                <c:pt idx="12">
                  <c:v>ამლოდიპინი 5მგ</c:v>
                </c:pt>
                <c:pt idx="13">
                  <c:v>სიოფორი 1000მგ</c:v>
                </c:pt>
                <c:pt idx="14">
                  <c:v>ამარილი 2მგ</c:v>
                </c:pt>
                <c:pt idx="15">
                  <c:v>დიაბეტონი MR</c:v>
                </c:pt>
                <c:pt idx="16">
                  <c:v>ალბუტეროლის სულფატი 0.5% 2.5მგ/0.5მლ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მედროლი 16მგ</c:v>
                </c:pt>
                <c:pt idx="20">
                  <c:v>პულმიკორტი 2მლ</c:v>
                </c:pt>
                <c:pt idx="21">
                  <c:v>ბრეტარისი ჯენუეირი 322მგკ 60 დოზა</c:v>
                </c:pt>
                <c:pt idx="22">
                  <c:v>თიროზოლი 5მგ</c:v>
                </c:pt>
                <c:pt idx="23">
                  <c:v>L – თიროქსინი 50მკგ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278</c:v>
                </c:pt>
                <c:pt idx="1">
                  <c:v>671</c:v>
                </c:pt>
                <c:pt idx="2">
                  <c:v>888</c:v>
                </c:pt>
                <c:pt idx="3">
                  <c:v>598</c:v>
                </c:pt>
                <c:pt idx="4">
                  <c:v>278</c:v>
                </c:pt>
                <c:pt idx="5">
                  <c:v>403</c:v>
                </c:pt>
                <c:pt idx="6">
                  <c:v>253</c:v>
                </c:pt>
                <c:pt idx="7">
                  <c:v>550</c:v>
                </c:pt>
                <c:pt idx="8">
                  <c:v>1122</c:v>
                </c:pt>
                <c:pt idx="9">
                  <c:v>465</c:v>
                </c:pt>
                <c:pt idx="10">
                  <c:v>49</c:v>
                </c:pt>
                <c:pt idx="11">
                  <c:v>274</c:v>
                </c:pt>
                <c:pt idx="12">
                  <c:v>872</c:v>
                </c:pt>
                <c:pt idx="13">
                  <c:v>1332</c:v>
                </c:pt>
                <c:pt idx="14">
                  <c:v>528</c:v>
                </c:pt>
                <c:pt idx="15">
                  <c:v>714</c:v>
                </c:pt>
                <c:pt idx="16">
                  <c:v>1</c:v>
                </c:pt>
                <c:pt idx="17">
                  <c:v>356</c:v>
                </c:pt>
                <c:pt idx="18">
                  <c:v>162</c:v>
                </c:pt>
                <c:pt idx="19">
                  <c:v>21</c:v>
                </c:pt>
                <c:pt idx="20">
                  <c:v>9</c:v>
                </c:pt>
                <c:pt idx="21">
                  <c:v>52</c:v>
                </c:pt>
                <c:pt idx="22">
                  <c:v>30</c:v>
                </c:pt>
                <c:pt idx="23">
                  <c:v>420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მედიკამენტის რაოდენობა</c:v>
                </c:pt>
              </c:strCache>
            </c:strRef>
          </c:tx>
          <c:spPr>
            <a:solidFill>
              <a:schemeClr val="accent4"/>
            </a:solidFill>
            <a:ln w="19050" cap="rnd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24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ლოზაპი 100მგ/ლორისტა </c:v>
                </c:pt>
                <c:pt idx="3">
                  <c:v>ეგილოკი 100მგ</c:v>
                </c:pt>
                <c:pt idx="4">
                  <c:v>კორდარონი 200მგ</c:v>
                </c:pt>
                <c:pt idx="5">
                  <c:v>ვარფარინ–ნიკომედი 2.5მგ</c:v>
                </c:pt>
                <c:pt idx="6">
                  <c:v>დიგოქსინი–გრინდექსი 0.25მგ</c:v>
                </c:pt>
                <c:pt idx="7">
                  <c:v>ვეროშპირონი 25მგ</c:v>
                </c:pt>
                <c:pt idx="8">
                  <c:v>ატორისი 20მგ</c:v>
                </c:pt>
                <c:pt idx="9">
                  <c:v>ზილტი 75მგ</c:v>
                </c:pt>
                <c:pt idx="10">
                  <c:v>მონოსანი 40მგ</c:v>
                </c:pt>
                <c:pt idx="11">
                  <c:v>ფუროსემიდი 40მგ</c:v>
                </c:pt>
                <c:pt idx="12">
                  <c:v>ამლოდიპინი 5მგ</c:v>
                </c:pt>
                <c:pt idx="13">
                  <c:v>სიოფორი 1000მგ</c:v>
                </c:pt>
                <c:pt idx="14">
                  <c:v>ამარილი 2მგ</c:v>
                </c:pt>
                <c:pt idx="15">
                  <c:v>დიაბეტონი MR</c:v>
                </c:pt>
                <c:pt idx="16">
                  <c:v>ალბუტეროლის სულფატი 0.5% 2.5მგ/0.5მლ</c:v>
                </c:pt>
                <c:pt idx="17">
                  <c:v>სერეტიდი დისკუსი 50/250მკგ ინჰ 60 დოზა</c:v>
                </c:pt>
                <c:pt idx="18">
                  <c:v>სალბუტამოლი. 200 დოზა</c:v>
                </c:pt>
                <c:pt idx="19">
                  <c:v>მედროლი 16მგ</c:v>
                </c:pt>
                <c:pt idx="20">
                  <c:v>პულმიკორტი 2მლ</c:v>
                </c:pt>
                <c:pt idx="21">
                  <c:v>ბრეტარისი ჯენუეირი 322მგკ 60 დოზა</c:v>
                </c:pt>
                <c:pt idx="22">
                  <c:v>თიროზოლი 5მგ</c:v>
                </c:pt>
                <c:pt idx="23">
                  <c:v>L – თიროქსინი 50მკგ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20400</c:v>
                </c:pt>
                <c:pt idx="1">
                  <c:v>48921</c:v>
                </c:pt>
                <c:pt idx="2">
                  <c:v>54489</c:v>
                </c:pt>
                <c:pt idx="3">
                  <c:v>29764</c:v>
                </c:pt>
                <c:pt idx="4">
                  <c:v>18271</c:v>
                </c:pt>
                <c:pt idx="5">
                  <c:v>35558</c:v>
                </c:pt>
                <c:pt idx="6">
                  <c:v>15732</c:v>
                </c:pt>
                <c:pt idx="7">
                  <c:v>41596</c:v>
                </c:pt>
                <c:pt idx="8">
                  <c:v>74542</c:v>
                </c:pt>
                <c:pt idx="9">
                  <c:v>27734</c:v>
                </c:pt>
                <c:pt idx="10">
                  <c:v>3098</c:v>
                </c:pt>
                <c:pt idx="11">
                  <c:v>8971</c:v>
                </c:pt>
                <c:pt idx="12">
                  <c:v>79283</c:v>
                </c:pt>
                <c:pt idx="13">
                  <c:v>149301</c:v>
                </c:pt>
                <c:pt idx="14">
                  <c:v>50523</c:v>
                </c:pt>
                <c:pt idx="15">
                  <c:v>55576</c:v>
                </c:pt>
                <c:pt idx="16">
                  <c:v>10</c:v>
                </c:pt>
                <c:pt idx="17">
                  <c:v>687</c:v>
                </c:pt>
                <c:pt idx="18">
                  <c:v>263</c:v>
                </c:pt>
                <c:pt idx="19">
                  <c:v>280</c:v>
                </c:pt>
                <c:pt idx="20">
                  <c:v>118</c:v>
                </c:pt>
                <c:pt idx="21">
                  <c:v>62</c:v>
                </c:pt>
                <c:pt idx="22">
                  <c:v>4200</c:v>
                </c:pt>
                <c:pt idx="23">
                  <c:v>40168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7690976"/>
        <c:axId val="237691536"/>
      </c:barChart>
      <c:catAx>
        <c:axId val="2376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691536"/>
        <c:crosses val="autoZero"/>
        <c:auto val="1"/>
        <c:lblAlgn val="ctr"/>
        <c:lblOffset val="100"/>
        <c:noMultiLvlLbl val="0"/>
      </c:catAx>
      <c:valAx>
        <c:axId val="237691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69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3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5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5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8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4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87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6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51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1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7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89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53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2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3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7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25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6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6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1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81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CFBA-5FE6-4DAE-BA28-F07C446B8F7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7481-FF92-4D3D-9D18-F4E013ED4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FE90-7AAA-4988-90A6-451D347E2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4271211"/>
            <a:ext cx="9229859" cy="2586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„</a:t>
            </a:r>
            <a:r>
              <a:rPr lang="en-US" sz="3600" dirty="0" err="1">
                <a:solidFill>
                  <a:schemeClr val="tx1"/>
                </a:solidFill>
              </a:rPr>
              <a:t>ქრონიკული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დაავადებების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სამკურნალო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მედიკამენტებით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უზრუნველყოფის</a:t>
            </a:r>
            <a:r>
              <a:rPr lang="en-US" sz="3600" dirty="0">
                <a:solidFill>
                  <a:schemeClr val="tx1"/>
                </a:solidFill>
              </a:rPr>
              <a:t>“ </a:t>
            </a:r>
            <a:r>
              <a:rPr lang="en-US" sz="3600" dirty="0" err="1">
                <a:solidFill>
                  <a:schemeClr val="tx1"/>
                </a:solidFill>
              </a:rPr>
              <a:t>სახელმწიფო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პროგრამ</a:t>
            </a:r>
            <a:r>
              <a:rPr lang="ka-GE" sz="3600" dirty="0" smtClean="0">
                <a:solidFill>
                  <a:schemeClr val="tx1"/>
                </a:solidFill>
              </a:rPr>
              <a:t>ა</a:t>
            </a:r>
            <a:r>
              <a:rPr lang="ka-GE" sz="4800" dirty="0" smtClean="0"/>
              <a:t/>
            </a:r>
            <a:br>
              <a:rPr lang="ka-GE" sz="4800" dirty="0" smtClean="0"/>
            </a:br>
            <a:r>
              <a:rPr lang="ka-GE" sz="4800" dirty="0"/>
              <a:t/>
            </a:r>
            <a:br>
              <a:rPr lang="ka-GE" sz="4800" dirty="0"/>
            </a:br>
            <a:r>
              <a:rPr lang="ka-GE" sz="4800" dirty="0" smtClean="0"/>
              <a:t/>
            </a:r>
            <a:br>
              <a:rPr lang="ka-GE" sz="4800" dirty="0" smtClean="0"/>
            </a:br>
            <a:r>
              <a:rPr lang="ka-GE" sz="4800" dirty="0">
                <a:solidFill>
                  <a:schemeClr val="tx1"/>
                </a:solidFill>
              </a:rPr>
              <a:t/>
            </a:r>
            <a:br>
              <a:rPr lang="ka-GE" sz="4800" dirty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>ანაგარიში 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3 </a:t>
            </a:r>
            <a:r>
              <a:rPr lang="ka-GE" sz="2200" dirty="0" smtClean="0">
                <a:solidFill>
                  <a:schemeClr val="tx1"/>
                </a:solidFill>
              </a:rPr>
              <a:t>სექტემბერი–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15 </a:t>
            </a:r>
            <a:r>
              <a:rPr lang="ka-GE" sz="2200" dirty="0" smtClean="0">
                <a:solidFill>
                  <a:schemeClr val="tx1"/>
                </a:solidFill>
              </a:rPr>
              <a:t>ოქტომბერი</a:t>
            </a:r>
            <a:r>
              <a:rPr lang="ka-GE" sz="4800" dirty="0" smtClean="0">
                <a:solidFill>
                  <a:schemeClr val="tx1"/>
                </a:solidFill>
              </a:rPr>
              <a:t/>
            </a:r>
            <a:br>
              <a:rPr lang="ka-GE" sz="4800" dirty="0" smtClean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Social Service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393140"/>
            <a:ext cx="5859888" cy="7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სოციალური მომსახურების სააგენტ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154546"/>
            <a:ext cx="1764405" cy="14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სოც.დაუცველთა რაოდენობრივი (სულ </a:t>
            </a:r>
            <a:r>
              <a:rPr lang="en-US" sz="2000" dirty="0" smtClean="0">
                <a:solidFill>
                  <a:schemeClr val="tx1"/>
                </a:solidFill>
              </a:rPr>
              <a:t>1317 </a:t>
            </a:r>
            <a:r>
              <a:rPr lang="ka-GE" sz="2000" dirty="0" smtClean="0">
                <a:solidFill>
                  <a:schemeClr val="tx1"/>
                </a:solidFill>
              </a:rPr>
              <a:t>ბ</a:t>
            </a:r>
            <a:r>
              <a:rPr lang="ka-GE" sz="2000" dirty="0">
                <a:solidFill>
                  <a:schemeClr val="tx1"/>
                </a:solidFill>
              </a:rPr>
              <a:t>ე</a:t>
            </a:r>
            <a:r>
              <a:rPr lang="ka-GE" sz="2000" dirty="0" smtClean="0">
                <a:solidFill>
                  <a:schemeClr val="tx1"/>
                </a:solidFill>
              </a:rPr>
              <a:t>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139393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სოც.დაუცველთა რაოდენობრივი (სულ 1</a:t>
            </a:r>
            <a:r>
              <a:rPr lang="en-US" sz="2000" dirty="0" smtClean="0">
                <a:solidFill>
                  <a:schemeClr val="tx1"/>
                </a:solidFill>
              </a:rPr>
              <a:t>510 </a:t>
            </a:r>
            <a:r>
              <a:rPr lang="ka-GE" sz="2000" dirty="0" smtClean="0">
                <a:solidFill>
                  <a:schemeClr val="tx1"/>
                </a:solidFill>
              </a:rPr>
              <a:t>ბენეფიციარი რეგისტრაციის მიხედვით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ka-GE" sz="2000" dirty="0" smtClean="0">
                <a:solidFill>
                  <a:schemeClr val="tx1"/>
                </a:solidFill>
              </a:rPr>
              <a:t>რეესტრიდან წამოღებული ინფორმაციის თანახმად)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109219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16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84782"/>
              </p:ext>
            </p:extLst>
          </p:nvPr>
        </p:nvGraphicFramePr>
        <p:xfrm>
          <a:off x="0" y="1"/>
          <a:ext cx="119714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4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36928"/>
              </p:ext>
            </p:extLst>
          </p:nvPr>
        </p:nvGraphicFramePr>
        <p:xfrm>
          <a:off x="0" y="1"/>
          <a:ext cx="119714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4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6326"/>
          </a:xfrm>
        </p:spPr>
        <p:txBody>
          <a:bodyPr>
            <a:normAutofit/>
          </a:bodyPr>
          <a:lstStyle/>
          <a:p>
            <a:pPr marL="457200" indent="-457200"/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1. თითოეული დასახელების მედიკამენტის აფთიაქიდან გაყიდვის მაჩვენებელი 1 კვირის ჭრილში (შშმპ, საპენსიო ასაკის პირი, სოც.დაუცველი – ჯამში), გამოსახული ტაბლეტებში/ფლაკონებში</a:t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/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2. ბენეფიციარების რაოდენობრივი მოძრაობის მრუდი 1 კვირის ჭრილში (შშმპ, საპენსიო ასაკის პირი, სოც.დაუცველი – ჯამში)</a:t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/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endParaRPr lang="en-US" sz="1600" b="1" dirty="0">
              <a:solidFill>
                <a:schemeClr val="tx1"/>
              </a:solidFill>
              <a:latin typeface="AcadNusx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81995868"/>
              </p:ext>
            </p:extLst>
          </p:nvPr>
        </p:nvGraphicFramePr>
        <p:xfrm>
          <a:off x="676276" y="508338"/>
          <a:ext cx="9153524" cy="331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9123" y="100988"/>
            <a:ext cx="316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ენალაპრილი 10მგ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56201045"/>
              </p:ext>
            </p:extLst>
          </p:nvPr>
        </p:nvGraphicFramePr>
        <p:xfrm>
          <a:off x="1162050" y="3867149"/>
          <a:ext cx="942975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8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49792682"/>
              </p:ext>
            </p:extLst>
          </p:nvPr>
        </p:nvGraphicFramePr>
        <p:xfrm>
          <a:off x="695325" y="528901"/>
          <a:ext cx="9915525" cy="322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8080" y="67236"/>
            <a:ext cx="186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ენაპი 20მგ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01732874"/>
              </p:ext>
            </p:extLst>
          </p:nvPr>
        </p:nvGraphicFramePr>
        <p:xfrm>
          <a:off x="1066801" y="3838576"/>
          <a:ext cx="10029824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36043312"/>
              </p:ext>
            </p:extLst>
          </p:nvPr>
        </p:nvGraphicFramePr>
        <p:xfrm>
          <a:off x="723900" y="739588"/>
          <a:ext cx="9354820" cy="31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8880" y="10236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ლოზაპი 100მგ/ლორისტა 100მგ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4099936"/>
              </p:ext>
            </p:extLst>
          </p:nvPr>
        </p:nvGraphicFramePr>
        <p:xfrm>
          <a:off x="1095376" y="3848100"/>
          <a:ext cx="9444990" cy="287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42575716"/>
              </p:ext>
            </p:extLst>
          </p:nvPr>
        </p:nvGraphicFramePr>
        <p:xfrm>
          <a:off x="647700" y="806823"/>
          <a:ext cx="101822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6560" y="160970"/>
            <a:ext cx="536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ეგილოკი 100მგ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96284251"/>
              </p:ext>
            </p:extLst>
          </p:nvPr>
        </p:nvGraphicFramePr>
        <p:xfrm>
          <a:off x="1171575" y="3762375"/>
          <a:ext cx="930592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8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63828264"/>
              </p:ext>
            </p:extLst>
          </p:nvPr>
        </p:nvGraphicFramePr>
        <p:xfrm>
          <a:off x="809625" y="506942"/>
          <a:ext cx="9106535" cy="312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2720" y="45277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კორდარონი 200მგ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14504474"/>
              </p:ext>
            </p:extLst>
          </p:nvPr>
        </p:nvGraphicFramePr>
        <p:xfrm>
          <a:off x="1714499" y="3619500"/>
          <a:ext cx="9039225" cy="299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2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1015"/>
            <a:ext cx="8596668" cy="801859"/>
          </a:xfrm>
        </p:spPr>
        <p:txBody>
          <a:bodyPr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ქრონიკული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დაავადებების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სამკურნალო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მედიკამენტებით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უზრუნველყოფის</a:t>
            </a:r>
            <a:r>
              <a:rPr lang="en-US" sz="1600" dirty="0">
                <a:solidFill>
                  <a:schemeClr val="tx1"/>
                </a:solidFill>
              </a:rPr>
              <a:t>“ </a:t>
            </a:r>
            <a:r>
              <a:rPr lang="en-US" sz="1600" dirty="0" err="1">
                <a:solidFill>
                  <a:schemeClr val="tx1"/>
                </a:solidFill>
              </a:rPr>
              <a:t>სახელმწიფო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პროგრამ</a:t>
            </a:r>
            <a:r>
              <a:rPr lang="ka-GE" sz="1600" dirty="0" smtClean="0">
                <a:solidFill>
                  <a:schemeClr val="tx1"/>
                </a:solidFill>
              </a:rPr>
              <a:t>ის ფარგლებში  15 ოქტომბრის მდგომარეობით გასაცემი მედიკამენტების ნუსხა: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95849"/>
              </p:ext>
            </p:extLst>
          </p:nvPr>
        </p:nvGraphicFramePr>
        <p:xfrm>
          <a:off x="520507" y="1012880"/>
          <a:ext cx="9453487" cy="568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52"/>
                <a:gridCol w="1147210"/>
                <a:gridCol w="3177782"/>
                <a:gridCol w="1575581"/>
                <a:gridCol w="1575581"/>
                <a:gridCol w="1575581"/>
              </a:tblGrid>
              <a:tr h="140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დაავადება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მედიკამენტის საერთაშორისო არაპატენტური დასახელება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სავაჭრო დასახელება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ქვეყანა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მწარმოებელი</a:t>
                      </a:r>
                    </a:p>
                  </a:txBody>
                  <a:tcPr marL="9525" marR="9525" marT="9525" marB="0" anchor="ctr"/>
                </a:tc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ენალაპრილი 10მგ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ენალაპრილი 10მგ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საქართველო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ჯი ემ პი</a:t>
                      </a:r>
                    </a:p>
                  </a:txBody>
                  <a:tcPr marL="9525" marR="9525" marT="9525" marB="0" anchor="ctr"/>
                </a:tc>
              </a:tr>
              <a:tr h="352791"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ენალაპრილი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ენაპი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ლოსარტანი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ლოზაპი </a:t>
                      </a: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100მგ/ლორისტა 100მგ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სლოვაკეთი/სლოვენია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სანეკა </a:t>
                      </a: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ფარმაციუტიკალსი/კრკა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მეტოპროლოლი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ეგილოკი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ეგისი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ამიოდარონი 200მგ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კორდარონი 200მგ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სანოფი ავენტისი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ვარფარინი 2.5მგ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ვარფარინ–ნიკომედი 2.5მგ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პოლონეთი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ტაკედა ფარმა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დიგოქსინი 0.25მგ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დიგოქსინი–გრინდექსი 0.25მგ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ლატვია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გრინდექსი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სპირონოლაქტონი 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ვეროშპირონი 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გედეონ რიხტერი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ატორვასტატინი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ატორისი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კლოპიდოგრელი 75მგ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ზილტი 75მგ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იზოსორბიდის მონონიტრატი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მონოსანი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ჩეხეთი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პრომედ .ცს პრაჰა ა.ს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ფუროსემიდი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ფუროსემიდი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ბულგარეთი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სოფარმა</a:t>
                      </a:r>
                    </a:p>
                  </a:txBody>
                  <a:tcPr marL="9525" marR="9525" marT="9525" marB="0" anchor="ctr"/>
                </a:tc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ამლოდიპინი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ამლოდიპინი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დექსელ ფარმა</a:t>
                      </a:r>
                    </a:p>
                  </a:txBody>
                  <a:tcPr marL="9525" marR="9525" marT="9525" marB="0" anchor="ctr"/>
                </a:tc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მეტფორმინი 1000მგ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სიოფორი 1000მგ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ბერლინ ხემი</a:t>
                      </a:r>
                    </a:p>
                  </a:txBody>
                  <a:tcPr marL="9525" marR="9525" marT="9525" marB="0" anchor="ctr"/>
                </a:tc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გლიმეპირიდი 2მგ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ამარილი 2მგ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იტალია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სანოფი ავენტისი</a:t>
                      </a:r>
                    </a:p>
                  </a:txBody>
                  <a:tcPr marL="9525" marR="9525" marT="9525" marB="0" anchor="ctr"/>
                </a:tc>
              </a:tr>
              <a:tr h="2579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გლიკლაზიდი 60მგ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დიაბეტონი 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60</a:t>
                      </a:r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ლეს ლაბორატორიეს სერვიერ ინდუსტრიე</a:t>
                      </a:r>
                    </a:p>
                  </a:txBody>
                  <a:tcPr marL="9525" marR="9525" marT="9525" marB="0" anchor="ctr"/>
                </a:tc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ფარისებრი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თიამაზოლი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თიროზოლი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მერკ კ.გ.ა.ა</a:t>
                      </a:r>
                    </a:p>
                  </a:txBody>
                  <a:tcPr marL="9525" marR="9525" marT="9525" marB="0" anchor="ctr"/>
                </a:tc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ფარისებრი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ლევოთიროქსინი  50მკგ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– </a:t>
                      </a:r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თიროქსინი 50მკგ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ბერლინ ხემი</a:t>
                      </a:r>
                    </a:p>
                  </a:txBody>
                  <a:tcPr marL="9525" marR="9525" marT="9525" marB="0" anchor="ctr"/>
                </a:tc>
              </a:tr>
              <a:tr h="25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ალბუტეროლი  2.5მგ/0.5მლ 0.5მლ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ალბუტეროლის სულფატი 0.5% 2.5მგ/0.5მლ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აშშ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ნეფრონ ფარმაციუტიკალსი</a:t>
                      </a:r>
                    </a:p>
                  </a:txBody>
                  <a:tcPr marL="9525" marR="9525" marT="9525" marB="0" anchor="ctr"/>
                </a:tc>
              </a:tr>
              <a:tr h="25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სალმეტეროლი/ფლუტიკაზონი   50მკგ/250მკგ საინჰალაციო ფხვნილი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სერეტიდი დისკუსი 50/250მკგ ინჰ 60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გლაქსოველკომპროდუკტიონ</a:t>
                      </a:r>
                    </a:p>
                  </a:txBody>
                  <a:tcPr marL="9525" marR="9525" marT="9525" marB="0" anchor="ctr"/>
                </a:tc>
              </a:tr>
              <a:tr h="520647">
                <a:tc>
                  <a:txBody>
                    <a:bodyPr/>
                    <a:lstStyle/>
                    <a:p>
                      <a:r>
                        <a:rPr lang="ka-GE" sz="700" b="0" dirty="0" smtClean="0"/>
                        <a:t>20</a:t>
                      </a:r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700" b="0" dirty="0" smtClean="0"/>
                        <a:t>სალბუტამოლი 100მკგ დოზა საინჰალაციო აეროზოლი</a:t>
                      </a:r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nlo Bold"/>
                        </a:rPr>
                        <a:t>სალბუტამოლი. 200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გლაქსოველკომპროდუკტიონ</a:t>
                      </a:r>
                    </a:p>
                  </a:txBody>
                  <a:tcPr marL="9525" marR="9525" marT="9525" marB="0" anchor="ctr"/>
                </a:tc>
              </a:tr>
              <a:tr h="1697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მეთილპრედნიზოლონი 16მგ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მედროლი 16მგ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იტალია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ფაიზერი</a:t>
                      </a:r>
                    </a:p>
                  </a:txBody>
                  <a:tcPr marL="9525" marR="9525" marT="9525" marB="0" anchor="ctr"/>
                </a:tc>
              </a:tr>
              <a:tr h="1697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ბუდესონიდი 0.5მგ/2მლ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პულმიკორტი 2მლ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შვედეთი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ასტრა ზენეკა</a:t>
                      </a:r>
                    </a:p>
                  </a:txBody>
                  <a:tcPr marL="9525" marR="9525" marT="9525" marB="0" anchor="ctr"/>
                </a:tc>
              </a:tr>
              <a:tr h="3285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აკლიდინიუმის ბრომიდი საინჰალაციო ფხვნილი (კაფსულა) ინჰალატორთან ერთად/322მკგ/დოზა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ბრეტარისი ჯენუეირი 322მგკ 60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ესპანეთი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ინდასტრიას ფარმაც.ალმირალ ს.ა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5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74933745"/>
              </p:ext>
            </p:extLst>
          </p:nvPr>
        </p:nvGraphicFramePr>
        <p:xfrm>
          <a:off x="762000" y="605118"/>
          <a:ext cx="9182735" cy="304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74219" y="43460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ვარფარინ–ნიკომედი 2.5მგ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40458714"/>
              </p:ext>
            </p:extLst>
          </p:nvPr>
        </p:nvGraphicFramePr>
        <p:xfrm>
          <a:off x="1304925" y="3657600"/>
          <a:ext cx="8734425" cy="298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90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43687360"/>
              </p:ext>
            </p:extLst>
          </p:nvPr>
        </p:nvGraphicFramePr>
        <p:xfrm>
          <a:off x="638175" y="605117"/>
          <a:ext cx="8952865" cy="30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3760" y="65266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დიგოქსინი–გრინდექსი 0.25მგ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33610389"/>
              </p:ext>
            </p:extLst>
          </p:nvPr>
        </p:nvGraphicFramePr>
        <p:xfrm>
          <a:off x="1285875" y="3838575"/>
          <a:ext cx="9248775" cy="290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3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61623998"/>
              </p:ext>
            </p:extLst>
          </p:nvPr>
        </p:nvGraphicFramePr>
        <p:xfrm>
          <a:off x="800100" y="672353"/>
          <a:ext cx="903478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408" y="134471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ვეროშპირონი 25მგ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10492727"/>
              </p:ext>
            </p:extLst>
          </p:nvPr>
        </p:nvGraphicFramePr>
        <p:xfrm>
          <a:off x="1314450" y="3857625"/>
          <a:ext cx="9048750" cy="284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0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78125480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ატორისი 20მგ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6310203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29474798"/>
              </p:ext>
            </p:extLst>
          </p:nvPr>
        </p:nvGraphicFramePr>
        <p:xfrm>
          <a:off x="761999" y="739588"/>
          <a:ext cx="91344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99458986"/>
              </p:ext>
            </p:extLst>
          </p:nvPr>
        </p:nvGraphicFramePr>
        <p:xfrm>
          <a:off x="1584325" y="3800476"/>
          <a:ext cx="8820150" cy="30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ზილტი 75მგ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6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66740912"/>
              </p:ext>
            </p:extLst>
          </p:nvPr>
        </p:nvGraphicFramePr>
        <p:xfrm>
          <a:off x="752475" y="739588"/>
          <a:ext cx="90011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63123032"/>
              </p:ext>
            </p:extLst>
          </p:nvPr>
        </p:nvGraphicFramePr>
        <p:xfrm>
          <a:off x="1438275" y="3752851"/>
          <a:ext cx="8667749" cy="286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მონოსანი 40მგ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5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35677896"/>
              </p:ext>
            </p:extLst>
          </p:nvPr>
        </p:nvGraphicFramePr>
        <p:xfrm>
          <a:off x="561975" y="739588"/>
          <a:ext cx="91916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22767027"/>
              </p:ext>
            </p:extLst>
          </p:nvPr>
        </p:nvGraphicFramePr>
        <p:xfrm>
          <a:off x="1428749" y="3829050"/>
          <a:ext cx="9058276" cy="28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ფუროსემიდი 40მგ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6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40519962"/>
              </p:ext>
            </p:extLst>
          </p:nvPr>
        </p:nvGraphicFramePr>
        <p:xfrm>
          <a:off x="247650" y="758638"/>
          <a:ext cx="10953749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41473697"/>
              </p:ext>
            </p:extLst>
          </p:nvPr>
        </p:nvGraphicFramePr>
        <p:xfrm>
          <a:off x="1000124" y="3781426"/>
          <a:ext cx="10239375" cy="307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ამლოდიპინი 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3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47265185"/>
              </p:ext>
            </p:extLst>
          </p:nvPr>
        </p:nvGraphicFramePr>
        <p:xfrm>
          <a:off x="571500" y="758638"/>
          <a:ext cx="9867900" cy="32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44167599"/>
              </p:ext>
            </p:extLst>
          </p:nvPr>
        </p:nvGraphicFramePr>
        <p:xfrm>
          <a:off x="1314450" y="4038601"/>
          <a:ext cx="916305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სიოფორი 1000მგ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58437508"/>
              </p:ext>
            </p:extLst>
          </p:nvPr>
        </p:nvGraphicFramePr>
        <p:xfrm>
          <a:off x="400051" y="739588"/>
          <a:ext cx="1016635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78024942"/>
              </p:ext>
            </p:extLst>
          </p:nvPr>
        </p:nvGraphicFramePr>
        <p:xfrm>
          <a:off x="1266825" y="3724275"/>
          <a:ext cx="9153525" cy="286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ამარილი 2მგ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1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261258"/>
            <a:ext cx="11615056" cy="6444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12" y="4275978"/>
            <a:ext cx="217292" cy="21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95" y="4626738"/>
            <a:ext cx="217292" cy="217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7" y="4674992"/>
            <a:ext cx="217292" cy="217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40" y="4822011"/>
            <a:ext cx="217292" cy="217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15" y="4716947"/>
            <a:ext cx="217292" cy="217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0" y="3732321"/>
            <a:ext cx="217292" cy="217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9" y="4011661"/>
            <a:ext cx="217292" cy="217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19" y="4831300"/>
            <a:ext cx="217292" cy="217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77" y="3197686"/>
            <a:ext cx="217292" cy="217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69" y="3214749"/>
            <a:ext cx="217292" cy="2172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3" y="3164748"/>
            <a:ext cx="217292" cy="217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92" y="3788838"/>
            <a:ext cx="217292" cy="217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1" y="3906250"/>
            <a:ext cx="217292" cy="217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50" y="2684366"/>
            <a:ext cx="217292" cy="217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99" y="2909676"/>
            <a:ext cx="217292" cy="217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5" y="3882512"/>
            <a:ext cx="217292" cy="2172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7" y="3360627"/>
            <a:ext cx="217292" cy="2172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6" y="3768212"/>
            <a:ext cx="217292" cy="2172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80" y="4208450"/>
            <a:ext cx="217292" cy="2172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24" y="4777968"/>
            <a:ext cx="217292" cy="217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16" y="4257127"/>
            <a:ext cx="217292" cy="2172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58" y="3943250"/>
            <a:ext cx="217292" cy="2172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11" y="3991158"/>
            <a:ext cx="217292" cy="2172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75" y="4566346"/>
            <a:ext cx="217292" cy="2172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53" y="4507176"/>
            <a:ext cx="217292" cy="2172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55" y="5190163"/>
            <a:ext cx="217292" cy="2172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07" y="3767503"/>
            <a:ext cx="217292" cy="2172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4" y="2545158"/>
            <a:ext cx="217292" cy="2172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67" y="4148481"/>
            <a:ext cx="217292" cy="2172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50" y="3692729"/>
            <a:ext cx="217292" cy="2172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03" y="3088360"/>
            <a:ext cx="217292" cy="2172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6" y="2655799"/>
            <a:ext cx="217292" cy="2172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3" y="2853392"/>
            <a:ext cx="217292" cy="2172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24" y="3623675"/>
            <a:ext cx="217292" cy="2172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94" y="2801030"/>
            <a:ext cx="217292" cy="2172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70" y="3372530"/>
            <a:ext cx="217292" cy="2172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33" y="3456293"/>
            <a:ext cx="217292" cy="2172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44" y="2579391"/>
            <a:ext cx="217292" cy="2172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28" y="3299607"/>
            <a:ext cx="217292" cy="2172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24" y="3767503"/>
            <a:ext cx="217292" cy="2172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8" y="2105962"/>
            <a:ext cx="217292" cy="2172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49" y="4324129"/>
            <a:ext cx="217292" cy="2172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15" y="4797018"/>
            <a:ext cx="217292" cy="2172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12" y="4797018"/>
            <a:ext cx="217292" cy="2172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3" y="5081099"/>
            <a:ext cx="217292" cy="2172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13" y="5127116"/>
            <a:ext cx="217292" cy="2172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46" y="5185096"/>
            <a:ext cx="217292" cy="2172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35" y="4741605"/>
            <a:ext cx="217292" cy="2172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7" y="5344408"/>
            <a:ext cx="217292" cy="21729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4" y="4797018"/>
            <a:ext cx="217292" cy="21729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86" y="4860056"/>
            <a:ext cx="217292" cy="21729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41" y="4080007"/>
            <a:ext cx="217292" cy="21729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57" y="3097559"/>
            <a:ext cx="217292" cy="2172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58" y="3469273"/>
            <a:ext cx="217292" cy="21729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4" y="2154872"/>
            <a:ext cx="217292" cy="21729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23" y="3949613"/>
            <a:ext cx="217292" cy="2172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71" y="4034925"/>
            <a:ext cx="217292" cy="21729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2" y="4201641"/>
            <a:ext cx="217292" cy="2172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31" y="3113876"/>
            <a:ext cx="217292" cy="21729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98" y="5629700"/>
            <a:ext cx="204953" cy="20495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59" y="3623545"/>
            <a:ext cx="204953" cy="20495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3" y="1510666"/>
            <a:ext cx="204953" cy="20495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21" y="4541421"/>
            <a:ext cx="255597" cy="255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982" y="2723943"/>
            <a:ext cx="361905" cy="2380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5332" y="2734833"/>
            <a:ext cx="180210" cy="11855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007" y="2702203"/>
            <a:ext cx="183151" cy="1204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897" y="2740783"/>
            <a:ext cx="183151" cy="120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378" y="3197006"/>
            <a:ext cx="352381" cy="34285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1" y="4604719"/>
            <a:ext cx="217292" cy="21729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5" y="4398530"/>
            <a:ext cx="217292" cy="2172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2" y="4526782"/>
            <a:ext cx="217292" cy="21729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46" y="3514899"/>
            <a:ext cx="217292" cy="21729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08" y="5112648"/>
            <a:ext cx="217292" cy="21729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77" y="4741605"/>
            <a:ext cx="217292" cy="217292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06319"/>
              </p:ext>
            </p:extLst>
          </p:nvPr>
        </p:nvGraphicFramePr>
        <p:xfrm>
          <a:off x="7225458" y="719666"/>
          <a:ext cx="293454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541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აფთიაქების გავრცელება საქართველოს მასშტაბით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117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65585447"/>
              </p:ext>
            </p:extLst>
          </p:nvPr>
        </p:nvGraphicFramePr>
        <p:xfrm>
          <a:off x="495300" y="739588"/>
          <a:ext cx="925830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12178483"/>
              </p:ext>
            </p:extLst>
          </p:nvPr>
        </p:nvGraphicFramePr>
        <p:xfrm>
          <a:off x="1085849" y="3714751"/>
          <a:ext cx="10067925" cy="290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დიაბეტონი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15634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57020148"/>
              </p:ext>
            </p:extLst>
          </p:nvPr>
        </p:nvGraphicFramePr>
        <p:xfrm>
          <a:off x="714375" y="739588"/>
          <a:ext cx="90392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21185591"/>
              </p:ext>
            </p:extLst>
          </p:nvPr>
        </p:nvGraphicFramePr>
        <p:xfrm>
          <a:off x="1314451" y="4054288"/>
          <a:ext cx="9334500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3520" y="13447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ალბუტეროლის სულფატი 0.5% 2.5მგ/0.5მლ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46277064"/>
              </p:ext>
            </p:extLst>
          </p:nvPr>
        </p:nvGraphicFramePr>
        <p:xfrm>
          <a:off x="1009650" y="739588"/>
          <a:ext cx="874395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59094594"/>
              </p:ext>
            </p:extLst>
          </p:nvPr>
        </p:nvGraphicFramePr>
        <p:xfrm>
          <a:off x="1457325" y="3819525"/>
          <a:ext cx="8677275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3520" y="13447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სერეტიდი დისკუსი 50/250მკგ ინჰ 60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82525046"/>
              </p:ext>
            </p:extLst>
          </p:nvPr>
        </p:nvGraphicFramePr>
        <p:xfrm>
          <a:off x="685800" y="739588"/>
          <a:ext cx="906780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19700010"/>
              </p:ext>
            </p:extLst>
          </p:nvPr>
        </p:nvGraphicFramePr>
        <p:xfrm>
          <a:off x="1257300" y="3905250"/>
          <a:ext cx="8953500" cy="28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8880" y="134471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სალბუტამოლი. 200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2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72756075"/>
              </p:ext>
            </p:extLst>
          </p:nvPr>
        </p:nvGraphicFramePr>
        <p:xfrm>
          <a:off x="676275" y="739588"/>
          <a:ext cx="90773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85181780"/>
              </p:ext>
            </p:extLst>
          </p:nvPr>
        </p:nvGraphicFramePr>
        <p:xfrm>
          <a:off x="1285874" y="3905251"/>
          <a:ext cx="9172575" cy="284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4240" y="5815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მედროლი 16მგ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3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0630013"/>
              </p:ext>
            </p:extLst>
          </p:nvPr>
        </p:nvGraphicFramePr>
        <p:xfrm>
          <a:off x="1000125" y="739588"/>
          <a:ext cx="87534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7761265"/>
              </p:ext>
            </p:extLst>
          </p:nvPr>
        </p:nvGraphicFramePr>
        <p:xfrm>
          <a:off x="1428750" y="3724275"/>
          <a:ext cx="91344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5815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პულმიკორტი 2მლ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1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32960929"/>
              </p:ext>
            </p:extLst>
          </p:nvPr>
        </p:nvGraphicFramePr>
        <p:xfrm>
          <a:off x="981075" y="739588"/>
          <a:ext cx="87725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14563678"/>
              </p:ext>
            </p:extLst>
          </p:nvPr>
        </p:nvGraphicFramePr>
        <p:xfrm>
          <a:off x="1343025" y="3781426"/>
          <a:ext cx="9201150" cy="280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958" y="83589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ბრეტარისი ჯენუეირი 322მგკ 60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033861"/>
              </p:ext>
            </p:extLst>
          </p:nvPr>
        </p:nvGraphicFramePr>
        <p:xfrm>
          <a:off x="847725" y="739588"/>
          <a:ext cx="89058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93870367"/>
              </p:ext>
            </p:extLst>
          </p:nvPr>
        </p:nvGraphicFramePr>
        <p:xfrm>
          <a:off x="1247775" y="3810000"/>
          <a:ext cx="9153525" cy="29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83589"/>
            <a:ext cx="533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თიროზოლი 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2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00375551"/>
              </p:ext>
            </p:extLst>
          </p:nvPr>
        </p:nvGraphicFramePr>
        <p:xfrm>
          <a:off x="333375" y="739588"/>
          <a:ext cx="103917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99043678"/>
              </p:ext>
            </p:extLst>
          </p:nvPr>
        </p:nvGraphicFramePr>
        <p:xfrm>
          <a:off x="1228725" y="3895726"/>
          <a:ext cx="9115425" cy="284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83589"/>
            <a:ext cx="533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– </a:t>
            </a:r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თიროქსინი 50მკგ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9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282331"/>
            <a:ext cx="8828314" cy="60898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1044917"/>
            <a:ext cx="511627" cy="5116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8" y="2993460"/>
            <a:ext cx="511627" cy="5116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43" y="4217618"/>
            <a:ext cx="511627" cy="5116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3" y="1044917"/>
            <a:ext cx="511627" cy="5116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4423660"/>
            <a:ext cx="511627" cy="5116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7" y="1300730"/>
            <a:ext cx="511627" cy="5116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815640"/>
            <a:ext cx="511627" cy="5116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42" y="3071453"/>
            <a:ext cx="511627" cy="5116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85" y="4721828"/>
            <a:ext cx="511627" cy="5116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42" y="2629199"/>
            <a:ext cx="511627" cy="5116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63" y="3196933"/>
            <a:ext cx="511627" cy="5116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7" y="3756046"/>
            <a:ext cx="511627" cy="511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3" y="4679473"/>
            <a:ext cx="511627" cy="5116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2531604"/>
            <a:ext cx="511627" cy="511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1" y="1812357"/>
            <a:ext cx="511627" cy="5116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00" y="4244887"/>
            <a:ext cx="511627" cy="5116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13" y="3961804"/>
            <a:ext cx="511627" cy="5116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3043231"/>
            <a:ext cx="511627" cy="5116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86" y="3249273"/>
            <a:ext cx="511627" cy="51162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02197"/>
              </p:ext>
            </p:extLst>
          </p:nvPr>
        </p:nvGraphicFramePr>
        <p:xfrm>
          <a:off x="8483368" y="719666"/>
          <a:ext cx="301195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951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აფთიაქების გავრცელება თბილისის მასშტაბით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44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10492414" cy="1352282"/>
          </a:xfrm>
        </p:spPr>
        <p:txBody>
          <a:bodyPr>
            <a:normAutofit/>
          </a:bodyPr>
          <a:lstStyle/>
          <a:p>
            <a:pPr algn="just"/>
            <a:r>
              <a:rPr lang="ka-GE" sz="1600" dirty="0" smtClean="0">
                <a:solidFill>
                  <a:schemeClr val="tx1"/>
                </a:solidFill>
              </a:rPr>
              <a:t>პროგრამის ფარგლებში სოციალური მომსახურების სააგენტოს პროგრამაში რეგისტრაციის მიზნით 2018 წლის </a:t>
            </a:r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ka-GE" sz="1600" dirty="0" smtClean="0">
                <a:solidFill>
                  <a:schemeClr val="tx1"/>
                </a:solidFill>
              </a:rPr>
              <a:t> სექტემბრიდან 2018 წლის </a:t>
            </a:r>
            <a:r>
              <a:rPr lang="en-US" sz="1600" dirty="0" smtClean="0">
                <a:solidFill>
                  <a:schemeClr val="tx1"/>
                </a:solidFill>
              </a:rPr>
              <a:t>15 </a:t>
            </a:r>
            <a:r>
              <a:rPr lang="ka-GE" sz="1600" dirty="0" smtClean="0">
                <a:solidFill>
                  <a:schemeClr val="tx1"/>
                </a:solidFill>
              </a:rPr>
              <a:t>ოქტომბრის </a:t>
            </a:r>
            <a:r>
              <a:rPr lang="en-US" sz="1600" dirty="0" smtClean="0">
                <a:solidFill>
                  <a:schemeClr val="tx1"/>
                </a:solidFill>
              </a:rPr>
              <a:t>12:00 </a:t>
            </a:r>
            <a:r>
              <a:rPr lang="ka-GE" sz="1600" dirty="0" smtClean="0">
                <a:solidFill>
                  <a:schemeClr val="tx1"/>
                </a:solidFill>
              </a:rPr>
              <a:t>მონაცემებით მომართა სულ </a:t>
            </a:r>
            <a:r>
              <a:rPr lang="en-US" sz="1600" dirty="0" smtClean="0">
                <a:solidFill>
                  <a:schemeClr val="tx1"/>
                </a:solidFill>
              </a:rPr>
              <a:t>6809 </a:t>
            </a:r>
            <a:r>
              <a:rPr lang="ka-GE" sz="1600" dirty="0" smtClean="0">
                <a:solidFill>
                  <a:schemeClr val="tx1"/>
                </a:solidFill>
              </a:rPr>
              <a:t>ბენეფიციარმა, აქედან </a:t>
            </a:r>
            <a:r>
              <a:rPr lang="en-US" sz="1600" dirty="0" smtClean="0">
                <a:solidFill>
                  <a:schemeClr val="tx1"/>
                </a:solidFill>
              </a:rPr>
              <a:t>5438 </a:t>
            </a:r>
            <a:r>
              <a:rPr lang="ka-GE" sz="1600" dirty="0" smtClean="0">
                <a:solidFill>
                  <a:schemeClr val="tx1"/>
                </a:solidFill>
              </a:rPr>
              <a:t>ბენეფიციარმა მიაკითხა აფთიაქს და მიიღო მისი კუთვნილი მედიკამენტი.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20989"/>
              </p:ext>
            </p:extLst>
          </p:nvPr>
        </p:nvGraphicFramePr>
        <p:xfrm>
          <a:off x="420687" y="2171700"/>
          <a:ext cx="4217988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60873157"/>
              </p:ext>
            </p:extLst>
          </p:nvPr>
        </p:nvGraphicFramePr>
        <p:xfrm>
          <a:off x="5229224" y="2160589"/>
          <a:ext cx="5129965" cy="328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50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3" y="209166"/>
            <a:ext cx="11111392" cy="75965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საპენსიო ასაკის პირთა რაოდენობრივი (სულ </a:t>
            </a:r>
            <a:r>
              <a:rPr lang="en-US" sz="2000" dirty="0" smtClean="0">
                <a:solidFill>
                  <a:schemeClr val="tx1"/>
                </a:solidFill>
              </a:rPr>
              <a:t>3908</a:t>
            </a:r>
            <a:r>
              <a:rPr lang="ka-GE" sz="2000" dirty="0" smtClean="0">
                <a:solidFill>
                  <a:schemeClr val="tx1"/>
                </a:solidFill>
              </a:rPr>
              <a:t> ბენეფიციარი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915172"/>
              </p:ext>
            </p:extLst>
          </p:nvPr>
        </p:nvGraphicFramePr>
        <p:xfrm>
          <a:off x="0" y="1070811"/>
          <a:ext cx="12192000" cy="578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6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3" y="209166"/>
            <a:ext cx="11111392" cy="75965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საპენსიო ასაკის პირთა რაოდენობრივი (სულ </a:t>
            </a:r>
            <a:r>
              <a:rPr lang="en-US" sz="2000" dirty="0" smtClean="0">
                <a:solidFill>
                  <a:schemeClr val="tx1"/>
                </a:solidFill>
              </a:rPr>
              <a:t>5005 </a:t>
            </a:r>
            <a:r>
              <a:rPr lang="ka-GE" sz="2000" dirty="0" smtClean="0">
                <a:solidFill>
                  <a:schemeClr val="tx1"/>
                </a:solidFill>
              </a:rPr>
              <a:t>ბენეფიციარი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ka-GE" sz="2000" dirty="0">
                <a:solidFill>
                  <a:schemeClr val="tx1"/>
                </a:solidFill>
              </a:rPr>
              <a:t>რეესტრიდან წამოღებული ინფორმაციის თანახმად) </a:t>
            </a:r>
            <a:r>
              <a:rPr lang="ka-GE" sz="2000" dirty="0" smtClean="0">
                <a:solidFill>
                  <a:schemeClr val="tx1"/>
                </a:solidFill>
              </a:rPr>
              <a:t>რეგისტრაციის მიხედვით ) გადანაწილება რეგიონების მიხედვით</a:t>
            </a: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44762"/>
              </p:ext>
            </p:extLst>
          </p:nvPr>
        </p:nvGraphicFramePr>
        <p:xfrm>
          <a:off x="0" y="1070811"/>
          <a:ext cx="12192000" cy="578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1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შშმპ რაოდენობრივი (სულ </a:t>
            </a:r>
            <a:r>
              <a:rPr lang="en-US" sz="2000" dirty="0" smtClean="0">
                <a:solidFill>
                  <a:schemeClr val="tx1"/>
                </a:solidFill>
              </a:rPr>
              <a:t>213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ka-GE" sz="2000" dirty="0" smtClean="0">
                <a:solidFill>
                  <a:schemeClr val="tx1"/>
                </a:solidFill>
              </a:rPr>
              <a:t> ბნეფიციარი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70560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შშმპ რაოდენობრივი (სულ 2</a:t>
            </a:r>
            <a:r>
              <a:rPr lang="en-US" sz="2000" dirty="0" smtClean="0">
                <a:solidFill>
                  <a:schemeClr val="tx1"/>
                </a:solidFill>
              </a:rPr>
              <a:t>94</a:t>
            </a:r>
            <a:r>
              <a:rPr lang="ka-GE" sz="2000" dirty="0" smtClean="0">
                <a:solidFill>
                  <a:schemeClr val="tx1"/>
                </a:solidFill>
              </a:rPr>
              <a:t> ბენეფიციარი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ka-GE" sz="2000" dirty="0">
                <a:solidFill>
                  <a:schemeClr val="tx1"/>
                </a:solidFill>
              </a:rPr>
              <a:t>რეესტრიდან წამოღებული ინფორმაციის თანახმად) </a:t>
            </a:r>
            <a:r>
              <a:rPr lang="ka-GE" sz="2000" dirty="0" smtClean="0">
                <a:solidFill>
                  <a:schemeClr val="tx1"/>
                </a:solidFill>
              </a:rPr>
              <a:t>რეგისტრაციის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514780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877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2441</TotalTime>
  <Words>855</Words>
  <Application>Microsoft Office PowerPoint</Application>
  <PresentationFormat>Widescreen</PresentationFormat>
  <Paragraphs>257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AcadNusx</vt:lpstr>
      <vt:lpstr>Arial</vt:lpstr>
      <vt:lpstr>Calibri</vt:lpstr>
      <vt:lpstr>Calibri Light</vt:lpstr>
      <vt:lpstr>Menlo Bold</vt:lpstr>
      <vt:lpstr>Sylfaen</vt:lpstr>
      <vt:lpstr>Trebuchet MS</vt:lpstr>
      <vt:lpstr>Wingdings 3</vt:lpstr>
      <vt:lpstr>Facet</vt:lpstr>
      <vt:lpstr>Office Theme</vt:lpstr>
      <vt:lpstr>1_Office Theme</vt:lpstr>
      <vt:lpstr>„ქრონიკული დაავადებების სამკურნალო მედიკამენტებით უზრუნველყოფის“ სახელმწიფო პროგრამა    ანაგარიში  3 სექტემბერი– 15 ოქტომბერი </vt:lpstr>
      <vt:lpstr>ქრონიკული დაავადებების სამკურნალო მედიკამენტებით უზრუნველყოფის“ სახელმწიფო პროგრამის ფარგლებში  15 ოქტომბრის მდგომარეობით გასაცემი მედიკამენტების ნუსხა:</vt:lpstr>
      <vt:lpstr>PowerPoint Presentation</vt:lpstr>
      <vt:lpstr>PowerPoint Presentation</vt:lpstr>
      <vt:lpstr>პროგრამის ფარგლებში სოციალური მომსახურების სააგენტოს პროგრამაში რეგისტრაციის მიზნით 2018 წლის 3 სექტემბრიდან 2018 წლის 15 ოქტომბრის 12:00 მონაცემებით მომართა სულ 6809 ბენეფიციარმა, აქედან 5438 ბენეფიციარმა მიაკითხა აფთიაქს და მიიღო მისი კუთვნილი მედიკამენტი.</vt:lpstr>
      <vt:lpstr>საპენსიო ასაკის პირთა რაოდენობრივი (სულ 3908 ბენეფიციარი აფთიაქში მიმართვის მიხედვით ) გადანაწილება რეგიონების მიხედვით   </vt:lpstr>
      <vt:lpstr>საპენსიო ასაკის პირთა რაოდენობრივი (სულ 5005 ბენეფიციარი (რეესტრიდან წამოღებული ინფორმაციის თანახმად) რეგისტრაციის მიხედვით ) გადანაწილება რეგიონების მიხედვით   </vt:lpstr>
      <vt:lpstr>შშმპ რაოდენობრივი (სულ 213  ბნეფიციარი აფთიაქში მიმართვის მიხედვით ) გადანაწილება რეგიონების მიხედვით    </vt:lpstr>
      <vt:lpstr>შშმპ რაოდენობრივი (სულ 294 ბენეფიციარი (რეესტრიდან წამოღებული ინფორმაციის თანახმად) რეგისტრაციის მიხედვით ) გადანაწილება რეგიონების მიხედვით    </vt:lpstr>
      <vt:lpstr>სოც.დაუცველთა რაოდენობრივი (სულ 1317 ბენეფიციარი აფთიაქში მიმართვის მიხედვით ) გადანაწილება რეგიონების მიხედვით    </vt:lpstr>
      <vt:lpstr>სოც.დაუცველთა რაოდენობრივი (სულ 1510 ბენეფიციარი რეგისტრაციის მიხედვით (რეესტრიდან წამოღებული ინფორმაციის თანახმად) ) გადანაწილება რეგიონების მიხედვით    </vt:lpstr>
      <vt:lpstr>PowerPoint Presentation</vt:lpstr>
      <vt:lpstr>PowerPoint Presentation</vt:lpstr>
      <vt:lpstr>      1. თითოეული დასახელების მედიკამენტის აფთიაქიდან გაყიდვის მაჩვენებელი 1 კვირის ჭრილში (შშმპ, საპენსიო ასაკის პირი, სოც.დაუცველი – ჯამში), გამოსახული ტაბლეტებში/ფლაკონებში  2. ბენეფიციარების რაოდენობრივი მოძრაობის მრუდი 1 კვირის ჭრილში (შშმპ, საპენსიო ასაკის პირი, სოც.დაუცველი – ჯამში)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Gobejishvili</dc:creator>
  <cp:lastModifiedBy>Irina Gobejishvili</cp:lastModifiedBy>
  <cp:revision>326</cp:revision>
  <cp:lastPrinted>2017-10-26T14:21:39Z</cp:lastPrinted>
  <dcterms:created xsi:type="dcterms:W3CDTF">2017-10-25T14:09:47Z</dcterms:created>
  <dcterms:modified xsi:type="dcterms:W3CDTF">2018-10-17T09:12:30Z</dcterms:modified>
</cp:coreProperties>
</file>