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sldIdLst>
    <p:sldId id="256" r:id="rId2"/>
    <p:sldId id="258" r:id="rId3"/>
    <p:sldId id="312" r:id="rId4"/>
    <p:sldId id="313" r:id="rId5"/>
    <p:sldId id="260" r:id="rId6"/>
    <p:sldId id="266" r:id="rId7"/>
    <p:sldId id="307" r:id="rId8"/>
    <p:sldId id="276" r:id="rId9"/>
    <p:sldId id="308" r:id="rId10"/>
    <p:sldId id="278" r:id="rId11"/>
    <p:sldId id="309" r:id="rId12"/>
    <p:sldId id="268" r:id="rId13"/>
    <p:sldId id="306" r:id="rId14"/>
    <p:sldId id="304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</p:sldIdLst>
  <p:sldSz cx="12192000" cy="6858000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dirty="0" smtClean="0"/>
              <a:t>რეგისტრაციიის</a:t>
            </a:r>
            <a:r>
              <a:rPr lang="ka-GE" baseline="0" dirty="0" smtClean="0"/>
              <a:t> მაჩვენებელი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შშპმ</c:v>
                </c:pt>
              </c:strCache>
            </c:strRef>
          </c:tx>
          <c:spPr>
            <a:solidFill>
              <a:schemeClr val="accent5"/>
            </a:solidFill>
            <a:ln w="19050" cap="rnd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  <a:sp3d contourW="19050">
              <a:contourClr>
                <a:schemeClr val="accent5">
                  <a:shade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ბენეფიციარი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F5-4CCB-B467-CCB05AF7E6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საპენსიო ასაკის პირი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ბენეფიციარი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6081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F5-4CCB-B467-CCB05AF7E6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სოც.დაუცველი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ბენეფიციარი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F5-4CCB-B467-CCB05AF7E6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4197424"/>
        <c:axId val="174197984"/>
        <c:axId val="0"/>
      </c:bar3DChart>
      <c:catAx>
        <c:axId val="17419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97984"/>
        <c:crosses val="autoZero"/>
        <c:auto val="1"/>
        <c:lblAlgn val="ctr"/>
        <c:lblOffset val="100"/>
        <c:noMultiLvlLbl val="0"/>
      </c:catAx>
      <c:valAx>
        <c:axId val="174197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19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sz="1400" baseline="0" dirty="0" smtClean="0"/>
              <a:t>შშმპ –ის მიერ შეძენილი მედიკამენტების  რაოდენობა თითოეული  სავაჭრო დასახელების მედიკამენტის მიხედვით </a:t>
            </a:r>
            <a:r>
              <a:rPr lang="ka-GE" sz="1400" b="1" i="0" u="none" strike="noStrike" baseline="0" dirty="0" smtClean="0"/>
              <a:t>(ბენეფიციარი/მედიკამენტის რაოდენობა)</a:t>
            </a:r>
            <a:endParaRPr lang="ka-GE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5508681049643261E-2"/>
          <c:y val="0.10531481481481481"/>
          <c:w val="0.92282186049592652"/>
          <c:h val="0.52952668416447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solidFill>
                <a:schemeClr val="accent5"/>
              </a:solidFill>
              <a:ln w="19050" cap="rnd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ენალაპრილი 10მგ</c:v>
                </c:pt>
                <c:pt idx="1">
                  <c:v>ენაპი 20მგ</c:v>
                </c:pt>
                <c:pt idx="2">
                  <c:v>ეგილოკი 100მგ</c:v>
                </c:pt>
                <c:pt idx="3">
                  <c:v>კორდარონი 200მგ</c:v>
                </c:pt>
                <c:pt idx="4">
                  <c:v>ატორისი 20მგ</c:v>
                </c:pt>
                <c:pt idx="5">
                  <c:v>ლოზაპი 100მგ/ლორისტა 100მგ</c:v>
                </c:pt>
                <c:pt idx="6">
                  <c:v>ვარფარინ-ნიკომედი 2.5მგ</c:v>
                </c:pt>
                <c:pt idx="7">
                  <c:v>ვეროშპირონი 25მგ</c:v>
                </c:pt>
                <c:pt idx="8">
                  <c:v>ფუროსემიდი 40მგ</c:v>
                </c:pt>
                <c:pt idx="9">
                  <c:v>ზილტი 75მგ</c:v>
                </c:pt>
                <c:pt idx="10">
                  <c:v>მონოსანი  40 მგ</c:v>
                </c:pt>
                <c:pt idx="11">
                  <c:v>ამლოდიპინი 5მგ</c:v>
                </c:pt>
                <c:pt idx="12">
                  <c:v>დიგოქსინი-გრინდექსი 0.25მგ</c:v>
                </c:pt>
                <c:pt idx="13">
                  <c:v>ამარილი 2მგ</c:v>
                </c:pt>
                <c:pt idx="14">
                  <c:v>სიოფორი 1000მგ</c:v>
                </c:pt>
                <c:pt idx="15">
                  <c:v>დიაბეტონი MR</c:v>
                </c:pt>
                <c:pt idx="16">
                  <c:v>მედროლი 16მგ</c:v>
                </c:pt>
                <c:pt idx="17">
                  <c:v>სერეტიდი დისკუსი 50/250მკგ ინჰ 60 დოზა</c:v>
                </c:pt>
                <c:pt idx="18">
                  <c:v>სალბუტამოლი. 200 დოზა</c:v>
                </c:pt>
                <c:pt idx="19">
                  <c:v>ბრეტარისი ჯენუეირი 322მგკ 60 დოზა</c:v>
                </c:pt>
                <c:pt idx="20">
                  <c:v>პულმიკორტი 2მლ</c:v>
                </c:pt>
                <c:pt idx="21">
                  <c:v>თიროზოლი 5მგ</c:v>
                </c:pt>
                <c:pt idx="22">
                  <c:v>L - თიროქსინი 50 მკგ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15</c:v>
                </c:pt>
                <c:pt idx="1">
                  <c:v>39</c:v>
                </c:pt>
                <c:pt idx="2">
                  <c:v>33</c:v>
                </c:pt>
                <c:pt idx="3">
                  <c:v>20</c:v>
                </c:pt>
                <c:pt idx="4">
                  <c:v>73</c:v>
                </c:pt>
                <c:pt idx="5">
                  <c:v>47</c:v>
                </c:pt>
                <c:pt idx="6">
                  <c:v>32</c:v>
                </c:pt>
                <c:pt idx="7">
                  <c:v>46</c:v>
                </c:pt>
                <c:pt idx="8">
                  <c:v>20</c:v>
                </c:pt>
                <c:pt idx="9">
                  <c:v>42</c:v>
                </c:pt>
                <c:pt idx="10">
                  <c:v>4</c:v>
                </c:pt>
                <c:pt idx="11">
                  <c:v>48</c:v>
                </c:pt>
                <c:pt idx="12">
                  <c:v>23</c:v>
                </c:pt>
                <c:pt idx="13">
                  <c:v>23</c:v>
                </c:pt>
                <c:pt idx="14">
                  <c:v>62</c:v>
                </c:pt>
                <c:pt idx="15">
                  <c:v>24</c:v>
                </c:pt>
                <c:pt idx="16">
                  <c:v>3</c:v>
                </c:pt>
                <c:pt idx="17">
                  <c:v>71</c:v>
                </c:pt>
                <c:pt idx="18">
                  <c:v>38</c:v>
                </c:pt>
                <c:pt idx="19">
                  <c:v>22</c:v>
                </c:pt>
                <c:pt idx="20">
                  <c:v>1</c:v>
                </c:pt>
                <c:pt idx="21">
                  <c:v>2</c:v>
                </c:pt>
                <c:pt idx="2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4C-40B8-966A-4362C7CE02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მედიკამენტის რაოდენობა</c:v>
                </c:pt>
              </c:strCache>
            </c:strRef>
          </c:tx>
          <c:spPr>
            <a:solidFill>
              <a:schemeClr val="accent1"/>
            </a:solidFill>
            <a:ln w="19050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Sheet1!$A$2:$A$24</c:f>
              <c:strCache>
                <c:ptCount val="23"/>
                <c:pt idx="0">
                  <c:v>ენალაპრილი 10მგ</c:v>
                </c:pt>
                <c:pt idx="1">
                  <c:v>ენაპი 20მგ</c:v>
                </c:pt>
                <c:pt idx="2">
                  <c:v>ეგილოკი 100მგ</c:v>
                </c:pt>
                <c:pt idx="3">
                  <c:v>კორდარონი 200მგ</c:v>
                </c:pt>
                <c:pt idx="4">
                  <c:v>ატორისი 20მგ</c:v>
                </c:pt>
                <c:pt idx="5">
                  <c:v>ლოზაპი 100მგ/ლორისტა 100მგ</c:v>
                </c:pt>
                <c:pt idx="6">
                  <c:v>ვარფარინ-ნიკომედი 2.5მგ</c:v>
                </c:pt>
                <c:pt idx="7">
                  <c:v>ვეროშპირონი 25მგ</c:v>
                </c:pt>
                <c:pt idx="8">
                  <c:v>ფუროსემიდი 40მგ</c:v>
                </c:pt>
                <c:pt idx="9">
                  <c:v>ზილტი 75მგ</c:v>
                </c:pt>
                <c:pt idx="10">
                  <c:v>მონოსანი  40 მგ</c:v>
                </c:pt>
                <c:pt idx="11">
                  <c:v>ამლოდიპინი 5მგ</c:v>
                </c:pt>
                <c:pt idx="12">
                  <c:v>დიგოქსინი-გრინდექსი 0.25მგ</c:v>
                </c:pt>
                <c:pt idx="13">
                  <c:v>ამარილი 2მგ</c:v>
                </c:pt>
                <c:pt idx="14">
                  <c:v>სიოფორი 1000მგ</c:v>
                </c:pt>
                <c:pt idx="15">
                  <c:v>დიაბეტონი MR</c:v>
                </c:pt>
                <c:pt idx="16">
                  <c:v>მედროლი 16მგ</c:v>
                </c:pt>
                <c:pt idx="17">
                  <c:v>სერეტიდი დისკუსი 50/250მკგ ინჰ 60 დოზა</c:v>
                </c:pt>
                <c:pt idx="18">
                  <c:v>სალბუტამოლი. 200 დოზა</c:v>
                </c:pt>
                <c:pt idx="19">
                  <c:v>ბრეტარისი ჯენუეირი 322მგკ 60 დოზა</c:v>
                </c:pt>
                <c:pt idx="20">
                  <c:v>პულმიკორტი 2მლ</c:v>
                </c:pt>
                <c:pt idx="21">
                  <c:v>თიროზოლი 5მგ</c:v>
                </c:pt>
                <c:pt idx="22">
                  <c:v>L - თიროქსინი 50 მკგ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1051</c:v>
                </c:pt>
                <c:pt idx="1">
                  <c:v>3500</c:v>
                </c:pt>
                <c:pt idx="2">
                  <c:v>1722</c:v>
                </c:pt>
                <c:pt idx="3">
                  <c:v>1191</c:v>
                </c:pt>
                <c:pt idx="4">
                  <c:v>5313</c:v>
                </c:pt>
                <c:pt idx="5">
                  <c:v>2654</c:v>
                </c:pt>
                <c:pt idx="6">
                  <c:v>3597</c:v>
                </c:pt>
                <c:pt idx="7">
                  <c:v>3462</c:v>
                </c:pt>
                <c:pt idx="8">
                  <c:v>901</c:v>
                </c:pt>
                <c:pt idx="9">
                  <c:v>2726</c:v>
                </c:pt>
                <c:pt idx="10">
                  <c:v>408</c:v>
                </c:pt>
                <c:pt idx="11">
                  <c:v>4300</c:v>
                </c:pt>
                <c:pt idx="12">
                  <c:v>1620</c:v>
                </c:pt>
                <c:pt idx="13">
                  <c:v>2248</c:v>
                </c:pt>
                <c:pt idx="14">
                  <c:v>7545</c:v>
                </c:pt>
                <c:pt idx="15">
                  <c:v>1843</c:v>
                </c:pt>
                <c:pt idx="16">
                  <c:v>35</c:v>
                </c:pt>
                <c:pt idx="17">
                  <c:v>120</c:v>
                </c:pt>
                <c:pt idx="18">
                  <c:v>65</c:v>
                </c:pt>
                <c:pt idx="19">
                  <c:v>35</c:v>
                </c:pt>
                <c:pt idx="20">
                  <c:v>12</c:v>
                </c:pt>
                <c:pt idx="21">
                  <c:v>142</c:v>
                </c:pt>
                <c:pt idx="22">
                  <c:v>1343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4C-40B8-966A-4362C7CE02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4497424"/>
        <c:axId val="174497984"/>
      </c:barChart>
      <c:catAx>
        <c:axId val="17449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97984"/>
        <c:crosses val="autoZero"/>
        <c:auto val="1"/>
        <c:lblAlgn val="ctr"/>
        <c:lblOffset val="100"/>
        <c:noMultiLvlLbl val="0"/>
      </c:catAx>
      <c:valAx>
        <c:axId val="174497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449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12412</c:v>
                </c:pt>
                <c:pt idx="1">
                  <c:v>18460</c:v>
                </c:pt>
                <c:pt idx="2">
                  <c:v>18683</c:v>
                </c:pt>
                <c:pt idx="3">
                  <c:v>17001</c:v>
                </c:pt>
                <c:pt idx="4">
                  <c:v>15487</c:v>
                </c:pt>
                <c:pt idx="5">
                  <c:v>11563</c:v>
                </c:pt>
                <c:pt idx="6">
                  <c:v>21943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55-464B-8C83-7100F59CC6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1"/>
        <c:overlap val="-60"/>
        <c:axId val="174499104"/>
        <c:axId val="174499664"/>
      </c:barChart>
      <c:catAx>
        <c:axId val="17449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4499664"/>
        <c:crosses val="autoZero"/>
        <c:auto val="1"/>
        <c:lblAlgn val="ctr"/>
        <c:lblOffset val="100"/>
        <c:noMultiLvlLbl val="0"/>
      </c:catAx>
      <c:valAx>
        <c:axId val="174499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44991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ბენეფიციარების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116</c:v>
                </c:pt>
                <c:pt idx="1">
                  <c:v>189</c:v>
                </c:pt>
                <c:pt idx="2">
                  <c:v>193</c:v>
                </c:pt>
                <c:pt idx="3">
                  <c:v>173</c:v>
                </c:pt>
                <c:pt idx="4">
                  <c:v>164</c:v>
                </c:pt>
                <c:pt idx="5">
                  <c:v>121</c:v>
                </c:pt>
                <c:pt idx="6">
                  <c:v>220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2D7-4ECE-8EEB-7F7F75924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656912"/>
        <c:axId val="174657472"/>
      </c:lineChart>
      <c:catAx>
        <c:axId val="17465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4657472"/>
        <c:crosses val="autoZero"/>
        <c:auto val="1"/>
        <c:lblAlgn val="ctr"/>
        <c:lblOffset val="100"/>
        <c:noMultiLvlLbl val="0"/>
      </c:catAx>
      <c:valAx>
        <c:axId val="1746574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46569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23098</c:v>
                </c:pt>
                <c:pt idx="1">
                  <c:v>26660</c:v>
                </c:pt>
                <c:pt idx="2">
                  <c:v>34768</c:v>
                </c:pt>
                <c:pt idx="3">
                  <c:v>31937</c:v>
                </c:pt>
                <c:pt idx="4">
                  <c:v>31266</c:v>
                </c:pt>
                <c:pt idx="5">
                  <c:v>23177</c:v>
                </c:pt>
                <c:pt idx="6">
                  <c:v>42938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6C-4680-90AD-4034DCA198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6737152"/>
        <c:axId val="176737712"/>
      </c:barChart>
      <c:catAx>
        <c:axId val="17673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6737712"/>
        <c:crosses val="autoZero"/>
        <c:auto val="1"/>
        <c:lblAlgn val="ctr"/>
        <c:lblOffset val="100"/>
        <c:noMultiLvlLbl val="0"/>
      </c:catAx>
      <c:valAx>
        <c:axId val="176737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67371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ბენეფიციარების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242</c:v>
                </c:pt>
                <c:pt idx="1">
                  <c:v>296</c:v>
                </c:pt>
                <c:pt idx="2">
                  <c:v>392</c:v>
                </c:pt>
                <c:pt idx="3">
                  <c:v>363</c:v>
                </c:pt>
                <c:pt idx="4">
                  <c:v>354</c:v>
                </c:pt>
                <c:pt idx="5">
                  <c:v>277</c:v>
                </c:pt>
                <c:pt idx="6">
                  <c:v>514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DA2-4DDC-AD9A-85D560DB3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830432"/>
        <c:axId val="176830992"/>
      </c:lineChart>
      <c:catAx>
        <c:axId val="17683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6830992"/>
        <c:crosses val="autoZero"/>
        <c:auto val="1"/>
        <c:lblAlgn val="ctr"/>
        <c:lblOffset val="100"/>
        <c:noMultiLvlLbl val="0"/>
      </c:catAx>
      <c:valAx>
        <c:axId val="1768309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6830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18473</c:v>
                </c:pt>
                <c:pt idx="1">
                  <c:v>29287</c:v>
                </c:pt>
                <c:pt idx="2">
                  <c:v>30128</c:v>
                </c:pt>
                <c:pt idx="3">
                  <c:v>29648</c:v>
                </c:pt>
                <c:pt idx="4">
                  <c:v>27878</c:v>
                </c:pt>
                <c:pt idx="5">
                  <c:v>22859</c:v>
                </c:pt>
                <c:pt idx="6">
                  <c:v>40660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D7-44B2-8310-F8314BDDF2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7363200"/>
        <c:axId val="177363760"/>
      </c:barChart>
      <c:catAx>
        <c:axId val="17736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7363760"/>
        <c:crosses val="autoZero"/>
        <c:auto val="1"/>
        <c:lblAlgn val="ctr"/>
        <c:lblOffset val="100"/>
        <c:noMultiLvlLbl val="0"/>
      </c:catAx>
      <c:valAx>
        <c:axId val="177363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73632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224</c:v>
                </c:pt>
                <c:pt idx="1">
                  <c:v>384</c:v>
                </c:pt>
                <c:pt idx="2">
                  <c:v>407</c:v>
                </c:pt>
                <c:pt idx="3">
                  <c:v>396</c:v>
                </c:pt>
                <c:pt idx="4">
                  <c:v>393</c:v>
                </c:pt>
                <c:pt idx="5">
                  <c:v>315</c:v>
                </c:pt>
                <c:pt idx="6">
                  <c:v>579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676-4EA6-B745-8D35669DB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366000"/>
        <c:axId val="177366560"/>
      </c:lineChart>
      <c:catAx>
        <c:axId val="17736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7366560"/>
        <c:crosses val="autoZero"/>
        <c:auto val="1"/>
        <c:lblAlgn val="ctr"/>
        <c:lblOffset val="100"/>
        <c:noMultiLvlLbl val="0"/>
      </c:catAx>
      <c:valAx>
        <c:axId val="1773665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7366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10780</c:v>
                </c:pt>
                <c:pt idx="1">
                  <c:v>14696</c:v>
                </c:pt>
                <c:pt idx="2">
                  <c:v>17576</c:v>
                </c:pt>
                <c:pt idx="3">
                  <c:v>19000</c:v>
                </c:pt>
                <c:pt idx="4">
                  <c:v>15928</c:v>
                </c:pt>
                <c:pt idx="5">
                  <c:v>14351</c:v>
                </c:pt>
                <c:pt idx="6">
                  <c:v>22101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1B-43F4-B66D-673503A890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3410256"/>
        <c:axId val="173410816"/>
      </c:barChart>
      <c:catAx>
        <c:axId val="17341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3410816"/>
        <c:crosses val="autoZero"/>
        <c:auto val="1"/>
        <c:lblAlgn val="ctr"/>
        <c:lblOffset val="100"/>
        <c:noMultiLvlLbl val="0"/>
      </c:catAx>
      <c:valAx>
        <c:axId val="173410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34102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179</c:v>
                </c:pt>
                <c:pt idx="1">
                  <c:v>258</c:v>
                </c:pt>
                <c:pt idx="2">
                  <c:v>303</c:v>
                </c:pt>
                <c:pt idx="3">
                  <c:v>310</c:v>
                </c:pt>
                <c:pt idx="4">
                  <c:v>284</c:v>
                </c:pt>
                <c:pt idx="5">
                  <c:v>239</c:v>
                </c:pt>
                <c:pt idx="6">
                  <c:v>394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6A-4868-94F7-39D777A40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413056"/>
        <c:axId val="173413616"/>
      </c:lineChart>
      <c:catAx>
        <c:axId val="17341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3413616"/>
        <c:crosses val="autoZero"/>
        <c:auto val="1"/>
        <c:lblAlgn val="ctr"/>
        <c:lblOffset val="100"/>
        <c:noMultiLvlLbl val="0"/>
      </c:catAx>
      <c:valAx>
        <c:axId val="1734136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3413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5864</c:v>
                </c:pt>
                <c:pt idx="1">
                  <c:v>8613</c:v>
                </c:pt>
                <c:pt idx="2">
                  <c:v>9947</c:v>
                </c:pt>
                <c:pt idx="3">
                  <c:v>6583</c:v>
                </c:pt>
                <c:pt idx="4">
                  <c:v>7858</c:v>
                </c:pt>
                <c:pt idx="5">
                  <c:v>7446</c:v>
                </c:pt>
                <c:pt idx="6">
                  <c:v>9174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C0-4A02-9ECF-518654E13B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6069952"/>
        <c:axId val="176070512"/>
      </c:barChart>
      <c:catAx>
        <c:axId val="17606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6070512"/>
        <c:crosses val="autoZero"/>
        <c:auto val="1"/>
        <c:lblAlgn val="ctr"/>
        <c:lblOffset val="100"/>
        <c:noMultiLvlLbl val="0"/>
      </c:catAx>
      <c:valAx>
        <c:axId val="176070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60699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b="0"/>
              <a:t>აფთიაქში მიმართვის მაჩვენებელი</a:t>
            </a:r>
            <a:endParaRPr lang="en-US" b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შშმპ</c:v>
                </c:pt>
              </c:strCache>
            </c:strRef>
          </c:tx>
          <c:spPr>
            <a:solidFill>
              <a:schemeClr val="accent5"/>
            </a:solidFill>
            <a:ln w="19050" cap="rnd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contourW="19050" prstMaterial="plastic">
              <a:bevelT w="0" h="0"/>
              <a:contourClr>
                <a:schemeClr val="accent5">
                  <a:shade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ბენეფიციარი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88-44AB-9278-DA59795185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საპენსიო ასაკის პირი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ბენეფიციარი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4833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88-44AB-9278-DA59795185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სოც.დაუცველი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ბენეფიციარი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1640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88-44AB-9278-DA59795185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4949392"/>
        <c:axId val="174949952"/>
        <c:axId val="0"/>
      </c:bar3DChart>
      <c:catAx>
        <c:axId val="17494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49952"/>
        <c:crosses val="autoZero"/>
        <c:auto val="1"/>
        <c:lblAlgn val="ctr"/>
        <c:lblOffset val="100"/>
        <c:noMultiLvlLbl val="0"/>
      </c:catAx>
      <c:valAx>
        <c:axId val="174949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94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59</c:v>
                </c:pt>
                <c:pt idx="1">
                  <c:v>102</c:v>
                </c:pt>
                <c:pt idx="2">
                  <c:v>136</c:v>
                </c:pt>
                <c:pt idx="3">
                  <c:v>87</c:v>
                </c:pt>
                <c:pt idx="4">
                  <c:v>95</c:v>
                </c:pt>
                <c:pt idx="5">
                  <c:v>90</c:v>
                </c:pt>
                <c:pt idx="6">
                  <c:v>135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711-40FB-95A5-5FF6D8E1F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996688"/>
        <c:axId val="177997248"/>
      </c:lineChart>
      <c:catAx>
        <c:axId val="17799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7997248"/>
        <c:crosses val="autoZero"/>
        <c:auto val="1"/>
        <c:lblAlgn val="ctr"/>
        <c:lblOffset val="100"/>
        <c:noMultiLvlLbl val="0"/>
      </c:catAx>
      <c:valAx>
        <c:axId val="1779972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79966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8318</c:v>
                </c:pt>
                <c:pt idx="1">
                  <c:v>16435</c:v>
                </c:pt>
                <c:pt idx="2">
                  <c:v>18084</c:v>
                </c:pt>
                <c:pt idx="3">
                  <c:v>13951</c:v>
                </c:pt>
                <c:pt idx="4">
                  <c:v>13227</c:v>
                </c:pt>
                <c:pt idx="5">
                  <c:v>11344</c:v>
                </c:pt>
                <c:pt idx="6">
                  <c:v>19575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B1-48D6-B1E7-E5963EF47B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7999488"/>
        <c:axId val="177488176"/>
      </c:barChart>
      <c:catAx>
        <c:axId val="17799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7488176"/>
        <c:crosses val="autoZero"/>
        <c:auto val="1"/>
        <c:lblAlgn val="ctr"/>
        <c:lblOffset val="100"/>
        <c:noMultiLvlLbl val="0"/>
      </c:catAx>
      <c:valAx>
        <c:axId val="177488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79994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80</c:v>
                </c:pt>
                <c:pt idx="1">
                  <c:v>151</c:v>
                </c:pt>
                <c:pt idx="2">
                  <c:v>185</c:v>
                </c:pt>
                <c:pt idx="3">
                  <c:v>146</c:v>
                </c:pt>
                <c:pt idx="4">
                  <c:v>143</c:v>
                </c:pt>
                <c:pt idx="5">
                  <c:v>113</c:v>
                </c:pt>
                <c:pt idx="6">
                  <c:v>207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B4-456E-B30A-CF8EB917D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490416"/>
        <c:axId val="177490976"/>
      </c:lineChart>
      <c:catAx>
        <c:axId val="17749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7490976"/>
        <c:crosses val="autoZero"/>
        <c:auto val="1"/>
        <c:lblAlgn val="ctr"/>
        <c:lblOffset val="100"/>
        <c:noMultiLvlLbl val="0"/>
      </c:catAx>
      <c:valAx>
        <c:axId val="1774909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74904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5323</c:v>
                </c:pt>
                <c:pt idx="1">
                  <c:v>8056</c:v>
                </c:pt>
                <c:pt idx="2">
                  <c:v>10335</c:v>
                </c:pt>
                <c:pt idx="3">
                  <c:v>8392</c:v>
                </c:pt>
                <c:pt idx="4">
                  <c:v>6581</c:v>
                </c:pt>
                <c:pt idx="5">
                  <c:v>6765</c:v>
                </c:pt>
                <c:pt idx="6">
                  <c:v>10268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08-4482-8C27-A17D1CA058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7493216"/>
        <c:axId val="177493776"/>
      </c:barChart>
      <c:catAx>
        <c:axId val="17749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7493776"/>
        <c:crosses val="autoZero"/>
        <c:auto val="1"/>
        <c:lblAlgn val="ctr"/>
        <c:lblOffset val="100"/>
        <c:noMultiLvlLbl val="0"/>
      </c:catAx>
      <c:valAx>
        <c:axId val="17749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74932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ბენეფიციარების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62</c:v>
                </c:pt>
                <c:pt idx="1">
                  <c:v>112</c:v>
                </c:pt>
                <c:pt idx="2">
                  <c:v>140</c:v>
                </c:pt>
                <c:pt idx="3">
                  <c:v>106</c:v>
                </c:pt>
                <c:pt idx="4">
                  <c:v>92</c:v>
                </c:pt>
                <c:pt idx="5">
                  <c:v>86</c:v>
                </c:pt>
                <c:pt idx="6">
                  <c:v>160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E28-4337-8492-0007C8D39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930608"/>
        <c:axId val="177931168"/>
      </c:lineChart>
      <c:catAx>
        <c:axId val="17793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7931168"/>
        <c:crosses val="autoZero"/>
        <c:auto val="1"/>
        <c:lblAlgn val="ctr"/>
        <c:lblOffset val="100"/>
        <c:noMultiLvlLbl val="0"/>
      </c:catAx>
      <c:valAx>
        <c:axId val="1779311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79306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17256</c:v>
                </c:pt>
                <c:pt idx="1">
                  <c:v>27995</c:v>
                </c:pt>
                <c:pt idx="2">
                  <c:v>28128</c:v>
                </c:pt>
                <c:pt idx="3">
                  <c:v>23640</c:v>
                </c:pt>
                <c:pt idx="4">
                  <c:v>22595</c:v>
                </c:pt>
                <c:pt idx="5">
                  <c:v>17624</c:v>
                </c:pt>
                <c:pt idx="6">
                  <c:v>31140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A3-40EF-A7CC-E56D4C93E5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7933408"/>
        <c:axId val="177933968"/>
      </c:barChart>
      <c:catAx>
        <c:axId val="17793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7933968"/>
        <c:crosses val="autoZero"/>
        <c:auto val="1"/>
        <c:lblAlgn val="ctr"/>
        <c:lblOffset val="100"/>
        <c:noMultiLvlLbl val="0"/>
      </c:catAx>
      <c:valAx>
        <c:axId val="177933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79334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159</c:v>
                </c:pt>
                <c:pt idx="1">
                  <c:v>272</c:v>
                </c:pt>
                <c:pt idx="2">
                  <c:v>297</c:v>
                </c:pt>
                <c:pt idx="3">
                  <c:v>245</c:v>
                </c:pt>
                <c:pt idx="4">
                  <c:v>240</c:v>
                </c:pt>
                <c:pt idx="5">
                  <c:v>190</c:v>
                </c:pt>
                <c:pt idx="6">
                  <c:v>360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522-43E4-B7CB-9EF33848E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936208"/>
        <c:axId val="177936768"/>
      </c:lineChart>
      <c:catAx>
        <c:axId val="1779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7936768"/>
        <c:crosses val="autoZero"/>
        <c:auto val="1"/>
        <c:lblAlgn val="ctr"/>
        <c:lblOffset val="100"/>
        <c:noMultiLvlLbl val="0"/>
      </c:catAx>
      <c:valAx>
        <c:axId val="1779367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79362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23345</c:v>
                </c:pt>
                <c:pt idx="1">
                  <c:v>32785</c:v>
                </c:pt>
                <c:pt idx="2">
                  <c:v>38936</c:v>
                </c:pt>
                <c:pt idx="3">
                  <c:v>35905</c:v>
                </c:pt>
                <c:pt idx="4">
                  <c:v>33651</c:v>
                </c:pt>
                <c:pt idx="5">
                  <c:v>26435</c:v>
                </c:pt>
                <c:pt idx="6">
                  <c:v>45804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CC-444E-B787-7CD09AD71A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8244976"/>
        <c:axId val="178245536"/>
      </c:barChart>
      <c:catAx>
        <c:axId val="17824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8245536"/>
        <c:crosses val="autoZero"/>
        <c:auto val="1"/>
        <c:lblAlgn val="ctr"/>
        <c:lblOffset val="100"/>
        <c:noMultiLvlLbl val="0"/>
      </c:catAx>
      <c:valAx>
        <c:axId val="17824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82449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271</c:v>
                </c:pt>
                <c:pt idx="1">
                  <c:v>422</c:v>
                </c:pt>
                <c:pt idx="2">
                  <c:v>504</c:v>
                </c:pt>
                <c:pt idx="3">
                  <c:v>462</c:v>
                </c:pt>
                <c:pt idx="4">
                  <c:v>441</c:v>
                </c:pt>
                <c:pt idx="5">
                  <c:v>362</c:v>
                </c:pt>
                <c:pt idx="6">
                  <c:v>632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22-4CAC-A711-263C588CE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247776"/>
        <c:axId val="178248336"/>
      </c:lineChart>
      <c:catAx>
        <c:axId val="17824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8248336"/>
        <c:crosses val="autoZero"/>
        <c:auto val="1"/>
        <c:lblAlgn val="ctr"/>
        <c:lblOffset val="100"/>
        <c:noMultiLvlLbl val="0"/>
      </c:catAx>
      <c:valAx>
        <c:axId val="1782483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8247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12012</c:v>
                </c:pt>
                <c:pt idx="1">
                  <c:v>17716</c:v>
                </c:pt>
                <c:pt idx="2">
                  <c:v>19920</c:v>
                </c:pt>
                <c:pt idx="3">
                  <c:v>16448</c:v>
                </c:pt>
                <c:pt idx="4">
                  <c:v>15891</c:v>
                </c:pt>
                <c:pt idx="5">
                  <c:v>12333</c:v>
                </c:pt>
                <c:pt idx="6">
                  <c:v>22510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D3-4541-8D44-F682D82DDE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8250576"/>
        <c:axId val="178251136"/>
      </c:barChart>
      <c:catAx>
        <c:axId val="17825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8251136"/>
        <c:crosses val="autoZero"/>
        <c:auto val="1"/>
        <c:lblAlgn val="ctr"/>
        <c:lblOffset val="100"/>
        <c:noMultiLvlLbl val="0"/>
      </c:catAx>
      <c:valAx>
        <c:axId val="1782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82505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5720644245441686E-2"/>
          <c:w val="0.97708333333333353"/>
          <c:h val="0.9542793557545585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10-4FF7-B430-CCA88065D1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10-4FF7-B430-CCA88065D1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10-4FF7-B430-CCA88065D1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10-4FF7-B430-CCA88065D1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710-4FF7-B430-CCA88065D12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710-4FF7-B430-CCA88065D12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710-4FF7-B430-CCA88065D12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710-4FF7-B430-CCA88065D12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710-4FF7-B430-CCA88065D12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710-4FF7-B430-CCA88065D12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710-4FF7-B430-CCA88065D12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0416666666666667E-3"/>
                  <c:y val="-3.29175356118490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710-4FF7-B430-CCA88065D1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5.8333333333333411E-2"/>
                  <c:y val="-3.07230332377256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710-4FF7-B430-CCA88065D1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აჭარა</c:v>
                </c:pt>
                <c:pt idx="1">
                  <c:v>გურია</c:v>
                </c:pt>
                <c:pt idx="2">
                  <c:v>იმერეთი</c:v>
                </c:pt>
                <c:pt idx="3">
                  <c:v>კახეთი</c:v>
                </c:pt>
                <c:pt idx="4">
                  <c:v>მცხეთა–მთიანეთი</c:v>
                </c:pt>
                <c:pt idx="5">
                  <c:v>რაჭა,ქვ.სვანეთი</c:v>
                </c:pt>
                <c:pt idx="6">
                  <c:v>სამეგრელო,ზემო სვანეთი</c:v>
                </c:pt>
                <c:pt idx="7">
                  <c:v>სამცხე</c:v>
                </c:pt>
                <c:pt idx="8">
                  <c:v>თბილისი</c:v>
                </c:pt>
                <c:pt idx="9">
                  <c:v>ქვემო ქართლი</c:v>
                </c:pt>
                <c:pt idx="10">
                  <c:v>შიდა ქართლი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232</c:v>
                </c:pt>
                <c:pt idx="1">
                  <c:v>127</c:v>
                </c:pt>
                <c:pt idx="2">
                  <c:v>1146</c:v>
                </c:pt>
                <c:pt idx="3">
                  <c:v>441</c:v>
                </c:pt>
                <c:pt idx="4">
                  <c:v>158</c:v>
                </c:pt>
                <c:pt idx="5">
                  <c:v>43</c:v>
                </c:pt>
                <c:pt idx="6">
                  <c:v>251</c:v>
                </c:pt>
                <c:pt idx="7">
                  <c:v>119</c:v>
                </c:pt>
                <c:pt idx="8">
                  <c:v>1697</c:v>
                </c:pt>
                <c:pt idx="9">
                  <c:v>357</c:v>
                </c:pt>
                <c:pt idx="10">
                  <c:v>265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9710-4FF7-B430-CCA88065D1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142</c:v>
                </c:pt>
                <c:pt idx="1">
                  <c:v>226</c:v>
                </c:pt>
                <c:pt idx="2">
                  <c:v>260</c:v>
                </c:pt>
                <c:pt idx="3">
                  <c:v>222</c:v>
                </c:pt>
                <c:pt idx="4">
                  <c:v>217</c:v>
                </c:pt>
                <c:pt idx="5">
                  <c:v>172</c:v>
                </c:pt>
                <c:pt idx="6">
                  <c:v>300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A5A-46A2-9328-E54D00DEB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586096"/>
        <c:axId val="178586656"/>
      </c:lineChart>
      <c:catAx>
        <c:axId val="17858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8586656"/>
        <c:crosses val="autoZero"/>
        <c:auto val="1"/>
        <c:lblAlgn val="ctr"/>
        <c:lblOffset val="100"/>
        <c:noMultiLvlLbl val="0"/>
      </c:catAx>
      <c:valAx>
        <c:axId val="1785866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8586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1920</c:v>
                </c:pt>
                <c:pt idx="1">
                  <c:v>1942</c:v>
                </c:pt>
                <c:pt idx="2">
                  <c:v>1718</c:v>
                </c:pt>
                <c:pt idx="3">
                  <c:v>3089</c:v>
                </c:pt>
                <c:pt idx="4">
                  <c:v>1663</c:v>
                </c:pt>
                <c:pt idx="5">
                  <c:v>1658</c:v>
                </c:pt>
                <c:pt idx="6">
                  <c:v>1942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DF-4663-BA2E-A528C44F37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8588896"/>
        <c:axId val="178589456"/>
      </c:barChart>
      <c:catAx>
        <c:axId val="17858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8589456"/>
        <c:crosses val="autoZero"/>
        <c:auto val="1"/>
        <c:lblAlgn val="ctr"/>
        <c:lblOffset val="100"/>
        <c:noMultiLvlLbl val="0"/>
      </c:catAx>
      <c:valAx>
        <c:axId val="178589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85888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</c:v>
                </c:pt>
                <c:pt idx="1">
                  <c:v>23</c:v>
                </c:pt>
                <c:pt idx="2">
                  <c:v>23</c:v>
                </c:pt>
                <c:pt idx="3">
                  <c:v>35</c:v>
                </c:pt>
                <c:pt idx="4">
                  <c:v>21</c:v>
                </c:pt>
                <c:pt idx="5">
                  <c:v>21</c:v>
                </c:pt>
                <c:pt idx="6">
                  <c:v>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800-4FDC-8C53-99C52F1F5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591696"/>
        <c:axId val="178592256"/>
      </c:lineChart>
      <c:catAx>
        <c:axId val="17859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8592256"/>
        <c:crosses val="autoZero"/>
        <c:auto val="1"/>
        <c:lblAlgn val="ctr"/>
        <c:lblOffset val="100"/>
        <c:noMultiLvlLbl val="0"/>
      </c:catAx>
      <c:valAx>
        <c:axId val="1785922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85916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3851</c:v>
                </c:pt>
                <c:pt idx="1">
                  <c:v>6185</c:v>
                </c:pt>
                <c:pt idx="2">
                  <c:v>6257</c:v>
                </c:pt>
                <c:pt idx="3">
                  <c:v>5687</c:v>
                </c:pt>
                <c:pt idx="4">
                  <c:v>5483</c:v>
                </c:pt>
                <c:pt idx="5">
                  <c:v>3531</c:v>
                </c:pt>
                <c:pt idx="6">
                  <c:v>7821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94-4D01-9F04-8B3B946AC3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8831872"/>
        <c:axId val="178832432"/>
      </c:barChart>
      <c:catAx>
        <c:axId val="17883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8832432"/>
        <c:crosses val="autoZero"/>
        <c:auto val="1"/>
        <c:lblAlgn val="ctr"/>
        <c:lblOffset val="100"/>
        <c:noMultiLvlLbl val="0"/>
      </c:catAx>
      <c:valAx>
        <c:axId val="178832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88318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85</c:v>
                </c:pt>
                <c:pt idx="1">
                  <c:v>131</c:v>
                </c:pt>
                <c:pt idx="2">
                  <c:v>154</c:v>
                </c:pt>
                <c:pt idx="3">
                  <c:v>123</c:v>
                </c:pt>
                <c:pt idx="4">
                  <c:v>132</c:v>
                </c:pt>
                <c:pt idx="5">
                  <c:v>83</c:v>
                </c:pt>
                <c:pt idx="6">
                  <c:v>192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7B3-4CB4-9A6D-4792949CE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834672"/>
        <c:axId val="178835232"/>
      </c:lineChart>
      <c:catAx>
        <c:axId val="17883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8835232"/>
        <c:crosses val="autoZero"/>
        <c:auto val="1"/>
        <c:lblAlgn val="ctr"/>
        <c:lblOffset val="100"/>
        <c:noMultiLvlLbl val="0"/>
      </c:catAx>
      <c:valAx>
        <c:axId val="1788352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88346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30647</c:v>
                </c:pt>
                <c:pt idx="1">
                  <c:v>41344</c:v>
                </c:pt>
                <c:pt idx="2">
                  <c:v>53337</c:v>
                </c:pt>
                <c:pt idx="3">
                  <c:v>49041</c:v>
                </c:pt>
                <c:pt idx="4">
                  <c:v>47797</c:v>
                </c:pt>
                <c:pt idx="5">
                  <c:v>35132</c:v>
                </c:pt>
                <c:pt idx="6">
                  <c:v>66659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0B-4EB9-9CE4-B2E82BAB16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8837472"/>
        <c:axId val="179084704"/>
      </c:barChart>
      <c:catAx>
        <c:axId val="17883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9084704"/>
        <c:crosses val="autoZero"/>
        <c:auto val="1"/>
        <c:lblAlgn val="ctr"/>
        <c:lblOffset val="100"/>
        <c:noMultiLvlLbl val="0"/>
      </c:catAx>
      <c:valAx>
        <c:axId val="179084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88374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262</c:v>
                </c:pt>
                <c:pt idx="1">
                  <c:v>395</c:v>
                </c:pt>
                <c:pt idx="2">
                  <c:v>510</c:v>
                </c:pt>
                <c:pt idx="3">
                  <c:v>451</c:v>
                </c:pt>
                <c:pt idx="4">
                  <c:v>475</c:v>
                </c:pt>
                <c:pt idx="5">
                  <c:v>330</c:v>
                </c:pt>
                <c:pt idx="6">
                  <c:v>634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882-45F4-97D0-A7DBF8B2A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086944"/>
        <c:axId val="179087504"/>
      </c:lineChart>
      <c:catAx>
        <c:axId val="17908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9087504"/>
        <c:crosses val="autoZero"/>
        <c:auto val="1"/>
        <c:lblAlgn val="ctr"/>
        <c:lblOffset val="100"/>
        <c:noMultiLvlLbl val="0"/>
      </c:catAx>
      <c:valAx>
        <c:axId val="1790875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90869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50222</c:v>
                </c:pt>
                <c:pt idx="1">
                  <c:v>70049</c:v>
                </c:pt>
                <c:pt idx="2">
                  <c:v>83919</c:v>
                </c:pt>
                <c:pt idx="3">
                  <c:v>72172</c:v>
                </c:pt>
                <c:pt idx="4">
                  <c:v>79404</c:v>
                </c:pt>
                <c:pt idx="5">
                  <c:v>62463</c:v>
                </c:pt>
                <c:pt idx="6">
                  <c:v>99407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A4-4661-92B3-917F31F667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9089744"/>
        <c:axId val="179090304"/>
      </c:barChart>
      <c:catAx>
        <c:axId val="17908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9090304"/>
        <c:crosses val="autoZero"/>
        <c:auto val="1"/>
        <c:lblAlgn val="ctr"/>
        <c:lblOffset val="100"/>
        <c:noMultiLvlLbl val="0"/>
      </c:catAx>
      <c:valAx>
        <c:axId val="179090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90897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367</c:v>
                </c:pt>
                <c:pt idx="1">
                  <c:v>531</c:v>
                </c:pt>
                <c:pt idx="2">
                  <c:v>675</c:v>
                </c:pt>
                <c:pt idx="3">
                  <c:v>561</c:v>
                </c:pt>
                <c:pt idx="4">
                  <c:v>628</c:v>
                </c:pt>
                <c:pt idx="5">
                  <c:v>500</c:v>
                </c:pt>
                <c:pt idx="6">
                  <c:v>815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2BF-484D-B418-95AB3691E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895984"/>
        <c:axId val="228896544"/>
      </c:lineChart>
      <c:catAx>
        <c:axId val="22889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8896544"/>
        <c:crosses val="autoZero"/>
        <c:auto val="1"/>
        <c:lblAlgn val="ctr"/>
        <c:lblOffset val="100"/>
        <c:noMultiLvlLbl val="0"/>
      </c:catAx>
      <c:valAx>
        <c:axId val="2288965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88959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15398</c:v>
                </c:pt>
                <c:pt idx="1">
                  <c:v>21400</c:v>
                </c:pt>
                <c:pt idx="2">
                  <c:v>25186</c:v>
                </c:pt>
                <c:pt idx="3">
                  <c:v>21808</c:v>
                </c:pt>
                <c:pt idx="4">
                  <c:v>25172</c:v>
                </c:pt>
                <c:pt idx="5">
                  <c:v>22524</c:v>
                </c:pt>
                <c:pt idx="6">
                  <c:v>36255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1E-4658-8584-7A6FFB689F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8898784"/>
        <c:axId val="228899344"/>
      </c:barChart>
      <c:catAx>
        <c:axId val="22889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8899344"/>
        <c:crosses val="autoZero"/>
        <c:auto val="1"/>
        <c:lblAlgn val="ctr"/>
        <c:lblOffset val="100"/>
        <c:noMultiLvlLbl val="0"/>
      </c:catAx>
      <c:valAx>
        <c:axId val="22889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88987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5720644245441686E-2"/>
          <c:w val="0.97708333333333353"/>
          <c:h val="0.9542793557545585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E0-4B97-9656-F5B3285A7F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E0-4B97-9656-F5B3285A7F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E0-4B97-9656-F5B3285A7F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E0-4B97-9656-F5B3285A7F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AE0-4B97-9656-F5B3285A7F6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AE0-4B97-9656-F5B3285A7F6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AE0-4B97-9656-F5B3285A7F6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AE0-4B97-9656-F5B3285A7F6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AE0-4B97-9656-F5B3285A7F6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AE0-4B97-9656-F5B3285A7F6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AE0-4B97-9656-F5B3285A7F6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749B-4DFD-A5CB-38B0E8199E0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9AE0-4B97-9656-F5B3285A7F6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770833333333318E-2"/>
                  <c:y val="-5.26680569789581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AE0-4B97-9656-F5B3285A7F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416666666666666E-2"/>
                  <c:y val="-4.6084549856588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AE0-4B97-9656-F5B3285A7F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375000000000007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AE0-4B97-9656-F5B3285A7F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9.3749999999999997E-3"/>
                  <c:y val="8.77800949649303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9AE0-4B97-9656-F5B3285A7F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8749999999999999E-2"/>
                  <c:y val="-2.194502374123257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749B-4DFD-A5CB-38B0E8199E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1458333333333333E-2"/>
                  <c:y val="3.51120379859721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9AE0-4B97-9656-F5B3285A7F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Sheet1!$A$2:$A$14</c:f>
              <c:strCache>
                <c:ptCount val="13"/>
                <c:pt idx="0">
                  <c:v>აჭარა</c:v>
                </c:pt>
                <c:pt idx="1">
                  <c:v>გურია</c:v>
                </c:pt>
                <c:pt idx="2">
                  <c:v>იმერეთი</c:v>
                </c:pt>
                <c:pt idx="3">
                  <c:v>კახეთი</c:v>
                </c:pt>
                <c:pt idx="4">
                  <c:v>მცხეთა–მთიანეთი</c:v>
                </c:pt>
                <c:pt idx="5">
                  <c:v>რაჭა,ქვ.სვანეთი</c:v>
                </c:pt>
                <c:pt idx="6">
                  <c:v>სამეგრელო,ზემო სვანეთი</c:v>
                </c:pt>
                <c:pt idx="7">
                  <c:v>სამცხე</c:v>
                </c:pt>
                <c:pt idx="8">
                  <c:v>თბილისი</c:v>
                </c:pt>
                <c:pt idx="9">
                  <c:v>ქვემო ქართლი</c:v>
                </c:pt>
                <c:pt idx="10">
                  <c:v>შიდა ქართლი</c:v>
                </c:pt>
                <c:pt idx="11">
                  <c:v>აფხაზეთი</c:v>
                </c:pt>
                <c:pt idx="12">
                  <c:v>ცხინვალი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289</c:v>
                </c:pt>
                <c:pt idx="1">
                  <c:v>161</c:v>
                </c:pt>
                <c:pt idx="2">
                  <c:v>1377</c:v>
                </c:pt>
                <c:pt idx="3">
                  <c:v>537</c:v>
                </c:pt>
                <c:pt idx="4">
                  <c:v>218</c:v>
                </c:pt>
                <c:pt idx="5">
                  <c:v>72</c:v>
                </c:pt>
                <c:pt idx="6">
                  <c:v>306</c:v>
                </c:pt>
                <c:pt idx="7">
                  <c:v>154</c:v>
                </c:pt>
                <c:pt idx="8">
                  <c:v>1991</c:v>
                </c:pt>
                <c:pt idx="9">
                  <c:v>453</c:v>
                </c:pt>
                <c:pt idx="10">
                  <c:v>312</c:v>
                </c:pt>
                <c:pt idx="11">
                  <c:v>186</c:v>
                </c:pt>
                <c:pt idx="12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9AE0-4B97-9656-F5B3285A7F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142</c:v>
                </c:pt>
                <c:pt idx="1">
                  <c:v>205</c:v>
                </c:pt>
                <c:pt idx="2">
                  <c:v>248</c:v>
                </c:pt>
                <c:pt idx="3">
                  <c:v>215</c:v>
                </c:pt>
                <c:pt idx="4">
                  <c:v>235</c:v>
                </c:pt>
                <c:pt idx="5">
                  <c:v>217</c:v>
                </c:pt>
                <c:pt idx="6">
                  <c:v>355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408-4B73-B6B1-0D889B918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901584"/>
        <c:axId val="228902144"/>
      </c:lineChart>
      <c:catAx>
        <c:axId val="22890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8902144"/>
        <c:crosses val="autoZero"/>
        <c:auto val="1"/>
        <c:lblAlgn val="ctr"/>
        <c:lblOffset val="100"/>
        <c:noMultiLvlLbl val="0"/>
      </c:catAx>
      <c:valAx>
        <c:axId val="2289021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89015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16727</c:v>
                </c:pt>
                <c:pt idx="1">
                  <c:v>25141</c:v>
                </c:pt>
                <c:pt idx="2">
                  <c:v>32426</c:v>
                </c:pt>
                <c:pt idx="3">
                  <c:v>24874</c:v>
                </c:pt>
                <c:pt idx="4">
                  <c:v>27159</c:v>
                </c:pt>
                <c:pt idx="5">
                  <c:v>18824</c:v>
                </c:pt>
                <c:pt idx="6">
                  <c:v>29766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68-4E14-8863-DE64297ED9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6518000"/>
        <c:axId val="176518560"/>
      </c:barChart>
      <c:catAx>
        <c:axId val="17651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6518560"/>
        <c:crosses val="autoZero"/>
        <c:auto val="1"/>
        <c:lblAlgn val="ctr"/>
        <c:lblOffset val="100"/>
        <c:noMultiLvlLbl val="0"/>
      </c:catAx>
      <c:valAx>
        <c:axId val="176518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65180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169</c:v>
                </c:pt>
                <c:pt idx="1">
                  <c:v>266</c:v>
                </c:pt>
                <c:pt idx="2">
                  <c:v>353</c:v>
                </c:pt>
                <c:pt idx="3">
                  <c:v>284</c:v>
                </c:pt>
                <c:pt idx="4">
                  <c:v>311</c:v>
                </c:pt>
                <c:pt idx="5">
                  <c:v>233</c:v>
                </c:pt>
                <c:pt idx="6">
                  <c:v>361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A56-4370-B6F5-10C135CA5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520800"/>
        <c:axId val="176521360"/>
      </c:lineChart>
      <c:catAx>
        <c:axId val="17652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6521360"/>
        <c:crosses val="autoZero"/>
        <c:auto val="1"/>
        <c:lblAlgn val="ctr"/>
        <c:lblOffset val="100"/>
        <c:noMultiLvlLbl val="0"/>
      </c:catAx>
      <c:valAx>
        <c:axId val="1765213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6520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0</c:v>
                </c:pt>
                <c:pt idx="5">
                  <c:v>0</c:v>
                </c:pt>
                <c:pt idx="6">
                  <c:v>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51-4074-943D-6380B306E9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6523600"/>
        <c:axId val="176524160"/>
      </c:barChart>
      <c:catAx>
        <c:axId val="17652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6524160"/>
        <c:crosses val="autoZero"/>
        <c:auto val="1"/>
        <c:lblAlgn val="ctr"/>
        <c:lblOffset val="100"/>
        <c:noMultiLvlLbl val="0"/>
      </c:catAx>
      <c:valAx>
        <c:axId val="176524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65236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567-4B1C-A601-E8E8C8FBA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53456"/>
        <c:axId val="229554016"/>
      </c:lineChart>
      <c:catAx>
        <c:axId val="22955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9554016"/>
        <c:crosses val="autoZero"/>
        <c:auto val="1"/>
        <c:lblAlgn val="ctr"/>
        <c:lblOffset val="100"/>
        <c:noMultiLvlLbl val="0"/>
      </c:catAx>
      <c:valAx>
        <c:axId val="2295540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9553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460</c:v>
                </c:pt>
                <c:pt idx="1">
                  <c:v>597</c:v>
                </c:pt>
                <c:pt idx="2">
                  <c:v>624</c:v>
                </c:pt>
                <c:pt idx="3">
                  <c:v>422</c:v>
                </c:pt>
                <c:pt idx="4">
                  <c:v>293</c:v>
                </c:pt>
                <c:pt idx="5">
                  <c:v>277</c:v>
                </c:pt>
                <c:pt idx="6">
                  <c:v>392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E4-40F4-834E-168E178BFE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9556256"/>
        <c:axId val="229556816"/>
      </c:barChart>
      <c:catAx>
        <c:axId val="2295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9556816"/>
        <c:crosses val="autoZero"/>
        <c:auto val="1"/>
        <c:lblAlgn val="ctr"/>
        <c:lblOffset val="100"/>
        <c:noMultiLvlLbl val="0"/>
      </c:catAx>
      <c:valAx>
        <c:axId val="229556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95562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162</c:v>
                </c:pt>
                <c:pt idx="1">
                  <c:v>218</c:v>
                </c:pt>
                <c:pt idx="2">
                  <c:v>233</c:v>
                </c:pt>
                <c:pt idx="3">
                  <c:v>187</c:v>
                </c:pt>
                <c:pt idx="4">
                  <c:v>181</c:v>
                </c:pt>
                <c:pt idx="5">
                  <c:v>166</c:v>
                </c:pt>
                <c:pt idx="6">
                  <c:v>238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430-4705-B2AA-810F47D89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59056"/>
        <c:axId val="229559616"/>
      </c:lineChart>
      <c:catAx>
        <c:axId val="22955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9559616"/>
        <c:crosses val="autoZero"/>
        <c:auto val="1"/>
        <c:lblAlgn val="ctr"/>
        <c:lblOffset val="100"/>
        <c:noMultiLvlLbl val="0"/>
      </c:catAx>
      <c:valAx>
        <c:axId val="2295596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95590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193</c:v>
                </c:pt>
                <c:pt idx="1">
                  <c:v>258</c:v>
                </c:pt>
                <c:pt idx="2">
                  <c:v>177</c:v>
                </c:pt>
                <c:pt idx="3">
                  <c:v>218</c:v>
                </c:pt>
                <c:pt idx="4">
                  <c:v>183</c:v>
                </c:pt>
                <c:pt idx="5">
                  <c:v>149</c:v>
                </c:pt>
                <c:pt idx="6">
                  <c:v>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F0-499C-900F-C6F9832AA4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9561856"/>
        <c:axId val="229562416"/>
      </c:barChart>
      <c:catAx>
        <c:axId val="22956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9562416"/>
        <c:crosses val="autoZero"/>
        <c:auto val="1"/>
        <c:lblAlgn val="ctr"/>
        <c:lblOffset val="100"/>
        <c:noMultiLvlLbl val="0"/>
      </c:catAx>
      <c:valAx>
        <c:axId val="229562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95618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92</c:v>
                </c:pt>
                <c:pt idx="1">
                  <c:v>126</c:v>
                </c:pt>
                <c:pt idx="2">
                  <c:v>102</c:v>
                </c:pt>
                <c:pt idx="3">
                  <c:v>116</c:v>
                </c:pt>
                <c:pt idx="4">
                  <c:v>97</c:v>
                </c:pt>
                <c:pt idx="5">
                  <c:v>87</c:v>
                </c:pt>
                <c:pt idx="6">
                  <c:v>113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69D-45C4-8936-E1C83E9F2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64656"/>
        <c:axId val="229565216"/>
      </c:lineChart>
      <c:catAx>
        <c:axId val="22956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9565216"/>
        <c:crosses val="autoZero"/>
        <c:auto val="1"/>
        <c:lblAlgn val="ctr"/>
        <c:lblOffset val="100"/>
        <c:noMultiLvlLbl val="0"/>
      </c:catAx>
      <c:valAx>
        <c:axId val="2295652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95646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90</c:v>
                </c:pt>
                <c:pt idx="1">
                  <c:v>150</c:v>
                </c:pt>
                <c:pt idx="2">
                  <c:v>120</c:v>
                </c:pt>
                <c:pt idx="3">
                  <c:v>155</c:v>
                </c:pt>
                <c:pt idx="4">
                  <c:v>114</c:v>
                </c:pt>
                <c:pt idx="5">
                  <c:v>225</c:v>
                </c:pt>
                <c:pt idx="6">
                  <c:v>314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6A-4BA9-88CA-BAD8F8A281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9567456"/>
        <c:axId val="229568016"/>
      </c:barChart>
      <c:catAx>
        <c:axId val="2295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9568016"/>
        <c:crosses val="autoZero"/>
        <c:auto val="1"/>
        <c:lblAlgn val="ctr"/>
        <c:lblOffset val="100"/>
        <c:noMultiLvlLbl val="0"/>
      </c:catAx>
      <c:valAx>
        <c:axId val="229568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95674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251155146532612E-2"/>
          <c:y val="0"/>
          <c:w val="0.98374884485346759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04-45CF-B27C-3695902B1E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04-45CF-B27C-3695902B1E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04-45CF-B27C-3695902B1E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D04-45CF-B27C-3695902B1E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D04-45CF-B27C-3695902B1EE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D04-45CF-B27C-3695902B1EE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D04-45CF-B27C-3695902B1EE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D04-45CF-B27C-3695902B1EE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D04-45CF-B27C-3695902B1EE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D04-45CF-B27C-3695902B1EE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D04-45CF-B27C-3695902B1EE4}"/>
              </c:ext>
            </c:extLst>
          </c:dPt>
          <c:dLbls>
            <c:dLbl>
              <c:idx val="0"/>
              <c:layout>
                <c:manualLayout>
                  <c:x val="5.777737811891608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D04-45CF-B27C-3695902B1E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აჭარა</c:v>
                </c:pt>
                <c:pt idx="1">
                  <c:v>იმერეთი</c:v>
                </c:pt>
                <c:pt idx="2">
                  <c:v>კახეთი</c:v>
                </c:pt>
                <c:pt idx="3">
                  <c:v>მცხეთა–მთიანეთი</c:v>
                </c:pt>
                <c:pt idx="4">
                  <c:v>რაჭა, ქვ.სვანეთი</c:v>
                </c:pt>
                <c:pt idx="5">
                  <c:v>სამეგრელო,ზემო სვანეთი</c:v>
                </c:pt>
                <c:pt idx="6">
                  <c:v>სამცხე-ჯავახეთი</c:v>
                </c:pt>
                <c:pt idx="7">
                  <c:v>თბილისი</c:v>
                </c:pt>
                <c:pt idx="8">
                  <c:v>ქვემო ქართლი</c:v>
                </c:pt>
                <c:pt idx="9">
                  <c:v>შიდა ქართლი</c:v>
                </c:pt>
                <c:pt idx="10">
                  <c:v>გურია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26</c:v>
                </c:pt>
                <c:pt idx="1">
                  <c:v>63</c:v>
                </c:pt>
                <c:pt idx="2">
                  <c:v>28</c:v>
                </c:pt>
                <c:pt idx="3">
                  <c:v>9</c:v>
                </c:pt>
                <c:pt idx="4">
                  <c:v>3</c:v>
                </c:pt>
                <c:pt idx="5">
                  <c:v>16</c:v>
                </c:pt>
                <c:pt idx="6">
                  <c:v>12</c:v>
                </c:pt>
                <c:pt idx="7">
                  <c:v>59</c:v>
                </c:pt>
                <c:pt idx="8">
                  <c:v>14</c:v>
                </c:pt>
                <c:pt idx="9">
                  <c:v>21</c:v>
                </c:pt>
                <c:pt idx="1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D04-45CF-B27C-3695902B1E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10</c:v>
                </c:pt>
                <c:pt idx="2">
                  <c:v>8</c:v>
                </c:pt>
                <c:pt idx="3">
                  <c:v>12</c:v>
                </c:pt>
                <c:pt idx="4">
                  <c:v>8</c:v>
                </c:pt>
                <c:pt idx="5">
                  <c:v>14</c:v>
                </c:pt>
                <c:pt idx="6">
                  <c:v>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73A-4CD0-A9F8-B5B3C2DD1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834816"/>
        <c:axId val="229835376"/>
      </c:lineChart>
      <c:catAx>
        <c:axId val="22983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9835376"/>
        <c:crosses val="autoZero"/>
        <c:auto val="1"/>
        <c:lblAlgn val="ctr"/>
        <c:lblOffset val="100"/>
        <c:noMultiLvlLbl val="0"/>
      </c:catAx>
      <c:valAx>
        <c:axId val="2298353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98348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322</c:v>
                </c:pt>
                <c:pt idx="2">
                  <c:v>5</c:v>
                </c:pt>
                <c:pt idx="3">
                  <c:v>186</c:v>
                </c:pt>
                <c:pt idx="4">
                  <c:v>109</c:v>
                </c:pt>
                <c:pt idx="5">
                  <c:v>127</c:v>
                </c:pt>
                <c:pt idx="6">
                  <c:v>463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9D-4704-97E4-09025EC555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9837616"/>
        <c:axId val="229838176"/>
      </c:barChart>
      <c:catAx>
        <c:axId val="22983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9838176"/>
        <c:crosses val="autoZero"/>
        <c:auto val="1"/>
        <c:lblAlgn val="ctr"/>
        <c:lblOffset val="100"/>
        <c:noMultiLvlLbl val="0"/>
      </c:catAx>
      <c:valAx>
        <c:axId val="229838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98376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9FD-4949-84B7-D7183CCA4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840416"/>
        <c:axId val="229840976"/>
      </c:lineChart>
      <c:catAx>
        <c:axId val="2298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9840976"/>
        <c:crosses val="autoZero"/>
        <c:auto val="1"/>
        <c:lblAlgn val="ctr"/>
        <c:lblOffset val="100"/>
        <c:noMultiLvlLbl val="0"/>
      </c:catAx>
      <c:valAx>
        <c:axId val="2298409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98404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34</c:v>
                </c:pt>
                <c:pt idx="1">
                  <c:v>51</c:v>
                </c:pt>
                <c:pt idx="2">
                  <c:v>42</c:v>
                </c:pt>
                <c:pt idx="3">
                  <c:v>60</c:v>
                </c:pt>
                <c:pt idx="4">
                  <c:v>52</c:v>
                </c:pt>
                <c:pt idx="5">
                  <c:v>38</c:v>
                </c:pt>
                <c:pt idx="6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9E-4BB5-8531-C6463BA588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9843216"/>
        <c:axId val="229843776"/>
      </c:barChart>
      <c:catAx>
        <c:axId val="22984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9843776"/>
        <c:crosses val="autoZero"/>
        <c:auto val="1"/>
        <c:lblAlgn val="ctr"/>
        <c:lblOffset val="100"/>
        <c:noMultiLvlLbl val="0"/>
      </c:catAx>
      <c:valAx>
        <c:axId val="22984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98432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</c:v>
                </c:pt>
                <c:pt idx="1">
                  <c:v>25</c:v>
                </c:pt>
                <c:pt idx="2">
                  <c:v>21</c:v>
                </c:pt>
                <c:pt idx="3">
                  <c:v>29</c:v>
                </c:pt>
                <c:pt idx="4">
                  <c:v>30</c:v>
                </c:pt>
                <c:pt idx="5">
                  <c:v>22</c:v>
                </c:pt>
                <c:pt idx="6">
                  <c:v>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DA2-4B32-AA0A-20CB0DEF4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846016"/>
        <c:axId val="229846576"/>
      </c:lineChart>
      <c:catAx>
        <c:axId val="22984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9846576"/>
        <c:crosses val="autoZero"/>
        <c:auto val="1"/>
        <c:lblAlgn val="ctr"/>
        <c:lblOffset val="100"/>
        <c:noMultiLvlLbl val="0"/>
      </c:catAx>
      <c:valAx>
        <c:axId val="2298465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98460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1226</c:v>
                </c:pt>
                <c:pt idx="1">
                  <c:v>1664</c:v>
                </c:pt>
                <c:pt idx="2">
                  <c:v>1872</c:v>
                </c:pt>
                <c:pt idx="3">
                  <c:v>2208</c:v>
                </c:pt>
                <c:pt idx="4">
                  <c:v>3348</c:v>
                </c:pt>
                <c:pt idx="5">
                  <c:v>1300</c:v>
                </c:pt>
                <c:pt idx="6">
                  <c:v>2218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B4-423F-9095-557164EFE7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9848816"/>
        <c:axId val="229210336"/>
      </c:barChart>
      <c:catAx>
        <c:axId val="22984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9210336"/>
        <c:crosses val="autoZero"/>
        <c:auto val="1"/>
        <c:lblAlgn val="ctr"/>
        <c:lblOffset val="100"/>
        <c:noMultiLvlLbl val="0"/>
      </c:catAx>
      <c:valAx>
        <c:axId val="229210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98488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11</c:v>
                </c:pt>
                <c:pt idx="2">
                  <c:v>12</c:v>
                </c:pt>
                <c:pt idx="3">
                  <c:v>16</c:v>
                </c:pt>
                <c:pt idx="4">
                  <c:v>16</c:v>
                </c:pt>
                <c:pt idx="5">
                  <c:v>8</c:v>
                </c:pt>
                <c:pt idx="6">
                  <c:v>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364-4A45-B95C-30052256E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212576"/>
        <c:axId val="229213136"/>
      </c:lineChart>
      <c:catAx>
        <c:axId val="2292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9213136"/>
        <c:crosses val="autoZero"/>
        <c:auto val="1"/>
        <c:lblAlgn val="ctr"/>
        <c:lblOffset val="100"/>
        <c:noMultiLvlLbl val="0"/>
      </c:catAx>
      <c:valAx>
        <c:axId val="2292131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92125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11599</c:v>
                </c:pt>
                <c:pt idx="1">
                  <c:v>17480</c:v>
                </c:pt>
                <c:pt idx="2">
                  <c:v>22995</c:v>
                </c:pt>
                <c:pt idx="3">
                  <c:v>21750</c:v>
                </c:pt>
                <c:pt idx="4">
                  <c:v>14836</c:v>
                </c:pt>
                <c:pt idx="5">
                  <c:v>14967</c:v>
                </c:pt>
                <c:pt idx="6">
                  <c:v>22758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FA-40C4-8074-904CAB6A1E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9215376"/>
        <c:axId val="229215936"/>
      </c:barChart>
      <c:catAx>
        <c:axId val="22921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9215936"/>
        <c:crosses val="autoZero"/>
        <c:auto val="1"/>
        <c:lblAlgn val="ctr"/>
        <c:lblOffset val="100"/>
        <c:noMultiLvlLbl val="0"/>
      </c:catAx>
      <c:valAx>
        <c:axId val="229215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92153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  <c:pt idx="6">
                  <c:v>15.10-21.10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82</c:v>
                </c:pt>
                <c:pt idx="1">
                  <c:v>134</c:v>
                </c:pt>
                <c:pt idx="2">
                  <c:v>193</c:v>
                </c:pt>
                <c:pt idx="3">
                  <c:v>175</c:v>
                </c:pt>
                <c:pt idx="4">
                  <c:v>173</c:v>
                </c:pt>
                <c:pt idx="5">
                  <c:v>147</c:v>
                </c:pt>
                <c:pt idx="6">
                  <c:v>228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8B5-46E3-BE5C-CEC151973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83264"/>
        <c:axId val="230883824"/>
      </c:lineChart>
      <c:catAx>
        <c:axId val="23088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0883824"/>
        <c:crosses val="autoZero"/>
        <c:auto val="1"/>
        <c:lblAlgn val="ctr"/>
        <c:lblOffset val="100"/>
        <c:noMultiLvlLbl val="0"/>
      </c:catAx>
      <c:valAx>
        <c:axId val="23088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308832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251155146532612E-2"/>
          <c:y val="0"/>
          <c:w val="0.98374884485346759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FB-45BC-BE44-086C245DB8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FB-45BC-BE44-086C245DB8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FB-45BC-BE44-086C245DB8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1FB-45BC-BE44-086C245DB8D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1FB-45BC-BE44-086C245DB8D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1FB-45BC-BE44-086C245DB8D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1FB-45BC-BE44-086C245DB8D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1FB-45BC-BE44-086C245DB8D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1FB-45BC-BE44-086C245DB8D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1FB-45BC-BE44-086C245DB8D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1FB-45BC-BE44-086C245DB8D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12C-451C-B426-F521B059B913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12C-451C-B426-F521B059B91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721028284393245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12C-451C-B426-F521B059B913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4.7942930779526112E-2"/>
                  <c:y val="1.78475565711330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12C-451C-B426-F521B059B91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Sheet1!$A$2:$A$14</c:f>
              <c:strCache>
                <c:ptCount val="13"/>
                <c:pt idx="0">
                  <c:v>აჭარა</c:v>
                </c:pt>
                <c:pt idx="1">
                  <c:v>იმერეთი</c:v>
                </c:pt>
                <c:pt idx="2">
                  <c:v>კახეთი</c:v>
                </c:pt>
                <c:pt idx="3">
                  <c:v>მცხეთა–მთიანეთი</c:v>
                </c:pt>
                <c:pt idx="4">
                  <c:v>რაჭა, ქვ.სვანეთი</c:v>
                </c:pt>
                <c:pt idx="5">
                  <c:v>სამეგრელო,ზემო სვანეთი</c:v>
                </c:pt>
                <c:pt idx="6">
                  <c:v>სამცხე</c:v>
                </c:pt>
                <c:pt idx="7">
                  <c:v>თბილისი</c:v>
                </c:pt>
                <c:pt idx="8">
                  <c:v>ქვემო ქართლი</c:v>
                </c:pt>
                <c:pt idx="9">
                  <c:v>შიდა ქართლი</c:v>
                </c:pt>
                <c:pt idx="10">
                  <c:v>აფხაზეთი</c:v>
                </c:pt>
                <c:pt idx="11">
                  <c:v>ცხინვალი</c:v>
                </c:pt>
                <c:pt idx="12">
                  <c:v>გურია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40</c:v>
                </c:pt>
                <c:pt idx="1">
                  <c:v>84</c:v>
                </c:pt>
                <c:pt idx="2">
                  <c:v>31</c:v>
                </c:pt>
                <c:pt idx="3">
                  <c:v>13</c:v>
                </c:pt>
                <c:pt idx="4">
                  <c:v>4</c:v>
                </c:pt>
                <c:pt idx="5">
                  <c:v>14</c:v>
                </c:pt>
                <c:pt idx="6">
                  <c:v>12</c:v>
                </c:pt>
                <c:pt idx="7">
                  <c:v>89</c:v>
                </c:pt>
                <c:pt idx="8">
                  <c:v>21</c:v>
                </c:pt>
                <c:pt idx="9">
                  <c:v>29</c:v>
                </c:pt>
                <c:pt idx="10">
                  <c:v>12</c:v>
                </c:pt>
                <c:pt idx="11">
                  <c:v>2</c:v>
                </c:pt>
                <c:pt idx="1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1FB-45BC-BE44-086C245DB8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994628320323827E-3"/>
          <c:y val="0"/>
          <c:w val="0.9837488448534677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52-4220-99FC-8E4DC137A1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52-4220-99FC-8E4DC137A1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52-4220-99FC-8E4DC137A1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252-4220-99FC-8E4DC137A18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252-4220-99FC-8E4DC137A18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252-4220-99FC-8E4DC137A18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252-4220-99FC-8E4DC137A18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252-4220-99FC-8E4DC137A18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252-4220-99FC-8E4DC137A18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252-4220-99FC-8E4DC137A18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252-4220-99FC-8E4DC137A18F}"/>
              </c:ext>
            </c:extLst>
          </c:dPt>
          <c:dLbls>
            <c:dLbl>
              <c:idx val="0"/>
              <c:layout>
                <c:manualLayout>
                  <c:x val="-1.4751671009084958E-2"/>
                  <c:y val="5.09930187746658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252-4220-99FC-8E4DC137A18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აჭარა</c:v>
                </c:pt>
                <c:pt idx="1">
                  <c:v>გურია</c:v>
                </c:pt>
                <c:pt idx="2">
                  <c:v>იმერეთი</c:v>
                </c:pt>
                <c:pt idx="3">
                  <c:v>კახეთი</c:v>
                </c:pt>
                <c:pt idx="4">
                  <c:v>მცხეთა–მთიანეთი</c:v>
                </c:pt>
                <c:pt idx="5">
                  <c:v>სამეგრელო,ზემო სვანეთი</c:v>
                </c:pt>
                <c:pt idx="6">
                  <c:v>თბილისი</c:v>
                </c:pt>
                <c:pt idx="7">
                  <c:v>სამცხე–ჯავახთი</c:v>
                </c:pt>
                <c:pt idx="8">
                  <c:v>რაჭა–ლეჩხუმი</c:v>
                </c:pt>
                <c:pt idx="9">
                  <c:v>ქვემო ქართლი</c:v>
                </c:pt>
                <c:pt idx="10">
                  <c:v>შიდა ქართლი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87</c:v>
                </c:pt>
                <c:pt idx="1">
                  <c:v>42</c:v>
                </c:pt>
                <c:pt idx="2">
                  <c:v>376</c:v>
                </c:pt>
                <c:pt idx="3">
                  <c:v>177</c:v>
                </c:pt>
                <c:pt idx="4">
                  <c:v>57</c:v>
                </c:pt>
                <c:pt idx="5">
                  <c:v>129</c:v>
                </c:pt>
                <c:pt idx="6">
                  <c:v>378</c:v>
                </c:pt>
                <c:pt idx="7">
                  <c:v>38</c:v>
                </c:pt>
                <c:pt idx="8">
                  <c:v>93</c:v>
                </c:pt>
                <c:pt idx="9">
                  <c:v>94</c:v>
                </c:pt>
                <c:pt idx="10">
                  <c:v>170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252-4220-99FC-8E4DC137A1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994628320323827E-3"/>
          <c:y val="0"/>
          <c:w val="0.9837488448534677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BE-4734-8A37-2B6DE10BB4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BE-4734-8A37-2B6DE10BB4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BE-4734-8A37-2B6DE10BB4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BE-4734-8A37-2B6DE10BB46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6BE-4734-8A37-2B6DE10BB46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6BE-4734-8A37-2B6DE10BB46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6BE-4734-8A37-2B6DE10BB46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6BE-4734-8A37-2B6DE10BB46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6BE-4734-8A37-2B6DE10BB46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6BE-4734-8A37-2B6DE10BB46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6BE-4734-8A37-2B6DE10BB46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6BE-4734-8A37-2B6DE10BB46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C0B-4AE9-B146-9EE8A6563E7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Sheet1!$A$2:$A$14</c:f>
              <c:strCache>
                <c:ptCount val="13"/>
                <c:pt idx="0">
                  <c:v>აჭარა</c:v>
                </c:pt>
                <c:pt idx="1">
                  <c:v>გურია</c:v>
                </c:pt>
                <c:pt idx="2">
                  <c:v>იმერეთი</c:v>
                </c:pt>
                <c:pt idx="3">
                  <c:v>კახეთი</c:v>
                </c:pt>
                <c:pt idx="4">
                  <c:v>მცხეთა–მთიანეთი</c:v>
                </c:pt>
                <c:pt idx="5">
                  <c:v>სამეგრელო,ზემო სვანეთი</c:v>
                </c:pt>
                <c:pt idx="6">
                  <c:v>თბილისი</c:v>
                </c:pt>
                <c:pt idx="7">
                  <c:v>სამცხე–ჯავახთი</c:v>
                </c:pt>
                <c:pt idx="8">
                  <c:v>რაჭა–ლეჩხუმი</c:v>
                </c:pt>
                <c:pt idx="9">
                  <c:v>ქვემო ქართლი</c:v>
                </c:pt>
                <c:pt idx="10">
                  <c:v>შიდა ქართლი</c:v>
                </c:pt>
                <c:pt idx="11">
                  <c:v>აფხაზეთი</c:v>
                </c:pt>
                <c:pt idx="12">
                  <c:v>ცხინვალი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98</c:v>
                </c:pt>
                <c:pt idx="1">
                  <c:v>54</c:v>
                </c:pt>
                <c:pt idx="2">
                  <c:v>392</c:v>
                </c:pt>
                <c:pt idx="3">
                  <c:v>185</c:v>
                </c:pt>
                <c:pt idx="4">
                  <c:v>71</c:v>
                </c:pt>
                <c:pt idx="5">
                  <c:v>122</c:v>
                </c:pt>
                <c:pt idx="6">
                  <c:v>337</c:v>
                </c:pt>
                <c:pt idx="7">
                  <c:v>44</c:v>
                </c:pt>
                <c:pt idx="8">
                  <c:v>105</c:v>
                </c:pt>
                <c:pt idx="9">
                  <c:v>122</c:v>
                </c:pt>
                <c:pt idx="10">
                  <c:v>166</c:v>
                </c:pt>
                <c:pt idx="11">
                  <c:v>136</c:v>
                </c:pt>
                <c:pt idx="12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6BE-4734-8A37-2B6DE10BB4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sz="1400" dirty="0" smtClean="0"/>
              <a:t>საპენსიო ასაკის მქონე</a:t>
            </a:r>
            <a:r>
              <a:rPr lang="ka-GE" sz="1400" baseline="0" dirty="0" smtClean="0"/>
              <a:t> ბენეფიციარების  მიერ შეძენილი მედიკამენტების  რაოდენობა თითოეული  სავაჭრო დასახელების მედიკამენტის მიხედვით (ბენეფიციარი/მედიკამენტის რაოდენობა)</a:t>
            </a:r>
            <a:endParaRPr lang="ka-GE" sz="1400" dirty="0"/>
          </a:p>
        </c:rich>
      </c:tx>
      <c:layout>
        <c:manualLayout>
          <c:xMode val="edge"/>
          <c:yMode val="edge"/>
          <c:x val="0.1321203222240700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5508681049643205E-2"/>
          <c:y val="0.10531481481481481"/>
          <c:w val="0.92282186049592629"/>
          <c:h val="0.52952668416447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gradFill rotWithShape="1">
                <a:gsLst>
                  <a:gs pos="0">
                    <a:schemeClr val="accent2">
                      <a:tint val="65000"/>
                      <a:lumMod val="110000"/>
                    </a:schemeClr>
                  </a:gs>
                  <a:gs pos="88000">
                    <a:schemeClr val="accent2">
                      <a:tint val="90000"/>
                    </a:schemeClr>
                  </a:gs>
                </a:gsLst>
                <a:lin ang="5400000" scaled="0"/>
              </a:gradFill>
              <a:ln w="12700" cap="rnd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Sheet1!$A$2:$A$25</c:f>
              <c:strCache>
                <c:ptCount val="24"/>
                <c:pt idx="0">
                  <c:v>ენალაპრილი 10მგ</c:v>
                </c:pt>
                <c:pt idx="1">
                  <c:v>ენაპი 20მგ</c:v>
                </c:pt>
                <c:pt idx="2">
                  <c:v>ლოზაპი 100მგ/ლორისტა </c:v>
                </c:pt>
                <c:pt idx="3">
                  <c:v>ეგილოკი 100მგ</c:v>
                </c:pt>
                <c:pt idx="4">
                  <c:v>კორდარონი 200მგ</c:v>
                </c:pt>
                <c:pt idx="5">
                  <c:v>ვარფარინ–ნიკომედი 2.5მგ</c:v>
                </c:pt>
                <c:pt idx="6">
                  <c:v>დიგოქსინი–გრინდექსი 0.25მგ</c:v>
                </c:pt>
                <c:pt idx="7">
                  <c:v>ვეროშპირონი 25მგ</c:v>
                </c:pt>
                <c:pt idx="8">
                  <c:v>ატორისი 20მგ</c:v>
                </c:pt>
                <c:pt idx="9">
                  <c:v>ზილტი 75მგ</c:v>
                </c:pt>
                <c:pt idx="10">
                  <c:v>მონოსანი 40მგ</c:v>
                </c:pt>
                <c:pt idx="11">
                  <c:v>ფუროსემიდი 40მგ</c:v>
                </c:pt>
                <c:pt idx="12">
                  <c:v>ამლოდიპინი 5მგ</c:v>
                </c:pt>
                <c:pt idx="13">
                  <c:v>სიოფორი 1000მგ</c:v>
                </c:pt>
                <c:pt idx="14">
                  <c:v>ამარილი 2მგ</c:v>
                </c:pt>
                <c:pt idx="15">
                  <c:v>დიაბეტონი MR</c:v>
                </c:pt>
                <c:pt idx="16">
                  <c:v>ალბუტეროლის სულფატი 0.5% 2.5მგ/0.5მლ</c:v>
                </c:pt>
                <c:pt idx="17">
                  <c:v>სერეტიდი დისკუსი 50/250მკგ ინჰ 60 დოზა</c:v>
                </c:pt>
                <c:pt idx="18">
                  <c:v>სალბუტამოლი. 200 დოზა</c:v>
                </c:pt>
                <c:pt idx="19">
                  <c:v>მედროლი 16მგ</c:v>
                </c:pt>
                <c:pt idx="20">
                  <c:v>პულმიკორტი 2მლ</c:v>
                </c:pt>
                <c:pt idx="21">
                  <c:v>ბრეტარისი ჯენუეირი 322მგკ 60 დოზა</c:v>
                </c:pt>
                <c:pt idx="22">
                  <c:v>თიროზოლი 5მგ</c:v>
                </c:pt>
                <c:pt idx="23">
                  <c:v>L – თიროქსინი 50მკგ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350</c:v>
                </c:pt>
                <c:pt idx="1">
                  <c:v>845</c:v>
                </c:pt>
                <c:pt idx="2">
                  <c:v>1133</c:v>
                </c:pt>
                <c:pt idx="3">
                  <c:v>753</c:v>
                </c:pt>
                <c:pt idx="4">
                  <c:v>330</c:v>
                </c:pt>
                <c:pt idx="5">
                  <c:v>500</c:v>
                </c:pt>
                <c:pt idx="6">
                  <c:v>321</c:v>
                </c:pt>
                <c:pt idx="7">
                  <c:v>694</c:v>
                </c:pt>
                <c:pt idx="8">
                  <c:v>1374</c:v>
                </c:pt>
                <c:pt idx="9">
                  <c:v>559</c:v>
                </c:pt>
                <c:pt idx="10">
                  <c:v>58</c:v>
                </c:pt>
                <c:pt idx="11">
                  <c:v>355</c:v>
                </c:pt>
                <c:pt idx="12">
                  <c:v>1094</c:v>
                </c:pt>
                <c:pt idx="13">
                  <c:v>1669</c:v>
                </c:pt>
                <c:pt idx="14">
                  <c:v>673</c:v>
                </c:pt>
                <c:pt idx="15">
                  <c:v>874</c:v>
                </c:pt>
                <c:pt idx="16">
                  <c:v>1</c:v>
                </c:pt>
                <c:pt idx="17">
                  <c:v>428</c:v>
                </c:pt>
                <c:pt idx="18">
                  <c:v>197</c:v>
                </c:pt>
                <c:pt idx="19">
                  <c:v>25</c:v>
                </c:pt>
                <c:pt idx="20">
                  <c:v>9</c:v>
                </c:pt>
                <c:pt idx="21">
                  <c:v>56</c:v>
                </c:pt>
                <c:pt idx="22">
                  <c:v>36</c:v>
                </c:pt>
                <c:pt idx="23">
                  <c:v>520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8B-4DA0-8AEC-8C95AC2EB6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მედიკამენტის რაოდენობა</c:v>
                </c:pt>
              </c:strCache>
            </c:strRef>
          </c:tx>
          <c:spPr>
            <a:solidFill>
              <a:schemeClr val="accent4"/>
            </a:solidFill>
            <a:ln w="19050" cap="rnd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24"/>
                <c:pt idx="0">
                  <c:v>ენალაპრილი 10მგ</c:v>
                </c:pt>
                <c:pt idx="1">
                  <c:v>ენაპი 20მგ</c:v>
                </c:pt>
                <c:pt idx="2">
                  <c:v>ლოზაპი 100მგ/ლორისტა </c:v>
                </c:pt>
                <c:pt idx="3">
                  <c:v>ეგილოკი 100მგ</c:v>
                </c:pt>
                <c:pt idx="4">
                  <c:v>კორდარონი 200მგ</c:v>
                </c:pt>
                <c:pt idx="5">
                  <c:v>ვარფარინ–ნიკომედი 2.5მგ</c:v>
                </c:pt>
                <c:pt idx="6">
                  <c:v>დიგოქსინი–გრინდექსი 0.25მგ</c:v>
                </c:pt>
                <c:pt idx="7">
                  <c:v>ვეროშპირონი 25მგ</c:v>
                </c:pt>
                <c:pt idx="8">
                  <c:v>ატორისი 20მგ</c:v>
                </c:pt>
                <c:pt idx="9">
                  <c:v>ზილტი 75მგ</c:v>
                </c:pt>
                <c:pt idx="10">
                  <c:v>მონოსანი 40მგ</c:v>
                </c:pt>
                <c:pt idx="11">
                  <c:v>ფუროსემიდი 40მგ</c:v>
                </c:pt>
                <c:pt idx="12">
                  <c:v>ამლოდიპინი 5მგ</c:v>
                </c:pt>
                <c:pt idx="13">
                  <c:v>სიოფორი 1000მგ</c:v>
                </c:pt>
                <c:pt idx="14">
                  <c:v>ამარილი 2მგ</c:v>
                </c:pt>
                <c:pt idx="15">
                  <c:v>დიაბეტონი MR</c:v>
                </c:pt>
                <c:pt idx="16">
                  <c:v>ალბუტეროლის სულფატი 0.5% 2.5მგ/0.5მლ</c:v>
                </c:pt>
                <c:pt idx="17">
                  <c:v>სერეტიდი დისკუსი 50/250მკგ ინჰ 60 დოზა</c:v>
                </c:pt>
                <c:pt idx="18">
                  <c:v>სალბუტამოლი. 200 დოზა</c:v>
                </c:pt>
                <c:pt idx="19">
                  <c:v>მედროლი 16მგ</c:v>
                </c:pt>
                <c:pt idx="20">
                  <c:v>პულმიკორტი 2მლ</c:v>
                </c:pt>
                <c:pt idx="21">
                  <c:v>ბრეტარისი ჯენუეირი 322მგკ 60 დოზა</c:v>
                </c:pt>
                <c:pt idx="22">
                  <c:v>თიროზოლი 5მგ</c:v>
                </c:pt>
                <c:pt idx="23">
                  <c:v>L – თიროქსინი 50მკგ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27295</c:v>
                </c:pt>
                <c:pt idx="1">
                  <c:v>62377</c:v>
                </c:pt>
                <c:pt idx="2">
                  <c:v>68944</c:v>
                </c:pt>
                <c:pt idx="3">
                  <c:v>38359</c:v>
                </c:pt>
                <c:pt idx="4">
                  <c:v>21527</c:v>
                </c:pt>
                <c:pt idx="5">
                  <c:v>44255</c:v>
                </c:pt>
                <c:pt idx="6">
                  <c:v>19525</c:v>
                </c:pt>
                <c:pt idx="7">
                  <c:v>52970</c:v>
                </c:pt>
                <c:pt idx="8">
                  <c:v>92950</c:v>
                </c:pt>
                <c:pt idx="9">
                  <c:v>35054</c:v>
                </c:pt>
                <c:pt idx="10">
                  <c:v>3859</c:v>
                </c:pt>
                <c:pt idx="11">
                  <c:v>11939</c:v>
                </c:pt>
                <c:pt idx="12">
                  <c:v>102112</c:v>
                </c:pt>
                <c:pt idx="13">
                  <c:v>188298</c:v>
                </c:pt>
                <c:pt idx="14">
                  <c:v>64617</c:v>
                </c:pt>
                <c:pt idx="15">
                  <c:v>68631</c:v>
                </c:pt>
                <c:pt idx="16">
                  <c:v>10</c:v>
                </c:pt>
                <c:pt idx="17">
                  <c:v>811</c:v>
                </c:pt>
                <c:pt idx="18">
                  <c:v>320</c:v>
                </c:pt>
                <c:pt idx="19">
                  <c:v>340</c:v>
                </c:pt>
                <c:pt idx="20">
                  <c:v>118</c:v>
                </c:pt>
                <c:pt idx="21">
                  <c:v>76</c:v>
                </c:pt>
                <c:pt idx="22">
                  <c:v>5442</c:v>
                </c:pt>
                <c:pt idx="23">
                  <c:v>49976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8B-4DA0-8AEC-8C95AC2EB6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6316368"/>
        <c:axId val="176316928"/>
      </c:barChart>
      <c:catAx>
        <c:axId val="17631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316928"/>
        <c:crosses val="autoZero"/>
        <c:auto val="1"/>
        <c:lblAlgn val="ctr"/>
        <c:lblOffset val="100"/>
        <c:noMultiLvlLbl val="0"/>
      </c:catAx>
      <c:valAx>
        <c:axId val="176316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631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3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8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2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037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85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07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9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1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6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4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8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1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7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9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CFBA-5FE6-4DAE-BA28-F07C446B8F7D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4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969" y="4271211"/>
            <a:ext cx="9229859" cy="25867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„</a:t>
            </a:r>
            <a:r>
              <a:rPr lang="en-US" sz="3600" dirty="0" err="1">
                <a:solidFill>
                  <a:schemeClr val="tx1"/>
                </a:solidFill>
              </a:rPr>
              <a:t>ქრონიკული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დაავადებების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სამკურნალო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მედიკამენტებით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უზრუნველყოფის</a:t>
            </a:r>
            <a:r>
              <a:rPr lang="en-US" sz="3600" dirty="0">
                <a:solidFill>
                  <a:schemeClr val="tx1"/>
                </a:solidFill>
              </a:rPr>
              <a:t>“ </a:t>
            </a:r>
            <a:r>
              <a:rPr lang="en-US" sz="3600" dirty="0" err="1">
                <a:solidFill>
                  <a:schemeClr val="tx1"/>
                </a:solidFill>
              </a:rPr>
              <a:t>სახელმწიფო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პროგრამ</a:t>
            </a:r>
            <a:r>
              <a:rPr lang="ka-GE" sz="3600" dirty="0" smtClean="0">
                <a:solidFill>
                  <a:schemeClr val="tx1"/>
                </a:solidFill>
              </a:rPr>
              <a:t>ა</a:t>
            </a:r>
            <a:r>
              <a:rPr lang="ka-GE" sz="4800" dirty="0" smtClean="0"/>
              <a:t/>
            </a:r>
            <a:br>
              <a:rPr lang="ka-GE" sz="4800" dirty="0" smtClean="0"/>
            </a:br>
            <a:r>
              <a:rPr lang="ka-GE" sz="4800" dirty="0"/>
              <a:t/>
            </a:r>
            <a:br>
              <a:rPr lang="ka-GE" sz="4800" dirty="0"/>
            </a:br>
            <a:r>
              <a:rPr lang="ka-GE" sz="4800" dirty="0" smtClean="0"/>
              <a:t/>
            </a:r>
            <a:br>
              <a:rPr lang="ka-GE" sz="4800" dirty="0" smtClean="0"/>
            </a:br>
            <a:r>
              <a:rPr lang="ka-GE" sz="4800" dirty="0">
                <a:solidFill>
                  <a:schemeClr val="tx1"/>
                </a:solidFill>
              </a:rPr>
              <a:t/>
            </a:r>
            <a:br>
              <a:rPr lang="ka-GE" sz="4800" dirty="0">
                <a:solidFill>
                  <a:schemeClr val="tx1"/>
                </a:solidFill>
              </a:rPr>
            </a:br>
            <a:r>
              <a:rPr lang="ka-GE" sz="2200" dirty="0" smtClean="0">
                <a:solidFill>
                  <a:schemeClr val="tx1"/>
                </a:solidFill>
              </a:rPr>
              <a:t>ანაგარიში </a:t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3 </a:t>
            </a:r>
            <a:r>
              <a:rPr lang="ka-GE" sz="2200" dirty="0" smtClean="0">
                <a:solidFill>
                  <a:schemeClr val="tx1"/>
                </a:solidFill>
              </a:rPr>
              <a:t>სექტემბერი–</a:t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ka-GE" sz="2200" dirty="0" smtClean="0">
                <a:solidFill>
                  <a:schemeClr val="tx1"/>
                </a:solidFill>
              </a:rPr>
              <a:t>2</a:t>
            </a:r>
            <a:r>
              <a:rPr lang="en-US" sz="2200" dirty="0" smtClean="0">
                <a:solidFill>
                  <a:schemeClr val="tx1"/>
                </a:solidFill>
              </a:rPr>
              <a:t>2 </a:t>
            </a:r>
            <a:r>
              <a:rPr lang="ka-GE" sz="2200" dirty="0" smtClean="0">
                <a:solidFill>
                  <a:schemeClr val="tx1"/>
                </a:solidFill>
              </a:rPr>
              <a:t>ოქტომბერი</a:t>
            </a:r>
            <a:r>
              <a:rPr lang="ka-GE" sz="4800" dirty="0" smtClean="0">
                <a:solidFill>
                  <a:schemeClr val="tx1"/>
                </a:solidFill>
              </a:rPr>
              <a:t/>
            </a:r>
            <a:br>
              <a:rPr lang="ka-GE" sz="4800" dirty="0" smtClean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1028" name="Picture 4" descr="Social Service Ag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80" y="393140"/>
            <a:ext cx="5859888" cy="7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სოციალური მომსახურების სააგენტ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8" y="154546"/>
            <a:ext cx="1764405" cy="142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7042" y="609600"/>
            <a:ext cx="10984832" cy="725905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სოც.დაუცველთა რაოდენობრივი (სულ 1640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ka-GE" sz="2000" dirty="0" smtClean="0">
                <a:solidFill>
                  <a:schemeClr val="tx1"/>
                </a:solidFill>
              </a:rPr>
              <a:t>ბ</a:t>
            </a:r>
            <a:r>
              <a:rPr lang="ka-GE" sz="2000" dirty="0">
                <a:solidFill>
                  <a:schemeClr val="tx1"/>
                </a:solidFill>
              </a:rPr>
              <a:t>ე</a:t>
            </a:r>
            <a:r>
              <a:rPr lang="ka-GE" sz="2000" dirty="0" smtClean="0">
                <a:solidFill>
                  <a:schemeClr val="tx1"/>
                </a:solidFill>
              </a:rPr>
              <a:t>ნეფიციარი აფთიაქში მიმართვის მიხედვით ) გადანაწილება რეგიონების მიხედვით</a:t>
            </a:r>
            <a:r>
              <a:rPr lang="ka-GE" sz="2800" dirty="0" smtClean="0">
                <a:solidFill>
                  <a:schemeClr val="tx1"/>
                </a:solidFill>
              </a:rPr>
              <a:t/>
            </a:r>
            <a:br>
              <a:rPr lang="ka-GE" sz="28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>
                <a:solidFill>
                  <a:schemeClr val="tx1"/>
                </a:solidFill>
              </a:rPr>
              <a:t/>
            </a:r>
            <a:br>
              <a:rPr lang="ka-GE" sz="24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408619"/>
              </p:ext>
            </p:extLst>
          </p:nvPr>
        </p:nvGraphicFramePr>
        <p:xfrm>
          <a:off x="497388" y="1528010"/>
          <a:ext cx="10331033" cy="498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7042" y="609600"/>
            <a:ext cx="10984832" cy="725905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სოც.დაუცველთა რაოდენობრივი (სულ 1849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ka-GE" sz="2000" dirty="0" smtClean="0">
                <a:solidFill>
                  <a:schemeClr val="tx1"/>
                </a:solidFill>
              </a:rPr>
              <a:t>ბენეფიციარი რეგისტრაციის მიხედვით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ka-GE" sz="2000" dirty="0" smtClean="0">
                <a:solidFill>
                  <a:schemeClr val="tx1"/>
                </a:solidFill>
              </a:rPr>
              <a:t>რეესტრიდან წამოღებული ინფორმაციის თანახმად) ) გადანაწილება რეგიონების მიხედვით</a:t>
            </a:r>
            <a:r>
              <a:rPr lang="ka-GE" sz="2800" dirty="0" smtClean="0">
                <a:solidFill>
                  <a:schemeClr val="tx1"/>
                </a:solidFill>
              </a:rPr>
              <a:t/>
            </a:r>
            <a:br>
              <a:rPr lang="ka-GE" sz="28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>
                <a:solidFill>
                  <a:schemeClr val="tx1"/>
                </a:solidFill>
              </a:rPr>
              <a:t/>
            </a:r>
            <a:br>
              <a:rPr lang="ka-GE" sz="24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243122"/>
              </p:ext>
            </p:extLst>
          </p:nvPr>
        </p:nvGraphicFramePr>
        <p:xfrm>
          <a:off x="497388" y="1528010"/>
          <a:ext cx="10331033" cy="498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8161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410905"/>
              </p:ext>
            </p:extLst>
          </p:nvPr>
        </p:nvGraphicFramePr>
        <p:xfrm>
          <a:off x="0" y="1"/>
          <a:ext cx="1197142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94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342979"/>
              </p:ext>
            </p:extLst>
          </p:nvPr>
        </p:nvGraphicFramePr>
        <p:xfrm>
          <a:off x="0" y="1"/>
          <a:ext cx="1197142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94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696326"/>
          </a:xfrm>
        </p:spPr>
        <p:txBody>
          <a:bodyPr>
            <a:normAutofit/>
          </a:bodyPr>
          <a:lstStyle/>
          <a:p>
            <a:pPr marL="457200" indent="-457200"/>
            <a:r>
              <a:rPr lang="ka-GE" sz="2000" dirty="0" smtClean="0">
                <a:latin typeface="AcadNusx" pitchFamily="2" charset="0"/>
              </a:rPr>
              <a:t/>
            </a:r>
            <a:br>
              <a:rPr lang="ka-GE" sz="2000" dirty="0" smtClean="0">
                <a:latin typeface="AcadNusx" pitchFamily="2" charset="0"/>
              </a:rPr>
            </a:br>
            <a:r>
              <a:rPr lang="ka-GE" sz="2000" dirty="0" smtClean="0">
                <a:latin typeface="AcadNusx" pitchFamily="2" charset="0"/>
              </a:rPr>
              <a:t/>
            </a:r>
            <a:br>
              <a:rPr lang="ka-GE" sz="2000" dirty="0" smtClean="0">
                <a:latin typeface="AcadNusx" pitchFamily="2" charset="0"/>
              </a:rPr>
            </a:br>
            <a:r>
              <a:rPr lang="ka-GE" sz="2000" dirty="0" smtClean="0">
                <a:latin typeface="AcadNusx" pitchFamily="2" charset="0"/>
              </a:rPr>
              <a:t/>
            </a:r>
            <a:br>
              <a:rPr lang="ka-GE" sz="2000" dirty="0" smtClean="0">
                <a:latin typeface="AcadNusx" pitchFamily="2" charset="0"/>
              </a:rPr>
            </a:br>
            <a:r>
              <a:rPr lang="ka-GE" sz="2000" dirty="0" smtClean="0">
                <a:latin typeface="AcadNusx" pitchFamily="2" charset="0"/>
              </a:rPr>
              <a:t/>
            </a:r>
            <a:br>
              <a:rPr lang="ka-GE" sz="2000" dirty="0" smtClean="0">
                <a:latin typeface="AcadNusx" pitchFamily="2" charset="0"/>
              </a:rPr>
            </a:br>
            <a:r>
              <a:rPr lang="ka-GE" sz="2000" dirty="0" smtClean="0">
                <a:latin typeface="AcadNusx" pitchFamily="2" charset="0"/>
              </a:rPr>
              <a:t/>
            </a:r>
            <a:br>
              <a:rPr lang="ka-GE" sz="2000" dirty="0" smtClean="0">
                <a:latin typeface="AcadNusx" pitchFamily="2" charset="0"/>
              </a:rPr>
            </a:br>
            <a:r>
              <a:rPr lang="ka-GE" sz="2000" dirty="0" smtClean="0">
                <a:latin typeface="AcadNusx" pitchFamily="2" charset="0"/>
              </a:rPr>
              <a:t/>
            </a:r>
            <a:br>
              <a:rPr lang="ka-GE" sz="2000" dirty="0" smtClean="0">
                <a:latin typeface="AcadNusx" pitchFamily="2" charset="0"/>
              </a:rPr>
            </a:br>
            <a: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  <a:t>1. თითოეული დასახელების მედიკამენტის აფთიაქიდან გაყიდვის მაჩვენებელი 1 კვირის ჭრილში (შშმპ, საპენსიო ასაკის პირი, სოც.დაუცველი – ჯამში), გამოსახული ტაბლეტებში/ფლაკონებში</a:t>
            </a:r>
            <a:b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</a:br>
            <a: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  <a:t/>
            </a:r>
            <a:b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</a:br>
            <a: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  <a:t>2. ბენეფიციარების რაოდენობრივი მოძრაობის მრუდი 1 კვირის ჭრილში (შშმპ, საპენსიო ასაკის პირი, სოც.დაუცველი – ჯამში)</a:t>
            </a:r>
            <a:b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</a:br>
            <a: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  <a:t/>
            </a:r>
            <a:b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</a:br>
            <a:endParaRPr lang="en-US" sz="1600" b="1" dirty="0">
              <a:solidFill>
                <a:schemeClr val="tx1"/>
              </a:solidFill>
              <a:latin typeface="AcadNusx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91473959"/>
              </p:ext>
            </p:extLst>
          </p:nvPr>
        </p:nvGraphicFramePr>
        <p:xfrm>
          <a:off x="676276" y="508338"/>
          <a:ext cx="9153524" cy="3318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89123" y="100988"/>
            <a:ext cx="3169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ენალაპრილი 10მგ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33548681"/>
              </p:ext>
            </p:extLst>
          </p:nvPr>
        </p:nvGraphicFramePr>
        <p:xfrm>
          <a:off x="1162050" y="3867149"/>
          <a:ext cx="9429750" cy="29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48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334873137"/>
              </p:ext>
            </p:extLst>
          </p:nvPr>
        </p:nvGraphicFramePr>
        <p:xfrm>
          <a:off x="695325" y="528901"/>
          <a:ext cx="9915525" cy="3223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58080" y="67236"/>
            <a:ext cx="186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ენაპი 20მგ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65785279"/>
              </p:ext>
            </p:extLst>
          </p:nvPr>
        </p:nvGraphicFramePr>
        <p:xfrm>
          <a:off x="1066801" y="3838576"/>
          <a:ext cx="10029824" cy="301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92053221"/>
              </p:ext>
            </p:extLst>
          </p:nvPr>
        </p:nvGraphicFramePr>
        <p:xfrm>
          <a:off x="723900" y="739588"/>
          <a:ext cx="9354820" cy="312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38880" y="10236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ლოზაპი 100მგ/ლორისტა 100მგ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14417884"/>
              </p:ext>
            </p:extLst>
          </p:nvPr>
        </p:nvGraphicFramePr>
        <p:xfrm>
          <a:off x="1095376" y="3848100"/>
          <a:ext cx="9444990" cy="2875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09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82459222"/>
              </p:ext>
            </p:extLst>
          </p:nvPr>
        </p:nvGraphicFramePr>
        <p:xfrm>
          <a:off x="647700" y="806823"/>
          <a:ext cx="1018222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26560" y="160970"/>
            <a:ext cx="536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ეგილოკი 100მგ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32754213"/>
              </p:ext>
            </p:extLst>
          </p:nvPr>
        </p:nvGraphicFramePr>
        <p:xfrm>
          <a:off x="1171575" y="3762375"/>
          <a:ext cx="9305925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08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421673291"/>
              </p:ext>
            </p:extLst>
          </p:nvPr>
        </p:nvGraphicFramePr>
        <p:xfrm>
          <a:off x="809625" y="506942"/>
          <a:ext cx="9106535" cy="3123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82720" y="45277"/>
            <a:ext cx="593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კორდარონი 200მგ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06402858"/>
              </p:ext>
            </p:extLst>
          </p:nvPr>
        </p:nvGraphicFramePr>
        <p:xfrm>
          <a:off x="1714499" y="3619500"/>
          <a:ext cx="9039225" cy="299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52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1015"/>
            <a:ext cx="8596668" cy="801859"/>
          </a:xfrm>
        </p:spPr>
        <p:txBody>
          <a:bodyPr>
            <a:noAutofit/>
          </a:bodyPr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ქრონიკული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დაავადებების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სამკურნალო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მედიკამენტებით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უზრუნველყოფის</a:t>
            </a:r>
            <a:r>
              <a:rPr lang="en-US" sz="1600" dirty="0">
                <a:solidFill>
                  <a:schemeClr val="tx1"/>
                </a:solidFill>
              </a:rPr>
              <a:t>“ </a:t>
            </a:r>
            <a:r>
              <a:rPr lang="en-US" sz="1600" dirty="0" err="1">
                <a:solidFill>
                  <a:schemeClr val="tx1"/>
                </a:solidFill>
              </a:rPr>
              <a:t>სახელმწიფო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პროგრამ</a:t>
            </a:r>
            <a:r>
              <a:rPr lang="ka-GE" sz="1600" dirty="0" smtClean="0">
                <a:solidFill>
                  <a:schemeClr val="tx1"/>
                </a:solidFill>
              </a:rPr>
              <a:t>ის ფარგლებში  3 სექტემბრის მდგომარეობით გასაცემი მედიკამენტების ნუსხა:</a:t>
            </a:r>
            <a:endParaRPr lang="en-US" sz="1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795849"/>
              </p:ext>
            </p:extLst>
          </p:nvPr>
        </p:nvGraphicFramePr>
        <p:xfrm>
          <a:off x="520507" y="1012880"/>
          <a:ext cx="9453487" cy="5683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7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72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777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55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755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755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408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დაავადება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მედიკამენტის საერთაშორისო არაპატენტური დასახელება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სავაჭრო დასახელება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ქვეყანა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მწარმოებელი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8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enlo Bold"/>
                        </a:rPr>
                        <a:t>ენალაპრილი 10მგ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enlo Bold"/>
                        </a:rPr>
                        <a:t>ენალაპრილი 10მგ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საქართველო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ჯი ემ პი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791">
                <a:tc>
                  <a:txBody>
                    <a:bodyPr/>
                    <a:lstStyle/>
                    <a:p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  <a:p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ენალაპრილი 20მგ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ენაპი 20მგ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სლოვენია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კრკა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ლოსარტანი 100მგ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ლოზაპი </a:t>
                      </a:r>
                      <a:r>
                        <a:rPr lang="ka-GE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100მგ/ლორისტა 100მგ</a:t>
                      </a:r>
                      <a:endParaRPr lang="ka-GE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სლოვაკეთი/სლოვენია</a:t>
                      </a:r>
                      <a:endParaRPr lang="ka-GE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სანეკა </a:t>
                      </a:r>
                      <a:r>
                        <a:rPr lang="ka-GE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ფარმაციუტიკალსი/კრკა</a:t>
                      </a:r>
                      <a:endParaRPr lang="ka-GE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მეტოპროლოლი 100მგ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ეგილოკი 100მგ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უნგრეთი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ეგისი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Menlo Bold"/>
                        </a:rPr>
                        <a:t>ამიოდარონი 200მგ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კორდარონი 200მგ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უნგრეთი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სანოფი ავენტისი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ვარფარინი 2.5მგ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ვარფარინ–ნიკომედი 2.5მგ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პოლონეთი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ტაკედა ფარმა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დიგოქსინი 0.25მგ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დიგოქსინი–გრინდექსი 0.25მგ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ლატვია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გრინდექსი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სპირონოლაქტონი 25მგ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ვეროშპირონი 25მგ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უნგრეთი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გედეონ რიხტერი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ატორვასტატინი 20მგ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ატორისი 20მგ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სლოვენია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კრკა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კლოპიდოგრელი 75მგ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ზილტი 75მგ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სლოვენია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კრკა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იზოსორბიდის მონონიტრატი 40მგ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მონოსანი 40მგ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ჩეხეთი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პრომედ .ცს პრაჰა ა.ს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ფუროსემიდი 40მგ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ფუროსემიდი 40მგ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ბულგარეთი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სოფარმა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ამლოდიპინი 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ამლოდიპინი 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გერმანია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დექსელ ფარმა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08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დიაბეტი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მეტფორმინი 1000მგ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სიოფორი 1000მგ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გერმანია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ბერლინ ხემი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08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დიაბეტი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გლიმეპირიდი 2მგ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ამარილი 2მგ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იტალია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სანოფი ავენტისი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79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დიაბეტი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გლიკლაზიდი 60მგ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დიაბეტონი 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 60</a:t>
                      </a:r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საფრანგეთი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ლეს ლაბორატორიეს სერვიერ ინდუსტრიე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408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ფარისებრი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თიამაზოლი 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თიროზოლი 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გერმანია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მერკ კ.გ.ა.ა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408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ფარისებრი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ლევოთიროქსინი  50მკგ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 – </a:t>
                      </a:r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თიროქსინი 50მკგ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გერმანია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ბერლინ ხემი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ფილტვი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ალბუტეროლი  2.5მგ/0.5მლ 0.5მლ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ალბუტეროლის სულფატი 0.5% 2.5მგ/0.5მლ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აშშ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ნეფრონ ფარმაციუტიკალსი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5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ფილტვი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სალმეტეროლი/ფლუტიკაზონი   50მკგ/250მკგ საინჰალაციო ფხვნილი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სერეტიდი დისკუსი 50/250მკგ ინჰ 60 დოზა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საფრანგეთი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გლაქსოველკომპროდუკტიონ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520647">
                <a:tc>
                  <a:txBody>
                    <a:bodyPr/>
                    <a:lstStyle/>
                    <a:p>
                      <a:r>
                        <a:rPr lang="ka-GE" sz="700" b="0" dirty="0" smtClean="0"/>
                        <a:t>20</a:t>
                      </a:r>
                      <a:endParaRPr lang="en-US" sz="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ფილტვი</a:t>
                      </a:r>
                    </a:p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700" b="0" dirty="0" smtClean="0"/>
                        <a:t>სალბუტამოლი 100მკგ დოზა საინჰალაციო აეროზოლი</a:t>
                      </a:r>
                      <a:endParaRPr lang="en-US" sz="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nlo Bold"/>
                        </a:rPr>
                        <a:t>სალბუტამოლი. 200 დოზა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საფრანგეთი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გლაქსოველკომპროდუკტიონ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97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ფილტვი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მეთილპრედნიზოლონი 16მგ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მედროლი 16მგ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იტალია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ფაიზერი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697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ფილტვი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ბუდესონიდი 0.5მგ/2მლ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პულმიკორტი 2მლ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შვედეთი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ასტრა ზენეკა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3285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ფილტვი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აკლიდინიუმის ბრომიდი საინჰალაციო ფხვნილი (კაფსულა) ინჰალატორთან ერთად/322მკგ/დოზა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ბრეტარისი ჯენუეირი 322მგკ 60 დოზა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ესპანეთი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ინდასტრიას ფარმაც.ალმირალ ს.ა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5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14983128"/>
              </p:ext>
            </p:extLst>
          </p:nvPr>
        </p:nvGraphicFramePr>
        <p:xfrm>
          <a:off x="762000" y="605118"/>
          <a:ext cx="9182735" cy="3042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74219" y="43460"/>
            <a:ext cx="568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ვარფარინ–ნიკომედი 2.5მგ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75065917"/>
              </p:ext>
            </p:extLst>
          </p:nvPr>
        </p:nvGraphicFramePr>
        <p:xfrm>
          <a:off x="1304925" y="3657600"/>
          <a:ext cx="8734425" cy="298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90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09614649"/>
              </p:ext>
            </p:extLst>
          </p:nvPr>
        </p:nvGraphicFramePr>
        <p:xfrm>
          <a:off x="638175" y="605117"/>
          <a:ext cx="8952865" cy="3092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13760" y="65266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დიგოქსინი–გრინდექსი 0.25მგ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72607141"/>
              </p:ext>
            </p:extLst>
          </p:nvPr>
        </p:nvGraphicFramePr>
        <p:xfrm>
          <a:off x="1285875" y="3838575"/>
          <a:ext cx="9248775" cy="290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33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161663180"/>
              </p:ext>
            </p:extLst>
          </p:nvPr>
        </p:nvGraphicFramePr>
        <p:xfrm>
          <a:off x="800100" y="672353"/>
          <a:ext cx="9034780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23408" y="134471"/>
            <a:ext cx="633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ვეროშპირონი 25მგ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95630211"/>
              </p:ext>
            </p:extLst>
          </p:nvPr>
        </p:nvGraphicFramePr>
        <p:xfrm>
          <a:off x="1314450" y="3857625"/>
          <a:ext cx="9048750" cy="2848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0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53658622"/>
              </p:ext>
            </p:extLst>
          </p:nvPr>
        </p:nvGraphicFramePr>
        <p:xfrm>
          <a:off x="342899" y="806822"/>
          <a:ext cx="9820275" cy="292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51680" y="5072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ატორისი 20მგ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12473888"/>
              </p:ext>
            </p:extLst>
          </p:nvPr>
        </p:nvGraphicFramePr>
        <p:xfrm>
          <a:off x="1123950" y="3810000"/>
          <a:ext cx="9077960" cy="291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1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551716857"/>
              </p:ext>
            </p:extLst>
          </p:nvPr>
        </p:nvGraphicFramePr>
        <p:xfrm>
          <a:off x="761999" y="739588"/>
          <a:ext cx="913447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40741301"/>
              </p:ext>
            </p:extLst>
          </p:nvPr>
        </p:nvGraphicFramePr>
        <p:xfrm>
          <a:off x="1584325" y="3800476"/>
          <a:ext cx="8820150" cy="305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1680" y="54822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ზილტი 75მგ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86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009403829"/>
              </p:ext>
            </p:extLst>
          </p:nvPr>
        </p:nvGraphicFramePr>
        <p:xfrm>
          <a:off x="752475" y="739588"/>
          <a:ext cx="900112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489381013"/>
              </p:ext>
            </p:extLst>
          </p:nvPr>
        </p:nvGraphicFramePr>
        <p:xfrm>
          <a:off x="1438275" y="3752851"/>
          <a:ext cx="8667749" cy="286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1680" y="54822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მონოსანი 40მგ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45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3621254"/>
              </p:ext>
            </p:extLst>
          </p:nvPr>
        </p:nvGraphicFramePr>
        <p:xfrm>
          <a:off x="561975" y="739588"/>
          <a:ext cx="919162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306168066"/>
              </p:ext>
            </p:extLst>
          </p:nvPr>
        </p:nvGraphicFramePr>
        <p:xfrm>
          <a:off x="1428749" y="3829050"/>
          <a:ext cx="9058276" cy="2855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1680" y="54822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ფუროსემიდი 40მგ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6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533603861"/>
              </p:ext>
            </p:extLst>
          </p:nvPr>
        </p:nvGraphicFramePr>
        <p:xfrm>
          <a:off x="247650" y="758638"/>
          <a:ext cx="10953749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375322333"/>
              </p:ext>
            </p:extLst>
          </p:nvPr>
        </p:nvGraphicFramePr>
        <p:xfrm>
          <a:off x="1000124" y="3781426"/>
          <a:ext cx="10239375" cy="3076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1680" y="54822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ამლოდიპინი 5მგ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3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530775858"/>
              </p:ext>
            </p:extLst>
          </p:nvPr>
        </p:nvGraphicFramePr>
        <p:xfrm>
          <a:off x="571500" y="758638"/>
          <a:ext cx="9867900" cy="327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23818285"/>
              </p:ext>
            </p:extLst>
          </p:nvPr>
        </p:nvGraphicFramePr>
        <p:xfrm>
          <a:off x="1314450" y="4038601"/>
          <a:ext cx="9163050" cy="281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1680" y="54822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სიოფორი 1000მგ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4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299397742"/>
              </p:ext>
            </p:extLst>
          </p:nvPr>
        </p:nvGraphicFramePr>
        <p:xfrm>
          <a:off x="400051" y="739588"/>
          <a:ext cx="10166350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266047572"/>
              </p:ext>
            </p:extLst>
          </p:nvPr>
        </p:nvGraphicFramePr>
        <p:xfrm>
          <a:off x="1266825" y="3724275"/>
          <a:ext cx="9153525" cy="2864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1680" y="54822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ამარილი 2მგ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01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4" y="261258"/>
            <a:ext cx="11615056" cy="64443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12" y="4275978"/>
            <a:ext cx="217292" cy="217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95" y="4626738"/>
            <a:ext cx="217292" cy="217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37" y="4674992"/>
            <a:ext cx="217292" cy="217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40" y="4822011"/>
            <a:ext cx="217292" cy="217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15" y="4716947"/>
            <a:ext cx="217292" cy="217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0" y="3732321"/>
            <a:ext cx="217292" cy="2172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59" y="4011661"/>
            <a:ext cx="217292" cy="2172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519" y="4831300"/>
            <a:ext cx="217292" cy="2172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77" y="3197686"/>
            <a:ext cx="217292" cy="2172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69" y="3214749"/>
            <a:ext cx="217292" cy="2172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03" y="3164748"/>
            <a:ext cx="217292" cy="2172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92" y="3788838"/>
            <a:ext cx="217292" cy="2172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11" y="3906250"/>
            <a:ext cx="217292" cy="2172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350" y="2684366"/>
            <a:ext cx="217292" cy="2172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99" y="2909676"/>
            <a:ext cx="217292" cy="2172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95" y="3882512"/>
            <a:ext cx="217292" cy="2172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07" y="3360627"/>
            <a:ext cx="217292" cy="2172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06" y="3768212"/>
            <a:ext cx="217292" cy="2172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580" y="4208450"/>
            <a:ext cx="217292" cy="2172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24" y="4777968"/>
            <a:ext cx="217292" cy="2172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216" y="4257127"/>
            <a:ext cx="217292" cy="21729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58" y="3943250"/>
            <a:ext cx="217292" cy="2172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11" y="3991158"/>
            <a:ext cx="217292" cy="2172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75" y="4566346"/>
            <a:ext cx="217292" cy="2172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153" y="4507176"/>
            <a:ext cx="217292" cy="2172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455" y="5190163"/>
            <a:ext cx="217292" cy="2172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007" y="3767503"/>
            <a:ext cx="217292" cy="21729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04" y="2545158"/>
            <a:ext cx="217292" cy="2172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67" y="4148481"/>
            <a:ext cx="217292" cy="21729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950" y="3692729"/>
            <a:ext cx="217292" cy="2172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03" y="3088360"/>
            <a:ext cx="217292" cy="21729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46" y="2655799"/>
            <a:ext cx="217292" cy="21729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83" y="2853392"/>
            <a:ext cx="217292" cy="21729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24" y="3623675"/>
            <a:ext cx="217292" cy="21729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94" y="2801030"/>
            <a:ext cx="217292" cy="21729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70" y="3372530"/>
            <a:ext cx="217292" cy="2172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33" y="3456293"/>
            <a:ext cx="217292" cy="21729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44" y="2579391"/>
            <a:ext cx="217292" cy="21729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328" y="3299607"/>
            <a:ext cx="217292" cy="21729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24" y="3767503"/>
            <a:ext cx="217292" cy="21729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8" y="2105962"/>
            <a:ext cx="217292" cy="21729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149" y="4324129"/>
            <a:ext cx="217292" cy="21729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15" y="4797018"/>
            <a:ext cx="217292" cy="21729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12" y="4797018"/>
            <a:ext cx="217292" cy="2172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173" y="5081099"/>
            <a:ext cx="217292" cy="21729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13" y="5127116"/>
            <a:ext cx="217292" cy="21729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46" y="5185096"/>
            <a:ext cx="217292" cy="21729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35" y="4741605"/>
            <a:ext cx="217292" cy="21729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87" y="5344408"/>
            <a:ext cx="217292" cy="21729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34" y="4797018"/>
            <a:ext cx="217292" cy="21729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886" y="4860056"/>
            <a:ext cx="217292" cy="21729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41" y="4080007"/>
            <a:ext cx="217292" cy="21729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57" y="3097559"/>
            <a:ext cx="217292" cy="21729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58" y="3469273"/>
            <a:ext cx="217292" cy="21729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4" y="2154872"/>
            <a:ext cx="217292" cy="21729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23" y="3949613"/>
            <a:ext cx="217292" cy="21729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71" y="4034925"/>
            <a:ext cx="217292" cy="21729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732" y="4201641"/>
            <a:ext cx="217292" cy="21729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31" y="3113876"/>
            <a:ext cx="217292" cy="21729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98" y="5629700"/>
            <a:ext cx="204953" cy="20495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59" y="3623545"/>
            <a:ext cx="204953" cy="20495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33" y="1510666"/>
            <a:ext cx="204953" cy="20495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921" y="4541421"/>
            <a:ext cx="255597" cy="2555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5982" y="2723943"/>
            <a:ext cx="361905" cy="2380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5332" y="2734833"/>
            <a:ext cx="180210" cy="11855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2007" y="2702203"/>
            <a:ext cx="183151" cy="12049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3897" y="2740783"/>
            <a:ext cx="183151" cy="120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5378" y="3197006"/>
            <a:ext cx="352381" cy="34285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01" y="4604719"/>
            <a:ext cx="217292" cy="21729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75" y="4398530"/>
            <a:ext cx="217292" cy="21729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2" y="4526782"/>
            <a:ext cx="217292" cy="21729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46" y="3514899"/>
            <a:ext cx="217292" cy="21729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08" y="5112648"/>
            <a:ext cx="217292" cy="21729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77" y="4741605"/>
            <a:ext cx="217292" cy="217292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7225458" y="719666"/>
          <a:ext cx="293454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541"/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აფთიაქების გავრცელება საქართველოს მასშტაბით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453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844460555"/>
              </p:ext>
            </p:extLst>
          </p:nvPr>
        </p:nvGraphicFramePr>
        <p:xfrm>
          <a:off x="495300" y="739588"/>
          <a:ext cx="9258300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007024466"/>
              </p:ext>
            </p:extLst>
          </p:nvPr>
        </p:nvGraphicFramePr>
        <p:xfrm>
          <a:off x="1085849" y="3714751"/>
          <a:ext cx="10067925" cy="290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1680" y="54822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დიაბეტონი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</a:t>
            </a:r>
          </a:p>
        </p:txBody>
      </p:sp>
    </p:spTree>
    <p:extLst>
      <p:ext uri="{BB962C8B-B14F-4D97-AF65-F5344CB8AC3E}">
        <p14:creationId xmlns:p14="http://schemas.microsoft.com/office/powerpoint/2010/main" val="15634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123290871"/>
              </p:ext>
            </p:extLst>
          </p:nvPr>
        </p:nvGraphicFramePr>
        <p:xfrm>
          <a:off x="714375" y="739588"/>
          <a:ext cx="903922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074638917"/>
              </p:ext>
            </p:extLst>
          </p:nvPr>
        </p:nvGraphicFramePr>
        <p:xfrm>
          <a:off x="1314451" y="4054288"/>
          <a:ext cx="9334500" cy="268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63520" y="13447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ალბუტეროლის სულფატი 0.5% 2.5მგ/0.5მლ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0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39173590"/>
              </p:ext>
            </p:extLst>
          </p:nvPr>
        </p:nvGraphicFramePr>
        <p:xfrm>
          <a:off x="1009650" y="739588"/>
          <a:ext cx="8743950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57733788"/>
              </p:ext>
            </p:extLst>
          </p:nvPr>
        </p:nvGraphicFramePr>
        <p:xfrm>
          <a:off x="1457325" y="3819525"/>
          <a:ext cx="8677275" cy="296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63520" y="13447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სერეტიდი დისკუსი 50/250მკგ ინჰ 60 დოზა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41523017"/>
              </p:ext>
            </p:extLst>
          </p:nvPr>
        </p:nvGraphicFramePr>
        <p:xfrm>
          <a:off x="685800" y="739588"/>
          <a:ext cx="9067800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654137071"/>
              </p:ext>
            </p:extLst>
          </p:nvPr>
        </p:nvGraphicFramePr>
        <p:xfrm>
          <a:off x="1257300" y="3905250"/>
          <a:ext cx="8953500" cy="2855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38880" y="134471"/>
            <a:ext cx="593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სალბუტამოლი. 200 დოზა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2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12062478"/>
              </p:ext>
            </p:extLst>
          </p:nvPr>
        </p:nvGraphicFramePr>
        <p:xfrm>
          <a:off x="676275" y="739588"/>
          <a:ext cx="907732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04018262"/>
              </p:ext>
            </p:extLst>
          </p:nvPr>
        </p:nvGraphicFramePr>
        <p:xfrm>
          <a:off x="1285874" y="3905251"/>
          <a:ext cx="9172575" cy="2845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14240" y="58150"/>
            <a:ext cx="593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მედროლი 16მგ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3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186448832"/>
              </p:ext>
            </p:extLst>
          </p:nvPr>
        </p:nvGraphicFramePr>
        <p:xfrm>
          <a:off x="1000125" y="739588"/>
          <a:ext cx="875347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991207027"/>
              </p:ext>
            </p:extLst>
          </p:nvPr>
        </p:nvGraphicFramePr>
        <p:xfrm>
          <a:off x="1428750" y="3724275"/>
          <a:ext cx="913447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45280" y="58150"/>
            <a:ext cx="593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პულმიკორტი 2მლ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61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15703419"/>
              </p:ext>
            </p:extLst>
          </p:nvPr>
        </p:nvGraphicFramePr>
        <p:xfrm>
          <a:off x="981075" y="739588"/>
          <a:ext cx="877252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95490750"/>
              </p:ext>
            </p:extLst>
          </p:nvPr>
        </p:nvGraphicFramePr>
        <p:xfrm>
          <a:off x="1343025" y="3781426"/>
          <a:ext cx="9201150" cy="280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49958" y="83589"/>
            <a:ext cx="593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ბრეტარისი ჯენუეირი 322მგკ 60 დოზა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47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214266362"/>
              </p:ext>
            </p:extLst>
          </p:nvPr>
        </p:nvGraphicFramePr>
        <p:xfrm>
          <a:off x="847725" y="739588"/>
          <a:ext cx="890587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039871836"/>
              </p:ext>
            </p:extLst>
          </p:nvPr>
        </p:nvGraphicFramePr>
        <p:xfrm>
          <a:off x="1247775" y="3810000"/>
          <a:ext cx="9153525" cy="291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45280" y="83589"/>
            <a:ext cx="533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თიროზოლი 5მგ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2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36663283"/>
              </p:ext>
            </p:extLst>
          </p:nvPr>
        </p:nvGraphicFramePr>
        <p:xfrm>
          <a:off x="333375" y="739588"/>
          <a:ext cx="1039177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921505430"/>
              </p:ext>
            </p:extLst>
          </p:nvPr>
        </p:nvGraphicFramePr>
        <p:xfrm>
          <a:off x="1228725" y="3895726"/>
          <a:ext cx="9115425" cy="2845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45280" y="83589"/>
            <a:ext cx="533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– </a:t>
            </a:r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თიროქსინი 50მკგ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9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9" y="282331"/>
            <a:ext cx="8828314" cy="608987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86" y="1044917"/>
            <a:ext cx="511627" cy="5116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98" y="2993460"/>
            <a:ext cx="511627" cy="5116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43" y="4217618"/>
            <a:ext cx="511627" cy="5116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83" y="1044917"/>
            <a:ext cx="511627" cy="51162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86" y="4423660"/>
            <a:ext cx="511627" cy="5116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57" y="1300730"/>
            <a:ext cx="511627" cy="51162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2815640"/>
            <a:ext cx="511627" cy="5116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42" y="3071453"/>
            <a:ext cx="511627" cy="5116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85" y="4721828"/>
            <a:ext cx="511627" cy="5116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742" y="2629199"/>
            <a:ext cx="511627" cy="51162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063" y="3196933"/>
            <a:ext cx="511627" cy="51162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97" y="3756046"/>
            <a:ext cx="511627" cy="5116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13" y="4679473"/>
            <a:ext cx="511627" cy="5116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67" y="2531604"/>
            <a:ext cx="511627" cy="5116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11" y="1812357"/>
            <a:ext cx="511627" cy="51162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00" y="4244887"/>
            <a:ext cx="511627" cy="51162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113" y="3961804"/>
            <a:ext cx="511627" cy="51162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67" y="3043231"/>
            <a:ext cx="511627" cy="5116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86" y="3249273"/>
            <a:ext cx="511627" cy="51162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483368" y="719666"/>
          <a:ext cx="301195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951"/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აფთიაქების გავრცელება თბილისის მასშტაბით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5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0456"/>
            <a:ext cx="10492414" cy="1352282"/>
          </a:xfrm>
        </p:spPr>
        <p:txBody>
          <a:bodyPr>
            <a:normAutofit/>
          </a:bodyPr>
          <a:lstStyle/>
          <a:p>
            <a:pPr algn="just"/>
            <a:r>
              <a:rPr lang="ka-GE" sz="1600" dirty="0" smtClean="0">
                <a:solidFill>
                  <a:schemeClr val="tx1"/>
                </a:solidFill>
              </a:rPr>
              <a:t>პროგრამის ფარგლებში სოციალური მომსახურების სააგენტოს პროგრამაში რეგისტრაციის მიზნით 2018 წლის </a:t>
            </a:r>
            <a:r>
              <a:rPr lang="en-US" sz="1600" dirty="0" smtClean="0">
                <a:solidFill>
                  <a:schemeClr val="tx1"/>
                </a:solidFill>
              </a:rPr>
              <a:t>3</a:t>
            </a:r>
            <a:r>
              <a:rPr lang="ka-GE" sz="1600" dirty="0" smtClean="0">
                <a:solidFill>
                  <a:schemeClr val="tx1"/>
                </a:solidFill>
              </a:rPr>
              <a:t> სექტემბრიდან 2018 წლის 22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ka-GE" sz="1600" dirty="0" smtClean="0">
                <a:solidFill>
                  <a:schemeClr val="tx1"/>
                </a:solidFill>
              </a:rPr>
              <a:t>ოქტომბრის </a:t>
            </a:r>
            <a:r>
              <a:rPr lang="en-US" sz="1600" dirty="0" smtClean="0">
                <a:solidFill>
                  <a:schemeClr val="tx1"/>
                </a:solidFill>
              </a:rPr>
              <a:t>12:00 </a:t>
            </a:r>
            <a:r>
              <a:rPr lang="ka-GE" sz="1600" dirty="0" smtClean="0">
                <a:solidFill>
                  <a:schemeClr val="tx1"/>
                </a:solidFill>
              </a:rPr>
              <a:t>მონაცემებით მომართა სულ 8291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ka-GE" sz="1600" dirty="0" smtClean="0">
                <a:solidFill>
                  <a:schemeClr val="tx1"/>
                </a:solidFill>
              </a:rPr>
              <a:t>ბენეფიციარმა, აქედან 6733 ბენეფიციარმა მიაკითხა აფთიაქს და მიიღო მისი კუთვნილი მედიკამენტი.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878550"/>
              </p:ext>
            </p:extLst>
          </p:nvPr>
        </p:nvGraphicFramePr>
        <p:xfrm>
          <a:off x="420687" y="2171700"/>
          <a:ext cx="4217988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4118558798"/>
              </p:ext>
            </p:extLst>
          </p:nvPr>
        </p:nvGraphicFramePr>
        <p:xfrm>
          <a:off x="5229224" y="2160589"/>
          <a:ext cx="5129965" cy="3289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50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23" y="209166"/>
            <a:ext cx="11111392" cy="759654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საპენსიო ასაკის პირთა რაოდენობრივი (სულ 4833 ბენეფიციარი აფთიაქში მიმართვის მიხედვით ) გადანაწილება რეგიონების მიხედვით</a:t>
            </a: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>
                <a:solidFill>
                  <a:schemeClr val="tx1"/>
                </a:solidFill>
              </a:rPr>
              <a:t/>
            </a:r>
            <a:br>
              <a:rPr lang="ka-GE" sz="24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778547"/>
              </p:ext>
            </p:extLst>
          </p:nvPr>
        </p:nvGraphicFramePr>
        <p:xfrm>
          <a:off x="0" y="1070811"/>
          <a:ext cx="12192000" cy="5787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06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23" y="209166"/>
            <a:ext cx="11111392" cy="759654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საპენსიო ასაკის პირთა რაოდენობრივი (სულ 6081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ka-GE" sz="2000" dirty="0" smtClean="0">
                <a:solidFill>
                  <a:schemeClr val="tx1"/>
                </a:solidFill>
              </a:rPr>
              <a:t>ბენეფიციარი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ka-GE" sz="2000" dirty="0">
                <a:solidFill>
                  <a:schemeClr val="tx1"/>
                </a:solidFill>
              </a:rPr>
              <a:t>რეესტრიდან წამოღებული ინფორმაციის თანახმად) </a:t>
            </a:r>
            <a:r>
              <a:rPr lang="ka-GE" sz="2000" dirty="0" smtClean="0">
                <a:solidFill>
                  <a:schemeClr val="tx1"/>
                </a:solidFill>
              </a:rPr>
              <a:t>რეგისტრაციის მიხედვით ) გადანაწილება რეგიონების მიხედვით</a:t>
            </a: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>
                <a:solidFill>
                  <a:schemeClr val="tx1"/>
                </a:solidFill>
              </a:rPr>
              <a:t/>
            </a:r>
            <a:br>
              <a:rPr lang="ka-GE" sz="24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114902"/>
              </p:ext>
            </p:extLst>
          </p:nvPr>
        </p:nvGraphicFramePr>
        <p:xfrm>
          <a:off x="0" y="1070811"/>
          <a:ext cx="12192000" cy="5787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81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7042" y="252248"/>
            <a:ext cx="10984832" cy="725905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შშმპ რაოდენობრივი (სულ 260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ka-GE" sz="2000" dirty="0" smtClean="0">
                <a:solidFill>
                  <a:schemeClr val="tx1"/>
                </a:solidFill>
              </a:rPr>
              <a:t> ბნეფიციარი აფთიაქში მიმართვის მიხედვით ) გადანაწილება რეგიონების მიხედვით</a:t>
            </a:r>
            <a:r>
              <a:rPr lang="ka-GE" sz="2800" dirty="0" smtClean="0">
                <a:solidFill>
                  <a:schemeClr val="tx1"/>
                </a:solidFill>
              </a:rPr>
              <a:t/>
            </a:r>
            <a:br>
              <a:rPr lang="ka-GE" sz="28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>
                <a:solidFill>
                  <a:schemeClr val="tx1"/>
                </a:solidFill>
              </a:rPr>
              <a:t/>
            </a:r>
            <a:br>
              <a:rPr lang="ka-GE" sz="24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685907"/>
              </p:ext>
            </p:extLst>
          </p:nvPr>
        </p:nvGraphicFramePr>
        <p:xfrm>
          <a:off x="497388" y="1528010"/>
          <a:ext cx="10331033" cy="498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7042" y="336331"/>
            <a:ext cx="10984832" cy="725905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შშმპ რაოდენობრივი (სულ 361 ბენეფიციარი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ka-GE" sz="2000" dirty="0">
                <a:solidFill>
                  <a:schemeClr val="tx1"/>
                </a:solidFill>
              </a:rPr>
              <a:t>რეესტრიდან წამოღებული ინფორმაციის თანახმად) </a:t>
            </a:r>
            <a:r>
              <a:rPr lang="ka-GE" sz="2000" dirty="0" smtClean="0">
                <a:solidFill>
                  <a:schemeClr val="tx1"/>
                </a:solidFill>
              </a:rPr>
              <a:t>რეგისტრაციის მიხედვით ) გადანაწილება რეგიონების მიხედვით</a:t>
            </a:r>
            <a:r>
              <a:rPr lang="ka-GE" sz="2800" dirty="0" smtClean="0">
                <a:solidFill>
                  <a:schemeClr val="tx1"/>
                </a:solidFill>
              </a:rPr>
              <a:t/>
            </a:r>
            <a:br>
              <a:rPr lang="ka-GE" sz="28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>
                <a:solidFill>
                  <a:schemeClr val="tx1"/>
                </a:solidFill>
              </a:rPr>
              <a:t/>
            </a:r>
            <a:br>
              <a:rPr lang="ka-GE" sz="24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198251"/>
              </p:ext>
            </p:extLst>
          </p:nvPr>
        </p:nvGraphicFramePr>
        <p:xfrm>
          <a:off x="497388" y="1528010"/>
          <a:ext cx="10331033" cy="498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08774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2531</TotalTime>
  <Words>738</Words>
  <Application>Microsoft Office PowerPoint</Application>
  <PresentationFormat>Widescreen</PresentationFormat>
  <Paragraphs>248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AcadNusx</vt:lpstr>
      <vt:lpstr>Arial</vt:lpstr>
      <vt:lpstr>Calibri</vt:lpstr>
      <vt:lpstr>Menlo Bold</vt:lpstr>
      <vt:lpstr>Sylfaen</vt:lpstr>
      <vt:lpstr>Trebuchet MS</vt:lpstr>
      <vt:lpstr>Wingdings 3</vt:lpstr>
      <vt:lpstr>Facet</vt:lpstr>
      <vt:lpstr>„ქრონიკული დაავადებების სამკურნალო მედიკამენტებით უზრუნველყოფის“ სახელმწიფო პროგრამა    ანაგარიში  3 სექტემბერი– 22 ოქტომბერი </vt:lpstr>
      <vt:lpstr>ქრონიკული დაავადებების სამკურნალო მედიკამენტებით უზრუნველყოფის“ სახელმწიფო პროგრამის ფარგლებში  3 სექტემბრის მდგომარეობით გასაცემი მედიკამენტების ნუსხა:</vt:lpstr>
      <vt:lpstr>PowerPoint Presentation</vt:lpstr>
      <vt:lpstr>PowerPoint Presentation</vt:lpstr>
      <vt:lpstr>პროგრამის ფარგლებში სოციალური მომსახურების სააგენტოს პროგრამაში რეგისტრაციის მიზნით 2018 წლის 3 სექტემბრიდან 2018 წლის 22 ოქტომბრის 12:00 მონაცემებით მომართა სულ 8291 ბენეფიციარმა, აქედან 6733 ბენეფიციარმა მიაკითხა აფთიაქს და მიიღო მისი კუთვნილი მედიკამენტი.</vt:lpstr>
      <vt:lpstr>საპენსიო ასაკის პირთა რაოდენობრივი (სულ 4833 ბენეფიციარი აფთიაქში მიმართვის მიხედვით ) გადანაწილება რეგიონების მიხედვით   </vt:lpstr>
      <vt:lpstr>საპენსიო ასაკის პირთა რაოდენობრივი (სულ 6081 ბენეფიციარი (რეესტრიდან წამოღებული ინფორმაციის თანახმად) რეგისტრაციის მიხედვით ) გადანაწილება რეგიონების მიხედვით   </vt:lpstr>
      <vt:lpstr>შშმპ რაოდენობრივი (სულ 260  ბნეფიციარი აფთიაქში მიმართვის მიხედვით ) გადანაწილება რეგიონების მიხედვით    </vt:lpstr>
      <vt:lpstr>შშმპ რაოდენობრივი (სულ 361 ბენეფიციარი (რეესტრიდან წამოღებული ინფორმაციის თანახმად) რეგისტრაციის მიხედვით ) გადანაწილება რეგიონების მიხედვით    </vt:lpstr>
      <vt:lpstr>სოც.დაუცველთა რაოდენობრივი (სულ 1640 ბენეფიციარი აფთიაქში მიმართვის მიხედვით ) გადანაწილება რეგიონების მიხედვით    </vt:lpstr>
      <vt:lpstr>სოც.დაუცველთა რაოდენობრივი (სულ 1849 ბენეფიციარი რეგისტრაციის მიხედვით (რეესტრიდან წამოღებული ინფორმაციის თანახმად) ) გადანაწილება რეგიონების მიხედვით    </vt:lpstr>
      <vt:lpstr>PowerPoint Presentation</vt:lpstr>
      <vt:lpstr>PowerPoint Presentation</vt:lpstr>
      <vt:lpstr>      1. თითოეული დასახელების მედიკამენტის აფთიაქიდან გაყიდვის მაჩვენებელი 1 კვირის ჭრილში (შშმპ, საპენსიო ასაკის პირი, სოც.დაუცველი – ჯამში), გამოსახული ტაბლეტებში/ფლაკონებში  2. ბენეფიციარების რაოდენობრივი მოძრაობის მრუდი 1 კვირის ჭრილში (შშმპ, საპენსიო ასაკის პირი, სოც.დაუცველი – ჯამში)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Gobejishvili</dc:creator>
  <cp:lastModifiedBy>Irina Gobejishvili</cp:lastModifiedBy>
  <cp:revision>338</cp:revision>
  <cp:lastPrinted>2017-10-26T14:21:39Z</cp:lastPrinted>
  <dcterms:created xsi:type="dcterms:W3CDTF">2017-10-25T14:09:47Z</dcterms:created>
  <dcterms:modified xsi:type="dcterms:W3CDTF">2018-10-22T11:52:41Z</dcterms:modified>
</cp:coreProperties>
</file>