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ppt/charts/chart32.xml" ContentType="application/vnd.openxmlformats-officedocument.drawingml.chart+xml"/>
  <Override PartName="/ppt/charts/style32.xml" ContentType="application/vnd.ms-office.chartstyle+xml"/>
  <Override PartName="/ppt/charts/colors32.xml" ContentType="application/vnd.ms-office.chartcolorstyle+xml"/>
  <Override PartName="/ppt/charts/chart33.xml" ContentType="application/vnd.openxmlformats-officedocument.drawingml.chart+xml"/>
  <Override PartName="/ppt/charts/style33.xml" ContentType="application/vnd.ms-office.chartstyle+xml"/>
  <Override PartName="/ppt/charts/colors33.xml" ContentType="application/vnd.ms-office.chartcolorstyle+xml"/>
  <Override PartName="/ppt/charts/chart34.xml" ContentType="application/vnd.openxmlformats-officedocument.drawingml.chart+xml"/>
  <Override PartName="/ppt/charts/style34.xml" ContentType="application/vnd.ms-office.chartstyle+xml"/>
  <Override PartName="/ppt/charts/colors34.xml" ContentType="application/vnd.ms-office.chartcolorstyle+xml"/>
  <Override PartName="/ppt/charts/chart35.xml" ContentType="application/vnd.openxmlformats-officedocument.drawingml.chart+xml"/>
  <Override PartName="/ppt/charts/style35.xml" ContentType="application/vnd.ms-office.chartstyle+xml"/>
  <Override PartName="/ppt/charts/colors35.xml" ContentType="application/vnd.ms-office.chartcolorstyle+xml"/>
  <Override PartName="/ppt/charts/chart36.xml" ContentType="application/vnd.openxmlformats-officedocument.drawingml.chart+xml"/>
  <Override PartName="/ppt/charts/style36.xml" ContentType="application/vnd.ms-office.chartstyle+xml"/>
  <Override PartName="/ppt/charts/colors36.xml" ContentType="application/vnd.ms-office.chartcolorstyle+xml"/>
  <Override PartName="/ppt/charts/chart37.xml" ContentType="application/vnd.openxmlformats-officedocument.drawingml.chart+xml"/>
  <Override PartName="/ppt/charts/style37.xml" ContentType="application/vnd.ms-office.chartstyle+xml"/>
  <Override PartName="/ppt/charts/colors37.xml" ContentType="application/vnd.ms-office.chartcolorstyle+xml"/>
  <Override PartName="/ppt/charts/chart38.xml" ContentType="application/vnd.openxmlformats-officedocument.drawingml.chart+xml"/>
  <Override PartName="/ppt/charts/style38.xml" ContentType="application/vnd.ms-office.chartstyle+xml"/>
  <Override PartName="/ppt/charts/colors38.xml" ContentType="application/vnd.ms-office.chartcolorstyle+xml"/>
  <Override PartName="/ppt/charts/chart39.xml" ContentType="application/vnd.openxmlformats-officedocument.drawingml.chart+xml"/>
  <Override PartName="/ppt/charts/style39.xml" ContentType="application/vnd.ms-office.chartstyle+xml"/>
  <Override PartName="/ppt/charts/colors39.xml" ContentType="application/vnd.ms-office.chartcolorstyle+xml"/>
  <Override PartName="/ppt/charts/chart40.xml" ContentType="application/vnd.openxmlformats-officedocument.drawingml.chart+xml"/>
  <Override PartName="/ppt/charts/style40.xml" ContentType="application/vnd.ms-office.chartstyle+xml"/>
  <Override PartName="/ppt/charts/colors40.xml" ContentType="application/vnd.ms-office.chartcolorstyle+xml"/>
  <Override PartName="/ppt/charts/chart41.xml" ContentType="application/vnd.openxmlformats-officedocument.drawingml.chart+xml"/>
  <Override PartName="/ppt/charts/style41.xml" ContentType="application/vnd.ms-office.chartstyle+xml"/>
  <Override PartName="/ppt/charts/colors41.xml" ContentType="application/vnd.ms-office.chartcolorstyle+xml"/>
  <Override PartName="/ppt/charts/chart42.xml" ContentType="application/vnd.openxmlformats-officedocument.drawingml.chart+xml"/>
  <Override PartName="/ppt/charts/style42.xml" ContentType="application/vnd.ms-office.chartstyle+xml"/>
  <Override PartName="/ppt/charts/colors42.xml" ContentType="application/vnd.ms-office.chartcolorstyle+xml"/>
  <Override PartName="/ppt/charts/chart43.xml" ContentType="application/vnd.openxmlformats-officedocument.drawingml.chart+xml"/>
  <Override PartName="/ppt/charts/style43.xml" ContentType="application/vnd.ms-office.chartstyle+xml"/>
  <Override PartName="/ppt/charts/colors43.xml" ContentType="application/vnd.ms-office.chartcolorstyle+xml"/>
  <Override PartName="/ppt/charts/chart44.xml" ContentType="application/vnd.openxmlformats-officedocument.drawingml.chart+xml"/>
  <Override PartName="/ppt/charts/style44.xml" ContentType="application/vnd.ms-office.chartstyle+xml"/>
  <Override PartName="/ppt/charts/colors4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4"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6" r:id="rId19"/>
    <p:sldId id="275" r:id="rId20"/>
    <p:sldId id="274" r:id="rId21"/>
    <p:sldId id="277" r:id="rId22"/>
    <p:sldId id="266"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30.xml"/><Relationship Id="rId1" Type="http://schemas.microsoft.com/office/2011/relationships/chartStyle" Target="style30.xml"/></Relationships>
</file>

<file path=ppt/charts/_rels/chart31.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31.xml"/><Relationship Id="rId1" Type="http://schemas.microsoft.com/office/2011/relationships/chartStyle" Target="style31.xml"/></Relationships>
</file>

<file path=ppt/charts/_rels/chart32.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32.xml"/><Relationship Id="rId1" Type="http://schemas.microsoft.com/office/2011/relationships/chartStyle" Target="style32.xml"/></Relationships>
</file>

<file path=ppt/charts/_rels/chart33.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33.xml"/><Relationship Id="rId1" Type="http://schemas.microsoft.com/office/2011/relationships/chartStyle" Target="style33.xml"/></Relationships>
</file>

<file path=ppt/charts/_rels/chart34.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34.xml"/><Relationship Id="rId1" Type="http://schemas.microsoft.com/office/2011/relationships/chartStyle" Target="style34.xml"/></Relationships>
</file>

<file path=ppt/charts/_rels/chart35.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35.xml"/><Relationship Id="rId1" Type="http://schemas.microsoft.com/office/2011/relationships/chartStyle" Target="style35.xml"/></Relationships>
</file>

<file path=ppt/charts/_rels/chart36.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36.xml"/><Relationship Id="rId1" Type="http://schemas.microsoft.com/office/2011/relationships/chartStyle" Target="style36.xml"/></Relationships>
</file>

<file path=ppt/charts/_rels/chart37.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37.xml"/><Relationship Id="rId1" Type="http://schemas.microsoft.com/office/2011/relationships/chartStyle" Target="style37.xml"/></Relationships>
</file>

<file path=ppt/charts/_rels/chart38.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38.xml"/><Relationship Id="rId1" Type="http://schemas.microsoft.com/office/2011/relationships/chartStyle" Target="style38.xml"/></Relationships>
</file>

<file path=ppt/charts/_rels/chart39.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39.xml"/><Relationship Id="rId1" Type="http://schemas.microsoft.com/office/2011/relationships/chartStyle" Target="style39.xml"/></Relationships>
</file>

<file path=ppt/charts/_rels/chart4.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4.xml"/><Relationship Id="rId1" Type="http://schemas.microsoft.com/office/2011/relationships/chartStyle" Target="style4.xml"/></Relationships>
</file>

<file path=ppt/charts/_rels/chart40.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40.xml"/><Relationship Id="rId1" Type="http://schemas.microsoft.com/office/2011/relationships/chartStyle" Target="style40.xml"/></Relationships>
</file>

<file path=ppt/charts/_rels/chart41.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41.xml"/><Relationship Id="rId1" Type="http://schemas.microsoft.com/office/2011/relationships/chartStyle" Target="style41.xml"/></Relationships>
</file>

<file path=ppt/charts/_rels/chart42.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42.xml"/><Relationship Id="rId1" Type="http://schemas.microsoft.com/office/2011/relationships/chartStyle" Target="style42.xml"/></Relationships>
</file>

<file path=ppt/charts/_rels/chart43.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43.xml"/><Relationship Id="rId1" Type="http://schemas.microsoft.com/office/2011/relationships/chartStyle" Target="style43.xml"/></Relationships>
</file>

<file path=ppt/charts/_rels/chart44.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44.xml"/><Relationship Id="rId1" Type="http://schemas.microsoft.com/office/2011/relationships/chartStyle" Target="style4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user\Desktop\&#4328;&#4308;&#4307;&#4304;&#4320;&#4308;&#4305;&#4312;&#4311;&#4312;%20&#4321;&#4322;&#4304;&#4322;&#4312;&#4321;&#4322;&#4312;&#4313;&#4304;.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რაოდ. !PivotTable8</c:name>
    <c:fmtId val="44"/>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რაოდ. '!$B$3:$B$4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გადაუდებელი ამბულატორიული მომსახურება</c:v>
                </c:pt>
              </c:strCache>
            </c:strRef>
          </c:cat>
          <c:val>
            <c:numRef>
              <c:f>'კომპ. სრული რაოდ. '!$B$5:$B$6</c:f>
              <c:numCache>
                <c:formatCode>_(* #,##0_);_(* \(#,##0\);_(* "-"_);_(@_)</c:formatCode>
                <c:ptCount val="1"/>
                <c:pt idx="0">
                  <c:v>717405</c:v>
                </c:pt>
              </c:numCache>
            </c:numRef>
          </c:val>
        </c:ser>
        <c:ser>
          <c:idx val="1"/>
          <c:order val="1"/>
          <c:tx>
            <c:strRef>
              <c:f>'კომპ. სრული რაოდ. '!$C$3:$C$4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გადაუდებელი ამბულატორიული მომსახურება</c:v>
                </c:pt>
              </c:strCache>
            </c:strRef>
          </c:cat>
          <c:val>
            <c:numRef>
              <c:f>'კომპ. სრული რაოდ. '!$C$5:$C$6</c:f>
              <c:numCache>
                <c:formatCode>_(* #,##0_);_(* \(#,##0\);_(* "-"_);_(@_)</c:formatCode>
                <c:ptCount val="1"/>
                <c:pt idx="0">
                  <c:v>839945</c:v>
                </c:pt>
              </c:numCache>
            </c:numRef>
          </c:val>
        </c:ser>
        <c:ser>
          <c:idx val="2"/>
          <c:order val="2"/>
          <c:tx>
            <c:strRef>
              <c:f>'კომპ. სრული რაოდ. '!$D$3:$D$4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გადაუდებელი ამბულატორიული მომსახურება</c:v>
                </c:pt>
              </c:strCache>
            </c:strRef>
          </c:cat>
          <c:val>
            <c:numRef>
              <c:f>'კომპ. სრული რაოდ. '!$D$5:$D$6</c:f>
              <c:numCache>
                <c:formatCode>_(* #,##0_);_(* \(#,##0\);_(* "-"_);_(@_)</c:formatCode>
                <c:ptCount val="1"/>
                <c:pt idx="0">
                  <c:v>713193</c:v>
                </c:pt>
              </c:numCache>
            </c:numRef>
          </c:val>
        </c:ser>
        <c:ser>
          <c:idx val="3"/>
          <c:order val="3"/>
          <c:tx>
            <c:strRef>
              <c:f>'კომპ. სრული რაოდ. '!$E$3:$E$4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გადაუდებელი ამბულატორიული მომსახურება</c:v>
                </c:pt>
              </c:strCache>
            </c:strRef>
          </c:cat>
          <c:val>
            <c:numRef>
              <c:f>'კომპ. სრული რაოდ. '!$E$5:$E$6</c:f>
              <c:numCache>
                <c:formatCode>_(* #,##0_);_(* \(#,##0\);_(* "-"_);_(@_)</c:formatCode>
                <c:ptCount val="1"/>
                <c:pt idx="0">
                  <c:v>504021</c:v>
                </c:pt>
              </c:numCache>
            </c:numRef>
          </c:val>
        </c:ser>
        <c:dLbls>
          <c:showLegendKey val="0"/>
          <c:showVal val="0"/>
          <c:showCatName val="0"/>
          <c:showSerName val="0"/>
          <c:showPercent val="0"/>
          <c:showBubbleSize val="0"/>
        </c:dLbls>
        <c:gapWidth val="219"/>
        <c:overlap val="-27"/>
        <c:axId val="290073368"/>
        <c:axId val="290069056"/>
      </c:barChart>
      <c:catAx>
        <c:axId val="290073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69056"/>
        <c:crosses val="autoZero"/>
        <c:auto val="1"/>
        <c:lblAlgn val="ctr"/>
        <c:lblOffset val="100"/>
        <c:noMultiLvlLbl val="0"/>
      </c:catAx>
      <c:valAx>
        <c:axId val="290069056"/>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7336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თანხა!PivotTable7</c:name>
    <c:fmtId val="10"/>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გეგმიური ქირურგიული მომსახურება ( გარდა კარდიოქირურგიისა)</c:v>
                </c:pt>
              </c:strCache>
            </c:strRef>
          </c:cat>
          <c:val>
            <c:numRef>
              <c:f>'კომპ. სრული თანხა'!$B$5:$B$6</c:f>
              <c:numCache>
                <c:formatCode>_(* #,##0.00_);_(* \(#,##0.00\);_(* "-"??_);_(@_)</c:formatCode>
                <c:ptCount val="1"/>
                <c:pt idx="0">
                  <c:v>99263802.550000027</c:v>
                </c:pt>
              </c:numCache>
            </c:numRef>
          </c:val>
        </c:ser>
        <c:ser>
          <c:idx val="1"/>
          <c:order val="1"/>
          <c:tx>
            <c:strRef>
              <c:f>'კომპ. სრული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გეგმიური ქირურგიული მომსახურება ( გარდა კარდიოქირურგიისა)</c:v>
                </c:pt>
              </c:strCache>
            </c:strRef>
          </c:cat>
          <c:val>
            <c:numRef>
              <c:f>'კომპ. სრული თანხა'!$C$5:$C$6</c:f>
              <c:numCache>
                <c:formatCode>_(* #,##0.00_);_(* \(#,##0.00\);_(* "-"??_);_(@_)</c:formatCode>
                <c:ptCount val="1"/>
                <c:pt idx="0">
                  <c:v>107762513.10000001</c:v>
                </c:pt>
              </c:numCache>
            </c:numRef>
          </c:val>
        </c:ser>
        <c:ser>
          <c:idx val="2"/>
          <c:order val="2"/>
          <c:tx>
            <c:strRef>
              <c:f>'კომპ. სრული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გეგმიური ქირურგიული მომსახურება ( გარდა კარდიოქირურგიისა)</c:v>
                </c:pt>
              </c:strCache>
            </c:strRef>
          </c:cat>
          <c:val>
            <c:numRef>
              <c:f>'კომპ. სრული თანხა'!$D$5:$D$6</c:f>
              <c:numCache>
                <c:formatCode>_(* #,##0.00_);_(* \(#,##0.00\);_(* "-"??_);_(@_)</c:formatCode>
                <c:ptCount val="1"/>
                <c:pt idx="0">
                  <c:v>106541872.95999998</c:v>
                </c:pt>
              </c:numCache>
            </c:numRef>
          </c:val>
        </c:ser>
        <c:ser>
          <c:idx val="3"/>
          <c:order val="3"/>
          <c:tx>
            <c:strRef>
              <c:f>'კომპ. სრული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გეგმიური ქირურგიული მომსახურება ( გარდა კარდიოქირურგიისა)</c:v>
                </c:pt>
              </c:strCache>
            </c:strRef>
          </c:cat>
          <c:val>
            <c:numRef>
              <c:f>'კომპ. სრული თანხა'!$E$5:$E$6</c:f>
              <c:numCache>
                <c:formatCode>_(* #,##0.00_);_(* \(#,##0.00\);_(* "-"??_);_(@_)</c:formatCode>
                <c:ptCount val="1"/>
                <c:pt idx="0">
                  <c:v>70197813.5</c:v>
                </c:pt>
              </c:numCache>
            </c:numRef>
          </c:val>
        </c:ser>
        <c:dLbls>
          <c:showLegendKey val="0"/>
          <c:showVal val="0"/>
          <c:showCatName val="0"/>
          <c:showSerName val="0"/>
          <c:showPercent val="0"/>
          <c:showBubbleSize val="0"/>
        </c:dLbls>
        <c:gapWidth val="219"/>
        <c:overlap val="-27"/>
        <c:axId val="291519360"/>
        <c:axId val="291519752"/>
      </c:barChart>
      <c:catAx>
        <c:axId val="291519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19752"/>
        <c:crosses val="autoZero"/>
        <c:auto val="1"/>
        <c:lblAlgn val="ctr"/>
        <c:lblOffset val="100"/>
        <c:noMultiLvlLbl val="0"/>
      </c:catAx>
      <c:valAx>
        <c:axId val="291519752"/>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19360"/>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რაოდ.!PivotTable10</c:name>
    <c:fmtId val="29"/>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რაოდ.'!$B$3:$B$4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გეგმიური ქირურგიული მომსახურება ( გარდა კარდიოქირურგიისა)</c:v>
                </c:pt>
              </c:strCache>
            </c:strRef>
          </c:cat>
          <c:val>
            <c:numRef>
              <c:f>'8 თვე რაოდ.'!$B$5:$B$6</c:f>
              <c:numCache>
                <c:formatCode>_(* #,##0_);_(* \(#,##0\);_(* "-"_);_(@_)</c:formatCode>
                <c:ptCount val="1"/>
                <c:pt idx="0">
                  <c:v>72821</c:v>
                </c:pt>
              </c:numCache>
            </c:numRef>
          </c:val>
        </c:ser>
        <c:ser>
          <c:idx val="1"/>
          <c:order val="1"/>
          <c:tx>
            <c:strRef>
              <c:f>'8 თვე რაოდ.'!$C$3:$C$4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გეგმიური ქირურგიული მომსახურება ( გარდა კარდიოქირურგიისა)</c:v>
                </c:pt>
              </c:strCache>
            </c:strRef>
          </c:cat>
          <c:val>
            <c:numRef>
              <c:f>'8 თვე რაოდ.'!$C$5:$C$6</c:f>
              <c:numCache>
                <c:formatCode>_(* #,##0_);_(* \(#,##0\);_(* "-"_);_(@_)</c:formatCode>
                <c:ptCount val="1"/>
                <c:pt idx="0">
                  <c:v>74953</c:v>
                </c:pt>
              </c:numCache>
            </c:numRef>
          </c:val>
        </c:ser>
        <c:ser>
          <c:idx val="2"/>
          <c:order val="2"/>
          <c:tx>
            <c:strRef>
              <c:f>'8 თვე რაოდ.'!$D$3:$D$4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გეგმიური ქირურგიული მომსახურება ( გარდა კარდიოქირურგიისა)</c:v>
                </c:pt>
              </c:strCache>
            </c:strRef>
          </c:cat>
          <c:val>
            <c:numRef>
              <c:f>'8 თვე რაოდ.'!$D$5:$D$6</c:f>
              <c:numCache>
                <c:formatCode>_(* #,##0_);_(* \(#,##0\);_(* "-"_);_(@_)</c:formatCode>
                <c:ptCount val="1"/>
                <c:pt idx="0">
                  <c:v>71738</c:v>
                </c:pt>
              </c:numCache>
            </c:numRef>
          </c:val>
        </c:ser>
        <c:ser>
          <c:idx val="3"/>
          <c:order val="3"/>
          <c:tx>
            <c:strRef>
              <c:f>'8 თვე რაოდ.'!$E$3:$E$4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გეგმიური ქირურგიული მომსახურება ( გარდა კარდიოქირურგიისა)</c:v>
                </c:pt>
              </c:strCache>
            </c:strRef>
          </c:cat>
          <c:val>
            <c:numRef>
              <c:f>'8 თვე რაოდ.'!$E$5:$E$6</c:f>
              <c:numCache>
                <c:formatCode>_(* #,##0_);_(* \(#,##0\);_(* "-"_);_(@_)</c:formatCode>
                <c:ptCount val="1"/>
                <c:pt idx="0">
                  <c:v>65917</c:v>
                </c:pt>
              </c:numCache>
            </c:numRef>
          </c:val>
        </c:ser>
        <c:dLbls>
          <c:showLegendKey val="0"/>
          <c:showVal val="0"/>
          <c:showCatName val="0"/>
          <c:showSerName val="0"/>
          <c:showPercent val="0"/>
          <c:showBubbleSize val="0"/>
        </c:dLbls>
        <c:gapWidth val="219"/>
        <c:overlap val="-27"/>
        <c:axId val="291523280"/>
        <c:axId val="291521712"/>
      </c:barChart>
      <c:catAx>
        <c:axId val="291523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21712"/>
        <c:crosses val="autoZero"/>
        <c:auto val="1"/>
        <c:lblAlgn val="ctr"/>
        <c:lblOffset val="100"/>
        <c:noMultiLvlLbl val="0"/>
      </c:catAx>
      <c:valAx>
        <c:axId val="29152171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23280"/>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თანხა!PivotTable9</c:name>
    <c:fmtId val="10"/>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გეგმიური ქირურგიული მომსახურება ( გარდა კარდიოქირურგიისა)</c:v>
                </c:pt>
              </c:strCache>
            </c:strRef>
          </c:cat>
          <c:val>
            <c:numRef>
              <c:f>'8 თვე თანხა'!$B$5:$B$6</c:f>
              <c:numCache>
                <c:formatCode>_(* #,##0.00_);_(* \(#,##0.00\);_(* "-"??_);_(@_)</c:formatCode>
                <c:ptCount val="1"/>
                <c:pt idx="0">
                  <c:v>65066903.870000005</c:v>
                </c:pt>
              </c:numCache>
            </c:numRef>
          </c:val>
        </c:ser>
        <c:ser>
          <c:idx val="1"/>
          <c:order val="1"/>
          <c:tx>
            <c:strRef>
              <c:f>'8 თვე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გეგმიური ქირურგიული მომსახურება ( გარდა კარდიოქირურგიისა)</c:v>
                </c:pt>
              </c:strCache>
            </c:strRef>
          </c:cat>
          <c:val>
            <c:numRef>
              <c:f>'8 თვე თანხა'!$C$5:$C$6</c:f>
              <c:numCache>
                <c:formatCode>_(* #,##0.00_);_(* \(#,##0.00\);_(* "-"??_);_(@_)</c:formatCode>
                <c:ptCount val="1"/>
                <c:pt idx="0">
                  <c:v>69623089.780000001</c:v>
                </c:pt>
              </c:numCache>
            </c:numRef>
          </c:val>
        </c:ser>
        <c:ser>
          <c:idx val="2"/>
          <c:order val="2"/>
          <c:tx>
            <c:strRef>
              <c:f>'8 თვე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გეგმიური ქირურგიული მომსახურება ( გარდა კარდიოქირურგიისა)</c:v>
                </c:pt>
              </c:strCache>
            </c:strRef>
          </c:cat>
          <c:val>
            <c:numRef>
              <c:f>'8 თვე თანხა'!$D$5:$D$6</c:f>
              <c:numCache>
                <c:formatCode>_(* #,##0.00_);_(* \(#,##0.00\);_(* "-"??_);_(@_)</c:formatCode>
                <c:ptCount val="1"/>
                <c:pt idx="0">
                  <c:v>70315288.379999995</c:v>
                </c:pt>
              </c:numCache>
            </c:numRef>
          </c:val>
        </c:ser>
        <c:ser>
          <c:idx val="3"/>
          <c:order val="3"/>
          <c:tx>
            <c:strRef>
              <c:f>'8 თვე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გეგმიური ქირურგიული მომსახურება ( გარდა კარდიოქირურგიისა)</c:v>
                </c:pt>
              </c:strCache>
            </c:strRef>
          </c:cat>
          <c:val>
            <c:numRef>
              <c:f>'8 თვე თანხა'!$E$5:$E$6</c:f>
              <c:numCache>
                <c:formatCode>_(* #,##0.00_);_(* \(#,##0.00\);_(* "-"??_);_(@_)</c:formatCode>
                <c:ptCount val="1"/>
                <c:pt idx="0">
                  <c:v>70197813.5</c:v>
                </c:pt>
              </c:numCache>
            </c:numRef>
          </c:val>
        </c:ser>
        <c:dLbls>
          <c:showLegendKey val="0"/>
          <c:showVal val="0"/>
          <c:showCatName val="0"/>
          <c:showSerName val="0"/>
          <c:showPercent val="0"/>
          <c:showBubbleSize val="0"/>
        </c:dLbls>
        <c:gapWidth val="219"/>
        <c:overlap val="-27"/>
        <c:axId val="291524064"/>
        <c:axId val="291524456"/>
      </c:barChart>
      <c:catAx>
        <c:axId val="291524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24456"/>
        <c:crosses val="autoZero"/>
        <c:auto val="1"/>
        <c:lblAlgn val="ctr"/>
        <c:lblOffset val="100"/>
        <c:noMultiLvlLbl val="0"/>
      </c:catAx>
      <c:valAx>
        <c:axId val="291524456"/>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24064"/>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რაოდ. !PivotTable8</c:name>
    <c:fmtId val="51"/>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რაოდ. '!$B$3:$B$4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კარდიოქირურგია/ინტერვენციული კარდიოლოგია</c:v>
                </c:pt>
              </c:strCache>
            </c:strRef>
          </c:cat>
          <c:val>
            <c:numRef>
              <c:f>'კომპ. სრული რაოდ. '!$B$5:$B$6</c:f>
              <c:numCache>
                <c:formatCode>_(* #,##0_);_(* \(#,##0\);_(* "-"_);_(@_)</c:formatCode>
                <c:ptCount val="1"/>
                <c:pt idx="0">
                  <c:v>3250</c:v>
                </c:pt>
              </c:numCache>
            </c:numRef>
          </c:val>
        </c:ser>
        <c:ser>
          <c:idx val="1"/>
          <c:order val="1"/>
          <c:tx>
            <c:strRef>
              <c:f>'კომპ. სრული რაოდ. '!$C$3:$C$4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კარდიოქირურგია/ინტერვენციული კარდიოლოგია</c:v>
                </c:pt>
              </c:strCache>
            </c:strRef>
          </c:cat>
          <c:val>
            <c:numRef>
              <c:f>'კომპ. სრული რაოდ. '!$C$5:$C$6</c:f>
              <c:numCache>
                <c:formatCode>_(* #,##0_);_(* \(#,##0\);_(* "-"_);_(@_)</c:formatCode>
                <c:ptCount val="1"/>
                <c:pt idx="0">
                  <c:v>3862</c:v>
                </c:pt>
              </c:numCache>
            </c:numRef>
          </c:val>
        </c:ser>
        <c:ser>
          <c:idx val="2"/>
          <c:order val="2"/>
          <c:tx>
            <c:strRef>
              <c:f>'კომპ. სრული რაოდ. '!$D$3:$D$4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კარდიოქირურგია/ინტერვენციული კარდიოლოგია</c:v>
                </c:pt>
              </c:strCache>
            </c:strRef>
          </c:cat>
          <c:val>
            <c:numRef>
              <c:f>'კომპ. სრული რაოდ. '!$D$5:$D$6</c:f>
              <c:numCache>
                <c:formatCode>_(* #,##0_);_(* \(#,##0\);_(* "-"_);_(@_)</c:formatCode>
                <c:ptCount val="1"/>
                <c:pt idx="0">
                  <c:v>3817</c:v>
                </c:pt>
              </c:numCache>
            </c:numRef>
          </c:val>
        </c:ser>
        <c:ser>
          <c:idx val="3"/>
          <c:order val="3"/>
          <c:tx>
            <c:strRef>
              <c:f>'კომპ. სრული რაოდ. '!$E$3:$E$4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კარდიოქირურგია/ინტერვენციული კარდიოლოგია</c:v>
                </c:pt>
              </c:strCache>
            </c:strRef>
          </c:cat>
          <c:val>
            <c:numRef>
              <c:f>'კომპ. სრული რაოდ. '!$E$5:$E$6</c:f>
              <c:numCache>
                <c:formatCode>_(* #,##0_);_(* \(#,##0\);_(* "-"_);_(@_)</c:formatCode>
                <c:ptCount val="1"/>
                <c:pt idx="0">
                  <c:v>2540</c:v>
                </c:pt>
              </c:numCache>
            </c:numRef>
          </c:val>
        </c:ser>
        <c:dLbls>
          <c:showLegendKey val="0"/>
          <c:showVal val="0"/>
          <c:showCatName val="0"/>
          <c:showSerName val="0"/>
          <c:showPercent val="0"/>
          <c:showBubbleSize val="0"/>
        </c:dLbls>
        <c:gapWidth val="219"/>
        <c:overlap val="-27"/>
        <c:axId val="291525632"/>
        <c:axId val="291526024"/>
      </c:barChart>
      <c:catAx>
        <c:axId val="291525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26024"/>
        <c:crosses val="autoZero"/>
        <c:auto val="1"/>
        <c:lblAlgn val="ctr"/>
        <c:lblOffset val="100"/>
        <c:noMultiLvlLbl val="0"/>
      </c:catAx>
      <c:valAx>
        <c:axId val="291526024"/>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25632"/>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თანხა!PivotTable7</c:name>
    <c:fmtId val="17"/>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კარდიოქირურგია/ინტერვენციული კარდიოლოგია</c:v>
                </c:pt>
              </c:strCache>
            </c:strRef>
          </c:cat>
          <c:val>
            <c:numRef>
              <c:f>'კომპ. სრული თანხა'!$B$5:$B$6</c:f>
              <c:numCache>
                <c:formatCode>_(* #,##0.00_);_(* \(#,##0.00\);_(* "-"??_);_(@_)</c:formatCode>
                <c:ptCount val="1"/>
                <c:pt idx="0">
                  <c:v>19244638.23</c:v>
                </c:pt>
              </c:numCache>
            </c:numRef>
          </c:val>
        </c:ser>
        <c:ser>
          <c:idx val="1"/>
          <c:order val="1"/>
          <c:tx>
            <c:strRef>
              <c:f>'კომპ. სრული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კარდიოქირურგია/ინტერვენციული კარდიოლოგია</c:v>
                </c:pt>
              </c:strCache>
            </c:strRef>
          </c:cat>
          <c:val>
            <c:numRef>
              <c:f>'კომპ. სრული თანხა'!$C$5:$C$6</c:f>
              <c:numCache>
                <c:formatCode>_(* #,##0.00_);_(* \(#,##0.00\);_(* "-"??_);_(@_)</c:formatCode>
                <c:ptCount val="1"/>
                <c:pt idx="0">
                  <c:v>22994606.16</c:v>
                </c:pt>
              </c:numCache>
            </c:numRef>
          </c:val>
        </c:ser>
        <c:ser>
          <c:idx val="2"/>
          <c:order val="2"/>
          <c:tx>
            <c:strRef>
              <c:f>'კომპ. სრული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კარდიოქირურგია/ინტერვენციული კარდიოლოგია</c:v>
                </c:pt>
              </c:strCache>
            </c:strRef>
          </c:cat>
          <c:val>
            <c:numRef>
              <c:f>'კომპ. სრული თანხა'!$D$5:$D$6</c:f>
              <c:numCache>
                <c:formatCode>_(* #,##0.00_);_(* \(#,##0.00\);_(* "-"??_);_(@_)</c:formatCode>
                <c:ptCount val="1"/>
                <c:pt idx="0">
                  <c:v>23475106.550000001</c:v>
                </c:pt>
              </c:numCache>
            </c:numRef>
          </c:val>
        </c:ser>
        <c:ser>
          <c:idx val="3"/>
          <c:order val="3"/>
          <c:tx>
            <c:strRef>
              <c:f>'კომპ. სრული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კარდიოქირურგია/ინტერვენციული კარდიოლოგია</c:v>
                </c:pt>
              </c:strCache>
            </c:strRef>
          </c:cat>
          <c:val>
            <c:numRef>
              <c:f>'კომპ. სრული თანხა'!$E$5:$E$6</c:f>
              <c:numCache>
                <c:formatCode>_(* #,##0.00_);_(* \(#,##0.00\);_(* "-"??_);_(@_)</c:formatCode>
                <c:ptCount val="1"/>
                <c:pt idx="0">
                  <c:v>15736783.299999997</c:v>
                </c:pt>
              </c:numCache>
            </c:numRef>
          </c:val>
        </c:ser>
        <c:dLbls>
          <c:showLegendKey val="0"/>
          <c:showVal val="0"/>
          <c:showCatName val="0"/>
          <c:showSerName val="0"/>
          <c:showPercent val="0"/>
          <c:showBubbleSize val="0"/>
        </c:dLbls>
        <c:gapWidth val="219"/>
        <c:overlap val="-27"/>
        <c:axId val="291521320"/>
        <c:axId val="292599784"/>
      </c:barChart>
      <c:catAx>
        <c:axId val="291521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599784"/>
        <c:crosses val="autoZero"/>
        <c:auto val="1"/>
        <c:lblAlgn val="ctr"/>
        <c:lblOffset val="100"/>
        <c:noMultiLvlLbl val="0"/>
      </c:catAx>
      <c:valAx>
        <c:axId val="292599784"/>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21320"/>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რაოდ.!PivotTable10</c:name>
    <c:fmtId val="32"/>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რაოდ.'!$B$3:$B$4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კარდიოქირურგია/ინტერვენციული კარდიოლოგია</c:v>
                </c:pt>
              </c:strCache>
            </c:strRef>
          </c:cat>
          <c:val>
            <c:numRef>
              <c:f>'8 თვე რაოდ.'!$B$5:$B$6</c:f>
              <c:numCache>
                <c:formatCode>_(* #,##0_);_(* \(#,##0\);_(* "-"_);_(@_)</c:formatCode>
                <c:ptCount val="1"/>
                <c:pt idx="0">
                  <c:v>2265</c:v>
                </c:pt>
              </c:numCache>
            </c:numRef>
          </c:val>
        </c:ser>
        <c:ser>
          <c:idx val="1"/>
          <c:order val="1"/>
          <c:tx>
            <c:strRef>
              <c:f>'8 თვე რაოდ.'!$C$3:$C$4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კარდიოქირურგია/ინტერვენციული კარდიოლოგია</c:v>
                </c:pt>
              </c:strCache>
            </c:strRef>
          </c:cat>
          <c:val>
            <c:numRef>
              <c:f>'8 თვე რაოდ.'!$C$5:$C$6</c:f>
              <c:numCache>
                <c:formatCode>_(* #,##0_);_(* \(#,##0\);_(* "-"_);_(@_)</c:formatCode>
                <c:ptCount val="1"/>
                <c:pt idx="0">
                  <c:v>2571</c:v>
                </c:pt>
              </c:numCache>
            </c:numRef>
          </c:val>
        </c:ser>
        <c:ser>
          <c:idx val="2"/>
          <c:order val="2"/>
          <c:tx>
            <c:strRef>
              <c:f>'8 თვე რაოდ.'!$D$3:$D$4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კარდიოქირურგია/ინტერვენციული კარდიოლოგია</c:v>
                </c:pt>
              </c:strCache>
            </c:strRef>
          </c:cat>
          <c:val>
            <c:numRef>
              <c:f>'8 თვე რაოდ.'!$D$5:$D$6</c:f>
              <c:numCache>
                <c:formatCode>_(* #,##0_);_(* \(#,##0\);_(* "-"_);_(@_)</c:formatCode>
                <c:ptCount val="1"/>
                <c:pt idx="0">
                  <c:v>2729</c:v>
                </c:pt>
              </c:numCache>
            </c:numRef>
          </c:val>
        </c:ser>
        <c:ser>
          <c:idx val="3"/>
          <c:order val="3"/>
          <c:tx>
            <c:strRef>
              <c:f>'8 თვე რაოდ.'!$E$3:$E$4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კარდიოქირურგია/ინტერვენციული კარდიოლოგია</c:v>
                </c:pt>
              </c:strCache>
            </c:strRef>
          </c:cat>
          <c:val>
            <c:numRef>
              <c:f>'8 თვე რაოდ.'!$E$5:$E$6</c:f>
              <c:numCache>
                <c:formatCode>_(* #,##0_);_(* \(#,##0\);_(* "-"_);_(@_)</c:formatCode>
                <c:ptCount val="1"/>
                <c:pt idx="0">
                  <c:v>2540</c:v>
                </c:pt>
              </c:numCache>
            </c:numRef>
          </c:val>
        </c:ser>
        <c:dLbls>
          <c:showLegendKey val="0"/>
          <c:showVal val="0"/>
          <c:showCatName val="0"/>
          <c:showSerName val="0"/>
          <c:showPercent val="0"/>
          <c:showBubbleSize val="0"/>
        </c:dLbls>
        <c:gapWidth val="219"/>
        <c:overlap val="-27"/>
        <c:axId val="292601744"/>
        <c:axId val="292601352"/>
      </c:barChart>
      <c:catAx>
        <c:axId val="292601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601352"/>
        <c:crosses val="autoZero"/>
        <c:auto val="1"/>
        <c:lblAlgn val="ctr"/>
        <c:lblOffset val="100"/>
        <c:noMultiLvlLbl val="0"/>
      </c:catAx>
      <c:valAx>
        <c:axId val="29260135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601744"/>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თანხა!PivotTable9</c:name>
    <c:fmtId val="13"/>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კარდიოქირურგია/ინტერვენციული კარდიოლოგია</c:v>
                </c:pt>
              </c:strCache>
            </c:strRef>
          </c:cat>
          <c:val>
            <c:numRef>
              <c:f>'8 თვე თანხა'!$B$5:$B$6</c:f>
              <c:numCache>
                <c:formatCode>_(* #,##0.00_);_(* \(#,##0.00\);_(* "-"??_);_(@_)</c:formatCode>
                <c:ptCount val="1"/>
                <c:pt idx="0">
                  <c:v>13539746.02</c:v>
                </c:pt>
              </c:numCache>
            </c:numRef>
          </c:val>
        </c:ser>
        <c:ser>
          <c:idx val="1"/>
          <c:order val="1"/>
          <c:tx>
            <c:strRef>
              <c:f>'8 თვე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კარდიოქირურგია/ინტერვენციული კარდიოლოგია</c:v>
                </c:pt>
              </c:strCache>
            </c:strRef>
          </c:cat>
          <c:val>
            <c:numRef>
              <c:f>'8 თვე თანხა'!$C$5:$C$6</c:f>
              <c:numCache>
                <c:formatCode>_(* #,##0.00_);_(* \(#,##0.00\);_(* "-"??_);_(@_)</c:formatCode>
                <c:ptCount val="1"/>
                <c:pt idx="0">
                  <c:v>15424629.66</c:v>
                </c:pt>
              </c:numCache>
            </c:numRef>
          </c:val>
        </c:ser>
        <c:ser>
          <c:idx val="2"/>
          <c:order val="2"/>
          <c:tx>
            <c:strRef>
              <c:f>'8 თვე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კარდიოქირურგია/ინტერვენციული კარდიოლოგია</c:v>
                </c:pt>
              </c:strCache>
            </c:strRef>
          </c:cat>
          <c:val>
            <c:numRef>
              <c:f>'8 თვე თანხა'!$D$5:$D$6</c:f>
              <c:numCache>
                <c:formatCode>_(* #,##0.00_);_(* \(#,##0.00\);_(* "-"??_);_(@_)</c:formatCode>
                <c:ptCount val="1"/>
                <c:pt idx="0">
                  <c:v>16469138.470000001</c:v>
                </c:pt>
              </c:numCache>
            </c:numRef>
          </c:val>
        </c:ser>
        <c:ser>
          <c:idx val="3"/>
          <c:order val="3"/>
          <c:tx>
            <c:strRef>
              <c:f>'8 თვე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კარდიოქირურგია/ინტერვენციული კარდიოლოგია</c:v>
                </c:pt>
              </c:strCache>
            </c:strRef>
          </c:cat>
          <c:val>
            <c:numRef>
              <c:f>'8 თვე თანხა'!$E$5:$E$6</c:f>
              <c:numCache>
                <c:formatCode>_(* #,##0.00_);_(* \(#,##0.00\);_(* "-"??_);_(@_)</c:formatCode>
                <c:ptCount val="1"/>
                <c:pt idx="0">
                  <c:v>15736783.299999997</c:v>
                </c:pt>
              </c:numCache>
            </c:numRef>
          </c:val>
        </c:ser>
        <c:dLbls>
          <c:showLegendKey val="0"/>
          <c:showVal val="0"/>
          <c:showCatName val="0"/>
          <c:showSerName val="0"/>
          <c:showPercent val="0"/>
          <c:showBubbleSize val="0"/>
        </c:dLbls>
        <c:gapWidth val="219"/>
        <c:overlap val="-27"/>
        <c:axId val="292602528"/>
        <c:axId val="292600960"/>
      </c:barChart>
      <c:catAx>
        <c:axId val="292602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600960"/>
        <c:crosses val="autoZero"/>
        <c:auto val="1"/>
        <c:lblAlgn val="ctr"/>
        <c:lblOffset val="100"/>
        <c:noMultiLvlLbl val="0"/>
      </c:catAx>
      <c:valAx>
        <c:axId val="292600960"/>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60252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რაოდ. !PivotTable8</c:name>
    <c:fmtId val="55"/>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რაოდ. '!$B$3:$B$4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მშობიარობა და საკეისრო კვეთა</c:v>
                </c:pt>
              </c:strCache>
            </c:strRef>
          </c:cat>
          <c:val>
            <c:numRef>
              <c:f>'კომპ. სრული რაოდ. '!$B$5:$B$6</c:f>
              <c:numCache>
                <c:formatCode>_(* #,##0_);_(* \(#,##0\);_(* "-"_);_(@_)</c:formatCode>
                <c:ptCount val="1"/>
                <c:pt idx="0">
                  <c:v>50457</c:v>
                </c:pt>
              </c:numCache>
            </c:numRef>
          </c:val>
        </c:ser>
        <c:ser>
          <c:idx val="1"/>
          <c:order val="1"/>
          <c:tx>
            <c:strRef>
              <c:f>'კომპ. სრული რაოდ. '!$C$3:$C$4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მშობიარობა და საკეისრო კვეთა</c:v>
                </c:pt>
              </c:strCache>
            </c:strRef>
          </c:cat>
          <c:val>
            <c:numRef>
              <c:f>'კომპ. სრული რაოდ. '!$C$5:$C$6</c:f>
              <c:numCache>
                <c:formatCode>_(* #,##0_);_(* \(#,##0\);_(* "-"_);_(@_)</c:formatCode>
                <c:ptCount val="1"/>
                <c:pt idx="0">
                  <c:v>48630</c:v>
                </c:pt>
              </c:numCache>
            </c:numRef>
          </c:val>
        </c:ser>
        <c:ser>
          <c:idx val="2"/>
          <c:order val="2"/>
          <c:tx>
            <c:strRef>
              <c:f>'კომპ. სრული რაოდ. '!$D$3:$D$4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მშობიარობა და საკეისრო კვეთა</c:v>
                </c:pt>
              </c:strCache>
            </c:strRef>
          </c:cat>
          <c:val>
            <c:numRef>
              <c:f>'კომპ. სრული რაოდ. '!$D$5:$D$6</c:f>
              <c:numCache>
                <c:formatCode>_(* #,##0_);_(* \(#,##0\);_(* "-"_);_(@_)</c:formatCode>
                <c:ptCount val="1"/>
                <c:pt idx="0">
                  <c:v>45028</c:v>
                </c:pt>
              </c:numCache>
            </c:numRef>
          </c:val>
        </c:ser>
        <c:ser>
          <c:idx val="3"/>
          <c:order val="3"/>
          <c:tx>
            <c:strRef>
              <c:f>'კომპ. სრული რაოდ. '!$E$3:$E$4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მშობიარობა და საკეისრო კვეთა</c:v>
                </c:pt>
              </c:strCache>
            </c:strRef>
          </c:cat>
          <c:val>
            <c:numRef>
              <c:f>'კომპ. სრული რაოდ. '!$E$5:$E$6</c:f>
              <c:numCache>
                <c:formatCode>_(* #,##0_);_(* \(#,##0\);_(* "-"_);_(@_)</c:formatCode>
                <c:ptCount val="1"/>
                <c:pt idx="0">
                  <c:v>28923</c:v>
                </c:pt>
              </c:numCache>
            </c:numRef>
          </c:val>
        </c:ser>
        <c:dLbls>
          <c:showLegendKey val="0"/>
          <c:showVal val="0"/>
          <c:showCatName val="0"/>
          <c:showSerName val="0"/>
          <c:showPercent val="0"/>
          <c:showBubbleSize val="0"/>
        </c:dLbls>
        <c:gapWidth val="219"/>
        <c:overlap val="-27"/>
        <c:axId val="292600568"/>
        <c:axId val="292602920"/>
      </c:barChart>
      <c:catAx>
        <c:axId val="292600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602920"/>
        <c:crosses val="autoZero"/>
        <c:auto val="1"/>
        <c:lblAlgn val="ctr"/>
        <c:lblOffset val="100"/>
        <c:noMultiLvlLbl val="0"/>
      </c:catAx>
      <c:valAx>
        <c:axId val="292602920"/>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60056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თანხა!PivotTable7</c:name>
    <c:fmtId val="20"/>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მშობიარობა და საკეისრო კვეთა</c:v>
                </c:pt>
              </c:strCache>
            </c:strRef>
          </c:cat>
          <c:val>
            <c:numRef>
              <c:f>'კომპ. სრული თანხა'!$B$5:$B$6</c:f>
              <c:numCache>
                <c:formatCode>_(* #,##0.00_);_(* \(#,##0.00\);_(* "-"??_);_(@_)</c:formatCode>
                <c:ptCount val="1"/>
                <c:pt idx="0">
                  <c:v>29934972.919999994</c:v>
                </c:pt>
              </c:numCache>
            </c:numRef>
          </c:val>
        </c:ser>
        <c:ser>
          <c:idx val="1"/>
          <c:order val="1"/>
          <c:tx>
            <c:strRef>
              <c:f>'კომპ. სრული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მშობიარობა და საკეისრო კვეთა</c:v>
                </c:pt>
              </c:strCache>
            </c:strRef>
          </c:cat>
          <c:val>
            <c:numRef>
              <c:f>'კომპ. სრული თანხა'!$C$5:$C$6</c:f>
              <c:numCache>
                <c:formatCode>_(* #,##0.00_);_(* \(#,##0.00\);_(* "-"??_);_(@_)</c:formatCode>
                <c:ptCount val="1"/>
                <c:pt idx="0">
                  <c:v>29635820.830000002</c:v>
                </c:pt>
              </c:numCache>
            </c:numRef>
          </c:val>
        </c:ser>
        <c:ser>
          <c:idx val="2"/>
          <c:order val="2"/>
          <c:tx>
            <c:strRef>
              <c:f>'კომპ. სრული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მშობიარობა და საკეისრო კვეთა</c:v>
                </c:pt>
              </c:strCache>
            </c:strRef>
          </c:cat>
          <c:val>
            <c:numRef>
              <c:f>'კომპ. სრული თანხა'!$D$5:$D$6</c:f>
              <c:numCache>
                <c:formatCode>_(* #,##0.00_);_(* \(#,##0.00\);_(* "-"??_);_(@_)</c:formatCode>
                <c:ptCount val="1"/>
                <c:pt idx="0">
                  <c:v>27339662.149999999</c:v>
                </c:pt>
              </c:numCache>
            </c:numRef>
          </c:val>
        </c:ser>
        <c:ser>
          <c:idx val="3"/>
          <c:order val="3"/>
          <c:tx>
            <c:strRef>
              <c:f>'კომპ. სრული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მშობიარობა და საკეისრო კვეთა</c:v>
                </c:pt>
              </c:strCache>
            </c:strRef>
          </c:cat>
          <c:val>
            <c:numRef>
              <c:f>'კომპ. სრული თანხა'!$E$5:$E$6</c:f>
              <c:numCache>
                <c:formatCode>_(* #,##0.00_);_(* \(#,##0.00\);_(* "-"??_);_(@_)</c:formatCode>
                <c:ptCount val="1"/>
                <c:pt idx="0">
                  <c:v>17418153.859999999</c:v>
                </c:pt>
              </c:numCache>
            </c:numRef>
          </c:val>
        </c:ser>
        <c:dLbls>
          <c:showLegendKey val="0"/>
          <c:showVal val="0"/>
          <c:showCatName val="0"/>
          <c:showSerName val="0"/>
          <c:showPercent val="0"/>
          <c:showBubbleSize val="0"/>
        </c:dLbls>
        <c:gapWidth val="219"/>
        <c:overlap val="-27"/>
        <c:axId val="292598608"/>
        <c:axId val="292599392"/>
      </c:barChart>
      <c:catAx>
        <c:axId val="292598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599392"/>
        <c:crosses val="autoZero"/>
        <c:auto val="1"/>
        <c:lblAlgn val="ctr"/>
        <c:lblOffset val="100"/>
        <c:noMultiLvlLbl val="0"/>
      </c:catAx>
      <c:valAx>
        <c:axId val="292599392"/>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59860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რაოდ.!PivotTable10</c:name>
    <c:fmtId val="35"/>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manualLayout>
          <c:layoutTarget val="inner"/>
          <c:xMode val="edge"/>
          <c:yMode val="edge"/>
          <c:x val="7.5884640729186353E-2"/>
          <c:y val="5.1227197571603482E-2"/>
          <c:w val="0.85639708491352895"/>
          <c:h val="0.83708247725486762"/>
        </c:manualLayout>
      </c:layout>
      <c:barChart>
        <c:barDir val="col"/>
        <c:grouping val="clustered"/>
        <c:varyColors val="0"/>
        <c:ser>
          <c:idx val="0"/>
          <c:order val="0"/>
          <c:tx>
            <c:strRef>
              <c:f>'8 თვე რაოდ.'!$B$3:$B$4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მშობიარობა და საკეისრო კვეთა</c:v>
                </c:pt>
              </c:strCache>
            </c:strRef>
          </c:cat>
          <c:val>
            <c:numRef>
              <c:f>'8 თვე რაოდ.'!$B$5:$B$6</c:f>
              <c:numCache>
                <c:formatCode>_(* #,##0_);_(* \(#,##0\);_(* "-"_);_(@_)</c:formatCode>
                <c:ptCount val="1"/>
                <c:pt idx="0">
                  <c:v>33242</c:v>
                </c:pt>
              </c:numCache>
            </c:numRef>
          </c:val>
        </c:ser>
        <c:ser>
          <c:idx val="1"/>
          <c:order val="1"/>
          <c:tx>
            <c:strRef>
              <c:f>'8 თვე რაოდ.'!$C$3:$C$4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მშობიარობა და საკეისრო კვეთა</c:v>
                </c:pt>
              </c:strCache>
            </c:strRef>
          </c:cat>
          <c:val>
            <c:numRef>
              <c:f>'8 თვე რაოდ.'!$C$5:$C$6</c:f>
              <c:numCache>
                <c:formatCode>_(* #,##0_);_(* \(#,##0\);_(* "-"_);_(@_)</c:formatCode>
                <c:ptCount val="1"/>
                <c:pt idx="0">
                  <c:v>32060</c:v>
                </c:pt>
              </c:numCache>
            </c:numRef>
          </c:val>
        </c:ser>
        <c:ser>
          <c:idx val="2"/>
          <c:order val="2"/>
          <c:tx>
            <c:strRef>
              <c:f>'8 თვე რაოდ.'!$D$3:$D$4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მშობიარობა და საკეისრო კვეთა</c:v>
                </c:pt>
              </c:strCache>
            </c:strRef>
          </c:cat>
          <c:val>
            <c:numRef>
              <c:f>'8 თვე რაოდ.'!$D$5:$D$6</c:f>
              <c:numCache>
                <c:formatCode>_(* #,##0_);_(* \(#,##0\);_(* "-"_);_(@_)</c:formatCode>
                <c:ptCount val="1"/>
                <c:pt idx="0">
                  <c:v>29601</c:v>
                </c:pt>
              </c:numCache>
            </c:numRef>
          </c:val>
        </c:ser>
        <c:ser>
          <c:idx val="3"/>
          <c:order val="3"/>
          <c:tx>
            <c:strRef>
              <c:f>'8 თვე რაოდ.'!$E$3:$E$4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მშობიარობა და საკეისრო კვეთა</c:v>
                </c:pt>
              </c:strCache>
            </c:strRef>
          </c:cat>
          <c:val>
            <c:numRef>
              <c:f>'8 თვე რაოდ.'!$E$5:$E$6</c:f>
              <c:numCache>
                <c:formatCode>_(* #,##0_);_(* \(#,##0\);_(* "-"_);_(@_)</c:formatCode>
                <c:ptCount val="1"/>
                <c:pt idx="0">
                  <c:v>28923</c:v>
                </c:pt>
              </c:numCache>
            </c:numRef>
          </c:val>
        </c:ser>
        <c:dLbls>
          <c:showLegendKey val="0"/>
          <c:showVal val="0"/>
          <c:showCatName val="0"/>
          <c:showSerName val="0"/>
          <c:showPercent val="0"/>
          <c:showBubbleSize val="0"/>
        </c:dLbls>
        <c:gapWidth val="219"/>
        <c:overlap val="-27"/>
        <c:axId val="292604880"/>
        <c:axId val="292605272"/>
      </c:barChart>
      <c:catAx>
        <c:axId val="292604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605272"/>
        <c:crosses val="autoZero"/>
        <c:auto val="1"/>
        <c:lblAlgn val="ctr"/>
        <c:lblOffset val="100"/>
        <c:noMultiLvlLbl val="0"/>
      </c:catAx>
      <c:valAx>
        <c:axId val="29260527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60488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თანხა!PivotTable7</c:name>
    <c:fmtId val="10"/>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გადაუდებელი ამბულატორიული მომსახურება</c:v>
                </c:pt>
              </c:strCache>
            </c:strRef>
          </c:cat>
          <c:val>
            <c:numRef>
              <c:f>'კომპ. სრული თანხა'!$B$5:$B$6</c:f>
              <c:numCache>
                <c:formatCode>_(* #,##0.00_);_(* \(#,##0.00\);_(* "-"??_);_(@_)</c:formatCode>
                <c:ptCount val="1"/>
                <c:pt idx="0">
                  <c:v>59150903.170000002</c:v>
                </c:pt>
              </c:numCache>
            </c:numRef>
          </c:val>
        </c:ser>
        <c:ser>
          <c:idx val="1"/>
          <c:order val="1"/>
          <c:tx>
            <c:strRef>
              <c:f>'კომპ. სრული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გადაუდებელი ამბულატორიული მომსახურება</c:v>
                </c:pt>
              </c:strCache>
            </c:strRef>
          </c:cat>
          <c:val>
            <c:numRef>
              <c:f>'კომპ. სრული თანხა'!$C$5:$C$6</c:f>
              <c:numCache>
                <c:formatCode>_(* #,##0.00_);_(* \(#,##0.00\);_(* "-"??_);_(@_)</c:formatCode>
                <c:ptCount val="1"/>
                <c:pt idx="0">
                  <c:v>71349968.049999982</c:v>
                </c:pt>
              </c:numCache>
            </c:numRef>
          </c:val>
        </c:ser>
        <c:ser>
          <c:idx val="2"/>
          <c:order val="2"/>
          <c:tx>
            <c:strRef>
              <c:f>'კომპ. სრული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გადაუდებელი ამბულატორიული მომსახურება</c:v>
                </c:pt>
              </c:strCache>
            </c:strRef>
          </c:cat>
          <c:val>
            <c:numRef>
              <c:f>'კომპ. სრული თანხა'!$D$5:$D$6</c:f>
              <c:numCache>
                <c:formatCode>_(* #,##0.00_);_(* \(#,##0.00\);_(* "-"??_);_(@_)</c:formatCode>
                <c:ptCount val="1"/>
                <c:pt idx="0">
                  <c:v>56360416.49000001</c:v>
                </c:pt>
              </c:numCache>
            </c:numRef>
          </c:val>
        </c:ser>
        <c:ser>
          <c:idx val="3"/>
          <c:order val="3"/>
          <c:tx>
            <c:strRef>
              <c:f>'კომპ. სრული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გადაუდებელი ამბულატორიული მომსახურება</c:v>
                </c:pt>
              </c:strCache>
            </c:strRef>
          </c:cat>
          <c:val>
            <c:numRef>
              <c:f>'კომპ. სრული თანხა'!$E$5:$E$6</c:f>
              <c:numCache>
                <c:formatCode>_(* #,##0.00_);_(* \(#,##0.00\);_(* "-"??_);_(@_)</c:formatCode>
                <c:ptCount val="1"/>
                <c:pt idx="0">
                  <c:v>38644230.469999991</c:v>
                </c:pt>
              </c:numCache>
            </c:numRef>
          </c:val>
        </c:ser>
        <c:dLbls>
          <c:showLegendKey val="0"/>
          <c:showVal val="0"/>
          <c:showCatName val="0"/>
          <c:showSerName val="0"/>
          <c:showPercent val="0"/>
          <c:showBubbleSize val="0"/>
        </c:dLbls>
        <c:gapWidth val="219"/>
        <c:overlap val="-27"/>
        <c:axId val="290072192"/>
        <c:axId val="290070232"/>
      </c:barChart>
      <c:catAx>
        <c:axId val="290072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70232"/>
        <c:crosses val="autoZero"/>
        <c:auto val="1"/>
        <c:lblAlgn val="ctr"/>
        <c:lblOffset val="100"/>
        <c:noMultiLvlLbl val="0"/>
      </c:catAx>
      <c:valAx>
        <c:axId val="290070232"/>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72192"/>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თანხა!PivotTable9</c:name>
    <c:fmtId val="16"/>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მშობიარობა და საკეისრო კვეთა</c:v>
                </c:pt>
              </c:strCache>
            </c:strRef>
          </c:cat>
          <c:val>
            <c:numRef>
              <c:f>'8 თვე თანხა'!$B$5:$B$6</c:f>
              <c:numCache>
                <c:formatCode>_(* #,##0.00_);_(* \(#,##0.00\);_(* "-"??_);_(@_)</c:formatCode>
                <c:ptCount val="1"/>
                <c:pt idx="0">
                  <c:v>19663852.499999996</c:v>
                </c:pt>
              </c:numCache>
            </c:numRef>
          </c:val>
        </c:ser>
        <c:ser>
          <c:idx val="1"/>
          <c:order val="1"/>
          <c:tx>
            <c:strRef>
              <c:f>'8 თვე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მშობიარობა და საკეისრო კვეთა</c:v>
                </c:pt>
              </c:strCache>
            </c:strRef>
          </c:cat>
          <c:val>
            <c:numRef>
              <c:f>'8 თვე თანხა'!$C$5:$C$6</c:f>
              <c:numCache>
                <c:formatCode>_(* #,##0.00_);_(* \(#,##0.00\);_(* "-"??_);_(@_)</c:formatCode>
                <c:ptCount val="1"/>
                <c:pt idx="0">
                  <c:v>19581847.27</c:v>
                </c:pt>
              </c:numCache>
            </c:numRef>
          </c:val>
        </c:ser>
        <c:ser>
          <c:idx val="2"/>
          <c:order val="2"/>
          <c:tx>
            <c:strRef>
              <c:f>'8 თვე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მშობიარობა და საკეისრო კვეთა</c:v>
                </c:pt>
              </c:strCache>
            </c:strRef>
          </c:cat>
          <c:val>
            <c:numRef>
              <c:f>'8 თვე თანხა'!$D$5:$D$6</c:f>
              <c:numCache>
                <c:formatCode>_(* #,##0.00_);_(* \(#,##0.00\);_(* "-"??_);_(@_)</c:formatCode>
                <c:ptCount val="1"/>
                <c:pt idx="0">
                  <c:v>17966063.219999999</c:v>
                </c:pt>
              </c:numCache>
            </c:numRef>
          </c:val>
        </c:ser>
        <c:ser>
          <c:idx val="3"/>
          <c:order val="3"/>
          <c:tx>
            <c:strRef>
              <c:f>'8 თვე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მშობიარობა და საკეისრო კვეთა</c:v>
                </c:pt>
              </c:strCache>
            </c:strRef>
          </c:cat>
          <c:val>
            <c:numRef>
              <c:f>'8 თვე თანხა'!$E$5:$E$6</c:f>
              <c:numCache>
                <c:formatCode>_(* #,##0.00_);_(* \(#,##0.00\);_(* "-"??_);_(@_)</c:formatCode>
                <c:ptCount val="1"/>
                <c:pt idx="0">
                  <c:v>17418153.859999999</c:v>
                </c:pt>
              </c:numCache>
            </c:numRef>
          </c:val>
        </c:ser>
        <c:dLbls>
          <c:showLegendKey val="0"/>
          <c:showVal val="0"/>
          <c:showCatName val="0"/>
          <c:showSerName val="0"/>
          <c:showPercent val="0"/>
          <c:showBubbleSize val="0"/>
        </c:dLbls>
        <c:gapWidth val="219"/>
        <c:overlap val="-27"/>
        <c:axId val="292599000"/>
        <c:axId val="292598216"/>
      </c:barChart>
      <c:catAx>
        <c:axId val="292599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598216"/>
        <c:crosses val="autoZero"/>
        <c:auto val="1"/>
        <c:lblAlgn val="ctr"/>
        <c:lblOffset val="100"/>
        <c:noMultiLvlLbl val="0"/>
      </c:catAx>
      <c:valAx>
        <c:axId val="292598216"/>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259900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თანხა!PivotTable7</c:name>
    <c:fmtId val="23"/>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სხივური თერაპია</c:v>
                </c:pt>
              </c:strCache>
            </c:strRef>
          </c:cat>
          <c:val>
            <c:numRef>
              <c:f>'კომპ. სრული თანხა'!$B$5:$B$6</c:f>
              <c:numCache>
                <c:formatCode>_(* #,##0.00_);_(* \(#,##0.00\);_(* "-"??_);_(@_)</c:formatCode>
                <c:ptCount val="1"/>
                <c:pt idx="0">
                  <c:v>13343088.200000001</c:v>
                </c:pt>
              </c:numCache>
            </c:numRef>
          </c:val>
        </c:ser>
        <c:ser>
          <c:idx val="1"/>
          <c:order val="1"/>
          <c:tx>
            <c:strRef>
              <c:f>'კომპ. სრული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სხივური თერაპია</c:v>
                </c:pt>
              </c:strCache>
            </c:strRef>
          </c:cat>
          <c:val>
            <c:numRef>
              <c:f>'კომპ. სრული თანხა'!$C$5:$C$6</c:f>
              <c:numCache>
                <c:formatCode>_(* #,##0.00_);_(* \(#,##0.00\);_(* "-"??_);_(@_)</c:formatCode>
                <c:ptCount val="1"/>
                <c:pt idx="0">
                  <c:v>15943460.469999999</c:v>
                </c:pt>
              </c:numCache>
            </c:numRef>
          </c:val>
        </c:ser>
        <c:ser>
          <c:idx val="2"/>
          <c:order val="2"/>
          <c:tx>
            <c:strRef>
              <c:f>'კომპ. სრული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სხივური თერაპია</c:v>
                </c:pt>
              </c:strCache>
            </c:strRef>
          </c:cat>
          <c:val>
            <c:numRef>
              <c:f>'კომპ. სრული თანხა'!$D$5:$D$6</c:f>
              <c:numCache>
                <c:formatCode>_(* #,##0.00_);_(* \(#,##0.00\);_(* "-"??_);_(@_)</c:formatCode>
                <c:ptCount val="1"/>
                <c:pt idx="0">
                  <c:v>19510279.710000001</c:v>
                </c:pt>
              </c:numCache>
            </c:numRef>
          </c:val>
        </c:ser>
        <c:ser>
          <c:idx val="3"/>
          <c:order val="3"/>
          <c:tx>
            <c:strRef>
              <c:f>'კომპ. სრული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სხივური თერაპია</c:v>
                </c:pt>
              </c:strCache>
            </c:strRef>
          </c:cat>
          <c:val>
            <c:numRef>
              <c:f>'კომპ. სრული თანხა'!$E$5:$E$6</c:f>
              <c:numCache>
                <c:formatCode>_(* #,##0.00_);_(* \(#,##0.00\);_(* "-"??_);_(@_)</c:formatCode>
                <c:ptCount val="1"/>
                <c:pt idx="0">
                  <c:v>13481479.750000002</c:v>
                </c:pt>
              </c:numCache>
            </c:numRef>
          </c:val>
        </c:ser>
        <c:dLbls>
          <c:showLegendKey val="0"/>
          <c:showVal val="0"/>
          <c:showCatName val="0"/>
          <c:showSerName val="0"/>
          <c:showPercent val="0"/>
          <c:showBubbleSize val="0"/>
        </c:dLbls>
        <c:gapWidth val="219"/>
        <c:overlap val="-27"/>
        <c:axId val="295491408"/>
        <c:axId val="295490232"/>
      </c:barChart>
      <c:catAx>
        <c:axId val="295491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90232"/>
        <c:crosses val="autoZero"/>
        <c:auto val="1"/>
        <c:lblAlgn val="ctr"/>
        <c:lblOffset val="100"/>
        <c:noMultiLvlLbl val="0"/>
      </c:catAx>
      <c:valAx>
        <c:axId val="295490232"/>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9140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რაოდ. !PivotTable8</c:name>
    <c:fmtId val="58"/>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რაოდ. '!$B$3:$B$4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სხივური თერაპია</c:v>
                </c:pt>
              </c:strCache>
            </c:strRef>
          </c:cat>
          <c:val>
            <c:numRef>
              <c:f>'კომპ. სრული რაოდ. '!$B$5:$B$6</c:f>
              <c:numCache>
                <c:formatCode>_(* #,##0_);_(* \(#,##0\);_(* "-"_);_(@_)</c:formatCode>
                <c:ptCount val="1"/>
                <c:pt idx="0">
                  <c:v>3005</c:v>
                </c:pt>
              </c:numCache>
            </c:numRef>
          </c:val>
        </c:ser>
        <c:ser>
          <c:idx val="1"/>
          <c:order val="1"/>
          <c:tx>
            <c:strRef>
              <c:f>'კომპ. სრული რაოდ. '!$C$3:$C$4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სხივური თერაპია</c:v>
                </c:pt>
              </c:strCache>
            </c:strRef>
          </c:cat>
          <c:val>
            <c:numRef>
              <c:f>'კომპ. სრული რაოდ. '!$C$5:$C$6</c:f>
              <c:numCache>
                <c:formatCode>_(* #,##0_);_(* \(#,##0\);_(* "-"_);_(@_)</c:formatCode>
                <c:ptCount val="1"/>
                <c:pt idx="0">
                  <c:v>3203</c:v>
                </c:pt>
              </c:numCache>
            </c:numRef>
          </c:val>
        </c:ser>
        <c:ser>
          <c:idx val="2"/>
          <c:order val="2"/>
          <c:tx>
            <c:strRef>
              <c:f>'კომპ. სრული რაოდ. '!$D$3:$D$4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სხივური თერაპია</c:v>
                </c:pt>
              </c:strCache>
            </c:strRef>
          </c:cat>
          <c:val>
            <c:numRef>
              <c:f>'კომპ. სრული რაოდ. '!$D$5:$D$6</c:f>
              <c:numCache>
                <c:formatCode>_(* #,##0_);_(* \(#,##0\);_(* "-"_);_(@_)</c:formatCode>
                <c:ptCount val="1"/>
                <c:pt idx="0">
                  <c:v>3474</c:v>
                </c:pt>
              </c:numCache>
            </c:numRef>
          </c:val>
        </c:ser>
        <c:ser>
          <c:idx val="3"/>
          <c:order val="3"/>
          <c:tx>
            <c:strRef>
              <c:f>'კომპ. სრული რაოდ. '!$E$3:$E$4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სხივური თერაპია</c:v>
                </c:pt>
              </c:strCache>
            </c:strRef>
          </c:cat>
          <c:val>
            <c:numRef>
              <c:f>'კომპ. სრული რაოდ. '!$E$5:$E$6</c:f>
              <c:numCache>
                <c:formatCode>_(* #,##0_);_(* \(#,##0\);_(* "-"_);_(@_)</c:formatCode>
                <c:ptCount val="1"/>
                <c:pt idx="0">
                  <c:v>2338</c:v>
                </c:pt>
              </c:numCache>
            </c:numRef>
          </c:val>
        </c:ser>
        <c:dLbls>
          <c:showLegendKey val="0"/>
          <c:showVal val="0"/>
          <c:showCatName val="0"/>
          <c:showSerName val="0"/>
          <c:showPercent val="0"/>
          <c:showBubbleSize val="0"/>
        </c:dLbls>
        <c:gapWidth val="219"/>
        <c:overlap val="-27"/>
        <c:axId val="295486704"/>
        <c:axId val="295492584"/>
      </c:barChart>
      <c:catAx>
        <c:axId val="295486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92584"/>
        <c:crosses val="autoZero"/>
        <c:auto val="1"/>
        <c:lblAlgn val="ctr"/>
        <c:lblOffset val="100"/>
        <c:noMultiLvlLbl val="0"/>
      </c:catAx>
      <c:valAx>
        <c:axId val="295492584"/>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86704"/>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რაოდ.!PivotTable10</c:name>
    <c:fmtId val="38"/>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რაოდ.'!$B$3:$B$4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სხივური თერაპია</c:v>
                </c:pt>
              </c:strCache>
            </c:strRef>
          </c:cat>
          <c:val>
            <c:numRef>
              <c:f>'8 თვე რაოდ.'!$B$5:$B$6</c:f>
              <c:numCache>
                <c:formatCode>_(* #,##0_);_(* \(#,##0\);_(* "-"_);_(@_)</c:formatCode>
                <c:ptCount val="1"/>
                <c:pt idx="0">
                  <c:v>1956</c:v>
                </c:pt>
              </c:numCache>
            </c:numRef>
          </c:val>
        </c:ser>
        <c:ser>
          <c:idx val="1"/>
          <c:order val="1"/>
          <c:tx>
            <c:strRef>
              <c:f>'8 თვე რაოდ.'!$C$3:$C$4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სხივური თერაპია</c:v>
                </c:pt>
              </c:strCache>
            </c:strRef>
          </c:cat>
          <c:val>
            <c:numRef>
              <c:f>'8 თვე რაოდ.'!$C$5:$C$6</c:f>
              <c:numCache>
                <c:formatCode>_(* #,##0_);_(* \(#,##0\);_(* "-"_);_(@_)</c:formatCode>
                <c:ptCount val="1"/>
                <c:pt idx="0">
                  <c:v>2085</c:v>
                </c:pt>
              </c:numCache>
            </c:numRef>
          </c:val>
        </c:ser>
        <c:ser>
          <c:idx val="2"/>
          <c:order val="2"/>
          <c:tx>
            <c:strRef>
              <c:f>'8 თვე რაოდ.'!$D$3:$D$4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სხივური თერაპია</c:v>
                </c:pt>
              </c:strCache>
            </c:strRef>
          </c:cat>
          <c:val>
            <c:numRef>
              <c:f>'8 თვე რაოდ.'!$D$5:$D$6</c:f>
              <c:numCache>
                <c:formatCode>_(* #,##0_);_(* \(#,##0\);_(* "-"_);_(@_)</c:formatCode>
                <c:ptCount val="1"/>
                <c:pt idx="0">
                  <c:v>2297</c:v>
                </c:pt>
              </c:numCache>
            </c:numRef>
          </c:val>
        </c:ser>
        <c:ser>
          <c:idx val="3"/>
          <c:order val="3"/>
          <c:tx>
            <c:strRef>
              <c:f>'8 თვე რაოდ.'!$E$3:$E$4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სხივური თერაპია</c:v>
                </c:pt>
              </c:strCache>
            </c:strRef>
          </c:cat>
          <c:val>
            <c:numRef>
              <c:f>'8 თვე რაოდ.'!$E$5:$E$6</c:f>
              <c:numCache>
                <c:formatCode>_(* #,##0_);_(* \(#,##0\);_(* "-"_);_(@_)</c:formatCode>
                <c:ptCount val="1"/>
                <c:pt idx="0">
                  <c:v>2338</c:v>
                </c:pt>
              </c:numCache>
            </c:numRef>
          </c:val>
        </c:ser>
        <c:dLbls>
          <c:showLegendKey val="0"/>
          <c:showVal val="0"/>
          <c:showCatName val="0"/>
          <c:showSerName val="0"/>
          <c:showPercent val="0"/>
          <c:showBubbleSize val="0"/>
        </c:dLbls>
        <c:gapWidth val="219"/>
        <c:overlap val="-27"/>
        <c:axId val="295488664"/>
        <c:axId val="295490624"/>
      </c:barChart>
      <c:catAx>
        <c:axId val="295488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90624"/>
        <c:crosses val="autoZero"/>
        <c:auto val="1"/>
        <c:lblAlgn val="ctr"/>
        <c:lblOffset val="100"/>
        <c:noMultiLvlLbl val="0"/>
      </c:catAx>
      <c:valAx>
        <c:axId val="295490624"/>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88664"/>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თანხა!PivotTable9</c:name>
    <c:fmtId val="19"/>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სხივური თერაპია</c:v>
                </c:pt>
              </c:strCache>
            </c:strRef>
          </c:cat>
          <c:val>
            <c:numRef>
              <c:f>'8 თვე თანხა'!$B$5:$B$6</c:f>
              <c:numCache>
                <c:formatCode>_(* #,##0.00_);_(* \(#,##0.00\);_(* "-"??_);_(@_)</c:formatCode>
                <c:ptCount val="1"/>
                <c:pt idx="0">
                  <c:v>8681210.4100000001</c:v>
                </c:pt>
              </c:numCache>
            </c:numRef>
          </c:val>
        </c:ser>
        <c:ser>
          <c:idx val="1"/>
          <c:order val="1"/>
          <c:tx>
            <c:strRef>
              <c:f>'8 თვე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სხივური თერაპია</c:v>
                </c:pt>
              </c:strCache>
            </c:strRef>
          </c:cat>
          <c:val>
            <c:numRef>
              <c:f>'8 თვე თანხა'!$C$5:$C$6</c:f>
              <c:numCache>
                <c:formatCode>_(* #,##0.00_);_(* \(#,##0.00\);_(* "-"??_);_(@_)</c:formatCode>
                <c:ptCount val="1"/>
                <c:pt idx="0">
                  <c:v>9815388.6699999999</c:v>
                </c:pt>
              </c:numCache>
            </c:numRef>
          </c:val>
        </c:ser>
        <c:ser>
          <c:idx val="2"/>
          <c:order val="2"/>
          <c:tx>
            <c:strRef>
              <c:f>'8 თვე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სხივური თერაპია</c:v>
                </c:pt>
              </c:strCache>
            </c:strRef>
          </c:cat>
          <c:val>
            <c:numRef>
              <c:f>'8 თვე თანხა'!$D$5:$D$6</c:f>
              <c:numCache>
                <c:formatCode>_(* #,##0.00_);_(* \(#,##0.00\);_(* "-"??_);_(@_)</c:formatCode>
                <c:ptCount val="1"/>
                <c:pt idx="0">
                  <c:v>12923438.069999997</c:v>
                </c:pt>
              </c:numCache>
            </c:numRef>
          </c:val>
        </c:ser>
        <c:ser>
          <c:idx val="3"/>
          <c:order val="3"/>
          <c:tx>
            <c:strRef>
              <c:f>'8 თვე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სხივური თერაპია</c:v>
                </c:pt>
              </c:strCache>
            </c:strRef>
          </c:cat>
          <c:val>
            <c:numRef>
              <c:f>'8 თვე თანხა'!$E$5:$E$6</c:f>
              <c:numCache>
                <c:formatCode>_(* #,##0.00_);_(* \(#,##0.00\);_(* "-"??_);_(@_)</c:formatCode>
                <c:ptCount val="1"/>
                <c:pt idx="0">
                  <c:v>13481479.750000002</c:v>
                </c:pt>
              </c:numCache>
            </c:numRef>
          </c:val>
        </c:ser>
        <c:dLbls>
          <c:showLegendKey val="0"/>
          <c:showVal val="0"/>
          <c:showCatName val="0"/>
          <c:showSerName val="0"/>
          <c:showPercent val="0"/>
          <c:showBubbleSize val="0"/>
        </c:dLbls>
        <c:gapWidth val="219"/>
        <c:overlap val="-27"/>
        <c:axId val="295487880"/>
        <c:axId val="295489056"/>
      </c:barChart>
      <c:catAx>
        <c:axId val="295487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89056"/>
        <c:crosses val="autoZero"/>
        <c:auto val="1"/>
        <c:lblAlgn val="ctr"/>
        <c:lblOffset val="100"/>
        <c:noMultiLvlLbl val="0"/>
      </c:catAx>
      <c:valAx>
        <c:axId val="295489056"/>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87880"/>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თანხა!PivotTable7</c:name>
    <c:fmtId val="27"/>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ქიმიოთერაპია და ჰორმონოთერაპია</c:v>
                </c:pt>
              </c:strCache>
            </c:strRef>
          </c:cat>
          <c:val>
            <c:numRef>
              <c:f>'კომპ. სრული თანხა'!$B$5:$B$6</c:f>
              <c:numCache>
                <c:formatCode>_(* #,##0.00_);_(* \(#,##0.00\);_(* "-"??_);_(@_)</c:formatCode>
                <c:ptCount val="1"/>
                <c:pt idx="0">
                  <c:v>9183996.2300000004</c:v>
                </c:pt>
              </c:numCache>
            </c:numRef>
          </c:val>
        </c:ser>
        <c:ser>
          <c:idx val="1"/>
          <c:order val="1"/>
          <c:tx>
            <c:strRef>
              <c:f>'კომპ. სრული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ქიმიოთერაპია და ჰორმონოთერაპია</c:v>
                </c:pt>
              </c:strCache>
            </c:strRef>
          </c:cat>
          <c:val>
            <c:numRef>
              <c:f>'კომპ. სრული თანხა'!$C$5:$C$6</c:f>
              <c:numCache>
                <c:formatCode>_(* #,##0.00_);_(* \(#,##0.00\);_(* "-"??_);_(@_)</c:formatCode>
                <c:ptCount val="1"/>
                <c:pt idx="0">
                  <c:v>10461103.220000003</c:v>
                </c:pt>
              </c:numCache>
            </c:numRef>
          </c:val>
        </c:ser>
        <c:ser>
          <c:idx val="2"/>
          <c:order val="2"/>
          <c:tx>
            <c:strRef>
              <c:f>'კომპ. სრული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ქიმიოთერაპია და ჰორმონოთერაპია</c:v>
                </c:pt>
              </c:strCache>
            </c:strRef>
          </c:cat>
          <c:val>
            <c:numRef>
              <c:f>'კომპ. სრული თანხა'!$D$5:$D$6</c:f>
              <c:numCache>
                <c:formatCode>_(* #,##0.00_);_(* \(#,##0.00\);_(* "-"??_);_(@_)</c:formatCode>
                <c:ptCount val="1"/>
                <c:pt idx="0">
                  <c:v>11195546.5</c:v>
                </c:pt>
              </c:numCache>
            </c:numRef>
          </c:val>
        </c:ser>
        <c:ser>
          <c:idx val="3"/>
          <c:order val="3"/>
          <c:tx>
            <c:strRef>
              <c:f>'კომპ. სრული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ქიმიოთერაპია და ჰორმონოთერაპია</c:v>
                </c:pt>
              </c:strCache>
            </c:strRef>
          </c:cat>
          <c:val>
            <c:numRef>
              <c:f>'კომპ. სრული თანხა'!$E$5:$E$6</c:f>
              <c:numCache>
                <c:formatCode>_(* #,##0.00_);_(* \(#,##0.00\);_(* "-"??_);_(@_)</c:formatCode>
                <c:ptCount val="1"/>
                <c:pt idx="0">
                  <c:v>8277653.4099999983</c:v>
                </c:pt>
              </c:numCache>
            </c:numRef>
          </c:val>
        </c:ser>
        <c:dLbls>
          <c:showLegendKey val="0"/>
          <c:showVal val="0"/>
          <c:showCatName val="0"/>
          <c:showSerName val="0"/>
          <c:showPercent val="0"/>
          <c:showBubbleSize val="0"/>
        </c:dLbls>
        <c:gapWidth val="219"/>
        <c:overlap val="-27"/>
        <c:axId val="295489448"/>
        <c:axId val="295491016"/>
      </c:barChart>
      <c:catAx>
        <c:axId val="295489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91016"/>
        <c:crosses val="autoZero"/>
        <c:auto val="1"/>
        <c:lblAlgn val="ctr"/>
        <c:lblOffset val="100"/>
        <c:noMultiLvlLbl val="0"/>
      </c:catAx>
      <c:valAx>
        <c:axId val="295491016"/>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8944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რაოდ. !PivotTable8</c:name>
    <c:fmtId val="62"/>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რაოდ. '!$B$3:$B$4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ქიმიოთერაპია და ჰორმონოთერაპია</c:v>
                </c:pt>
              </c:strCache>
            </c:strRef>
          </c:cat>
          <c:val>
            <c:numRef>
              <c:f>'კომპ. სრული რაოდ. '!$B$5:$B$6</c:f>
              <c:numCache>
                <c:formatCode>_(* #,##0_);_(* \(#,##0\);_(* "-"_);_(@_)</c:formatCode>
                <c:ptCount val="1"/>
                <c:pt idx="0">
                  <c:v>41368</c:v>
                </c:pt>
              </c:numCache>
            </c:numRef>
          </c:val>
        </c:ser>
        <c:ser>
          <c:idx val="1"/>
          <c:order val="1"/>
          <c:tx>
            <c:strRef>
              <c:f>'კომპ. სრული რაოდ. '!$C$3:$C$4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ქიმიოთერაპია და ჰორმონოთერაპია</c:v>
                </c:pt>
              </c:strCache>
            </c:strRef>
          </c:cat>
          <c:val>
            <c:numRef>
              <c:f>'კომპ. სრული რაოდ. '!$C$5:$C$6</c:f>
              <c:numCache>
                <c:formatCode>_(* #,##0_);_(* \(#,##0\);_(* "-"_);_(@_)</c:formatCode>
                <c:ptCount val="1"/>
                <c:pt idx="0">
                  <c:v>47770</c:v>
                </c:pt>
              </c:numCache>
            </c:numRef>
          </c:val>
        </c:ser>
        <c:ser>
          <c:idx val="2"/>
          <c:order val="2"/>
          <c:tx>
            <c:strRef>
              <c:f>'კომპ. სრული რაოდ. '!$D$3:$D$4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ქიმიოთერაპია და ჰორმონოთერაპია</c:v>
                </c:pt>
              </c:strCache>
            </c:strRef>
          </c:cat>
          <c:val>
            <c:numRef>
              <c:f>'კომპ. სრული რაოდ. '!$D$5:$D$6</c:f>
              <c:numCache>
                <c:formatCode>_(* #,##0_);_(* \(#,##0\);_(* "-"_);_(@_)</c:formatCode>
                <c:ptCount val="1"/>
                <c:pt idx="0">
                  <c:v>52820</c:v>
                </c:pt>
              </c:numCache>
            </c:numRef>
          </c:val>
        </c:ser>
        <c:ser>
          <c:idx val="3"/>
          <c:order val="3"/>
          <c:tx>
            <c:strRef>
              <c:f>'კომპ. სრული რაოდ. '!$E$3:$E$4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ქიმიოთერაპია და ჰორმონოთერაპია</c:v>
                </c:pt>
              </c:strCache>
            </c:strRef>
          </c:cat>
          <c:val>
            <c:numRef>
              <c:f>'კომპ. სრული რაოდ. '!$E$5:$E$6</c:f>
              <c:numCache>
                <c:formatCode>_(* #,##0_);_(* \(#,##0\);_(* "-"_);_(@_)</c:formatCode>
                <c:ptCount val="1"/>
                <c:pt idx="0">
                  <c:v>38306</c:v>
                </c:pt>
              </c:numCache>
            </c:numRef>
          </c:val>
        </c:ser>
        <c:dLbls>
          <c:showLegendKey val="0"/>
          <c:showVal val="0"/>
          <c:showCatName val="0"/>
          <c:showSerName val="0"/>
          <c:showPercent val="0"/>
          <c:showBubbleSize val="0"/>
        </c:dLbls>
        <c:gapWidth val="219"/>
        <c:overlap val="-27"/>
        <c:axId val="295491800"/>
        <c:axId val="295492192"/>
      </c:barChart>
      <c:catAx>
        <c:axId val="2954918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92192"/>
        <c:crosses val="autoZero"/>
        <c:auto val="1"/>
        <c:lblAlgn val="ctr"/>
        <c:lblOffset val="100"/>
        <c:noMultiLvlLbl val="0"/>
      </c:catAx>
      <c:valAx>
        <c:axId val="29549219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91800"/>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რაოდ.!PivotTable10</c:name>
    <c:fmtId val="58"/>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რაოდ.'!$B$3:$B$4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ქიმიოთერაპია და ჰორმონოთერაპია</c:v>
                </c:pt>
              </c:strCache>
            </c:strRef>
          </c:cat>
          <c:val>
            <c:numRef>
              <c:f>'8 თვე რაოდ.'!$B$5:$B$6</c:f>
              <c:numCache>
                <c:formatCode>_(* #,##0_);_(* \(#,##0\);_(* "-"_);_(@_)</c:formatCode>
                <c:ptCount val="1"/>
                <c:pt idx="0">
                  <c:v>26747</c:v>
                </c:pt>
              </c:numCache>
            </c:numRef>
          </c:val>
        </c:ser>
        <c:ser>
          <c:idx val="1"/>
          <c:order val="1"/>
          <c:tx>
            <c:strRef>
              <c:f>'8 თვე რაოდ.'!$C$3:$C$4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ქიმიოთერაპია და ჰორმონოთერაპია</c:v>
                </c:pt>
              </c:strCache>
            </c:strRef>
          </c:cat>
          <c:val>
            <c:numRef>
              <c:f>'8 თვე რაოდ.'!$C$5:$C$6</c:f>
              <c:numCache>
                <c:formatCode>_(* #,##0_);_(* \(#,##0\);_(* "-"_);_(@_)</c:formatCode>
                <c:ptCount val="1"/>
                <c:pt idx="0">
                  <c:v>31109</c:v>
                </c:pt>
              </c:numCache>
            </c:numRef>
          </c:val>
        </c:ser>
        <c:ser>
          <c:idx val="2"/>
          <c:order val="2"/>
          <c:tx>
            <c:strRef>
              <c:f>'8 თვე რაოდ.'!$D$3:$D$4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ქიმიოთერაპია და ჰორმონოთერაპია</c:v>
                </c:pt>
              </c:strCache>
            </c:strRef>
          </c:cat>
          <c:val>
            <c:numRef>
              <c:f>'8 თვე რაოდ.'!$D$5:$D$6</c:f>
              <c:numCache>
                <c:formatCode>_(* #,##0_);_(* \(#,##0\);_(* "-"_);_(@_)</c:formatCode>
                <c:ptCount val="1"/>
                <c:pt idx="0">
                  <c:v>34022</c:v>
                </c:pt>
              </c:numCache>
            </c:numRef>
          </c:val>
        </c:ser>
        <c:ser>
          <c:idx val="3"/>
          <c:order val="3"/>
          <c:tx>
            <c:strRef>
              <c:f>'8 თვე რაოდ.'!$E$3:$E$4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ქიმიოთერაპია და ჰორმონოთერაპია</c:v>
                </c:pt>
              </c:strCache>
            </c:strRef>
          </c:cat>
          <c:val>
            <c:numRef>
              <c:f>'8 თვე რაოდ.'!$E$5:$E$6</c:f>
              <c:numCache>
                <c:formatCode>_(* #,##0_);_(* \(#,##0\);_(* "-"_);_(@_)</c:formatCode>
                <c:ptCount val="1"/>
                <c:pt idx="0">
                  <c:v>38306</c:v>
                </c:pt>
              </c:numCache>
            </c:numRef>
          </c:val>
        </c:ser>
        <c:dLbls>
          <c:showLegendKey val="0"/>
          <c:showVal val="0"/>
          <c:showCatName val="0"/>
          <c:showSerName val="0"/>
          <c:showPercent val="0"/>
          <c:showBubbleSize val="0"/>
        </c:dLbls>
        <c:gapWidth val="219"/>
        <c:overlap val="-27"/>
        <c:axId val="295487488"/>
        <c:axId val="295488272"/>
      </c:barChart>
      <c:catAx>
        <c:axId val="295487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88272"/>
        <c:crosses val="autoZero"/>
        <c:auto val="1"/>
        <c:lblAlgn val="ctr"/>
        <c:lblOffset val="100"/>
        <c:noMultiLvlLbl val="0"/>
      </c:catAx>
      <c:valAx>
        <c:axId val="29548827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548748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თანხა!PivotTable9</c:name>
    <c:fmtId val="40"/>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ქიმიოთერაპია და ჰორმონოთერაპია</c:v>
                </c:pt>
              </c:strCache>
            </c:strRef>
          </c:cat>
          <c:val>
            <c:numRef>
              <c:f>'8 თვე თანხა'!$B$5:$B$6</c:f>
              <c:numCache>
                <c:formatCode>_(* #,##0.00_);_(* \(#,##0.00\);_(* "-"??_);_(@_)</c:formatCode>
                <c:ptCount val="1"/>
                <c:pt idx="0">
                  <c:v>5953568.6499999994</c:v>
                </c:pt>
              </c:numCache>
            </c:numRef>
          </c:val>
        </c:ser>
        <c:ser>
          <c:idx val="1"/>
          <c:order val="1"/>
          <c:tx>
            <c:strRef>
              <c:f>'8 თვე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ქიმიოთერაპია და ჰორმონოთერაპია</c:v>
                </c:pt>
              </c:strCache>
            </c:strRef>
          </c:cat>
          <c:val>
            <c:numRef>
              <c:f>'8 თვე თანხა'!$C$5:$C$6</c:f>
              <c:numCache>
                <c:formatCode>_(* #,##0.00_);_(* \(#,##0.00\);_(* "-"??_);_(@_)</c:formatCode>
                <c:ptCount val="1"/>
                <c:pt idx="0">
                  <c:v>6856191.919999999</c:v>
                </c:pt>
              </c:numCache>
            </c:numRef>
          </c:val>
        </c:ser>
        <c:ser>
          <c:idx val="2"/>
          <c:order val="2"/>
          <c:tx>
            <c:strRef>
              <c:f>'8 თვე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ქიმიოთერაპია და ჰორმონოთერაპია</c:v>
                </c:pt>
              </c:strCache>
            </c:strRef>
          </c:cat>
          <c:val>
            <c:numRef>
              <c:f>'8 თვე თანხა'!$D$5:$D$6</c:f>
              <c:numCache>
                <c:formatCode>_(* #,##0.00_);_(* \(#,##0.00\);_(* "-"??_);_(@_)</c:formatCode>
                <c:ptCount val="1"/>
                <c:pt idx="0">
                  <c:v>7262628.6799999997</c:v>
                </c:pt>
              </c:numCache>
            </c:numRef>
          </c:val>
        </c:ser>
        <c:ser>
          <c:idx val="3"/>
          <c:order val="3"/>
          <c:tx>
            <c:strRef>
              <c:f>'8 თვე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ქიმიოთერაპია და ჰორმონოთერაპია</c:v>
                </c:pt>
              </c:strCache>
            </c:strRef>
          </c:cat>
          <c:val>
            <c:numRef>
              <c:f>'8 თვე თანხა'!$E$5:$E$6</c:f>
              <c:numCache>
                <c:formatCode>_(* #,##0.00_);_(* \(#,##0.00\);_(* "-"??_);_(@_)</c:formatCode>
                <c:ptCount val="1"/>
                <c:pt idx="0">
                  <c:v>8277653.4099999983</c:v>
                </c:pt>
              </c:numCache>
            </c:numRef>
          </c:val>
        </c:ser>
        <c:dLbls>
          <c:showLegendKey val="0"/>
          <c:showVal val="0"/>
          <c:showCatName val="0"/>
          <c:showSerName val="0"/>
          <c:showPercent val="0"/>
          <c:showBubbleSize val="0"/>
        </c:dLbls>
        <c:gapWidth val="219"/>
        <c:overlap val="-27"/>
        <c:axId val="296386632"/>
        <c:axId val="296383496"/>
      </c:barChart>
      <c:catAx>
        <c:axId val="296386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3496"/>
        <c:crosses val="autoZero"/>
        <c:auto val="1"/>
        <c:lblAlgn val="ctr"/>
        <c:lblOffset val="100"/>
        <c:noMultiLvlLbl val="0"/>
      </c:catAx>
      <c:valAx>
        <c:axId val="296383496"/>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6632"/>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a:t>ქიმიომედიკამენტები</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v>Total</c:v>
          </c:tx>
          <c:spPr>
            <a:solidFill>
              <a:schemeClr val="accent1"/>
            </a:solidFill>
            <a:ln>
              <a:noFill/>
            </a:ln>
            <a:effectLst/>
          </c:spPr>
          <c:invertIfNegative val="0"/>
          <c:dPt>
            <c:idx val="1"/>
            <c:invertIfNegative val="0"/>
            <c:bubble3D val="0"/>
            <c:spPr>
              <a:solidFill>
                <a:schemeClr val="accent2">
                  <a:lumMod val="75000"/>
                </a:schemeClr>
              </a:solidFill>
              <a:ln>
                <a:noFill/>
              </a:ln>
              <a:effectLst/>
            </c:spPr>
          </c:dPt>
          <c:dPt>
            <c:idx val="2"/>
            <c:invertIfNegative val="0"/>
            <c:bubble3D val="0"/>
            <c:spPr>
              <a:solidFill>
                <a:schemeClr val="accent3">
                  <a:lumMod val="50000"/>
                </a:schemeClr>
              </a:solidFill>
              <a:ln>
                <a:noFill/>
              </a:ln>
              <a:effectLst/>
            </c:spPr>
          </c:dPt>
          <c:dPt>
            <c:idx val="3"/>
            <c:invertIfNegative val="0"/>
            <c:bubble3D val="0"/>
            <c:spPr>
              <a:solidFill>
                <a:schemeClr val="accent4">
                  <a:lumMod val="50000"/>
                </a:schemeClr>
              </a:solidFill>
              <a:ln>
                <a:noFill/>
              </a:ln>
              <a:effectLst/>
            </c:spPr>
          </c:dPt>
          <c:dLbls>
            <c:numFmt formatCode="_(* #,##0.00_);_(* \(#,##0.00\);_(* &quot;-&quot;??_);_(@_)"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Lit>
              <c:ptCount val="4"/>
              <c:pt idx="0">
                <c:v>2015</c:v>
              </c:pt>
              <c:pt idx="1">
                <c:v>2016</c:v>
              </c:pt>
              <c:pt idx="2">
                <c:v>2017</c:v>
              </c:pt>
              <c:pt idx="3">
                <c:v>2018</c:v>
              </c:pt>
            </c:strLit>
          </c:cat>
          <c:val>
            <c:numLit>
              <c:formatCode>General</c:formatCode>
              <c:ptCount val="4"/>
              <c:pt idx="0">
                <c:v>12176437.329999994</c:v>
              </c:pt>
              <c:pt idx="1">
                <c:v>14152616.249999991</c:v>
              </c:pt>
              <c:pt idx="2">
                <c:v>16625072.370000001</c:v>
              </c:pt>
              <c:pt idx="3">
                <c:v>13182980.047999995</c:v>
              </c:pt>
            </c:numLit>
          </c:val>
        </c:ser>
        <c:dLbls>
          <c:showLegendKey val="0"/>
          <c:showVal val="0"/>
          <c:showCatName val="0"/>
          <c:showSerName val="0"/>
          <c:showPercent val="0"/>
          <c:showBubbleSize val="0"/>
        </c:dLbls>
        <c:gapWidth val="219"/>
        <c:overlap val="-27"/>
        <c:axId val="296387416"/>
        <c:axId val="296387808"/>
      </c:barChart>
      <c:catAx>
        <c:axId val="296387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7808"/>
        <c:crosses val="autoZero"/>
        <c:auto val="1"/>
        <c:lblAlgn val="ctr"/>
        <c:lblOffset val="100"/>
        <c:noMultiLvlLbl val="0"/>
      </c:catAx>
      <c:valAx>
        <c:axId val="2963878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74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extLst/>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რაოდ.!PivotTable10</c:name>
    <c:fmtId val="25"/>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რაოდ.'!$B$3:$B$4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გადაუდებელი ამბულატორიული მომსახურება</c:v>
                </c:pt>
              </c:strCache>
            </c:strRef>
          </c:cat>
          <c:val>
            <c:numRef>
              <c:f>'8 თვე რაოდ.'!$B$5:$B$6</c:f>
              <c:numCache>
                <c:formatCode>_(* #,##0_);_(* \(#,##0\);_(* "-"_);_(@_)</c:formatCode>
                <c:ptCount val="1"/>
                <c:pt idx="0">
                  <c:v>478191</c:v>
                </c:pt>
              </c:numCache>
            </c:numRef>
          </c:val>
        </c:ser>
        <c:ser>
          <c:idx val="1"/>
          <c:order val="1"/>
          <c:tx>
            <c:strRef>
              <c:f>'8 თვე რაოდ.'!$C$3:$C$4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გადაუდებელი ამბულატორიული მომსახურება</c:v>
                </c:pt>
              </c:strCache>
            </c:strRef>
          </c:cat>
          <c:val>
            <c:numRef>
              <c:f>'8 თვე რაოდ.'!$C$5:$C$6</c:f>
              <c:numCache>
                <c:formatCode>_(* #,##0_);_(* \(#,##0\);_(* "-"_);_(@_)</c:formatCode>
                <c:ptCount val="1"/>
                <c:pt idx="0">
                  <c:v>560989</c:v>
                </c:pt>
              </c:numCache>
            </c:numRef>
          </c:val>
        </c:ser>
        <c:ser>
          <c:idx val="2"/>
          <c:order val="2"/>
          <c:tx>
            <c:strRef>
              <c:f>'8 თვე რაოდ.'!$D$3:$D$4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გადაუდებელი ამბულატორიული მომსახურება</c:v>
                </c:pt>
              </c:strCache>
            </c:strRef>
          </c:cat>
          <c:val>
            <c:numRef>
              <c:f>'8 თვე რაოდ.'!$D$5:$D$6</c:f>
              <c:numCache>
                <c:formatCode>_(* #,##0_);_(* \(#,##0\);_(* "-"_);_(@_)</c:formatCode>
                <c:ptCount val="1"/>
                <c:pt idx="0">
                  <c:v>490631</c:v>
                </c:pt>
              </c:numCache>
            </c:numRef>
          </c:val>
        </c:ser>
        <c:ser>
          <c:idx val="3"/>
          <c:order val="3"/>
          <c:tx>
            <c:strRef>
              <c:f>'8 თვე რაოდ.'!$E$3:$E$4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გადაუდებელი ამბულატორიული მომსახურება</c:v>
                </c:pt>
              </c:strCache>
            </c:strRef>
          </c:cat>
          <c:val>
            <c:numRef>
              <c:f>'8 თვე რაოდ.'!$E$5:$E$6</c:f>
              <c:numCache>
                <c:formatCode>_(* #,##0_);_(* \(#,##0\);_(* "-"_);_(@_)</c:formatCode>
                <c:ptCount val="1"/>
                <c:pt idx="0">
                  <c:v>504021</c:v>
                </c:pt>
              </c:numCache>
            </c:numRef>
          </c:val>
        </c:ser>
        <c:dLbls>
          <c:showLegendKey val="0"/>
          <c:showVal val="0"/>
          <c:showCatName val="0"/>
          <c:showSerName val="0"/>
          <c:showPercent val="0"/>
          <c:showBubbleSize val="0"/>
        </c:dLbls>
        <c:gapWidth val="219"/>
        <c:overlap val="-27"/>
        <c:axId val="290068272"/>
        <c:axId val="290066312"/>
      </c:barChart>
      <c:catAx>
        <c:axId val="290068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66312"/>
        <c:crosses val="autoZero"/>
        <c:auto val="1"/>
        <c:lblAlgn val="ctr"/>
        <c:lblOffset val="100"/>
        <c:noMultiLvlLbl val="0"/>
      </c:catAx>
      <c:valAx>
        <c:axId val="29006631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68272"/>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a:t>ქიმიომედიკამენტები (8 თვე)</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v>Total</c:v>
          </c:tx>
          <c:spPr>
            <a:solidFill>
              <a:schemeClr val="accent1"/>
            </a:solidFill>
            <a:ln>
              <a:noFill/>
            </a:ln>
            <a:effectLst/>
          </c:spPr>
          <c:invertIfNegative val="0"/>
          <c:dPt>
            <c:idx val="1"/>
            <c:invertIfNegative val="0"/>
            <c:bubble3D val="0"/>
            <c:spPr>
              <a:solidFill>
                <a:schemeClr val="accent2">
                  <a:lumMod val="75000"/>
                </a:schemeClr>
              </a:solidFill>
              <a:ln>
                <a:noFill/>
              </a:ln>
              <a:effectLst/>
            </c:spPr>
          </c:dPt>
          <c:dPt>
            <c:idx val="2"/>
            <c:invertIfNegative val="0"/>
            <c:bubble3D val="0"/>
            <c:spPr>
              <a:solidFill>
                <a:schemeClr val="accent3">
                  <a:lumMod val="50000"/>
                </a:schemeClr>
              </a:solidFill>
              <a:ln>
                <a:noFill/>
              </a:ln>
              <a:effectLst/>
            </c:spPr>
          </c:dPt>
          <c:dPt>
            <c:idx val="3"/>
            <c:invertIfNegative val="0"/>
            <c:bubble3D val="0"/>
            <c:spPr>
              <a:solidFill>
                <a:schemeClr val="accent4">
                  <a:lumMod val="50000"/>
                </a:schemeClr>
              </a:solidFill>
              <a:ln>
                <a:noFill/>
              </a:ln>
              <a:effectLst/>
            </c:spPr>
          </c:dPt>
          <c:dLbls>
            <c:numFmt formatCode="_(* #,##0.00_);_(* \(#,##0.00\);_(* &quot;-&quot;??_);_(@_)"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Lit>
              <c:ptCount val="4"/>
              <c:pt idx="0">
                <c:v>2015</c:v>
              </c:pt>
              <c:pt idx="1">
                <c:v>2016</c:v>
              </c:pt>
              <c:pt idx="2">
                <c:v>2017</c:v>
              </c:pt>
              <c:pt idx="3">
                <c:v>2018</c:v>
              </c:pt>
            </c:strLit>
          </c:cat>
          <c:val>
            <c:numLit>
              <c:formatCode>General</c:formatCode>
              <c:ptCount val="4"/>
              <c:pt idx="0">
                <c:v>7952788.519999994</c:v>
              </c:pt>
              <c:pt idx="1">
                <c:v>9399695.6499999966</c:v>
              </c:pt>
              <c:pt idx="2">
                <c:v>10788637.530000005</c:v>
              </c:pt>
              <c:pt idx="3">
                <c:v>13182980.047999995</c:v>
              </c:pt>
            </c:numLit>
          </c:val>
        </c:ser>
        <c:dLbls>
          <c:showLegendKey val="0"/>
          <c:showVal val="0"/>
          <c:showCatName val="0"/>
          <c:showSerName val="0"/>
          <c:showPercent val="0"/>
          <c:showBubbleSize val="0"/>
        </c:dLbls>
        <c:gapWidth val="219"/>
        <c:overlap val="-27"/>
        <c:axId val="296388592"/>
        <c:axId val="296388984"/>
      </c:barChart>
      <c:catAx>
        <c:axId val="296388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8984"/>
        <c:crosses val="autoZero"/>
        <c:auto val="1"/>
        <c:lblAlgn val="ctr"/>
        <c:lblOffset val="100"/>
        <c:noMultiLvlLbl val="0"/>
      </c:catAx>
      <c:valAx>
        <c:axId val="2963889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85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extLst/>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a:t>გეგმური ამბულატორიული</a:t>
            </a:r>
            <a:r>
              <a:rPr lang="ka-GE" baseline="0"/>
              <a:t> მომსახურება</a:t>
            </a:r>
            <a:endParaRPr lang="ka-GE"/>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სულ</c:v>
                </c:pt>
              </c:strCache>
            </c:strRef>
          </c:tx>
          <c:spPr>
            <a:solidFill>
              <a:schemeClr val="accent3">
                <a:lumMod val="50000"/>
              </a:schemeClr>
            </a:solidFill>
            <a:ln>
              <a:noFill/>
            </a:ln>
            <a:effectLst/>
          </c:spPr>
          <c:invertIfNegative val="0"/>
          <c:dPt>
            <c:idx val="1"/>
            <c:invertIfNegative val="0"/>
            <c:bubble3D val="0"/>
            <c:spPr>
              <a:solidFill>
                <a:schemeClr val="accent2">
                  <a:lumMod val="75000"/>
                </a:schemeClr>
              </a:solidFill>
              <a:ln>
                <a:noFill/>
              </a:ln>
              <a:effectLst/>
            </c:spPr>
          </c:dPt>
          <c:dPt>
            <c:idx val="2"/>
            <c:invertIfNegative val="0"/>
            <c:bubble3D val="0"/>
            <c:spPr>
              <a:solidFill>
                <a:schemeClr val="accent4">
                  <a:lumMod val="50000"/>
                </a:schemeClr>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2016</c:v>
                </c:pt>
                <c:pt idx="1">
                  <c:v>2017</c:v>
                </c:pt>
                <c:pt idx="2">
                  <c:v>2018</c:v>
                </c:pt>
              </c:numCache>
            </c:numRef>
          </c:cat>
          <c:val>
            <c:numRef>
              <c:f>Sheet1!$B$2:$B$4</c:f>
              <c:numCache>
                <c:formatCode>#,##0</c:formatCode>
                <c:ptCount val="3"/>
                <c:pt idx="0">
                  <c:v>62072525.789999977</c:v>
                </c:pt>
                <c:pt idx="1">
                  <c:v>59777831.74000001</c:v>
                </c:pt>
                <c:pt idx="2">
                  <c:v>35053919.030000001</c:v>
                </c:pt>
              </c:numCache>
            </c:numRef>
          </c:val>
        </c:ser>
        <c:dLbls>
          <c:showLegendKey val="0"/>
          <c:showVal val="0"/>
          <c:showCatName val="0"/>
          <c:showSerName val="0"/>
          <c:showPercent val="0"/>
          <c:showBubbleSize val="0"/>
        </c:dLbls>
        <c:gapWidth val="219"/>
        <c:overlap val="-27"/>
        <c:axId val="296388200"/>
        <c:axId val="296387024"/>
      </c:barChart>
      <c:catAx>
        <c:axId val="296388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7024"/>
        <c:crosses val="autoZero"/>
        <c:auto val="1"/>
        <c:lblAlgn val="ctr"/>
        <c:lblOffset val="100"/>
        <c:noMultiLvlLbl val="0"/>
      </c:catAx>
      <c:valAx>
        <c:axId val="2963870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82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a:t>გეგმური ამბულატორიული მომსახურება (8 თვე)</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Sheet1!$B$11</c:f>
              <c:strCache>
                <c:ptCount val="1"/>
                <c:pt idx="0">
                  <c:v>სულ</c:v>
                </c:pt>
              </c:strCache>
            </c:strRef>
          </c:tx>
          <c:spPr>
            <a:solidFill>
              <a:schemeClr val="accent4">
                <a:lumMod val="50000"/>
              </a:schemeClr>
            </a:solidFill>
            <a:ln>
              <a:noFill/>
            </a:ln>
            <a:effectLst/>
          </c:spPr>
          <c:invertIfNegative val="0"/>
          <c:dPt>
            <c:idx val="0"/>
            <c:invertIfNegative val="0"/>
            <c:bubble3D val="0"/>
            <c:spPr>
              <a:solidFill>
                <a:schemeClr val="accent3">
                  <a:lumMod val="50000"/>
                </a:schemeClr>
              </a:solidFill>
              <a:ln>
                <a:noFill/>
              </a:ln>
              <a:effectLst/>
            </c:spPr>
          </c:dPt>
          <c:dPt>
            <c:idx val="1"/>
            <c:invertIfNegative val="0"/>
            <c:bubble3D val="0"/>
            <c:spPr>
              <a:solidFill>
                <a:schemeClr val="accent2">
                  <a:lumMod val="75000"/>
                </a:schemeClr>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Sheet1!$A$12:$A$14</c:f>
              <c:numCache>
                <c:formatCode>General</c:formatCode>
                <c:ptCount val="3"/>
                <c:pt idx="0">
                  <c:v>2016</c:v>
                </c:pt>
                <c:pt idx="1">
                  <c:v>2017</c:v>
                </c:pt>
                <c:pt idx="2">
                  <c:v>2018</c:v>
                </c:pt>
              </c:numCache>
            </c:numRef>
          </c:cat>
          <c:val>
            <c:numRef>
              <c:f>Sheet1!$B$12:$B$14</c:f>
              <c:numCache>
                <c:formatCode>#,##0</c:formatCode>
                <c:ptCount val="3"/>
                <c:pt idx="0">
                  <c:v>41473164.989999972</c:v>
                </c:pt>
                <c:pt idx="1">
                  <c:v>40151551.560000002</c:v>
                </c:pt>
                <c:pt idx="2">
                  <c:v>35053919.030000001</c:v>
                </c:pt>
              </c:numCache>
            </c:numRef>
          </c:val>
        </c:ser>
        <c:dLbls>
          <c:showLegendKey val="0"/>
          <c:showVal val="0"/>
          <c:showCatName val="0"/>
          <c:showSerName val="0"/>
          <c:showPercent val="0"/>
          <c:showBubbleSize val="0"/>
        </c:dLbls>
        <c:gapWidth val="219"/>
        <c:overlap val="-27"/>
        <c:axId val="296382320"/>
        <c:axId val="296383104"/>
      </c:barChart>
      <c:catAx>
        <c:axId val="296382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3104"/>
        <c:crosses val="autoZero"/>
        <c:auto val="1"/>
        <c:lblAlgn val="ctr"/>
        <c:lblOffset val="100"/>
        <c:noMultiLvlLbl val="0"/>
      </c:catAx>
      <c:valAx>
        <c:axId val="296383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23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თანხა!PivotTable7</c:name>
    <c:fmtId val="39"/>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თანხა'!$B$3:$B$4</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თანხა'!$A$5:$A$7</c:f>
              <c:strCache>
                <c:ptCount val="2"/>
                <c:pt idx="0">
                  <c:v>ინფექციური დაავადებების მართვა</c:v>
                </c:pt>
                <c:pt idx="1">
                  <c:v>მაღალი რისკის ორსულთა, მშობიარეთა და მელოგინეთა სტაციონარული სამედიცინო მომსახურების კომპონენტი</c:v>
                </c:pt>
              </c:strCache>
            </c:strRef>
          </c:cat>
          <c:val>
            <c:numRef>
              <c:f>'კომპ. სრული თანხა'!$B$5:$B$7</c:f>
              <c:numCache>
                <c:formatCode>_(* #,##0.00_);_(* \(#,##0.00\);_(* "-"??_);_(@_)</c:formatCode>
                <c:ptCount val="2"/>
                <c:pt idx="1">
                  <c:v>1400143.4899999998</c:v>
                </c:pt>
              </c:numCache>
            </c:numRef>
          </c:val>
        </c:ser>
        <c:ser>
          <c:idx val="1"/>
          <c:order val="1"/>
          <c:tx>
            <c:strRef>
              <c:f>'კომპ. სრული თანხა'!$C$3:$C$4</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თანხა'!$A$5:$A$7</c:f>
              <c:strCache>
                <c:ptCount val="2"/>
                <c:pt idx="0">
                  <c:v>ინფექციური დაავადებების მართვა</c:v>
                </c:pt>
                <c:pt idx="1">
                  <c:v>მაღალი რისკის ორსულთა, მშობიარეთა და მელოგინეთა სტაციონარული სამედიცინო მომსახურების კომპონენტი</c:v>
                </c:pt>
              </c:strCache>
            </c:strRef>
          </c:cat>
          <c:val>
            <c:numRef>
              <c:f>'კომპ. სრული თანხა'!$C$5:$C$7</c:f>
              <c:numCache>
                <c:formatCode>_(* #,##0.00_);_(* \(#,##0.00\);_(* "-"??_);_(@_)</c:formatCode>
                <c:ptCount val="2"/>
                <c:pt idx="0">
                  <c:v>14974076.880000003</c:v>
                </c:pt>
                <c:pt idx="1">
                  <c:v>1238731.83</c:v>
                </c:pt>
              </c:numCache>
            </c:numRef>
          </c:val>
        </c:ser>
        <c:dLbls>
          <c:showLegendKey val="0"/>
          <c:showVal val="0"/>
          <c:showCatName val="0"/>
          <c:showSerName val="0"/>
          <c:showPercent val="0"/>
          <c:showBubbleSize val="0"/>
        </c:dLbls>
        <c:gapWidth val="219"/>
        <c:overlap val="-27"/>
        <c:axId val="296382712"/>
        <c:axId val="296385064"/>
      </c:barChart>
      <c:catAx>
        <c:axId val="296382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5064"/>
        <c:crosses val="autoZero"/>
        <c:auto val="1"/>
        <c:lblAlgn val="ctr"/>
        <c:lblOffset val="100"/>
        <c:noMultiLvlLbl val="0"/>
      </c:catAx>
      <c:valAx>
        <c:axId val="296385064"/>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2712"/>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რაოდ. !PivotTable8</c:name>
    <c:fmtId val="65"/>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რაოდ. '!$B$3:$B$4</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'!$A$5:$A$7</c:f>
              <c:strCache>
                <c:ptCount val="2"/>
                <c:pt idx="0">
                  <c:v>ინფექციური დაავადებების მართვა</c:v>
                </c:pt>
                <c:pt idx="1">
                  <c:v>მაღალი რისკის ორსულთა, მშობიარეთა და მელოგინეთა სტაციონარული სამედიცინო მომსახურების კომპონენტი</c:v>
                </c:pt>
              </c:strCache>
            </c:strRef>
          </c:cat>
          <c:val>
            <c:numRef>
              <c:f>'კომპ. სრული რაოდ. '!$B$5:$B$7</c:f>
              <c:numCache>
                <c:formatCode>_(* #,##0_);_(* \(#,##0\);_(* "-"_);_(@_)</c:formatCode>
                <c:ptCount val="2"/>
                <c:pt idx="1">
                  <c:v>2041</c:v>
                </c:pt>
              </c:numCache>
            </c:numRef>
          </c:val>
        </c:ser>
        <c:ser>
          <c:idx val="1"/>
          <c:order val="1"/>
          <c:tx>
            <c:strRef>
              <c:f>'კომპ. სრული რაოდ. '!$C$3:$C$4</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'!$A$5:$A$7</c:f>
              <c:strCache>
                <c:ptCount val="2"/>
                <c:pt idx="0">
                  <c:v>ინფექციური დაავადებების მართვა</c:v>
                </c:pt>
                <c:pt idx="1">
                  <c:v>მაღალი რისკის ორსულთა, მშობიარეთა და მელოგინეთა სტაციონარული სამედიცინო მომსახურების კომპონენტი</c:v>
                </c:pt>
              </c:strCache>
            </c:strRef>
          </c:cat>
          <c:val>
            <c:numRef>
              <c:f>'კომპ. სრული რაოდ. '!$C$5:$C$7</c:f>
              <c:numCache>
                <c:formatCode>_(* #,##0_);_(* \(#,##0\);_(* "-"_);_(@_)</c:formatCode>
                <c:ptCount val="2"/>
                <c:pt idx="0">
                  <c:v>21457</c:v>
                </c:pt>
                <c:pt idx="1">
                  <c:v>1741</c:v>
                </c:pt>
              </c:numCache>
            </c:numRef>
          </c:val>
        </c:ser>
        <c:dLbls>
          <c:showLegendKey val="0"/>
          <c:showVal val="0"/>
          <c:showCatName val="0"/>
          <c:showSerName val="0"/>
          <c:showPercent val="0"/>
          <c:showBubbleSize val="0"/>
        </c:dLbls>
        <c:gapWidth val="219"/>
        <c:overlap val="-27"/>
        <c:axId val="296385848"/>
        <c:axId val="297320504"/>
      </c:barChart>
      <c:catAx>
        <c:axId val="296385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0504"/>
        <c:crosses val="autoZero"/>
        <c:auto val="1"/>
        <c:lblAlgn val="ctr"/>
        <c:lblOffset val="100"/>
        <c:noMultiLvlLbl val="0"/>
      </c:catAx>
      <c:valAx>
        <c:axId val="297320504"/>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638584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Sheet6!$A$27</c:f>
              <c:strCache>
                <c:ptCount val="1"/>
                <c:pt idx="0">
                  <c:v>სულ</c:v>
                </c:pt>
              </c:strCache>
            </c:strRef>
          </c:tx>
          <c:spPr>
            <a:solidFill>
              <a:schemeClr val="accent2">
                <a:lumMod val="75000"/>
              </a:schemeClr>
            </a:solidFill>
            <a:ln>
              <a:noFill/>
            </a:ln>
            <a:effectLst/>
          </c:spPr>
          <c:invertIfNegative val="0"/>
          <c:cat>
            <c:numRef>
              <c:f>Sheet6!$B$26:$E$26</c:f>
              <c:numCache>
                <c:formatCode>General</c:formatCode>
                <c:ptCount val="4"/>
                <c:pt idx="0">
                  <c:v>2015</c:v>
                </c:pt>
                <c:pt idx="1">
                  <c:v>2016</c:v>
                </c:pt>
                <c:pt idx="2">
                  <c:v>2017</c:v>
                </c:pt>
                <c:pt idx="3">
                  <c:v>2018</c:v>
                </c:pt>
              </c:numCache>
            </c:numRef>
          </c:cat>
          <c:val>
            <c:numRef>
              <c:f>Sheet6!$B$27:$E$27</c:f>
              <c:numCache>
                <c:formatCode>#,##0</c:formatCode>
                <c:ptCount val="4"/>
                <c:pt idx="0">
                  <c:v>1164647</c:v>
                </c:pt>
                <c:pt idx="1">
                  <c:v>1338899</c:v>
                </c:pt>
                <c:pt idx="2">
                  <c:v>1211121</c:v>
                </c:pt>
                <c:pt idx="3">
                  <c:v>864974</c:v>
                </c:pt>
              </c:numCache>
            </c:numRef>
          </c:val>
        </c:ser>
        <c:dLbls>
          <c:showLegendKey val="0"/>
          <c:showVal val="0"/>
          <c:showCatName val="0"/>
          <c:showSerName val="0"/>
          <c:showPercent val="0"/>
          <c:showBubbleSize val="0"/>
        </c:dLbls>
        <c:gapWidth val="219"/>
        <c:overlap val="-27"/>
        <c:axId val="297327168"/>
        <c:axId val="297320896"/>
      </c:barChart>
      <c:catAx>
        <c:axId val="297327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0896"/>
        <c:crosses val="autoZero"/>
        <c:auto val="1"/>
        <c:lblAlgn val="ctr"/>
        <c:lblOffset val="100"/>
        <c:noMultiLvlLbl val="0"/>
      </c:catAx>
      <c:valAx>
        <c:axId val="2973208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71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a:t>სულ</a:t>
            </a:r>
            <a:r>
              <a:rPr lang="en-US"/>
              <a:t> (8 </a:t>
            </a:r>
            <a:r>
              <a:rPr lang="ka-GE"/>
              <a:t>თვე)</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Sheet7!$A$28</c:f>
              <c:strCache>
                <c:ptCount val="1"/>
                <c:pt idx="0">
                  <c:v>სულ</c:v>
                </c:pt>
              </c:strCache>
            </c:strRef>
          </c:tx>
          <c:spPr>
            <a:solidFill>
              <a:schemeClr val="accent2">
                <a:lumMod val="50000"/>
              </a:schemeClr>
            </a:solidFill>
            <a:ln>
              <a:noFill/>
            </a:ln>
            <a:effectLst/>
          </c:spPr>
          <c:invertIfNegative val="0"/>
          <c:cat>
            <c:numRef>
              <c:f>Sheet7!$B$27:$E$27</c:f>
              <c:numCache>
                <c:formatCode>General</c:formatCode>
                <c:ptCount val="4"/>
                <c:pt idx="0">
                  <c:v>2015</c:v>
                </c:pt>
                <c:pt idx="1">
                  <c:v>2016</c:v>
                </c:pt>
                <c:pt idx="2">
                  <c:v>2017</c:v>
                </c:pt>
                <c:pt idx="3">
                  <c:v>2018</c:v>
                </c:pt>
              </c:numCache>
            </c:numRef>
          </c:cat>
          <c:val>
            <c:numRef>
              <c:f>Sheet7!$B$28:$E$28</c:f>
              <c:numCache>
                <c:formatCode>#,##0</c:formatCode>
                <c:ptCount val="4"/>
                <c:pt idx="0">
                  <c:v>774304</c:v>
                </c:pt>
                <c:pt idx="1">
                  <c:v>887700</c:v>
                </c:pt>
                <c:pt idx="2">
                  <c:v>822546</c:v>
                </c:pt>
                <c:pt idx="3">
                  <c:v>864974</c:v>
                </c:pt>
              </c:numCache>
            </c:numRef>
          </c:val>
        </c:ser>
        <c:dLbls>
          <c:showLegendKey val="0"/>
          <c:showVal val="0"/>
          <c:showCatName val="0"/>
          <c:showSerName val="0"/>
          <c:showPercent val="0"/>
          <c:showBubbleSize val="0"/>
        </c:dLbls>
        <c:gapWidth val="219"/>
        <c:overlap val="-27"/>
        <c:axId val="297324032"/>
        <c:axId val="297322464"/>
      </c:barChart>
      <c:catAx>
        <c:axId val="297324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2464"/>
        <c:crosses val="autoZero"/>
        <c:auto val="1"/>
        <c:lblAlgn val="ctr"/>
        <c:lblOffset val="100"/>
        <c:noMultiLvlLbl val="0"/>
      </c:catAx>
      <c:valAx>
        <c:axId val="2973224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40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Sheet4!$A$24</c:f>
              <c:strCache>
                <c:ptCount val="1"/>
                <c:pt idx="0">
                  <c:v>სულ</c:v>
                </c:pt>
              </c:strCache>
            </c:strRef>
          </c:tx>
          <c:spPr>
            <a:solidFill>
              <a:schemeClr val="accent4">
                <a:lumMod val="75000"/>
              </a:schemeClr>
            </a:solidFill>
            <a:ln>
              <a:noFill/>
            </a:ln>
            <a:effectLst/>
          </c:spPr>
          <c:invertIfNegative val="0"/>
          <c:dPt>
            <c:idx val="1"/>
            <c:invertIfNegative val="0"/>
            <c:bubble3D val="0"/>
            <c:spPr>
              <a:solidFill>
                <a:schemeClr val="accent3">
                  <a:lumMod val="50000"/>
                </a:schemeClr>
              </a:solidFill>
              <a:ln>
                <a:noFill/>
              </a:ln>
              <a:effectLst/>
            </c:spPr>
          </c:dPt>
          <c:dPt>
            <c:idx val="2"/>
            <c:invertIfNegative val="0"/>
            <c:bubble3D val="0"/>
            <c:spPr>
              <a:solidFill>
                <a:schemeClr val="accent2">
                  <a:lumMod val="75000"/>
                </a:schemeClr>
              </a:solidFill>
              <a:ln>
                <a:noFill/>
              </a:ln>
              <a:effectLst/>
            </c:spPr>
          </c:dPt>
          <c:dPt>
            <c:idx val="3"/>
            <c:invertIfNegative val="0"/>
            <c:bubble3D val="0"/>
            <c:spPr>
              <a:solidFill>
                <a:srgbClr val="00206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Sheet4!$B$23:$E$23</c:f>
              <c:numCache>
                <c:formatCode>General</c:formatCode>
                <c:ptCount val="4"/>
                <c:pt idx="0">
                  <c:v>2015</c:v>
                </c:pt>
                <c:pt idx="1">
                  <c:v>2016</c:v>
                </c:pt>
                <c:pt idx="2">
                  <c:v>2017</c:v>
                </c:pt>
                <c:pt idx="3">
                  <c:v>2018</c:v>
                </c:pt>
              </c:numCache>
            </c:numRef>
          </c:cat>
          <c:val>
            <c:numRef>
              <c:f>Sheet4!$B$24:$E$24</c:f>
              <c:numCache>
                <c:formatCode>#,##0</c:formatCode>
                <c:ptCount val="4"/>
                <c:pt idx="0">
                  <c:v>660316730.12000012</c:v>
                </c:pt>
                <c:pt idx="1">
                  <c:v>746955607.74000013</c:v>
                </c:pt>
                <c:pt idx="2">
                  <c:v>748143577.91999996</c:v>
                </c:pt>
                <c:pt idx="3">
                  <c:v>527788795.37800008</c:v>
                </c:pt>
              </c:numCache>
            </c:numRef>
          </c:val>
        </c:ser>
        <c:dLbls>
          <c:showLegendKey val="0"/>
          <c:showVal val="0"/>
          <c:showCatName val="0"/>
          <c:showSerName val="0"/>
          <c:showPercent val="0"/>
          <c:showBubbleSize val="0"/>
        </c:dLbls>
        <c:gapWidth val="219"/>
        <c:overlap val="-27"/>
        <c:axId val="297327952"/>
        <c:axId val="297321288"/>
      </c:barChart>
      <c:catAx>
        <c:axId val="297327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1288"/>
        <c:crosses val="autoZero"/>
        <c:auto val="1"/>
        <c:lblAlgn val="ctr"/>
        <c:lblOffset val="100"/>
        <c:noMultiLvlLbl val="0"/>
      </c:catAx>
      <c:valAx>
        <c:axId val="2973212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79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a:t>სულ (8 თვე)</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Sheet5!$A$28</c:f>
              <c:strCache>
                <c:ptCount val="1"/>
                <c:pt idx="0">
                  <c:v>სულ</c:v>
                </c:pt>
              </c:strCache>
            </c:strRef>
          </c:tx>
          <c:spPr>
            <a:solidFill>
              <a:schemeClr val="accent2">
                <a:lumMod val="75000"/>
              </a:schemeClr>
            </a:solidFill>
            <a:ln>
              <a:noFill/>
            </a:ln>
            <a:effectLst/>
          </c:spPr>
          <c:invertIfNegative val="0"/>
          <c:dPt>
            <c:idx val="0"/>
            <c:invertIfNegative val="0"/>
            <c:bubble3D val="0"/>
            <c:spPr>
              <a:solidFill>
                <a:schemeClr val="accent2">
                  <a:lumMod val="50000"/>
                </a:schemeClr>
              </a:solidFill>
              <a:ln>
                <a:noFill/>
              </a:ln>
              <a:effectLst/>
            </c:spPr>
          </c:dPt>
          <c:dPt>
            <c:idx val="1"/>
            <c:invertIfNegative val="0"/>
            <c:bubble3D val="0"/>
            <c:spPr>
              <a:solidFill>
                <a:schemeClr val="accent3">
                  <a:lumMod val="50000"/>
                </a:schemeClr>
              </a:solidFill>
              <a:ln>
                <a:noFill/>
              </a:ln>
              <a:effectLst/>
            </c:spPr>
          </c:dPt>
          <c:dPt>
            <c:idx val="3"/>
            <c:invertIfNegative val="0"/>
            <c:bubble3D val="0"/>
            <c:spPr>
              <a:solidFill>
                <a:srgbClr val="00206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Sheet5!$B$27:$E$27</c:f>
              <c:numCache>
                <c:formatCode>General</c:formatCode>
                <c:ptCount val="4"/>
                <c:pt idx="0">
                  <c:v>2015</c:v>
                </c:pt>
                <c:pt idx="1">
                  <c:v>2016</c:v>
                </c:pt>
                <c:pt idx="2">
                  <c:v>2017</c:v>
                </c:pt>
                <c:pt idx="3">
                  <c:v>2018</c:v>
                </c:pt>
              </c:numCache>
            </c:numRef>
          </c:cat>
          <c:val>
            <c:numRef>
              <c:f>Sheet5!$B$28:$E$28</c:f>
              <c:numCache>
                <c:formatCode>#,##0</c:formatCode>
                <c:ptCount val="4"/>
                <c:pt idx="0">
                  <c:v>438121544.00999993</c:v>
                </c:pt>
                <c:pt idx="1">
                  <c:v>490371235.68000007</c:v>
                </c:pt>
                <c:pt idx="2">
                  <c:v>500645267.59999996</c:v>
                </c:pt>
                <c:pt idx="3">
                  <c:v>528402029.76800007</c:v>
                </c:pt>
              </c:numCache>
            </c:numRef>
          </c:val>
        </c:ser>
        <c:dLbls>
          <c:showLegendKey val="0"/>
          <c:showVal val="0"/>
          <c:showCatName val="0"/>
          <c:showSerName val="0"/>
          <c:showPercent val="0"/>
          <c:showBubbleSize val="0"/>
        </c:dLbls>
        <c:gapWidth val="219"/>
        <c:overlap val="-27"/>
        <c:axId val="297324424"/>
        <c:axId val="297323640"/>
      </c:barChart>
      <c:catAx>
        <c:axId val="297324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3640"/>
        <c:crosses val="autoZero"/>
        <c:auto val="1"/>
        <c:lblAlgn val="ctr"/>
        <c:lblOffset val="100"/>
        <c:noMultiLvlLbl val="0"/>
      </c:catAx>
      <c:valAx>
        <c:axId val="2973236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4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სტატისტიკა.xlsx]Sheet9!PivotTable2</c:name>
    <c:fmtId val="4"/>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a:t>ანაზღაურებული</a:t>
            </a:r>
            <a:r>
              <a:rPr lang="ka-GE" baseline="0"/>
              <a:t> თანხა</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Sheet9!$B$3</c:f>
              <c:strCache>
                <c:ptCount val="1"/>
                <c:pt idx="0">
                  <c:v>Total</c:v>
                </c:pt>
              </c:strCache>
            </c:strRef>
          </c:tx>
          <c:spPr>
            <a:solidFill>
              <a:schemeClr val="accent2">
                <a:lumMod val="75000"/>
              </a:schemeClr>
            </a:solidFill>
            <a:ln>
              <a:noFill/>
            </a:ln>
            <a:effectLst/>
          </c:spPr>
          <c:invertIfNegative val="0"/>
          <c:dPt>
            <c:idx val="1"/>
            <c:invertIfNegative val="0"/>
            <c:bubble3D val="0"/>
            <c:spPr>
              <a:solidFill>
                <a:schemeClr val="accent3">
                  <a:lumMod val="50000"/>
                </a:schemeClr>
              </a:solidFill>
              <a:ln>
                <a:noFill/>
              </a:ln>
              <a:effectLst/>
            </c:spPr>
          </c:dPt>
          <c:dPt>
            <c:idx val="2"/>
            <c:invertIfNegative val="0"/>
            <c:bubble3D val="0"/>
            <c:spPr>
              <a:solidFill>
                <a:schemeClr val="accent4">
                  <a:lumMod val="75000"/>
                </a:schemeClr>
              </a:solidFill>
              <a:ln>
                <a:noFill/>
              </a:ln>
              <a:effectLst/>
            </c:spPr>
          </c:dPt>
          <c:dPt>
            <c:idx val="3"/>
            <c:invertIfNegative val="0"/>
            <c:bubble3D val="0"/>
            <c:spPr>
              <a:solidFill>
                <a:srgbClr val="00206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Sheet9!$A$4:$A$8</c:f>
              <c:strCache>
                <c:ptCount val="4"/>
                <c:pt idx="0">
                  <c:v>2015</c:v>
                </c:pt>
                <c:pt idx="1">
                  <c:v>2016</c:v>
                </c:pt>
                <c:pt idx="2">
                  <c:v>2017</c:v>
                </c:pt>
                <c:pt idx="3">
                  <c:v>2018</c:v>
                </c:pt>
              </c:strCache>
            </c:strRef>
          </c:cat>
          <c:val>
            <c:numRef>
              <c:f>Sheet9!$B$4:$B$8</c:f>
              <c:numCache>
                <c:formatCode>_(* #,##0.00_);_(* \(#,##0.00\);_(* "-"??_);_(@_)</c:formatCode>
                <c:ptCount val="4"/>
                <c:pt idx="0">
                  <c:v>650721110.58000314</c:v>
                </c:pt>
                <c:pt idx="1">
                  <c:v>734749873.67000914</c:v>
                </c:pt>
                <c:pt idx="2">
                  <c:v>725675420.47000098</c:v>
                </c:pt>
                <c:pt idx="3">
                  <c:v>255268353.09000006</c:v>
                </c:pt>
              </c:numCache>
            </c:numRef>
          </c:val>
        </c:ser>
        <c:dLbls>
          <c:showLegendKey val="0"/>
          <c:showVal val="0"/>
          <c:showCatName val="0"/>
          <c:showSerName val="0"/>
          <c:showPercent val="0"/>
          <c:showBubbleSize val="0"/>
        </c:dLbls>
        <c:gapWidth val="219"/>
        <c:overlap val="-27"/>
        <c:axId val="297321680"/>
        <c:axId val="297322072"/>
      </c:barChart>
      <c:catAx>
        <c:axId val="297321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2072"/>
        <c:crosses val="autoZero"/>
        <c:auto val="1"/>
        <c:lblAlgn val="ctr"/>
        <c:lblOffset val="100"/>
        <c:noMultiLvlLbl val="0"/>
      </c:catAx>
      <c:valAx>
        <c:axId val="297322072"/>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1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თანხა!PivotTable9</c:name>
    <c:fmtId val="10"/>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გადაუდებელი ამბულატორიული მომსახურება</c:v>
                </c:pt>
              </c:strCache>
            </c:strRef>
          </c:cat>
          <c:val>
            <c:numRef>
              <c:f>'8 თვე თანხა'!$B$5:$B$6</c:f>
              <c:numCache>
                <c:formatCode>_(* #,##0.00_);_(* \(#,##0.00\);_(* "-"??_);_(@_)</c:formatCode>
                <c:ptCount val="1"/>
                <c:pt idx="0">
                  <c:v>38923234.849999994</c:v>
                </c:pt>
              </c:numCache>
            </c:numRef>
          </c:val>
        </c:ser>
        <c:ser>
          <c:idx val="1"/>
          <c:order val="1"/>
          <c:tx>
            <c:strRef>
              <c:f>'8 თვე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გადაუდებელი ამბულატორიული მომსახურება</c:v>
                </c:pt>
              </c:strCache>
            </c:strRef>
          </c:cat>
          <c:val>
            <c:numRef>
              <c:f>'8 თვე თანხა'!$C$5:$C$6</c:f>
              <c:numCache>
                <c:formatCode>_(* #,##0.00_);_(* \(#,##0.00\);_(* "-"??_);_(@_)</c:formatCode>
                <c:ptCount val="1"/>
                <c:pt idx="0">
                  <c:v>47195825.389999993</c:v>
                </c:pt>
              </c:numCache>
            </c:numRef>
          </c:val>
        </c:ser>
        <c:ser>
          <c:idx val="2"/>
          <c:order val="2"/>
          <c:tx>
            <c:strRef>
              <c:f>'8 თვე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გადაუდებელი ამბულატორიული მომსახურება</c:v>
                </c:pt>
              </c:strCache>
            </c:strRef>
          </c:cat>
          <c:val>
            <c:numRef>
              <c:f>'8 თვე თანხა'!$D$5:$D$6</c:f>
              <c:numCache>
                <c:formatCode>_(* #,##0.00_);_(* \(#,##0.00\);_(* "-"??_);_(@_)</c:formatCode>
                <c:ptCount val="1"/>
                <c:pt idx="0">
                  <c:v>39078529.390000001</c:v>
                </c:pt>
              </c:numCache>
            </c:numRef>
          </c:val>
        </c:ser>
        <c:ser>
          <c:idx val="3"/>
          <c:order val="3"/>
          <c:tx>
            <c:strRef>
              <c:f>'8 თვე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გადაუდებელი ამბულატორიული მომსახურება</c:v>
                </c:pt>
              </c:strCache>
            </c:strRef>
          </c:cat>
          <c:val>
            <c:numRef>
              <c:f>'8 თვე თანხა'!$E$5:$E$6</c:f>
              <c:numCache>
                <c:formatCode>_(* #,##0.00_);_(* \(#,##0.00\);_(* "-"??_);_(@_)</c:formatCode>
                <c:ptCount val="1"/>
                <c:pt idx="0">
                  <c:v>38644230.469999991</c:v>
                </c:pt>
              </c:numCache>
            </c:numRef>
          </c:val>
        </c:ser>
        <c:dLbls>
          <c:showLegendKey val="0"/>
          <c:showVal val="0"/>
          <c:showCatName val="0"/>
          <c:showSerName val="0"/>
          <c:showPercent val="0"/>
          <c:showBubbleSize val="0"/>
        </c:dLbls>
        <c:gapWidth val="219"/>
        <c:overlap val="-27"/>
        <c:axId val="290069448"/>
        <c:axId val="290070624"/>
      </c:barChart>
      <c:catAx>
        <c:axId val="290069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70624"/>
        <c:crosses val="autoZero"/>
        <c:auto val="1"/>
        <c:lblAlgn val="ctr"/>
        <c:lblOffset val="100"/>
        <c:noMultiLvlLbl val="0"/>
      </c:catAx>
      <c:valAx>
        <c:axId val="290070624"/>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6944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სტატისტიკა.xlsx]Sheet11!PivotTable3</c:name>
    <c:fmtId val="4"/>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a:t>ანაზღაურებული თანხა (4 თვე)</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s>
    <c:plotArea>
      <c:layout/>
      <c:barChart>
        <c:barDir val="col"/>
        <c:grouping val="clustered"/>
        <c:varyColors val="0"/>
        <c:ser>
          <c:idx val="0"/>
          <c:order val="0"/>
          <c:tx>
            <c:strRef>
              <c:f>Sheet11!$B$3</c:f>
              <c:strCache>
                <c:ptCount val="1"/>
                <c:pt idx="0">
                  <c:v>Total</c:v>
                </c:pt>
              </c:strCache>
            </c:strRef>
          </c:tx>
          <c:spPr>
            <a:solidFill>
              <a:schemeClr val="accent2">
                <a:lumMod val="75000"/>
              </a:schemeClr>
            </a:solidFill>
            <a:ln>
              <a:noFill/>
            </a:ln>
            <a:effectLst/>
          </c:spPr>
          <c:invertIfNegative val="0"/>
          <c:dPt>
            <c:idx val="1"/>
            <c:invertIfNegative val="0"/>
            <c:bubble3D val="0"/>
            <c:spPr>
              <a:solidFill>
                <a:schemeClr val="accent3">
                  <a:lumMod val="50000"/>
                </a:schemeClr>
              </a:solidFill>
              <a:ln>
                <a:noFill/>
              </a:ln>
              <a:effectLst/>
            </c:spPr>
          </c:dPt>
          <c:dPt>
            <c:idx val="2"/>
            <c:invertIfNegative val="0"/>
            <c:bubble3D val="0"/>
            <c:spPr>
              <a:solidFill>
                <a:schemeClr val="accent4">
                  <a:lumMod val="75000"/>
                </a:schemeClr>
              </a:solidFill>
              <a:ln>
                <a:noFill/>
              </a:ln>
              <a:effectLst/>
            </c:spPr>
          </c:dPt>
          <c:dPt>
            <c:idx val="3"/>
            <c:invertIfNegative val="0"/>
            <c:bubble3D val="0"/>
            <c:spPr>
              <a:solidFill>
                <a:srgbClr val="00206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Sheet11!$A$4:$A$8</c:f>
              <c:strCache>
                <c:ptCount val="4"/>
                <c:pt idx="0">
                  <c:v>2015</c:v>
                </c:pt>
                <c:pt idx="1">
                  <c:v>2016</c:v>
                </c:pt>
                <c:pt idx="2">
                  <c:v>2017</c:v>
                </c:pt>
                <c:pt idx="3">
                  <c:v>2018</c:v>
                </c:pt>
              </c:strCache>
            </c:strRef>
          </c:cat>
          <c:val>
            <c:numRef>
              <c:f>Sheet11!$B$4:$B$8</c:f>
              <c:numCache>
                <c:formatCode>_(* #,##0.00_);_(* \(#,##0.00\);_(* "-"??_);_(@_)</c:formatCode>
                <c:ptCount val="4"/>
                <c:pt idx="0">
                  <c:v>216857456.05000159</c:v>
                </c:pt>
                <c:pt idx="1">
                  <c:v>245888101.38000062</c:v>
                </c:pt>
                <c:pt idx="2">
                  <c:v>256744699.44000137</c:v>
                </c:pt>
                <c:pt idx="3">
                  <c:v>255268353.09000006</c:v>
                </c:pt>
              </c:numCache>
            </c:numRef>
          </c:val>
        </c:ser>
        <c:dLbls>
          <c:showLegendKey val="0"/>
          <c:showVal val="0"/>
          <c:showCatName val="0"/>
          <c:showSerName val="0"/>
          <c:showPercent val="0"/>
          <c:showBubbleSize val="0"/>
        </c:dLbls>
        <c:gapWidth val="219"/>
        <c:overlap val="-27"/>
        <c:axId val="297325992"/>
        <c:axId val="297322856"/>
      </c:barChart>
      <c:catAx>
        <c:axId val="297325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2856"/>
        <c:crosses val="autoZero"/>
        <c:auto val="1"/>
        <c:lblAlgn val="ctr"/>
        <c:lblOffset val="100"/>
        <c:noMultiLvlLbl val="0"/>
      </c:catAx>
      <c:valAx>
        <c:axId val="297322856"/>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3259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Visible val="1"/>
      </c14:pivotOptions>
    </c:ext>
  </c:extLst>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a:t>შემთხვევების რაოდენობა (8 თვე)</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Sheet7!$B$2</c:f>
              <c:strCache>
                <c:ptCount val="1"/>
                <c:pt idx="0">
                  <c:v>2015</c:v>
                </c:pt>
              </c:strCache>
            </c:strRef>
          </c:tx>
          <c:spPr>
            <a:solidFill>
              <a:schemeClr val="accent1"/>
            </a:solidFill>
            <a:ln>
              <a:noFill/>
            </a:ln>
            <a:effectLst/>
          </c:spPr>
          <c:invertIfNegative val="0"/>
          <c:cat>
            <c:strRef>
              <c:f>Sheet7!$A$3:$A$13</c:f>
              <c:strCache>
                <c:ptCount val="11"/>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ამბულატორიული მომსახურება (შესრულებული.სამუშაო)</c:v>
                </c:pt>
                <c:pt idx="4">
                  <c:v>გეგმიური ქირურგიული მომსახურება ( გარდა კარდიოქირურგიისა)</c:v>
                </c:pt>
                <c:pt idx="5">
                  <c:v>ინფექციური დაავადებების მართვა</c:v>
                </c:pt>
                <c:pt idx="6">
                  <c:v>კარდიოქირურგია/ინტერვენციული კარდიოლოგია</c:v>
                </c:pt>
                <c:pt idx="7">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8">
                  <c:v>მშობიარობა და საკეისრო კვეთა</c:v>
                </c:pt>
                <c:pt idx="9">
                  <c:v>სხივური თერაპია</c:v>
                </c:pt>
                <c:pt idx="10">
                  <c:v>ქიმიოთერაპია და ჰორმონოთერაპია</c:v>
                </c:pt>
              </c:strCache>
            </c:strRef>
          </c:cat>
          <c:val>
            <c:numRef>
              <c:f>Sheet7!$B$3:$B$13</c:f>
              <c:numCache>
                <c:formatCode>#,##0</c:formatCode>
                <c:ptCount val="11"/>
                <c:pt idx="0">
                  <c:v>141359</c:v>
                </c:pt>
                <c:pt idx="1">
                  <c:v>336832</c:v>
                </c:pt>
                <c:pt idx="2">
                  <c:v>157223</c:v>
                </c:pt>
                <c:pt idx="3">
                  <c:v>1859</c:v>
                </c:pt>
                <c:pt idx="4">
                  <c:v>72821</c:v>
                </c:pt>
                <c:pt idx="5">
                  <c:v>0</c:v>
                </c:pt>
                <c:pt idx="6">
                  <c:v>2265</c:v>
                </c:pt>
                <c:pt idx="7">
                  <c:v>0</c:v>
                </c:pt>
                <c:pt idx="8">
                  <c:v>33242</c:v>
                </c:pt>
                <c:pt idx="9">
                  <c:v>1956</c:v>
                </c:pt>
                <c:pt idx="10">
                  <c:v>26747</c:v>
                </c:pt>
              </c:numCache>
            </c:numRef>
          </c:val>
        </c:ser>
        <c:ser>
          <c:idx val="1"/>
          <c:order val="1"/>
          <c:tx>
            <c:strRef>
              <c:f>Sheet7!$C$2</c:f>
              <c:strCache>
                <c:ptCount val="1"/>
                <c:pt idx="0">
                  <c:v>2016</c:v>
                </c:pt>
              </c:strCache>
            </c:strRef>
          </c:tx>
          <c:spPr>
            <a:solidFill>
              <a:schemeClr val="accent2"/>
            </a:solidFill>
            <a:ln>
              <a:noFill/>
            </a:ln>
            <a:effectLst/>
          </c:spPr>
          <c:invertIfNegative val="0"/>
          <c:cat>
            <c:strRef>
              <c:f>Sheet7!$A$3:$A$13</c:f>
              <c:strCache>
                <c:ptCount val="11"/>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ამბულატორიული მომსახურება (შესრულებული.სამუშაო)</c:v>
                </c:pt>
                <c:pt idx="4">
                  <c:v>გეგმიური ქირურგიული მომსახურება ( გარდა კარდიოქირურგიისა)</c:v>
                </c:pt>
                <c:pt idx="5">
                  <c:v>ინფექციური დაავადებების მართვა</c:v>
                </c:pt>
                <c:pt idx="6">
                  <c:v>კარდიოქირურგია/ინტერვენციული კარდიოლოგია</c:v>
                </c:pt>
                <c:pt idx="7">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8">
                  <c:v>მშობიარობა და საკეისრო კვეთა</c:v>
                </c:pt>
                <c:pt idx="9">
                  <c:v>სხივური თერაპია</c:v>
                </c:pt>
                <c:pt idx="10">
                  <c:v>ქიმიოთერაპია და ჰორმონოთერაპია</c:v>
                </c:pt>
              </c:strCache>
            </c:strRef>
          </c:cat>
          <c:val>
            <c:numRef>
              <c:f>Sheet7!$C$3:$C$13</c:f>
              <c:numCache>
                <c:formatCode>#,##0</c:formatCode>
                <c:ptCount val="11"/>
                <c:pt idx="0">
                  <c:v>138785</c:v>
                </c:pt>
                <c:pt idx="1">
                  <c:v>422204</c:v>
                </c:pt>
                <c:pt idx="2">
                  <c:v>181641</c:v>
                </c:pt>
                <c:pt idx="3">
                  <c:v>2292</c:v>
                </c:pt>
                <c:pt idx="4">
                  <c:v>74953</c:v>
                </c:pt>
                <c:pt idx="5">
                  <c:v>0</c:v>
                </c:pt>
                <c:pt idx="6">
                  <c:v>2571</c:v>
                </c:pt>
                <c:pt idx="7">
                  <c:v>0</c:v>
                </c:pt>
                <c:pt idx="8">
                  <c:v>32060</c:v>
                </c:pt>
                <c:pt idx="9">
                  <c:v>2085</c:v>
                </c:pt>
                <c:pt idx="10">
                  <c:v>31109</c:v>
                </c:pt>
              </c:numCache>
            </c:numRef>
          </c:val>
        </c:ser>
        <c:ser>
          <c:idx val="2"/>
          <c:order val="2"/>
          <c:tx>
            <c:strRef>
              <c:f>Sheet7!$D$2</c:f>
              <c:strCache>
                <c:ptCount val="1"/>
                <c:pt idx="0">
                  <c:v>2017</c:v>
                </c:pt>
              </c:strCache>
            </c:strRef>
          </c:tx>
          <c:spPr>
            <a:solidFill>
              <a:schemeClr val="accent3"/>
            </a:solidFill>
            <a:ln>
              <a:noFill/>
            </a:ln>
            <a:effectLst/>
          </c:spPr>
          <c:invertIfNegative val="0"/>
          <c:cat>
            <c:strRef>
              <c:f>Sheet7!$A$3:$A$13</c:f>
              <c:strCache>
                <c:ptCount val="11"/>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ამბულატორიული მომსახურება (შესრულებული.სამუშაო)</c:v>
                </c:pt>
                <c:pt idx="4">
                  <c:v>გეგმიური ქირურგიული მომსახურება ( გარდა კარდიოქირურგიისა)</c:v>
                </c:pt>
                <c:pt idx="5">
                  <c:v>ინფექციური დაავადებების მართვა</c:v>
                </c:pt>
                <c:pt idx="6">
                  <c:v>კარდიოქირურგია/ინტერვენციული კარდიოლოგია</c:v>
                </c:pt>
                <c:pt idx="7">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8">
                  <c:v>მშობიარობა და საკეისრო კვეთა</c:v>
                </c:pt>
                <c:pt idx="9">
                  <c:v>სხივური თერაპია</c:v>
                </c:pt>
                <c:pt idx="10">
                  <c:v>ქიმიოთერაპია და ჰორმონოთერაპია</c:v>
                </c:pt>
              </c:strCache>
            </c:strRef>
          </c:cat>
          <c:val>
            <c:numRef>
              <c:f>Sheet7!$D$3:$D$13</c:f>
              <c:numCache>
                <c:formatCode>#,##0</c:formatCode>
                <c:ptCount val="11"/>
                <c:pt idx="0">
                  <c:v>120193</c:v>
                </c:pt>
                <c:pt idx="1">
                  <c:v>370438</c:v>
                </c:pt>
                <c:pt idx="2">
                  <c:v>188063</c:v>
                </c:pt>
                <c:pt idx="3">
                  <c:v>2288</c:v>
                </c:pt>
                <c:pt idx="4">
                  <c:v>71738</c:v>
                </c:pt>
                <c:pt idx="5">
                  <c:v>0</c:v>
                </c:pt>
                <c:pt idx="6">
                  <c:v>2729</c:v>
                </c:pt>
                <c:pt idx="7">
                  <c:v>1177</c:v>
                </c:pt>
                <c:pt idx="8">
                  <c:v>29601</c:v>
                </c:pt>
                <c:pt idx="9">
                  <c:v>2297</c:v>
                </c:pt>
                <c:pt idx="10">
                  <c:v>34022</c:v>
                </c:pt>
              </c:numCache>
            </c:numRef>
          </c:val>
        </c:ser>
        <c:ser>
          <c:idx val="3"/>
          <c:order val="3"/>
          <c:tx>
            <c:strRef>
              <c:f>Sheet7!$E$2</c:f>
              <c:strCache>
                <c:ptCount val="1"/>
                <c:pt idx="0">
                  <c:v>2018</c:v>
                </c:pt>
              </c:strCache>
            </c:strRef>
          </c:tx>
          <c:spPr>
            <a:solidFill>
              <a:schemeClr val="accent4"/>
            </a:solidFill>
            <a:ln>
              <a:noFill/>
            </a:ln>
            <a:effectLst/>
          </c:spPr>
          <c:invertIfNegative val="0"/>
          <c:cat>
            <c:strRef>
              <c:f>Sheet7!$A$3:$A$13</c:f>
              <c:strCache>
                <c:ptCount val="11"/>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ამბულატორიული მომსახურება (შესრულებული.სამუშაო)</c:v>
                </c:pt>
                <c:pt idx="4">
                  <c:v>გეგმიური ქირურგიული მომსახურება ( გარდა კარდიოქირურგიისა)</c:v>
                </c:pt>
                <c:pt idx="5">
                  <c:v>ინფექციური დაავადებების მართვა</c:v>
                </c:pt>
                <c:pt idx="6">
                  <c:v>კარდიოქირურგია/ინტერვენციული კარდიოლოგია</c:v>
                </c:pt>
                <c:pt idx="7">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8">
                  <c:v>მშობიარობა და საკეისრო კვეთა</c:v>
                </c:pt>
                <c:pt idx="9">
                  <c:v>სხივური თერაპია</c:v>
                </c:pt>
                <c:pt idx="10">
                  <c:v>ქიმიოთერაპია და ჰორმონოთერაპია</c:v>
                </c:pt>
              </c:strCache>
            </c:strRef>
          </c:cat>
          <c:val>
            <c:numRef>
              <c:f>Sheet7!$E$3:$E$13</c:f>
              <c:numCache>
                <c:formatCode>#,##0</c:formatCode>
                <c:ptCount val="11"/>
                <c:pt idx="0">
                  <c:v>131340</c:v>
                </c:pt>
                <c:pt idx="1">
                  <c:v>372681</c:v>
                </c:pt>
                <c:pt idx="2">
                  <c:v>196910</c:v>
                </c:pt>
                <c:pt idx="3">
                  <c:v>2821</c:v>
                </c:pt>
                <c:pt idx="4">
                  <c:v>65917</c:v>
                </c:pt>
                <c:pt idx="5">
                  <c:v>21457</c:v>
                </c:pt>
                <c:pt idx="6">
                  <c:v>2540</c:v>
                </c:pt>
                <c:pt idx="7">
                  <c:v>1741</c:v>
                </c:pt>
                <c:pt idx="8">
                  <c:v>28923</c:v>
                </c:pt>
                <c:pt idx="9">
                  <c:v>2338</c:v>
                </c:pt>
                <c:pt idx="10">
                  <c:v>38306</c:v>
                </c:pt>
              </c:numCache>
            </c:numRef>
          </c:val>
        </c:ser>
        <c:dLbls>
          <c:showLegendKey val="0"/>
          <c:showVal val="0"/>
          <c:showCatName val="0"/>
          <c:showSerName val="0"/>
          <c:showPercent val="0"/>
          <c:showBubbleSize val="0"/>
        </c:dLbls>
        <c:gapWidth val="182"/>
        <c:axId val="297992864"/>
        <c:axId val="297992472"/>
      </c:barChart>
      <c:catAx>
        <c:axId val="2979928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992472"/>
        <c:crosses val="autoZero"/>
        <c:auto val="1"/>
        <c:lblAlgn val="ctr"/>
        <c:lblOffset val="100"/>
        <c:noMultiLvlLbl val="0"/>
      </c:catAx>
      <c:valAx>
        <c:axId val="29799247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99286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ka-GE"/>
              <a:t>წარმოდგენილი თანხა</a:t>
            </a:r>
            <a:r>
              <a:rPr lang="ka-GE" baseline="0"/>
              <a:t> (8 თვე)</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Sheet5!$B$2</c:f>
              <c:strCache>
                <c:ptCount val="1"/>
                <c:pt idx="0">
                  <c:v>2015</c:v>
                </c:pt>
              </c:strCache>
            </c:strRef>
          </c:tx>
          <c:spPr>
            <a:solidFill>
              <a:schemeClr val="accent1"/>
            </a:solidFill>
            <a:ln>
              <a:noFill/>
            </a:ln>
            <a:effectLst/>
          </c:spPr>
          <c:invertIfNegative val="0"/>
          <c:cat>
            <c:strRef>
              <c:f>Sheet5!$A$3:$A$14</c:f>
              <c:strCache>
                <c:ptCount val="12"/>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ქირურგიული მომსახურება ( გარდა კარდიოქირურგიისა)</c:v>
                </c:pt>
                <c:pt idx="4">
                  <c:v>ინფექციური დაავადებების მართვა</c:v>
                </c:pt>
                <c:pt idx="5">
                  <c:v>კარდიოქირურგია/ინტერვენციული კარდიოლოგია</c:v>
                </c:pt>
                <c:pt idx="6">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7">
                  <c:v>მშობიარობა და საკეისრო კვეთა</c:v>
                </c:pt>
                <c:pt idx="8">
                  <c:v>სხივური თერაპია</c:v>
                </c:pt>
                <c:pt idx="9">
                  <c:v>ქიმიოთერაპია და ჰორმონოთერაპია</c:v>
                </c:pt>
                <c:pt idx="10">
                  <c:v>ქიმიოთერაპია და ჰორმონოთერაპია (მედიკამენტები)</c:v>
                </c:pt>
                <c:pt idx="11">
                  <c:v>გეგმური ამბულატორია</c:v>
                </c:pt>
              </c:strCache>
            </c:strRef>
          </c:cat>
          <c:val>
            <c:numRef>
              <c:f>Sheet5!$B$3:$B$14</c:f>
            </c:numRef>
          </c:val>
        </c:ser>
        <c:ser>
          <c:idx val="1"/>
          <c:order val="1"/>
          <c:tx>
            <c:strRef>
              <c:f>Sheet5!$C$2</c:f>
              <c:strCache>
                <c:ptCount val="1"/>
                <c:pt idx="0">
                  <c:v>2016</c:v>
                </c:pt>
              </c:strCache>
            </c:strRef>
          </c:tx>
          <c:spPr>
            <a:solidFill>
              <a:schemeClr val="accent2"/>
            </a:solidFill>
            <a:ln>
              <a:noFill/>
            </a:ln>
            <a:effectLst/>
          </c:spPr>
          <c:invertIfNegative val="0"/>
          <c:cat>
            <c:strRef>
              <c:f>Sheet5!$A$3:$A$14</c:f>
              <c:strCache>
                <c:ptCount val="12"/>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ქირურგიული მომსახურება ( გარდა კარდიოქირურგიისა)</c:v>
                </c:pt>
                <c:pt idx="4">
                  <c:v>ინფექციური დაავადებების მართვა</c:v>
                </c:pt>
                <c:pt idx="5">
                  <c:v>კარდიოქირურგია/ინტერვენციული კარდიოლოგია</c:v>
                </c:pt>
                <c:pt idx="6">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7">
                  <c:v>მშობიარობა და საკეისრო კვეთა</c:v>
                </c:pt>
                <c:pt idx="8">
                  <c:v>სხივური თერაპია</c:v>
                </c:pt>
                <c:pt idx="9">
                  <c:v>ქიმიოთერაპია და ჰორმონოთერაპია</c:v>
                </c:pt>
                <c:pt idx="10">
                  <c:v>ქიმიოთერაპია და ჰორმონოთერაპია (მედიკამენტები)</c:v>
                </c:pt>
                <c:pt idx="11">
                  <c:v>გეგმური ამბულატორია</c:v>
                </c:pt>
              </c:strCache>
            </c:strRef>
          </c:cat>
          <c:val>
            <c:numRef>
              <c:f>Sheet5!$C$3:$C$14</c:f>
            </c:numRef>
          </c:val>
        </c:ser>
        <c:ser>
          <c:idx val="2"/>
          <c:order val="2"/>
          <c:tx>
            <c:strRef>
              <c:f>Sheet5!$D$2</c:f>
              <c:strCache>
                <c:ptCount val="1"/>
                <c:pt idx="0">
                  <c:v>2017</c:v>
                </c:pt>
              </c:strCache>
            </c:strRef>
          </c:tx>
          <c:spPr>
            <a:solidFill>
              <a:schemeClr val="accent3"/>
            </a:solidFill>
            <a:ln>
              <a:noFill/>
            </a:ln>
            <a:effectLst/>
          </c:spPr>
          <c:invertIfNegative val="0"/>
          <c:cat>
            <c:strRef>
              <c:f>Sheet5!$A$3:$A$14</c:f>
              <c:strCache>
                <c:ptCount val="12"/>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ქირურგიული მომსახურება ( გარდა კარდიოქირურგიისა)</c:v>
                </c:pt>
                <c:pt idx="4">
                  <c:v>ინფექციური დაავადებების მართვა</c:v>
                </c:pt>
                <c:pt idx="5">
                  <c:v>კარდიოქირურგია/ინტერვენციული კარდიოლოგია</c:v>
                </c:pt>
                <c:pt idx="6">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7">
                  <c:v>მშობიარობა და საკეისრო კვეთა</c:v>
                </c:pt>
                <c:pt idx="8">
                  <c:v>სხივური თერაპია</c:v>
                </c:pt>
                <c:pt idx="9">
                  <c:v>ქიმიოთერაპია და ჰორმონოთერაპია</c:v>
                </c:pt>
                <c:pt idx="10">
                  <c:v>ქიმიოთერაპია და ჰორმონოთერაპია (მედიკამენტები)</c:v>
                </c:pt>
                <c:pt idx="11">
                  <c:v>გეგმური ამბულატორია</c:v>
                </c:pt>
              </c:strCache>
            </c:strRef>
          </c:cat>
          <c:val>
            <c:numRef>
              <c:f>Sheet5!$D$3:$D$14</c:f>
              <c:numCache>
                <c:formatCode>#,##0</c:formatCode>
                <c:ptCount val="12"/>
                <c:pt idx="0">
                  <c:v>4714534.7300000004</c:v>
                </c:pt>
                <c:pt idx="1">
                  <c:v>34363994.659999996</c:v>
                </c:pt>
                <c:pt idx="2">
                  <c:v>285811264.45999998</c:v>
                </c:pt>
                <c:pt idx="3">
                  <c:v>70315288.38000001</c:v>
                </c:pt>
                <c:pt idx="4">
                  <c:v>0</c:v>
                </c:pt>
                <c:pt idx="5">
                  <c:v>16469138.470000001</c:v>
                </c:pt>
                <c:pt idx="6">
                  <c:v>811799.95</c:v>
                </c:pt>
                <c:pt idx="7">
                  <c:v>17966063.219999999</c:v>
                </c:pt>
                <c:pt idx="8">
                  <c:v>12923438.07</c:v>
                </c:pt>
                <c:pt idx="9">
                  <c:v>7262628.6799999988</c:v>
                </c:pt>
                <c:pt idx="10">
                  <c:v>10788637.530000001</c:v>
                </c:pt>
                <c:pt idx="11">
                  <c:v>39218479.45000001</c:v>
                </c:pt>
              </c:numCache>
            </c:numRef>
          </c:val>
        </c:ser>
        <c:ser>
          <c:idx val="3"/>
          <c:order val="3"/>
          <c:tx>
            <c:strRef>
              <c:f>Sheet5!$E$2</c:f>
              <c:strCache>
                <c:ptCount val="1"/>
                <c:pt idx="0">
                  <c:v>2018</c:v>
                </c:pt>
              </c:strCache>
            </c:strRef>
          </c:tx>
          <c:spPr>
            <a:solidFill>
              <a:schemeClr val="accent4"/>
            </a:solidFill>
            <a:ln>
              <a:noFill/>
            </a:ln>
            <a:effectLst/>
          </c:spPr>
          <c:invertIfNegative val="0"/>
          <c:cat>
            <c:strRef>
              <c:f>Sheet5!$A$3:$A$14</c:f>
              <c:strCache>
                <c:ptCount val="12"/>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ქირურგიული მომსახურება ( გარდა კარდიოქირურგიისა)</c:v>
                </c:pt>
                <c:pt idx="4">
                  <c:v>ინფექციური დაავადებების მართვა</c:v>
                </c:pt>
                <c:pt idx="5">
                  <c:v>კარდიოქირურგია/ინტერვენციული კარდიოლოგია</c:v>
                </c:pt>
                <c:pt idx="6">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7">
                  <c:v>მშობიარობა და საკეისრო კვეთა</c:v>
                </c:pt>
                <c:pt idx="8">
                  <c:v>სხივური თერაპია</c:v>
                </c:pt>
                <c:pt idx="9">
                  <c:v>ქიმიოთერაპია და ჰორმონოთერაპია</c:v>
                </c:pt>
                <c:pt idx="10">
                  <c:v>ქიმიოთერაპია და ჰორმონოთერაპია (მედიკამენტები)</c:v>
                </c:pt>
                <c:pt idx="11">
                  <c:v>გეგმური ამბულატორია</c:v>
                </c:pt>
              </c:strCache>
            </c:strRef>
          </c:cat>
          <c:val>
            <c:numRef>
              <c:f>Sheet5!$E$3:$E$14</c:f>
              <c:numCache>
                <c:formatCode>#,##0</c:formatCode>
                <c:ptCount val="12"/>
                <c:pt idx="0">
                  <c:v>5121374.24</c:v>
                </c:pt>
                <c:pt idx="1">
                  <c:v>33522856.23</c:v>
                </c:pt>
                <c:pt idx="2">
                  <c:v>299582973.33000004</c:v>
                </c:pt>
                <c:pt idx="3">
                  <c:v>70197813.5</c:v>
                </c:pt>
                <c:pt idx="4">
                  <c:v>14974076.879999999</c:v>
                </c:pt>
                <c:pt idx="5">
                  <c:v>15736783.300000001</c:v>
                </c:pt>
                <c:pt idx="6">
                  <c:v>1238731.83</c:v>
                </c:pt>
                <c:pt idx="7">
                  <c:v>17418153.859999999</c:v>
                </c:pt>
                <c:pt idx="8">
                  <c:v>13481479.749999998</c:v>
                </c:pt>
                <c:pt idx="9">
                  <c:v>8277653.4099999992</c:v>
                </c:pt>
                <c:pt idx="10">
                  <c:v>13182980.048</c:v>
                </c:pt>
                <c:pt idx="11">
                  <c:v>35667153.390000001</c:v>
                </c:pt>
              </c:numCache>
            </c:numRef>
          </c:val>
        </c:ser>
        <c:dLbls>
          <c:showLegendKey val="0"/>
          <c:showVal val="0"/>
          <c:showCatName val="0"/>
          <c:showSerName val="0"/>
          <c:showPercent val="0"/>
          <c:showBubbleSize val="0"/>
        </c:dLbls>
        <c:gapWidth val="182"/>
        <c:axId val="297993256"/>
        <c:axId val="297990120"/>
      </c:barChart>
      <c:catAx>
        <c:axId val="2979932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990120"/>
        <c:crosses val="autoZero"/>
        <c:auto val="1"/>
        <c:lblAlgn val="ctr"/>
        <c:lblOffset val="100"/>
        <c:noMultiLvlLbl val="0"/>
      </c:catAx>
      <c:valAx>
        <c:axId val="2979901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79932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ka-GE" b="1" dirty="0"/>
              <a:t>ხარჯების </a:t>
            </a:r>
            <a:r>
              <a:rPr lang="ka-GE" b="1" dirty="0" smtClean="0"/>
              <a:t>სტრუქტურა 2017</a:t>
            </a:r>
            <a:endParaRPr lang="en-US" b="1" dirty="0"/>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cat>
            <c:strRef>
              <c:f>Sheet5!$A$3:$A$14</c:f>
              <c:strCache>
                <c:ptCount val="12"/>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ქირურგიული მომსახურება ( გარდა კარდიოქირურგიისა)</c:v>
                </c:pt>
                <c:pt idx="4">
                  <c:v>ინფექციური დაავადებების მართვა</c:v>
                </c:pt>
                <c:pt idx="5">
                  <c:v>კარდიოქირურგია/ინტერვენციული კარდიოლოგია</c:v>
                </c:pt>
                <c:pt idx="6">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7">
                  <c:v>მშობიარობა და საკეისრო კვეთა</c:v>
                </c:pt>
                <c:pt idx="8">
                  <c:v>სხივური თერაპია</c:v>
                </c:pt>
                <c:pt idx="9">
                  <c:v>ქიმიოთერაპია და ჰორმონოთერაპია</c:v>
                </c:pt>
                <c:pt idx="10">
                  <c:v>ქიმიოთერაპია და ჰორმონოთერაპია (მედიკამენტები)</c:v>
                </c:pt>
                <c:pt idx="11">
                  <c:v>გეგმური ამბულატორია</c:v>
                </c:pt>
              </c:strCache>
            </c:strRef>
          </c:cat>
          <c:val>
            <c:numRef>
              <c:f>Sheet5!$B$3:$B$14</c:f>
            </c:numRef>
          </c:val>
        </c:ser>
        <c:ser>
          <c:idx val="1"/>
          <c:order val="1"/>
          <c:cat>
            <c:strRef>
              <c:f>Sheet5!$A$3:$A$14</c:f>
              <c:strCache>
                <c:ptCount val="12"/>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ქირურგიული მომსახურება ( გარდა კარდიოქირურგიისა)</c:v>
                </c:pt>
                <c:pt idx="4">
                  <c:v>ინფექციური დაავადებების მართვა</c:v>
                </c:pt>
                <c:pt idx="5">
                  <c:v>კარდიოქირურგია/ინტერვენციული კარდიოლოგია</c:v>
                </c:pt>
                <c:pt idx="6">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7">
                  <c:v>მშობიარობა და საკეისრო კვეთა</c:v>
                </c:pt>
                <c:pt idx="8">
                  <c:v>სხივური თერაპია</c:v>
                </c:pt>
                <c:pt idx="9">
                  <c:v>ქიმიოთერაპია და ჰორმონოთერაპია</c:v>
                </c:pt>
                <c:pt idx="10">
                  <c:v>ქიმიოთერაპია და ჰორმონოთერაპია (მედიკამენტები)</c:v>
                </c:pt>
                <c:pt idx="11">
                  <c:v>გეგმური ამბულატორია</c:v>
                </c:pt>
              </c:strCache>
            </c:strRef>
          </c:cat>
          <c:val>
            <c:numRef>
              <c:f>Sheet5!$C$3:$C$14</c:f>
            </c:numRef>
          </c:val>
        </c:ser>
        <c:ser>
          <c:idx val="2"/>
          <c:order val="2"/>
          <c:dPt>
            <c:idx val="0"/>
            <c:bubble3D val="0"/>
            <c:spPr>
              <a:solidFill>
                <a:schemeClr val="accent1"/>
              </a:solidFill>
              <a:ln w="25400">
                <a:solidFill>
                  <a:schemeClr val="lt1"/>
                </a:solidFill>
              </a:ln>
              <a:effectLst/>
              <a:sp3d contourW="25400">
                <a:contourClr>
                  <a:schemeClr val="lt1"/>
                </a:contourClr>
              </a:sp3d>
            </c:spPr>
          </c:dPt>
          <c:dPt>
            <c:idx val="1"/>
            <c:bubble3D val="0"/>
            <c:spPr>
              <a:solidFill>
                <a:schemeClr val="accent2"/>
              </a:solidFill>
              <a:ln w="25400">
                <a:solidFill>
                  <a:schemeClr val="lt1"/>
                </a:solidFill>
              </a:ln>
              <a:effectLst/>
              <a:sp3d contourW="25400">
                <a:contourClr>
                  <a:schemeClr val="lt1"/>
                </a:contourClr>
              </a:sp3d>
            </c:spPr>
          </c:dPt>
          <c:dPt>
            <c:idx val="2"/>
            <c:bubble3D val="0"/>
            <c:spPr>
              <a:solidFill>
                <a:schemeClr val="accent3"/>
              </a:solidFill>
              <a:ln w="25400">
                <a:solidFill>
                  <a:schemeClr val="lt1"/>
                </a:solidFill>
              </a:ln>
              <a:effectLst/>
              <a:sp3d contourW="25400">
                <a:contourClr>
                  <a:schemeClr val="lt1"/>
                </a:contourClr>
              </a:sp3d>
            </c:spPr>
          </c:dPt>
          <c:dPt>
            <c:idx val="3"/>
            <c:bubble3D val="0"/>
            <c:spPr>
              <a:solidFill>
                <a:schemeClr val="accent4"/>
              </a:solidFill>
              <a:ln w="25400">
                <a:solidFill>
                  <a:schemeClr val="lt1"/>
                </a:solidFill>
              </a:ln>
              <a:effectLst/>
              <a:sp3d contourW="25400">
                <a:contourClr>
                  <a:schemeClr val="lt1"/>
                </a:contourClr>
              </a:sp3d>
            </c:spPr>
          </c:dPt>
          <c:dPt>
            <c:idx val="4"/>
            <c:bubble3D val="0"/>
            <c:spPr>
              <a:solidFill>
                <a:schemeClr val="accent5"/>
              </a:solidFill>
              <a:ln w="25400">
                <a:solidFill>
                  <a:schemeClr val="lt1"/>
                </a:solidFill>
              </a:ln>
              <a:effectLst/>
              <a:sp3d contourW="25400">
                <a:contourClr>
                  <a:schemeClr val="lt1"/>
                </a:contourClr>
              </a:sp3d>
            </c:spPr>
          </c:dPt>
          <c:dPt>
            <c:idx val="5"/>
            <c:bubble3D val="0"/>
            <c:spPr>
              <a:solidFill>
                <a:schemeClr val="accent6"/>
              </a:solidFill>
              <a:ln w="25400">
                <a:solidFill>
                  <a:schemeClr val="lt1"/>
                </a:solidFill>
              </a:ln>
              <a:effectLst/>
              <a:sp3d contourW="25400">
                <a:contourClr>
                  <a:schemeClr val="lt1"/>
                </a:contourClr>
              </a:sp3d>
            </c:spPr>
          </c:dPt>
          <c:dPt>
            <c:idx val="6"/>
            <c:bubble3D val="0"/>
            <c:spPr>
              <a:solidFill>
                <a:schemeClr val="accent1">
                  <a:lumMod val="60000"/>
                </a:schemeClr>
              </a:solidFill>
              <a:ln w="25400">
                <a:solidFill>
                  <a:schemeClr val="lt1"/>
                </a:solidFill>
              </a:ln>
              <a:effectLst/>
              <a:sp3d contourW="25400">
                <a:contourClr>
                  <a:schemeClr val="lt1"/>
                </a:contourClr>
              </a:sp3d>
            </c:spPr>
          </c:dPt>
          <c:dPt>
            <c:idx val="7"/>
            <c:bubble3D val="0"/>
            <c:spPr>
              <a:solidFill>
                <a:schemeClr val="accent2">
                  <a:lumMod val="60000"/>
                </a:schemeClr>
              </a:solidFill>
              <a:ln w="25400">
                <a:solidFill>
                  <a:schemeClr val="lt1"/>
                </a:solidFill>
              </a:ln>
              <a:effectLst/>
              <a:sp3d contourW="25400">
                <a:contourClr>
                  <a:schemeClr val="lt1"/>
                </a:contourClr>
              </a:sp3d>
            </c:spPr>
          </c:dPt>
          <c:dPt>
            <c:idx val="8"/>
            <c:bubble3D val="0"/>
            <c:spPr>
              <a:solidFill>
                <a:schemeClr val="accent3">
                  <a:lumMod val="60000"/>
                </a:schemeClr>
              </a:solidFill>
              <a:ln w="25400">
                <a:solidFill>
                  <a:schemeClr val="lt1"/>
                </a:solidFill>
              </a:ln>
              <a:effectLst/>
              <a:sp3d contourW="25400">
                <a:contourClr>
                  <a:schemeClr val="lt1"/>
                </a:contourClr>
              </a:sp3d>
            </c:spPr>
          </c:dPt>
          <c:dPt>
            <c:idx val="9"/>
            <c:bubble3D val="0"/>
            <c:spPr>
              <a:solidFill>
                <a:schemeClr val="accent4">
                  <a:lumMod val="60000"/>
                </a:schemeClr>
              </a:solidFill>
              <a:ln w="25400">
                <a:solidFill>
                  <a:schemeClr val="lt1"/>
                </a:solidFill>
              </a:ln>
              <a:effectLst/>
              <a:sp3d contourW="25400">
                <a:contourClr>
                  <a:schemeClr val="lt1"/>
                </a:contourClr>
              </a:sp3d>
            </c:spPr>
          </c:dPt>
          <c:dPt>
            <c:idx val="10"/>
            <c:bubble3D val="0"/>
            <c:spPr>
              <a:solidFill>
                <a:schemeClr val="accent5">
                  <a:lumMod val="60000"/>
                </a:schemeClr>
              </a:solidFill>
              <a:ln w="25400">
                <a:solidFill>
                  <a:schemeClr val="lt1"/>
                </a:solidFill>
              </a:ln>
              <a:effectLst/>
              <a:sp3d contourW="25400">
                <a:contourClr>
                  <a:schemeClr val="lt1"/>
                </a:contourClr>
              </a:sp3d>
            </c:spPr>
          </c:dPt>
          <c:dPt>
            <c:idx val="11"/>
            <c:bubble3D val="0"/>
            <c:spPr>
              <a:solidFill>
                <a:schemeClr val="accent6">
                  <a:lumMod val="60000"/>
                </a:schemeClr>
              </a:solidFill>
              <a:ln w="25400">
                <a:solidFill>
                  <a:schemeClr val="lt1"/>
                </a:solidFill>
              </a:ln>
              <a:effectLst/>
              <a:sp3d contourW="25400">
                <a:contourClr>
                  <a:schemeClr val="lt1"/>
                </a:contourClr>
              </a:sp3d>
            </c:spPr>
          </c:dPt>
          <c:dLbls>
            <c:dLbl>
              <c:idx val="11"/>
              <c:layout/>
              <c:tx>
                <c:rich>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fld id="{8AC057B6-B35A-441A-AF33-6EB4E63E6650}" type="CATEGORYNAME">
                      <a:rPr lang="ka-GE" b="0">
                        <a:solidFill>
                          <a:schemeClr val="bg1"/>
                        </a:solidFill>
                      </a:rPr>
                      <a:pPr>
                        <a:defRPr>
                          <a:solidFill>
                            <a:schemeClr val="bg1"/>
                          </a:solidFill>
                        </a:defRPr>
                      </a:pPr>
                      <a:t>[CATEGORY NAME]</a:t>
                    </a:fld>
                    <a:r>
                      <a:rPr lang="ka-GE" b="0" baseline="0" dirty="0">
                        <a:solidFill>
                          <a:schemeClr val="bg1"/>
                        </a:solidFill>
                      </a:rPr>
                      <a:t>
</a:t>
                    </a:r>
                    <a:fld id="{F53FDCA9-5AE7-43B2-A65D-6D37ED1ED44A}" type="PERCENTAGE">
                      <a:rPr lang="ka-GE" b="0" baseline="0">
                        <a:solidFill>
                          <a:schemeClr val="bg1"/>
                        </a:solidFill>
                      </a:rPr>
                      <a:pPr>
                        <a:defRPr>
                          <a:solidFill>
                            <a:schemeClr val="bg1"/>
                          </a:solidFill>
                        </a:defRPr>
                      </a:pPr>
                      <a:t>[PERCENTAGE]</a:t>
                    </a:fld>
                    <a:endParaRPr lang="ka-GE" b="0" baseline="0" dirty="0">
                      <a:solidFill>
                        <a:schemeClr val="bg1"/>
                      </a:solidFill>
                    </a:endParaRPr>
                  </a:p>
                </c:rich>
              </c:tx>
              <c:numFmt formatCode="0.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Sheet5!$A$3:$A$14</c:f>
              <c:strCache>
                <c:ptCount val="12"/>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ქირურგიული მომსახურება ( გარდა კარდიოქირურგიისა)</c:v>
                </c:pt>
                <c:pt idx="4">
                  <c:v>ინფექციური დაავადებების მართვა</c:v>
                </c:pt>
                <c:pt idx="5">
                  <c:v>კარდიოქირურგია/ინტერვენციული კარდიოლოგია</c:v>
                </c:pt>
                <c:pt idx="6">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7">
                  <c:v>მშობიარობა და საკეისრო კვეთა</c:v>
                </c:pt>
                <c:pt idx="8">
                  <c:v>სხივური თერაპია</c:v>
                </c:pt>
                <c:pt idx="9">
                  <c:v>ქიმიოთერაპია და ჰორმონოთერაპია</c:v>
                </c:pt>
                <c:pt idx="10">
                  <c:v>ქიმიოთერაპია და ჰორმონოთერაპია (მედიკამენტები)</c:v>
                </c:pt>
                <c:pt idx="11">
                  <c:v>გეგმური ამბულატორია</c:v>
                </c:pt>
              </c:strCache>
            </c:strRef>
          </c:cat>
          <c:val>
            <c:numRef>
              <c:f>Sheet5!$D$3:$D$14</c:f>
              <c:numCache>
                <c:formatCode>#,##0</c:formatCode>
                <c:ptCount val="12"/>
                <c:pt idx="0">
                  <c:v>4714534.7300000004</c:v>
                </c:pt>
                <c:pt idx="1">
                  <c:v>34363994.659999996</c:v>
                </c:pt>
                <c:pt idx="2">
                  <c:v>285811264.45999998</c:v>
                </c:pt>
                <c:pt idx="3">
                  <c:v>70315288.38000001</c:v>
                </c:pt>
                <c:pt idx="4">
                  <c:v>0</c:v>
                </c:pt>
                <c:pt idx="5">
                  <c:v>16469138.470000001</c:v>
                </c:pt>
                <c:pt idx="6">
                  <c:v>811799.95</c:v>
                </c:pt>
                <c:pt idx="7">
                  <c:v>17966063.219999999</c:v>
                </c:pt>
                <c:pt idx="8">
                  <c:v>12923438.07</c:v>
                </c:pt>
                <c:pt idx="9">
                  <c:v>7262628.6799999988</c:v>
                </c:pt>
                <c:pt idx="10">
                  <c:v>10788637.530000001</c:v>
                </c:pt>
                <c:pt idx="11">
                  <c:v>39218479.45000001</c:v>
                </c:pt>
              </c:numCache>
            </c:numRef>
          </c:val>
        </c:ser>
        <c:dLbls>
          <c:showLegendKey val="0"/>
          <c:showVal val="0"/>
          <c:showCatName val="0"/>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ka-GE" b="1"/>
              <a:t>ხარჯების</a:t>
            </a:r>
            <a:r>
              <a:rPr lang="ka-GE" b="1" baseline="0"/>
              <a:t> სტრქუტრა 2018</a:t>
            </a:r>
            <a:endParaRPr lang="en-US" b="1"/>
          </a:p>
        </c:rich>
      </c:tx>
      <c:layout>
        <c:manualLayout>
          <c:xMode val="edge"/>
          <c:yMode val="edge"/>
          <c:x val="0.40262427590830724"/>
          <c:y val="1.0082935718982389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cat>
            <c:strRef>
              <c:f>Sheet5!$A$47:$A$58</c:f>
              <c:strCache>
                <c:ptCount val="12"/>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ქირურგიული მომსახურება ( გარდა კარდიოქირურგიისა)</c:v>
                </c:pt>
                <c:pt idx="4">
                  <c:v>ინფექციური დაავადებების მართვა</c:v>
                </c:pt>
                <c:pt idx="5">
                  <c:v>კარდიოქირურგია/ინტერვენციული კარდიოლოგია</c:v>
                </c:pt>
                <c:pt idx="6">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7">
                  <c:v>მშობიარობა და საკეისრო კვეთა</c:v>
                </c:pt>
                <c:pt idx="8">
                  <c:v>სხივური თერაპია</c:v>
                </c:pt>
                <c:pt idx="9">
                  <c:v>ქიმიოთერაპია და ჰორმონოთერაპია</c:v>
                </c:pt>
                <c:pt idx="10">
                  <c:v>ქიმიოთერაპია და ჰორმონოთერაპია (მედიკამენტები)</c:v>
                </c:pt>
                <c:pt idx="11">
                  <c:v>გეგმური ამბულატორია</c:v>
                </c:pt>
              </c:strCache>
            </c:strRef>
          </c:cat>
          <c:val>
            <c:numRef>
              <c:f>Sheet5!$B$47:$B$58</c:f>
            </c:numRef>
          </c:val>
        </c:ser>
        <c:ser>
          <c:idx val="1"/>
          <c:order val="1"/>
          <c:cat>
            <c:strRef>
              <c:f>Sheet5!$A$47:$A$58</c:f>
              <c:strCache>
                <c:ptCount val="12"/>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ქირურგიული მომსახურება ( გარდა კარდიოქირურგიისა)</c:v>
                </c:pt>
                <c:pt idx="4">
                  <c:v>ინფექციური დაავადებების მართვა</c:v>
                </c:pt>
                <c:pt idx="5">
                  <c:v>კარდიოქირურგია/ინტერვენციული კარდიოლოგია</c:v>
                </c:pt>
                <c:pt idx="6">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7">
                  <c:v>მშობიარობა და საკეისრო კვეთა</c:v>
                </c:pt>
                <c:pt idx="8">
                  <c:v>სხივური თერაპია</c:v>
                </c:pt>
                <c:pt idx="9">
                  <c:v>ქიმიოთერაპია და ჰორმონოთერაპია</c:v>
                </c:pt>
                <c:pt idx="10">
                  <c:v>ქიმიოთერაპია და ჰორმონოთერაპია (მედიკამენტები)</c:v>
                </c:pt>
                <c:pt idx="11">
                  <c:v>გეგმური ამბულატორია</c:v>
                </c:pt>
              </c:strCache>
            </c:strRef>
          </c:cat>
          <c:val>
            <c:numRef>
              <c:f>Sheet5!$C$47:$C$58</c:f>
            </c:numRef>
          </c:val>
        </c:ser>
        <c:ser>
          <c:idx val="2"/>
          <c:order val="2"/>
          <c:dPt>
            <c:idx val="0"/>
            <c:bubble3D val="0"/>
            <c:spPr>
              <a:solidFill>
                <a:schemeClr val="accent1"/>
              </a:solidFill>
              <a:ln w="25400">
                <a:solidFill>
                  <a:schemeClr val="lt1"/>
                </a:solidFill>
              </a:ln>
              <a:effectLst/>
              <a:sp3d contourW="25400">
                <a:contourClr>
                  <a:schemeClr val="lt1"/>
                </a:contourClr>
              </a:sp3d>
            </c:spPr>
          </c:dPt>
          <c:dPt>
            <c:idx val="1"/>
            <c:bubble3D val="0"/>
            <c:spPr>
              <a:solidFill>
                <a:schemeClr val="accent2"/>
              </a:solidFill>
              <a:ln w="25400">
                <a:solidFill>
                  <a:schemeClr val="lt1"/>
                </a:solidFill>
              </a:ln>
              <a:effectLst/>
              <a:sp3d contourW="25400">
                <a:contourClr>
                  <a:schemeClr val="lt1"/>
                </a:contourClr>
              </a:sp3d>
            </c:spPr>
          </c:dPt>
          <c:dPt>
            <c:idx val="2"/>
            <c:bubble3D val="0"/>
            <c:spPr>
              <a:solidFill>
                <a:schemeClr val="accent3"/>
              </a:solidFill>
              <a:ln w="25400">
                <a:solidFill>
                  <a:schemeClr val="lt1"/>
                </a:solidFill>
              </a:ln>
              <a:effectLst/>
              <a:sp3d contourW="25400">
                <a:contourClr>
                  <a:schemeClr val="lt1"/>
                </a:contourClr>
              </a:sp3d>
            </c:spPr>
          </c:dPt>
          <c:dPt>
            <c:idx val="3"/>
            <c:bubble3D val="0"/>
            <c:spPr>
              <a:solidFill>
                <a:schemeClr val="accent4"/>
              </a:solidFill>
              <a:ln w="25400">
                <a:solidFill>
                  <a:schemeClr val="lt1"/>
                </a:solidFill>
              </a:ln>
              <a:effectLst/>
              <a:sp3d contourW="25400">
                <a:contourClr>
                  <a:schemeClr val="lt1"/>
                </a:contourClr>
              </a:sp3d>
            </c:spPr>
          </c:dPt>
          <c:dPt>
            <c:idx val="4"/>
            <c:bubble3D val="0"/>
            <c:spPr>
              <a:solidFill>
                <a:schemeClr val="accent5"/>
              </a:solidFill>
              <a:ln w="25400">
                <a:solidFill>
                  <a:schemeClr val="lt1"/>
                </a:solidFill>
              </a:ln>
              <a:effectLst/>
              <a:sp3d contourW="25400">
                <a:contourClr>
                  <a:schemeClr val="lt1"/>
                </a:contourClr>
              </a:sp3d>
            </c:spPr>
          </c:dPt>
          <c:dPt>
            <c:idx val="5"/>
            <c:bubble3D val="0"/>
            <c:spPr>
              <a:solidFill>
                <a:schemeClr val="accent6"/>
              </a:solidFill>
              <a:ln w="25400">
                <a:solidFill>
                  <a:schemeClr val="lt1"/>
                </a:solidFill>
              </a:ln>
              <a:effectLst/>
              <a:sp3d contourW="25400">
                <a:contourClr>
                  <a:schemeClr val="lt1"/>
                </a:contourClr>
              </a:sp3d>
            </c:spPr>
          </c:dPt>
          <c:dPt>
            <c:idx val="6"/>
            <c:bubble3D val="0"/>
            <c:spPr>
              <a:solidFill>
                <a:schemeClr val="accent1">
                  <a:lumMod val="60000"/>
                </a:schemeClr>
              </a:solidFill>
              <a:ln w="25400">
                <a:solidFill>
                  <a:schemeClr val="lt1"/>
                </a:solidFill>
              </a:ln>
              <a:effectLst/>
              <a:sp3d contourW="25400">
                <a:contourClr>
                  <a:schemeClr val="lt1"/>
                </a:contourClr>
              </a:sp3d>
            </c:spPr>
          </c:dPt>
          <c:dPt>
            <c:idx val="7"/>
            <c:bubble3D val="0"/>
            <c:spPr>
              <a:solidFill>
                <a:schemeClr val="accent2">
                  <a:lumMod val="60000"/>
                </a:schemeClr>
              </a:solidFill>
              <a:ln w="25400">
                <a:solidFill>
                  <a:schemeClr val="lt1"/>
                </a:solidFill>
              </a:ln>
              <a:effectLst/>
              <a:sp3d contourW="25400">
                <a:contourClr>
                  <a:schemeClr val="lt1"/>
                </a:contourClr>
              </a:sp3d>
            </c:spPr>
          </c:dPt>
          <c:dPt>
            <c:idx val="8"/>
            <c:bubble3D val="0"/>
            <c:spPr>
              <a:solidFill>
                <a:schemeClr val="accent3">
                  <a:lumMod val="60000"/>
                </a:schemeClr>
              </a:solidFill>
              <a:ln w="25400">
                <a:solidFill>
                  <a:schemeClr val="lt1"/>
                </a:solidFill>
              </a:ln>
              <a:effectLst/>
              <a:sp3d contourW="25400">
                <a:contourClr>
                  <a:schemeClr val="lt1"/>
                </a:contourClr>
              </a:sp3d>
            </c:spPr>
          </c:dPt>
          <c:dPt>
            <c:idx val="9"/>
            <c:bubble3D val="0"/>
            <c:spPr>
              <a:solidFill>
                <a:schemeClr val="accent4">
                  <a:lumMod val="60000"/>
                </a:schemeClr>
              </a:solidFill>
              <a:ln w="25400">
                <a:solidFill>
                  <a:schemeClr val="lt1"/>
                </a:solidFill>
              </a:ln>
              <a:effectLst/>
              <a:sp3d contourW="25400">
                <a:contourClr>
                  <a:schemeClr val="lt1"/>
                </a:contourClr>
              </a:sp3d>
            </c:spPr>
          </c:dPt>
          <c:dPt>
            <c:idx val="10"/>
            <c:bubble3D val="0"/>
            <c:spPr>
              <a:solidFill>
                <a:schemeClr val="accent5">
                  <a:lumMod val="60000"/>
                </a:schemeClr>
              </a:solidFill>
              <a:ln w="25400">
                <a:solidFill>
                  <a:schemeClr val="lt1"/>
                </a:solidFill>
              </a:ln>
              <a:effectLst/>
              <a:sp3d contourW="25400">
                <a:contourClr>
                  <a:schemeClr val="lt1"/>
                </a:contourClr>
              </a:sp3d>
            </c:spPr>
          </c:dPt>
          <c:dPt>
            <c:idx val="11"/>
            <c:bubble3D val="0"/>
            <c:spPr>
              <a:solidFill>
                <a:schemeClr val="accent6">
                  <a:lumMod val="60000"/>
                </a:schemeClr>
              </a:solidFill>
              <a:ln w="25400">
                <a:solidFill>
                  <a:schemeClr val="lt1"/>
                </a:solidFill>
              </a:ln>
              <a:effectLst/>
              <a:sp3d contourW="25400">
                <a:contourClr>
                  <a:schemeClr val="lt1"/>
                </a:contourClr>
              </a:sp3d>
            </c:spPr>
          </c:dPt>
          <c:dLbls>
            <c:dLbl>
              <c:idx val="11"/>
              <c:numFmt formatCode="0.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mn-lt"/>
                      <a:ea typeface="+mn-ea"/>
                      <a:cs typeface="+mn-cs"/>
                    </a:defRPr>
                  </a:pPr>
                  <a:endParaRPr lang="en-US"/>
                </a:p>
              </c:txPr>
              <c:showLegendKey val="0"/>
              <c:showVal val="0"/>
              <c:showCatName val="1"/>
              <c:showSerName val="0"/>
              <c:showPercent val="1"/>
              <c:showBubbleSize val="0"/>
            </c:dLbl>
            <c:numFmt formatCode="0.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Sheet5!$A$47:$A$58</c:f>
              <c:strCache>
                <c:ptCount val="12"/>
                <c:pt idx="0">
                  <c:v>გადაუდებელი ამბულატორიული მომსახურება - იმუნიზაცია</c:v>
                </c:pt>
                <c:pt idx="1">
                  <c:v>გადაუდებელი ამბულატორიული მომსახურება - სხვა</c:v>
                </c:pt>
                <c:pt idx="2">
                  <c:v>გადაუდებელი სტაციონარული მომსახურება</c:v>
                </c:pt>
                <c:pt idx="3">
                  <c:v>გეგმიური ქირურგიული მომსახურება ( გარდა კარდიოქირურგიისა)</c:v>
                </c:pt>
                <c:pt idx="4">
                  <c:v>ინფექციური დაავადებების მართვა</c:v>
                </c:pt>
                <c:pt idx="5">
                  <c:v>კარდიოქირურგია/ინტერვენციული კარდიოლოგია</c:v>
                </c:pt>
                <c:pt idx="6">
                  <c:v>მაღალი რისკის ორსულთა, მშობიარეთა და მელოგინეთა სტაციონარული სამედიცინო მომსახურების კომპონენტი</c:v>
                </c:pt>
                <c:pt idx="7">
                  <c:v>მშობიარობა და საკეისრო კვეთა</c:v>
                </c:pt>
                <c:pt idx="8">
                  <c:v>სხივური თერაპია</c:v>
                </c:pt>
                <c:pt idx="9">
                  <c:v>ქიმიოთერაპია და ჰორმონოთერაპია</c:v>
                </c:pt>
                <c:pt idx="10">
                  <c:v>ქიმიოთერაპია და ჰორმონოთერაპია (მედიკამენტები)</c:v>
                </c:pt>
                <c:pt idx="11">
                  <c:v>გეგმური ამბულატორია</c:v>
                </c:pt>
              </c:strCache>
            </c:strRef>
          </c:cat>
          <c:val>
            <c:numRef>
              <c:f>Sheet5!$D$47:$D$58</c:f>
              <c:numCache>
                <c:formatCode>#,##0</c:formatCode>
                <c:ptCount val="12"/>
                <c:pt idx="0">
                  <c:v>5121374.24</c:v>
                </c:pt>
                <c:pt idx="1">
                  <c:v>33522856.23</c:v>
                </c:pt>
                <c:pt idx="2">
                  <c:v>299582973.33000004</c:v>
                </c:pt>
                <c:pt idx="3">
                  <c:v>70197813.5</c:v>
                </c:pt>
                <c:pt idx="4">
                  <c:v>14974076.879999999</c:v>
                </c:pt>
                <c:pt idx="5">
                  <c:v>15736783.300000001</c:v>
                </c:pt>
                <c:pt idx="6">
                  <c:v>1238731.83</c:v>
                </c:pt>
                <c:pt idx="7">
                  <c:v>17418153.859999999</c:v>
                </c:pt>
                <c:pt idx="8">
                  <c:v>13481479.749999998</c:v>
                </c:pt>
                <c:pt idx="9">
                  <c:v>8277653.4099999992</c:v>
                </c:pt>
                <c:pt idx="10">
                  <c:v>13182980.048</c:v>
                </c:pt>
                <c:pt idx="11">
                  <c:v>35667153.390000001</c:v>
                </c:pt>
              </c:numCache>
            </c:numRef>
          </c:val>
        </c:ser>
        <c:dLbls>
          <c:showLegendKey val="0"/>
          <c:showVal val="0"/>
          <c:showCatName val="0"/>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რაოდ. !PivotTable8</c:name>
    <c:fmtId val="36"/>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რაოდ. '!$B$3:$B$4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გადაუდებელი სტაციონარული მომსახურება</c:v>
                </c:pt>
              </c:strCache>
            </c:strRef>
          </c:cat>
          <c:val>
            <c:numRef>
              <c:f>'კომპ. სრული რაოდ. '!$B$5:$B$6</c:f>
              <c:numCache>
                <c:formatCode>_(* #,##0_);_(* \(#,##0\);_(* "-"_);_(@_)</c:formatCode>
                <c:ptCount val="1"/>
                <c:pt idx="0">
                  <c:v>236258</c:v>
                </c:pt>
              </c:numCache>
            </c:numRef>
          </c:val>
        </c:ser>
        <c:ser>
          <c:idx val="1"/>
          <c:order val="1"/>
          <c:tx>
            <c:strRef>
              <c:f>'კომპ. სრული რაოდ. '!$C$3:$C$4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გადაუდებელი სტაციონარული მომსახურება</c:v>
                </c:pt>
              </c:strCache>
            </c:strRef>
          </c:cat>
          <c:val>
            <c:numRef>
              <c:f>'კომპ. სრული რაოდ. '!$C$5:$C$6</c:f>
              <c:numCache>
                <c:formatCode>_(* #,##0_);_(* \(#,##0\);_(* "-"_);_(@_)</c:formatCode>
                <c:ptCount val="1"/>
                <c:pt idx="0">
                  <c:v>277673</c:v>
                </c:pt>
              </c:numCache>
            </c:numRef>
          </c:val>
        </c:ser>
        <c:ser>
          <c:idx val="2"/>
          <c:order val="2"/>
          <c:tx>
            <c:strRef>
              <c:f>'კომპ. სრული რაოდ. '!$D$3:$D$4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გადაუდებელი სტაციონარული მომსახურება</c:v>
                </c:pt>
              </c:strCache>
            </c:strRef>
          </c:cat>
          <c:val>
            <c:numRef>
              <c:f>'კომპ. სრული რაოდ. '!$D$5:$D$6</c:f>
              <c:numCache>
                <c:formatCode>_(* #,##0_);_(* \(#,##0\);_(* "-"_);_(@_)</c:formatCode>
                <c:ptCount val="1"/>
                <c:pt idx="0">
                  <c:v>280661</c:v>
                </c:pt>
              </c:numCache>
            </c:numRef>
          </c:val>
        </c:ser>
        <c:ser>
          <c:idx val="3"/>
          <c:order val="3"/>
          <c:tx>
            <c:strRef>
              <c:f>'კომპ. სრული რაოდ. '!$E$3:$E$4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გადაუდებელი სტაციონარული მომსახურება</c:v>
                </c:pt>
              </c:strCache>
            </c:strRef>
          </c:cat>
          <c:val>
            <c:numRef>
              <c:f>'კომპ. სრული რაოდ. '!$E$5:$E$6</c:f>
              <c:numCache>
                <c:formatCode>_(* #,##0_);_(* \(#,##0\);_(* "-"_);_(@_)</c:formatCode>
                <c:ptCount val="1"/>
                <c:pt idx="0">
                  <c:v>196910</c:v>
                </c:pt>
              </c:numCache>
            </c:numRef>
          </c:val>
        </c:ser>
        <c:dLbls>
          <c:showLegendKey val="0"/>
          <c:showVal val="0"/>
          <c:showCatName val="0"/>
          <c:showSerName val="0"/>
          <c:showPercent val="0"/>
          <c:showBubbleSize val="0"/>
        </c:dLbls>
        <c:gapWidth val="219"/>
        <c:overlap val="-27"/>
        <c:axId val="290071408"/>
        <c:axId val="290067096"/>
      </c:barChart>
      <c:catAx>
        <c:axId val="290071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67096"/>
        <c:crosses val="autoZero"/>
        <c:auto val="1"/>
        <c:lblAlgn val="ctr"/>
        <c:lblOffset val="100"/>
        <c:noMultiLvlLbl val="0"/>
      </c:catAx>
      <c:valAx>
        <c:axId val="290067096"/>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7140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თანხა!PivotTable7</c:name>
    <c:fmtId val="7"/>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გადაუდებელი სტაციონარული მომსახურება</c:v>
                </c:pt>
              </c:strCache>
            </c:strRef>
          </c:cat>
          <c:val>
            <c:numRef>
              <c:f>'კომპ. სრული თანხა'!$B$5:$B$6</c:f>
              <c:numCache>
                <c:formatCode>_(* #,##0.00_);_(* \(#,##0.00\);_(* "-"??_);_(@_)</c:formatCode>
                <c:ptCount val="1"/>
                <c:pt idx="0">
                  <c:v>357939170.48000008</c:v>
                </c:pt>
              </c:numCache>
            </c:numRef>
          </c:val>
        </c:ser>
        <c:ser>
          <c:idx val="1"/>
          <c:order val="1"/>
          <c:tx>
            <c:strRef>
              <c:f>'კომპ. სრული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გადაუდებელი სტაციონარული მომსახურება</c:v>
                </c:pt>
              </c:strCache>
            </c:strRef>
          </c:cat>
          <c:val>
            <c:numRef>
              <c:f>'კომპ. სრული თანხა'!$C$5:$C$6</c:f>
              <c:numCache>
                <c:formatCode>_(* #,##0.00_);_(* \(#,##0.00\);_(* "-"??_);_(@_)</c:formatCode>
                <c:ptCount val="1"/>
                <c:pt idx="0">
                  <c:v>412582993.66000003</c:v>
                </c:pt>
              </c:numCache>
            </c:numRef>
          </c:val>
        </c:ser>
        <c:ser>
          <c:idx val="2"/>
          <c:order val="2"/>
          <c:tx>
            <c:strRef>
              <c:f>'კომპ. სრული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გადაუდებელი სტაციონარული მომსახურება</c:v>
                </c:pt>
              </c:strCache>
            </c:strRef>
          </c:cat>
          <c:val>
            <c:numRef>
              <c:f>'კომპ. სრული თანხა'!$D$5:$D$6</c:f>
              <c:numCache>
                <c:formatCode>_(* #,##0.00_);_(* \(#,##0.00\);_(* "-"??_);_(@_)</c:formatCode>
                <c:ptCount val="1"/>
                <c:pt idx="0">
                  <c:v>425917645.70000005</c:v>
                </c:pt>
              </c:numCache>
            </c:numRef>
          </c:val>
        </c:ser>
        <c:ser>
          <c:idx val="3"/>
          <c:order val="3"/>
          <c:tx>
            <c:strRef>
              <c:f>'კომპ. სრული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თანხა'!$A$5:$A$6</c:f>
              <c:strCache>
                <c:ptCount val="1"/>
                <c:pt idx="0">
                  <c:v>გადაუდებელი სტაციონარული მომსახურება</c:v>
                </c:pt>
              </c:strCache>
            </c:strRef>
          </c:cat>
          <c:val>
            <c:numRef>
              <c:f>'კომპ. სრული თანხა'!$E$5:$E$6</c:f>
              <c:numCache>
                <c:formatCode>_(* #,##0.00_);_(* \(#,##0.00\);_(* "-"??_);_(@_)</c:formatCode>
                <c:ptCount val="1"/>
                <c:pt idx="0">
                  <c:v>299582973.33000004</c:v>
                </c:pt>
              </c:numCache>
            </c:numRef>
          </c:val>
        </c:ser>
        <c:dLbls>
          <c:showLegendKey val="0"/>
          <c:showVal val="0"/>
          <c:showCatName val="0"/>
          <c:showSerName val="0"/>
          <c:showPercent val="0"/>
          <c:showBubbleSize val="0"/>
        </c:dLbls>
        <c:gapWidth val="219"/>
        <c:overlap val="-27"/>
        <c:axId val="290067880"/>
        <c:axId val="290066704"/>
      </c:barChart>
      <c:catAx>
        <c:axId val="290067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66704"/>
        <c:crosses val="autoZero"/>
        <c:auto val="1"/>
        <c:lblAlgn val="ctr"/>
        <c:lblOffset val="100"/>
        <c:noMultiLvlLbl val="0"/>
      </c:catAx>
      <c:valAx>
        <c:axId val="290066704"/>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67880"/>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რაოდ.!PivotTable10</c:name>
    <c:fmtId val="22"/>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რაოდ.'!$B$3:$B$4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გადაუდებელი სტაციონარული მომსახურება</c:v>
                </c:pt>
              </c:strCache>
            </c:strRef>
          </c:cat>
          <c:val>
            <c:numRef>
              <c:f>'8 თვე რაოდ.'!$B$5:$B$6</c:f>
              <c:numCache>
                <c:formatCode>_(* #,##0_);_(* \(#,##0\);_(* "-"_);_(@_)</c:formatCode>
                <c:ptCount val="1"/>
                <c:pt idx="0">
                  <c:v>157223</c:v>
                </c:pt>
              </c:numCache>
            </c:numRef>
          </c:val>
        </c:ser>
        <c:ser>
          <c:idx val="1"/>
          <c:order val="1"/>
          <c:tx>
            <c:strRef>
              <c:f>'8 თვე რაოდ.'!$C$3:$C$4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გადაუდებელი სტაციონარული მომსახურება</c:v>
                </c:pt>
              </c:strCache>
            </c:strRef>
          </c:cat>
          <c:val>
            <c:numRef>
              <c:f>'8 თვე რაოდ.'!$C$5:$C$6</c:f>
              <c:numCache>
                <c:formatCode>_(* #,##0_);_(* \(#,##0\);_(* "-"_);_(@_)</c:formatCode>
                <c:ptCount val="1"/>
                <c:pt idx="0">
                  <c:v>181641</c:v>
                </c:pt>
              </c:numCache>
            </c:numRef>
          </c:val>
        </c:ser>
        <c:ser>
          <c:idx val="2"/>
          <c:order val="2"/>
          <c:tx>
            <c:strRef>
              <c:f>'8 თვე რაოდ.'!$D$3:$D$4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გადაუდებელი სტაციონარული მომსახურება</c:v>
                </c:pt>
              </c:strCache>
            </c:strRef>
          </c:cat>
          <c:val>
            <c:numRef>
              <c:f>'8 თვე რაოდ.'!$D$5:$D$6</c:f>
              <c:numCache>
                <c:formatCode>_(* #,##0_);_(* \(#,##0\);_(* "-"_);_(@_)</c:formatCode>
                <c:ptCount val="1"/>
                <c:pt idx="0">
                  <c:v>188063</c:v>
                </c:pt>
              </c:numCache>
            </c:numRef>
          </c:val>
        </c:ser>
        <c:ser>
          <c:idx val="3"/>
          <c:order val="3"/>
          <c:tx>
            <c:strRef>
              <c:f>'8 თვე რაოდ.'!$E$3:$E$4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რაოდ.'!$A$5:$A$6</c:f>
              <c:strCache>
                <c:ptCount val="1"/>
                <c:pt idx="0">
                  <c:v>გადაუდებელი სტაციონარული მომსახურება</c:v>
                </c:pt>
              </c:strCache>
            </c:strRef>
          </c:cat>
          <c:val>
            <c:numRef>
              <c:f>'8 თვე რაოდ.'!$E$5:$E$6</c:f>
              <c:numCache>
                <c:formatCode>_(* #,##0_);_(* \(#,##0\);_(* "-"_);_(@_)</c:formatCode>
                <c:ptCount val="1"/>
                <c:pt idx="0">
                  <c:v>196910</c:v>
                </c:pt>
              </c:numCache>
            </c:numRef>
          </c:val>
        </c:ser>
        <c:dLbls>
          <c:showLegendKey val="0"/>
          <c:showVal val="0"/>
          <c:showCatName val="0"/>
          <c:showSerName val="0"/>
          <c:showPercent val="0"/>
          <c:showBubbleSize val="0"/>
        </c:dLbls>
        <c:gapWidth val="219"/>
        <c:overlap val="-27"/>
        <c:axId val="290071800"/>
        <c:axId val="290072976"/>
      </c:barChart>
      <c:catAx>
        <c:axId val="2900718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72976"/>
        <c:crosses val="autoZero"/>
        <c:auto val="1"/>
        <c:lblAlgn val="ctr"/>
        <c:lblOffset val="100"/>
        <c:noMultiLvlLbl val="0"/>
      </c:catAx>
      <c:valAx>
        <c:axId val="290072976"/>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0071800"/>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სტატისტიკა.xlsx]8 თვე თანხა!PivotTable9</c:name>
    <c:fmtId val="7"/>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'8 თვე თანხა'!$B$3:$B$4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გადაუდებელი სტაციონარული მომსახურება</c:v>
                </c:pt>
              </c:strCache>
            </c:strRef>
          </c:cat>
          <c:val>
            <c:numRef>
              <c:f>'8 თვე თანხა'!$B$5:$B$6</c:f>
              <c:numCache>
                <c:formatCode>_(* #,##0.00_);_(* \(#,##0.00\);_(* "-"??_);_(@_)</c:formatCode>
                <c:ptCount val="1"/>
                <c:pt idx="0">
                  <c:v>238746934.55000004</c:v>
                </c:pt>
              </c:numCache>
            </c:numRef>
          </c:val>
        </c:ser>
        <c:ser>
          <c:idx val="1"/>
          <c:order val="1"/>
          <c:tx>
            <c:strRef>
              <c:f>'8 თვე თანხა'!$C$3:$C$4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გადაუდებელი სტაციონარული მომსახურება</c:v>
                </c:pt>
              </c:strCache>
            </c:strRef>
          </c:cat>
          <c:val>
            <c:numRef>
              <c:f>'8 თვე თანხა'!$C$5:$C$6</c:f>
              <c:numCache>
                <c:formatCode>_(* #,##0.00_);_(* \(#,##0.00\);_(* "-"??_);_(@_)</c:formatCode>
                <c:ptCount val="1"/>
                <c:pt idx="0">
                  <c:v>271002832.64999998</c:v>
                </c:pt>
              </c:numCache>
            </c:numRef>
          </c:val>
        </c:ser>
        <c:ser>
          <c:idx val="2"/>
          <c:order val="2"/>
          <c:tx>
            <c:strRef>
              <c:f>'8 თვე თანხა'!$D$3:$D$4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გადაუდებელი სტაციონარული მომსახურება</c:v>
                </c:pt>
              </c:strCache>
            </c:strRef>
          </c:cat>
          <c:val>
            <c:numRef>
              <c:f>'8 თვე თანხა'!$D$5:$D$6</c:f>
              <c:numCache>
                <c:formatCode>_(* #,##0.00_);_(* \(#,##0.00\);_(* "-"??_);_(@_)</c:formatCode>
                <c:ptCount val="1"/>
                <c:pt idx="0">
                  <c:v>285811264.45999998</c:v>
                </c:pt>
              </c:numCache>
            </c:numRef>
          </c:val>
        </c:ser>
        <c:ser>
          <c:idx val="3"/>
          <c:order val="3"/>
          <c:tx>
            <c:strRef>
              <c:f>'8 თვე თანხა'!$E$3:$E$4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'8 თვე თანხა'!$A$5:$A$6</c:f>
              <c:strCache>
                <c:ptCount val="1"/>
                <c:pt idx="0">
                  <c:v>გადაუდებელი სტაციონარული მომსახურება</c:v>
                </c:pt>
              </c:strCache>
            </c:strRef>
          </c:cat>
          <c:val>
            <c:numRef>
              <c:f>'8 თვე თანხა'!$E$5:$E$6</c:f>
              <c:numCache>
                <c:formatCode>_(* #,##0.00_);_(* \(#,##0.00\);_(* "-"??_);_(@_)</c:formatCode>
                <c:ptCount val="1"/>
                <c:pt idx="0">
                  <c:v>299582973.33000004</c:v>
                </c:pt>
              </c:numCache>
            </c:numRef>
          </c:val>
        </c:ser>
        <c:dLbls>
          <c:showLegendKey val="0"/>
          <c:showVal val="0"/>
          <c:showCatName val="0"/>
          <c:showSerName val="0"/>
          <c:showPercent val="0"/>
          <c:showBubbleSize val="0"/>
        </c:dLbls>
        <c:gapWidth val="219"/>
        <c:overlap val="-27"/>
        <c:axId val="291524848"/>
        <c:axId val="291523672"/>
      </c:barChart>
      <c:catAx>
        <c:axId val="291524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23672"/>
        <c:crosses val="autoZero"/>
        <c:auto val="1"/>
        <c:lblAlgn val="ctr"/>
        <c:lblOffset val="100"/>
        <c:noMultiLvlLbl val="0"/>
      </c:catAx>
      <c:valAx>
        <c:axId val="291523672"/>
        <c:scaling>
          <c:orientation val="minMax"/>
        </c:scaling>
        <c:delete val="0"/>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2484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[შედარებითი სტატისტიკა.xlsx]კომპ. სრული რაოდ. !PivotTable8</c:name>
    <c:fmtId val="44"/>
  </c:pivotSource>
  <c:chart>
    <c:autoTitleDeleted val="0"/>
    <c:pivotFmts>
      <c:pivotFmt>
        <c:idx val="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'კომპ. სრული რაოდ. '!$B$3:$B$4</c:f>
              <c:strCache>
                <c:ptCount val="1"/>
                <c:pt idx="0">
                  <c:v>2015</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გეგმიური ქირურგიული მომსახურება ( გარდა კარდიოქირურგიისა)</c:v>
                </c:pt>
              </c:strCache>
            </c:strRef>
          </c:cat>
          <c:val>
            <c:numRef>
              <c:f>'კომპ. სრული რაოდ. '!$B$5:$B$6</c:f>
              <c:numCache>
                <c:formatCode>_(* #,##0_);_(* \(#,##0\);_(* "-"_);_(@_)</c:formatCode>
                <c:ptCount val="1"/>
                <c:pt idx="0">
                  <c:v>110182</c:v>
                </c:pt>
              </c:numCache>
            </c:numRef>
          </c:val>
        </c:ser>
        <c:ser>
          <c:idx val="1"/>
          <c:order val="1"/>
          <c:tx>
            <c:strRef>
              <c:f>'კომპ. სრული რაოდ. '!$C$3:$C$4</c:f>
              <c:strCache>
                <c:ptCount val="1"/>
                <c:pt idx="0">
                  <c:v>2016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გეგმიური ქირურგიული მომსახურება ( გარდა კარდიოქირურგიისა)</c:v>
                </c:pt>
              </c:strCache>
            </c:strRef>
          </c:cat>
          <c:val>
            <c:numRef>
              <c:f>'კომპ. სრული რაოდ. '!$C$5:$C$6</c:f>
              <c:numCache>
                <c:formatCode>_(* #,##0_);_(* \(#,##0\);_(* "-"_);_(@_)</c:formatCode>
                <c:ptCount val="1"/>
                <c:pt idx="0">
                  <c:v>114449</c:v>
                </c:pt>
              </c:numCache>
            </c:numRef>
          </c:val>
        </c:ser>
        <c:ser>
          <c:idx val="2"/>
          <c:order val="2"/>
          <c:tx>
            <c:strRef>
              <c:f>'კომპ. სრული რაოდ. '!$D$3:$D$4</c:f>
              <c:strCache>
                <c:ptCount val="1"/>
                <c:pt idx="0">
                  <c:v>2017</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გეგმიური ქირურგიული მომსახურება ( გარდა კარდიოქირურგიისა)</c:v>
                </c:pt>
              </c:strCache>
            </c:strRef>
          </c:cat>
          <c:val>
            <c:numRef>
              <c:f>'კომპ. სრული რაოდ. '!$D$5:$D$6</c:f>
              <c:numCache>
                <c:formatCode>_(* #,##0_);_(* \(#,##0\);_(* "-"_);_(@_)</c:formatCode>
                <c:ptCount val="1"/>
                <c:pt idx="0">
                  <c:v>106535</c:v>
                </c:pt>
              </c:numCache>
            </c:numRef>
          </c:val>
        </c:ser>
        <c:ser>
          <c:idx val="3"/>
          <c:order val="3"/>
          <c:tx>
            <c:strRef>
              <c:f>'კომპ. სრული რაოდ. '!$E$3:$E$4</c:f>
              <c:strCache>
                <c:ptCount val="1"/>
                <c:pt idx="0">
                  <c:v>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'კომპ. სრული რაოდ. '!$A$5:$A$6</c:f>
              <c:strCache>
                <c:ptCount val="1"/>
                <c:pt idx="0">
                  <c:v>გეგმიური ქირურგიული მომსახურება ( გარდა კარდიოქირურგიისა)</c:v>
                </c:pt>
              </c:strCache>
            </c:strRef>
          </c:cat>
          <c:val>
            <c:numRef>
              <c:f>'კომპ. სრული რაოდ. '!$E$5:$E$6</c:f>
              <c:numCache>
                <c:formatCode>_(* #,##0_);_(* \(#,##0\);_(* "-"_);_(@_)</c:formatCode>
                <c:ptCount val="1"/>
                <c:pt idx="0">
                  <c:v>65917</c:v>
                </c:pt>
              </c:numCache>
            </c:numRef>
          </c:val>
        </c:ser>
        <c:dLbls>
          <c:showLegendKey val="0"/>
          <c:showVal val="0"/>
          <c:showCatName val="0"/>
          <c:showSerName val="0"/>
          <c:showPercent val="0"/>
          <c:showBubbleSize val="0"/>
        </c:dLbls>
        <c:gapWidth val="219"/>
        <c:overlap val="-27"/>
        <c:axId val="291518968"/>
        <c:axId val="291522888"/>
      </c:barChart>
      <c:catAx>
        <c:axId val="291518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22888"/>
        <c:crosses val="autoZero"/>
        <c:auto val="1"/>
        <c:lblAlgn val="ctr"/>
        <c:lblOffset val="100"/>
        <c:noMultiLvlLbl val="0"/>
      </c:catAx>
      <c:valAx>
        <c:axId val="291522888"/>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151896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61BEF0D-F0BB-DE4B-95CE-6DB70DBA9567}" type="datetimeFigureOut">
              <a:rPr lang="en-US" smtClean="0"/>
              <a:pPr/>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6482631"/>
      </p:ext>
    </p:extLst>
  </p:cSld>
  <p:clrMapOvr>
    <a:masterClrMapping/>
  </p:clrMapOvr>
  <p:transition spd="slow">
    <p:strips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220045073"/>
      </p:ext>
    </p:extLst>
  </p:cSld>
  <p:clrMapOvr>
    <a:masterClrMapping/>
  </p:clrMapOvr>
  <p:transition spd="slow">
    <p:strips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6952222"/>
      </p:ext>
    </p:extLst>
  </p:cSld>
  <p:clrMapOvr>
    <a:masterClrMapping/>
  </p:clrMapOvr>
  <p:transition spd="slow">
    <p:strips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6590879"/>
      </p:ext>
    </p:extLst>
  </p:cSld>
  <p:clrMapOvr>
    <a:masterClrMapping/>
  </p:clrMapOvr>
  <p:transition spd="slow">
    <p:strips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8173587"/>
      </p:ext>
    </p:extLst>
  </p:cSld>
  <p:clrMapOvr>
    <a:masterClrMapping/>
  </p:clrMapOvr>
  <p:transition spd="slow">
    <p:strips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10/7/2018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2985033024"/>
      </p:ext>
    </p:extLst>
  </p:cSld>
  <p:clrMapOvr>
    <a:masterClrMapping/>
  </p:clrMapOvr>
  <p:transition spd="slow">
    <p:strips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55532224"/>
      </p:ext>
    </p:extLst>
  </p:cSld>
  <p:clrMapOvr>
    <a:masterClrMapping/>
  </p:clrMapOvr>
  <p:transition spd="slow">
    <p:strips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7382032"/>
      </p:ext>
    </p:extLst>
  </p:cSld>
  <p:clrMapOvr>
    <a:masterClrMapping/>
  </p:clrMapOvr>
  <p:transition spd="slow">
    <p:strips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374245"/>
      </p:ext>
    </p:extLst>
  </p:cSld>
  <p:clrMapOvr>
    <a:masterClrMapping/>
  </p:clrMapOvr>
  <p:transition spd="slow">
    <p:strips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10/7/2018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639803684"/>
      </p:ext>
    </p:extLst>
  </p:cSld>
  <p:clrMapOvr>
    <a:masterClrMapping/>
  </p:clrMapOvr>
  <p:transition spd="slow">
    <p:strips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2871006"/>
      </p:ext>
    </p:extLst>
  </p:cSld>
  <p:clrMapOvr>
    <a:masterClrMapping/>
  </p:clrMapOvr>
  <p:transition spd="slow">
    <p:strips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B61BEF0D-F0BB-DE4B-95CE-6DB70DBA9567}" type="datetimeFigureOut">
              <a:rPr lang="en-US" smtClean="0"/>
              <a:pPr/>
              <a:t>10/7/2018</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D57F1E4F-1CFF-5643-939E-217C01CDF565}"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508062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ransition spd="slow">
    <p:strips dir="ru"/>
  </p:transition>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chart" Target="../charts/chart2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chart" Target="../charts/chart3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chart" Target="../charts/chart3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chart" Target="../charts/chart3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chart" Target="../charts/chart3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chart" Target="../charts/chart3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chart" Target="../charts/chart4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4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lnSpc>
                <a:spcPct val="150000"/>
              </a:lnSpc>
            </a:pPr>
            <a:r>
              <a:rPr lang="ka-GE" sz="2400" b="1" dirty="0" smtClean="0">
                <a:effectLst>
                  <a:outerShdw blurRad="38100" dist="38100" dir="2700000" algn="tl">
                    <a:srgbClr val="000000">
                      <a:alpha val="43137"/>
                    </a:srgbClr>
                  </a:outerShdw>
                </a:effectLst>
              </a:rPr>
              <a:t>საყოველთაო ჯანმრთელობის დაცვის სახელმწიფო პროგრამა</a:t>
            </a:r>
            <a:endParaRPr lang="en-US" sz="2400"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r>
              <a:rPr lang="ka-GE" dirty="0" smtClean="0"/>
              <a:t>დინამიკა წლების მიხედვით</a:t>
            </a:r>
            <a:endParaRPr lang="en-US" dirty="0"/>
          </a:p>
        </p:txBody>
      </p:sp>
    </p:spTree>
    <p:extLst>
      <p:ext uri="{BB962C8B-B14F-4D97-AF65-F5344CB8AC3E}">
        <p14:creationId xmlns:p14="http://schemas.microsoft.com/office/powerpoint/2010/main" val="309536386"/>
      </p:ext>
    </p:extLst>
  </p:cSld>
  <p:clrMapOvr>
    <a:masterClrMapping/>
  </p:clrMapOvr>
  <p:transition spd="slow">
    <p:strips dir="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145960"/>
            <a:ext cx="8596668" cy="639651"/>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მშობიარობა და საკეისრო კვეთა წლების მიხედვით</a:t>
            </a:r>
          </a:p>
          <a:p>
            <a:r>
              <a:rPr lang="ka-GE" sz="1200" dirty="0" smtClean="0"/>
              <a:t>(რაოდენობა და წარმოდგენილი თანხა)</a:t>
            </a:r>
            <a:endParaRPr lang="en-US" sz="1200" dirty="0"/>
          </a:p>
        </p:txBody>
      </p:sp>
      <p:graphicFrame>
        <p:nvGraphicFramePr>
          <p:cNvPr id="3" name="Chart 2"/>
          <p:cNvGraphicFramePr>
            <a:graphicFrameLocks/>
          </p:cNvGraphicFramePr>
          <p:nvPr>
            <p:extLst>
              <p:ext uri="{D42A27DB-BD31-4B8C-83A1-F6EECF244321}">
                <p14:modId xmlns:p14="http://schemas.microsoft.com/office/powerpoint/2010/main" val="359260328"/>
              </p:ext>
            </p:extLst>
          </p:nvPr>
        </p:nvGraphicFramePr>
        <p:xfrm>
          <a:off x="450761" y="949817"/>
          <a:ext cx="8823241"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1903224882"/>
              </p:ext>
            </p:extLst>
          </p:nvPr>
        </p:nvGraphicFramePr>
        <p:xfrm>
          <a:off x="193183" y="3783169"/>
          <a:ext cx="9080819"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75941675"/>
      </p:ext>
    </p:extLst>
  </p:cSld>
  <p:clrMapOvr>
    <a:masterClrMapping/>
  </p:clrMapOvr>
  <p:transition spd="slow">
    <p:strips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287628"/>
            <a:ext cx="8596668" cy="626772"/>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მშობიარობა და საკეისრო კვეთა წლების მიხედვით (8 თვე)</a:t>
            </a:r>
          </a:p>
          <a:p>
            <a:r>
              <a:rPr lang="ka-GE" sz="1300" dirty="0"/>
              <a:t>(რაოდენობა და წარმოდგენილი თანხა)</a:t>
            </a:r>
            <a:endParaRPr lang="en-US" sz="1300" dirty="0"/>
          </a:p>
          <a:p>
            <a:endParaRPr lang="en-US" sz="2000" dirty="0"/>
          </a:p>
        </p:txBody>
      </p:sp>
      <p:graphicFrame>
        <p:nvGraphicFramePr>
          <p:cNvPr id="3" name="Chart 2"/>
          <p:cNvGraphicFramePr>
            <a:graphicFrameLocks/>
          </p:cNvGraphicFramePr>
          <p:nvPr>
            <p:extLst>
              <p:ext uri="{D42A27DB-BD31-4B8C-83A1-F6EECF244321}">
                <p14:modId xmlns:p14="http://schemas.microsoft.com/office/powerpoint/2010/main" val="2202207197"/>
              </p:ext>
            </p:extLst>
          </p:nvPr>
        </p:nvGraphicFramePr>
        <p:xfrm>
          <a:off x="321971" y="1033564"/>
          <a:ext cx="9247031" cy="27270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2375041014"/>
              </p:ext>
            </p:extLst>
          </p:nvPr>
        </p:nvGraphicFramePr>
        <p:xfrm>
          <a:off x="0" y="3770290"/>
          <a:ext cx="9517487"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54293894"/>
      </p:ext>
    </p:extLst>
  </p:cSld>
  <p:clrMapOvr>
    <a:masterClrMapping/>
  </p:clrMapOvr>
  <p:transition spd="slow">
    <p:strips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145960"/>
            <a:ext cx="8596668" cy="639651"/>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სხივური თერაპია წლების მიხედვით </a:t>
            </a:r>
          </a:p>
          <a:p>
            <a:r>
              <a:rPr lang="ka-GE" sz="1300" dirty="0" smtClean="0"/>
              <a:t>(რაოდენობა და წარმოდგენლი თანხა)</a:t>
            </a:r>
            <a:endParaRPr lang="en-US" sz="1300" dirty="0"/>
          </a:p>
        </p:txBody>
      </p:sp>
      <p:graphicFrame>
        <p:nvGraphicFramePr>
          <p:cNvPr id="3" name="Chart 2"/>
          <p:cNvGraphicFramePr>
            <a:graphicFrameLocks/>
          </p:cNvGraphicFramePr>
          <p:nvPr>
            <p:extLst>
              <p:ext uri="{D42A27DB-BD31-4B8C-83A1-F6EECF244321}">
                <p14:modId xmlns:p14="http://schemas.microsoft.com/office/powerpoint/2010/main" val="2545452265"/>
              </p:ext>
            </p:extLst>
          </p:nvPr>
        </p:nvGraphicFramePr>
        <p:xfrm>
          <a:off x="128789" y="3477295"/>
          <a:ext cx="8190963" cy="290740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1101278154"/>
              </p:ext>
            </p:extLst>
          </p:nvPr>
        </p:nvGraphicFramePr>
        <p:xfrm>
          <a:off x="90152" y="785611"/>
          <a:ext cx="8190963"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8693238" y="631065"/>
            <a:ext cx="3013657" cy="2862322"/>
          </a:xfrm>
          <a:prstGeom prst="rect">
            <a:avLst/>
          </a:prstGeom>
          <a:noFill/>
        </p:spPr>
        <p:txBody>
          <a:bodyPr wrap="square" rtlCol="0">
            <a:spAutoFit/>
          </a:bodyPr>
          <a:lstStyle/>
          <a:p>
            <a:pPr lvl="0"/>
            <a:r>
              <a:rPr lang="ka-GE" sz="1200" dirty="0"/>
              <a:t>გაიზარდა მაღალტექნოლოგიური სხივური თერაპიის მიმწოდებლეთა რაოდენობა, დაინერგა რადიოთერაპიის თანამედროვე გაიდლაინების მიხედვით პაციენტთა მკურნალობის პრაქტიკა, რამაც განაპირობა აღნიშნული ხარჯტევადი სერვისის უზილიზაციის ზრდა (2016 წლის მონაცემებით საქართველოში ონკოლოგიური პაციენტების მართვისას სერვისის უტილიზაცია მნიშვნელოვნად ჩამორჩებოდა დასავლეთ ევროპის ქვეყნებში რადიოთერაპიის გამოყენების შესაბამის მაჩვენებელს</a:t>
            </a:r>
            <a:r>
              <a:rPr lang="ka-GE" sz="1200" dirty="0" smtClean="0"/>
              <a:t>). განსაკუთრებით </a:t>
            </a:r>
            <a:endParaRPr lang="en-US" sz="1200" dirty="0"/>
          </a:p>
        </p:txBody>
      </p:sp>
    </p:spTree>
    <p:extLst>
      <p:ext uri="{BB962C8B-B14F-4D97-AF65-F5344CB8AC3E}">
        <p14:creationId xmlns:p14="http://schemas.microsoft.com/office/powerpoint/2010/main" val="2405752547"/>
      </p:ext>
    </p:extLst>
  </p:cSld>
  <p:clrMapOvr>
    <a:masterClrMapping/>
  </p:clrMapOvr>
  <p:transition spd="slow">
    <p:strips dir="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287628"/>
            <a:ext cx="8596668" cy="626772"/>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სხივური თერაპია წლების მიხედვით (8 თვე)</a:t>
            </a:r>
          </a:p>
          <a:p>
            <a:r>
              <a:rPr lang="ka-GE" sz="1200" dirty="0" smtClean="0"/>
              <a:t>(რაოდენობა და წარმოდგენილი თანხა)</a:t>
            </a:r>
            <a:endParaRPr lang="en-US" sz="1200" dirty="0"/>
          </a:p>
        </p:txBody>
      </p:sp>
      <p:graphicFrame>
        <p:nvGraphicFramePr>
          <p:cNvPr id="3" name="Chart 2"/>
          <p:cNvGraphicFramePr>
            <a:graphicFrameLocks/>
          </p:cNvGraphicFramePr>
          <p:nvPr>
            <p:extLst>
              <p:ext uri="{D42A27DB-BD31-4B8C-83A1-F6EECF244321}">
                <p14:modId xmlns:p14="http://schemas.microsoft.com/office/powerpoint/2010/main" val="1455067108"/>
              </p:ext>
            </p:extLst>
          </p:nvPr>
        </p:nvGraphicFramePr>
        <p:xfrm>
          <a:off x="360608" y="1085079"/>
          <a:ext cx="7765961" cy="26240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3262367454"/>
              </p:ext>
            </p:extLst>
          </p:nvPr>
        </p:nvGraphicFramePr>
        <p:xfrm>
          <a:off x="386366" y="3876542"/>
          <a:ext cx="7843234" cy="2498501"/>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8925060" y="1068946"/>
            <a:ext cx="3026535" cy="1200329"/>
          </a:xfrm>
          <a:prstGeom prst="rect">
            <a:avLst/>
          </a:prstGeom>
        </p:spPr>
        <p:txBody>
          <a:bodyPr wrap="square">
            <a:spAutoFit/>
          </a:bodyPr>
          <a:lstStyle/>
          <a:p>
            <a:pPr lvl="0"/>
            <a:r>
              <a:rPr lang="ka-GE" sz="1200" dirty="0" smtClean="0"/>
              <a:t>მიმდინარე წელს გასულ წელთან შედარებით შეინიშნება შემთხვევებისა და ხარჯების შედარებით ნაკლები ზრდა, თუმცა რამდენადმე გაიზარდა სტერეოტაქსიური სხივური თერაპიის შემთხვევების რაოდენობა.</a:t>
            </a:r>
            <a:endParaRPr lang="en-US" sz="1200" dirty="0"/>
          </a:p>
        </p:txBody>
      </p:sp>
    </p:spTree>
    <p:extLst>
      <p:ext uri="{BB962C8B-B14F-4D97-AF65-F5344CB8AC3E}">
        <p14:creationId xmlns:p14="http://schemas.microsoft.com/office/powerpoint/2010/main" val="4101862428"/>
      </p:ext>
    </p:extLst>
  </p:cSld>
  <p:clrMapOvr>
    <a:masterClrMapping/>
  </p:clrMapOvr>
  <p:transition spd="slow">
    <p:strips dir="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145960"/>
            <a:ext cx="8596668" cy="639651"/>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ქიმიოთერაპია და ჰორმონოთერაპია წლების მიხედვით</a:t>
            </a:r>
          </a:p>
          <a:p>
            <a:r>
              <a:rPr lang="ka-GE" sz="1300" dirty="0" smtClean="0"/>
              <a:t>(რაოდენობა და წარმოდგენილი თანხა)</a:t>
            </a:r>
            <a:endParaRPr lang="en-US" sz="1300" dirty="0"/>
          </a:p>
        </p:txBody>
      </p:sp>
      <p:graphicFrame>
        <p:nvGraphicFramePr>
          <p:cNvPr id="4" name="Chart 3"/>
          <p:cNvGraphicFramePr>
            <a:graphicFrameLocks/>
          </p:cNvGraphicFramePr>
          <p:nvPr>
            <p:extLst>
              <p:ext uri="{D42A27DB-BD31-4B8C-83A1-F6EECF244321}">
                <p14:modId xmlns:p14="http://schemas.microsoft.com/office/powerpoint/2010/main" val="2432861614"/>
              </p:ext>
            </p:extLst>
          </p:nvPr>
        </p:nvGraphicFramePr>
        <p:xfrm>
          <a:off x="154546" y="3744532"/>
          <a:ext cx="7868991"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2153398955"/>
              </p:ext>
            </p:extLst>
          </p:nvPr>
        </p:nvGraphicFramePr>
        <p:xfrm>
          <a:off x="-1" y="962696"/>
          <a:ext cx="7946265"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p:cNvSpPr/>
          <p:nvPr/>
        </p:nvSpPr>
        <p:spPr>
          <a:xfrm>
            <a:off x="8319752" y="1264666"/>
            <a:ext cx="3052294" cy="729430"/>
          </a:xfrm>
          <a:prstGeom prst="rect">
            <a:avLst/>
          </a:prstGeom>
        </p:spPr>
        <p:txBody>
          <a:bodyPr wrap="square">
            <a:spAutoFit/>
          </a:bodyPr>
          <a:lstStyle/>
          <a:p>
            <a:pPr>
              <a:lnSpc>
                <a:spcPct val="115000"/>
              </a:lnSpc>
              <a:spcAft>
                <a:spcPts val="1000"/>
              </a:spcAft>
              <a:tabLst>
                <a:tab pos="571500" algn="l"/>
              </a:tabLst>
            </a:pPr>
            <a:r>
              <a:rPr lang="ka-GE" sz="1200" dirty="0" smtClean="0">
                <a:ea typeface="Calibri" panose="020F0502020204030204" pitchFamily="34" charset="0"/>
                <a:cs typeface="Times New Roman" panose="02020603050405020304" pitchFamily="18" charset="0"/>
              </a:rPr>
              <a:t>ყოველწლიურად იზრდება შემთხვევები რაოდენობა. ერთეული შემთხვევის ღირებულება შედარებით სტაბილურია.</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6155302"/>
      </p:ext>
    </p:extLst>
  </p:cSld>
  <p:clrMapOvr>
    <a:masterClrMapping/>
  </p:clrMapOvr>
  <p:transition spd="slow">
    <p:strips dir="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287628"/>
            <a:ext cx="8596668" cy="626772"/>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ქიმიოთერაპია და ჰორმონოთერაპია წლების მიხედვით (8 თვე)</a:t>
            </a:r>
          </a:p>
          <a:p>
            <a:r>
              <a:rPr lang="ka-GE" sz="1300" dirty="0"/>
              <a:t>(</a:t>
            </a:r>
            <a:r>
              <a:rPr lang="ka-GE" sz="1300" dirty="0" smtClean="0"/>
              <a:t>რაოდენობა და წარმოდგენილი თანხა)</a:t>
            </a:r>
            <a:endParaRPr lang="en-US" sz="1300" dirty="0"/>
          </a:p>
        </p:txBody>
      </p:sp>
      <p:graphicFrame>
        <p:nvGraphicFramePr>
          <p:cNvPr id="3" name="Chart 2"/>
          <p:cNvGraphicFramePr>
            <a:graphicFrameLocks/>
          </p:cNvGraphicFramePr>
          <p:nvPr>
            <p:extLst>
              <p:ext uri="{D42A27DB-BD31-4B8C-83A1-F6EECF244321}">
                <p14:modId xmlns:p14="http://schemas.microsoft.com/office/powerpoint/2010/main" val="1293471072"/>
              </p:ext>
            </p:extLst>
          </p:nvPr>
        </p:nvGraphicFramePr>
        <p:xfrm>
          <a:off x="440430" y="1085079"/>
          <a:ext cx="7699017" cy="24823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3377460616"/>
              </p:ext>
            </p:extLst>
          </p:nvPr>
        </p:nvGraphicFramePr>
        <p:xfrm>
          <a:off x="103567" y="3886200"/>
          <a:ext cx="8113153"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6525632"/>
      </p:ext>
    </p:extLst>
  </p:cSld>
  <p:clrMapOvr>
    <a:masterClrMapping/>
  </p:clrMapOvr>
  <p:transition spd="slow">
    <p:strips dir="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145960"/>
            <a:ext cx="8596668" cy="639651"/>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ონკოპრეპარატები წლების მიხედვით</a:t>
            </a:r>
            <a:endParaRPr lang="en-US" sz="2000" dirty="0"/>
          </a:p>
        </p:txBody>
      </p:sp>
      <p:graphicFrame>
        <p:nvGraphicFramePr>
          <p:cNvPr id="3" name="Chart 2"/>
          <p:cNvGraphicFramePr>
            <a:graphicFrameLocks/>
          </p:cNvGraphicFramePr>
          <p:nvPr>
            <p:extLst>
              <p:ext uri="{D42A27DB-BD31-4B8C-83A1-F6EECF244321}">
                <p14:modId xmlns:p14="http://schemas.microsoft.com/office/powerpoint/2010/main" val="2972365429"/>
              </p:ext>
            </p:extLst>
          </p:nvPr>
        </p:nvGraphicFramePr>
        <p:xfrm>
          <a:off x="115910" y="566670"/>
          <a:ext cx="6815205"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3841302288"/>
              </p:ext>
            </p:extLst>
          </p:nvPr>
        </p:nvGraphicFramePr>
        <p:xfrm>
          <a:off x="131740" y="3461197"/>
          <a:ext cx="6629668"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7765961" y="1264666"/>
            <a:ext cx="3606085" cy="1154162"/>
          </a:xfrm>
          <a:prstGeom prst="rect">
            <a:avLst/>
          </a:prstGeom>
        </p:spPr>
        <p:txBody>
          <a:bodyPr wrap="square">
            <a:spAutoFit/>
          </a:bodyPr>
          <a:lstStyle/>
          <a:p>
            <a:pPr>
              <a:lnSpc>
                <a:spcPct val="115000"/>
              </a:lnSpc>
              <a:spcAft>
                <a:spcPts val="1000"/>
              </a:spcAft>
              <a:tabLst>
                <a:tab pos="571500" algn="l"/>
              </a:tabLst>
            </a:pPr>
            <a:r>
              <a:rPr lang="ka-GE" sz="1200" dirty="0" smtClean="0">
                <a:ea typeface="Calibri" panose="020F0502020204030204" pitchFamily="34" charset="0"/>
                <a:cs typeface="Times New Roman" panose="02020603050405020304" pitchFamily="18" charset="0"/>
              </a:rPr>
              <a:t>პროგრამის ფარგლებში ონკომედიკამენტების ხარჯის </a:t>
            </a:r>
            <a:r>
              <a:rPr lang="ka-GE" sz="1200" dirty="0">
                <a:ea typeface="Calibri" panose="020F0502020204030204" pitchFamily="34" charset="0"/>
                <a:cs typeface="Times New Roman" panose="02020603050405020304" pitchFamily="18" charset="0"/>
              </a:rPr>
              <a:t>ზრდა </a:t>
            </a:r>
            <a:r>
              <a:rPr lang="ka-GE" sz="1200" dirty="0" smtClean="0">
                <a:ea typeface="Calibri" panose="020F0502020204030204" pitchFamily="34" charset="0"/>
                <a:cs typeface="Times New Roman" panose="02020603050405020304" pitchFamily="18" charset="0"/>
              </a:rPr>
              <a:t>დაკავშირებულია როგორც შემთხვევების მატებასთან, ასევე ახალი </a:t>
            </a:r>
            <a:r>
              <a:rPr lang="ka-GE" sz="1200" dirty="0">
                <a:ea typeface="Calibri" panose="020F0502020204030204" pitchFamily="34" charset="0"/>
                <a:cs typeface="Times New Roman" panose="02020603050405020304" pitchFamily="18" charset="0"/>
              </a:rPr>
              <a:t>ძვირადღირებული მედიკამენტების საქართველოში შემოსვლით/რეგისტრაციით</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34383293"/>
      </p:ext>
    </p:extLst>
  </p:cSld>
  <p:clrMapOvr>
    <a:masterClrMapping/>
  </p:clrMapOvr>
  <p:transition spd="slow">
    <p:strips dir="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2817633199"/>
              </p:ext>
            </p:extLst>
          </p:nvPr>
        </p:nvGraphicFramePr>
        <p:xfrm>
          <a:off x="677334" y="914400"/>
          <a:ext cx="6353175" cy="22050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2124919311"/>
              </p:ext>
            </p:extLst>
          </p:nvPr>
        </p:nvGraphicFramePr>
        <p:xfrm>
          <a:off x="437413" y="3783169"/>
          <a:ext cx="7019456"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8512935" y="1442434"/>
            <a:ext cx="2717442" cy="1169551"/>
          </a:xfrm>
          <a:prstGeom prst="rect">
            <a:avLst/>
          </a:prstGeom>
          <a:noFill/>
        </p:spPr>
        <p:txBody>
          <a:bodyPr wrap="square" rtlCol="0">
            <a:spAutoFit/>
          </a:bodyPr>
          <a:lstStyle/>
          <a:p>
            <a:r>
              <a:rPr lang="ka-GE" sz="1400" dirty="0" smtClean="0"/>
              <a:t>ბოლო 2 წლის განმავლობაში განხორციელებული ცვლიებების კვალობაში შემცირდა ხარჯი აღნიშნული კომპონენტის ფარგლებში </a:t>
            </a:r>
            <a:endParaRPr lang="en-US" sz="1400" dirty="0"/>
          </a:p>
        </p:txBody>
      </p:sp>
    </p:spTree>
    <p:extLst>
      <p:ext uri="{BB962C8B-B14F-4D97-AF65-F5344CB8AC3E}">
        <p14:creationId xmlns:p14="http://schemas.microsoft.com/office/powerpoint/2010/main" val="2610136054"/>
      </p:ext>
    </p:extLst>
  </p:cSld>
  <p:clrMapOvr>
    <a:masterClrMapping/>
  </p:clrMapOvr>
  <p:transition spd="slow">
    <p:strips dir="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120203"/>
            <a:ext cx="8596668" cy="639651"/>
          </a:xfrm>
          <a:prstGeom prst="rect">
            <a:avLst/>
          </a:prstGeom>
        </p:spPr>
        <p:txBody>
          <a:bodyPr>
            <a:normAutofit fontScale="850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b="1" dirty="0" smtClean="0">
                <a:effectLst>
                  <a:outerShdw blurRad="38100" dist="38100" dir="2700000" algn="tl">
                    <a:srgbClr val="000000">
                      <a:alpha val="43137"/>
                    </a:srgbClr>
                  </a:outerShdw>
                </a:effectLst>
              </a:rPr>
              <a:t>ინფექციური დაავადებების მართვა</a:t>
            </a:r>
            <a:endParaRPr lang="en-US" sz="2000" b="1" dirty="0" smtClean="0">
              <a:effectLst>
                <a:outerShdw blurRad="38100" dist="38100" dir="2700000" algn="tl">
                  <a:srgbClr val="000000">
                    <a:alpha val="43137"/>
                  </a:srgbClr>
                </a:outerShdw>
              </a:effectLst>
            </a:endParaRPr>
          </a:p>
          <a:p>
            <a:r>
              <a:rPr lang="ka-GE" sz="2000" b="1" dirty="0" smtClean="0">
                <a:effectLst>
                  <a:outerShdw blurRad="38100" dist="38100" dir="2700000" algn="tl">
                    <a:srgbClr val="000000">
                      <a:alpha val="43137"/>
                    </a:srgbClr>
                  </a:outerShdw>
                </a:effectLst>
              </a:rPr>
              <a:t>მაღალი რისკის ორსულთა, მშობიარეთა და მელოგინეთა სამედიცინო მომსახურება</a:t>
            </a:r>
            <a:endParaRPr lang="en-US" sz="2000" b="1" dirty="0">
              <a:effectLst>
                <a:outerShdw blurRad="38100" dist="38100" dir="2700000" algn="tl">
                  <a:srgbClr val="000000">
                    <a:alpha val="43137"/>
                  </a:srgbClr>
                </a:outerShdw>
              </a:effectLst>
            </a:endParaRPr>
          </a:p>
        </p:txBody>
      </p:sp>
      <p:graphicFrame>
        <p:nvGraphicFramePr>
          <p:cNvPr id="4" name="Chart 3"/>
          <p:cNvGraphicFramePr>
            <a:graphicFrameLocks/>
          </p:cNvGraphicFramePr>
          <p:nvPr>
            <p:extLst>
              <p:ext uri="{D42A27DB-BD31-4B8C-83A1-F6EECF244321}">
                <p14:modId xmlns:p14="http://schemas.microsoft.com/office/powerpoint/2010/main" val="2041190281"/>
              </p:ext>
            </p:extLst>
          </p:nvPr>
        </p:nvGraphicFramePr>
        <p:xfrm>
          <a:off x="0" y="3825026"/>
          <a:ext cx="8319752" cy="264016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3434911759"/>
              </p:ext>
            </p:extLst>
          </p:nvPr>
        </p:nvGraphicFramePr>
        <p:xfrm>
          <a:off x="464044" y="785611"/>
          <a:ext cx="7817072"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23823772"/>
      </p:ext>
    </p:extLst>
  </p:cSld>
  <p:clrMapOvr>
    <a:masterClrMapping/>
  </p:clrMapOvr>
  <p:transition spd="slow">
    <p:strips dir="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287628"/>
            <a:ext cx="8596668" cy="626772"/>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სულ შემთხვევების რაოდენობა</a:t>
            </a:r>
            <a:endParaRPr lang="en-US" sz="2000" dirty="0"/>
          </a:p>
        </p:txBody>
      </p:sp>
      <p:graphicFrame>
        <p:nvGraphicFramePr>
          <p:cNvPr id="3" name="Chart 2"/>
          <p:cNvGraphicFramePr>
            <a:graphicFrameLocks/>
          </p:cNvGraphicFramePr>
          <p:nvPr>
            <p:extLst>
              <p:ext uri="{D42A27DB-BD31-4B8C-83A1-F6EECF244321}">
                <p14:modId xmlns:p14="http://schemas.microsoft.com/office/powerpoint/2010/main" val="1992997465"/>
              </p:ext>
            </p:extLst>
          </p:nvPr>
        </p:nvGraphicFramePr>
        <p:xfrm>
          <a:off x="500129" y="914400"/>
          <a:ext cx="9094632"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2075094305"/>
              </p:ext>
            </p:extLst>
          </p:nvPr>
        </p:nvGraphicFramePr>
        <p:xfrm>
          <a:off x="577403" y="3873321"/>
          <a:ext cx="9017358"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53653580"/>
      </p:ext>
    </p:extLst>
  </p:cSld>
  <p:clrMapOvr>
    <a:masterClrMapping/>
  </p:clrMapOvr>
  <p:transition spd="slow">
    <p:strips dir="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5960"/>
            <a:ext cx="8596668" cy="639651"/>
          </a:xfrm>
        </p:spPr>
        <p:txBody>
          <a:bodyPr>
            <a:normAutofit/>
          </a:bodyPr>
          <a:lstStyle/>
          <a:p>
            <a:r>
              <a:rPr lang="ka-GE" sz="1600" dirty="0" smtClean="0"/>
              <a:t>გადაუდებელი ამბულატორიული მომსახურება წლების მიხედვით</a:t>
            </a:r>
            <a:endParaRPr lang="en-US" sz="1600" dirty="0"/>
          </a:p>
        </p:txBody>
      </p:sp>
      <p:sp>
        <p:nvSpPr>
          <p:cNvPr id="7" name="TextBox 6"/>
          <p:cNvSpPr txBox="1"/>
          <p:nvPr/>
        </p:nvSpPr>
        <p:spPr>
          <a:xfrm>
            <a:off x="5975797" y="3296991"/>
            <a:ext cx="862885" cy="230832"/>
          </a:xfrm>
          <a:prstGeom prst="rect">
            <a:avLst/>
          </a:prstGeom>
          <a:noFill/>
        </p:spPr>
        <p:txBody>
          <a:bodyPr wrap="square" rtlCol="0">
            <a:spAutoFit/>
          </a:bodyPr>
          <a:lstStyle/>
          <a:p>
            <a:r>
              <a:rPr lang="ka-GE" sz="900" dirty="0" smtClean="0"/>
              <a:t>რაოდენობა</a:t>
            </a:r>
            <a:endParaRPr lang="en-US" sz="900" dirty="0"/>
          </a:p>
        </p:txBody>
      </p:sp>
      <p:graphicFrame>
        <p:nvGraphicFramePr>
          <p:cNvPr id="4" name="Chart 3"/>
          <p:cNvGraphicFramePr>
            <a:graphicFrameLocks/>
          </p:cNvGraphicFramePr>
          <p:nvPr>
            <p:extLst>
              <p:ext uri="{D42A27DB-BD31-4B8C-83A1-F6EECF244321}">
                <p14:modId xmlns:p14="http://schemas.microsoft.com/office/powerpoint/2010/main" val="1586979245"/>
              </p:ext>
            </p:extLst>
          </p:nvPr>
        </p:nvGraphicFramePr>
        <p:xfrm>
          <a:off x="141668" y="785611"/>
          <a:ext cx="8332631" cy="276895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1392246370"/>
              </p:ext>
            </p:extLst>
          </p:nvPr>
        </p:nvGraphicFramePr>
        <p:xfrm>
          <a:off x="167426" y="3796048"/>
          <a:ext cx="8409904"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6130344" y="6277808"/>
            <a:ext cx="708338" cy="230832"/>
          </a:xfrm>
          <a:prstGeom prst="rect">
            <a:avLst/>
          </a:prstGeom>
          <a:noFill/>
        </p:spPr>
        <p:txBody>
          <a:bodyPr wrap="square" rtlCol="0">
            <a:spAutoFit/>
          </a:bodyPr>
          <a:lstStyle/>
          <a:p>
            <a:r>
              <a:rPr lang="ka-GE" sz="900" dirty="0" smtClean="0"/>
              <a:t>(თანხა)</a:t>
            </a:r>
            <a:endParaRPr lang="en-US" sz="900" dirty="0"/>
          </a:p>
        </p:txBody>
      </p:sp>
      <p:sp>
        <p:nvSpPr>
          <p:cNvPr id="6" name="TextBox 5"/>
          <p:cNvSpPr txBox="1"/>
          <p:nvPr/>
        </p:nvSpPr>
        <p:spPr>
          <a:xfrm>
            <a:off x="8706118" y="888642"/>
            <a:ext cx="3361386" cy="3970318"/>
          </a:xfrm>
          <a:prstGeom prst="rect">
            <a:avLst/>
          </a:prstGeom>
          <a:noFill/>
        </p:spPr>
        <p:txBody>
          <a:bodyPr wrap="square" rtlCol="0">
            <a:spAutoFit/>
          </a:bodyPr>
          <a:lstStyle/>
          <a:p>
            <a:r>
              <a:rPr lang="ka-GE" sz="1200" dirty="0" smtClean="0"/>
              <a:t>გადაუდებელი ამბულატორიული მომსახურების შემთხვევების რაოდენობა 2017 წელს განხორციელებული ცვლილებების კვალობაზე (შემოსავლების მიხედვით დიფერენცირებული პაკეტები)  შემცირდა, თუმცა გადაუდებელი ამბულატორიული მომსახურების მიმწოდებლად ჩართვის ლოალური კრიტერიუმების გამო, </a:t>
            </a:r>
            <a:r>
              <a:rPr lang="ka-GE" sz="1200" dirty="0"/>
              <a:t>მცირე რესურსის მქონე კლინიკები ერთვებიან მხოლოდ გადაუდებელი ამბულატორიული მომსახურების კომპონენტში და ხშირ შემთხვევაში ახორციელებენ გეგმურ ამბულატორიულ მომსახურებას. ამბულატორიული შემთხვევების მუდმივი მონიტორინგის განხორციელება მომსახურების მახასიათებლებიდან გამომდინარე, რთულია და მოითხოვს ადგილზე მუდმივად მონიტორის ყოფნას, რაც არსებული რესურსების პირობებში </a:t>
            </a:r>
            <a:r>
              <a:rPr lang="ka-GE" sz="1200" dirty="0" smtClean="0"/>
              <a:t>გაძნელებულია.</a:t>
            </a:r>
            <a:endParaRPr lang="en-US" sz="1200" dirty="0"/>
          </a:p>
        </p:txBody>
      </p:sp>
    </p:spTree>
    <p:extLst>
      <p:ext uri="{BB962C8B-B14F-4D97-AF65-F5344CB8AC3E}">
        <p14:creationId xmlns:p14="http://schemas.microsoft.com/office/powerpoint/2010/main" val="3427139029"/>
      </p:ext>
    </p:extLst>
  </p:cSld>
  <p:clrMapOvr>
    <a:masterClrMapping/>
  </p:clrMapOvr>
  <p:transition spd="slow">
    <p:strips dir="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145960"/>
            <a:ext cx="8596668" cy="639651"/>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სულ წარმოდგენილი თანხა წლების მიხედვით</a:t>
            </a:r>
            <a:endParaRPr lang="en-US" sz="2000" dirty="0"/>
          </a:p>
        </p:txBody>
      </p:sp>
      <p:graphicFrame>
        <p:nvGraphicFramePr>
          <p:cNvPr id="3" name="Chart 2"/>
          <p:cNvGraphicFramePr>
            <a:graphicFrameLocks/>
          </p:cNvGraphicFramePr>
          <p:nvPr>
            <p:extLst>
              <p:ext uri="{D42A27DB-BD31-4B8C-83A1-F6EECF244321}">
                <p14:modId xmlns:p14="http://schemas.microsoft.com/office/powerpoint/2010/main" val="2795326103"/>
              </p:ext>
            </p:extLst>
          </p:nvPr>
        </p:nvGraphicFramePr>
        <p:xfrm>
          <a:off x="816265" y="627845"/>
          <a:ext cx="7799701"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3933883194"/>
              </p:ext>
            </p:extLst>
          </p:nvPr>
        </p:nvGraphicFramePr>
        <p:xfrm>
          <a:off x="677334" y="3437687"/>
          <a:ext cx="7899996" cy="317658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8706118" y="1120462"/>
            <a:ext cx="2910626" cy="1384995"/>
          </a:xfrm>
          <a:prstGeom prst="rect">
            <a:avLst/>
          </a:prstGeom>
          <a:noFill/>
        </p:spPr>
        <p:txBody>
          <a:bodyPr wrap="square" rtlCol="0">
            <a:spAutoFit/>
          </a:bodyPr>
          <a:lstStyle/>
          <a:p>
            <a:r>
              <a:rPr lang="ka-GE" sz="1200" dirty="0" smtClean="0"/>
              <a:t>წარმოდგენილი თანხის ზრდა, როგორც ზემოთ აღინიშნა, ძირითადად, განპირობებულია გადაუდებელი სტაციონარული მომსახურების შემთხვევებისა და ხარჰტევადი ინტერვენციების გადაუდებლად ჩატარებით.</a:t>
            </a:r>
            <a:endParaRPr lang="en-US" sz="1200" dirty="0"/>
          </a:p>
        </p:txBody>
      </p:sp>
    </p:spTree>
    <p:extLst>
      <p:ext uri="{BB962C8B-B14F-4D97-AF65-F5344CB8AC3E}">
        <p14:creationId xmlns:p14="http://schemas.microsoft.com/office/powerpoint/2010/main" val="2159164770"/>
      </p:ext>
    </p:extLst>
  </p:cSld>
  <p:clrMapOvr>
    <a:masterClrMapping/>
  </p:clrMapOvr>
  <p:transition spd="slow">
    <p:strips dir="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287628"/>
            <a:ext cx="8596668" cy="626772"/>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b="1" dirty="0" smtClean="0">
                <a:effectLst>
                  <a:outerShdw blurRad="38100" dist="38100" dir="2700000" algn="tl">
                    <a:srgbClr val="000000">
                      <a:alpha val="43137"/>
                    </a:srgbClr>
                  </a:outerShdw>
                </a:effectLst>
              </a:rPr>
              <a:t>ანაზღაურებული თანხა წლების მიხედვით</a:t>
            </a:r>
            <a:endParaRPr lang="en-US" sz="2000" b="1" dirty="0">
              <a:effectLst>
                <a:outerShdw blurRad="38100" dist="38100" dir="2700000" algn="tl">
                  <a:srgbClr val="000000">
                    <a:alpha val="43137"/>
                  </a:srgbClr>
                </a:outerShdw>
              </a:effectLst>
            </a:endParaRPr>
          </a:p>
        </p:txBody>
      </p:sp>
      <p:graphicFrame>
        <p:nvGraphicFramePr>
          <p:cNvPr id="3" name="Chart 2"/>
          <p:cNvGraphicFramePr>
            <a:graphicFrameLocks/>
          </p:cNvGraphicFramePr>
          <p:nvPr>
            <p:extLst>
              <p:ext uri="{D42A27DB-BD31-4B8C-83A1-F6EECF244321}">
                <p14:modId xmlns:p14="http://schemas.microsoft.com/office/powerpoint/2010/main" val="1734424790"/>
              </p:ext>
            </p:extLst>
          </p:nvPr>
        </p:nvGraphicFramePr>
        <p:xfrm>
          <a:off x="128789" y="1052848"/>
          <a:ext cx="7250805"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4152184790"/>
              </p:ext>
            </p:extLst>
          </p:nvPr>
        </p:nvGraphicFramePr>
        <p:xfrm>
          <a:off x="103030" y="3976352"/>
          <a:ext cx="7083381"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8551572" y="1867437"/>
            <a:ext cx="2292439" cy="1600438"/>
          </a:xfrm>
          <a:prstGeom prst="rect">
            <a:avLst/>
          </a:prstGeom>
          <a:noFill/>
        </p:spPr>
        <p:txBody>
          <a:bodyPr wrap="square" rtlCol="0">
            <a:spAutoFit/>
          </a:bodyPr>
          <a:lstStyle/>
          <a:p>
            <a:r>
              <a:rPr lang="ka-GE" sz="1400" dirty="0" smtClean="0"/>
              <a:t>მიუხედავად წარმოდგენილი თანხის ზრდისა, პროგრამის ფარგლებში ანაზღაურებული თანხა წინა წელთან შედარებით სტაბილურია</a:t>
            </a:r>
            <a:endParaRPr lang="en-US" sz="1400" dirty="0"/>
          </a:p>
        </p:txBody>
      </p:sp>
    </p:spTree>
    <p:extLst>
      <p:ext uri="{BB962C8B-B14F-4D97-AF65-F5344CB8AC3E}">
        <p14:creationId xmlns:p14="http://schemas.microsoft.com/office/powerpoint/2010/main" val="401701872"/>
      </p:ext>
    </p:extLst>
  </p:cSld>
  <p:clrMapOvr>
    <a:masterClrMapping/>
  </p:clrMapOvr>
  <p:transition spd="slow">
    <p:strips dir="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529225291"/>
              </p:ext>
            </p:extLst>
          </p:nvPr>
        </p:nvGraphicFramePr>
        <p:xfrm>
          <a:off x="103032" y="202841"/>
          <a:ext cx="8641522" cy="321005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4243794458"/>
              </p:ext>
            </p:extLst>
          </p:nvPr>
        </p:nvGraphicFramePr>
        <p:xfrm>
          <a:off x="285281" y="3369603"/>
          <a:ext cx="8523867" cy="33385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04103213"/>
      </p:ext>
    </p:extLst>
  </p:cSld>
  <p:clrMapOvr>
    <a:masterClrMapping/>
  </p:clrMapOvr>
  <p:transition spd="slow">
    <p:strips dir="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444874436"/>
              </p:ext>
            </p:extLst>
          </p:nvPr>
        </p:nvGraphicFramePr>
        <p:xfrm>
          <a:off x="347729" y="399245"/>
          <a:ext cx="11455065" cy="61947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05751808"/>
      </p:ext>
    </p:extLst>
  </p:cSld>
  <p:clrMapOvr>
    <a:masterClrMapping/>
  </p:clrMapOvr>
  <p:transition spd="slow">
    <p:strips dir="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288918756"/>
              </p:ext>
            </p:extLst>
          </p:nvPr>
        </p:nvGraphicFramePr>
        <p:xfrm>
          <a:off x="540913" y="154745"/>
          <a:ext cx="11281893" cy="656802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41624068"/>
      </p:ext>
    </p:extLst>
  </p:cSld>
  <p:clrMapOvr>
    <a:masterClrMapping/>
  </p:clrMapOvr>
  <p:transition spd="slow">
    <p:strips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67425" y="205765"/>
            <a:ext cx="9003546" cy="626772"/>
          </a:xfrm>
        </p:spPr>
        <p:txBody>
          <a:bodyPr>
            <a:normAutofit/>
          </a:bodyPr>
          <a:lstStyle/>
          <a:p>
            <a:r>
              <a:rPr lang="ka-GE" sz="1600" b="1" dirty="0" smtClean="0"/>
              <a:t>გადაუდებელი ამბულატორიული მომსახურება წლების მიხედვით (8 თვე)</a:t>
            </a:r>
            <a:endParaRPr lang="en-US" sz="1600" b="1" dirty="0"/>
          </a:p>
        </p:txBody>
      </p:sp>
      <p:graphicFrame>
        <p:nvGraphicFramePr>
          <p:cNvPr id="3" name="Chart 2"/>
          <p:cNvGraphicFramePr>
            <a:graphicFrameLocks/>
          </p:cNvGraphicFramePr>
          <p:nvPr>
            <p:extLst>
              <p:ext uri="{D42A27DB-BD31-4B8C-83A1-F6EECF244321}">
                <p14:modId xmlns:p14="http://schemas.microsoft.com/office/powerpoint/2010/main" val="942535382"/>
              </p:ext>
            </p:extLst>
          </p:nvPr>
        </p:nvGraphicFramePr>
        <p:xfrm>
          <a:off x="785610" y="811369"/>
          <a:ext cx="7804597" cy="266592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3420050383"/>
              </p:ext>
            </p:extLst>
          </p:nvPr>
        </p:nvGraphicFramePr>
        <p:xfrm>
          <a:off x="360608" y="3976352"/>
          <a:ext cx="8327533"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272011" y="6458113"/>
            <a:ext cx="708338" cy="230832"/>
          </a:xfrm>
          <a:prstGeom prst="rect">
            <a:avLst/>
          </a:prstGeom>
          <a:noFill/>
        </p:spPr>
        <p:txBody>
          <a:bodyPr wrap="square" rtlCol="0">
            <a:spAutoFit/>
          </a:bodyPr>
          <a:lstStyle/>
          <a:p>
            <a:r>
              <a:rPr lang="ka-GE" sz="900" dirty="0" smtClean="0"/>
              <a:t>(თანხა)</a:t>
            </a:r>
            <a:endParaRPr lang="en-US" sz="900" dirty="0"/>
          </a:p>
        </p:txBody>
      </p:sp>
      <p:sp>
        <p:nvSpPr>
          <p:cNvPr id="7" name="TextBox 6"/>
          <p:cNvSpPr txBox="1"/>
          <p:nvPr/>
        </p:nvSpPr>
        <p:spPr>
          <a:xfrm>
            <a:off x="5917841" y="3216523"/>
            <a:ext cx="972355" cy="230832"/>
          </a:xfrm>
          <a:prstGeom prst="rect">
            <a:avLst/>
          </a:prstGeom>
          <a:noFill/>
        </p:spPr>
        <p:txBody>
          <a:bodyPr wrap="square" rtlCol="0">
            <a:spAutoFit/>
          </a:bodyPr>
          <a:lstStyle/>
          <a:p>
            <a:r>
              <a:rPr lang="ka-GE" sz="900" dirty="0" smtClean="0"/>
              <a:t>(რაოდენობა)</a:t>
            </a:r>
            <a:endParaRPr lang="en-US" sz="900" dirty="0"/>
          </a:p>
        </p:txBody>
      </p:sp>
      <p:sp>
        <p:nvSpPr>
          <p:cNvPr id="2" name="Rectangle 1"/>
          <p:cNvSpPr/>
          <p:nvPr/>
        </p:nvSpPr>
        <p:spPr>
          <a:xfrm>
            <a:off x="8989453" y="728149"/>
            <a:ext cx="3000777" cy="4541756"/>
          </a:xfrm>
          <a:prstGeom prst="rect">
            <a:avLst/>
          </a:prstGeom>
        </p:spPr>
        <p:txBody>
          <a:bodyPr wrap="square">
            <a:spAutoFit/>
          </a:bodyPr>
          <a:lstStyle/>
          <a:p>
            <a:pPr marR="36195" lvl="0">
              <a:lnSpc>
                <a:spcPct val="115000"/>
              </a:lnSpc>
              <a:spcBef>
                <a:spcPts val="1200"/>
              </a:spcBef>
              <a:spcAft>
                <a:spcPts val="1200"/>
              </a:spcAft>
            </a:pPr>
            <a:r>
              <a:rPr lang="ka-GE" sz="1200" dirty="0">
                <a:ea typeface="Sylfaen" panose="010A0502050306030303" pitchFamily="18" charset="0"/>
                <a:cs typeface="Times New Roman" panose="02020603050405020304" pitchFamily="18" charset="0"/>
              </a:rPr>
              <a:t>მიზანშეწონილია, გადაუდებელი ამბულატორიული მომსახურების კომპონენტში ქვეყნის მასშტაბით მიმწოდებელთა ჩართვა ხორციელდებოდეს გადაუდებელი სამედიცინო მომსახურების სანებართვო დანართის ფლობის პირობებში (ან/და სტაციონარული დაწესებულებებისთვის), რაც შეამცირებს არაკვალიფიციური და არასრული სერვისების მიწოდებას ზემოაღნიშნული კომპონენტის ფარგლებში. ამასთან,  განსახილველია გადაუდებელი ამბულატორიული მომსახურების პროგრამული კოდების (დადგენილების დანართი 1.2) გადახედვა და მათი დაჯგუფება სირთულის მიხედვით, ასევე სახელმწიფოს მხრიდან ასანაზღაურებელი თანხის განსაზღვრა, მოქმედი ტარიფების მიხედვით.</a:t>
            </a:r>
            <a:endParaRPr lang="en-US" sz="1200" dirty="0">
              <a:effectLst/>
              <a:latin typeface="Calibri" panose="020F0502020204030204" pitchFamily="34" charset="0"/>
              <a:ea typeface="Sylfaen" panose="010A0502050306030303" pitchFamily="18" charset="0"/>
              <a:cs typeface="Times New Roman" panose="02020603050405020304" pitchFamily="18" charset="0"/>
            </a:endParaRPr>
          </a:p>
        </p:txBody>
      </p:sp>
    </p:spTree>
    <p:extLst>
      <p:ext uri="{BB962C8B-B14F-4D97-AF65-F5344CB8AC3E}">
        <p14:creationId xmlns:p14="http://schemas.microsoft.com/office/powerpoint/2010/main" val="1012836874"/>
      </p:ext>
    </p:extLst>
  </p:cSld>
  <p:clrMapOvr>
    <a:masterClrMapping/>
  </p:clrMapOvr>
  <p:transition spd="slow">
    <p:strips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145960"/>
            <a:ext cx="8596668" cy="639651"/>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გადაუდებელი სტაციონარული მომსახურება წლების მიხედვით</a:t>
            </a:r>
            <a:endParaRPr lang="en-US" sz="2000" dirty="0"/>
          </a:p>
        </p:txBody>
      </p:sp>
      <p:graphicFrame>
        <p:nvGraphicFramePr>
          <p:cNvPr id="3" name="Chart 2"/>
          <p:cNvGraphicFramePr>
            <a:graphicFrameLocks/>
          </p:cNvGraphicFramePr>
          <p:nvPr>
            <p:extLst>
              <p:ext uri="{D42A27DB-BD31-4B8C-83A1-F6EECF244321}">
                <p14:modId xmlns:p14="http://schemas.microsoft.com/office/powerpoint/2010/main" val="3495919903"/>
              </p:ext>
            </p:extLst>
          </p:nvPr>
        </p:nvGraphicFramePr>
        <p:xfrm>
          <a:off x="206063" y="785611"/>
          <a:ext cx="7714444"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4024687463"/>
              </p:ext>
            </p:extLst>
          </p:nvPr>
        </p:nvGraphicFramePr>
        <p:xfrm>
          <a:off x="128791" y="3744532"/>
          <a:ext cx="7946264"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6"/>
          <p:cNvSpPr txBox="1"/>
          <p:nvPr/>
        </p:nvSpPr>
        <p:spPr>
          <a:xfrm>
            <a:off x="6251328" y="3267638"/>
            <a:ext cx="899960" cy="230832"/>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ka-GE" sz="900" dirty="0" smtClean="0"/>
              <a:t>რაოდენობა</a:t>
            </a:r>
            <a:endParaRPr lang="en-US" sz="900" dirty="0"/>
          </a:p>
        </p:txBody>
      </p:sp>
      <p:sp>
        <p:nvSpPr>
          <p:cNvPr id="6" name="TextBox 6"/>
          <p:cNvSpPr txBox="1"/>
          <p:nvPr/>
        </p:nvSpPr>
        <p:spPr>
          <a:xfrm>
            <a:off x="6604715" y="6211330"/>
            <a:ext cx="862885" cy="230832"/>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ka-GE" sz="900" dirty="0" smtClean="0"/>
              <a:t>(თანხა)</a:t>
            </a:r>
            <a:endParaRPr lang="en-US" sz="900" dirty="0"/>
          </a:p>
        </p:txBody>
      </p:sp>
      <p:sp>
        <p:nvSpPr>
          <p:cNvPr id="7" name="TextBox 6"/>
          <p:cNvSpPr txBox="1"/>
          <p:nvPr/>
        </p:nvSpPr>
        <p:spPr>
          <a:xfrm>
            <a:off x="8268236" y="785611"/>
            <a:ext cx="3567449" cy="5447645"/>
          </a:xfrm>
          <a:prstGeom prst="rect">
            <a:avLst/>
          </a:prstGeom>
          <a:noFill/>
        </p:spPr>
        <p:txBody>
          <a:bodyPr wrap="square" rtlCol="0">
            <a:spAutoFit/>
          </a:bodyPr>
          <a:lstStyle/>
          <a:p>
            <a:pPr lvl="0"/>
            <a:r>
              <a:rPr lang="ka-GE" sz="1200" dirty="0"/>
              <a:t>გაიზარდა პროგრამაში ჩართული დაწესებულებების ჩამონათვალი და უკვე ჩართული კლინიკების მიერ მოწოდებული სერვისის არეალი;</a:t>
            </a:r>
            <a:endParaRPr lang="en-US" sz="1200" dirty="0"/>
          </a:p>
          <a:p>
            <a:pPr lvl="0"/>
            <a:r>
              <a:rPr lang="ka-GE" sz="1200" dirty="0"/>
              <a:t>დაინერგა/ინერგება მაღალტექნოლოგიური ხარჯტევადი ინტერვენციები (ანგიოლოგიის, კარდიოქირურგიის, ნეიროქირურგიის, ინტერვენციული რადიოლოგიის კუთხით); მოსახლეობის ასაკობრივ სტრუქტურაში 65 წლისა და უფროსი ასაკის მოსახლეობის წილი ყოველწლიურად იზრდება (საშუალოდ წლიურად 0,1%-ით). აღნიშნული კონტიგენტი წარმოადგენს ავადობისადმი მოწყვლად </a:t>
            </a:r>
            <a:r>
              <a:rPr lang="ka-GE" sz="1200" dirty="0" smtClean="0"/>
              <a:t>ჯგუფს.</a:t>
            </a:r>
          </a:p>
          <a:p>
            <a:r>
              <a:rPr lang="ka-GE" sz="1200" dirty="0"/>
              <a:t>აქვე აღსანიშნავია, რომ ხშირ </a:t>
            </a:r>
            <a:r>
              <a:rPr lang="ka-GE" sz="1200" dirty="0" smtClean="0"/>
              <a:t>შემთხვევაში </a:t>
            </a:r>
            <a:r>
              <a:rPr lang="ka-GE" sz="1200" dirty="0"/>
              <a:t>გადაუდებლად ტარდება ისეთი ოპერაციები, რომლებიც ზღვრულია სასწრაფო-დაყოვნებულსა და სასწრაფო-დაუყოვნებელ იტერვენციებს შორის; სახელმწიფოს მიერ ასანაზღაურებელი თანხა ორივე ტიპის ინტერვენციის დროს ძირითადად, ერთნაირია (გარდა საქართველოს მთავრობის N218 დადგენილების (09.12.2009) ყოფილი ბენეფიციარების შემთხვევებისა</a:t>
            </a:r>
            <a:r>
              <a:rPr lang="ka-GE" sz="1200" dirty="0" smtClean="0"/>
              <a:t>), თუმცა მოუმზადებლად ჩატარებულ ოპერაციებს ხშირად სდევს გართულებები/თანმხლები პათოლოგიების გამწვავება, რაც განაპირობებს  პროგრამის დამატებით ხარჯებს</a:t>
            </a:r>
            <a:endParaRPr lang="en-US" sz="1200" dirty="0"/>
          </a:p>
          <a:p>
            <a:pPr lvl="0"/>
            <a:endParaRPr lang="en-US" sz="1200" dirty="0"/>
          </a:p>
          <a:p>
            <a:endParaRPr lang="en-US" sz="1200" dirty="0"/>
          </a:p>
        </p:txBody>
      </p:sp>
    </p:spTree>
    <p:extLst>
      <p:ext uri="{BB962C8B-B14F-4D97-AF65-F5344CB8AC3E}">
        <p14:creationId xmlns:p14="http://schemas.microsoft.com/office/powerpoint/2010/main" val="659890964"/>
      </p:ext>
    </p:extLst>
  </p:cSld>
  <p:clrMapOvr>
    <a:masterClrMapping/>
  </p:clrMapOvr>
  <p:transition spd="slow">
    <p:strips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97785" y="101463"/>
            <a:ext cx="8596668" cy="626772"/>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b="1" dirty="0" smtClean="0">
                <a:effectLst>
                  <a:outerShdw blurRad="38100" dist="38100" dir="2700000" algn="tl">
                    <a:srgbClr val="000000">
                      <a:alpha val="43137"/>
                    </a:srgbClr>
                  </a:outerShdw>
                </a:effectLst>
              </a:rPr>
              <a:t>გადაუდებელი სტაციონარული მომსახურება წლების მიხედვით (8 თვე)</a:t>
            </a:r>
            <a:endParaRPr lang="en-US" sz="2000" b="1" dirty="0">
              <a:effectLst>
                <a:outerShdw blurRad="38100" dist="38100" dir="2700000" algn="tl">
                  <a:srgbClr val="000000">
                    <a:alpha val="43137"/>
                  </a:srgbClr>
                </a:outerShdw>
              </a:effectLst>
            </a:endParaRPr>
          </a:p>
        </p:txBody>
      </p:sp>
      <p:graphicFrame>
        <p:nvGraphicFramePr>
          <p:cNvPr id="3" name="Chart 2"/>
          <p:cNvGraphicFramePr>
            <a:graphicFrameLocks/>
          </p:cNvGraphicFramePr>
          <p:nvPr>
            <p:extLst>
              <p:ext uri="{D42A27DB-BD31-4B8C-83A1-F6EECF244321}">
                <p14:modId xmlns:p14="http://schemas.microsoft.com/office/powerpoint/2010/main" val="1545834429"/>
              </p:ext>
            </p:extLst>
          </p:nvPr>
        </p:nvGraphicFramePr>
        <p:xfrm>
          <a:off x="515156" y="914400"/>
          <a:ext cx="7662930" cy="260153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3135073293"/>
              </p:ext>
            </p:extLst>
          </p:nvPr>
        </p:nvGraphicFramePr>
        <p:xfrm>
          <a:off x="180305" y="3847564"/>
          <a:ext cx="8023537"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6"/>
          <p:cNvSpPr txBox="1"/>
          <p:nvPr/>
        </p:nvSpPr>
        <p:spPr>
          <a:xfrm>
            <a:off x="5967993" y="3262068"/>
            <a:ext cx="899960" cy="230832"/>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ka-GE" sz="900" dirty="0" smtClean="0"/>
              <a:t>რაოდენობა</a:t>
            </a:r>
            <a:endParaRPr lang="en-US" sz="900" dirty="0"/>
          </a:p>
        </p:txBody>
      </p:sp>
      <p:sp>
        <p:nvSpPr>
          <p:cNvPr id="6" name="TextBox 6"/>
          <p:cNvSpPr txBox="1"/>
          <p:nvPr/>
        </p:nvSpPr>
        <p:spPr>
          <a:xfrm>
            <a:off x="6218348" y="6340119"/>
            <a:ext cx="862885" cy="230832"/>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ka-GE" sz="900" dirty="0" smtClean="0"/>
              <a:t>(თანხა)</a:t>
            </a:r>
            <a:endParaRPr lang="en-US" sz="900" dirty="0"/>
          </a:p>
        </p:txBody>
      </p:sp>
      <p:sp>
        <p:nvSpPr>
          <p:cNvPr id="7" name="TextBox 6"/>
          <p:cNvSpPr txBox="1"/>
          <p:nvPr/>
        </p:nvSpPr>
        <p:spPr>
          <a:xfrm>
            <a:off x="8229600" y="1138409"/>
            <a:ext cx="3837905" cy="4708981"/>
          </a:xfrm>
          <a:prstGeom prst="rect">
            <a:avLst/>
          </a:prstGeom>
          <a:noFill/>
        </p:spPr>
        <p:txBody>
          <a:bodyPr wrap="square" rtlCol="0">
            <a:spAutoFit/>
          </a:bodyPr>
          <a:lstStyle/>
          <a:p>
            <a:r>
              <a:rPr lang="ka-GE" sz="1200" dirty="0" smtClean="0"/>
              <a:t>მიმდინარე წელს აღსანიშნავია გადაუდებელი სტაციონარული მომსახურების სტრუქტურაში გადაუდებელი თერაპიული მომსახურების რაოდენობის ხვედრითი წილის ზრდა (გადაუდებელი თერაპია, პირველი დონის ინტენსიური მკურნალობა/მოვლა) ძირითადად პნევმონიისა და გულის უკმარისობის ხარჯზე. შემთხვევათა უმეტესობა წარმოდგენილია ზემოაღნიშნული ორივე პროგრამული კოდის სახით, რითაც ხელოვნურად გაზრდილია სახელმწიფო მიერ ასანაზღაურებელი თანხა. შემთხვევათა ნაწილი კორექტირდება ინსპექტირების ეტაპზე, თუმცა საანგარიშგებო დოკუმენტაცია ხშირ შემთხვევაში წარმოდგენილია გამართულად შევსებული სამედიცინო დოკუმეტნაციის სახით და კვლევის  ობიექტური მეთოდების მხოლოდ დასკვნების საფუძველზე ხდება მოწოდებულ ინფორმაციასთან შესაბამისობის დადგენა (ინსტუმენტული/ლაბორატორიული კვლევების დამადასტურებელი დოკუმენტური მასალის შესწავლა სცდება სოციალური მომსახურების სააგენტოს კომპეტენციას, ამასთან, მოქმედი ნორმების მიხედვით მათი შენახვის ვალდებულება ზუსტად განსაზღვრული არ არის).</a:t>
            </a:r>
          </a:p>
        </p:txBody>
      </p:sp>
    </p:spTree>
    <p:extLst>
      <p:ext uri="{BB962C8B-B14F-4D97-AF65-F5344CB8AC3E}">
        <p14:creationId xmlns:p14="http://schemas.microsoft.com/office/powerpoint/2010/main" val="1139133845"/>
      </p:ext>
    </p:extLst>
  </p:cSld>
  <p:clrMapOvr>
    <a:masterClrMapping/>
  </p:clrMapOvr>
  <p:transition spd="slow">
    <p:strips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145960"/>
            <a:ext cx="8596668" cy="639651"/>
          </a:xfrm>
          <a:prstGeom prst="rect">
            <a:avLst/>
          </a:prstGeom>
        </p:spPr>
        <p:txBody>
          <a:bodyPr>
            <a:normAutofit fontScale="925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გეგმური ქირურგიული მომსახურება წლების მიხედვით</a:t>
            </a:r>
          </a:p>
          <a:p>
            <a:r>
              <a:rPr lang="ka-GE" sz="2000" dirty="0" smtClean="0"/>
              <a:t> </a:t>
            </a:r>
            <a:r>
              <a:rPr lang="ka-GE" sz="1300" dirty="0" smtClean="0"/>
              <a:t>(რაოდენობა და წარმოდგენილი თანხა)</a:t>
            </a:r>
            <a:endParaRPr lang="en-US" sz="1300" dirty="0"/>
          </a:p>
        </p:txBody>
      </p:sp>
      <p:graphicFrame>
        <p:nvGraphicFramePr>
          <p:cNvPr id="3" name="Chart 2"/>
          <p:cNvGraphicFramePr>
            <a:graphicFrameLocks/>
          </p:cNvGraphicFramePr>
          <p:nvPr>
            <p:extLst>
              <p:ext uri="{D42A27DB-BD31-4B8C-83A1-F6EECF244321}">
                <p14:modId xmlns:p14="http://schemas.microsoft.com/office/powerpoint/2010/main" val="3778256863"/>
              </p:ext>
            </p:extLst>
          </p:nvPr>
        </p:nvGraphicFramePr>
        <p:xfrm>
          <a:off x="442711" y="785611"/>
          <a:ext cx="7992951"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1516181979"/>
              </p:ext>
            </p:extLst>
          </p:nvPr>
        </p:nvGraphicFramePr>
        <p:xfrm>
          <a:off x="0" y="3783169"/>
          <a:ext cx="8100811"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02162181"/>
      </p:ext>
    </p:extLst>
  </p:cSld>
  <p:clrMapOvr>
    <a:masterClrMapping/>
  </p:clrMapOvr>
  <p:transition spd="slow">
    <p:strips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287628"/>
            <a:ext cx="8596668" cy="626772"/>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გეგმური ქირურგიული მომსახურება წლების მიხედვით (8 თვე)</a:t>
            </a:r>
          </a:p>
          <a:p>
            <a:r>
              <a:rPr lang="ka-GE" sz="1200" dirty="0" smtClean="0"/>
              <a:t>(რაოდენობა და წარმოდგენილი თანხა)</a:t>
            </a:r>
            <a:endParaRPr lang="en-US" sz="1300" dirty="0"/>
          </a:p>
        </p:txBody>
      </p:sp>
      <p:graphicFrame>
        <p:nvGraphicFramePr>
          <p:cNvPr id="3" name="Chart 2"/>
          <p:cNvGraphicFramePr>
            <a:graphicFrameLocks/>
          </p:cNvGraphicFramePr>
          <p:nvPr>
            <p:extLst>
              <p:ext uri="{D42A27DB-BD31-4B8C-83A1-F6EECF244321}">
                <p14:modId xmlns:p14="http://schemas.microsoft.com/office/powerpoint/2010/main" val="58152575"/>
              </p:ext>
            </p:extLst>
          </p:nvPr>
        </p:nvGraphicFramePr>
        <p:xfrm>
          <a:off x="476519" y="914400"/>
          <a:ext cx="8281116" cy="258865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1586635542"/>
              </p:ext>
            </p:extLst>
          </p:nvPr>
        </p:nvGraphicFramePr>
        <p:xfrm>
          <a:off x="180305" y="3747752"/>
          <a:ext cx="8667481" cy="270456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8860665" y="914400"/>
            <a:ext cx="3129566" cy="1569660"/>
          </a:xfrm>
          <a:prstGeom prst="rect">
            <a:avLst/>
          </a:prstGeom>
          <a:noFill/>
        </p:spPr>
        <p:txBody>
          <a:bodyPr wrap="square" rtlCol="0">
            <a:spAutoFit/>
          </a:bodyPr>
          <a:lstStyle/>
          <a:p>
            <a:r>
              <a:rPr lang="ka-GE" sz="1200" dirty="0"/>
              <a:t>გეგმური ქირურგიული მომსახურების </a:t>
            </a:r>
            <a:r>
              <a:rPr lang="ka-GE" sz="1200" dirty="0" smtClean="0"/>
              <a:t>შემთხვევების რაოდენობა შემცირდა, თუმცა მაღალტექნოლოგიური ხარჯტევადი ინტერვენციების დანერგვის კვალობაზე ერთეული შემთხვევების საშუალო ღირებულება რამდენადმე გაიზარდა, ხოლო წლიური ხარჯი მიმდინარე ეტაპზე სტაბილურია. </a:t>
            </a:r>
          </a:p>
        </p:txBody>
      </p:sp>
    </p:spTree>
    <p:extLst>
      <p:ext uri="{BB962C8B-B14F-4D97-AF65-F5344CB8AC3E}">
        <p14:creationId xmlns:p14="http://schemas.microsoft.com/office/powerpoint/2010/main" val="2021268340"/>
      </p:ext>
    </p:extLst>
  </p:cSld>
  <p:clrMapOvr>
    <a:masterClrMapping/>
  </p:clrMapOvr>
  <p:transition spd="slow">
    <p:strips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145960"/>
            <a:ext cx="8596668" cy="549499"/>
          </a:xfrm>
          <a:prstGeom prst="rect">
            <a:avLst/>
          </a:prstGeom>
        </p:spPr>
        <p:txBody>
          <a:bodyPr>
            <a:normAutofit fontScale="925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კარდიოქირურგია/ინტერვენციული კარდიოლოგია წლების მიხედვით</a:t>
            </a:r>
          </a:p>
          <a:p>
            <a:r>
              <a:rPr lang="ka-GE" sz="1400" dirty="0"/>
              <a:t>(რაოდენობა და წარმოდგენილი თანხა)</a:t>
            </a:r>
            <a:endParaRPr lang="en-US" sz="1400" dirty="0"/>
          </a:p>
        </p:txBody>
      </p:sp>
      <p:graphicFrame>
        <p:nvGraphicFramePr>
          <p:cNvPr id="3" name="Chart 2"/>
          <p:cNvGraphicFramePr>
            <a:graphicFrameLocks/>
          </p:cNvGraphicFramePr>
          <p:nvPr>
            <p:extLst>
              <p:ext uri="{D42A27DB-BD31-4B8C-83A1-F6EECF244321}">
                <p14:modId xmlns:p14="http://schemas.microsoft.com/office/powerpoint/2010/main" val="90404995"/>
              </p:ext>
            </p:extLst>
          </p:nvPr>
        </p:nvGraphicFramePr>
        <p:xfrm>
          <a:off x="892801" y="846786"/>
          <a:ext cx="775335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3703231995"/>
              </p:ext>
            </p:extLst>
          </p:nvPr>
        </p:nvGraphicFramePr>
        <p:xfrm>
          <a:off x="1255958" y="3664039"/>
          <a:ext cx="745016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56166519"/>
      </p:ext>
    </p:extLst>
  </p:cSld>
  <p:clrMapOvr>
    <a:masterClrMapping/>
  </p:clrMapOvr>
  <p:transition spd="slow">
    <p:strips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77334" y="287628"/>
            <a:ext cx="8596668" cy="626772"/>
          </a:xfrm>
          <a:prstGeom prst="rect">
            <a:avLst/>
          </a:prstGeom>
        </p:spPr>
        <p:txBody>
          <a:bodyPr>
            <a:normAutofit fontScale="9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a-GE" sz="2000" dirty="0" smtClean="0"/>
              <a:t>კარდიოქირურგია/ინტერვენციული კარდიოლოგია წლების მიხედვით (8 თვე</a:t>
            </a:r>
            <a:r>
              <a:rPr lang="ka-GE" sz="2000" dirty="0"/>
              <a:t>) </a:t>
            </a:r>
            <a:r>
              <a:rPr lang="ka-GE" sz="1300" dirty="0"/>
              <a:t>(რაოდენობა და წარმოდგენილი თანხა)</a:t>
            </a:r>
            <a:endParaRPr lang="en-US" sz="1300" dirty="0"/>
          </a:p>
          <a:p>
            <a:endParaRPr lang="en-US" sz="2000" dirty="0"/>
          </a:p>
        </p:txBody>
      </p:sp>
      <p:graphicFrame>
        <p:nvGraphicFramePr>
          <p:cNvPr id="3" name="Chart 2"/>
          <p:cNvGraphicFramePr>
            <a:graphicFrameLocks/>
          </p:cNvGraphicFramePr>
          <p:nvPr>
            <p:extLst>
              <p:ext uri="{D42A27DB-BD31-4B8C-83A1-F6EECF244321}">
                <p14:modId xmlns:p14="http://schemas.microsoft.com/office/powerpoint/2010/main" val="3739147248"/>
              </p:ext>
            </p:extLst>
          </p:nvPr>
        </p:nvGraphicFramePr>
        <p:xfrm>
          <a:off x="334851" y="1033564"/>
          <a:ext cx="8242479" cy="253388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a:graphicFrameLocks/>
          </p:cNvGraphicFramePr>
          <p:nvPr>
            <p:extLst>
              <p:ext uri="{D42A27DB-BD31-4B8C-83A1-F6EECF244321}">
                <p14:modId xmlns:p14="http://schemas.microsoft.com/office/powerpoint/2010/main" val="3819199749"/>
              </p:ext>
            </p:extLst>
          </p:nvPr>
        </p:nvGraphicFramePr>
        <p:xfrm>
          <a:off x="437882" y="3950594"/>
          <a:ext cx="8165205"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8667482" y="914400"/>
            <a:ext cx="3103808" cy="4524315"/>
          </a:xfrm>
          <a:prstGeom prst="rect">
            <a:avLst/>
          </a:prstGeom>
          <a:noFill/>
        </p:spPr>
        <p:txBody>
          <a:bodyPr wrap="square" rtlCol="0">
            <a:spAutoFit/>
          </a:bodyPr>
          <a:lstStyle/>
          <a:p>
            <a:r>
              <a:rPr lang="ka-GE" sz="1200" dirty="0" smtClean="0"/>
              <a:t>ინტერვენციული </a:t>
            </a:r>
            <a:r>
              <a:rPr lang="ka-GE" sz="1200" dirty="0"/>
              <a:t>კარდიოლოგიის შემთხვევების ინპექტირების </a:t>
            </a:r>
            <a:r>
              <a:rPr lang="ka-GE" sz="1200" dirty="0" smtClean="0"/>
              <a:t>ეტაპზე, </a:t>
            </a:r>
            <a:r>
              <a:rPr lang="ka-GE" sz="1200" dirty="0"/>
              <a:t>2017 მაისის თვიდან აქტიურად ხდება ინტერვენციების ჩანაწერების შესწავლა. </a:t>
            </a:r>
            <a:r>
              <a:rPr lang="ka-GE" sz="1200" dirty="0" smtClean="0"/>
              <a:t>არამიზნობრივი ჩარევაზე ეჭვის დროს საბოლოო დასკვნის მიღების მიზნით, მოქმედი კანონმდებლობის შესაბამისად, შემთხვევის შესახებ მონაცემები იგზავნება სამედიცინო საქმიანობის რეგულირების სააგენტოში. თუ აღმოჩნდება, რომ ასანაზღაურებლად წარმოდგენილია რეალურად ჩატარებული ინტერვენციისაგან განსხვავებული მომსახურება (იმპლანტირებული სტენტების რაოდენობა ნაკლებია, ვიდრე ასანაზღაურებლად არის წარმოდგენილი), შემთხვევა არ ექვემდებარება ანაზღაურებას.</a:t>
            </a:r>
          </a:p>
          <a:p>
            <a:r>
              <a:rPr lang="ka-GE" sz="1200" dirty="0" smtClean="0"/>
              <a:t>შესაძლოა, აღნიშნული ქმედების შედეგია კარდიოქირურგია/ინტერვენციული კარდიოლოგიის კუთხით ხარჯებისა და შემთხვევების სტაბილიზაცია (როგორც გეგმური, ისე გადაუდებელი)</a:t>
            </a:r>
            <a:endParaRPr lang="en-US" sz="1200" dirty="0"/>
          </a:p>
        </p:txBody>
      </p:sp>
    </p:spTree>
    <p:extLst>
      <p:ext uri="{BB962C8B-B14F-4D97-AF65-F5344CB8AC3E}">
        <p14:creationId xmlns:p14="http://schemas.microsoft.com/office/powerpoint/2010/main" val="431756141"/>
      </p:ext>
    </p:extLst>
  </p:cSld>
  <p:clrMapOvr>
    <a:masterClrMapping/>
  </p:clrMapOvr>
  <p:transition spd="slow">
    <p:strips dir="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docProps/app.xml><?xml version="1.0" encoding="utf-8"?>
<Properties xmlns="http://schemas.openxmlformats.org/officeDocument/2006/extended-properties" xmlns:vt="http://schemas.openxmlformats.org/officeDocument/2006/docPropsVTypes">
  <Template>Retrospect</Template>
  <TotalTime>605</TotalTime>
  <Words>863</Words>
  <Application>Microsoft Office PowerPoint</Application>
  <PresentationFormat>Widescreen</PresentationFormat>
  <Paragraphs>70</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Calibri</vt:lpstr>
      <vt:lpstr>Sylfaen</vt:lpstr>
      <vt:lpstr>Times New Roman</vt:lpstr>
      <vt:lpstr>Tw Cen MT</vt:lpstr>
      <vt:lpstr>Tw Cen MT Condensed</vt:lpstr>
      <vt:lpstr>Wingdings 3</vt:lpstr>
      <vt:lpstr>Integral</vt:lpstr>
      <vt:lpstr>საყოველთაო ჯანმრთელობის დაცვის სახელმწიფო პროგრამა</vt:lpstr>
      <vt:lpstr>გადაუდებელი ამბულატორიული მომსახურება წლების მიხედვით</vt:lpstr>
      <vt:lpstr>გადაუდებელი ამბულატორიული მომსახურება წლების მიხედვით (8 თვე)</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Maia Maglakelidze-Khomeriki</dc:creator>
  <cp:lastModifiedBy>Maia Maglakelidze-Khomeriki</cp:lastModifiedBy>
  <cp:revision>49</cp:revision>
  <dcterms:created xsi:type="dcterms:W3CDTF">2018-10-07T11:15:06Z</dcterms:created>
  <dcterms:modified xsi:type="dcterms:W3CDTF">2018-10-07T21:52:12Z</dcterms:modified>
</cp:coreProperties>
</file>