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088396-ED2A-4591-B7D8-339184A54D5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</dgm:pt>
    <dgm:pt modelId="{F35171E5-88A1-4036-9974-AF8C3226D359}">
      <dgm:prSet phldrT="[Text]"/>
      <dgm:spPr/>
      <dgm:t>
        <a:bodyPr/>
        <a:lstStyle/>
        <a:p>
          <a:r>
            <a:rPr lang="ka-GE" dirty="0" smtClean="0"/>
            <a:t>ტელემედიცინა მიმწოდებელი-კლიენტი</a:t>
          </a:r>
        </a:p>
      </dgm:t>
    </dgm:pt>
    <dgm:pt modelId="{E5BB231A-4644-4F7B-9063-C75080BC061B}" type="parTrans" cxnId="{056190D6-786C-43F3-B0F4-11AFB209481A}">
      <dgm:prSet/>
      <dgm:spPr/>
      <dgm:t>
        <a:bodyPr/>
        <a:lstStyle/>
        <a:p>
          <a:endParaRPr lang="en-US"/>
        </a:p>
      </dgm:t>
    </dgm:pt>
    <dgm:pt modelId="{3B8532A4-7FF9-4110-B3F0-46DC573AE212}" type="sibTrans" cxnId="{056190D6-786C-43F3-B0F4-11AFB209481A}">
      <dgm:prSet/>
      <dgm:spPr/>
      <dgm:t>
        <a:bodyPr/>
        <a:lstStyle/>
        <a:p>
          <a:endParaRPr lang="en-US"/>
        </a:p>
      </dgm:t>
    </dgm:pt>
    <dgm:pt modelId="{34B91AC3-D07D-4528-B7B0-A7A2BA882BF9}">
      <dgm:prSet phldrT="[Text]"/>
      <dgm:spPr/>
      <dgm:t>
        <a:bodyPr/>
        <a:lstStyle/>
        <a:p>
          <a:r>
            <a:rPr lang="ka-GE" dirty="0" smtClean="0"/>
            <a:t>ტელემედიცინა მიმწოდებელი-მიმწოდებელი</a:t>
          </a:r>
          <a:endParaRPr lang="en-US" dirty="0"/>
        </a:p>
      </dgm:t>
    </dgm:pt>
    <dgm:pt modelId="{248C891E-5D72-4372-ADCF-6B09474C158C}" type="parTrans" cxnId="{1BE66AB7-6291-426A-BECE-FCFA51341DC7}">
      <dgm:prSet/>
      <dgm:spPr/>
      <dgm:t>
        <a:bodyPr/>
        <a:lstStyle/>
        <a:p>
          <a:endParaRPr lang="en-US"/>
        </a:p>
      </dgm:t>
    </dgm:pt>
    <dgm:pt modelId="{0D0E2CDF-7E35-4164-8C4B-17AB30A7CA29}" type="sibTrans" cxnId="{1BE66AB7-6291-426A-BECE-FCFA51341DC7}">
      <dgm:prSet/>
      <dgm:spPr/>
      <dgm:t>
        <a:bodyPr/>
        <a:lstStyle/>
        <a:p>
          <a:endParaRPr lang="en-US"/>
        </a:p>
      </dgm:t>
    </dgm:pt>
    <dgm:pt modelId="{E453C683-C696-4562-B964-BD471778AC02}">
      <dgm:prSet/>
      <dgm:spPr/>
      <dgm:t>
        <a:bodyPr/>
        <a:lstStyle/>
        <a:p>
          <a:r>
            <a:rPr lang="ka-GE" dirty="0" smtClean="0"/>
            <a:t>ჯანდაცვის პროფესიონალებს შორის კომუნიკაციის გამარტივების შედეგად აქვს ხარისხის გაუმჯობესების კარგი პოტენციალი</a:t>
          </a:r>
          <a:endParaRPr lang="en-US" dirty="0"/>
        </a:p>
      </dgm:t>
    </dgm:pt>
    <dgm:pt modelId="{94F1F19B-A56B-42A7-8A25-F96DAE52E3A1}" type="parTrans" cxnId="{BE1BB836-40EE-4213-9F36-0432A0ED0721}">
      <dgm:prSet/>
      <dgm:spPr/>
      <dgm:t>
        <a:bodyPr/>
        <a:lstStyle/>
        <a:p>
          <a:endParaRPr lang="en-US"/>
        </a:p>
      </dgm:t>
    </dgm:pt>
    <dgm:pt modelId="{413CFE29-25D3-4161-859B-A55C4616EB3D}" type="sibTrans" cxnId="{BE1BB836-40EE-4213-9F36-0432A0ED0721}">
      <dgm:prSet/>
      <dgm:spPr/>
      <dgm:t>
        <a:bodyPr/>
        <a:lstStyle/>
        <a:p>
          <a:endParaRPr lang="en-US"/>
        </a:p>
      </dgm:t>
    </dgm:pt>
    <dgm:pt modelId="{046A3E99-E897-4D8B-A480-646F0191CF62}">
      <dgm:prSet/>
      <dgm:spPr/>
      <dgm:t>
        <a:bodyPr/>
        <a:lstStyle/>
        <a:p>
          <a:r>
            <a:rPr lang="ka-GE" dirty="0" smtClean="0"/>
            <a:t>დანერგვა უნდა მოხდეს სტანდარტული ოპერაციული პროცედურების საფუძველზე, რათა დაცული იქნას პაციენტის უსაფრთხოება, პირადი მონაცემები და აღირიცხოს გამოსავლები </a:t>
          </a:r>
          <a:endParaRPr lang="en-US" dirty="0"/>
        </a:p>
      </dgm:t>
    </dgm:pt>
    <dgm:pt modelId="{B1A1D8E1-2D3C-484C-8EFD-7E5E2D94DCF9}" type="parTrans" cxnId="{407EE4C3-04F9-4365-85ED-D02048854D23}">
      <dgm:prSet/>
      <dgm:spPr/>
      <dgm:t>
        <a:bodyPr/>
        <a:lstStyle/>
        <a:p>
          <a:endParaRPr lang="en-US"/>
        </a:p>
      </dgm:t>
    </dgm:pt>
    <dgm:pt modelId="{53DBE9A3-3539-43B5-B2A3-0C60DD329D90}" type="sibTrans" cxnId="{407EE4C3-04F9-4365-85ED-D02048854D23}">
      <dgm:prSet/>
      <dgm:spPr/>
      <dgm:t>
        <a:bodyPr/>
        <a:lstStyle/>
        <a:p>
          <a:endParaRPr lang="en-US"/>
        </a:p>
      </dgm:t>
    </dgm:pt>
    <dgm:pt modelId="{5E41843E-C252-46CA-ACAB-F1799EBE4302}">
      <dgm:prSet/>
      <dgm:spPr/>
      <dgm:t>
        <a:bodyPr/>
        <a:lstStyle/>
        <a:p>
          <a:r>
            <a:rPr lang="ka-GE" dirty="0" smtClean="0"/>
            <a:t>შესაძლოა ეყრდნობოდეს კომუნიკაციის სხადასხვა საშუალებებს  </a:t>
          </a:r>
          <a:endParaRPr lang="en-US" dirty="0"/>
        </a:p>
      </dgm:t>
    </dgm:pt>
    <dgm:pt modelId="{AC1D148C-BB3F-41DB-A14A-A6E1178D9FE1}" type="parTrans" cxnId="{55D1F64B-668E-4B69-AC9D-946917F07131}">
      <dgm:prSet/>
      <dgm:spPr/>
      <dgm:t>
        <a:bodyPr/>
        <a:lstStyle/>
        <a:p>
          <a:endParaRPr lang="en-US"/>
        </a:p>
      </dgm:t>
    </dgm:pt>
    <dgm:pt modelId="{E891935A-8BAE-4B55-A7DB-96D1F50A5E60}" type="sibTrans" cxnId="{55D1F64B-668E-4B69-AC9D-946917F07131}">
      <dgm:prSet/>
      <dgm:spPr/>
      <dgm:t>
        <a:bodyPr/>
        <a:lstStyle/>
        <a:p>
          <a:endParaRPr lang="en-US"/>
        </a:p>
      </dgm:t>
    </dgm:pt>
    <dgm:pt modelId="{FA0F57C7-D293-4BE8-ADB6-8E2D777B4B80}">
      <dgm:prSet/>
      <dgm:spPr/>
      <dgm:t>
        <a:bodyPr/>
        <a:lstStyle/>
        <a:p>
          <a:r>
            <a:rPr lang="ka-GE" dirty="0" smtClean="0"/>
            <a:t>ეხმარება, მაგრამ არ შეიძლება ჩაანაცვლოს უშუალო კომუნიკაცია</a:t>
          </a:r>
          <a:endParaRPr lang="en-US" dirty="0"/>
        </a:p>
      </dgm:t>
    </dgm:pt>
    <dgm:pt modelId="{D7DBCCEB-AE6D-43CB-8C7C-03D621E20198}" type="parTrans" cxnId="{67AC324E-4EE3-4A0C-B223-24F4D6693D39}">
      <dgm:prSet/>
      <dgm:spPr/>
      <dgm:t>
        <a:bodyPr/>
        <a:lstStyle/>
        <a:p>
          <a:endParaRPr lang="en-US"/>
        </a:p>
      </dgm:t>
    </dgm:pt>
    <dgm:pt modelId="{613E723B-4962-4FB6-AAE1-F88261883023}" type="sibTrans" cxnId="{67AC324E-4EE3-4A0C-B223-24F4D6693D39}">
      <dgm:prSet/>
      <dgm:spPr/>
      <dgm:t>
        <a:bodyPr/>
        <a:lstStyle/>
        <a:p>
          <a:endParaRPr lang="en-US"/>
        </a:p>
      </dgm:t>
    </dgm:pt>
    <dgm:pt modelId="{AE5C910F-C1B7-4489-9679-A8A8C4B40C8F}">
      <dgm:prSet/>
      <dgm:spPr/>
      <dgm:t>
        <a:bodyPr/>
        <a:lstStyle/>
        <a:p>
          <a:endParaRPr lang="en-US" dirty="0"/>
        </a:p>
      </dgm:t>
    </dgm:pt>
    <dgm:pt modelId="{6BDEE98E-662A-4490-AB78-865B38EAE524}" type="parTrans" cxnId="{BFD51859-D66F-4642-8E2A-DF0A96C6CEB6}">
      <dgm:prSet/>
      <dgm:spPr/>
      <dgm:t>
        <a:bodyPr/>
        <a:lstStyle/>
        <a:p>
          <a:endParaRPr lang="en-US"/>
        </a:p>
      </dgm:t>
    </dgm:pt>
    <dgm:pt modelId="{438A16A0-F497-4930-B8F7-0AE418411D72}" type="sibTrans" cxnId="{BFD51859-D66F-4642-8E2A-DF0A96C6CEB6}">
      <dgm:prSet/>
      <dgm:spPr/>
      <dgm:t>
        <a:bodyPr/>
        <a:lstStyle/>
        <a:p>
          <a:endParaRPr lang="en-US"/>
        </a:p>
      </dgm:t>
    </dgm:pt>
    <dgm:pt modelId="{0770D4B7-7677-46CB-9CD2-95597E4AD513}">
      <dgm:prSet/>
      <dgm:spPr/>
      <dgm:t>
        <a:bodyPr/>
        <a:lstStyle/>
        <a:p>
          <a:r>
            <a:rPr lang="ka-GE" dirty="0" smtClean="0"/>
            <a:t>დანერგვა შესაძლებელია სტანდარტული ოპერაციული პროცედურების თაობაზე, იქ სადაც სათანადო პირობები არსებობს მონიტორინგისა და პაციენტის უსაფრთხოების, პრივატულობის დაცვისა და ანგარიშგებისთვის </a:t>
          </a:r>
          <a:endParaRPr lang="en-US" dirty="0"/>
        </a:p>
      </dgm:t>
    </dgm:pt>
    <dgm:pt modelId="{7C915047-8768-445C-B610-DEA40E8EFC64}" type="parTrans" cxnId="{B563730D-F17E-4A0A-9CD9-5EDED82A7A0F}">
      <dgm:prSet/>
      <dgm:spPr/>
      <dgm:t>
        <a:bodyPr/>
        <a:lstStyle/>
        <a:p>
          <a:endParaRPr lang="en-US"/>
        </a:p>
      </dgm:t>
    </dgm:pt>
    <dgm:pt modelId="{21A9240D-C729-471E-A8DC-70514E265D5F}" type="sibTrans" cxnId="{B563730D-F17E-4A0A-9CD9-5EDED82A7A0F}">
      <dgm:prSet/>
      <dgm:spPr/>
      <dgm:t>
        <a:bodyPr/>
        <a:lstStyle/>
        <a:p>
          <a:endParaRPr lang="en-US"/>
        </a:p>
      </dgm:t>
    </dgm:pt>
    <dgm:pt modelId="{B3D6CBB8-2334-40BB-857E-C6B202DA5E29}" type="pres">
      <dgm:prSet presAssocID="{1E088396-ED2A-4591-B7D8-339184A54D5B}" presName="linear" presStyleCnt="0">
        <dgm:presLayoutVars>
          <dgm:animLvl val="lvl"/>
          <dgm:resizeHandles val="exact"/>
        </dgm:presLayoutVars>
      </dgm:prSet>
      <dgm:spPr/>
    </dgm:pt>
    <dgm:pt modelId="{2DAF8BAB-FEAA-4C66-BC8A-DC02FC10A1E7}" type="pres">
      <dgm:prSet presAssocID="{F35171E5-88A1-4036-9974-AF8C3226D35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4BCBD4-2F0A-4A25-ACAA-E2222D2F540A}" type="pres">
      <dgm:prSet presAssocID="{F35171E5-88A1-4036-9974-AF8C3226D35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E7DC5-C70A-41BA-B21C-0BFC039D1570}" type="pres">
      <dgm:prSet presAssocID="{34B91AC3-D07D-4528-B7B0-A7A2BA882BF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48450-1F99-437B-9E87-B64D6611F4D2}" type="pres">
      <dgm:prSet presAssocID="{34B91AC3-D07D-4528-B7B0-A7A2BA882BF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6EA0C4-3C78-47AB-8D7B-168B16A9B517}" type="presOf" srcId="{F35171E5-88A1-4036-9974-AF8C3226D359}" destId="{2DAF8BAB-FEAA-4C66-BC8A-DC02FC10A1E7}" srcOrd="0" destOrd="0" presId="urn:microsoft.com/office/officeart/2005/8/layout/vList2"/>
    <dgm:cxn modelId="{407EE4C3-04F9-4365-85ED-D02048854D23}" srcId="{34B91AC3-D07D-4528-B7B0-A7A2BA882BF9}" destId="{046A3E99-E897-4D8B-A480-646F0191CF62}" srcOrd="1" destOrd="0" parTransId="{B1A1D8E1-2D3C-484C-8EFD-7E5E2D94DCF9}" sibTransId="{53DBE9A3-3539-43B5-B2A3-0C60DD329D90}"/>
    <dgm:cxn modelId="{BFD51859-D66F-4642-8E2A-DF0A96C6CEB6}" srcId="{F35171E5-88A1-4036-9974-AF8C3226D359}" destId="{AE5C910F-C1B7-4489-9679-A8A8C4B40C8F}" srcOrd="2" destOrd="0" parTransId="{6BDEE98E-662A-4490-AB78-865B38EAE524}" sibTransId="{438A16A0-F497-4930-B8F7-0AE418411D72}"/>
    <dgm:cxn modelId="{AED0BC7F-0570-4C50-8B9A-DE244D7B3402}" type="presOf" srcId="{AE5C910F-C1B7-4489-9679-A8A8C4B40C8F}" destId="{014BCBD4-2F0A-4A25-ACAA-E2222D2F540A}" srcOrd="0" destOrd="2" presId="urn:microsoft.com/office/officeart/2005/8/layout/vList2"/>
    <dgm:cxn modelId="{82F08360-A608-438A-A84D-835D884E10ED}" type="presOf" srcId="{1E088396-ED2A-4591-B7D8-339184A54D5B}" destId="{B3D6CBB8-2334-40BB-857E-C6B202DA5E29}" srcOrd="0" destOrd="0" presId="urn:microsoft.com/office/officeart/2005/8/layout/vList2"/>
    <dgm:cxn modelId="{CA80418D-AFB3-47B8-ABEE-458C2005386E}" type="presOf" srcId="{FA0F57C7-D293-4BE8-ADB6-8E2D777B4B80}" destId="{014BCBD4-2F0A-4A25-ACAA-E2222D2F540A}" srcOrd="0" destOrd="0" presId="urn:microsoft.com/office/officeart/2005/8/layout/vList2"/>
    <dgm:cxn modelId="{B4DE8D21-73F6-4346-8850-006AC13178BB}" type="presOf" srcId="{046A3E99-E897-4D8B-A480-646F0191CF62}" destId="{7B948450-1F99-437B-9E87-B64D6611F4D2}" srcOrd="0" destOrd="1" presId="urn:microsoft.com/office/officeart/2005/8/layout/vList2"/>
    <dgm:cxn modelId="{67AC324E-4EE3-4A0C-B223-24F4D6693D39}" srcId="{F35171E5-88A1-4036-9974-AF8C3226D359}" destId="{FA0F57C7-D293-4BE8-ADB6-8E2D777B4B80}" srcOrd="0" destOrd="0" parTransId="{D7DBCCEB-AE6D-43CB-8C7C-03D621E20198}" sibTransId="{613E723B-4962-4FB6-AAE1-F88261883023}"/>
    <dgm:cxn modelId="{BE1BB836-40EE-4213-9F36-0432A0ED0721}" srcId="{34B91AC3-D07D-4528-B7B0-A7A2BA882BF9}" destId="{E453C683-C696-4562-B964-BD471778AC02}" srcOrd="0" destOrd="0" parTransId="{94F1F19B-A56B-42A7-8A25-F96DAE52E3A1}" sibTransId="{413CFE29-25D3-4161-859B-A55C4616EB3D}"/>
    <dgm:cxn modelId="{FDE09E97-2EE0-4AB8-9E49-C527754B16F0}" type="presOf" srcId="{5E41843E-C252-46CA-ACAB-F1799EBE4302}" destId="{7B948450-1F99-437B-9E87-B64D6611F4D2}" srcOrd="0" destOrd="2" presId="urn:microsoft.com/office/officeart/2005/8/layout/vList2"/>
    <dgm:cxn modelId="{056190D6-786C-43F3-B0F4-11AFB209481A}" srcId="{1E088396-ED2A-4591-B7D8-339184A54D5B}" destId="{F35171E5-88A1-4036-9974-AF8C3226D359}" srcOrd="0" destOrd="0" parTransId="{E5BB231A-4644-4F7B-9063-C75080BC061B}" sibTransId="{3B8532A4-7FF9-4110-B3F0-46DC573AE212}"/>
    <dgm:cxn modelId="{B1503A6A-2611-4B61-8847-901C89AA6720}" type="presOf" srcId="{E453C683-C696-4562-B964-BD471778AC02}" destId="{7B948450-1F99-437B-9E87-B64D6611F4D2}" srcOrd="0" destOrd="0" presId="urn:microsoft.com/office/officeart/2005/8/layout/vList2"/>
    <dgm:cxn modelId="{22EC6C2B-5EDB-4718-874B-7A2E116383A5}" type="presOf" srcId="{34B91AC3-D07D-4528-B7B0-A7A2BA882BF9}" destId="{3EFE7DC5-C70A-41BA-B21C-0BFC039D1570}" srcOrd="0" destOrd="0" presId="urn:microsoft.com/office/officeart/2005/8/layout/vList2"/>
    <dgm:cxn modelId="{B563730D-F17E-4A0A-9CD9-5EDED82A7A0F}" srcId="{F35171E5-88A1-4036-9974-AF8C3226D359}" destId="{0770D4B7-7677-46CB-9CD2-95597E4AD513}" srcOrd="1" destOrd="0" parTransId="{7C915047-8768-445C-B610-DEA40E8EFC64}" sibTransId="{21A9240D-C729-471E-A8DC-70514E265D5F}"/>
    <dgm:cxn modelId="{B812D2A4-AF9A-45E0-888E-6367633AE379}" type="presOf" srcId="{0770D4B7-7677-46CB-9CD2-95597E4AD513}" destId="{014BCBD4-2F0A-4A25-ACAA-E2222D2F540A}" srcOrd="0" destOrd="1" presId="urn:microsoft.com/office/officeart/2005/8/layout/vList2"/>
    <dgm:cxn modelId="{1BE66AB7-6291-426A-BECE-FCFA51341DC7}" srcId="{1E088396-ED2A-4591-B7D8-339184A54D5B}" destId="{34B91AC3-D07D-4528-B7B0-A7A2BA882BF9}" srcOrd="1" destOrd="0" parTransId="{248C891E-5D72-4372-ADCF-6B09474C158C}" sibTransId="{0D0E2CDF-7E35-4164-8C4B-17AB30A7CA29}"/>
    <dgm:cxn modelId="{55D1F64B-668E-4B69-AC9D-946917F07131}" srcId="{34B91AC3-D07D-4528-B7B0-A7A2BA882BF9}" destId="{5E41843E-C252-46CA-ACAB-F1799EBE4302}" srcOrd="2" destOrd="0" parTransId="{AC1D148C-BB3F-41DB-A14A-A6E1178D9FE1}" sibTransId="{E891935A-8BAE-4B55-A7DB-96D1F50A5E60}"/>
    <dgm:cxn modelId="{67F30893-1555-4172-B28C-7DD70BD88389}" type="presParOf" srcId="{B3D6CBB8-2334-40BB-857E-C6B202DA5E29}" destId="{2DAF8BAB-FEAA-4C66-BC8A-DC02FC10A1E7}" srcOrd="0" destOrd="0" presId="urn:microsoft.com/office/officeart/2005/8/layout/vList2"/>
    <dgm:cxn modelId="{A8BEE146-8792-434D-B030-A34798D53A60}" type="presParOf" srcId="{B3D6CBB8-2334-40BB-857E-C6B202DA5E29}" destId="{014BCBD4-2F0A-4A25-ACAA-E2222D2F540A}" srcOrd="1" destOrd="0" presId="urn:microsoft.com/office/officeart/2005/8/layout/vList2"/>
    <dgm:cxn modelId="{C9664376-62EF-4E9B-B556-A258F622476B}" type="presParOf" srcId="{B3D6CBB8-2334-40BB-857E-C6B202DA5E29}" destId="{3EFE7DC5-C70A-41BA-B21C-0BFC039D1570}" srcOrd="2" destOrd="0" presId="urn:microsoft.com/office/officeart/2005/8/layout/vList2"/>
    <dgm:cxn modelId="{57BD6206-4D42-411B-A81F-1985C8862085}" type="presParOf" srcId="{B3D6CBB8-2334-40BB-857E-C6B202DA5E29}" destId="{7B948450-1F99-437B-9E87-B64D6611F4D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F8BAB-FEAA-4C66-BC8A-DC02FC10A1E7}">
      <dsp:nvSpPr>
        <dsp:cNvPr id="0" name=""/>
        <dsp:cNvSpPr/>
      </dsp:nvSpPr>
      <dsp:spPr>
        <a:xfrm>
          <a:off x="0" y="63153"/>
          <a:ext cx="10687594" cy="5966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ტელემედიცინა მიმწოდებელი-კლიენტი</a:t>
          </a:r>
        </a:p>
      </dsp:txBody>
      <dsp:txXfrm>
        <a:off x="29126" y="92279"/>
        <a:ext cx="10629342" cy="538393"/>
      </dsp:txXfrm>
    </dsp:sp>
    <dsp:sp modelId="{014BCBD4-2F0A-4A25-ACAA-E2222D2F540A}">
      <dsp:nvSpPr>
        <dsp:cNvPr id="0" name=""/>
        <dsp:cNvSpPr/>
      </dsp:nvSpPr>
      <dsp:spPr>
        <a:xfrm>
          <a:off x="0" y="659798"/>
          <a:ext cx="10687594" cy="1523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93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800" kern="1200" dirty="0" smtClean="0"/>
            <a:t>ეხმარება, მაგრამ არ შეიძლება ჩაანაცვლოს უშუალო კომუნიკაცია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800" kern="1200" dirty="0" smtClean="0"/>
            <a:t>დანერგვა შესაძლებელია სტანდარტული ოპერაციული პროცედურების თაობაზე, იქ სადაც სათანადო პირობები არსებობს მონიტორინგისა და პაციენტის უსაფრთხოების, პრივატულობის დაცვისა და ანგარიშგებისთვის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800" kern="1200" dirty="0"/>
        </a:p>
      </dsp:txBody>
      <dsp:txXfrm>
        <a:off x="0" y="659798"/>
        <a:ext cx="10687594" cy="1523520"/>
      </dsp:txXfrm>
    </dsp:sp>
    <dsp:sp modelId="{3EFE7DC5-C70A-41BA-B21C-0BFC039D1570}">
      <dsp:nvSpPr>
        <dsp:cNvPr id="0" name=""/>
        <dsp:cNvSpPr/>
      </dsp:nvSpPr>
      <dsp:spPr>
        <a:xfrm>
          <a:off x="0" y="2183318"/>
          <a:ext cx="10687594" cy="5966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ტელემედიცინა მიმწოდებელი-მიმწოდებელი</a:t>
          </a:r>
          <a:endParaRPr lang="en-US" sz="2300" kern="1200" dirty="0"/>
        </a:p>
      </dsp:txBody>
      <dsp:txXfrm>
        <a:off x="29126" y="2212444"/>
        <a:ext cx="10629342" cy="538393"/>
      </dsp:txXfrm>
    </dsp:sp>
    <dsp:sp modelId="{7B948450-1F99-437B-9E87-B64D6611F4D2}">
      <dsp:nvSpPr>
        <dsp:cNvPr id="0" name=""/>
        <dsp:cNvSpPr/>
      </dsp:nvSpPr>
      <dsp:spPr>
        <a:xfrm>
          <a:off x="0" y="2779964"/>
          <a:ext cx="10687594" cy="1571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93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800" kern="1200" dirty="0" smtClean="0"/>
            <a:t>ჯანდაცვის პროფესიონალებს შორის კომუნიკაციის გამარტივების შედეგად აქვს ხარისხის გაუმჯობესების კარგი პოტენციალი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800" kern="1200" dirty="0" smtClean="0"/>
            <a:t>დანერგვა უნდა მოხდეს სტანდარტული ოპერაციული პროცედურების საფუძველზე, რათა დაცული იქნას პაციენტის უსაფრთხოება, პირადი მონაცემები და აღირიცხოს გამოსავლები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800" kern="1200" dirty="0" smtClean="0"/>
            <a:t>შესაძლოა ეყრდნობოდეს კომუნიკაციის სხადასხვა საშუალებებს  </a:t>
          </a:r>
          <a:endParaRPr lang="en-US" sz="1800" kern="1200" dirty="0"/>
        </a:p>
      </dsp:txBody>
      <dsp:txXfrm>
        <a:off x="0" y="2779964"/>
        <a:ext cx="10687594" cy="1571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0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1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2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6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7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27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8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2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5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9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4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08403-48BD-4210-B01B-83FB67AABC9B}" type="datetimeFigureOut">
              <a:rPr lang="en-US" smtClean="0"/>
              <a:t>11-Aug-19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07A54-112C-47AC-895F-8EBC526D2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9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488123"/>
            <a:ext cx="9144000" cy="2387600"/>
          </a:xfrm>
        </p:spPr>
        <p:txBody>
          <a:bodyPr>
            <a:noAutofit/>
          </a:bodyPr>
          <a:lstStyle/>
          <a:p>
            <a:r>
              <a:rPr lang="ka-GE" sz="3600" dirty="0" smtClean="0"/>
              <a:t>ციფრული ტექნოლოგიები და ტელემედიცინა პირველად ჯანდაცვაში მომსახურებაზე ხელმისაწვდომობისა და ხარისხის გაუმჯობესების მიზნით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451124"/>
            <a:ext cx="9144000" cy="1655762"/>
          </a:xfrm>
        </p:spPr>
        <p:txBody>
          <a:bodyPr/>
          <a:lstStyle/>
          <a:p>
            <a:r>
              <a:rPr lang="ka-GE" dirty="0" smtClean="0"/>
              <a:t>აგვისტო,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875" y="117458"/>
            <a:ext cx="3630249" cy="100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00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68544"/>
              </p:ext>
            </p:extLst>
          </p:nvPr>
        </p:nvGraphicFramePr>
        <p:xfrm>
          <a:off x="1071153" y="548640"/>
          <a:ext cx="9849395" cy="5368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0831">
                  <a:extLst>
                    <a:ext uri="{9D8B030D-6E8A-4147-A177-3AD203B41FA5}">
                      <a16:colId xmlns:a16="http://schemas.microsoft.com/office/drawing/2014/main" val="398846985"/>
                    </a:ext>
                  </a:extLst>
                </a:gridCol>
                <a:gridCol w="1843046">
                  <a:extLst>
                    <a:ext uri="{9D8B030D-6E8A-4147-A177-3AD203B41FA5}">
                      <a16:colId xmlns:a16="http://schemas.microsoft.com/office/drawing/2014/main" val="1131831088"/>
                    </a:ext>
                  </a:extLst>
                </a:gridCol>
                <a:gridCol w="1680541">
                  <a:extLst>
                    <a:ext uri="{9D8B030D-6E8A-4147-A177-3AD203B41FA5}">
                      <a16:colId xmlns:a16="http://schemas.microsoft.com/office/drawing/2014/main" val="869558713"/>
                    </a:ext>
                  </a:extLst>
                </a:gridCol>
                <a:gridCol w="1300041">
                  <a:extLst>
                    <a:ext uri="{9D8B030D-6E8A-4147-A177-3AD203B41FA5}">
                      <a16:colId xmlns:a16="http://schemas.microsoft.com/office/drawing/2014/main" val="660000242"/>
                    </a:ext>
                  </a:extLst>
                </a:gridCol>
                <a:gridCol w="1854936">
                  <a:extLst>
                    <a:ext uri="{9D8B030D-6E8A-4147-A177-3AD203B41FA5}">
                      <a16:colId xmlns:a16="http://schemas.microsoft.com/office/drawing/2014/main" val="2715622843"/>
                    </a:ext>
                  </a:extLst>
                </a:gridCol>
              </a:tblGrid>
              <a:tr h="230676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u="none" strike="noStrike">
                          <a:effectLst/>
                        </a:rPr>
                        <a:t>საინვესტიციო ხარჯების შეჯამება: </a:t>
                      </a:r>
                      <a:endParaRPr lang="ka-GE" sz="1800" b="1" i="0" u="none" strike="noStrike">
                        <a:solidFill>
                          <a:srgbClr val="000000"/>
                        </a:solidFill>
                        <a:effectLst/>
                        <a:latin typeface="AcadNusx" pitchFamily="2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r>
                        <a:rPr lang="ka-GE" sz="1800" u="none" strike="noStrike" dirty="0" smtClean="0">
                          <a:effectLst/>
                        </a:rPr>
                        <a:t>სულ ხარჯი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u="none" strike="noStrike" dirty="0">
                          <a:effectLst/>
                        </a:rPr>
                        <a:t>შემცირებული პაკეტი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u="none" strike="noStrike">
                          <a:effectLst/>
                        </a:rPr>
                        <a:t>პროგნოზული საინვესტიციო ხარჯი 1 ბენეფიციარზე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u="none" strike="noStrike" dirty="0">
                          <a:effectLst/>
                        </a:rPr>
                        <a:t>შემცირებული პაკეტიპროგნოზული საინვესტიციო ხარჯი 1 ბენეფიციარზე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087182"/>
                  </a:ext>
                </a:extLst>
              </a:tr>
              <a:tr h="43598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ვარიანტი 1-ბაზისური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2,044,870.75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1.33 ₾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487364"/>
                  </a:ext>
                </a:extLst>
              </a:tr>
              <a:tr h="659075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ვარიანტი 2-ტელედიაგნოსტიკა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32,472,237.06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29,283,433.62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210.98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190.26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788218"/>
                  </a:ext>
                </a:extLst>
              </a:tr>
              <a:tr h="130794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ვარიანტი 3: ექთანი-პაციენტი კიოსკის გზით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10,277,566.00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66.78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113354"/>
                  </a:ext>
                </a:extLst>
              </a:tr>
              <a:tr h="659075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სხვა ტექნოლოგიური გადაწყვეტა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10,870,502.50 ₾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20.18 ₾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75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289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დანერგვის სცენარები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 smtClean="0"/>
              <a:t>2019 წლის ბოლოდან 1 ვარიანტის დანერგვის დაწყება, სრული მოცვით 2020 წლის ბოლომდე</a:t>
            </a:r>
          </a:p>
          <a:p>
            <a:pPr lvl="1"/>
            <a:r>
              <a:rPr lang="ka-GE" dirty="0" smtClean="0"/>
              <a:t>მიზანშეწონილია 1 ვარიანტის კომბინირება სხვა ტექნოლოგიურ გადაწყვეტებთან, კერძოდ </a:t>
            </a:r>
            <a:r>
              <a:rPr lang="ka-GE" smtClean="0"/>
              <a:t>ბაზისური ანალიზატორების </a:t>
            </a:r>
            <a:r>
              <a:rPr lang="ka-GE" dirty="0" smtClean="0"/>
              <a:t>შეძენა ახალგარემონტებული, შედარებით მოზრდილი საიტებისთვის. </a:t>
            </a:r>
          </a:p>
          <a:p>
            <a:r>
              <a:rPr lang="ka-GE" dirty="0" smtClean="0"/>
              <a:t>ვარიანტი 2-ის პილოტი საჩხერეში 2019 წლის ბოლომდე-შედეგების შეფასება 2020-ში ახალი საიტების შექმნა</a:t>
            </a:r>
          </a:p>
          <a:p>
            <a:r>
              <a:rPr lang="ka-GE" dirty="0" smtClean="0"/>
              <a:t>ვარიანტი 3- საჭიროებს მეტად ჩაღრმავებულ შესწავლას, შესაძლოა მობილური ამბულატორიები უფრო გამართლებული იყოს მოშორებულ და მხოლოდ ექთნის დაკომპლექტებულ პრაქტიკებში </a:t>
            </a:r>
          </a:p>
          <a:p>
            <a:r>
              <a:rPr lang="ka-GE" dirty="0" smtClean="0"/>
              <a:t>შესაძლოა მივმართოთ ჯანმოს ტექნიკური დახმარებისთვის, რათა გვქონდეს მეტად დასაბუთებული და მყარი პოზიცია, მეორე და მესამე ვარიანტებთან მიმართებაში.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2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ციფრული ტექნოლოგიები ჯანდაცვაში: უახლესი მიდგომები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940040" cy="4351338"/>
          </a:xfrm>
        </p:spPr>
        <p:txBody>
          <a:bodyPr/>
          <a:lstStyle/>
          <a:p>
            <a:r>
              <a:rPr lang="ka-GE" dirty="0" smtClean="0"/>
              <a:t>ჯანმოს ახალი გაიდლაინი ციფრული ტექნოლოგიების თაობაზე ჯანდაცვაში გამოიცა 2019 წლის აპრილში</a:t>
            </a:r>
          </a:p>
          <a:p>
            <a:r>
              <a:rPr lang="ka-GE" dirty="0" smtClean="0"/>
              <a:t>ციფრული ტექნოლოგიები ეხმარება ჯანდაცვის პერსონალის სამედიცინო მომსახურების ხარისხის გაუმჯობესებაში</a:t>
            </a:r>
          </a:p>
          <a:p>
            <a:r>
              <a:rPr lang="ka-GE" dirty="0" smtClean="0"/>
              <a:t>ტექნოლოგია დახმარე საშუალებაა, თუმცა სამედიცინო პერსონალის როლი კვლავაც საკვანძო რჩება </a:t>
            </a:r>
            <a:endParaRPr lang="en-US" dirty="0"/>
          </a:p>
        </p:txBody>
      </p:sp>
      <p:pic>
        <p:nvPicPr>
          <p:cNvPr id="1026" name="Picture 2" descr="Image of front 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942" y="2617560"/>
            <a:ext cx="2715897" cy="3874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58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600" dirty="0" smtClean="0"/>
              <a:t>ტელემედიცინის მოდელები მომსახურებაზე ხელმისაწვდომობის და ხარისხის გაუმჯობესებისთვის (ჯანმო 2019)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748457"/>
              </p:ext>
            </p:extLst>
          </p:nvPr>
        </p:nvGraphicFramePr>
        <p:xfrm>
          <a:off x="666206" y="1907178"/>
          <a:ext cx="10687594" cy="441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195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საქართველოში პჯდ ქსელში ტელემედიცინის დანერგვის შესაძლო მოდელები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2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9817"/>
            <a:ext cx="10515600" cy="1776549"/>
          </a:xfrm>
        </p:spPr>
        <p:txBody>
          <a:bodyPr>
            <a:normAutofit fontScale="90000"/>
          </a:bodyPr>
          <a:lstStyle/>
          <a:p>
            <a:pPr lvl="0" algn="ctr"/>
            <a:r>
              <a:rPr lang="ka-GE" dirty="0" smtClean="0"/>
              <a:t>1 ვარიანტი: ოჯახის ექიმსა და სპეციალისტებს შორის ტელეკომუნიკაცია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2155371"/>
            <a:ext cx="10515600" cy="402159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ka-GE" dirty="0" smtClean="0"/>
              <a:t>იდეა: სოფლის ექიმის პროგრამაში მონაწილე ოჯახის ექიმს აქვს დისტანციური კომუნიკაციის შესაძლებლობა სპეციალისტთან (მაგ. უნივერსალური ხელმისაწვდომობის პროგრამის ამბულატორიული მომსახურების კომპონენტის ფარგლებში)</a:t>
            </a:r>
          </a:p>
          <a:p>
            <a:pPr lvl="1"/>
            <a:r>
              <a:rPr lang="ka-GE" dirty="0" smtClean="0"/>
              <a:t>გამოყენება: ონლაინ კონსულტაცია პაციენტის თანხლებით ან მის გარეშე. გააიოლებს ქრონიკული დაავადებების მართვის პროცესში მიმდინარე მეთვალყურეობას, ასევე დოკუმენტაციის მაგ. ფორმა #100 და რეცეპტის გაცვლა</a:t>
            </a:r>
          </a:p>
          <a:p>
            <a:pPr lvl="1"/>
            <a:r>
              <a:rPr lang="ka-GE" dirty="0" smtClean="0"/>
              <a:t>საჭირო ტექნოლოგიური უზრუნველყოფა: ორივე მხარისთვის კომპიუტერი და კომპიუტერული პროგრამა ვიდეო ზარისა და პაციენტის შესახებ ინფორმაციის შენახვისთვის დადგენილი წესით. </a:t>
            </a:r>
          </a:p>
          <a:p>
            <a:pPr lvl="1"/>
            <a:r>
              <a:rPr lang="ka-GE" dirty="0" smtClean="0"/>
              <a:t>მიზანშეწონილობა: პრაქტიკული მნიშვნელობა ექნება ნებისმიერ სოფლის ამბულატორიაში  </a:t>
            </a:r>
          </a:p>
          <a:p>
            <a:pPr lvl="1"/>
            <a:r>
              <a:rPr lang="ka-GE" dirty="0" smtClean="0"/>
              <a:t>არ მოითხოვს დიდ დანახარჯს, რადგან დაემყარება მხოლოდ კომპიუტერულ სისტემას და ინტერნეტს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44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9817"/>
            <a:ext cx="10515600" cy="1776549"/>
          </a:xfrm>
        </p:spPr>
        <p:txBody>
          <a:bodyPr>
            <a:normAutofit fontScale="90000"/>
          </a:bodyPr>
          <a:lstStyle/>
          <a:p>
            <a:pPr lvl="0" algn="ctr"/>
            <a:r>
              <a:rPr lang="ka-GE" dirty="0"/>
              <a:t>2</a:t>
            </a:r>
            <a:r>
              <a:rPr lang="ka-GE" dirty="0" smtClean="0"/>
              <a:t> ვარიანტი: ოჯახის ექიმსა და სპეციალისტებს შორის ტელეკომუნიკაცია დიაგნოსტიკის მიზნით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2155371"/>
            <a:ext cx="10515600" cy="4021592"/>
          </a:xfrm>
        </p:spPr>
        <p:txBody>
          <a:bodyPr>
            <a:noAutofit/>
          </a:bodyPr>
          <a:lstStyle/>
          <a:p>
            <a:r>
              <a:rPr lang="ka-GE" sz="1600" dirty="0" smtClean="0"/>
              <a:t>იდეა: სოფლის ექიმის პროგრამაში მონაწილე ოჯახის ექიმს აქვს დისტანციური კომუნიკაციის შესაძლებლობა სპეციალისტთან ადგილზე დიაგნოსტიკისგაიოლების  მიზნით (მაგ. უნივერსალური ხელმისაწვდომობის პროგრამის ამბულატორიული მომსახურების კომპონენტის ფარგლებში)</a:t>
            </a:r>
          </a:p>
          <a:p>
            <a:r>
              <a:rPr lang="ka-GE" sz="1600" dirty="0" smtClean="0"/>
              <a:t>საჭირო ტექნოლოგიური უზრუნველყოფა: </a:t>
            </a:r>
          </a:p>
          <a:p>
            <a:pPr marL="457200" lvl="1" indent="0">
              <a:buNone/>
            </a:pPr>
            <a:r>
              <a:rPr lang="ka-GE" sz="1400" dirty="0" smtClean="0"/>
              <a:t>1</a:t>
            </a:r>
            <a:r>
              <a:rPr lang="ka-GE" sz="1400" dirty="0"/>
              <a:t>.  მონიტორი, რომელიც გვაძლევს დინამიკაში წნევის, სატურაციის, პულსის </a:t>
            </a:r>
            <a:r>
              <a:rPr lang="ka-GE" sz="1400" dirty="0" smtClean="0"/>
              <a:t>ელექტროგრაფიული </a:t>
            </a:r>
            <a:r>
              <a:rPr lang="ka-GE" sz="1400" dirty="0"/>
              <a:t>მონაცემების დაკვირვების შესაძლებლობას.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2. ელექტრონული სტეტოსკოპი გვაძლევს აუსკულტაციური მონაცემების გაუმჯობესებისა და პულსის ავტომატური დათვლის საშუალებას.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3. ელექტროკარდიოგრაფი ერთჯერადად იძლევა საშუალებას ჩაიწეროს ერთჯერადად ელექტროკარდიოგრაფიული მონაცემები.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4. ელექტრონული სასწორი საშუალებას იძლევა, გაიზომოს წონა, სიმაღლე, მასის ინდექსი, ვისცერული სიმსუქნე და კუნთების განვითარების ინდექსი.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5.  ოფთალმოსკოპი , ოტოსკოპი იძლევა ყურისა და თვალის დათვალიერების საშუალებას.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6.  სპირომეტრი-ფილტვის ფუნქციების განსაზღვრისათვის</a:t>
            </a:r>
            <a:endParaRPr lang="en-US" sz="1400" dirty="0"/>
          </a:p>
          <a:p>
            <a:r>
              <a:rPr lang="ka-GE" sz="1600" dirty="0" smtClean="0"/>
              <a:t>მიზანშეწონილობა: პრაქტიკული მნიშვნელობა რაიონული დონის საავადმყოფოსგან დაშორებულ ლოკაციებში </a:t>
            </a:r>
          </a:p>
          <a:p>
            <a:r>
              <a:rPr lang="ka-GE" sz="1600" dirty="0" smtClean="0"/>
              <a:t>მოითხოვს აპარატურის შესყიდვის, მონტაჟის, პერსონალის ტრეინინგისა და აპარატურის მუდმივი შენახვის ხარჯებს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30015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3 ვარიანტი: </a:t>
            </a:r>
            <a:r>
              <a:rPr lang="ka-GE" dirty="0"/>
              <a:t>ტელემედიცინა ექთანი-ექიმის კომუნიკაციისთვის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dirty="0" smtClean="0"/>
              <a:t>სამედიცინო კიოსკი, რომელიც იქნება აღჭურვილი ბაზისური გამოკვლევების შესაძლებლობით</a:t>
            </a:r>
          </a:p>
          <a:p>
            <a:r>
              <a:rPr lang="ka-GE" dirty="0" smtClean="0"/>
              <a:t>ყოველივე ზემოთ აღნიშნული შესაძლებლობას  მისცემს მაღალკვალიფიციურ ექთანს  დისტანციურად გადასცეს ინფორმაცია, როგორც ოჯახის ექიმს/სოფლის ექიმს, ასევე ნებისმიერ ექიმ-სპეციალისტს,რომლის მომსახურებასაც საჭიროებს </a:t>
            </a:r>
            <a:r>
              <a:rPr lang="ka-GE" dirty="0" smtClean="0"/>
              <a:t>პაციენტი.</a:t>
            </a:r>
            <a:r>
              <a:rPr lang="en-US" dirty="0" smtClean="0"/>
              <a:t>\</a:t>
            </a:r>
          </a:p>
          <a:p>
            <a:r>
              <a:rPr lang="ka-GE" dirty="0" smtClean="0"/>
              <a:t>კიოსკი </a:t>
            </a:r>
            <a:r>
              <a:rPr lang="ka-GE" dirty="0" smtClean="0"/>
              <a:t>მხარს უჭერს სენსორული ეკრანის მართვით გათვალისწინებულ თვითმომსახურებას და მისი გამოყენება შეიძლება პერსონალის აყვანის გარეშეც პროექტის განვითარების შემდგომ ფაზაში. ასეთ შემთხვევაში პაციენტი თავად შეძლებს დისტანციურად უკვე ოჯახის ექიმის/ან ექიმ სპეციალისტის დახმარებით გადასცეს მათ საჭირო ინფორმაცია. თუმცა თავდაპირველად პროცესს გაუძღვება ექთანი. </a:t>
            </a:r>
          </a:p>
          <a:p>
            <a:r>
              <a:rPr lang="ka-GE" dirty="0" smtClean="0"/>
              <a:t>მხარდამჭერი გუნდის მონიტორინგის სამსახურის მეშვეობით ყველა სენსორის და აქტიური აღჭურვილობის მონიტორინგი და ნებისმიერი არასწორი კონფიგურაციის გამოსწორება იქნება შესაძლებელი. </a:t>
            </a:r>
          </a:p>
          <a:p>
            <a:r>
              <a:rPr lang="ka-GE" dirty="0"/>
              <a:t>მიზანშეწონილობა: პრაქტიკული მნიშვნელობა </a:t>
            </a:r>
            <a:r>
              <a:rPr lang="ka-GE" dirty="0" smtClean="0"/>
              <a:t>ექნება გეოგრაფიულად მიუდგომელ ლოკაციებში, სადაც არ მუშაობს ოჯახის ექიმი </a:t>
            </a:r>
          </a:p>
          <a:p>
            <a:r>
              <a:rPr lang="ka-GE" dirty="0" smtClean="0"/>
              <a:t>მოითხოვა აპარატურის </a:t>
            </a:r>
            <a:r>
              <a:rPr lang="ka-GE" dirty="0"/>
              <a:t>შესყიდვის, მონტაჟის, პერსონალის ტრეინინგისა და აპარატურის მუდმივი </a:t>
            </a:r>
            <a:r>
              <a:rPr lang="ka-GE" dirty="0" smtClean="0"/>
              <a:t>შენახვის </a:t>
            </a:r>
            <a:r>
              <a:rPr lang="ka-GE" dirty="0"/>
              <a:t>ხარჯებს </a:t>
            </a:r>
            <a:endParaRPr lang="en-US" dirty="0"/>
          </a:p>
          <a:p>
            <a:r>
              <a:rPr lang="ka-GE" dirty="0" smtClean="0"/>
              <a:t>ტექნიკური დამხმარე პუნქტი შესაძლოა იყოს რაიონული დონის სამედიცინო დაწესებულება, ან ალტერნატიული ცენტრალური ჰაბი (თუკი ასეთი შეიქმნება)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5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ტექნოლოგიური გადაწყვეტის სხვა გზები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სოფლად ოჯახის ექიმების შედარებით დიდი ზომის პრაქტიკების (3 და მეტი გუნდი) აღჭურვა მარტივი ანალიზატორებით სისხლის საერთო ანალიზის, ლიპიდური პროფილის, და სხვა ბიოქიმიური გამოკვლევებისთვის.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შეამცირებს ამ გამოკვლევებისთვის რეფერალის აუცილებლობას, </a:t>
            </a:r>
            <a:r>
              <a:rPr lang="ka-GE" smtClean="0"/>
              <a:t>დაზოგავს ტრანსპორტირებაზე </a:t>
            </a:r>
            <a:r>
              <a:rPr lang="ka-GE" dirty="0" smtClean="0"/>
              <a:t>პაციენტის დროს და ხარჯებს და გააუმჯობესებს ოჯახის ექიმის შესაძლებლობას მართოს გავრცელებული ქრონიკული დაავადებები.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64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პროგნოზული მოცვა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839963"/>
              </p:ext>
            </p:extLst>
          </p:nvPr>
        </p:nvGraphicFramePr>
        <p:xfrm>
          <a:off x="838200" y="1825625"/>
          <a:ext cx="1051560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1709">
                  <a:extLst>
                    <a:ext uri="{9D8B030D-6E8A-4147-A177-3AD203B41FA5}">
                      <a16:colId xmlns:a16="http://schemas.microsoft.com/office/drawing/2014/main" val="2581371967"/>
                    </a:ext>
                  </a:extLst>
                </a:gridCol>
                <a:gridCol w="5553891">
                  <a:extLst>
                    <a:ext uri="{9D8B030D-6E8A-4147-A177-3AD203B41FA5}">
                      <a16:colId xmlns:a16="http://schemas.microsoft.com/office/drawing/2014/main" val="7745120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მოდელი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მოცვის პროცენტი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74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ვარიანტი 1-ბაზისური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ექიმების 100%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149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ვარიანტი </a:t>
                      </a:r>
                      <a:r>
                        <a:rPr lang="ka-GE" sz="1800" u="none" strike="noStrike" dirty="0" smtClean="0">
                          <a:effectLst/>
                        </a:rPr>
                        <a:t>2-ტელედიაგნოსტიკა (ემატება ბაზისურს)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ექიმების</a:t>
                      </a:r>
                      <a:r>
                        <a:rPr lang="ka-GE" baseline="0" dirty="0" smtClean="0"/>
                        <a:t> </a:t>
                      </a:r>
                      <a:r>
                        <a:rPr lang="ka-GE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143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ვარიანტი 3: ექთანი-პაციენტი კიოსკის გზით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მოსახლეობის 10% სადაც არ არის ექიმი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186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სხვა</a:t>
                      </a:r>
                      <a:r>
                        <a:rPr lang="ka-GE" baseline="0" dirty="0" smtClean="0"/>
                        <a:t> ტექნოლოგიური გადაწყვეტა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ექიმების 25%,</a:t>
                      </a:r>
                      <a:r>
                        <a:rPr lang="ka-GE" baseline="0" dirty="0" smtClean="0"/>
                        <a:t> რომელიც ფარავს 35% სოფლის მოსახლეობას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70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78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763</Words>
  <Application>Microsoft Office PowerPoint</Application>
  <PresentationFormat>Widescreen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AcadNusx</vt:lpstr>
      <vt:lpstr>Arial</vt:lpstr>
      <vt:lpstr>Calibri</vt:lpstr>
      <vt:lpstr>Calibri Light</vt:lpstr>
      <vt:lpstr>Sylfaen</vt:lpstr>
      <vt:lpstr>Office Theme</vt:lpstr>
      <vt:lpstr>ციფრული ტექნოლოგიები და ტელემედიცინა პირველად ჯანდაცვაში მომსახურებაზე ხელმისაწვდომობისა და ხარისხის გაუმჯობესების მიზნით </vt:lpstr>
      <vt:lpstr>ციფრული ტექნოლოგიები ჯანდაცვაში: უახლესი მიდგომები </vt:lpstr>
      <vt:lpstr>ტელემედიცინის მოდელები მომსახურებაზე ხელმისაწვდომობის და ხარისხის გაუმჯობესებისთვის (ჯანმო 2019) </vt:lpstr>
      <vt:lpstr>საქართველოში პჯდ ქსელში ტელემედიცინის დანერგვის შესაძლო მოდელები </vt:lpstr>
      <vt:lpstr>1 ვარიანტი: ოჯახის ექიმსა და სპეციალისტებს შორის ტელეკომუნიკაცია </vt:lpstr>
      <vt:lpstr>2 ვარიანტი: ოჯახის ექიმსა და სპეციალისტებს შორის ტელეკომუნიკაცია დიაგნოსტიკის მიზნით</vt:lpstr>
      <vt:lpstr>3 ვარიანტი: ტელემედიცინა ექთანი-ექიმის კომუნიკაციისთვის</vt:lpstr>
      <vt:lpstr>ტექნოლოგიური გადაწყვეტის სხვა გზები </vt:lpstr>
      <vt:lpstr>პროგნოზული მოცვა</vt:lpstr>
      <vt:lpstr>PowerPoint Presentation</vt:lpstr>
      <vt:lpstr>დანერგვის სცენარები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ციფრული ტექნოლოგიები და ტელემედიცინა პირველად ჯანდაცვაში მომსახურებაზე ხელმისაწვდომობისა და ხარისხის გაუმჯობესების მიზნით </dc:title>
  <dc:creator>Tamar Gabunia</dc:creator>
  <cp:lastModifiedBy>Tamar Gabunia</cp:lastModifiedBy>
  <cp:revision>13</cp:revision>
  <dcterms:created xsi:type="dcterms:W3CDTF">2019-08-11T10:11:51Z</dcterms:created>
  <dcterms:modified xsi:type="dcterms:W3CDTF">2019-08-11T13:34:32Z</dcterms:modified>
</cp:coreProperties>
</file>