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handoutMasterIdLst>
    <p:handoutMasterId r:id="rId9"/>
  </p:handoutMasterIdLst>
  <p:sldIdLst>
    <p:sldId id="256" r:id="rId2"/>
    <p:sldId id="267" r:id="rId3"/>
    <p:sldId id="268" r:id="rId4"/>
    <p:sldId id="269" r:id="rId5"/>
    <p:sldId id="270" r:id="rId6"/>
    <p:sldId id="261" r:id="rId7"/>
    <p:sldId id="262" r:id="rId8"/>
  </p:sldIdLst>
  <p:sldSz cx="9144000" cy="5143500" type="screen16x9"/>
  <p:notesSz cx="6797675" cy="9926638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7AD"/>
    <a:srgbClr val="7884C2"/>
    <a:srgbClr val="2FB4BB"/>
    <a:srgbClr val="4ECCD2"/>
    <a:srgbClr val="FFFFFF"/>
    <a:srgbClr val="DB999B"/>
    <a:srgbClr val="E5CCEC"/>
    <a:srgbClr val="99CCFF"/>
    <a:srgbClr val="BAC0E0"/>
    <a:srgbClr val="A3A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614" autoAdjust="0"/>
    <p:restoredTop sz="95474" autoAdjust="0"/>
  </p:normalViewPr>
  <p:slideViewPr>
    <p:cSldViewPr snapToGrid="0" snapToObjects="1">
      <p:cViewPr varScale="1">
        <p:scale>
          <a:sx n="63" d="100"/>
          <a:sy n="63" d="100"/>
        </p:scale>
        <p:origin x="1123" y="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70" d="100"/>
          <a:sy n="70" d="100"/>
        </p:scale>
        <p:origin x="2766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232631-60D9-492E-B779-1892383FCF92}" type="datetimeFigureOut">
              <a:rPr lang="fr-CH" smtClean="0"/>
              <a:t>25.06.2019</a:t>
            </a:fld>
            <a:endParaRPr lang="fr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F00A2-9BB7-4ED1-97B6-824377C9F849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539444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8D5ED97A-18B4-5944-BD21-A894E9280ACC}"/>
              </a:ext>
            </a:extLst>
          </p:cNvPr>
          <p:cNvSpPr/>
          <p:nvPr userDrawn="1"/>
        </p:nvSpPr>
        <p:spPr>
          <a:xfrm>
            <a:off x="8115918" y="510760"/>
            <a:ext cx="514041" cy="514041"/>
          </a:xfrm>
          <a:prstGeom prst="rect">
            <a:avLst/>
          </a:prstGeom>
          <a:solidFill>
            <a:srgbClr val="8183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3DDFDA86-FCAB-6E4C-AFC4-D79A9193FFB1}"/>
              </a:ext>
            </a:extLst>
          </p:cNvPr>
          <p:cNvSpPr/>
          <p:nvPr userDrawn="1"/>
        </p:nvSpPr>
        <p:spPr>
          <a:xfrm>
            <a:off x="8629959" y="1024801"/>
            <a:ext cx="514041" cy="514041"/>
          </a:xfrm>
          <a:prstGeom prst="rect">
            <a:avLst/>
          </a:prstGeom>
          <a:solidFill>
            <a:srgbClr val="CBCF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630D5C2D-A098-D645-9278-B263D6E07E3A}"/>
              </a:ext>
            </a:extLst>
          </p:cNvPr>
          <p:cNvSpPr/>
          <p:nvPr userDrawn="1"/>
        </p:nvSpPr>
        <p:spPr>
          <a:xfrm>
            <a:off x="8629959" y="1661"/>
            <a:ext cx="514041" cy="514041"/>
          </a:xfrm>
          <a:prstGeom prst="rect">
            <a:avLst/>
          </a:prstGeom>
          <a:solidFill>
            <a:srgbClr val="6697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88273DEC-4C4E-C548-8658-DEFFD888274B}"/>
              </a:ext>
            </a:extLst>
          </p:cNvPr>
          <p:cNvSpPr/>
          <p:nvPr userDrawn="1"/>
        </p:nvSpPr>
        <p:spPr>
          <a:xfrm>
            <a:off x="1" y="4115420"/>
            <a:ext cx="514041" cy="514041"/>
          </a:xfrm>
          <a:prstGeom prst="rect">
            <a:avLst/>
          </a:prstGeom>
          <a:solidFill>
            <a:srgbClr val="8183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20911B56-80F8-F34A-91AB-7ECB1A8BA378}"/>
              </a:ext>
            </a:extLst>
          </p:cNvPr>
          <p:cNvSpPr/>
          <p:nvPr userDrawn="1"/>
        </p:nvSpPr>
        <p:spPr>
          <a:xfrm>
            <a:off x="514042" y="4629461"/>
            <a:ext cx="514041" cy="514041"/>
          </a:xfrm>
          <a:prstGeom prst="rect">
            <a:avLst/>
          </a:prstGeom>
          <a:solidFill>
            <a:srgbClr val="A7B2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xmlns="" id="{7454C56F-9132-994F-A5DC-97D1D0B4230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000" y="2330417"/>
            <a:ext cx="7920000" cy="71267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200">
                <a:solidFill>
                  <a:srgbClr val="87878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headline</a:t>
            </a:r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xmlns="" id="{6E9502E3-8DFF-4146-A9C6-0E61F65D3F8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31999" y="3258000"/>
            <a:ext cx="7920000" cy="21240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indent="0">
              <a:buNone/>
              <a:defRPr sz="1400" baseline="0">
                <a:solidFill>
                  <a:srgbClr val="87878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Presenter (possibly with institution and country)</a:t>
            </a:r>
            <a:endParaRPr lang="en-US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xmlns="" id="{F1B5720F-1E0D-6044-AD05-5DF61B0ED6E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1999" y="3445200"/>
            <a:ext cx="7920000" cy="2116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rgbClr val="87878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Location (if presented at an ISSA event: Event name)</a:t>
            </a:r>
            <a:endParaRPr lang="en-US" dirty="0"/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xmlns="" id="{AE36A10B-CD74-4E49-9B54-FA50EF419DD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1999" y="3697200"/>
            <a:ext cx="7920000" cy="2116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rgbClr val="87878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Date (if presented at an ISSA event: Event date(s) | Event city, Event country)</a:t>
            </a:r>
            <a:endParaRPr lang="en-US" dirty="0"/>
          </a:p>
        </p:txBody>
      </p:sp>
      <p:sp>
        <p:nvSpPr>
          <p:cNvPr id="32" name="Title 31">
            <a:extLst>
              <a:ext uri="{FF2B5EF4-FFF2-40B4-BE49-F238E27FC236}">
                <a16:creationId xmlns:a16="http://schemas.microsoft.com/office/drawing/2014/main" xmlns="" id="{3816C425-F032-FB42-B883-074C7915CB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999" y="1281821"/>
            <a:ext cx="7920000" cy="9937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b="1">
                <a:solidFill>
                  <a:srgbClr val="6697A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Headline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AA7AA0ED-D202-C543-8AB9-21731B13A438}"/>
              </a:ext>
            </a:extLst>
          </p:cNvPr>
          <p:cNvSpPr/>
          <p:nvPr userDrawn="1"/>
        </p:nvSpPr>
        <p:spPr>
          <a:xfrm>
            <a:off x="1028082" y="4786452"/>
            <a:ext cx="7200000" cy="215444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r>
              <a:rPr lang="en-US" sz="800" dirty="0" smtClean="0">
                <a:solidFill>
                  <a:srgbClr val="8787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www.issa.int</a:t>
            </a:r>
            <a:endParaRPr lang="en-US" sz="800" dirty="0">
              <a:solidFill>
                <a:srgbClr val="87878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00" y="259200"/>
            <a:ext cx="2805301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714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xmlns="" id="{9F68A398-F7B6-4249-AA99-90A5241C869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954000"/>
            <a:ext cx="8280000" cy="4474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 sz="2400" b="1">
                <a:solidFill>
                  <a:srgbClr val="6697A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1 line title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B1DEE48-30C6-B240-8E52-B34414283768}"/>
              </a:ext>
            </a:extLst>
          </p:cNvPr>
          <p:cNvSpPr/>
          <p:nvPr userDrawn="1"/>
        </p:nvSpPr>
        <p:spPr>
          <a:xfrm>
            <a:off x="2" y="4504996"/>
            <a:ext cx="319252" cy="319252"/>
          </a:xfrm>
          <a:prstGeom prst="rect">
            <a:avLst/>
          </a:prstGeom>
          <a:solidFill>
            <a:srgbClr val="8183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4C723DF-8B08-9D48-A995-24211E0CFD0A}"/>
              </a:ext>
            </a:extLst>
          </p:cNvPr>
          <p:cNvSpPr/>
          <p:nvPr userDrawn="1"/>
        </p:nvSpPr>
        <p:spPr>
          <a:xfrm>
            <a:off x="319254" y="4824248"/>
            <a:ext cx="319252" cy="319252"/>
          </a:xfrm>
          <a:prstGeom prst="rect">
            <a:avLst/>
          </a:prstGeom>
          <a:solidFill>
            <a:srgbClr val="A7B2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4F5F63D7-67EA-AC4F-9F3A-640126F16370}"/>
              </a:ext>
            </a:extLst>
          </p:cNvPr>
          <p:cNvSpPr/>
          <p:nvPr userDrawn="1"/>
        </p:nvSpPr>
        <p:spPr>
          <a:xfrm>
            <a:off x="8524640" y="318126"/>
            <a:ext cx="301235" cy="315310"/>
          </a:xfrm>
          <a:prstGeom prst="rect">
            <a:avLst/>
          </a:prstGeom>
          <a:solidFill>
            <a:srgbClr val="8183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58B75526-0BA3-DC40-8AB2-924A7412C26D}"/>
              </a:ext>
            </a:extLst>
          </p:cNvPr>
          <p:cNvSpPr/>
          <p:nvPr userDrawn="1"/>
        </p:nvSpPr>
        <p:spPr>
          <a:xfrm>
            <a:off x="8827520" y="633436"/>
            <a:ext cx="316480" cy="316480"/>
          </a:xfrm>
          <a:prstGeom prst="rect">
            <a:avLst/>
          </a:prstGeom>
          <a:solidFill>
            <a:srgbClr val="CBCF8D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D260E6E3-3229-9D4C-A136-50ED93C64A7C}"/>
              </a:ext>
            </a:extLst>
          </p:cNvPr>
          <p:cNvSpPr/>
          <p:nvPr userDrawn="1"/>
        </p:nvSpPr>
        <p:spPr>
          <a:xfrm>
            <a:off x="8825875" y="2"/>
            <a:ext cx="318125" cy="318125"/>
          </a:xfrm>
          <a:prstGeom prst="rect">
            <a:avLst/>
          </a:prstGeom>
          <a:solidFill>
            <a:srgbClr val="6697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E016E78-0C25-A14C-BD63-3F3DB41ED914}"/>
              </a:ext>
            </a:extLst>
          </p:cNvPr>
          <p:cNvSpPr/>
          <p:nvPr userDrawn="1"/>
        </p:nvSpPr>
        <p:spPr>
          <a:xfrm>
            <a:off x="638506" y="4876153"/>
            <a:ext cx="755335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8787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www.issa.int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xmlns="" id="{0C1E0874-D180-AF4B-8930-EA1EF631FD4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1998" y="1440000"/>
            <a:ext cx="8279999" cy="30636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A7B341"/>
              </a:buClr>
              <a:buFont typeface="Wingdings" pitchFamily="2" charset="2"/>
              <a:buChar char="§"/>
              <a:defRPr sz="1800" baseline="0">
                <a:solidFill>
                  <a:srgbClr val="87878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6697AD"/>
              </a:buClr>
              <a:buFont typeface="Wingdings" pitchFamily="2" charset="2"/>
              <a:buChar char="§"/>
              <a:defRPr sz="1800" baseline="0">
                <a:solidFill>
                  <a:srgbClr val="87878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Font typeface="STIXGeneral-Regular" pitchFamily="2" charset="2"/>
              <a:buChar char="⎯"/>
              <a:defRPr sz="1800" baseline="0">
                <a:solidFill>
                  <a:srgbClr val="87878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Font typeface="STIXGeneral-Regular" pitchFamily="2" charset="2"/>
              <a:buChar char="⎯"/>
              <a:defRPr sz="1800" baseline="0">
                <a:solidFill>
                  <a:srgbClr val="87878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Font typeface="STIXGeneral-Regular" pitchFamily="2" charset="2"/>
              <a:buChar char="⎯"/>
              <a:defRPr sz="1800" baseline="0">
                <a:solidFill>
                  <a:srgbClr val="87878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00" y="259200"/>
            <a:ext cx="2206837" cy="42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0902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xmlns="" id="{9F68A398-F7B6-4249-AA99-90A5241C869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954000"/>
            <a:ext cx="8280000" cy="4474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 sz="2400" b="1">
                <a:solidFill>
                  <a:srgbClr val="6697A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1 line title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B1DEE48-30C6-B240-8E52-B34414283768}"/>
              </a:ext>
            </a:extLst>
          </p:cNvPr>
          <p:cNvSpPr/>
          <p:nvPr userDrawn="1"/>
        </p:nvSpPr>
        <p:spPr>
          <a:xfrm>
            <a:off x="2" y="4504996"/>
            <a:ext cx="319252" cy="319252"/>
          </a:xfrm>
          <a:prstGeom prst="rect">
            <a:avLst/>
          </a:prstGeom>
          <a:solidFill>
            <a:srgbClr val="8183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4C723DF-8B08-9D48-A995-24211E0CFD0A}"/>
              </a:ext>
            </a:extLst>
          </p:cNvPr>
          <p:cNvSpPr/>
          <p:nvPr userDrawn="1"/>
        </p:nvSpPr>
        <p:spPr>
          <a:xfrm>
            <a:off x="319254" y="4824248"/>
            <a:ext cx="319252" cy="319252"/>
          </a:xfrm>
          <a:prstGeom prst="rect">
            <a:avLst/>
          </a:prstGeom>
          <a:solidFill>
            <a:srgbClr val="A7B2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4F5F63D7-67EA-AC4F-9F3A-640126F16370}"/>
              </a:ext>
            </a:extLst>
          </p:cNvPr>
          <p:cNvSpPr/>
          <p:nvPr userDrawn="1"/>
        </p:nvSpPr>
        <p:spPr>
          <a:xfrm>
            <a:off x="8524640" y="318126"/>
            <a:ext cx="301235" cy="315310"/>
          </a:xfrm>
          <a:prstGeom prst="rect">
            <a:avLst/>
          </a:prstGeom>
          <a:solidFill>
            <a:srgbClr val="8183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58B75526-0BA3-DC40-8AB2-924A7412C26D}"/>
              </a:ext>
            </a:extLst>
          </p:cNvPr>
          <p:cNvSpPr/>
          <p:nvPr userDrawn="1"/>
        </p:nvSpPr>
        <p:spPr>
          <a:xfrm>
            <a:off x="8827520" y="633436"/>
            <a:ext cx="316480" cy="316480"/>
          </a:xfrm>
          <a:prstGeom prst="rect">
            <a:avLst/>
          </a:prstGeom>
          <a:solidFill>
            <a:srgbClr val="CBCF8D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D260E6E3-3229-9D4C-A136-50ED93C64A7C}"/>
              </a:ext>
            </a:extLst>
          </p:cNvPr>
          <p:cNvSpPr/>
          <p:nvPr userDrawn="1"/>
        </p:nvSpPr>
        <p:spPr>
          <a:xfrm>
            <a:off x="8825875" y="2"/>
            <a:ext cx="318125" cy="318125"/>
          </a:xfrm>
          <a:prstGeom prst="rect">
            <a:avLst/>
          </a:prstGeom>
          <a:solidFill>
            <a:srgbClr val="6697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E016E78-0C25-A14C-BD63-3F3DB41ED914}"/>
              </a:ext>
            </a:extLst>
          </p:cNvPr>
          <p:cNvSpPr/>
          <p:nvPr userDrawn="1"/>
        </p:nvSpPr>
        <p:spPr>
          <a:xfrm>
            <a:off x="638506" y="4876153"/>
            <a:ext cx="755335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8787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www.issa.int</a:t>
            </a:r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xmlns="" id="{16B79701-3AB8-EE4B-935C-1062D8F566B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662000" y="1440000"/>
            <a:ext cx="4050000" cy="30636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800">
                <a:solidFill>
                  <a:srgbClr val="87878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xmlns="" id="{EE74035A-FDC3-724B-951B-592FC17BFB4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1998" y="1440000"/>
            <a:ext cx="4050000" cy="30636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A7B341"/>
              </a:buClr>
              <a:buFont typeface="Wingdings" pitchFamily="2" charset="2"/>
              <a:buChar char="§"/>
              <a:defRPr sz="1800" baseline="0">
                <a:solidFill>
                  <a:srgbClr val="87878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6697AD"/>
              </a:buClr>
              <a:buFont typeface="Wingdings" pitchFamily="2" charset="2"/>
              <a:buChar char="§"/>
              <a:defRPr sz="1800" baseline="0">
                <a:solidFill>
                  <a:srgbClr val="87878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Font typeface="STIXGeneral-Regular" pitchFamily="2" charset="2"/>
              <a:buChar char="⎯"/>
              <a:defRPr sz="1800" baseline="0">
                <a:solidFill>
                  <a:srgbClr val="87878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Font typeface="STIXGeneral-Regular" pitchFamily="2" charset="2"/>
              <a:buChar char="⎯"/>
              <a:defRPr sz="1800" baseline="0">
                <a:solidFill>
                  <a:srgbClr val="87878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Font typeface="STIXGeneral-Regular" pitchFamily="2" charset="2"/>
              <a:buChar char="⎯"/>
              <a:defRPr sz="1800" baseline="0">
                <a:solidFill>
                  <a:srgbClr val="87878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00" y="259200"/>
            <a:ext cx="2206837" cy="42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158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B1DEE48-30C6-B240-8E52-B34414283768}"/>
              </a:ext>
            </a:extLst>
          </p:cNvPr>
          <p:cNvSpPr/>
          <p:nvPr userDrawn="1"/>
        </p:nvSpPr>
        <p:spPr>
          <a:xfrm>
            <a:off x="2" y="4504996"/>
            <a:ext cx="319252" cy="319252"/>
          </a:xfrm>
          <a:prstGeom prst="rect">
            <a:avLst/>
          </a:prstGeom>
          <a:solidFill>
            <a:srgbClr val="8183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4C723DF-8B08-9D48-A995-24211E0CFD0A}"/>
              </a:ext>
            </a:extLst>
          </p:cNvPr>
          <p:cNvSpPr/>
          <p:nvPr userDrawn="1"/>
        </p:nvSpPr>
        <p:spPr>
          <a:xfrm>
            <a:off x="319254" y="4824248"/>
            <a:ext cx="319252" cy="319252"/>
          </a:xfrm>
          <a:prstGeom prst="rect">
            <a:avLst/>
          </a:prstGeom>
          <a:solidFill>
            <a:srgbClr val="A7B2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4F5F63D7-67EA-AC4F-9F3A-640126F16370}"/>
              </a:ext>
            </a:extLst>
          </p:cNvPr>
          <p:cNvSpPr/>
          <p:nvPr userDrawn="1"/>
        </p:nvSpPr>
        <p:spPr>
          <a:xfrm>
            <a:off x="8524640" y="318126"/>
            <a:ext cx="301235" cy="315310"/>
          </a:xfrm>
          <a:prstGeom prst="rect">
            <a:avLst/>
          </a:prstGeom>
          <a:solidFill>
            <a:srgbClr val="8183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58B75526-0BA3-DC40-8AB2-924A7412C26D}"/>
              </a:ext>
            </a:extLst>
          </p:cNvPr>
          <p:cNvSpPr/>
          <p:nvPr userDrawn="1"/>
        </p:nvSpPr>
        <p:spPr>
          <a:xfrm>
            <a:off x="8827520" y="633436"/>
            <a:ext cx="316480" cy="316480"/>
          </a:xfrm>
          <a:prstGeom prst="rect">
            <a:avLst/>
          </a:prstGeom>
          <a:solidFill>
            <a:srgbClr val="CBCF8D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D260E6E3-3229-9D4C-A136-50ED93C64A7C}"/>
              </a:ext>
            </a:extLst>
          </p:cNvPr>
          <p:cNvSpPr/>
          <p:nvPr userDrawn="1"/>
        </p:nvSpPr>
        <p:spPr>
          <a:xfrm>
            <a:off x="8825875" y="2"/>
            <a:ext cx="318125" cy="318125"/>
          </a:xfrm>
          <a:prstGeom prst="rect">
            <a:avLst/>
          </a:prstGeom>
          <a:solidFill>
            <a:srgbClr val="6697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E016E78-0C25-A14C-BD63-3F3DB41ED914}"/>
              </a:ext>
            </a:extLst>
          </p:cNvPr>
          <p:cNvSpPr/>
          <p:nvPr userDrawn="1"/>
        </p:nvSpPr>
        <p:spPr>
          <a:xfrm>
            <a:off x="638506" y="4876153"/>
            <a:ext cx="755335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8787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www.issa.int</a:t>
            </a:r>
          </a:p>
        </p:txBody>
      </p:sp>
      <p:sp>
        <p:nvSpPr>
          <p:cNvPr id="13" name="Title Placeholder 1">
            <a:extLst>
              <a:ext uri="{FF2B5EF4-FFF2-40B4-BE49-F238E27FC236}">
                <a16:creationId xmlns:a16="http://schemas.microsoft.com/office/drawing/2014/main" xmlns="" id="{5A10ECE4-6A3A-8545-ABD5-D1E622AFEBB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954000"/>
            <a:ext cx="8280000" cy="770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 sz="2400" b="1">
                <a:solidFill>
                  <a:srgbClr val="6697A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2 line </a:t>
            </a:r>
            <a:br>
              <a:rPr lang="en-US" dirty="0"/>
            </a:br>
            <a:r>
              <a:rPr lang="en-US" dirty="0"/>
              <a:t>title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xmlns="" id="{F87DB1E4-120A-7D40-8974-D3A61A61C80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2000" y="1764000"/>
            <a:ext cx="8280000" cy="2739600"/>
          </a:xfrm>
          <a:prstGeom prst="rect">
            <a:avLst/>
          </a:prstGeom>
        </p:spPr>
        <p:txBody>
          <a:bodyPr lIns="90000"/>
          <a:lstStyle>
            <a:lvl1pPr marL="171450" indent="-171450">
              <a:buClr>
                <a:srgbClr val="A7B341"/>
              </a:buClr>
              <a:buFont typeface="Wingdings" pitchFamily="2" charset="2"/>
              <a:buChar char="§"/>
              <a:defRPr sz="1800" baseline="0">
                <a:solidFill>
                  <a:srgbClr val="87878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6697AD"/>
              </a:buClr>
              <a:buFont typeface="Wingdings" pitchFamily="2" charset="2"/>
              <a:buChar char="§"/>
              <a:defRPr sz="1800" baseline="0">
                <a:solidFill>
                  <a:srgbClr val="87878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Font typeface="STIXGeneral-Regular" pitchFamily="2" charset="2"/>
              <a:buChar char="⎯"/>
              <a:defRPr sz="1800" baseline="0">
                <a:solidFill>
                  <a:srgbClr val="87878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Font typeface="STIXGeneral-Regular" pitchFamily="2" charset="2"/>
              <a:buChar char="⎯"/>
              <a:defRPr sz="1800" baseline="0">
                <a:solidFill>
                  <a:srgbClr val="87878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Font typeface="STIXGeneral-Regular" pitchFamily="2" charset="2"/>
              <a:buChar char="⎯"/>
              <a:defRPr sz="1800" baseline="0">
                <a:solidFill>
                  <a:srgbClr val="87878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00" y="259200"/>
            <a:ext cx="2206837" cy="42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167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B1DEE48-30C6-B240-8E52-B34414283768}"/>
              </a:ext>
            </a:extLst>
          </p:cNvPr>
          <p:cNvSpPr/>
          <p:nvPr userDrawn="1"/>
        </p:nvSpPr>
        <p:spPr>
          <a:xfrm>
            <a:off x="2" y="4504996"/>
            <a:ext cx="319252" cy="319252"/>
          </a:xfrm>
          <a:prstGeom prst="rect">
            <a:avLst/>
          </a:prstGeom>
          <a:solidFill>
            <a:srgbClr val="8183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4C723DF-8B08-9D48-A995-24211E0CFD0A}"/>
              </a:ext>
            </a:extLst>
          </p:cNvPr>
          <p:cNvSpPr/>
          <p:nvPr userDrawn="1"/>
        </p:nvSpPr>
        <p:spPr>
          <a:xfrm>
            <a:off x="319254" y="4824248"/>
            <a:ext cx="319252" cy="319252"/>
          </a:xfrm>
          <a:prstGeom prst="rect">
            <a:avLst/>
          </a:prstGeom>
          <a:solidFill>
            <a:srgbClr val="A7B2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4F5F63D7-67EA-AC4F-9F3A-640126F16370}"/>
              </a:ext>
            </a:extLst>
          </p:cNvPr>
          <p:cNvSpPr/>
          <p:nvPr userDrawn="1"/>
        </p:nvSpPr>
        <p:spPr>
          <a:xfrm>
            <a:off x="8524640" y="318126"/>
            <a:ext cx="301235" cy="315310"/>
          </a:xfrm>
          <a:prstGeom prst="rect">
            <a:avLst/>
          </a:prstGeom>
          <a:solidFill>
            <a:srgbClr val="8183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58B75526-0BA3-DC40-8AB2-924A7412C26D}"/>
              </a:ext>
            </a:extLst>
          </p:cNvPr>
          <p:cNvSpPr/>
          <p:nvPr userDrawn="1"/>
        </p:nvSpPr>
        <p:spPr>
          <a:xfrm>
            <a:off x="8827520" y="633436"/>
            <a:ext cx="316480" cy="316480"/>
          </a:xfrm>
          <a:prstGeom prst="rect">
            <a:avLst/>
          </a:prstGeom>
          <a:solidFill>
            <a:srgbClr val="CBCF8D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D260E6E3-3229-9D4C-A136-50ED93C64A7C}"/>
              </a:ext>
            </a:extLst>
          </p:cNvPr>
          <p:cNvSpPr/>
          <p:nvPr userDrawn="1"/>
        </p:nvSpPr>
        <p:spPr>
          <a:xfrm>
            <a:off x="8825875" y="2"/>
            <a:ext cx="318125" cy="318125"/>
          </a:xfrm>
          <a:prstGeom prst="rect">
            <a:avLst/>
          </a:prstGeom>
          <a:solidFill>
            <a:srgbClr val="6697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E016E78-0C25-A14C-BD63-3F3DB41ED914}"/>
              </a:ext>
            </a:extLst>
          </p:cNvPr>
          <p:cNvSpPr/>
          <p:nvPr userDrawn="1"/>
        </p:nvSpPr>
        <p:spPr>
          <a:xfrm>
            <a:off x="638506" y="4876153"/>
            <a:ext cx="755335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8787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www.issa.int</a:t>
            </a:r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xmlns="" id="{F0CCAA02-1084-494C-80A0-EBB5745D20E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662000" y="1764000"/>
            <a:ext cx="4050000" cy="27396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800">
                <a:solidFill>
                  <a:srgbClr val="87878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Title Placeholder 1">
            <a:extLst>
              <a:ext uri="{FF2B5EF4-FFF2-40B4-BE49-F238E27FC236}">
                <a16:creationId xmlns:a16="http://schemas.microsoft.com/office/drawing/2014/main" xmlns="" id="{C3D8FAF1-3858-9248-9C16-849703CCC5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954000"/>
            <a:ext cx="8280000" cy="770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 sz="2400" b="1">
                <a:solidFill>
                  <a:srgbClr val="6697A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2 line </a:t>
            </a:r>
            <a:br>
              <a:rPr lang="en-US" dirty="0"/>
            </a:br>
            <a:r>
              <a:rPr lang="en-US" dirty="0"/>
              <a:t>title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xmlns="" id="{D28FFFAA-630D-2F4B-8E68-53437FA139D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2000" y="1764000"/>
            <a:ext cx="4050000" cy="2739600"/>
          </a:xfrm>
          <a:prstGeom prst="rect">
            <a:avLst/>
          </a:prstGeom>
        </p:spPr>
        <p:txBody>
          <a:bodyPr lIns="90000"/>
          <a:lstStyle>
            <a:lvl1pPr marL="171450" indent="-171450">
              <a:buClr>
                <a:srgbClr val="A7B341"/>
              </a:buClr>
              <a:buFont typeface="Wingdings" pitchFamily="2" charset="2"/>
              <a:buChar char="§"/>
              <a:defRPr sz="1800" baseline="0">
                <a:solidFill>
                  <a:srgbClr val="87878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6697AD"/>
              </a:buClr>
              <a:buFont typeface="Wingdings" pitchFamily="2" charset="2"/>
              <a:buChar char="§"/>
              <a:defRPr sz="1800" baseline="0">
                <a:solidFill>
                  <a:srgbClr val="87878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Font typeface="STIXGeneral-Regular" pitchFamily="2" charset="2"/>
              <a:buChar char="⎯"/>
              <a:defRPr sz="1800" baseline="0">
                <a:solidFill>
                  <a:srgbClr val="87878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Font typeface="STIXGeneral-Regular" pitchFamily="2" charset="2"/>
              <a:buChar char="⎯"/>
              <a:defRPr sz="1800" baseline="0">
                <a:solidFill>
                  <a:srgbClr val="87878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Font typeface="STIXGeneral-Regular" pitchFamily="2" charset="2"/>
              <a:buChar char="⎯"/>
              <a:defRPr sz="1800" baseline="0">
                <a:solidFill>
                  <a:srgbClr val="87878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00" y="259200"/>
            <a:ext cx="2206837" cy="42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6718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7C7BDD71-73D6-B940-8BDA-49169336F104}"/>
              </a:ext>
            </a:extLst>
          </p:cNvPr>
          <p:cNvSpPr/>
          <p:nvPr userDrawn="1"/>
        </p:nvSpPr>
        <p:spPr>
          <a:xfrm>
            <a:off x="0" y="1659"/>
            <a:ext cx="9144000" cy="5143500"/>
          </a:xfrm>
          <a:prstGeom prst="rect">
            <a:avLst/>
          </a:prstGeom>
          <a:solidFill>
            <a:srgbClr val="6697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3176D3E6-8909-AA4B-AE3C-FCB6122BD4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12000" y="2031750"/>
            <a:ext cx="4320000" cy="1080000"/>
          </a:xfrm>
          <a:prstGeom prst="rect">
            <a:avLst/>
          </a:prstGeom>
        </p:spPr>
        <p:txBody>
          <a:bodyPr anchor="ctr"/>
          <a:lstStyle>
            <a:lvl1pPr algn="ctr">
              <a:defRPr sz="3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84CB459-4D0A-0345-B2C3-D54284BA64BE}"/>
              </a:ext>
            </a:extLst>
          </p:cNvPr>
          <p:cNvSpPr/>
          <p:nvPr userDrawn="1"/>
        </p:nvSpPr>
        <p:spPr>
          <a:xfrm>
            <a:off x="1028083" y="4771064"/>
            <a:ext cx="825867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www.issa.int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E2F46BC3-9D97-634E-BF95-318A42CEB2EF}"/>
              </a:ext>
            </a:extLst>
          </p:cNvPr>
          <p:cNvSpPr/>
          <p:nvPr userDrawn="1"/>
        </p:nvSpPr>
        <p:spPr>
          <a:xfrm>
            <a:off x="8115918" y="510760"/>
            <a:ext cx="514041" cy="514041"/>
          </a:xfrm>
          <a:prstGeom prst="rect">
            <a:avLst/>
          </a:prstGeom>
          <a:solidFill>
            <a:srgbClr val="B1B2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460533FF-F634-A84A-BB29-8EAC99A39EA8}"/>
              </a:ext>
            </a:extLst>
          </p:cNvPr>
          <p:cNvSpPr/>
          <p:nvPr userDrawn="1"/>
        </p:nvSpPr>
        <p:spPr>
          <a:xfrm>
            <a:off x="8629959" y="1024801"/>
            <a:ext cx="514041" cy="514041"/>
          </a:xfrm>
          <a:prstGeom prst="rect">
            <a:avLst/>
          </a:prstGeom>
          <a:solidFill>
            <a:srgbClr val="CBCF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2950E011-B036-2848-ABBB-B6208A1034C9}"/>
              </a:ext>
            </a:extLst>
          </p:cNvPr>
          <p:cNvSpPr/>
          <p:nvPr userDrawn="1"/>
        </p:nvSpPr>
        <p:spPr>
          <a:xfrm>
            <a:off x="8629959" y="1661"/>
            <a:ext cx="514041" cy="514041"/>
          </a:xfrm>
          <a:prstGeom prst="rect">
            <a:avLst/>
          </a:prstGeom>
          <a:solidFill>
            <a:srgbClr val="A3BF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82996367-AB44-8844-9C85-A8F866B04C3D}"/>
              </a:ext>
            </a:extLst>
          </p:cNvPr>
          <p:cNvSpPr/>
          <p:nvPr userDrawn="1"/>
        </p:nvSpPr>
        <p:spPr>
          <a:xfrm>
            <a:off x="1" y="4115420"/>
            <a:ext cx="514041" cy="514041"/>
          </a:xfrm>
          <a:prstGeom prst="rect">
            <a:avLst/>
          </a:prstGeom>
          <a:solidFill>
            <a:srgbClr val="8183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19749097-8F22-4841-82BD-9583077CFC60}"/>
              </a:ext>
            </a:extLst>
          </p:cNvPr>
          <p:cNvSpPr/>
          <p:nvPr userDrawn="1"/>
        </p:nvSpPr>
        <p:spPr>
          <a:xfrm>
            <a:off x="514042" y="4629461"/>
            <a:ext cx="514041" cy="514041"/>
          </a:xfrm>
          <a:prstGeom prst="rect">
            <a:avLst/>
          </a:prstGeom>
          <a:solidFill>
            <a:srgbClr val="A7B2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D8E5BC6C-FD7A-D142-B16C-A6F7F663FF7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93600" y="4819658"/>
            <a:ext cx="142655" cy="142655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0DBD2320-E6E9-064C-85BD-0E1162E9C5C0}"/>
              </a:ext>
            </a:extLst>
          </p:cNvPr>
          <p:cNvSpPr/>
          <p:nvPr userDrawn="1"/>
        </p:nvSpPr>
        <p:spPr>
          <a:xfrm>
            <a:off x="8164927" y="4771064"/>
            <a:ext cx="93006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00" dirty="0">
                <a:solidFill>
                  <a:schemeClr val="bg1"/>
                </a:solidFill>
              </a:rPr>
              <a:t>@ISSACOMM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00" y="259200"/>
            <a:ext cx="2805301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779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7C7BDD71-73D6-B940-8BDA-49169336F104}"/>
              </a:ext>
            </a:extLst>
          </p:cNvPr>
          <p:cNvSpPr/>
          <p:nvPr userDrawn="1"/>
        </p:nvSpPr>
        <p:spPr>
          <a:xfrm>
            <a:off x="0" y="1659"/>
            <a:ext cx="9144000" cy="5143500"/>
          </a:xfrm>
          <a:prstGeom prst="rect">
            <a:avLst/>
          </a:prstGeom>
          <a:solidFill>
            <a:srgbClr val="6697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84CB459-4D0A-0345-B2C3-D54284BA64BE}"/>
              </a:ext>
            </a:extLst>
          </p:cNvPr>
          <p:cNvSpPr/>
          <p:nvPr userDrawn="1"/>
        </p:nvSpPr>
        <p:spPr>
          <a:xfrm>
            <a:off x="2412000" y="2232000"/>
            <a:ext cx="4320000" cy="453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0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www.issa.int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E2F46BC3-9D97-634E-BF95-318A42CEB2EF}"/>
              </a:ext>
            </a:extLst>
          </p:cNvPr>
          <p:cNvSpPr/>
          <p:nvPr userDrawn="1"/>
        </p:nvSpPr>
        <p:spPr>
          <a:xfrm>
            <a:off x="8115918" y="510760"/>
            <a:ext cx="514041" cy="514041"/>
          </a:xfrm>
          <a:prstGeom prst="rect">
            <a:avLst/>
          </a:prstGeom>
          <a:solidFill>
            <a:srgbClr val="B1B2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460533FF-F634-A84A-BB29-8EAC99A39EA8}"/>
              </a:ext>
            </a:extLst>
          </p:cNvPr>
          <p:cNvSpPr/>
          <p:nvPr userDrawn="1"/>
        </p:nvSpPr>
        <p:spPr>
          <a:xfrm>
            <a:off x="8629959" y="1024801"/>
            <a:ext cx="514041" cy="514041"/>
          </a:xfrm>
          <a:prstGeom prst="rect">
            <a:avLst/>
          </a:prstGeom>
          <a:solidFill>
            <a:srgbClr val="CBCF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2950E011-B036-2848-ABBB-B6208A1034C9}"/>
              </a:ext>
            </a:extLst>
          </p:cNvPr>
          <p:cNvSpPr/>
          <p:nvPr userDrawn="1"/>
        </p:nvSpPr>
        <p:spPr>
          <a:xfrm>
            <a:off x="8629959" y="1661"/>
            <a:ext cx="514041" cy="514041"/>
          </a:xfrm>
          <a:prstGeom prst="rect">
            <a:avLst/>
          </a:prstGeom>
          <a:solidFill>
            <a:srgbClr val="A3BF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82996367-AB44-8844-9C85-A8F866B04C3D}"/>
              </a:ext>
            </a:extLst>
          </p:cNvPr>
          <p:cNvSpPr/>
          <p:nvPr userDrawn="1"/>
        </p:nvSpPr>
        <p:spPr>
          <a:xfrm>
            <a:off x="1" y="4115420"/>
            <a:ext cx="514041" cy="514041"/>
          </a:xfrm>
          <a:prstGeom prst="rect">
            <a:avLst/>
          </a:prstGeom>
          <a:solidFill>
            <a:srgbClr val="8183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19749097-8F22-4841-82BD-9583077CFC60}"/>
              </a:ext>
            </a:extLst>
          </p:cNvPr>
          <p:cNvSpPr/>
          <p:nvPr userDrawn="1"/>
        </p:nvSpPr>
        <p:spPr>
          <a:xfrm>
            <a:off x="514042" y="4629461"/>
            <a:ext cx="514041" cy="514041"/>
          </a:xfrm>
          <a:prstGeom prst="rect">
            <a:avLst/>
          </a:prstGeom>
          <a:solidFill>
            <a:srgbClr val="A7B2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E575138C-1C22-1843-8A3B-89CA0067A4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723040" y="2731649"/>
            <a:ext cx="345146" cy="345146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1C752672-3B59-CB41-BB95-BB282D2F3951}"/>
              </a:ext>
            </a:extLst>
          </p:cNvPr>
          <p:cNvSpPr/>
          <p:nvPr userDrawn="1"/>
        </p:nvSpPr>
        <p:spPr>
          <a:xfrm>
            <a:off x="4068613" y="2746800"/>
            <a:ext cx="13464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0" i="0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@ISSACOMM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00" y="259200"/>
            <a:ext cx="2805301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242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5928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63" r:id="rId4"/>
    <p:sldLayoutId id="2147483665" r:id="rId5"/>
    <p:sldLayoutId id="2147483666" r:id="rId6"/>
    <p:sldLayoutId id="2147483667" r:id="rId7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fr-CH" dirty="0" err="1" smtClean="0"/>
              <a:t>Technical</a:t>
            </a:r>
            <a:r>
              <a:rPr lang="fr-CH" dirty="0" smtClean="0"/>
              <a:t> Commission </a:t>
            </a:r>
            <a:r>
              <a:rPr lang="en-US" dirty="0" smtClean="0"/>
              <a:t>on </a:t>
            </a:r>
            <a:r>
              <a:rPr lang="en-US" dirty="0"/>
              <a:t>Medical Care and Sickness </a:t>
            </a:r>
            <a:r>
              <a:rPr lang="en-US" dirty="0" smtClean="0"/>
              <a:t>Insurance (TC Health)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431999" y="3188730"/>
            <a:ext cx="7920000" cy="212400"/>
          </a:xfrm>
        </p:spPr>
        <p:txBody>
          <a:bodyPr/>
          <a:lstStyle/>
          <a:p>
            <a:r>
              <a:rPr lang="en-GB" dirty="0" err="1"/>
              <a:t>Gi</a:t>
            </a:r>
            <a:r>
              <a:rPr lang="en-GB" dirty="0"/>
              <a:t> Jong Yoon, </a:t>
            </a:r>
            <a:r>
              <a:rPr lang="en-GB" dirty="0" err="1" smtClean="0"/>
              <a:t>Ph.D</a:t>
            </a:r>
            <a:r>
              <a:rPr lang="en-GB" dirty="0" smtClean="0"/>
              <a:t>, </a:t>
            </a:r>
            <a:r>
              <a:rPr lang="en-GB" dirty="0" err="1" smtClean="0"/>
              <a:t>Gener</a:t>
            </a:r>
            <a:r>
              <a:rPr lang="fr-CH" dirty="0" smtClean="0"/>
              <a:t>al Manager</a:t>
            </a:r>
            <a:r>
              <a:rPr lang="en-GB" dirty="0" smtClean="0"/>
              <a:t>, </a:t>
            </a:r>
            <a:r>
              <a:rPr lang="en-GB" dirty="0" smtClean="0"/>
              <a:t>NHIS, </a:t>
            </a:r>
            <a:r>
              <a:rPr lang="en-GB" dirty="0"/>
              <a:t>Republic of Korea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algn="r"/>
            <a:r>
              <a:rPr lang="en-US" b="1" kern="0" dirty="0">
                <a:solidFill>
                  <a:schemeClr val="accent3"/>
                </a:solidFill>
              </a:rPr>
              <a:t>13th ISSA Forum for Technical Commissions</a:t>
            </a:r>
          </a:p>
          <a:p>
            <a:endParaRPr lang="fr-CH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r">
              <a:spcAft>
                <a:spcPct val="0"/>
              </a:spcAft>
              <a:defRPr/>
            </a:pPr>
            <a:r>
              <a:rPr lang="en-US" kern="0" dirty="0">
                <a:solidFill>
                  <a:schemeClr val="accent3"/>
                </a:solidFill>
              </a:rPr>
              <a:t>26-27 June 2019 | Geneva, Switzerland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Ageing-in-place and Long-Term-Care</a:t>
            </a:r>
            <a:r>
              <a:rPr lang="fr-CH" sz="3200" dirty="0"/>
              <a:t/>
            </a:r>
            <a:br>
              <a:rPr lang="fr-CH" sz="3200" dirty="0"/>
            </a:br>
            <a:r>
              <a:rPr lang="en-US" sz="2400" dirty="0" smtClean="0"/>
              <a:t>Technical Report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fr-CH" sz="3200" dirty="0"/>
          </a:p>
        </p:txBody>
      </p:sp>
    </p:spTree>
    <p:extLst>
      <p:ext uri="{BB962C8B-B14F-4D97-AF65-F5344CB8AC3E}">
        <p14:creationId xmlns:p14="http://schemas.microsoft.com/office/powerpoint/2010/main" val="80306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00" y="952036"/>
            <a:ext cx="8280000" cy="447440"/>
          </a:xfrm>
        </p:spPr>
        <p:txBody>
          <a:bodyPr/>
          <a:lstStyle/>
          <a:p>
            <a:r>
              <a:rPr lang="en-GB" dirty="0" smtClean="0"/>
              <a:t>Talking Points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98" y="1634835"/>
            <a:ext cx="8279999" cy="2529327"/>
          </a:xfrm>
        </p:spPr>
        <p:txBody>
          <a:bodyPr/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GB" b="1" dirty="0"/>
              <a:t>Introduction and background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GB" b="1" dirty="0"/>
              <a:t>Objective and approach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GB" b="1" dirty="0"/>
              <a:t>Process </a:t>
            </a:r>
            <a:r>
              <a:rPr lang="en-GB" b="1" dirty="0" smtClean="0"/>
              <a:t>to </a:t>
            </a:r>
            <a:r>
              <a:rPr lang="en-GB" b="1" dirty="0"/>
              <a:t>develop this report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GB" b="1" dirty="0" smtClean="0"/>
              <a:t>Summary </a:t>
            </a:r>
            <a:r>
              <a:rPr lang="en-GB" b="1" dirty="0"/>
              <a:t>of the discussion </a:t>
            </a:r>
            <a:r>
              <a:rPr lang="en-GB" b="1" dirty="0" smtClean="0"/>
              <a:t>and conclusion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959021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00" y="954000"/>
            <a:ext cx="4327036" cy="44744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dirty="0"/>
              <a:t>Introduction and </a:t>
            </a:r>
            <a:r>
              <a:rPr lang="en-GB" dirty="0" smtClean="0"/>
              <a:t>background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98" y="1745673"/>
            <a:ext cx="3918329" cy="3172691"/>
          </a:xfrm>
        </p:spPr>
        <p:txBody>
          <a:bodyPr/>
          <a:lstStyle/>
          <a:p>
            <a:r>
              <a:rPr lang="en-GB" dirty="0" smtClean="0"/>
              <a:t>Population ageing is </a:t>
            </a:r>
            <a:r>
              <a:rPr lang="en-GB" dirty="0"/>
              <a:t>one of the most significant social </a:t>
            </a:r>
            <a:r>
              <a:rPr lang="en-GB" dirty="0" smtClean="0"/>
              <a:t>transformations</a:t>
            </a:r>
          </a:p>
          <a:p>
            <a:r>
              <a:rPr lang="en-GB" dirty="0"/>
              <a:t>I</a:t>
            </a:r>
            <a:r>
              <a:rPr lang="en-GB" dirty="0" smtClean="0"/>
              <a:t>ncreased demand </a:t>
            </a:r>
            <a:r>
              <a:rPr lang="en-GB" dirty="0"/>
              <a:t>for </a:t>
            </a:r>
            <a:r>
              <a:rPr lang="en-GB" dirty="0" smtClean="0"/>
              <a:t>LTC</a:t>
            </a:r>
          </a:p>
          <a:p>
            <a:r>
              <a:rPr lang="en-GB" dirty="0"/>
              <a:t>TC Health commissioned a technical report </a:t>
            </a:r>
            <a:r>
              <a:rPr lang="en-GB" dirty="0" smtClean="0"/>
              <a:t>in our meeting last TC Forum</a:t>
            </a:r>
          </a:p>
          <a:p>
            <a:r>
              <a:rPr lang="en-GB" dirty="0"/>
              <a:t>NHIS, Korea took the lead </a:t>
            </a:r>
            <a:r>
              <a:rPr lang="en-GB" dirty="0" smtClean="0"/>
              <a:t>in </a:t>
            </a:r>
            <a:r>
              <a:rPr lang="en-GB" dirty="0"/>
              <a:t>the development of the technical report on “Aging-in-place and LTC”</a:t>
            </a:r>
          </a:p>
          <a:p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412672" y="954000"/>
            <a:ext cx="4299327" cy="4474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rgbClr val="6697AD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dirty="0" smtClean="0"/>
              <a:t>2.   Objective and approach 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44291" y="1579418"/>
            <a:ext cx="4167706" cy="326274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A7B341"/>
              </a:buClr>
              <a:buFont typeface="Wingdings" pitchFamily="2" charset="2"/>
              <a:buChar char="§"/>
              <a:defRPr sz="1800" kern="1200" baseline="0">
                <a:solidFill>
                  <a:srgbClr val="878787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6697AD"/>
              </a:buClr>
              <a:buFont typeface="Wingdings" pitchFamily="2" charset="2"/>
              <a:buChar char="§"/>
              <a:defRPr sz="1800" kern="1200" baseline="0">
                <a:solidFill>
                  <a:srgbClr val="878787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STIXGeneral-Regular" pitchFamily="2" charset="2"/>
              <a:buChar char="⎯"/>
              <a:defRPr sz="1800" kern="1200" baseline="0">
                <a:solidFill>
                  <a:srgbClr val="878787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STIXGeneral-Regular" pitchFamily="2" charset="2"/>
              <a:buChar char="⎯"/>
              <a:defRPr sz="1800" kern="1200" baseline="0">
                <a:solidFill>
                  <a:srgbClr val="878787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STIXGeneral-Regular" pitchFamily="2" charset="2"/>
              <a:buChar char="⎯"/>
              <a:defRPr sz="1800" kern="1200" baseline="0">
                <a:solidFill>
                  <a:srgbClr val="878787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Objective is to highlight current LTC issues related to social security system from the perspective of ageing-in-place.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/>
              <a:t>A</a:t>
            </a:r>
            <a:r>
              <a:rPr lang="en-GB" dirty="0" smtClean="0"/>
              <a:t>nalysis </a:t>
            </a:r>
            <a:r>
              <a:rPr lang="en-GB" dirty="0"/>
              <a:t>of </a:t>
            </a:r>
            <a:r>
              <a:rPr lang="en-GB" dirty="0" smtClean="0"/>
              <a:t>10 OECD countries</a:t>
            </a:r>
            <a:r>
              <a:rPr lang="en-GB" dirty="0"/>
              <a:t>’ models of LTC in social security </a:t>
            </a:r>
            <a:r>
              <a:rPr lang="en-GB" dirty="0" smtClean="0"/>
              <a:t>systems; Contribution-based in </a:t>
            </a:r>
            <a:r>
              <a:rPr lang="en-GB" dirty="0"/>
              <a:t>6 countries and </a:t>
            </a:r>
            <a:r>
              <a:rPr lang="en-GB" dirty="0" smtClean="0"/>
              <a:t>Tax-funded in </a:t>
            </a:r>
            <a:r>
              <a:rPr lang="en-GB" dirty="0"/>
              <a:t>4 countries</a:t>
            </a:r>
          </a:p>
        </p:txBody>
      </p:sp>
    </p:spTree>
    <p:extLst>
      <p:ext uri="{BB962C8B-B14F-4D97-AF65-F5344CB8AC3E}">
        <p14:creationId xmlns:p14="http://schemas.microsoft.com/office/powerpoint/2010/main" val="3266892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00" y="718472"/>
            <a:ext cx="8280000" cy="447440"/>
          </a:xfrm>
        </p:spPr>
        <p:txBody>
          <a:bodyPr/>
          <a:lstStyle/>
          <a:p>
            <a:r>
              <a:rPr lang="en-GB" dirty="0"/>
              <a:t>3</a:t>
            </a:r>
            <a:r>
              <a:rPr lang="en-GB" dirty="0" smtClean="0"/>
              <a:t>.   Process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6003135"/>
              </p:ext>
            </p:extLst>
          </p:nvPr>
        </p:nvGraphicFramePr>
        <p:xfrm>
          <a:off x="658091" y="1202658"/>
          <a:ext cx="7862454" cy="39408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94851"/>
                <a:gridCol w="5467603"/>
              </a:tblGrid>
              <a:tr h="374164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 </a:t>
                      </a:r>
                      <a:r>
                        <a:rPr lang="en-GB" sz="1600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Timeline</a:t>
                      </a:r>
                      <a:endParaRPr lang="en-GB" sz="1400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103" marR="67103" marT="0" marB="0">
                    <a:solidFill>
                      <a:srgbClr val="6697AD"/>
                    </a:solidFill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873125" algn="l"/>
                        </a:tabLst>
                      </a:pPr>
                      <a:r>
                        <a:rPr lang="en-GB" sz="1600" dirty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 </a:t>
                      </a:r>
                      <a:r>
                        <a:rPr lang="en-GB" sz="1600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Milestone</a:t>
                      </a:r>
                      <a:endParaRPr lang="en-GB" sz="1400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103" marR="67103" marT="0" marB="0">
                    <a:solidFill>
                      <a:srgbClr val="6697AD"/>
                    </a:solidFill>
                  </a:tcPr>
                </a:tc>
              </a:tr>
              <a:tr h="382984"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Oct 15</a:t>
                      </a:r>
                      <a:r>
                        <a:rPr lang="en-GB" sz="1400" baseline="30000" dirty="0">
                          <a:effectLst/>
                        </a:rPr>
                        <a:t>th</a:t>
                      </a:r>
                      <a:r>
                        <a:rPr lang="en-GB" sz="1400" dirty="0">
                          <a:effectLst/>
                        </a:rPr>
                        <a:t>, 2018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103" marR="67103" marT="0" marB="0">
                    <a:solidFill>
                      <a:srgbClr val="6697AD"/>
                    </a:solidFill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873125" algn="l"/>
                        </a:tabLst>
                      </a:pPr>
                      <a:r>
                        <a:rPr lang="en-GB" sz="1600">
                          <a:effectLst/>
                        </a:rPr>
                        <a:t>A draft Concept Note (CN) of the report is prepared and approved by SSD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103" marR="67103" marT="0" marB="0"/>
                </a:tc>
              </a:tr>
              <a:tr h="191492"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Oct 16</a:t>
                      </a:r>
                      <a:r>
                        <a:rPr lang="en-GB" sz="1400" baseline="30000" dirty="0">
                          <a:effectLst/>
                        </a:rPr>
                        <a:t>th</a:t>
                      </a:r>
                      <a:r>
                        <a:rPr lang="en-GB" sz="1400" dirty="0">
                          <a:effectLst/>
                        </a:rPr>
                        <a:t>, 2018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103" marR="67103" marT="0" marB="0">
                    <a:solidFill>
                      <a:srgbClr val="6697AD"/>
                    </a:solidFill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Sharing the CN with NHIS and TC Health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103" marR="67103" marT="0" marB="0"/>
                </a:tc>
              </a:tr>
              <a:tr h="191492"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Oct 31</a:t>
                      </a:r>
                      <a:r>
                        <a:rPr lang="en-GB" sz="1400" baseline="30000" dirty="0">
                          <a:effectLst/>
                        </a:rPr>
                        <a:t>st</a:t>
                      </a:r>
                      <a:r>
                        <a:rPr lang="en-GB" sz="1400" dirty="0">
                          <a:effectLst/>
                        </a:rPr>
                        <a:t>, 2018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103" marR="67103" marT="0" marB="0">
                    <a:solidFill>
                      <a:srgbClr val="6697AD"/>
                    </a:solidFill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Finalisation of the CN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103" marR="67103" marT="0" marB="0"/>
                </a:tc>
              </a:tr>
              <a:tr h="191492"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Nov 1</a:t>
                      </a:r>
                      <a:r>
                        <a:rPr lang="en-GB" sz="1400" baseline="30000" dirty="0">
                          <a:effectLst/>
                        </a:rPr>
                        <a:t>st</a:t>
                      </a:r>
                      <a:r>
                        <a:rPr lang="en-GB" sz="1400" dirty="0">
                          <a:effectLst/>
                        </a:rPr>
                        <a:t>, 2018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103" marR="67103" marT="0" marB="0">
                    <a:solidFill>
                      <a:srgbClr val="6697AD"/>
                    </a:solidFill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The start of writing and drafting the report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103" marR="67103" marT="0" marB="0"/>
                </a:tc>
              </a:tr>
              <a:tr h="191492"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January 15th, 2019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103" marR="67103" marT="0" marB="0">
                    <a:solidFill>
                      <a:srgbClr val="6697AD"/>
                    </a:solidFill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First draft is ready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103" marR="67103" marT="0" marB="0"/>
                </a:tc>
              </a:tr>
              <a:tr h="574476"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from mid-January until mid-February, 2019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103" marR="67103" marT="0" marB="0">
                    <a:solidFill>
                      <a:srgbClr val="6697AD"/>
                    </a:solidFill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Peer-reviewing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103" marR="67103" marT="0" marB="0"/>
                </a:tc>
              </a:tr>
              <a:tr h="191492"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March 15</a:t>
                      </a:r>
                      <a:r>
                        <a:rPr lang="en-GB" sz="1400" baseline="30000" dirty="0">
                          <a:effectLst/>
                        </a:rPr>
                        <a:t>th</a:t>
                      </a:r>
                      <a:r>
                        <a:rPr lang="en-GB" sz="1400" dirty="0">
                          <a:effectLst/>
                        </a:rPr>
                        <a:t>, 2019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103" marR="67103" marT="0" marB="0">
                    <a:solidFill>
                      <a:srgbClr val="6697AD"/>
                    </a:solidFill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Revision and developing a final version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103" marR="67103" marT="0" marB="0"/>
                </a:tc>
              </a:tr>
              <a:tr h="382984"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Last 2 weeks of March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103" marR="67103" marT="0" marB="0">
                    <a:solidFill>
                      <a:srgbClr val="6697AD"/>
                    </a:solidFill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Review by NHIS, TC Health and SSD to publish as a product of TC Health for TC Forum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103" marR="67103" marT="0" marB="0"/>
                </a:tc>
              </a:tr>
              <a:tr h="191492"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April 1</a:t>
                      </a:r>
                      <a:r>
                        <a:rPr lang="en-GB" sz="1400" baseline="30000" dirty="0">
                          <a:effectLst/>
                        </a:rPr>
                        <a:t>st</a:t>
                      </a:r>
                      <a:r>
                        <a:rPr lang="en-GB" sz="1400" dirty="0">
                          <a:effectLst/>
                        </a:rPr>
                        <a:t>, 2019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103" marR="67103" marT="0" marB="0">
                    <a:solidFill>
                      <a:srgbClr val="6697AD"/>
                    </a:solidFill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Translation of 5000 words summary for WSSF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103" marR="67103" marT="0" marB="0"/>
                </a:tc>
              </a:tr>
              <a:tr h="382984"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June 2019, TC Forum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103" marR="67103" marT="0" marB="0">
                    <a:solidFill>
                      <a:srgbClr val="6697AD"/>
                    </a:solidFill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Approval of Report by TC Health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103" marR="6710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64321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97" y="730280"/>
            <a:ext cx="8280000" cy="447440"/>
          </a:xfrm>
        </p:spPr>
        <p:txBody>
          <a:bodyPr/>
          <a:lstStyle/>
          <a:p>
            <a:r>
              <a:rPr lang="en-GB" dirty="0" smtClean="0"/>
              <a:t>4.    Summary and </a:t>
            </a:r>
            <a:r>
              <a:rPr lang="en-GB" dirty="0"/>
              <a:t>conclusion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97" y="1197629"/>
            <a:ext cx="8587312" cy="30636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GB" dirty="0"/>
              <a:t>C</a:t>
            </a:r>
            <a:r>
              <a:rPr lang="en-GB" dirty="0" smtClean="0"/>
              <a:t>ertain </a:t>
            </a:r>
            <a:r>
              <a:rPr lang="en-GB" dirty="0"/>
              <a:t>commonalities </a:t>
            </a:r>
            <a:r>
              <a:rPr lang="en-GB" dirty="0" smtClean="0"/>
              <a:t>among the </a:t>
            </a:r>
            <a:r>
              <a:rPr lang="en-GB" dirty="0"/>
              <a:t>10 countries </a:t>
            </a:r>
            <a:r>
              <a:rPr lang="en-GB" dirty="0" smtClean="0"/>
              <a:t>covered</a:t>
            </a:r>
          </a:p>
          <a:p>
            <a:pPr>
              <a:lnSpc>
                <a:spcPct val="150000"/>
              </a:lnSpc>
            </a:pPr>
            <a:r>
              <a:rPr lang="en-GB" dirty="0" smtClean="0"/>
              <a:t>The </a:t>
            </a:r>
            <a:r>
              <a:rPr lang="en-GB" dirty="0"/>
              <a:t>literature also draws attention to </a:t>
            </a:r>
            <a:r>
              <a:rPr lang="en-GB" dirty="0" smtClean="0"/>
              <a:t>4 </a:t>
            </a:r>
            <a:r>
              <a:rPr lang="en-GB" dirty="0"/>
              <a:t>areas namely; access to affordable services, quality of care, employment, and financial sustainability regardless of the funding modalities. </a:t>
            </a:r>
            <a:endParaRPr lang="en-GB" dirty="0" smtClean="0"/>
          </a:p>
          <a:p>
            <a:pPr>
              <a:lnSpc>
                <a:spcPct val="150000"/>
              </a:lnSpc>
            </a:pPr>
            <a:r>
              <a:rPr lang="en-GB" dirty="0"/>
              <a:t>many reform attempts encourage </a:t>
            </a:r>
            <a:r>
              <a:rPr lang="en-GB" dirty="0" smtClean="0"/>
              <a:t>aging-in-place, arguably this model </a:t>
            </a:r>
            <a:r>
              <a:rPr lang="en-GB" dirty="0"/>
              <a:t>could be a cost-effective </a:t>
            </a:r>
            <a:r>
              <a:rPr lang="en-GB" dirty="0" smtClean="0"/>
              <a:t>approach</a:t>
            </a:r>
          </a:p>
          <a:p>
            <a:pPr>
              <a:lnSpc>
                <a:spcPct val="150000"/>
              </a:lnSpc>
            </a:pPr>
            <a:r>
              <a:rPr lang="en-GB" dirty="0"/>
              <a:t>There is no panacea for LTC, but sharing of countries’ experiences is recommended. </a:t>
            </a:r>
          </a:p>
        </p:txBody>
      </p:sp>
    </p:spTree>
    <p:extLst>
      <p:ext uri="{BB962C8B-B14F-4D97-AF65-F5344CB8AC3E}">
        <p14:creationId xmlns:p14="http://schemas.microsoft.com/office/powerpoint/2010/main" val="123343092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1A2073-8042-EC41-8BC8-DA1BED447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170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7387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8388</TotalTime>
  <Words>356</Words>
  <Application>Microsoft Office PowerPoint</Application>
  <PresentationFormat>On-screen Show (16:9)</PresentationFormat>
  <Paragraphs>48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SimSun</vt:lpstr>
      <vt:lpstr>Arial</vt:lpstr>
      <vt:lpstr>Calibri</vt:lpstr>
      <vt:lpstr>STIXGeneral-Regular</vt:lpstr>
      <vt:lpstr>Wingdings</vt:lpstr>
      <vt:lpstr>Office Theme</vt:lpstr>
      <vt:lpstr>Ageing-in-place and Long-Term-Care Technical Report </vt:lpstr>
      <vt:lpstr>Talking Points</vt:lpstr>
      <vt:lpstr>Introduction and background</vt:lpstr>
      <vt:lpstr>3.   Process </vt:lpstr>
      <vt:lpstr>4.    Summary and conclusion </vt:lpstr>
      <vt:lpstr>Thank You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TMC Office Products</dc:creator>
  <cp:lastModifiedBy>Elziniy, Dalya</cp:lastModifiedBy>
  <cp:revision>63</cp:revision>
  <cp:lastPrinted>2019-06-24T09:19:19Z</cp:lastPrinted>
  <dcterms:created xsi:type="dcterms:W3CDTF">2019-02-27T15:16:38Z</dcterms:created>
  <dcterms:modified xsi:type="dcterms:W3CDTF">2019-06-25T07:37:00Z</dcterms:modified>
</cp:coreProperties>
</file>