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28" r:id="rId2"/>
    <p:sldId id="683" r:id="rId3"/>
    <p:sldId id="819" r:id="rId4"/>
    <p:sldId id="821" r:id="rId5"/>
    <p:sldId id="771" r:id="rId6"/>
    <p:sldId id="811" r:id="rId7"/>
    <p:sldId id="818" r:id="rId8"/>
    <p:sldId id="729" r:id="rId9"/>
    <p:sldId id="812" r:id="rId10"/>
    <p:sldId id="815" r:id="rId11"/>
    <p:sldId id="792" r:id="rId12"/>
    <p:sldId id="799" r:id="rId13"/>
    <p:sldId id="780" r:id="rId14"/>
    <p:sldId id="816" r:id="rId15"/>
    <p:sldId id="817" r:id="rId16"/>
    <p:sldId id="782" r:id="rId17"/>
    <p:sldId id="786" r:id="rId18"/>
    <p:sldId id="787" r:id="rId19"/>
    <p:sldId id="429" r:id="rId20"/>
  </p:sldIdLst>
  <p:sldSz cx="9144000" cy="6858000" type="screen4x3"/>
  <p:notesSz cx="6797675" cy="9926638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042445B-9BE4-484C-9B5A-D5366C989E42}">
          <p14:sldIdLst>
            <p14:sldId id="428"/>
            <p14:sldId id="683"/>
            <p14:sldId id="819"/>
            <p14:sldId id="821"/>
            <p14:sldId id="771"/>
            <p14:sldId id="811"/>
            <p14:sldId id="818"/>
            <p14:sldId id="729"/>
            <p14:sldId id="812"/>
            <p14:sldId id="815"/>
            <p14:sldId id="792"/>
            <p14:sldId id="799"/>
            <p14:sldId id="780"/>
            <p14:sldId id="816"/>
            <p14:sldId id="817"/>
            <p14:sldId id="782"/>
            <p14:sldId id="786"/>
            <p14:sldId id="787"/>
            <p14:sldId id="429"/>
          </p14:sldIdLst>
        </p14:section>
        <p14:section name="Untitled Section" id="{47CB6E72-8DB0-4592-9787-3EA7054CE8C7}">
          <p14:sldIdLst/>
        </p14:section>
        <p14:section name="Untitled Section" id="{B0AC697F-68D2-4A36-B818-5801D0D087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PJS" initials="B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6874"/>
    <a:srgbClr val="904648"/>
    <a:srgbClr val="506D7A"/>
    <a:srgbClr val="F39044"/>
    <a:srgbClr val="FEFEFE"/>
    <a:srgbClr val="A82227"/>
    <a:srgbClr val="3166A7"/>
    <a:srgbClr val="649694"/>
    <a:srgbClr val="A16064"/>
    <a:srgbClr val="33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4" autoAdjust="0"/>
    <p:restoredTop sz="86248" autoAdjust="0"/>
  </p:normalViewPr>
  <p:slideViewPr>
    <p:cSldViewPr snapToGrid="0">
      <p:cViewPr varScale="1">
        <p:scale>
          <a:sx n="97" d="100"/>
          <a:sy n="97" d="100"/>
        </p:scale>
        <p:origin x="1572" y="72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24-4F47-A4C7-A103C85EAB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24-4F47-A4C7-A103C85EABB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24-4F47-A4C7-A103C85EA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AC-4C2C-95EB-8CB725A470D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AC-4C2C-95EB-8CB725A47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'[Chart in Microsoft PowerPoint]Sheet1'!$M$8:$M$9</c:f>
              <c:numCache>
                <c:formatCode>0.00%</c:formatCode>
                <c:ptCount val="2"/>
                <c:pt idx="0">
                  <c:v>0.84107720471566383</c:v>
                </c:pt>
                <c:pt idx="1">
                  <c:v>0.15892279528433617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AC-4C2C-95EB-8CB725A47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2550259484738"/>
          <c:y val="0.10472449750642285"/>
          <c:w val="0.51192162827476428"/>
          <c:h val="0.721456249055463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rgbClr val="00206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8599297145732239"/>
                  <c:y val="0"/>
                </c:manualLayout>
              </c:layout>
              <c:spPr>
                <a:solidFill>
                  <a:srgbClr val="7030A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0.15525332736254643"/>
                  <c:y val="-1.4602700683337119E-16"/>
                </c:manualLayout>
              </c:layout>
              <c:spPr>
                <a:solidFill>
                  <a:prstClr val="white">
                    <a:lumMod val="50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53104487483867"/>
                      <c:h val="0.15931155571987704"/>
                    </c:manualLayout>
                  </c15:layout>
                </c:ext>
              </c:extLst>
            </c:dLbl>
            <c:dLbl>
              <c:idx val="3"/>
              <c:spPr>
                <a:solidFill>
                  <a:srgbClr val="FFFF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708209960662294"/>
                  <c:y val="-7.9652014772626428E-2"/>
                </c:manualLayout>
              </c:layout>
              <c:spPr>
                <a:solidFill>
                  <a:srgbClr val="92D05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-3.5408653609001826E-2"/>
                  <c:y val="-8.7617216249889135E-2"/>
                </c:manualLayout>
              </c:layout>
              <c:spPr>
                <a:solidFill>
                  <a:srgbClr val="00B0F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spPr>
                <a:solidFill>
                  <a:srgbClr val="FFC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solidFill>
                  <a:srgbClr val="00B05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Cardiac</c:v>
                </c:pt>
                <c:pt idx="1">
                  <c:v>Leukemia</c:v>
                </c:pt>
                <c:pt idx="2">
                  <c:v>Hepatic cirrhosis</c:v>
                </c:pt>
                <c:pt idx="3">
                  <c:v>Haemophilia</c:v>
                </c:pt>
                <c:pt idx="4">
                  <c:v>Thalassemia</c:v>
                </c:pt>
                <c:pt idx="5">
                  <c:v>Kidney failure</c:v>
                </c:pt>
                <c:pt idx="6">
                  <c:v>Stroke </c:v>
                </c:pt>
                <c:pt idx="7">
                  <c:v>Cancer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0.51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0.12</c:v>
                </c:pt>
                <c:pt idx="6">
                  <c:v>0.12</c:v>
                </c:pt>
                <c:pt idx="7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FA8A1-7925-4F12-89F3-BE8D06143D5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1F84468B-8672-4A71-B843-B535DEAC1C30}">
      <dgm:prSet phldrT="[Text]" custT="1"/>
      <dgm:spPr>
        <a:solidFill>
          <a:srgbClr val="006FBF"/>
        </a:solidFill>
      </dgm:spPr>
      <dgm:t>
        <a:bodyPr/>
        <a:lstStyle/>
        <a:p>
          <a:pPr marL="355600" indent="-355600" algn="ctr"/>
          <a:r>
            <a:rPr lang="id-ID" sz="2000" b="1" dirty="0" smtClean="0"/>
            <a:t>BRIEF INFTRODUCTION TO INDONESIA’S HEALTH SYSTEM</a:t>
          </a:r>
          <a:endParaRPr lang="id-ID" sz="2000" b="1" dirty="0"/>
        </a:p>
      </dgm:t>
    </dgm:pt>
    <dgm:pt modelId="{1FCB1A59-FBD6-4B13-B282-83E6A4B45FE7}" type="parTrans" cxnId="{CBFCB0A6-7D76-403E-ABF4-BD1986E7D77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29ED245F-0C18-4FC3-95C1-32D6B4AE5401}" type="sibTrans" cxnId="{CBFCB0A6-7D76-403E-ABF4-BD1986E7D77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253C3D5-339B-47EC-97E0-E15CAECAAC48}">
      <dgm:prSet phldrT="[Text]" custT="1"/>
      <dgm:spPr>
        <a:solidFill>
          <a:srgbClr val="00B050"/>
        </a:solidFill>
      </dgm:spPr>
      <dgm:t>
        <a:bodyPr/>
        <a:lstStyle/>
        <a:p>
          <a:pPr marL="355600" indent="-355600" algn="ctr"/>
          <a:r>
            <a:rPr lang="id-ID" sz="2800" b="1" i="0" dirty="0" smtClean="0"/>
            <a:t>CURRENT STATUS OF JKN</a:t>
          </a:r>
          <a:endParaRPr lang="id-ID" sz="2000" b="1" i="0" dirty="0"/>
        </a:p>
      </dgm:t>
    </dgm:pt>
    <dgm:pt modelId="{EACDC777-0EB4-4AFF-AF3F-D12E281F72DC}" type="parTrans" cxnId="{39B8CBEE-6855-48E0-A863-5C09CDC629C7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285D1B4E-21AE-4D82-9FC6-755CCE823546}" type="sibTrans" cxnId="{39B8CBEE-6855-48E0-A863-5C09CDC629C7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AE43873A-2F74-450B-B0D5-4FA8723BEDD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d-ID" sz="2400" b="1" i="0" dirty="0" smtClean="0"/>
            <a:t>JKN </a:t>
          </a:r>
          <a:r>
            <a:rPr lang="en-US" sz="2400" b="1" i="0" dirty="0" smtClean="0"/>
            <a:t>CHALLENGES</a:t>
          </a:r>
          <a:endParaRPr lang="id-ID" sz="2400" b="1" i="0" dirty="0"/>
        </a:p>
      </dgm:t>
    </dgm:pt>
    <dgm:pt modelId="{02731F46-F7BF-4BE0-9B94-52EA07A7428B}" type="parTrans" cxnId="{5167386A-C485-4DF0-A7D5-D07A936CE06F}">
      <dgm:prSet/>
      <dgm:spPr/>
      <dgm:t>
        <a:bodyPr/>
        <a:lstStyle/>
        <a:p>
          <a:endParaRPr lang="id-ID"/>
        </a:p>
      </dgm:t>
    </dgm:pt>
    <dgm:pt modelId="{1A36EBF7-4EA9-4B2E-87A3-06F5413E379A}" type="sibTrans" cxnId="{5167386A-C485-4DF0-A7D5-D07A936CE06F}">
      <dgm:prSet/>
      <dgm:spPr/>
      <dgm:t>
        <a:bodyPr/>
        <a:lstStyle/>
        <a:p>
          <a:endParaRPr lang="id-ID"/>
        </a:p>
      </dgm:t>
    </dgm:pt>
    <dgm:pt modelId="{5CBB4CEF-6501-40B8-9A5B-2DCA5BE6380A}" type="pres">
      <dgm:prSet presAssocID="{118FA8A1-7925-4F12-89F3-BE8D06143D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BD5AC-E327-4437-BF44-6D8A4C44221D}" type="pres">
      <dgm:prSet presAssocID="{1F84468B-8672-4A71-B843-B535DEAC1C30}" presName="parentLin" presStyleCnt="0"/>
      <dgm:spPr/>
    </dgm:pt>
    <dgm:pt modelId="{B3163EC5-1BFB-4975-AA56-99C30C92340B}" type="pres">
      <dgm:prSet presAssocID="{1F84468B-8672-4A71-B843-B535DEAC1C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89D74B-3F0E-4FDA-AD7A-FBFB185A7BA2}" type="pres">
      <dgm:prSet presAssocID="{1F84468B-8672-4A71-B843-B535DEAC1C30}" presName="parentText" presStyleLbl="node1" presStyleIdx="0" presStyleCnt="3" custScaleX="130304" custScaleY="75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25FE9-0F02-4CE0-A86C-1ACD1B43BE00}" type="pres">
      <dgm:prSet presAssocID="{1F84468B-8672-4A71-B843-B535DEAC1C30}" presName="negativeSpace" presStyleCnt="0"/>
      <dgm:spPr/>
    </dgm:pt>
    <dgm:pt modelId="{6B33520D-80E8-4C67-A541-A1EABD1CDA32}" type="pres">
      <dgm:prSet presAssocID="{1F84468B-8672-4A71-B843-B535DEAC1C30}" presName="childText" presStyleLbl="conFgAcc1" presStyleIdx="0" presStyleCnt="3">
        <dgm:presLayoutVars>
          <dgm:bulletEnabled val="1"/>
        </dgm:presLayoutVars>
      </dgm:prSet>
      <dgm:spPr/>
    </dgm:pt>
    <dgm:pt modelId="{86E803EF-9667-426F-84B7-99A8ABDF4237}" type="pres">
      <dgm:prSet presAssocID="{29ED245F-0C18-4FC3-95C1-32D6B4AE5401}" presName="spaceBetweenRectangles" presStyleCnt="0"/>
      <dgm:spPr/>
    </dgm:pt>
    <dgm:pt modelId="{14C95D02-A1BC-4D58-A9BF-B8B788F9A47A}" type="pres">
      <dgm:prSet presAssocID="{E253C3D5-339B-47EC-97E0-E15CAECAAC48}" presName="parentLin" presStyleCnt="0"/>
      <dgm:spPr/>
    </dgm:pt>
    <dgm:pt modelId="{5805E892-5344-423F-92CF-F32C142E7373}" type="pres">
      <dgm:prSet presAssocID="{E253C3D5-339B-47EC-97E0-E15CAECAAC4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EA6F5C-0B71-4FA1-A1AD-B3962873F289}" type="pres">
      <dgm:prSet presAssocID="{E253C3D5-339B-47EC-97E0-E15CAECAAC48}" presName="parentText" presStyleLbl="node1" presStyleIdx="1" presStyleCnt="3" custScaleX="131677" custScaleY="852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27633-0830-42F5-81EA-129104B2D70E}" type="pres">
      <dgm:prSet presAssocID="{E253C3D5-339B-47EC-97E0-E15CAECAAC48}" presName="negativeSpace" presStyleCnt="0"/>
      <dgm:spPr/>
    </dgm:pt>
    <dgm:pt modelId="{C4028953-6A44-4830-BB37-857A16522C17}" type="pres">
      <dgm:prSet presAssocID="{E253C3D5-339B-47EC-97E0-E15CAECAAC48}" presName="childText" presStyleLbl="conFgAcc1" presStyleIdx="1" presStyleCnt="3">
        <dgm:presLayoutVars>
          <dgm:bulletEnabled val="1"/>
        </dgm:presLayoutVars>
      </dgm:prSet>
      <dgm:spPr/>
    </dgm:pt>
    <dgm:pt modelId="{04D55685-C241-4395-A264-FEEE5854E16F}" type="pres">
      <dgm:prSet presAssocID="{285D1B4E-21AE-4D82-9FC6-755CCE823546}" presName="spaceBetweenRectangles" presStyleCnt="0"/>
      <dgm:spPr/>
    </dgm:pt>
    <dgm:pt modelId="{E40E00C3-A134-43FC-8405-76E5F0459EFC}" type="pres">
      <dgm:prSet presAssocID="{AE43873A-2F74-450B-B0D5-4FA8723BEDD6}" presName="parentLin" presStyleCnt="0"/>
      <dgm:spPr/>
    </dgm:pt>
    <dgm:pt modelId="{3F44C0BE-9C57-4F73-AF14-DAC1EF830B98}" type="pres">
      <dgm:prSet presAssocID="{AE43873A-2F74-450B-B0D5-4FA8723BEDD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98D95AC-529F-49B6-96A9-25D0E328D06E}" type="pres">
      <dgm:prSet presAssocID="{AE43873A-2F74-450B-B0D5-4FA8723BEDD6}" presName="parentText" presStyleLbl="node1" presStyleIdx="2" presStyleCnt="3" custScaleX="131462" custScaleY="84754" custLinFactNeighborX="-739" custLinFactNeighborY="-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C1939-AA0E-4698-B61D-1205B480BD15}" type="pres">
      <dgm:prSet presAssocID="{AE43873A-2F74-450B-B0D5-4FA8723BEDD6}" presName="negativeSpace" presStyleCnt="0"/>
      <dgm:spPr/>
    </dgm:pt>
    <dgm:pt modelId="{09E54989-7CDB-416D-A3D3-7B74427E51C4}" type="pres">
      <dgm:prSet presAssocID="{AE43873A-2F74-450B-B0D5-4FA8723BED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4C5E74-48AA-4C91-87FA-59C16CFBBACD}" type="presOf" srcId="{E253C3D5-339B-47EC-97E0-E15CAECAAC48}" destId="{5805E892-5344-423F-92CF-F32C142E7373}" srcOrd="0" destOrd="0" presId="urn:microsoft.com/office/officeart/2005/8/layout/list1"/>
    <dgm:cxn modelId="{071F5693-AFAD-441D-9A3C-47E76A317C01}" type="presOf" srcId="{1F84468B-8672-4A71-B843-B535DEAC1C30}" destId="{0E89D74B-3F0E-4FDA-AD7A-FBFB185A7BA2}" srcOrd="1" destOrd="0" presId="urn:microsoft.com/office/officeart/2005/8/layout/list1"/>
    <dgm:cxn modelId="{E7D717B2-C57C-43D9-BDE6-D683B8D8ABBE}" type="presOf" srcId="{118FA8A1-7925-4F12-89F3-BE8D06143D53}" destId="{5CBB4CEF-6501-40B8-9A5B-2DCA5BE6380A}" srcOrd="0" destOrd="0" presId="urn:microsoft.com/office/officeart/2005/8/layout/list1"/>
    <dgm:cxn modelId="{69C4C6F7-DF37-4729-980B-2873E107AEC9}" type="presOf" srcId="{E253C3D5-339B-47EC-97E0-E15CAECAAC48}" destId="{5DEA6F5C-0B71-4FA1-A1AD-B3962873F289}" srcOrd="1" destOrd="0" presId="urn:microsoft.com/office/officeart/2005/8/layout/list1"/>
    <dgm:cxn modelId="{CBFCB0A6-7D76-403E-ABF4-BD1986E7D774}" srcId="{118FA8A1-7925-4F12-89F3-BE8D06143D53}" destId="{1F84468B-8672-4A71-B843-B535DEAC1C30}" srcOrd="0" destOrd="0" parTransId="{1FCB1A59-FBD6-4B13-B282-83E6A4B45FE7}" sibTransId="{29ED245F-0C18-4FC3-95C1-32D6B4AE5401}"/>
    <dgm:cxn modelId="{5167386A-C485-4DF0-A7D5-D07A936CE06F}" srcId="{118FA8A1-7925-4F12-89F3-BE8D06143D53}" destId="{AE43873A-2F74-450B-B0D5-4FA8723BEDD6}" srcOrd="2" destOrd="0" parTransId="{02731F46-F7BF-4BE0-9B94-52EA07A7428B}" sibTransId="{1A36EBF7-4EA9-4B2E-87A3-06F5413E379A}"/>
    <dgm:cxn modelId="{12EB81FE-1F72-4841-9C0F-2F8E40831A66}" type="presOf" srcId="{AE43873A-2F74-450B-B0D5-4FA8723BEDD6}" destId="{3F44C0BE-9C57-4F73-AF14-DAC1EF830B98}" srcOrd="0" destOrd="0" presId="urn:microsoft.com/office/officeart/2005/8/layout/list1"/>
    <dgm:cxn modelId="{39B8CBEE-6855-48E0-A863-5C09CDC629C7}" srcId="{118FA8A1-7925-4F12-89F3-BE8D06143D53}" destId="{E253C3D5-339B-47EC-97E0-E15CAECAAC48}" srcOrd="1" destOrd="0" parTransId="{EACDC777-0EB4-4AFF-AF3F-D12E281F72DC}" sibTransId="{285D1B4E-21AE-4D82-9FC6-755CCE823546}"/>
    <dgm:cxn modelId="{B6C19295-00D2-48E8-81BF-0CD8ACA47175}" type="presOf" srcId="{AE43873A-2F74-450B-B0D5-4FA8723BEDD6}" destId="{298D95AC-529F-49B6-96A9-25D0E328D06E}" srcOrd="1" destOrd="0" presId="urn:microsoft.com/office/officeart/2005/8/layout/list1"/>
    <dgm:cxn modelId="{6D4DFFA9-D684-4582-A629-5590B026E092}" type="presOf" srcId="{1F84468B-8672-4A71-B843-B535DEAC1C30}" destId="{B3163EC5-1BFB-4975-AA56-99C30C92340B}" srcOrd="0" destOrd="0" presId="urn:microsoft.com/office/officeart/2005/8/layout/list1"/>
    <dgm:cxn modelId="{46E46A44-B79A-4CD5-B90E-835C0B925C3E}" type="presParOf" srcId="{5CBB4CEF-6501-40B8-9A5B-2DCA5BE6380A}" destId="{D0ABD5AC-E327-4437-BF44-6D8A4C44221D}" srcOrd="0" destOrd="0" presId="urn:microsoft.com/office/officeart/2005/8/layout/list1"/>
    <dgm:cxn modelId="{114DF677-96F7-4047-A0DA-299B1A6E0244}" type="presParOf" srcId="{D0ABD5AC-E327-4437-BF44-6D8A4C44221D}" destId="{B3163EC5-1BFB-4975-AA56-99C30C92340B}" srcOrd="0" destOrd="0" presId="urn:microsoft.com/office/officeart/2005/8/layout/list1"/>
    <dgm:cxn modelId="{B27C7B0A-BB1D-4518-B1F2-952BC8B72B95}" type="presParOf" srcId="{D0ABD5AC-E327-4437-BF44-6D8A4C44221D}" destId="{0E89D74B-3F0E-4FDA-AD7A-FBFB185A7BA2}" srcOrd="1" destOrd="0" presId="urn:microsoft.com/office/officeart/2005/8/layout/list1"/>
    <dgm:cxn modelId="{F76AD0E0-ADE6-4062-8095-8B378C99C0E0}" type="presParOf" srcId="{5CBB4CEF-6501-40B8-9A5B-2DCA5BE6380A}" destId="{31025FE9-0F02-4CE0-A86C-1ACD1B43BE00}" srcOrd="1" destOrd="0" presId="urn:microsoft.com/office/officeart/2005/8/layout/list1"/>
    <dgm:cxn modelId="{EB079E5A-204A-49AB-A4A3-905C35B99255}" type="presParOf" srcId="{5CBB4CEF-6501-40B8-9A5B-2DCA5BE6380A}" destId="{6B33520D-80E8-4C67-A541-A1EABD1CDA32}" srcOrd="2" destOrd="0" presId="urn:microsoft.com/office/officeart/2005/8/layout/list1"/>
    <dgm:cxn modelId="{BCDAECD9-F2E8-44FC-900E-627C8AE1192F}" type="presParOf" srcId="{5CBB4CEF-6501-40B8-9A5B-2DCA5BE6380A}" destId="{86E803EF-9667-426F-84B7-99A8ABDF4237}" srcOrd="3" destOrd="0" presId="urn:microsoft.com/office/officeart/2005/8/layout/list1"/>
    <dgm:cxn modelId="{AB58C33B-B099-4FD2-B16F-5673EC34345D}" type="presParOf" srcId="{5CBB4CEF-6501-40B8-9A5B-2DCA5BE6380A}" destId="{14C95D02-A1BC-4D58-A9BF-B8B788F9A47A}" srcOrd="4" destOrd="0" presId="urn:microsoft.com/office/officeart/2005/8/layout/list1"/>
    <dgm:cxn modelId="{0952FD44-2DD7-43D2-AF0A-DB39E2223C1A}" type="presParOf" srcId="{14C95D02-A1BC-4D58-A9BF-B8B788F9A47A}" destId="{5805E892-5344-423F-92CF-F32C142E7373}" srcOrd="0" destOrd="0" presId="urn:microsoft.com/office/officeart/2005/8/layout/list1"/>
    <dgm:cxn modelId="{6E9A9660-5A0E-4483-9F12-8A59913DB7E7}" type="presParOf" srcId="{14C95D02-A1BC-4D58-A9BF-B8B788F9A47A}" destId="{5DEA6F5C-0B71-4FA1-A1AD-B3962873F289}" srcOrd="1" destOrd="0" presId="urn:microsoft.com/office/officeart/2005/8/layout/list1"/>
    <dgm:cxn modelId="{61B5D514-544B-4E05-9186-AEEEE796590B}" type="presParOf" srcId="{5CBB4CEF-6501-40B8-9A5B-2DCA5BE6380A}" destId="{A9127633-0830-42F5-81EA-129104B2D70E}" srcOrd="5" destOrd="0" presId="urn:microsoft.com/office/officeart/2005/8/layout/list1"/>
    <dgm:cxn modelId="{901419EE-7B7C-4948-ACEC-BD318C155A61}" type="presParOf" srcId="{5CBB4CEF-6501-40B8-9A5B-2DCA5BE6380A}" destId="{C4028953-6A44-4830-BB37-857A16522C17}" srcOrd="6" destOrd="0" presId="urn:microsoft.com/office/officeart/2005/8/layout/list1"/>
    <dgm:cxn modelId="{8FC87475-EEE1-47DF-B263-14706CAFEF5E}" type="presParOf" srcId="{5CBB4CEF-6501-40B8-9A5B-2DCA5BE6380A}" destId="{04D55685-C241-4395-A264-FEEE5854E16F}" srcOrd="7" destOrd="0" presId="urn:microsoft.com/office/officeart/2005/8/layout/list1"/>
    <dgm:cxn modelId="{9D716758-F57D-4F25-AF94-B41AE931E8A7}" type="presParOf" srcId="{5CBB4CEF-6501-40B8-9A5B-2DCA5BE6380A}" destId="{E40E00C3-A134-43FC-8405-76E5F0459EFC}" srcOrd="8" destOrd="0" presId="urn:microsoft.com/office/officeart/2005/8/layout/list1"/>
    <dgm:cxn modelId="{EEE9CD88-7430-4164-8BE5-D91BF4F8C060}" type="presParOf" srcId="{E40E00C3-A134-43FC-8405-76E5F0459EFC}" destId="{3F44C0BE-9C57-4F73-AF14-DAC1EF830B98}" srcOrd="0" destOrd="0" presId="urn:microsoft.com/office/officeart/2005/8/layout/list1"/>
    <dgm:cxn modelId="{58630B13-CB9F-4229-B8B0-FA8E569E145F}" type="presParOf" srcId="{E40E00C3-A134-43FC-8405-76E5F0459EFC}" destId="{298D95AC-529F-49B6-96A9-25D0E328D06E}" srcOrd="1" destOrd="0" presId="urn:microsoft.com/office/officeart/2005/8/layout/list1"/>
    <dgm:cxn modelId="{A5EA31AA-EB95-47D8-987A-2D8B176EF8BA}" type="presParOf" srcId="{5CBB4CEF-6501-40B8-9A5B-2DCA5BE6380A}" destId="{CC1C1939-AA0E-4698-B61D-1205B480BD15}" srcOrd="9" destOrd="0" presId="urn:microsoft.com/office/officeart/2005/8/layout/list1"/>
    <dgm:cxn modelId="{ABA6CD7B-FB96-40F2-A67A-7ED53A916BB0}" type="presParOf" srcId="{5CBB4CEF-6501-40B8-9A5B-2DCA5BE6380A}" destId="{09E54989-7CDB-416D-A3D3-7B74427E51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F98A4-549A-424C-A898-7BAED44E7F24}" type="doc">
      <dgm:prSet loTypeId="urn:microsoft.com/office/officeart/2005/8/layout/cycle8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DC0AA96-1307-4EC4-862A-254308A39A26}">
      <dgm:prSet phldrT="[Text]" custT="1"/>
      <dgm:spPr/>
      <dgm:t>
        <a:bodyPr/>
        <a:lstStyle/>
        <a:p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Research &amp; Development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A46EE5-4D43-49E2-BD48-BA7670F7DB7A}" type="parTrans" cxnId="{A8CCAFEB-E717-4C97-8403-2C73482EE1FB}">
      <dgm:prSet/>
      <dgm:spPr/>
      <dgm:t>
        <a:bodyPr/>
        <a:lstStyle/>
        <a:p>
          <a:endParaRPr lang="en-US"/>
        </a:p>
      </dgm:t>
    </dgm:pt>
    <dgm:pt modelId="{DC7F8142-DC45-4C1B-8611-E388ED6ADDEB}" type="sibTrans" cxnId="{A8CCAFEB-E717-4C97-8403-2C73482EE1FB}">
      <dgm:prSet/>
      <dgm:spPr/>
      <dgm:t>
        <a:bodyPr/>
        <a:lstStyle/>
        <a:p>
          <a:endParaRPr lang="en-US"/>
        </a:p>
      </dgm:t>
    </dgm:pt>
    <dgm:pt modelId="{DF2F8DBC-1B5D-46B3-BC64-BEBA4E404BAB}">
      <dgm:prSet phldrT="[Text]" custT="1"/>
      <dgm:spPr/>
      <dgm:t>
        <a:bodyPr/>
        <a:lstStyle/>
        <a:p>
          <a:r>
            <a:rPr lang="en-U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</a:t>
          </a:r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ndividual &amp; Public Health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116DAB-0B33-49FD-93EB-53A7923DB6DA}" type="parTrans" cxnId="{EADBEBB2-9A91-4212-BE74-E8C50327A154}">
      <dgm:prSet/>
      <dgm:spPr/>
      <dgm:t>
        <a:bodyPr/>
        <a:lstStyle/>
        <a:p>
          <a:endParaRPr lang="en-US"/>
        </a:p>
      </dgm:t>
    </dgm:pt>
    <dgm:pt modelId="{344371DE-0C9B-4212-9053-62D9DF30E1FA}" type="sibTrans" cxnId="{EADBEBB2-9A91-4212-BE74-E8C50327A154}">
      <dgm:prSet/>
      <dgm:spPr/>
      <dgm:t>
        <a:bodyPr/>
        <a:lstStyle/>
        <a:p>
          <a:endParaRPr lang="en-US"/>
        </a:p>
      </dgm:t>
    </dgm:pt>
    <dgm:pt modelId="{EDB97B83-C245-4E1D-AC5D-4FAF18D21D4A}">
      <dgm:prSet custT="1"/>
      <dgm:spPr/>
      <dgm:t>
        <a:bodyPr/>
        <a:lstStyle/>
        <a:p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Human Resources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A24627-50D9-4149-9ACA-28D87DA9E521}" type="parTrans" cxnId="{E271BB51-DB14-449F-876F-7050C9252BDC}">
      <dgm:prSet/>
      <dgm:spPr/>
      <dgm:t>
        <a:bodyPr/>
        <a:lstStyle/>
        <a:p>
          <a:endParaRPr lang="en-US"/>
        </a:p>
      </dgm:t>
    </dgm:pt>
    <dgm:pt modelId="{6C3917B3-1AE3-45FD-BB38-1DAC7F7FB539}" type="sibTrans" cxnId="{E271BB51-DB14-449F-876F-7050C9252BDC}">
      <dgm:prSet/>
      <dgm:spPr/>
      <dgm:t>
        <a:bodyPr/>
        <a:lstStyle/>
        <a:p>
          <a:endParaRPr lang="en-US"/>
        </a:p>
      </dgm:t>
    </dgm:pt>
    <dgm:pt modelId="{367688D4-5789-4967-8360-5E22F71C22D5}">
      <dgm:prSet custT="1"/>
      <dgm:spPr/>
      <dgm:t>
        <a:bodyPr/>
        <a:lstStyle/>
        <a:p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Regulation and Information Management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F7266B-3FB5-42FE-B22C-1CFCFAD11D65}" type="parTrans" cxnId="{CA184F98-0CAF-4838-B07A-1DE4BEC635BF}">
      <dgm:prSet/>
      <dgm:spPr/>
      <dgm:t>
        <a:bodyPr/>
        <a:lstStyle/>
        <a:p>
          <a:endParaRPr lang="en-US"/>
        </a:p>
      </dgm:t>
    </dgm:pt>
    <dgm:pt modelId="{7C252213-B463-4E03-A0F3-63FB61F47EC6}" type="sibTrans" cxnId="{CA184F98-0CAF-4838-B07A-1DE4BEC635BF}">
      <dgm:prSet/>
      <dgm:spPr/>
      <dgm:t>
        <a:bodyPr/>
        <a:lstStyle/>
        <a:p>
          <a:endParaRPr lang="en-US"/>
        </a:p>
      </dgm:t>
    </dgm:pt>
    <dgm:pt modelId="{4C0A7AFE-53A9-4527-804A-494FBA70E324}">
      <dgm:prSet custT="1"/>
      <dgm:spPr/>
      <dgm:t>
        <a:bodyPr/>
        <a:lstStyle/>
        <a:p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Public Empowerment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C98236-FE68-43E9-BC9D-9A39BB5D12BF}" type="parTrans" cxnId="{F80D06E0-087A-4AE1-B254-AD0936B80FEC}">
      <dgm:prSet/>
      <dgm:spPr/>
      <dgm:t>
        <a:bodyPr/>
        <a:lstStyle/>
        <a:p>
          <a:endParaRPr lang="en-US"/>
        </a:p>
      </dgm:t>
    </dgm:pt>
    <dgm:pt modelId="{3EB7B67A-6782-471C-BEFB-91BD54873967}" type="sibTrans" cxnId="{F80D06E0-087A-4AE1-B254-AD0936B80FEC}">
      <dgm:prSet/>
      <dgm:spPr/>
      <dgm:t>
        <a:bodyPr/>
        <a:lstStyle/>
        <a:p>
          <a:endParaRPr lang="en-US"/>
        </a:p>
      </dgm:t>
    </dgm:pt>
    <dgm:pt modelId="{4265C829-CAC5-46D6-95FF-41A13966174A}">
      <dgm:prSet/>
      <dgm:spPr/>
      <dgm:t>
        <a:bodyPr/>
        <a:lstStyle/>
        <a:p>
          <a:endParaRPr lang="en-US" dirty="0"/>
        </a:p>
      </dgm:t>
    </dgm:pt>
    <dgm:pt modelId="{BE4E9974-77BB-47CA-84DD-83F2C44C662E}" type="parTrans" cxnId="{28C31360-D5DD-44AD-8032-2F308C55D28A}">
      <dgm:prSet/>
      <dgm:spPr/>
      <dgm:t>
        <a:bodyPr/>
        <a:lstStyle/>
        <a:p>
          <a:endParaRPr lang="en-US"/>
        </a:p>
      </dgm:t>
    </dgm:pt>
    <dgm:pt modelId="{8AF1AD33-F47F-4557-B25D-5C9713EBBC10}" type="sibTrans" cxnId="{28C31360-D5DD-44AD-8032-2F308C55D28A}">
      <dgm:prSet/>
      <dgm:spPr/>
      <dgm:t>
        <a:bodyPr/>
        <a:lstStyle/>
        <a:p>
          <a:endParaRPr lang="en-US"/>
        </a:p>
      </dgm:t>
    </dgm:pt>
    <dgm:pt modelId="{A0AC766F-8849-42E0-89CF-025B8048CF86}">
      <dgm:prSet/>
      <dgm:spPr/>
      <dgm:t>
        <a:bodyPr/>
        <a:lstStyle/>
        <a:p>
          <a:endParaRPr lang="en-US"/>
        </a:p>
      </dgm:t>
    </dgm:pt>
    <dgm:pt modelId="{66EBB605-2DD5-47BF-840B-A5CF03D5F8FF}" type="parTrans" cxnId="{19428988-8452-4A2F-A5A9-BFC67E5BE570}">
      <dgm:prSet/>
      <dgm:spPr/>
      <dgm:t>
        <a:bodyPr/>
        <a:lstStyle/>
        <a:p>
          <a:endParaRPr lang="en-US"/>
        </a:p>
      </dgm:t>
    </dgm:pt>
    <dgm:pt modelId="{E4F893CE-1D88-462A-B922-2D42C142A7E7}" type="sibTrans" cxnId="{19428988-8452-4A2F-A5A9-BFC67E5BE570}">
      <dgm:prSet/>
      <dgm:spPr/>
      <dgm:t>
        <a:bodyPr/>
        <a:lstStyle/>
        <a:p>
          <a:endParaRPr lang="en-US"/>
        </a:p>
      </dgm:t>
    </dgm:pt>
    <dgm:pt modelId="{9EC964EE-1D8F-4145-B65B-92011B53CD31}">
      <dgm:prSet custT="1"/>
      <dgm:spPr/>
      <dgm:t>
        <a:bodyPr/>
        <a:lstStyle/>
        <a:p>
          <a:r>
            <a:rPr lang="id-ID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Drugs, Medical Devices, Food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D494BA-44F0-4CE6-9DEE-0E8DC853E8A6}" type="sibTrans" cxnId="{6F1E2518-2144-4406-8B10-F153869EA6D6}">
      <dgm:prSet/>
      <dgm:spPr/>
      <dgm:t>
        <a:bodyPr/>
        <a:lstStyle/>
        <a:p>
          <a:endParaRPr lang="en-US"/>
        </a:p>
      </dgm:t>
    </dgm:pt>
    <dgm:pt modelId="{73D883F7-7686-4090-A950-95B95B220922}" type="parTrans" cxnId="{6F1E2518-2144-4406-8B10-F153869EA6D6}">
      <dgm:prSet/>
      <dgm:spPr/>
      <dgm:t>
        <a:bodyPr/>
        <a:lstStyle/>
        <a:p>
          <a:endParaRPr lang="en-US"/>
        </a:p>
      </dgm:t>
    </dgm:pt>
    <dgm:pt modelId="{7798EEED-65A0-4E21-BF11-8DC890B70266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Financing</a:t>
          </a:r>
          <a:endParaRPr lang="en-US" sz="11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E14FFF-3F07-4887-A055-5D21BD5A044C}" type="sibTrans" cxnId="{50CCF05E-FF2E-42B1-91BB-512C9216DC52}">
      <dgm:prSet/>
      <dgm:spPr/>
      <dgm:t>
        <a:bodyPr/>
        <a:lstStyle/>
        <a:p>
          <a:endParaRPr lang="en-US"/>
        </a:p>
      </dgm:t>
    </dgm:pt>
    <dgm:pt modelId="{5C6C8BF9-138D-4EB5-B9FC-C51ABF9FFAA4}" type="parTrans" cxnId="{50CCF05E-FF2E-42B1-91BB-512C9216DC52}">
      <dgm:prSet/>
      <dgm:spPr/>
      <dgm:t>
        <a:bodyPr/>
        <a:lstStyle/>
        <a:p>
          <a:endParaRPr lang="en-US"/>
        </a:p>
      </dgm:t>
    </dgm:pt>
    <dgm:pt modelId="{4E642071-FD50-4B8F-B02D-F0664B0B9ABD}" type="pres">
      <dgm:prSet presAssocID="{ECFF98A4-549A-424C-A898-7BAED44E7F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1B92D6-9713-42B1-9705-FD368EA9D11C}" type="pres">
      <dgm:prSet presAssocID="{ECFF98A4-549A-424C-A898-7BAED44E7F24}" presName="wedge1" presStyleLbl="node1" presStyleIdx="0" presStyleCnt="7" custScaleX="122514" custScaleY="135292"/>
      <dgm:spPr/>
      <dgm:t>
        <a:bodyPr/>
        <a:lstStyle/>
        <a:p>
          <a:endParaRPr lang="en-US"/>
        </a:p>
      </dgm:t>
    </dgm:pt>
    <dgm:pt modelId="{A4FAAA2E-F934-4E0E-A879-9010844B6D26}" type="pres">
      <dgm:prSet presAssocID="{ECFF98A4-549A-424C-A898-7BAED44E7F24}" presName="dummy1a" presStyleCnt="0"/>
      <dgm:spPr/>
    </dgm:pt>
    <dgm:pt modelId="{70FB1F04-04A8-486F-AF1C-DD4B25E63512}" type="pres">
      <dgm:prSet presAssocID="{ECFF98A4-549A-424C-A898-7BAED44E7F24}" presName="dummy1b" presStyleCnt="0"/>
      <dgm:spPr/>
    </dgm:pt>
    <dgm:pt modelId="{EE7ADBDA-827E-46A0-BD64-55B7A88B790A}" type="pres">
      <dgm:prSet presAssocID="{ECFF98A4-549A-424C-A898-7BAED44E7F2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33505-E679-4B7B-9934-474AE884BE0F}" type="pres">
      <dgm:prSet presAssocID="{ECFF98A4-549A-424C-A898-7BAED44E7F24}" presName="wedge2" presStyleLbl="node1" presStyleIdx="1" presStyleCnt="7"/>
      <dgm:spPr/>
      <dgm:t>
        <a:bodyPr/>
        <a:lstStyle/>
        <a:p>
          <a:endParaRPr lang="en-US"/>
        </a:p>
      </dgm:t>
    </dgm:pt>
    <dgm:pt modelId="{505D14A7-0023-4A07-879C-8671D1216AF7}" type="pres">
      <dgm:prSet presAssocID="{ECFF98A4-549A-424C-A898-7BAED44E7F24}" presName="dummy2a" presStyleCnt="0"/>
      <dgm:spPr/>
    </dgm:pt>
    <dgm:pt modelId="{64E58060-30ED-47C6-8103-78D98F359DE0}" type="pres">
      <dgm:prSet presAssocID="{ECFF98A4-549A-424C-A898-7BAED44E7F24}" presName="dummy2b" presStyleCnt="0"/>
      <dgm:spPr/>
    </dgm:pt>
    <dgm:pt modelId="{074BC8AF-615B-4B21-8A0B-D98BC6EB1BDC}" type="pres">
      <dgm:prSet presAssocID="{ECFF98A4-549A-424C-A898-7BAED44E7F2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459D8-162A-4C76-89A4-B7F627F36DBE}" type="pres">
      <dgm:prSet presAssocID="{ECFF98A4-549A-424C-A898-7BAED44E7F24}" presName="wedge3" presStyleLbl="node1" presStyleIdx="2" presStyleCnt="7"/>
      <dgm:spPr/>
      <dgm:t>
        <a:bodyPr/>
        <a:lstStyle/>
        <a:p>
          <a:endParaRPr lang="en-US"/>
        </a:p>
      </dgm:t>
    </dgm:pt>
    <dgm:pt modelId="{F3DAE45B-46F2-4CF3-8032-1364821B8FB5}" type="pres">
      <dgm:prSet presAssocID="{ECFF98A4-549A-424C-A898-7BAED44E7F24}" presName="dummy3a" presStyleCnt="0"/>
      <dgm:spPr/>
    </dgm:pt>
    <dgm:pt modelId="{83689F8B-00CC-43F5-A461-454B4718EFF7}" type="pres">
      <dgm:prSet presAssocID="{ECFF98A4-549A-424C-A898-7BAED44E7F24}" presName="dummy3b" presStyleCnt="0"/>
      <dgm:spPr/>
    </dgm:pt>
    <dgm:pt modelId="{0F244E85-1248-4725-B223-9D5BCD3BED24}" type="pres">
      <dgm:prSet presAssocID="{ECFF98A4-549A-424C-A898-7BAED44E7F2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A86BF-39AD-4049-ACDD-4EFF583566A2}" type="pres">
      <dgm:prSet presAssocID="{ECFF98A4-549A-424C-A898-7BAED44E7F24}" presName="wedge4" presStyleLbl="node1" presStyleIdx="3" presStyleCnt="7" custScaleX="119974"/>
      <dgm:spPr/>
      <dgm:t>
        <a:bodyPr/>
        <a:lstStyle/>
        <a:p>
          <a:endParaRPr lang="en-US"/>
        </a:p>
      </dgm:t>
    </dgm:pt>
    <dgm:pt modelId="{AAD1038F-45E4-4DAC-93BA-5CB4D35F4657}" type="pres">
      <dgm:prSet presAssocID="{ECFF98A4-549A-424C-A898-7BAED44E7F24}" presName="dummy4a" presStyleCnt="0"/>
      <dgm:spPr/>
    </dgm:pt>
    <dgm:pt modelId="{0572D846-8B27-4A23-9B4E-73D38852752B}" type="pres">
      <dgm:prSet presAssocID="{ECFF98A4-549A-424C-A898-7BAED44E7F24}" presName="dummy4b" presStyleCnt="0"/>
      <dgm:spPr/>
    </dgm:pt>
    <dgm:pt modelId="{463D61B4-D8AA-4DAD-AD87-F3D2984ABC92}" type="pres">
      <dgm:prSet presAssocID="{ECFF98A4-549A-424C-A898-7BAED44E7F2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C055-AC63-4DEF-AF6C-089F8C04E135}" type="pres">
      <dgm:prSet presAssocID="{ECFF98A4-549A-424C-A898-7BAED44E7F24}" presName="wedge5" presStyleLbl="node1" presStyleIdx="4" presStyleCnt="7"/>
      <dgm:spPr/>
      <dgm:t>
        <a:bodyPr/>
        <a:lstStyle/>
        <a:p>
          <a:endParaRPr lang="en-US"/>
        </a:p>
      </dgm:t>
    </dgm:pt>
    <dgm:pt modelId="{1DAFCE4A-D21A-49A0-B5C0-B367BB484AFB}" type="pres">
      <dgm:prSet presAssocID="{ECFF98A4-549A-424C-A898-7BAED44E7F24}" presName="dummy5a" presStyleCnt="0"/>
      <dgm:spPr/>
    </dgm:pt>
    <dgm:pt modelId="{987C8AF4-9543-4A5F-938C-35DA94AC20E4}" type="pres">
      <dgm:prSet presAssocID="{ECFF98A4-549A-424C-A898-7BAED44E7F24}" presName="dummy5b" presStyleCnt="0"/>
      <dgm:spPr/>
    </dgm:pt>
    <dgm:pt modelId="{90A4F240-920B-4F9C-8A58-956B79463BE9}" type="pres">
      <dgm:prSet presAssocID="{ECFF98A4-549A-424C-A898-7BAED44E7F2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493DC-57BF-4A0D-9F4C-88BB87BC3F27}" type="pres">
      <dgm:prSet presAssocID="{ECFF98A4-549A-424C-A898-7BAED44E7F24}" presName="wedge6" presStyleLbl="node1" presStyleIdx="5" presStyleCnt="7"/>
      <dgm:spPr/>
      <dgm:t>
        <a:bodyPr/>
        <a:lstStyle/>
        <a:p>
          <a:endParaRPr lang="en-US"/>
        </a:p>
      </dgm:t>
    </dgm:pt>
    <dgm:pt modelId="{39BFA3D1-8961-4658-8D57-20B190EE9980}" type="pres">
      <dgm:prSet presAssocID="{ECFF98A4-549A-424C-A898-7BAED44E7F24}" presName="dummy6a" presStyleCnt="0"/>
      <dgm:spPr/>
    </dgm:pt>
    <dgm:pt modelId="{98E0A49A-7E24-4E59-B47B-825F876533EC}" type="pres">
      <dgm:prSet presAssocID="{ECFF98A4-549A-424C-A898-7BAED44E7F24}" presName="dummy6b" presStyleCnt="0"/>
      <dgm:spPr/>
    </dgm:pt>
    <dgm:pt modelId="{62CD5D88-7A50-43D8-B15F-FC03F5E4EBE1}" type="pres">
      <dgm:prSet presAssocID="{ECFF98A4-549A-424C-A898-7BAED44E7F2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15EA6-F129-4D0D-98D4-D8B58D3337C3}" type="pres">
      <dgm:prSet presAssocID="{ECFF98A4-549A-424C-A898-7BAED44E7F24}" presName="wedge7" presStyleLbl="node1" presStyleIdx="6" presStyleCnt="7" custLinFactNeighborX="-569" custLinFactNeighborY="-1462"/>
      <dgm:spPr/>
      <dgm:t>
        <a:bodyPr/>
        <a:lstStyle/>
        <a:p>
          <a:endParaRPr lang="en-US"/>
        </a:p>
      </dgm:t>
    </dgm:pt>
    <dgm:pt modelId="{6C4D4EE5-793C-4341-87B7-E47A5831F8F4}" type="pres">
      <dgm:prSet presAssocID="{ECFF98A4-549A-424C-A898-7BAED44E7F24}" presName="dummy7a" presStyleCnt="0"/>
      <dgm:spPr/>
    </dgm:pt>
    <dgm:pt modelId="{7F571C63-317B-4CAA-BEAD-1732E9335DF2}" type="pres">
      <dgm:prSet presAssocID="{ECFF98A4-549A-424C-A898-7BAED44E7F24}" presName="dummy7b" presStyleCnt="0"/>
      <dgm:spPr/>
    </dgm:pt>
    <dgm:pt modelId="{E10B332C-13F3-472A-B832-8C181B1C2A51}" type="pres">
      <dgm:prSet presAssocID="{ECFF98A4-549A-424C-A898-7BAED44E7F2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99C44-BE3C-4610-8C32-ECACC63FFC50}" type="pres">
      <dgm:prSet presAssocID="{02E14FFF-3F07-4887-A055-5D21BD5A044C}" presName="arrowWedge1" presStyleLbl="fgSibTrans2D1" presStyleIdx="0" presStyleCnt="7" custAng="235909" custLinFactNeighborX="10206" custLinFactNeighborY="-20721"/>
      <dgm:spPr/>
    </dgm:pt>
    <dgm:pt modelId="{D92EEBCB-6871-45EB-9801-32A4A2738E15}" type="pres">
      <dgm:prSet presAssocID="{6ED494BA-44F0-4CE6-9DEE-0E8DC853E8A6}" presName="arrowWedge2" presStyleLbl="fgSibTrans2D1" presStyleIdx="1" presStyleCnt="7"/>
      <dgm:spPr/>
    </dgm:pt>
    <dgm:pt modelId="{29EFA8C4-DCBA-4CE9-B0FC-5DCD6C3D715D}" type="pres">
      <dgm:prSet presAssocID="{6C3917B3-1AE3-45FD-BB38-1DAC7F7FB539}" presName="arrowWedge3" presStyleLbl="fgSibTrans2D1" presStyleIdx="2" presStyleCnt="7"/>
      <dgm:spPr/>
    </dgm:pt>
    <dgm:pt modelId="{243B80F2-E379-40AD-80A9-1F5E181C2B56}" type="pres">
      <dgm:prSet presAssocID="{3EB7B67A-6782-471C-BEFB-91BD54873967}" presName="arrowWedge4" presStyleLbl="fgSibTrans2D1" presStyleIdx="3" presStyleCnt="7"/>
      <dgm:spPr/>
    </dgm:pt>
    <dgm:pt modelId="{7A209075-C4AA-4CA4-AC9D-C34B06BA52D5}" type="pres">
      <dgm:prSet presAssocID="{7C252213-B463-4E03-A0F3-63FB61F47EC6}" presName="arrowWedge5" presStyleLbl="fgSibTrans2D1" presStyleIdx="4" presStyleCnt="7"/>
      <dgm:spPr/>
    </dgm:pt>
    <dgm:pt modelId="{B0C5A719-5D7C-43D4-B117-71514D0A6D37}" type="pres">
      <dgm:prSet presAssocID="{DC7F8142-DC45-4C1B-8611-E388ED6ADDEB}" presName="arrowWedge6" presStyleLbl="fgSibTrans2D1" presStyleIdx="5" presStyleCnt="7"/>
      <dgm:spPr/>
    </dgm:pt>
    <dgm:pt modelId="{9CA08B1F-8EF5-40E9-8335-2C08BAF4D783}" type="pres">
      <dgm:prSet presAssocID="{344371DE-0C9B-4212-9053-62D9DF30E1FA}" presName="arrowWedge7" presStyleLbl="fgSibTrans2D1" presStyleIdx="6" presStyleCnt="7"/>
      <dgm:spPr/>
    </dgm:pt>
  </dgm:ptLst>
  <dgm:cxnLst>
    <dgm:cxn modelId="{8D93231D-83F1-4E88-A6B2-99DD601D41C7}" type="presOf" srcId="{367688D4-5789-4967-8360-5E22F71C22D5}" destId="{12B5C055-AC63-4DEF-AF6C-089F8C04E135}" srcOrd="0" destOrd="0" presId="urn:microsoft.com/office/officeart/2005/8/layout/cycle8"/>
    <dgm:cxn modelId="{1CB40906-A509-46EC-8C44-DED4BE6CA804}" type="presOf" srcId="{8DC0AA96-1307-4EC4-862A-254308A39A26}" destId="{90E493DC-57BF-4A0D-9F4C-88BB87BC3F27}" srcOrd="0" destOrd="0" presId="urn:microsoft.com/office/officeart/2005/8/layout/cycle8"/>
    <dgm:cxn modelId="{CA184F98-0CAF-4838-B07A-1DE4BEC635BF}" srcId="{ECFF98A4-549A-424C-A898-7BAED44E7F24}" destId="{367688D4-5789-4967-8360-5E22F71C22D5}" srcOrd="4" destOrd="0" parTransId="{4CF7266B-3FB5-42FE-B22C-1CFCFAD11D65}" sibTransId="{7C252213-B463-4E03-A0F3-63FB61F47EC6}"/>
    <dgm:cxn modelId="{19428988-8452-4A2F-A5A9-BFC67E5BE570}" srcId="{ECFF98A4-549A-424C-A898-7BAED44E7F24}" destId="{A0AC766F-8849-42E0-89CF-025B8048CF86}" srcOrd="8" destOrd="0" parTransId="{66EBB605-2DD5-47BF-840B-A5CF03D5F8FF}" sibTransId="{E4F893CE-1D88-462A-B922-2D42C142A7E7}"/>
    <dgm:cxn modelId="{D29BB01D-23A4-41C7-B20D-265AC2F4C153}" type="presOf" srcId="{EDB97B83-C245-4E1D-AC5D-4FAF18D21D4A}" destId="{2B5459D8-162A-4C76-89A4-B7F627F36DBE}" srcOrd="0" destOrd="0" presId="urn:microsoft.com/office/officeart/2005/8/layout/cycle8"/>
    <dgm:cxn modelId="{8A5CF053-B6B0-4E4A-A82B-787537C4D217}" type="presOf" srcId="{7798EEED-65A0-4E21-BF11-8DC890B70266}" destId="{EE7ADBDA-827E-46A0-BD64-55B7A88B790A}" srcOrd="1" destOrd="0" presId="urn:microsoft.com/office/officeart/2005/8/layout/cycle8"/>
    <dgm:cxn modelId="{A8CCAFEB-E717-4C97-8403-2C73482EE1FB}" srcId="{ECFF98A4-549A-424C-A898-7BAED44E7F24}" destId="{8DC0AA96-1307-4EC4-862A-254308A39A26}" srcOrd="5" destOrd="0" parTransId="{8DA46EE5-4D43-49E2-BD48-BA7670F7DB7A}" sibTransId="{DC7F8142-DC45-4C1B-8611-E388ED6ADDEB}"/>
    <dgm:cxn modelId="{53BE6A98-559F-4D4B-B1CF-845FA4D8F481}" type="presOf" srcId="{DF2F8DBC-1B5D-46B3-BC64-BEBA4E404BAB}" destId="{68315EA6-F129-4D0D-98D4-D8B58D3337C3}" srcOrd="0" destOrd="0" presId="urn:microsoft.com/office/officeart/2005/8/layout/cycle8"/>
    <dgm:cxn modelId="{6A7C6C43-A66D-445C-B8D6-9BA8E7E0ACBF}" type="presOf" srcId="{EDB97B83-C245-4E1D-AC5D-4FAF18D21D4A}" destId="{0F244E85-1248-4725-B223-9D5BCD3BED24}" srcOrd="1" destOrd="0" presId="urn:microsoft.com/office/officeart/2005/8/layout/cycle8"/>
    <dgm:cxn modelId="{EADBEBB2-9A91-4212-BE74-E8C50327A154}" srcId="{ECFF98A4-549A-424C-A898-7BAED44E7F24}" destId="{DF2F8DBC-1B5D-46B3-BC64-BEBA4E404BAB}" srcOrd="6" destOrd="0" parTransId="{C1116DAB-0B33-49FD-93EB-53A7923DB6DA}" sibTransId="{344371DE-0C9B-4212-9053-62D9DF30E1FA}"/>
    <dgm:cxn modelId="{C9A3F6A2-F8A1-4BAC-83B2-2C33844C7040}" type="presOf" srcId="{9EC964EE-1D8F-4145-B65B-92011B53CD31}" destId="{66933505-E679-4B7B-9934-474AE884BE0F}" srcOrd="0" destOrd="0" presId="urn:microsoft.com/office/officeart/2005/8/layout/cycle8"/>
    <dgm:cxn modelId="{6C69EDE2-1B7E-4452-8BBB-78CDC4D2405C}" type="presOf" srcId="{4C0A7AFE-53A9-4527-804A-494FBA70E324}" destId="{DD0A86BF-39AD-4049-ACDD-4EFF583566A2}" srcOrd="0" destOrd="0" presId="urn:microsoft.com/office/officeart/2005/8/layout/cycle8"/>
    <dgm:cxn modelId="{42DB5612-11DA-4C61-B1BA-829FC4CE7A50}" type="presOf" srcId="{4C0A7AFE-53A9-4527-804A-494FBA70E324}" destId="{463D61B4-D8AA-4DAD-AD87-F3D2984ABC92}" srcOrd="1" destOrd="0" presId="urn:microsoft.com/office/officeart/2005/8/layout/cycle8"/>
    <dgm:cxn modelId="{0483A080-3CF4-4F22-8BF8-6885AD24264D}" type="presOf" srcId="{9EC964EE-1D8F-4145-B65B-92011B53CD31}" destId="{074BC8AF-615B-4B21-8A0B-D98BC6EB1BDC}" srcOrd="1" destOrd="0" presId="urn:microsoft.com/office/officeart/2005/8/layout/cycle8"/>
    <dgm:cxn modelId="{E8D2DBB7-6D78-4B04-9A48-0736004A4AAA}" type="presOf" srcId="{ECFF98A4-549A-424C-A898-7BAED44E7F24}" destId="{4E642071-FD50-4B8F-B02D-F0664B0B9ABD}" srcOrd="0" destOrd="0" presId="urn:microsoft.com/office/officeart/2005/8/layout/cycle8"/>
    <dgm:cxn modelId="{E9C0219C-714B-4541-8AFE-30FE644AFB2F}" type="presOf" srcId="{367688D4-5789-4967-8360-5E22F71C22D5}" destId="{90A4F240-920B-4F9C-8A58-956B79463BE9}" srcOrd="1" destOrd="0" presId="urn:microsoft.com/office/officeart/2005/8/layout/cycle8"/>
    <dgm:cxn modelId="{50CCF05E-FF2E-42B1-91BB-512C9216DC52}" srcId="{ECFF98A4-549A-424C-A898-7BAED44E7F24}" destId="{7798EEED-65A0-4E21-BF11-8DC890B70266}" srcOrd="0" destOrd="0" parTransId="{5C6C8BF9-138D-4EB5-B9FC-C51ABF9FFAA4}" sibTransId="{02E14FFF-3F07-4887-A055-5D21BD5A044C}"/>
    <dgm:cxn modelId="{6F1E2518-2144-4406-8B10-F153869EA6D6}" srcId="{ECFF98A4-549A-424C-A898-7BAED44E7F24}" destId="{9EC964EE-1D8F-4145-B65B-92011B53CD31}" srcOrd="1" destOrd="0" parTransId="{73D883F7-7686-4090-A950-95B95B220922}" sibTransId="{6ED494BA-44F0-4CE6-9DEE-0E8DC853E8A6}"/>
    <dgm:cxn modelId="{7FD8EFDC-792B-42F5-825F-C32A7F232D02}" type="presOf" srcId="{7798EEED-65A0-4E21-BF11-8DC890B70266}" destId="{FA1B92D6-9713-42B1-9705-FD368EA9D11C}" srcOrd="0" destOrd="0" presId="urn:microsoft.com/office/officeart/2005/8/layout/cycle8"/>
    <dgm:cxn modelId="{28C31360-D5DD-44AD-8032-2F308C55D28A}" srcId="{ECFF98A4-549A-424C-A898-7BAED44E7F24}" destId="{4265C829-CAC5-46D6-95FF-41A13966174A}" srcOrd="7" destOrd="0" parTransId="{BE4E9974-77BB-47CA-84DD-83F2C44C662E}" sibTransId="{8AF1AD33-F47F-4557-B25D-5C9713EBBC10}"/>
    <dgm:cxn modelId="{E271BB51-DB14-449F-876F-7050C9252BDC}" srcId="{ECFF98A4-549A-424C-A898-7BAED44E7F24}" destId="{EDB97B83-C245-4E1D-AC5D-4FAF18D21D4A}" srcOrd="2" destOrd="0" parTransId="{40A24627-50D9-4149-9ACA-28D87DA9E521}" sibTransId="{6C3917B3-1AE3-45FD-BB38-1DAC7F7FB539}"/>
    <dgm:cxn modelId="{8578F9A2-A926-4F18-A195-BA5DA3318BD8}" type="presOf" srcId="{8DC0AA96-1307-4EC4-862A-254308A39A26}" destId="{62CD5D88-7A50-43D8-B15F-FC03F5E4EBE1}" srcOrd="1" destOrd="0" presId="urn:microsoft.com/office/officeart/2005/8/layout/cycle8"/>
    <dgm:cxn modelId="{619D3160-CEEB-48F8-AAD5-B797B8456407}" type="presOf" srcId="{DF2F8DBC-1B5D-46B3-BC64-BEBA4E404BAB}" destId="{E10B332C-13F3-472A-B832-8C181B1C2A51}" srcOrd="1" destOrd="0" presId="urn:microsoft.com/office/officeart/2005/8/layout/cycle8"/>
    <dgm:cxn modelId="{F80D06E0-087A-4AE1-B254-AD0936B80FEC}" srcId="{ECFF98A4-549A-424C-A898-7BAED44E7F24}" destId="{4C0A7AFE-53A9-4527-804A-494FBA70E324}" srcOrd="3" destOrd="0" parTransId="{B0C98236-FE68-43E9-BC9D-9A39BB5D12BF}" sibTransId="{3EB7B67A-6782-471C-BEFB-91BD54873967}"/>
    <dgm:cxn modelId="{F372B8AB-84D3-4EFE-8337-7010E26F0327}" type="presParOf" srcId="{4E642071-FD50-4B8F-B02D-F0664B0B9ABD}" destId="{FA1B92D6-9713-42B1-9705-FD368EA9D11C}" srcOrd="0" destOrd="0" presId="urn:microsoft.com/office/officeart/2005/8/layout/cycle8"/>
    <dgm:cxn modelId="{1F3E1C22-F520-4063-B0DA-C2104FEF9B89}" type="presParOf" srcId="{4E642071-FD50-4B8F-B02D-F0664B0B9ABD}" destId="{A4FAAA2E-F934-4E0E-A879-9010844B6D26}" srcOrd="1" destOrd="0" presId="urn:microsoft.com/office/officeart/2005/8/layout/cycle8"/>
    <dgm:cxn modelId="{150A5C54-85FB-4A4D-B547-00CDA30D6631}" type="presParOf" srcId="{4E642071-FD50-4B8F-B02D-F0664B0B9ABD}" destId="{70FB1F04-04A8-486F-AF1C-DD4B25E63512}" srcOrd="2" destOrd="0" presId="urn:microsoft.com/office/officeart/2005/8/layout/cycle8"/>
    <dgm:cxn modelId="{B41B3A49-7ECC-4F88-990C-FA3F028DE2C2}" type="presParOf" srcId="{4E642071-FD50-4B8F-B02D-F0664B0B9ABD}" destId="{EE7ADBDA-827E-46A0-BD64-55B7A88B790A}" srcOrd="3" destOrd="0" presId="urn:microsoft.com/office/officeart/2005/8/layout/cycle8"/>
    <dgm:cxn modelId="{10828463-9662-47B5-AF16-2779B6D92328}" type="presParOf" srcId="{4E642071-FD50-4B8F-B02D-F0664B0B9ABD}" destId="{66933505-E679-4B7B-9934-474AE884BE0F}" srcOrd="4" destOrd="0" presId="urn:microsoft.com/office/officeart/2005/8/layout/cycle8"/>
    <dgm:cxn modelId="{087A9680-611E-4FBD-B7D1-9CF4F9851772}" type="presParOf" srcId="{4E642071-FD50-4B8F-B02D-F0664B0B9ABD}" destId="{505D14A7-0023-4A07-879C-8671D1216AF7}" srcOrd="5" destOrd="0" presId="urn:microsoft.com/office/officeart/2005/8/layout/cycle8"/>
    <dgm:cxn modelId="{EE7A9729-E79E-4D8E-8B95-E82E6EFD7BC7}" type="presParOf" srcId="{4E642071-FD50-4B8F-B02D-F0664B0B9ABD}" destId="{64E58060-30ED-47C6-8103-78D98F359DE0}" srcOrd="6" destOrd="0" presId="urn:microsoft.com/office/officeart/2005/8/layout/cycle8"/>
    <dgm:cxn modelId="{E858E9C4-E4ED-41F7-A495-1723E0E00CC4}" type="presParOf" srcId="{4E642071-FD50-4B8F-B02D-F0664B0B9ABD}" destId="{074BC8AF-615B-4B21-8A0B-D98BC6EB1BDC}" srcOrd="7" destOrd="0" presId="urn:microsoft.com/office/officeart/2005/8/layout/cycle8"/>
    <dgm:cxn modelId="{03C72E1E-6A66-44E8-A84F-4EF82AF7B42F}" type="presParOf" srcId="{4E642071-FD50-4B8F-B02D-F0664B0B9ABD}" destId="{2B5459D8-162A-4C76-89A4-B7F627F36DBE}" srcOrd="8" destOrd="0" presId="urn:microsoft.com/office/officeart/2005/8/layout/cycle8"/>
    <dgm:cxn modelId="{E37760BA-CC3E-4F83-8A24-6FCDDD14F77B}" type="presParOf" srcId="{4E642071-FD50-4B8F-B02D-F0664B0B9ABD}" destId="{F3DAE45B-46F2-4CF3-8032-1364821B8FB5}" srcOrd="9" destOrd="0" presId="urn:microsoft.com/office/officeart/2005/8/layout/cycle8"/>
    <dgm:cxn modelId="{1CD7AABD-88F3-4451-BC40-F78678495D04}" type="presParOf" srcId="{4E642071-FD50-4B8F-B02D-F0664B0B9ABD}" destId="{83689F8B-00CC-43F5-A461-454B4718EFF7}" srcOrd="10" destOrd="0" presId="urn:microsoft.com/office/officeart/2005/8/layout/cycle8"/>
    <dgm:cxn modelId="{A4D396B2-3E47-4389-AE20-48DAC931BD27}" type="presParOf" srcId="{4E642071-FD50-4B8F-B02D-F0664B0B9ABD}" destId="{0F244E85-1248-4725-B223-9D5BCD3BED24}" srcOrd="11" destOrd="0" presId="urn:microsoft.com/office/officeart/2005/8/layout/cycle8"/>
    <dgm:cxn modelId="{0D4FAAEE-2106-43C9-BC85-141AA3D3EF38}" type="presParOf" srcId="{4E642071-FD50-4B8F-B02D-F0664B0B9ABD}" destId="{DD0A86BF-39AD-4049-ACDD-4EFF583566A2}" srcOrd="12" destOrd="0" presId="urn:microsoft.com/office/officeart/2005/8/layout/cycle8"/>
    <dgm:cxn modelId="{6884FCC1-68FB-43EB-819C-823DBB2B0CDE}" type="presParOf" srcId="{4E642071-FD50-4B8F-B02D-F0664B0B9ABD}" destId="{AAD1038F-45E4-4DAC-93BA-5CB4D35F4657}" srcOrd="13" destOrd="0" presId="urn:microsoft.com/office/officeart/2005/8/layout/cycle8"/>
    <dgm:cxn modelId="{76259426-1CE2-418D-B3BA-6F5CEB850E7E}" type="presParOf" srcId="{4E642071-FD50-4B8F-B02D-F0664B0B9ABD}" destId="{0572D846-8B27-4A23-9B4E-73D38852752B}" srcOrd="14" destOrd="0" presId="urn:microsoft.com/office/officeart/2005/8/layout/cycle8"/>
    <dgm:cxn modelId="{A5A511E5-F7EA-4D2F-9BD5-B4E413D805EF}" type="presParOf" srcId="{4E642071-FD50-4B8F-B02D-F0664B0B9ABD}" destId="{463D61B4-D8AA-4DAD-AD87-F3D2984ABC92}" srcOrd="15" destOrd="0" presId="urn:microsoft.com/office/officeart/2005/8/layout/cycle8"/>
    <dgm:cxn modelId="{708E3039-14F8-4FBE-B8AD-538B58F7460C}" type="presParOf" srcId="{4E642071-FD50-4B8F-B02D-F0664B0B9ABD}" destId="{12B5C055-AC63-4DEF-AF6C-089F8C04E135}" srcOrd="16" destOrd="0" presId="urn:microsoft.com/office/officeart/2005/8/layout/cycle8"/>
    <dgm:cxn modelId="{ED9CD76C-5126-47CE-ACF2-9C63166387B9}" type="presParOf" srcId="{4E642071-FD50-4B8F-B02D-F0664B0B9ABD}" destId="{1DAFCE4A-D21A-49A0-B5C0-B367BB484AFB}" srcOrd="17" destOrd="0" presId="urn:microsoft.com/office/officeart/2005/8/layout/cycle8"/>
    <dgm:cxn modelId="{62C7ACE0-0163-4476-BFD1-F474CE22EC19}" type="presParOf" srcId="{4E642071-FD50-4B8F-B02D-F0664B0B9ABD}" destId="{987C8AF4-9543-4A5F-938C-35DA94AC20E4}" srcOrd="18" destOrd="0" presId="urn:microsoft.com/office/officeart/2005/8/layout/cycle8"/>
    <dgm:cxn modelId="{5A90830B-BEBB-4D7E-ADE6-89DE7289B5A8}" type="presParOf" srcId="{4E642071-FD50-4B8F-B02D-F0664B0B9ABD}" destId="{90A4F240-920B-4F9C-8A58-956B79463BE9}" srcOrd="19" destOrd="0" presId="urn:microsoft.com/office/officeart/2005/8/layout/cycle8"/>
    <dgm:cxn modelId="{93FCA42A-BA0A-4748-9BC8-281FEC6AE9A8}" type="presParOf" srcId="{4E642071-FD50-4B8F-B02D-F0664B0B9ABD}" destId="{90E493DC-57BF-4A0D-9F4C-88BB87BC3F27}" srcOrd="20" destOrd="0" presId="urn:microsoft.com/office/officeart/2005/8/layout/cycle8"/>
    <dgm:cxn modelId="{5368A773-2798-4458-9E58-B705633E2464}" type="presParOf" srcId="{4E642071-FD50-4B8F-B02D-F0664B0B9ABD}" destId="{39BFA3D1-8961-4658-8D57-20B190EE9980}" srcOrd="21" destOrd="0" presId="urn:microsoft.com/office/officeart/2005/8/layout/cycle8"/>
    <dgm:cxn modelId="{C00D31BE-9836-457F-ABA8-EEF503DECE77}" type="presParOf" srcId="{4E642071-FD50-4B8F-B02D-F0664B0B9ABD}" destId="{98E0A49A-7E24-4E59-B47B-825F876533EC}" srcOrd="22" destOrd="0" presId="urn:microsoft.com/office/officeart/2005/8/layout/cycle8"/>
    <dgm:cxn modelId="{35F0BA13-36AE-4D5B-B70F-DFB5C49B7336}" type="presParOf" srcId="{4E642071-FD50-4B8F-B02D-F0664B0B9ABD}" destId="{62CD5D88-7A50-43D8-B15F-FC03F5E4EBE1}" srcOrd="23" destOrd="0" presId="urn:microsoft.com/office/officeart/2005/8/layout/cycle8"/>
    <dgm:cxn modelId="{70361405-782B-458C-999C-6888DC2115AB}" type="presParOf" srcId="{4E642071-FD50-4B8F-B02D-F0664B0B9ABD}" destId="{68315EA6-F129-4D0D-98D4-D8B58D3337C3}" srcOrd="24" destOrd="0" presId="urn:microsoft.com/office/officeart/2005/8/layout/cycle8"/>
    <dgm:cxn modelId="{21C19FDC-73FB-4C10-83E5-C1FC2A60535A}" type="presParOf" srcId="{4E642071-FD50-4B8F-B02D-F0664B0B9ABD}" destId="{6C4D4EE5-793C-4341-87B7-E47A5831F8F4}" srcOrd="25" destOrd="0" presId="urn:microsoft.com/office/officeart/2005/8/layout/cycle8"/>
    <dgm:cxn modelId="{D4359955-DE1A-49E8-A82A-66AEF02E803D}" type="presParOf" srcId="{4E642071-FD50-4B8F-B02D-F0664B0B9ABD}" destId="{7F571C63-317B-4CAA-BEAD-1732E9335DF2}" srcOrd="26" destOrd="0" presId="urn:microsoft.com/office/officeart/2005/8/layout/cycle8"/>
    <dgm:cxn modelId="{BB48803D-678A-43AF-A6F8-DABB9C9CC67B}" type="presParOf" srcId="{4E642071-FD50-4B8F-B02D-F0664B0B9ABD}" destId="{E10B332C-13F3-472A-B832-8C181B1C2A51}" srcOrd="27" destOrd="0" presId="urn:microsoft.com/office/officeart/2005/8/layout/cycle8"/>
    <dgm:cxn modelId="{71CE47B5-351A-4A77-A70C-463F4B61C18C}" type="presParOf" srcId="{4E642071-FD50-4B8F-B02D-F0664B0B9ABD}" destId="{9FC99C44-BE3C-4610-8C32-ECACC63FFC50}" srcOrd="28" destOrd="0" presId="urn:microsoft.com/office/officeart/2005/8/layout/cycle8"/>
    <dgm:cxn modelId="{42D08465-F468-4933-947B-4B4450205AA3}" type="presParOf" srcId="{4E642071-FD50-4B8F-B02D-F0664B0B9ABD}" destId="{D92EEBCB-6871-45EB-9801-32A4A2738E15}" srcOrd="29" destOrd="0" presId="urn:microsoft.com/office/officeart/2005/8/layout/cycle8"/>
    <dgm:cxn modelId="{6FD2A2AD-F5F3-4EBE-B81E-40EFAB4CF3FE}" type="presParOf" srcId="{4E642071-FD50-4B8F-B02D-F0664B0B9ABD}" destId="{29EFA8C4-DCBA-4CE9-B0FC-5DCD6C3D715D}" srcOrd="30" destOrd="0" presId="urn:microsoft.com/office/officeart/2005/8/layout/cycle8"/>
    <dgm:cxn modelId="{09C70FCC-9709-4E62-9456-01E61CE915E8}" type="presParOf" srcId="{4E642071-FD50-4B8F-B02D-F0664B0B9ABD}" destId="{243B80F2-E379-40AD-80A9-1F5E181C2B56}" srcOrd="31" destOrd="0" presId="urn:microsoft.com/office/officeart/2005/8/layout/cycle8"/>
    <dgm:cxn modelId="{EEDA5F70-5297-49A7-AC69-FC16D7EB1A77}" type="presParOf" srcId="{4E642071-FD50-4B8F-B02D-F0664B0B9ABD}" destId="{7A209075-C4AA-4CA4-AC9D-C34B06BA52D5}" srcOrd="32" destOrd="0" presId="urn:microsoft.com/office/officeart/2005/8/layout/cycle8"/>
    <dgm:cxn modelId="{DF821074-93E5-4CE7-B528-C348939AA0FB}" type="presParOf" srcId="{4E642071-FD50-4B8F-B02D-F0664B0B9ABD}" destId="{B0C5A719-5D7C-43D4-B117-71514D0A6D37}" srcOrd="33" destOrd="0" presId="urn:microsoft.com/office/officeart/2005/8/layout/cycle8"/>
    <dgm:cxn modelId="{5CD1A6EA-E6DD-41D8-AB4E-A1427BEEB620}" type="presParOf" srcId="{4E642071-FD50-4B8F-B02D-F0664B0B9ABD}" destId="{9CA08B1F-8EF5-40E9-8335-2C08BAF4D78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6D3D9-2D3F-4906-8CCE-19E79148EC1D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B3AEEFCD-AF88-48C9-8FA3-366A9B07EE46}">
      <dgm:prSet phldrT="[Text]" custT="1"/>
      <dgm:spPr/>
      <dgm:t>
        <a:bodyPr/>
        <a:lstStyle/>
        <a:p>
          <a:r>
            <a:rPr lang="en-US" sz="2800" dirty="0" smtClean="0"/>
            <a:t>Tertiary care</a:t>
          </a:r>
        </a:p>
        <a:p>
          <a:r>
            <a:rPr lang="en-US" sz="1800" dirty="0" smtClean="0"/>
            <a:t>Type A &amp; B hospitals</a:t>
          </a:r>
          <a:endParaRPr lang="en-US" sz="1800" dirty="0"/>
        </a:p>
      </dgm:t>
    </dgm:pt>
    <dgm:pt modelId="{D444AA84-1883-4044-9EAD-9CDC09ABC558}" type="parTrans" cxnId="{92CE26AF-6C35-4EA8-BCD6-856A334E1E29}">
      <dgm:prSet/>
      <dgm:spPr/>
      <dgm:t>
        <a:bodyPr/>
        <a:lstStyle/>
        <a:p>
          <a:endParaRPr lang="en-US" sz="1400"/>
        </a:p>
      </dgm:t>
    </dgm:pt>
    <dgm:pt modelId="{7FD12A4D-16E3-461D-BD66-ADB0163D5BB6}" type="sibTrans" cxnId="{92CE26AF-6C35-4EA8-BCD6-856A334E1E29}">
      <dgm:prSet/>
      <dgm:spPr/>
      <dgm:t>
        <a:bodyPr/>
        <a:lstStyle/>
        <a:p>
          <a:endParaRPr lang="en-US" sz="1400"/>
        </a:p>
      </dgm:t>
    </dgm:pt>
    <dgm:pt modelId="{DE137BA5-52FC-4803-A114-9B04A0C5C2AC}">
      <dgm:prSet phldrT="[Text]" custT="1"/>
      <dgm:spPr/>
      <dgm:t>
        <a:bodyPr/>
        <a:lstStyle/>
        <a:p>
          <a:r>
            <a:rPr lang="en-US" sz="2800" dirty="0" smtClean="0"/>
            <a:t>Secondary care</a:t>
          </a:r>
        </a:p>
        <a:p>
          <a:r>
            <a:rPr lang="en-US" sz="1800" dirty="0" smtClean="0"/>
            <a:t>Type C &amp; D hospitals</a:t>
          </a:r>
          <a:endParaRPr lang="en-US" sz="1800" dirty="0"/>
        </a:p>
      </dgm:t>
    </dgm:pt>
    <dgm:pt modelId="{0681715F-C67D-470D-8ADB-BCFC94412D92}" type="parTrans" cxnId="{D249CCF3-ECB9-47D9-82AF-A069D93160DE}">
      <dgm:prSet/>
      <dgm:spPr/>
      <dgm:t>
        <a:bodyPr/>
        <a:lstStyle/>
        <a:p>
          <a:endParaRPr lang="en-US" sz="1400"/>
        </a:p>
      </dgm:t>
    </dgm:pt>
    <dgm:pt modelId="{6E6ADBD4-93B2-44F4-AA1A-0316B4132444}" type="sibTrans" cxnId="{D249CCF3-ECB9-47D9-82AF-A069D93160DE}">
      <dgm:prSet/>
      <dgm:spPr/>
      <dgm:t>
        <a:bodyPr/>
        <a:lstStyle/>
        <a:p>
          <a:endParaRPr lang="en-US" sz="1400"/>
        </a:p>
      </dgm:t>
    </dgm:pt>
    <dgm:pt modelId="{2AE840FF-94DC-4606-9DA3-272328843D39}">
      <dgm:prSet phldrT="[Text]" custT="1"/>
      <dgm:spPr/>
      <dgm:t>
        <a:bodyPr/>
        <a:lstStyle/>
        <a:p>
          <a:r>
            <a:rPr lang="en-US" sz="2800" dirty="0" smtClean="0"/>
            <a:t>Primary care</a:t>
          </a:r>
        </a:p>
        <a:p>
          <a:r>
            <a:rPr lang="en-US" sz="1800" dirty="0" smtClean="0"/>
            <a:t>Public health centers, GP, clinics</a:t>
          </a:r>
          <a:endParaRPr lang="en-US" sz="1800" dirty="0"/>
        </a:p>
      </dgm:t>
    </dgm:pt>
    <dgm:pt modelId="{60368CAF-8E0A-4256-B8FA-3CDB871CA52D}" type="parTrans" cxnId="{1D855A6D-9B12-48CE-96D2-2FB2FCDED622}">
      <dgm:prSet/>
      <dgm:spPr/>
      <dgm:t>
        <a:bodyPr/>
        <a:lstStyle/>
        <a:p>
          <a:endParaRPr lang="en-US" sz="1400"/>
        </a:p>
      </dgm:t>
    </dgm:pt>
    <dgm:pt modelId="{54BC216D-1A52-4A42-9E58-6D37B3D9873D}" type="sibTrans" cxnId="{1D855A6D-9B12-48CE-96D2-2FB2FCDED622}">
      <dgm:prSet/>
      <dgm:spPr/>
      <dgm:t>
        <a:bodyPr/>
        <a:lstStyle/>
        <a:p>
          <a:endParaRPr lang="en-US" sz="1400"/>
        </a:p>
      </dgm:t>
    </dgm:pt>
    <dgm:pt modelId="{6F79C4B0-E763-474E-8972-5C5DE14047B9}" type="pres">
      <dgm:prSet presAssocID="{0F86D3D9-2D3F-4906-8CCE-19E79148EC1D}" presName="Name0" presStyleCnt="0">
        <dgm:presLayoutVars>
          <dgm:dir/>
          <dgm:animLvl val="lvl"/>
          <dgm:resizeHandles val="exact"/>
        </dgm:presLayoutVars>
      </dgm:prSet>
      <dgm:spPr/>
    </dgm:pt>
    <dgm:pt modelId="{1EFD5F74-DAB2-49DF-9E3F-125B54FD2F29}" type="pres">
      <dgm:prSet presAssocID="{B3AEEFCD-AF88-48C9-8FA3-366A9B07EE46}" presName="Name8" presStyleCnt="0"/>
      <dgm:spPr/>
    </dgm:pt>
    <dgm:pt modelId="{2E84C431-5EB4-43AB-9B47-98C91F4CD55C}" type="pres">
      <dgm:prSet presAssocID="{B3AEEFCD-AF88-48C9-8FA3-366A9B07EE4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624B0-99F3-4497-8A8B-D3CCD2507D1E}" type="pres">
      <dgm:prSet presAssocID="{B3AEEFCD-AF88-48C9-8FA3-366A9B07EE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DE989-53C6-4CCE-B45E-F1F02E193715}" type="pres">
      <dgm:prSet presAssocID="{DE137BA5-52FC-4803-A114-9B04A0C5C2AC}" presName="Name8" presStyleCnt="0"/>
      <dgm:spPr/>
    </dgm:pt>
    <dgm:pt modelId="{BD46F4EC-F68B-437A-8DFA-821B52D02E68}" type="pres">
      <dgm:prSet presAssocID="{DE137BA5-52FC-4803-A114-9B04A0C5C2A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A3EDD-86F2-4069-BED4-350DFFFBE568}" type="pres">
      <dgm:prSet presAssocID="{DE137BA5-52FC-4803-A114-9B04A0C5C2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DD4A5-D20F-40DB-8C1D-454EB9D8A128}" type="pres">
      <dgm:prSet presAssocID="{2AE840FF-94DC-4606-9DA3-272328843D39}" presName="Name8" presStyleCnt="0"/>
      <dgm:spPr/>
    </dgm:pt>
    <dgm:pt modelId="{05588768-04E6-4F78-B30B-743485C40003}" type="pres">
      <dgm:prSet presAssocID="{2AE840FF-94DC-4606-9DA3-272328843D39}" presName="level" presStyleLbl="node1" presStyleIdx="2" presStyleCnt="3" custLinFactNeighborX="1757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8E264-B4CB-4AFF-BB41-0ABE539560AD}" type="pres">
      <dgm:prSet presAssocID="{2AE840FF-94DC-4606-9DA3-272328843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841EA-C0F9-4358-A10D-35E11AC56447}" type="presOf" srcId="{2AE840FF-94DC-4606-9DA3-272328843D39}" destId="{05588768-04E6-4F78-B30B-743485C40003}" srcOrd="0" destOrd="0" presId="urn:microsoft.com/office/officeart/2005/8/layout/pyramid1"/>
    <dgm:cxn modelId="{C38E0718-9ADF-44D9-9043-52B27EB747B0}" type="presOf" srcId="{B3AEEFCD-AF88-48C9-8FA3-366A9B07EE46}" destId="{27F624B0-99F3-4497-8A8B-D3CCD2507D1E}" srcOrd="1" destOrd="0" presId="urn:microsoft.com/office/officeart/2005/8/layout/pyramid1"/>
    <dgm:cxn modelId="{92CE26AF-6C35-4EA8-BCD6-856A334E1E29}" srcId="{0F86D3D9-2D3F-4906-8CCE-19E79148EC1D}" destId="{B3AEEFCD-AF88-48C9-8FA3-366A9B07EE46}" srcOrd="0" destOrd="0" parTransId="{D444AA84-1883-4044-9EAD-9CDC09ABC558}" sibTransId="{7FD12A4D-16E3-461D-BD66-ADB0163D5BB6}"/>
    <dgm:cxn modelId="{1050827C-816E-4B3A-BA8B-E9401CFDBF2B}" type="presOf" srcId="{2AE840FF-94DC-4606-9DA3-272328843D39}" destId="{5868E264-B4CB-4AFF-BB41-0ABE539560AD}" srcOrd="1" destOrd="0" presId="urn:microsoft.com/office/officeart/2005/8/layout/pyramid1"/>
    <dgm:cxn modelId="{1D855A6D-9B12-48CE-96D2-2FB2FCDED622}" srcId="{0F86D3D9-2D3F-4906-8CCE-19E79148EC1D}" destId="{2AE840FF-94DC-4606-9DA3-272328843D39}" srcOrd="2" destOrd="0" parTransId="{60368CAF-8E0A-4256-B8FA-3CDB871CA52D}" sibTransId="{54BC216D-1A52-4A42-9E58-6D37B3D9873D}"/>
    <dgm:cxn modelId="{45326894-AC66-4A5B-846D-0C68A08A52F5}" type="presOf" srcId="{B3AEEFCD-AF88-48C9-8FA3-366A9B07EE46}" destId="{2E84C431-5EB4-43AB-9B47-98C91F4CD55C}" srcOrd="0" destOrd="0" presId="urn:microsoft.com/office/officeart/2005/8/layout/pyramid1"/>
    <dgm:cxn modelId="{A4A3F0B0-476D-4FFF-B258-561893C3AA74}" type="presOf" srcId="{0F86D3D9-2D3F-4906-8CCE-19E79148EC1D}" destId="{6F79C4B0-E763-474E-8972-5C5DE14047B9}" srcOrd="0" destOrd="0" presId="urn:microsoft.com/office/officeart/2005/8/layout/pyramid1"/>
    <dgm:cxn modelId="{15DAA5A9-441F-4958-B3BC-0844945AEECB}" type="presOf" srcId="{DE137BA5-52FC-4803-A114-9B04A0C5C2AC}" destId="{8F6A3EDD-86F2-4069-BED4-350DFFFBE568}" srcOrd="1" destOrd="0" presId="urn:microsoft.com/office/officeart/2005/8/layout/pyramid1"/>
    <dgm:cxn modelId="{79F04762-986C-438A-911D-7FD31DE3967A}" type="presOf" srcId="{DE137BA5-52FC-4803-A114-9B04A0C5C2AC}" destId="{BD46F4EC-F68B-437A-8DFA-821B52D02E68}" srcOrd="0" destOrd="0" presId="urn:microsoft.com/office/officeart/2005/8/layout/pyramid1"/>
    <dgm:cxn modelId="{D249CCF3-ECB9-47D9-82AF-A069D93160DE}" srcId="{0F86D3D9-2D3F-4906-8CCE-19E79148EC1D}" destId="{DE137BA5-52FC-4803-A114-9B04A0C5C2AC}" srcOrd="1" destOrd="0" parTransId="{0681715F-C67D-470D-8ADB-BCFC94412D92}" sibTransId="{6E6ADBD4-93B2-44F4-AA1A-0316B4132444}"/>
    <dgm:cxn modelId="{EF786BDC-C09E-4737-BDE8-0B52D2217192}" type="presParOf" srcId="{6F79C4B0-E763-474E-8972-5C5DE14047B9}" destId="{1EFD5F74-DAB2-49DF-9E3F-125B54FD2F29}" srcOrd="0" destOrd="0" presId="urn:microsoft.com/office/officeart/2005/8/layout/pyramid1"/>
    <dgm:cxn modelId="{4F6B164A-45E2-43E3-A1F3-E121B93A22B1}" type="presParOf" srcId="{1EFD5F74-DAB2-49DF-9E3F-125B54FD2F29}" destId="{2E84C431-5EB4-43AB-9B47-98C91F4CD55C}" srcOrd="0" destOrd="0" presId="urn:microsoft.com/office/officeart/2005/8/layout/pyramid1"/>
    <dgm:cxn modelId="{07DDBEFA-A0A9-48C0-BEBD-6FA3E5355834}" type="presParOf" srcId="{1EFD5F74-DAB2-49DF-9E3F-125B54FD2F29}" destId="{27F624B0-99F3-4497-8A8B-D3CCD2507D1E}" srcOrd="1" destOrd="0" presId="urn:microsoft.com/office/officeart/2005/8/layout/pyramid1"/>
    <dgm:cxn modelId="{CFD6FBC4-DC3A-42EE-9C02-BAD32614E92D}" type="presParOf" srcId="{6F79C4B0-E763-474E-8972-5C5DE14047B9}" destId="{6C2DE989-53C6-4CCE-B45E-F1F02E193715}" srcOrd="1" destOrd="0" presId="urn:microsoft.com/office/officeart/2005/8/layout/pyramid1"/>
    <dgm:cxn modelId="{2AE2171A-3D81-4C38-B4B2-88A850D12CA9}" type="presParOf" srcId="{6C2DE989-53C6-4CCE-B45E-F1F02E193715}" destId="{BD46F4EC-F68B-437A-8DFA-821B52D02E68}" srcOrd="0" destOrd="0" presId="urn:microsoft.com/office/officeart/2005/8/layout/pyramid1"/>
    <dgm:cxn modelId="{AB3F23D0-ED4E-431D-894D-E20702407B07}" type="presParOf" srcId="{6C2DE989-53C6-4CCE-B45E-F1F02E193715}" destId="{8F6A3EDD-86F2-4069-BED4-350DFFFBE568}" srcOrd="1" destOrd="0" presId="urn:microsoft.com/office/officeart/2005/8/layout/pyramid1"/>
    <dgm:cxn modelId="{CC92E590-5074-4DEA-907F-9931AE8DC90B}" type="presParOf" srcId="{6F79C4B0-E763-474E-8972-5C5DE14047B9}" destId="{535DD4A5-D20F-40DB-8C1D-454EB9D8A128}" srcOrd="2" destOrd="0" presId="urn:microsoft.com/office/officeart/2005/8/layout/pyramid1"/>
    <dgm:cxn modelId="{FF435F51-B82C-47A9-B04E-831E91C099A0}" type="presParOf" srcId="{535DD4A5-D20F-40DB-8C1D-454EB9D8A128}" destId="{05588768-04E6-4F78-B30B-743485C40003}" srcOrd="0" destOrd="0" presId="urn:microsoft.com/office/officeart/2005/8/layout/pyramid1"/>
    <dgm:cxn modelId="{1726931D-03F6-4908-8CF9-AAD1F39A30FD}" type="presParOf" srcId="{535DD4A5-D20F-40DB-8C1D-454EB9D8A128}" destId="{5868E264-B4CB-4AFF-BB41-0ABE539560A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520D-80E8-4C67-A541-A1EABD1CDA32}">
      <dsp:nvSpPr>
        <dsp:cNvPr id="0" name=""/>
        <dsp:cNvSpPr/>
      </dsp:nvSpPr>
      <dsp:spPr>
        <a:xfrm>
          <a:off x="0" y="324133"/>
          <a:ext cx="828092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9D74B-3F0E-4FDA-AD7A-FBFB185A7BA2}">
      <dsp:nvSpPr>
        <dsp:cNvPr id="0" name=""/>
        <dsp:cNvSpPr/>
      </dsp:nvSpPr>
      <dsp:spPr>
        <a:xfrm>
          <a:off x="414046" y="37804"/>
          <a:ext cx="7553258" cy="847209"/>
        </a:xfrm>
        <a:prstGeom prst="roundRect">
          <a:avLst/>
        </a:prstGeom>
        <a:solidFill>
          <a:srgbClr val="006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355600" lvl="0" indent="-3556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BRIEF INFTRODUCTION TO INDONESIA’S HEALTH SYSTEM</a:t>
          </a:r>
          <a:endParaRPr lang="id-ID" sz="2000" b="1" kern="1200" dirty="0"/>
        </a:p>
      </dsp:txBody>
      <dsp:txXfrm>
        <a:off x="455403" y="79161"/>
        <a:ext cx="7470544" cy="764495"/>
      </dsp:txXfrm>
    </dsp:sp>
    <dsp:sp modelId="{C4028953-6A44-4830-BB37-857A16522C17}">
      <dsp:nvSpPr>
        <dsp:cNvPr id="0" name=""/>
        <dsp:cNvSpPr/>
      </dsp:nvSpPr>
      <dsp:spPr>
        <a:xfrm>
          <a:off x="0" y="1882690"/>
          <a:ext cx="828092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EA6F5C-0B71-4FA1-A1AD-B3962873F289}">
      <dsp:nvSpPr>
        <dsp:cNvPr id="0" name=""/>
        <dsp:cNvSpPr/>
      </dsp:nvSpPr>
      <dsp:spPr>
        <a:xfrm>
          <a:off x="414046" y="1486933"/>
          <a:ext cx="7632846" cy="95663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355600" lvl="0" indent="-35560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0" kern="1200" dirty="0" smtClean="0"/>
            <a:t>CURRENT STATUS OF JKN</a:t>
          </a:r>
          <a:endParaRPr lang="id-ID" sz="2000" b="1" i="0" kern="1200" dirty="0"/>
        </a:p>
      </dsp:txBody>
      <dsp:txXfrm>
        <a:off x="460745" y="1533632"/>
        <a:ext cx="7539448" cy="863238"/>
      </dsp:txXfrm>
    </dsp:sp>
    <dsp:sp modelId="{09E54989-7CDB-416D-A3D3-7B74427E51C4}">
      <dsp:nvSpPr>
        <dsp:cNvPr id="0" name=""/>
        <dsp:cNvSpPr/>
      </dsp:nvSpPr>
      <dsp:spPr>
        <a:xfrm>
          <a:off x="0" y="3435346"/>
          <a:ext cx="828092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8D95AC-529F-49B6-96A9-25D0E328D06E}">
      <dsp:nvSpPr>
        <dsp:cNvPr id="0" name=""/>
        <dsp:cNvSpPr/>
      </dsp:nvSpPr>
      <dsp:spPr>
        <a:xfrm>
          <a:off x="410986" y="3028731"/>
          <a:ext cx="7620384" cy="95073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i="0" kern="1200" dirty="0" smtClean="0"/>
            <a:t>JKN </a:t>
          </a:r>
          <a:r>
            <a:rPr lang="en-US" sz="2400" b="1" i="0" kern="1200" dirty="0" smtClean="0"/>
            <a:t>CHALLENGES</a:t>
          </a:r>
          <a:endParaRPr lang="id-ID" sz="2400" b="1" i="0" kern="1200" dirty="0"/>
        </a:p>
      </dsp:txBody>
      <dsp:txXfrm>
        <a:off x="457397" y="3075142"/>
        <a:ext cx="7527562" cy="857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E952B-467B-48A4-9B8A-D0E157FE3B99}" type="datetimeFigureOut">
              <a:rPr lang="id-ID"/>
              <a:pPr>
                <a:defRPr/>
              </a:pPr>
              <a:t>27/06/2019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16E98D-3572-4FF0-B66C-4619318B48C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264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4DF58-8DC6-4AD5-828F-0A9291A79421}" type="datetimeFigureOut">
              <a:rPr lang="id-ID"/>
              <a:pPr>
                <a:defRPr/>
              </a:pPr>
              <a:t>27/06/2019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C1983-BA7F-4F54-94F9-AE795425E9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14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A5FE7C-FE1B-40F3-9888-B3E16BBD4730}" type="slidenum">
              <a:rPr lang="id-ID" smtClean="0"/>
              <a:pPr>
                <a:spcBef>
                  <a:spcPct val="0"/>
                </a:spcBef>
              </a:pPr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2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BA2AA5-9CCE-4D85-99AF-4A7F3AA55FF9}" type="slidenum">
              <a:rPr lang="id-ID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id-ID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1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607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620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0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698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157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396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417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136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84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2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aseline="0" dirty="0" smtClean="0"/>
              <a:t>re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609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69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79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59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42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59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C1983-BA7F-4F54-94F9-AE795425E996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46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OGO bpjsBawa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2130425"/>
            <a:ext cx="4579615" cy="22958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5026025"/>
            <a:ext cx="4579615" cy="851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A9043E8F-96DA-464A-9959-F1B7491B5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894" y="222692"/>
            <a:ext cx="2341919" cy="36004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BCAEF0-C533-4897-912C-3C28DD688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052" y="2363380"/>
            <a:ext cx="3625948" cy="2555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187906CB-1E7E-453F-8503-18E10E46F5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8344" y="214663"/>
            <a:ext cx="1223762" cy="122376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ECAF2EF-2C6C-4C6C-9738-FAA9061601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137052" y="5054573"/>
            <a:ext cx="3785154" cy="8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39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5AA2-92CF-48F8-9543-EE11572ECCE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1587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2E28-9A4B-4193-AA1C-AD1D0A153B9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99776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959033"/>
            <a:ext cx="9144000" cy="406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5213" y="64547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707A-D47A-4608-B572-521E0BB8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54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6754" r="7022" b="6695"/>
          <a:stretch/>
        </p:blipFill>
        <p:spPr>
          <a:xfrm>
            <a:off x="-1" y="-19051"/>
            <a:ext cx="9134475" cy="6877051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81800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1553D3C-A4EB-4C0C-AC13-1C96291067E6}" type="slidenum">
              <a:rPr lang="id-ID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3" y="116632"/>
            <a:ext cx="6312877" cy="99620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63880" cy="5114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952"/>
            <a:ext cx="9144000" cy="243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169"/>
            <a:ext cx="2393501" cy="36856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41A1-1BB7-4CE1-8905-69C1333BE7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229595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AE0F-5148-42ED-8DF2-E7D50604E10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03298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631F-862E-489F-AB91-DF95B3FD7DD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84592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E947-0545-45E7-BB58-95E7FD88C14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7194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EA4F-2EE2-43DA-A889-6C1DF676D68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814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D51F-D01B-4D67-9D2B-CE375B34995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70385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41A1-1BB7-4CE1-8905-69C1333BE7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9790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E35A-7DCC-40EB-9D2C-59B82284E86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4799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C81BE-9250-4BB1-B2E0-EF604909157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5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256411" y="1236737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id-ID" altLang="id-ID" b="1" dirty="0" smtClean="0"/>
              <a:t>ISSA Technical Commission on Health Meeting – Healthcare System in Indonesia</a:t>
            </a:r>
            <a:endParaRPr lang="id-ID" alt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875" y="5564188"/>
            <a:ext cx="426243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 smtClean="0">
                <a:latin typeface="+mj-lt"/>
                <a:cs typeface="+mn-cs"/>
              </a:rPr>
              <a:t>Geneva,</a:t>
            </a:r>
            <a:r>
              <a:rPr lang="en-US" sz="1400" dirty="0" smtClean="0">
                <a:latin typeface="+mj-lt"/>
                <a:cs typeface="+mn-cs"/>
              </a:rPr>
              <a:t> </a:t>
            </a:r>
            <a:r>
              <a:rPr lang="id-ID" sz="1400" dirty="0" smtClean="0">
                <a:latin typeface="+mj-lt"/>
                <a:cs typeface="+mn-cs"/>
              </a:rPr>
              <a:t>June</a:t>
            </a:r>
            <a:r>
              <a:rPr lang="en-US" sz="1400" dirty="0" smtClean="0">
                <a:latin typeface="+mj-lt"/>
                <a:cs typeface="+mn-cs"/>
              </a:rPr>
              <a:t> </a:t>
            </a:r>
            <a:r>
              <a:rPr lang="id-ID" sz="1400" dirty="0" smtClean="0">
                <a:latin typeface="+mj-lt"/>
                <a:cs typeface="+mn-cs"/>
              </a:rPr>
              <a:t>201</a:t>
            </a:r>
            <a:r>
              <a:rPr lang="en-US" sz="1400" dirty="0" smtClean="0">
                <a:latin typeface="+mj-lt"/>
                <a:cs typeface="+mn-cs"/>
              </a:rPr>
              <a:t>9</a:t>
            </a:r>
            <a:endParaRPr lang="id-ID" sz="1400" dirty="0">
              <a:latin typeface="+mj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75" y="3656294"/>
            <a:ext cx="42624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u="sng" dirty="0" smtClean="0">
                <a:latin typeface="+mj-lt"/>
                <a:cs typeface="+mn-cs"/>
              </a:rPr>
              <a:t>dr. Maya Amiarny Rusady</a:t>
            </a:r>
            <a:endParaRPr lang="en-US" sz="2000" b="1" u="sng" dirty="0" smtClean="0">
              <a:latin typeface="+mj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+mj-lt"/>
                <a:cs typeface="+mn-cs"/>
              </a:rPr>
              <a:t>Director of Health Care Security</a:t>
            </a:r>
            <a:endParaRPr lang="id-ID" sz="2000" b="1" dirty="0"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560196" y="967426"/>
          <a:ext cx="3168352" cy="218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8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8843" y="3457743"/>
            <a:ext cx="4539458" cy="28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10" idx="1"/>
          </p:cNvCxnSpPr>
          <p:nvPr/>
        </p:nvCxnSpPr>
        <p:spPr>
          <a:xfrm flipV="1">
            <a:off x="3025775" y="1614128"/>
            <a:ext cx="846137" cy="3659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2"/>
          <p:cNvSpPr txBox="1"/>
          <p:nvPr/>
        </p:nvSpPr>
        <p:spPr>
          <a:xfrm>
            <a:off x="3871912" y="1165659"/>
            <a:ext cx="4261441" cy="896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i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222.002.996 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members</a:t>
            </a:r>
            <a:endParaRPr lang="en-US" altLang="en-US" sz="2800" b="1" i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Title 2"/>
          <p:cNvSpPr txBox="1"/>
          <p:nvPr/>
        </p:nvSpPr>
        <p:spPr>
          <a:xfrm>
            <a:off x="3872490" y="1787236"/>
            <a:ext cx="3796001" cy="4156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*Indonesia population per 1</a:t>
            </a:r>
            <a:r>
              <a:rPr lang="en-US" altLang="en-US" sz="1100" baseline="300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st</a:t>
            </a:r>
            <a:r>
              <a:rPr lang="en-US" altLang="en-US" sz="11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semester 2018 is 263,950,794</a:t>
            </a:r>
          </a:p>
          <a:p>
            <a:pPr algn="l"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Source: Ministry of Home Affairs</a:t>
            </a:r>
            <a:endParaRPr lang="en-US" altLang="en-US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27789" y="6268534"/>
            <a:ext cx="4590511" cy="259681"/>
          </a:xfrm>
          <a:prstGeom prst="rect">
            <a:avLst/>
          </a:prstGeom>
          <a:noFill/>
        </p:spPr>
        <p:txBody>
          <a:bodyPr wrap="square" lIns="85719" tIns="42860" rIns="85719" bIns="4286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9340">
              <a:defRPr/>
            </a:pPr>
            <a:r>
              <a:rPr lang="en-US" sz="1125" dirty="0" smtClean="0">
                <a:solidFill>
                  <a:prstClr val="black"/>
                </a:solidFill>
              </a:rPr>
              <a:t>Source</a:t>
            </a:r>
            <a:r>
              <a:rPr lang="id-ID" sz="1125" dirty="0" smtClean="0">
                <a:solidFill>
                  <a:prstClr val="black"/>
                </a:solidFill>
              </a:rPr>
              <a:t>: </a:t>
            </a:r>
            <a:r>
              <a:rPr lang="it-IT" sz="1125" dirty="0" smtClean="0">
                <a:solidFill>
                  <a:prstClr val="black"/>
                </a:solidFill>
              </a:rPr>
              <a:t> BPJS Kesehatan</a:t>
            </a:r>
            <a:endParaRPr lang="sv-SE" sz="1125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3895" y="5027445"/>
            <a:ext cx="19094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100% population (11.4 mil.)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3895" y="5385633"/>
            <a:ext cx="18341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85% population (80.6 mil.)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91" y="4389979"/>
            <a:ext cx="1882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133.4 million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739190" y="4021970"/>
            <a:ext cx="22634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156.8 million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18300" y="3724584"/>
            <a:ext cx="19903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171.9 million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47561" y="3448029"/>
            <a:ext cx="2278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    187.9 million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602523" y="6905"/>
            <a:ext cx="6312877" cy="785576"/>
          </a:xfrm>
        </p:spPr>
        <p:txBody>
          <a:bodyPr/>
          <a:lstStyle/>
          <a:p>
            <a:pPr algn="r"/>
            <a:r>
              <a:rPr lang="en-US" sz="3200" b="1" dirty="0" smtClean="0"/>
              <a:t>JKN membership per June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2019</a:t>
            </a:r>
            <a:endParaRPr lang="en-US" sz="3200" b="1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756734"/>
              </p:ext>
            </p:extLst>
          </p:nvPr>
        </p:nvGraphicFramePr>
        <p:xfrm>
          <a:off x="93735" y="1065422"/>
          <a:ext cx="4572000" cy="281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544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86260"/>
              </p:ext>
            </p:extLst>
          </p:nvPr>
        </p:nvGraphicFramePr>
        <p:xfrm>
          <a:off x="193345" y="1418283"/>
          <a:ext cx="8717954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754"/>
                <a:gridCol w="1376040"/>
                <a:gridCol w="1376040"/>
                <a:gridCol w="1376040"/>
                <a:gridCol w="1376040"/>
                <a:gridCol w="13760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Segment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Membership (in million)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</a:rPr>
                        <a:t>2018*</a:t>
                      </a:r>
                      <a:endParaRPr lang="id-ID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The poor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86.4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87.8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91.1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92.3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92.1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Formal workers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24.3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37.9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41.0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44.9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49.8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Informal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9.0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15.1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19.3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25.4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31.1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Local schemes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8.8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11.2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15.4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20.3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29.9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Non-workers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5.1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5.1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Total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dirty="0" smtClean="0"/>
                        <a:t>133.4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dirty="0" smtClean="0"/>
                        <a:t>156.8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dirty="0" smtClean="0"/>
                        <a:t>171.9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dirty="0" smtClean="0"/>
                        <a:t>187.9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dirty="0" smtClean="0"/>
                        <a:t>197.3</a:t>
                      </a:r>
                      <a:endParaRPr lang="id-ID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 bwMode="auto">
          <a:xfrm>
            <a:off x="2743200" y="0"/>
            <a:ext cx="6382544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6" tIns="53469" rIns="106936" bIns="5346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libri"/>
              </a:rPr>
              <a:t>JKN </a:t>
            </a:r>
            <a:r>
              <a:rPr lang="id-ID" altLang="en-US" b="1" dirty="0" smtClean="0">
                <a:solidFill>
                  <a:prstClr val="black"/>
                </a:solidFill>
                <a:latin typeface="Calibri"/>
              </a:rPr>
              <a:t>membership per segment</a:t>
            </a:r>
            <a:endParaRPr lang="en-US" alt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33" y="4721290"/>
            <a:ext cx="4639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Source: BPJS Kesehatan Annual Report</a:t>
            </a:r>
          </a:p>
          <a:p>
            <a:r>
              <a:rPr lang="id-ID" sz="1400" dirty="0" smtClean="0"/>
              <a:t>*Unaudited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Note: quota for the poor in 2019 is 96.6 million members</a:t>
            </a:r>
            <a:endParaRPr lang="id-ID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712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6700" y="76418"/>
            <a:ext cx="6241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/>
              <a:t>JKN c</a:t>
            </a:r>
            <a:r>
              <a:rPr lang="id-ID" sz="3200" b="1" dirty="0" smtClean="0"/>
              <a:t>ontribution structure</a:t>
            </a:r>
            <a:endParaRPr lang="en-US" sz="3200" b="1" dirty="0"/>
          </a:p>
        </p:txBody>
      </p:sp>
      <p:pic>
        <p:nvPicPr>
          <p:cNvPr id="5" name="Picture 14" descr="Image result for masyarakat mis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0" y="1540694"/>
            <a:ext cx="1354960" cy="9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567" y="1056308"/>
            <a:ext cx="817884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Type of membership			Contribution			Source</a:t>
            </a:r>
            <a:endParaRPr lang="en-US" sz="1400" b="1" dirty="0"/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4"/>
          <a:stretch/>
        </p:blipFill>
        <p:spPr bwMode="auto">
          <a:xfrm>
            <a:off x="1602387" y="2725915"/>
            <a:ext cx="938185" cy="6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9" y="3682636"/>
            <a:ext cx="1017228" cy="6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1" y="2733712"/>
            <a:ext cx="926696" cy="6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7145" y="1592155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23,000 IDR</a:t>
            </a:r>
            <a:r>
              <a:rPr lang="id-ID" sz="1600" dirty="0" smtClean="0"/>
              <a:t> (1.62 USD)</a:t>
            </a:r>
            <a:endParaRPr lang="en-US" sz="1600" dirty="0" smtClean="0"/>
          </a:p>
          <a:p>
            <a:pPr algn="ctr"/>
            <a:r>
              <a:rPr lang="en-US" sz="1600" dirty="0" smtClean="0"/>
              <a:t>per member </a:t>
            </a:r>
          </a:p>
          <a:p>
            <a:pPr algn="ctr"/>
            <a:r>
              <a:rPr lang="en-US" sz="1600" dirty="0" smtClean="0"/>
              <a:t>per month (</a:t>
            </a:r>
            <a:r>
              <a:rPr lang="en-US" sz="1600" dirty="0" err="1" smtClean="0"/>
              <a:t>pmpm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4127" y="1661605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Central &amp; local </a:t>
            </a:r>
          </a:p>
          <a:p>
            <a:pPr algn="ctr"/>
            <a:r>
              <a:rPr lang="en-US" sz="1600" dirty="0" smtClean="0"/>
              <a:t>government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6367" y="2606329"/>
            <a:ext cx="142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% of salary:</a:t>
            </a:r>
          </a:p>
          <a:p>
            <a:pPr algn="ctr"/>
            <a:r>
              <a:rPr lang="en-US" sz="1600" dirty="0" smtClean="0"/>
              <a:t>3% employer</a:t>
            </a:r>
          </a:p>
          <a:p>
            <a:pPr algn="ctr"/>
            <a:r>
              <a:rPr lang="en-US" sz="1600" dirty="0" smtClean="0"/>
              <a:t>2% employee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5050" y="2750387"/>
            <a:ext cx="1244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Employer &amp;</a:t>
            </a:r>
          </a:p>
          <a:p>
            <a:pPr algn="ctr"/>
            <a:r>
              <a:rPr lang="en-US" sz="1600" dirty="0" smtClean="0"/>
              <a:t>Employee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43967" y="3614546"/>
            <a:ext cx="142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% of salary:</a:t>
            </a:r>
          </a:p>
          <a:p>
            <a:pPr algn="ctr"/>
            <a:r>
              <a:rPr lang="en-US" sz="1600" dirty="0" smtClean="0"/>
              <a:t>4% employer</a:t>
            </a:r>
          </a:p>
          <a:p>
            <a:pPr algn="ctr"/>
            <a:r>
              <a:rPr lang="en-US" sz="1600" dirty="0" smtClean="0"/>
              <a:t>1% employee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74179" y="3737656"/>
            <a:ext cx="1244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Employer &amp;</a:t>
            </a:r>
          </a:p>
          <a:p>
            <a:pPr algn="ctr"/>
            <a:r>
              <a:rPr lang="en-US" sz="1600" dirty="0" smtClean="0"/>
              <a:t>Employee</a:t>
            </a:r>
            <a:endParaRPr lang="en-US" sz="1600" dirty="0"/>
          </a:p>
        </p:txBody>
      </p:sp>
      <p:pic>
        <p:nvPicPr>
          <p:cNvPr id="16" name="Picture 26" descr="Image result for pekerja inform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0" y="4688164"/>
            <a:ext cx="1273564" cy="8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90913" y="4665085"/>
            <a:ext cx="383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class: 25,500 IDR </a:t>
            </a:r>
            <a:r>
              <a:rPr lang="id-ID" sz="1600" dirty="0" smtClean="0"/>
              <a:t>(1.8 USD) </a:t>
            </a:r>
            <a:r>
              <a:rPr lang="en-US" sz="1600" dirty="0" err="1" smtClean="0"/>
              <a:t>pmpm</a:t>
            </a:r>
            <a:endParaRPr lang="en-US" sz="1600" dirty="0" smtClean="0"/>
          </a:p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class: 51,000 IDR </a:t>
            </a:r>
            <a:r>
              <a:rPr lang="id-ID" sz="1600" dirty="0" smtClean="0"/>
              <a:t>(3.59 USD) </a:t>
            </a:r>
            <a:r>
              <a:rPr lang="en-US" sz="1600" dirty="0" err="1" smtClean="0"/>
              <a:t>pmpm</a:t>
            </a:r>
            <a:endParaRPr lang="en-US" sz="1600" dirty="0" smtClean="0"/>
          </a:p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class: 80,000 IDR </a:t>
            </a:r>
            <a:r>
              <a:rPr lang="id-ID" sz="1600" dirty="0" smtClean="0"/>
              <a:t>(5.64 USD) </a:t>
            </a:r>
            <a:r>
              <a:rPr lang="en-US" sz="1600" dirty="0" err="1" smtClean="0"/>
              <a:t>pmpm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4753" y="4788195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Out-of-pocket</a:t>
            </a:r>
            <a:endParaRPr lang="en-US" sz="1600" dirty="0"/>
          </a:p>
        </p:txBody>
      </p:sp>
      <p:pic>
        <p:nvPicPr>
          <p:cNvPr id="19" name="Picture 24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4"/>
          <a:stretch/>
        </p:blipFill>
        <p:spPr bwMode="auto">
          <a:xfrm>
            <a:off x="2540572" y="2742589"/>
            <a:ext cx="639064" cy="6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445567" y="5793772"/>
            <a:ext cx="8178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0999" y="2423152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Government Subsidy for poor &amp; near </a:t>
            </a:r>
            <a:r>
              <a:rPr lang="en-US" sz="1200" dirty="0"/>
              <a:t>p</a:t>
            </a:r>
            <a:r>
              <a:rPr lang="en-US" sz="1200" dirty="0" smtClean="0"/>
              <a:t>oor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5216" y="3337547"/>
            <a:ext cx="2786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Soldiers, police, civil servants, retirees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220" y="432243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Private workers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829" y="5496082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Informal workers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20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1808" y="2953632"/>
            <a:ext cx="7620384" cy="950736"/>
            <a:chOff x="410986" y="3028731"/>
            <a:chExt cx="7620384" cy="9507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10986" y="3028731"/>
              <a:ext cx="7620384" cy="95073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7397" y="3075142"/>
              <a:ext cx="7527562" cy="8579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i="0" kern="1200" dirty="0" smtClean="0"/>
                <a:t>JKN </a:t>
              </a:r>
              <a:r>
                <a:rPr lang="en-US" sz="2400" b="1" i="0" kern="1200" dirty="0" smtClean="0"/>
                <a:t>CHALLENGES</a:t>
              </a:r>
              <a:endParaRPr lang="id-ID" sz="2400" b="1" i="0" kern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364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5" y="706148"/>
            <a:ext cx="7594754" cy="49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16860" y="865475"/>
            <a:ext cx="5707448" cy="5341264"/>
            <a:chOff x="1213160" y="767548"/>
            <a:chExt cx="5707448" cy="5341264"/>
          </a:xfrm>
        </p:grpSpPr>
        <p:sp>
          <p:nvSpPr>
            <p:cNvPr id="7" name="TextBox 6"/>
            <p:cNvSpPr txBox="1"/>
            <p:nvPr/>
          </p:nvSpPr>
          <p:spPr>
            <a:xfrm>
              <a:off x="2222858" y="2938472"/>
              <a:ext cx="631904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42.7 T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8379" y="2363314"/>
              <a:ext cx="631904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57.1 T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94881" y="1902969"/>
              <a:ext cx="631904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67.2 T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6704" y="1236841"/>
              <a:ext cx="631904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84.4 T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73390" y="906705"/>
              <a:ext cx="631904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94.3 T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2858" y="5776713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40.7 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8379" y="5801035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52.7 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4881" y="5801035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67.4 </a:t>
              </a:r>
              <a:r>
                <a:rPr lang="en-US" sz="1400" dirty="0" smtClean="0">
                  <a:solidFill>
                    <a:schemeClr val="bg1"/>
                  </a:solidFill>
                </a:rPr>
                <a:t>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6704" y="5801035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74.2 </a:t>
              </a:r>
              <a:r>
                <a:rPr lang="en-US" sz="1400" dirty="0" smtClean="0">
                  <a:solidFill>
                    <a:schemeClr val="bg1"/>
                  </a:solidFill>
                </a:rPr>
                <a:t>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3390" y="5801035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82.0 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3160" y="5801034"/>
              <a:ext cx="771366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Income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2224" y="767548"/>
              <a:ext cx="3086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JKN health expenditure 2014-2018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22670" y="5233281"/>
              <a:ext cx="897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*unaudited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82656" y="5743835"/>
            <a:ext cx="2844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BPJS </a:t>
            </a:r>
            <a:r>
              <a:rPr lang="id-ID" sz="1100" dirty="0" smtClean="0"/>
              <a:t>Kesehatan </a:t>
            </a:r>
            <a:r>
              <a:rPr lang="en-US" sz="1100" dirty="0" smtClean="0"/>
              <a:t>Financial Report</a:t>
            </a:r>
            <a:endParaRPr lang="en-US" sz="11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602523" y="6905"/>
            <a:ext cx="6312877" cy="785576"/>
          </a:xfrm>
        </p:spPr>
        <p:txBody>
          <a:bodyPr/>
          <a:lstStyle/>
          <a:p>
            <a:pPr algn="r"/>
            <a:r>
              <a:rPr lang="en-US" sz="3200" b="1" dirty="0" smtClean="0"/>
              <a:t>Financial sustainability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847329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7714" y="1054093"/>
          <a:ext cx="4546056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292"/>
                <a:gridCol w="1040130"/>
                <a:gridCol w="935764"/>
                <a:gridCol w="1149032"/>
                <a:gridCol w="98583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Segments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Premium (per member per month)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4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id-ID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Actuary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Government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</a:rPr>
                        <a:t>Difference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The poor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36.000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23.000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rgbClr val="FF0000"/>
                          </a:solidFill>
                        </a:rPr>
                        <a:t>-13.000</a:t>
                      </a:r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Informal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a. 1st class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80.000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80.000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b. 2nd class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63.000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51.000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rgbClr val="FF0000"/>
                          </a:solidFill>
                        </a:rPr>
                        <a:t>-12.000</a:t>
                      </a:r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c. 3rd class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53.000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25.500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rgbClr val="FF0000"/>
                          </a:solidFill>
                        </a:rPr>
                        <a:t>-27.500</a:t>
                      </a:r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Formal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a. % deduct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6%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5%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rgbClr val="FF0000"/>
                          </a:solidFill>
                        </a:rPr>
                        <a:t>-1%</a:t>
                      </a:r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b. Upper limit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 x non-taxable</a:t>
                      </a:r>
                      <a:r>
                        <a:rPr lang="id-ID" sz="1400" baseline="0" dirty="0" smtClean="0"/>
                        <a:t> income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 million IDR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c. Lower limit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Local minimum wage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None</a:t>
                      </a:r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d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4926" y="5876793"/>
            <a:ext cx="3592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Social Security Council Policy Brief, May 2015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41465" y="1054104"/>
          <a:ext cx="34126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7"/>
                <a:gridCol w="170633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2016 (per member per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 month)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Premium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Cost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33.776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35.802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bg1"/>
                          </a:solidFill>
                        </a:rPr>
                        <a:t>-2.026</a:t>
                      </a:r>
                      <a:endParaRPr lang="id-ID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63233" y="2757717"/>
          <a:ext cx="34126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7"/>
                <a:gridCol w="170633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2017 (per member per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 month)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Premium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Cost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34.119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39.744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bg1"/>
                          </a:solidFill>
                        </a:rPr>
                        <a:t>-5.625</a:t>
                      </a:r>
                      <a:endParaRPr lang="id-ID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68676" y="4461329"/>
          <a:ext cx="34126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7"/>
                <a:gridCol w="170633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2018 (per member per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 month)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Premium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Cost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35.771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43.241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bg1"/>
                          </a:solidFill>
                        </a:rPr>
                        <a:t>-7.470</a:t>
                      </a:r>
                      <a:endParaRPr lang="id-ID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636" y="603948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MAIN ROOT CAUSE</a:t>
            </a:r>
            <a:endParaRPr lang="id-ID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02523" y="6905"/>
            <a:ext cx="6312877" cy="785576"/>
          </a:xfrm>
        </p:spPr>
        <p:txBody>
          <a:bodyPr/>
          <a:lstStyle/>
          <a:p>
            <a:pPr algn="r"/>
            <a:r>
              <a:rPr lang="en-US" sz="3200" b="1" dirty="0" smtClean="0"/>
              <a:t>Financial sustainability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250277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3088" y="826553"/>
            <a:ext cx="7588250" cy="1943417"/>
            <a:chOff x="1479550" y="1028506"/>
            <a:chExt cx="7588250" cy="1943417"/>
          </a:xfrm>
        </p:grpSpPr>
        <p:sp>
          <p:nvSpPr>
            <p:cNvPr id="5" name="object 48"/>
            <p:cNvSpPr txBox="1"/>
            <p:nvPr/>
          </p:nvSpPr>
          <p:spPr>
            <a:xfrm>
              <a:off x="1479550" y="2585208"/>
              <a:ext cx="6616700" cy="38671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52704" rIns="0" bIns="0" rtlCol="0">
              <a:spAutoFit/>
            </a:bodyPr>
            <a:lstStyle/>
            <a:p>
              <a:pPr marL="2391410">
                <a:lnSpc>
                  <a:spcPct val="100000"/>
                </a:lnSpc>
                <a:spcBef>
                  <a:spcPts val="415"/>
                </a:spcBef>
                <a:tabLst>
                  <a:tab pos="3093720" algn="l"/>
                  <a:tab pos="4385945" algn="l"/>
                </a:tabLst>
              </a:pPr>
              <a:r>
                <a:rPr sz="800" b="1" spc="15" dirty="0">
                  <a:solidFill>
                    <a:srgbClr val="231F20"/>
                  </a:solidFill>
                  <a:latin typeface="Arial" panose="020B0604020202020204"/>
                  <a:cs typeface="Arial" panose="020B0604020202020204"/>
                </a:rPr>
                <a:t>Injuries	</a:t>
              </a:r>
              <a:r>
                <a:rPr sz="800" b="1" spc="25" dirty="0">
                  <a:solidFill>
                    <a:srgbClr val="231F20"/>
                  </a:solidFill>
                  <a:latin typeface="Arial" panose="020B0604020202020204"/>
                  <a:cs typeface="Arial" panose="020B0604020202020204"/>
                </a:rPr>
                <a:t>Noncommunicable	Communicable</a:t>
              </a:r>
              <a:endParaRPr sz="800" dirty="0">
                <a:latin typeface="Arial" panose="020B0604020202020204"/>
                <a:cs typeface="Arial" panose="020B0604020202020204"/>
              </a:endParaRPr>
            </a:p>
            <a:p>
              <a:pPr marL="12700">
                <a:lnSpc>
                  <a:spcPct val="100000"/>
                </a:lnSpc>
                <a:spcBef>
                  <a:spcPts val="365"/>
                </a:spcBef>
              </a:pPr>
              <a:r>
                <a:rPr sz="1000" b="1" spc="-60" dirty="0" smtClean="0">
                  <a:latin typeface="Tahoma"/>
                  <a:cs typeface="Tahoma"/>
                </a:rPr>
                <a:t>Source: </a:t>
              </a:r>
              <a:r>
                <a:rPr sz="1000" b="1" spc="-80" dirty="0">
                  <a:latin typeface="Tahoma"/>
                  <a:cs typeface="Tahoma"/>
                </a:rPr>
                <a:t>Indonesia </a:t>
              </a:r>
              <a:r>
                <a:rPr sz="1000" b="1" spc="-95" dirty="0">
                  <a:latin typeface="Tahoma"/>
                  <a:cs typeface="Tahoma"/>
                </a:rPr>
                <a:t>Health </a:t>
              </a:r>
              <a:r>
                <a:rPr sz="1000" b="1" spc="-70" dirty="0">
                  <a:latin typeface="Tahoma"/>
                  <a:cs typeface="Tahoma"/>
                </a:rPr>
                <a:t>Financing </a:t>
              </a:r>
              <a:r>
                <a:rPr sz="1000" b="1" spc="-95" dirty="0">
                  <a:latin typeface="Tahoma"/>
                  <a:cs typeface="Tahoma"/>
                </a:rPr>
                <a:t>System Assessment-spend </a:t>
              </a:r>
              <a:r>
                <a:rPr sz="1000" b="1" spc="-85" dirty="0">
                  <a:latin typeface="Tahoma"/>
                  <a:cs typeface="Tahoma"/>
                </a:rPr>
                <a:t>more, </a:t>
              </a:r>
              <a:r>
                <a:rPr sz="1000" b="1" spc="-60" dirty="0">
                  <a:latin typeface="Tahoma"/>
                  <a:cs typeface="Tahoma"/>
                </a:rPr>
                <a:t>right </a:t>
              </a:r>
              <a:r>
                <a:rPr sz="1000" b="1" spc="-75" dirty="0">
                  <a:latin typeface="Tahoma"/>
                  <a:cs typeface="Tahoma"/>
                </a:rPr>
                <a:t>and better, </a:t>
              </a:r>
              <a:r>
                <a:rPr sz="1000" b="1" spc="-114" dirty="0">
                  <a:latin typeface="Tahoma"/>
                  <a:cs typeface="Tahoma"/>
                </a:rPr>
                <a:t>2016, </a:t>
              </a:r>
              <a:r>
                <a:rPr sz="1000" b="1" spc="-85" dirty="0">
                  <a:latin typeface="Tahoma"/>
                  <a:cs typeface="Tahoma"/>
                </a:rPr>
                <a:t>Policy </a:t>
              </a:r>
              <a:r>
                <a:rPr sz="1000" b="1" spc="-80" dirty="0">
                  <a:latin typeface="Tahoma"/>
                  <a:cs typeface="Tahoma"/>
                </a:rPr>
                <a:t>Brief </a:t>
              </a:r>
              <a:r>
                <a:rPr sz="1000" b="1" spc="-95" dirty="0">
                  <a:latin typeface="Tahoma"/>
                  <a:cs typeface="Tahoma"/>
                </a:rPr>
                <a:t>World</a:t>
              </a:r>
              <a:r>
                <a:rPr sz="1000" b="1" spc="-160" dirty="0">
                  <a:latin typeface="Tahoma"/>
                  <a:cs typeface="Tahoma"/>
                </a:rPr>
                <a:t> </a:t>
              </a:r>
              <a:r>
                <a:rPr sz="1000" b="1" spc="-85" dirty="0">
                  <a:latin typeface="Tahoma"/>
                  <a:cs typeface="Tahoma"/>
                </a:rPr>
                <a:t>Bank</a:t>
              </a:r>
              <a:endParaRPr sz="1000" dirty="0">
                <a:latin typeface="Tahoma"/>
                <a:cs typeface="Tahoma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96607" y="1028506"/>
              <a:ext cx="6871193" cy="1561511"/>
              <a:chOff x="2196607" y="1028506"/>
              <a:chExt cx="6871193" cy="1561511"/>
            </a:xfrm>
          </p:grpSpPr>
          <p:sp>
            <p:nvSpPr>
              <p:cNvPr id="7" name="object 14"/>
              <p:cNvSpPr/>
              <p:nvPr/>
            </p:nvSpPr>
            <p:spPr>
              <a:xfrm>
                <a:off x="3605090" y="2483796"/>
                <a:ext cx="104711" cy="106221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37"/>
              <p:cNvSpPr/>
              <p:nvPr/>
            </p:nvSpPr>
            <p:spPr>
              <a:xfrm>
                <a:off x="4304727" y="2483796"/>
                <a:ext cx="107777" cy="106221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38"/>
              <p:cNvSpPr/>
              <p:nvPr/>
            </p:nvSpPr>
            <p:spPr>
              <a:xfrm>
                <a:off x="5599672" y="2483796"/>
                <a:ext cx="104616" cy="10622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196607" y="1028506"/>
                <a:ext cx="6871193" cy="1327843"/>
                <a:chOff x="2196607" y="1028506"/>
                <a:chExt cx="6871193" cy="1327843"/>
              </a:xfrm>
            </p:grpSpPr>
            <p:sp>
              <p:nvSpPr>
                <p:cNvPr id="11" name="object 2"/>
                <p:cNvSpPr/>
                <p:nvPr/>
              </p:nvSpPr>
              <p:spPr>
                <a:xfrm>
                  <a:off x="6698897" y="1028506"/>
                  <a:ext cx="317500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307975">
                      <a:moveTo>
                        <a:pt x="317292" y="0"/>
                      </a:moveTo>
                      <a:lnTo>
                        <a:pt x="268335" y="1751"/>
                      </a:lnTo>
                      <a:lnTo>
                        <a:pt x="220931" y="6972"/>
                      </a:lnTo>
                      <a:lnTo>
                        <a:pt x="174875" y="15611"/>
                      </a:lnTo>
                      <a:lnTo>
                        <a:pt x="129960" y="27618"/>
                      </a:lnTo>
                      <a:lnTo>
                        <a:pt x="85979" y="42941"/>
                      </a:lnTo>
                      <a:lnTo>
                        <a:pt x="42728" y="61531"/>
                      </a:lnTo>
                      <a:lnTo>
                        <a:pt x="0" y="83336"/>
                      </a:lnTo>
                      <a:lnTo>
                        <a:pt x="121859" y="307407"/>
                      </a:lnTo>
                      <a:lnTo>
                        <a:pt x="166285" y="286432"/>
                      </a:lnTo>
                      <a:lnTo>
                        <a:pt x="214222" y="271147"/>
                      </a:lnTo>
                      <a:lnTo>
                        <a:pt x="264837" y="261796"/>
                      </a:lnTo>
                      <a:lnTo>
                        <a:pt x="317292" y="258625"/>
                      </a:lnTo>
                      <a:lnTo>
                        <a:pt x="317292" y="0"/>
                      </a:lnTo>
                      <a:close/>
                    </a:path>
                  </a:pathLst>
                </a:custGeom>
                <a:solidFill>
                  <a:srgbClr val="36A6C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3"/>
                <p:cNvSpPr/>
                <p:nvPr/>
              </p:nvSpPr>
              <p:spPr>
                <a:xfrm>
                  <a:off x="6361066" y="1111843"/>
                  <a:ext cx="459740" cy="962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40" h="962660">
                      <a:moveTo>
                        <a:pt x="337829" y="0"/>
                      </a:moveTo>
                      <a:lnTo>
                        <a:pt x="292846" y="27127"/>
                      </a:lnTo>
                      <a:lnTo>
                        <a:pt x="241254" y="65838"/>
                      </a:lnTo>
                      <a:lnTo>
                        <a:pt x="206611" y="96473"/>
                      </a:lnTo>
                      <a:lnTo>
                        <a:pt x="174536" y="129110"/>
                      </a:lnTo>
                      <a:lnTo>
                        <a:pt x="145059" y="163594"/>
                      </a:lnTo>
                      <a:lnTo>
                        <a:pt x="118211" y="199768"/>
                      </a:lnTo>
                      <a:lnTo>
                        <a:pt x="94024" y="237478"/>
                      </a:lnTo>
                      <a:lnTo>
                        <a:pt x="72528" y="276567"/>
                      </a:lnTo>
                      <a:lnTo>
                        <a:pt x="53754" y="316879"/>
                      </a:lnTo>
                      <a:lnTo>
                        <a:pt x="37732" y="358259"/>
                      </a:lnTo>
                      <a:lnTo>
                        <a:pt x="24494" y="400550"/>
                      </a:lnTo>
                      <a:lnTo>
                        <a:pt x="14072" y="443598"/>
                      </a:lnTo>
                      <a:lnTo>
                        <a:pt x="6494" y="487246"/>
                      </a:lnTo>
                      <a:lnTo>
                        <a:pt x="1793" y="531339"/>
                      </a:lnTo>
                      <a:lnTo>
                        <a:pt x="0" y="575720"/>
                      </a:lnTo>
                      <a:lnTo>
                        <a:pt x="1144" y="620233"/>
                      </a:lnTo>
                      <a:lnTo>
                        <a:pt x="5258" y="664724"/>
                      </a:lnTo>
                      <a:lnTo>
                        <a:pt x="12372" y="709037"/>
                      </a:lnTo>
                      <a:lnTo>
                        <a:pt x="22516" y="753014"/>
                      </a:lnTo>
                      <a:lnTo>
                        <a:pt x="35723" y="796502"/>
                      </a:lnTo>
                      <a:lnTo>
                        <a:pt x="52022" y="839343"/>
                      </a:lnTo>
                      <a:lnTo>
                        <a:pt x="71445" y="881382"/>
                      </a:lnTo>
                      <a:lnTo>
                        <a:pt x="94023" y="922464"/>
                      </a:lnTo>
                      <a:lnTo>
                        <a:pt x="119786" y="962432"/>
                      </a:lnTo>
                      <a:lnTo>
                        <a:pt x="326524" y="813103"/>
                      </a:lnTo>
                      <a:lnTo>
                        <a:pt x="301442" y="771730"/>
                      </a:lnTo>
                      <a:lnTo>
                        <a:pt x="280949" y="727354"/>
                      </a:lnTo>
                      <a:lnTo>
                        <a:pt x="265611" y="680400"/>
                      </a:lnTo>
                      <a:lnTo>
                        <a:pt x="255994" y="631292"/>
                      </a:lnTo>
                      <a:lnTo>
                        <a:pt x="252662" y="580456"/>
                      </a:lnTo>
                      <a:lnTo>
                        <a:pt x="255750" y="530454"/>
                      </a:lnTo>
                      <a:lnTo>
                        <a:pt x="264747" y="482297"/>
                      </a:lnTo>
                      <a:lnTo>
                        <a:pt x="279256" y="436309"/>
                      </a:lnTo>
                      <a:lnTo>
                        <a:pt x="298876" y="392813"/>
                      </a:lnTo>
                      <a:lnTo>
                        <a:pt x="323209" y="352134"/>
                      </a:lnTo>
                      <a:lnTo>
                        <a:pt x="351855" y="314596"/>
                      </a:lnTo>
                      <a:lnTo>
                        <a:pt x="384417" y="280523"/>
                      </a:lnTo>
                      <a:lnTo>
                        <a:pt x="420494" y="250240"/>
                      </a:lnTo>
                      <a:lnTo>
                        <a:pt x="459689" y="224071"/>
                      </a:lnTo>
                      <a:lnTo>
                        <a:pt x="337829" y="0"/>
                      </a:lnTo>
                      <a:close/>
                    </a:path>
                  </a:pathLst>
                </a:custGeom>
                <a:solidFill>
                  <a:srgbClr val="0F80B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4"/>
                <p:cNvSpPr/>
                <p:nvPr/>
              </p:nvSpPr>
              <p:spPr>
                <a:xfrm>
                  <a:off x="6480853" y="1028506"/>
                  <a:ext cx="1189990" cy="132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990" h="1327785">
                      <a:moveTo>
                        <a:pt x="206738" y="896439"/>
                      </a:moveTo>
                      <a:lnTo>
                        <a:pt x="0" y="1045768"/>
                      </a:lnTo>
                      <a:lnTo>
                        <a:pt x="29865" y="1086663"/>
                      </a:lnTo>
                      <a:lnTo>
                        <a:pt x="61963" y="1124465"/>
                      </a:lnTo>
                      <a:lnTo>
                        <a:pt x="96198" y="1159144"/>
                      </a:lnTo>
                      <a:lnTo>
                        <a:pt x="132477" y="1190667"/>
                      </a:lnTo>
                      <a:lnTo>
                        <a:pt x="170704" y="1219006"/>
                      </a:lnTo>
                      <a:lnTo>
                        <a:pt x="210785" y="1244127"/>
                      </a:lnTo>
                      <a:lnTo>
                        <a:pt x="252626" y="1265999"/>
                      </a:lnTo>
                      <a:lnTo>
                        <a:pt x="296132" y="1284592"/>
                      </a:lnTo>
                      <a:lnTo>
                        <a:pt x="341209" y="1299875"/>
                      </a:lnTo>
                      <a:lnTo>
                        <a:pt x="387763" y="1311816"/>
                      </a:lnTo>
                      <a:lnTo>
                        <a:pt x="435698" y="1320384"/>
                      </a:lnTo>
                      <a:lnTo>
                        <a:pt x="484921" y="1325547"/>
                      </a:lnTo>
                      <a:lnTo>
                        <a:pt x="535336" y="1327275"/>
                      </a:lnTo>
                      <a:lnTo>
                        <a:pt x="581870" y="1325615"/>
                      </a:lnTo>
                      <a:lnTo>
                        <a:pt x="627551" y="1320708"/>
                      </a:lnTo>
                      <a:lnTo>
                        <a:pt x="672268" y="1312664"/>
                      </a:lnTo>
                      <a:lnTo>
                        <a:pt x="715906" y="1301595"/>
                      </a:lnTo>
                      <a:lnTo>
                        <a:pt x="758352" y="1287612"/>
                      </a:lnTo>
                      <a:lnTo>
                        <a:pt x="799494" y="1270825"/>
                      </a:lnTo>
                      <a:lnTo>
                        <a:pt x="839218" y="1251344"/>
                      </a:lnTo>
                      <a:lnTo>
                        <a:pt x="877411" y="1229282"/>
                      </a:lnTo>
                      <a:lnTo>
                        <a:pt x="913960" y="1204748"/>
                      </a:lnTo>
                      <a:lnTo>
                        <a:pt x="948752" y="1177853"/>
                      </a:lnTo>
                      <a:lnTo>
                        <a:pt x="981674" y="1148708"/>
                      </a:lnTo>
                      <a:lnTo>
                        <a:pt x="1012612" y="1117424"/>
                      </a:lnTo>
                      <a:lnTo>
                        <a:pt x="1041453" y="1084111"/>
                      </a:lnTo>
                      <a:lnTo>
                        <a:pt x="1053157" y="1068630"/>
                      </a:lnTo>
                      <a:lnTo>
                        <a:pt x="535336" y="1068630"/>
                      </a:lnTo>
                      <a:lnTo>
                        <a:pt x="485059" y="1065587"/>
                      </a:lnTo>
                      <a:lnTo>
                        <a:pt x="436544" y="1056662"/>
                      </a:lnTo>
                      <a:lnTo>
                        <a:pt x="390226" y="1042154"/>
                      </a:lnTo>
                      <a:lnTo>
                        <a:pt x="346536" y="1022366"/>
                      </a:lnTo>
                      <a:lnTo>
                        <a:pt x="305909" y="997599"/>
                      </a:lnTo>
                      <a:lnTo>
                        <a:pt x="268778" y="968155"/>
                      </a:lnTo>
                      <a:lnTo>
                        <a:pt x="235577" y="934334"/>
                      </a:lnTo>
                      <a:lnTo>
                        <a:pt x="206738" y="896439"/>
                      </a:lnTo>
                      <a:close/>
                    </a:path>
                    <a:path w="1189990" h="1327785">
                      <a:moveTo>
                        <a:pt x="535336" y="0"/>
                      </a:moveTo>
                      <a:lnTo>
                        <a:pt x="535336" y="258625"/>
                      </a:lnTo>
                      <a:lnTo>
                        <a:pt x="582013" y="261345"/>
                      </a:lnTo>
                      <a:lnTo>
                        <a:pt x="627086" y="269305"/>
                      </a:lnTo>
                      <a:lnTo>
                        <a:pt x="670257" y="282202"/>
                      </a:lnTo>
                      <a:lnTo>
                        <a:pt x="711231" y="299736"/>
                      </a:lnTo>
                      <a:lnTo>
                        <a:pt x="749710" y="321606"/>
                      </a:lnTo>
                      <a:lnTo>
                        <a:pt x="785398" y="347509"/>
                      </a:lnTo>
                      <a:lnTo>
                        <a:pt x="817998" y="377145"/>
                      </a:lnTo>
                      <a:lnTo>
                        <a:pt x="847214" y="410212"/>
                      </a:lnTo>
                      <a:lnTo>
                        <a:pt x="872749" y="446409"/>
                      </a:lnTo>
                      <a:lnTo>
                        <a:pt x="894306" y="485435"/>
                      </a:lnTo>
                      <a:lnTo>
                        <a:pt x="911589" y="526987"/>
                      </a:lnTo>
                      <a:lnTo>
                        <a:pt x="924302" y="570765"/>
                      </a:lnTo>
                      <a:lnTo>
                        <a:pt x="932147" y="616467"/>
                      </a:lnTo>
                      <a:lnTo>
                        <a:pt x="934827" y="663792"/>
                      </a:lnTo>
                      <a:lnTo>
                        <a:pt x="932147" y="711049"/>
                      </a:lnTo>
                      <a:lnTo>
                        <a:pt x="924302" y="756694"/>
                      </a:lnTo>
                      <a:lnTo>
                        <a:pt x="911589" y="800424"/>
                      </a:lnTo>
                      <a:lnTo>
                        <a:pt x="894306" y="841936"/>
                      </a:lnTo>
                      <a:lnTo>
                        <a:pt x="872749" y="880929"/>
                      </a:lnTo>
                      <a:lnTo>
                        <a:pt x="847214" y="917100"/>
                      </a:lnTo>
                      <a:lnTo>
                        <a:pt x="817998" y="950147"/>
                      </a:lnTo>
                      <a:lnTo>
                        <a:pt x="785398" y="979768"/>
                      </a:lnTo>
                      <a:lnTo>
                        <a:pt x="749710" y="1005661"/>
                      </a:lnTo>
                      <a:lnTo>
                        <a:pt x="711231" y="1027524"/>
                      </a:lnTo>
                      <a:lnTo>
                        <a:pt x="670257" y="1045054"/>
                      </a:lnTo>
                      <a:lnTo>
                        <a:pt x="627086" y="1057950"/>
                      </a:lnTo>
                      <a:lnTo>
                        <a:pt x="582013" y="1065909"/>
                      </a:lnTo>
                      <a:lnTo>
                        <a:pt x="535336" y="1068630"/>
                      </a:lnTo>
                      <a:lnTo>
                        <a:pt x="1053157" y="1068630"/>
                      </a:lnTo>
                      <a:lnTo>
                        <a:pt x="1092394" y="1011844"/>
                      </a:lnTo>
                      <a:lnTo>
                        <a:pt x="1114266" y="973111"/>
                      </a:lnTo>
                      <a:lnTo>
                        <a:pt x="1133590" y="932792"/>
                      </a:lnTo>
                      <a:lnTo>
                        <a:pt x="1150251" y="890999"/>
                      </a:lnTo>
                      <a:lnTo>
                        <a:pt x="1164136" y="847842"/>
                      </a:lnTo>
                      <a:lnTo>
                        <a:pt x="1175133" y="803432"/>
                      </a:lnTo>
                      <a:lnTo>
                        <a:pt x="1183128" y="757880"/>
                      </a:lnTo>
                      <a:lnTo>
                        <a:pt x="1188008" y="711296"/>
                      </a:lnTo>
                      <a:lnTo>
                        <a:pt x="1189659" y="663792"/>
                      </a:lnTo>
                      <a:lnTo>
                        <a:pt x="1187995" y="616467"/>
                      </a:lnTo>
                      <a:lnTo>
                        <a:pt x="1183128" y="570251"/>
                      </a:lnTo>
                      <a:lnTo>
                        <a:pt x="1175133" y="524890"/>
                      </a:lnTo>
                      <a:lnTo>
                        <a:pt x="1164136" y="480623"/>
                      </a:lnTo>
                      <a:lnTo>
                        <a:pt x="1150251" y="437564"/>
                      </a:lnTo>
                      <a:lnTo>
                        <a:pt x="1133590" y="395828"/>
                      </a:lnTo>
                      <a:lnTo>
                        <a:pt x="1114266" y="355529"/>
                      </a:lnTo>
                      <a:lnTo>
                        <a:pt x="1092394" y="316783"/>
                      </a:lnTo>
                      <a:lnTo>
                        <a:pt x="1068085" y="279705"/>
                      </a:lnTo>
                      <a:lnTo>
                        <a:pt x="1041453" y="244409"/>
                      </a:lnTo>
                      <a:lnTo>
                        <a:pt x="1012612" y="211010"/>
                      </a:lnTo>
                      <a:lnTo>
                        <a:pt x="981674" y="179623"/>
                      </a:lnTo>
                      <a:lnTo>
                        <a:pt x="948752" y="150362"/>
                      </a:lnTo>
                      <a:lnTo>
                        <a:pt x="913960" y="123344"/>
                      </a:lnTo>
                      <a:lnTo>
                        <a:pt x="877411" y="98682"/>
                      </a:lnTo>
                      <a:lnTo>
                        <a:pt x="839218" y="76491"/>
                      </a:lnTo>
                      <a:lnTo>
                        <a:pt x="799494" y="56886"/>
                      </a:lnTo>
                      <a:lnTo>
                        <a:pt x="758352" y="39983"/>
                      </a:lnTo>
                      <a:lnTo>
                        <a:pt x="715906" y="25895"/>
                      </a:lnTo>
                      <a:lnTo>
                        <a:pt x="672268" y="14738"/>
                      </a:lnTo>
                      <a:lnTo>
                        <a:pt x="627551" y="6627"/>
                      </a:lnTo>
                      <a:lnTo>
                        <a:pt x="581870" y="1675"/>
                      </a:lnTo>
                      <a:lnTo>
                        <a:pt x="535336" y="0"/>
                      </a:lnTo>
                      <a:close/>
                    </a:path>
                  </a:pathLst>
                </a:custGeom>
                <a:solidFill>
                  <a:srgbClr val="11375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5"/>
                <p:cNvSpPr/>
                <p:nvPr/>
              </p:nvSpPr>
              <p:spPr>
                <a:xfrm>
                  <a:off x="2565312" y="1028506"/>
                  <a:ext cx="286385" cy="302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385" h="302259">
                      <a:moveTo>
                        <a:pt x="286176" y="0"/>
                      </a:moveTo>
                      <a:lnTo>
                        <a:pt x="235825" y="1919"/>
                      </a:lnTo>
                      <a:lnTo>
                        <a:pt x="186736" y="7674"/>
                      </a:lnTo>
                      <a:lnTo>
                        <a:pt x="138759" y="17264"/>
                      </a:lnTo>
                      <a:lnTo>
                        <a:pt x="91744" y="30685"/>
                      </a:lnTo>
                      <a:lnTo>
                        <a:pt x="45541" y="47935"/>
                      </a:lnTo>
                      <a:lnTo>
                        <a:pt x="0" y="69011"/>
                      </a:lnTo>
                      <a:lnTo>
                        <a:pt x="110554" y="301697"/>
                      </a:lnTo>
                      <a:lnTo>
                        <a:pt x="151888" y="284477"/>
                      </a:lnTo>
                      <a:lnTo>
                        <a:pt x="195096" y="271885"/>
                      </a:lnTo>
                      <a:lnTo>
                        <a:pt x="239939" y="264157"/>
                      </a:lnTo>
                      <a:lnTo>
                        <a:pt x="286176" y="261528"/>
                      </a:lnTo>
                      <a:lnTo>
                        <a:pt x="286176" y="0"/>
                      </a:lnTo>
                      <a:close/>
                    </a:path>
                  </a:pathLst>
                </a:custGeom>
                <a:solidFill>
                  <a:srgbClr val="36A6C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"/>
                <p:cNvSpPr/>
                <p:nvPr/>
              </p:nvSpPr>
              <p:spPr>
                <a:xfrm>
                  <a:off x="2196607" y="1097518"/>
                  <a:ext cx="1134110" cy="1258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110" h="1258570">
                      <a:moveTo>
                        <a:pt x="368705" y="0"/>
                      </a:moveTo>
                      <a:lnTo>
                        <a:pt x="323873" y="22984"/>
                      </a:lnTo>
                      <a:lnTo>
                        <a:pt x="283702" y="47730"/>
                      </a:lnTo>
                      <a:lnTo>
                        <a:pt x="246688" y="75348"/>
                      </a:lnTo>
                      <a:lnTo>
                        <a:pt x="211327" y="106947"/>
                      </a:lnTo>
                      <a:lnTo>
                        <a:pt x="176116" y="143638"/>
                      </a:lnTo>
                      <a:lnTo>
                        <a:pt x="145431" y="179332"/>
                      </a:lnTo>
                      <a:lnTo>
                        <a:pt x="117698" y="216593"/>
                      </a:lnTo>
                      <a:lnTo>
                        <a:pt x="92911" y="255262"/>
                      </a:lnTo>
                      <a:lnTo>
                        <a:pt x="71064" y="295182"/>
                      </a:lnTo>
                      <a:lnTo>
                        <a:pt x="52152" y="336193"/>
                      </a:lnTo>
                      <a:lnTo>
                        <a:pt x="36169" y="378136"/>
                      </a:lnTo>
                      <a:lnTo>
                        <a:pt x="23110" y="420853"/>
                      </a:lnTo>
                      <a:lnTo>
                        <a:pt x="12969" y="464186"/>
                      </a:lnTo>
                      <a:lnTo>
                        <a:pt x="5741" y="507975"/>
                      </a:lnTo>
                      <a:lnTo>
                        <a:pt x="1420" y="552062"/>
                      </a:lnTo>
                      <a:lnTo>
                        <a:pt x="0" y="596289"/>
                      </a:lnTo>
                      <a:lnTo>
                        <a:pt x="1475" y="640496"/>
                      </a:lnTo>
                      <a:lnTo>
                        <a:pt x="5841" y="684525"/>
                      </a:lnTo>
                      <a:lnTo>
                        <a:pt x="13091" y="728217"/>
                      </a:lnTo>
                      <a:lnTo>
                        <a:pt x="23221" y="771414"/>
                      </a:lnTo>
                      <a:lnTo>
                        <a:pt x="36224" y="813957"/>
                      </a:lnTo>
                      <a:lnTo>
                        <a:pt x="52095" y="855688"/>
                      </a:lnTo>
                      <a:lnTo>
                        <a:pt x="70828" y="896447"/>
                      </a:lnTo>
                      <a:lnTo>
                        <a:pt x="92417" y="936076"/>
                      </a:lnTo>
                      <a:lnTo>
                        <a:pt x="116858" y="974416"/>
                      </a:lnTo>
                      <a:lnTo>
                        <a:pt x="144145" y="1011309"/>
                      </a:lnTo>
                      <a:lnTo>
                        <a:pt x="174271" y="1046597"/>
                      </a:lnTo>
                      <a:lnTo>
                        <a:pt x="207232" y="1080119"/>
                      </a:lnTo>
                      <a:lnTo>
                        <a:pt x="244438" y="1112552"/>
                      </a:lnTo>
                      <a:lnTo>
                        <a:pt x="283291" y="1141716"/>
                      </a:lnTo>
                      <a:lnTo>
                        <a:pt x="323613" y="1167619"/>
                      </a:lnTo>
                      <a:lnTo>
                        <a:pt x="365228" y="1190267"/>
                      </a:lnTo>
                      <a:lnTo>
                        <a:pt x="407959" y="1209666"/>
                      </a:lnTo>
                      <a:lnTo>
                        <a:pt x="451628" y="1225821"/>
                      </a:lnTo>
                      <a:lnTo>
                        <a:pt x="496059" y="1238741"/>
                      </a:lnTo>
                      <a:lnTo>
                        <a:pt x="541075" y="1248430"/>
                      </a:lnTo>
                      <a:lnTo>
                        <a:pt x="586499" y="1254895"/>
                      </a:lnTo>
                      <a:lnTo>
                        <a:pt x="632155" y="1258143"/>
                      </a:lnTo>
                      <a:lnTo>
                        <a:pt x="677864" y="1258180"/>
                      </a:lnTo>
                      <a:lnTo>
                        <a:pt x="723450" y="1255011"/>
                      </a:lnTo>
                      <a:lnTo>
                        <a:pt x="768737" y="1248644"/>
                      </a:lnTo>
                      <a:lnTo>
                        <a:pt x="813546" y="1239085"/>
                      </a:lnTo>
                      <a:lnTo>
                        <a:pt x="857703" y="1226339"/>
                      </a:lnTo>
                      <a:lnTo>
                        <a:pt x="901028" y="1210414"/>
                      </a:lnTo>
                      <a:lnTo>
                        <a:pt x="943346" y="1191315"/>
                      </a:lnTo>
                      <a:lnTo>
                        <a:pt x="984480" y="1169049"/>
                      </a:lnTo>
                      <a:lnTo>
                        <a:pt x="1024252" y="1143622"/>
                      </a:lnTo>
                      <a:lnTo>
                        <a:pt x="1062485" y="1115041"/>
                      </a:lnTo>
                      <a:lnTo>
                        <a:pt x="1099004" y="1083311"/>
                      </a:lnTo>
                      <a:lnTo>
                        <a:pt x="1133630" y="1048439"/>
                      </a:lnTo>
                      <a:lnTo>
                        <a:pt x="1078588" y="996763"/>
                      </a:lnTo>
                      <a:lnTo>
                        <a:pt x="654882" y="996763"/>
                      </a:lnTo>
                      <a:lnTo>
                        <a:pt x="608243" y="994044"/>
                      </a:lnTo>
                      <a:lnTo>
                        <a:pt x="563282" y="986092"/>
                      </a:lnTo>
                      <a:lnTo>
                        <a:pt x="520283" y="973216"/>
                      </a:lnTo>
                      <a:lnTo>
                        <a:pt x="479530" y="955724"/>
                      </a:lnTo>
                      <a:lnTo>
                        <a:pt x="441309" y="933924"/>
                      </a:lnTo>
                      <a:lnTo>
                        <a:pt x="405903" y="908126"/>
                      </a:lnTo>
                      <a:lnTo>
                        <a:pt x="373596" y="878636"/>
                      </a:lnTo>
                      <a:lnTo>
                        <a:pt x="344675" y="845765"/>
                      </a:lnTo>
                      <a:lnTo>
                        <a:pt x="319422" y="809820"/>
                      </a:lnTo>
                      <a:lnTo>
                        <a:pt x="298123" y="771109"/>
                      </a:lnTo>
                      <a:lnTo>
                        <a:pt x="281062" y="729941"/>
                      </a:lnTo>
                      <a:lnTo>
                        <a:pt x="268523" y="686625"/>
                      </a:lnTo>
                      <a:lnTo>
                        <a:pt x="260791" y="641468"/>
                      </a:lnTo>
                      <a:lnTo>
                        <a:pt x="258150" y="594780"/>
                      </a:lnTo>
                      <a:lnTo>
                        <a:pt x="261441" y="542881"/>
                      </a:lnTo>
                      <a:lnTo>
                        <a:pt x="271034" y="492906"/>
                      </a:lnTo>
                      <a:lnTo>
                        <a:pt x="286507" y="445281"/>
                      </a:lnTo>
                      <a:lnTo>
                        <a:pt x="307439" y="400430"/>
                      </a:lnTo>
                      <a:lnTo>
                        <a:pt x="333410" y="358779"/>
                      </a:lnTo>
                      <a:lnTo>
                        <a:pt x="363999" y="320754"/>
                      </a:lnTo>
                      <a:lnTo>
                        <a:pt x="398784" y="286779"/>
                      </a:lnTo>
                      <a:lnTo>
                        <a:pt x="437344" y="257281"/>
                      </a:lnTo>
                      <a:lnTo>
                        <a:pt x="479260" y="232685"/>
                      </a:lnTo>
                      <a:lnTo>
                        <a:pt x="368705" y="0"/>
                      </a:lnTo>
                      <a:close/>
                    </a:path>
                    <a:path w="1134110" h="1258570">
                      <a:moveTo>
                        <a:pt x="943885" y="870295"/>
                      </a:moveTo>
                      <a:lnTo>
                        <a:pt x="911475" y="901746"/>
                      </a:lnTo>
                      <a:lnTo>
                        <a:pt x="875356" y="929319"/>
                      </a:lnTo>
                      <a:lnTo>
                        <a:pt x="835979" y="952665"/>
                      </a:lnTo>
                      <a:lnTo>
                        <a:pt x="793794" y="971432"/>
                      </a:lnTo>
                      <a:lnTo>
                        <a:pt x="749249" y="985271"/>
                      </a:lnTo>
                      <a:lnTo>
                        <a:pt x="702795" y="993832"/>
                      </a:lnTo>
                      <a:lnTo>
                        <a:pt x="654882" y="996763"/>
                      </a:lnTo>
                      <a:lnTo>
                        <a:pt x="1078588" y="996763"/>
                      </a:lnTo>
                      <a:lnTo>
                        <a:pt x="943885" y="870295"/>
                      </a:lnTo>
                      <a:close/>
                    </a:path>
                  </a:pathLst>
                </a:custGeom>
                <a:solidFill>
                  <a:srgbClr val="0F80B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7"/>
                <p:cNvSpPr/>
                <p:nvPr/>
              </p:nvSpPr>
              <p:spPr>
                <a:xfrm>
                  <a:off x="2851489" y="1028506"/>
                  <a:ext cx="654685" cy="11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85" h="1117600">
                      <a:moveTo>
                        <a:pt x="0" y="0"/>
                      </a:moveTo>
                      <a:lnTo>
                        <a:pt x="0" y="261528"/>
                      </a:lnTo>
                      <a:lnTo>
                        <a:pt x="46068" y="264247"/>
                      </a:lnTo>
                      <a:lnTo>
                        <a:pt x="90619" y="272199"/>
                      </a:lnTo>
                      <a:lnTo>
                        <a:pt x="133349" y="285077"/>
                      </a:lnTo>
                      <a:lnTo>
                        <a:pt x="173956" y="302572"/>
                      </a:lnTo>
                      <a:lnTo>
                        <a:pt x="212135" y="324377"/>
                      </a:lnTo>
                      <a:lnTo>
                        <a:pt x="247583" y="350184"/>
                      </a:lnTo>
                      <a:lnTo>
                        <a:pt x="279997" y="379686"/>
                      </a:lnTo>
                      <a:lnTo>
                        <a:pt x="309074" y="412574"/>
                      </a:lnTo>
                      <a:lnTo>
                        <a:pt x="334509" y="448541"/>
                      </a:lnTo>
                      <a:lnTo>
                        <a:pt x="356000" y="487280"/>
                      </a:lnTo>
                      <a:lnTo>
                        <a:pt x="373244" y="528482"/>
                      </a:lnTo>
                      <a:lnTo>
                        <a:pt x="385936" y="571840"/>
                      </a:lnTo>
                      <a:lnTo>
                        <a:pt x="393774" y="617045"/>
                      </a:lnTo>
                      <a:lnTo>
                        <a:pt x="396454" y="663792"/>
                      </a:lnTo>
                      <a:lnTo>
                        <a:pt x="393016" y="716089"/>
                      </a:lnTo>
                      <a:lnTo>
                        <a:pt x="383065" y="766481"/>
                      </a:lnTo>
                      <a:lnTo>
                        <a:pt x="367126" y="814518"/>
                      </a:lnTo>
                      <a:lnTo>
                        <a:pt x="345797" y="859609"/>
                      </a:lnTo>
                      <a:lnTo>
                        <a:pt x="319569" y="901378"/>
                      </a:lnTo>
                      <a:lnTo>
                        <a:pt x="289003" y="939307"/>
                      </a:lnTo>
                      <a:lnTo>
                        <a:pt x="478748" y="1117451"/>
                      </a:lnTo>
                      <a:lnTo>
                        <a:pt x="511903" y="1078049"/>
                      </a:lnTo>
                      <a:lnTo>
                        <a:pt x="541634" y="1037412"/>
                      </a:lnTo>
                      <a:lnTo>
                        <a:pt x="567926" y="995506"/>
                      </a:lnTo>
                      <a:lnTo>
                        <a:pt x="590762" y="952298"/>
                      </a:lnTo>
                      <a:lnTo>
                        <a:pt x="610128" y="907753"/>
                      </a:lnTo>
                      <a:lnTo>
                        <a:pt x="626007" y="861838"/>
                      </a:lnTo>
                      <a:lnTo>
                        <a:pt x="638391" y="814482"/>
                      </a:lnTo>
                      <a:lnTo>
                        <a:pt x="647245" y="765760"/>
                      </a:lnTo>
                      <a:lnTo>
                        <a:pt x="652572" y="715529"/>
                      </a:lnTo>
                      <a:lnTo>
                        <a:pt x="654352" y="663792"/>
                      </a:lnTo>
                      <a:lnTo>
                        <a:pt x="652700" y="616589"/>
                      </a:lnTo>
                      <a:lnTo>
                        <a:pt x="647820" y="570251"/>
                      </a:lnTo>
                      <a:lnTo>
                        <a:pt x="639825" y="524890"/>
                      </a:lnTo>
                      <a:lnTo>
                        <a:pt x="628828" y="480623"/>
                      </a:lnTo>
                      <a:lnTo>
                        <a:pt x="614943" y="437564"/>
                      </a:lnTo>
                      <a:lnTo>
                        <a:pt x="598282" y="395828"/>
                      </a:lnTo>
                      <a:lnTo>
                        <a:pt x="578958" y="355529"/>
                      </a:lnTo>
                      <a:lnTo>
                        <a:pt x="557085" y="316783"/>
                      </a:lnTo>
                      <a:lnTo>
                        <a:pt x="532776" y="279705"/>
                      </a:lnTo>
                      <a:lnTo>
                        <a:pt x="506143" y="244409"/>
                      </a:lnTo>
                      <a:lnTo>
                        <a:pt x="477301" y="211010"/>
                      </a:lnTo>
                      <a:lnTo>
                        <a:pt x="446362" y="179623"/>
                      </a:lnTo>
                      <a:lnTo>
                        <a:pt x="413440" y="150362"/>
                      </a:lnTo>
                      <a:lnTo>
                        <a:pt x="378646" y="123344"/>
                      </a:lnTo>
                      <a:lnTo>
                        <a:pt x="342096" y="98682"/>
                      </a:lnTo>
                      <a:lnTo>
                        <a:pt x="303901" y="76491"/>
                      </a:lnTo>
                      <a:lnTo>
                        <a:pt x="264175" y="56886"/>
                      </a:lnTo>
                      <a:lnTo>
                        <a:pt x="223030" y="39983"/>
                      </a:lnTo>
                      <a:lnTo>
                        <a:pt x="180582" y="25895"/>
                      </a:lnTo>
                      <a:lnTo>
                        <a:pt x="136941" y="14738"/>
                      </a:lnTo>
                      <a:lnTo>
                        <a:pt x="92221" y="6627"/>
                      </a:lnTo>
                      <a:lnTo>
                        <a:pt x="46537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1375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8"/>
                <p:cNvSpPr/>
                <p:nvPr/>
              </p:nvSpPr>
              <p:spPr>
                <a:xfrm>
                  <a:off x="5271075" y="1028506"/>
                  <a:ext cx="356870" cy="32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70" h="327659">
                      <a:moveTo>
                        <a:pt x="356858" y="0"/>
                      </a:moveTo>
                      <a:lnTo>
                        <a:pt x="308498" y="1745"/>
                      </a:lnTo>
                      <a:lnTo>
                        <a:pt x="261209" y="6961"/>
                      </a:lnTo>
                      <a:lnTo>
                        <a:pt x="214990" y="15613"/>
                      </a:lnTo>
                      <a:lnTo>
                        <a:pt x="169843" y="27669"/>
                      </a:lnTo>
                      <a:lnTo>
                        <a:pt x="125769" y="43097"/>
                      </a:lnTo>
                      <a:lnTo>
                        <a:pt x="82770" y="61862"/>
                      </a:lnTo>
                      <a:lnTo>
                        <a:pt x="40847" y="83933"/>
                      </a:lnTo>
                      <a:lnTo>
                        <a:pt x="0" y="109277"/>
                      </a:lnTo>
                      <a:lnTo>
                        <a:pt x="138814" y="327444"/>
                      </a:lnTo>
                      <a:lnTo>
                        <a:pt x="177779" y="304049"/>
                      </a:lnTo>
                      <a:lnTo>
                        <a:pt x="219595" y="285634"/>
                      </a:lnTo>
                      <a:lnTo>
                        <a:pt x="263732" y="272326"/>
                      </a:lnTo>
                      <a:lnTo>
                        <a:pt x="309663" y="264248"/>
                      </a:lnTo>
                      <a:lnTo>
                        <a:pt x="356858" y="261528"/>
                      </a:lnTo>
                      <a:lnTo>
                        <a:pt x="356858" y="0"/>
                      </a:lnTo>
                      <a:close/>
                    </a:path>
                  </a:pathLst>
                </a:custGeom>
                <a:solidFill>
                  <a:srgbClr val="36A6C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9"/>
                <p:cNvSpPr/>
                <p:nvPr/>
              </p:nvSpPr>
              <p:spPr>
                <a:xfrm>
                  <a:off x="4973122" y="1137784"/>
                  <a:ext cx="467995" cy="114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95" h="1140460">
                      <a:moveTo>
                        <a:pt x="297953" y="0"/>
                      </a:moveTo>
                      <a:lnTo>
                        <a:pt x="258159" y="27967"/>
                      </a:lnTo>
                      <a:lnTo>
                        <a:pt x="221363" y="57909"/>
                      </a:lnTo>
                      <a:lnTo>
                        <a:pt x="187408" y="90022"/>
                      </a:lnTo>
                      <a:lnTo>
                        <a:pt x="156136" y="124501"/>
                      </a:lnTo>
                      <a:lnTo>
                        <a:pt x="127390" y="161544"/>
                      </a:lnTo>
                      <a:lnTo>
                        <a:pt x="101011" y="201347"/>
                      </a:lnTo>
                      <a:lnTo>
                        <a:pt x="76843" y="244106"/>
                      </a:lnTo>
                      <a:lnTo>
                        <a:pt x="56311" y="286513"/>
                      </a:lnTo>
                      <a:lnTo>
                        <a:pt x="39043" y="329677"/>
                      </a:lnTo>
                      <a:lnTo>
                        <a:pt x="24992" y="373444"/>
                      </a:lnTo>
                      <a:lnTo>
                        <a:pt x="14109" y="417662"/>
                      </a:lnTo>
                      <a:lnTo>
                        <a:pt x="6348" y="462178"/>
                      </a:lnTo>
                      <a:lnTo>
                        <a:pt x="1661" y="506840"/>
                      </a:lnTo>
                      <a:lnTo>
                        <a:pt x="0" y="551495"/>
                      </a:lnTo>
                      <a:lnTo>
                        <a:pt x="1316" y="595990"/>
                      </a:lnTo>
                      <a:lnTo>
                        <a:pt x="5564" y="640172"/>
                      </a:lnTo>
                      <a:lnTo>
                        <a:pt x="12694" y="683889"/>
                      </a:lnTo>
                      <a:lnTo>
                        <a:pt x="22659" y="726988"/>
                      </a:lnTo>
                      <a:lnTo>
                        <a:pt x="35413" y="769316"/>
                      </a:lnTo>
                      <a:lnTo>
                        <a:pt x="50906" y="810720"/>
                      </a:lnTo>
                      <a:lnTo>
                        <a:pt x="69091" y="851048"/>
                      </a:lnTo>
                      <a:lnTo>
                        <a:pt x="89921" y="890147"/>
                      </a:lnTo>
                      <a:lnTo>
                        <a:pt x="113347" y="927864"/>
                      </a:lnTo>
                      <a:lnTo>
                        <a:pt x="139323" y="964046"/>
                      </a:lnTo>
                      <a:lnTo>
                        <a:pt x="167801" y="998541"/>
                      </a:lnTo>
                      <a:lnTo>
                        <a:pt x="198732" y="1031196"/>
                      </a:lnTo>
                      <a:lnTo>
                        <a:pt x="232070" y="1061859"/>
                      </a:lnTo>
                      <a:lnTo>
                        <a:pt x="267766" y="1090375"/>
                      </a:lnTo>
                      <a:lnTo>
                        <a:pt x="305773" y="1116594"/>
                      </a:lnTo>
                      <a:lnTo>
                        <a:pt x="346044" y="1140362"/>
                      </a:lnTo>
                      <a:lnTo>
                        <a:pt x="467903" y="910531"/>
                      </a:lnTo>
                      <a:lnTo>
                        <a:pt x="427856" y="885295"/>
                      </a:lnTo>
                      <a:lnTo>
                        <a:pt x="391121" y="855700"/>
                      </a:lnTo>
                      <a:lnTo>
                        <a:pt x="358072" y="822081"/>
                      </a:lnTo>
                      <a:lnTo>
                        <a:pt x="329082" y="784770"/>
                      </a:lnTo>
                      <a:lnTo>
                        <a:pt x="304525" y="744101"/>
                      </a:lnTo>
                      <a:lnTo>
                        <a:pt x="284774" y="700407"/>
                      </a:lnTo>
                      <a:lnTo>
                        <a:pt x="270203" y="654023"/>
                      </a:lnTo>
                      <a:lnTo>
                        <a:pt x="261187" y="605281"/>
                      </a:lnTo>
                      <a:lnTo>
                        <a:pt x="258099" y="554515"/>
                      </a:lnTo>
                      <a:lnTo>
                        <a:pt x="261355" y="502578"/>
                      </a:lnTo>
                      <a:lnTo>
                        <a:pt x="270860" y="452660"/>
                      </a:lnTo>
                      <a:lnTo>
                        <a:pt x="286213" y="405166"/>
                      </a:lnTo>
                      <a:lnTo>
                        <a:pt x="307017" y="360497"/>
                      </a:lnTo>
                      <a:lnTo>
                        <a:pt x="332873" y="319059"/>
                      </a:lnTo>
                      <a:lnTo>
                        <a:pt x="363382" y="281256"/>
                      </a:lnTo>
                      <a:lnTo>
                        <a:pt x="398147" y="247490"/>
                      </a:lnTo>
                      <a:lnTo>
                        <a:pt x="436767" y="218166"/>
                      </a:lnTo>
                      <a:lnTo>
                        <a:pt x="297953" y="0"/>
                      </a:lnTo>
                      <a:close/>
                    </a:path>
                  </a:pathLst>
                </a:custGeom>
                <a:solidFill>
                  <a:srgbClr val="0F80B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0"/>
                <p:cNvSpPr/>
                <p:nvPr/>
              </p:nvSpPr>
              <p:spPr>
                <a:xfrm>
                  <a:off x="5319166" y="1028506"/>
                  <a:ext cx="963294" cy="132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95" h="1327785">
                      <a:moveTo>
                        <a:pt x="121859" y="1019808"/>
                      </a:moveTo>
                      <a:lnTo>
                        <a:pt x="0" y="1249639"/>
                      </a:lnTo>
                      <a:lnTo>
                        <a:pt x="50228" y="1274328"/>
                      </a:lnTo>
                      <a:lnTo>
                        <a:pt x="99573" y="1294007"/>
                      </a:lnTo>
                      <a:lnTo>
                        <a:pt x="149067" y="1308910"/>
                      </a:lnTo>
                      <a:lnTo>
                        <a:pt x="199742" y="1319268"/>
                      </a:lnTo>
                      <a:lnTo>
                        <a:pt x="252631" y="1325312"/>
                      </a:lnTo>
                      <a:lnTo>
                        <a:pt x="308767" y="1327275"/>
                      </a:lnTo>
                      <a:lnTo>
                        <a:pt x="355301" y="1325615"/>
                      </a:lnTo>
                      <a:lnTo>
                        <a:pt x="400984" y="1320708"/>
                      </a:lnTo>
                      <a:lnTo>
                        <a:pt x="445703" y="1312664"/>
                      </a:lnTo>
                      <a:lnTo>
                        <a:pt x="489344" y="1301595"/>
                      </a:lnTo>
                      <a:lnTo>
                        <a:pt x="531794" y="1287612"/>
                      </a:lnTo>
                      <a:lnTo>
                        <a:pt x="572941" y="1270825"/>
                      </a:lnTo>
                      <a:lnTo>
                        <a:pt x="612670" y="1251344"/>
                      </a:lnTo>
                      <a:lnTo>
                        <a:pt x="650869" y="1229282"/>
                      </a:lnTo>
                      <a:lnTo>
                        <a:pt x="687424" y="1204748"/>
                      </a:lnTo>
                      <a:lnTo>
                        <a:pt x="722222" y="1177853"/>
                      </a:lnTo>
                      <a:lnTo>
                        <a:pt x="755150" y="1148708"/>
                      </a:lnTo>
                      <a:lnTo>
                        <a:pt x="786094" y="1117424"/>
                      </a:lnTo>
                      <a:lnTo>
                        <a:pt x="814942" y="1084111"/>
                      </a:lnTo>
                      <a:lnTo>
                        <a:pt x="828806" y="1065775"/>
                      </a:lnTo>
                      <a:lnTo>
                        <a:pt x="308767" y="1065775"/>
                      </a:lnTo>
                      <a:lnTo>
                        <a:pt x="258857" y="1062644"/>
                      </a:lnTo>
                      <a:lnTo>
                        <a:pt x="211038" y="1053597"/>
                      </a:lnTo>
                      <a:lnTo>
                        <a:pt x="165357" y="1039147"/>
                      </a:lnTo>
                      <a:lnTo>
                        <a:pt x="121859" y="1019808"/>
                      </a:lnTo>
                      <a:close/>
                    </a:path>
                    <a:path w="963295" h="1327785">
                      <a:moveTo>
                        <a:pt x="308767" y="0"/>
                      </a:moveTo>
                      <a:lnTo>
                        <a:pt x="308767" y="261528"/>
                      </a:lnTo>
                      <a:lnTo>
                        <a:pt x="354837" y="264247"/>
                      </a:lnTo>
                      <a:lnTo>
                        <a:pt x="399398" y="272199"/>
                      </a:lnTo>
                      <a:lnTo>
                        <a:pt x="442143" y="285077"/>
                      </a:lnTo>
                      <a:lnTo>
                        <a:pt x="482770" y="302572"/>
                      </a:lnTo>
                      <a:lnTo>
                        <a:pt x="520973" y="324377"/>
                      </a:lnTo>
                      <a:lnTo>
                        <a:pt x="556448" y="350184"/>
                      </a:lnTo>
                      <a:lnTo>
                        <a:pt x="588890" y="379686"/>
                      </a:lnTo>
                      <a:lnTo>
                        <a:pt x="617995" y="412574"/>
                      </a:lnTo>
                      <a:lnTo>
                        <a:pt x="643458" y="448541"/>
                      </a:lnTo>
                      <a:lnTo>
                        <a:pt x="664974" y="487280"/>
                      </a:lnTo>
                      <a:lnTo>
                        <a:pt x="682239" y="528482"/>
                      </a:lnTo>
                      <a:lnTo>
                        <a:pt x="694948" y="571840"/>
                      </a:lnTo>
                      <a:lnTo>
                        <a:pt x="702797" y="617045"/>
                      </a:lnTo>
                      <a:lnTo>
                        <a:pt x="705481" y="663792"/>
                      </a:lnTo>
                      <a:lnTo>
                        <a:pt x="702797" y="710480"/>
                      </a:lnTo>
                      <a:lnTo>
                        <a:pt x="694948" y="755637"/>
                      </a:lnTo>
                      <a:lnTo>
                        <a:pt x="682239" y="798953"/>
                      </a:lnTo>
                      <a:lnTo>
                        <a:pt x="664974" y="840121"/>
                      </a:lnTo>
                      <a:lnTo>
                        <a:pt x="643458" y="878832"/>
                      </a:lnTo>
                      <a:lnTo>
                        <a:pt x="617995" y="914777"/>
                      </a:lnTo>
                      <a:lnTo>
                        <a:pt x="588890" y="947648"/>
                      </a:lnTo>
                      <a:lnTo>
                        <a:pt x="556448" y="977137"/>
                      </a:lnTo>
                      <a:lnTo>
                        <a:pt x="520973" y="1002936"/>
                      </a:lnTo>
                      <a:lnTo>
                        <a:pt x="482770" y="1024735"/>
                      </a:lnTo>
                      <a:lnTo>
                        <a:pt x="442143" y="1042227"/>
                      </a:lnTo>
                      <a:lnTo>
                        <a:pt x="399398" y="1055104"/>
                      </a:lnTo>
                      <a:lnTo>
                        <a:pt x="354837" y="1063055"/>
                      </a:lnTo>
                      <a:lnTo>
                        <a:pt x="308767" y="1065775"/>
                      </a:lnTo>
                      <a:lnTo>
                        <a:pt x="828806" y="1065775"/>
                      </a:lnTo>
                      <a:lnTo>
                        <a:pt x="865894" y="1011844"/>
                      </a:lnTo>
                      <a:lnTo>
                        <a:pt x="887772" y="973111"/>
                      </a:lnTo>
                      <a:lnTo>
                        <a:pt x="907101" y="932792"/>
                      </a:lnTo>
                      <a:lnTo>
                        <a:pt x="923766" y="890999"/>
                      </a:lnTo>
                      <a:lnTo>
                        <a:pt x="937656" y="847842"/>
                      </a:lnTo>
                      <a:lnTo>
                        <a:pt x="948655" y="803432"/>
                      </a:lnTo>
                      <a:lnTo>
                        <a:pt x="956653" y="757880"/>
                      </a:lnTo>
                      <a:lnTo>
                        <a:pt x="961534" y="711296"/>
                      </a:lnTo>
                      <a:lnTo>
                        <a:pt x="963187" y="663792"/>
                      </a:lnTo>
                      <a:lnTo>
                        <a:pt x="961534" y="616589"/>
                      </a:lnTo>
                      <a:lnTo>
                        <a:pt x="956653" y="570251"/>
                      </a:lnTo>
                      <a:lnTo>
                        <a:pt x="948655" y="524890"/>
                      </a:lnTo>
                      <a:lnTo>
                        <a:pt x="937656" y="480623"/>
                      </a:lnTo>
                      <a:lnTo>
                        <a:pt x="923766" y="437564"/>
                      </a:lnTo>
                      <a:lnTo>
                        <a:pt x="907101" y="395828"/>
                      </a:lnTo>
                      <a:lnTo>
                        <a:pt x="887772" y="355529"/>
                      </a:lnTo>
                      <a:lnTo>
                        <a:pt x="865894" y="316783"/>
                      </a:lnTo>
                      <a:lnTo>
                        <a:pt x="841580" y="279705"/>
                      </a:lnTo>
                      <a:lnTo>
                        <a:pt x="814942" y="244409"/>
                      </a:lnTo>
                      <a:lnTo>
                        <a:pt x="786094" y="211010"/>
                      </a:lnTo>
                      <a:lnTo>
                        <a:pt x="755150" y="179623"/>
                      </a:lnTo>
                      <a:lnTo>
                        <a:pt x="722222" y="150362"/>
                      </a:lnTo>
                      <a:lnTo>
                        <a:pt x="687424" y="123344"/>
                      </a:lnTo>
                      <a:lnTo>
                        <a:pt x="650869" y="98682"/>
                      </a:lnTo>
                      <a:lnTo>
                        <a:pt x="612670" y="76491"/>
                      </a:lnTo>
                      <a:lnTo>
                        <a:pt x="572941" y="56886"/>
                      </a:lnTo>
                      <a:lnTo>
                        <a:pt x="531794" y="39983"/>
                      </a:lnTo>
                      <a:lnTo>
                        <a:pt x="489344" y="25895"/>
                      </a:lnTo>
                      <a:lnTo>
                        <a:pt x="445703" y="14738"/>
                      </a:lnTo>
                      <a:lnTo>
                        <a:pt x="400984" y="6627"/>
                      </a:lnTo>
                      <a:lnTo>
                        <a:pt x="355301" y="1675"/>
                      </a:lnTo>
                      <a:lnTo>
                        <a:pt x="308767" y="0"/>
                      </a:lnTo>
                      <a:close/>
                    </a:path>
                  </a:pathLst>
                </a:custGeom>
                <a:solidFill>
                  <a:srgbClr val="11375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11"/>
                <p:cNvSpPr/>
                <p:nvPr/>
              </p:nvSpPr>
              <p:spPr>
                <a:xfrm>
                  <a:off x="3882627" y="1028506"/>
                  <a:ext cx="357505" cy="32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504" h="327659">
                      <a:moveTo>
                        <a:pt x="357050" y="0"/>
                      </a:moveTo>
                      <a:lnTo>
                        <a:pt x="308717" y="1745"/>
                      </a:lnTo>
                      <a:lnTo>
                        <a:pt x="261438" y="6961"/>
                      </a:lnTo>
                      <a:lnTo>
                        <a:pt x="215213" y="15613"/>
                      </a:lnTo>
                      <a:lnTo>
                        <a:pt x="170046" y="27669"/>
                      </a:lnTo>
                      <a:lnTo>
                        <a:pt x="125939" y="43097"/>
                      </a:lnTo>
                      <a:lnTo>
                        <a:pt x="82895" y="61862"/>
                      </a:lnTo>
                      <a:lnTo>
                        <a:pt x="40914" y="83933"/>
                      </a:lnTo>
                      <a:lnTo>
                        <a:pt x="0" y="109277"/>
                      </a:lnTo>
                      <a:lnTo>
                        <a:pt x="141593" y="327444"/>
                      </a:lnTo>
                      <a:lnTo>
                        <a:pt x="179295" y="304049"/>
                      </a:lnTo>
                      <a:lnTo>
                        <a:pt x="220345" y="285634"/>
                      </a:lnTo>
                      <a:lnTo>
                        <a:pt x="264090" y="272326"/>
                      </a:lnTo>
                      <a:lnTo>
                        <a:pt x="309876" y="264248"/>
                      </a:lnTo>
                      <a:lnTo>
                        <a:pt x="357050" y="261528"/>
                      </a:lnTo>
                      <a:lnTo>
                        <a:pt x="357050" y="0"/>
                      </a:lnTo>
                      <a:close/>
                    </a:path>
                  </a:pathLst>
                </a:custGeom>
                <a:solidFill>
                  <a:srgbClr val="36A6C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12"/>
                <p:cNvSpPr/>
                <p:nvPr/>
              </p:nvSpPr>
              <p:spPr>
                <a:xfrm>
                  <a:off x="3584768" y="1137784"/>
                  <a:ext cx="723265" cy="121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264" h="1218564">
                      <a:moveTo>
                        <a:pt x="297859" y="0"/>
                      </a:moveTo>
                      <a:lnTo>
                        <a:pt x="256767" y="28790"/>
                      </a:lnTo>
                      <a:lnTo>
                        <a:pt x="218521" y="59913"/>
                      </a:lnTo>
                      <a:lnTo>
                        <a:pt x="183171" y="93250"/>
                      </a:lnTo>
                      <a:lnTo>
                        <a:pt x="150769" y="128684"/>
                      </a:lnTo>
                      <a:lnTo>
                        <a:pt x="121364" y="166098"/>
                      </a:lnTo>
                      <a:lnTo>
                        <a:pt x="95008" y="205375"/>
                      </a:lnTo>
                      <a:lnTo>
                        <a:pt x="71751" y="246396"/>
                      </a:lnTo>
                      <a:lnTo>
                        <a:pt x="51645" y="289045"/>
                      </a:lnTo>
                      <a:lnTo>
                        <a:pt x="34739" y="333204"/>
                      </a:lnTo>
                      <a:lnTo>
                        <a:pt x="21085" y="378756"/>
                      </a:lnTo>
                      <a:lnTo>
                        <a:pt x="10733" y="425583"/>
                      </a:lnTo>
                      <a:lnTo>
                        <a:pt x="3734" y="473567"/>
                      </a:lnTo>
                      <a:lnTo>
                        <a:pt x="140" y="522592"/>
                      </a:lnTo>
                      <a:lnTo>
                        <a:pt x="0" y="572540"/>
                      </a:lnTo>
                      <a:lnTo>
                        <a:pt x="3365" y="623294"/>
                      </a:lnTo>
                      <a:lnTo>
                        <a:pt x="10109" y="670298"/>
                      </a:lnTo>
                      <a:lnTo>
                        <a:pt x="19914" y="716061"/>
                      </a:lnTo>
                      <a:lnTo>
                        <a:pt x="32662" y="760484"/>
                      </a:lnTo>
                      <a:lnTo>
                        <a:pt x="48235" y="803467"/>
                      </a:lnTo>
                      <a:lnTo>
                        <a:pt x="66514" y="844912"/>
                      </a:lnTo>
                      <a:lnTo>
                        <a:pt x="87379" y="884720"/>
                      </a:lnTo>
                      <a:lnTo>
                        <a:pt x="110712" y="922792"/>
                      </a:lnTo>
                      <a:lnTo>
                        <a:pt x="136395" y="959029"/>
                      </a:lnTo>
                      <a:lnTo>
                        <a:pt x="164308" y="993332"/>
                      </a:lnTo>
                      <a:lnTo>
                        <a:pt x="194333" y="1025602"/>
                      </a:lnTo>
                      <a:lnTo>
                        <a:pt x="226352" y="1055741"/>
                      </a:lnTo>
                      <a:lnTo>
                        <a:pt x="260245" y="1083649"/>
                      </a:lnTo>
                      <a:lnTo>
                        <a:pt x="295894" y="1109228"/>
                      </a:lnTo>
                      <a:lnTo>
                        <a:pt x="333180" y="1132379"/>
                      </a:lnTo>
                      <a:lnTo>
                        <a:pt x="371984" y="1153002"/>
                      </a:lnTo>
                      <a:lnTo>
                        <a:pt x="412188" y="1170999"/>
                      </a:lnTo>
                      <a:lnTo>
                        <a:pt x="453673" y="1186272"/>
                      </a:lnTo>
                      <a:lnTo>
                        <a:pt x="496320" y="1198720"/>
                      </a:lnTo>
                      <a:lnTo>
                        <a:pt x="540010" y="1208246"/>
                      </a:lnTo>
                      <a:lnTo>
                        <a:pt x="584626" y="1214749"/>
                      </a:lnTo>
                      <a:lnTo>
                        <a:pt x="630047" y="1218133"/>
                      </a:lnTo>
                      <a:lnTo>
                        <a:pt x="676155" y="1218296"/>
                      </a:lnTo>
                      <a:lnTo>
                        <a:pt x="722832" y="1215142"/>
                      </a:lnTo>
                      <a:lnTo>
                        <a:pt x="694881" y="956497"/>
                      </a:lnTo>
                      <a:lnTo>
                        <a:pt x="654909" y="956497"/>
                      </a:lnTo>
                      <a:lnTo>
                        <a:pt x="608273" y="953778"/>
                      </a:lnTo>
                      <a:lnTo>
                        <a:pt x="563314" y="945826"/>
                      </a:lnTo>
                      <a:lnTo>
                        <a:pt x="520317" y="932950"/>
                      </a:lnTo>
                      <a:lnTo>
                        <a:pt x="479566" y="915458"/>
                      </a:lnTo>
                      <a:lnTo>
                        <a:pt x="441346" y="893659"/>
                      </a:lnTo>
                      <a:lnTo>
                        <a:pt x="405942" y="867860"/>
                      </a:lnTo>
                      <a:lnTo>
                        <a:pt x="373637" y="838371"/>
                      </a:lnTo>
                      <a:lnTo>
                        <a:pt x="344717" y="805500"/>
                      </a:lnTo>
                      <a:lnTo>
                        <a:pt x="319466" y="769554"/>
                      </a:lnTo>
                      <a:lnTo>
                        <a:pt x="298167" y="730844"/>
                      </a:lnTo>
                      <a:lnTo>
                        <a:pt x="281107" y="689676"/>
                      </a:lnTo>
                      <a:lnTo>
                        <a:pt x="268569" y="646360"/>
                      </a:lnTo>
                      <a:lnTo>
                        <a:pt x="260837" y="601203"/>
                      </a:lnTo>
                      <a:lnTo>
                        <a:pt x="258197" y="554515"/>
                      </a:lnTo>
                      <a:lnTo>
                        <a:pt x="261462" y="502578"/>
                      </a:lnTo>
                      <a:lnTo>
                        <a:pt x="271012" y="452660"/>
                      </a:lnTo>
                      <a:lnTo>
                        <a:pt x="286473" y="405166"/>
                      </a:lnTo>
                      <a:lnTo>
                        <a:pt x="307475" y="360497"/>
                      </a:lnTo>
                      <a:lnTo>
                        <a:pt x="333645" y="319059"/>
                      </a:lnTo>
                      <a:lnTo>
                        <a:pt x="364612" y="281256"/>
                      </a:lnTo>
                      <a:lnTo>
                        <a:pt x="400005" y="247490"/>
                      </a:lnTo>
                      <a:lnTo>
                        <a:pt x="439452" y="218166"/>
                      </a:lnTo>
                      <a:lnTo>
                        <a:pt x="297859" y="0"/>
                      </a:lnTo>
                      <a:close/>
                    </a:path>
                    <a:path w="723264" h="1218564">
                      <a:moveTo>
                        <a:pt x="694571" y="953632"/>
                      </a:moveTo>
                      <a:lnTo>
                        <a:pt x="685599" y="955289"/>
                      </a:lnTo>
                      <a:lnTo>
                        <a:pt x="675818" y="956139"/>
                      </a:lnTo>
                      <a:lnTo>
                        <a:pt x="665499" y="956453"/>
                      </a:lnTo>
                      <a:lnTo>
                        <a:pt x="654909" y="956497"/>
                      </a:lnTo>
                      <a:lnTo>
                        <a:pt x="694881" y="956497"/>
                      </a:lnTo>
                      <a:lnTo>
                        <a:pt x="694571" y="953632"/>
                      </a:lnTo>
                      <a:close/>
                    </a:path>
                  </a:pathLst>
                </a:custGeom>
                <a:solidFill>
                  <a:srgbClr val="0F80B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" name="object 13"/>
                <p:cNvSpPr/>
                <p:nvPr/>
              </p:nvSpPr>
              <p:spPr>
                <a:xfrm>
                  <a:off x="4239677" y="1028506"/>
                  <a:ext cx="654685" cy="132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85" h="1324610">
                      <a:moveTo>
                        <a:pt x="0" y="0"/>
                      </a:moveTo>
                      <a:lnTo>
                        <a:pt x="0" y="261528"/>
                      </a:lnTo>
                      <a:lnTo>
                        <a:pt x="46067" y="264247"/>
                      </a:lnTo>
                      <a:lnTo>
                        <a:pt x="90619" y="272199"/>
                      </a:lnTo>
                      <a:lnTo>
                        <a:pt x="133353" y="285077"/>
                      </a:lnTo>
                      <a:lnTo>
                        <a:pt x="173965" y="302572"/>
                      </a:lnTo>
                      <a:lnTo>
                        <a:pt x="212150" y="324377"/>
                      </a:lnTo>
                      <a:lnTo>
                        <a:pt x="247605" y="350184"/>
                      </a:lnTo>
                      <a:lnTo>
                        <a:pt x="280027" y="379686"/>
                      </a:lnTo>
                      <a:lnTo>
                        <a:pt x="309111" y="412574"/>
                      </a:lnTo>
                      <a:lnTo>
                        <a:pt x="334554" y="448541"/>
                      </a:lnTo>
                      <a:lnTo>
                        <a:pt x="356052" y="487280"/>
                      </a:lnTo>
                      <a:lnTo>
                        <a:pt x="373302" y="528482"/>
                      </a:lnTo>
                      <a:lnTo>
                        <a:pt x="385999" y="571840"/>
                      </a:lnTo>
                      <a:lnTo>
                        <a:pt x="393840" y="617045"/>
                      </a:lnTo>
                      <a:lnTo>
                        <a:pt x="396521" y="663792"/>
                      </a:lnTo>
                      <a:lnTo>
                        <a:pt x="393807" y="710827"/>
                      </a:lnTo>
                      <a:lnTo>
                        <a:pt x="385863" y="756323"/>
                      </a:lnTo>
                      <a:lnTo>
                        <a:pt x="372992" y="799957"/>
                      </a:lnTo>
                      <a:lnTo>
                        <a:pt x="355496" y="841407"/>
                      </a:lnTo>
                      <a:lnTo>
                        <a:pt x="333676" y="880349"/>
                      </a:lnTo>
                      <a:lnTo>
                        <a:pt x="307834" y="916462"/>
                      </a:lnTo>
                      <a:lnTo>
                        <a:pt x="278272" y="949422"/>
                      </a:lnTo>
                      <a:lnTo>
                        <a:pt x="245290" y="978907"/>
                      </a:lnTo>
                      <a:lnTo>
                        <a:pt x="209192" y="1004594"/>
                      </a:lnTo>
                      <a:lnTo>
                        <a:pt x="170279" y="1026160"/>
                      </a:lnTo>
                      <a:lnTo>
                        <a:pt x="128851" y="1043283"/>
                      </a:lnTo>
                      <a:lnTo>
                        <a:pt x="85212" y="1055641"/>
                      </a:lnTo>
                      <a:lnTo>
                        <a:pt x="39662" y="1062909"/>
                      </a:lnTo>
                      <a:lnTo>
                        <a:pt x="67923" y="1324419"/>
                      </a:lnTo>
                      <a:lnTo>
                        <a:pt x="115494" y="1317455"/>
                      </a:lnTo>
                      <a:lnTo>
                        <a:pt x="161761" y="1307323"/>
                      </a:lnTo>
                      <a:lnTo>
                        <a:pt x="206621" y="1294135"/>
                      </a:lnTo>
                      <a:lnTo>
                        <a:pt x="249969" y="1278005"/>
                      </a:lnTo>
                      <a:lnTo>
                        <a:pt x="291700" y="1259047"/>
                      </a:lnTo>
                      <a:lnTo>
                        <a:pt x="331710" y="1237375"/>
                      </a:lnTo>
                      <a:lnTo>
                        <a:pt x="369896" y="1213102"/>
                      </a:lnTo>
                      <a:lnTo>
                        <a:pt x="406151" y="1186341"/>
                      </a:lnTo>
                      <a:lnTo>
                        <a:pt x="440373" y="1157207"/>
                      </a:lnTo>
                      <a:lnTo>
                        <a:pt x="472457" y="1125813"/>
                      </a:lnTo>
                      <a:lnTo>
                        <a:pt x="502298" y="1092272"/>
                      </a:lnTo>
                      <a:lnTo>
                        <a:pt x="529793" y="1056698"/>
                      </a:lnTo>
                      <a:lnTo>
                        <a:pt x="554836" y="1019205"/>
                      </a:lnTo>
                      <a:lnTo>
                        <a:pt x="577324" y="979906"/>
                      </a:lnTo>
                      <a:lnTo>
                        <a:pt x="597151" y="938914"/>
                      </a:lnTo>
                      <a:lnTo>
                        <a:pt x="614215" y="896344"/>
                      </a:lnTo>
                      <a:lnTo>
                        <a:pt x="628410" y="852309"/>
                      </a:lnTo>
                      <a:lnTo>
                        <a:pt x="639633" y="806923"/>
                      </a:lnTo>
                      <a:lnTo>
                        <a:pt x="647778" y="760299"/>
                      </a:lnTo>
                      <a:lnTo>
                        <a:pt x="652741" y="712551"/>
                      </a:lnTo>
                      <a:lnTo>
                        <a:pt x="654419" y="663792"/>
                      </a:lnTo>
                      <a:lnTo>
                        <a:pt x="652767" y="616589"/>
                      </a:lnTo>
                      <a:lnTo>
                        <a:pt x="647885" y="570251"/>
                      </a:lnTo>
                      <a:lnTo>
                        <a:pt x="639888" y="524890"/>
                      </a:lnTo>
                      <a:lnTo>
                        <a:pt x="628888" y="480623"/>
                      </a:lnTo>
                      <a:lnTo>
                        <a:pt x="614999" y="437564"/>
                      </a:lnTo>
                      <a:lnTo>
                        <a:pt x="598333" y="395828"/>
                      </a:lnTo>
                      <a:lnTo>
                        <a:pt x="579005" y="355529"/>
                      </a:lnTo>
                      <a:lnTo>
                        <a:pt x="557127" y="316783"/>
                      </a:lnTo>
                      <a:lnTo>
                        <a:pt x="532812" y="279705"/>
                      </a:lnTo>
                      <a:lnTo>
                        <a:pt x="506174" y="244409"/>
                      </a:lnTo>
                      <a:lnTo>
                        <a:pt x="477327" y="211010"/>
                      </a:lnTo>
                      <a:lnTo>
                        <a:pt x="446382" y="179623"/>
                      </a:lnTo>
                      <a:lnTo>
                        <a:pt x="413454" y="150362"/>
                      </a:lnTo>
                      <a:lnTo>
                        <a:pt x="378656" y="123344"/>
                      </a:lnTo>
                      <a:lnTo>
                        <a:pt x="342101" y="98682"/>
                      </a:lnTo>
                      <a:lnTo>
                        <a:pt x="303903" y="76491"/>
                      </a:lnTo>
                      <a:lnTo>
                        <a:pt x="264173" y="56886"/>
                      </a:lnTo>
                      <a:lnTo>
                        <a:pt x="223027" y="39983"/>
                      </a:lnTo>
                      <a:lnTo>
                        <a:pt x="180577" y="25895"/>
                      </a:lnTo>
                      <a:lnTo>
                        <a:pt x="136935" y="14738"/>
                      </a:lnTo>
                      <a:lnTo>
                        <a:pt x="92217" y="6627"/>
                      </a:lnTo>
                      <a:lnTo>
                        <a:pt x="46534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1375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15"/>
                <p:cNvSpPr txBox="1"/>
                <p:nvPr/>
              </p:nvSpPr>
              <p:spPr>
                <a:xfrm>
                  <a:off x="4020048" y="1130823"/>
                  <a:ext cx="14859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4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9%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24" name="object 16"/>
                <p:cNvSpPr/>
                <p:nvPr/>
              </p:nvSpPr>
              <p:spPr>
                <a:xfrm>
                  <a:off x="2613404" y="1606058"/>
                  <a:ext cx="478765" cy="172171"/>
                </a:xfrm>
                <a:prstGeom prst="rect">
                  <a:avLst/>
                </a:prstGeom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7"/>
                <p:cNvSpPr txBox="1"/>
                <p:nvPr/>
              </p:nvSpPr>
              <p:spPr>
                <a:xfrm>
                  <a:off x="5419800" y="1119112"/>
                  <a:ext cx="14859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4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9%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26" name="object 18"/>
                <p:cNvSpPr txBox="1"/>
                <p:nvPr/>
              </p:nvSpPr>
              <p:spPr>
                <a:xfrm>
                  <a:off x="6796751" y="1124823"/>
                  <a:ext cx="14859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4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8%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27" name="object 19"/>
                <p:cNvSpPr txBox="1"/>
                <p:nvPr/>
              </p:nvSpPr>
              <p:spPr>
                <a:xfrm>
                  <a:off x="2680142" y="1107690"/>
                  <a:ext cx="142875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7%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28" name="object 20"/>
                <p:cNvSpPr txBox="1"/>
                <p:nvPr/>
              </p:nvSpPr>
              <p:spPr>
                <a:xfrm>
                  <a:off x="3954998" y="2101589"/>
                  <a:ext cx="188595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43%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29" name="object 21"/>
                <p:cNvSpPr txBox="1"/>
                <p:nvPr/>
              </p:nvSpPr>
              <p:spPr>
                <a:xfrm>
                  <a:off x="5102506" y="1952250"/>
                  <a:ext cx="188595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33%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0" name="object 22"/>
                <p:cNvSpPr txBox="1"/>
                <p:nvPr/>
              </p:nvSpPr>
              <p:spPr>
                <a:xfrm>
                  <a:off x="6416995" y="1521375"/>
                  <a:ext cx="184785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2</a:t>
                  </a: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7%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1" name="object 23"/>
                <p:cNvSpPr txBox="1"/>
                <p:nvPr/>
              </p:nvSpPr>
              <p:spPr>
                <a:xfrm>
                  <a:off x="2339981" y="1940819"/>
                  <a:ext cx="19304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5</a:t>
                  </a:r>
                  <a:r>
                    <a:rPr sz="600" spc="6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6</a:t>
                  </a: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2" name="object 24"/>
                <p:cNvSpPr txBox="1"/>
                <p:nvPr/>
              </p:nvSpPr>
              <p:spPr>
                <a:xfrm>
                  <a:off x="4569755" y="1860318"/>
                  <a:ext cx="19050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4</a:t>
                  </a:r>
                  <a:r>
                    <a:rPr sz="600" spc="4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9</a:t>
                  </a: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3" name="object 25"/>
                <p:cNvSpPr txBox="1"/>
                <p:nvPr/>
              </p:nvSpPr>
              <p:spPr>
                <a:xfrm>
                  <a:off x="5991924" y="1848887"/>
                  <a:ext cx="19050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5</a:t>
                  </a:r>
                  <a:r>
                    <a:rPr sz="600" spc="4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8</a:t>
                  </a: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4" name="object 26"/>
                <p:cNvSpPr txBox="1"/>
                <p:nvPr/>
              </p:nvSpPr>
              <p:spPr>
                <a:xfrm>
                  <a:off x="7386025" y="1854608"/>
                  <a:ext cx="20574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spc="65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66%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5" name="object 27"/>
                <p:cNvSpPr txBox="1"/>
                <p:nvPr/>
              </p:nvSpPr>
              <p:spPr>
                <a:xfrm>
                  <a:off x="3232465" y="1837456"/>
                  <a:ext cx="185420" cy="122555"/>
                </a:xfrm>
                <a:prstGeom prst="rect">
                  <a:avLst/>
                </a:prstGeom>
              </p:spPr>
              <p:txBody>
                <a:bodyPr vert="horz" wrap="square" lIns="0" tIns="1651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30"/>
                    </a:spcBef>
                  </a:pPr>
                  <a:r>
                    <a:rPr sz="60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3</a:t>
                  </a:r>
                  <a:r>
                    <a:rPr sz="600" spc="20" dirty="0">
                      <a:solidFill>
                        <a:srgbClr val="FFFFFF"/>
                      </a:solidFill>
                      <a:latin typeface="Arial" panose="020B0604020202020204"/>
                      <a:cs typeface="Arial" panose="020B0604020202020204"/>
                    </a:rPr>
                    <a:t>7%</a:t>
                  </a:r>
                  <a:endParaRPr sz="600">
                    <a:latin typeface="Arial" panose="020B0604020202020204"/>
                    <a:cs typeface="Arial" panose="020B0604020202020204"/>
                  </a:endParaRPr>
                </a:p>
              </p:txBody>
            </p:sp>
            <p:sp>
              <p:nvSpPr>
                <p:cNvPr id="36" name="object 28"/>
                <p:cNvSpPr/>
                <p:nvPr/>
              </p:nvSpPr>
              <p:spPr>
                <a:xfrm>
                  <a:off x="4007265" y="1608865"/>
                  <a:ext cx="104902" cy="135023"/>
                </a:xfrm>
                <a:prstGeom prst="rect">
                  <a:avLst/>
                </a:prstGeom>
                <a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29"/>
                <p:cNvSpPr/>
                <p:nvPr/>
              </p:nvSpPr>
              <p:spPr>
                <a:xfrm>
                  <a:off x="4131998" y="1606058"/>
                  <a:ext cx="113332" cy="140733"/>
                </a:xfrm>
                <a:prstGeom prst="rect">
                  <a:avLst/>
                </a:prstGeom>
                <a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30"/>
                <p:cNvSpPr/>
                <p:nvPr/>
              </p:nvSpPr>
              <p:spPr>
                <a:xfrm>
                  <a:off x="4265206" y="1606058"/>
                  <a:ext cx="243629" cy="140733"/>
                </a:xfrm>
                <a:prstGeom prst="rect">
                  <a:avLst/>
                </a:prstGeom>
                <a:blipFill>
                  <a:blip r:embed="rId9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31"/>
                <p:cNvSpPr/>
                <p:nvPr/>
              </p:nvSpPr>
              <p:spPr>
                <a:xfrm>
                  <a:off x="5367258" y="1608865"/>
                  <a:ext cx="104903" cy="135023"/>
                </a:xfrm>
                <a:prstGeom prst="rect">
                  <a:avLst/>
                </a:prstGeom>
                <a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" name="object 32"/>
                <p:cNvSpPr/>
                <p:nvPr/>
              </p:nvSpPr>
              <p:spPr>
                <a:xfrm>
                  <a:off x="5491896" y="1606058"/>
                  <a:ext cx="113428" cy="140733"/>
                </a:xfrm>
                <a:prstGeom prst="rect">
                  <a:avLst/>
                </a:prstGeom>
                <a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33"/>
                <p:cNvSpPr/>
                <p:nvPr/>
              </p:nvSpPr>
              <p:spPr>
                <a:xfrm>
                  <a:off x="5625059" y="1606058"/>
                  <a:ext cx="223793" cy="140733"/>
                </a:xfrm>
                <a:prstGeom prst="rect">
                  <a:avLst/>
                </a:prstGeom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34"/>
                <p:cNvSpPr/>
                <p:nvPr/>
              </p:nvSpPr>
              <p:spPr>
                <a:xfrm>
                  <a:off x="6766724" y="1608865"/>
                  <a:ext cx="104901" cy="135023"/>
                </a:xfrm>
                <a:prstGeom prst="rect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35"/>
                <p:cNvSpPr/>
                <p:nvPr/>
              </p:nvSpPr>
              <p:spPr>
                <a:xfrm>
                  <a:off x="6891456" y="1606058"/>
                  <a:ext cx="113428" cy="140733"/>
                </a:xfrm>
                <a:prstGeom prst="rect">
                  <a:avLst/>
                </a:prstGeom>
                <a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36"/>
                <p:cNvSpPr/>
                <p:nvPr/>
              </p:nvSpPr>
              <p:spPr>
                <a:xfrm>
                  <a:off x="7024621" y="1611768"/>
                  <a:ext cx="215456" cy="166461"/>
                </a:xfrm>
                <a:prstGeom prst="rect">
                  <a:avLst/>
                </a:prstGeom>
                <a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85"/>
                <p:cNvSpPr/>
                <p:nvPr/>
              </p:nvSpPr>
              <p:spPr>
                <a:xfrm>
                  <a:off x="7886700" y="1028700"/>
                  <a:ext cx="1181100" cy="1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100" h="1295400">
                      <a:moveTo>
                        <a:pt x="590550" y="0"/>
                      </a:moveTo>
                      <a:lnTo>
                        <a:pt x="544398" y="1948"/>
                      </a:lnTo>
                      <a:lnTo>
                        <a:pt x="499219" y="7698"/>
                      </a:lnTo>
                      <a:lnTo>
                        <a:pt x="455142" y="17106"/>
                      </a:lnTo>
                      <a:lnTo>
                        <a:pt x="412299" y="30027"/>
                      </a:lnTo>
                      <a:lnTo>
                        <a:pt x="370822" y="46317"/>
                      </a:lnTo>
                      <a:lnTo>
                        <a:pt x="330841" y="65833"/>
                      </a:lnTo>
                      <a:lnTo>
                        <a:pt x="292488" y="88430"/>
                      </a:lnTo>
                      <a:lnTo>
                        <a:pt x="255894" y="113964"/>
                      </a:lnTo>
                      <a:lnTo>
                        <a:pt x="221191" y="142292"/>
                      </a:lnTo>
                      <a:lnTo>
                        <a:pt x="188509" y="173269"/>
                      </a:lnTo>
                      <a:lnTo>
                        <a:pt x="157981" y="206752"/>
                      </a:lnTo>
                      <a:lnTo>
                        <a:pt x="129737" y="242596"/>
                      </a:lnTo>
                      <a:lnTo>
                        <a:pt x="103908" y="280658"/>
                      </a:lnTo>
                      <a:lnTo>
                        <a:pt x="80627" y="320793"/>
                      </a:lnTo>
                      <a:lnTo>
                        <a:pt x="60024" y="362858"/>
                      </a:lnTo>
                      <a:lnTo>
                        <a:pt x="42230" y="406708"/>
                      </a:lnTo>
                      <a:lnTo>
                        <a:pt x="27377" y="452199"/>
                      </a:lnTo>
                      <a:lnTo>
                        <a:pt x="15596" y="499188"/>
                      </a:lnTo>
                      <a:lnTo>
                        <a:pt x="7019" y="547530"/>
                      </a:lnTo>
                      <a:lnTo>
                        <a:pt x="1776" y="597082"/>
                      </a:lnTo>
                      <a:lnTo>
                        <a:pt x="0" y="647700"/>
                      </a:lnTo>
                      <a:lnTo>
                        <a:pt x="1776" y="698317"/>
                      </a:lnTo>
                      <a:lnTo>
                        <a:pt x="7019" y="747869"/>
                      </a:lnTo>
                      <a:lnTo>
                        <a:pt x="15596" y="796211"/>
                      </a:lnTo>
                      <a:lnTo>
                        <a:pt x="27377" y="843200"/>
                      </a:lnTo>
                      <a:lnTo>
                        <a:pt x="42230" y="888691"/>
                      </a:lnTo>
                      <a:lnTo>
                        <a:pt x="60024" y="932541"/>
                      </a:lnTo>
                      <a:lnTo>
                        <a:pt x="80627" y="974606"/>
                      </a:lnTo>
                      <a:lnTo>
                        <a:pt x="103908" y="1014741"/>
                      </a:lnTo>
                      <a:lnTo>
                        <a:pt x="129737" y="1052803"/>
                      </a:lnTo>
                      <a:lnTo>
                        <a:pt x="157981" y="1088647"/>
                      </a:lnTo>
                      <a:lnTo>
                        <a:pt x="188509" y="1122130"/>
                      </a:lnTo>
                      <a:lnTo>
                        <a:pt x="221191" y="1153107"/>
                      </a:lnTo>
                      <a:lnTo>
                        <a:pt x="255894" y="1181435"/>
                      </a:lnTo>
                      <a:lnTo>
                        <a:pt x="292488" y="1206969"/>
                      </a:lnTo>
                      <a:lnTo>
                        <a:pt x="330841" y="1229566"/>
                      </a:lnTo>
                      <a:lnTo>
                        <a:pt x="370822" y="1249082"/>
                      </a:lnTo>
                      <a:lnTo>
                        <a:pt x="412299" y="1265372"/>
                      </a:lnTo>
                      <a:lnTo>
                        <a:pt x="455142" y="1278293"/>
                      </a:lnTo>
                      <a:lnTo>
                        <a:pt x="499219" y="1287701"/>
                      </a:lnTo>
                      <a:lnTo>
                        <a:pt x="544398" y="1293451"/>
                      </a:lnTo>
                      <a:lnTo>
                        <a:pt x="590550" y="1295400"/>
                      </a:lnTo>
                      <a:lnTo>
                        <a:pt x="636701" y="1293451"/>
                      </a:lnTo>
                      <a:lnTo>
                        <a:pt x="681880" y="1287701"/>
                      </a:lnTo>
                      <a:lnTo>
                        <a:pt x="725957" y="1278293"/>
                      </a:lnTo>
                      <a:lnTo>
                        <a:pt x="768800" y="1265372"/>
                      </a:lnTo>
                      <a:lnTo>
                        <a:pt x="810277" y="1249082"/>
                      </a:lnTo>
                      <a:lnTo>
                        <a:pt x="850258" y="1229566"/>
                      </a:lnTo>
                      <a:lnTo>
                        <a:pt x="888611" y="1206969"/>
                      </a:lnTo>
                      <a:lnTo>
                        <a:pt x="925205" y="1181435"/>
                      </a:lnTo>
                      <a:lnTo>
                        <a:pt x="959908" y="1153107"/>
                      </a:lnTo>
                      <a:lnTo>
                        <a:pt x="992590" y="1122130"/>
                      </a:lnTo>
                      <a:lnTo>
                        <a:pt x="1023118" y="1088647"/>
                      </a:lnTo>
                      <a:lnTo>
                        <a:pt x="1051362" y="1052803"/>
                      </a:lnTo>
                      <a:lnTo>
                        <a:pt x="1077191" y="1014741"/>
                      </a:lnTo>
                      <a:lnTo>
                        <a:pt x="1100472" y="974606"/>
                      </a:lnTo>
                      <a:lnTo>
                        <a:pt x="1121075" y="932541"/>
                      </a:lnTo>
                      <a:lnTo>
                        <a:pt x="1138869" y="888691"/>
                      </a:lnTo>
                      <a:lnTo>
                        <a:pt x="1153722" y="843200"/>
                      </a:lnTo>
                      <a:lnTo>
                        <a:pt x="1165503" y="796211"/>
                      </a:lnTo>
                      <a:lnTo>
                        <a:pt x="1174080" y="747869"/>
                      </a:lnTo>
                      <a:lnTo>
                        <a:pt x="1179323" y="698317"/>
                      </a:lnTo>
                      <a:lnTo>
                        <a:pt x="1181100" y="647700"/>
                      </a:lnTo>
                      <a:lnTo>
                        <a:pt x="1179323" y="597082"/>
                      </a:lnTo>
                      <a:lnTo>
                        <a:pt x="1174080" y="547530"/>
                      </a:lnTo>
                      <a:lnTo>
                        <a:pt x="1165503" y="499188"/>
                      </a:lnTo>
                      <a:lnTo>
                        <a:pt x="1153722" y="452199"/>
                      </a:lnTo>
                      <a:lnTo>
                        <a:pt x="1138869" y="406708"/>
                      </a:lnTo>
                      <a:lnTo>
                        <a:pt x="1121075" y="362858"/>
                      </a:lnTo>
                      <a:lnTo>
                        <a:pt x="1100472" y="320793"/>
                      </a:lnTo>
                      <a:lnTo>
                        <a:pt x="1077191" y="280658"/>
                      </a:lnTo>
                      <a:lnTo>
                        <a:pt x="1051362" y="242596"/>
                      </a:lnTo>
                      <a:lnTo>
                        <a:pt x="1023118" y="206752"/>
                      </a:lnTo>
                      <a:lnTo>
                        <a:pt x="992590" y="173269"/>
                      </a:lnTo>
                      <a:lnTo>
                        <a:pt x="959908" y="142292"/>
                      </a:lnTo>
                      <a:lnTo>
                        <a:pt x="925205" y="113964"/>
                      </a:lnTo>
                      <a:lnTo>
                        <a:pt x="888611" y="88430"/>
                      </a:lnTo>
                      <a:lnTo>
                        <a:pt x="850258" y="65833"/>
                      </a:lnTo>
                      <a:lnTo>
                        <a:pt x="810277" y="46317"/>
                      </a:lnTo>
                      <a:lnTo>
                        <a:pt x="768800" y="30027"/>
                      </a:lnTo>
                      <a:lnTo>
                        <a:pt x="725957" y="17106"/>
                      </a:lnTo>
                      <a:lnTo>
                        <a:pt x="681880" y="7698"/>
                      </a:lnTo>
                      <a:lnTo>
                        <a:pt x="636701" y="1948"/>
                      </a:lnTo>
                      <a:lnTo>
                        <a:pt x="59055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86"/>
                <p:cNvSpPr/>
                <p:nvPr/>
              </p:nvSpPr>
              <p:spPr>
                <a:xfrm>
                  <a:off x="7886700" y="1028700"/>
                  <a:ext cx="1181100" cy="1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100" h="1295400">
                      <a:moveTo>
                        <a:pt x="0" y="647700"/>
                      </a:moveTo>
                      <a:lnTo>
                        <a:pt x="1776" y="597082"/>
                      </a:lnTo>
                      <a:lnTo>
                        <a:pt x="7019" y="547530"/>
                      </a:lnTo>
                      <a:lnTo>
                        <a:pt x="15596" y="499188"/>
                      </a:lnTo>
                      <a:lnTo>
                        <a:pt x="27377" y="452199"/>
                      </a:lnTo>
                      <a:lnTo>
                        <a:pt x="42230" y="406707"/>
                      </a:lnTo>
                      <a:lnTo>
                        <a:pt x="60024" y="362857"/>
                      </a:lnTo>
                      <a:lnTo>
                        <a:pt x="80627" y="320793"/>
                      </a:lnTo>
                      <a:lnTo>
                        <a:pt x="103908" y="280658"/>
                      </a:lnTo>
                      <a:lnTo>
                        <a:pt x="129737" y="242596"/>
                      </a:lnTo>
                      <a:lnTo>
                        <a:pt x="157981" y="206752"/>
                      </a:lnTo>
                      <a:lnTo>
                        <a:pt x="188509" y="173269"/>
                      </a:lnTo>
                      <a:lnTo>
                        <a:pt x="221191" y="142292"/>
                      </a:lnTo>
                      <a:lnTo>
                        <a:pt x="255894" y="113964"/>
                      </a:lnTo>
                      <a:lnTo>
                        <a:pt x="292488" y="88430"/>
                      </a:lnTo>
                      <a:lnTo>
                        <a:pt x="330841" y="65832"/>
                      </a:lnTo>
                      <a:lnTo>
                        <a:pt x="370822" y="46317"/>
                      </a:lnTo>
                      <a:lnTo>
                        <a:pt x="412299" y="30027"/>
                      </a:lnTo>
                      <a:lnTo>
                        <a:pt x="455142" y="17106"/>
                      </a:lnTo>
                      <a:lnTo>
                        <a:pt x="499219" y="7698"/>
                      </a:lnTo>
                      <a:lnTo>
                        <a:pt x="544398" y="1948"/>
                      </a:lnTo>
                      <a:lnTo>
                        <a:pt x="590550" y="0"/>
                      </a:lnTo>
                      <a:lnTo>
                        <a:pt x="636701" y="1948"/>
                      </a:lnTo>
                      <a:lnTo>
                        <a:pt x="681880" y="7698"/>
                      </a:lnTo>
                      <a:lnTo>
                        <a:pt x="725957" y="17106"/>
                      </a:lnTo>
                      <a:lnTo>
                        <a:pt x="768800" y="30027"/>
                      </a:lnTo>
                      <a:lnTo>
                        <a:pt x="810277" y="46317"/>
                      </a:lnTo>
                      <a:lnTo>
                        <a:pt x="850258" y="65832"/>
                      </a:lnTo>
                      <a:lnTo>
                        <a:pt x="888611" y="88430"/>
                      </a:lnTo>
                      <a:lnTo>
                        <a:pt x="925205" y="113964"/>
                      </a:lnTo>
                      <a:lnTo>
                        <a:pt x="959908" y="142292"/>
                      </a:lnTo>
                      <a:lnTo>
                        <a:pt x="992590" y="173269"/>
                      </a:lnTo>
                      <a:lnTo>
                        <a:pt x="1023118" y="206752"/>
                      </a:lnTo>
                      <a:lnTo>
                        <a:pt x="1051362" y="242596"/>
                      </a:lnTo>
                      <a:lnTo>
                        <a:pt x="1077191" y="280658"/>
                      </a:lnTo>
                      <a:lnTo>
                        <a:pt x="1100472" y="320793"/>
                      </a:lnTo>
                      <a:lnTo>
                        <a:pt x="1121075" y="362857"/>
                      </a:lnTo>
                      <a:lnTo>
                        <a:pt x="1138869" y="406707"/>
                      </a:lnTo>
                      <a:lnTo>
                        <a:pt x="1153722" y="452199"/>
                      </a:lnTo>
                      <a:lnTo>
                        <a:pt x="1165503" y="499188"/>
                      </a:lnTo>
                      <a:lnTo>
                        <a:pt x="1174080" y="547530"/>
                      </a:lnTo>
                      <a:lnTo>
                        <a:pt x="1179323" y="597082"/>
                      </a:lnTo>
                      <a:lnTo>
                        <a:pt x="1181100" y="647700"/>
                      </a:lnTo>
                      <a:lnTo>
                        <a:pt x="1179323" y="698317"/>
                      </a:lnTo>
                      <a:lnTo>
                        <a:pt x="1174080" y="747869"/>
                      </a:lnTo>
                      <a:lnTo>
                        <a:pt x="1165503" y="796211"/>
                      </a:lnTo>
                      <a:lnTo>
                        <a:pt x="1153722" y="843200"/>
                      </a:lnTo>
                      <a:lnTo>
                        <a:pt x="1138869" y="888692"/>
                      </a:lnTo>
                      <a:lnTo>
                        <a:pt x="1121075" y="932542"/>
                      </a:lnTo>
                      <a:lnTo>
                        <a:pt x="1100472" y="974606"/>
                      </a:lnTo>
                      <a:lnTo>
                        <a:pt x="1077191" y="1014741"/>
                      </a:lnTo>
                      <a:lnTo>
                        <a:pt x="1051362" y="1052803"/>
                      </a:lnTo>
                      <a:lnTo>
                        <a:pt x="1023118" y="1088647"/>
                      </a:lnTo>
                      <a:lnTo>
                        <a:pt x="992590" y="1122130"/>
                      </a:lnTo>
                      <a:lnTo>
                        <a:pt x="959908" y="1153107"/>
                      </a:lnTo>
                      <a:lnTo>
                        <a:pt x="925205" y="1181435"/>
                      </a:lnTo>
                      <a:lnTo>
                        <a:pt x="888611" y="1206970"/>
                      </a:lnTo>
                      <a:lnTo>
                        <a:pt x="850258" y="1229567"/>
                      </a:lnTo>
                      <a:lnTo>
                        <a:pt x="810277" y="1249082"/>
                      </a:lnTo>
                      <a:lnTo>
                        <a:pt x="768800" y="1265372"/>
                      </a:lnTo>
                      <a:lnTo>
                        <a:pt x="725957" y="1278293"/>
                      </a:lnTo>
                      <a:lnTo>
                        <a:pt x="681880" y="1287701"/>
                      </a:lnTo>
                      <a:lnTo>
                        <a:pt x="636701" y="1293451"/>
                      </a:lnTo>
                      <a:lnTo>
                        <a:pt x="590550" y="1295400"/>
                      </a:lnTo>
                      <a:lnTo>
                        <a:pt x="544398" y="1293451"/>
                      </a:lnTo>
                      <a:lnTo>
                        <a:pt x="499219" y="1287701"/>
                      </a:lnTo>
                      <a:lnTo>
                        <a:pt x="455142" y="1278293"/>
                      </a:lnTo>
                      <a:lnTo>
                        <a:pt x="412299" y="1265372"/>
                      </a:lnTo>
                      <a:lnTo>
                        <a:pt x="370822" y="1249082"/>
                      </a:lnTo>
                      <a:lnTo>
                        <a:pt x="330841" y="1229567"/>
                      </a:lnTo>
                      <a:lnTo>
                        <a:pt x="292488" y="1206970"/>
                      </a:lnTo>
                      <a:lnTo>
                        <a:pt x="255894" y="1181435"/>
                      </a:lnTo>
                      <a:lnTo>
                        <a:pt x="221191" y="1153107"/>
                      </a:lnTo>
                      <a:lnTo>
                        <a:pt x="188509" y="1122130"/>
                      </a:lnTo>
                      <a:lnTo>
                        <a:pt x="157981" y="1088647"/>
                      </a:lnTo>
                      <a:lnTo>
                        <a:pt x="129737" y="1052803"/>
                      </a:lnTo>
                      <a:lnTo>
                        <a:pt x="103908" y="1014741"/>
                      </a:lnTo>
                      <a:lnTo>
                        <a:pt x="80627" y="974606"/>
                      </a:lnTo>
                      <a:lnTo>
                        <a:pt x="60024" y="932542"/>
                      </a:lnTo>
                      <a:lnTo>
                        <a:pt x="42230" y="888692"/>
                      </a:lnTo>
                      <a:lnTo>
                        <a:pt x="27377" y="843200"/>
                      </a:lnTo>
                      <a:lnTo>
                        <a:pt x="15596" y="796211"/>
                      </a:lnTo>
                      <a:lnTo>
                        <a:pt x="7019" y="747869"/>
                      </a:lnTo>
                      <a:lnTo>
                        <a:pt x="1776" y="698317"/>
                      </a:lnTo>
                      <a:lnTo>
                        <a:pt x="0" y="647700"/>
                      </a:lnTo>
                      <a:close/>
                    </a:path>
                  </a:pathLst>
                </a:custGeom>
                <a:ln w="25400">
                  <a:solidFill>
                    <a:srgbClr val="385D8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" name="object 87"/>
                <p:cNvSpPr txBox="1"/>
                <p:nvPr/>
              </p:nvSpPr>
              <p:spPr>
                <a:xfrm>
                  <a:off x="8171520" y="1407640"/>
                  <a:ext cx="612775" cy="510540"/>
                </a:xfrm>
                <a:prstGeom prst="rect">
                  <a:avLst/>
                </a:prstGeom>
              </p:spPr>
              <p:txBody>
                <a:bodyPr vert="horz" wrap="square" lIns="0" tIns="22860" rIns="0" bIns="0" rtlCol="0">
                  <a:spAutoFit/>
                </a:bodyPr>
                <a:lstStyle/>
                <a:p>
                  <a:pPr marL="12700" marR="5080">
                    <a:lnSpc>
                      <a:spcPts val="1900"/>
                    </a:lnSpc>
                    <a:spcBef>
                      <a:spcPts val="180"/>
                    </a:spcBef>
                  </a:pPr>
                  <a:r>
                    <a:rPr sz="160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Ageing  </a:t>
                  </a:r>
                  <a:r>
                    <a:rPr sz="1600" spc="-4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S</a:t>
                  </a:r>
                  <a:r>
                    <a:rPr sz="1600" spc="-45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o</a:t>
                  </a:r>
                  <a:r>
                    <a:rPr sz="1600" spc="2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c</a:t>
                  </a:r>
                  <a:r>
                    <a:rPr sz="1600" spc="3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i</a:t>
                  </a:r>
                  <a:r>
                    <a:rPr sz="160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e</a:t>
                  </a:r>
                  <a:r>
                    <a:rPr sz="1600" spc="-4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t</a:t>
                  </a:r>
                  <a:r>
                    <a:rPr sz="1600" dirty="0">
                      <a:solidFill>
                        <a:srgbClr val="FFFFFF"/>
                      </a:solidFill>
                      <a:latin typeface="Calibri" panose="020F0502020204030204"/>
                      <a:cs typeface="Calibri" panose="020F0502020204030204"/>
                    </a:rPr>
                    <a:t>y</a:t>
                  </a:r>
                  <a:endParaRPr sz="1600">
                    <a:latin typeface="Calibri" panose="020F0502020204030204"/>
                    <a:cs typeface="Calibri" panose="020F0502020204030204"/>
                  </a:endParaRPr>
                </a:p>
              </p:txBody>
            </p:sp>
          </p:grpSp>
        </p:grpSp>
      </p:grpSp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2118678178"/>
              </p:ext>
            </p:extLst>
          </p:nvPr>
        </p:nvGraphicFramePr>
        <p:xfrm>
          <a:off x="8630" y="3312479"/>
          <a:ext cx="4662702" cy="33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94343" y="3496319"/>
            <a:ext cx="4914286" cy="2819048"/>
          </a:xfrm>
          <a:prstGeom prst="rect">
            <a:avLst/>
          </a:prstGeom>
        </p:spPr>
      </p:pic>
      <p:sp>
        <p:nvSpPr>
          <p:cNvPr id="55" name="object 53"/>
          <p:cNvSpPr/>
          <p:nvPr/>
        </p:nvSpPr>
        <p:spPr>
          <a:xfrm>
            <a:off x="4086729" y="3046663"/>
            <a:ext cx="4921900" cy="362347"/>
          </a:xfrm>
          <a:custGeom>
            <a:avLst/>
            <a:gdLst/>
            <a:ahLst/>
            <a:cxnLst/>
            <a:rect l="l" t="t" r="r" b="b"/>
            <a:pathLst>
              <a:path w="4406900" h="330200">
                <a:moveTo>
                  <a:pt x="0" y="0"/>
                </a:moveTo>
                <a:lnTo>
                  <a:pt x="4406900" y="0"/>
                </a:lnTo>
                <a:lnTo>
                  <a:pt x="44069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4"/>
          <p:cNvSpPr txBox="1"/>
          <p:nvPr/>
        </p:nvSpPr>
        <p:spPr>
          <a:xfrm>
            <a:off x="4160706" y="3101589"/>
            <a:ext cx="48479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Sub-optimal health promotion and disease prevention programs</a:t>
            </a:r>
            <a:endParaRPr sz="15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7" name="object 52"/>
          <p:cNvSpPr txBox="1"/>
          <p:nvPr/>
        </p:nvSpPr>
        <p:spPr>
          <a:xfrm>
            <a:off x="116171" y="2888349"/>
            <a:ext cx="3876005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400" b="1" dirty="0" smtClean="0">
                <a:latin typeface="Calibri" panose="020F0502020204030204"/>
                <a:cs typeface="Calibri" panose="020F0502020204030204"/>
              </a:rPr>
              <a:t>C</a:t>
            </a:r>
            <a:r>
              <a:rPr sz="1400" b="1" spc="5" dirty="0" smtClean="0">
                <a:latin typeface="Calibri" panose="020F0502020204030204"/>
                <a:cs typeface="Calibri" panose="020F0502020204030204"/>
              </a:rPr>
              <a:t>atastrophic </a:t>
            </a:r>
            <a:r>
              <a:rPr lang="id-ID" sz="1400" b="1" spc="5" dirty="0" smtClean="0">
                <a:latin typeface="Calibri" panose="020F0502020204030204"/>
                <a:cs typeface="Calibri" panose="020F0502020204030204"/>
              </a:rPr>
              <a:t>expenditure</a:t>
            </a:r>
            <a:r>
              <a:rPr lang="en-US" sz="1400" b="1" spc="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 smtClean="0">
                <a:latin typeface="Calibri" panose="020F0502020204030204"/>
                <a:cs typeface="Calibri" panose="020F0502020204030204"/>
              </a:rPr>
              <a:t>January </a:t>
            </a:r>
            <a:r>
              <a:rPr sz="1400" b="1" spc="-10" dirty="0" smtClean="0">
                <a:latin typeface="Calibri" panose="020F0502020204030204"/>
                <a:cs typeface="Calibri" panose="020F0502020204030204"/>
              </a:rPr>
              <a:t>- </a:t>
            </a:r>
            <a:r>
              <a:rPr lang="en-US" sz="1400" b="1" spc="15" dirty="0" smtClean="0">
                <a:latin typeface="Calibri" panose="020F0502020204030204"/>
                <a:cs typeface="Calibri" panose="020F0502020204030204"/>
              </a:rPr>
              <a:t>De</a:t>
            </a:r>
            <a:r>
              <a:rPr lang="id-ID" sz="1400" b="1" spc="15" dirty="0" smtClean="0">
                <a:latin typeface="Calibri" panose="020F0502020204030204"/>
                <a:cs typeface="Calibri" panose="020F0502020204030204"/>
              </a:rPr>
              <a:t>c</a:t>
            </a:r>
            <a:r>
              <a:rPr lang="en-US" sz="1400" b="1" spc="15" dirty="0" smtClean="0">
                <a:latin typeface="Calibri" panose="020F0502020204030204"/>
                <a:cs typeface="Calibri" panose="020F0502020204030204"/>
              </a:rPr>
              <a:t>ember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2018 </a:t>
            </a:r>
            <a:r>
              <a:rPr lang="en-US" sz="1400" b="1" spc="-15" dirty="0" smtClean="0">
                <a:latin typeface="Calibri" panose="020F0502020204030204"/>
                <a:cs typeface="Calibri" panose="020F0502020204030204"/>
              </a:rPr>
              <a:t>r</a:t>
            </a:r>
            <a:r>
              <a:rPr lang="id-ID" sz="1400" b="1" spc="-15" dirty="0" smtClean="0">
                <a:latin typeface="Calibri" panose="020F0502020204030204"/>
                <a:cs typeface="Calibri" panose="020F0502020204030204"/>
              </a:rPr>
              <a:t>eached</a:t>
            </a:r>
            <a:r>
              <a:rPr sz="1400" b="1" spc="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spc="-15" dirty="0" smtClean="0">
                <a:solidFill>
                  <a:srgbClr val="FF0000"/>
                </a:solidFill>
                <a:cs typeface="Calibri" panose="020F0502020204030204"/>
              </a:rPr>
              <a:t>20.4</a:t>
            </a:r>
            <a:r>
              <a:rPr lang="id-ID" sz="1600" b="1" spc="-15" dirty="0" smtClean="0">
                <a:solidFill>
                  <a:srgbClr val="FF0000"/>
                </a:solidFill>
                <a:cs typeface="Calibri" panose="020F0502020204030204"/>
              </a:rPr>
              <a:t> trillion IDDR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1204686" y="177409"/>
            <a:ext cx="7834903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</a:t>
            </a:r>
            <a:r>
              <a:rPr kumimoji="0" lang="id-ID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orbidity and demographic</a:t>
            </a:r>
            <a:r>
              <a:rPr kumimoji="0" lang="id-ID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transition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23440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6202" y="4872047"/>
            <a:ext cx="7056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Trade-offs are inevitable</a:t>
            </a:r>
            <a:r>
              <a:rPr lang="en-US" sz="2000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  <a:t>, and decisions will need to strike </a:t>
            </a:r>
            <a:r>
              <a:rPr lang="en-US" sz="20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the right balance </a:t>
            </a:r>
            <a:r>
              <a:rPr lang="en-US" sz="2000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  <a:t>between the proportion of the population covered, the range of services included, and the costs to be covered (Margaret Chan, 2010)</a:t>
            </a:r>
            <a:endParaRPr lang="en-US" sz="2000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3880" y="1335314"/>
            <a:ext cx="4098120" cy="33382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0602" y="2038626"/>
            <a:ext cx="34539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40"/>
              </a:spcBef>
            </a:pPr>
            <a:r>
              <a:rPr lang="id-ID" sz="2400" b="1" spc="-65" dirty="0" smtClean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cs typeface="Calibri" panose="020F0502020204030204"/>
              </a:rPr>
              <a:t>Premium-side</a:t>
            </a:r>
            <a:r>
              <a:rPr lang="en-US" sz="2400" b="1" spc="-20" dirty="0" smtClean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cs typeface="Calibri" panose="020F0502020204030204"/>
              </a:rPr>
              <a:t>: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12700" marR="246380" algn="ctr">
              <a:lnSpc>
                <a:spcPts val="3300"/>
              </a:lnSpc>
              <a:spcBef>
                <a:spcPts val="900"/>
              </a:spcBef>
            </a:pPr>
            <a:r>
              <a:rPr lang="en-US" sz="2400" i="1" spc="-30" dirty="0" smtClean="0">
                <a:solidFill>
                  <a:schemeClr val="bg1"/>
                </a:solidFill>
                <a:cs typeface="Calibri" panose="020F0502020204030204"/>
              </a:rPr>
              <a:t>Actuarial </a:t>
            </a:r>
            <a:r>
              <a:rPr lang="en-US" sz="2400" i="1" dirty="0" smtClean="0">
                <a:solidFill>
                  <a:schemeClr val="bg1"/>
                </a:solidFill>
                <a:cs typeface="Calibri" panose="020F0502020204030204"/>
              </a:rPr>
              <a:t>soundness </a:t>
            </a:r>
            <a:endParaRPr lang="id-ID" sz="2400" i="1" dirty="0" smtClean="0">
              <a:solidFill>
                <a:schemeClr val="bg1"/>
              </a:solidFill>
              <a:cs typeface="Calibri" panose="020F0502020204030204"/>
            </a:endParaRPr>
          </a:p>
          <a:p>
            <a:pPr marL="12700" marR="246380" algn="ctr">
              <a:lnSpc>
                <a:spcPts val="3300"/>
              </a:lnSpc>
              <a:spcBef>
                <a:spcPts val="900"/>
              </a:spcBef>
            </a:pPr>
            <a:r>
              <a:rPr lang="id-ID" sz="2400" spc="-20" dirty="0" smtClean="0">
                <a:solidFill>
                  <a:schemeClr val="bg1"/>
                </a:solidFill>
                <a:cs typeface="Calibri" panose="020F0502020204030204"/>
              </a:rPr>
              <a:t>is a must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84511" y="1335314"/>
            <a:ext cx="4098120" cy="333828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/>
          <p:cNvSpPr txBox="1"/>
          <p:nvPr/>
        </p:nvSpPr>
        <p:spPr>
          <a:xfrm>
            <a:off x="4775478" y="1942628"/>
            <a:ext cx="3119664" cy="215443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u="sng" spc="-6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Expenditure-side</a:t>
            </a:r>
            <a:r>
              <a:rPr sz="2400" b="1" u="sng" spc="-2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:</a:t>
            </a:r>
            <a:endParaRPr sz="2400" u="sng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ctr">
              <a:lnSpc>
                <a:spcPct val="100000"/>
              </a:lnSpc>
              <a:spcBef>
                <a:spcPts val="630"/>
              </a:spcBef>
            </a:pPr>
            <a:r>
              <a:rPr sz="2000" spc="-5" dirty="0" smtClean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JKN benefit management, agreement on the definition of 'basic health need' while considering financial affordability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84" y="6246578"/>
            <a:ext cx="90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WHO, 2010, The World Health Report: Health System Financing, the Path to UHC, Switzerland</a:t>
            </a:r>
          </a:p>
        </p:txBody>
      </p:sp>
      <p:sp>
        <p:nvSpPr>
          <p:cNvPr id="12" name="object 2"/>
          <p:cNvSpPr txBox="1">
            <a:spLocks/>
          </p:cNvSpPr>
          <p:nvPr/>
        </p:nvSpPr>
        <p:spPr bwMode="auto">
          <a:xfrm>
            <a:off x="2337458" y="-47845"/>
            <a:ext cx="6710289" cy="7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366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10160" algn="r">
              <a:spcBef>
                <a:spcPts val="100"/>
              </a:spcBef>
            </a:pPr>
            <a:r>
              <a:rPr lang="id-ID" sz="4400" b="1" dirty="0" smtClean="0">
                <a:latin typeface="Calibri" panose="020F0502020204030204"/>
                <a:cs typeface="Calibri" panose="020F0502020204030204"/>
              </a:rPr>
              <a:t>Key for sustainability</a:t>
            </a:r>
            <a:endParaRPr lang="id-ID" sz="4400" b="1" spc="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849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62526"/>
            <a:ext cx="8663880" cy="5564471"/>
          </a:xfrm>
        </p:spPr>
        <p:txBody>
          <a:bodyPr/>
          <a:lstStyle/>
          <a:p>
            <a:pPr marL="457200" lvl="0" indent="-457200" algn="just" eaLnBrk="1" fontAlgn="auto" hangingPunct="1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id-ID" sz="28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Narrow" panose="020B0606020202030204" pitchFamily="34" charset="0"/>
              </a:rPr>
              <a:t>JKN is a strategic program set by the government proven to increase quality of life by increasing access to formal healthcare, protecting the population from catastrophic health expenditure and poverty</a:t>
            </a:r>
          </a:p>
          <a:p>
            <a:pPr marL="457200" lvl="0" indent="-457200" algn="just" eaLnBrk="1" fontAlgn="auto" hangingPunct="1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id-ID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JKN requires continuous support from all stakeholders to achieve universal health coverage towards a robust health development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id-ID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We look forward to inputs and constructive critics to improve the quality of care and the sustainability of JKN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 bwMode="auto">
          <a:xfrm>
            <a:off x="2337458" y="13710"/>
            <a:ext cx="6710289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366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10160" algn="r">
              <a:spcBef>
                <a:spcPts val="100"/>
              </a:spcBef>
            </a:pPr>
            <a:r>
              <a:rPr lang="id-ID" sz="3600" b="1" dirty="0" smtClean="0">
                <a:latin typeface="Calibri" panose="020F0502020204030204"/>
                <a:cs typeface="Calibri" panose="020F0502020204030204"/>
              </a:rPr>
              <a:t>Conclusion</a:t>
            </a:r>
            <a:endParaRPr lang="id-ID" sz="3600" b="1" spc="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301916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5B0DBCA3-6F6D-4A79-8377-C1ED17FFC43F}"/>
              </a:ext>
            </a:extLst>
          </p:cNvPr>
          <p:cNvSpPr txBox="1">
            <a:spLocks/>
          </p:cNvSpPr>
          <p:nvPr/>
        </p:nvSpPr>
        <p:spPr>
          <a:xfrm>
            <a:off x="997155" y="190345"/>
            <a:ext cx="6696744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i="1" dirty="0" smtClean="0">
                <a:latin typeface="Myriad Pro" pitchFamily="34" charset="0"/>
              </a:rPr>
              <a:t>Thank you</a:t>
            </a:r>
            <a:endParaRPr lang="en-US" sz="4000" b="1" i="1" dirty="0">
              <a:latin typeface="Myriad Pro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F59943AD-887B-4EA6-B529-B3E000211182}"/>
              </a:ext>
            </a:extLst>
          </p:cNvPr>
          <p:cNvSpPr txBox="1">
            <a:spLocks/>
          </p:cNvSpPr>
          <p:nvPr/>
        </p:nvSpPr>
        <p:spPr>
          <a:xfrm>
            <a:off x="5879798" y="1725366"/>
            <a:ext cx="3082087" cy="10331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JKN is in your hands!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2313F8B-AD9D-4554-8C01-8E086D5F8A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317590"/>
            <a:ext cx="1584176" cy="76911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536D4A3F-389C-4364-8668-E2F824D7D5C6}"/>
              </a:ext>
            </a:extLst>
          </p:cNvPr>
          <p:cNvSpPr txBox="1"/>
          <p:nvPr/>
        </p:nvSpPr>
        <p:spPr>
          <a:xfrm>
            <a:off x="6906479" y="5815011"/>
            <a:ext cx="195577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www.bpjs-kesehatan.go.id</a:t>
            </a:r>
          </a:p>
        </p:txBody>
      </p:sp>
      <p:pic>
        <p:nvPicPr>
          <p:cNvPr id="25" name="Picture 33">
            <a:extLst>
              <a:ext uri="{FF2B5EF4-FFF2-40B4-BE49-F238E27FC236}">
                <a16:creationId xmlns:a16="http://schemas.microsoft.com/office/drawing/2014/main" xmlns="" id="{91D65FD4-4A19-446D-B5D3-D4C3B139AF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43" y="5557794"/>
            <a:ext cx="5708513" cy="694485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89FD3607-E57C-4E33-9276-157187D01F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0000" t="7550"/>
          <a:stretch>
            <a:fillRect/>
          </a:stretch>
        </p:blipFill>
        <p:spPr>
          <a:xfrm>
            <a:off x="4635041" y="3719526"/>
            <a:ext cx="1315374" cy="1598064"/>
          </a:xfrm>
          <a:prstGeom prst="rect">
            <a:avLst/>
          </a:prstGeom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9F0A53E8-8D0A-43D9-A210-B530DAC33F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550" r="50159"/>
          <a:stretch>
            <a:fillRect/>
          </a:stretch>
        </p:blipFill>
        <p:spPr>
          <a:xfrm>
            <a:off x="3002133" y="3718812"/>
            <a:ext cx="1315374" cy="1603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FD1A480-9AB5-4309-9BE9-04A4E1438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3" y="886456"/>
            <a:ext cx="2469169" cy="2491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6754" r="67040" b="79580"/>
          <a:stretch/>
        </p:blipFill>
        <p:spPr>
          <a:xfrm>
            <a:off x="0" y="-19051"/>
            <a:ext cx="2771776" cy="10858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674077"/>
              </p:ext>
            </p:extLst>
          </p:nvPr>
        </p:nvGraphicFramePr>
        <p:xfrm>
          <a:off x="467544" y="1662544"/>
          <a:ext cx="8280920" cy="443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866527" y="773113"/>
            <a:ext cx="788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/>
              <a:t>TODAY’S </a:t>
            </a:r>
            <a:r>
              <a:rPr lang="id-ID" b="1" dirty="0" smtClean="0"/>
              <a:t>AGENDA</a:t>
            </a:r>
            <a:endParaRPr lang="id-ID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1808" y="2953632"/>
            <a:ext cx="7620384" cy="950736"/>
            <a:chOff x="410986" y="3028731"/>
            <a:chExt cx="7620384" cy="950736"/>
          </a:xfr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10986" y="3028731"/>
              <a:ext cx="7620384" cy="95073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7397" y="3075142"/>
              <a:ext cx="7527562" cy="85791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i="0" kern="1200" dirty="0" smtClean="0"/>
                <a:t>BRIEF INTRODUCTION TO INDONESIA’S HEALTH SYSTEM</a:t>
              </a:r>
              <a:endParaRPr lang="id-ID" sz="2400" b="1" i="0" kern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352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7695493"/>
              </p:ext>
            </p:extLst>
          </p:nvPr>
        </p:nvGraphicFramePr>
        <p:xfrm>
          <a:off x="205146" y="1635607"/>
          <a:ext cx="3976629" cy="383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523349" y="1747354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dirty="0" smtClean="0">
                <a:latin typeface="Impact" charset="0"/>
                <a:ea typeface="Impact" charset="0"/>
                <a:cs typeface="Impact" charset="0"/>
              </a:rPr>
              <a:t>Individual Health</a:t>
            </a:r>
            <a:endParaRPr lang="id-ID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040" y="1176393"/>
            <a:ext cx="1988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solidFill>
                  <a:prstClr val="black"/>
                </a:solidFill>
              </a:rPr>
              <a:t>JKN </a:t>
            </a:r>
            <a:r>
              <a:rPr lang="id-ID" sz="1600" dirty="0" smtClean="0">
                <a:solidFill>
                  <a:prstClr val="black"/>
                </a:solidFill>
              </a:rPr>
              <a:t>improves financing capacity</a:t>
            </a:r>
            <a:endParaRPr lang="id-ID" sz="1600" dirty="0">
              <a:solidFill>
                <a:prstClr val="black"/>
              </a:solidFill>
              <a:latin typeface="Front Page Neue" panose="020005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51502" y="1038989"/>
            <a:ext cx="1737771" cy="122315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60927" y="2105948"/>
            <a:ext cx="762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0927" y="2514600"/>
            <a:ext cx="389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50003" y="2514600"/>
            <a:ext cx="1" cy="295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5147" y="5466999"/>
            <a:ext cx="3936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5146" y="1635607"/>
            <a:ext cx="0" cy="3831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146" y="1635607"/>
            <a:ext cx="1852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6227" y="2524898"/>
            <a:ext cx="21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i="1" dirty="0">
                <a:solidFill>
                  <a:prstClr val="black"/>
                </a:solidFill>
              </a:rPr>
              <a:t>Multiplier Effect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93756" y="2274400"/>
            <a:ext cx="1" cy="32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51502" y="2823938"/>
            <a:ext cx="1737771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The need to develop other sub-system to achieve effectiveness, efficiency, and health financing sustainability</a:t>
            </a:r>
            <a:endParaRPr lang="id-ID" sz="16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46" y="5532133"/>
            <a:ext cx="394485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Health System →</a:t>
            </a:r>
            <a:endParaRPr lang="id-ID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between sub-systems</a:t>
            </a:r>
            <a:endParaRPr lang="id-ID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Focuses on revitalising basic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 &amp; Innovative</a:t>
            </a:r>
            <a:endParaRPr lang="id-ID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451" y="1068450"/>
            <a:ext cx="2271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600" dirty="0" smtClean="0">
                <a:solidFill>
                  <a:prstClr val="black"/>
                </a:solidFill>
              </a:rPr>
              <a:t>Pres. Reg.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No 72/2012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20385" y="4343400"/>
            <a:ext cx="0" cy="44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26227" y="5464796"/>
            <a:ext cx="1863046" cy="127238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5423" y="5487757"/>
            <a:ext cx="1584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</a:rPr>
              <a:t>Support from Central &amp; Local Government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420384" y="5061969"/>
            <a:ext cx="1" cy="32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84882" y="181191"/>
            <a:ext cx="6265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b="1" dirty="0" smtClean="0">
                <a:ea typeface="Verdana" panose="020B0604030504040204" pitchFamily="34" charset="0"/>
              </a:rPr>
              <a:t>Indonesia’s Health System</a:t>
            </a:r>
            <a:endParaRPr lang="id-ID" sz="3200" b="1" dirty="0">
              <a:ea typeface="Verdana" panose="020B060403050404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60386" y="1808909"/>
            <a:ext cx="522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3654" y="1280687"/>
            <a:ext cx="1447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prstClr val="black"/>
                </a:solidFill>
              </a:rPr>
              <a:t>Programme + Strategic Purchasing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5312" y="5279287"/>
            <a:ext cx="1447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black"/>
                </a:solidFill>
              </a:rPr>
              <a:t>Programme </a:t>
            </a:r>
            <a:r>
              <a:rPr lang="id-ID" dirty="0">
                <a:solidFill>
                  <a:prstClr val="black"/>
                </a:solidFill>
              </a:rPr>
              <a:t>+ </a:t>
            </a:r>
            <a:r>
              <a:rPr lang="id-ID" dirty="0" smtClean="0">
                <a:solidFill>
                  <a:prstClr val="black"/>
                </a:solidFill>
              </a:rPr>
              <a:t>Strategic Purchasing</a:t>
            </a:r>
            <a:endParaRPr lang="id-ID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28560" y="2809157"/>
            <a:ext cx="0" cy="50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728560" y="4348493"/>
            <a:ext cx="3410" cy="606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11332" y="3402572"/>
            <a:ext cx="2027868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Effectiveness, efficiency and sustainability</a:t>
            </a:r>
            <a:endParaRPr lang="id-ID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4986" y="61923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  <a:latin typeface="Arial Black" panose="020B0A04020102020204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26550" y="93615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prstClr val="black"/>
                </a:solidFill>
                <a:latin typeface="Arial Black" panose="020B0A04020102020204" pitchFamily="34" charset="0"/>
              </a:rPr>
              <a:t>Demand</a:t>
            </a:r>
            <a:r>
              <a:rPr lang="id-ID" b="1" dirty="0">
                <a:solidFill>
                  <a:prstClr val="black"/>
                </a:solidFill>
                <a:latin typeface="Arial Black" panose="020B0A04020102020204" pitchFamily="34" charset="0"/>
              </a:rPr>
              <a:t>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9807" y="2221818"/>
            <a:ext cx="276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prstClr val="black"/>
                </a:solidFill>
              </a:rPr>
              <a:t>Contribution</a:t>
            </a:r>
            <a:endParaRPr lang="id-ID" sz="1600" dirty="0">
              <a:solidFill>
                <a:prstClr val="black"/>
              </a:solidFill>
            </a:endParaRPr>
          </a:p>
          <a:p>
            <a:pPr algn="ctr"/>
            <a:r>
              <a:rPr lang="id-ID" sz="1600" i="1" dirty="0" smtClean="0">
                <a:solidFill>
                  <a:prstClr val="black"/>
                </a:solidFill>
              </a:rPr>
              <a:t>Ability + Willingness to Pay</a:t>
            </a:r>
            <a:endParaRPr lang="id-ID" sz="1600" i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4377" y="4941168"/>
            <a:ext cx="263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black"/>
                </a:solidFill>
              </a:rPr>
              <a:t>Central + Local Budget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0690" y="6152403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 smtClean="0">
                <a:solidFill>
                  <a:srgbClr val="FF0000"/>
                </a:solidFill>
                <a:latin typeface="Impact" charset="0"/>
                <a:ea typeface="Impact" charset="0"/>
                <a:cs typeface="Impact" charset="0"/>
              </a:rPr>
              <a:t>Public Health</a:t>
            </a:r>
            <a:endParaRPr lang="id-ID" sz="2400" dirty="0">
              <a:solidFill>
                <a:srgbClr val="FF0000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60386" y="6100987"/>
            <a:ext cx="522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95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6700" y="76418"/>
            <a:ext cx="6241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 smtClean="0"/>
              <a:t>JKN </a:t>
            </a:r>
            <a:r>
              <a:rPr lang="id-ID" sz="2400" b="1" dirty="0" smtClean="0"/>
              <a:t>integrates</a:t>
            </a:r>
            <a:r>
              <a:rPr lang="en-US" sz="2400" b="1" dirty="0" smtClean="0"/>
              <a:t> health insurance schemes into </a:t>
            </a:r>
            <a:r>
              <a:rPr lang="id-ID" sz="2400" b="1" dirty="0" smtClean="0"/>
              <a:t>a single program</a:t>
            </a:r>
            <a:endParaRPr lang="en-US" sz="2400" b="1" dirty="0"/>
          </a:p>
        </p:txBody>
      </p:sp>
      <p:pic>
        <p:nvPicPr>
          <p:cNvPr id="5122" name="Picture 2" descr="Image result for jk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37" y="2920350"/>
            <a:ext cx="2355850" cy="14585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sk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3"/>
          <a:stretch/>
        </p:blipFill>
        <p:spPr bwMode="auto">
          <a:xfrm>
            <a:off x="4546162" y="1386388"/>
            <a:ext cx="2991898" cy="7624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4"/>
          <a:stretch/>
        </p:blipFill>
        <p:spPr bwMode="auto">
          <a:xfrm>
            <a:off x="7550715" y="1373686"/>
            <a:ext cx="1195301" cy="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jamsost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18" y="3162566"/>
            <a:ext cx="1222376" cy="9619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94" y="3123168"/>
            <a:ext cx="1502022" cy="10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967250"/>
            <a:ext cx="1317044" cy="7604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masyarakat misk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19" y="4967251"/>
            <a:ext cx="1141553" cy="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asab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1373686"/>
            <a:ext cx="1041400" cy="10280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1373686"/>
            <a:ext cx="1541205" cy="10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Image result for pekerja inform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0" y="4863187"/>
            <a:ext cx="2006600" cy="12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8" descr="Image result for jamkes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0" descr="Image result for jamkes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52" name="Picture 32" descr="Image result for jamkesd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0"/>
          <a:stretch/>
        </p:blipFill>
        <p:spPr bwMode="auto">
          <a:xfrm>
            <a:off x="960788" y="3336296"/>
            <a:ext cx="1454150" cy="6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854" y="3986016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dirty="0" smtClean="0"/>
              <a:t>Social health insurance run by </a:t>
            </a:r>
            <a:endParaRPr lang="en-US" sz="1200" dirty="0" smtClean="0"/>
          </a:p>
          <a:p>
            <a:pPr algn="ctr"/>
            <a:r>
              <a:rPr lang="en-US" sz="1200" dirty="0" smtClean="0"/>
              <a:t>local government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2948" y="243435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dirty="0" smtClean="0"/>
              <a:t>Social health insurance for military</a:t>
            </a:r>
            <a:r>
              <a:rPr lang="en-US" sz="1200" dirty="0" smtClean="0"/>
              <a:t> </a:t>
            </a:r>
            <a:endParaRPr lang="id-ID" sz="1200" dirty="0" smtClean="0"/>
          </a:p>
          <a:p>
            <a:pPr algn="ctr"/>
            <a:r>
              <a:rPr lang="en-US" sz="1200" dirty="0" smtClean="0"/>
              <a:t>and police </a:t>
            </a:r>
            <a:r>
              <a:rPr lang="id-ID" sz="1200" dirty="0" smtClean="0"/>
              <a:t>personnels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7573" y="4144227"/>
            <a:ext cx="318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Social insurance for private sector workers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046429" y="5755311"/>
            <a:ext cx="268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Social health insurance for the poor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7735" y="6184653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uninsured (informal workers)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0062" y="2401700"/>
            <a:ext cx="283075" cy="51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152" idx="3"/>
            <a:endCxn id="5122" idx="1"/>
          </p:cNvCxnSpPr>
          <p:nvPr/>
        </p:nvCxnSpPr>
        <p:spPr>
          <a:xfrm flipV="1">
            <a:off x="2414938" y="3649625"/>
            <a:ext cx="788199" cy="4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146" idx="3"/>
          </p:cNvCxnSpPr>
          <p:nvPr/>
        </p:nvCxnSpPr>
        <p:spPr>
          <a:xfrm flipV="1">
            <a:off x="2716350" y="4339566"/>
            <a:ext cx="474087" cy="1160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132" idx="1"/>
          </p:cNvCxnSpPr>
          <p:nvPr/>
        </p:nvCxnSpPr>
        <p:spPr>
          <a:xfrm flipH="1" flipV="1">
            <a:off x="5558987" y="4378900"/>
            <a:ext cx="552888" cy="968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28" idx="1"/>
            <a:endCxn id="5122" idx="3"/>
          </p:cNvCxnSpPr>
          <p:nvPr/>
        </p:nvCxnSpPr>
        <p:spPr>
          <a:xfrm flipH="1">
            <a:off x="5558987" y="3643541"/>
            <a:ext cx="615031" cy="60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124" idx="2"/>
          </p:cNvCxnSpPr>
          <p:nvPr/>
        </p:nvCxnSpPr>
        <p:spPr>
          <a:xfrm flipH="1">
            <a:off x="5558987" y="2148810"/>
            <a:ext cx="483124" cy="771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39152" y="2228253"/>
            <a:ext cx="2987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Social health insurance for civil servants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051593" y="4419153"/>
            <a:ext cx="268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/>
              <a:t>National Health Security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680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6</a:t>
            </a:fld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6864888"/>
              </p:ext>
            </p:extLst>
          </p:nvPr>
        </p:nvGraphicFramePr>
        <p:xfrm>
          <a:off x="313312" y="1207008"/>
          <a:ext cx="5242560" cy="521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p Arrow 5"/>
          <p:cNvSpPr/>
          <p:nvPr/>
        </p:nvSpPr>
        <p:spPr>
          <a:xfrm>
            <a:off x="2641984" y="4474464"/>
            <a:ext cx="329184" cy="39014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2989456" y="4498848"/>
            <a:ext cx="329184" cy="39014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623696" y="2834640"/>
            <a:ext cx="329184" cy="39014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2971168" y="2859024"/>
            <a:ext cx="329184" cy="39014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 rot="17765879">
            <a:off x="-508135" y="3157532"/>
            <a:ext cx="3572256" cy="716222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838178">
            <a:off x="685793" y="3206496"/>
            <a:ext cx="125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 medical indications</a:t>
            </a:r>
            <a:endParaRPr lang="en-US" sz="160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602523" y="116633"/>
            <a:ext cx="6312877" cy="785576"/>
          </a:xfrm>
        </p:spPr>
        <p:txBody>
          <a:bodyPr/>
          <a:lstStyle/>
          <a:p>
            <a:pPr algn="r"/>
            <a:r>
              <a:rPr lang="id-ID" sz="3200" b="1" dirty="0" smtClean="0"/>
              <a:t>Health care system &amp; payment under JKN scheme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32964" y="4888992"/>
            <a:ext cx="304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Commitment-based capitation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Package tariff for certain services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5422603" y="2574643"/>
            <a:ext cx="329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Diagnosis-Related Groups</a:t>
            </a:r>
          </a:p>
          <a:p>
            <a:r>
              <a:rPr lang="id-ID" dirty="0" smtClean="0"/>
              <a:t>(Indonesia Case-Based Groups/INA-CBGs)</a:t>
            </a:r>
            <a:endParaRPr lang="id-ID" dirty="0"/>
          </a:p>
        </p:txBody>
      </p:sp>
      <p:sp>
        <p:nvSpPr>
          <p:cNvPr id="3" name="Right Brace 2"/>
          <p:cNvSpPr/>
          <p:nvPr/>
        </p:nvSpPr>
        <p:spPr>
          <a:xfrm>
            <a:off x="5528930" y="4864608"/>
            <a:ext cx="297708" cy="12459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Brace 14"/>
          <p:cNvSpPr/>
          <p:nvPr/>
        </p:nvSpPr>
        <p:spPr>
          <a:xfrm>
            <a:off x="4805281" y="2077538"/>
            <a:ext cx="347475" cy="19203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466573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1808" y="2953632"/>
            <a:ext cx="7620384" cy="950736"/>
            <a:chOff x="410986" y="3028731"/>
            <a:chExt cx="7620384" cy="9507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10986" y="3028731"/>
              <a:ext cx="7620384" cy="950736"/>
            </a:xfrm>
            <a:prstGeom prst="roundRect">
              <a:avLst/>
            </a:prstGeom>
            <a:ln>
              <a:solidFill>
                <a:srgbClr val="00B050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7397" y="3075142"/>
              <a:ext cx="7527562" cy="85791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b="1" i="0" kern="1200" dirty="0" smtClean="0"/>
                <a:t>CURRENT STATUS OF JKN</a:t>
              </a:r>
              <a:endParaRPr lang="id-ID" sz="2800" b="1" i="0" kern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08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5761013"/>
            <a:ext cx="8263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en-US" altLang="en-US" sz="1200" dirty="0" smtClean="0">
                <a:solidFill>
                  <a:srgbClr val="4D4D4D"/>
                </a:solidFill>
              </a:rPr>
              <a:t>Primary care facilities include public health centers (</a:t>
            </a:r>
            <a:r>
              <a:rPr lang="en-US" altLang="en-US" sz="1200" i="1" dirty="0" err="1" smtClean="0">
                <a:solidFill>
                  <a:srgbClr val="4D4D4D"/>
                </a:solidFill>
              </a:rPr>
              <a:t>Puskesmas</a:t>
            </a:r>
            <a:r>
              <a:rPr lang="en-US" altLang="en-US" sz="1200" dirty="0" smtClean="0">
                <a:solidFill>
                  <a:srgbClr val="4D4D4D"/>
                </a:solidFill>
              </a:rPr>
              <a:t>), general practitioner</a:t>
            </a:r>
            <a:r>
              <a:rPr lang="id-ID" altLang="en-US" sz="1200" dirty="0" smtClean="0">
                <a:solidFill>
                  <a:srgbClr val="4D4D4D"/>
                </a:solidFill>
              </a:rPr>
              <a:t>, </a:t>
            </a:r>
            <a:r>
              <a:rPr lang="en-US" altLang="en-US" sz="1200" dirty="0" smtClean="0">
                <a:solidFill>
                  <a:srgbClr val="4D4D4D"/>
                </a:solidFill>
              </a:rPr>
              <a:t>clinics</a:t>
            </a:r>
            <a:r>
              <a:rPr lang="id-ID" altLang="en-US" sz="1200" dirty="0" smtClean="0">
                <a:solidFill>
                  <a:srgbClr val="4D4D4D"/>
                </a:solidFill>
              </a:rPr>
              <a:t>, </a:t>
            </a:r>
            <a:r>
              <a:rPr lang="en-US" altLang="en-US" sz="1200" dirty="0" smtClean="0">
                <a:solidFill>
                  <a:srgbClr val="4D4D4D"/>
                </a:solidFill>
              </a:rPr>
              <a:t>type D primary hospital and dentists</a:t>
            </a:r>
            <a:endParaRPr lang="id-ID" altLang="en-US" sz="1200" dirty="0" smtClean="0">
              <a:solidFill>
                <a:srgbClr val="4D4D4D"/>
              </a:solidFill>
            </a:endParaRPr>
          </a:p>
          <a:p>
            <a:pPr marL="171450" indent="-171450" eaLnBrk="1" hangingPunct="1">
              <a:spcBef>
                <a:spcPct val="0"/>
              </a:spcBef>
            </a:pPr>
            <a:r>
              <a:rPr lang="id-ID" altLang="en-US" sz="1200" dirty="0" smtClean="0">
                <a:solidFill>
                  <a:srgbClr val="4D4D4D"/>
                </a:solidFill>
              </a:rPr>
              <a:t>2018 figure unaudited</a:t>
            </a:r>
            <a:endParaRPr lang="id-ID" altLang="en-US" sz="1200" dirty="0">
              <a:solidFill>
                <a:srgbClr val="4D4D4D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284662" y="2786907"/>
            <a:ext cx="774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500" b="1">
                <a:solidFill>
                  <a:schemeClr val="bg1"/>
                </a:solidFill>
              </a:rPr>
              <a:t>20.708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51520" y="549113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4D4D4D"/>
                </a:solidFill>
              </a:rPr>
              <a:t>Notes</a:t>
            </a:r>
            <a:r>
              <a:rPr lang="id-ID" altLang="en-US" sz="1400" b="1" dirty="0" smtClean="0">
                <a:solidFill>
                  <a:srgbClr val="4D4D4D"/>
                </a:solidFill>
              </a:rPr>
              <a:t>: </a:t>
            </a:r>
            <a:endParaRPr lang="id-ID" altLang="en-US" sz="1400" b="1" dirty="0">
              <a:solidFill>
                <a:srgbClr val="4D4D4D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4592" y="1083462"/>
            <a:ext cx="3410391" cy="1079591"/>
            <a:chOff x="2545466" y="1302665"/>
            <a:chExt cx="3007897" cy="90060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545466" y="1302665"/>
              <a:ext cx="2266630" cy="798162"/>
              <a:chOff x="-4175887" y="4099471"/>
              <a:chExt cx="2266630" cy="79816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4175887" y="4099471"/>
                <a:ext cx="2266630" cy="3081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E55E0E"/>
                    </a:solidFill>
                  </a:rPr>
                  <a:t>Primary care facilities</a:t>
                </a:r>
                <a:endParaRPr lang="id-ID" sz="1200" b="1" dirty="0">
                  <a:solidFill>
                    <a:srgbClr val="E55E0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4168200" y="4307106"/>
                <a:ext cx="1546999" cy="5905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4000" b="1" dirty="0" smtClean="0">
                    <a:solidFill>
                      <a:srgbClr val="E55E0E"/>
                    </a:solidFill>
                  </a:rPr>
                  <a:t>2</a:t>
                </a:r>
                <a:r>
                  <a:rPr lang="en-US" sz="4000" b="1" dirty="0" smtClean="0">
                    <a:solidFill>
                      <a:srgbClr val="E55E0E"/>
                    </a:solidFill>
                  </a:rPr>
                  <a:t>3,019</a:t>
                </a:r>
                <a:endParaRPr lang="id-ID" sz="2800" b="1" dirty="0">
                  <a:solidFill>
                    <a:srgbClr val="E55E0E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574156" y="1997872"/>
              <a:ext cx="2979207" cy="205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E55E0E"/>
                  </a:solidFill>
                </a:rPr>
                <a:t>Source: </a:t>
              </a:r>
              <a:r>
                <a:rPr lang="id-ID" sz="1000" dirty="0" smtClean="0">
                  <a:solidFill>
                    <a:srgbClr val="E55E0E"/>
                  </a:solidFill>
                </a:rPr>
                <a:t>BPJS </a:t>
              </a:r>
              <a:r>
                <a:rPr lang="id-ID" sz="1000" dirty="0">
                  <a:solidFill>
                    <a:srgbClr val="E55E0E"/>
                  </a:solidFill>
                </a:rPr>
                <a:t>Kesehatan </a:t>
              </a:r>
              <a:r>
                <a:rPr lang="en-US" sz="1000" dirty="0" smtClean="0">
                  <a:solidFill>
                    <a:srgbClr val="E55E0E"/>
                  </a:solidFill>
                </a:rPr>
                <a:t>per March 31</a:t>
              </a:r>
              <a:r>
                <a:rPr lang="en-US" sz="1000" baseline="30000" dirty="0" smtClean="0">
                  <a:solidFill>
                    <a:srgbClr val="E55E0E"/>
                  </a:solidFill>
                </a:rPr>
                <a:t>st</a:t>
              </a:r>
              <a:r>
                <a:rPr lang="en-US" sz="1000" dirty="0" smtClean="0">
                  <a:solidFill>
                    <a:srgbClr val="E55E0E"/>
                  </a:solidFill>
                </a:rPr>
                <a:t> 2019</a:t>
              </a:r>
              <a:endParaRPr lang="id-ID" sz="700" dirty="0">
                <a:solidFill>
                  <a:srgbClr val="E55E0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7430" y="5199379"/>
            <a:ext cx="36563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</a:t>
            </a: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id-ID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Deputy of Planning &amp; Evaluation, BPJS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Kesehatan</a:t>
            </a:r>
            <a:endParaRPr lang="id-ID" sz="11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3077" y="1252761"/>
            <a:ext cx="15985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400" b="1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x-none" sz="4400" b="1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89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6036" y="1052736"/>
            <a:ext cx="31886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Secondary care facilities</a:t>
            </a:r>
            <a:endParaRPr lang="id-ID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942897" y="0"/>
            <a:ext cx="6074551" cy="6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936" tIns="53469" rIns="106936" bIns="53469" anchor="ctr"/>
          <a:lstStyle/>
          <a:p>
            <a:pPr algn="r"/>
            <a:r>
              <a:rPr lang="en-US" altLang="en-US" sz="2400" b="1" dirty="0" smtClean="0"/>
              <a:t>JKN health care facilities 2014-2019</a:t>
            </a:r>
            <a:endParaRPr lang="en-US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518883" y="3559240"/>
            <a:ext cx="183896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Number of primary care facilities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7712672" y="3443649"/>
            <a:ext cx="198644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Number of secondary care facilities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5113256" y="1910666"/>
            <a:ext cx="3377862" cy="246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E55E0E"/>
                </a:solidFill>
              </a:rPr>
              <a:t>Source: </a:t>
            </a:r>
            <a:r>
              <a:rPr lang="id-ID" sz="1000" dirty="0" smtClean="0">
                <a:solidFill>
                  <a:srgbClr val="E55E0E"/>
                </a:solidFill>
              </a:rPr>
              <a:t>BPJS </a:t>
            </a:r>
            <a:r>
              <a:rPr lang="id-ID" sz="1000" dirty="0">
                <a:solidFill>
                  <a:srgbClr val="E55E0E"/>
                </a:solidFill>
              </a:rPr>
              <a:t>Kesehatan </a:t>
            </a:r>
            <a:r>
              <a:rPr lang="en-US" sz="1000" dirty="0" smtClean="0">
                <a:solidFill>
                  <a:srgbClr val="E55E0E"/>
                </a:solidFill>
              </a:rPr>
              <a:t>per March 31</a:t>
            </a:r>
            <a:r>
              <a:rPr lang="en-US" sz="1000" baseline="30000" dirty="0" smtClean="0">
                <a:solidFill>
                  <a:srgbClr val="E55E0E"/>
                </a:solidFill>
              </a:rPr>
              <a:t>st</a:t>
            </a:r>
            <a:r>
              <a:rPr lang="en-US" sz="1000" dirty="0" smtClean="0">
                <a:solidFill>
                  <a:srgbClr val="E55E0E"/>
                </a:solidFill>
              </a:rPr>
              <a:t> 2019</a:t>
            </a:r>
            <a:endParaRPr lang="id-ID" sz="700" dirty="0">
              <a:solidFill>
                <a:srgbClr val="E55E0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289146"/>
            <a:ext cx="4893733" cy="30634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724" y="2282981"/>
            <a:ext cx="4663275" cy="3069632"/>
          </a:xfrm>
          <a:prstGeom prst="rect">
            <a:avLst/>
          </a:prstGeom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174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A1-1BB7-4CE1-8905-69C1333BE78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0" y="1598846"/>
            <a:ext cx="8865788" cy="2397637"/>
          </a:xfrm>
          <a:prstGeom prst="rect">
            <a:avLst/>
          </a:prstGeom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2560" y="4630819"/>
            <a:ext cx="3640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576972"/>
                </a:solidFill>
                <a:cs typeface="Arial" panose="020B0604020202020204" pitchFamily="34" charset="0"/>
              </a:rPr>
              <a:t>Total </a:t>
            </a:r>
            <a:r>
              <a:rPr lang="id-ID" altLang="en-US" sz="1800" b="1" dirty="0" smtClean="0">
                <a:solidFill>
                  <a:srgbClr val="576972"/>
                </a:solidFill>
                <a:cs typeface="Arial" panose="020B0604020202020204" pitchFamily="34" charset="0"/>
              </a:rPr>
              <a:t>5</a:t>
            </a:r>
            <a:r>
              <a:rPr lang="en-US" altLang="en-US" sz="1800" b="1" dirty="0" smtClean="0">
                <a:solidFill>
                  <a:srgbClr val="576972"/>
                </a:solidFill>
                <a:cs typeface="Arial" panose="020B0604020202020204" pitchFamily="34" charset="0"/>
              </a:rPr>
              <a:t> year healthcare utilization</a:t>
            </a:r>
            <a:endParaRPr lang="id-ID" altLang="en-US" sz="1800" b="1" dirty="0">
              <a:solidFill>
                <a:srgbClr val="576972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820430" y="4470412"/>
            <a:ext cx="2231789" cy="707580"/>
            <a:chOff x="3813928" y="5308804"/>
            <a:chExt cx="2016530" cy="707886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3813928" y="5308804"/>
              <a:ext cx="15345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id-ID" altLang="en-US" sz="4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874,1</a:t>
              </a:r>
              <a:endParaRPr lang="id-ID" altLang="en-US" sz="40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5056507" y="5640276"/>
              <a:ext cx="773951" cy="30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million</a:t>
              </a:r>
              <a:endParaRPr lang="id-ID" altLang="en-US" sz="1400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28686" y="5730129"/>
            <a:ext cx="3614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Source</a:t>
            </a:r>
            <a:r>
              <a:rPr lang="id-ID" altLang="en-US" sz="11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: </a:t>
            </a:r>
            <a:r>
              <a:rPr lang="id-ID" altLang="en-US" sz="11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solidFill>
                  <a:srgbClr val="595959"/>
                </a:solidFill>
                <a:cs typeface="Arial" panose="020B0604020202020204" pitchFamily="34" charset="0"/>
              </a:rPr>
              <a:t>Deputy of Planning and Evaluation BPJS </a:t>
            </a:r>
            <a:r>
              <a:rPr lang="en-US" altLang="en-US" sz="11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Kesehatan</a:t>
            </a:r>
            <a:endParaRPr lang="id-ID" altLang="en-US" sz="1100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d-ID" altLang="en-US" sz="1100" b="1" dirty="0" smtClean="0">
                <a:solidFill>
                  <a:srgbClr val="595959"/>
                </a:solidFill>
              </a:rPr>
              <a:t>Note: 2018 figure unaudited</a:t>
            </a:r>
            <a:endParaRPr lang="id-ID" altLang="en-US" sz="11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2560" y="4386793"/>
            <a:ext cx="0" cy="122413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2560" y="4388951"/>
            <a:ext cx="57067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93738" y="4398971"/>
            <a:ext cx="0" cy="121195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2560" y="5610929"/>
            <a:ext cx="57067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06442" y="4398971"/>
            <a:ext cx="0" cy="121195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06442" y="4386793"/>
            <a:ext cx="217912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06441" y="5610929"/>
            <a:ext cx="81097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585564" y="4386793"/>
            <a:ext cx="0" cy="121195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369540" y="5610929"/>
            <a:ext cx="23490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426490" y="4866885"/>
            <a:ext cx="2011363" cy="7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d-ID" alt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640.766</a:t>
            </a:r>
            <a:endParaRPr lang="id-ID" alt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6882219" y="5466913"/>
            <a:ext cx="1550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626E74"/>
                </a:solidFill>
                <a:cs typeface="Arial" panose="020B0604020202020204" pitchFamily="34" charset="0"/>
              </a:rPr>
              <a:t>Per </a:t>
            </a:r>
            <a:r>
              <a:rPr lang="en-US" altLang="en-US" sz="1200" b="1" dirty="0" smtClean="0">
                <a:solidFill>
                  <a:srgbClr val="626E74"/>
                </a:solidFill>
                <a:cs typeface="Arial" panose="020B0604020202020204" pitchFamily="34" charset="0"/>
              </a:rPr>
              <a:t>Day</a:t>
            </a:r>
            <a:endParaRPr lang="id-ID" altLang="en-US" sz="1200" b="1" dirty="0">
              <a:solidFill>
                <a:srgbClr val="626E74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6593782" y="4386793"/>
            <a:ext cx="1559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576972"/>
                </a:solidFill>
                <a:cs typeface="Arial" panose="020B0604020202020204" pitchFamily="34" charset="0"/>
              </a:rPr>
              <a:t>Avg. </a:t>
            </a:r>
            <a:r>
              <a:rPr lang="id-ID" altLang="en-US" sz="1800" b="1" dirty="0" smtClean="0">
                <a:solidFill>
                  <a:srgbClr val="576972"/>
                </a:solidFill>
              </a:rPr>
              <a:t>2018</a:t>
            </a:r>
            <a:r>
              <a:rPr lang="en-US" altLang="en-US" sz="1800" b="1" dirty="0" smtClean="0">
                <a:solidFill>
                  <a:srgbClr val="576972"/>
                </a:solidFill>
              </a:rPr>
              <a:t> </a:t>
            </a:r>
            <a:r>
              <a:rPr lang="en-US" altLang="en-US" sz="1800" b="1" dirty="0" smtClean="0">
                <a:solidFill>
                  <a:srgbClr val="576972"/>
                </a:solidFill>
                <a:cs typeface="Arial" panose="020B0604020202020204" pitchFamily="34" charset="0"/>
              </a:rPr>
              <a:t>utilization</a:t>
            </a:r>
            <a:endParaRPr lang="id-ID" altLang="en-US" sz="1800" b="1" dirty="0">
              <a:solidFill>
                <a:srgbClr val="576972"/>
              </a:solidFill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02523" y="6905"/>
            <a:ext cx="6312877" cy="785576"/>
          </a:xfrm>
        </p:spPr>
        <p:txBody>
          <a:bodyPr/>
          <a:lstStyle/>
          <a:p>
            <a:pPr algn="r"/>
            <a:r>
              <a:rPr lang="en-US" sz="3200" b="1" dirty="0" smtClean="0"/>
              <a:t>Healthcare utilization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99782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Format Standar BPJS Kesehat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 Standar BPJS Kesehatan" id="{89D531F2-761E-43BA-B1AB-37C111057264}" vid="{5E827F7B-1313-49D4-9131-C30219A13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Format Standar BPJS Kesehatan</Template>
  <TotalTime>15412</TotalTime>
  <Words>1018</Words>
  <Application>Microsoft Office PowerPoint</Application>
  <PresentationFormat>On-screen Show (4:3)</PresentationFormat>
  <Paragraphs>311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Arial Black</vt:lpstr>
      <vt:lpstr>Arial Narrow</vt:lpstr>
      <vt:lpstr>Bahnschrift Light SemiCondensed</vt:lpstr>
      <vt:lpstr>Calibri</vt:lpstr>
      <vt:lpstr>Front Page Neue</vt:lpstr>
      <vt:lpstr>Impact</vt:lpstr>
      <vt:lpstr>Myriad Pro</vt:lpstr>
      <vt:lpstr>Tahoma</vt:lpstr>
      <vt:lpstr>Verdana</vt:lpstr>
      <vt:lpstr>Format Standar BPJS Kesehatan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care system &amp; payment under JKN scheme</vt:lpstr>
      <vt:lpstr>PowerPoint Presentation</vt:lpstr>
      <vt:lpstr>PowerPoint Presentation</vt:lpstr>
      <vt:lpstr>Healthcare utilization</vt:lpstr>
      <vt:lpstr>JKN membership per June 1st 2019</vt:lpstr>
      <vt:lpstr>PowerPoint Presentation</vt:lpstr>
      <vt:lpstr>PowerPoint Presentation</vt:lpstr>
      <vt:lpstr>PowerPoint Presentation</vt:lpstr>
      <vt:lpstr>Financial sustainability</vt:lpstr>
      <vt:lpstr>Financial sustainability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BPJS</dc:creator>
  <cp:lastModifiedBy>Schremmer, Jens</cp:lastModifiedBy>
  <cp:revision>1479</cp:revision>
  <cp:lastPrinted>2019-06-27T06:28:11Z</cp:lastPrinted>
  <dcterms:created xsi:type="dcterms:W3CDTF">2015-10-09T09:43:54Z</dcterms:created>
  <dcterms:modified xsi:type="dcterms:W3CDTF">2019-06-27T06:28:29Z</dcterms:modified>
</cp:coreProperties>
</file>