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3" r:id="rId1"/>
  </p:sldMasterIdLst>
  <p:notesMasterIdLst>
    <p:notesMasterId r:id="rId12"/>
  </p:notesMasterIdLst>
  <p:handoutMasterIdLst>
    <p:handoutMasterId r:id="rId13"/>
  </p:handoutMasterIdLst>
  <p:sldIdLst>
    <p:sldId id="256" r:id="rId2"/>
    <p:sldId id="376" r:id="rId3"/>
    <p:sldId id="365" r:id="rId4"/>
    <p:sldId id="346" r:id="rId5"/>
    <p:sldId id="366" r:id="rId6"/>
    <p:sldId id="371" r:id="rId7"/>
    <p:sldId id="372" r:id="rId8"/>
    <p:sldId id="374" r:id="rId9"/>
    <p:sldId id="375" r:id="rId10"/>
    <p:sldId id="364" r:id="rId11"/>
  </p:sldIdLst>
  <p:sldSz cx="12192000" cy="6858000"/>
  <p:notesSz cx="6735763" cy="98663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  <p15:guide id="3" orient="horz" pos="2304" userDrawn="1">
          <p15:clr>
            <a:srgbClr val="A4A3A4"/>
          </p15:clr>
        </p15:guide>
        <p15:guide id="4" pos="396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465" autoAdjust="0"/>
    <p:restoredTop sz="94660" autoAdjust="0"/>
  </p:normalViewPr>
  <p:slideViewPr>
    <p:cSldViewPr>
      <p:cViewPr varScale="1">
        <p:scale>
          <a:sx n="113" d="100"/>
          <a:sy n="113" d="100"/>
        </p:scale>
        <p:origin x="-402" y="-96"/>
      </p:cViewPr>
      <p:guideLst>
        <p:guide orient="horz" pos="2160"/>
        <p:guide orient="horz" pos="2304"/>
        <p:guide pos="3840"/>
        <p:guide pos="3968"/>
      </p:guideLst>
    </p:cSldViewPr>
  </p:slideViewPr>
  <p:outlineViewPr>
    <p:cViewPr>
      <p:scale>
        <a:sx n="33" d="100"/>
        <a:sy n="33" d="100"/>
      </p:scale>
      <p:origin x="0" y="6564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316"/>
          </a:xfrm>
          <a:prstGeom prst="rect">
            <a:avLst/>
          </a:prstGeom>
        </p:spPr>
        <p:txBody>
          <a:bodyPr vert="horz" lIns="93497" tIns="46749" rIns="93497" bIns="4674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15374" y="0"/>
            <a:ext cx="2918831" cy="493316"/>
          </a:xfrm>
          <a:prstGeom prst="rect">
            <a:avLst/>
          </a:prstGeom>
        </p:spPr>
        <p:txBody>
          <a:bodyPr vert="horz" lIns="93497" tIns="46749" rIns="93497" bIns="46749" rtlCol="0"/>
          <a:lstStyle>
            <a:lvl1pPr algn="r">
              <a:defRPr sz="1200"/>
            </a:lvl1pPr>
          </a:lstStyle>
          <a:p>
            <a:fld id="{F886F13B-A8FE-4728-910B-318D7768F28A}" type="datetimeFigureOut">
              <a:rPr lang="en-US" smtClean="0"/>
              <a:pPr/>
              <a:t>10/22/2019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371285"/>
            <a:ext cx="2918831" cy="493316"/>
          </a:xfrm>
          <a:prstGeom prst="rect">
            <a:avLst/>
          </a:prstGeom>
        </p:spPr>
        <p:txBody>
          <a:bodyPr vert="horz" lIns="93497" tIns="46749" rIns="93497" bIns="4674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15374" y="9371285"/>
            <a:ext cx="2918831" cy="493316"/>
          </a:xfrm>
          <a:prstGeom prst="rect">
            <a:avLst/>
          </a:prstGeom>
        </p:spPr>
        <p:txBody>
          <a:bodyPr vert="horz" lIns="93497" tIns="46749" rIns="93497" bIns="46749" rtlCol="0" anchor="b"/>
          <a:lstStyle>
            <a:lvl1pPr algn="r">
              <a:defRPr sz="1200"/>
            </a:lvl1pPr>
          </a:lstStyle>
          <a:p>
            <a:fld id="{B5C210D5-EC21-4847-88C6-A5233C1CFF3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39261630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316"/>
          </a:xfrm>
          <a:prstGeom prst="rect">
            <a:avLst/>
          </a:prstGeom>
        </p:spPr>
        <p:txBody>
          <a:bodyPr vert="horz" lIns="93497" tIns="46749" rIns="93497" bIns="4674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15374" y="0"/>
            <a:ext cx="2918831" cy="493316"/>
          </a:xfrm>
          <a:prstGeom prst="rect">
            <a:avLst/>
          </a:prstGeom>
        </p:spPr>
        <p:txBody>
          <a:bodyPr vert="horz" lIns="93497" tIns="46749" rIns="93497" bIns="46749" rtlCol="0"/>
          <a:lstStyle>
            <a:lvl1pPr algn="r">
              <a:defRPr sz="1200"/>
            </a:lvl1pPr>
          </a:lstStyle>
          <a:p>
            <a:fld id="{F598CA93-7E0F-4A38-83E8-D6F095163060}" type="datetimeFigureOut">
              <a:rPr lang="en-US" smtClean="0"/>
              <a:pPr/>
              <a:t>10/22/2019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9375" y="739775"/>
            <a:ext cx="657701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497" tIns="46749" rIns="93497" bIns="4674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3577" y="4686500"/>
            <a:ext cx="5388610" cy="4439841"/>
          </a:xfrm>
          <a:prstGeom prst="rect">
            <a:avLst/>
          </a:prstGeom>
        </p:spPr>
        <p:txBody>
          <a:bodyPr vert="horz" lIns="93497" tIns="46749" rIns="93497" bIns="46749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71285"/>
            <a:ext cx="2918831" cy="493316"/>
          </a:xfrm>
          <a:prstGeom prst="rect">
            <a:avLst/>
          </a:prstGeom>
        </p:spPr>
        <p:txBody>
          <a:bodyPr vert="horz" lIns="93497" tIns="46749" rIns="93497" bIns="4674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15374" y="9371285"/>
            <a:ext cx="2918831" cy="493316"/>
          </a:xfrm>
          <a:prstGeom prst="rect">
            <a:avLst/>
          </a:prstGeom>
        </p:spPr>
        <p:txBody>
          <a:bodyPr vert="horz" lIns="93497" tIns="46749" rIns="93497" bIns="46749" rtlCol="0" anchor="b"/>
          <a:lstStyle>
            <a:lvl1pPr algn="r">
              <a:defRPr sz="1200"/>
            </a:lvl1pPr>
          </a:lstStyle>
          <a:p>
            <a:fld id="{DF6A6117-3165-4A1E-AC40-BDD829DE237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1368349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 useBgFill="1">
        <p:nvSpPr>
          <p:cNvPr id="8" name="Rounded Rectangle 7"/>
          <p:cNvSpPr/>
          <p:nvPr/>
        </p:nvSpPr>
        <p:spPr>
          <a:xfrm>
            <a:off x="121920" y="101600"/>
            <a:ext cx="1194816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460587" y="2942602"/>
            <a:ext cx="9530575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2" name="Rectangle 11"/>
          <p:cNvSpPr/>
          <p:nvPr/>
        </p:nvSpPr>
        <p:spPr>
          <a:xfrm>
            <a:off x="10096869" y="2944634"/>
            <a:ext cx="1587131" cy="2459736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3" name="Rectangle 12"/>
          <p:cNvSpPr/>
          <p:nvPr/>
        </p:nvSpPr>
        <p:spPr>
          <a:xfrm>
            <a:off x="10283619" y="3136658"/>
            <a:ext cx="1213632" cy="2075688"/>
          </a:xfrm>
          <a:prstGeom prst="rect">
            <a:avLst/>
          </a:prstGeom>
          <a:solidFill>
            <a:schemeClr val="accent3">
              <a:alpha val="70000"/>
            </a:schemeClr>
          </a:solidFill>
          <a:ln w="635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4" name="Rectangle 13"/>
          <p:cNvSpPr/>
          <p:nvPr/>
        </p:nvSpPr>
        <p:spPr>
          <a:xfrm>
            <a:off x="593978" y="3055622"/>
            <a:ext cx="9263793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82435" y="4625268"/>
            <a:ext cx="1016000" cy="457200"/>
          </a:xfrm>
        </p:spPr>
        <p:txBody>
          <a:bodyPr/>
          <a:lstStyle>
            <a:lvl1pPr algn="ctr">
              <a:defRPr sz="28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22429" y="4559277"/>
            <a:ext cx="9006888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0" name="Rectangle 9"/>
          <p:cNvSpPr/>
          <p:nvPr/>
        </p:nvSpPr>
        <p:spPr>
          <a:xfrm>
            <a:off x="718628" y="3139440"/>
            <a:ext cx="9014491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073" y="4648200"/>
            <a:ext cx="8737600" cy="457200"/>
          </a:xfrm>
        </p:spPr>
        <p:txBody>
          <a:bodyPr>
            <a:normAutofit/>
          </a:bodyPr>
          <a:lstStyle>
            <a:lvl1pPr marL="0" indent="0" algn="ctr">
              <a:buNone/>
              <a:defRPr sz="1800" cap="all" spc="300" baseline="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x-none" smtClean="0"/>
              <a:t>Click to edit Master subtitle style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6273" y="3227034"/>
            <a:ext cx="8839200" cy="1219201"/>
          </a:xfrm>
        </p:spPr>
        <p:txBody>
          <a:bodyPr anchor="b" anchorCtr="0">
            <a:noAutofit/>
          </a:bodyPr>
          <a:lstStyle>
            <a:lvl1pPr>
              <a:defRPr sz="40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x-none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148936" y="228600"/>
            <a:ext cx="2479040" cy="6122634"/>
          </a:xfrm>
          <a:prstGeom prst="rect">
            <a:avLst/>
          </a:prstGeom>
          <a:solidFill>
            <a:srgbClr val="FFFFFF">
              <a:alpha val="85000"/>
            </a:srgb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9273634" y="351410"/>
            <a:ext cx="2229647" cy="587701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398103" y="395428"/>
            <a:ext cx="1980708" cy="5788981"/>
          </a:xfrm>
        </p:spPr>
        <p:txBody>
          <a:bodyPr vert="eaVert"/>
          <a:lstStyle/>
          <a:p>
            <a:r>
              <a:rPr lang="x-none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381000"/>
            <a:ext cx="8229600" cy="5791201"/>
          </a:xfrm>
        </p:spPr>
        <p:txBody>
          <a:bodyPr vert="eaVert"/>
          <a:lstStyle/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Shape 70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71" name="Shape 71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2" name="Shape 72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 useBgFill="1">
        <p:nvSpPr>
          <p:cNvPr id="8" name="Rounded Rectangle 7"/>
          <p:cNvSpPr/>
          <p:nvPr/>
        </p:nvSpPr>
        <p:spPr>
          <a:xfrm>
            <a:off x="121920" y="101600"/>
            <a:ext cx="1194816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10/22/2019</a:t>
            </a:fld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602635" y="2946400"/>
            <a:ext cx="11020213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6" name="Rectangle 15"/>
          <p:cNvSpPr/>
          <p:nvPr/>
        </p:nvSpPr>
        <p:spPr>
          <a:xfrm>
            <a:off x="756875" y="3048000"/>
            <a:ext cx="10711733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1941" y="3200400"/>
            <a:ext cx="10261600" cy="1295401"/>
          </a:xfrm>
        </p:spPr>
        <p:txBody>
          <a:bodyPr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lang="en-US" sz="4000" kern="1200" cap="all" baseline="0" dirty="0"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x-none" smtClean="0"/>
              <a:t>Click to edit Master title style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900661" y="4541521"/>
            <a:ext cx="10424160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81941" y="4607511"/>
            <a:ext cx="10261600" cy="523783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14" name="Rectangle 13"/>
          <p:cNvSpPr/>
          <p:nvPr/>
        </p:nvSpPr>
        <p:spPr>
          <a:xfrm>
            <a:off x="901010" y="3124200"/>
            <a:ext cx="10423465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8171" y="408373"/>
            <a:ext cx="11014229" cy="1039427"/>
          </a:xfrm>
        </p:spPr>
        <p:txBody>
          <a:bodyPr/>
          <a:lstStyle/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68171" y="1719071"/>
            <a:ext cx="53848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719071"/>
            <a:ext cx="53848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8171" y="408373"/>
            <a:ext cx="11014229" cy="1039427"/>
          </a:xfrm>
        </p:spPr>
        <p:txBody>
          <a:bodyPr/>
          <a:lstStyle>
            <a:lvl1pPr>
              <a:defRPr/>
            </a:lvl1pPr>
          </a:lstStyle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68171" y="1722438"/>
            <a:ext cx="5386917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8171" y="2438400"/>
            <a:ext cx="5386917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722438"/>
            <a:ext cx="5389033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438400"/>
            <a:ext cx="5389033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10/22/2019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10/22/2019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 useBgFill="1">
        <p:nvSpPr>
          <p:cNvPr id="11" name="Rounded Rectangle 10"/>
          <p:cNvSpPr/>
          <p:nvPr/>
        </p:nvSpPr>
        <p:spPr>
          <a:xfrm>
            <a:off x="121920" y="101600"/>
            <a:ext cx="1194816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10/22/2019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 useBgFill="1">
        <p:nvSpPr>
          <p:cNvPr id="12" name="Rounded Rectangle 11"/>
          <p:cNvSpPr/>
          <p:nvPr/>
        </p:nvSpPr>
        <p:spPr>
          <a:xfrm>
            <a:off x="121920" y="101600"/>
            <a:ext cx="1194816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1600" y="685800"/>
            <a:ext cx="6096000" cy="525780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46712" y="1505712"/>
            <a:ext cx="3622088" cy="3523488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0" name="Rectangle 9"/>
          <p:cNvSpPr/>
          <p:nvPr/>
        </p:nvSpPr>
        <p:spPr>
          <a:xfrm>
            <a:off x="902254" y="1642472"/>
            <a:ext cx="3311005" cy="3234328"/>
          </a:xfrm>
          <a:prstGeom prst="rect">
            <a:avLst/>
          </a:prstGeom>
          <a:solidFill>
            <a:srgbClr val="FFFFFF"/>
          </a:solidFill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5334" y="2971800"/>
            <a:ext cx="3064845" cy="1752600"/>
          </a:xfrm>
        </p:spPr>
        <p:txBody>
          <a:bodyPr/>
          <a:lstStyle>
            <a:lvl1pPr marL="0" indent="0">
              <a:spcBef>
                <a:spcPts val="400"/>
              </a:spcBef>
              <a:buNone/>
              <a:defRPr sz="140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5334" y="1734312"/>
            <a:ext cx="3064845" cy="1191620"/>
          </a:xfrm>
        </p:spPr>
        <p:txBody>
          <a:bodyPr anchor="b">
            <a:normAutofit/>
          </a:bodyPr>
          <a:lstStyle>
            <a:lvl1pPr algn="l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x-none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 useBgFill="1">
        <p:nvSpPr>
          <p:cNvPr id="9" name="Rounded Rectangle 8"/>
          <p:cNvSpPr/>
          <p:nvPr/>
        </p:nvSpPr>
        <p:spPr>
          <a:xfrm>
            <a:off x="121920" y="101600"/>
            <a:ext cx="1194816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914400" y="621437"/>
            <a:ext cx="10363200" cy="4331564"/>
          </a:xfrm>
          <a:solidFill>
            <a:schemeClr val="bg2"/>
          </a:solidFill>
          <a:ln>
            <a:noFill/>
          </a:ln>
          <a:effectLst>
            <a:softEdge rad="12700"/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x-none" smtClean="0"/>
              <a:t>Drag picture to placeholder or click icon to add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10/22/2019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14400" y="4953000"/>
            <a:ext cx="10363200" cy="13716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2" name="Rectangle 11"/>
          <p:cNvSpPr/>
          <p:nvPr/>
        </p:nvSpPr>
        <p:spPr>
          <a:xfrm>
            <a:off x="1016000" y="5029200"/>
            <a:ext cx="10134353" cy="1202924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1219200" y="5638800"/>
            <a:ext cx="9771352" cy="451696"/>
          </a:xfrm>
          <a:prstGeom prst="rect">
            <a:avLst/>
          </a:prstGeom>
          <a:solidFill>
            <a:schemeClr val="accent1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1" name="Rectangle 10"/>
          <p:cNvSpPr/>
          <p:nvPr/>
        </p:nvSpPr>
        <p:spPr>
          <a:xfrm>
            <a:off x="807452" y="5074920"/>
            <a:ext cx="10594848" cy="1097280"/>
          </a:xfrm>
          <a:prstGeom prst="rect">
            <a:avLst/>
          </a:prstGeom>
          <a:noFill/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75052" y="5656557"/>
            <a:ext cx="9659648" cy="401715"/>
          </a:xfrm>
        </p:spPr>
        <p:txBody>
          <a:bodyPr anchor="ctr">
            <a:normAutofit/>
          </a:bodyPr>
          <a:lstStyle>
            <a:lvl1pPr marL="0" indent="0" algn="ctr">
              <a:buNone/>
              <a:defRPr sz="15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5105401"/>
            <a:ext cx="9771352" cy="523043"/>
          </a:xfrm>
        </p:spPr>
        <p:txBody>
          <a:bodyPr anchor="ctr" anchorCtr="0"/>
          <a:lstStyle>
            <a:lvl1pPr algn="ctr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x-none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 cstate="print">
            <a:lum/>
          </a:blip>
          <a:srcRect/>
          <a:stretch>
            <a:fillRect l="-15000" r="-1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 useBgFill="1">
        <p:nvSpPr>
          <p:cNvPr id="7" name="Rounded Rectangle 6"/>
          <p:cNvSpPr/>
          <p:nvPr/>
        </p:nvSpPr>
        <p:spPr>
          <a:xfrm>
            <a:off x="121920" y="101600"/>
            <a:ext cx="1194816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752601"/>
            <a:ext cx="109728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365760" y="278166"/>
            <a:ext cx="11460480" cy="132588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497151" y="372862"/>
            <a:ext cx="11174027" cy="111858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68171" y="408373"/>
            <a:ext cx="11014229" cy="103942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x-none" smtClean="0"/>
              <a:t>Click to edit Master title style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4" r:id="rId1"/>
    <p:sldLayoutId id="2147483725" r:id="rId2"/>
    <p:sldLayoutId id="2147483726" r:id="rId3"/>
    <p:sldLayoutId id="2147483727" r:id="rId4"/>
    <p:sldLayoutId id="2147483728" r:id="rId5"/>
    <p:sldLayoutId id="2147483729" r:id="rId6"/>
    <p:sldLayoutId id="2147483730" r:id="rId7"/>
    <p:sldLayoutId id="2147483731" r:id="rId8"/>
    <p:sldLayoutId id="2147483732" r:id="rId9"/>
    <p:sldLayoutId id="2147483733" r:id="rId10"/>
    <p:sldLayoutId id="2147483734" r:id="rId11"/>
    <p:sldLayoutId id="2147483735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3500" kern="1200" cap="all" baseline="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sigmaweb.org/publications/Principles-of-Public-Administration_Edition-2017_ENG.pdf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676400" y="2819400"/>
            <a:ext cx="876300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a-GE" sz="4000" b="1" dirty="0" smtClean="0">
                <a:latin typeface="Sylfaen" pitchFamily="18" charset="0"/>
              </a:rPr>
              <a:t>საქართველოს საჯარო სამართლის იურიდიული პირების კატეგორიაზაცია</a:t>
            </a:r>
            <a:endParaRPr lang="en-US" sz="4000" b="1" dirty="0">
              <a:latin typeface="Sylfaen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20341" y="5943600"/>
            <a:ext cx="714490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spcBef>
                <a:spcPct val="0"/>
              </a:spcBef>
            </a:pPr>
            <a:r>
              <a:rPr lang="en-US" sz="2000" cap="all" dirty="0" smtClean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 </a:t>
            </a:r>
            <a:r>
              <a:rPr lang="ka-GE" sz="2000" cap="all" dirty="0" smtClean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საჯარო სამსახურის ბიუროს უფროსი - ეკატერინე ქარდავა</a:t>
            </a:r>
            <a:endParaRPr lang="ka-GE" sz="2000" cap="all" dirty="0">
              <a:solidFill>
                <a:schemeClr val="bg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362200" y="4800600"/>
            <a:ext cx="7086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a-GE" sz="2400" b="1" dirty="0" smtClean="0">
                <a:latin typeface="Sylfaen" pitchFamily="18" charset="0"/>
              </a:rPr>
              <a:t>კატეგორიები</a:t>
            </a:r>
            <a:endParaRPr lang="en-US" sz="2400" b="1" dirty="0">
              <a:latin typeface="Sylfaen" pitchFamily="18" charset="0"/>
            </a:endParaRPr>
          </a:p>
        </p:txBody>
      </p:sp>
      <p:pic>
        <p:nvPicPr>
          <p:cNvPr id="6" name="Picture 5" descr="logo sajaro biuro-0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800600" y="533400"/>
            <a:ext cx="2057400" cy="2057400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11600263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2209800"/>
            <a:ext cx="10210800" cy="1295399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ka-GE" sz="5400" dirty="0" smtClean="0"/>
              <a:t>მადლობა ყურადღებისთვის!</a:t>
            </a:r>
            <a:endParaRPr lang="en-US" sz="5400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dirty="0" smtClean="0"/>
              <a:t>საჯარო სამართლის იურიდიული პირი (სსიპ)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371600"/>
            <a:ext cx="10972800" cy="4373563"/>
          </a:xfrm>
        </p:spPr>
        <p:txBody>
          <a:bodyPr>
            <a:normAutofit fontScale="85000" lnSpcReduction="10000"/>
          </a:bodyPr>
          <a:lstStyle/>
          <a:p>
            <a:pPr algn="just"/>
            <a:r>
              <a:rPr lang="ka-GE" dirty="0" smtClean="0"/>
              <a:t>სსიპ წარმოადგენს ორგანიზაციულად დამოუკიდებელ საჯარო დაწესებულებას, რომელიც სახელმწიფოს კონტროლით დამოუკიდებლად ახორციელებს პოლიტიკურ, სახელმწიფოებრივ, სოციალურ, საგანმანათლებლო, კულტურულ და სხვა საჯარო საქმიანობას</a:t>
            </a:r>
          </a:p>
          <a:p>
            <a:pPr algn="just"/>
            <a:endParaRPr lang="ka-GE" dirty="0" smtClean="0"/>
          </a:p>
          <a:p>
            <a:pPr algn="just"/>
            <a:r>
              <a:rPr lang="ka-GE" dirty="0" smtClean="0"/>
              <a:t>პოლიტიკის შემუშავების ფუნქცია უზრუნველყოფილია კანონით</a:t>
            </a:r>
          </a:p>
          <a:p>
            <a:pPr algn="just"/>
            <a:endParaRPr lang="ka-GE" dirty="0" smtClean="0"/>
          </a:p>
          <a:p>
            <a:pPr algn="just"/>
            <a:r>
              <a:rPr lang="ka-GE" dirty="0" smtClean="0"/>
              <a:t>შესაბამისად, პოლიტიკის შემუშავება ხდება:*</a:t>
            </a:r>
          </a:p>
          <a:p>
            <a:pPr lvl="1" algn="just"/>
            <a:r>
              <a:rPr lang="ka-GE" dirty="0" smtClean="0"/>
              <a:t>კანონით</a:t>
            </a:r>
          </a:p>
          <a:p>
            <a:pPr lvl="1" algn="just"/>
            <a:r>
              <a:rPr lang="ka-GE" dirty="0" smtClean="0"/>
              <a:t>მთავრობის მიერ</a:t>
            </a:r>
          </a:p>
          <a:p>
            <a:pPr lvl="1" algn="just"/>
            <a:r>
              <a:rPr lang="ka-GE" dirty="0" smtClean="0"/>
              <a:t>სამინისტროს მიერ</a:t>
            </a:r>
          </a:p>
          <a:p>
            <a:pPr lvl="1" algn="just">
              <a:buNone/>
            </a:pPr>
            <a:endParaRPr lang="ka-GE" dirty="0" smtClean="0"/>
          </a:p>
          <a:p>
            <a:pPr algn="just">
              <a:buNone/>
            </a:pPr>
            <a:r>
              <a:rPr lang="ka-GE" dirty="0" smtClean="0"/>
              <a:t>* </a:t>
            </a:r>
            <a:r>
              <a:rPr lang="ka-GE" sz="1800" dirty="0" smtClean="0"/>
              <a:t>მაგალითად, </a:t>
            </a:r>
            <a:r>
              <a:rPr lang="ka-GE" sz="1800" b="1" dirty="0" smtClean="0"/>
              <a:t>ფუნქციური მოწყობის პირველივე პრინციპი </a:t>
            </a:r>
            <a:r>
              <a:rPr lang="ka-GE" sz="1800" dirty="0" smtClean="0"/>
              <a:t>ამბობს, რომ:</a:t>
            </a:r>
            <a:r>
              <a:rPr lang="ka-GE" dirty="0" smtClean="0"/>
              <a:t> </a:t>
            </a:r>
            <a:r>
              <a:rPr lang="ka-GE" sz="1800" dirty="0" smtClean="0"/>
              <a:t>სამინისტრომ უნდა შეიმუშავოს პოლიტიკა, ხოლო სამინისტროს სისტემაში შემავალმა დაწესებულებებმა უნდა განახორციელონ აღნიშნული </a:t>
            </a:r>
            <a:r>
              <a:rPr lang="ka-GE" sz="1800" dirty="0" smtClean="0">
                <a:solidFill>
                  <a:srgbClr val="002060"/>
                </a:solidFill>
                <a:hlinkClick r:id="rId2"/>
              </a:rPr>
              <a:t>პოლიტიკა</a:t>
            </a:r>
            <a:r>
              <a:rPr lang="ka-GE" sz="1800" dirty="0" smtClean="0">
                <a:solidFill>
                  <a:srgbClr val="002060"/>
                </a:solidFill>
              </a:rPr>
              <a:t>.</a:t>
            </a:r>
            <a:endParaRPr lang="ka-GE" dirty="0" smtClean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11014229" cy="1039427"/>
          </a:xfrm>
        </p:spPr>
        <p:txBody>
          <a:bodyPr>
            <a:normAutofit fontScale="90000"/>
          </a:bodyPr>
          <a:lstStyle/>
          <a:p>
            <a:r>
              <a:rPr lang="ka-GE" sz="3600" dirty="0" smtClean="0"/>
              <a:t>საჯარო სამართლის იურიდიული პირების კატეგორიზაცია</a:t>
            </a:r>
            <a:r>
              <a:rPr lang="en-US" sz="3200" dirty="0" smtClean="0"/>
              <a:t/>
            </a:r>
            <a:br>
              <a:rPr lang="en-US" sz="3200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828800"/>
            <a:ext cx="10972800" cy="3276600"/>
          </a:xfrm>
        </p:spPr>
        <p:txBody>
          <a:bodyPr>
            <a:normAutofit/>
          </a:bodyPr>
          <a:lstStyle/>
          <a:p>
            <a:pPr marL="342900" lvl="1" algn="just">
              <a:lnSpc>
                <a:spcPct val="150000"/>
              </a:lnSpc>
              <a:buClr>
                <a:schemeClr val="accent1"/>
              </a:buClr>
              <a:buFont typeface="Wingdings" pitchFamily="2" charset="2"/>
              <a:buChar char="v"/>
            </a:pPr>
            <a:r>
              <a:rPr lang="ka-GE" dirty="0" smtClean="0"/>
              <a:t>ავტონომიური</a:t>
            </a:r>
            <a:endParaRPr lang="ka-GE" sz="1600" dirty="0" smtClean="0"/>
          </a:p>
          <a:p>
            <a:pPr marL="342900" lvl="1" algn="just">
              <a:lnSpc>
                <a:spcPct val="150000"/>
              </a:lnSpc>
              <a:buClr>
                <a:schemeClr val="accent1"/>
              </a:buClr>
              <a:buFont typeface="Wingdings" pitchFamily="2" charset="2"/>
              <a:buChar char="v"/>
            </a:pPr>
            <a:r>
              <a:rPr lang="ka-GE" dirty="0" smtClean="0"/>
              <a:t>დარგთაშორისი</a:t>
            </a:r>
          </a:p>
          <a:p>
            <a:pPr marL="342900" lvl="1" algn="just">
              <a:lnSpc>
                <a:spcPct val="150000"/>
              </a:lnSpc>
              <a:buClr>
                <a:schemeClr val="accent1"/>
              </a:buClr>
              <a:buFont typeface="Wingdings" pitchFamily="2" charset="2"/>
              <a:buChar char="v"/>
            </a:pPr>
            <a:r>
              <a:rPr lang="ka-GE" dirty="0" smtClean="0"/>
              <a:t>დარგობრივი პოლიტიკის აღმასრულებელი</a:t>
            </a:r>
          </a:p>
          <a:p>
            <a:pPr marL="342900" lvl="1" algn="just">
              <a:lnSpc>
                <a:spcPct val="150000"/>
              </a:lnSpc>
              <a:buClr>
                <a:schemeClr val="accent1"/>
              </a:buClr>
              <a:buFont typeface="Wingdings" pitchFamily="2" charset="2"/>
              <a:buChar char="v"/>
            </a:pPr>
            <a:r>
              <a:rPr lang="ka-GE" dirty="0" smtClean="0"/>
              <a:t>დარგობრივი მომსახურების მიმწოდებელი</a:t>
            </a:r>
          </a:p>
          <a:p>
            <a:pPr marL="342900" lvl="1" algn="just">
              <a:lnSpc>
                <a:spcPct val="150000"/>
              </a:lnSpc>
              <a:buClr>
                <a:schemeClr val="accent1"/>
              </a:buClr>
              <a:buFont typeface="Wingdings" pitchFamily="2" charset="2"/>
              <a:buChar char="v"/>
            </a:pPr>
            <a:r>
              <a:rPr lang="ka-GE" dirty="0" smtClean="0"/>
              <a:t>საზოგადოებრივი</a:t>
            </a:r>
            <a:endParaRPr lang="en-US" dirty="0" smtClean="0"/>
          </a:p>
          <a:p>
            <a:pPr marL="342900" lvl="1" algn="just">
              <a:lnSpc>
                <a:spcPct val="150000"/>
              </a:lnSpc>
              <a:buClr>
                <a:schemeClr val="accent1"/>
              </a:buClr>
              <a:buFont typeface="Wingdings" pitchFamily="2" charset="2"/>
              <a:buChar char="v"/>
            </a:pPr>
            <a:r>
              <a:rPr lang="ka-GE" dirty="0" smtClean="0"/>
              <a:t>წევრობაზე დაფუძნებული (კორპორაცია)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 txBox="1">
            <a:spLocks/>
          </p:cNvSpPr>
          <p:nvPr/>
        </p:nvSpPr>
        <p:spPr bwMode="auto">
          <a:xfrm>
            <a:off x="1025770" y="517526"/>
            <a:ext cx="10515600" cy="1325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ka-GE" sz="35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8" name="Title 1"/>
          <p:cNvSpPr txBox="1">
            <a:spLocks/>
          </p:cNvSpPr>
          <p:nvPr/>
        </p:nvSpPr>
        <p:spPr bwMode="auto">
          <a:xfrm>
            <a:off x="1066800" y="304800"/>
            <a:ext cx="10582031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>
            <a:lvl1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2pPr>
            <a:lvl3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3pPr>
            <a:lvl4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4pPr>
            <a:lvl5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5pPr>
            <a:lvl6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6pPr>
            <a:lvl7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7pPr>
            <a:lvl8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8pPr>
            <a:lvl9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9pPr>
          </a:lstStyle>
          <a:p>
            <a:pPr algn="ctr"/>
            <a:r>
              <a:rPr lang="ka-GE" sz="3200" b="1" cap="all" dirty="0" smtClean="0">
                <a:solidFill>
                  <a:schemeClr val="accent1">
                    <a:lumMod val="75000"/>
                  </a:schemeClr>
                </a:solidFill>
              </a:rPr>
              <a:t>პირველი კატეგორია: ავტონომიური</a:t>
            </a:r>
            <a:endParaRPr lang="en-US" sz="2800" b="1" dirty="0" smtClean="0"/>
          </a:p>
        </p:txBody>
      </p:sp>
      <p:sp>
        <p:nvSpPr>
          <p:cNvPr id="12" name="Content Placeholder 2"/>
          <p:cNvSpPr txBox="1">
            <a:spLocks/>
          </p:cNvSpPr>
          <p:nvPr/>
        </p:nvSpPr>
        <p:spPr bwMode="auto">
          <a:xfrm>
            <a:off x="304801" y="1066800"/>
            <a:ext cx="10058400" cy="480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lvl="1" algn="just" eaLnBrk="1" hangingPunct="1">
              <a:lnSpc>
                <a:spcPct val="150000"/>
              </a:lnSpc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v"/>
            </a:pPr>
            <a:r>
              <a:rPr lang="ka-GE" sz="1800" b="1" dirty="0" smtClean="0"/>
              <a:t>დაფუძნება</a:t>
            </a:r>
            <a:r>
              <a:rPr lang="en-US" sz="1800" b="1" dirty="0" smtClean="0"/>
              <a:t>: </a:t>
            </a:r>
            <a:r>
              <a:rPr lang="ka-GE" sz="1800" dirty="0" smtClean="0"/>
              <a:t>შესაბამისი საკანონმდებლო აქტი</a:t>
            </a:r>
            <a:endParaRPr lang="ka-GE" sz="1800" b="1" dirty="0" smtClean="0"/>
          </a:p>
          <a:p>
            <a:pPr marL="342900" lvl="1" algn="just" eaLnBrk="1" hangingPunct="1">
              <a:lnSpc>
                <a:spcPct val="150000"/>
              </a:lnSpc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v"/>
            </a:pPr>
            <a:r>
              <a:rPr lang="ka-GE" sz="1800" b="1" dirty="0" smtClean="0"/>
              <a:t>ანგარიშვალდებულება</a:t>
            </a:r>
            <a:r>
              <a:rPr lang="en-US" sz="1800" b="1" dirty="0" smtClean="0"/>
              <a:t>: </a:t>
            </a:r>
            <a:r>
              <a:rPr lang="ka-GE" sz="1800" dirty="0" smtClean="0">
                <a:ea typeface="Calibri"/>
                <a:cs typeface="Times New Roman"/>
              </a:rPr>
              <a:t>პარლამენტი </a:t>
            </a:r>
            <a:endParaRPr lang="en-US" sz="1800" dirty="0" smtClean="0">
              <a:ea typeface="Calibri"/>
              <a:cs typeface="Times New Roman"/>
            </a:endParaRPr>
          </a:p>
          <a:p>
            <a:pPr marL="342900" lvl="1" algn="just" eaLnBrk="1" hangingPunct="1">
              <a:lnSpc>
                <a:spcPct val="150000"/>
              </a:lnSpc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v"/>
            </a:pPr>
            <a:r>
              <a:rPr lang="ka-GE" sz="1800" b="1" dirty="0" smtClean="0"/>
              <a:t>სახელმწიფო ზედამხედველობა და კონტროლი: </a:t>
            </a:r>
            <a:r>
              <a:rPr lang="ka-GE" sz="1800" dirty="0" smtClean="0"/>
              <a:t>საპარლამენტო</a:t>
            </a:r>
            <a:endParaRPr lang="en-US" sz="1800" dirty="0" smtClean="0"/>
          </a:p>
          <a:p>
            <a:pPr marL="342900" lvl="1" algn="just" eaLnBrk="1" hangingPunct="1">
              <a:lnSpc>
                <a:spcPct val="150000"/>
              </a:lnSpc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v"/>
            </a:pPr>
            <a:r>
              <a:rPr lang="ka-GE" sz="1800" b="1" dirty="0" smtClean="0"/>
              <a:t>ხელმძღვანელის, ხელმძღვანელის მოადგილის სტატუსი</a:t>
            </a:r>
            <a:r>
              <a:rPr lang="en-US" sz="1800" b="1" dirty="0" smtClean="0"/>
              <a:t>:</a:t>
            </a:r>
            <a:r>
              <a:rPr lang="ka-GE" sz="1800" b="1" dirty="0" smtClean="0"/>
              <a:t> </a:t>
            </a:r>
            <a:r>
              <a:rPr lang="ka-GE" sz="1800" dirty="0" smtClean="0"/>
              <a:t>სახელმწიფო მოსამსახურე, თუ სპეციალური კანონით სხვა რამ არ არის დადგენილი</a:t>
            </a:r>
          </a:p>
          <a:p>
            <a:pPr marL="342900" lvl="1" algn="just" eaLnBrk="1" hangingPunct="1">
              <a:lnSpc>
                <a:spcPct val="150000"/>
              </a:lnSpc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v"/>
            </a:pPr>
            <a:r>
              <a:rPr lang="ka-GE" sz="1800" b="1" dirty="0" smtClean="0"/>
              <a:t>დასაქმებულების სტატუსი</a:t>
            </a:r>
            <a:r>
              <a:rPr lang="en-US" sz="1800" b="1" dirty="0" smtClean="0"/>
              <a:t>:</a:t>
            </a:r>
            <a:r>
              <a:rPr lang="ka-GE" sz="1800" b="1" dirty="0" smtClean="0"/>
              <a:t> </a:t>
            </a:r>
            <a:r>
              <a:rPr lang="ka-GE" sz="1800" dirty="0" smtClean="0"/>
              <a:t>არ ჰყავს პროფესიული საჯარო მოხელე, თუ სპეციალური კანონით სხვა რამ არ არის დადგენილი</a:t>
            </a:r>
          </a:p>
          <a:p>
            <a:pPr marL="342900" lvl="1" algn="just" eaLnBrk="1" hangingPunct="1">
              <a:lnSpc>
                <a:spcPct val="150000"/>
              </a:lnSpc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v"/>
            </a:pPr>
            <a:r>
              <a:rPr lang="ka-GE" sz="1800" b="1" dirty="0" smtClean="0"/>
              <a:t>საჯარო სამსახურის შესახებ კანონის გავრცელება</a:t>
            </a:r>
            <a:r>
              <a:rPr lang="en-US" sz="1800" b="1" dirty="0" smtClean="0"/>
              <a:t>:</a:t>
            </a:r>
            <a:r>
              <a:rPr lang="ka-GE" sz="1800" b="1" dirty="0" smtClean="0"/>
              <a:t> </a:t>
            </a:r>
            <a:r>
              <a:rPr lang="ka-GE" sz="1800" dirty="0"/>
              <a:t>არა, თუ სპეციალური კანონით სხვა რამ არ არის </a:t>
            </a:r>
            <a:r>
              <a:rPr lang="ka-GE" sz="1800" dirty="0" smtClean="0"/>
              <a:t>დადგენილი</a:t>
            </a:r>
          </a:p>
          <a:p>
            <a:pPr marL="342900" lvl="1" algn="just" eaLnBrk="1" hangingPunct="1">
              <a:lnSpc>
                <a:spcPct val="150000"/>
              </a:lnSpc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v"/>
            </a:pPr>
            <a:r>
              <a:rPr lang="ka-GE" sz="1800" b="1" dirty="0" smtClean="0"/>
              <a:t>შრომის ანაზღაურების  შესახებ კანონის გავრცელება</a:t>
            </a:r>
            <a:r>
              <a:rPr lang="en-US" sz="1800" b="1" dirty="0" smtClean="0"/>
              <a:t>:</a:t>
            </a:r>
            <a:r>
              <a:rPr lang="ka-GE" sz="1800" b="1" dirty="0" smtClean="0"/>
              <a:t> </a:t>
            </a:r>
            <a:r>
              <a:rPr lang="ka-GE" sz="1800" dirty="0"/>
              <a:t>არა, თუ სპეციალური კანონით სხვა რამ არ არის დადგენილი</a:t>
            </a:r>
          </a:p>
          <a:p>
            <a:pPr marL="342900" lvl="1" algn="just" eaLnBrk="1" hangingPunct="1">
              <a:lnSpc>
                <a:spcPct val="150000"/>
              </a:lnSpc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v"/>
            </a:pPr>
            <a:endParaRPr lang="ka-GE" sz="1800" dirty="0" smtClean="0"/>
          </a:p>
          <a:p>
            <a:pPr marL="342900" lvl="1" algn="just" eaLnBrk="1" hangingPunct="1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v"/>
            </a:pPr>
            <a:endParaRPr lang="ka-GE" sz="1800" dirty="0" smtClean="0">
              <a:solidFill>
                <a:schemeClr val="tx2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7391400" y="914401"/>
            <a:ext cx="4298461" cy="16578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accent1"/>
            </a:solidFill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ka-GE" b="1" dirty="0" smtClean="0">
                <a:solidFill>
                  <a:schemeClr val="tx1"/>
                </a:solidFill>
              </a:rPr>
              <a:t>მაგალითად:</a:t>
            </a:r>
          </a:p>
          <a:p>
            <a:pPr algn="just"/>
            <a:r>
              <a:rPr lang="ka-GE" dirty="0" smtClean="0">
                <a:solidFill>
                  <a:schemeClr val="tx1"/>
                </a:solidFill>
              </a:rPr>
              <a:t>სსიპ - სახელმწიფო აუდიტის სამსახური</a:t>
            </a:r>
          </a:p>
          <a:p>
            <a:pPr algn="just"/>
            <a:r>
              <a:rPr lang="ka-GE" dirty="0" smtClean="0">
                <a:solidFill>
                  <a:schemeClr val="tx1"/>
                </a:solidFill>
              </a:rPr>
              <a:t>სსიპ - ეროვნული ბანკი</a:t>
            </a:r>
          </a:p>
          <a:p>
            <a:pPr algn="just"/>
            <a:r>
              <a:rPr lang="ka-GE" dirty="0" smtClean="0">
                <a:solidFill>
                  <a:schemeClr val="tx1"/>
                </a:solidFill>
              </a:rPr>
              <a:t>მარეგულირებლები</a:t>
            </a:r>
          </a:p>
          <a:p>
            <a:pPr algn="just"/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452109455"/>
      </p:ext>
    </p:extLst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52399"/>
            <a:ext cx="11014229" cy="609601"/>
          </a:xfrm>
        </p:spPr>
        <p:txBody>
          <a:bodyPr/>
          <a:lstStyle/>
          <a:p>
            <a:r>
              <a:rPr lang="ka-GE" sz="3200" b="1" dirty="0" smtClean="0"/>
              <a:t>მეორე კატეგორია: დარგთაშორისი</a:t>
            </a:r>
            <a:endParaRPr lang="en-US" sz="2800" b="1" dirty="0" smtClean="0"/>
          </a:p>
        </p:txBody>
      </p:sp>
      <p:sp>
        <p:nvSpPr>
          <p:cNvPr id="4" name="Content Placeholder 2"/>
          <p:cNvSpPr txBox="1">
            <a:spLocks noGrp="1"/>
          </p:cNvSpPr>
          <p:nvPr>
            <p:ph idx="1"/>
          </p:nvPr>
        </p:nvSpPr>
        <p:spPr bwMode="auto">
          <a:xfrm>
            <a:off x="228600" y="762001"/>
            <a:ext cx="7696200" cy="54101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 fontScale="92500"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lvl="1" algn="just" eaLnBrk="1" hangingPunct="1">
              <a:lnSpc>
                <a:spcPct val="150000"/>
              </a:lnSpc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v"/>
            </a:pPr>
            <a:r>
              <a:rPr lang="ka-GE" sz="2000" b="1" dirty="0" smtClean="0"/>
              <a:t>დაფუძნება</a:t>
            </a:r>
            <a:r>
              <a:rPr lang="en-US" sz="2000" b="1" dirty="0" smtClean="0"/>
              <a:t>: </a:t>
            </a:r>
            <a:r>
              <a:rPr lang="ka-GE" sz="2000" dirty="0" smtClean="0"/>
              <a:t>შესაბამისი საკანონმდებლო აქტი</a:t>
            </a:r>
            <a:endParaRPr lang="ka-GE" sz="2000" b="1" dirty="0" smtClean="0"/>
          </a:p>
          <a:p>
            <a:pPr marL="342900" lvl="1" algn="just" eaLnBrk="1" hangingPunct="1">
              <a:lnSpc>
                <a:spcPct val="150000"/>
              </a:lnSpc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v"/>
            </a:pPr>
            <a:r>
              <a:rPr lang="ka-GE" sz="2000" b="1" dirty="0" smtClean="0"/>
              <a:t>ანგარიშვალდებულება</a:t>
            </a:r>
            <a:r>
              <a:rPr lang="en-US" sz="2000" b="1" dirty="0" smtClean="0"/>
              <a:t>:</a:t>
            </a:r>
            <a:r>
              <a:rPr lang="ka-GE" sz="2000" dirty="0" smtClean="0">
                <a:ea typeface="Calibri"/>
                <a:cs typeface="Times New Roman"/>
              </a:rPr>
              <a:t> პარლამენტი ან მთავრობა</a:t>
            </a:r>
            <a:endParaRPr lang="ka-GE" sz="2000" b="1" dirty="0" smtClean="0"/>
          </a:p>
          <a:p>
            <a:pPr marL="342900" lvl="1" algn="just" eaLnBrk="1" hangingPunct="1">
              <a:lnSpc>
                <a:spcPct val="150000"/>
              </a:lnSpc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v"/>
            </a:pPr>
            <a:r>
              <a:rPr lang="en-US" sz="2000" b="1" dirty="0" smtClean="0"/>
              <a:t> </a:t>
            </a:r>
            <a:r>
              <a:rPr lang="ka-GE" sz="2000" b="1" dirty="0" smtClean="0"/>
              <a:t>სახელმწიფო ზედამხედველობა და კონტროლი: </a:t>
            </a:r>
            <a:r>
              <a:rPr lang="ka-GE" sz="2000" dirty="0" smtClean="0"/>
              <a:t>მხოლოდ სესხის აღებისა და თავდებობის ნაწილში</a:t>
            </a:r>
            <a:endParaRPr lang="en-US" sz="2000" dirty="0" smtClean="0"/>
          </a:p>
          <a:p>
            <a:pPr marL="342900" lvl="1" algn="just" eaLnBrk="1" hangingPunct="1">
              <a:lnSpc>
                <a:spcPct val="150000"/>
              </a:lnSpc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v"/>
            </a:pPr>
            <a:r>
              <a:rPr lang="ka-GE" sz="2000" b="1" dirty="0"/>
              <a:t>ხელმძღვანელის, ხელმძღვანელის მოადგილის სტატუსი</a:t>
            </a:r>
            <a:r>
              <a:rPr lang="en-US" sz="2000" b="1" dirty="0"/>
              <a:t>:</a:t>
            </a:r>
            <a:r>
              <a:rPr lang="ka-GE" sz="2000" b="1" dirty="0"/>
              <a:t> </a:t>
            </a:r>
            <a:r>
              <a:rPr lang="ka-GE" sz="2000" dirty="0" smtClean="0"/>
              <a:t>სახელმწიფო მოსამსახურე</a:t>
            </a:r>
          </a:p>
          <a:p>
            <a:pPr marL="342900" lvl="1" algn="just" eaLnBrk="1" hangingPunct="1">
              <a:lnSpc>
                <a:spcPct val="150000"/>
              </a:lnSpc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v"/>
            </a:pPr>
            <a:r>
              <a:rPr lang="ka-GE" sz="2000" b="1" dirty="0" smtClean="0"/>
              <a:t>დასაქმებულების სტატუსი</a:t>
            </a:r>
            <a:r>
              <a:rPr lang="en-US" sz="2000" b="1" dirty="0" smtClean="0"/>
              <a:t>:</a:t>
            </a:r>
            <a:r>
              <a:rPr lang="ka-GE" sz="2000" b="1" dirty="0" smtClean="0"/>
              <a:t> </a:t>
            </a:r>
            <a:r>
              <a:rPr lang="ka-GE" sz="2000" dirty="0" smtClean="0"/>
              <a:t>როგორც წესი, საჯარო მოსამსახურე</a:t>
            </a:r>
          </a:p>
          <a:p>
            <a:pPr marL="342900" lvl="1" algn="just" eaLnBrk="1" hangingPunct="1">
              <a:lnSpc>
                <a:spcPct val="150000"/>
              </a:lnSpc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v"/>
            </a:pPr>
            <a:r>
              <a:rPr lang="ka-GE" sz="2000" b="1" dirty="0" smtClean="0"/>
              <a:t>საჯარო სამსახურის შესახებ კანონის გავრცელება</a:t>
            </a:r>
            <a:r>
              <a:rPr lang="en-US" sz="2000" b="1" dirty="0" smtClean="0"/>
              <a:t>:</a:t>
            </a:r>
            <a:r>
              <a:rPr lang="ka-GE" sz="2000" b="1" dirty="0" smtClean="0"/>
              <a:t> </a:t>
            </a:r>
            <a:r>
              <a:rPr lang="ka-GE" sz="2000" dirty="0" smtClean="0"/>
              <a:t>კი, თუ სპეციალური კანონით სხვა რამ არ არის დადგენილი</a:t>
            </a:r>
          </a:p>
          <a:p>
            <a:pPr marL="342900" lvl="1" algn="just" eaLnBrk="1" hangingPunct="1">
              <a:lnSpc>
                <a:spcPct val="150000"/>
              </a:lnSpc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v"/>
            </a:pPr>
            <a:r>
              <a:rPr lang="ka-GE" sz="2000" b="1" dirty="0" smtClean="0"/>
              <a:t>შრომის ანაზღაურების  შესახებ კანონის გავრცელება</a:t>
            </a:r>
            <a:r>
              <a:rPr lang="en-US" sz="2000" b="1" dirty="0" smtClean="0"/>
              <a:t>:</a:t>
            </a:r>
            <a:r>
              <a:rPr lang="ka-GE" sz="2000" b="1" dirty="0" smtClean="0"/>
              <a:t> </a:t>
            </a:r>
            <a:r>
              <a:rPr lang="ka-GE" sz="2000" dirty="0" smtClean="0"/>
              <a:t>კი, თუ სპეციალური კანონით სხვა რამ არ არის დადგენილი</a:t>
            </a:r>
          </a:p>
          <a:p>
            <a:pPr marL="342900" lvl="1" algn="just" eaLnBrk="1" hangingPunct="1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v"/>
            </a:pPr>
            <a:endParaRPr lang="ka-GE" sz="2000" dirty="0" smtClean="0">
              <a:solidFill>
                <a:schemeClr val="tx2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8153400" y="1905000"/>
            <a:ext cx="3733800" cy="35814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accent1"/>
            </a:solidFill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ka-GE" b="1" dirty="0" smtClean="0">
                <a:solidFill>
                  <a:schemeClr val="tx1"/>
                </a:solidFill>
              </a:rPr>
              <a:t>მაგალითად:</a:t>
            </a:r>
          </a:p>
          <a:p>
            <a:pPr algn="just"/>
            <a:endParaRPr lang="ka-GE" dirty="0" smtClean="0">
              <a:solidFill>
                <a:schemeClr val="tx1"/>
              </a:solidFill>
            </a:endParaRPr>
          </a:p>
          <a:p>
            <a:pPr algn="just"/>
            <a:r>
              <a:rPr lang="ka-GE" dirty="0" smtClean="0">
                <a:solidFill>
                  <a:schemeClr val="tx1"/>
                </a:solidFill>
              </a:rPr>
              <a:t>სსიპ - საჯარო სამსახურის ბიურო</a:t>
            </a:r>
          </a:p>
          <a:p>
            <a:pPr algn="just"/>
            <a:r>
              <a:rPr lang="ka-GE" dirty="0" smtClean="0">
                <a:solidFill>
                  <a:schemeClr val="tx1"/>
                </a:solidFill>
              </a:rPr>
              <a:t>სსიპ - სახელმწიფო შესყიდვების სააგენტო</a:t>
            </a:r>
          </a:p>
          <a:p>
            <a:pPr algn="just"/>
            <a:r>
              <a:rPr lang="ka-GE" dirty="0" smtClean="0">
                <a:solidFill>
                  <a:schemeClr val="tx1"/>
                </a:solidFill>
              </a:rPr>
              <a:t>სსიპ - კონკურენციის სააგენტო</a:t>
            </a:r>
          </a:p>
          <a:p>
            <a:r>
              <a:rPr lang="ka-GE" dirty="0" smtClean="0">
                <a:solidFill>
                  <a:schemeClr val="tx1"/>
                </a:solidFill>
              </a:rPr>
              <a:t>სსიპ - საქართველოს სტატისტიკის ეროვნული სამსახური</a:t>
            </a:r>
          </a:p>
          <a:p>
            <a:r>
              <a:rPr lang="ka-GE" dirty="0" smtClean="0">
                <a:solidFill>
                  <a:schemeClr val="tx1"/>
                </a:solidFill>
              </a:rPr>
              <a:t>სსიპ - საქ. ინტელექტუალური საკუთრების ეროვნული ცენტრი "საქპატენტი"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 txBox="1">
            <a:spLocks/>
          </p:cNvSpPr>
          <p:nvPr/>
        </p:nvSpPr>
        <p:spPr bwMode="auto">
          <a:xfrm>
            <a:off x="1025770" y="517526"/>
            <a:ext cx="10515600" cy="1325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ka-GE" sz="35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8" name="Title 1"/>
          <p:cNvSpPr txBox="1">
            <a:spLocks/>
          </p:cNvSpPr>
          <p:nvPr/>
        </p:nvSpPr>
        <p:spPr bwMode="auto">
          <a:xfrm>
            <a:off x="152401" y="389238"/>
            <a:ext cx="1138897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>
            <a:lvl1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2pPr>
            <a:lvl3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3pPr>
            <a:lvl4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4pPr>
            <a:lvl5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5pPr>
            <a:lvl6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6pPr>
            <a:lvl7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7pPr>
            <a:lvl8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8pPr>
            <a:lvl9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9pPr>
          </a:lstStyle>
          <a:p>
            <a:pPr algn="ctr"/>
            <a:r>
              <a:rPr lang="ka-GE" sz="2800" b="1" cap="all" dirty="0" smtClean="0">
                <a:solidFill>
                  <a:schemeClr val="accent1">
                    <a:lumMod val="75000"/>
                  </a:schemeClr>
                </a:solidFill>
              </a:rPr>
              <a:t>მესამე კატეგორია: დარგობრივი პოლიტიკის აღმასრულებელი</a:t>
            </a:r>
            <a:endParaRPr lang="en-US" sz="2800" b="1" dirty="0" smtClean="0"/>
          </a:p>
        </p:txBody>
      </p:sp>
      <p:sp>
        <p:nvSpPr>
          <p:cNvPr id="12" name="Content Placeholder 2"/>
          <p:cNvSpPr txBox="1">
            <a:spLocks/>
          </p:cNvSpPr>
          <p:nvPr/>
        </p:nvSpPr>
        <p:spPr bwMode="auto">
          <a:xfrm>
            <a:off x="381000" y="990600"/>
            <a:ext cx="11035323" cy="403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lvl="1" algn="just" eaLnBrk="1" hangingPunct="1">
              <a:lnSpc>
                <a:spcPct val="150000"/>
              </a:lnSpc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v"/>
            </a:pPr>
            <a:r>
              <a:rPr lang="ka-GE" sz="1800" b="1" dirty="0" smtClean="0"/>
              <a:t>დაფუძნება</a:t>
            </a:r>
            <a:r>
              <a:rPr lang="en-US" sz="1800" b="1" dirty="0" smtClean="0"/>
              <a:t>: </a:t>
            </a:r>
            <a:r>
              <a:rPr lang="ka-GE" sz="1800" dirty="0" smtClean="0"/>
              <a:t>კანონით ან მის საფუძველზე უფლებამოსილი ორგანოს ადმინისტრაციული აქტით ან მთავრობის აქტით შექმნილი*</a:t>
            </a:r>
            <a:endParaRPr lang="ka-GE" sz="1800" b="1" dirty="0" smtClean="0"/>
          </a:p>
          <a:p>
            <a:pPr marL="342900" lvl="1" algn="just" eaLnBrk="1" hangingPunct="1">
              <a:lnSpc>
                <a:spcPct val="150000"/>
              </a:lnSpc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v"/>
            </a:pPr>
            <a:r>
              <a:rPr lang="ka-GE" sz="1800" b="1" dirty="0" smtClean="0"/>
              <a:t>ანგარიშვალდებულება</a:t>
            </a:r>
            <a:r>
              <a:rPr lang="en-US" sz="1800" b="1" dirty="0" smtClean="0"/>
              <a:t>: </a:t>
            </a:r>
            <a:r>
              <a:rPr lang="ka-GE" sz="1800" dirty="0" smtClean="0"/>
              <a:t>საქართველოს მთავრობა, სამინისტრო, ავტონომიური რესპუბლიკის უმაღლესი აღმასრულებელი ორგანო ან თბილისის მთავრობა </a:t>
            </a:r>
            <a:endParaRPr lang="ka-GE" sz="1800" b="1" dirty="0" smtClean="0"/>
          </a:p>
          <a:p>
            <a:pPr marL="342900" lvl="1" algn="just" eaLnBrk="1" hangingPunct="1">
              <a:lnSpc>
                <a:spcPct val="150000"/>
              </a:lnSpc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v"/>
            </a:pPr>
            <a:r>
              <a:rPr lang="ka-GE" sz="1800" b="1" dirty="0" smtClean="0"/>
              <a:t>სახელმწიფო ზედამხედველობა და კონტროლი: </a:t>
            </a:r>
            <a:r>
              <a:rPr lang="ka-GE" sz="1800" dirty="0" smtClean="0"/>
              <a:t> სრული ზედამხედველობა და კონტროლი</a:t>
            </a:r>
            <a:endParaRPr lang="en-US" sz="1800" dirty="0" smtClean="0"/>
          </a:p>
          <a:p>
            <a:pPr marL="342900" lvl="1" algn="just" eaLnBrk="1" hangingPunct="1">
              <a:lnSpc>
                <a:spcPct val="150000"/>
              </a:lnSpc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v"/>
            </a:pPr>
            <a:r>
              <a:rPr lang="ka-GE" sz="1800" b="1" dirty="0"/>
              <a:t>ხელმძღვანელის, ხელმძღვანელის მოადგილის სტატუსი</a:t>
            </a:r>
            <a:r>
              <a:rPr lang="en-US" sz="1800" b="1" dirty="0"/>
              <a:t>:</a:t>
            </a:r>
            <a:r>
              <a:rPr lang="ka-GE" sz="1800" b="1" dirty="0"/>
              <a:t> </a:t>
            </a:r>
            <a:r>
              <a:rPr lang="ka-GE" sz="1800" dirty="0" smtClean="0"/>
              <a:t>სახელმწიფო </a:t>
            </a:r>
            <a:r>
              <a:rPr lang="ka-GE" sz="1800" dirty="0" smtClean="0"/>
              <a:t>მოსამსახურე</a:t>
            </a:r>
            <a:r>
              <a:rPr lang="en-US" sz="1800" dirty="0" smtClean="0"/>
              <a:t> </a:t>
            </a:r>
            <a:r>
              <a:rPr lang="ka-GE" sz="1800" dirty="0" smtClean="0"/>
              <a:t>ან </a:t>
            </a:r>
            <a:r>
              <a:rPr lang="ka-GE" sz="1800" dirty="0" smtClean="0"/>
              <a:t>მოხელესთან </a:t>
            </a:r>
            <a:r>
              <a:rPr lang="ka-GE" sz="1800" dirty="0" smtClean="0"/>
              <a:t>გათანაბრებული</a:t>
            </a:r>
            <a:endParaRPr lang="ka-GE" sz="1800" dirty="0" smtClean="0"/>
          </a:p>
          <a:p>
            <a:pPr marL="342900" lvl="1" algn="just" eaLnBrk="1" hangingPunct="1">
              <a:lnSpc>
                <a:spcPct val="150000"/>
              </a:lnSpc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v"/>
            </a:pPr>
            <a:r>
              <a:rPr lang="ka-GE" sz="1800" b="1" dirty="0" smtClean="0"/>
              <a:t>დასაქმებულების სტატუსი</a:t>
            </a:r>
            <a:r>
              <a:rPr lang="en-US" sz="1800" b="1" dirty="0" smtClean="0"/>
              <a:t>:</a:t>
            </a:r>
            <a:r>
              <a:rPr lang="ka-GE" sz="1800" b="1" dirty="0" smtClean="0"/>
              <a:t> </a:t>
            </a:r>
            <a:r>
              <a:rPr lang="ka-GE" sz="1800" dirty="0" smtClean="0"/>
              <a:t>პროფესიული საჯარო მოხელე</a:t>
            </a:r>
          </a:p>
          <a:p>
            <a:pPr marL="342900" lvl="1" algn="just" eaLnBrk="1" hangingPunct="1">
              <a:lnSpc>
                <a:spcPct val="150000"/>
              </a:lnSpc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v"/>
            </a:pPr>
            <a:r>
              <a:rPr lang="ka-GE" sz="1800" b="1" dirty="0" smtClean="0"/>
              <a:t>საჯარო სამსახურის შესახებ კანონის გავრცელება</a:t>
            </a:r>
            <a:r>
              <a:rPr lang="en-US" sz="1800" b="1" dirty="0" smtClean="0"/>
              <a:t>:</a:t>
            </a:r>
            <a:r>
              <a:rPr lang="ka-GE" sz="1800" b="1" dirty="0" smtClean="0"/>
              <a:t> </a:t>
            </a:r>
            <a:r>
              <a:rPr lang="ka-GE" sz="1800" dirty="0" smtClean="0"/>
              <a:t>კი</a:t>
            </a:r>
          </a:p>
          <a:p>
            <a:pPr marL="342900" lvl="1" algn="just" eaLnBrk="1" hangingPunct="1">
              <a:lnSpc>
                <a:spcPct val="150000"/>
              </a:lnSpc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v"/>
            </a:pPr>
            <a:r>
              <a:rPr lang="ka-GE" sz="1800" b="1" dirty="0" smtClean="0"/>
              <a:t>შრომის ანაზღაურების  შესახებ კანონის გავრცელება</a:t>
            </a:r>
            <a:r>
              <a:rPr lang="en-US" sz="1800" b="1" dirty="0" smtClean="0"/>
              <a:t>:</a:t>
            </a:r>
            <a:r>
              <a:rPr lang="ka-GE" sz="1800" b="1" dirty="0" smtClean="0"/>
              <a:t> </a:t>
            </a:r>
            <a:r>
              <a:rPr lang="ka-GE" sz="1800" dirty="0" smtClean="0"/>
              <a:t>კი</a:t>
            </a:r>
            <a:endParaRPr lang="ka-GE" sz="2000" dirty="0" smtClean="0"/>
          </a:p>
          <a:p>
            <a:pPr marL="342900" lvl="1" algn="just" eaLnBrk="1" hangingPunct="1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v"/>
            </a:pPr>
            <a:endParaRPr lang="ka-GE" sz="2000" dirty="0" smtClean="0">
              <a:solidFill>
                <a:schemeClr val="tx2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7086600" y="3657600"/>
            <a:ext cx="4800600" cy="19812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accent1"/>
            </a:solidFill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ka-GE" b="1" dirty="0" smtClean="0">
                <a:solidFill>
                  <a:schemeClr val="tx1"/>
                </a:solidFill>
              </a:rPr>
              <a:t>მაგალითად:</a:t>
            </a:r>
          </a:p>
          <a:p>
            <a:pPr algn="just"/>
            <a:r>
              <a:rPr lang="ka-GE" dirty="0" smtClean="0">
                <a:solidFill>
                  <a:schemeClr val="tx1"/>
                </a:solidFill>
              </a:rPr>
              <a:t>სსიპ </a:t>
            </a:r>
            <a:r>
              <a:rPr lang="ka-GE" dirty="0">
                <a:solidFill>
                  <a:schemeClr val="tx1"/>
                </a:solidFill>
              </a:rPr>
              <a:t>-კიბერუსაფრთხოების </a:t>
            </a:r>
            <a:r>
              <a:rPr lang="ka-GE" dirty="0" smtClean="0">
                <a:solidFill>
                  <a:schemeClr val="tx1"/>
                </a:solidFill>
              </a:rPr>
              <a:t>ბიურო</a:t>
            </a:r>
          </a:p>
          <a:p>
            <a:pPr algn="just"/>
            <a:r>
              <a:rPr lang="ka-GE" dirty="0" smtClean="0">
                <a:solidFill>
                  <a:schemeClr val="tx1"/>
                </a:solidFill>
              </a:rPr>
              <a:t>სსიპ - შემოსავლების სამსახური</a:t>
            </a:r>
          </a:p>
          <a:p>
            <a:pPr algn="just"/>
            <a:r>
              <a:rPr lang="ka-GE" dirty="0" smtClean="0">
                <a:solidFill>
                  <a:schemeClr val="tx1"/>
                </a:solidFill>
              </a:rPr>
              <a:t>სსიპ - საჯარო რეესტრი</a:t>
            </a:r>
          </a:p>
          <a:p>
            <a:pPr algn="just"/>
            <a:r>
              <a:rPr lang="ka-GE" dirty="0" smtClean="0">
                <a:solidFill>
                  <a:schemeClr val="tx1"/>
                </a:solidFill>
              </a:rPr>
              <a:t>სსიპ - სახელმწიფო ქონების ეროვნული სააგენტო 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81000" y="5334000"/>
            <a:ext cx="66294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dirty="0" smtClean="0"/>
              <a:t>* </a:t>
            </a:r>
            <a:r>
              <a:rPr lang="ka-GE" sz="1200" dirty="0" smtClean="0"/>
              <a:t>თუმცა, მთავრობამ რომ შექმნას სსიპ ამას</a:t>
            </a:r>
            <a:r>
              <a:rPr lang="en-US" sz="1200" dirty="0" smtClean="0"/>
              <a:t> </a:t>
            </a:r>
            <a:r>
              <a:rPr lang="ka-GE" sz="1200" dirty="0" smtClean="0"/>
              <a:t>არ სჭირდება საკანონმდებლო საფუძველი, რაც დღევანდელ რეალობაში, ხშირ შემთხვევაში, არ გვხვდება</a:t>
            </a:r>
            <a:endParaRPr lang="en-US" sz="1200" dirty="0"/>
          </a:p>
        </p:txBody>
      </p:sp>
    </p:spTree>
    <p:extLst>
      <p:ext uri="{BB962C8B-B14F-4D97-AF65-F5344CB8AC3E}">
        <p14:creationId xmlns="" xmlns:p14="http://schemas.microsoft.com/office/powerpoint/2010/main" val="1452109455"/>
      </p:ext>
    </p:extLst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 txBox="1">
            <a:spLocks/>
          </p:cNvSpPr>
          <p:nvPr/>
        </p:nvSpPr>
        <p:spPr bwMode="auto">
          <a:xfrm>
            <a:off x="1025770" y="517526"/>
            <a:ext cx="10515600" cy="1325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ka-GE" sz="35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8" name="Title 1"/>
          <p:cNvSpPr txBox="1">
            <a:spLocks/>
          </p:cNvSpPr>
          <p:nvPr/>
        </p:nvSpPr>
        <p:spPr bwMode="auto">
          <a:xfrm>
            <a:off x="381000" y="609600"/>
            <a:ext cx="10963031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>
            <a:lvl1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2pPr>
            <a:lvl3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3pPr>
            <a:lvl4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4pPr>
            <a:lvl5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5pPr>
            <a:lvl6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6pPr>
            <a:lvl7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7pPr>
            <a:lvl8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8pPr>
            <a:lvl9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9pPr>
          </a:lstStyle>
          <a:p>
            <a:pPr algn="ctr"/>
            <a:r>
              <a:rPr lang="ka-GE" sz="2800" b="1" cap="all" dirty="0" smtClean="0">
                <a:solidFill>
                  <a:schemeClr val="accent1">
                    <a:lumMod val="75000"/>
                  </a:schemeClr>
                </a:solidFill>
              </a:rPr>
              <a:t>მეოთხე კატეგორია: დარგობრივი მომსახურების მიმწოდებელი</a:t>
            </a:r>
            <a:endParaRPr lang="en-US" sz="2400" b="1" dirty="0" smtClean="0"/>
          </a:p>
        </p:txBody>
      </p:sp>
      <p:sp>
        <p:nvSpPr>
          <p:cNvPr id="12" name="Content Placeholder 2"/>
          <p:cNvSpPr txBox="1">
            <a:spLocks/>
          </p:cNvSpPr>
          <p:nvPr/>
        </p:nvSpPr>
        <p:spPr bwMode="auto">
          <a:xfrm>
            <a:off x="533401" y="1371600"/>
            <a:ext cx="10591799" cy="365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lvl="1" algn="just" eaLnBrk="1" hangingPunct="1">
              <a:lnSpc>
                <a:spcPct val="150000"/>
              </a:lnSpc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v"/>
            </a:pPr>
            <a:r>
              <a:rPr lang="ka-GE" sz="1800" b="1" dirty="0" smtClean="0"/>
              <a:t>დაფუძნება</a:t>
            </a:r>
            <a:r>
              <a:rPr lang="en-US" sz="1800" b="1" dirty="0" smtClean="0"/>
              <a:t>: </a:t>
            </a:r>
            <a:r>
              <a:rPr lang="ka-GE" sz="1800" dirty="0" smtClean="0"/>
              <a:t>კანონით ან მის საფუძველზე უფლებამოსილი ორგანოს ადმინისტრაციული აქტით</a:t>
            </a:r>
            <a:endParaRPr lang="ka-GE" sz="1800" b="1" dirty="0" smtClean="0"/>
          </a:p>
          <a:p>
            <a:pPr marL="342900" lvl="1" algn="just" eaLnBrk="1" hangingPunct="1">
              <a:lnSpc>
                <a:spcPct val="150000"/>
              </a:lnSpc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v"/>
            </a:pPr>
            <a:r>
              <a:rPr lang="ka-GE" sz="1800" b="1" dirty="0" smtClean="0"/>
              <a:t>ანგარიშვალდებულება</a:t>
            </a:r>
            <a:r>
              <a:rPr lang="en-US" sz="1800" b="1" dirty="0" smtClean="0"/>
              <a:t>: </a:t>
            </a:r>
            <a:r>
              <a:rPr lang="ka-GE" sz="1800" dirty="0" smtClean="0"/>
              <a:t>ზემდგომი ადმინისტრაციული ორგანო</a:t>
            </a:r>
            <a:endParaRPr lang="ka-GE" sz="1800" b="1" dirty="0" smtClean="0"/>
          </a:p>
          <a:p>
            <a:pPr marL="342900" lvl="1" algn="just" eaLnBrk="1" hangingPunct="1">
              <a:lnSpc>
                <a:spcPct val="150000"/>
              </a:lnSpc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v"/>
            </a:pPr>
            <a:r>
              <a:rPr lang="en-US" sz="1800" b="1" dirty="0" smtClean="0"/>
              <a:t> </a:t>
            </a:r>
            <a:r>
              <a:rPr lang="ka-GE" sz="1800" b="1" dirty="0" smtClean="0"/>
              <a:t>სახელმწიფო ზედამხედველობა და კონტროლი: </a:t>
            </a:r>
            <a:r>
              <a:rPr lang="ka-GE" sz="1800" dirty="0" smtClean="0"/>
              <a:t> სრული ზედამხედველობა და კონტროლი</a:t>
            </a:r>
            <a:endParaRPr lang="en-US" sz="1800" dirty="0" smtClean="0"/>
          </a:p>
          <a:p>
            <a:pPr marL="342900" lvl="1" algn="just" eaLnBrk="1" hangingPunct="1">
              <a:lnSpc>
                <a:spcPct val="150000"/>
              </a:lnSpc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v"/>
            </a:pPr>
            <a:r>
              <a:rPr lang="ka-GE" sz="1800" b="1" dirty="0"/>
              <a:t>ხელმძღვანელის, ხელმძღვანელის მოადგილის სტატუსი</a:t>
            </a:r>
            <a:r>
              <a:rPr lang="en-US" sz="1800" b="1" dirty="0"/>
              <a:t>:</a:t>
            </a:r>
            <a:r>
              <a:rPr lang="ka-GE" sz="1800" b="1" dirty="0"/>
              <a:t> </a:t>
            </a:r>
            <a:r>
              <a:rPr lang="ka-GE" sz="1800" dirty="0" smtClean="0"/>
              <a:t>მოხელესთან გათანაბრებული</a:t>
            </a:r>
          </a:p>
          <a:p>
            <a:pPr marL="342900" lvl="1" algn="just" eaLnBrk="1" hangingPunct="1">
              <a:lnSpc>
                <a:spcPct val="150000"/>
              </a:lnSpc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v"/>
            </a:pPr>
            <a:r>
              <a:rPr lang="ka-GE" sz="1800" b="1" dirty="0" smtClean="0"/>
              <a:t>დასაქმებულების სტატუსი</a:t>
            </a:r>
            <a:r>
              <a:rPr lang="en-US" sz="1800" b="1" dirty="0" smtClean="0"/>
              <a:t>:</a:t>
            </a:r>
            <a:r>
              <a:rPr lang="ka-GE" sz="1800" b="1" dirty="0" smtClean="0"/>
              <a:t> </a:t>
            </a:r>
            <a:r>
              <a:rPr lang="ka-GE" sz="1800" dirty="0" smtClean="0"/>
              <a:t>როგორც წესი, არ ჰყავს პროფესიული საჯარო მოხელე</a:t>
            </a:r>
          </a:p>
          <a:p>
            <a:pPr marL="342900" lvl="1" algn="just" eaLnBrk="1" hangingPunct="1">
              <a:lnSpc>
                <a:spcPct val="150000"/>
              </a:lnSpc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v"/>
            </a:pPr>
            <a:r>
              <a:rPr lang="ka-GE" sz="1800" b="1" dirty="0" smtClean="0"/>
              <a:t>საჯარო სამსახურის შესახებ კანონის გავრცელება</a:t>
            </a:r>
            <a:r>
              <a:rPr lang="en-US" sz="1800" b="1" dirty="0" smtClean="0"/>
              <a:t>:</a:t>
            </a:r>
            <a:r>
              <a:rPr lang="ka-GE" sz="1800" b="1" dirty="0" smtClean="0"/>
              <a:t> </a:t>
            </a:r>
            <a:r>
              <a:rPr lang="ka-GE" sz="1800" dirty="0" smtClean="0"/>
              <a:t>არა, </a:t>
            </a:r>
          </a:p>
          <a:p>
            <a:pPr marL="342900" lvl="1" algn="just" eaLnBrk="1" hangingPunct="1">
              <a:lnSpc>
                <a:spcPct val="150000"/>
              </a:lnSpc>
              <a:spcBef>
                <a:spcPct val="20000"/>
              </a:spcBef>
              <a:buClr>
                <a:schemeClr val="accent1"/>
              </a:buClr>
              <a:buNone/>
            </a:pPr>
            <a:r>
              <a:rPr lang="ka-GE" sz="1800" dirty="0" smtClean="0"/>
              <a:t>თუ სპეციალური კანონით სხვა რამ არ არის გათვალისწინებული </a:t>
            </a:r>
          </a:p>
          <a:p>
            <a:pPr marL="342900" lvl="1" algn="just" eaLnBrk="1" hangingPunct="1">
              <a:lnSpc>
                <a:spcPct val="150000"/>
              </a:lnSpc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v"/>
            </a:pPr>
            <a:r>
              <a:rPr lang="ka-GE" sz="1800" b="1" dirty="0" smtClean="0"/>
              <a:t>შრომის ანაზღაურების  შესახებ კანონის გავრცელება</a:t>
            </a:r>
            <a:r>
              <a:rPr lang="en-US" sz="1800" b="1" dirty="0" smtClean="0"/>
              <a:t>:</a:t>
            </a:r>
            <a:r>
              <a:rPr lang="ka-GE" sz="1800" b="1" dirty="0" smtClean="0"/>
              <a:t> </a:t>
            </a:r>
            <a:r>
              <a:rPr lang="ka-GE" sz="1800" dirty="0" smtClean="0"/>
              <a:t>კი</a:t>
            </a:r>
            <a:endParaRPr lang="ka-GE" sz="2000" dirty="0" smtClean="0"/>
          </a:p>
          <a:p>
            <a:pPr marL="342900" lvl="1" algn="just" eaLnBrk="1" hangingPunct="1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v"/>
            </a:pPr>
            <a:endParaRPr lang="ka-GE" sz="2000" dirty="0" smtClean="0">
              <a:solidFill>
                <a:schemeClr val="tx2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7543800" y="3810000"/>
            <a:ext cx="4343400" cy="17526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accent1"/>
            </a:solidFill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ka-GE" sz="1600" b="1" dirty="0" smtClean="0">
                <a:solidFill>
                  <a:schemeClr val="tx1"/>
                </a:solidFill>
              </a:rPr>
              <a:t>მაგალითად:</a:t>
            </a:r>
            <a:endParaRPr lang="ka-GE" sz="1600" dirty="0" smtClean="0">
              <a:solidFill>
                <a:schemeClr val="tx1"/>
              </a:solidFill>
            </a:endParaRPr>
          </a:p>
          <a:p>
            <a:pPr algn="just"/>
            <a:r>
              <a:rPr lang="ka-GE" sz="1600" dirty="0" smtClean="0">
                <a:solidFill>
                  <a:schemeClr val="tx1"/>
                </a:solidFill>
              </a:rPr>
              <a:t>სსიპ - იუსტიციის სახლი</a:t>
            </a:r>
          </a:p>
          <a:p>
            <a:r>
              <a:rPr lang="ka-GE" sz="1600" dirty="0" smtClean="0">
                <a:solidFill>
                  <a:schemeClr val="tx1"/>
                </a:solidFill>
              </a:rPr>
              <a:t>სსიპ - საგანმანათლებლო დაწესებულების </a:t>
            </a:r>
            <a:r>
              <a:rPr lang="ka-GE" sz="1600" dirty="0">
                <a:solidFill>
                  <a:schemeClr val="tx1"/>
                </a:solidFill>
              </a:rPr>
              <a:t>მანდატურის </a:t>
            </a:r>
            <a:r>
              <a:rPr lang="ka-GE" sz="1600" dirty="0" smtClean="0">
                <a:solidFill>
                  <a:schemeClr val="tx1"/>
                </a:solidFill>
              </a:rPr>
              <a:t>სამსახური</a:t>
            </a:r>
          </a:p>
          <a:p>
            <a:pPr algn="just"/>
            <a:r>
              <a:rPr lang="ka-GE" sz="1600" dirty="0" smtClean="0">
                <a:solidFill>
                  <a:schemeClr val="tx1"/>
                </a:solidFill>
              </a:rPr>
              <a:t>სსიპ - „112“</a:t>
            </a:r>
          </a:p>
          <a:p>
            <a:pPr algn="just"/>
            <a:r>
              <a:rPr lang="ka-GE" sz="1600" dirty="0" smtClean="0">
                <a:solidFill>
                  <a:schemeClr val="tx1"/>
                </a:solidFill>
              </a:rPr>
              <a:t>ტრენინგ-ცენტრები</a:t>
            </a:r>
          </a:p>
          <a:p>
            <a:pPr algn="just"/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452109455"/>
      </p:ext>
    </p:extLst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 txBox="1">
            <a:spLocks/>
          </p:cNvSpPr>
          <p:nvPr/>
        </p:nvSpPr>
        <p:spPr bwMode="auto">
          <a:xfrm>
            <a:off x="1025770" y="517526"/>
            <a:ext cx="10515600" cy="1325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ka-GE" sz="35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8" name="Title 1"/>
          <p:cNvSpPr txBox="1">
            <a:spLocks/>
          </p:cNvSpPr>
          <p:nvPr/>
        </p:nvSpPr>
        <p:spPr bwMode="auto">
          <a:xfrm>
            <a:off x="762000" y="609600"/>
            <a:ext cx="10582031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>
            <a:lvl1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2pPr>
            <a:lvl3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3pPr>
            <a:lvl4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4pPr>
            <a:lvl5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5pPr>
            <a:lvl6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6pPr>
            <a:lvl7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7pPr>
            <a:lvl8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8pPr>
            <a:lvl9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9pPr>
          </a:lstStyle>
          <a:p>
            <a:pPr algn="ctr"/>
            <a:r>
              <a:rPr lang="ka-GE" sz="3200" b="1" cap="all" dirty="0" smtClean="0">
                <a:solidFill>
                  <a:schemeClr val="accent1">
                    <a:lumMod val="75000"/>
                  </a:schemeClr>
                </a:solidFill>
              </a:rPr>
              <a:t>მეხუთე კატეგორია: საზოგადოებრივი</a:t>
            </a:r>
            <a:endParaRPr lang="en-US" sz="2800" b="1" dirty="0" smtClean="0"/>
          </a:p>
        </p:txBody>
      </p:sp>
      <p:sp>
        <p:nvSpPr>
          <p:cNvPr id="12" name="Content Placeholder 2"/>
          <p:cNvSpPr txBox="1">
            <a:spLocks/>
          </p:cNvSpPr>
          <p:nvPr/>
        </p:nvSpPr>
        <p:spPr bwMode="auto">
          <a:xfrm>
            <a:off x="533400" y="1371600"/>
            <a:ext cx="11035323" cy="403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lvl="1" algn="just" eaLnBrk="1" hangingPunct="1">
              <a:lnSpc>
                <a:spcPct val="150000"/>
              </a:lnSpc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v"/>
            </a:pPr>
            <a:r>
              <a:rPr lang="ka-GE" sz="1800" b="1" dirty="0" smtClean="0"/>
              <a:t>დაფუძნება</a:t>
            </a:r>
            <a:r>
              <a:rPr lang="en-US" sz="1800" b="1" dirty="0" smtClean="0"/>
              <a:t>: </a:t>
            </a:r>
            <a:r>
              <a:rPr lang="ka-GE" sz="1800" dirty="0" smtClean="0"/>
              <a:t>კანონით ან მის საფუძველზე უფლებამოსილი ორგანოს ადმინისტრაციული აქტით</a:t>
            </a:r>
            <a:endParaRPr lang="ka-GE" sz="1800" b="1" dirty="0" smtClean="0"/>
          </a:p>
          <a:p>
            <a:pPr marL="342900" lvl="1" algn="just" eaLnBrk="1" hangingPunct="1">
              <a:lnSpc>
                <a:spcPct val="150000"/>
              </a:lnSpc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v"/>
            </a:pPr>
            <a:r>
              <a:rPr lang="ka-GE" sz="1800" b="1" dirty="0" smtClean="0"/>
              <a:t>ანგარიშვალდებულება</a:t>
            </a:r>
            <a:r>
              <a:rPr lang="en-US" sz="1800" b="1" dirty="0" smtClean="0"/>
              <a:t>: </a:t>
            </a:r>
            <a:r>
              <a:rPr lang="ka-GE" sz="1800" dirty="0" smtClean="0"/>
              <a:t>ზემდგომი ადმინისტრაციული ორგანო, მხოლოდ კანონის აღსრულების ნაწილში</a:t>
            </a:r>
            <a:endParaRPr lang="ka-GE" sz="1800" b="1" dirty="0" smtClean="0"/>
          </a:p>
          <a:p>
            <a:pPr marL="342900" lvl="1" algn="just" eaLnBrk="1" hangingPunct="1">
              <a:lnSpc>
                <a:spcPct val="150000"/>
              </a:lnSpc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v"/>
            </a:pPr>
            <a:r>
              <a:rPr lang="en-US" sz="1800" b="1" dirty="0" smtClean="0"/>
              <a:t> </a:t>
            </a:r>
            <a:r>
              <a:rPr lang="ka-GE" sz="1800" b="1" dirty="0" smtClean="0"/>
              <a:t>სახელმწიფო ზედამხედველობა და კონტროლი: </a:t>
            </a:r>
            <a:r>
              <a:rPr lang="ka-GE" sz="1800" dirty="0" smtClean="0"/>
              <a:t> კი</a:t>
            </a:r>
            <a:endParaRPr lang="en-US" sz="1800" dirty="0" smtClean="0"/>
          </a:p>
          <a:p>
            <a:pPr marL="342900" lvl="1" algn="just" eaLnBrk="1" hangingPunct="1">
              <a:lnSpc>
                <a:spcPct val="150000"/>
              </a:lnSpc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v"/>
            </a:pPr>
            <a:r>
              <a:rPr lang="ka-GE" sz="1800" b="1" dirty="0"/>
              <a:t>ხელმძღვანელის, ხელმძღვანელის მოადგილის სტატუსი</a:t>
            </a:r>
            <a:r>
              <a:rPr lang="en-US" sz="1800" b="1" dirty="0"/>
              <a:t>:</a:t>
            </a:r>
            <a:r>
              <a:rPr lang="ka-GE" sz="1800" b="1" dirty="0"/>
              <a:t> </a:t>
            </a:r>
            <a:r>
              <a:rPr lang="ka-GE" sz="1800" dirty="0" smtClean="0"/>
              <a:t>სპეციალური კანონმდებლობით განისაზღვრება</a:t>
            </a:r>
          </a:p>
          <a:p>
            <a:pPr marL="342900" lvl="1" algn="just" eaLnBrk="1" hangingPunct="1">
              <a:lnSpc>
                <a:spcPct val="150000"/>
              </a:lnSpc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v"/>
            </a:pPr>
            <a:r>
              <a:rPr lang="ka-GE" sz="1800" b="1" dirty="0" smtClean="0"/>
              <a:t>დასაქმებულების სტატუსი</a:t>
            </a:r>
            <a:r>
              <a:rPr lang="en-US" sz="1800" b="1" dirty="0" smtClean="0"/>
              <a:t>:</a:t>
            </a:r>
            <a:r>
              <a:rPr lang="ka-GE" sz="1800" b="1" dirty="0" smtClean="0"/>
              <a:t> </a:t>
            </a:r>
            <a:r>
              <a:rPr lang="ka-GE" sz="1800" dirty="0" smtClean="0"/>
              <a:t>არა</a:t>
            </a:r>
          </a:p>
          <a:p>
            <a:pPr marL="342900" lvl="1" algn="just" eaLnBrk="1" hangingPunct="1">
              <a:lnSpc>
                <a:spcPct val="150000"/>
              </a:lnSpc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v"/>
            </a:pPr>
            <a:r>
              <a:rPr lang="ka-GE" sz="1800" b="1" dirty="0" smtClean="0"/>
              <a:t>საჯარო სამსახურის შესახებ კანონის გავრცელება</a:t>
            </a:r>
            <a:r>
              <a:rPr lang="en-US" sz="1800" b="1" dirty="0" smtClean="0"/>
              <a:t>:</a:t>
            </a:r>
            <a:r>
              <a:rPr lang="ka-GE" sz="1800" b="1" dirty="0" smtClean="0"/>
              <a:t> </a:t>
            </a:r>
            <a:r>
              <a:rPr lang="ka-GE" sz="1800" dirty="0" smtClean="0"/>
              <a:t>არა</a:t>
            </a:r>
          </a:p>
          <a:p>
            <a:pPr marL="342900" lvl="1" algn="just" eaLnBrk="1" hangingPunct="1">
              <a:lnSpc>
                <a:spcPct val="150000"/>
              </a:lnSpc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v"/>
            </a:pPr>
            <a:r>
              <a:rPr lang="ka-GE" sz="1800" b="1" dirty="0" smtClean="0"/>
              <a:t>შრომის ანაზღაურების  შესახებ კანონის გავრცელება</a:t>
            </a:r>
            <a:r>
              <a:rPr lang="en-US" sz="1800" b="1" dirty="0" smtClean="0"/>
              <a:t>:</a:t>
            </a:r>
            <a:r>
              <a:rPr lang="ka-GE" sz="1800" b="1" dirty="0" smtClean="0"/>
              <a:t> </a:t>
            </a:r>
            <a:r>
              <a:rPr lang="ka-GE" sz="1800" dirty="0" smtClean="0"/>
              <a:t>არა</a:t>
            </a:r>
            <a:endParaRPr lang="ka-GE" sz="2000" dirty="0" smtClean="0"/>
          </a:p>
          <a:p>
            <a:pPr marL="342900" lvl="1" algn="just" eaLnBrk="1" hangingPunct="1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v"/>
            </a:pPr>
            <a:endParaRPr lang="ka-GE" sz="2000" dirty="0" smtClean="0">
              <a:solidFill>
                <a:schemeClr val="tx2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7153031" y="3810000"/>
            <a:ext cx="4191000" cy="13716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accent1"/>
            </a:solidFill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ka-GE" b="1" dirty="0" smtClean="0">
                <a:solidFill>
                  <a:schemeClr val="tx1"/>
                </a:solidFill>
              </a:rPr>
              <a:t>მაგალითად:</a:t>
            </a:r>
          </a:p>
          <a:p>
            <a:pPr algn="just"/>
            <a:endParaRPr lang="ka-GE" dirty="0" smtClean="0">
              <a:solidFill>
                <a:schemeClr val="tx1"/>
              </a:solidFill>
            </a:endParaRPr>
          </a:p>
          <a:p>
            <a:pPr algn="just"/>
            <a:r>
              <a:rPr lang="ka-GE" dirty="0" smtClean="0">
                <a:solidFill>
                  <a:schemeClr val="tx1"/>
                </a:solidFill>
              </a:rPr>
              <a:t>კულტურული, საგანმანათლებლო, სასპორტო და რელიგიური სსიპ-ები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452109455"/>
      </p:ext>
    </p:extLst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b="1" dirty="0" smtClean="0"/>
              <a:t>პრობლემური საკითხები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371600"/>
            <a:ext cx="10972800" cy="4495800"/>
          </a:xfrm>
        </p:spPr>
        <p:txBody>
          <a:bodyPr>
            <a:normAutofit fontScale="85000" lnSpcReduction="20000"/>
          </a:bodyPr>
          <a:lstStyle/>
          <a:p>
            <a:pPr>
              <a:buFont typeface="Wingdings" pitchFamily="2" charset="2"/>
              <a:buChar char="v"/>
            </a:pPr>
            <a:endParaRPr lang="ka-GE" dirty="0" smtClean="0"/>
          </a:p>
          <a:p>
            <a:pPr>
              <a:buFont typeface="Wingdings" pitchFamily="2" charset="2"/>
              <a:buChar char="v"/>
            </a:pPr>
            <a:r>
              <a:rPr lang="en-US" dirty="0" smtClean="0"/>
              <a:t>IT </a:t>
            </a:r>
            <a:r>
              <a:rPr lang="ka-GE" dirty="0" smtClean="0"/>
              <a:t>ტექნოლოგიების პოლიტიკის შექმნის ჰორიზონტალური (</a:t>
            </a:r>
            <a:r>
              <a:rPr lang="en-US" dirty="0" smtClean="0"/>
              <a:t>cross-cutting</a:t>
            </a:r>
            <a:r>
              <a:rPr lang="ka-GE" dirty="0" smtClean="0"/>
              <a:t>) ფუნქცია</a:t>
            </a:r>
          </a:p>
          <a:p>
            <a:pPr>
              <a:buFont typeface="Wingdings" pitchFamily="2" charset="2"/>
              <a:buChar char="v"/>
            </a:pPr>
            <a:endParaRPr lang="ka-GE" dirty="0" smtClean="0"/>
          </a:p>
          <a:p>
            <a:pPr>
              <a:buFont typeface="Wingdings" pitchFamily="2" charset="2"/>
              <a:buChar char="v"/>
            </a:pPr>
            <a:endParaRPr lang="ka-GE" dirty="0" smtClean="0"/>
          </a:p>
          <a:p>
            <a:pPr algn="just">
              <a:buFont typeface="Wingdings" pitchFamily="2" charset="2"/>
              <a:buChar char="v"/>
            </a:pPr>
            <a:r>
              <a:rPr lang="ka-GE" dirty="0" smtClean="0"/>
              <a:t>იმ შემთხვევაში, თუ სსიპ შეიმუშავებს პოლიტიკას, კატეგორიზაციამდე, მაკონტროლებელმა საჯარო დაწესებულებამ წინასწარ უნდა განსაზღვროს ამ ფუნქციის ადგილი საკუთარ სტრუქტურაში, შესაბამის ადამიანურ რესურსებთან ერთად. მაგალითად, მოხდეს ფუნქციის:</a:t>
            </a:r>
          </a:p>
          <a:p>
            <a:pPr lvl="1" algn="just">
              <a:buFont typeface="Wingdings" pitchFamily="2" charset="2"/>
              <a:buChar char="v"/>
            </a:pPr>
            <a:endParaRPr lang="ka-GE" dirty="0" smtClean="0"/>
          </a:p>
          <a:p>
            <a:pPr lvl="1" algn="just">
              <a:buFont typeface="Wingdings" pitchFamily="2" charset="2"/>
              <a:buChar char="v"/>
            </a:pPr>
            <a:r>
              <a:rPr lang="ka-GE" dirty="0" smtClean="0"/>
              <a:t>სტრუქტურაში ინტეგრირება</a:t>
            </a:r>
          </a:p>
          <a:p>
            <a:pPr lvl="1" algn="just">
              <a:buFont typeface="Wingdings" pitchFamily="2" charset="2"/>
              <a:buChar char="v"/>
            </a:pPr>
            <a:r>
              <a:rPr lang="ka-GE" dirty="0" smtClean="0"/>
              <a:t>ლიკვიდაცია</a:t>
            </a:r>
          </a:p>
          <a:p>
            <a:pPr lvl="1" algn="just">
              <a:buFont typeface="Wingdings" pitchFamily="2" charset="2"/>
              <a:buChar char="v"/>
            </a:pPr>
            <a:r>
              <a:rPr lang="ka-GE" dirty="0" smtClean="0"/>
              <a:t>აუთსორსინგი</a:t>
            </a:r>
          </a:p>
          <a:p>
            <a:pPr algn="just">
              <a:buFont typeface="Wingdings" pitchFamily="2" charset="2"/>
              <a:buChar char="v"/>
            </a:pPr>
            <a:endParaRPr lang="ka-GE" dirty="0" smtClean="0"/>
          </a:p>
          <a:p>
            <a:pPr algn="just">
              <a:buFont typeface="Wingdings" pitchFamily="2" charset="2"/>
              <a:buChar char="v"/>
            </a:pPr>
            <a:r>
              <a:rPr lang="ka-GE" dirty="0" smtClean="0"/>
              <a:t>გაუმართლებელია, იმ სსიპ-ების არსებობა, სადაც მხარდამჭერი ფუნქციების განხორციელებაზე პასუხისმგებელია შტატით გათვალისწინებულ პოზიციათა 30%-ზე მეტი</a:t>
            </a:r>
          </a:p>
          <a:p>
            <a:pPr>
              <a:buFont typeface="Wingdings" pitchFamily="2" charset="2"/>
              <a:buChar char="v"/>
            </a:pPr>
            <a:endParaRPr lang="ka-GE" dirty="0" smtClean="0"/>
          </a:p>
          <a:p>
            <a:pPr>
              <a:buFont typeface="Wingdings" pitchFamily="2" charset="2"/>
              <a:buChar char="v"/>
            </a:pPr>
            <a:endParaRPr lang="ka-GE" dirty="0" smtClean="0"/>
          </a:p>
        </p:txBody>
      </p:sp>
      <p:pic>
        <p:nvPicPr>
          <p:cNvPr id="4" name="Picture 3" descr="exclamation-mark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28600" y="3810000"/>
            <a:ext cx="762000" cy="762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othecary">
  <a:themeElements>
    <a:clrScheme name="Apothecary">
      <a:dk1>
        <a:sysClr val="windowText" lastClr="000000"/>
      </a:dk1>
      <a:lt1>
        <a:sysClr val="window" lastClr="FFFFFF"/>
      </a:lt1>
      <a:dk2>
        <a:srgbClr val="564B3C"/>
      </a:dk2>
      <a:lt2>
        <a:srgbClr val="ECEDD1"/>
      </a:lt2>
      <a:accent1>
        <a:srgbClr val="93A299"/>
      </a:accent1>
      <a:accent2>
        <a:srgbClr val="CF543F"/>
      </a:accent2>
      <a:accent3>
        <a:srgbClr val="B5AE53"/>
      </a:accent3>
      <a:accent4>
        <a:srgbClr val="848058"/>
      </a:accent4>
      <a:accent5>
        <a:srgbClr val="E8B54D"/>
      </a:accent5>
      <a:accent6>
        <a:srgbClr val="786C71"/>
      </a:accent6>
      <a:hlink>
        <a:srgbClr val="CCCC00"/>
      </a:hlink>
      <a:folHlink>
        <a:srgbClr val="B2B2B2"/>
      </a:folHlink>
    </a:clrScheme>
    <a:fontScheme name="Apothecary">
      <a:majorFont>
        <a:latin typeface="Book Antiqua"/>
        <a:ea typeface=""/>
        <a:cs typeface=""/>
        <a:font script="Jpan" typeface="ＭＳ Ｐ明朝"/>
        <a:font script="Hang" typeface="HY견명조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견명조"/>
        <a:font script="Hans" typeface="微软雅黑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pothecary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100000"/>
              </a:schemeClr>
            </a:gs>
            <a:gs pos="68000">
              <a:schemeClr val="phClr">
                <a:tint val="77000"/>
                <a:satMod val="100000"/>
              </a:schemeClr>
            </a:gs>
            <a:gs pos="81000">
              <a:schemeClr val="phClr">
                <a:tint val="79000"/>
                <a:satMod val="100000"/>
              </a:schemeClr>
            </a:gs>
            <a:gs pos="86000">
              <a:schemeClr val="phClr">
                <a:tint val="73000"/>
                <a:satMod val="100000"/>
              </a:schemeClr>
            </a:gs>
            <a:gs pos="100000">
              <a:schemeClr val="phClr">
                <a:tint val="35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3000"/>
                <a:shade val="100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tint val="100000"/>
                <a:shade val="57000"/>
                <a:satMod val="120000"/>
              </a:schemeClr>
            </a:gs>
            <a:gs pos="80000">
              <a:schemeClr val="phClr">
                <a:tint val="100000"/>
                <a:shade val="56000"/>
                <a:satMod val="145000"/>
              </a:schemeClr>
            </a:gs>
            <a:gs pos="88000">
              <a:schemeClr val="phClr">
                <a:tint val="100000"/>
                <a:shade val="63000"/>
                <a:satMod val="160000"/>
              </a:schemeClr>
            </a:gs>
            <a:gs pos="100000">
              <a:schemeClr val="phClr">
                <a:tint val="99000"/>
                <a:shade val="100000"/>
                <a:satMod val="155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glow" dir="tl">
              <a:rot lat="0" lon="0" rev="1800000"/>
            </a:lightRig>
          </a:scene3d>
          <a:sp3d contourW="10160" prstMaterial="dkEdge">
            <a:bevelT w="0" h="0" prst="angle"/>
            <a:contourClr>
              <a:schemeClr val="phClr">
                <a:shade val="30000"/>
                <a:satMod val="150000"/>
              </a:schemeClr>
            </a:contourClr>
          </a:sp3d>
        </a:effectStyle>
        <a:effectStyle>
          <a:effectLst>
            <a:glow rad="50800">
              <a:schemeClr val="phClr">
                <a:tint val="68000"/>
                <a:shade val="93000"/>
                <a:alpha val="37000"/>
                <a:satMod val="250000"/>
              </a:schemeClr>
            </a:glow>
          </a:effectLst>
          <a:scene3d>
            <a:camera prst="orthographicFront">
              <a:rot lat="0" lon="0" rev="0"/>
            </a:camera>
            <a:lightRig rig="glow" dir="t">
              <a:rot lat="0" lon="0" rev="1800000"/>
            </a:lightRig>
          </a:scene3d>
          <a:sp3d contourW="10160" prstMaterial="dkEdge">
            <a:bevelT w="20320" h="19050" prst="angle"/>
            <a:contourClr>
              <a:schemeClr val="phClr">
                <a:shade val="3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3000"/>
            <a:satMod val="14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atMod val="170000"/>
              </a:schemeClr>
              <a:schemeClr val="phClr">
                <a:shade val="70000"/>
                <a:satMod val="13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1922</TotalTime>
  <Words>656</Words>
  <Application>Microsoft Office PowerPoint</Application>
  <PresentationFormat>Custom</PresentationFormat>
  <Paragraphs>100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Apothecary</vt:lpstr>
      <vt:lpstr>Slide 1</vt:lpstr>
      <vt:lpstr>საჯარო სამართლის იურიდიული პირი (სსიპ)</vt:lpstr>
      <vt:lpstr>საჯარო სამართლის იურიდიული პირების კატეგორიზაცია </vt:lpstr>
      <vt:lpstr>Slide 4</vt:lpstr>
      <vt:lpstr>მეორე კატეგორია: დარგთაშორისი</vt:lpstr>
      <vt:lpstr>Slide 6</vt:lpstr>
      <vt:lpstr>Slide 7</vt:lpstr>
      <vt:lpstr>Slide 8</vt:lpstr>
      <vt:lpstr>პრობლემური საკითხები</vt:lpstr>
      <vt:lpstr>Slide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Ana Vashalomidze</dc:creator>
  <cp:lastModifiedBy>Maia Dvalishvili</cp:lastModifiedBy>
  <cp:revision>249</cp:revision>
  <cp:lastPrinted>2018-08-07T08:17:41Z</cp:lastPrinted>
  <dcterms:created xsi:type="dcterms:W3CDTF">2006-08-16T00:00:00Z</dcterms:created>
  <dcterms:modified xsi:type="dcterms:W3CDTF">2019-10-22T08:39:36Z</dcterms:modified>
</cp:coreProperties>
</file>