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40"/>
  </p:notesMasterIdLst>
  <p:handoutMasterIdLst>
    <p:handoutMasterId r:id="rId41"/>
  </p:handoutMasterIdLst>
  <p:sldIdLst>
    <p:sldId id="457" r:id="rId2"/>
    <p:sldId id="572" r:id="rId3"/>
    <p:sldId id="501" r:id="rId4"/>
    <p:sldId id="502" r:id="rId5"/>
    <p:sldId id="506" r:id="rId6"/>
    <p:sldId id="458" r:id="rId7"/>
    <p:sldId id="576" r:id="rId8"/>
    <p:sldId id="577" r:id="rId9"/>
    <p:sldId id="510" r:id="rId10"/>
    <p:sldId id="415" r:id="rId11"/>
    <p:sldId id="477" r:id="rId12"/>
    <p:sldId id="345" r:id="rId13"/>
    <p:sldId id="435" r:id="rId14"/>
    <p:sldId id="513" r:id="rId15"/>
    <p:sldId id="579" r:id="rId16"/>
    <p:sldId id="346" r:id="rId17"/>
    <p:sldId id="587" r:id="rId18"/>
    <p:sldId id="588" r:id="rId19"/>
    <p:sldId id="589" r:id="rId20"/>
    <p:sldId id="590" r:id="rId21"/>
    <p:sldId id="591" r:id="rId22"/>
    <p:sldId id="581" r:id="rId23"/>
    <p:sldId id="582" r:id="rId24"/>
    <p:sldId id="586" r:id="rId25"/>
    <p:sldId id="596" r:id="rId26"/>
    <p:sldId id="593" r:id="rId27"/>
    <p:sldId id="436" r:id="rId28"/>
    <p:sldId id="437" r:id="rId29"/>
    <p:sldId id="444" r:id="rId30"/>
    <p:sldId id="441" r:id="rId31"/>
    <p:sldId id="454" r:id="rId32"/>
    <p:sldId id="438" r:id="rId33"/>
    <p:sldId id="595" r:id="rId34"/>
    <p:sldId id="386" r:id="rId35"/>
    <p:sldId id="406" r:id="rId36"/>
    <p:sldId id="417" r:id="rId37"/>
    <p:sldId id="570" r:id="rId38"/>
    <p:sldId id="57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FF"/>
    <a:srgbClr val="FFFC9E"/>
    <a:srgbClr val="CBF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/>
    <p:restoredTop sz="95246"/>
  </p:normalViewPr>
  <p:slideViewPr>
    <p:cSldViewPr snapToGrid="0" snapToObjects="1">
      <p:cViewPr>
        <p:scale>
          <a:sx n="100" d="100"/>
          <a:sy n="100" d="100"/>
        </p:scale>
        <p:origin x="-64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242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WHO SUMMER SCHOOL: WHO Barcelona </a:t>
            </a:r>
          </a:p>
          <a:p>
            <a:r>
              <a:rPr lang="en-US"/>
              <a:t>Course on Health Financing for UHC in Russian</a:t>
            </a:r>
          </a:p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24- 28 July 2017</a:t>
            </a:r>
          </a:p>
          <a:p>
            <a:r>
              <a:rPr lang="en-US" err="1"/>
              <a:t>Issyk</a:t>
            </a:r>
            <a:r>
              <a:rPr lang="en-US"/>
              <a:t> -</a:t>
            </a:r>
            <a:r>
              <a:rPr lang="en-US" err="1"/>
              <a:t>Kul</a:t>
            </a:r>
            <a:r>
              <a:rPr lang="en-US"/>
              <a:t>, Kyrgyzstan</a:t>
            </a:r>
          </a:p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Day 3, Session 1-1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81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86F10-0B28-CF4D-A544-54FD00DA5B85}" type="datetimeFigureOut">
              <a:rPr lang="en-US" smtClean="0"/>
              <a:t>13-Sep-18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06DEE-59E1-5846-85A1-E5144059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Asked</a:t>
            </a:r>
            <a:r>
              <a:rPr lang="en-US" baseline="0" dirty="0" smtClean="0"/>
              <a:t> by researchers a the Yale School of Health to researchers at the Yale School of Administrative Sciences.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C5CD7-CA97-EB43-A18B-C17AC0CCAF29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6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C5CD7-CA97-EB43-A18B-C17AC0CCAF29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7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CB357-763C-4868-ADD2-1342E0236AF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5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89757-0D1C-4FA1-B354-291956582D76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97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89757-0D1C-4FA1-B354-291956582D76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498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6DEE-59E1-5846-85A1-E514405927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6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6DEE-59E1-5846-85A1-E514405927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F3ED-6767-4CD0-BA64-6B10D8474A4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F3ED-6767-4CD0-BA64-6B10D8474A4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0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6368796"/>
            <a:ext cx="9141619" cy="640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13-Sep-18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13-Sep-18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13-Sep-18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344EA-3C18-D948-A801-00AB578E92B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841A-3E4F-FB40-8076-C2B569D5A61E}" type="datetimeFigureOut">
              <a:rPr lang="en-US" smtClean="0"/>
              <a:t>13-Sep-18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13-Sep-18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13-Sep-18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13-Sep-18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13-Sep-18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13-Sep-18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037A89-4583-834C-B5EB-944FFA34643A}" type="datetimeFigureOut">
              <a:rPr lang="en-US" smtClean="0"/>
              <a:t>13-Sep-18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7A89-4583-834C-B5EB-944FFA34643A}" type="datetimeFigureOut">
              <a:rPr lang="en-US" smtClean="0"/>
              <a:t>13-Sep-18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39021"/>
            <a:ext cx="9144001" cy="457200"/>
          </a:xfrm>
          <a:prstGeom prst="rect">
            <a:avLst/>
          </a:prstGeom>
          <a:solidFill>
            <a:srgbClr val="00BAF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62639"/>
            <a:ext cx="9144001" cy="65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16236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037A89-4583-834C-B5EB-944FFA34643A}" type="datetimeFigureOut">
              <a:rPr lang="en-US" smtClean="0"/>
              <a:t>13-Sep-18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DACCFF-0DD8-894C-80FA-AB8F128E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76326"/>
            <a:ext cx="75438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>
                <a:latin typeface="+mn-lt"/>
              </a:rPr>
              <a:t>International experiences with DRG system and options for Georgia</a:t>
            </a:r>
            <a:br>
              <a:rPr lang="en-GB" sz="4400" b="1" dirty="0">
                <a:latin typeface="+mn-lt"/>
              </a:rPr>
            </a:br>
            <a:r>
              <a:rPr lang="en-GB" sz="4900" b="1" dirty="0">
                <a:latin typeface="+mn-lt"/>
              </a:rPr>
              <a:t/>
            </a:r>
            <a:br>
              <a:rPr lang="en-GB" sz="4900" b="1" dirty="0">
                <a:latin typeface="+mn-lt"/>
              </a:rPr>
            </a:br>
            <a:r>
              <a:rPr lang="en-GB" sz="3600" b="1" dirty="0" smtClean="0">
                <a:latin typeface="+mn-lt"/>
              </a:rPr>
              <a:t>Seminar for piloting hospitals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dirty="0" smtClean="0">
                <a:latin typeface="+mn-lt"/>
              </a:rPr>
              <a:t/>
            </a:r>
            <a:br>
              <a:rPr lang="en-GB" sz="3600" dirty="0" smtClean="0">
                <a:latin typeface="+mn-lt"/>
              </a:rPr>
            </a:b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Triin Habicht</a:t>
            </a:r>
            <a:br>
              <a:rPr lang="en-GB" sz="3600" b="1" dirty="0" smtClean="0">
                <a:latin typeface="+mn-lt"/>
              </a:rPr>
            </a:br>
            <a:r>
              <a:rPr lang="en-GB" sz="2700" dirty="0" smtClean="0">
                <a:latin typeface="+mn-lt"/>
              </a:rPr>
              <a:t>WHO consultant</a:t>
            </a:r>
            <a:br>
              <a:rPr lang="en-GB" sz="2700" dirty="0" smtClean="0">
                <a:latin typeface="+mn-lt"/>
              </a:rPr>
            </a:br>
            <a:r>
              <a:rPr lang="en-GB" sz="2700" dirty="0" smtClean="0">
                <a:latin typeface="+mn-lt"/>
              </a:rPr>
              <a:t/>
            </a:r>
            <a:br>
              <a:rPr lang="en-GB" sz="2700" dirty="0" smtClean="0">
                <a:latin typeface="+mn-lt"/>
              </a:rPr>
            </a:br>
            <a:r>
              <a:rPr lang="en-GB" sz="2700" b="1" dirty="0" smtClean="0">
                <a:latin typeface="+mn-lt"/>
              </a:rPr>
              <a:t>11 September, </a:t>
            </a:r>
            <a:r>
              <a:rPr lang="en-GB" sz="2700" b="1" dirty="0">
                <a:latin typeface="+mn-lt"/>
              </a:rPr>
              <a:t>2018</a:t>
            </a:r>
            <a:r>
              <a:rPr lang="en-GB" sz="3100" dirty="0"/>
              <a:t/>
            </a:r>
            <a:br>
              <a:rPr lang="en-GB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684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197850" cy="5990204"/>
          </a:xfrm>
        </p:spPr>
      </p:pic>
      <p:sp>
        <p:nvSpPr>
          <p:cNvPr id="4" name="TextBox 3"/>
          <p:cNvSpPr txBox="1"/>
          <p:nvPr/>
        </p:nvSpPr>
        <p:spPr>
          <a:xfrm>
            <a:off x="6557963" y="214313"/>
            <a:ext cx="242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German DRG example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-111954"/>
            <a:ext cx="7543800" cy="1450757"/>
          </a:xfrm>
        </p:spPr>
        <p:txBody>
          <a:bodyPr/>
          <a:lstStyle/>
          <a:p>
            <a:r>
              <a:rPr lang="en-US" altLang="x-none" sz="3600" b="1" dirty="0">
                <a:latin typeface="+mn-lt"/>
              </a:rPr>
              <a:t>Patient Grouping Methodologies 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39054"/>
            <a:ext cx="7772401" cy="412834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800" dirty="0" smtClean="0"/>
              <a:t> In </a:t>
            </a:r>
            <a:r>
              <a:rPr lang="en-US" altLang="x-none" sz="2800" dirty="0"/>
              <a:t>the last 30+ years, groupers have been developed using two main approaches: clinical input and statistical analyses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600" dirty="0" smtClean="0"/>
              <a:t> Only </a:t>
            </a:r>
            <a:r>
              <a:rPr lang="en-US" altLang="x-none" sz="2600" dirty="0"/>
              <a:t>clinical or only statistical grouping principles are not enough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800" dirty="0" smtClean="0"/>
              <a:t> Grouping methodologies: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600" dirty="0" smtClean="0"/>
              <a:t>must </a:t>
            </a:r>
            <a:r>
              <a:rPr lang="en-US" altLang="x-none" sz="2600" dirty="0"/>
              <a:t>limit data elements to routinely collected </a:t>
            </a:r>
            <a:r>
              <a:rPr lang="en-US" altLang="x-none" sz="2600" dirty="0" smtClean="0"/>
              <a:t>data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600" dirty="0" smtClean="0"/>
              <a:t>generate </a:t>
            </a:r>
            <a:r>
              <a:rPr lang="en-US" altLang="x-none" sz="2600" dirty="0"/>
              <a:t>a manageable number of possible </a:t>
            </a:r>
            <a:r>
              <a:rPr lang="en-US" altLang="x-none" sz="2600" dirty="0" smtClean="0"/>
              <a:t>categories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600" dirty="0" smtClean="0"/>
              <a:t>demonstrate </a:t>
            </a:r>
            <a:r>
              <a:rPr lang="en-US" altLang="x-none" sz="2600" dirty="0"/>
              <a:t>some degree of clinical coherence, </a:t>
            </a:r>
            <a:r>
              <a:rPr lang="en-US" altLang="x-none" sz="2600" dirty="0" smtClean="0"/>
              <a:t>and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600" dirty="0" smtClean="0"/>
              <a:t>demonstrate </a:t>
            </a:r>
            <a:r>
              <a:rPr lang="en-US" altLang="x-none" sz="2600" dirty="0"/>
              <a:t>statistical homogeneity with respect to either length of stay (LOS) or total resource use</a:t>
            </a:r>
          </a:p>
        </p:txBody>
      </p:sp>
    </p:spTree>
    <p:extLst>
      <p:ext uri="{BB962C8B-B14F-4D97-AF65-F5344CB8AC3E}">
        <p14:creationId xmlns:p14="http://schemas.microsoft.com/office/powerpoint/2010/main" val="4514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228599" y="236538"/>
            <a:ext cx="8313518" cy="100965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+mn-lt"/>
              </a:rPr>
              <a:t>Different </a:t>
            </a:r>
            <a:r>
              <a:rPr lang="en-GB" sz="3600" b="1" dirty="0">
                <a:latin typeface="+mn-lt"/>
              </a:rPr>
              <a:t>patient classification system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88668"/>
            <a:ext cx="8542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Find more: http://</a:t>
            </a:r>
            <a:r>
              <a:rPr lang="en-US" sz="1400" i="1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perspectives.ahima.org</a:t>
            </a:r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/disease-groupings-what-are-they/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86638" y="65088"/>
            <a:ext cx="1757362" cy="1392235"/>
            <a:chOff x="525880" y="4011496"/>
            <a:chExt cx="2534217" cy="1932104"/>
          </a:xfrm>
        </p:grpSpPr>
        <p:sp>
          <p:nvSpPr>
            <p:cNvPr id="6" name="Abgerundetes Rechteck 4"/>
            <p:cNvSpPr/>
            <p:nvPr/>
          </p:nvSpPr>
          <p:spPr bwMode="auto">
            <a:xfrm>
              <a:off x="525880" y="4011496"/>
              <a:ext cx="1953112" cy="149299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latin typeface="Arial Unicode MS" charset="0"/>
                  <a:ea typeface="Arial Unicode MS" charset="0"/>
                  <a:cs typeface="Arial Unicode MS" charset="0"/>
                </a:rPr>
                <a:t>Patient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latin typeface="Arial Unicode MS" charset="0"/>
                  <a:ea typeface="Arial Unicode MS" charset="0"/>
                  <a:cs typeface="Arial Unicode MS" charset="0"/>
                </a:rPr>
                <a:t>classification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b="1" dirty="0">
                  <a:latin typeface="Arial Unicode MS" charset="0"/>
                  <a:ea typeface="Arial Unicode MS" charset="0"/>
                  <a:cs typeface="Arial Unicode MS" charset="0"/>
                </a:rPr>
                <a:t>system</a:t>
              </a:r>
            </a:p>
          </p:txBody>
        </p:sp>
        <p:sp>
          <p:nvSpPr>
            <p:cNvPr id="7" name="Abgerundetes Rechteck 11"/>
            <p:cNvSpPr/>
            <p:nvPr/>
          </p:nvSpPr>
          <p:spPr bwMode="auto">
            <a:xfrm>
              <a:off x="1012300" y="4977548"/>
              <a:ext cx="2047797" cy="966052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800">
                  <a:latin typeface="Arial Unicode MS" charset="0"/>
                  <a:ea typeface="Arial Unicode MS" charset="0"/>
                  <a:cs typeface="Arial Unicode MS" charset="0"/>
                </a:rPr>
                <a:t> Diagnoses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800">
                  <a:latin typeface="Arial Unicode MS" charset="0"/>
                  <a:ea typeface="Arial Unicode MS" charset="0"/>
                  <a:cs typeface="Arial Unicode MS" charset="0"/>
                </a:rPr>
                <a:t> Procedures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800">
                  <a:latin typeface="Arial Unicode MS" charset="0"/>
                  <a:ea typeface="Arial Unicode MS" charset="0"/>
                  <a:cs typeface="Arial Unicode MS" charset="0"/>
                </a:rPr>
                <a:t> Severity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800">
                  <a:latin typeface="Arial Unicode MS" charset="0"/>
                  <a:ea typeface="Arial Unicode MS" charset="0"/>
                  <a:cs typeface="Arial Unicode MS" charset="0"/>
                </a:rPr>
                <a:t> Frequency of revisions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8" name="Ellipse 21"/>
            <p:cNvSpPr/>
            <p:nvPr/>
          </p:nvSpPr>
          <p:spPr>
            <a:xfrm>
              <a:off x="1961009" y="4148720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800">
                  <a:latin typeface="Arial Unicode MS" charset="0"/>
                  <a:ea typeface="Arial Unicode MS" charset="0"/>
                  <a:cs typeface="Arial Unicode MS" charset="0"/>
                </a:rPr>
                <a:t>1</a:t>
              </a:r>
            </a:p>
          </p:txBody>
        </p:sp>
      </p:grpSp>
      <p:pic>
        <p:nvPicPr>
          <p:cNvPr id="30723" name="Picture 2" descr="DRG 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5008"/>
            <a:ext cx="9144000" cy="485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509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22844" y="3503522"/>
            <a:ext cx="777245" cy="1491256"/>
            <a:chOff x="655636" y="4464983"/>
            <a:chExt cx="810469" cy="1988341"/>
          </a:xfrm>
        </p:grpSpPr>
        <p:pic>
          <p:nvPicPr>
            <p:cNvPr id="15371" name="Picture 11" descr="Picture in DRG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36" y="5013324"/>
              <a:ext cx="773436" cy="144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688512" y="4464983"/>
              <a:ext cx="77759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h-TH" sz="1800" b="1" dirty="0" smtClean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1999</a:t>
              </a:r>
              <a:endParaRPr lang="th-TH" sz="18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sp>
        <p:nvSpPr>
          <p:cNvPr id="2561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5686425" y="5098259"/>
            <a:ext cx="120015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143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57250" indent="-17145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200150" indent="-17145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543050" indent="-17145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BD6D920-0AAD-48F8-9A6A-E9EB8BD57DBF}" type="slidenum">
              <a:rPr lang="th-TH" sz="9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13</a:t>
            </a:fld>
            <a:endParaRPr lang="th-TH" sz="9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5618" name="Title 1"/>
          <p:cNvSpPr txBox="1">
            <a:spLocks/>
          </p:cNvSpPr>
          <p:nvPr/>
        </p:nvSpPr>
        <p:spPr bwMode="auto">
          <a:xfrm>
            <a:off x="552450" y="427909"/>
            <a:ext cx="6334125" cy="53317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lIns="68580" tIns="34290" rIns="68580" bIns="3429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 defTabSz="91440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Arial Unicode MS" charset="0"/>
                <a:cs typeface="Arial Unicode MS" charset="0"/>
              </a:rPr>
              <a:t>6 versions of Thai DRG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85098" y="1742033"/>
            <a:ext cx="1014502" cy="1968774"/>
            <a:chOff x="5669589" y="1923281"/>
            <a:chExt cx="1803559" cy="2625031"/>
          </a:xfrm>
        </p:grpSpPr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5669589" y="1923281"/>
              <a:ext cx="1439710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h-TH" sz="2000" b="1" dirty="0" smtClean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2012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896" y="2470973"/>
              <a:ext cx="1377399" cy="1414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819703" y="4014832"/>
              <a:ext cx="1653445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2,450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50478" y="2152573"/>
            <a:ext cx="1006902" cy="1980771"/>
            <a:chOff x="4134765" y="2480604"/>
            <a:chExt cx="1790047" cy="2641027"/>
          </a:xfrm>
        </p:grpSpPr>
        <p:sp>
          <p:nvSpPr>
            <p:cNvPr id="15378" name="Text Box 18"/>
            <p:cNvSpPr txBox="1">
              <a:spLocks noChangeArrowheads="1"/>
            </p:cNvSpPr>
            <p:nvPr/>
          </p:nvSpPr>
          <p:spPr bwMode="auto">
            <a:xfrm>
              <a:off x="4134765" y="2480604"/>
              <a:ext cx="1505256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h-TH" sz="2000" b="1" dirty="0" smtClean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2007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24" name="Picture 24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119" y="3065173"/>
              <a:ext cx="1445841" cy="1440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12700">
              <a:bevelT w="6350" h="88900"/>
              <a:bevelB w="63500" h="114300"/>
              <a:contourClr>
                <a:schemeClr val="tx1"/>
              </a:contourClr>
            </a:sp3d>
          </p:spPr>
        </p:pic>
        <p:sp>
          <p:nvSpPr>
            <p:cNvPr id="26" name="TextBox 25"/>
            <p:cNvSpPr txBox="1"/>
            <p:nvPr/>
          </p:nvSpPr>
          <p:spPr>
            <a:xfrm>
              <a:off x="4322664" y="4588151"/>
              <a:ext cx="1602148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1,920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48141" y="2565445"/>
            <a:ext cx="939277" cy="2057825"/>
            <a:chOff x="2776218" y="2927741"/>
            <a:chExt cx="1669827" cy="2743766"/>
          </a:xfrm>
        </p:grpSpPr>
        <p:pic>
          <p:nvPicPr>
            <p:cNvPr id="15373" name="Picture 13" descr="DRG1s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695" y="3457752"/>
              <a:ext cx="1336297" cy="1564501"/>
            </a:xfrm>
            <a:prstGeom prst="rect">
              <a:avLst/>
            </a:prstGeom>
            <a:noFill/>
            <a:ln>
              <a:noFill/>
            </a:ln>
            <a:effectLst>
              <a:outerShdw dist="56796" dir="1593903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2776218" y="2927741"/>
              <a:ext cx="1536603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h-TH" sz="2000" b="1" dirty="0" smtClean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2003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66694" y="5138027"/>
              <a:ext cx="157935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1,283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32918" y="2986523"/>
            <a:ext cx="1768569" cy="2448713"/>
            <a:chOff x="-1008589" y="3540703"/>
            <a:chExt cx="3144121" cy="3264951"/>
          </a:xfrm>
        </p:grpSpPr>
        <p:pic>
          <p:nvPicPr>
            <p:cNvPr id="15372" name="Picture 12" descr="DRG2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80" y="4133729"/>
              <a:ext cx="1348741" cy="14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3187806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661625" y="3540703"/>
              <a:ext cx="1473907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h-TH" sz="2000" b="1" dirty="0" smtClean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2001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1008589" y="6272174"/>
              <a:ext cx="1046440" cy="533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Georgia" charset="0"/>
                  <a:ea typeface="Georgia" charset="0"/>
                  <a:cs typeface="Georgia" charset="0"/>
                </a:rPr>
                <a:t>511</a:t>
              </a:r>
              <a:endParaRPr lang="th-TH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686895" y="2825173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1,543</a:t>
            </a:r>
            <a:endParaRPr lang="th-TH" sz="2000" b="1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5988" y="1537128"/>
            <a:ext cx="935303" cy="127001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65903" y="4594668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511</a:t>
            </a:r>
            <a:endParaRPr lang="th-TH" sz="2000" b="1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676335" y="1213058"/>
            <a:ext cx="822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th-TH" sz="2000" b="1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201</a:t>
            </a:r>
            <a:r>
              <a:rPr lang="et-EE" sz="2000" b="1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8</a:t>
            </a:r>
            <a:endParaRPr lang="th-TH" sz="2000" b="1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0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122218" y="936568"/>
            <a:ext cx="65722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fontAlgn="base">
              <a:spcBef>
                <a:spcPts val="7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58775" indent="-179388" algn="l" rtl="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39750" indent="-179388" algn="l" rtl="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719138" indent="-179388" algn="l" rtl="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898525" indent="-179388" algn="l" rtl="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108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6pPr>
            <a:lvl7pPr marL="126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144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1620000" indent="-180000" algn="l" rtl="0" eaLnBrk="1" fontAlgn="base" hangingPunct="1">
              <a:spcBef>
                <a:spcPts val="300"/>
              </a:spcBef>
              <a:spcAft>
                <a:spcPts val="0"/>
              </a:spcAft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n-US" sz="27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200" b="1" kern="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Complete Documentation</a:t>
            </a:r>
          </a:p>
          <a:p>
            <a:pPr algn="ctr">
              <a:buFont typeface="Wingdings" pitchFamily="2" charset="2"/>
              <a:buNone/>
            </a:pPr>
            <a:r>
              <a:rPr lang="en-US" sz="3200" b="1" kern="0" dirty="0">
                <a:solidFill>
                  <a:srgbClr val="FF0000"/>
                </a:solidFill>
                <a:cs typeface="Calibri" panose="020F0502020204030204" pitchFamily="34" charset="0"/>
                <a:sym typeface="Wingdings" pitchFamily="2" charset="2"/>
              </a:rPr>
              <a:t></a:t>
            </a:r>
            <a:endParaRPr lang="en-US" sz="3200" b="1" kern="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US" sz="3200" b="1" kern="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Correct Medical Coding</a:t>
            </a:r>
          </a:p>
          <a:p>
            <a:pPr algn="ctr">
              <a:buFont typeface="Wingdings" pitchFamily="2" charset="2"/>
              <a:buNone/>
            </a:pPr>
            <a:r>
              <a:rPr lang="en-US" sz="3200" b="1" kern="0" dirty="0">
                <a:solidFill>
                  <a:srgbClr val="FF0000"/>
                </a:solidFill>
                <a:cs typeface="Calibri" panose="020F0502020204030204" pitchFamily="34" charset="0"/>
                <a:sym typeface="Wingdings" pitchFamily="2" charset="2"/>
              </a:rPr>
              <a:t></a:t>
            </a:r>
          </a:p>
          <a:p>
            <a:pPr algn="ctr">
              <a:buNone/>
            </a:pPr>
            <a:r>
              <a:rPr lang="en-US" sz="3200" b="1" kern="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  <a:sym typeface="Wingdings" pitchFamily="2" charset="2"/>
              </a:rPr>
              <a:t>Correct DRG</a:t>
            </a:r>
          </a:p>
          <a:p>
            <a:pPr algn="ctr">
              <a:buFontTx/>
              <a:buNone/>
            </a:pPr>
            <a:r>
              <a:rPr lang="en-US" sz="3200" b="1" kern="0" dirty="0">
                <a:solidFill>
                  <a:srgbClr val="FF0000"/>
                </a:solidFill>
                <a:cs typeface="Calibri" panose="020F0502020204030204" pitchFamily="34" charset="0"/>
                <a:sym typeface="Wingdings" pitchFamily="2" charset="2"/>
              </a:rPr>
              <a:t></a:t>
            </a:r>
            <a:endParaRPr lang="en-US" sz="3200" b="1" kern="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200" b="1" kern="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Appropriate </a:t>
            </a:r>
            <a:r>
              <a:rPr lang="en-US" sz="3200" b="1" kern="0" dirty="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Reimbursement</a:t>
            </a:r>
            <a:endParaRPr lang="en-US" sz="3200" kern="0" dirty="0"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67826" y="457200"/>
            <a:ext cx="1704710" cy="1372106"/>
            <a:chOff x="1149688" y="1903746"/>
            <a:chExt cx="2415398" cy="1668635"/>
          </a:xfrm>
        </p:grpSpPr>
        <p:sp>
          <p:nvSpPr>
            <p:cNvPr id="8" name="Abgerundetes Rechteck 5"/>
            <p:cNvSpPr/>
            <p:nvPr/>
          </p:nvSpPr>
          <p:spPr bwMode="auto">
            <a:xfrm>
              <a:off x="1149688" y="1903746"/>
              <a:ext cx="2042228" cy="995326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Data collection</a:t>
              </a:r>
            </a:p>
          </p:txBody>
        </p:sp>
        <p:sp>
          <p:nvSpPr>
            <p:cNvPr id="9" name="Abgerundetes Rechteck 12"/>
            <p:cNvSpPr/>
            <p:nvPr/>
          </p:nvSpPr>
          <p:spPr bwMode="auto">
            <a:xfrm>
              <a:off x="1862611" y="2430683"/>
              <a:ext cx="1702475" cy="1141698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Demographic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Clinical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Cost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Sample size, regularity</a:t>
              </a:r>
            </a:p>
          </p:txBody>
        </p:sp>
        <p:sp>
          <p:nvSpPr>
            <p:cNvPr id="10" name="Ellipse 22"/>
            <p:cNvSpPr/>
            <p:nvPr/>
          </p:nvSpPr>
          <p:spPr>
            <a:xfrm>
              <a:off x="2703637" y="2009865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900">
                  <a:latin typeface="Arial Unicode MS" charset="0"/>
                  <a:ea typeface="Arial Unicode MS" charset="0"/>
                  <a:cs typeface="Arial Unicode MS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5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19" y="0"/>
            <a:ext cx="7543800" cy="1450757"/>
          </a:xfrm>
        </p:spPr>
        <p:txBody>
          <a:bodyPr/>
          <a:lstStyle/>
          <a:p>
            <a:r>
              <a:rPr lang="en-US" b="1" smtClean="0">
                <a:latin typeface="+mn-lt"/>
                <a:ea typeface="Georgia" charset="0"/>
                <a:cs typeface="Georgia" charset="0"/>
              </a:rPr>
              <a:t>TOP10 DRGs in Georgia</a:t>
            </a:r>
            <a:endParaRPr lang="en-US" b="1" dirty="0">
              <a:latin typeface="+mn-lt"/>
              <a:ea typeface="Georgia" charset="0"/>
              <a:cs typeface="Georgia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38937"/>
              </p:ext>
            </p:extLst>
          </p:nvPr>
        </p:nvGraphicFramePr>
        <p:xfrm>
          <a:off x="541019" y="1813560"/>
          <a:ext cx="8061961" cy="4114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54095">
                  <a:extLst>
                    <a:ext uri="{9D8B030D-6E8A-4147-A177-3AD203B41FA5}">
                      <a16:colId xmlns:a16="http://schemas.microsoft.com/office/drawing/2014/main" xmlns="" val="2104566660"/>
                    </a:ext>
                  </a:extLst>
                </a:gridCol>
                <a:gridCol w="237610">
                  <a:extLst>
                    <a:ext uri="{9D8B030D-6E8A-4147-A177-3AD203B41FA5}">
                      <a16:colId xmlns:a16="http://schemas.microsoft.com/office/drawing/2014/main" xmlns="" val="4136116737"/>
                    </a:ext>
                  </a:extLst>
                </a:gridCol>
                <a:gridCol w="4661402">
                  <a:extLst>
                    <a:ext uri="{9D8B030D-6E8A-4147-A177-3AD203B41FA5}">
                      <a16:colId xmlns:a16="http://schemas.microsoft.com/office/drawing/2014/main" xmlns="" val="1930324315"/>
                    </a:ext>
                  </a:extLst>
                </a:gridCol>
                <a:gridCol w="1104419">
                  <a:extLst>
                    <a:ext uri="{9D8B030D-6E8A-4147-A177-3AD203B41FA5}">
                      <a16:colId xmlns:a16="http://schemas.microsoft.com/office/drawing/2014/main" xmlns="" val="1932097638"/>
                    </a:ext>
                  </a:extLst>
                </a:gridCol>
                <a:gridCol w="1004435">
                  <a:extLst>
                    <a:ext uri="{9D8B030D-6E8A-4147-A177-3AD203B41FA5}">
                      <a16:colId xmlns:a16="http://schemas.microsoft.com/office/drawing/2014/main" xmlns="" val="1913357513"/>
                    </a:ext>
                  </a:extLst>
                </a:gridCol>
              </a:tblGrid>
              <a:tr h="5158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EST_DRG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EST_DRG_name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#</a:t>
                      </a:r>
                      <a:r>
                        <a:rPr lang="fi-FI" sz="1800" baseline="0" dirty="0" smtClean="0">
                          <a:effectLst/>
                          <a:latin typeface="+mn-lt"/>
                        </a:rPr>
                        <a:t> of </a:t>
                      </a:r>
                      <a:r>
                        <a:rPr lang="fi-FI" sz="1800" baseline="0" dirty="0" err="1" smtClean="0">
                          <a:effectLst/>
                          <a:latin typeface="+mn-lt"/>
                        </a:rPr>
                        <a:t>cases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% of </a:t>
                      </a:r>
                      <a:r>
                        <a:rPr lang="fi-FI" sz="1800" dirty="0" err="1">
                          <a:effectLst/>
                          <a:latin typeface="+mn-lt"/>
                        </a:rPr>
                        <a:t>total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811812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127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Heart failure &amp; shock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6 968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6 %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645883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470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Ungorupable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5 369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5 %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4133633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373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Vaginal delivery w/o complicating diagnoses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5 019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5 %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4784659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039Q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Unilateral lens procedures with or without vitrectomy, short therapy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4 155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4 %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27349003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070B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Otitis media &amp; uri, age 0-17, w/o cc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3 834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4 %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47618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140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Angina pectoris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3 828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4 %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415956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371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Cesarean section w/o cc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3 736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3 %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448944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87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Pulmonary edema &amp; respiratory failure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3 427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3 %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6920954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90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Simple pneumonia &amp; pleurisy, age &gt; 17 w/o cc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3 361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3 %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9176097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60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20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Operations on tonsils or adenois, short therapy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2 805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3 %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2910356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Other DRGs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66 276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61 %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27079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  <a:latin typeface="+mn-lt"/>
                        </a:rPr>
                        <a:t>Total</a:t>
                      </a:r>
                      <a:endParaRPr lang="fi-FI" sz="18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fi-FI" sz="18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 smtClean="0">
                          <a:effectLst/>
                          <a:latin typeface="+mn-lt"/>
                        </a:rPr>
                        <a:t>108 778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  <a:latin typeface="+mn-lt"/>
                        </a:rPr>
                        <a:t>100 %</a:t>
                      </a:r>
                      <a:endParaRPr lang="fi-FI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818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4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5375"/>
            <a:ext cx="6617594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>
                <a:latin typeface="+mn-lt"/>
              </a:rPr>
              <a:t>Data requirements to define case groups and tariffs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1829306"/>
            <a:ext cx="702945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800" u="sng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High quality clinical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data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on diagnoses and (surgical) procedures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800" u="sng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Cost data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to define relative weights of DRG groups and to set a base rate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Option to import cost data but difficult to contextualize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Good cost data requires standardized cost accounting </a:t>
            </a:r>
            <a:r>
              <a:rPr lang="mr-IN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–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easier to define a sample of hospitals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Decision what costs (recurrent/capital) costs are included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Cost does not have to be equal to the </a:t>
            </a:r>
            <a:r>
              <a:rPr lang="en-US" sz="2800" u="sng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tariff/price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Actual vs best practice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Price incentives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67826" y="457200"/>
            <a:ext cx="1704710" cy="1372106"/>
            <a:chOff x="1149688" y="1903746"/>
            <a:chExt cx="2415398" cy="1668635"/>
          </a:xfrm>
        </p:grpSpPr>
        <p:sp>
          <p:nvSpPr>
            <p:cNvPr id="5" name="Abgerundetes Rechteck 5"/>
            <p:cNvSpPr/>
            <p:nvPr/>
          </p:nvSpPr>
          <p:spPr bwMode="auto">
            <a:xfrm>
              <a:off x="1149688" y="1903746"/>
              <a:ext cx="2042228" cy="995326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Data collection</a:t>
              </a:r>
            </a:p>
          </p:txBody>
        </p:sp>
        <p:sp>
          <p:nvSpPr>
            <p:cNvPr id="6" name="Abgerundetes Rechteck 12"/>
            <p:cNvSpPr/>
            <p:nvPr/>
          </p:nvSpPr>
          <p:spPr bwMode="auto">
            <a:xfrm>
              <a:off x="1862611" y="2430683"/>
              <a:ext cx="1702475" cy="1141698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Demographic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Clinical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Cost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Sample size, regularity</a:t>
              </a:r>
            </a:p>
          </p:txBody>
        </p:sp>
        <p:sp>
          <p:nvSpPr>
            <p:cNvPr id="8" name="Ellipse 22"/>
            <p:cNvSpPr/>
            <p:nvPr/>
          </p:nvSpPr>
          <p:spPr>
            <a:xfrm>
              <a:off x="2703637" y="2009865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900">
                  <a:latin typeface="Arial Unicode MS" charset="0"/>
                  <a:ea typeface="Arial Unicode MS" charset="0"/>
                  <a:cs typeface="Arial Unicode MS" charset="0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86650" y="2241236"/>
            <a:ext cx="1543050" cy="1459227"/>
            <a:chOff x="4367124" y="3089355"/>
            <a:chExt cx="2018093" cy="2063838"/>
          </a:xfrm>
        </p:grpSpPr>
        <p:sp>
          <p:nvSpPr>
            <p:cNvPr id="10" name="Abgerundetes Rechteck 6"/>
            <p:cNvSpPr/>
            <p:nvPr/>
          </p:nvSpPr>
          <p:spPr bwMode="auto">
            <a:xfrm>
              <a:off x="4367124" y="3089355"/>
              <a:ext cx="1841718" cy="149299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Price setting</a:t>
              </a:r>
            </a:p>
          </p:txBody>
        </p:sp>
        <p:sp>
          <p:nvSpPr>
            <p:cNvPr id="11" name="Abgerundetes Rechteck 13"/>
            <p:cNvSpPr/>
            <p:nvPr/>
          </p:nvSpPr>
          <p:spPr bwMode="auto">
            <a:xfrm>
              <a:off x="4727299" y="4168845"/>
              <a:ext cx="1657918" cy="984348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Cost weights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Base rate(s)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Prices/ tariffs 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Average vs “best”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2" name="Ellipse 23"/>
            <p:cNvSpPr/>
            <p:nvPr/>
          </p:nvSpPr>
          <p:spPr>
            <a:xfrm>
              <a:off x="5703855" y="3221090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900">
                  <a:latin typeface="Arial Unicode MS" charset="0"/>
                  <a:ea typeface="Arial Unicode MS" charset="0"/>
                  <a:cs typeface="Arial Unicode M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8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83" y="279324"/>
            <a:ext cx="6474697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DRG payment rate calculation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49718" y="3221665"/>
            <a:ext cx="7270897" cy="923330"/>
            <a:chOff x="558210" y="3083442"/>
            <a:chExt cx="7270897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558210" y="3083442"/>
              <a:ext cx="1446028" cy="92333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P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ayment rate for particular DRG-group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61881" y="3311573"/>
              <a:ext cx="1601974" cy="36933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Base rate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42706" y="3311573"/>
              <a:ext cx="1598429" cy="36933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Cost weight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91690" y="3221941"/>
              <a:ext cx="1637417" cy="64633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Adjustment factor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66260" y="3311573"/>
              <a:ext cx="276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bg2">
                      <a:lumMod val="25000"/>
                    </a:schemeClr>
                  </a:solidFill>
                </a:rPr>
                <a:t>=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73031" y="3311573"/>
              <a:ext cx="290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2">
                      <a:lumMod val="25000"/>
                    </a:schemeClr>
                  </a:solidFill>
                </a:rPr>
                <a:t>+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69170" y="3327053"/>
              <a:ext cx="333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</a:rPr>
                <a:t>+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86650" y="519116"/>
            <a:ext cx="1543050" cy="1459227"/>
            <a:chOff x="4367124" y="3089355"/>
            <a:chExt cx="2018093" cy="2063838"/>
          </a:xfrm>
        </p:grpSpPr>
        <p:sp>
          <p:nvSpPr>
            <p:cNvPr id="14" name="Abgerundetes Rechteck 6"/>
            <p:cNvSpPr/>
            <p:nvPr/>
          </p:nvSpPr>
          <p:spPr bwMode="auto">
            <a:xfrm>
              <a:off x="4367124" y="3089355"/>
              <a:ext cx="1841718" cy="149299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Price setting</a:t>
              </a:r>
            </a:p>
          </p:txBody>
        </p:sp>
        <p:sp>
          <p:nvSpPr>
            <p:cNvPr id="15" name="Abgerundetes Rechteck 13"/>
            <p:cNvSpPr/>
            <p:nvPr/>
          </p:nvSpPr>
          <p:spPr bwMode="auto">
            <a:xfrm>
              <a:off x="4727299" y="4168845"/>
              <a:ext cx="1657918" cy="984348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Cost weights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Base rate(s)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Prices/ tariffs 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Average vs “best”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6" name="Ellipse 23"/>
            <p:cNvSpPr/>
            <p:nvPr/>
          </p:nvSpPr>
          <p:spPr>
            <a:xfrm>
              <a:off x="5703855" y="3221090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900">
                  <a:latin typeface="Arial Unicode MS" charset="0"/>
                  <a:ea typeface="Arial Unicode MS" charset="0"/>
                  <a:cs typeface="Arial Unicode M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5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68" y="15380"/>
            <a:ext cx="7543800" cy="1450757"/>
          </a:xfrm>
        </p:spPr>
        <p:txBody>
          <a:bodyPr/>
          <a:lstStyle/>
          <a:p>
            <a:pPr lvl="0"/>
            <a:r>
              <a:rPr lang="en-GB" b="1" dirty="0">
                <a:latin typeface="+mn-lt"/>
              </a:rPr>
              <a:t>DRG </a:t>
            </a:r>
            <a:r>
              <a:rPr lang="en-GB" b="1" dirty="0" smtClean="0">
                <a:latin typeface="+mn-lt"/>
              </a:rPr>
              <a:t>cost </a:t>
            </a:r>
            <a:r>
              <a:rPr lang="en-GB" b="1" dirty="0">
                <a:latin typeface="+mn-lt"/>
              </a:rPr>
              <a:t>weights </a:t>
            </a:r>
            <a:endParaRPr lang="en-GB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1" y="1875295"/>
            <a:ext cx="8275036" cy="4040895"/>
          </a:xfrm>
        </p:spPr>
        <p:txBody>
          <a:bodyPr>
            <a:normAutofit/>
          </a:bodyPr>
          <a:lstStyle/>
          <a:p>
            <a:r>
              <a:rPr lang="en-GB" sz="2800" u="sng" dirty="0"/>
              <a:t>A DRG </a:t>
            </a:r>
            <a:r>
              <a:rPr lang="en-GB" sz="2800" u="sng" dirty="0" smtClean="0"/>
              <a:t>cost </a:t>
            </a:r>
            <a:r>
              <a:rPr lang="en-GB" sz="2800" u="sng" dirty="0"/>
              <a:t>weight </a:t>
            </a:r>
            <a:r>
              <a:rPr lang="en-GB" sz="2800" dirty="0"/>
              <a:t>measures the expected cost of a certain DRG, relative to the expected cost of the average case across all cases</a:t>
            </a:r>
          </a:p>
          <a:p>
            <a:pPr marL="0" indent="0" algn="ctr">
              <a:buNone/>
            </a:pPr>
            <a:endParaRPr lang="en-GB" sz="24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3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5169" y="3819434"/>
            <a:ext cx="8888831" cy="1125155"/>
            <a:chOff x="-33813" y="3612717"/>
            <a:chExt cx="5770152" cy="484569"/>
          </a:xfrm>
        </p:grpSpPr>
        <p:sp>
          <p:nvSpPr>
            <p:cNvPr id="7" name="TextBox 6"/>
            <p:cNvSpPr txBox="1"/>
            <p:nvPr/>
          </p:nvSpPr>
          <p:spPr>
            <a:xfrm>
              <a:off x="-33813" y="3752656"/>
              <a:ext cx="3175319" cy="172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1" dirty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DRG “X” </a:t>
              </a:r>
              <a:r>
                <a:rPr lang="en-GB" sz="2000" b="1" i="1" dirty="0" smtClean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Cost Weight =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561019" y="3857708"/>
              <a:ext cx="27279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61020" y="3612717"/>
              <a:ext cx="3175319" cy="172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1" dirty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Average Cost of “DRG X</a:t>
              </a:r>
              <a:r>
                <a:rPr lang="en-GB" sz="2000" b="1" i="1" dirty="0" smtClean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”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05444" y="3924971"/>
              <a:ext cx="3190559" cy="172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Overall Average Cost of 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8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62366"/>
            <a:ext cx="7749540" cy="145075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Options to develop DRG cost weights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784774"/>
            <a:ext cx="8007199" cy="4477574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Existing tariffs </a:t>
            </a:r>
            <a:endParaRPr lang="en-GB" sz="2800" dirty="0"/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GB" dirty="0" smtClean="0"/>
              <a:t>Pragmatic and some countries use that approach (e.g. Estonia, Thailand)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GB" dirty="0" smtClean="0"/>
              <a:t>Serves as </a:t>
            </a:r>
            <a:r>
              <a:rPr lang="en-GB" dirty="0"/>
              <a:t>a proxy for cost information as best available information about providers’ absolute and relative </a:t>
            </a:r>
            <a:r>
              <a:rPr lang="en-GB" dirty="0" smtClean="0"/>
              <a:t>costs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Other country’s DRG weights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Widely used if no alternatives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Reference country’s cost structure might be different (e.g. exclude salary </a:t>
            </a:r>
            <a:r>
              <a:rPr lang="en-US" dirty="0" smtClean="0"/>
              <a:t>cost; different price level)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sz="2800" dirty="0"/>
              <a:t>Separate cost accounting pilot in selected hospitals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Requires development of costing methodology, data collection system and to find collaborative hospitals who have wide scope of services with high volume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Time and resource intensive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A748-D8E9-454D-A880-D3A691D8271E}" type="slidenum">
              <a:rPr lang="en-GB" altLang="x-none"/>
              <a:pPr/>
              <a:t>2</a:t>
            </a:fld>
            <a:endParaRPr lang="en-GB" altLang="x-none"/>
          </a:p>
        </p:txBody>
      </p:sp>
      <p:pic>
        <p:nvPicPr>
          <p:cNvPr id="47108" name="Picture 2052" descr="D:\dokumendid_triin\My Pictures\ÖKONOOMIKA-MEDITSII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1554480"/>
            <a:ext cx="7056438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2760" y="3559492"/>
            <a:ext cx="11887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Medicine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2" y="3429267"/>
            <a:ext cx="11887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Comic Sans MS" charset="0"/>
                <a:ea typeface="Comic Sans MS" charset="0"/>
                <a:cs typeface="Comic Sans MS" charset="0"/>
              </a:rPr>
              <a:t>Finances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2040" y="1615440"/>
            <a:ext cx="7056438" cy="4010025"/>
            <a:chOff x="1082040" y="1615440"/>
            <a:chExt cx="7056438" cy="4010025"/>
          </a:xfrm>
        </p:grpSpPr>
        <p:pic>
          <p:nvPicPr>
            <p:cNvPr id="8" name="Picture 2052" descr="D:\dokumendid_triin\My Pictures\ÖKONOOMIKA-MEDITSIIN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040" y="1615440"/>
              <a:ext cx="7056438" cy="401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690360" y="3620452"/>
              <a:ext cx="11887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charset="0"/>
                  <a:ea typeface="Comic Sans MS" charset="0"/>
                  <a:cs typeface="Comic Sans MS" charset="0"/>
                </a:rPr>
                <a:t>Medicine</a:t>
              </a:r>
              <a:endParaRPr lang="en-US" sz="16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34440" y="3490227"/>
              <a:ext cx="11887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smtClean="0">
                  <a:latin typeface="Comic Sans MS" charset="0"/>
                  <a:ea typeface="Comic Sans MS" charset="0"/>
                  <a:cs typeface="Comic Sans MS" charset="0"/>
                </a:rPr>
                <a:t>Finances</a:t>
              </a:r>
              <a:endParaRPr lang="en-US" sz="1600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7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25" y="269046"/>
            <a:ext cx="8018436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Cost weight calculation is more than simple math</a:t>
            </a:r>
            <a:r>
              <a:rPr lang="mr-IN" b="1" dirty="0">
                <a:latin typeface="+mn-lt"/>
              </a:rPr>
              <a:t>…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437" y="2074334"/>
            <a:ext cx="8012624" cy="41676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Factors to take into account:</a:t>
            </a:r>
          </a:p>
          <a:p>
            <a:pPr marL="749808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DRGs </a:t>
            </a:r>
            <a:r>
              <a:rPr lang="en-US" sz="2400" dirty="0"/>
              <a:t>with </a:t>
            </a:r>
            <a:r>
              <a:rPr lang="en-US" sz="2400" u="sng" dirty="0"/>
              <a:t>small number of cases</a:t>
            </a:r>
            <a:r>
              <a:rPr lang="en-US" sz="2400" dirty="0"/>
              <a:t>, e.g. 30 cases in one DRG</a:t>
            </a:r>
          </a:p>
          <a:p>
            <a:pPr marL="749808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DRGs </a:t>
            </a:r>
            <a:r>
              <a:rPr lang="en-US" sz="2400" u="sng" dirty="0"/>
              <a:t>without any case </a:t>
            </a:r>
            <a:r>
              <a:rPr lang="en-US" sz="2400" dirty="0"/>
              <a:t>during particular period</a:t>
            </a:r>
          </a:p>
          <a:p>
            <a:pPr marL="749808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u="sng" dirty="0" smtClean="0"/>
              <a:t>anomalies</a:t>
            </a:r>
            <a:r>
              <a:rPr lang="en-US" sz="2400" dirty="0"/>
              <a:t>, e.g. cost weight for complicated DRG is lower than non-complicated</a:t>
            </a:r>
          </a:p>
          <a:p>
            <a:pPr marL="749808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u="sng" dirty="0"/>
              <a:t>low and high cost </a:t>
            </a:r>
            <a:r>
              <a:rPr lang="en-US" sz="2400" dirty="0"/>
              <a:t>cases</a:t>
            </a:r>
          </a:p>
          <a:p>
            <a:pPr marL="749808" lvl="1" indent="-457200">
              <a:buClr>
                <a:srgbClr val="FF0000"/>
              </a:buClr>
              <a:buFont typeface="+mj-lt"/>
              <a:buAutoNum type="alphaLcPeriod"/>
            </a:pPr>
            <a:r>
              <a:rPr lang="en-US" sz="2400" dirty="0" smtClean="0"/>
              <a:t>health </a:t>
            </a:r>
            <a:r>
              <a:rPr lang="en-US" sz="2400" u="sng" dirty="0"/>
              <a:t>policy priorities</a:t>
            </a:r>
            <a:r>
              <a:rPr lang="en-US" sz="2400" dirty="0"/>
              <a:t>, e.g. (dis)incentivizing certain clinical </a:t>
            </a:r>
            <a:r>
              <a:rPr lang="en-US" sz="2400" dirty="0" smtClean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5630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82"/>
            <a:ext cx="7543800" cy="1450757"/>
          </a:xfrm>
        </p:spPr>
        <p:txBody>
          <a:bodyPr/>
          <a:lstStyle/>
          <a:p>
            <a:pPr lvl="0"/>
            <a:r>
              <a:rPr lang="en-GB" b="1" dirty="0">
                <a:latin typeface="+mn-lt"/>
              </a:rPr>
              <a:t>DRG base rate</a:t>
            </a:r>
            <a:endParaRPr lang="en-GB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8273810" cy="3687859"/>
          </a:xfrm>
        </p:spPr>
        <p:txBody>
          <a:bodyPr>
            <a:normAutofit/>
          </a:bodyPr>
          <a:lstStyle/>
          <a:p>
            <a:r>
              <a:rPr lang="en-US" sz="2850" dirty="0"/>
              <a:t>DRG base rate reflects the monetary value of average case</a:t>
            </a:r>
          </a:p>
          <a:p>
            <a:endParaRPr lang="en-US" dirty="0"/>
          </a:p>
          <a:p>
            <a:pPr algn="ctr"/>
            <a:endParaRPr lang="en-US" sz="2850" i="1" dirty="0"/>
          </a:p>
          <a:p>
            <a:pPr algn="ctr"/>
            <a:endParaRPr lang="en-US" sz="285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871386" y="3708921"/>
            <a:ext cx="7401227" cy="1419811"/>
            <a:chOff x="973359" y="3618249"/>
            <a:chExt cx="4804479" cy="611468"/>
          </a:xfrm>
        </p:grpSpPr>
        <p:sp>
          <p:nvSpPr>
            <p:cNvPr id="8" name="TextBox 7"/>
            <p:cNvSpPr txBox="1"/>
            <p:nvPr/>
          </p:nvSpPr>
          <p:spPr>
            <a:xfrm>
              <a:off x="973359" y="3752656"/>
              <a:ext cx="3175319" cy="172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1" dirty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DRG base rate  </a:t>
              </a:r>
              <a:r>
                <a:rPr lang="en-GB" sz="2000" b="1" i="1" dirty="0" smtClean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=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561019" y="3857708"/>
              <a:ext cx="27279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61018" y="3618249"/>
              <a:ext cx="3216820" cy="172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1" dirty="0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Total budget or expenditures 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29719" y="3924853"/>
              <a:ext cx="3190559" cy="30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>
                  <a:solidFill>
                    <a:schemeClr val="bg2">
                      <a:lumMod val="25000"/>
                    </a:schemeClr>
                  </a:solidFill>
                  <a:latin typeface="Georgia" charset="0"/>
                  <a:ea typeface="Georgia" charset="0"/>
                  <a:cs typeface="Georgia" charset="0"/>
                </a:rPr>
                <a:t>(Sum of equivalent cases across all DRGs * CMI ) </a:t>
              </a:r>
              <a:endParaRPr lang="en-GB" sz="2000" b="1" i="1" dirty="0">
                <a:solidFill>
                  <a:schemeClr val="bg2">
                    <a:lumMod val="25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8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314521"/>
              </p:ext>
            </p:extLst>
          </p:nvPr>
        </p:nvGraphicFramePr>
        <p:xfrm>
          <a:off x="452896" y="1488071"/>
          <a:ext cx="6741998" cy="465816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51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3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6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4807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Method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Description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Usual Setting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254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Fee</a:t>
                      </a:r>
                      <a:r>
                        <a:rPr lang="en-US" sz="16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for service</a:t>
                      </a:r>
                      <a:endParaRPr lang="en-US" sz="160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Activity based</a:t>
                      </a:r>
                      <a:r>
                        <a:rPr lang="en-US" sz="16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billing of individual services and patient contacts and bed days</a:t>
                      </a:r>
                      <a:endParaRPr lang="en-US" sz="160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Predominantly used</a:t>
                      </a:r>
                    </a:p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for GPs and for outpatient specialist services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254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Payment per case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Activity based payment per patient, patient</a:t>
                      </a:r>
                      <a:r>
                        <a:rPr lang="en-US" sz="16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classified by similar clinical condition </a:t>
                      </a:r>
                      <a:r>
                        <a:rPr lang="en-US" sz="1600" baseline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and/or </a:t>
                      </a:r>
                      <a:r>
                        <a:rPr lang="en-US" sz="16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</a:t>
                      </a: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activities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Predominantly for hospital</a:t>
                      </a:r>
                      <a:r>
                        <a:rPr lang="en-US" sz="16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inpatient care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5037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Capitation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Lump-sum payment per enrolled patient covering a range of services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Predominantly used for</a:t>
                      </a:r>
                      <a:r>
                        <a:rPr lang="en-US" sz="16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GPs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254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Global</a:t>
                      </a:r>
                      <a:r>
                        <a:rPr lang="en-US" sz="16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budget</a:t>
                      </a:r>
                      <a:endParaRPr lang="en-US" sz="160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Lump-sum payment covering a range of services independent of actual volume</a:t>
                      </a:r>
                      <a:r>
                        <a:rPr lang="en-US" sz="16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 of care</a:t>
                      </a:r>
                      <a:endParaRPr lang="en-US" sz="1600">
                        <a:solidFill>
                          <a:schemeClr val="tx2">
                            <a:lumMod val="50000"/>
                          </a:schemeClr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Payment for public hospitals in a number of countries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4174" y="215652"/>
            <a:ext cx="567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Most common payment methods  to cover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full cost</a:t>
            </a:r>
            <a:endParaRPr lang="en-US" sz="3600" b="1" dirty="0">
              <a:solidFill>
                <a:schemeClr val="bg2">
                  <a:lumMod val="25000"/>
                </a:schemeClr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79606"/>
            <a:ext cx="8880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Source: Adapted from https://</a:t>
            </a:r>
            <a:r>
              <a:rPr lang="en-US" sz="1400" i="1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www.oecd.org</a:t>
            </a:r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/</a:t>
            </a:r>
            <a:r>
              <a:rPr lang="en-US" sz="1400" i="1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els</a:t>
            </a:r>
            <a:r>
              <a:rPr lang="en-US" sz="1400" i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/health-systems/Better-ways-to-pay-for-health-care-</a:t>
            </a:r>
            <a:r>
              <a:rPr lang="en-US" sz="1400" i="1" dirty="0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FOCUS.pdf</a:t>
            </a:r>
            <a:endParaRPr lang="en-US" sz="1400" i="1" dirty="0">
              <a:solidFill>
                <a:schemeClr val="bg1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9" name="Abgerundetes Rechteck 7"/>
          <p:cNvSpPr/>
          <p:nvPr/>
        </p:nvSpPr>
        <p:spPr bwMode="auto">
          <a:xfrm>
            <a:off x="6834426" y="244472"/>
            <a:ext cx="1953112" cy="995326"/>
          </a:xfrm>
          <a:prstGeom prst="roundRect">
            <a:avLst>
              <a:gd name="adj" fmla="val 10000"/>
            </a:avLst>
          </a:prstGeom>
          <a:solidFill>
            <a:schemeClr val="bg2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Arial Unicode MS" charset="0"/>
                <a:ea typeface="Arial Unicode MS" charset="0"/>
                <a:cs typeface="Arial Unicode MS" charset="0"/>
              </a:rPr>
              <a:t>Actual reimbursement </a:t>
            </a:r>
          </a:p>
        </p:txBody>
      </p:sp>
      <p:sp>
        <p:nvSpPr>
          <p:cNvPr id="10" name="Abgerundetes Rechteck 14"/>
          <p:cNvSpPr/>
          <p:nvPr/>
        </p:nvSpPr>
        <p:spPr bwMode="auto">
          <a:xfrm>
            <a:off x="7307852" y="956203"/>
            <a:ext cx="1657917" cy="1327864"/>
          </a:xfrm>
          <a:prstGeom prst="roundRect">
            <a:avLst>
              <a:gd name="adj" fmla="val 10000"/>
            </a:avLst>
          </a:prstGeom>
          <a:ln>
            <a:solidFill>
              <a:srgbClr val="00BA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2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Volume limits 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Outliers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High cost cases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Quality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Innovations</a:t>
            </a:r>
          </a:p>
          <a:p>
            <a:pPr marL="57150" lvl="1" indent="-57150" defTabSz="4889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100" dirty="0">
                <a:latin typeface="Arial Unicode MS" charset="0"/>
                <a:ea typeface="Arial Unicode MS" charset="0"/>
                <a:cs typeface="Arial Unicode MS" charset="0"/>
              </a:rPr>
              <a:t> Negotiations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13" name="Ellipse 24"/>
          <p:cNvSpPr/>
          <p:nvPr/>
        </p:nvSpPr>
        <p:spPr>
          <a:xfrm>
            <a:off x="8312256" y="341442"/>
            <a:ext cx="356462" cy="351292"/>
          </a:xfrm>
          <a:prstGeom prst="ellipse">
            <a:avLst/>
          </a:prstGeom>
          <a:solidFill>
            <a:srgbClr val="00BA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>
                <a:latin typeface="Arial Unicode MS" charset="0"/>
                <a:ea typeface="Arial Unicode MS" charset="0"/>
                <a:cs typeface="Arial Unicode MS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17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998" y="2559057"/>
            <a:ext cx="7831282" cy="1450757"/>
          </a:xfrm>
        </p:spPr>
        <p:txBody>
          <a:bodyPr>
            <a:noAutofit/>
          </a:bodyPr>
          <a:lstStyle/>
          <a:p>
            <a:pPr lvl="0"/>
            <a:r>
              <a:rPr lang="en-US" b="1" dirty="0">
                <a:latin typeface="+mn-lt"/>
              </a:rPr>
              <a:t>Case based </a:t>
            </a:r>
            <a:r>
              <a:rPr lang="en-US" b="1" dirty="0" smtClean="0">
                <a:latin typeface="+mn-lt"/>
              </a:rPr>
              <a:t>payment: </a:t>
            </a:r>
            <a:br>
              <a:rPr lang="en-US" b="1" dirty="0" smtClean="0">
                <a:latin typeface="+mn-lt"/>
              </a:rPr>
            </a:br>
            <a:r>
              <a:rPr lang="en-US" sz="4400" b="1" dirty="0">
                <a:latin typeface="+mn-lt"/>
              </a:rPr>
              <a:t/>
            </a:r>
            <a:br>
              <a:rPr lang="en-US" sz="4400" b="1" dirty="0">
                <a:latin typeface="+mn-lt"/>
              </a:rPr>
            </a:br>
            <a:r>
              <a:rPr lang="en-US" sz="4400" dirty="0" smtClean="0">
                <a:latin typeface="+mn-lt"/>
                <a:ea typeface="Arial Unicode MS" charset="0"/>
                <a:cs typeface="Arial Unicode MS" charset="0"/>
              </a:rPr>
              <a:t>Providers </a:t>
            </a:r>
            <a:r>
              <a:rPr lang="en-US" sz="4400" dirty="0">
                <a:latin typeface="+mn-lt"/>
                <a:ea typeface="Arial Unicode MS" charset="0"/>
                <a:cs typeface="Arial Unicode MS" charset="0"/>
              </a:rPr>
              <a:t>are paid a fixed amount per admission or discharge</a:t>
            </a:r>
          </a:p>
        </p:txBody>
      </p:sp>
    </p:spTree>
    <p:extLst>
      <p:ext uri="{BB962C8B-B14F-4D97-AF65-F5344CB8AC3E}">
        <p14:creationId xmlns:p14="http://schemas.microsoft.com/office/powerpoint/2010/main" val="1054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68" y="176653"/>
            <a:ext cx="7543800" cy="1450757"/>
          </a:xfrm>
        </p:spPr>
        <p:txBody>
          <a:bodyPr/>
          <a:lstStyle/>
          <a:p>
            <a:r>
              <a:rPr lang="en-US" b="1" smtClean="0">
                <a:latin typeface="+mn-lt"/>
              </a:rPr>
              <a:t>Usual expectations to DRG system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367" y="1771651"/>
            <a:ext cx="8488595" cy="4488872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400" smtClean="0"/>
              <a:t> </a:t>
            </a:r>
            <a:r>
              <a:rPr lang="en-US" sz="2600" u="sng" smtClean="0"/>
              <a:t>Increase efficiency </a:t>
            </a:r>
            <a:r>
              <a:rPr lang="en-US" sz="2600"/>
              <a:t>in the provision of hospital </a:t>
            </a:r>
            <a:r>
              <a:rPr lang="en-US" sz="2600" smtClean="0"/>
              <a:t>services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600" smtClean="0"/>
              <a:t> Achieve </a:t>
            </a:r>
            <a:r>
              <a:rPr lang="en-US" sz="2600" u="sng" smtClean="0"/>
              <a:t>better </a:t>
            </a:r>
            <a:r>
              <a:rPr lang="en-US" sz="2600" u="sng"/>
              <a:t>planning and resource </a:t>
            </a:r>
            <a:r>
              <a:rPr lang="en-US" sz="2600"/>
              <a:t>allocation in order to meet population demands for improved access to hospital </a:t>
            </a:r>
            <a:r>
              <a:rPr lang="en-US" sz="2600" smtClean="0"/>
              <a:t>care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600" smtClean="0"/>
              <a:t> Provide </a:t>
            </a:r>
            <a:r>
              <a:rPr lang="en-US" sz="2600"/>
              <a:t>incentives for </a:t>
            </a:r>
            <a:r>
              <a:rPr lang="en-US" sz="2600" u="sng"/>
              <a:t>more </a:t>
            </a:r>
            <a:r>
              <a:rPr lang="en-US" sz="2600" u="sng" smtClean="0"/>
              <a:t>efficient </a:t>
            </a:r>
            <a:r>
              <a:rPr lang="en-US" sz="2600" u="sng"/>
              <a:t>service </a:t>
            </a:r>
            <a:r>
              <a:rPr lang="en-US" sz="2600" u="sng" smtClean="0"/>
              <a:t>delivery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600"/>
              <a:t> </a:t>
            </a:r>
            <a:r>
              <a:rPr lang="en-US" sz="2600" u="sng" smtClean="0"/>
              <a:t>Improve</a:t>
            </a:r>
            <a:r>
              <a:rPr lang="en-US" sz="2600" smtClean="0"/>
              <a:t> </a:t>
            </a:r>
            <a:r>
              <a:rPr lang="en-US" sz="2600"/>
              <a:t>health service </a:t>
            </a:r>
            <a:r>
              <a:rPr lang="en-US" sz="2600" u="sng" smtClean="0"/>
              <a:t>outcomes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600"/>
              <a:t> </a:t>
            </a:r>
            <a:r>
              <a:rPr lang="en-US" sz="2600" smtClean="0"/>
              <a:t>Achieve </a:t>
            </a:r>
            <a:r>
              <a:rPr lang="en-US" sz="2600" u="sng"/>
              <a:t>greater equity in </a:t>
            </a:r>
            <a:r>
              <a:rPr lang="en-US" sz="2600" u="sng" smtClean="0"/>
              <a:t>financing</a:t>
            </a:r>
            <a:r>
              <a:rPr lang="en-US" sz="2600"/>
              <a:t>, in the sense that every provider receives the same payment for equal services </a:t>
            </a:r>
            <a:r>
              <a:rPr lang="en-US" sz="2600" smtClean="0"/>
              <a:t>delivered</a:t>
            </a:r>
            <a:endParaRPr lang="en-US" sz="260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z="2600" b="1" smtClean="0"/>
              <a:t>NB! </a:t>
            </a:r>
            <a:r>
              <a:rPr lang="en-US" sz="2600" smtClean="0"/>
              <a:t>Expectations depend on what payment method was in place before DRG: fee-for-service or line-item budget or global budget</a:t>
            </a:r>
            <a:endParaRPr lang="en-US" sz="26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543800" cy="1450757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DRG adjustments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7805"/>
            <a:ext cx="8329370" cy="41690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dirty="0"/>
              <a:t>Potential adjustment </a:t>
            </a:r>
            <a:r>
              <a:rPr lang="en-US" sz="2700" dirty="0" smtClean="0"/>
              <a:t>criteria:</a:t>
            </a:r>
            <a:endParaRPr lang="en-US" sz="2700" dirty="0"/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2100" dirty="0"/>
              <a:t>Teaching status 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2100" dirty="0"/>
              <a:t>Geographical location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2100" dirty="0"/>
              <a:t>Clinical aspects (e.g. specialization, 24/7 preparedness</a:t>
            </a:r>
            <a:r>
              <a:rPr lang="en-US" sz="2100" dirty="0" smtClean="0"/>
              <a:t>)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sz="2100" dirty="0"/>
              <a:t>Clinical speciality (e.g. psychiatric care, rehabilitation, nursing care)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sz="2100" dirty="0"/>
              <a:t>Specific treatments (e.g. ICU, chemotherapy, artificial ventilation)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sz="2100" dirty="0"/>
              <a:t>Referral status (e.g. referred cases)</a:t>
            </a:r>
          </a:p>
          <a:p>
            <a:endParaRPr lang="en-US" sz="2700" dirty="0"/>
          </a:p>
          <a:p>
            <a:pPr marL="0" indent="0">
              <a:buNone/>
            </a:pPr>
            <a:r>
              <a:rPr lang="en-US" sz="2700" dirty="0"/>
              <a:t>Adjustments could be applied to the DRG base rate and/or excluding some costs out of the DRG </a:t>
            </a:r>
            <a:r>
              <a:rPr lang="en-US" sz="2700" dirty="0" smtClean="0"/>
              <a:t>system</a:t>
            </a:r>
          </a:p>
          <a:p>
            <a:pPr marL="0" indent="0"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398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90" y="1098327"/>
            <a:ext cx="7985738" cy="375047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1" dirty="0" smtClean="0">
                <a:latin typeface="+mn-lt"/>
                <a:cs typeface="Calibri" panose="020F0502020204030204" pitchFamily="34" charset="0"/>
              </a:rPr>
              <a:t>Many other uses </a:t>
            </a:r>
            <a:r>
              <a:rPr lang="en-US" sz="4400" b="1" dirty="0">
                <a:latin typeface="+mn-lt"/>
                <a:cs typeface="Calibri" panose="020F0502020204030204" pitchFamily="34" charset="0"/>
              </a:rPr>
              <a:t>of a DRG system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990" y="1601894"/>
            <a:ext cx="7543801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charset="2"/>
              <a:buChar char="§"/>
            </a:pPr>
            <a:endParaRPr lang="en-US" sz="2600" dirty="0"/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 smtClean="0"/>
              <a:t> </a:t>
            </a:r>
            <a:r>
              <a:rPr lang="en-US" sz="3600" dirty="0">
                <a:ea typeface="Arial Unicode MS" charset="0"/>
                <a:cs typeface="Arial Unicode MS" charset="0"/>
              </a:rPr>
              <a:t>Management</a:t>
            </a: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>
                <a:ea typeface="Arial Unicode MS" charset="0"/>
                <a:cs typeface="Arial Unicode MS" charset="0"/>
              </a:rPr>
              <a:t> Budgeting</a:t>
            </a: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>
                <a:ea typeface="Arial Unicode MS" charset="0"/>
                <a:cs typeface="Arial Unicode MS" charset="0"/>
              </a:rPr>
              <a:t> Benchmarking</a:t>
            </a: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>
                <a:ea typeface="Arial Unicode MS" charset="0"/>
                <a:cs typeface="Arial Unicode MS" charset="0"/>
              </a:rPr>
              <a:t> Clinical research</a:t>
            </a: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US" sz="3600" dirty="0">
                <a:ea typeface="Arial Unicode MS" charset="0"/>
                <a:cs typeface="Arial Unicode MS" charset="0"/>
              </a:rPr>
              <a:t> Quality reporting</a:t>
            </a:r>
          </a:p>
        </p:txBody>
      </p:sp>
    </p:spTree>
    <p:extLst>
      <p:ext uri="{BB962C8B-B14F-4D97-AF65-F5344CB8AC3E}">
        <p14:creationId xmlns:p14="http://schemas.microsoft.com/office/powerpoint/2010/main" val="706166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51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>
                <a:latin typeface="+mn-lt"/>
              </a:rPr>
              <a:t>Estonian case</a:t>
            </a:r>
          </a:p>
        </p:txBody>
      </p:sp>
    </p:spTree>
    <p:extLst>
      <p:ext uri="{BB962C8B-B14F-4D97-AF65-F5344CB8AC3E}">
        <p14:creationId xmlns:p14="http://schemas.microsoft.com/office/powerpoint/2010/main" val="11832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78603"/>
            <a:ext cx="8248650" cy="1093009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+mn-lt"/>
              </a:rPr>
              <a:t>Situation before introducing DRGs </a:t>
            </a:r>
            <a:r>
              <a:rPr lang="et-EE" sz="4000" b="1" dirty="0">
                <a:latin typeface="+mn-lt"/>
              </a:rPr>
              <a:t>(2000/2001)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23" y="1773942"/>
            <a:ext cx="4023360" cy="3651840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The average cost per case increased rapidly and  volume inflation growth was fast 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350" dirty="0"/>
              <a:t>increase by more than 30% between Jan.2000 and Sept.2002 </a:t>
            </a:r>
          </a:p>
          <a:p>
            <a:pPr lvl="0"/>
            <a:r>
              <a:rPr lang="en-US" sz="1800" dirty="0"/>
              <a:t>Inefficient use of bed-days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350" dirty="0"/>
              <a:t>high ALOS (9,9 days in 1999)</a:t>
            </a:r>
          </a:p>
          <a:p>
            <a:pPr lvl="0"/>
            <a:r>
              <a:rPr lang="en-US" sz="1800" dirty="0"/>
              <a:t>Difficult access to care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350" dirty="0"/>
              <a:t>long queues and waiting times</a:t>
            </a:r>
          </a:p>
          <a:p>
            <a:pPr lvl="0"/>
            <a:r>
              <a:rPr lang="en-US" sz="1800" dirty="0"/>
              <a:t>FFS and </a:t>
            </a:r>
            <a:r>
              <a:rPr lang="en-US" sz="1800" i="1" dirty="0"/>
              <a:t>per diem </a:t>
            </a:r>
            <a:r>
              <a:rPr lang="en-US" sz="1800" dirty="0"/>
              <a:t>rates were the main payment methods  for in-patient care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350" dirty="0"/>
              <a:t>perverse incentives for providers</a:t>
            </a:r>
          </a:p>
          <a:p>
            <a:r>
              <a:rPr lang="en-US" sz="1650" dirty="0"/>
              <a:t>Still an extensive over-capacity in hospital sector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5039" y="1868096"/>
            <a:ext cx="3078961" cy="3456384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t-E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dirty="0"/>
              <a:t>DRG</a:t>
            </a:r>
            <a:r>
              <a:rPr lang="et-EE" sz="1800" dirty="0"/>
              <a:t>s</a:t>
            </a:r>
            <a:r>
              <a:rPr lang="en-US" sz="1800" dirty="0"/>
              <a:t> were seen as a tool </a:t>
            </a:r>
            <a:r>
              <a:rPr lang="en-US" sz="1800" dirty="0" smtClean="0"/>
              <a:t>to: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600" dirty="0" smtClean="0"/>
              <a:t>decrease </a:t>
            </a:r>
            <a:r>
              <a:rPr lang="en-US" sz="1600" dirty="0"/>
              <a:t>the volume inflation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600" dirty="0" smtClean="0"/>
              <a:t>increase </a:t>
            </a:r>
            <a:r>
              <a:rPr lang="en-US" sz="1600" dirty="0"/>
              <a:t>further transparency of hospital </a:t>
            </a:r>
            <a:r>
              <a:rPr lang="en-US" sz="1600" dirty="0" smtClean="0"/>
              <a:t>output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sz="1600" dirty="0" smtClean="0"/>
              <a:t>gain </a:t>
            </a:r>
            <a:r>
              <a:rPr lang="en-US" sz="1600" dirty="0"/>
              <a:t>the efficiency </a:t>
            </a:r>
            <a:r>
              <a:rPr lang="et-EE" sz="1600" dirty="0"/>
              <a:t>and </a:t>
            </a:r>
            <a:r>
              <a:rPr lang="en-US" sz="1600" dirty="0"/>
              <a:t>contain cost in terms of fixed budget of EHIF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3744464" y="2630673"/>
            <a:ext cx="2186940" cy="193122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Need for additional incentives for rising efficiency</a:t>
            </a:r>
          </a:p>
        </p:txBody>
      </p:sp>
    </p:spTree>
    <p:extLst>
      <p:ext uri="{BB962C8B-B14F-4D97-AF65-F5344CB8AC3E}">
        <p14:creationId xmlns:p14="http://schemas.microsoft.com/office/powerpoint/2010/main" val="9952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00" y="218035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Selection of the </a:t>
            </a:r>
            <a:r>
              <a:rPr lang="en-US" sz="4400" b="1">
                <a:latin typeface="+mn-lt"/>
              </a:rPr>
              <a:t>DRG </a:t>
            </a:r>
            <a:r>
              <a:rPr lang="en-US" sz="4400" b="1" smtClean="0">
                <a:latin typeface="+mn-lt"/>
              </a:rPr>
              <a:t>model</a:t>
            </a:r>
            <a:br>
              <a:rPr lang="en-US" sz="4400" b="1" smtClean="0">
                <a:latin typeface="+mn-lt"/>
              </a:rPr>
            </a:br>
            <a:endParaRPr lang="fi-FI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00" y="1381136"/>
            <a:ext cx="8456313" cy="4919651"/>
          </a:xfrm>
        </p:spPr>
        <p:txBody>
          <a:bodyPr>
            <a:normAutofit fontScale="70000" lnSpcReduction="2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3800" dirty="0">
                <a:ea typeface="Arial Unicode MS" charset="0"/>
                <a:cs typeface="Arial Unicode MS" charset="0"/>
              </a:rPr>
              <a:t>Three alternative was considered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Australian DRG 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NordDRG 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Build Estonia’s own case-based system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3800" dirty="0">
                <a:ea typeface="Arial Unicode MS" charset="0"/>
                <a:cs typeface="Arial Unicode MS" charset="0"/>
              </a:rPr>
              <a:t>Various criteria were used to evaluate the available systems in line with other clinical classifications in use, e.g.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Use of primary classifications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Technical solutions (location of the grouper, invoicing system)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Availability of technical support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Cost of the system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Maintenance and development of the system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3400" dirty="0">
                <a:ea typeface="Arial Unicode MS" charset="0"/>
                <a:cs typeface="Arial Unicode MS" charset="0"/>
              </a:rPr>
              <a:t>Comparison of clinical practice and hospital </a:t>
            </a:r>
            <a:r>
              <a:rPr lang="en-US" sz="3400" dirty="0" smtClean="0">
                <a:ea typeface="Arial Unicode MS" charset="0"/>
                <a:cs typeface="Arial Unicode MS" charset="0"/>
              </a:rPr>
              <a:t>production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endParaRPr lang="en-US" sz="3400" dirty="0">
              <a:ea typeface="Arial Unicode MS" charset="0"/>
              <a:cs typeface="Arial Unicode MS" charset="0"/>
            </a:endParaRPr>
          </a:p>
          <a:p>
            <a:pPr marL="224028" lvl="2" indent="0">
              <a:buClr>
                <a:srgbClr val="FF0000"/>
              </a:buClr>
              <a:buNone/>
            </a:pPr>
            <a:r>
              <a:rPr lang="en-US" sz="3800" dirty="0" smtClean="0">
                <a:ea typeface="Arial Unicode MS" charset="0"/>
                <a:cs typeface="Arial Unicode MS" charset="0"/>
              </a:rPr>
              <a:t>Finally</a:t>
            </a:r>
            <a:r>
              <a:rPr lang="en-US" sz="3800" dirty="0">
                <a:ea typeface="Arial Unicode MS" charset="0"/>
                <a:cs typeface="Arial Unicode MS" charset="0"/>
              </a:rPr>
              <a:t>, the NordDRG system was selected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1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6104" y="2270224"/>
            <a:ext cx="7643976" cy="2760369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Production Efficiency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Quality Management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Cost Management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Strategic Planning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234224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Challenges of Health System Management 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400904"/>
            <a:ext cx="7543800" cy="1450757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+mn-lt"/>
              </a:rPr>
              <a:t>Stakeholder involvement</a:t>
            </a:r>
            <a:r>
              <a:rPr lang="fi-FI" sz="4400" b="1" dirty="0" smtClean="0">
                <a:latin typeface="+mn-lt"/>
              </a:rPr>
              <a:t/>
            </a:r>
            <a:br>
              <a:rPr lang="fi-FI" sz="4400" b="1" dirty="0" smtClean="0">
                <a:latin typeface="+mn-lt"/>
              </a:rPr>
            </a:br>
            <a:endParaRPr lang="fi-FI" sz="44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320" y="2067878"/>
            <a:ext cx="7960043" cy="327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Advisory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board including representatives of stakeholders</a:t>
            </a:r>
          </a:p>
          <a:p>
            <a:pPr>
              <a:buClr>
                <a:srgbClr val="FF0000"/>
              </a:buClr>
            </a:pPr>
            <a:endParaRPr lang="en-US" sz="3200" dirty="0" smtClean="0">
              <a:solidFill>
                <a:schemeClr val="bg2">
                  <a:lumMod val="25000"/>
                </a:schemeClr>
              </a:solidFill>
              <a:ea typeface="Arial Unicode MS" charset="0"/>
              <a:cs typeface="Arial Unicode MS" charset="0"/>
            </a:endParaRPr>
          </a:p>
          <a:p>
            <a:pPr>
              <a:buClr>
                <a:srgbClr val="FF0000"/>
              </a:buClr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Clinical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panel 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  <a:ea typeface="Arial Unicode MS" charset="0"/>
              <a:cs typeface="Arial Unicode MS" charset="0"/>
            </a:endParaRPr>
          </a:p>
          <a:p>
            <a:pPr marL="566928" lvl="2" indent="-34290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translation of terminology</a:t>
            </a:r>
          </a:p>
          <a:p>
            <a:pPr marL="566928" lvl="2" indent="-34290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mapping of new and old procedure classification</a:t>
            </a:r>
          </a:p>
          <a:p>
            <a:pPr marL="566928" lvl="2" indent="-34290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validation of grouping rules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etc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99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653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DRG cost-weights </a:t>
            </a:r>
            <a:r>
              <a:rPr lang="en-US" sz="4400" b="1" dirty="0" smtClean="0">
                <a:latin typeface="+mn-lt"/>
              </a:rPr>
              <a:t>development</a:t>
            </a:r>
            <a:br>
              <a:rPr lang="en-US" sz="4400" b="1" dirty="0" smtClean="0">
                <a:latin typeface="+mn-lt"/>
              </a:rPr>
            </a:b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2235"/>
            <a:ext cx="7886700" cy="3047618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2800" dirty="0">
                <a:ea typeface="Arial Unicode MS" charset="0"/>
                <a:cs typeface="Arial Unicode MS" charset="0"/>
              </a:rPr>
              <a:t>Critical discussion topic during DRG implementation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>
                <a:ea typeface="Arial Unicode MS" charset="0"/>
                <a:cs typeface="Arial Unicode MS" charset="0"/>
              </a:rPr>
              <a:t>EHIF developed different scenarios for advisory board of stakeholders to make the decision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800" dirty="0">
                <a:ea typeface="Arial Unicode MS" charset="0"/>
                <a:cs typeface="Arial Unicode MS" charset="0"/>
              </a:rPr>
              <a:t>Two </a:t>
            </a:r>
            <a:r>
              <a:rPr lang="en-US" sz="2800" dirty="0" smtClean="0">
                <a:ea typeface="Arial Unicode MS" charset="0"/>
                <a:cs typeface="Arial Unicode MS" charset="0"/>
              </a:rPr>
              <a:t>discussion objects: 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>
                <a:ea typeface="Arial Unicode MS" charset="0"/>
                <a:cs typeface="Arial Unicode MS" charset="0"/>
              </a:rPr>
              <a:t>Same or different </a:t>
            </a:r>
            <a:r>
              <a:rPr lang="en-US" sz="2200" dirty="0">
                <a:ea typeface="Arial Unicode MS" charset="0"/>
                <a:cs typeface="Arial Unicode MS" charset="0"/>
              </a:rPr>
              <a:t>DRG rates for different level  </a:t>
            </a:r>
            <a:r>
              <a:rPr lang="en-US" sz="2200" dirty="0" smtClean="0">
                <a:ea typeface="Arial Unicode MS" charset="0"/>
                <a:cs typeface="Arial Unicode MS" charset="0"/>
              </a:rPr>
              <a:t>hospitals</a:t>
            </a:r>
            <a:r>
              <a:rPr lang="et-EE" sz="2200" dirty="0" smtClean="0">
                <a:ea typeface="Arial Unicode MS" charset="0"/>
                <a:cs typeface="Arial Unicode MS" charset="0"/>
              </a:rPr>
              <a:t>, </a:t>
            </a:r>
            <a:r>
              <a:rPr lang="en-US" sz="2200" dirty="0" smtClean="0">
                <a:ea typeface="Arial Unicode MS" charset="0"/>
                <a:cs typeface="Arial Unicode MS" charset="0"/>
              </a:rPr>
              <a:t>e.g</a:t>
            </a:r>
            <a:r>
              <a:rPr lang="en-US" sz="2200" dirty="0">
                <a:ea typeface="Arial Unicode MS" charset="0"/>
                <a:cs typeface="Arial Unicode MS" charset="0"/>
              </a:rPr>
              <a:t>. equal weights but different base </a:t>
            </a:r>
            <a:r>
              <a:rPr lang="en-US" sz="2200" dirty="0" smtClean="0">
                <a:ea typeface="Arial Unicode MS" charset="0"/>
                <a:cs typeface="Arial Unicode MS" charset="0"/>
              </a:rPr>
              <a:t>rates?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>
                <a:ea typeface="Arial Unicode MS" charset="0"/>
                <a:cs typeface="Arial Unicode MS" charset="0"/>
              </a:rPr>
              <a:t>Which </a:t>
            </a:r>
            <a:r>
              <a:rPr lang="en-US" sz="2200" dirty="0">
                <a:ea typeface="Arial Unicode MS" charset="0"/>
                <a:cs typeface="Arial Unicode MS" charset="0"/>
              </a:rPr>
              <a:t>cost</a:t>
            </a:r>
            <a:r>
              <a:rPr lang="et-EE" sz="2200" dirty="0">
                <a:ea typeface="Arial Unicode MS" charset="0"/>
                <a:cs typeface="Arial Unicode MS" charset="0"/>
              </a:rPr>
              <a:t> </a:t>
            </a:r>
            <a:r>
              <a:rPr lang="en-US" sz="2200" dirty="0">
                <a:ea typeface="Arial Unicode MS" charset="0"/>
                <a:cs typeface="Arial Unicode MS" charset="0"/>
              </a:rPr>
              <a:t>weights to implement - Estonian own? HCFA?</a:t>
            </a:r>
          </a:p>
          <a:p>
            <a:pPr marL="201168" lvl="1" indent="-342900">
              <a:buClr>
                <a:srgbClr val="FF0000"/>
              </a:buClr>
              <a:buFont typeface="Wingdings" charset="2"/>
              <a:buChar char="§"/>
            </a:pPr>
            <a:endParaRPr lang="en-US" sz="2800" dirty="0" smtClean="0">
              <a:ea typeface="Arial Unicode MS" charset="0"/>
              <a:cs typeface="Arial Unicode MS" charset="0"/>
            </a:endParaRPr>
          </a:p>
          <a:p>
            <a:pPr marL="0" lvl="1" indent="0">
              <a:buClr>
                <a:srgbClr val="FF0000"/>
              </a:buClr>
              <a:buNone/>
            </a:pPr>
            <a:r>
              <a:rPr lang="en-US" sz="2800" u="sng" dirty="0" smtClean="0">
                <a:ea typeface="Arial Unicode MS" charset="0"/>
                <a:cs typeface="Arial Unicode MS" charset="0"/>
              </a:rPr>
              <a:t>Final </a:t>
            </a:r>
            <a:r>
              <a:rPr lang="en-US" sz="2800" u="sng" dirty="0">
                <a:ea typeface="Arial Unicode MS" charset="0"/>
                <a:cs typeface="Arial Unicode MS" charset="0"/>
              </a:rPr>
              <a:t>decision: </a:t>
            </a:r>
            <a:r>
              <a:rPr lang="en-US" sz="2800" dirty="0">
                <a:ea typeface="Arial Unicode MS" charset="0"/>
                <a:cs typeface="Arial Unicode MS" charset="0"/>
              </a:rPr>
              <a:t>“homemade”</a:t>
            </a:r>
            <a:r>
              <a:rPr lang="et-EE" sz="2800" dirty="0">
                <a:ea typeface="Arial Unicode MS" charset="0"/>
                <a:cs typeface="Arial Unicode MS" charset="0"/>
              </a:rPr>
              <a:t> </a:t>
            </a:r>
            <a:r>
              <a:rPr lang="en-US" sz="2800" dirty="0">
                <a:ea typeface="Arial Unicode MS" charset="0"/>
                <a:cs typeface="Arial Unicode MS" charset="0"/>
              </a:rPr>
              <a:t>mix of Estonia’s own</a:t>
            </a:r>
            <a:r>
              <a:rPr lang="et-EE" sz="2800" dirty="0">
                <a:ea typeface="Arial Unicode MS" charset="0"/>
                <a:cs typeface="Arial Unicode MS" charset="0"/>
              </a:rPr>
              <a:t> </a:t>
            </a:r>
            <a:r>
              <a:rPr lang="en-US" sz="2800" dirty="0">
                <a:ea typeface="Arial Unicode MS" charset="0"/>
                <a:cs typeface="Arial Unicode MS" charset="0"/>
              </a:rPr>
              <a:t>data</a:t>
            </a:r>
            <a:r>
              <a:rPr lang="et-EE" sz="2800" dirty="0">
                <a:ea typeface="Arial Unicode MS" charset="0"/>
                <a:cs typeface="Arial Unicode MS" charset="0"/>
              </a:rPr>
              <a:t> (</a:t>
            </a:r>
            <a:r>
              <a:rPr lang="et-EE" sz="2800" dirty="0" err="1">
                <a:ea typeface="Arial Unicode MS" charset="0"/>
                <a:cs typeface="Arial Unicode MS" charset="0"/>
              </a:rPr>
              <a:t>based</a:t>
            </a:r>
            <a:r>
              <a:rPr lang="et-EE" sz="2800" dirty="0">
                <a:ea typeface="Arial Unicode MS" charset="0"/>
                <a:cs typeface="Arial Unicode MS" charset="0"/>
              </a:rPr>
              <a:t> on FFS </a:t>
            </a:r>
            <a:r>
              <a:rPr lang="et-EE" sz="2800" dirty="0" err="1">
                <a:ea typeface="Arial Unicode MS" charset="0"/>
                <a:cs typeface="Arial Unicode MS" charset="0"/>
              </a:rPr>
              <a:t>billing</a:t>
            </a:r>
            <a:r>
              <a:rPr lang="et-EE" sz="2800" dirty="0">
                <a:ea typeface="Arial Unicode MS" charset="0"/>
                <a:cs typeface="Arial Unicode MS" charset="0"/>
              </a:rPr>
              <a:t> </a:t>
            </a:r>
            <a:r>
              <a:rPr lang="et-EE" sz="2800" dirty="0" err="1">
                <a:ea typeface="Arial Unicode MS" charset="0"/>
                <a:cs typeface="Arial Unicode MS" charset="0"/>
              </a:rPr>
              <a:t>information</a:t>
            </a:r>
            <a:r>
              <a:rPr lang="et-EE" sz="2800" dirty="0">
                <a:ea typeface="Arial Unicode MS" charset="0"/>
                <a:cs typeface="Arial Unicode MS" charset="0"/>
              </a:rPr>
              <a:t>)</a:t>
            </a:r>
            <a:r>
              <a:rPr lang="en-US" sz="2800" dirty="0">
                <a:ea typeface="Arial Unicode MS" charset="0"/>
                <a:cs typeface="Arial Unicode MS" charset="0"/>
              </a:rPr>
              <a:t> and HCFA cost</a:t>
            </a:r>
            <a:r>
              <a:rPr lang="et-EE" sz="2800" dirty="0">
                <a:ea typeface="Arial Unicode MS" charset="0"/>
                <a:cs typeface="Arial Unicode MS" charset="0"/>
              </a:rPr>
              <a:t> </a:t>
            </a:r>
            <a:r>
              <a:rPr lang="en-US" sz="2800" dirty="0">
                <a:ea typeface="Arial Unicode MS" charset="0"/>
                <a:cs typeface="Arial Unicode MS" charset="0"/>
              </a:rPr>
              <a:t>weights</a:t>
            </a:r>
          </a:p>
          <a:p>
            <a:pPr lv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997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0"/>
            <a:ext cx="7543800" cy="1450757"/>
          </a:xfrm>
        </p:spPr>
        <p:txBody>
          <a:bodyPr>
            <a:normAutofit/>
          </a:bodyPr>
          <a:lstStyle/>
          <a:p>
            <a:r>
              <a:rPr lang="et-EE" sz="4400" b="1" dirty="0" err="1">
                <a:latin typeface="+mn-lt"/>
              </a:rPr>
              <a:t>Gradual</a:t>
            </a:r>
            <a:r>
              <a:rPr lang="et-EE" sz="4400" b="1" dirty="0">
                <a:latin typeface="+mn-lt"/>
              </a:rPr>
              <a:t> </a:t>
            </a:r>
            <a:r>
              <a:rPr lang="et-EE" sz="4400" b="1" dirty="0" err="1">
                <a:latin typeface="+mn-lt"/>
              </a:rPr>
              <a:t>implementation</a:t>
            </a:r>
            <a:endParaRPr lang="fi-FI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793467"/>
            <a:ext cx="8149590" cy="279087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</a:t>
            </a:r>
            <a:r>
              <a:rPr lang="en-GB" dirty="0" smtClean="0"/>
              <a:t> </a:t>
            </a:r>
            <a:r>
              <a:rPr lang="en-GB" dirty="0"/>
              <a:t>– decision to implement case-mix system by </a:t>
            </a:r>
            <a:r>
              <a:rPr lang="en-GB" dirty="0" smtClean="0"/>
              <a:t>EHIF was made. Preparatory work included e.g.: </a:t>
            </a:r>
          </a:p>
          <a:p>
            <a:pPr lvl="2" indent="-342900">
              <a:lnSpc>
                <a:spcPct val="8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sz="1900" dirty="0">
                <a:ea typeface="Arial Unicode MS" charset="0"/>
                <a:cs typeface="Arial Unicode MS" charset="0"/>
              </a:rPr>
              <a:t>Implementation of new procedure classification</a:t>
            </a:r>
          </a:p>
          <a:p>
            <a:pPr lvl="2" indent="-342900">
              <a:lnSpc>
                <a:spcPct val="80000"/>
              </a:lnSpc>
              <a:buClr>
                <a:srgbClr val="FF0000"/>
              </a:buClr>
              <a:buFont typeface="Wingdings" charset="2"/>
              <a:buChar char="§"/>
            </a:pPr>
            <a:r>
              <a:rPr lang="en-GB" sz="1900" dirty="0">
                <a:ea typeface="Arial Unicode MS" charset="0"/>
                <a:cs typeface="Arial Unicode MS" charset="0"/>
              </a:rPr>
              <a:t>Grouping simulation to forecast the impact of DRG implementation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 </a:t>
            </a:r>
            <a:r>
              <a:rPr lang="en-GB" dirty="0"/>
              <a:t>– </a:t>
            </a:r>
            <a:r>
              <a:rPr lang="en-GB" dirty="0" smtClean="0"/>
              <a:t>DRGs were used </a:t>
            </a:r>
            <a:r>
              <a:rPr lang="en-GB" dirty="0"/>
              <a:t>as a grouping tool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  <a:r>
              <a:rPr lang="en-GB" dirty="0"/>
              <a:t> – </a:t>
            </a:r>
            <a:r>
              <a:rPr lang="en-GB" dirty="0" smtClean="0"/>
              <a:t>DRGs started to use </a:t>
            </a:r>
            <a:r>
              <a:rPr lang="en-GB" dirty="0"/>
              <a:t>as a financing tool....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sz="1800" dirty="0"/>
              <a:t>.... but, DRGs were/are used in combination with the FFS and </a:t>
            </a:r>
            <a:r>
              <a:rPr lang="en-GB" sz="1800" i="1" dirty="0"/>
              <a:t>per diem </a:t>
            </a:r>
            <a:r>
              <a:rPr lang="en-GB" sz="1800" dirty="0"/>
              <a:t>rate</a:t>
            </a:r>
            <a:r>
              <a:rPr lang="et-EE" sz="1800" dirty="0"/>
              <a:t>s</a:t>
            </a:r>
            <a:r>
              <a:rPr lang="en-GB" sz="1800" dirty="0"/>
              <a:t>, i.e. only a proportion of each case is reimbursed on the basis of DRG price</a:t>
            </a:r>
            <a:endParaRPr lang="en-GB" dirty="0"/>
          </a:p>
          <a:p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5009029"/>
            <a:ext cx="7609522" cy="10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51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+mn-lt"/>
              </a:rPr>
              <a:t>International experiences</a:t>
            </a:r>
            <a:endParaRPr lang="en-US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5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77" y="-11519"/>
            <a:ext cx="8283898" cy="1450757"/>
          </a:xfrm>
        </p:spPr>
        <p:txBody>
          <a:bodyPr>
            <a:noAutofit/>
          </a:bodyPr>
          <a:lstStyle/>
          <a:p>
            <a:r>
              <a:rPr lang="en-US" sz="3600" b="1" smtClean="0">
                <a:latin typeface="+mn-lt"/>
              </a:rPr>
              <a:t>Features of DRG systems: evidence from 29 low and middle income countries</a:t>
            </a:r>
            <a:endParaRPr lang="en-US" sz="36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90" y="1439238"/>
            <a:ext cx="8985410" cy="4832975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In many countries, DRG-based payments applied to both </a:t>
            </a:r>
            <a:r>
              <a:rPr lang="en-US" sz="2200" u="sng" dirty="0" smtClean="0"/>
              <a:t>public and private sector </a:t>
            </a:r>
            <a:r>
              <a:rPr lang="en-US" sz="2200" dirty="0" smtClean="0"/>
              <a:t>providers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Hospitals need a certain degree of </a:t>
            </a:r>
            <a:r>
              <a:rPr lang="en-US" sz="2200" u="sng" dirty="0" smtClean="0"/>
              <a:t>autonomy</a:t>
            </a:r>
            <a:r>
              <a:rPr lang="en-US" sz="2200" dirty="0" smtClean="0"/>
              <a:t> in management and spending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All countries for which information was available had a </a:t>
            </a:r>
            <a:r>
              <a:rPr lang="en-US" sz="2200" u="sng" dirty="0" smtClean="0"/>
              <a:t>budget ceiling</a:t>
            </a:r>
            <a:r>
              <a:rPr lang="en-US" sz="2200" dirty="0" smtClean="0"/>
              <a:t> in place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Most of the countries used </a:t>
            </a:r>
            <a:r>
              <a:rPr lang="en-US" sz="2200" u="sng" dirty="0" smtClean="0"/>
              <a:t>500–800 DRG case groups </a:t>
            </a:r>
            <a:r>
              <a:rPr lang="en-US" sz="2200" dirty="0" smtClean="0"/>
              <a:t>(which is consistent with OECD countries)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The </a:t>
            </a:r>
            <a:r>
              <a:rPr lang="en-US" sz="2200" u="sng" dirty="0" smtClean="0"/>
              <a:t>base rate value </a:t>
            </a:r>
            <a:r>
              <a:rPr lang="en-US" sz="2200" dirty="0" smtClean="0"/>
              <a:t>was ultimately a reflection of the overall amount of funding available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Most countries had </a:t>
            </a:r>
            <a:r>
              <a:rPr lang="en-US" sz="2200" u="sng" dirty="0" smtClean="0"/>
              <a:t>adjusted cost weights </a:t>
            </a:r>
            <a:r>
              <a:rPr lang="en-US" sz="2200" dirty="0" smtClean="0"/>
              <a:t>in some way to their country context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/>
              <a:t> The lack of </a:t>
            </a:r>
            <a:r>
              <a:rPr lang="en-US" sz="2200" u="sng" dirty="0" smtClean="0"/>
              <a:t>standardized data generation and coding procedures </a:t>
            </a:r>
            <a:r>
              <a:rPr lang="en-US" sz="2200" dirty="0" smtClean="0"/>
              <a:t>had slowed down the introduction of DRGs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58590" y="6550223"/>
            <a:ext cx="8872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smtClean="0">
                <a:solidFill>
                  <a:schemeClr val="bg1"/>
                </a:solidFill>
              </a:rPr>
              <a:t>Source: Bull </a:t>
            </a:r>
            <a:r>
              <a:rPr lang="en-US" sz="1400" i="1">
                <a:solidFill>
                  <a:schemeClr val="bg1"/>
                </a:solidFill>
              </a:rPr>
              <a:t>World Health Organ 2013;91:746–756A | </a:t>
            </a:r>
            <a:r>
              <a:rPr lang="en-US" sz="1400" i="1" dirty="0" err="1">
                <a:solidFill>
                  <a:schemeClr val="bg1"/>
                </a:solidFill>
              </a:rPr>
              <a:t>doi</a:t>
            </a:r>
            <a:r>
              <a:rPr lang="en-US" sz="1400" i="1" dirty="0">
                <a:solidFill>
                  <a:schemeClr val="bg1"/>
                </a:solidFill>
              </a:rPr>
              <a:t>: http://</a:t>
            </a:r>
            <a:r>
              <a:rPr lang="en-US" sz="1400" i="1" dirty="0" err="1">
                <a:solidFill>
                  <a:schemeClr val="bg1"/>
                </a:solidFill>
              </a:rPr>
              <a:t>dx.doi.org</a:t>
            </a:r>
            <a:r>
              <a:rPr lang="en-US" sz="1400" i="1" dirty="0">
                <a:solidFill>
                  <a:schemeClr val="bg1"/>
                </a:solidFill>
              </a:rPr>
              <a:t>/10.2471/BLT.12.115931</a:t>
            </a:r>
            <a:endParaRPr lang="en-US" sz="1400" i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22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96" y="162366"/>
            <a:ext cx="7543800" cy="1450757"/>
          </a:xfrm>
        </p:spPr>
        <p:txBody>
          <a:bodyPr/>
          <a:lstStyle/>
          <a:p>
            <a:r>
              <a:rPr lang="en-US" b="1" smtClean="0">
                <a:latin typeface="+mn-lt"/>
              </a:rPr>
              <a:t>Implementation: Options to phase in DRG system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354" y="1810259"/>
            <a:ext cx="8389621" cy="4917104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 Phasing </a:t>
            </a:r>
            <a:r>
              <a:rPr lang="en-GB"/>
              <a:t>of the proportion </a:t>
            </a:r>
            <a:r>
              <a:rPr lang="en-GB" u="sng"/>
              <a:t>of inpatient activity covered</a:t>
            </a:r>
            <a:r>
              <a:rPr lang="en-GB"/>
              <a:t>, e.g. phasing of the number of DRGs subject to case-based payment </a:t>
            </a:r>
            <a:r>
              <a:rPr lang="en-GB" smtClean="0"/>
              <a:t>or </a:t>
            </a:r>
            <a:r>
              <a:rPr lang="en-GB"/>
              <a:t>those with long wait </a:t>
            </a:r>
            <a:r>
              <a:rPr lang="en-GB" smtClean="0"/>
              <a:t>times</a:t>
            </a:r>
            <a:endParaRPr lang="en-GB"/>
          </a:p>
          <a:p>
            <a:pPr lvl="0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 Phasing </a:t>
            </a:r>
            <a:r>
              <a:rPr lang="en-GB"/>
              <a:t>of the </a:t>
            </a:r>
            <a:r>
              <a:rPr lang="en-GB" u="sng"/>
              <a:t>proportion of the average price </a:t>
            </a:r>
            <a:r>
              <a:rPr lang="en-GB"/>
              <a:t>to be paid under new, standardized arrangements, and what proportion to be paid based on a hospital’s own, historic level of </a:t>
            </a:r>
            <a:r>
              <a:rPr lang="en-GB" smtClean="0"/>
              <a:t>funding</a:t>
            </a:r>
            <a:endParaRPr lang="en-GB"/>
          </a:p>
          <a:p>
            <a:pPr lvl="0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 Phasing </a:t>
            </a:r>
            <a:r>
              <a:rPr lang="en-GB"/>
              <a:t>the </a:t>
            </a:r>
            <a:r>
              <a:rPr lang="en-GB" u="sng"/>
              <a:t>nature of costs covered </a:t>
            </a:r>
            <a:r>
              <a:rPr lang="en-GB"/>
              <a:t>by case-based payments, e.g. non-salary costs might be covered but salary costs might be paid as input-based </a:t>
            </a:r>
            <a:r>
              <a:rPr lang="en-GB" smtClean="0"/>
              <a:t>subsidies</a:t>
            </a:r>
            <a:endParaRPr lang="en-GB"/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“Shadow </a:t>
            </a:r>
            <a:r>
              <a:rPr lang="en-GB"/>
              <a:t>funding” arrangements can also be used, whereby hospitals are advised of what they would have received if the new funding method were implemented; </a:t>
            </a:r>
          </a:p>
          <a:p>
            <a:pPr lvl="0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 Phasing </a:t>
            </a:r>
            <a:r>
              <a:rPr lang="en-GB"/>
              <a:t>of the </a:t>
            </a:r>
            <a:r>
              <a:rPr lang="en-GB" u="sng"/>
              <a:t>number of participating </a:t>
            </a:r>
            <a:r>
              <a:rPr lang="en-GB" u="sng" smtClean="0"/>
              <a:t>hospitals</a:t>
            </a:r>
            <a:r>
              <a:rPr lang="en-GB" smtClean="0"/>
              <a:t>, e.g. voluntary participation (e.g. Republic of Korea) </a:t>
            </a:r>
          </a:p>
          <a:p>
            <a:pPr lvl="0">
              <a:buClr>
                <a:srgbClr val="FF0000"/>
              </a:buClr>
              <a:buFont typeface="Wingdings" charset="2"/>
              <a:buChar char="§"/>
            </a:pPr>
            <a:r>
              <a:rPr lang="en-GB" smtClean="0"/>
              <a:t> Phasing </a:t>
            </a:r>
            <a:r>
              <a:rPr lang="en-GB"/>
              <a:t>the </a:t>
            </a:r>
            <a:r>
              <a:rPr lang="en-GB" u="sng"/>
              <a:t>proportion of patients covered </a:t>
            </a:r>
            <a:r>
              <a:rPr lang="en-GB"/>
              <a:t>by the </a:t>
            </a:r>
            <a:r>
              <a:rPr lang="en-GB" smtClean="0"/>
              <a:t>scheme, e.g. separation by funders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845" y="6419586"/>
            <a:ext cx="8524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smtClean="0">
                <a:solidFill>
                  <a:schemeClr val="bg1">
                    <a:lumMod val="85000"/>
                  </a:schemeClr>
                </a:solidFill>
              </a:rPr>
              <a:t>Source: http</a:t>
            </a:r>
            <a:r>
              <a:rPr lang="en-US" sz="1400" i="1">
                <a:solidFill>
                  <a:schemeClr val="bg1">
                    <a:lumMod val="85000"/>
                  </a:schemeClr>
                </a:solidFill>
              </a:rPr>
              <a:t>://www.wpro.who.int/asia_pacific_observatory/country_comparative_studies/who_apo_drg.pdf </a:t>
            </a:r>
          </a:p>
        </p:txBody>
      </p:sp>
    </p:spTree>
    <p:extLst>
      <p:ext uri="{BB962C8B-B14F-4D97-AF65-F5344CB8AC3E}">
        <p14:creationId xmlns:p14="http://schemas.microsoft.com/office/powerpoint/2010/main" val="9867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eck 74"/>
          <p:cNvSpPr/>
          <p:nvPr/>
        </p:nvSpPr>
        <p:spPr>
          <a:xfrm>
            <a:off x="2928938" y="2005013"/>
            <a:ext cx="2994025" cy="346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0418" name="Titel 75"/>
          <p:cNvSpPr>
            <a:spLocks noGrp="1"/>
          </p:cNvSpPr>
          <p:nvPr>
            <p:ph type="title"/>
          </p:nvPr>
        </p:nvSpPr>
        <p:spPr>
          <a:xfrm>
            <a:off x="300062" y="-464988"/>
            <a:ext cx="7543800" cy="1450757"/>
          </a:xfrm>
        </p:spPr>
        <p:txBody>
          <a:bodyPr>
            <a:normAutofit/>
          </a:bodyPr>
          <a:lstStyle/>
          <a:p>
            <a:r>
              <a:rPr lang="de-DE" altLang="x-none" sz="4400" b="1" smtClean="0">
                <a:latin typeface="+mn-lt"/>
              </a:rPr>
              <a:t>Phase in </a:t>
            </a:r>
            <a:r>
              <a:rPr lang="de-DE" altLang="x-none" sz="4400" b="1" err="1" smtClean="0">
                <a:latin typeface="+mn-lt"/>
              </a:rPr>
              <a:t>of</a:t>
            </a:r>
            <a:r>
              <a:rPr lang="de-DE" altLang="x-none" sz="4400" b="1" smtClean="0">
                <a:latin typeface="+mn-lt"/>
              </a:rPr>
              <a:t> DRGs </a:t>
            </a:r>
            <a:r>
              <a:rPr lang="de-DE" altLang="x-none" sz="4400" b="1">
                <a:latin typeface="+mn-lt"/>
              </a:rPr>
              <a:t>in Germany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178118" y="6477210"/>
            <a:ext cx="7020901" cy="295054"/>
          </a:xfrm>
        </p:spPr>
        <p:txBody>
          <a:bodyPr/>
          <a:lstStyle/>
          <a:p>
            <a:pPr>
              <a:defRPr/>
            </a:pPr>
            <a:r>
              <a:rPr lang="de-DE" i="1" dirty="0" smtClean="0"/>
              <a:t>Source: 25 </a:t>
            </a:r>
            <a:r>
              <a:rPr lang="de-DE" i="1" dirty="0"/>
              <a:t>May </a:t>
            </a:r>
            <a:r>
              <a:rPr lang="de-DE" i="1" dirty="0" smtClean="0"/>
              <a:t>2010 </a:t>
            </a:r>
            <a:r>
              <a:rPr lang="en-US" i="1" dirty="0"/>
              <a:t>Hospital Financing in Germany: The G-DRG System</a:t>
            </a:r>
            <a:endParaRPr lang="en-GB" i="1" dirty="0"/>
          </a:p>
          <a:p>
            <a:pPr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1624F3A-CAD1-1D46-ACF2-DDB3A9C0205B}" type="slidenum">
              <a:rPr lang="en-GB" altLang="x-none">
                <a:solidFill>
                  <a:srgbClr val="7F7F7F"/>
                </a:solidFill>
                <a:latin typeface="Calibri" charset="0"/>
              </a:rPr>
              <a:pPr/>
              <a:t>36</a:t>
            </a:fld>
            <a:endParaRPr lang="en-GB" altLang="x-none">
              <a:solidFill>
                <a:srgbClr val="7F7F7F"/>
              </a:solidFill>
              <a:latin typeface="Calibri" charset="0"/>
            </a:endParaRPr>
          </a:p>
        </p:txBody>
      </p:sp>
      <p:grpSp>
        <p:nvGrpSpPr>
          <p:cNvPr id="60422" name="Gruppieren 4"/>
          <p:cNvGrpSpPr>
            <a:grpSpLocks/>
          </p:cNvGrpSpPr>
          <p:nvPr/>
        </p:nvGrpSpPr>
        <p:grpSpPr bwMode="auto">
          <a:xfrm>
            <a:off x="142875" y="1181100"/>
            <a:ext cx="8858250" cy="4319588"/>
            <a:chOff x="142844" y="1181030"/>
            <a:chExt cx="8858312" cy="4319672"/>
          </a:xfrm>
        </p:grpSpPr>
        <p:sp>
          <p:nvSpPr>
            <p:cNvPr id="6" name="Rechteck 5"/>
            <p:cNvSpPr/>
            <p:nvPr/>
          </p:nvSpPr>
          <p:spPr>
            <a:xfrm>
              <a:off x="214282" y="1498586"/>
              <a:ext cx="857256" cy="4000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GB" sz="1600" b="1"/>
                <a:t>1) Phase of preparation</a:t>
              </a:r>
            </a:p>
          </p:txBody>
        </p:sp>
        <p:sp>
          <p:nvSpPr>
            <p:cNvPr id="7" name="Rechteck 6"/>
            <p:cNvSpPr/>
            <p:nvPr/>
          </p:nvSpPr>
          <p:spPr>
            <a:xfrm>
              <a:off x="1071539" y="1998609"/>
              <a:ext cx="1857388" cy="35005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/>
                <a:t/>
              </a:r>
              <a:br>
                <a:rPr lang="en-GB" sz="1600"/>
              </a:br>
              <a:r>
                <a:rPr lang="en-GB" sz="1400"/>
                <a:t>Historical Budget (2003)</a:t>
              </a:r>
            </a:p>
            <a:p>
              <a:pPr algn="ctr">
                <a:defRPr/>
              </a:pPr>
              <a:endParaRPr lang="en-GB" sz="1400"/>
            </a:p>
            <a:p>
              <a:pPr algn="ctr">
                <a:defRPr/>
              </a:pPr>
              <a:endParaRPr lang="en-GB" sz="1400"/>
            </a:p>
            <a:p>
              <a:pPr algn="ctr">
                <a:defRPr/>
              </a:pPr>
              <a:endParaRPr lang="en-GB" sz="1400"/>
            </a:p>
            <a:p>
              <a:pPr algn="ctr">
                <a:defRPr/>
              </a:pPr>
              <a:r>
                <a:rPr lang="en-GB" sz="1400"/>
                <a:t>Transformation</a:t>
              </a:r>
            </a:p>
            <a:p>
              <a:pPr algn="ctr">
                <a:defRPr/>
              </a:pPr>
              <a:endParaRPr lang="en-GB" sz="1400"/>
            </a:p>
            <a:p>
              <a:pPr algn="ctr">
                <a:defRPr/>
              </a:pPr>
              <a:endParaRPr lang="en-GB" sz="1400"/>
            </a:p>
            <a:p>
              <a:pPr algn="ctr">
                <a:defRPr/>
              </a:pPr>
              <a:endParaRPr lang="en-GB" sz="1400"/>
            </a:p>
            <a:p>
              <a:pPr algn="ctr">
                <a:defRPr/>
              </a:pPr>
              <a:r>
                <a:rPr lang="en-GB" sz="1400"/>
                <a:t>DRG-Budget </a:t>
              </a:r>
              <a:br>
                <a:rPr lang="en-GB" sz="1400"/>
              </a:br>
              <a:r>
                <a:rPr lang="en-GB" sz="1400"/>
                <a:t>(2004)</a:t>
              </a:r>
            </a:p>
            <a:p>
              <a:pPr algn="ctr">
                <a:defRPr/>
              </a:pPr>
              <a:endParaRPr lang="en-GB" sz="1600"/>
            </a:p>
            <a:p>
              <a:pPr algn="ctr">
                <a:defRPr/>
              </a:pPr>
              <a:endParaRPr lang="en-GB" sz="1600"/>
            </a:p>
          </p:txBody>
        </p:sp>
        <p:sp>
          <p:nvSpPr>
            <p:cNvPr id="8" name="Rechteck 7"/>
            <p:cNvSpPr/>
            <p:nvPr/>
          </p:nvSpPr>
          <p:spPr>
            <a:xfrm>
              <a:off x="1071539" y="1498536"/>
              <a:ext cx="1857388" cy="5000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b="1"/>
                <a:t>2) Budget-neutral phase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2928927" y="1498536"/>
              <a:ext cx="3000396" cy="50007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b="1"/>
                <a:t>3) Phase of convergence </a:t>
              </a:r>
              <a:br>
                <a:rPr lang="en-GB" sz="1400" b="1"/>
              </a:br>
              <a:r>
                <a:rPr lang="en-GB" sz="1400" b="1"/>
                <a:t>to state-wide base rates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5929323" y="1998609"/>
              <a:ext cx="3071833" cy="350050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200000"/>
                </a:lnSpc>
                <a:buFont typeface="Arial" pitchFamily="34" charset="0"/>
                <a:buChar char="•"/>
                <a:defRPr/>
              </a:pPr>
              <a:r>
                <a:rPr lang="en-GB" sz="1400"/>
                <a:t> Nationwide base rate </a:t>
              </a:r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  <a:defRPr/>
              </a:pPr>
              <a:r>
                <a:rPr lang="en-GB" sz="1400"/>
                <a:t> Dual Financing or Monistic </a:t>
              </a:r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  <a:defRPr/>
              </a:pPr>
              <a:r>
                <a:rPr lang="en-GB" sz="1400"/>
                <a:t> Introduction of DRG-like   reimbursement for psychiatric hospitals </a:t>
              </a:r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  <a:defRPr/>
              </a:pPr>
              <a:r>
                <a:rPr lang="en-GB" sz="1400"/>
                <a:t>Selective or uniform negotiations </a:t>
              </a:r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  <a:defRPr/>
              </a:pPr>
              <a:r>
                <a:rPr lang="en-GB" sz="1400"/>
                <a:t> Quality Assurance (adjustments)</a:t>
              </a:r>
            </a:p>
            <a:p>
              <a:pPr>
                <a:lnSpc>
                  <a:spcPct val="200000"/>
                </a:lnSpc>
                <a:defRPr/>
              </a:pPr>
              <a:endParaRPr lang="en-GB" sz="1400"/>
            </a:p>
            <a:p>
              <a:pPr>
                <a:lnSpc>
                  <a:spcPct val="200000"/>
                </a:lnSpc>
                <a:defRPr/>
              </a:pPr>
              <a:r>
                <a:rPr lang="en-GB" sz="1400"/>
                <a:t> </a:t>
              </a:r>
            </a:p>
            <a:p>
              <a:pPr>
                <a:lnSpc>
                  <a:spcPct val="200000"/>
                </a:lnSpc>
                <a:defRPr/>
              </a:pPr>
              <a:endParaRPr lang="en-GB" sz="140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5929323" y="1498536"/>
              <a:ext cx="3071833" cy="50007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b="1"/>
                <a:t>4) </a:t>
              </a:r>
              <a:r>
                <a:rPr lang="en-GB" sz="1400" b="1" smtClean="0"/>
                <a:t>Further developments</a:t>
              </a:r>
              <a:endParaRPr lang="en-GB" sz="1400" b="1"/>
            </a:p>
          </p:txBody>
        </p:sp>
        <p:sp>
          <p:nvSpPr>
            <p:cNvPr id="12" name="Pfeil nach rechts 11"/>
            <p:cNvSpPr/>
            <p:nvPr/>
          </p:nvSpPr>
          <p:spPr>
            <a:xfrm rot="5400000">
              <a:off x="1740672" y="3045586"/>
              <a:ext cx="357194" cy="123826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13" name="Pfeil nach rechts 12"/>
            <p:cNvSpPr/>
            <p:nvPr/>
          </p:nvSpPr>
          <p:spPr>
            <a:xfrm rot="5400000">
              <a:off x="1740672" y="3974291"/>
              <a:ext cx="357195" cy="123826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grpSp>
          <p:nvGrpSpPr>
            <p:cNvPr id="60431" name="Gruppieren 46"/>
            <p:cNvGrpSpPr>
              <a:grpSpLocks/>
            </p:cNvGrpSpPr>
            <p:nvPr/>
          </p:nvGrpSpPr>
          <p:grpSpPr bwMode="auto">
            <a:xfrm>
              <a:off x="3297228" y="2531095"/>
              <a:ext cx="2099512" cy="1090179"/>
              <a:chOff x="3472620" y="1767302"/>
              <a:chExt cx="2099512" cy="1090179"/>
            </a:xfrm>
          </p:grpSpPr>
          <p:grpSp>
            <p:nvGrpSpPr>
              <p:cNvPr id="60454" name="Group 213"/>
              <p:cNvGrpSpPr>
                <a:grpSpLocks/>
              </p:cNvGrpSpPr>
              <p:nvPr/>
            </p:nvGrpSpPr>
            <p:grpSpPr bwMode="auto">
              <a:xfrm>
                <a:off x="3472620" y="1767302"/>
                <a:ext cx="89388" cy="236537"/>
                <a:chOff x="2285" y="1699"/>
                <a:chExt cx="52" cy="119"/>
              </a:xfrm>
            </p:grpSpPr>
            <p:sp>
              <p:nvSpPr>
                <p:cNvPr id="60471" name="Rectangle 214"/>
                <p:cNvSpPr>
                  <a:spLocks noChangeArrowheads="1"/>
                </p:cNvSpPr>
                <p:nvPr/>
              </p:nvSpPr>
              <p:spPr bwMode="auto">
                <a:xfrm>
                  <a:off x="2301" y="1699"/>
                  <a:ext cx="19" cy="7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endParaRPr lang="en-GB" altLang="x-none"/>
                </a:p>
              </p:txBody>
            </p:sp>
            <p:sp>
              <p:nvSpPr>
                <p:cNvPr id="60472" name="Freeform 215"/>
                <p:cNvSpPr>
                  <a:spLocks/>
                </p:cNvSpPr>
                <p:nvPr/>
              </p:nvSpPr>
              <p:spPr bwMode="auto">
                <a:xfrm>
                  <a:off x="2285" y="1766"/>
                  <a:ext cx="52" cy="52"/>
                </a:xfrm>
                <a:custGeom>
                  <a:avLst/>
                  <a:gdLst>
                    <a:gd name="T0" fmla="*/ 0 w 52"/>
                    <a:gd name="T1" fmla="*/ 0 h 52"/>
                    <a:gd name="T2" fmla="*/ 25 w 52"/>
                    <a:gd name="T3" fmla="*/ 52 h 52"/>
                    <a:gd name="T4" fmla="*/ 52 w 52"/>
                    <a:gd name="T5" fmla="*/ 0 h 52"/>
                    <a:gd name="T6" fmla="*/ 0 w 52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52"/>
                    <a:gd name="T14" fmla="*/ 52 w 52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455" name="Group 219"/>
              <p:cNvGrpSpPr>
                <a:grpSpLocks/>
              </p:cNvGrpSpPr>
              <p:nvPr/>
            </p:nvGrpSpPr>
            <p:grpSpPr bwMode="auto">
              <a:xfrm>
                <a:off x="4931295" y="2407831"/>
                <a:ext cx="89388" cy="244476"/>
                <a:chOff x="3121" y="1910"/>
                <a:chExt cx="52" cy="123"/>
              </a:xfrm>
            </p:grpSpPr>
            <p:sp>
              <p:nvSpPr>
                <p:cNvPr id="60469" name="Rectangle 220"/>
                <p:cNvSpPr>
                  <a:spLocks noChangeArrowheads="1"/>
                </p:cNvSpPr>
                <p:nvPr/>
              </p:nvSpPr>
              <p:spPr bwMode="auto">
                <a:xfrm>
                  <a:off x="3137" y="1910"/>
                  <a:ext cx="19" cy="8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endParaRPr lang="en-GB" altLang="x-none"/>
                </a:p>
              </p:txBody>
            </p:sp>
            <p:sp>
              <p:nvSpPr>
                <p:cNvPr id="60470" name="Freeform 221"/>
                <p:cNvSpPr>
                  <a:spLocks/>
                </p:cNvSpPr>
                <p:nvPr/>
              </p:nvSpPr>
              <p:spPr bwMode="auto">
                <a:xfrm>
                  <a:off x="3121" y="1981"/>
                  <a:ext cx="52" cy="52"/>
                </a:xfrm>
                <a:custGeom>
                  <a:avLst/>
                  <a:gdLst>
                    <a:gd name="T0" fmla="*/ 0 w 52"/>
                    <a:gd name="T1" fmla="*/ 0 h 52"/>
                    <a:gd name="T2" fmla="*/ 25 w 52"/>
                    <a:gd name="T3" fmla="*/ 52 h 52"/>
                    <a:gd name="T4" fmla="*/ 52 w 52"/>
                    <a:gd name="T5" fmla="*/ 0 h 52"/>
                    <a:gd name="T6" fmla="*/ 0 w 52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52"/>
                    <a:gd name="T14" fmla="*/ 52 w 52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456" name="Group 216"/>
              <p:cNvGrpSpPr>
                <a:grpSpLocks/>
              </p:cNvGrpSpPr>
              <p:nvPr/>
            </p:nvGrpSpPr>
            <p:grpSpPr bwMode="auto">
              <a:xfrm>
                <a:off x="4434573" y="2187572"/>
                <a:ext cx="89388" cy="244475"/>
                <a:chOff x="2703" y="1809"/>
                <a:chExt cx="52" cy="123"/>
              </a:xfrm>
            </p:grpSpPr>
            <p:sp>
              <p:nvSpPr>
                <p:cNvPr id="60467" name="Rectangle 217"/>
                <p:cNvSpPr>
                  <a:spLocks noChangeArrowheads="1"/>
                </p:cNvSpPr>
                <p:nvPr/>
              </p:nvSpPr>
              <p:spPr bwMode="auto">
                <a:xfrm>
                  <a:off x="2719" y="1809"/>
                  <a:ext cx="19" cy="8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endParaRPr lang="en-GB" altLang="x-none"/>
                </a:p>
              </p:txBody>
            </p:sp>
            <p:sp>
              <p:nvSpPr>
                <p:cNvPr id="60468" name="Freeform 218"/>
                <p:cNvSpPr>
                  <a:spLocks/>
                </p:cNvSpPr>
                <p:nvPr/>
              </p:nvSpPr>
              <p:spPr bwMode="auto">
                <a:xfrm>
                  <a:off x="2703" y="1880"/>
                  <a:ext cx="52" cy="52"/>
                </a:xfrm>
                <a:custGeom>
                  <a:avLst/>
                  <a:gdLst>
                    <a:gd name="T0" fmla="*/ 0 w 52"/>
                    <a:gd name="T1" fmla="*/ 0 h 52"/>
                    <a:gd name="T2" fmla="*/ 25 w 52"/>
                    <a:gd name="T3" fmla="*/ 52 h 52"/>
                    <a:gd name="T4" fmla="*/ 52 w 52"/>
                    <a:gd name="T5" fmla="*/ 0 h 52"/>
                    <a:gd name="T6" fmla="*/ 0 w 52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52"/>
                    <a:gd name="T14" fmla="*/ 52 w 52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457" name="Line 251"/>
              <p:cNvSpPr>
                <a:spLocks noChangeShapeType="1"/>
              </p:cNvSpPr>
              <p:nvPr/>
            </p:nvSpPr>
            <p:spPr bwMode="auto">
              <a:xfrm>
                <a:off x="4989035" y="2632178"/>
                <a:ext cx="531935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8" name="Line 252"/>
              <p:cNvSpPr>
                <a:spLocks noChangeShapeType="1"/>
              </p:cNvSpPr>
              <p:nvPr/>
            </p:nvSpPr>
            <p:spPr bwMode="auto">
              <a:xfrm>
                <a:off x="4501981" y="2421888"/>
                <a:ext cx="464526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9" name="Line 253"/>
              <p:cNvSpPr>
                <a:spLocks noChangeShapeType="1"/>
              </p:cNvSpPr>
              <p:nvPr/>
            </p:nvSpPr>
            <p:spPr bwMode="auto">
              <a:xfrm>
                <a:off x="4015087" y="2193181"/>
                <a:ext cx="464527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60" name="Group 254"/>
              <p:cNvGrpSpPr>
                <a:grpSpLocks/>
              </p:cNvGrpSpPr>
              <p:nvPr/>
            </p:nvGrpSpPr>
            <p:grpSpPr bwMode="auto">
              <a:xfrm>
                <a:off x="3962718" y="1963849"/>
                <a:ext cx="89388" cy="236537"/>
                <a:chOff x="2285" y="1699"/>
                <a:chExt cx="52" cy="119"/>
              </a:xfrm>
            </p:grpSpPr>
            <p:sp>
              <p:nvSpPr>
                <p:cNvPr id="60465" name="Rectangle 255"/>
                <p:cNvSpPr>
                  <a:spLocks noChangeArrowheads="1"/>
                </p:cNvSpPr>
                <p:nvPr/>
              </p:nvSpPr>
              <p:spPr bwMode="auto">
                <a:xfrm>
                  <a:off x="2301" y="1699"/>
                  <a:ext cx="19" cy="7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endParaRPr lang="en-GB" altLang="x-none"/>
                </a:p>
              </p:txBody>
            </p:sp>
            <p:sp>
              <p:nvSpPr>
                <p:cNvPr id="60466" name="Freeform 256"/>
                <p:cNvSpPr>
                  <a:spLocks/>
                </p:cNvSpPr>
                <p:nvPr/>
              </p:nvSpPr>
              <p:spPr bwMode="auto">
                <a:xfrm>
                  <a:off x="2285" y="1766"/>
                  <a:ext cx="52" cy="52"/>
                </a:xfrm>
                <a:custGeom>
                  <a:avLst/>
                  <a:gdLst>
                    <a:gd name="T0" fmla="*/ 0 w 52"/>
                    <a:gd name="T1" fmla="*/ 0 h 52"/>
                    <a:gd name="T2" fmla="*/ 25 w 52"/>
                    <a:gd name="T3" fmla="*/ 52 h 52"/>
                    <a:gd name="T4" fmla="*/ 52 w 52"/>
                    <a:gd name="T5" fmla="*/ 0 h 52"/>
                    <a:gd name="T6" fmla="*/ 0 w 52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52"/>
                    <a:gd name="T14" fmla="*/ 52 w 52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461" name="Line 257"/>
              <p:cNvSpPr>
                <a:spLocks noChangeShapeType="1"/>
              </p:cNvSpPr>
              <p:nvPr/>
            </p:nvSpPr>
            <p:spPr bwMode="auto">
              <a:xfrm>
                <a:off x="3533482" y="1977281"/>
                <a:ext cx="464526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62" name="Group 261"/>
              <p:cNvGrpSpPr>
                <a:grpSpLocks/>
              </p:cNvGrpSpPr>
              <p:nvPr/>
            </p:nvGrpSpPr>
            <p:grpSpPr bwMode="auto">
              <a:xfrm>
                <a:off x="5482744" y="2620944"/>
                <a:ext cx="89388" cy="236537"/>
                <a:chOff x="2285" y="1699"/>
                <a:chExt cx="52" cy="119"/>
              </a:xfrm>
            </p:grpSpPr>
            <p:sp>
              <p:nvSpPr>
                <p:cNvPr id="60463" name="Rectangle 262"/>
                <p:cNvSpPr>
                  <a:spLocks noChangeArrowheads="1"/>
                </p:cNvSpPr>
                <p:nvPr/>
              </p:nvSpPr>
              <p:spPr bwMode="auto">
                <a:xfrm>
                  <a:off x="2301" y="1699"/>
                  <a:ext cx="19" cy="7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endParaRPr lang="en-GB" altLang="x-none"/>
                </a:p>
              </p:txBody>
            </p:sp>
            <p:sp>
              <p:nvSpPr>
                <p:cNvPr id="60464" name="Freeform 263"/>
                <p:cNvSpPr>
                  <a:spLocks/>
                </p:cNvSpPr>
                <p:nvPr/>
              </p:nvSpPr>
              <p:spPr bwMode="auto">
                <a:xfrm>
                  <a:off x="2285" y="1766"/>
                  <a:ext cx="52" cy="52"/>
                </a:xfrm>
                <a:custGeom>
                  <a:avLst/>
                  <a:gdLst>
                    <a:gd name="T0" fmla="*/ 0 w 52"/>
                    <a:gd name="T1" fmla="*/ 0 h 52"/>
                    <a:gd name="T2" fmla="*/ 25 w 52"/>
                    <a:gd name="T3" fmla="*/ 52 h 52"/>
                    <a:gd name="T4" fmla="*/ 52 w 52"/>
                    <a:gd name="T5" fmla="*/ 0 h 52"/>
                    <a:gd name="T6" fmla="*/ 0 w 52"/>
                    <a:gd name="T7" fmla="*/ 0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52"/>
                    <a:gd name="T14" fmla="*/ 52 w 52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" name="Gruppieren 47"/>
            <p:cNvGrpSpPr/>
            <p:nvPr/>
          </p:nvGrpSpPr>
          <p:grpSpPr>
            <a:xfrm>
              <a:off x="3300804" y="3541799"/>
              <a:ext cx="2099512" cy="1090179"/>
              <a:chOff x="3472620" y="1767302"/>
              <a:chExt cx="2099512" cy="1090179"/>
            </a:xfrm>
            <a:scene3d>
              <a:camera prst="orthographicFront">
                <a:rot lat="0" lon="10799980" rev="10799999"/>
              </a:camera>
              <a:lightRig rig="threePt" dir="t"/>
            </a:scene3d>
          </p:grpSpPr>
          <p:grpSp>
            <p:nvGrpSpPr>
              <p:cNvPr id="56" name="Group 213"/>
              <p:cNvGrpSpPr>
                <a:grpSpLocks/>
              </p:cNvGrpSpPr>
              <p:nvPr/>
            </p:nvGrpSpPr>
            <p:grpSpPr bwMode="auto">
              <a:xfrm>
                <a:off x="3472620" y="1767302"/>
                <a:ext cx="89388" cy="236537"/>
                <a:chOff x="2285" y="1699"/>
                <a:chExt cx="52" cy="119"/>
              </a:xfrm>
            </p:grpSpPr>
            <p:sp>
              <p:nvSpPr>
                <p:cNvPr id="54" name="Rectangle 214"/>
                <p:cNvSpPr>
                  <a:spLocks noChangeArrowheads="1"/>
                </p:cNvSpPr>
                <p:nvPr/>
              </p:nvSpPr>
              <p:spPr bwMode="auto">
                <a:xfrm>
                  <a:off x="2301" y="1699"/>
                  <a:ext cx="19" cy="7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  <p:sp>
              <p:nvSpPr>
                <p:cNvPr id="55" name="Freeform 215"/>
                <p:cNvSpPr>
                  <a:spLocks/>
                </p:cNvSpPr>
                <p:nvPr/>
              </p:nvSpPr>
              <p:spPr bwMode="auto">
                <a:xfrm>
                  <a:off x="2285" y="1766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52"/>
                    </a:cxn>
                    <a:cxn ang="0">
                      <a:pos x="5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</p:grpSp>
          <p:grpSp>
            <p:nvGrpSpPr>
              <p:cNvPr id="57" name="Group 219"/>
              <p:cNvGrpSpPr>
                <a:grpSpLocks/>
              </p:cNvGrpSpPr>
              <p:nvPr/>
            </p:nvGrpSpPr>
            <p:grpSpPr bwMode="auto">
              <a:xfrm>
                <a:off x="4931295" y="2407831"/>
                <a:ext cx="89388" cy="244476"/>
                <a:chOff x="3121" y="1910"/>
                <a:chExt cx="52" cy="123"/>
              </a:xfrm>
            </p:grpSpPr>
            <p:sp>
              <p:nvSpPr>
                <p:cNvPr id="52" name="Rectangle 220"/>
                <p:cNvSpPr>
                  <a:spLocks noChangeArrowheads="1"/>
                </p:cNvSpPr>
                <p:nvPr/>
              </p:nvSpPr>
              <p:spPr bwMode="auto">
                <a:xfrm>
                  <a:off x="3137" y="1910"/>
                  <a:ext cx="19" cy="8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  <p:sp>
              <p:nvSpPr>
                <p:cNvPr id="53" name="Freeform 221"/>
                <p:cNvSpPr>
                  <a:spLocks/>
                </p:cNvSpPr>
                <p:nvPr/>
              </p:nvSpPr>
              <p:spPr bwMode="auto">
                <a:xfrm>
                  <a:off x="3121" y="1981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52"/>
                    </a:cxn>
                    <a:cxn ang="0">
                      <a:pos x="5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</p:grpSp>
          <p:grpSp>
            <p:nvGrpSpPr>
              <p:cNvPr id="58" name="Group 216"/>
              <p:cNvGrpSpPr>
                <a:grpSpLocks/>
              </p:cNvGrpSpPr>
              <p:nvPr/>
            </p:nvGrpSpPr>
            <p:grpSpPr bwMode="auto">
              <a:xfrm>
                <a:off x="4434573" y="2187572"/>
                <a:ext cx="89388" cy="244475"/>
                <a:chOff x="2703" y="1809"/>
                <a:chExt cx="52" cy="123"/>
              </a:xfrm>
            </p:grpSpPr>
            <p:sp>
              <p:nvSpPr>
                <p:cNvPr id="50" name="Rectangle 217"/>
                <p:cNvSpPr>
                  <a:spLocks noChangeArrowheads="1"/>
                </p:cNvSpPr>
                <p:nvPr/>
              </p:nvSpPr>
              <p:spPr bwMode="auto">
                <a:xfrm>
                  <a:off x="2719" y="1809"/>
                  <a:ext cx="19" cy="8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  <p:sp>
              <p:nvSpPr>
                <p:cNvPr id="51" name="Freeform 218"/>
                <p:cNvSpPr>
                  <a:spLocks/>
                </p:cNvSpPr>
                <p:nvPr/>
              </p:nvSpPr>
              <p:spPr bwMode="auto">
                <a:xfrm>
                  <a:off x="2703" y="1880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52"/>
                    </a:cxn>
                    <a:cxn ang="0">
                      <a:pos x="5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</p:grpSp>
          <p:sp>
            <p:nvSpPr>
              <p:cNvPr id="40" name="Line 251"/>
              <p:cNvSpPr>
                <a:spLocks noChangeShapeType="1"/>
              </p:cNvSpPr>
              <p:nvPr/>
            </p:nvSpPr>
            <p:spPr bwMode="auto">
              <a:xfrm>
                <a:off x="4989035" y="2632178"/>
                <a:ext cx="531935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41" name="Line 252"/>
              <p:cNvSpPr>
                <a:spLocks noChangeShapeType="1"/>
              </p:cNvSpPr>
              <p:nvPr/>
            </p:nvSpPr>
            <p:spPr bwMode="auto">
              <a:xfrm>
                <a:off x="4501981" y="2421888"/>
                <a:ext cx="464526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42" name="Line 253"/>
              <p:cNvSpPr>
                <a:spLocks noChangeShapeType="1"/>
              </p:cNvSpPr>
              <p:nvPr/>
            </p:nvSpPr>
            <p:spPr bwMode="auto">
              <a:xfrm>
                <a:off x="4015087" y="2193181"/>
                <a:ext cx="464527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grpSp>
            <p:nvGrpSpPr>
              <p:cNvPr id="62" name="Group 254"/>
              <p:cNvGrpSpPr>
                <a:grpSpLocks/>
              </p:cNvGrpSpPr>
              <p:nvPr/>
            </p:nvGrpSpPr>
            <p:grpSpPr bwMode="auto">
              <a:xfrm>
                <a:off x="3962718" y="1963849"/>
                <a:ext cx="89388" cy="236537"/>
                <a:chOff x="2285" y="1699"/>
                <a:chExt cx="52" cy="119"/>
              </a:xfrm>
            </p:grpSpPr>
            <p:sp>
              <p:nvSpPr>
                <p:cNvPr id="48" name="Rectangle 255"/>
                <p:cNvSpPr>
                  <a:spLocks noChangeArrowheads="1"/>
                </p:cNvSpPr>
                <p:nvPr/>
              </p:nvSpPr>
              <p:spPr bwMode="auto">
                <a:xfrm>
                  <a:off x="2301" y="1699"/>
                  <a:ext cx="19" cy="7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  <p:sp>
              <p:nvSpPr>
                <p:cNvPr id="49" name="Freeform 256"/>
                <p:cNvSpPr>
                  <a:spLocks/>
                </p:cNvSpPr>
                <p:nvPr/>
              </p:nvSpPr>
              <p:spPr bwMode="auto">
                <a:xfrm>
                  <a:off x="2285" y="1766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52"/>
                    </a:cxn>
                    <a:cxn ang="0">
                      <a:pos x="5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</p:grpSp>
          <p:sp>
            <p:nvSpPr>
              <p:cNvPr id="44" name="Line 257"/>
              <p:cNvSpPr>
                <a:spLocks noChangeShapeType="1"/>
              </p:cNvSpPr>
              <p:nvPr/>
            </p:nvSpPr>
            <p:spPr bwMode="auto">
              <a:xfrm>
                <a:off x="3533482" y="1977281"/>
                <a:ext cx="464526" cy="0"/>
              </a:xfrm>
              <a:prstGeom prst="line">
                <a:avLst/>
              </a:prstGeom>
              <a:noFill/>
              <a:ln w="317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grpSp>
            <p:nvGrpSpPr>
              <p:cNvPr id="64" name="Group 261"/>
              <p:cNvGrpSpPr>
                <a:grpSpLocks/>
              </p:cNvGrpSpPr>
              <p:nvPr/>
            </p:nvGrpSpPr>
            <p:grpSpPr bwMode="auto">
              <a:xfrm>
                <a:off x="5482744" y="2620944"/>
                <a:ext cx="89388" cy="236537"/>
                <a:chOff x="2285" y="1699"/>
                <a:chExt cx="52" cy="119"/>
              </a:xfrm>
            </p:grpSpPr>
            <p:sp>
              <p:nvSpPr>
                <p:cNvPr id="46" name="Rectangle 262"/>
                <p:cNvSpPr>
                  <a:spLocks noChangeArrowheads="1"/>
                </p:cNvSpPr>
                <p:nvPr/>
              </p:nvSpPr>
              <p:spPr bwMode="auto">
                <a:xfrm>
                  <a:off x="2301" y="1699"/>
                  <a:ext cx="19" cy="7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  <p:sp>
              <p:nvSpPr>
                <p:cNvPr id="47" name="Freeform 263"/>
                <p:cNvSpPr>
                  <a:spLocks/>
                </p:cNvSpPr>
                <p:nvPr/>
              </p:nvSpPr>
              <p:spPr bwMode="auto">
                <a:xfrm>
                  <a:off x="2285" y="1766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52"/>
                    </a:cxn>
                    <a:cxn ang="0">
                      <a:pos x="5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52">
                      <a:moveTo>
                        <a:pt x="0" y="0"/>
                      </a:moveTo>
                      <a:lnTo>
                        <a:pt x="25" y="52"/>
                      </a:lnTo>
                      <a:lnTo>
                        <a:pt x="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+mn-ea"/>
                  </a:endParaRPr>
                </a:p>
              </p:txBody>
            </p:sp>
          </p:grpSp>
        </p:grpSp>
        <p:cxnSp>
          <p:nvCxnSpPr>
            <p:cNvPr id="16" name="Gerade Verbindung 15"/>
            <p:cNvCxnSpPr/>
            <p:nvPr/>
          </p:nvCxnSpPr>
          <p:spPr>
            <a:xfrm>
              <a:off x="3368667" y="3621065"/>
              <a:ext cx="2357455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34" name="Textfeld 16"/>
            <p:cNvSpPr txBox="1">
              <a:spLocks noChangeArrowheads="1"/>
            </p:cNvSpPr>
            <p:nvPr/>
          </p:nvSpPr>
          <p:spPr bwMode="auto">
            <a:xfrm>
              <a:off x="3282023" y="2442660"/>
              <a:ext cx="5357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15 %</a:t>
              </a:r>
            </a:p>
          </p:txBody>
        </p:sp>
        <p:sp>
          <p:nvSpPr>
            <p:cNvPr id="60435" name="Textfeld 17"/>
            <p:cNvSpPr txBox="1">
              <a:spLocks noChangeArrowheads="1"/>
            </p:cNvSpPr>
            <p:nvPr/>
          </p:nvSpPr>
          <p:spPr bwMode="auto">
            <a:xfrm>
              <a:off x="3263019" y="4488742"/>
              <a:ext cx="5357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15 %</a:t>
              </a:r>
            </a:p>
          </p:txBody>
        </p:sp>
        <p:sp>
          <p:nvSpPr>
            <p:cNvPr id="60436" name="Textfeld 18"/>
            <p:cNvSpPr txBox="1">
              <a:spLocks noChangeArrowheads="1"/>
            </p:cNvSpPr>
            <p:nvPr/>
          </p:nvSpPr>
          <p:spPr bwMode="auto">
            <a:xfrm>
              <a:off x="3773282" y="4288024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20%</a:t>
              </a:r>
            </a:p>
          </p:txBody>
        </p:sp>
        <p:sp>
          <p:nvSpPr>
            <p:cNvPr id="60437" name="Textfeld 19"/>
            <p:cNvSpPr txBox="1">
              <a:spLocks noChangeArrowheads="1"/>
            </p:cNvSpPr>
            <p:nvPr/>
          </p:nvSpPr>
          <p:spPr bwMode="auto">
            <a:xfrm>
              <a:off x="3771069" y="2639979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20%</a:t>
              </a:r>
            </a:p>
          </p:txBody>
        </p:sp>
        <p:sp>
          <p:nvSpPr>
            <p:cNvPr id="60438" name="Textfeld 20"/>
            <p:cNvSpPr txBox="1">
              <a:spLocks noChangeArrowheads="1"/>
            </p:cNvSpPr>
            <p:nvPr/>
          </p:nvSpPr>
          <p:spPr bwMode="auto">
            <a:xfrm>
              <a:off x="4234169" y="2860895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20%</a:t>
              </a:r>
            </a:p>
          </p:txBody>
        </p:sp>
        <p:sp>
          <p:nvSpPr>
            <p:cNvPr id="60439" name="Textfeld 21"/>
            <p:cNvSpPr txBox="1">
              <a:spLocks noChangeArrowheads="1"/>
            </p:cNvSpPr>
            <p:nvPr/>
          </p:nvSpPr>
          <p:spPr bwMode="auto">
            <a:xfrm>
              <a:off x="4240967" y="4060114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20%</a:t>
              </a:r>
            </a:p>
          </p:txBody>
        </p:sp>
        <p:sp>
          <p:nvSpPr>
            <p:cNvPr id="60440" name="Textfeld 22"/>
            <p:cNvSpPr txBox="1">
              <a:spLocks noChangeArrowheads="1"/>
            </p:cNvSpPr>
            <p:nvPr/>
          </p:nvSpPr>
          <p:spPr bwMode="auto">
            <a:xfrm>
              <a:off x="4740661" y="3835603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20%</a:t>
              </a:r>
            </a:p>
          </p:txBody>
        </p:sp>
        <p:sp>
          <p:nvSpPr>
            <p:cNvPr id="60441" name="Textfeld 23"/>
            <p:cNvSpPr txBox="1">
              <a:spLocks noChangeArrowheads="1"/>
            </p:cNvSpPr>
            <p:nvPr/>
          </p:nvSpPr>
          <p:spPr bwMode="auto">
            <a:xfrm>
              <a:off x="4741092" y="3075209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20%</a:t>
              </a:r>
            </a:p>
          </p:txBody>
        </p:sp>
        <p:sp>
          <p:nvSpPr>
            <p:cNvPr id="60442" name="Textfeld 24"/>
            <p:cNvSpPr txBox="1">
              <a:spLocks noChangeArrowheads="1"/>
            </p:cNvSpPr>
            <p:nvPr/>
          </p:nvSpPr>
          <p:spPr bwMode="auto">
            <a:xfrm>
              <a:off x="5281887" y="3286124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25%</a:t>
              </a:r>
            </a:p>
          </p:txBody>
        </p:sp>
        <p:sp>
          <p:nvSpPr>
            <p:cNvPr id="60443" name="Textfeld 25"/>
            <p:cNvSpPr txBox="1">
              <a:spLocks noChangeArrowheads="1"/>
            </p:cNvSpPr>
            <p:nvPr/>
          </p:nvSpPr>
          <p:spPr bwMode="auto">
            <a:xfrm>
              <a:off x="5288313" y="3633254"/>
              <a:ext cx="4956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25%</a:t>
              </a:r>
            </a:p>
          </p:txBody>
        </p:sp>
        <p:sp>
          <p:nvSpPr>
            <p:cNvPr id="60444" name="Textfeld 26"/>
            <p:cNvSpPr txBox="1">
              <a:spLocks noChangeArrowheads="1"/>
            </p:cNvSpPr>
            <p:nvPr/>
          </p:nvSpPr>
          <p:spPr bwMode="auto">
            <a:xfrm>
              <a:off x="3472663" y="3363314"/>
              <a:ext cx="9121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altLang="x-none" sz="1400"/>
                <a:t>Statewide</a:t>
              </a:r>
            </a:p>
            <a:p>
              <a:pPr algn="ctr"/>
              <a:r>
                <a:rPr lang="en-GB" altLang="x-none" sz="1400"/>
                <a:t>base rate</a:t>
              </a:r>
            </a:p>
          </p:txBody>
        </p:sp>
        <p:sp>
          <p:nvSpPr>
            <p:cNvPr id="60445" name="Textfeld 27"/>
            <p:cNvSpPr txBox="1">
              <a:spLocks noChangeArrowheads="1"/>
            </p:cNvSpPr>
            <p:nvPr/>
          </p:nvSpPr>
          <p:spPr bwMode="auto">
            <a:xfrm>
              <a:off x="3071802" y="4764297"/>
              <a:ext cx="20828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Hospital specific base rate</a:t>
              </a:r>
            </a:p>
          </p:txBody>
        </p:sp>
        <p:sp>
          <p:nvSpPr>
            <p:cNvPr id="60446" name="Textfeld 28"/>
            <p:cNvSpPr txBox="1">
              <a:spLocks noChangeArrowheads="1"/>
            </p:cNvSpPr>
            <p:nvPr/>
          </p:nvSpPr>
          <p:spPr bwMode="auto">
            <a:xfrm>
              <a:off x="142844" y="1190809"/>
              <a:ext cx="9701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2000-2002</a:t>
              </a:r>
            </a:p>
          </p:txBody>
        </p:sp>
        <p:sp>
          <p:nvSpPr>
            <p:cNvPr id="60447" name="Textfeld 29"/>
            <p:cNvSpPr txBox="1">
              <a:spLocks noChangeArrowheads="1"/>
            </p:cNvSpPr>
            <p:nvPr/>
          </p:nvSpPr>
          <p:spPr bwMode="auto">
            <a:xfrm>
              <a:off x="1232210" y="1182340"/>
              <a:ext cx="14109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2003      -     2004</a:t>
              </a:r>
            </a:p>
          </p:txBody>
        </p:sp>
        <p:sp>
          <p:nvSpPr>
            <p:cNvPr id="60448" name="Textfeld 30"/>
            <p:cNvSpPr txBox="1">
              <a:spLocks noChangeArrowheads="1"/>
            </p:cNvSpPr>
            <p:nvPr/>
          </p:nvSpPr>
          <p:spPr bwMode="auto">
            <a:xfrm>
              <a:off x="3571868" y="1181030"/>
              <a:ext cx="15001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2005     -    2009</a:t>
              </a:r>
            </a:p>
          </p:txBody>
        </p:sp>
        <p:sp>
          <p:nvSpPr>
            <p:cNvPr id="60449" name="Textfeld 31"/>
            <p:cNvSpPr txBox="1">
              <a:spLocks noChangeArrowheads="1"/>
            </p:cNvSpPr>
            <p:nvPr/>
          </p:nvSpPr>
          <p:spPr bwMode="auto">
            <a:xfrm>
              <a:off x="6286512" y="1181151"/>
              <a:ext cx="21431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         2010      -      2014 </a:t>
              </a:r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3154353" y="2500269"/>
              <a:ext cx="2357453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>
              <a:off x="3155940" y="4729162"/>
              <a:ext cx="2357455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2928927" y="5499114"/>
              <a:ext cx="300039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53" name="Textfeld 35"/>
            <p:cNvSpPr txBox="1">
              <a:spLocks noChangeArrowheads="1"/>
            </p:cNvSpPr>
            <p:nvPr/>
          </p:nvSpPr>
          <p:spPr bwMode="auto">
            <a:xfrm>
              <a:off x="3082914" y="2192529"/>
              <a:ext cx="20828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 altLang="x-none" sz="1400"/>
                <a:t>Hospital specific base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64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591509"/>
              </p:ext>
            </p:extLst>
          </p:nvPr>
        </p:nvGraphicFramePr>
        <p:xfrm>
          <a:off x="6010275" y="2309919"/>
          <a:ext cx="2333625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Bitmap Image" r:id="rId3" imgW="2333333" imgH="3153215" progId="Paint.Picture">
                  <p:embed/>
                </p:oleObj>
              </mc:Choice>
              <mc:Fallback>
                <p:oleObj name="Bitmap Image" r:id="rId3" imgW="2333333" imgH="315321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2309919"/>
                        <a:ext cx="2333625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sz="4400" b="1" dirty="0" smtClean="0">
                <a:latin typeface="+mn-lt"/>
              </a:rPr>
              <a:t>Recommendations for DRG implementation...*</a:t>
            </a:r>
            <a:endParaRPr lang="en-US" altLang="x-none" sz="4400" b="1" dirty="0">
              <a:solidFill>
                <a:srgbClr val="DAFED6"/>
              </a:solidFill>
              <a:latin typeface="+mn-lt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59" y="1998134"/>
            <a:ext cx="7543801" cy="4023360"/>
          </a:xfrm>
        </p:spPr>
        <p:txBody>
          <a:bodyPr/>
          <a:lstStyle/>
          <a:p>
            <a:r>
              <a:rPr lang="en-US" altLang="x-none" sz="2800" dirty="0" smtClean="0"/>
              <a:t>Recipe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200" dirty="0">
                <a:ea typeface="Arial Unicode MS" charset="0"/>
                <a:cs typeface="Arial Unicode MS" charset="0"/>
              </a:rPr>
              <a:t>3 drops of DRG-efficiency elixir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200" dirty="0">
                <a:ea typeface="Arial Unicode MS" charset="0"/>
                <a:cs typeface="Arial Unicode MS" charset="0"/>
              </a:rPr>
              <a:t>A pinch of quality-assurance powder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200" dirty="0">
                <a:ea typeface="Arial Unicode MS" charset="0"/>
                <a:cs typeface="Arial Unicode MS" charset="0"/>
              </a:rPr>
              <a:t>consultations quantum </a:t>
            </a:r>
            <a:r>
              <a:rPr lang="en-US" altLang="x-none" sz="2200" dirty="0" err="1">
                <a:ea typeface="Arial Unicode MS" charset="0"/>
                <a:cs typeface="Arial Unicode MS" charset="0"/>
              </a:rPr>
              <a:t>satis</a:t>
            </a:r>
            <a:r>
              <a:rPr lang="en-US" altLang="x-none" sz="2200" dirty="0">
                <a:ea typeface="Arial Unicode MS" charset="0"/>
                <a:cs typeface="Arial Unicode MS" charset="0"/>
              </a:rPr>
              <a:t> </a:t>
            </a:r>
          </a:p>
          <a:p>
            <a:pPr lvl="2" indent="-342900">
              <a:buClr>
                <a:srgbClr val="FF0000"/>
              </a:buClr>
              <a:buFont typeface="Wingdings" charset="2"/>
              <a:buChar char="§"/>
            </a:pPr>
            <a:r>
              <a:rPr lang="en-US" altLang="x-none" sz="2200" dirty="0">
                <a:ea typeface="Arial Unicode MS" charset="0"/>
                <a:cs typeface="Arial Unicode MS" charset="0"/>
              </a:rPr>
              <a:t>training ad nauseam</a:t>
            </a:r>
          </a:p>
          <a:p>
            <a:r>
              <a:rPr lang="en-US" altLang="x-none" sz="2800" dirty="0" err="1" smtClean="0"/>
              <a:t>Misce</a:t>
            </a:r>
            <a:r>
              <a:rPr lang="en-US" altLang="x-none" sz="2800" dirty="0" smtClean="0"/>
              <a:t> cum consensus </a:t>
            </a:r>
            <a:r>
              <a:rPr lang="en-US" altLang="x-none" sz="2800" dirty="0" err="1" smtClean="0"/>
              <a:t>socialis</a:t>
            </a:r>
            <a:endParaRPr lang="en-US" altLang="x-none" sz="2800" dirty="0" smtClean="0"/>
          </a:p>
          <a:p>
            <a:r>
              <a:rPr lang="en-US" altLang="x-none" sz="2800" dirty="0" smtClean="0"/>
              <a:t>Da in </a:t>
            </a:r>
            <a:r>
              <a:rPr lang="en-US" altLang="x-none" sz="2800" dirty="0" err="1" smtClean="0"/>
              <a:t>solutionis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infotechnologicus</a:t>
            </a:r>
            <a:endParaRPr lang="en-US" altLang="x-none" sz="2800" dirty="0" smtClean="0"/>
          </a:p>
          <a:p>
            <a:r>
              <a:rPr lang="en-US" altLang="x-none" sz="2800" dirty="0" err="1" smtClean="0"/>
              <a:t>Signa</a:t>
            </a:r>
            <a:r>
              <a:rPr lang="en-US" altLang="x-none" sz="2800" dirty="0" smtClean="0"/>
              <a:t>: Per </a:t>
            </a:r>
            <a:r>
              <a:rPr lang="en-US" altLang="x-none" sz="2800" dirty="0" err="1" smtClean="0"/>
              <a:t>usum</a:t>
            </a:r>
            <a:r>
              <a:rPr lang="en-US" altLang="x-none" sz="2800" dirty="0" smtClean="0"/>
              <a:t> ad </a:t>
            </a:r>
            <a:r>
              <a:rPr lang="en-US" altLang="x-none" sz="2800" dirty="0" err="1" smtClean="0"/>
              <a:t>curatio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homines</a:t>
            </a:r>
            <a:endParaRPr lang="en-US" altLang="x-none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03200" y="6488668"/>
            <a:ext cx="756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Source: Presentation by Toomas </a:t>
            </a:r>
            <a:r>
              <a:rPr lang="en-US" i="1" dirty="0" err="1" smtClean="0">
                <a:solidFill>
                  <a:schemeClr val="bg1"/>
                </a:solidFill>
              </a:rPr>
              <a:t>Palu</a:t>
            </a:r>
            <a:r>
              <a:rPr lang="en-US" i="1" dirty="0" smtClean="0">
                <a:solidFill>
                  <a:schemeClr val="bg1"/>
                </a:solidFill>
              </a:rPr>
              <a:t> in "Health Care Forum 2001” in Estonia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108204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GB" altLang="x-none" sz="5400" b="1" dirty="0" smtClean="0">
                <a:latin typeface="+mn-lt"/>
              </a:rPr>
              <a:t>Questions?</a:t>
            </a:r>
            <a:endParaRPr lang="en-GB" altLang="x-none" sz="5400" b="1" dirty="0">
              <a:latin typeface="+mn-lt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99138"/>
              </p:ext>
            </p:extLst>
          </p:nvPr>
        </p:nvGraphicFramePr>
        <p:xfrm>
          <a:off x="3319461" y="2878420"/>
          <a:ext cx="235267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Bitmap Image" r:id="rId3" imgW="2352381" imgH="2790476" progId="Paint.Picture">
                  <p:embed/>
                </p:oleObj>
              </mc:Choice>
              <mc:Fallback>
                <p:oleObj name="Bitmap Image" r:id="rId3" imgW="2352381" imgH="27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1" y="2878420"/>
                        <a:ext cx="2352675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742510" y="2051170"/>
            <a:ext cx="5990864" cy="37504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“How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could industrial methods of cost and quality control be adapted and applied to the hospital industry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276927" y="4973736"/>
            <a:ext cx="1685744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AU" sz="1400" b="1" dirty="0" smtClean="0">
                <a:ea typeface="ＭＳ Ｐゴシック" charset="0"/>
              </a:rPr>
              <a:t>Fetter and Thomson, Yale </a:t>
            </a:r>
            <a:r>
              <a:rPr lang="en-AU" sz="1400" b="1" dirty="0">
                <a:ea typeface="ＭＳ Ｐゴシック" charset="0"/>
              </a:rPr>
              <a:t>University (</a:t>
            </a:r>
            <a:r>
              <a:rPr lang="en-AU" sz="1400" b="1" dirty="0" smtClean="0">
                <a:ea typeface="ＭＳ Ｐゴシック" charset="0"/>
              </a:rPr>
              <a:t>1968)</a:t>
            </a:r>
            <a:endParaRPr lang="en-AU" sz="1400" b="1" dirty="0"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45480" y="3316468"/>
            <a:ext cx="2300278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3200" spc="-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“What is the true product of the hospital?”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27" y="3103108"/>
            <a:ext cx="1461015" cy="18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5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24" y="607633"/>
            <a:ext cx="8636996" cy="416248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One DRG= One product= One cost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73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1" y="1264920"/>
            <a:ext cx="7894320" cy="406908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DRG </a:t>
            </a:r>
            <a:r>
              <a:rPr lang="mr-IN" sz="3200" dirty="0" smtClean="0"/>
              <a:t>–</a:t>
            </a:r>
            <a:r>
              <a:rPr lang="et-EE" sz="3200" dirty="0" smtClean="0"/>
              <a:t> </a:t>
            </a:r>
            <a:r>
              <a:rPr lang="en-US" sz="3200" dirty="0" smtClean="0"/>
              <a:t>diagnosis related groups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u="sng" dirty="0" smtClean="0"/>
              <a:t>DRGs </a:t>
            </a:r>
            <a:r>
              <a:rPr lang="en-US" sz="3200" u="sng" dirty="0"/>
              <a:t>is a tool </a:t>
            </a:r>
            <a:r>
              <a:rPr lang="en-US" sz="3200" dirty="0"/>
              <a:t>to relate the </a:t>
            </a:r>
            <a:r>
              <a:rPr lang="en-US" sz="3200" u="sng" dirty="0"/>
              <a:t>types of patients </a:t>
            </a:r>
            <a:r>
              <a:rPr lang="en-US" sz="3200" dirty="0"/>
              <a:t>a hospital treats to the </a:t>
            </a:r>
            <a:r>
              <a:rPr lang="en-US" sz="3200" u="sng" dirty="0"/>
              <a:t>costs</a:t>
            </a:r>
            <a:r>
              <a:rPr lang="en-US" sz="3200" dirty="0"/>
              <a:t> incurred or </a:t>
            </a:r>
            <a:r>
              <a:rPr lang="en-US" sz="3200" u="sng" dirty="0"/>
              <a:t>resources</a:t>
            </a:r>
            <a:r>
              <a:rPr lang="en-US" sz="3200" dirty="0"/>
              <a:t> expended by placing patients in </a:t>
            </a:r>
            <a:r>
              <a:rPr lang="en-US" sz="3200" u="sng" dirty="0"/>
              <a:t>similar groups </a:t>
            </a:r>
            <a:r>
              <a:rPr lang="en-US" sz="3200" dirty="0"/>
              <a:t>based on their diagnosis and procedures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285" y="0"/>
            <a:ext cx="3294715" cy="21983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2441" y="162366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What DRG is?</a:t>
            </a:r>
            <a:endParaRPr lang="en-US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06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1"/>
          <p:cNvSpPr txBox="1">
            <a:spLocks/>
          </p:cNvSpPr>
          <p:nvPr/>
        </p:nvSpPr>
        <p:spPr>
          <a:xfrm>
            <a:off x="561143" y="383241"/>
            <a:ext cx="8040688" cy="44291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4400" b="1">
                <a:solidFill>
                  <a:schemeClr val="bg2">
                    <a:lumMod val="25000"/>
                  </a:schemeClr>
                </a:solidFill>
                <a:ea typeface="Arial Unicode MS" charset="0"/>
                <a:cs typeface="Arial Unicode MS" charset="0"/>
              </a:rPr>
              <a:t>Building blocks of DRG systems</a:t>
            </a:r>
            <a:endParaRPr lang="de-DE" sz="4400" b="1">
              <a:solidFill>
                <a:schemeClr val="bg2">
                  <a:lumMod val="25000"/>
                </a:schemeClr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5880" y="1903746"/>
            <a:ext cx="8475245" cy="4039854"/>
            <a:chOff x="1516063" y="1524000"/>
            <a:chExt cx="7246937" cy="3505200"/>
          </a:xfrm>
        </p:grpSpPr>
        <p:sp>
          <p:nvSpPr>
            <p:cNvPr id="5" name="Abgerundetes Rechteck 4"/>
            <p:cNvSpPr/>
            <p:nvPr/>
          </p:nvSpPr>
          <p:spPr bwMode="auto">
            <a:xfrm>
              <a:off x="1516063" y="3352800"/>
              <a:ext cx="1670050" cy="129540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>
                  <a:latin typeface="Arial Unicode MS" charset="0"/>
                  <a:ea typeface="Arial Unicode MS" charset="0"/>
                  <a:cs typeface="Arial Unicode MS" charset="0"/>
                </a:rPr>
                <a:t>Patient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>
                  <a:latin typeface="Arial Unicode MS" charset="0"/>
                  <a:ea typeface="Arial Unicode MS" charset="0"/>
                  <a:cs typeface="Arial Unicode MS" charset="0"/>
                </a:rPr>
                <a:t>classification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>
                  <a:latin typeface="Arial Unicode MS" charset="0"/>
                  <a:ea typeface="Arial Unicode MS" charset="0"/>
                  <a:cs typeface="Arial Unicode MS" charset="0"/>
                </a:rPr>
                <a:t>system</a:t>
              </a:r>
            </a:p>
          </p:txBody>
        </p:sp>
        <p:sp>
          <p:nvSpPr>
            <p:cNvPr id="6" name="Abgerundetes Rechteck 5"/>
            <p:cNvSpPr/>
            <p:nvPr/>
          </p:nvSpPr>
          <p:spPr bwMode="auto">
            <a:xfrm>
              <a:off x="2049463" y="1524000"/>
              <a:ext cx="1746250" cy="86360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>
                  <a:latin typeface="Arial Unicode MS" charset="0"/>
                  <a:ea typeface="Arial Unicode MS" charset="0"/>
                  <a:cs typeface="Arial Unicode MS" charset="0"/>
                </a:rPr>
                <a:t>Data collection</a:t>
              </a:r>
            </a:p>
          </p:txBody>
        </p:sp>
        <p:sp>
          <p:nvSpPr>
            <p:cNvPr id="7" name="Abgerundetes Rechteck 6"/>
            <p:cNvSpPr/>
            <p:nvPr/>
          </p:nvSpPr>
          <p:spPr bwMode="auto">
            <a:xfrm>
              <a:off x="4800600" y="2552700"/>
              <a:ext cx="1574800" cy="129540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>
                  <a:latin typeface="Arial Unicode MS" charset="0"/>
                  <a:ea typeface="Arial Unicode MS" charset="0"/>
                  <a:cs typeface="Arial Unicode MS" charset="0"/>
                </a:rPr>
                <a:t>Price setting</a:t>
              </a:r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6940550" y="2811463"/>
              <a:ext cx="1670050" cy="86360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>
                  <a:latin typeface="Arial Unicode MS" charset="0"/>
                  <a:ea typeface="Arial Unicode MS" charset="0"/>
                  <a:cs typeface="Arial Unicode MS" charset="0"/>
                </a:rPr>
                <a:t>Actual reimbursement </a:t>
              </a:r>
            </a:p>
          </p:txBody>
        </p:sp>
        <p:sp>
          <p:nvSpPr>
            <p:cNvPr id="10" name="Pfeil nach rechts 9"/>
            <p:cNvSpPr/>
            <p:nvPr/>
          </p:nvSpPr>
          <p:spPr bwMode="auto">
            <a:xfrm>
              <a:off x="4191000" y="2568575"/>
              <a:ext cx="609600" cy="430213"/>
            </a:xfrm>
            <a:prstGeom prst="rightArrow">
              <a:avLst/>
            </a:prstGeom>
            <a:solidFill>
              <a:srgbClr val="FFFC9E"/>
            </a:solidFill>
            <a:ln>
              <a:solidFill>
                <a:srgbClr val="00B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1" name="Pfeil nach rechts 10"/>
            <p:cNvSpPr/>
            <p:nvPr/>
          </p:nvSpPr>
          <p:spPr bwMode="auto">
            <a:xfrm>
              <a:off x="6443663" y="2981325"/>
              <a:ext cx="482600" cy="430213"/>
            </a:xfrm>
            <a:prstGeom prst="rightArrow">
              <a:avLst/>
            </a:prstGeom>
            <a:solidFill>
              <a:srgbClr val="FFFC9E"/>
            </a:solidFill>
            <a:ln>
              <a:solidFill>
                <a:srgbClr val="00B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2" name="Abgerundetes Rechteck 11"/>
            <p:cNvSpPr/>
            <p:nvPr/>
          </p:nvSpPr>
          <p:spPr bwMode="auto">
            <a:xfrm>
              <a:off x="1931987" y="4191000"/>
              <a:ext cx="1751012" cy="838200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Diagnoses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Procedures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Severity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Frequency of revisions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2659063" y="1981200"/>
              <a:ext cx="1455737" cy="990600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Demographic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Clinical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Cost data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Sample size, regularity</a:t>
              </a: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>
              <a:off x="5108575" y="3489325"/>
              <a:ext cx="1417638" cy="854075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20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Cost weights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Base rate(s)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Prices/ tariffs 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Average vs “best”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7345363" y="3429000"/>
              <a:ext cx="1417637" cy="1152128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200"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Volume limits 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Outliers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High cost cases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Quality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Innovations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1100">
                  <a:latin typeface="Arial Unicode MS" charset="0"/>
                  <a:ea typeface="Arial Unicode MS" charset="0"/>
                  <a:cs typeface="Arial Unicode MS" charset="0"/>
                </a:rPr>
                <a:t> Negotiations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18" name="Pfeil nach rechts 17"/>
            <p:cNvSpPr/>
            <p:nvPr/>
          </p:nvSpPr>
          <p:spPr bwMode="auto">
            <a:xfrm>
              <a:off x="3276600" y="3352800"/>
              <a:ext cx="1524000" cy="430213"/>
            </a:xfrm>
            <a:prstGeom prst="rightArrow">
              <a:avLst/>
            </a:prstGeom>
            <a:solidFill>
              <a:srgbClr val="FFFC9E"/>
            </a:solidFill>
            <a:ln>
              <a:solidFill>
                <a:srgbClr val="00B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2743200" y="3471863"/>
              <a:ext cx="304800" cy="304800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>
                  <a:latin typeface="Arial Unicode MS" charset="0"/>
                  <a:ea typeface="Arial Unicode MS" charset="0"/>
                  <a:cs typeface="Arial Unicode MS" charset="0"/>
                </a:rPr>
                <a:t>1</a:t>
              </a:r>
            </a:p>
          </p:txBody>
        </p:sp>
        <p:sp>
          <p:nvSpPr>
            <p:cNvPr id="23" name="Ellipse 22"/>
            <p:cNvSpPr/>
            <p:nvPr/>
          </p:nvSpPr>
          <p:spPr>
            <a:xfrm>
              <a:off x="3378200" y="1616075"/>
              <a:ext cx="304800" cy="304800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>
                  <a:latin typeface="Arial Unicode MS" charset="0"/>
                  <a:ea typeface="Arial Unicode MS" charset="0"/>
                  <a:cs typeface="Arial Unicode MS" charset="0"/>
                </a:rPr>
                <a:t>2</a:t>
              </a:r>
            </a:p>
          </p:txBody>
        </p:sp>
        <p:sp>
          <p:nvSpPr>
            <p:cNvPr id="24" name="Ellipse 23"/>
            <p:cNvSpPr/>
            <p:nvPr/>
          </p:nvSpPr>
          <p:spPr>
            <a:xfrm>
              <a:off x="5943600" y="2667000"/>
              <a:ext cx="304800" cy="304800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>
                  <a:latin typeface="Arial Unicode MS" charset="0"/>
                  <a:ea typeface="Arial Unicode MS" charset="0"/>
                  <a:cs typeface="Arial Unicode MS" charset="0"/>
                </a:rPr>
                <a:t>3</a:t>
              </a:r>
            </a:p>
          </p:txBody>
        </p:sp>
        <p:sp>
          <p:nvSpPr>
            <p:cNvPr id="25" name="Ellipse 24"/>
            <p:cNvSpPr/>
            <p:nvPr/>
          </p:nvSpPr>
          <p:spPr>
            <a:xfrm>
              <a:off x="8204200" y="2895600"/>
              <a:ext cx="304800" cy="304800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>
                  <a:latin typeface="Arial Unicode MS" charset="0"/>
                  <a:ea typeface="Arial Unicode MS" charset="0"/>
                  <a:cs typeface="Arial Unicode MS" charset="0"/>
                </a:rPr>
                <a:t>4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6479269"/>
            <a:ext cx="7621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Source: Adapted from </a:t>
            </a:r>
            <a:r>
              <a:rPr lang="en-US" sz="1400" i="1" err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Busse</a:t>
            </a:r>
            <a:r>
              <a:rPr lang="en-US" sz="1400" i="1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, EURO-DRG project, 2012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1231304" y="2789252"/>
            <a:ext cx="300037" cy="857250"/>
          </a:xfrm>
          <a:prstGeom prst="upDownArrow">
            <a:avLst/>
          </a:prstGeom>
          <a:solidFill>
            <a:srgbClr val="FFFC9E"/>
          </a:solidFill>
          <a:ln>
            <a:solidFill>
              <a:srgbClr val="00B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176653"/>
            <a:ext cx="6855243" cy="145075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Key </a:t>
            </a:r>
            <a:r>
              <a:rPr lang="en-US" sz="4000" b="1" dirty="0">
                <a:latin typeface="+mn-lt"/>
              </a:rPr>
              <a:t>principles to shape a </a:t>
            </a:r>
            <a:r>
              <a:rPr lang="en-US" sz="4000" b="1" dirty="0" smtClean="0">
                <a:latin typeface="+mn-lt"/>
              </a:rPr>
              <a:t>classification system </a:t>
            </a:r>
            <a:r>
              <a:rPr lang="en-US" sz="3200" b="1" dirty="0" smtClean="0">
                <a:latin typeface="+mn-lt"/>
              </a:rPr>
              <a:t>(Fetter 1991)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2" y="1976989"/>
            <a:ext cx="8072438" cy="402336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 smtClean="0"/>
              <a:t> The definition </a:t>
            </a:r>
            <a:r>
              <a:rPr lang="en-US" sz="2800" dirty="0"/>
              <a:t>of groups </a:t>
            </a:r>
            <a:r>
              <a:rPr lang="en-US" sz="2800" dirty="0" smtClean="0"/>
              <a:t>is </a:t>
            </a:r>
            <a:r>
              <a:rPr lang="en-US" sz="2800" dirty="0"/>
              <a:t>to be based on </a:t>
            </a:r>
            <a:r>
              <a:rPr lang="en-US" sz="2800" u="sng" dirty="0"/>
              <a:t>information routinely collected </a:t>
            </a:r>
            <a:r>
              <a:rPr lang="en-US" sz="2800" dirty="0"/>
              <a:t>in computerized hospital </a:t>
            </a:r>
            <a:r>
              <a:rPr lang="en-US" sz="2800" dirty="0" smtClean="0"/>
              <a:t>abstracts</a:t>
            </a:r>
            <a:endParaRPr lang="en-US" sz="2800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 smtClean="0"/>
              <a:t> There </a:t>
            </a:r>
            <a:r>
              <a:rPr lang="en-US" sz="2800" dirty="0"/>
              <a:t>is to be a </a:t>
            </a:r>
            <a:r>
              <a:rPr lang="en-US" sz="2800" u="sng" dirty="0"/>
              <a:t>“manageable” number of </a:t>
            </a:r>
            <a:r>
              <a:rPr lang="en-US" sz="2800" u="sng" dirty="0" smtClean="0"/>
              <a:t>groups </a:t>
            </a:r>
            <a:endParaRPr lang="en-US" sz="2800" u="sng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 smtClean="0"/>
              <a:t> Each </a:t>
            </a:r>
            <a:r>
              <a:rPr lang="en-US" sz="2800" dirty="0"/>
              <a:t>group is to contain cases with similar </a:t>
            </a:r>
            <a:r>
              <a:rPr lang="en-US" sz="2800" dirty="0" smtClean="0"/>
              <a:t>patterns </a:t>
            </a:r>
            <a:r>
              <a:rPr lang="en-US" sz="2800" dirty="0"/>
              <a:t>of resource use </a:t>
            </a:r>
            <a:r>
              <a:rPr lang="en-US" sz="2800" dirty="0" smtClean="0"/>
              <a:t>(“</a:t>
            </a:r>
            <a:r>
              <a:rPr lang="en-US" sz="2800" u="sng" dirty="0"/>
              <a:t>resource homogeneous</a:t>
            </a:r>
            <a:r>
              <a:rPr lang="en-US" sz="2800" dirty="0" smtClean="0"/>
              <a:t>”)</a:t>
            </a:r>
            <a:endParaRPr lang="en-US" sz="2800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 smtClean="0"/>
              <a:t> Each </a:t>
            </a:r>
            <a:r>
              <a:rPr lang="en-US" sz="2800" dirty="0"/>
              <a:t>group is to contain cases that are similar from a clinical </a:t>
            </a:r>
            <a:r>
              <a:rPr lang="en-US" sz="2800" dirty="0" smtClean="0"/>
              <a:t>perspective (“</a:t>
            </a:r>
            <a:r>
              <a:rPr lang="en-US" sz="2800" u="sng" dirty="0"/>
              <a:t>clinically </a:t>
            </a:r>
            <a:r>
              <a:rPr lang="en-US" sz="2800" u="sng" dirty="0" smtClean="0"/>
              <a:t>meaningful</a:t>
            </a:r>
            <a:r>
              <a:rPr lang="en-US" sz="2800" dirty="0" smtClean="0"/>
              <a:t>”)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015163" y="189575"/>
            <a:ext cx="2000250" cy="1514475"/>
            <a:chOff x="525880" y="4011496"/>
            <a:chExt cx="2534217" cy="1932104"/>
          </a:xfrm>
        </p:grpSpPr>
        <p:sp>
          <p:nvSpPr>
            <p:cNvPr id="5" name="Abgerundetes Rechteck 4"/>
            <p:cNvSpPr/>
            <p:nvPr/>
          </p:nvSpPr>
          <p:spPr bwMode="auto">
            <a:xfrm>
              <a:off x="525880" y="4011496"/>
              <a:ext cx="1953112" cy="1492990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Patient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classification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b="1">
                  <a:latin typeface="Arial Unicode MS" charset="0"/>
                  <a:ea typeface="Arial Unicode MS" charset="0"/>
                  <a:cs typeface="Arial Unicode MS" charset="0"/>
                </a:rPr>
                <a:t>system</a:t>
              </a:r>
            </a:p>
          </p:txBody>
        </p:sp>
        <p:sp>
          <p:nvSpPr>
            <p:cNvPr id="6" name="Abgerundetes Rechteck 11"/>
            <p:cNvSpPr/>
            <p:nvPr/>
          </p:nvSpPr>
          <p:spPr bwMode="auto">
            <a:xfrm>
              <a:off x="1012300" y="4977548"/>
              <a:ext cx="2047797" cy="966052"/>
            </a:xfrm>
            <a:prstGeom prst="roundRect">
              <a:avLst>
                <a:gd name="adj" fmla="val 10000"/>
              </a:avLst>
            </a:prstGeom>
            <a:ln>
              <a:solidFill>
                <a:srgbClr val="00BAF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Diagnoses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Procedures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Severity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900">
                  <a:latin typeface="Arial Unicode MS" charset="0"/>
                  <a:ea typeface="Arial Unicode MS" charset="0"/>
                  <a:cs typeface="Arial Unicode MS" charset="0"/>
                </a:rPr>
                <a:t> Frequency of revisions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>
                <a:latin typeface="Arial Unicode MS" charset="0"/>
                <a:ea typeface="Arial Unicode MS" charset="0"/>
                <a:cs typeface="Arial Unicode MS" charset="0"/>
              </a:endParaRPr>
            </a:p>
          </p:txBody>
        </p:sp>
        <p:sp>
          <p:nvSpPr>
            <p:cNvPr id="7" name="Ellipse 21"/>
            <p:cNvSpPr/>
            <p:nvPr/>
          </p:nvSpPr>
          <p:spPr>
            <a:xfrm>
              <a:off x="1961009" y="4148720"/>
              <a:ext cx="356462" cy="351292"/>
            </a:xfrm>
            <a:prstGeom prst="ellipse">
              <a:avLst/>
            </a:prstGeom>
            <a:solidFill>
              <a:srgbClr val="00BA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900">
                  <a:latin typeface="Arial Unicode MS" charset="0"/>
                  <a:ea typeface="Arial Unicode MS" charset="0"/>
                  <a:cs typeface="Arial Unicode MS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69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242" y="146631"/>
            <a:ext cx="7543800" cy="14507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Grouping principles of </a:t>
            </a:r>
            <a:r>
              <a:rPr lang="en-US" sz="4000" b="1" dirty="0">
                <a:latin typeface="+mn-lt"/>
              </a:rPr>
              <a:t>Diagnosis Related Groups</a:t>
            </a:r>
          </a:p>
        </p:txBody>
      </p:sp>
      <p:sp>
        <p:nvSpPr>
          <p:cNvPr id="23" name="Rectangle 21"/>
          <p:cNvSpPr txBox="1">
            <a:spLocks noChangeArrowheads="1"/>
          </p:cNvSpPr>
          <p:nvPr/>
        </p:nvSpPr>
        <p:spPr bwMode="auto">
          <a:xfrm>
            <a:off x="854252" y="1946509"/>
            <a:ext cx="7567944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method to define the “products” of the hospital </a:t>
            </a:r>
          </a:p>
          <a:p>
            <a:pPr marL="9144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0000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Computed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from routinely available data </a:t>
            </a:r>
          </a:p>
          <a:p>
            <a:pPr marL="257175" indent="-257175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1"/>
              </a:buClr>
              <a:buFont typeface="Wingdings" pitchFamily="26" charset="2"/>
              <a:buChar char="§"/>
              <a:defRPr/>
            </a:pPr>
            <a:endParaRPr lang="en-US" sz="2100" kern="0" dirty="0">
              <a:solidFill>
                <a:sysClr val="windowText" lastClr="000000"/>
              </a:solidFill>
              <a:latin typeface="Calibri" panose="020F0502020204030204" pitchFamily="34" charset="0"/>
              <a:ea typeface="Arial" pitchFamily="-112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8152" y="3136901"/>
            <a:ext cx="8543748" cy="2987702"/>
            <a:chOff x="210143" y="2777029"/>
            <a:chExt cx="7340049" cy="26197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216010" y="2777029"/>
              <a:ext cx="5334182" cy="2619737"/>
              <a:chOff x="974" y="1787"/>
              <a:chExt cx="3104" cy="2148"/>
            </a:xfrm>
          </p:grpSpPr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1263" y="2358"/>
                <a:ext cx="2815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600" kern="0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Principle diagnosis, complications &amp; </a:t>
                </a:r>
                <a:r>
                  <a:rPr lang="en-US" sz="16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co-morbidities: ICD-10</a:t>
                </a:r>
                <a:endParaRPr lang="en-US" sz="16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1263" y="2834"/>
                <a:ext cx="974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kern="0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Procedures: </a:t>
                </a:r>
                <a:r>
                  <a:rPr lang="en-US" sz="16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NCSP</a:t>
                </a:r>
                <a:endParaRPr lang="en-US" sz="16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1263" y="1787"/>
                <a:ext cx="292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ker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Age</a:t>
                </a:r>
              </a:p>
            </p:txBody>
          </p:sp>
          <p:sp>
            <p:nvSpPr>
              <p:cNvPr id="29" name="Text Box 9"/>
              <p:cNvSpPr txBox="1">
                <a:spLocks noChangeArrowheads="1"/>
              </p:cNvSpPr>
              <p:nvPr/>
            </p:nvSpPr>
            <p:spPr bwMode="auto">
              <a:xfrm>
                <a:off x="1263" y="2072"/>
                <a:ext cx="273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ker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Sex</a:t>
                </a:r>
              </a:p>
            </p:txBody>
          </p:sp>
          <p:sp>
            <p:nvSpPr>
              <p:cNvPr id="30" name="Text Box 10"/>
              <p:cNvSpPr txBox="1">
                <a:spLocks noChangeArrowheads="1"/>
              </p:cNvSpPr>
              <p:nvPr/>
            </p:nvSpPr>
            <p:spPr bwMode="auto">
              <a:xfrm>
                <a:off x="1263" y="3121"/>
                <a:ext cx="2267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kern="0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Discharge status [e.g. transfer, home, death]</a:t>
                </a:r>
              </a:p>
            </p:txBody>
          </p:sp>
          <p:sp>
            <p:nvSpPr>
              <p:cNvPr id="31" name="Text Box 11"/>
              <p:cNvSpPr txBox="1">
                <a:spLocks noChangeArrowheads="1"/>
              </p:cNvSpPr>
              <p:nvPr/>
            </p:nvSpPr>
            <p:spPr bwMode="auto">
              <a:xfrm>
                <a:off x="1263" y="3406"/>
                <a:ext cx="2335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kern="0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Weight on admission [newborns &amp; neo-nates]</a:t>
                </a: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 flipV="1">
                <a:off x="974" y="1874"/>
                <a:ext cx="290" cy="869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 flipV="1">
                <a:off x="974" y="2120"/>
                <a:ext cx="290" cy="623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 flipV="1">
                <a:off x="974" y="2450"/>
                <a:ext cx="290" cy="293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974" y="2743"/>
                <a:ext cx="290" cy="139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auto">
              <a:xfrm>
                <a:off x="974" y="2743"/>
                <a:ext cx="290" cy="427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auto">
              <a:xfrm>
                <a:off x="974" y="2743"/>
                <a:ext cx="290" cy="715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 kern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>
                <a:off x="974" y="2743"/>
                <a:ext cx="290" cy="928"/>
              </a:xfrm>
              <a:prstGeom prst="line">
                <a:avLst/>
              </a:prstGeom>
              <a:noFill/>
              <a:ln w="9525">
                <a:solidFill>
                  <a:srgbClr val="F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9" name="Text Box 19"/>
              <p:cNvSpPr txBox="1">
                <a:spLocks noChangeArrowheads="1"/>
              </p:cNvSpPr>
              <p:nvPr/>
            </p:nvSpPr>
            <p:spPr bwMode="auto">
              <a:xfrm>
                <a:off x="1263" y="3657"/>
                <a:ext cx="1353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kern="0" dirty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Other [e.g. </a:t>
                </a:r>
                <a:r>
                  <a:rPr lang="en-US" sz="1600" kern="0" dirty="0" smtClean="0">
                    <a:solidFill>
                      <a:srgbClr val="000000"/>
                    </a:solidFill>
                    <a:ea typeface="ＭＳ Ｐゴシック" charset="0"/>
                    <a:cs typeface="Arial" pitchFamily="34" charset="0"/>
                  </a:rPr>
                  <a:t>length of stay]</a:t>
                </a:r>
                <a:endParaRPr lang="en-US" sz="1600" kern="0" dirty="0">
                  <a:solidFill>
                    <a:srgbClr val="000000"/>
                  </a:solidFill>
                  <a:ea typeface="ＭＳ Ｐゴシック" charset="0"/>
                  <a:cs typeface="Arial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43" y="2895405"/>
              <a:ext cx="1963796" cy="1919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2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24796</TotalTime>
  <Words>2161</Words>
  <Application>Microsoft Office PowerPoint</Application>
  <PresentationFormat>On-screen Show (4:3)</PresentationFormat>
  <Paragraphs>424</Paragraphs>
  <Slides>38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Retrospect</vt:lpstr>
      <vt:lpstr>Bitmap Image</vt:lpstr>
      <vt:lpstr>International experiences with DRG system and options for Georgia  Seminar for piloting hospitals   Triin Habicht WHO consultant  11 September, 2018 </vt:lpstr>
      <vt:lpstr>PowerPoint Presentation</vt:lpstr>
      <vt:lpstr>Challenges of Health System Management </vt:lpstr>
      <vt:lpstr>“How could industrial methods of cost and quality control be adapted and applied to the hospital industry?”</vt:lpstr>
      <vt:lpstr>PowerPoint Presentation</vt:lpstr>
      <vt:lpstr>What DRG is?</vt:lpstr>
      <vt:lpstr>PowerPoint Presentation</vt:lpstr>
      <vt:lpstr>Key principles to shape a classification system (Fetter 1991)</vt:lpstr>
      <vt:lpstr>Grouping principles of Diagnosis Related Groups</vt:lpstr>
      <vt:lpstr>PowerPoint Presentation</vt:lpstr>
      <vt:lpstr>Patient Grouping Methodologies </vt:lpstr>
      <vt:lpstr>Different patient classification system</vt:lpstr>
      <vt:lpstr>PowerPoint Presentation</vt:lpstr>
      <vt:lpstr>PowerPoint Presentation</vt:lpstr>
      <vt:lpstr>TOP10 DRGs in Georgia</vt:lpstr>
      <vt:lpstr>Data requirements to define case groups and tariffs</vt:lpstr>
      <vt:lpstr>DRG payment rate calculation</vt:lpstr>
      <vt:lpstr>DRG cost weights </vt:lpstr>
      <vt:lpstr>Options to develop DRG cost weights</vt:lpstr>
      <vt:lpstr>Cost weight calculation is more than simple math…</vt:lpstr>
      <vt:lpstr>DRG base rate</vt:lpstr>
      <vt:lpstr>PowerPoint Presentation</vt:lpstr>
      <vt:lpstr>Case based payment:   Providers are paid a fixed amount per admission or discharge</vt:lpstr>
      <vt:lpstr>Usual expectations to DRG system</vt:lpstr>
      <vt:lpstr>DRG adjustments</vt:lpstr>
      <vt:lpstr>Many other uses of a DRG system</vt:lpstr>
      <vt:lpstr>Estonian case</vt:lpstr>
      <vt:lpstr>Situation before introducing DRGs (2000/2001)</vt:lpstr>
      <vt:lpstr>Selection of the DRG model </vt:lpstr>
      <vt:lpstr>Stakeholder involvement </vt:lpstr>
      <vt:lpstr>DRG cost-weights development </vt:lpstr>
      <vt:lpstr>Gradual implementation</vt:lpstr>
      <vt:lpstr>International experiences</vt:lpstr>
      <vt:lpstr>Features of DRG systems: evidence from 29 low and middle income countries</vt:lpstr>
      <vt:lpstr>Implementation: Options to phase in DRG system</vt:lpstr>
      <vt:lpstr>Phase in of DRGs in Germany</vt:lpstr>
      <vt:lpstr>Recommendations for DRG implementation...*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triin habicht</dc:creator>
  <cp:lastModifiedBy>Mariana Mkurnali</cp:lastModifiedBy>
  <cp:revision>232</cp:revision>
  <dcterms:created xsi:type="dcterms:W3CDTF">2017-05-15T10:41:17Z</dcterms:created>
  <dcterms:modified xsi:type="dcterms:W3CDTF">2018-09-13T07:39:12Z</dcterms:modified>
</cp:coreProperties>
</file>