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9"/>
  </p:notesMasterIdLst>
  <p:sldIdLst>
    <p:sldId id="264" r:id="rId2"/>
    <p:sldId id="257" r:id="rId3"/>
    <p:sldId id="258" r:id="rId4"/>
    <p:sldId id="259" r:id="rId5"/>
    <p:sldId id="265" r:id="rId6"/>
    <p:sldId id="260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630"/>
  </p:normalViewPr>
  <p:slideViewPr>
    <p:cSldViewPr snapToGrid="0" snapToObjects="1">
      <p:cViewPr>
        <p:scale>
          <a:sx n="91" d="100"/>
          <a:sy n="91" d="100"/>
        </p:scale>
        <p:origin x="-102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AA0E5-0D33-4244-9B83-B03F87CECC14}" type="datetimeFigureOut">
              <a:rPr lang="en-US" smtClean="0"/>
              <a:t>13-Sep-18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156FAF-F98F-0B46-9AD3-E5D09E247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49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F3FAA-B9A4-F04D-AA4C-96883371AB8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868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F6-9F3D-124C-8144-56D3A75C6E39}" type="datetimeFigureOut">
              <a:rPr lang="en-US" smtClean="0"/>
              <a:t>13-Sep-18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F6-9F3D-124C-8144-56D3A75C6E39}" type="datetimeFigureOut">
              <a:rPr lang="en-US" smtClean="0"/>
              <a:t>13-Sep-18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F6-9F3D-124C-8144-56D3A75C6E39}" type="datetimeFigureOut">
              <a:rPr lang="en-US" smtClean="0"/>
              <a:t>13-Sep-18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F6-9F3D-124C-8144-56D3A75C6E39}" type="datetimeFigureOut">
              <a:rPr lang="en-US" smtClean="0"/>
              <a:t>13-Sep-18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F6-9F3D-124C-8144-56D3A75C6E39}" type="datetimeFigureOut">
              <a:rPr lang="en-US" smtClean="0"/>
              <a:t>13-Sep-18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F6-9F3D-124C-8144-56D3A75C6E39}" type="datetimeFigureOut">
              <a:rPr lang="en-US" smtClean="0"/>
              <a:t>13-Sep-18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F6-9F3D-124C-8144-56D3A75C6E39}" type="datetimeFigureOut">
              <a:rPr lang="en-US" smtClean="0"/>
              <a:t>13-Sep-18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F6-9F3D-124C-8144-56D3A75C6E39}" type="datetimeFigureOut">
              <a:rPr lang="en-US" smtClean="0"/>
              <a:t>13-Sep-18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F6-9F3D-124C-8144-56D3A75C6E39}" type="datetimeFigureOut">
              <a:rPr lang="en-US" smtClean="0"/>
              <a:t>13-Sep-18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F6-9F3D-124C-8144-56D3A75C6E39}" type="datetimeFigureOut">
              <a:rPr lang="en-US" smtClean="0"/>
              <a:t>13-Sep-18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AA2FBBF6-9F3D-124C-8144-56D3A75C6E39}" type="datetimeFigureOut">
              <a:rPr lang="en-US" smtClean="0"/>
              <a:t>13-Sep-18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AA2FBBF6-9F3D-124C-8144-56D3A75C6E39}" type="datetimeFigureOut">
              <a:rPr lang="en-US" smtClean="0"/>
              <a:t>13-Sep-18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230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5899" y="793630"/>
            <a:ext cx="8487558" cy="4899805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600" b="1" dirty="0" smtClean="0"/>
              <a:t>DRG transition plan for Georgia</a:t>
            </a:r>
            <a:br>
              <a:rPr lang="en-GB" sz="3600" b="1" dirty="0" smtClean="0"/>
            </a:br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2700" b="1" dirty="0" smtClean="0"/>
              <a:t>Seminar </a:t>
            </a:r>
            <a:r>
              <a:rPr lang="en-GB" sz="2700" b="1" dirty="0"/>
              <a:t>for piloting hospitals</a:t>
            </a:r>
            <a:r>
              <a:rPr lang="en-GB" sz="2700" dirty="0"/>
              <a:t/>
            </a:r>
            <a:br>
              <a:rPr lang="en-GB" sz="2700" dirty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3600" b="1" dirty="0"/>
              <a:t>Triin Habicht</a:t>
            </a:r>
            <a:br>
              <a:rPr lang="en-GB" sz="3600" b="1" dirty="0"/>
            </a:br>
            <a:r>
              <a:rPr lang="en-GB" sz="2700" dirty="0"/>
              <a:t>WHO consultant</a:t>
            </a:r>
            <a:br>
              <a:rPr lang="en-GB" sz="2700" dirty="0"/>
            </a:br>
            <a:r>
              <a:rPr lang="en-GB" sz="2700" dirty="0"/>
              <a:t/>
            </a:r>
            <a:br>
              <a:rPr lang="en-GB" sz="2700" dirty="0"/>
            </a:b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b="1" dirty="0" smtClean="0"/>
              <a:t>11 </a:t>
            </a:r>
            <a:r>
              <a:rPr lang="en-GB" sz="2700" b="1" dirty="0"/>
              <a:t>September, 2018</a:t>
            </a:r>
            <a:r>
              <a:rPr lang="en-GB" sz="3100" dirty="0"/>
              <a:t/>
            </a:r>
            <a:br>
              <a:rPr lang="en-GB" sz="3100" dirty="0"/>
            </a:b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159064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0508"/>
            <a:ext cx="10515600" cy="1325563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Conclusions based on analytical report - 1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37765"/>
            <a:ext cx="10708342" cy="5020235"/>
          </a:xfrm>
        </p:spPr>
        <p:txBody>
          <a:bodyPr>
            <a:normAutofit/>
          </a:bodyPr>
          <a:lstStyle/>
          <a:p>
            <a:r>
              <a:rPr lang="en-US" sz="4000" b="1" dirty="0"/>
              <a:t>SSA’s invoicing data is suitable </a:t>
            </a:r>
            <a:r>
              <a:rPr lang="en-US" sz="4000" dirty="0"/>
              <a:t>for introducing </a:t>
            </a:r>
            <a:r>
              <a:rPr lang="en-US" sz="4000" dirty="0" smtClean="0"/>
              <a:t>DRGs, setting tariff and development of monitoring and reporting system</a:t>
            </a:r>
          </a:p>
          <a:p>
            <a:r>
              <a:rPr lang="en-US" sz="4000" dirty="0" smtClean="0"/>
              <a:t>Key </a:t>
            </a:r>
            <a:r>
              <a:rPr lang="en-US" sz="4000" b="1" dirty="0" smtClean="0"/>
              <a:t>preconditions</a:t>
            </a:r>
            <a:r>
              <a:rPr lang="en-US" sz="4000" dirty="0" smtClean="0"/>
              <a:t> fulfilled: </a:t>
            </a:r>
          </a:p>
          <a:p>
            <a:pPr lvl="1"/>
            <a:r>
              <a:rPr lang="en-US" sz="3200" dirty="0"/>
              <a:t>skilled and </a:t>
            </a:r>
            <a:r>
              <a:rPr lang="en-US" sz="3200" dirty="0" smtClean="0"/>
              <a:t>motivated </a:t>
            </a:r>
            <a:r>
              <a:rPr lang="en-US" sz="3200" dirty="0"/>
              <a:t>team</a:t>
            </a:r>
          </a:p>
          <a:p>
            <a:pPr lvl="1"/>
            <a:r>
              <a:rPr lang="en-US" sz="3200" dirty="0" smtClean="0"/>
              <a:t>classifications</a:t>
            </a:r>
          </a:p>
          <a:p>
            <a:pPr lvl="1"/>
            <a:r>
              <a:rPr lang="en-US" sz="3200" dirty="0" smtClean="0"/>
              <a:t>good quality electronic data</a:t>
            </a:r>
          </a:p>
        </p:txBody>
      </p:sp>
    </p:spTree>
    <p:extLst>
      <p:ext uri="{BB962C8B-B14F-4D97-AF65-F5344CB8AC3E}">
        <p14:creationId xmlns:p14="http://schemas.microsoft.com/office/powerpoint/2010/main" val="1573089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0508"/>
            <a:ext cx="10515600" cy="1325563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Conclusions based on analytical report - 2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6071"/>
            <a:ext cx="10708342" cy="502023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Need for a </a:t>
            </a:r>
            <a:r>
              <a:rPr lang="en-US" sz="3600" b="1" dirty="0" smtClean="0"/>
              <a:t>transition </a:t>
            </a:r>
            <a:r>
              <a:rPr lang="en-US" sz="3600" b="1" dirty="0"/>
              <a:t>period </a:t>
            </a:r>
            <a:r>
              <a:rPr lang="en-US" sz="3600" dirty="0" smtClean="0"/>
              <a:t>to assure </a:t>
            </a:r>
            <a:r>
              <a:rPr lang="en-US" sz="3600" dirty="0"/>
              <a:t>technical and organizational </a:t>
            </a:r>
            <a:r>
              <a:rPr lang="en-US" sz="3600" b="1" dirty="0"/>
              <a:t>preparedness </a:t>
            </a:r>
            <a:r>
              <a:rPr lang="en-US" sz="3600" b="1" dirty="0" smtClean="0"/>
              <a:t>of SSA and providers</a:t>
            </a:r>
            <a:r>
              <a:rPr lang="en-US" sz="3600" dirty="0" smtClean="0"/>
              <a:t> for </a:t>
            </a:r>
            <a:r>
              <a:rPr lang="en-US" sz="3600" dirty="0"/>
              <a:t>introducing a DRG system, e.g.</a:t>
            </a:r>
          </a:p>
          <a:p>
            <a:pPr lvl="2"/>
            <a:r>
              <a:rPr lang="en-US" sz="3200" dirty="0"/>
              <a:t>update the primary classification systems (ICD-10, NCSP)</a:t>
            </a:r>
          </a:p>
          <a:p>
            <a:pPr lvl="2"/>
            <a:r>
              <a:rPr lang="en-US" sz="3200" dirty="0"/>
              <a:t>provide training on how to use of primary classifications</a:t>
            </a:r>
          </a:p>
          <a:p>
            <a:pPr lvl="2"/>
            <a:r>
              <a:rPr lang="en-US" sz="3200" dirty="0"/>
              <a:t>develop coding guidelines</a:t>
            </a:r>
          </a:p>
          <a:p>
            <a:pPr lvl="2"/>
            <a:r>
              <a:rPr lang="en-US" sz="3200" dirty="0"/>
              <a:t>develop a method to set tariffs</a:t>
            </a:r>
          </a:p>
          <a:p>
            <a:pPr lvl="2"/>
            <a:r>
              <a:rPr lang="en-US" sz="3200" dirty="0"/>
              <a:t>allow providers and the SSA to adapt to the new system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8905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0508"/>
            <a:ext cx="10515600" cy="1325563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Steps following the analytical report </a:t>
            </a:r>
            <a:r>
              <a:rPr lang="mr-IN" sz="3600" b="1" dirty="0" smtClean="0"/>
              <a:t>–</a:t>
            </a:r>
            <a:r>
              <a:rPr lang="en-US" sz="3600" b="1" dirty="0" smtClean="0"/>
              <a:t> 1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828" y="1669973"/>
            <a:ext cx="11450172" cy="5188027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Decisions by the Ministry:</a:t>
            </a:r>
          </a:p>
          <a:p>
            <a:pPr lvl="1"/>
            <a:r>
              <a:rPr lang="en-US" sz="3400" dirty="0"/>
              <a:t>t</a:t>
            </a:r>
            <a:r>
              <a:rPr lang="en-US" sz="3400" dirty="0" smtClean="0"/>
              <a:t>o move to </a:t>
            </a:r>
            <a:r>
              <a:rPr lang="en-US" sz="3400" dirty="0"/>
              <a:t>a DRG system </a:t>
            </a:r>
            <a:r>
              <a:rPr lang="en-US" sz="3400" dirty="0" smtClean="0"/>
              <a:t>and to </a:t>
            </a:r>
            <a:endParaRPr lang="en-US" sz="3400" dirty="0"/>
          </a:p>
          <a:p>
            <a:pPr lvl="1"/>
            <a:r>
              <a:rPr lang="en-US" sz="3200" dirty="0" smtClean="0"/>
              <a:t>selection of the </a:t>
            </a:r>
            <a:r>
              <a:rPr lang="en-US" sz="3200" dirty="0" err="1" smtClean="0"/>
              <a:t>NordDRG</a:t>
            </a:r>
            <a:r>
              <a:rPr lang="en-US" sz="3200" dirty="0" smtClean="0"/>
              <a:t> grouper</a:t>
            </a:r>
            <a:endParaRPr lang="en-US" sz="3200" dirty="0"/>
          </a:p>
          <a:p>
            <a:pPr lvl="1"/>
            <a:r>
              <a:rPr lang="en-US" sz="3200" dirty="0" smtClean="0"/>
              <a:t>duration </a:t>
            </a:r>
            <a:r>
              <a:rPr lang="en-US" sz="3200" dirty="0"/>
              <a:t>and phases of the transition </a:t>
            </a:r>
            <a:r>
              <a:rPr lang="en-US" sz="3200" dirty="0" smtClean="0"/>
              <a:t>period</a:t>
            </a:r>
          </a:p>
          <a:p>
            <a:pPr lvl="1"/>
            <a:endParaRPr lang="en-US" sz="3200" dirty="0"/>
          </a:p>
          <a:p>
            <a:r>
              <a:rPr lang="en-US" sz="3600" dirty="0" smtClean="0"/>
              <a:t>The </a:t>
            </a:r>
            <a:r>
              <a:rPr lang="en-US" sz="3600" b="1" dirty="0"/>
              <a:t>roadmap for DRG implementation </a:t>
            </a:r>
            <a:r>
              <a:rPr lang="en-US" sz="3600" dirty="0" smtClean="0"/>
              <a:t>was developed by end of 2017</a:t>
            </a:r>
          </a:p>
          <a:p>
            <a:endParaRPr lang="en-US" sz="3600" u="sng" dirty="0"/>
          </a:p>
        </p:txBody>
      </p:sp>
    </p:spTree>
    <p:extLst>
      <p:ext uri="{BB962C8B-B14F-4D97-AF65-F5344CB8AC3E}">
        <p14:creationId xmlns:p14="http://schemas.microsoft.com/office/powerpoint/2010/main" val="849673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0508"/>
            <a:ext cx="10515600" cy="1325563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Steps following the analytical report </a:t>
            </a:r>
            <a:r>
              <a:rPr lang="mr-IN" sz="3600" b="1" dirty="0" smtClean="0"/>
              <a:t>–</a:t>
            </a:r>
            <a:r>
              <a:rPr lang="en-US" sz="3600" b="1" dirty="0" smtClean="0"/>
              <a:t> 2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828" y="1669973"/>
            <a:ext cx="11450172" cy="5188027"/>
          </a:xfrm>
        </p:spPr>
        <p:txBody>
          <a:bodyPr>
            <a:normAutofit fontScale="92500" lnSpcReduction="20000"/>
          </a:bodyPr>
          <a:lstStyle/>
          <a:p>
            <a:endParaRPr lang="en-US" sz="3600" u="sng" dirty="0"/>
          </a:p>
          <a:p>
            <a:r>
              <a:rPr lang="en-US" sz="3600" dirty="0" smtClean="0"/>
              <a:t>Internal </a:t>
            </a:r>
            <a:r>
              <a:rPr lang="en-US" sz="3600" b="1" dirty="0" smtClean="0"/>
              <a:t>DRG </a:t>
            </a:r>
            <a:r>
              <a:rPr lang="en-US" sz="3600" b="1" dirty="0"/>
              <a:t>Working </a:t>
            </a:r>
            <a:r>
              <a:rPr lang="en-US" sz="3600" b="1" dirty="0" smtClean="0"/>
              <a:t>Group</a:t>
            </a:r>
            <a:r>
              <a:rPr lang="en-US" sz="3600" dirty="0" smtClean="0"/>
              <a:t> was established in 2017 </a:t>
            </a:r>
            <a:r>
              <a:rPr lang="en-US" sz="3200" dirty="0"/>
              <a:t>d</a:t>
            </a:r>
            <a:r>
              <a:rPr lang="en-US" sz="3200" dirty="0" smtClean="0"/>
              <a:t>efines </a:t>
            </a:r>
            <a:r>
              <a:rPr lang="en-US" sz="3200" b="1" dirty="0"/>
              <a:t>key people responsible </a:t>
            </a:r>
            <a:r>
              <a:rPr lang="en-US" sz="3200" dirty="0"/>
              <a:t>for implementation</a:t>
            </a:r>
          </a:p>
          <a:p>
            <a:pPr lvl="1"/>
            <a:r>
              <a:rPr lang="en-US" sz="3400" dirty="0"/>
              <a:t>Core competences: IT, clinical, analytics </a:t>
            </a:r>
          </a:p>
          <a:p>
            <a:pPr lvl="1"/>
            <a:r>
              <a:rPr lang="en-US" sz="3400" dirty="0"/>
              <a:t>Define their roles in SSA and MOLHSA</a:t>
            </a:r>
          </a:p>
          <a:p>
            <a:pPr lvl="1"/>
            <a:r>
              <a:rPr lang="en-US" sz="3400" dirty="0"/>
              <a:t>Assure that they have part of their working time dedicated to the DRG implementation</a:t>
            </a:r>
          </a:p>
          <a:p>
            <a:endParaRPr lang="en-US" sz="3600" dirty="0" smtClean="0"/>
          </a:p>
          <a:p>
            <a:r>
              <a:rPr lang="en-US" sz="3600" dirty="0"/>
              <a:t>E</a:t>
            </a:r>
            <a:r>
              <a:rPr lang="en-US" sz="3600" dirty="0" smtClean="0"/>
              <a:t>stablishment of the </a:t>
            </a:r>
            <a:r>
              <a:rPr lang="en-US" sz="3600" b="1" dirty="0" smtClean="0"/>
              <a:t>DRG Steering Committee </a:t>
            </a:r>
            <a:r>
              <a:rPr lang="en-US" sz="3600" dirty="0" smtClean="0"/>
              <a:t>to engage stakeholders is under discussion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03676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8906" y="533371"/>
            <a:ext cx="10351698" cy="118872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DRG transition phases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8905" y="1493464"/>
            <a:ext cx="10536003" cy="5032375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marL="0" indent="0">
              <a:buNone/>
            </a:pPr>
            <a:r>
              <a:rPr lang="en-US" sz="3600" b="1" dirty="0" smtClean="0"/>
              <a:t>1</a:t>
            </a:r>
            <a:r>
              <a:rPr lang="en-US" sz="3600" b="1" baseline="30000" dirty="0" smtClean="0"/>
              <a:t>st</a:t>
            </a:r>
            <a:r>
              <a:rPr lang="en-US" sz="3600" b="1" dirty="0" smtClean="0"/>
              <a:t> phase: </a:t>
            </a:r>
            <a:r>
              <a:rPr lang="en-US" sz="3600" dirty="0" smtClean="0"/>
              <a:t>SSA preparedness</a:t>
            </a:r>
          </a:p>
          <a:p>
            <a:pPr marL="0" indent="0">
              <a:buNone/>
            </a:pPr>
            <a:r>
              <a:rPr lang="en-US" sz="3600" b="1" dirty="0" smtClean="0"/>
              <a:t>2</a:t>
            </a:r>
            <a:r>
              <a:rPr lang="en-US" sz="3600" b="1" baseline="30000" dirty="0" smtClean="0"/>
              <a:t>nd</a:t>
            </a:r>
            <a:r>
              <a:rPr lang="en-US" sz="3600" b="1" dirty="0" smtClean="0"/>
              <a:t> phase: </a:t>
            </a:r>
            <a:r>
              <a:rPr lang="en-US" sz="3600" dirty="0" smtClean="0"/>
              <a:t>start with minimum 2 big providers to test IT system, to analyze data quality, give feedback to providers, assess implementation risks</a:t>
            </a:r>
          </a:p>
          <a:p>
            <a:pPr marL="0" indent="0">
              <a:buNone/>
            </a:pPr>
            <a:r>
              <a:rPr lang="en-US" sz="3600" b="1" dirty="0" smtClean="0"/>
              <a:t>3</a:t>
            </a:r>
            <a:r>
              <a:rPr lang="en-US" sz="3600" b="1" baseline="30000" dirty="0" smtClean="0"/>
              <a:t>rd</a:t>
            </a:r>
            <a:r>
              <a:rPr lang="en-US" sz="3600" b="1" dirty="0" smtClean="0"/>
              <a:t> phase: </a:t>
            </a:r>
            <a:r>
              <a:rPr lang="en-US" sz="3600" dirty="0" smtClean="0"/>
              <a:t>phase out to all providers</a:t>
            </a:r>
          </a:p>
          <a:p>
            <a:pPr marL="0" indent="0">
              <a:buNone/>
            </a:pPr>
            <a:r>
              <a:rPr lang="en-US" sz="3600" b="1" dirty="0" smtClean="0"/>
              <a:t>4</a:t>
            </a:r>
            <a:r>
              <a:rPr lang="en-US" sz="3600" b="1" baseline="30000" dirty="0" smtClean="0"/>
              <a:t>th</a:t>
            </a:r>
            <a:r>
              <a:rPr lang="en-US" sz="3600" b="1" dirty="0" smtClean="0"/>
              <a:t> phase: </a:t>
            </a:r>
            <a:r>
              <a:rPr lang="en-US" sz="3600" dirty="0" smtClean="0"/>
              <a:t>“shadow funding”, preparations and simulations for actual reimbursement based on DRGs</a:t>
            </a:r>
          </a:p>
        </p:txBody>
      </p:sp>
    </p:spTree>
    <p:extLst>
      <p:ext uri="{BB962C8B-B14F-4D97-AF65-F5344CB8AC3E}">
        <p14:creationId xmlns:p14="http://schemas.microsoft.com/office/powerpoint/2010/main" val="1844821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5093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Core areas for implementation plan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0656"/>
            <a:ext cx="10690412" cy="517494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3500" dirty="0" smtClean="0"/>
              <a:t>DRG grouper adaption</a:t>
            </a:r>
            <a:endParaRPr lang="en-US" sz="3500" dirty="0"/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3500" dirty="0" smtClean="0"/>
              <a:t>Transition strategy</a:t>
            </a:r>
            <a:endParaRPr lang="en-US" sz="3500" dirty="0"/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3500" dirty="0" smtClean="0"/>
              <a:t>IT system preparedness</a:t>
            </a:r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3500" dirty="0" smtClean="0"/>
              <a:t>Data quality</a:t>
            </a:r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3500" dirty="0" smtClean="0"/>
              <a:t>Revision of regulation</a:t>
            </a:r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3500" dirty="0" smtClean="0"/>
              <a:t>Cost weight, base rate and tariff calculation</a:t>
            </a:r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3500" dirty="0" smtClean="0"/>
              <a:t>Reimbursement policy</a:t>
            </a:r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3500" dirty="0" smtClean="0"/>
              <a:t>Monitoring and reporting system</a:t>
            </a:r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3500" dirty="0" smtClean="0"/>
              <a:t>Capacity building</a:t>
            </a:r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3500" dirty="0" smtClean="0"/>
              <a:t>Communication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01861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mbria-Calibri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cel" id="{8BEC4385-4EB9-4D53-BFB5-0EA123736B6D}" vid="{71C241A9-A460-4AD1-916F-25308628A5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740</TotalTime>
  <Words>312</Words>
  <Application>Microsoft Office PowerPoint</Application>
  <PresentationFormat>Custom</PresentationFormat>
  <Paragraphs>47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Parcel</vt:lpstr>
      <vt:lpstr>DRG transition plan for Georgia  Seminar for piloting hospitals   Triin Habicht WHO consultant   11 September, 2018 </vt:lpstr>
      <vt:lpstr>Conclusions based on analytical report - 1</vt:lpstr>
      <vt:lpstr>Conclusions based on analytical report - 2</vt:lpstr>
      <vt:lpstr>Steps following the analytical report – 1</vt:lpstr>
      <vt:lpstr>Steps following the analytical report – 2</vt:lpstr>
      <vt:lpstr>DRG transition phases</vt:lpstr>
      <vt:lpstr>Core areas for implementation plan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triin habicht</dc:creator>
  <cp:lastModifiedBy>Mariana Mkurnali</cp:lastModifiedBy>
  <cp:revision>7</cp:revision>
  <dcterms:created xsi:type="dcterms:W3CDTF">2018-09-07T18:34:02Z</dcterms:created>
  <dcterms:modified xsi:type="dcterms:W3CDTF">2018-09-13T07:37:41Z</dcterms:modified>
</cp:coreProperties>
</file>