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C9DF"/>
    <a:srgbClr val="F3B9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>
        <p:scale>
          <a:sx n="75" d="100"/>
          <a:sy n="75" d="100"/>
        </p:scale>
        <p:origin x="3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48673-4333-4561-9EAE-A81CD6304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BF4A3-F049-4AE8-AB42-80B8A5797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3E7D5-3B1A-440D-BB75-E2CD1D86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AFCB0-508F-44CC-9307-DC1B946A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26A80-823D-4392-AD92-1BD7CF2A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0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7287-56F0-41D4-ADEC-E1FBFF5D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6DF32-A467-4127-97BC-12D3EB8A2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4F0C2-9CE8-4F49-A3DA-DE07D8C36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41E1D-97A2-4686-B1D0-E2FD5115D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89A31-EA51-4B3A-BFAB-FC8D444AE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90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0E133A-6781-43F5-AE7B-29BCD47582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FD061-4A1C-4AA5-9EE0-EC898CF26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D26C0-3AE1-4F0A-AD82-69D61A31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DB24-78F0-4CF0-9A90-40A08D809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B6B09-1A78-430A-BB86-3BDE172F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5923B-3ED3-41F4-9D1B-EDE1B3DC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69EC7-3647-4B5A-B101-BC02A470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050A3-6FF3-4DE3-95B6-5B602F3D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AF871-8918-49FD-AFF5-76D840B88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61FA1-821C-4B2F-BD4E-2829D646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72A21-B46C-46A7-B24A-E4D66DFC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42A69-1BED-4AF4-B858-B4AA45500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5D2AF-64C1-41BD-AED8-816776A54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1CEA0-337A-4AC3-8E97-0895425F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148A8-3508-4A0A-8696-E408DDE9E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7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F6CA3-C6B4-48BE-912D-4E6D9F3AF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0B1CE-3780-46AC-88F8-F52DB03B0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FA29B-9D43-456A-B332-D222543EE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5B072-A568-415D-B8D6-558258A9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2029E-D6FE-4DC2-AE6E-476DDD0AB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F2370-83AA-48AD-A045-8881A9EA6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2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32D3E-2BEB-4CE7-8849-60A0AE745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83BCB-970F-487B-8D53-6525B2788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6406F-F5D3-47C3-8C97-7B3B04AA1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15162C-F44A-4744-B1BE-06A07F71A8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84D6AD-EB7C-4152-8F7C-53D0A5B90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CA7E3-5D50-4D8B-993F-AEB819E17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C128AE-A2B2-4A5E-A348-558EED3CB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9DF05B-9412-4E26-9A5C-3B380A80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B371A-BEE3-45D6-8313-9B57E5F8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EE6AE7-967B-48D3-9D0B-07B2997FE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2AD8F-AE20-48FE-AA00-9E51D13BB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218D3-0585-4788-8AA2-C881551B9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79A8FD-450A-4854-9DD1-90F2D52CA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098FE-4DB4-4D7D-A9BD-C28958A09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20B19-3FD2-4BDB-9BEA-FF548D7C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F570D-6E42-437B-B25E-C2D9C92C5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19FE1-2A99-4F3A-BAEC-5F25810AB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C025C-FCA7-430E-9129-75A5318BC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8C51C-8FA0-4C6B-AC7C-1AA0F0C2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63EF8-EEDF-4149-8974-E84E16A5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ACFEE-05D3-442A-9296-44C273A2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03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7032-31E2-4126-86B8-F6D704585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FA67C8-4E1A-4E07-A592-79F39187F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C6C95-D18A-457A-B0C3-DE35A60A1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BAF0D-B81C-4CA9-855D-1A1DB470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A82CD-68E4-4848-B0A0-276228B7E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9042D-FA3B-4CA3-BCE5-ECE41D1C8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4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7B282C-1A50-4014-A893-0FAA89FF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F731A-7587-4113-97A7-AE8041E1D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15A2D-6526-4201-92FD-86DFF798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77DC7-CFBA-4FB3-AFD6-8A6C530E9839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1380F-E0E5-43B5-AA68-50255568D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8D0E7-2E15-49D2-9435-C783DDA60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E945-C276-4374-AD7F-329ED926C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8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19116E-A402-4448-8986-C8209AA37898}"/>
              </a:ext>
            </a:extLst>
          </p:cNvPr>
          <p:cNvSpPr/>
          <p:nvPr/>
        </p:nvSpPr>
        <p:spPr>
          <a:xfrm>
            <a:off x="1547040" y="62405"/>
            <a:ext cx="9188451" cy="3337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>
                <a:solidFill>
                  <a:schemeClr val="tx1"/>
                </a:solidFill>
              </a:rPr>
              <a:t>Overarching priority</a:t>
            </a:r>
            <a:r>
              <a:rPr lang="en-US" sz="1600" b="1" dirty="0">
                <a:solidFill>
                  <a:schemeClr val="tx1"/>
                </a:solidFill>
              </a:rPr>
              <a:t>: Enhancing human wellbeing, capabilities and equality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2993A9-00BA-4DBC-9DDD-20EB3CD27EEF}"/>
              </a:ext>
            </a:extLst>
          </p:cNvPr>
          <p:cNvSpPr/>
          <p:nvPr/>
        </p:nvSpPr>
        <p:spPr>
          <a:xfrm>
            <a:off x="252950" y="1067759"/>
            <a:ext cx="2221998" cy="1095375"/>
          </a:xfrm>
          <a:prstGeom prst="rect">
            <a:avLst/>
          </a:prstGeom>
          <a:solidFill>
            <a:srgbClr val="E3C9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1: All people in Georgia will enjoy good governance, open and accountable institutions, rule of law and equal access to justice and human rights and participation in decision making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775ABD-07EA-458D-AC21-6D7E1F31FF19}"/>
              </a:ext>
            </a:extLst>
          </p:cNvPr>
          <p:cNvSpPr/>
          <p:nvPr/>
        </p:nvSpPr>
        <p:spPr>
          <a:xfrm>
            <a:off x="2788805" y="1053197"/>
            <a:ext cx="2010582" cy="10953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2: All people living in Georgia have equitable and inclusive access to quality services delivered in accordance with international human rights standards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DA25AB-F969-459C-A6E4-44EEFA343C3C}"/>
              </a:ext>
            </a:extLst>
          </p:cNvPr>
          <p:cNvSpPr/>
          <p:nvPr/>
        </p:nvSpPr>
        <p:spPr>
          <a:xfrm>
            <a:off x="5113244" y="1059140"/>
            <a:ext cx="1969259" cy="10953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3:  All people living in Georgia benefit from a sustainable and inclusive economy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14220A-3D79-4853-AE48-A4FC1385B357}"/>
              </a:ext>
            </a:extLst>
          </p:cNvPr>
          <p:cNvSpPr/>
          <p:nvPr/>
        </p:nvSpPr>
        <p:spPr>
          <a:xfrm>
            <a:off x="7312272" y="1059139"/>
            <a:ext cx="1874480" cy="1095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4: Conflict affected communities enjoy enhanced human security and resilience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FE92F-383F-4FBB-86F9-35B70DB26748}"/>
              </a:ext>
            </a:extLst>
          </p:cNvPr>
          <p:cNvSpPr/>
          <p:nvPr/>
        </p:nvSpPr>
        <p:spPr>
          <a:xfrm>
            <a:off x="9325109" y="1059139"/>
            <a:ext cx="2671640" cy="10929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5: All people living in Georgia enjoy enhanced resilience through improved environmental governance, climate action and sustainable management and use of natural resource(s).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5667D1-4A28-4F41-B8A6-65002D74E2EA}"/>
              </a:ext>
            </a:extLst>
          </p:cNvPr>
          <p:cNvSpPr/>
          <p:nvPr/>
        </p:nvSpPr>
        <p:spPr>
          <a:xfrm>
            <a:off x="201120" y="2857255"/>
            <a:ext cx="2221997" cy="1393142"/>
          </a:xfrm>
          <a:prstGeom prst="rect">
            <a:avLst/>
          </a:prstGeom>
          <a:solidFill>
            <a:srgbClr val="E3C9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1.1: Inclusive national and local governance systems have greater capacities to ensure participatory policy-making, measure inequalities and deliver quality services to all, including during times of crisis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B06EF3-1467-4394-A14C-B216C2249B4D}"/>
              </a:ext>
            </a:extLst>
          </p:cNvPr>
          <p:cNvSpPr/>
          <p:nvPr/>
        </p:nvSpPr>
        <p:spPr>
          <a:xfrm>
            <a:off x="215533" y="4513758"/>
            <a:ext cx="2174092" cy="734800"/>
          </a:xfrm>
          <a:prstGeom prst="rect">
            <a:avLst/>
          </a:prstGeom>
          <a:solidFill>
            <a:srgbClr val="E3C9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1.2: National legislation and practices enhance peoples’ rights and equal access to justice in Georgia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557EEA-54A0-4F11-AD63-A3794CAF6B0C}"/>
              </a:ext>
            </a:extLst>
          </p:cNvPr>
          <p:cNvSpPr/>
          <p:nvPr/>
        </p:nvSpPr>
        <p:spPr>
          <a:xfrm>
            <a:off x="5189307" y="5728153"/>
            <a:ext cx="1800766" cy="10191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3.3: Full and productive employment and decent work complemented by the strong social protection system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4224E3-239F-4189-8F56-3822689F7844}"/>
              </a:ext>
            </a:extLst>
          </p:cNvPr>
          <p:cNvSpPr/>
          <p:nvPr/>
        </p:nvSpPr>
        <p:spPr>
          <a:xfrm>
            <a:off x="2674783" y="5682126"/>
            <a:ext cx="2281773" cy="10953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2.3: </a:t>
            </a:r>
            <a:r>
              <a:rPr lang="en-GB" sz="1100" dirty="0">
                <a:solidFill>
                  <a:schemeClr val="tx1"/>
                </a:solidFill>
                <a:latin typeface="Arial Narrow" panose="020B0606020202030204" pitchFamily="34" charset="0"/>
              </a:rPr>
              <a:t>Improved </a:t>
            </a:r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national legislation that protect people living in Georgia, especially the most vulnerable and marginalized, and ensure equitable access to and coverage of quality social services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ED2CD0-182A-4288-9B6D-B98ECDE1E534}"/>
              </a:ext>
            </a:extLst>
          </p:cNvPr>
          <p:cNvSpPr/>
          <p:nvPr/>
        </p:nvSpPr>
        <p:spPr>
          <a:xfrm>
            <a:off x="9375954" y="4144160"/>
            <a:ext cx="2555087" cy="12477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5.2: Climate-sensitive, resilient and risk-informed development ensured in AFOLU, health, water safety, construction, energy and food production sectors to increase adaptive capacities and mitigate impact of climate change pursuing LDN (Land Degradation Neutrality)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549CED-780A-44FB-8485-BE5D65AC8002}"/>
              </a:ext>
            </a:extLst>
          </p:cNvPr>
          <p:cNvSpPr/>
          <p:nvPr/>
        </p:nvSpPr>
        <p:spPr>
          <a:xfrm>
            <a:off x="7295619" y="4241104"/>
            <a:ext cx="1891133" cy="1053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4.2: Socio-economic conditions, community resilience and self-reliance improved with </a:t>
            </a:r>
            <a:r>
              <a:rPr lang="en-US" sz="1100" dirty="0" err="1">
                <a:solidFill>
                  <a:schemeClr val="tx1"/>
                </a:solidFill>
                <a:latin typeface="Arial Narrow" panose="020B0606020202030204" pitchFamily="34" charset="0"/>
              </a:rPr>
              <a:t>programmes</a:t>
            </a:r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 benefitting host and displaced populations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46E109-7AFE-4329-B060-B1D41D7937A4}"/>
              </a:ext>
            </a:extLst>
          </p:cNvPr>
          <p:cNvSpPr/>
          <p:nvPr/>
        </p:nvSpPr>
        <p:spPr>
          <a:xfrm>
            <a:off x="2651490" y="4387778"/>
            <a:ext cx="2340835" cy="10953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2.2: </a:t>
            </a:r>
            <a:r>
              <a:rPr lang="en-GB" sz="1100" dirty="0">
                <a:solidFill>
                  <a:schemeClr val="tx1"/>
                </a:solidFill>
                <a:latin typeface="Arial Narrow" panose="020B0606020202030204" pitchFamily="34" charset="0"/>
              </a:rPr>
              <a:t>Improved national capacities for the implementation of policies and programmes that ensure equitable access to educational programmes that meet international quality and inclusiveness standards</a:t>
            </a:r>
            <a:endParaRPr lang="en-US" sz="11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endParaRPr lang="en-US" sz="11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4D888B-FBF3-484F-A35C-A7DBA05F9268}"/>
              </a:ext>
            </a:extLst>
          </p:cNvPr>
          <p:cNvSpPr/>
          <p:nvPr/>
        </p:nvSpPr>
        <p:spPr>
          <a:xfrm>
            <a:off x="5189307" y="4361336"/>
            <a:ext cx="1800766" cy="9310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3.2: Agriculture and rural development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8071E6-B071-40B8-8222-95215FEABF90}"/>
              </a:ext>
            </a:extLst>
          </p:cNvPr>
          <p:cNvSpPr/>
          <p:nvPr/>
        </p:nvSpPr>
        <p:spPr>
          <a:xfrm>
            <a:off x="2709879" y="2874268"/>
            <a:ext cx="2298199" cy="13454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/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2.1: Improved national capacities for the implementation of policies and </a:t>
            </a:r>
            <a:r>
              <a:rPr lang="en-US" sz="1100" dirty="0" err="1">
                <a:solidFill>
                  <a:schemeClr val="tx1"/>
                </a:solidFill>
                <a:latin typeface="Arial Narrow" panose="020B0606020202030204" pitchFamily="34" charset="0"/>
              </a:rPr>
              <a:t>programmes</a:t>
            </a:r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 that ensure equitable access to and coverage of quality integrated health</a:t>
            </a:r>
            <a:r>
              <a:rPr lang="en-US" sz="1100" baseline="30000" dirty="0">
                <a:solidFill>
                  <a:schemeClr val="tx1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</a:t>
            </a:r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 and nutrition services and the exercise of reproductive rights for all people, particularly, those left behind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E28E505-F525-4D2B-AF54-519BD4D0D422}"/>
              </a:ext>
            </a:extLst>
          </p:cNvPr>
          <p:cNvSpPr/>
          <p:nvPr/>
        </p:nvSpPr>
        <p:spPr>
          <a:xfrm>
            <a:off x="5189307" y="2906513"/>
            <a:ext cx="1800766" cy="7548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3.1: Increased private sector competitiveness and strengthened livelihoods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E9F92C-E1B2-4129-8EA2-1988D66BD168}"/>
              </a:ext>
            </a:extLst>
          </p:cNvPr>
          <p:cNvSpPr/>
          <p:nvPr/>
        </p:nvSpPr>
        <p:spPr>
          <a:xfrm>
            <a:off x="7292003" y="2857255"/>
            <a:ext cx="1894749" cy="10953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4.1: Conflict affected populations have improved access to essential services, including education, healthcare and pandemic response, legal assistance and legal remedies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84A3258-5F7E-4CD0-B075-465226E550AF}"/>
              </a:ext>
            </a:extLst>
          </p:cNvPr>
          <p:cNvSpPr/>
          <p:nvPr/>
        </p:nvSpPr>
        <p:spPr>
          <a:xfrm>
            <a:off x="9334348" y="2821578"/>
            <a:ext cx="2638300" cy="11597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5.1: Environmental governance and institutional capacity enhanced to enable rational and sustainable use of natural/land resources, to ensure conservation of ecosystems and make communities more resilient to environmental Output shocks;</a:t>
            </a:r>
          </a:p>
          <a:p>
            <a:endParaRPr lang="en-US" sz="11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DF6D3FC-A811-44A7-8510-4D855174081A}"/>
              </a:ext>
            </a:extLst>
          </p:cNvPr>
          <p:cNvSpPr/>
          <p:nvPr/>
        </p:nvSpPr>
        <p:spPr>
          <a:xfrm>
            <a:off x="7222824" y="5651953"/>
            <a:ext cx="2033106" cy="1095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4.3: Space widened for dialogue and participation that strengthens civil society and social cohesion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072DA9-3D95-4B6A-8671-F76E3BCFBE56}"/>
              </a:ext>
            </a:extLst>
          </p:cNvPr>
          <p:cNvSpPr/>
          <p:nvPr/>
        </p:nvSpPr>
        <p:spPr>
          <a:xfrm>
            <a:off x="192641" y="5634720"/>
            <a:ext cx="2219875" cy="1190189"/>
          </a:xfrm>
          <a:prstGeom prst="rect">
            <a:avLst/>
          </a:prstGeom>
          <a:solidFill>
            <a:srgbClr val="E3C9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1.3: Legislative frameworks, policies and governance systems mainstream gender and combat GBV, violence against children and other harmful practices towards women and girls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854AE0B-C549-48C8-8780-AE9F43D364D6}"/>
              </a:ext>
            </a:extLst>
          </p:cNvPr>
          <p:cNvSpPr/>
          <p:nvPr/>
        </p:nvSpPr>
        <p:spPr>
          <a:xfrm>
            <a:off x="9385133" y="5618683"/>
            <a:ext cx="2551592" cy="11286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>
                <a:solidFill>
                  <a:schemeClr val="tx1"/>
                </a:solidFill>
                <a:latin typeface="Arial Narrow" panose="020B0606020202030204" pitchFamily="34" charset="0"/>
              </a:rPr>
              <a:t>5.3: Innovative and climate-friendly technologies used for inclusive green economy, energy efficiency and clean energy production to enhance NDCs (Nationally Determined Contribution)  and support long-term decarbonization strategies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F19C898-772B-4E09-975D-9034FD54C2B7}"/>
              </a:ext>
            </a:extLst>
          </p:cNvPr>
          <p:cNvCxnSpPr/>
          <p:nvPr/>
        </p:nvCxnSpPr>
        <p:spPr>
          <a:xfrm>
            <a:off x="1227137" y="664112"/>
            <a:ext cx="9737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F232CE84-68CF-4A7C-B02E-96D903D3F59C}"/>
              </a:ext>
            </a:extLst>
          </p:cNvPr>
          <p:cNvSpPr/>
          <p:nvPr/>
        </p:nvSpPr>
        <p:spPr>
          <a:xfrm>
            <a:off x="3305909" y="535081"/>
            <a:ext cx="4271758" cy="2698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5 Outcomes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C700FB1-DA3E-4047-B65F-E93FBE08A77A}"/>
              </a:ext>
            </a:extLst>
          </p:cNvPr>
          <p:cNvCxnSpPr/>
          <p:nvPr/>
        </p:nvCxnSpPr>
        <p:spPr>
          <a:xfrm>
            <a:off x="1227137" y="664112"/>
            <a:ext cx="0" cy="389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009AC54-72F9-4836-8177-D4A8B27370FB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3794096" y="793144"/>
            <a:ext cx="0" cy="260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C52CCA4-B2A5-41EF-B55F-CE4796271270}"/>
              </a:ext>
            </a:extLst>
          </p:cNvPr>
          <p:cNvCxnSpPr/>
          <p:nvPr/>
        </p:nvCxnSpPr>
        <p:spPr>
          <a:xfrm>
            <a:off x="5943600" y="793144"/>
            <a:ext cx="0" cy="260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1E04A89-5093-4EFE-9264-B68459EDD748}"/>
              </a:ext>
            </a:extLst>
          </p:cNvPr>
          <p:cNvCxnSpPr>
            <a:cxnSpLocks/>
          </p:cNvCxnSpPr>
          <p:nvPr/>
        </p:nvCxnSpPr>
        <p:spPr>
          <a:xfrm>
            <a:off x="8288867" y="671393"/>
            <a:ext cx="0" cy="302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CC48F5D4-C526-41DF-B8AB-D4225277BFF5}"/>
              </a:ext>
            </a:extLst>
          </p:cNvPr>
          <p:cNvCxnSpPr/>
          <p:nvPr/>
        </p:nvCxnSpPr>
        <p:spPr>
          <a:xfrm>
            <a:off x="10964863" y="671393"/>
            <a:ext cx="0" cy="381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2B3064CE-3FA0-40C1-BE73-A308F5A04136}"/>
              </a:ext>
            </a:extLst>
          </p:cNvPr>
          <p:cNvCxnSpPr>
            <a:cxnSpLocks/>
          </p:cNvCxnSpPr>
          <p:nvPr/>
        </p:nvCxnSpPr>
        <p:spPr>
          <a:xfrm>
            <a:off x="1363961" y="2165580"/>
            <a:ext cx="0" cy="655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52990B5-3883-4F28-9DCD-F0A4B8E55E2E}"/>
              </a:ext>
            </a:extLst>
          </p:cNvPr>
          <p:cNvCxnSpPr>
            <a:cxnSpLocks/>
          </p:cNvCxnSpPr>
          <p:nvPr/>
        </p:nvCxnSpPr>
        <p:spPr>
          <a:xfrm>
            <a:off x="3701242" y="2163134"/>
            <a:ext cx="0" cy="694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934FC60-9EB8-42D9-A4C9-CD3AFC1766F2}"/>
              </a:ext>
            </a:extLst>
          </p:cNvPr>
          <p:cNvCxnSpPr>
            <a:cxnSpLocks/>
            <a:stCxn id="11" idx="2"/>
            <a:endCxn id="23" idx="0"/>
          </p:cNvCxnSpPr>
          <p:nvPr/>
        </p:nvCxnSpPr>
        <p:spPr>
          <a:xfrm flipH="1">
            <a:off x="8239378" y="2154514"/>
            <a:ext cx="10134" cy="702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9FC02EA8-FCCB-4F53-9850-64441E07E2D0}"/>
              </a:ext>
            </a:extLst>
          </p:cNvPr>
          <p:cNvCxnSpPr>
            <a:stCxn id="12" idx="2"/>
            <a:endCxn id="24" idx="0"/>
          </p:cNvCxnSpPr>
          <p:nvPr/>
        </p:nvCxnSpPr>
        <p:spPr>
          <a:xfrm flipH="1">
            <a:off x="10653498" y="2152123"/>
            <a:ext cx="7431" cy="669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7CA3AF3-F2E0-41D7-AF90-CB1C9BE1A714}"/>
              </a:ext>
            </a:extLst>
          </p:cNvPr>
          <p:cNvCxnSpPr>
            <a:stCxn id="10" idx="2"/>
            <a:endCxn id="22" idx="0"/>
          </p:cNvCxnSpPr>
          <p:nvPr/>
        </p:nvCxnSpPr>
        <p:spPr>
          <a:xfrm flipH="1">
            <a:off x="6089690" y="2154515"/>
            <a:ext cx="8184" cy="751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10B524F-55B7-469F-B255-BDCD9E012D4F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flipH="1">
            <a:off x="1302579" y="4250397"/>
            <a:ext cx="9540" cy="263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F8F374E1-214D-4B8C-B4AE-20D64627FC5D}"/>
              </a:ext>
            </a:extLst>
          </p:cNvPr>
          <p:cNvCxnSpPr>
            <a:cxnSpLocks/>
            <a:stCxn id="14" idx="2"/>
            <a:endCxn id="26" idx="0"/>
          </p:cNvCxnSpPr>
          <p:nvPr/>
        </p:nvCxnSpPr>
        <p:spPr>
          <a:xfrm>
            <a:off x="1302579" y="5248558"/>
            <a:ext cx="0" cy="386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6C0DD57D-8B05-4957-B487-B10F7139B702}"/>
              </a:ext>
            </a:extLst>
          </p:cNvPr>
          <p:cNvCxnSpPr>
            <a:stCxn id="22" idx="2"/>
            <a:endCxn id="20" idx="0"/>
          </p:cNvCxnSpPr>
          <p:nvPr/>
        </p:nvCxnSpPr>
        <p:spPr>
          <a:xfrm>
            <a:off x="6089690" y="3661368"/>
            <a:ext cx="0" cy="699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7663F641-953D-4FF3-9F8F-E7676A58730E}"/>
              </a:ext>
            </a:extLst>
          </p:cNvPr>
          <p:cNvCxnSpPr>
            <a:stCxn id="20" idx="2"/>
            <a:endCxn id="15" idx="0"/>
          </p:cNvCxnSpPr>
          <p:nvPr/>
        </p:nvCxnSpPr>
        <p:spPr>
          <a:xfrm>
            <a:off x="6089690" y="5292373"/>
            <a:ext cx="0" cy="435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1DCECA0-2662-4832-8893-0F74869B28EA}"/>
              </a:ext>
            </a:extLst>
          </p:cNvPr>
          <p:cNvCxnSpPr/>
          <p:nvPr/>
        </p:nvCxnSpPr>
        <p:spPr>
          <a:xfrm>
            <a:off x="3762912" y="4241104"/>
            <a:ext cx="0" cy="120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A62D70B-A936-4572-808F-8CB93B153EC5}"/>
              </a:ext>
            </a:extLst>
          </p:cNvPr>
          <p:cNvCxnSpPr>
            <a:stCxn id="19" idx="2"/>
            <a:endCxn id="16" idx="0"/>
          </p:cNvCxnSpPr>
          <p:nvPr/>
        </p:nvCxnSpPr>
        <p:spPr>
          <a:xfrm flipH="1">
            <a:off x="3815670" y="5483153"/>
            <a:ext cx="6238" cy="198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9DBDEF7-B4D8-4F1B-9CE2-9C65D04BAEE2}"/>
              </a:ext>
            </a:extLst>
          </p:cNvPr>
          <p:cNvCxnSpPr>
            <a:stCxn id="23" idx="2"/>
            <a:endCxn id="18" idx="0"/>
          </p:cNvCxnSpPr>
          <p:nvPr/>
        </p:nvCxnSpPr>
        <p:spPr>
          <a:xfrm>
            <a:off x="8239378" y="3952624"/>
            <a:ext cx="1808" cy="288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76A2C06-5DB8-4481-8138-F20B7F479596}"/>
              </a:ext>
            </a:extLst>
          </p:cNvPr>
          <p:cNvCxnSpPr>
            <a:stCxn id="18" idx="2"/>
            <a:endCxn id="25" idx="0"/>
          </p:cNvCxnSpPr>
          <p:nvPr/>
        </p:nvCxnSpPr>
        <p:spPr>
          <a:xfrm flipH="1">
            <a:off x="8239377" y="5294983"/>
            <a:ext cx="1809" cy="356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5FDE909-4A2D-4912-87C2-D6952604EB49}"/>
              </a:ext>
            </a:extLst>
          </p:cNvPr>
          <p:cNvCxnSpPr>
            <a:stCxn id="24" idx="2"/>
            <a:endCxn id="17" idx="0"/>
          </p:cNvCxnSpPr>
          <p:nvPr/>
        </p:nvCxnSpPr>
        <p:spPr>
          <a:xfrm>
            <a:off x="10653498" y="3981280"/>
            <a:ext cx="0" cy="162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61BB464A-D6CC-4947-A505-73875C308670}"/>
              </a:ext>
            </a:extLst>
          </p:cNvPr>
          <p:cNvCxnSpPr>
            <a:stCxn id="17" idx="2"/>
            <a:endCxn id="27" idx="0"/>
          </p:cNvCxnSpPr>
          <p:nvPr/>
        </p:nvCxnSpPr>
        <p:spPr>
          <a:xfrm>
            <a:off x="10653498" y="5391928"/>
            <a:ext cx="7431" cy="226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84C5125C-2FAC-4DB1-8FDE-8ABEFAECFA47}"/>
              </a:ext>
            </a:extLst>
          </p:cNvPr>
          <p:cNvSpPr/>
          <p:nvPr/>
        </p:nvSpPr>
        <p:spPr>
          <a:xfrm>
            <a:off x="3305909" y="2352119"/>
            <a:ext cx="4552511" cy="30616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15 Outputs</a:t>
            </a:r>
          </a:p>
        </p:txBody>
      </p:sp>
    </p:spTree>
    <p:extLst>
      <p:ext uri="{BB962C8B-B14F-4D97-AF65-F5344CB8AC3E}">
        <p14:creationId xmlns:p14="http://schemas.microsoft.com/office/powerpoint/2010/main" val="247717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466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Nestan Khuntsaria</dc:creator>
  <cp:lastModifiedBy>Nestan Khuntsaria</cp:lastModifiedBy>
  <cp:revision>10</cp:revision>
  <dcterms:created xsi:type="dcterms:W3CDTF">2020-05-13T15:52:42Z</dcterms:created>
  <dcterms:modified xsi:type="dcterms:W3CDTF">2020-05-13T19:15:03Z</dcterms:modified>
</cp:coreProperties>
</file>