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პრიორიტეტული მიმართულებები და ფინანსური საჭიროება აშშ დოლარში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საერთო საჭიროება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პირადი დაცვის საშუალებები</c:v>
                </c:pt>
                <c:pt idx="1">
                  <c:v>სუნთქვის აპარატები და ECMO</c:v>
                </c:pt>
                <c:pt idx="2">
                  <c:v>სასწრაფოს მანქანები/აღჭურვილობა</c:v>
                </c:pt>
                <c:pt idx="3">
                  <c:v>ლაბორატორია</c:v>
                </c:pt>
                <c:pt idx="4">
                  <c:v>მრავალპროფილური ჰოსპიტალური ინფრასტრუქტურა და აღჭურვა </c:v>
                </c:pt>
                <c:pt idx="5">
                  <c:v>პირველადი ჯანდაცვის ინფრასტრუქტურა</c:v>
                </c:pt>
                <c:pt idx="6">
                  <c:v>ჰოსპიტალური სერვისების ხარჯები</c:v>
                </c:pt>
              </c:strCache>
            </c:strRef>
          </c:cat>
          <c:val>
            <c:numRef>
              <c:f>Sheet1!$B$2:$B$8</c:f>
            </c:numRef>
          </c:val>
          <c:extLst>
            <c:ext xmlns:c16="http://schemas.microsoft.com/office/drawing/2014/chart" uri="{C3380CC4-5D6E-409C-BE32-E72D297353CC}">
              <c16:uniqueId val="{00000000-731F-41A4-B6FB-C3BDADEB3C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პირადი დაცვის საშუალებები</c:v>
                </c:pt>
                <c:pt idx="1">
                  <c:v>სუნთქვის აპარატები და ECMO</c:v>
                </c:pt>
                <c:pt idx="2">
                  <c:v>სასწრაფოს მანქანები/აღჭურვილობა</c:v>
                </c:pt>
                <c:pt idx="3">
                  <c:v>ლაბორატორია</c:v>
                </c:pt>
                <c:pt idx="4">
                  <c:v>მრავალპროფილური ჰოსპიტალური ინფრასტრუქტურა და აღჭურვა </c:v>
                </c:pt>
                <c:pt idx="5">
                  <c:v>პირველადი ჯანდაცვის ინფრასტრუქტურა</c:v>
                </c:pt>
                <c:pt idx="6">
                  <c:v>ჰოსპიტალური სერვისების ხარჯები</c:v>
                </c:pt>
              </c:strCache>
            </c:strRef>
          </c:cat>
          <c:val>
            <c:numRef>
              <c:f>Sheet1!$C$2:$C$8</c:f>
              <c:numCache>
                <c:formatCode>_("$"* #,##0.00_);_("$"* \(#,##0.00\);_("$"* "-"??_);_(@_)</c:formatCode>
                <c:ptCount val="7"/>
                <c:pt idx="0">
                  <c:v>45929870</c:v>
                </c:pt>
                <c:pt idx="1">
                  <c:v>9160860</c:v>
                </c:pt>
                <c:pt idx="2">
                  <c:v>14925000</c:v>
                </c:pt>
                <c:pt idx="3">
                  <c:v>4601185</c:v>
                </c:pt>
                <c:pt idx="4">
                  <c:v>31000000</c:v>
                </c:pt>
                <c:pt idx="5">
                  <c:v>20000000</c:v>
                </c:pt>
                <c:pt idx="6">
                  <c:v>25575484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1F-41A4-B6FB-C3BDADEB3CA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პირადი დაცვის საშუალებები</c:v>
                </c:pt>
                <c:pt idx="1">
                  <c:v>სუნთქვის აპარატები და ECMO</c:v>
                </c:pt>
                <c:pt idx="2">
                  <c:v>სასწრაფოს მანქანები/აღჭურვილობა</c:v>
                </c:pt>
                <c:pt idx="3">
                  <c:v>ლაბორატორია</c:v>
                </c:pt>
                <c:pt idx="4">
                  <c:v>მრავალპროფილური ჰოსპიტალური ინფრასტრუქტურა და აღჭურვა </c:v>
                </c:pt>
                <c:pt idx="5">
                  <c:v>პირველადი ჯანდაცვის ინფრასტრუქტურა</c:v>
                </c:pt>
                <c:pt idx="6">
                  <c:v>ჰოსპიტალური სერვისების ხარჯები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 formatCode="_(&quot;$&quot;* #,##0.00_);_(&quot;$&quot;* \(#,##0.00\);_(&quot;$&quot;* &quot;-&quot;??_);_(@_)">
                  <c:v>19684230</c:v>
                </c:pt>
                <c:pt idx="3" formatCode="_(&quot;$&quot;* #,##0.00_);_(&quot;$&quot;* \(#,##0.00\);_(&quot;$&quot;* &quot;-&quot;??_);_(@_)">
                  <c:v>1950593</c:v>
                </c:pt>
                <c:pt idx="4" formatCode="_(&quot;$&quot;* #,##0.00_);_(&quot;$&quot;* \(#,##0.00\);_(&quot;$&quot;* &quot;-&quot;??_);_(@_)">
                  <c:v>46500000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1F-41A4-B6FB-C3BDADEB3CA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70182944"/>
        <c:axId val="270177696"/>
      </c:barChart>
      <c:catAx>
        <c:axId val="27018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0177696"/>
        <c:crosses val="autoZero"/>
        <c:auto val="1"/>
        <c:lblAlgn val="ctr"/>
        <c:lblOffset val="100"/>
        <c:noMultiLvlLbl val="0"/>
      </c:catAx>
      <c:valAx>
        <c:axId val="270177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0182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7"/>
          <c:order val="7"/>
          <c:tx>
            <c:strRef>
              <c:f>Sheet1!$A$9</c:f>
              <c:strCache>
                <c:ptCount val="1"/>
                <c:pt idx="0">
                  <c:v>პროგნოზული დაფინანსება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80000"/>
                    <a:lumOff val="20000"/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lumMod val="80000"/>
                    <a:lumOff val="20000"/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80000"/>
                    <a:lumOff val="2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Sheet1!$B$9:$H$9</c:f>
              <c:numCache>
                <c:formatCode>_(* #,##0_);_(* \(#,##0\);_(* "-"??_);_(@_)</c:formatCode>
                <c:ptCount val="7"/>
                <c:pt idx="0">
                  <c:v>219327222</c:v>
                </c:pt>
                <c:pt idx="1">
                  <c:v>28740000</c:v>
                </c:pt>
                <c:pt idx="2">
                  <c:v>43108000</c:v>
                </c:pt>
                <c:pt idx="3">
                  <c:v>100000000</c:v>
                </c:pt>
                <c:pt idx="4">
                  <c:v>400000</c:v>
                </c:pt>
                <c:pt idx="5">
                  <c:v>4500000</c:v>
                </c:pt>
                <c:pt idx="6">
                  <c:v>600000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94C-4219-B141-5FC7E9C46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4"/>
        <c:axId val="490680224"/>
        <c:axId val="490685800"/>
      </c:barChar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პირადი დაცვის საშუალებები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Sheet1!$B$2:$H$2</c:f>
            </c:numRef>
          </c:val>
          <c:smooth val="0"/>
          <c:extLst>
            <c:ext xmlns:c16="http://schemas.microsoft.com/office/drawing/2014/chart" uri="{C3380CC4-5D6E-409C-BE32-E72D297353CC}">
              <c16:uniqueId val="{00000000-731F-41A4-B6FB-C3BDADEB3CA7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სუნთქვის აპარატები და ECMO</c:v>
                </c:pt>
              </c:strCache>
            </c:strRef>
          </c:tx>
          <c:spPr>
            <a:ln w="317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Sheet1!$B$3:$H$3</c:f>
            </c:numRef>
          </c:val>
          <c:smooth val="0"/>
          <c:extLst>
            <c:ext xmlns:c16="http://schemas.microsoft.com/office/drawing/2014/chart" uri="{C3380CC4-5D6E-409C-BE32-E72D297353CC}">
              <c16:uniqueId val="{00000001-731F-41A4-B6FB-C3BDADEB3CA7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სასწრაფოს მანქანები/აღჭურვილობა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Sheet1!$B$4:$H$4</c:f>
            </c:numRef>
          </c:val>
          <c:smooth val="0"/>
          <c:extLst>
            <c:ext xmlns:c16="http://schemas.microsoft.com/office/drawing/2014/chart" uri="{C3380CC4-5D6E-409C-BE32-E72D297353CC}">
              <c16:uniqueId val="{00000009-494C-4219-B141-5FC7E9C46F8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ლაბორატორია</c:v>
                </c:pt>
              </c:strCache>
            </c:strRef>
          </c:tx>
          <c:spPr>
            <a:ln w="31750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Sheet1!$B$5:$H$5</c:f>
            </c:numRef>
          </c:val>
          <c:smooth val="0"/>
          <c:extLst>
            <c:ext xmlns:c16="http://schemas.microsoft.com/office/drawing/2014/chart" uri="{C3380CC4-5D6E-409C-BE32-E72D297353CC}">
              <c16:uniqueId val="{0000000A-494C-4219-B141-5FC7E9C46F8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მრავალპროფილური ჰოსპიტალური ინფრასტრუქტურა და აღჭურვა </c:v>
                </c:pt>
              </c:strCache>
            </c:strRef>
          </c:tx>
          <c:spPr>
            <a:ln w="31750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Sheet1!$B$6:$H$6</c:f>
            </c:numRef>
          </c:val>
          <c:smooth val="0"/>
          <c:extLst>
            <c:ext xmlns:c16="http://schemas.microsoft.com/office/drawing/2014/chart" uri="{C3380CC4-5D6E-409C-BE32-E72D297353CC}">
              <c16:uniqueId val="{0000000B-494C-4219-B141-5FC7E9C46F8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პირველადი ჯანდაცვის ინფრასტრუქტურა</c:v>
                </c:pt>
              </c:strCache>
            </c:strRef>
          </c:tx>
          <c:spPr>
            <a:ln w="31750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Sheet1!$B$7:$H$7</c:f>
            </c:numRef>
          </c:val>
          <c:smooth val="0"/>
          <c:extLst>
            <c:ext xmlns:c16="http://schemas.microsoft.com/office/drawing/2014/chart" uri="{C3380CC4-5D6E-409C-BE32-E72D297353CC}">
              <c16:uniqueId val="{0000000C-494C-4219-B141-5FC7E9C46F8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ჰოსპიტალური სერვისების ხარჯები</c:v>
                </c:pt>
              </c:strCache>
            </c:strRef>
          </c:tx>
          <c:spPr>
            <a:ln w="31750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Sheet1!$B$8:$H$8</c:f>
            </c:numRef>
          </c:val>
          <c:smooth val="0"/>
          <c:extLst>
            <c:ext xmlns:c16="http://schemas.microsoft.com/office/drawing/2014/chart" uri="{C3380CC4-5D6E-409C-BE32-E72D297353CC}">
              <c16:uniqueId val="{0000000D-494C-4219-B141-5FC7E9C46F86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დონორის მიერ დაფარვის წილი</c:v>
                </c:pt>
              </c:strCache>
            </c:strRef>
          </c:tx>
          <c:spPr>
            <a:ln w="31750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dLbl>
              <c:idx val="5"/>
              <c:layout>
                <c:manualLayout>
                  <c:x val="1.2789847516087187E-2"/>
                  <c:y val="4.227053258325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494C-4219-B141-5FC7E9C46F86}"/>
                </c:ext>
              </c:extLst>
            </c:dLbl>
            <c:dLbl>
              <c:idx val="6"/>
              <c:layout>
                <c:manualLayout>
                  <c:x val="0"/>
                  <c:y val="2.4865019166622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494C-4219-B141-5FC7E9C46F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Sheet1!$B$10:$H$10</c:f>
              <c:numCache>
                <c:formatCode>0%</c:formatCode>
                <c:ptCount val="7"/>
                <c:pt idx="1">
                  <c:v>0.13103708576585171</c:v>
                </c:pt>
                <c:pt idx="2">
                  <c:v>0.19654650985366512</c:v>
                </c:pt>
                <c:pt idx="3">
                  <c:v>0.45593975562230937</c:v>
                </c:pt>
                <c:pt idx="4" formatCode="0.0%">
                  <c:v>1.8237590224892376E-3</c:v>
                </c:pt>
                <c:pt idx="5">
                  <c:v>2.0517289003003921E-2</c:v>
                </c:pt>
                <c:pt idx="6" formatCode="0.0%">
                  <c:v>2.7356385337338565E-3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494C-4219-B141-5FC7E9C46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6768304"/>
        <c:axId val="476767976"/>
      </c:lineChart>
      <c:valAx>
        <c:axId val="490685800"/>
        <c:scaling>
          <c:orientation val="minMax"/>
        </c:scaling>
        <c:delete val="0"/>
        <c:axPos val="r"/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0680224"/>
        <c:crosses val="max"/>
        <c:crossBetween val="between"/>
      </c:valAx>
      <c:catAx>
        <c:axId val="490680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0685800"/>
        <c:crosses val="autoZero"/>
        <c:auto val="1"/>
        <c:lblAlgn val="ctr"/>
        <c:lblOffset val="100"/>
        <c:noMultiLvlLbl val="0"/>
      </c:catAx>
      <c:valAx>
        <c:axId val="47676797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768304"/>
        <c:crosses val="autoZero"/>
        <c:crossBetween val="between"/>
      </c:valAx>
      <c:catAx>
        <c:axId val="4767683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67679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08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B1019E-CF1C-4DA8-B01C-A8AFC2009230}" type="doc">
      <dgm:prSet loTypeId="urn:microsoft.com/office/officeart/2008/layout/PictureAccentList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456D35D-095E-496F-9789-9FF9270483FE}">
      <dgm:prSet phldrT="[Text]" custT="1"/>
      <dgm:spPr/>
      <dgm:t>
        <a:bodyPr/>
        <a:lstStyle/>
        <a:p>
          <a:r>
            <a:rPr lang="ka-GE" sz="3200" dirty="0" smtClean="0"/>
            <a:t>პრიოტეტული სფეროები</a:t>
          </a:r>
          <a:endParaRPr lang="en-US" sz="3200" dirty="0"/>
        </a:p>
      </dgm:t>
    </dgm:pt>
    <dgm:pt modelId="{A0980215-0F92-49DC-9FB8-955338C1BC09}" type="parTrans" cxnId="{FB36A92A-890F-42E3-AA88-2A1B47419286}">
      <dgm:prSet/>
      <dgm:spPr/>
      <dgm:t>
        <a:bodyPr/>
        <a:lstStyle/>
        <a:p>
          <a:endParaRPr lang="en-US" sz="1400"/>
        </a:p>
      </dgm:t>
    </dgm:pt>
    <dgm:pt modelId="{85B8C2A7-C56B-4728-8D3D-0AE2D8BF1A6B}" type="sibTrans" cxnId="{FB36A92A-890F-42E3-AA88-2A1B47419286}">
      <dgm:prSet/>
      <dgm:spPr/>
      <dgm:t>
        <a:bodyPr/>
        <a:lstStyle/>
        <a:p>
          <a:endParaRPr lang="en-US" sz="1400"/>
        </a:p>
      </dgm:t>
    </dgm:pt>
    <dgm:pt modelId="{9EFFC464-8C4A-4C51-A422-B32F4C806121}">
      <dgm:prSet phldrT="[Text]" custT="1"/>
      <dgm:spPr/>
      <dgm:t>
        <a:bodyPr/>
        <a:lstStyle/>
        <a:p>
          <a:r>
            <a:rPr lang="ka-GE" sz="1400" dirty="0" smtClean="0"/>
            <a:t>სახელმწიფო ჰოსპიტალური ქსელის შენობები და აღჭურვა: ლისი, </a:t>
          </a:r>
          <a:r>
            <a:rPr lang="ka-GE" sz="1400" dirty="0" smtClean="0"/>
            <a:t>რესპუბლიკური</a:t>
          </a:r>
          <a:r>
            <a:rPr lang="en-US" sz="1400" dirty="0" smtClean="0"/>
            <a:t>-</a:t>
          </a:r>
          <a:r>
            <a:rPr lang="ka-GE" sz="1400" dirty="0" smtClean="0"/>
            <a:t>ევროპის საინვესტიციო ბანკი</a:t>
          </a:r>
          <a:endParaRPr lang="en-US" sz="1400" dirty="0"/>
        </a:p>
      </dgm:t>
    </dgm:pt>
    <dgm:pt modelId="{0496434E-ADF2-4ACD-906B-ACA3143EFA3A}" type="parTrans" cxnId="{D21C057E-5B50-43F4-BF01-3C9A43D0E424}">
      <dgm:prSet/>
      <dgm:spPr/>
      <dgm:t>
        <a:bodyPr/>
        <a:lstStyle/>
        <a:p>
          <a:endParaRPr lang="en-US" sz="1400"/>
        </a:p>
      </dgm:t>
    </dgm:pt>
    <dgm:pt modelId="{986EF1D4-7DB2-4E68-83E5-BE71B44EAB42}" type="sibTrans" cxnId="{D21C057E-5B50-43F4-BF01-3C9A43D0E424}">
      <dgm:prSet/>
      <dgm:spPr/>
      <dgm:t>
        <a:bodyPr/>
        <a:lstStyle/>
        <a:p>
          <a:endParaRPr lang="en-US" sz="1400"/>
        </a:p>
      </dgm:t>
    </dgm:pt>
    <dgm:pt modelId="{19A92182-06FA-4A41-AEB8-B43431DA0154}">
      <dgm:prSet phldrT="[Text]" custT="1"/>
      <dgm:spPr/>
      <dgm:t>
        <a:bodyPr/>
        <a:lstStyle/>
        <a:p>
          <a:r>
            <a:rPr lang="ka-GE" sz="1400" dirty="0" smtClean="0"/>
            <a:t>რეგულირების სააგენტოს მატერიალურ ტექნიკური ბაზის გაძლიერება, აღჭურვა ავტომობილებით და საინფორმაციო ტექნოლოგიებით ინფექციის კონტროლის მონიტორინგის </a:t>
          </a:r>
          <a:r>
            <a:rPr lang="ka-GE" sz="1400" dirty="0" smtClean="0"/>
            <a:t>გაძლიერებისთვის (მსოფლიო ბანკის სესხი)</a:t>
          </a:r>
          <a:endParaRPr lang="en-US" sz="1400" dirty="0"/>
        </a:p>
      </dgm:t>
    </dgm:pt>
    <dgm:pt modelId="{8E110F6D-D6B1-4AD4-B8B7-EA09DB424B42}" type="parTrans" cxnId="{ED481571-6745-420F-9BF5-C8A7CF439A78}">
      <dgm:prSet/>
      <dgm:spPr/>
      <dgm:t>
        <a:bodyPr/>
        <a:lstStyle/>
        <a:p>
          <a:endParaRPr lang="en-US" sz="1400"/>
        </a:p>
      </dgm:t>
    </dgm:pt>
    <dgm:pt modelId="{445F6BFF-7B54-459F-B69A-EF15A4A32ABA}" type="sibTrans" cxnId="{ED481571-6745-420F-9BF5-C8A7CF439A78}">
      <dgm:prSet/>
      <dgm:spPr/>
      <dgm:t>
        <a:bodyPr/>
        <a:lstStyle/>
        <a:p>
          <a:endParaRPr lang="en-US" sz="1400"/>
        </a:p>
      </dgm:t>
    </dgm:pt>
    <dgm:pt modelId="{677C4AF0-5C98-4419-825B-54CFC2884BDF}">
      <dgm:prSet phldrT="[Text]" custT="1"/>
      <dgm:spPr/>
      <dgm:t>
        <a:bodyPr/>
        <a:lstStyle/>
        <a:p>
          <a:r>
            <a:rPr lang="ka-GE" sz="1400" dirty="0" smtClean="0"/>
            <a:t>ინფექციური საავადმყოფოს </a:t>
          </a:r>
          <a:r>
            <a:rPr lang="ka-GE" sz="1400" dirty="0" smtClean="0"/>
            <a:t>შენობა-აღჭურვილობა და რემონტი </a:t>
          </a:r>
          <a:endParaRPr lang="en-US" sz="1400" dirty="0"/>
        </a:p>
      </dgm:t>
    </dgm:pt>
    <dgm:pt modelId="{66BFDE32-3FB3-4136-8B6F-F0524FEFEF5D}" type="parTrans" cxnId="{BFDFFCC7-9C37-424C-BDFA-64637032B512}">
      <dgm:prSet/>
      <dgm:spPr/>
      <dgm:t>
        <a:bodyPr/>
        <a:lstStyle/>
        <a:p>
          <a:endParaRPr lang="en-US" sz="1400"/>
        </a:p>
      </dgm:t>
    </dgm:pt>
    <dgm:pt modelId="{6A8A9F39-50E1-470D-8FCA-29C6E87E27EC}" type="sibTrans" cxnId="{BFDFFCC7-9C37-424C-BDFA-64637032B512}">
      <dgm:prSet/>
      <dgm:spPr/>
      <dgm:t>
        <a:bodyPr/>
        <a:lstStyle/>
        <a:p>
          <a:endParaRPr lang="en-US" sz="1400"/>
        </a:p>
      </dgm:t>
    </dgm:pt>
    <dgm:pt modelId="{A28B8A3B-4DD7-4B3C-8CC4-99CA2E4D3575}">
      <dgm:prSet phldrT="[Text]" custT="1"/>
      <dgm:spPr/>
      <dgm:t>
        <a:bodyPr/>
        <a:lstStyle/>
        <a:p>
          <a:r>
            <a:rPr lang="ka-GE" sz="1400" dirty="0" smtClean="0"/>
            <a:t>კლინიკური შემთხვევების რეგისტრი; პერსონალის ტრენინიგი, </a:t>
          </a:r>
          <a:r>
            <a:rPr lang="ka-GE" sz="1400" dirty="0" smtClean="0"/>
            <a:t>კვლევებშო მონაწილეობა -</a:t>
          </a:r>
          <a:r>
            <a:rPr lang="ru-RU" sz="1400" dirty="0" smtClean="0"/>
            <a:t> </a:t>
          </a:r>
          <a:r>
            <a:rPr lang="en-US" sz="1400" dirty="0" smtClean="0"/>
            <a:t>UNDP</a:t>
          </a:r>
          <a:r>
            <a:rPr lang="ka-GE" sz="1400" dirty="0" smtClean="0"/>
            <a:t> </a:t>
          </a:r>
          <a:endParaRPr lang="en-US" sz="1400" dirty="0"/>
        </a:p>
      </dgm:t>
    </dgm:pt>
    <dgm:pt modelId="{B497156E-0C4B-4483-8F19-3B9A0ABD034A}" type="parTrans" cxnId="{E21B091F-0242-4634-93A8-1E19F0CF387E}">
      <dgm:prSet/>
      <dgm:spPr/>
      <dgm:t>
        <a:bodyPr/>
        <a:lstStyle/>
        <a:p>
          <a:endParaRPr lang="en-US" sz="1400"/>
        </a:p>
      </dgm:t>
    </dgm:pt>
    <dgm:pt modelId="{F436E75D-8A89-431F-9243-8BA2B76699DA}" type="sibTrans" cxnId="{E21B091F-0242-4634-93A8-1E19F0CF387E}">
      <dgm:prSet/>
      <dgm:spPr/>
      <dgm:t>
        <a:bodyPr/>
        <a:lstStyle/>
        <a:p>
          <a:endParaRPr lang="en-US" sz="1400"/>
        </a:p>
      </dgm:t>
    </dgm:pt>
    <dgm:pt modelId="{B3442F60-5822-49B4-BE15-72B5D822CCB3}" type="pres">
      <dgm:prSet presAssocID="{09B1019E-CF1C-4DA8-B01C-A8AFC200923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47C5330-54B3-4404-80F3-F16A5CE7C845}" type="pres">
      <dgm:prSet presAssocID="{1456D35D-095E-496F-9789-9FF9270483FE}" presName="root" presStyleCnt="0">
        <dgm:presLayoutVars>
          <dgm:chMax/>
          <dgm:chPref val="4"/>
        </dgm:presLayoutVars>
      </dgm:prSet>
      <dgm:spPr/>
    </dgm:pt>
    <dgm:pt modelId="{DAEA4A9A-CF8A-48E2-BFE2-5EDC071E79E3}" type="pres">
      <dgm:prSet presAssocID="{1456D35D-095E-496F-9789-9FF9270483FE}" presName="rootComposite" presStyleCnt="0">
        <dgm:presLayoutVars/>
      </dgm:prSet>
      <dgm:spPr/>
    </dgm:pt>
    <dgm:pt modelId="{BB88A748-44E6-4671-9879-65C58D9301E2}" type="pres">
      <dgm:prSet presAssocID="{1456D35D-095E-496F-9789-9FF9270483FE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3795B6D0-2635-4947-A2B7-B27DE73FA789}" type="pres">
      <dgm:prSet presAssocID="{1456D35D-095E-496F-9789-9FF9270483FE}" presName="childShape" presStyleCnt="0">
        <dgm:presLayoutVars>
          <dgm:chMax val="0"/>
          <dgm:chPref val="0"/>
        </dgm:presLayoutVars>
      </dgm:prSet>
      <dgm:spPr/>
    </dgm:pt>
    <dgm:pt modelId="{02679B69-FE52-48B4-9495-EEC5B5179EDA}" type="pres">
      <dgm:prSet presAssocID="{9EFFC464-8C4A-4C51-A422-B32F4C806121}" presName="childComposite" presStyleCnt="0">
        <dgm:presLayoutVars>
          <dgm:chMax val="0"/>
          <dgm:chPref val="0"/>
        </dgm:presLayoutVars>
      </dgm:prSet>
      <dgm:spPr/>
    </dgm:pt>
    <dgm:pt modelId="{2FD20E96-6E39-41B0-9CA6-93106B6943BC}" type="pres">
      <dgm:prSet presAssocID="{9EFFC464-8C4A-4C51-A422-B32F4C806121}" presName="Imag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03D6DFC6-5F0B-43F4-AC2B-06E6D2E3C022}" type="pres">
      <dgm:prSet presAssocID="{9EFFC464-8C4A-4C51-A422-B32F4C806121}" presName="childText" presStyleLbl="l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13A5FB-F9B2-47D2-895B-7CCACD6F1656}" type="pres">
      <dgm:prSet presAssocID="{19A92182-06FA-4A41-AEB8-B43431DA0154}" presName="childComposite" presStyleCnt="0">
        <dgm:presLayoutVars>
          <dgm:chMax val="0"/>
          <dgm:chPref val="0"/>
        </dgm:presLayoutVars>
      </dgm:prSet>
      <dgm:spPr/>
    </dgm:pt>
    <dgm:pt modelId="{3440CE45-62DC-4588-8D24-B862B6031C88}" type="pres">
      <dgm:prSet presAssocID="{19A92182-06FA-4A41-AEB8-B43431DA0154}" presName="Image" presStyleLbl="nod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CF3509C-2639-44F3-8F9B-C8D9148A4E58}" type="pres">
      <dgm:prSet presAssocID="{19A92182-06FA-4A41-AEB8-B43431DA0154}" presName="childText" presStyleLbl="l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38EE4A-20AA-424D-8379-C37EF65AB942}" type="pres">
      <dgm:prSet presAssocID="{677C4AF0-5C98-4419-825B-54CFC2884BDF}" presName="childComposite" presStyleCnt="0">
        <dgm:presLayoutVars>
          <dgm:chMax val="0"/>
          <dgm:chPref val="0"/>
        </dgm:presLayoutVars>
      </dgm:prSet>
      <dgm:spPr/>
    </dgm:pt>
    <dgm:pt modelId="{F20C94A2-4E61-4059-A043-C7A48801D157}" type="pres">
      <dgm:prSet presAssocID="{677C4AF0-5C98-4419-825B-54CFC2884BDF}" presName="Image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</dgm:pt>
    <dgm:pt modelId="{BFE163AF-9550-457E-B188-A607E05B907D}" type="pres">
      <dgm:prSet presAssocID="{677C4AF0-5C98-4419-825B-54CFC2884BDF}" presName="childText" presStyleLbl="l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37406B-0523-4D40-97B4-250D354FE0E9}" type="pres">
      <dgm:prSet presAssocID="{A28B8A3B-4DD7-4B3C-8CC4-99CA2E4D3575}" presName="childComposite" presStyleCnt="0">
        <dgm:presLayoutVars>
          <dgm:chMax val="0"/>
          <dgm:chPref val="0"/>
        </dgm:presLayoutVars>
      </dgm:prSet>
      <dgm:spPr/>
    </dgm:pt>
    <dgm:pt modelId="{F6EA9932-FF8D-4553-BBF9-B5B110DC4CAB}" type="pres">
      <dgm:prSet presAssocID="{A28B8A3B-4DD7-4B3C-8CC4-99CA2E4D3575}" presName="Image" presStyleLbl="node1" presStyleIdx="3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27988DC-9AFC-4E6E-AD7C-6C245FA51203}" type="pres">
      <dgm:prSet presAssocID="{A28B8A3B-4DD7-4B3C-8CC4-99CA2E4D3575}" presName="childText" presStyleLbl="l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1E9263-26D0-47A5-9B80-B74F7A7809EF}" type="presOf" srcId="{19A92182-06FA-4A41-AEB8-B43431DA0154}" destId="{2CF3509C-2639-44F3-8F9B-C8D9148A4E58}" srcOrd="0" destOrd="0" presId="urn:microsoft.com/office/officeart/2008/layout/PictureAccentList"/>
    <dgm:cxn modelId="{BFDFFCC7-9C37-424C-BDFA-64637032B512}" srcId="{1456D35D-095E-496F-9789-9FF9270483FE}" destId="{677C4AF0-5C98-4419-825B-54CFC2884BDF}" srcOrd="2" destOrd="0" parTransId="{66BFDE32-3FB3-4136-8B6F-F0524FEFEF5D}" sibTransId="{6A8A9F39-50E1-470D-8FCA-29C6E87E27EC}"/>
    <dgm:cxn modelId="{D21C057E-5B50-43F4-BF01-3C9A43D0E424}" srcId="{1456D35D-095E-496F-9789-9FF9270483FE}" destId="{9EFFC464-8C4A-4C51-A422-B32F4C806121}" srcOrd="0" destOrd="0" parTransId="{0496434E-ADF2-4ACD-906B-ACA3143EFA3A}" sibTransId="{986EF1D4-7DB2-4E68-83E5-BE71B44EAB42}"/>
    <dgm:cxn modelId="{ED481571-6745-420F-9BF5-C8A7CF439A78}" srcId="{1456D35D-095E-496F-9789-9FF9270483FE}" destId="{19A92182-06FA-4A41-AEB8-B43431DA0154}" srcOrd="1" destOrd="0" parTransId="{8E110F6D-D6B1-4AD4-B8B7-EA09DB424B42}" sibTransId="{445F6BFF-7B54-459F-B69A-EF15A4A32ABA}"/>
    <dgm:cxn modelId="{4C7A180F-7FD3-461D-A4F0-FE294A117F1F}" type="presOf" srcId="{A28B8A3B-4DD7-4B3C-8CC4-99CA2E4D3575}" destId="{127988DC-9AFC-4E6E-AD7C-6C245FA51203}" srcOrd="0" destOrd="0" presId="urn:microsoft.com/office/officeart/2008/layout/PictureAccentList"/>
    <dgm:cxn modelId="{FB36A92A-890F-42E3-AA88-2A1B47419286}" srcId="{09B1019E-CF1C-4DA8-B01C-A8AFC2009230}" destId="{1456D35D-095E-496F-9789-9FF9270483FE}" srcOrd="0" destOrd="0" parTransId="{A0980215-0F92-49DC-9FB8-955338C1BC09}" sibTransId="{85B8C2A7-C56B-4728-8D3D-0AE2D8BF1A6B}"/>
    <dgm:cxn modelId="{5E606BE2-90DE-45F2-9E59-447BA2F2B0AA}" type="presOf" srcId="{9EFFC464-8C4A-4C51-A422-B32F4C806121}" destId="{03D6DFC6-5F0B-43F4-AC2B-06E6D2E3C022}" srcOrd="0" destOrd="0" presId="urn:microsoft.com/office/officeart/2008/layout/PictureAccentList"/>
    <dgm:cxn modelId="{E21B091F-0242-4634-93A8-1E19F0CF387E}" srcId="{1456D35D-095E-496F-9789-9FF9270483FE}" destId="{A28B8A3B-4DD7-4B3C-8CC4-99CA2E4D3575}" srcOrd="3" destOrd="0" parTransId="{B497156E-0C4B-4483-8F19-3B9A0ABD034A}" sibTransId="{F436E75D-8A89-431F-9243-8BA2B76699DA}"/>
    <dgm:cxn modelId="{84E725F0-64E2-452D-BAA9-1367E283A1B6}" type="presOf" srcId="{1456D35D-095E-496F-9789-9FF9270483FE}" destId="{BB88A748-44E6-4671-9879-65C58D9301E2}" srcOrd="0" destOrd="0" presId="urn:microsoft.com/office/officeart/2008/layout/PictureAccentList"/>
    <dgm:cxn modelId="{BC94812C-7867-452D-80A0-3C03FD8DDBCD}" type="presOf" srcId="{677C4AF0-5C98-4419-825B-54CFC2884BDF}" destId="{BFE163AF-9550-457E-B188-A607E05B907D}" srcOrd="0" destOrd="0" presId="urn:microsoft.com/office/officeart/2008/layout/PictureAccentList"/>
    <dgm:cxn modelId="{4AAA9B2B-F48E-40CB-9C5D-EC06D8FF2733}" type="presOf" srcId="{09B1019E-CF1C-4DA8-B01C-A8AFC2009230}" destId="{B3442F60-5822-49B4-BE15-72B5D822CCB3}" srcOrd="0" destOrd="0" presId="urn:microsoft.com/office/officeart/2008/layout/PictureAccentList"/>
    <dgm:cxn modelId="{C41D5C25-1BCB-438E-B192-2ED813A785BA}" type="presParOf" srcId="{B3442F60-5822-49B4-BE15-72B5D822CCB3}" destId="{E47C5330-54B3-4404-80F3-F16A5CE7C845}" srcOrd="0" destOrd="0" presId="urn:microsoft.com/office/officeart/2008/layout/PictureAccentList"/>
    <dgm:cxn modelId="{AEF0C352-C03C-45F3-AF36-A9A18AF81279}" type="presParOf" srcId="{E47C5330-54B3-4404-80F3-F16A5CE7C845}" destId="{DAEA4A9A-CF8A-48E2-BFE2-5EDC071E79E3}" srcOrd="0" destOrd="0" presId="urn:microsoft.com/office/officeart/2008/layout/PictureAccentList"/>
    <dgm:cxn modelId="{45A7CC3E-653C-4299-B34A-B7FAC65FF0CB}" type="presParOf" srcId="{DAEA4A9A-CF8A-48E2-BFE2-5EDC071E79E3}" destId="{BB88A748-44E6-4671-9879-65C58D9301E2}" srcOrd="0" destOrd="0" presId="urn:microsoft.com/office/officeart/2008/layout/PictureAccentList"/>
    <dgm:cxn modelId="{DFFB6E0A-C987-409E-A878-E070C06CDB27}" type="presParOf" srcId="{E47C5330-54B3-4404-80F3-F16A5CE7C845}" destId="{3795B6D0-2635-4947-A2B7-B27DE73FA789}" srcOrd="1" destOrd="0" presId="urn:microsoft.com/office/officeart/2008/layout/PictureAccentList"/>
    <dgm:cxn modelId="{EEE559C7-D326-4C37-94DE-C1BE9EDEE5BF}" type="presParOf" srcId="{3795B6D0-2635-4947-A2B7-B27DE73FA789}" destId="{02679B69-FE52-48B4-9495-EEC5B5179EDA}" srcOrd="0" destOrd="0" presId="urn:microsoft.com/office/officeart/2008/layout/PictureAccentList"/>
    <dgm:cxn modelId="{7BF18817-EEC5-4187-8DC4-4F9A1B3CDA83}" type="presParOf" srcId="{02679B69-FE52-48B4-9495-EEC5B5179EDA}" destId="{2FD20E96-6E39-41B0-9CA6-93106B6943BC}" srcOrd="0" destOrd="0" presId="urn:microsoft.com/office/officeart/2008/layout/PictureAccentList"/>
    <dgm:cxn modelId="{3EF2C672-BBEB-4714-A894-CFBBE8A4EE07}" type="presParOf" srcId="{02679B69-FE52-48B4-9495-EEC5B5179EDA}" destId="{03D6DFC6-5F0B-43F4-AC2B-06E6D2E3C022}" srcOrd="1" destOrd="0" presId="urn:microsoft.com/office/officeart/2008/layout/PictureAccentList"/>
    <dgm:cxn modelId="{38AECB78-59E8-445A-BEE8-ADB4E351CE2E}" type="presParOf" srcId="{3795B6D0-2635-4947-A2B7-B27DE73FA789}" destId="{8C13A5FB-F9B2-47D2-895B-7CCACD6F1656}" srcOrd="1" destOrd="0" presId="urn:microsoft.com/office/officeart/2008/layout/PictureAccentList"/>
    <dgm:cxn modelId="{918A567B-3467-4020-B864-4E859CC57ECC}" type="presParOf" srcId="{8C13A5FB-F9B2-47D2-895B-7CCACD6F1656}" destId="{3440CE45-62DC-4588-8D24-B862B6031C88}" srcOrd="0" destOrd="0" presId="urn:microsoft.com/office/officeart/2008/layout/PictureAccentList"/>
    <dgm:cxn modelId="{5E18AFD4-D0FE-4ADA-84C8-6F3D8477FC1F}" type="presParOf" srcId="{8C13A5FB-F9B2-47D2-895B-7CCACD6F1656}" destId="{2CF3509C-2639-44F3-8F9B-C8D9148A4E58}" srcOrd="1" destOrd="0" presId="urn:microsoft.com/office/officeart/2008/layout/PictureAccentList"/>
    <dgm:cxn modelId="{E6A0820D-188B-44B6-8519-57E982293C99}" type="presParOf" srcId="{3795B6D0-2635-4947-A2B7-B27DE73FA789}" destId="{C738EE4A-20AA-424D-8379-C37EF65AB942}" srcOrd="2" destOrd="0" presId="urn:microsoft.com/office/officeart/2008/layout/PictureAccentList"/>
    <dgm:cxn modelId="{207BEE2A-9679-4B79-B55D-690575B7171C}" type="presParOf" srcId="{C738EE4A-20AA-424D-8379-C37EF65AB942}" destId="{F20C94A2-4E61-4059-A043-C7A48801D157}" srcOrd="0" destOrd="0" presId="urn:microsoft.com/office/officeart/2008/layout/PictureAccentList"/>
    <dgm:cxn modelId="{9B0C958C-DA1C-4811-81B3-0530303B0970}" type="presParOf" srcId="{C738EE4A-20AA-424D-8379-C37EF65AB942}" destId="{BFE163AF-9550-457E-B188-A607E05B907D}" srcOrd="1" destOrd="0" presId="urn:microsoft.com/office/officeart/2008/layout/PictureAccentList"/>
    <dgm:cxn modelId="{460445EC-CF03-4229-9671-32E89E39EC73}" type="presParOf" srcId="{3795B6D0-2635-4947-A2B7-B27DE73FA789}" destId="{DC37406B-0523-4D40-97B4-250D354FE0E9}" srcOrd="3" destOrd="0" presId="urn:microsoft.com/office/officeart/2008/layout/PictureAccentList"/>
    <dgm:cxn modelId="{574E263C-6C71-46D6-BB53-EDCCB221655B}" type="presParOf" srcId="{DC37406B-0523-4D40-97B4-250D354FE0E9}" destId="{F6EA9932-FF8D-4553-BBF9-B5B110DC4CAB}" srcOrd="0" destOrd="0" presId="urn:microsoft.com/office/officeart/2008/layout/PictureAccentList"/>
    <dgm:cxn modelId="{53C9E4A9-54F3-4ADD-B845-32BBE4AD62EF}" type="presParOf" srcId="{DC37406B-0523-4D40-97B4-250D354FE0E9}" destId="{127988DC-9AFC-4E6E-AD7C-6C245FA51203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8A748-44E6-4671-9879-65C58D9301E2}">
      <dsp:nvSpPr>
        <dsp:cNvPr id="0" name=""/>
        <dsp:cNvSpPr/>
      </dsp:nvSpPr>
      <dsp:spPr>
        <a:xfrm>
          <a:off x="1095526" y="1262"/>
          <a:ext cx="5681359" cy="9615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200" kern="1200" dirty="0" smtClean="0"/>
            <a:t>პრიოტეტული სფეროები</a:t>
          </a:r>
          <a:endParaRPr lang="en-US" sz="3200" kern="1200" dirty="0"/>
        </a:p>
      </dsp:txBody>
      <dsp:txXfrm>
        <a:off x="1123687" y="29423"/>
        <a:ext cx="5625037" cy="905178"/>
      </dsp:txXfrm>
    </dsp:sp>
    <dsp:sp modelId="{2FD20E96-6E39-41B0-9CA6-93106B6943BC}">
      <dsp:nvSpPr>
        <dsp:cNvPr id="0" name=""/>
        <dsp:cNvSpPr/>
      </dsp:nvSpPr>
      <dsp:spPr>
        <a:xfrm>
          <a:off x="1095526" y="1135832"/>
          <a:ext cx="961500" cy="961500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3D6DFC6-5F0B-43F4-AC2B-06E6D2E3C022}">
      <dsp:nvSpPr>
        <dsp:cNvPr id="0" name=""/>
        <dsp:cNvSpPr/>
      </dsp:nvSpPr>
      <dsp:spPr>
        <a:xfrm>
          <a:off x="2114716" y="1135832"/>
          <a:ext cx="4662169" cy="96150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სახელმწიფო ჰოსპიტალური ქსელის შენობები და აღჭურვა: ლისი, </a:t>
          </a:r>
          <a:r>
            <a:rPr lang="ka-GE" sz="1400" kern="1200" dirty="0" smtClean="0"/>
            <a:t>რესპუბლიკური</a:t>
          </a:r>
          <a:r>
            <a:rPr lang="en-US" sz="1400" kern="1200" dirty="0" smtClean="0"/>
            <a:t>-</a:t>
          </a:r>
          <a:r>
            <a:rPr lang="ka-GE" sz="1400" kern="1200" dirty="0" smtClean="0"/>
            <a:t>ევროპის საინვესტიციო ბანკი</a:t>
          </a:r>
          <a:endParaRPr lang="en-US" sz="1400" kern="1200" dirty="0"/>
        </a:p>
      </dsp:txBody>
      <dsp:txXfrm>
        <a:off x="2161661" y="1182777"/>
        <a:ext cx="4568279" cy="867610"/>
      </dsp:txXfrm>
    </dsp:sp>
    <dsp:sp modelId="{3440CE45-62DC-4588-8D24-B862B6031C88}">
      <dsp:nvSpPr>
        <dsp:cNvPr id="0" name=""/>
        <dsp:cNvSpPr/>
      </dsp:nvSpPr>
      <dsp:spPr>
        <a:xfrm>
          <a:off x="1095526" y="2212713"/>
          <a:ext cx="961500" cy="961500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CF3509C-2639-44F3-8F9B-C8D9148A4E58}">
      <dsp:nvSpPr>
        <dsp:cNvPr id="0" name=""/>
        <dsp:cNvSpPr/>
      </dsp:nvSpPr>
      <dsp:spPr>
        <a:xfrm>
          <a:off x="2114716" y="2212713"/>
          <a:ext cx="4662169" cy="96150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რეგულირების სააგენტოს მატერიალურ ტექნიკური ბაზის გაძლიერება, აღჭურვა ავტომობილებით და საინფორმაციო ტექნოლოგიებით ინფექციის კონტროლის მონიტორინგის </a:t>
          </a:r>
          <a:r>
            <a:rPr lang="ka-GE" sz="1400" kern="1200" dirty="0" smtClean="0"/>
            <a:t>გაძლიერებისთვის (მსოფლიო ბანკის სესხი)</a:t>
          </a:r>
          <a:endParaRPr lang="en-US" sz="1400" kern="1200" dirty="0"/>
        </a:p>
      </dsp:txBody>
      <dsp:txXfrm>
        <a:off x="2161661" y="2259658"/>
        <a:ext cx="4568279" cy="867610"/>
      </dsp:txXfrm>
    </dsp:sp>
    <dsp:sp modelId="{F20C94A2-4E61-4059-A043-C7A48801D157}">
      <dsp:nvSpPr>
        <dsp:cNvPr id="0" name=""/>
        <dsp:cNvSpPr/>
      </dsp:nvSpPr>
      <dsp:spPr>
        <a:xfrm>
          <a:off x="1095526" y="3289593"/>
          <a:ext cx="961500" cy="961500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FE163AF-9550-457E-B188-A607E05B907D}">
      <dsp:nvSpPr>
        <dsp:cNvPr id="0" name=""/>
        <dsp:cNvSpPr/>
      </dsp:nvSpPr>
      <dsp:spPr>
        <a:xfrm>
          <a:off x="2114716" y="3289593"/>
          <a:ext cx="4662169" cy="96150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ინფექციური საავადმყოფოს </a:t>
          </a:r>
          <a:r>
            <a:rPr lang="ka-GE" sz="1400" kern="1200" dirty="0" smtClean="0"/>
            <a:t>შენობა-აღჭურვილობა და რემონტი </a:t>
          </a:r>
          <a:endParaRPr lang="en-US" sz="1400" kern="1200" dirty="0"/>
        </a:p>
      </dsp:txBody>
      <dsp:txXfrm>
        <a:off x="2161661" y="3336538"/>
        <a:ext cx="4568279" cy="867610"/>
      </dsp:txXfrm>
    </dsp:sp>
    <dsp:sp modelId="{F6EA9932-FF8D-4553-BBF9-B5B110DC4CAB}">
      <dsp:nvSpPr>
        <dsp:cNvPr id="0" name=""/>
        <dsp:cNvSpPr/>
      </dsp:nvSpPr>
      <dsp:spPr>
        <a:xfrm>
          <a:off x="1095526" y="4366474"/>
          <a:ext cx="961500" cy="961500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27988DC-9AFC-4E6E-AD7C-6C245FA51203}">
      <dsp:nvSpPr>
        <dsp:cNvPr id="0" name=""/>
        <dsp:cNvSpPr/>
      </dsp:nvSpPr>
      <dsp:spPr>
        <a:xfrm>
          <a:off x="2114716" y="4366474"/>
          <a:ext cx="4662169" cy="96150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კლინიკური შემთხვევების რეგისტრი; პერსონალის ტრენინიგი, </a:t>
          </a:r>
          <a:r>
            <a:rPr lang="ka-GE" sz="1400" kern="1200" dirty="0" smtClean="0"/>
            <a:t>კვლევებშო მონაწილეობა -</a:t>
          </a:r>
          <a:r>
            <a:rPr lang="ru-RU" sz="1400" kern="1200" dirty="0" smtClean="0"/>
            <a:t> </a:t>
          </a:r>
          <a:r>
            <a:rPr lang="en-US" sz="1400" kern="1200" dirty="0" smtClean="0"/>
            <a:t>UNDP</a:t>
          </a:r>
          <a:r>
            <a:rPr lang="ka-GE" sz="1400" kern="1200" dirty="0" smtClean="0"/>
            <a:t> </a:t>
          </a:r>
          <a:endParaRPr lang="en-US" sz="1400" kern="1200" dirty="0"/>
        </a:p>
      </dsp:txBody>
      <dsp:txXfrm>
        <a:off x="2161661" y="4413419"/>
        <a:ext cx="4568279" cy="867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16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0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7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3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9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8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3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48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0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077B7-E300-4B12-A737-09019BDB2DB6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8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099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კოვიდის პასუხში დონორების დახმარება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ეპიდემიის მართვა და ჯანდაცვის სისტემების გაძლიერება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267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ძირითადი საჭიროებები ეპიდემიაზე პასუხისა და ჯანდაცვის სექტორის გაძლიერების მიზნით</a:t>
            </a:r>
            <a:br>
              <a:rPr lang="ka-GE" sz="3600" dirty="0" smtClean="0"/>
            </a:br>
            <a:r>
              <a:rPr lang="ka-GE" sz="3600" dirty="0" smtClean="0">
                <a:solidFill>
                  <a:srgbClr val="C00000"/>
                </a:solidFill>
              </a:rPr>
              <a:t>სულ $219 327 222 </a:t>
            </a:r>
            <a:endParaRPr lang="en-US" sz="3600" dirty="0">
              <a:solidFill>
                <a:srgbClr val="C0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4350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4000" dirty="0" smtClean="0"/>
              <a:t>დაფინანსების წყაროები: </a:t>
            </a:r>
            <a:r>
              <a:rPr lang="ka-GE" sz="3600" dirty="0" smtClean="0"/>
              <a:t/>
            </a:r>
            <a:br>
              <a:rPr lang="ka-GE" sz="3600" dirty="0" smtClean="0"/>
            </a:br>
            <a:r>
              <a:rPr lang="ka-GE" sz="3600" dirty="0" smtClean="0"/>
              <a:t>(1) გრანტი $5,5 მლნ ; (2) სესხის სახით:$</a:t>
            </a:r>
            <a:r>
              <a:rPr lang="en-US" sz="3600" dirty="0" smtClean="0"/>
              <a:t>171</a:t>
            </a:r>
            <a:r>
              <a:rPr lang="ka-GE" sz="3600" dirty="0" smtClean="0"/>
              <a:t>,</a:t>
            </a:r>
            <a:r>
              <a:rPr lang="en-US" sz="3600" dirty="0" smtClean="0"/>
              <a:t>848</a:t>
            </a:r>
            <a:r>
              <a:rPr lang="ka-GE" sz="3600" dirty="0" smtClean="0"/>
              <a:t>.</a:t>
            </a:r>
            <a:r>
              <a:rPr lang="en-US" sz="3600" dirty="0" smtClean="0"/>
              <a:t>000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431074" y="1580606"/>
          <a:ext cx="10922726" cy="510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4688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9897"/>
            <a:ext cx="10515600" cy="1054917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1 კომპონენტი: ჯანდაცვა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> World Bank (28.7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</a:rPr>
              <a:t>mln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>) and AIIB (43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</a:rPr>
              <a:t>mln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>) </a:t>
            </a:r>
            <a:b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ქვეკომპონენტი: 1.1. შემთხვევების გამოვლენა და დადასტურება : </a:t>
            </a:r>
            <a:r>
              <a:rPr lang="ka-GE" sz="3900" b="1" dirty="0" smtClean="0"/>
              <a:t/>
            </a:r>
            <a:br>
              <a:rPr lang="ka-GE" sz="3900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17511"/>
            <a:ext cx="10515600" cy="4351338"/>
          </a:xfrm>
        </p:spPr>
        <p:txBody>
          <a:bodyPr>
            <a:normAutofit/>
          </a:bodyPr>
          <a:lstStyle/>
          <a:p>
            <a:pPr marL="457200" lvl="1" indent="0" fontAlgn="base">
              <a:buNone/>
            </a:pPr>
            <a:r>
              <a:rPr lang="ka-GE" sz="2800" dirty="0" smtClean="0"/>
              <a:t>მოიცავს საზოგადოებრივი ჯანმრთელობის დაცვის ლაბორატორიების გაძლიერებას: </a:t>
            </a:r>
          </a:p>
          <a:p>
            <a:pPr lvl="2" fontAlgn="base"/>
            <a:r>
              <a:rPr lang="ka-GE" sz="2800" dirty="0" smtClean="0"/>
              <a:t>ტესტებისა და სახარჯი მასალის დაფინანსება </a:t>
            </a:r>
          </a:p>
          <a:p>
            <a:pPr lvl="2" fontAlgn="base"/>
            <a:r>
              <a:rPr lang="ka-GE" sz="2800" dirty="0" smtClean="0"/>
              <a:t>პირადი დაცვის საშუალებები ლაბორატორიის თანამშრომლებისთვის </a:t>
            </a:r>
          </a:p>
          <a:p>
            <a:pPr lvl="2" fontAlgn="base"/>
            <a:r>
              <a:rPr lang="en-US" sz="2800" dirty="0" smtClean="0"/>
              <a:t>PCR </a:t>
            </a:r>
            <a:r>
              <a:rPr lang="ka-GE" sz="2800" dirty="0" smtClean="0"/>
              <a:t>ტესტირებისთვის აპარატურის შესყიდვა  </a:t>
            </a:r>
          </a:p>
          <a:p>
            <a:pPr lvl="2" fontAlgn="base"/>
            <a:r>
              <a:rPr lang="ka-GE" sz="2800" dirty="0" smtClean="0"/>
              <a:t>ტესტირების შესაძლებლობების გაზრდა დღეში სულ მცირე  1000-1200 კვლევამდე </a:t>
            </a:r>
          </a:p>
          <a:p>
            <a:pPr marL="457200" lvl="1" indent="0" fontAlgn="base">
              <a:buNone/>
            </a:pPr>
            <a:endParaRPr lang="ka-GE" sz="4000" dirty="0" smtClean="0"/>
          </a:p>
        </p:txBody>
      </p:sp>
    </p:spTree>
    <p:extLst>
      <p:ext uri="{BB962C8B-B14F-4D97-AF65-F5344CB8AC3E}">
        <p14:creationId xmlns:p14="http://schemas.microsoft.com/office/powerpoint/2010/main" val="238482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ka-GE" sz="3100" dirty="0">
                <a:solidFill>
                  <a:schemeClr val="accent1">
                    <a:lumMod val="50000"/>
                  </a:schemeClr>
                </a:solidFill>
              </a:rPr>
              <a:t>1 კომპონენტი: </a:t>
            </a: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ჯანდაცვა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> World Bank and AIIB </a:t>
            </a: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31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31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ka-GE" sz="3100" dirty="0" smtClean="0">
                <a:solidFill>
                  <a:schemeClr val="accent1">
                    <a:lumMod val="50000"/>
                  </a:schemeClr>
                </a:solidFill>
              </a:rPr>
              <a:t>ჯანდაცვა </a:t>
            </a:r>
            <a:r>
              <a:rPr lang="ka-GE" sz="3100" dirty="0">
                <a:solidFill>
                  <a:schemeClr val="accent1">
                    <a:lumMod val="50000"/>
                  </a:schemeClr>
                </a:solidFill>
              </a:rPr>
              <a:t>1.2. კოვიდის შემთხვევების მართვისთვის ჯანდაცვის სისტემის გაძ₾იერება </a:t>
            </a:r>
            <a:r>
              <a:rPr lang="ka-GE" sz="31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sz="31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ka-GE" sz="2400" dirty="0" smtClean="0"/>
              <a:t>პირადი დაცვის საშუალებები სამედიცინო პერსონალისთვის სამედიცინო დაწესებულებებაში და საკარანტინე სივრცეებში </a:t>
            </a:r>
          </a:p>
          <a:p>
            <a:pPr lvl="0" fontAlgn="base"/>
            <a:r>
              <a:rPr lang="ka-GE" sz="2400" dirty="0" smtClean="0"/>
              <a:t>აღჭურვილობა სახელმწიფო საკუთრებაში არსებული სამედიცინო დაწესებულებებისთვის მ.შ. რუხი და სხვ. </a:t>
            </a:r>
          </a:p>
          <a:p>
            <a:pPr lvl="0" fontAlgn="base"/>
            <a:r>
              <a:rPr lang="ka-GE" sz="2400" dirty="0" smtClean="0"/>
              <a:t>ჰოსპიტლების ინფრასტრუქტურის რემონტი და რემოდელირება ინფექციის კონტროლის მიზნებისთვის </a:t>
            </a:r>
          </a:p>
          <a:p>
            <a:pPr lvl="0" fontAlgn="base"/>
            <a:r>
              <a:rPr lang="ka-GE" sz="2400" dirty="0" smtClean="0"/>
              <a:t>კოვიდ და ცხელების კლინიკების ანაზღაურება პირდაპირი და არაპირდაპირი ხარჯების შესაბამისად სოციალური მომსახურების სააგენტოსთან ხელშეკრულების ფარგლებში </a:t>
            </a:r>
          </a:p>
          <a:p>
            <a:pPr lvl="0" fontAlgn="base"/>
            <a:r>
              <a:rPr lang="ka-GE" sz="2400" dirty="0" smtClean="0"/>
              <a:t>სასწრაფო/გადაუდებელი დახმარების მანქანები და აღჭურვილობა </a:t>
            </a:r>
          </a:p>
          <a:p>
            <a:pPr lvl="0" fontAlgn="base"/>
            <a:r>
              <a:rPr lang="ka-GE" sz="2400" dirty="0" smtClean="0"/>
              <a:t>პაციენტების დაყოვნების, სამედიცინო მეთვალყურეობის და ტრიაჟის მიზნებისთვის სასტუმროების გამოყენება </a:t>
            </a:r>
          </a:p>
        </p:txBody>
      </p:sp>
    </p:spTree>
    <p:extLst>
      <p:ext uri="{BB962C8B-B14F-4D97-AF65-F5344CB8AC3E}">
        <p14:creationId xmlns:p14="http://schemas.microsoft.com/office/powerpoint/2010/main" val="1639290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რეტროაქტიული დაფინანსება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a-GE" dirty="0" smtClean="0"/>
              <a:t>დაშვებულია პროექტის საერთო ბიუჯეტის 40% ის გამოყენება რეტროაქტიული დაფინანსებისთვის </a:t>
            </a:r>
          </a:p>
          <a:p>
            <a:pPr lvl="0"/>
            <a:r>
              <a:rPr lang="ka-GE" dirty="0" smtClean="0"/>
              <a:t>პერიოდი- ერთი წელი ხელშეკრულების ხელმოწერამდე </a:t>
            </a:r>
          </a:p>
          <a:p>
            <a:pPr lvl="0"/>
            <a:r>
              <a:rPr lang="ka-GE" dirty="0" smtClean="0"/>
              <a:t>ანაზღაურებადი საგნების სიას ამტკიცებს ბანკი </a:t>
            </a:r>
          </a:p>
        </p:txBody>
      </p:sp>
    </p:spTree>
    <p:extLst>
      <p:ext uri="{BB962C8B-B14F-4D97-AF65-F5344CB8AC3E}">
        <p14:creationId xmlns:p14="http://schemas.microsoft.com/office/powerpoint/2010/main" val="1480601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359" y="184693"/>
            <a:ext cx="10515600" cy="758281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b="1" dirty="0" smtClean="0"/>
              <a:t>დონორული რესურსის მობილიზების შესაძლებლობა განხილვის ფაზაში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477737"/>
            <a:ext cx="4114800" cy="4314823"/>
          </a:xfrm>
        </p:spPr>
        <p:txBody>
          <a:bodyPr>
            <a:noAutofit/>
          </a:bodyPr>
          <a:lstStyle/>
          <a:p>
            <a:r>
              <a:rPr lang="ka-GE" sz="2400" dirty="0" smtClean="0"/>
              <a:t>ევროპის საინვესტიციო ბანკი 100 </a:t>
            </a:r>
            <a:r>
              <a:rPr lang="ka-GE" sz="2400" dirty="0" smtClean="0"/>
              <a:t>მილიონი</a:t>
            </a:r>
            <a:r>
              <a:rPr lang="en-US" sz="2400" dirty="0" smtClean="0"/>
              <a:t> </a:t>
            </a:r>
            <a:r>
              <a:rPr lang="ka-GE" sz="2400" dirty="0" smtClean="0"/>
              <a:t>ევრო</a:t>
            </a:r>
            <a:endParaRPr lang="ka-GE" sz="2400" dirty="0" smtClean="0"/>
          </a:p>
          <a:p>
            <a:r>
              <a:rPr lang="ka-GE" sz="2400" dirty="0" smtClean="0"/>
              <a:t>აზიის განვითარების ბანკი </a:t>
            </a:r>
          </a:p>
          <a:p>
            <a:r>
              <a:rPr lang="ka-GE" sz="2400" dirty="0" smtClean="0"/>
              <a:t>საფრანგეთის</a:t>
            </a:r>
            <a:r>
              <a:rPr lang="en-US" sz="2400" dirty="0"/>
              <a:t> French treasury </a:t>
            </a:r>
            <a:r>
              <a:rPr lang="en-US" sz="2400" dirty="0" err="1"/>
              <a:t>concessionnal</a:t>
            </a:r>
            <a:r>
              <a:rPr lang="en-US" sz="2400" dirty="0"/>
              <a:t> loan </a:t>
            </a:r>
            <a:r>
              <a:rPr lang="en-US" sz="2400" dirty="0" smtClean="0"/>
              <a:t>10 </a:t>
            </a:r>
            <a:r>
              <a:rPr lang="ka-GE" sz="2400" dirty="0" smtClean="0"/>
              <a:t>მილიონი ევროდან </a:t>
            </a:r>
            <a:endParaRPr lang="en-US" sz="2400" dirty="0"/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3986213" y="1143000"/>
          <a:ext cx="7872412" cy="5329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6667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Sylfaen</vt:lpstr>
      <vt:lpstr>Office Theme</vt:lpstr>
      <vt:lpstr>PowerPoint Presentation</vt:lpstr>
      <vt:lpstr>კოვიდის პასუხში დონორების დახმარება</vt:lpstr>
      <vt:lpstr>ძირითადი საჭიროებები ეპიდემიაზე პასუხისა და ჯანდაცვის სექტორის გაძლიერების მიზნით სულ $219 327 222 </vt:lpstr>
      <vt:lpstr>დაფინანსების წყაროები:  (1) გრანტი $5,5 მლნ ; (2) სესხის სახით:$171,848.000</vt:lpstr>
      <vt:lpstr>1 კომპონენტი: ჯანდაცვა World Bank (28.7 mln) and AIIB (43 mln)   ქვეკომპონენტი: 1.1. შემთხვევების გამოვლენა და დადასტურება :  </vt:lpstr>
      <vt:lpstr>1 კომპონენტი: ჯანდაცვა World Bank and AIIB   ჯანდაცვა 1.2. კოვიდის შემთხვევების მართვისთვის ჯანდაცვის სისტემის გაძ₾იერება  </vt:lpstr>
      <vt:lpstr>რეტროაქტიული დაფინანსება </vt:lpstr>
      <vt:lpstr>დონორული რესურსის მობილიზების შესაძლებლობა განხილვის ფაზაში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2</cp:revision>
  <dcterms:created xsi:type="dcterms:W3CDTF">2020-05-28T09:35:36Z</dcterms:created>
  <dcterms:modified xsi:type="dcterms:W3CDTF">2020-05-28T09:36:10Z</dcterms:modified>
</cp:coreProperties>
</file>