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44" r:id="rId1"/>
  </p:sldMasterIdLst>
  <p:notesMasterIdLst>
    <p:notesMasterId r:id="rId19"/>
  </p:notesMasterIdLst>
  <p:handoutMasterIdLst>
    <p:handoutMasterId r:id="rId20"/>
  </p:handoutMasterIdLst>
  <p:sldIdLst>
    <p:sldId id="256" r:id="rId2"/>
    <p:sldId id="257" r:id="rId3"/>
    <p:sldId id="266" r:id="rId4"/>
    <p:sldId id="272" r:id="rId5"/>
    <p:sldId id="269" r:id="rId6"/>
    <p:sldId id="267" r:id="rId7"/>
    <p:sldId id="270" r:id="rId8"/>
    <p:sldId id="273" r:id="rId9"/>
    <p:sldId id="268" r:id="rId10"/>
    <p:sldId id="275" r:id="rId11"/>
    <p:sldId id="264" r:id="rId12"/>
    <p:sldId id="258" r:id="rId13"/>
    <p:sldId id="260" r:id="rId14"/>
    <p:sldId id="261" r:id="rId15"/>
    <p:sldId id="262" r:id="rId16"/>
    <p:sldId id="263" r:id="rId17"/>
    <p:sldId id="276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00" autoAdjust="0"/>
    <p:restoredTop sz="94612" autoAdjust="0"/>
  </p:normalViewPr>
  <p:slideViewPr>
    <p:cSldViewPr>
      <p:cViewPr varScale="1">
        <p:scale>
          <a:sx n="64" d="100"/>
          <a:sy n="64" d="100"/>
        </p:scale>
        <p:origin x="-1300" y="-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3440"/>
    </p:cViewPr>
  </p:sorterViewPr>
  <p:notesViewPr>
    <p:cSldViewPr>
      <p:cViewPr varScale="1">
        <p:scale>
          <a:sx n="48" d="100"/>
          <a:sy n="48" d="100"/>
        </p:scale>
        <p:origin x="-2636" y="-84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355BF9D-A35D-4E9D-A133-51DBC5D11329}" type="doc">
      <dgm:prSet loTypeId="urn:microsoft.com/office/officeart/2005/8/layout/chevron2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6DAF732C-3F7B-463C-9418-9E3D4E9F1859}">
      <dgm:prSet phldrT="[Text]"/>
      <dgm:spPr>
        <a:solidFill>
          <a:srgbClr val="0070C0"/>
        </a:solidFill>
        <a:ln>
          <a:solidFill>
            <a:schemeClr val="accent1">
              <a:lumMod val="75000"/>
            </a:schemeClr>
          </a:solidFill>
        </a:ln>
      </dgm:spPr>
      <dgm:t>
        <a:bodyPr/>
        <a:lstStyle/>
        <a:p>
          <a:r>
            <a:rPr lang="fr-BE" dirty="0" smtClean="0"/>
            <a:t>I</a:t>
          </a:r>
          <a:endParaRPr lang="en-US" dirty="0"/>
        </a:p>
      </dgm:t>
    </dgm:pt>
    <dgm:pt modelId="{28953439-BFE1-45DA-A6D6-FC3C6A2EB5C3}" type="parTrans" cxnId="{F3B8D941-FAC8-4FBC-B42D-58D50047DA65}">
      <dgm:prSet/>
      <dgm:spPr/>
      <dgm:t>
        <a:bodyPr/>
        <a:lstStyle/>
        <a:p>
          <a:endParaRPr lang="en-US"/>
        </a:p>
      </dgm:t>
    </dgm:pt>
    <dgm:pt modelId="{D43445F7-4AEA-47C5-9D9E-2FE27BBB909E}" type="sibTrans" cxnId="{F3B8D941-FAC8-4FBC-B42D-58D50047DA65}">
      <dgm:prSet/>
      <dgm:spPr/>
      <dgm:t>
        <a:bodyPr/>
        <a:lstStyle/>
        <a:p>
          <a:endParaRPr lang="en-US"/>
        </a:p>
      </dgm:t>
    </dgm:pt>
    <dgm:pt modelId="{1DFBF2B3-1364-4BF0-9021-DA5F7E597657}">
      <dgm:prSet phldrT="[Text]" custT="1"/>
      <dgm:spPr/>
      <dgm:t>
        <a:bodyPr/>
        <a:lstStyle/>
        <a:p>
          <a:r>
            <a:rPr lang="en-US" sz="2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Interactivity  : creating dialogues with all the stakeholders (from general opinion to decision makers).</a:t>
          </a:r>
          <a:endParaRPr lang="en-US" sz="24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7A1002C0-264B-4ED1-A13A-99EB5A80F5B3}" type="parTrans" cxnId="{59FAD622-1CCA-4618-84B8-62136493D664}">
      <dgm:prSet/>
      <dgm:spPr/>
      <dgm:t>
        <a:bodyPr/>
        <a:lstStyle/>
        <a:p>
          <a:endParaRPr lang="en-US"/>
        </a:p>
      </dgm:t>
    </dgm:pt>
    <dgm:pt modelId="{859AD0DC-95DB-4629-A817-8125E3D21A47}" type="sibTrans" cxnId="{59FAD622-1CCA-4618-84B8-62136493D664}">
      <dgm:prSet/>
      <dgm:spPr/>
      <dgm:t>
        <a:bodyPr/>
        <a:lstStyle/>
        <a:p>
          <a:endParaRPr lang="en-US"/>
        </a:p>
      </dgm:t>
    </dgm:pt>
    <dgm:pt modelId="{2AF8CCAD-887C-44E7-873E-26F2762714D3}">
      <dgm:prSet phldrT="[Text]"/>
      <dgm:spPr>
        <a:solidFill>
          <a:srgbClr val="002060"/>
        </a:solidFill>
        <a:ln>
          <a:solidFill>
            <a:srgbClr val="002060"/>
          </a:solidFill>
        </a:ln>
      </dgm:spPr>
      <dgm:t>
        <a:bodyPr/>
        <a:lstStyle/>
        <a:p>
          <a:r>
            <a:rPr lang="fr-BE" dirty="0" smtClean="0"/>
            <a:t>V</a:t>
          </a:r>
          <a:endParaRPr lang="en-US" dirty="0"/>
        </a:p>
      </dgm:t>
    </dgm:pt>
    <dgm:pt modelId="{3528B2AD-0A39-474A-B375-BE9616182AC4}" type="parTrans" cxnId="{1948572F-09CF-4A0D-BB51-B7E9F91FAADB}">
      <dgm:prSet/>
      <dgm:spPr/>
      <dgm:t>
        <a:bodyPr/>
        <a:lstStyle/>
        <a:p>
          <a:endParaRPr lang="en-US"/>
        </a:p>
      </dgm:t>
    </dgm:pt>
    <dgm:pt modelId="{EC79AF05-69DA-483A-804A-9E6288C88260}" type="sibTrans" cxnId="{1948572F-09CF-4A0D-BB51-B7E9F91FAADB}">
      <dgm:prSet/>
      <dgm:spPr/>
      <dgm:t>
        <a:bodyPr/>
        <a:lstStyle/>
        <a:p>
          <a:endParaRPr lang="en-US"/>
        </a:p>
      </dgm:t>
    </dgm:pt>
    <dgm:pt modelId="{A34194CC-FC3B-4DB2-8D34-D333339681CC}">
      <dgm:prSet phldrT="[Text]"/>
      <dgm:spPr/>
      <dgm:t>
        <a:bodyPr/>
        <a:lstStyle/>
        <a:p>
          <a:endParaRPr lang="en-US" sz="1600" dirty="0"/>
        </a:p>
      </dgm:t>
    </dgm:pt>
    <dgm:pt modelId="{9AF73E14-64F8-48E3-9D93-E1AFF17D0C92}" type="parTrans" cxnId="{4F4C6029-A52F-4EDF-BF97-79C674DD74E9}">
      <dgm:prSet/>
      <dgm:spPr/>
      <dgm:t>
        <a:bodyPr/>
        <a:lstStyle/>
        <a:p>
          <a:endParaRPr lang="en-US"/>
        </a:p>
      </dgm:t>
    </dgm:pt>
    <dgm:pt modelId="{5E68F5A1-CD37-4006-A5E2-86667437D0E0}" type="sibTrans" cxnId="{4F4C6029-A52F-4EDF-BF97-79C674DD74E9}">
      <dgm:prSet/>
      <dgm:spPr/>
      <dgm:t>
        <a:bodyPr/>
        <a:lstStyle/>
        <a:p>
          <a:endParaRPr lang="en-US"/>
        </a:p>
      </dgm:t>
    </dgm:pt>
    <dgm:pt modelId="{B28A776C-1672-4018-A984-9C95E004B24E}">
      <dgm:prSet phldrT="[Text]"/>
      <dgm:spPr>
        <a:solidFill>
          <a:srgbClr val="00B0F0"/>
        </a:solidFill>
      </dgm:spPr>
      <dgm:t>
        <a:bodyPr/>
        <a:lstStyle/>
        <a:p>
          <a:r>
            <a:rPr lang="fr-BE" dirty="0" smtClean="0"/>
            <a:t>I</a:t>
          </a:r>
          <a:endParaRPr lang="en-US" dirty="0"/>
        </a:p>
      </dgm:t>
    </dgm:pt>
    <dgm:pt modelId="{A9BE89EF-F61F-4A8D-A9CB-3249A85D8F28}" type="parTrans" cxnId="{2A4E49FE-8827-4AF5-81C6-EF3B09E2C524}">
      <dgm:prSet/>
      <dgm:spPr/>
      <dgm:t>
        <a:bodyPr/>
        <a:lstStyle/>
        <a:p>
          <a:endParaRPr lang="en-US"/>
        </a:p>
      </dgm:t>
    </dgm:pt>
    <dgm:pt modelId="{9D04E87C-182D-4A4B-BD22-EAE405058351}" type="sibTrans" cxnId="{2A4E49FE-8827-4AF5-81C6-EF3B09E2C524}">
      <dgm:prSet/>
      <dgm:spPr/>
      <dgm:t>
        <a:bodyPr/>
        <a:lstStyle/>
        <a:p>
          <a:endParaRPr lang="en-US"/>
        </a:p>
      </dgm:t>
    </dgm:pt>
    <dgm:pt modelId="{5EA91566-5D70-4F92-8BBC-1381EFAE717F}">
      <dgm:prSet phldrT="[Text]" custT="1"/>
      <dgm:spPr/>
      <dgm:t>
        <a:bodyPr/>
        <a:lstStyle/>
        <a:p>
          <a:r>
            <a:rPr lang="en-US" sz="2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Institutional : growing presence in the ILO, the World Bank and OECD, as well as regional organizations.</a:t>
          </a:r>
          <a:endParaRPr lang="en-US" sz="24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FF40E8A4-743F-44A3-B213-A4FD49418FB0}" type="parTrans" cxnId="{8EE57224-A280-4F98-8FCC-8582D45AEDFE}">
      <dgm:prSet/>
      <dgm:spPr/>
      <dgm:t>
        <a:bodyPr/>
        <a:lstStyle/>
        <a:p>
          <a:endParaRPr lang="en-US"/>
        </a:p>
      </dgm:t>
    </dgm:pt>
    <dgm:pt modelId="{01EFD02F-5015-43A8-BE8B-7A58F033DA5C}" type="sibTrans" cxnId="{8EE57224-A280-4F98-8FCC-8582D45AEDFE}">
      <dgm:prSet/>
      <dgm:spPr/>
      <dgm:t>
        <a:bodyPr/>
        <a:lstStyle/>
        <a:p>
          <a:endParaRPr lang="en-US"/>
        </a:p>
      </dgm:t>
    </dgm:pt>
    <dgm:pt modelId="{97BCB4D4-880B-432B-868C-D840171F8867}">
      <dgm:prSet custT="1"/>
      <dgm:spPr/>
      <dgm:t>
        <a:bodyPr/>
        <a:lstStyle/>
        <a:p>
          <a:r>
            <a:rPr lang="en-US" sz="2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Visibility : more presence on social networks and in global media.</a:t>
          </a:r>
          <a:endParaRPr lang="en-US" sz="24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2CBC6D38-13CC-4979-B91B-A80ECAD9020C}" type="parTrans" cxnId="{C279FFA6-0979-44BF-86C4-588F7D1051AE}">
      <dgm:prSet/>
      <dgm:spPr/>
      <dgm:t>
        <a:bodyPr/>
        <a:lstStyle/>
        <a:p>
          <a:endParaRPr lang="en-US"/>
        </a:p>
      </dgm:t>
    </dgm:pt>
    <dgm:pt modelId="{5F193381-F220-4F05-A028-AE589971914E}" type="sibTrans" cxnId="{C279FFA6-0979-44BF-86C4-588F7D1051AE}">
      <dgm:prSet/>
      <dgm:spPr/>
      <dgm:t>
        <a:bodyPr/>
        <a:lstStyle/>
        <a:p>
          <a:endParaRPr lang="en-US"/>
        </a:p>
      </dgm:t>
    </dgm:pt>
    <dgm:pt modelId="{5DA94B5B-4524-47A9-A37C-2E88F7C648D5}">
      <dgm:prSet/>
      <dgm:spPr/>
      <dgm:t>
        <a:bodyPr/>
        <a:lstStyle/>
        <a:p>
          <a:endParaRPr lang="en-US" sz="1700" dirty="0"/>
        </a:p>
      </dgm:t>
    </dgm:pt>
    <dgm:pt modelId="{0BCD1BB0-9EA8-4ADF-9BEA-0ED435F50288}" type="parTrans" cxnId="{D88689B3-2EF2-4E0F-9B52-DCB061DE57F2}">
      <dgm:prSet/>
      <dgm:spPr/>
      <dgm:t>
        <a:bodyPr/>
        <a:lstStyle/>
        <a:p>
          <a:endParaRPr lang="en-US"/>
        </a:p>
      </dgm:t>
    </dgm:pt>
    <dgm:pt modelId="{3123AD46-DE75-44C2-9BE4-DF9839651E8C}" type="sibTrans" cxnId="{D88689B3-2EF2-4E0F-9B52-DCB061DE57F2}">
      <dgm:prSet/>
      <dgm:spPr/>
      <dgm:t>
        <a:bodyPr/>
        <a:lstStyle/>
        <a:p>
          <a:endParaRPr lang="en-US"/>
        </a:p>
      </dgm:t>
    </dgm:pt>
    <dgm:pt modelId="{50E78C33-8C22-4624-BFDB-0A6937A4049A}">
      <dgm:prSet phldrT="[Text]" custT="1"/>
      <dgm:spPr/>
      <dgm:t>
        <a:bodyPr/>
        <a:lstStyle/>
        <a:p>
          <a:endParaRPr lang="en-US" sz="20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7A90CDCB-E1C0-4903-B3E2-1F54C6FE7A7E}" type="parTrans" cxnId="{D3050AC2-7AC2-43E7-AC1D-AACBCDF7C119}">
      <dgm:prSet/>
      <dgm:spPr/>
      <dgm:t>
        <a:bodyPr/>
        <a:lstStyle/>
        <a:p>
          <a:endParaRPr lang="en-US"/>
        </a:p>
      </dgm:t>
    </dgm:pt>
    <dgm:pt modelId="{1426AE8E-1F73-4B05-984A-D9BBC32B5123}" type="sibTrans" cxnId="{D3050AC2-7AC2-43E7-AC1D-AACBCDF7C119}">
      <dgm:prSet/>
      <dgm:spPr/>
      <dgm:t>
        <a:bodyPr/>
        <a:lstStyle/>
        <a:p>
          <a:endParaRPr lang="en-US"/>
        </a:p>
      </dgm:t>
    </dgm:pt>
    <dgm:pt modelId="{0F16C3BE-31AA-492E-B262-E3EEA45EB891}" type="pres">
      <dgm:prSet presAssocID="{1355BF9D-A35D-4E9D-A133-51DBC5D11329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948A5F26-4A95-41DB-BE0A-18699D70D173}" type="pres">
      <dgm:prSet presAssocID="{6DAF732C-3F7B-463C-9418-9E3D4E9F1859}" presName="composite" presStyleCnt="0"/>
      <dgm:spPr/>
    </dgm:pt>
    <dgm:pt modelId="{D37FBB61-9707-4249-8386-58D29D7963EE}" type="pres">
      <dgm:prSet presAssocID="{6DAF732C-3F7B-463C-9418-9E3D4E9F1859}" presName="parentText" presStyleLbl="align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467AD72-5F21-4192-9EAF-C7209B2AF957}" type="pres">
      <dgm:prSet presAssocID="{6DAF732C-3F7B-463C-9418-9E3D4E9F1859}" presName="descendantText" presStyleLbl="alignAcc1" presStyleIdx="0" presStyleCnt="3" custLinFactNeighborX="813" custLinFactNeighborY="-12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5209504-C081-433B-B3D9-8B22980897A6}" type="pres">
      <dgm:prSet presAssocID="{D43445F7-4AEA-47C5-9D9E-2FE27BBB909E}" presName="sp" presStyleCnt="0"/>
      <dgm:spPr/>
    </dgm:pt>
    <dgm:pt modelId="{A41FEFC9-CA3A-4D7C-8AC7-E7D33D74863F}" type="pres">
      <dgm:prSet presAssocID="{2AF8CCAD-887C-44E7-873E-26F2762714D3}" presName="composite" presStyleCnt="0"/>
      <dgm:spPr/>
    </dgm:pt>
    <dgm:pt modelId="{C9B058ED-478B-4633-B5B4-20D8EE45EC81}" type="pres">
      <dgm:prSet presAssocID="{2AF8CCAD-887C-44E7-873E-26F2762714D3}" presName="parentText" presStyleLbl="align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242FF75-158A-4133-8096-5615DA3B216D}" type="pres">
      <dgm:prSet presAssocID="{2AF8CCAD-887C-44E7-873E-26F2762714D3}" presName="descendantText" presStyleLbl="alignAcc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89D4568-BDBB-404B-ABFC-AF5CD808C6D6}" type="pres">
      <dgm:prSet presAssocID="{EC79AF05-69DA-483A-804A-9E6288C88260}" presName="sp" presStyleCnt="0"/>
      <dgm:spPr/>
    </dgm:pt>
    <dgm:pt modelId="{A2FBE17C-4C14-4746-A338-0AB4B4F68B70}" type="pres">
      <dgm:prSet presAssocID="{B28A776C-1672-4018-A984-9C95E004B24E}" presName="composite" presStyleCnt="0"/>
      <dgm:spPr/>
    </dgm:pt>
    <dgm:pt modelId="{99546805-76EA-4793-A8B1-5755D4C3FA5C}" type="pres">
      <dgm:prSet presAssocID="{B28A776C-1672-4018-A984-9C95E004B24E}" presName="parentText" presStyleLbl="align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0CD4DDB-A2CF-409A-AEDF-7DF3DD5741C4}" type="pres">
      <dgm:prSet presAssocID="{B28A776C-1672-4018-A984-9C95E004B24E}" presName="descendantText" presStyleLbl="alignAcc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D88689B3-2EF2-4E0F-9B52-DCB061DE57F2}" srcId="{B28A776C-1672-4018-A984-9C95E004B24E}" destId="{5DA94B5B-4524-47A9-A37C-2E88F7C648D5}" srcOrd="2" destOrd="0" parTransId="{0BCD1BB0-9EA8-4ADF-9BEA-0ED435F50288}" sibTransId="{3123AD46-DE75-44C2-9BE4-DF9839651E8C}"/>
    <dgm:cxn modelId="{1948572F-09CF-4A0D-BB51-B7E9F91FAADB}" srcId="{1355BF9D-A35D-4E9D-A133-51DBC5D11329}" destId="{2AF8CCAD-887C-44E7-873E-26F2762714D3}" srcOrd="1" destOrd="0" parTransId="{3528B2AD-0A39-474A-B375-BE9616182AC4}" sibTransId="{EC79AF05-69DA-483A-804A-9E6288C88260}"/>
    <dgm:cxn modelId="{F8F5E6E0-C4C3-418C-868C-91DA3BC83483}" type="presOf" srcId="{B28A776C-1672-4018-A984-9C95E004B24E}" destId="{99546805-76EA-4793-A8B1-5755D4C3FA5C}" srcOrd="0" destOrd="0" presId="urn:microsoft.com/office/officeart/2005/8/layout/chevron2"/>
    <dgm:cxn modelId="{C279FFA6-0979-44BF-86C4-588F7D1051AE}" srcId="{2AF8CCAD-887C-44E7-873E-26F2762714D3}" destId="{97BCB4D4-880B-432B-868C-D840171F8867}" srcOrd="1" destOrd="0" parTransId="{2CBC6D38-13CC-4979-B91B-A80ECAD9020C}" sibTransId="{5F193381-F220-4F05-A028-AE589971914E}"/>
    <dgm:cxn modelId="{3FC80BFC-1CED-4BC3-8369-2072778C407F}" type="presOf" srcId="{97BCB4D4-880B-432B-868C-D840171F8867}" destId="{3242FF75-158A-4133-8096-5615DA3B216D}" srcOrd="0" destOrd="1" presId="urn:microsoft.com/office/officeart/2005/8/layout/chevron2"/>
    <dgm:cxn modelId="{D75BDC56-AFA0-480E-8CC8-D6B18E265400}" type="presOf" srcId="{5EA91566-5D70-4F92-8BBC-1381EFAE717F}" destId="{70CD4DDB-A2CF-409A-AEDF-7DF3DD5741C4}" srcOrd="0" destOrd="1" presId="urn:microsoft.com/office/officeart/2005/8/layout/chevron2"/>
    <dgm:cxn modelId="{D3050AC2-7AC2-43E7-AC1D-AACBCDF7C119}" srcId="{B28A776C-1672-4018-A984-9C95E004B24E}" destId="{50E78C33-8C22-4624-BFDB-0A6937A4049A}" srcOrd="0" destOrd="0" parTransId="{7A90CDCB-E1C0-4903-B3E2-1F54C6FE7A7E}" sibTransId="{1426AE8E-1F73-4B05-984A-D9BBC32B5123}"/>
    <dgm:cxn modelId="{45982777-1CF1-43B0-B793-2C707BF44F2D}" type="presOf" srcId="{A34194CC-FC3B-4DB2-8D34-D333339681CC}" destId="{3242FF75-158A-4133-8096-5615DA3B216D}" srcOrd="0" destOrd="0" presId="urn:microsoft.com/office/officeart/2005/8/layout/chevron2"/>
    <dgm:cxn modelId="{42F7BE3D-C0EE-47ED-B27E-DC37EDB4A65B}" type="presOf" srcId="{6DAF732C-3F7B-463C-9418-9E3D4E9F1859}" destId="{D37FBB61-9707-4249-8386-58D29D7963EE}" srcOrd="0" destOrd="0" presId="urn:microsoft.com/office/officeart/2005/8/layout/chevron2"/>
    <dgm:cxn modelId="{F3B8D941-FAC8-4FBC-B42D-58D50047DA65}" srcId="{1355BF9D-A35D-4E9D-A133-51DBC5D11329}" destId="{6DAF732C-3F7B-463C-9418-9E3D4E9F1859}" srcOrd="0" destOrd="0" parTransId="{28953439-BFE1-45DA-A6D6-FC3C6A2EB5C3}" sibTransId="{D43445F7-4AEA-47C5-9D9E-2FE27BBB909E}"/>
    <dgm:cxn modelId="{8EE57224-A280-4F98-8FCC-8582D45AEDFE}" srcId="{B28A776C-1672-4018-A984-9C95E004B24E}" destId="{5EA91566-5D70-4F92-8BBC-1381EFAE717F}" srcOrd="1" destOrd="0" parTransId="{FF40E8A4-743F-44A3-B213-A4FD49418FB0}" sibTransId="{01EFD02F-5015-43A8-BE8B-7A58F033DA5C}"/>
    <dgm:cxn modelId="{CE7A097A-D427-4661-B45E-F29224BB3C8E}" type="presOf" srcId="{2AF8CCAD-887C-44E7-873E-26F2762714D3}" destId="{C9B058ED-478B-4633-B5B4-20D8EE45EC81}" srcOrd="0" destOrd="0" presId="urn:microsoft.com/office/officeart/2005/8/layout/chevron2"/>
    <dgm:cxn modelId="{59FAD622-1CCA-4618-84B8-62136493D664}" srcId="{6DAF732C-3F7B-463C-9418-9E3D4E9F1859}" destId="{1DFBF2B3-1364-4BF0-9021-DA5F7E597657}" srcOrd="0" destOrd="0" parTransId="{7A1002C0-264B-4ED1-A13A-99EB5A80F5B3}" sibTransId="{859AD0DC-95DB-4629-A817-8125E3D21A47}"/>
    <dgm:cxn modelId="{7F6C4564-A6CD-4027-B673-CB40C9E36B46}" type="presOf" srcId="{5DA94B5B-4524-47A9-A37C-2E88F7C648D5}" destId="{70CD4DDB-A2CF-409A-AEDF-7DF3DD5741C4}" srcOrd="0" destOrd="2" presId="urn:microsoft.com/office/officeart/2005/8/layout/chevron2"/>
    <dgm:cxn modelId="{8646F40F-46CF-4739-9F1A-A060412B395D}" type="presOf" srcId="{1DFBF2B3-1364-4BF0-9021-DA5F7E597657}" destId="{C467AD72-5F21-4192-9EAF-C7209B2AF957}" srcOrd="0" destOrd="0" presId="urn:microsoft.com/office/officeart/2005/8/layout/chevron2"/>
    <dgm:cxn modelId="{E4CAF51E-EAFB-4E85-A901-D355DCA21E31}" type="presOf" srcId="{1355BF9D-A35D-4E9D-A133-51DBC5D11329}" destId="{0F16C3BE-31AA-492E-B262-E3EEA45EB891}" srcOrd="0" destOrd="0" presId="urn:microsoft.com/office/officeart/2005/8/layout/chevron2"/>
    <dgm:cxn modelId="{D37A5319-BB48-4064-8030-888472E2E625}" type="presOf" srcId="{50E78C33-8C22-4624-BFDB-0A6937A4049A}" destId="{70CD4DDB-A2CF-409A-AEDF-7DF3DD5741C4}" srcOrd="0" destOrd="0" presId="urn:microsoft.com/office/officeart/2005/8/layout/chevron2"/>
    <dgm:cxn modelId="{4F4C6029-A52F-4EDF-BF97-79C674DD74E9}" srcId="{2AF8CCAD-887C-44E7-873E-26F2762714D3}" destId="{A34194CC-FC3B-4DB2-8D34-D333339681CC}" srcOrd="0" destOrd="0" parTransId="{9AF73E14-64F8-48E3-9D93-E1AFF17D0C92}" sibTransId="{5E68F5A1-CD37-4006-A5E2-86667437D0E0}"/>
    <dgm:cxn modelId="{2A4E49FE-8827-4AF5-81C6-EF3B09E2C524}" srcId="{1355BF9D-A35D-4E9D-A133-51DBC5D11329}" destId="{B28A776C-1672-4018-A984-9C95E004B24E}" srcOrd="2" destOrd="0" parTransId="{A9BE89EF-F61F-4A8D-A9CB-3249A85D8F28}" sibTransId="{9D04E87C-182D-4A4B-BD22-EAE405058351}"/>
    <dgm:cxn modelId="{812E1BA8-D152-4757-A60F-C27597FF163E}" type="presParOf" srcId="{0F16C3BE-31AA-492E-B262-E3EEA45EB891}" destId="{948A5F26-4A95-41DB-BE0A-18699D70D173}" srcOrd="0" destOrd="0" presId="urn:microsoft.com/office/officeart/2005/8/layout/chevron2"/>
    <dgm:cxn modelId="{3D21F692-9827-442F-8705-9B6C6B7A30D1}" type="presParOf" srcId="{948A5F26-4A95-41DB-BE0A-18699D70D173}" destId="{D37FBB61-9707-4249-8386-58D29D7963EE}" srcOrd="0" destOrd="0" presId="urn:microsoft.com/office/officeart/2005/8/layout/chevron2"/>
    <dgm:cxn modelId="{F5471534-CF85-4E14-95F5-BB794275D469}" type="presParOf" srcId="{948A5F26-4A95-41DB-BE0A-18699D70D173}" destId="{C467AD72-5F21-4192-9EAF-C7209B2AF957}" srcOrd="1" destOrd="0" presId="urn:microsoft.com/office/officeart/2005/8/layout/chevron2"/>
    <dgm:cxn modelId="{9E696E7F-74A9-4095-892D-537A60CEE6C6}" type="presParOf" srcId="{0F16C3BE-31AA-492E-B262-E3EEA45EB891}" destId="{15209504-C081-433B-B3D9-8B22980897A6}" srcOrd="1" destOrd="0" presId="urn:microsoft.com/office/officeart/2005/8/layout/chevron2"/>
    <dgm:cxn modelId="{3C36C601-6444-459A-A225-BC9A879413E9}" type="presParOf" srcId="{0F16C3BE-31AA-492E-B262-E3EEA45EB891}" destId="{A41FEFC9-CA3A-4D7C-8AC7-E7D33D74863F}" srcOrd="2" destOrd="0" presId="urn:microsoft.com/office/officeart/2005/8/layout/chevron2"/>
    <dgm:cxn modelId="{00D0F526-C6B8-4956-90AF-F1B738D7625D}" type="presParOf" srcId="{A41FEFC9-CA3A-4D7C-8AC7-E7D33D74863F}" destId="{C9B058ED-478B-4633-B5B4-20D8EE45EC81}" srcOrd="0" destOrd="0" presId="urn:microsoft.com/office/officeart/2005/8/layout/chevron2"/>
    <dgm:cxn modelId="{8537892C-A0EB-4AA0-B83A-3FF9CCEA84AE}" type="presParOf" srcId="{A41FEFC9-CA3A-4D7C-8AC7-E7D33D74863F}" destId="{3242FF75-158A-4133-8096-5615DA3B216D}" srcOrd="1" destOrd="0" presId="urn:microsoft.com/office/officeart/2005/8/layout/chevron2"/>
    <dgm:cxn modelId="{A532230C-1833-4FB0-BA4A-D4FA9B666A1A}" type="presParOf" srcId="{0F16C3BE-31AA-492E-B262-E3EEA45EB891}" destId="{F89D4568-BDBB-404B-ABFC-AF5CD808C6D6}" srcOrd="3" destOrd="0" presId="urn:microsoft.com/office/officeart/2005/8/layout/chevron2"/>
    <dgm:cxn modelId="{6184890E-B767-4399-BDB8-DFC83416C85B}" type="presParOf" srcId="{0F16C3BE-31AA-492E-B262-E3EEA45EB891}" destId="{A2FBE17C-4C14-4746-A338-0AB4B4F68B70}" srcOrd="4" destOrd="0" presId="urn:microsoft.com/office/officeart/2005/8/layout/chevron2"/>
    <dgm:cxn modelId="{BE4E47E5-E3EB-4E98-84AF-C2C415130C12}" type="presParOf" srcId="{A2FBE17C-4C14-4746-A338-0AB4B4F68B70}" destId="{99546805-76EA-4793-A8B1-5755D4C3FA5C}" srcOrd="0" destOrd="0" presId="urn:microsoft.com/office/officeart/2005/8/layout/chevron2"/>
    <dgm:cxn modelId="{1E0C812D-B232-4015-B956-7756263DEB6F}" type="presParOf" srcId="{A2FBE17C-4C14-4746-A338-0AB4B4F68B70}" destId="{70CD4DDB-A2CF-409A-AEDF-7DF3DD5741C4}" srcOrd="1" destOrd="0" presId="urn:microsoft.com/office/officeart/2005/8/layout/chevron2"/>
  </dgm:cxnLst>
  <dgm:bg/>
  <dgm:whole>
    <a:ln>
      <a:solidFill>
        <a:schemeClr val="bg2">
          <a:lumMod val="50000"/>
        </a:schemeClr>
      </a:solidFill>
    </a:ln>
  </dgm:whole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37FBB61-9707-4249-8386-58D29D7963EE}">
      <dsp:nvSpPr>
        <dsp:cNvPr id="0" name=""/>
        <dsp:cNvSpPr/>
      </dsp:nvSpPr>
      <dsp:spPr>
        <a:xfrm rot="5400000">
          <a:off x="-249533" y="251818"/>
          <a:ext cx="1663558" cy="1164491"/>
        </a:xfrm>
        <a:prstGeom prst="chevron">
          <a:avLst/>
        </a:prstGeom>
        <a:solidFill>
          <a:srgbClr val="0070C0"/>
        </a:solidFill>
        <a:ln w="11429" cap="flat" cmpd="sng" algn="ctr">
          <a:solidFill>
            <a:schemeClr val="accent1">
              <a:lumMod val="7500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3400" kern="1200" dirty="0" smtClean="0"/>
            <a:t>I</a:t>
          </a:r>
          <a:endParaRPr lang="en-US" sz="3400" kern="1200" dirty="0"/>
        </a:p>
      </dsp:txBody>
      <dsp:txXfrm rot="-5400000">
        <a:off x="1" y="584531"/>
        <a:ext cx="1164491" cy="499067"/>
      </dsp:txXfrm>
    </dsp:sp>
    <dsp:sp modelId="{C467AD72-5F21-4192-9EAF-C7209B2AF957}">
      <dsp:nvSpPr>
        <dsp:cNvPr id="0" name=""/>
        <dsp:cNvSpPr/>
      </dsp:nvSpPr>
      <dsp:spPr>
        <a:xfrm rot="5400000">
          <a:off x="4182048" y="-3016592"/>
          <a:ext cx="1081313" cy="7116428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5240" rIns="15240" bIns="15240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4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Interactivity  : creating dialogues with all the stakeholders (from general opinion to decision makers).</a:t>
          </a:r>
          <a:endParaRPr lang="en-US" sz="24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 rot="-5400000">
        <a:off x="1164491" y="53750"/>
        <a:ext cx="7063643" cy="975743"/>
      </dsp:txXfrm>
    </dsp:sp>
    <dsp:sp modelId="{C9B058ED-478B-4633-B5B4-20D8EE45EC81}">
      <dsp:nvSpPr>
        <dsp:cNvPr id="0" name=""/>
        <dsp:cNvSpPr/>
      </dsp:nvSpPr>
      <dsp:spPr>
        <a:xfrm rot="5400000">
          <a:off x="-249533" y="1722010"/>
          <a:ext cx="1663558" cy="1164491"/>
        </a:xfrm>
        <a:prstGeom prst="chevron">
          <a:avLst/>
        </a:prstGeom>
        <a:solidFill>
          <a:srgbClr val="002060"/>
        </a:solidFill>
        <a:ln w="11429" cap="flat" cmpd="sng" algn="ctr">
          <a:solidFill>
            <a:srgbClr val="002060"/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3400" kern="1200" dirty="0" smtClean="0"/>
            <a:t>V</a:t>
          </a:r>
          <a:endParaRPr lang="en-US" sz="3400" kern="1200" dirty="0"/>
        </a:p>
      </dsp:txBody>
      <dsp:txXfrm rot="-5400000">
        <a:off x="1" y="2054723"/>
        <a:ext cx="1164491" cy="499067"/>
      </dsp:txXfrm>
    </dsp:sp>
    <dsp:sp modelId="{3242FF75-158A-4133-8096-5615DA3B216D}">
      <dsp:nvSpPr>
        <dsp:cNvPr id="0" name=""/>
        <dsp:cNvSpPr/>
      </dsp:nvSpPr>
      <dsp:spPr>
        <a:xfrm rot="5400000">
          <a:off x="4182048" y="-1545081"/>
          <a:ext cx="1081313" cy="7116428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5240" rIns="15240" bIns="15240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US" sz="1600" kern="1200" dirty="0"/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4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Visibility : more presence on social networks and in global media.</a:t>
          </a:r>
          <a:endParaRPr lang="en-US" sz="24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 rot="-5400000">
        <a:off x="1164491" y="1525261"/>
        <a:ext cx="7063643" cy="975743"/>
      </dsp:txXfrm>
    </dsp:sp>
    <dsp:sp modelId="{99546805-76EA-4793-A8B1-5755D4C3FA5C}">
      <dsp:nvSpPr>
        <dsp:cNvPr id="0" name=""/>
        <dsp:cNvSpPr/>
      </dsp:nvSpPr>
      <dsp:spPr>
        <a:xfrm rot="5400000">
          <a:off x="-249533" y="3192202"/>
          <a:ext cx="1663558" cy="1164491"/>
        </a:xfrm>
        <a:prstGeom prst="chevron">
          <a:avLst/>
        </a:prstGeom>
        <a:solidFill>
          <a:srgbClr val="00B0F0"/>
        </a:solidFill>
        <a:ln w="11429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3400" kern="1200" dirty="0" smtClean="0"/>
            <a:t>I</a:t>
          </a:r>
          <a:endParaRPr lang="en-US" sz="3400" kern="1200" dirty="0"/>
        </a:p>
      </dsp:txBody>
      <dsp:txXfrm rot="-5400000">
        <a:off x="1" y="3524915"/>
        <a:ext cx="1164491" cy="499067"/>
      </dsp:txXfrm>
    </dsp:sp>
    <dsp:sp modelId="{70CD4DDB-A2CF-409A-AEDF-7DF3DD5741C4}">
      <dsp:nvSpPr>
        <dsp:cNvPr id="0" name=""/>
        <dsp:cNvSpPr/>
      </dsp:nvSpPr>
      <dsp:spPr>
        <a:xfrm rot="5400000">
          <a:off x="4182048" y="-74889"/>
          <a:ext cx="1081313" cy="7116428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2700" rIns="12700" bIns="1270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US" sz="20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4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Institutional : growing presence in the ILO, the World Bank and OECD, as well as regional organizations.</a:t>
          </a:r>
          <a:endParaRPr lang="en-US" sz="24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US" sz="1700" kern="1200" dirty="0"/>
        </a:p>
      </dsp:txBody>
      <dsp:txXfrm rot="-5400000">
        <a:off x="1164491" y="2995453"/>
        <a:ext cx="7063643" cy="97574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BB94A40-5811-4D11-B9F9-91ACA071428F}" type="datetimeFigureOut">
              <a:rPr lang="en-US" smtClean="0"/>
              <a:t>9/28/2018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01330AA-700E-4B63-A1B4-96749704356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667060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59E115-8570-4301-9D78-1003292F5F54}" type="datetimeFigureOut">
              <a:rPr lang="en-US" smtClean="0"/>
              <a:t>9/28/2018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5DECA49-D184-4435-9600-7BF33C2CBBF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39084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DECA49-D184-4435-9600-7BF33C2CBBFF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598634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DECA49-D184-4435-9600-7BF33C2CBBFF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201014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DECA49-D184-4435-9600-7BF33C2CBBFF}" type="slidenum">
              <a:rPr lang="en-US" smtClean="0"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543128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DECA49-D184-4435-9600-7BF33C2CBBFF}" type="slidenum">
              <a:rPr lang="en-US" smtClean="0"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54312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120248-7819-4A22-A550-99FBD3D73A83}" type="datetimeFigureOut">
              <a:rPr lang="en-US" smtClean="0"/>
              <a:t>9/28/2018</a:t>
            </a:fld>
            <a:endParaRPr lang="en-US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9B7D9951-2B15-4418-91AC-249C336E9F9F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120248-7819-4A22-A550-99FBD3D73A83}" type="datetimeFigureOut">
              <a:rPr lang="en-US" smtClean="0"/>
              <a:t>9/28/2018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7D9951-2B15-4418-91AC-249C336E9F9F}" type="slidenum">
              <a:rPr lang="en-US" smtClean="0"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9B7D9951-2B15-4418-91AC-249C336E9F9F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120248-7819-4A22-A550-99FBD3D73A83}" type="datetimeFigureOut">
              <a:rPr lang="en-US" smtClean="0"/>
              <a:t>9/28/2018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120248-7819-4A22-A550-99FBD3D73A83}" type="datetimeFigureOut">
              <a:rPr lang="en-US" smtClean="0"/>
              <a:t>9/28/2018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9B7D9951-2B15-4418-91AC-249C336E9F9F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120248-7819-4A22-A550-99FBD3D73A83}" type="datetimeFigureOut">
              <a:rPr lang="en-US" smtClean="0"/>
              <a:t>9/28/2018</a:t>
            </a:fld>
            <a:endParaRPr lang="en-US" dirty="0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9B7D9951-2B15-4418-91AC-249C336E9F9F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20120248-7819-4A22-A550-99FBD3D73A83}" type="datetimeFigureOut">
              <a:rPr lang="en-US" smtClean="0"/>
              <a:t>9/28/2018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7D9951-2B15-4418-91AC-249C336E9F9F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120248-7819-4A22-A550-99FBD3D73A83}" type="datetimeFigureOut">
              <a:rPr lang="en-US" smtClean="0"/>
              <a:t>9/28/2018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9B7D9951-2B15-4418-91AC-249C336E9F9F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120248-7819-4A22-A550-99FBD3D73A83}" type="datetimeFigureOut">
              <a:rPr lang="en-US" smtClean="0"/>
              <a:t>9/28/2018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9B7D9951-2B15-4418-91AC-249C336E9F9F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120248-7819-4A22-A550-99FBD3D73A83}" type="datetimeFigureOut">
              <a:rPr lang="en-US" smtClean="0"/>
              <a:t>9/28/2018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9B7D9951-2B15-4418-91AC-249C336E9F9F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9B7D9951-2B15-4418-91AC-249C336E9F9F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120248-7819-4A22-A550-99FBD3D73A83}" type="datetimeFigureOut">
              <a:rPr lang="en-US" smtClean="0"/>
              <a:t>9/28/2018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9B7D9951-2B15-4418-91AC-249C336E9F9F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dirty="0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20120248-7819-4A22-A550-99FBD3D73A83}" type="datetimeFigureOut">
              <a:rPr lang="en-US" smtClean="0"/>
              <a:t>9/28/2018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20120248-7819-4A22-A550-99FBD3D73A83}" type="datetimeFigureOut">
              <a:rPr lang="en-US" smtClean="0"/>
              <a:t>9/28/2018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9B7D9951-2B15-4418-91AC-249C336E9F9F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45" r:id="rId1"/>
    <p:sldLayoutId id="2147484046" r:id="rId2"/>
    <p:sldLayoutId id="2147484047" r:id="rId3"/>
    <p:sldLayoutId id="2147484048" r:id="rId4"/>
    <p:sldLayoutId id="2147484049" r:id="rId5"/>
    <p:sldLayoutId id="2147484050" r:id="rId6"/>
    <p:sldLayoutId id="2147484051" r:id="rId7"/>
    <p:sldLayoutId id="2147484052" r:id="rId8"/>
    <p:sldLayoutId id="2147484053" r:id="rId9"/>
    <p:sldLayoutId id="2147484054" r:id="rId10"/>
    <p:sldLayoutId id="2147484055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7500" lnSpcReduction="20000"/>
          </a:bodyPr>
          <a:lstStyle/>
          <a:p>
            <a:endParaRPr lang="fr-BE" sz="7200" dirty="0" smtClean="0">
              <a:solidFill>
                <a:schemeClr val="tx1"/>
              </a:solidFill>
            </a:endParaRPr>
          </a:p>
          <a:p>
            <a:r>
              <a:rPr lang="fr-BE" sz="7200" dirty="0" smtClean="0">
                <a:solidFill>
                  <a:schemeClr val="tx1"/>
                </a:solidFill>
              </a:rPr>
              <a:t>ISSA 2025</a:t>
            </a:r>
            <a:endParaRPr lang="en-US" sz="7200" dirty="0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BE" dirty="0" smtClean="0"/>
              <a:t>François Perl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71105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528" y="332656"/>
            <a:ext cx="8534400" cy="758952"/>
          </a:xfrm>
        </p:spPr>
        <p:txBody>
          <a:bodyPr>
            <a:normAutofit/>
          </a:bodyPr>
          <a:lstStyle/>
          <a:p>
            <a:r>
              <a:rPr lang="fr-BE" dirty="0" smtClean="0">
                <a:solidFill>
                  <a:schemeClr val="tx1"/>
                </a:solidFill>
              </a:rPr>
              <a:t>ISSA as a global player</a:t>
            </a: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3523753266"/>
              </p:ext>
            </p:extLst>
          </p:nvPr>
        </p:nvGraphicFramePr>
        <p:xfrm>
          <a:off x="539552" y="1700808"/>
          <a:ext cx="8280920" cy="46085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9787747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 smtClean="0">
                <a:solidFill>
                  <a:schemeClr val="tx1"/>
                </a:solidFill>
              </a:rPr>
              <a:t>Personal informations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r-BE" dirty="0" smtClean="0"/>
              <a:t>47 </a:t>
            </a:r>
            <a:r>
              <a:rPr lang="fr-BE" dirty="0" err="1" smtClean="0"/>
              <a:t>years</a:t>
            </a:r>
            <a:endParaRPr lang="fr-BE" dirty="0" smtClean="0"/>
          </a:p>
          <a:p>
            <a:r>
              <a:rPr lang="fr-BE" dirty="0" smtClean="0"/>
              <a:t>MA in political sciences (Free University of Brussels)</a:t>
            </a:r>
          </a:p>
          <a:p>
            <a:r>
              <a:rPr lang="fr-BE" dirty="0" smtClean="0"/>
              <a:t>Start my career as researcher and trainee at the European commission. </a:t>
            </a:r>
            <a:endParaRPr lang="en-US" dirty="0" smtClean="0"/>
          </a:p>
          <a:p>
            <a:r>
              <a:rPr lang="en-US" dirty="0" smtClean="0"/>
              <a:t>Experience in </a:t>
            </a:r>
            <a:r>
              <a:rPr lang="en-US" dirty="0"/>
              <a:t>a consultancy firm and a study center focusing on social security. </a:t>
            </a:r>
          </a:p>
          <a:p>
            <a:r>
              <a:rPr lang="en-US" dirty="0" smtClean="0"/>
              <a:t>Ten years as senior advisor </a:t>
            </a:r>
            <a:r>
              <a:rPr lang="en-US" dirty="0"/>
              <a:t>in </a:t>
            </a:r>
            <a:r>
              <a:rPr lang="en-US" dirty="0" smtClean="0"/>
              <a:t>Belgian ministers</a:t>
            </a:r>
            <a:r>
              <a:rPr lang="en-US" dirty="0"/>
              <a:t>' offices in charge of employment, health and social </a:t>
            </a:r>
            <a:r>
              <a:rPr lang="en-US" dirty="0" smtClean="0"/>
              <a:t>security</a:t>
            </a:r>
          </a:p>
          <a:p>
            <a:r>
              <a:rPr lang="fr-BE" dirty="0" smtClean="0"/>
              <a:t>Since 2009 : </a:t>
            </a:r>
            <a:r>
              <a:rPr lang="en-US" dirty="0"/>
              <a:t>Director General for Disability Insurance at the National Institute for Health and Disability </a:t>
            </a:r>
            <a:r>
              <a:rPr lang="en-US" dirty="0" smtClean="0"/>
              <a:t>Insurance (NIHDI)</a:t>
            </a:r>
            <a:endParaRPr lang="en-US" dirty="0"/>
          </a:p>
          <a:p>
            <a:r>
              <a:rPr lang="fr-BE" dirty="0" smtClean="0"/>
              <a:t>Fluent in French, English and Dutch.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11530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 smtClean="0">
                <a:solidFill>
                  <a:schemeClr val="tx1"/>
                </a:solidFill>
              </a:rPr>
              <a:t>NIHDI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fr-BE" dirty="0" smtClean="0"/>
              <a:t>1400 staff members</a:t>
            </a:r>
          </a:p>
          <a:p>
            <a:r>
              <a:rPr lang="fr-BE" dirty="0" smtClean="0"/>
              <a:t>Anual budget : 30 billions EUR</a:t>
            </a:r>
          </a:p>
          <a:p>
            <a:r>
              <a:rPr lang="fr-BE" dirty="0" smtClean="0"/>
              <a:t>Management of two compulsary Belgian social security schemes </a:t>
            </a:r>
          </a:p>
          <a:p>
            <a:pPr lvl="1"/>
            <a:r>
              <a:rPr lang="fr-BE" sz="2400" dirty="0" smtClean="0">
                <a:solidFill>
                  <a:schemeClr val="tx1"/>
                </a:solidFill>
              </a:rPr>
              <a:t>Health care universal coverage</a:t>
            </a:r>
          </a:p>
          <a:p>
            <a:pPr lvl="1"/>
            <a:r>
              <a:rPr lang="fr-BE" sz="2400" dirty="0" smtClean="0">
                <a:solidFill>
                  <a:schemeClr val="tx1"/>
                </a:solidFill>
              </a:rPr>
              <a:t>Disability insurance : public scheme for three types of benefits </a:t>
            </a:r>
          </a:p>
          <a:p>
            <a:pPr lvl="2"/>
            <a:r>
              <a:rPr lang="fr-BE" sz="2400" dirty="0" smtClean="0"/>
              <a:t>Sickness benefits </a:t>
            </a:r>
            <a:endParaRPr lang="fr-BE" sz="2400" dirty="0"/>
          </a:p>
          <a:p>
            <a:pPr lvl="2"/>
            <a:r>
              <a:rPr lang="fr-BE" sz="2400" dirty="0" smtClean="0">
                <a:solidFill>
                  <a:schemeClr val="tx1"/>
                </a:solidFill>
              </a:rPr>
              <a:t>Invalidity benefits (permanent or not)</a:t>
            </a:r>
          </a:p>
          <a:p>
            <a:pPr lvl="2"/>
            <a:r>
              <a:rPr lang="fr-BE" sz="2400" dirty="0" smtClean="0">
                <a:solidFill>
                  <a:schemeClr val="tx1"/>
                </a:solidFill>
              </a:rPr>
              <a:t>Maternity leaves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14367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BE" dirty="0" smtClean="0">
                <a:solidFill>
                  <a:schemeClr val="tx1"/>
                </a:solidFill>
              </a:rPr>
              <a:t>The Belgian </a:t>
            </a:r>
            <a:r>
              <a:rPr lang="fr-BE" dirty="0">
                <a:solidFill>
                  <a:schemeClr val="tx1"/>
                </a:solidFill>
              </a:rPr>
              <a:t>d</a:t>
            </a:r>
            <a:r>
              <a:rPr lang="fr-BE" dirty="0" smtClean="0">
                <a:solidFill>
                  <a:schemeClr val="tx1"/>
                </a:solidFill>
              </a:rPr>
              <a:t>isability insurance business case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782272"/>
          </a:xfrm>
        </p:spPr>
        <p:txBody>
          <a:bodyPr>
            <a:normAutofit fontScale="70000" lnSpcReduction="20000"/>
          </a:bodyPr>
          <a:lstStyle/>
          <a:p>
            <a:r>
              <a:rPr lang="fr-BE" sz="2600" dirty="0" smtClean="0"/>
              <a:t>Beneficiaries  </a:t>
            </a:r>
          </a:p>
          <a:p>
            <a:pPr marL="0" indent="0">
              <a:buNone/>
            </a:pPr>
            <a:endParaRPr lang="fr-BE" sz="2600" dirty="0" smtClean="0"/>
          </a:p>
          <a:p>
            <a:pPr lvl="1"/>
            <a:r>
              <a:rPr lang="fr-BE" sz="2600" dirty="0" smtClean="0">
                <a:solidFill>
                  <a:schemeClr val="tx1"/>
                </a:solidFill>
              </a:rPr>
              <a:t>Employees and self employed</a:t>
            </a:r>
          </a:p>
          <a:p>
            <a:pPr lvl="1"/>
            <a:r>
              <a:rPr lang="fr-BE" sz="2600" dirty="0" smtClean="0">
                <a:solidFill>
                  <a:schemeClr val="tx1"/>
                </a:solidFill>
              </a:rPr>
              <a:t>Sickness benefits (&gt; 1 year) : 450.000</a:t>
            </a:r>
          </a:p>
          <a:p>
            <a:pPr lvl="1"/>
            <a:r>
              <a:rPr lang="fr-BE" sz="2600" dirty="0" smtClean="0">
                <a:solidFill>
                  <a:schemeClr val="tx1"/>
                </a:solidFill>
              </a:rPr>
              <a:t>Permanent or temporary invalidity (≥ 1 year) : 400.000</a:t>
            </a:r>
          </a:p>
          <a:p>
            <a:pPr lvl="1"/>
            <a:endParaRPr lang="fr-BE" sz="2600" dirty="0" smtClean="0">
              <a:solidFill>
                <a:schemeClr val="tx1"/>
              </a:solidFill>
            </a:endParaRPr>
          </a:p>
          <a:p>
            <a:r>
              <a:rPr lang="fr-BE" sz="2600" dirty="0" smtClean="0">
                <a:solidFill>
                  <a:schemeClr val="tx1"/>
                </a:solidFill>
              </a:rPr>
              <a:t> Anual disability insurance spendigs = 8 billions EUR</a:t>
            </a:r>
          </a:p>
          <a:p>
            <a:pPr marL="0" indent="0">
              <a:buNone/>
            </a:pPr>
            <a:endParaRPr lang="fr-BE" sz="2600" dirty="0" smtClean="0">
              <a:solidFill>
                <a:schemeClr val="tx1"/>
              </a:solidFill>
            </a:endParaRPr>
          </a:p>
          <a:p>
            <a:r>
              <a:rPr lang="fr-BE" sz="2600" dirty="0"/>
              <a:t> </a:t>
            </a:r>
            <a:r>
              <a:rPr lang="fr-BE" sz="2600" dirty="0" smtClean="0"/>
              <a:t>NIHDI missions :</a:t>
            </a:r>
          </a:p>
          <a:p>
            <a:endParaRPr lang="fr-BE" sz="2600" dirty="0" smtClean="0"/>
          </a:p>
          <a:p>
            <a:pPr lvl="1"/>
            <a:r>
              <a:rPr lang="fr-BE" sz="2600" dirty="0" smtClean="0">
                <a:solidFill>
                  <a:schemeClr val="tx1"/>
                </a:solidFill>
              </a:rPr>
              <a:t>Permanent or temporary invalidity Medical assessment </a:t>
            </a:r>
          </a:p>
          <a:p>
            <a:pPr lvl="1"/>
            <a:r>
              <a:rPr lang="fr-BE" sz="2600" dirty="0" smtClean="0">
                <a:solidFill>
                  <a:schemeClr val="tx1"/>
                </a:solidFill>
              </a:rPr>
              <a:t>Control and garantuee of benefits payment to 850.000 beneficiaries</a:t>
            </a:r>
          </a:p>
          <a:p>
            <a:pPr lvl="1"/>
            <a:r>
              <a:rPr lang="fr-BE" sz="2600" dirty="0" smtClean="0">
                <a:solidFill>
                  <a:schemeClr val="tx1"/>
                </a:solidFill>
              </a:rPr>
              <a:t>Return to work support :</a:t>
            </a:r>
          </a:p>
          <a:p>
            <a:pPr lvl="1"/>
            <a:endParaRPr lang="fr-BE" sz="2600" dirty="0" smtClean="0">
              <a:solidFill>
                <a:schemeClr val="tx1"/>
              </a:solidFill>
            </a:endParaRPr>
          </a:p>
          <a:p>
            <a:pPr lvl="2"/>
            <a:r>
              <a:rPr lang="fr-BE" sz="2600" dirty="0" smtClean="0"/>
              <a:t>Vocational training individual financial support </a:t>
            </a:r>
          </a:p>
          <a:p>
            <a:pPr lvl="2"/>
            <a:r>
              <a:rPr lang="fr-BE" sz="2600" dirty="0" smtClean="0">
                <a:solidFill>
                  <a:schemeClr val="tx1"/>
                </a:solidFill>
              </a:rPr>
              <a:t>Disability management</a:t>
            </a:r>
          </a:p>
          <a:p>
            <a:pPr lvl="2"/>
            <a:r>
              <a:rPr lang="fr-BE" sz="2600" dirty="0" smtClean="0"/>
              <a:t>Part-time return to work financial incentives </a:t>
            </a:r>
            <a:endParaRPr lang="fr-BE" sz="2600" dirty="0" smtClean="0">
              <a:solidFill>
                <a:schemeClr val="tx1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1582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 smtClean="0">
                <a:solidFill>
                  <a:schemeClr val="tx1"/>
                </a:solidFill>
              </a:rPr>
              <a:t>Key national achievements 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998296"/>
          </a:xfrm>
        </p:spPr>
        <p:txBody>
          <a:bodyPr>
            <a:normAutofit fontScale="92500" lnSpcReduction="20000"/>
          </a:bodyPr>
          <a:lstStyle/>
          <a:p>
            <a:r>
              <a:rPr lang="fr-BE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Digitalization </a:t>
            </a:r>
            <a:r>
              <a:rPr lang="fr-BE" dirty="0" smtClean="0">
                <a:latin typeface="Arial"/>
                <a:cs typeface="Arial"/>
              </a:rPr>
              <a:t>→ implementation of the individual medical file (IDES for Invalidity Data Electronic System). Management of medical decisions in real time</a:t>
            </a:r>
            <a:endParaRPr lang="fr-BE" dirty="0"/>
          </a:p>
          <a:p>
            <a:r>
              <a:rPr lang="fr-BE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Rehabilitation</a:t>
            </a:r>
            <a:endParaRPr lang="fr-BE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/>
              <a:cs typeface="Arial"/>
            </a:endParaRPr>
          </a:p>
          <a:p>
            <a:pPr lvl="1"/>
            <a:r>
              <a:rPr lang="fr-BE" dirty="0" smtClean="0">
                <a:solidFill>
                  <a:schemeClr val="tx1"/>
                </a:solidFill>
                <a:latin typeface="Arial"/>
                <a:cs typeface="Arial"/>
              </a:rPr>
              <a:t>From 100 to 6.000 vocational training claims / year (since 2009)</a:t>
            </a:r>
          </a:p>
          <a:p>
            <a:pPr lvl="1"/>
            <a:r>
              <a:rPr lang="fr-BE" dirty="0" smtClean="0">
                <a:solidFill>
                  <a:schemeClr val="tx1"/>
                </a:solidFill>
                <a:latin typeface="Arial"/>
                <a:cs typeface="Arial"/>
              </a:rPr>
              <a:t>45.000 part-time return to work claims/ year (30% growth since 2009)</a:t>
            </a:r>
          </a:p>
          <a:p>
            <a:pPr lvl="1"/>
            <a:r>
              <a:rPr lang="fr-BE" dirty="0" smtClean="0">
                <a:solidFill>
                  <a:schemeClr val="tx1"/>
                </a:solidFill>
                <a:latin typeface="Arial"/>
                <a:cs typeface="Arial"/>
              </a:rPr>
              <a:t>Launch of the NIDMAR disability management training (80 new disability managers/year)</a:t>
            </a:r>
          </a:p>
          <a:p>
            <a:pPr lvl="1"/>
            <a:r>
              <a:rPr lang="fr-BE" dirty="0" smtClean="0">
                <a:solidFill>
                  <a:schemeClr val="tx1"/>
                </a:solidFill>
                <a:latin typeface="Arial"/>
                <a:cs typeface="Arial"/>
              </a:rPr>
              <a:t>Pilot projects :</a:t>
            </a:r>
          </a:p>
          <a:p>
            <a:pPr lvl="2"/>
            <a:r>
              <a:rPr lang="fr-BE" dirty="0" smtClean="0">
                <a:latin typeface="Arial"/>
                <a:cs typeface="Arial"/>
              </a:rPr>
              <a:t>Randomized study about the implementation of the IPS model in Belgium</a:t>
            </a:r>
          </a:p>
          <a:p>
            <a:pPr lvl="2"/>
            <a:r>
              <a:rPr lang="fr-BE" dirty="0" smtClean="0">
                <a:latin typeface="Arial"/>
                <a:cs typeface="Arial"/>
              </a:rPr>
              <a:t>Pilot project for innovative rehabilitation strategies in mental health, cancers and msd’s field. </a:t>
            </a:r>
            <a:endParaRPr lang="fr-BE" dirty="0" smtClean="0">
              <a:solidFill>
                <a:schemeClr val="tx1"/>
              </a:solidFill>
              <a:latin typeface="Arial"/>
              <a:cs typeface="Arial"/>
            </a:endParaRPr>
          </a:p>
          <a:p>
            <a:r>
              <a:rPr lang="fr-BE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Prospective and research  </a:t>
            </a:r>
            <a:r>
              <a:rPr lang="fr-BE" dirty="0" smtClean="0">
                <a:latin typeface="Arial"/>
                <a:cs typeface="Arial"/>
              </a:rPr>
              <a:t>: creation of the Center of knowledge for work incapacity (65 studies launched since its creation in 2015). </a:t>
            </a:r>
            <a:endParaRPr lang="fr-BE" dirty="0" smtClean="0">
              <a:solidFill>
                <a:schemeClr val="tx1"/>
              </a:solidFill>
              <a:latin typeface="Arial"/>
              <a:cs typeface="Arial"/>
            </a:endParaRPr>
          </a:p>
          <a:p>
            <a:pPr lvl="2"/>
            <a:endParaRPr lang="fr-BE" dirty="0" smtClean="0">
              <a:solidFill>
                <a:schemeClr val="tx1"/>
              </a:solidFill>
            </a:endParaRPr>
          </a:p>
          <a:p>
            <a:endParaRPr lang="fr-BE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59151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 smtClean="0">
                <a:solidFill>
                  <a:schemeClr val="tx1"/>
                </a:solidFill>
              </a:rPr>
              <a:t>International activities 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998296"/>
          </a:xfrm>
        </p:spPr>
        <p:txBody>
          <a:bodyPr>
            <a:normAutofit lnSpcReduction="10000"/>
          </a:bodyPr>
          <a:lstStyle/>
          <a:p>
            <a:r>
              <a:rPr lang="fr-BE" dirty="0" smtClean="0"/>
              <a:t>ISSA : Vice President of the TC Old age, invalidity and survivors insurance</a:t>
            </a:r>
          </a:p>
          <a:p>
            <a:r>
              <a:rPr lang="fr-BE" dirty="0" smtClean="0"/>
              <a:t>Rehabilitation International : Vice President, member of the Executive Committee</a:t>
            </a:r>
          </a:p>
          <a:p>
            <a:r>
              <a:rPr lang="fr-BE" dirty="0" smtClean="0"/>
              <a:t>International Disability Management Standards Council : member of the board</a:t>
            </a:r>
          </a:p>
          <a:p>
            <a:r>
              <a:rPr lang="fr-BE" dirty="0" smtClean="0"/>
              <a:t>ESIP (European Social Insurance Platform) : co-chairman of the disability and rehabilitation committee</a:t>
            </a:r>
          </a:p>
          <a:p>
            <a:r>
              <a:rPr lang="fr-BE" dirty="0" smtClean="0"/>
              <a:t>Expertise missions : OECD, European Commission</a:t>
            </a:r>
          </a:p>
          <a:p>
            <a:r>
              <a:rPr lang="fr-BE" dirty="0" smtClean="0"/>
              <a:t>Technical assistance : missions in Rwanda, Moldavia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7082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 smtClean="0">
                <a:solidFill>
                  <a:schemeClr val="tx1"/>
                </a:solidFill>
              </a:rPr>
              <a:t>Key international achievements 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998296"/>
          </a:xfrm>
        </p:spPr>
        <p:txBody>
          <a:bodyPr>
            <a:normAutofit/>
          </a:bodyPr>
          <a:lstStyle/>
          <a:p>
            <a:r>
              <a:rPr lang="fr-BE" dirty="0" smtClean="0"/>
              <a:t>Guidelines : Difficult to cover groups, return to work (ISSA), Mental health and work (OECD)</a:t>
            </a:r>
          </a:p>
          <a:p>
            <a:r>
              <a:rPr lang="fr-BE" dirty="0" smtClean="0"/>
              <a:t>Reports: transition from invalidity to retirement pensions (ISSA), </a:t>
            </a:r>
            <a:r>
              <a:rPr lang="fr-BE" dirty="0"/>
              <a:t>Mental health and work (</a:t>
            </a:r>
            <a:r>
              <a:rPr lang="fr-BE" dirty="0" smtClean="0"/>
              <a:t>OCDE)</a:t>
            </a:r>
          </a:p>
          <a:p>
            <a:r>
              <a:rPr lang="fr-BE" dirty="0" smtClean="0"/>
              <a:t>Position papers : </a:t>
            </a:r>
            <a:r>
              <a:rPr lang="en-US" dirty="0"/>
              <a:t>return to work of people with disabilities and chronic </a:t>
            </a:r>
            <a:r>
              <a:rPr lang="en-US" dirty="0" smtClean="0"/>
              <a:t>diseases </a:t>
            </a:r>
            <a:r>
              <a:rPr lang="fr-BE" dirty="0" smtClean="0"/>
              <a:t>(ESIP, Rehabilitation International)</a:t>
            </a:r>
          </a:p>
          <a:p>
            <a:r>
              <a:rPr lang="fr-BE" dirty="0" smtClean="0"/>
              <a:t>Events : International Forum on Disability Management (2020), Technical seminars on various topics (ISSA, Rehabiliation International)</a:t>
            </a:r>
          </a:p>
          <a:p>
            <a:endParaRPr lang="fr-BE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72772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 smtClean="0">
                <a:solidFill>
                  <a:schemeClr val="tx1"/>
                </a:solidFill>
              </a:rPr>
              <a:t>Let’s talk about the ISSA !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998296"/>
          </a:xfrm>
        </p:spPr>
        <p:txBody>
          <a:bodyPr>
            <a:normAutofit/>
          </a:bodyPr>
          <a:lstStyle/>
          <a:p>
            <a:endParaRPr lang="fr-BE" dirty="0" smtClean="0"/>
          </a:p>
          <a:p>
            <a:endParaRPr lang="fr-BE" dirty="0"/>
          </a:p>
          <a:p>
            <a:endParaRPr lang="fr-BE" dirty="0" smtClean="0"/>
          </a:p>
          <a:p>
            <a:endParaRPr lang="fr-BE" dirty="0"/>
          </a:p>
          <a:p>
            <a:endParaRPr lang="fr-BE" dirty="0" smtClean="0"/>
          </a:p>
          <a:p>
            <a:r>
              <a:rPr lang="fr-BE" dirty="0" smtClean="0"/>
              <a:t>francois.perl@inami.fgov.be</a:t>
            </a:r>
          </a:p>
          <a:p>
            <a:r>
              <a:rPr lang="fr-BE" dirty="0" smtClean="0"/>
              <a:t>+32497599775</a:t>
            </a:r>
          </a:p>
          <a:p>
            <a:r>
              <a:rPr lang="fr-BE" dirty="0" smtClean="0"/>
              <a:t>Skype : frperl</a:t>
            </a:r>
          </a:p>
          <a:p>
            <a:r>
              <a:rPr lang="fr-BE" dirty="0" smtClean="0"/>
              <a:t>Twitter : @francoisperl</a:t>
            </a:r>
          </a:p>
          <a:p>
            <a:pPr marL="0" indent="0">
              <a:buNone/>
            </a:pPr>
            <a:endParaRPr lang="fr-BE" dirty="0" smtClean="0"/>
          </a:p>
          <a:p>
            <a:endParaRPr lang="fr-BE" dirty="0" smtClean="0"/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3848" y="1700808"/>
            <a:ext cx="2990106" cy="19967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22656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 smtClean="0">
                <a:solidFill>
                  <a:schemeClr val="tx1"/>
                </a:solidFill>
              </a:rPr>
              <a:t>Introduction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274320" lvl="1" indent="0" algn="ctr">
              <a:buNone/>
            </a:pPr>
            <a:endParaRPr lang="fr-BE" dirty="0">
              <a:solidFill>
                <a:schemeClr val="tx1"/>
              </a:solidFill>
            </a:endParaRPr>
          </a:p>
          <a:p>
            <a:pPr marL="274320" lvl="1" indent="0" algn="ctr">
              <a:buNone/>
            </a:pPr>
            <a:r>
              <a:rPr lang="en-US" sz="3600" dirty="0">
                <a:solidFill>
                  <a:schemeClr val="tx1"/>
                </a:solidFill>
              </a:rPr>
              <a:t>It is with great pleasure that I present myself to you in view of the vote to be held in Geneva in </a:t>
            </a:r>
            <a:r>
              <a:rPr lang="en-US" sz="3600" dirty="0" smtClean="0">
                <a:solidFill>
                  <a:schemeClr val="tx1"/>
                </a:solidFill>
              </a:rPr>
              <a:t>December </a:t>
            </a:r>
            <a:r>
              <a:rPr lang="en-US" sz="3600" dirty="0">
                <a:solidFill>
                  <a:schemeClr val="tx1"/>
                </a:solidFill>
              </a:rPr>
              <a:t>which will appoint the new </a:t>
            </a:r>
            <a:r>
              <a:rPr lang="en-US" sz="3600" dirty="0" smtClean="0">
                <a:solidFill>
                  <a:schemeClr val="tx1"/>
                </a:solidFill>
              </a:rPr>
              <a:t>ISSA Secretary-General</a:t>
            </a:r>
            <a:r>
              <a:rPr lang="en-US" sz="3600" dirty="0">
                <a:solidFill>
                  <a:schemeClr val="tx1"/>
                </a:solidFill>
              </a:rPr>
              <a:t>.</a:t>
            </a:r>
            <a:endParaRPr lang="fr-BE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00197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 smtClean="0">
                <a:solidFill>
                  <a:schemeClr val="tx1"/>
                </a:solidFill>
              </a:rPr>
              <a:t>Introduction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fr-BE" dirty="0" smtClean="0"/>
              <a:t>My project for the ISSA</a:t>
            </a:r>
          </a:p>
          <a:p>
            <a:pPr marL="0" indent="0">
              <a:buNone/>
            </a:pPr>
            <a:endParaRPr lang="fr-BE" dirty="0"/>
          </a:p>
          <a:p>
            <a:pPr lvl="1"/>
            <a:r>
              <a:rPr lang="en-US" sz="2400" dirty="0" smtClean="0">
                <a:solidFill>
                  <a:schemeClr val="tx1"/>
                </a:solidFill>
              </a:rPr>
              <a:t>Reinforcing and renewing </a:t>
            </a:r>
            <a:r>
              <a:rPr lang="en-US" sz="2400" dirty="0">
                <a:solidFill>
                  <a:schemeClr val="tx1"/>
                </a:solidFill>
              </a:rPr>
              <a:t>services to ISSA’s members</a:t>
            </a:r>
          </a:p>
          <a:p>
            <a:pPr lvl="1"/>
            <a:r>
              <a:rPr lang="fr-BE" sz="2400" dirty="0" smtClean="0">
                <a:solidFill>
                  <a:schemeClr val="tx1"/>
                </a:solidFill>
              </a:rPr>
              <a:t>Prospective and research</a:t>
            </a:r>
          </a:p>
          <a:p>
            <a:pPr lvl="1"/>
            <a:r>
              <a:rPr lang="fr-BE" sz="2400" dirty="0" smtClean="0">
                <a:solidFill>
                  <a:schemeClr val="tx1"/>
                </a:solidFill>
              </a:rPr>
              <a:t>ISSA : a global player</a:t>
            </a:r>
          </a:p>
          <a:p>
            <a:pPr lvl="1"/>
            <a:endParaRPr lang="fr-BE" dirty="0" smtClean="0"/>
          </a:p>
          <a:p>
            <a:r>
              <a:rPr lang="fr-BE" dirty="0" smtClean="0"/>
              <a:t>Who am I ?</a:t>
            </a:r>
          </a:p>
          <a:p>
            <a:endParaRPr lang="fr-BE" dirty="0" smtClean="0"/>
          </a:p>
          <a:p>
            <a:pPr lvl="1"/>
            <a:r>
              <a:rPr lang="fr-BE" sz="2600" dirty="0" smtClean="0">
                <a:solidFill>
                  <a:schemeClr val="tx1"/>
                </a:solidFill>
              </a:rPr>
              <a:t>My personal informations </a:t>
            </a:r>
          </a:p>
          <a:p>
            <a:pPr lvl="1"/>
            <a:r>
              <a:rPr lang="fr-BE" sz="2600" dirty="0" smtClean="0">
                <a:solidFill>
                  <a:schemeClr val="tx1"/>
                </a:solidFill>
              </a:rPr>
              <a:t>My institution : the National Institute for Health and Disability Insurance</a:t>
            </a:r>
          </a:p>
          <a:p>
            <a:pPr lvl="1"/>
            <a:r>
              <a:rPr lang="fr-BE" sz="2600" dirty="0" smtClean="0">
                <a:solidFill>
                  <a:schemeClr val="tx1"/>
                </a:solidFill>
              </a:rPr>
              <a:t>The Belgian Disability Insurance</a:t>
            </a:r>
          </a:p>
          <a:p>
            <a:pPr lvl="1"/>
            <a:r>
              <a:rPr lang="fr-BE" sz="2600" dirty="0" smtClean="0">
                <a:solidFill>
                  <a:schemeClr val="tx1"/>
                </a:solidFill>
              </a:rPr>
              <a:t>My achievements in the NIHDI</a:t>
            </a:r>
          </a:p>
          <a:p>
            <a:pPr lvl="1"/>
            <a:r>
              <a:rPr lang="fr-BE" sz="2600" dirty="0" smtClean="0">
                <a:solidFill>
                  <a:schemeClr val="tx1"/>
                </a:solidFill>
              </a:rPr>
              <a:t>My international activities</a:t>
            </a:r>
          </a:p>
          <a:p>
            <a:pPr lvl="1"/>
            <a:r>
              <a:rPr lang="fr-BE" sz="2600" dirty="0" smtClean="0">
                <a:solidFill>
                  <a:schemeClr val="tx1"/>
                </a:solidFill>
              </a:rPr>
              <a:t>My international achievements </a:t>
            </a:r>
          </a:p>
          <a:p>
            <a:pPr lvl="1"/>
            <a:endParaRPr lang="fr-BE" dirty="0">
              <a:solidFill>
                <a:schemeClr val="tx1"/>
              </a:solidFill>
            </a:endParaRPr>
          </a:p>
          <a:p>
            <a:endParaRPr lang="fr-BE" dirty="0" smtClean="0">
              <a:solidFill>
                <a:schemeClr val="tx1"/>
              </a:solidFill>
            </a:endParaRPr>
          </a:p>
          <a:p>
            <a:pPr lvl="1"/>
            <a:endParaRPr lang="fr-BE" dirty="0" smtClean="0"/>
          </a:p>
          <a:p>
            <a:pPr lvl="1"/>
            <a:endParaRPr lang="fr-BE" dirty="0" smtClean="0"/>
          </a:p>
          <a:p>
            <a:pPr lvl="1"/>
            <a:endParaRPr lang="fr-BE" dirty="0" smtClean="0"/>
          </a:p>
          <a:p>
            <a:pPr lvl="1"/>
            <a:endParaRPr lang="en-US" dirty="0" smtClean="0"/>
          </a:p>
          <a:p>
            <a:pPr lvl="1"/>
            <a:endParaRPr lang="fr-BE" dirty="0"/>
          </a:p>
          <a:p>
            <a:pPr lvl="1"/>
            <a:endParaRPr lang="fr-BE" dirty="0" smtClean="0"/>
          </a:p>
        </p:txBody>
      </p:sp>
    </p:spTree>
    <p:extLst>
      <p:ext uri="{BB962C8B-B14F-4D97-AF65-F5344CB8AC3E}">
        <p14:creationId xmlns:p14="http://schemas.microsoft.com/office/powerpoint/2010/main" val="10910917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 smtClean="0">
                <a:solidFill>
                  <a:schemeClr val="tx1"/>
                </a:solidFill>
              </a:rPr>
              <a:t>My project for the ISSA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r-BE" dirty="0" smtClean="0"/>
              <a:t>The ISSA foundations are in the heart of my project:</a:t>
            </a:r>
          </a:p>
          <a:p>
            <a:pPr marL="0" indent="0">
              <a:buNone/>
            </a:pPr>
            <a:endParaRPr lang="fr-BE" dirty="0" smtClean="0"/>
          </a:p>
          <a:p>
            <a:pPr lvl="1"/>
            <a:r>
              <a:rPr lang="fr-BE" dirty="0" smtClean="0">
                <a:solidFill>
                  <a:schemeClr val="tx1"/>
                </a:solidFill>
              </a:rPr>
              <a:t>The guidelines</a:t>
            </a:r>
          </a:p>
          <a:p>
            <a:pPr lvl="1"/>
            <a:r>
              <a:rPr lang="fr-BE" dirty="0" smtClean="0">
                <a:solidFill>
                  <a:schemeClr val="tx1"/>
                </a:solidFill>
              </a:rPr>
              <a:t>Dissemination of information and best practices</a:t>
            </a:r>
          </a:p>
          <a:p>
            <a:pPr lvl="1"/>
            <a:r>
              <a:rPr lang="fr-BE" dirty="0" smtClean="0">
                <a:solidFill>
                  <a:schemeClr val="tx1"/>
                </a:solidFill>
              </a:rPr>
              <a:t>The training of the ISSA staff members</a:t>
            </a:r>
          </a:p>
          <a:p>
            <a:pPr lvl="1"/>
            <a:r>
              <a:rPr lang="fr-BE" dirty="0" smtClean="0">
                <a:solidFill>
                  <a:schemeClr val="tx1"/>
                </a:solidFill>
              </a:rPr>
              <a:t>Prospective and research</a:t>
            </a:r>
          </a:p>
          <a:p>
            <a:pPr lvl="1"/>
            <a:r>
              <a:rPr lang="fr-BE" dirty="0" smtClean="0">
                <a:solidFill>
                  <a:schemeClr val="tx1"/>
                </a:solidFill>
              </a:rPr>
              <a:t>ISSA as a global player</a:t>
            </a:r>
          </a:p>
          <a:p>
            <a:pPr lvl="1"/>
            <a:endParaRPr lang="fr-BE" dirty="0" smtClean="0">
              <a:solidFill>
                <a:schemeClr val="tx1"/>
              </a:solidFill>
            </a:endParaRPr>
          </a:p>
          <a:p>
            <a:r>
              <a:rPr lang="fr-BE" dirty="0" smtClean="0"/>
              <a:t>The main duty of the Secretary-General and his</a:t>
            </a:r>
            <a:r>
              <a:rPr lang="fr-BE" dirty="0"/>
              <a:t> </a:t>
            </a:r>
            <a:r>
              <a:rPr lang="fr-BE" dirty="0" smtClean="0"/>
              <a:t>team is to develop the services that are provided to members. These services are the ISSA core business. </a:t>
            </a:r>
          </a:p>
          <a:p>
            <a:r>
              <a:rPr lang="fr-BE" dirty="0" smtClean="0">
                <a:solidFill>
                  <a:schemeClr val="tx1"/>
                </a:solidFill>
              </a:rPr>
              <a:t>Next to the President, the Secretary</a:t>
            </a:r>
            <a:r>
              <a:rPr lang="fr-BE" dirty="0" smtClean="0"/>
              <a:t>-General is the « voice » of the ISSA</a:t>
            </a:r>
            <a:endParaRPr lang="fr-BE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993357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620688"/>
            <a:ext cx="8534400" cy="758952"/>
          </a:xfrm>
        </p:spPr>
        <p:txBody>
          <a:bodyPr>
            <a:normAutofit fontScale="90000"/>
          </a:bodyPr>
          <a:lstStyle/>
          <a:p>
            <a:pPr lvl="1" algn="ctr" rtl="0">
              <a:spcBef>
                <a:spcPct val="0"/>
              </a:spcBef>
            </a:pPr>
            <a:r>
              <a:rPr lang="en-US" sz="2300" dirty="0" smtClean="0">
                <a:solidFill>
                  <a:schemeClr val="tx1"/>
                </a:solidFill>
                <a:latin typeface="+mj-lt"/>
              </a:rPr>
              <a:t/>
            </a:r>
            <a:br>
              <a:rPr lang="en-US" sz="2300" dirty="0" smtClean="0">
                <a:solidFill>
                  <a:schemeClr val="tx1"/>
                </a:solidFill>
                <a:latin typeface="+mj-lt"/>
              </a:rPr>
            </a:br>
            <a:r>
              <a:rPr lang="en-US" sz="3100" dirty="0" smtClean="0">
                <a:solidFill>
                  <a:schemeClr val="tx1"/>
                </a:solidFill>
                <a:latin typeface="+mj-lt"/>
              </a:rPr>
              <a:t>Reinforcing and renewing services to ISSA’s members</a:t>
            </a:r>
            <a:r>
              <a:rPr lang="en-US" sz="2300" dirty="0" smtClean="0">
                <a:solidFill>
                  <a:schemeClr val="tx1"/>
                </a:solidFill>
                <a:latin typeface="+mj-lt"/>
              </a:rPr>
              <a:t/>
            </a:r>
            <a:br>
              <a:rPr lang="en-US" sz="2300" dirty="0" smtClean="0">
                <a:solidFill>
                  <a:schemeClr val="tx1"/>
                </a:solidFill>
                <a:latin typeface="+mj-lt"/>
              </a:rPr>
            </a:br>
            <a:endParaRPr lang="en-US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fr-BE" sz="2400" dirty="0" smtClean="0">
                <a:solidFill>
                  <a:schemeClr val="tx1"/>
                </a:solidFill>
              </a:rPr>
              <a:t>The existing level of services is excellent but we can increase the volume of ISSA activities. </a:t>
            </a:r>
          </a:p>
          <a:p>
            <a:r>
              <a:rPr lang="en-US" sz="2400" dirty="0" smtClean="0"/>
              <a:t>To increase this volume, I envisage the </a:t>
            </a:r>
            <a:r>
              <a:rPr lang="en-US" sz="2400" dirty="0"/>
              <a:t>organization of </a:t>
            </a:r>
            <a:r>
              <a:rPr lang="en-US" sz="2400" dirty="0" smtClean="0"/>
              <a:t>webinars and e-learning sessions in accordance with the members needs</a:t>
            </a:r>
            <a:r>
              <a:rPr lang="fr-BE" sz="2400" dirty="0" smtClean="0">
                <a:solidFill>
                  <a:schemeClr val="tx1"/>
                </a:solidFill>
              </a:rPr>
              <a:t>. Webinars and e-learning sessions will reinforce the current set of technical seminars and ISSA academy training sessions.</a:t>
            </a:r>
            <a:endParaRPr lang="en-US" sz="2400" dirty="0">
              <a:solidFill>
                <a:schemeClr val="tx1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03500" y="4437112"/>
            <a:ext cx="3937000" cy="1905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67070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528" y="332656"/>
            <a:ext cx="8534400" cy="758952"/>
          </a:xfrm>
        </p:spPr>
        <p:txBody>
          <a:bodyPr>
            <a:noAutofit/>
          </a:bodyPr>
          <a:lstStyle/>
          <a:p>
            <a:r>
              <a:rPr lang="en-US" sz="2800" dirty="0">
                <a:solidFill>
                  <a:schemeClr val="tx1"/>
                </a:solidFill>
              </a:rPr>
              <a:t>Reinforcing and renewing services to ISSA’s members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fr-BE" dirty="0" smtClean="0"/>
              <a:t>The members experts ressources is the main capital of the ISSA. </a:t>
            </a:r>
            <a:r>
              <a:rPr lang="en-US" dirty="0"/>
              <a:t>Sharing this capital and making it accessible to all is my vision for a high functioning ISSA </a:t>
            </a:r>
            <a:r>
              <a:rPr lang="en-US" dirty="0" smtClean="0"/>
              <a:t>secretariat.</a:t>
            </a:r>
          </a:p>
          <a:p>
            <a:r>
              <a:rPr lang="fr-BE" dirty="0" smtClean="0"/>
              <a:t>That’s why I propose to launch the Social Security TED.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27784" y="3950006"/>
            <a:ext cx="4314332" cy="23872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5366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528" y="332656"/>
            <a:ext cx="8534400" cy="758952"/>
          </a:xfrm>
        </p:spPr>
        <p:txBody>
          <a:bodyPr>
            <a:noAutofit/>
          </a:bodyPr>
          <a:lstStyle/>
          <a:p>
            <a:r>
              <a:rPr lang="en-US" sz="2800" dirty="0">
                <a:solidFill>
                  <a:schemeClr val="tx1"/>
                </a:solidFill>
              </a:rPr>
              <a:t>Reinforcing and renewing services to ISSA’s members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r>
              <a:rPr lang="fr-BE" dirty="0" smtClean="0"/>
              <a:t>The added value the ISSA is bringing to the members is a major strategic focus.  The Secretariat must find the appropriate balance between the members financial contributions and the service delivered.</a:t>
            </a:r>
          </a:p>
          <a:p>
            <a:endParaRPr lang="fr-BE" dirty="0" smtClean="0"/>
          </a:p>
          <a:p>
            <a:r>
              <a:rPr lang="fr-BE" dirty="0" smtClean="0"/>
              <a:t>The ISSA in an organization of members with differents needs and expectations. The service provided by the secretariat must meet the following requirements :</a:t>
            </a:r>
          </a:p>
          <a:p>
            <a:pPr lvl="1"/>
            <a:r>
              <a:rPr lang="fr-BE" sz="2600" dirty="0" smtClean="0">
                <a:solidFill>
                  <a:schemeClr val="tx1"/>
                </a:solidFill>
              </a:rPr>
              <a:t>Tailor made</a:t>
            </a:r>
          </a:p>
          <a:p>
            <a:pPr lvl="1"/>
            <a:r>
              <a:rPr lang="fr-BE" sz="2600" dirty="0" smtClean="0">
                <a:solidFill>
                  <a:schemeClr val="tx1"/>
                </a:solidFill>
              </a:rPr>
              <a:t>Suited to all members business activities</a:t>
            </a:r>
          </a:p>
          <a:p>
            <a:pPr lvl="1"/>
            <a:r>
              <a:rPr lang="fr-BE" dirty="0" smtClean="0">
                <a:solidFill>
                  <a:schemeClr val="tx1"/>
                </a:solidFill>
              </a:rPr>
              <a:t>Suited to the members geographical diversity</a:t>
            </a:r>
          </a:p>
          <a:p>
            <a:endParaRPr lang="fr-BE" dirty="0" smtClean="0"/>
          </a:p>
        </p:txBody>
      </p:sp>
    </p:spTree>
    <p:extLst>
      <p:ext uri="{BB962C8B-B14F-4D97-AF65-F5344CB8AC3E}">
        <p14:creationId xmlns:p14="http://schemas.microsoft.com/office/powerpoint/2010/main" val="20707675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BE" dirty="0" smtClean="0">
                <a:solidFill>
                  <a:schemeClr val="tx1"/>
                </a:solidFill>
              </a:rPr>
              <a:t>Prospective and research 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782272"/>
          </a:xfrm>
        </p:spPr>
        <p:txBody>
          <a:bodyPr>
            <a:normAutofit fontScale="70000" lnSpcReduction="20000"/>
          </a:bodyPr>
          <a:lstStyle/>
          <a:p>
            <a:r>
              <a:rPr lang="fr-BE" sz="2900" dirty="0" smtClean="0"/>
              <a:t>The ISSA needs to remain at the cutting edge of the social security megatrends :</a:t>
            </a:r>
          </a:p>
          <a:p>
            <a:pPr marL="0" indent="0">
              <a:buNone/>
            </a:pPr>
            <a:endParaRPr lang="fr-BE" sz="2900" dirty="0" smtClean="0"/>
          </a:p>
          <a:p>
            <a:pPr lvl="1"/>
            <a:r>
              <a:rPr lang="fr-BE" sz="2900" dirty="0" smtClean="0">
                <a:solidFill>
                  <a:schemeClr val="tx1"/>
                </a:solidFill>
              </a:rPr>
              <a:t>Extension of coverage to the the new forms of employment</a:t>
            </a:r>
          </a:p>
          <a:p>
            <a:pPr lvl="1"/>
            <a:r>
              <a:rPr lang="fr-BE" sz="2900" dirty="0" smtClean="0">
                <a:solidFill>
                  <a:schemeClr val="tx1"/>
                </a:solidFill>
              </a:rPr>
              <a:t>Migrations </a:t>
            </a:r>
          </a:p>
          <a:p>
            <a:pPr lvl="1"/>
            <a:r>
              <a:rPr lang="fr-BE" sz="2900" dirty="0" smtClean="0">
                <a:solidFill>
                  <a:schemeClr val="tx1"/>
                </a:solidFill>
              </a:rPr>
              <a:t>Big data</a:t>
            </a:r>
          </a:p>
          <a:p>
            <a:pPr lvl="1"/>
            <a:r>
              <a:rPr lang="fr-BE" sz="2900" dirty="0" smtClean="0">
                <a:solidFill>
                  <a:schemeClr val="tx1"/>
                </a:solidFill>
              </a:rPr>
              <a:t>Demographic trends</a:t>
            </a:r>
          </a:p>
          <a:p>
            <a:pPr lvl="1"/>
            <a:r>
              <a:rPr lang="fr-BE" sz="2900" dirty="0" smtClean="0">
                <a:solidFill>
                  <a:schemeClr val="tx1"/>
                </a:solidFill>
              </a:rPr>
              <a:t>Fundig and financial management</a:t>
            </a:r>
          </a:p>
          <a:p>
            <a:pPr lvl="1"/>
            <a:r>
              <a:rPr lang="fr-BE" sz="2900" dirty="0" smtClean="0">
                <a:solidFill>
                  <a:schemeClr val="tx1"/>
                </a:solidFill>
              </a:rPr>
              <a:t>New technologies and artificial intelligence. </a:t>
            </a:r>
          </a:p>
          <a:p>
            <a:pPr lvl="1"/>
            <a:endParaRPr lang="fr-BE" dirty="0"/>
          </a:p>
          <a:p>
            <a:r>
              <a:rPr lang="en-US" sz="3100" dirty="0"/>
              <a:t>The ISSA must remain a reference </a:t>
            </a:r>
            <a:r>
              <a:rPr lang="en-US" sz="3100" dirty="0" smtClean="0"/>
              <a:t>in prospective and research in social security. Among a specific strategic framework of actions in prospective and research, I </a:t>
            </a:r>
            <a:r>
              <a:rPr lang="en-US" sz="3100" dirty="0"/>
              <a:t>propose to </a:t>
            </a:r>
            <a:r>
              <a:rPr lang="en-US" sz="3100" dirty="0" smtClean="0"/>
              <a:t>relaunch </a:t>
            </a:r>
            <a:r>
              <a:rPr lang="en-US" sz="3100" dirty="0"/>
              <a:t>the organization of </a:t>
            </a:r>
            <a:r>
              <a:rPr lang="en-US" sz="3100" dirty="0" smtClean="0"/>
              <a:t>the annual ISSA research </a:t>
            </a:r>
            <a:r>
              <a:rPr lang="en-US" sz="3100" dirty="0"/>
              <a:t>conferences and to </a:t>
            </a:r>
            <a:r>
              <a:rPr lang="en-US" sz="3100" dirty="0" smtClean="0"/>
              <a:t>strengthen </a:t>
            </a:r>
            <a:r>
              <a:rPr lang="en-US" sz="3100" dirty="0"/>
              <a:t>the activity of the </a:t>
            </a:r>
            <a:r>
              <a:rPr lang="en-US" sz="3100" dirty="0" smtClean="0"/>
              <a:t>International Social Security Review.</a:t>
            </a:r>
            <a:endParaRPr lang="fr-BE" sz="3100" dirty="0" smtClean="0"/>
          </a:p>
        </p:txBody>
      </p:sp>
    </p:spTree>
    <p:extLst>
      <p:ext uri="{BB962C8B-B14F-4D97-AF65-F5344CB8AC3E}">
        <p14:creationId xmlns:p14="http://schemas.microsoft.com/office/powerpoint/2010/main" val="27029352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BE" dirty="0" smtClean="0">
                <a:solidFill>
                  <a:schemeClr val="tx1"/>
                </a:solidFill>
              </a:rPr>
              <a:t>ISSA as a global player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 current external communication is of a very high standard but we must become even more global and interactive in order </a:t>
            </a:r>
            <a:r>
              <a:rPr lang="en-US" dirty="0"/>
              <a:t>to spread ISSA’s vision of the social dimension of globalization</a:t>
            </a:r>
            <a:r>
              <a:rPr lang="en-US" dirty="0" smtClean="0"/>
              <a:t>.</a:t>
            </a:r>
          </a:p>
          <a:p>
            <a:r>
              <a:rPr lang="en-US" dirty="0" smtClean="0"/>
              <a:t>Promoting </a:t>
            </a:r>
            <a:r>
              <a:rPr lang="en-US" dirty="0"/>
              <a:t>social security as a lever for growth and prosperity is one of our fundamental goals. </a:t>
            </a:r>
            <a:endParaRPr lang="en-US" dirty="0" smtClean="0"/>
          </a:p>
          <a:p>
            <a:r>
              <a:rPr lang="fr-BE" dirty="0" smtClean="0"/>
              <a:t>I propose a strategy based on 3 principles :</a:t>
            </a:r>
          </a:p>
          <a:p>
            <a:pPr lvl="1"/>
            <a:r>
              <a:rPr lang="fr-BE" sz="2400" b="1" dirty="0" smtClean="0">
                <a:solidFill>
                  <a:schemeClr val="tx1"/>
                </a:solidFill>
              </a:rPr>
              <a:t>I</a:t>
            </a:r>
            <a:r>
              <a:rPr lang="fr-BE" sz="2400" dirty="0" smtClean="0">
                <a:solidFill>
                  <a:schemeClr val="tx1"/>
                </a:solidFill>
              </a:rPr>
              <a:t> for interactivity</a:t>
            </a:r>
          </a:p>
          <a:p>
            <a:pPr lvl="1"/>
            <a:r>
              <a:rPr lang="fr-BE" sz="2400" b="1" dirty="0" smtClean="0">
                <a:solidFill>
                  <a:schemeClr val="tx1"/>
                </a:solidFill>
              </a:rPr>
              <a:t>V</a:t>
            </a:r>
            <a:r>
              <a:rPr lang="fr-BE" sz="2400" dirty="0" smtClean="0">
                <a:solidFill>
                  <a:schemeClr val="tx1"/>
                </a:solidFill>
              </a:rPr>
              <a:t> for visibilty  </a:t>
            </a:r>
          </a:p>
          <a:p>
            <a:pPr lvl="1"/>
            <a:r>
              <a:rPr lang="fr-BE" sz="2400" b="1" dirty="0" smtClean="0">
                <a:solidFill>
                  <a:schemeClr val="tx1"/>
                </a:solidFill>
              </a:rPr>
              <a:t>I </a:t>
            </a:r>
            <a:r>
              <a:rPr lang="fr-BE" sz="2400" dirty="0" smtClean="0">
                <a:solidFill>
                  <a:schemeClr val="tx1"/>
                </a:solidFill>
              </a:rPr>
              <a:t>for institutional</a:t>
            </a:r>
            <a:endParaRPr lang="en-US" sz="2400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596838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c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Opulent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0</TotalTime>
  <Words>1066</Words>
  <Application>Microsoft Office PowerPoint</Application>
  <PresentationFormat>On-screen Show (4:3)</PresentationFormat>
  <Paragraphs>149</Paragraphs>
  <Slides>17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Civic</vt:lpstr>
      <vt:lpstr>François Perl</vt:lpstr>
      <vt:lpstr>Introduction</vt:lpstr>
      <vt:lpstr>Introduction</vt:lpstr>
      <vt:lpstr>My project for the ISSA</vt:lpstr>
      <vt:lpstr> Reinforcing and renewing services to ISSA’s members </vt:lpstr>
      <vt:lpstr>Reinforcing and renewing services to ISSA’s members</vt:lpstr>
      <vt:lpstr>Reinforcing and renewing services to ISSA’s members</vt:lpstr>
      <vt:lpstr>Prospective and research </vt:lpstr>
      <vt:lpstr>ISSA as a global player</vt:lpstr>
      <vt:lpstr>ISSA as a global player</vt:lpstr>
      <vt:lpstr>Personal informations</vt:lpstr>
      <vt:lpstr>NIHDI</vt:lpstr>
      <vt:lpstr>The Belgian disability insurance business case</vt:lpstr>
      <vt:lpstr>Key national achievements </vt:lpstr>
      <vt:lpstr>International activities </vt:lpstr>
      <vt:lpstr>Key international achievements </vt:lpstr>
      <vt:lpstr>Let’s talk about the ISSA !</vt:lpstr>
    </vt:vector>
  </TitlesOfParts>
  <Company>R.I.Z.I.V. - I.N.A.M.I.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François Perl</dc:creator>
  <cp:lastModifiedBy>François Perl</cp:lastModifiedBy>
  <cp:revision>43</cp:revision>
  <dcterms:created xsi:type="dcterms:W3CDTF">2018-09-20T08:05:39Z</dcterms:created>
  <dcterms:modified xsi:type="dcterms:W3CDTF">2018-09-28T10:02:54Z</dcterms:modified>
</cp:coreProperties>
</file>