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7.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6.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93"/>
  </p:notesMasterIdLst>
  <p:sldIdLst>
    <p:sldId id="257" r:id="rId3"/>
    <p:sldId id="279" r:id="rId4"/>
    <p:sldId id="613" r:id="rId5"/>
    <p:sldId id="609" r:id="rId6"/>
    <p:sldId id="610" r:id="rId7"/>
    <p:sldId id="614" r:id="rId8"/>
    <p:sldId id="491" r:id="rId9"/>
    <p:sldId id="593" r:id="rId10"/>
    <p:sldId id="459" r:id="rId11"/>
    <p:sldId id="496" r:id="rId12"/>
    <p:sldId id="645" r:id="rId13"/>
    <p:sldId id="654" r:id="rId14"/>
    <p:sldId id="647" r:id="rId15"/>
    <p:sldId id="648" r:id="rId16"/>
    <p:sldId id="646" r:id="rId17"/>
    <p:sldId id="623" r:id="rId18"/>
    <p:sldId id="554" r:id="rId19"/>
    <p:sldId id="649" r:id="rId20"/>
    <p:sldId id="616" r:id="rId21"/>
    <p:sldId id="586" r:id="rId22"/>
    <p:sldId id="591" r:id="rId23"/>
    <p:sldId id="633" r:id="rId24"/>
    <p:sldId id="634" r:id="rId25"/>
    <p:sldId id="618" r:id="rId26"/>
    <p:sldId id="555" r:id="rId27"/>
    <p:sldId id="619" r:id="rId28"/>
    <p:sldId id="621" r:id="rId29"/>
    <p:sldId id="589" r:id="rId30"/>
    <p:sldId id="622" r:id="rId31"/>
    <p:sldId id="588" r:id="rId32"/>
    <p:sldId id="445" r:id="rId33"/>
    <p:sldId id="499" r:id="rId34"/>
    <p:sldId id="612" r:id="rId35"/>
    <p:sldId id="653" r:id="rId36"/>
    <p:sldId id="644" r:id="rId37"/>
    <p:sldId id="394" r:id="rId38"/>
    <p:sldId id="527" r:id="rId39"/>
    <p:sldId id="537" r:id="rId40"/>
    <p:sldId id="556" r:id="rId41"/>
    <p:sldId id="557" r:id="rId42"/>
    <p:sldId id="594" r:id="rId43"/>
    <p:sldId id="624" r:id="rId44"/>
    <p:sldId id="542" r:id="rId45"/>
    <p:sldId id="617" r:id="rId46"/>
    <p:sldId id="558" r:id="rId47"/>
    <p:sldId id="592" r:id="rId48"/>
    <p:sldId id="546" r:id="rId49"/>
    <p:sldId id="630" r:id="rId50"/>
    <p:sldId id="595" r:id="rId51"/>
    <p:sldId id="407" r:id="rId52"/>
    <p:sldId id="607" r:id="rId53"/>
    <p:sldId id="608" r:id="rId54"/>
    <p:sldId id="596" r:id="rId55"/>
    <p:sldId id="597" r:id="rId56"/>
    <p:sldId id="620" r:id="rId57"/>
    <p:sldId id="598" r:id="rId58"/>
    <p:sldId id="625" r:id="rId59"/>
    <p:sldId id="447" r:id="rId60"/>
    <p:sldId id="559" r:id="rId61"/>
    <p:sldId id="626" r:id="rId62"/>
    <p:sldId id="599" r:id="rId63"/>
    <p:sldId id="615" r:id="rId64"/>
    <p:sldId id="528" r:id="rId65"/>
    <p:sldId id="600" r:id="rId66"/>
    <p:sldId id="601" r:id="rId67"/>
    <p:sldId id="561" r:id="rId68"/>
    <p:sldId id="431" r:id="rId69"/>
    <p:sldId id="627" r:id="rId70"/>
    <p:sldId id="628" r:id="rId71"/>
    <p:sldId id="629" r:id="rId72"/>
    <p:sldId id="522" r:id="rId73"/>
    <p:sldId id="564" r:id="rId74"/>
    <p:sldId id="602" r:id="rId75"/>
    <p:sldId id="604" r:id="rId76"/>
    <p:sldId id="565" r:id="rId77"/>
    <p:sldId id="603" r:id="rId78"/>
    <p:sldId id="539" r:id="rId79"/>
    <p:sldId id="495" r:id="rId80"/>
    <p:sldId id="605" r:id="rId81"/>
    <p:sldId id="456" r:id="rId82"/>
    <p:sldId id="566" r:id="rId83"/>
    <p:sldId id="550" r:id="rId84"/>
    <p:sldId id="551" r:id="rId85"/>
    <p:sldId id="552" r:id="rId86"/>
    <p:sldId id="578" r:id="rId87"/>
    <p:sldId id="581" r:id="rId88"/>
    <p:sldId id="582" r:id="rId89"/>
    <p:sldId id="583" r:id="rId90"/>
    <p:sldId id="611" r:id="rId91"/>
    <p:sldId id="500" r:id="rId92"/>
  </p:sldIdLst>
  <p:sldSz cx="9144000" cy="6858000" type="screen4x3"/>
  <p:notesSz cx="6761163" cy="9942513"/>
  <p:defaultTextStyle>
    <a:defPPr>
      <a:defRPr lang="ru-RU"/>
    </a:defPPr>
    <a:lvl1pPr algn="l" rtl="0" eaLnBrk="0" fontAlgn="base" hangingPunct="0">
      <a:spcBef>
        <a:spcPct val="0"/>
      </a:spcBef>
      <a:spcAft>
        <a:spcPct val="0"/>
      </a:spcAft>
      <a:defRPr kern="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Arial" panose="020B0604020202020204" pitchFamily="34" charset="0"/>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66"/>
    <a:srgbClr val="0099CC"/>
    <a:srgbClr val="3366CC"/>
    <a:srgbClr val="800000"/>
    <a:srgbClr val="000066"/>
    <a:srgbClr val="A50021"/>
    <a:srgbClr val="00339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3073" autoAdjust="0"/>
  </p:normalViewPr>
  <p:slideViewPr>
    <p:cSldViewPr>
      <p:cViewPr varScale="1">
        <p:scale>
          <a:sx n="108" d="100"/>
          <a:sy n="108" d="100"/>
        </p:scale>
        <p:origin x="1728" y="10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notesMaster" Target="notesMasters/notesMaster1.xml"/><Relationship Id="rId98" Type="http://schemas.microsoft.com/office/2015/10/relationships/revisionInfo" Target="revisionInfo.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3.xml"/><Relationship Id="rId1" Type="http://schemas.microsoft.com/office/2011/relationships/chartStyle" Target="style3.xm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3" Type="http://schemas.openxmlformats.org/officeDocument/2006/relationships/oleObject" Target="../embeddings/oleObject3.bin"/><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710819809153336E-2"/>
          <c:y val="3.6733785141176617E-2"/>
          <c:w val="0.90685543383164069"/>
          <c:h val="0.85038931094232029"/>
        </c:manualLayout>
      </c:layout>
      <c:lineChart>
        <c:grouping val="standard"/>
        <c:varyColors val="0"/>
        <c:ser>
          <c:idx val="0"/>
          <c:order val="0"/>
          <c:tx>
            <c:strRef>
              <c:f>Sheet1!$B$1</c:f>
              <c:strCache>
                <c:ptCount val="1"/>
                <c:pt idx="0">
                  <c:v>Column2</c:v>
                </c:pt>
              </c:strCache>
            </c:strRef>
          </c:tx>
          <c:spPr>
            <a:ln w="31750">
              <a:solidFill>
                <a:srgbClr val="FF0000"/>
              </a:solidFill>
            </a:ln>
            <a:effectLst>
              <a:outerShdw blurRad="50800" dist="38100" dir="8100000" algn="tr" rotWithShape="0">
                <a:prstClr val="black">
                  <a:alpha val="40000"/>
                </a:prstClr>
              </a:outerShdw>
            </a:effectLst>
          </c:spPr>
          <c:marker>
            <c:spPr>
              <a:solidFill>
                <a:srgbClr val="FF0000"/>
              </a:solidFill>
              <a:effectLst>
                <a:outerShdw blurRad="50800" dist="38100" dir="8100000" algn="tr" rotWithShape="0">
                  <a:prstClr val="black">
                    <a:alpha val="40000"/>
                  </a:prstClr>
                </a:outerShdw>
              </a:effectLst>
            </c:spPr>
          </c:marker>
          <c:dLbls>
            <c:dLbl>
              <c:idx val="0"/>
              <c:layout>
                <c:manualLayout>
                  <c:x val="-7.1256038647342992E-2"/>
                  <c:y val="-6.734076524078902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672F-4B48-8394-51A2CB1CF459}"/>
                </c:ext>
                <c:ext xmlns:c15="http://schemas.microsoft.com/office/drawing/2012/chart" uri="{CE6537A1-D6FC-4f65-9D91-7224C49458BB}"/>
              </c:extLst>
            </c:dLbl>
            <c:dLbl>
              <c:idx val="1"/>
              <c:layout>
                <c:manualLayout>
                  <c:x val="-6.2801932367149774E-2"/>
                  <c:y val="-7.958454073911430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672F-4B48-8394-51A2CB1CF459}"/>
                </c:ext>
                <c:ext xmlns:c15="http://schemas.microsoft.com/office/drawing/2012/chart" uri="{CE6537A1-D6FC-4f65-9D91-7224C49458BB}"/>
              </c:extLst>
            </c:dLbl>
            <c:dLbl>
              <c:idx val="2"/>
              <c:layout>
                <c:manualLayout>
                  <c:x val="-7.8502415458937519E-2"/>
                  <c:y val="-8.264548461369561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672F-4B48-8394-51A2CB1CF459}"/>
                </c:ext>
                <c:ext xmlns:c15="http://schemas.microsoft.com/office/drawing/2012/chart" uri="{CE6537A1-D6FC-4f65-9D91-7224C49458BB}"/>
              </c:extLst>
            </c:dLbl>
            <c:dLbl>
              <c:idx val="3"/>
              <c:layout>
                <c:manualLayout>
                  <c:x val="-8.9371980676328483E-2"/>
                  <c:y val="-7.958454073911430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672F-4B48-8394-51A2CB1CF459}"/>
                </c:ext>
                <c:ext xmlns:c15="http://schemas.microsoft.com/office/drawing/2012/chart" uri="{CE6537A1-D6FC-4f65-9D91-7224C49458BB}"/>
              </c:extLst>
            </c:dLbl>
            <c:dLbl>
              <c:idx val="4"/>
              <c:layout>
                <c:manualLayout>
                  <c:x val="-8.9371980676328483E-2"/>
                  <c:y val="-3.367038262039466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672F-4B48-8394-51A2CB1CF459}"/>
                </c:ext>
                <c:ext xmlns:c15="http://schemas.microsoft.com/office/drawing/2012/chart" uri="{CE6537A1-D6FC-4f65-9D91-7224C49458BB}"/>
              </c:extLst>
            </c:dLbl>
            <c:dLbl>
              <c:idx val="5"/>
              <c:layout>
                <c:manualLayout>
                  <c:x val="4.0643390892384446E-2"/>
                  <c:y val="-5.8595089259502187E-3"/>
                </c:manualLayout>
              </c:layout>
              <c:spPr>
                <a:noFill/>
                <a:ln>
                  <a:noFill/>
                </a:ln>
                <a:effectLst/>
              </c:spPr>
              <c:txPr>
                <a:bodyPr wrap="square" lIns="38100" tIns="19050" rIns="38100" bIns="19050" anchor="ctr">
                  <a:noAutofit/>
                </a:bodyPr>
                <a:lstStyle/>
                <a:p>
                  <a:pPr>
                    <a:defRPr/>
                  </a:pPr>
                  <a:endParaRPr lang="en-US"/>
                </a:p>
              </c:txP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672F-4B48-8394-51A2CB1CF459}"/>
                </c:ext>
                <c:ext xmlns:c15="http://schemas.microsoft.com/office/drawing/2012/chart" uri="{CE6537A1-D6FC-4f65-9D91-7224C49458BB}">
                  <c15:layout>
                    <c:manualLayout>
                      <c:w val="0.12849084051655785"/>
                      <c:h val="0.1844568750700164"/>
                    </c:manualLayout>
                  </c15:layout>
                </c:ext>
              </c:extLst>
            </c:dLbl>
            <c:dLbl>
              <c:idx val="6"/>
              <c:layout>
                <c:manualLayout>
                  <c:x val="7.438400743839938E-3"/>
                  <c:y val="6.7226890756302518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ext>
            </c:extLst>
          </c:dLbls>
          <c:cat>
            <c:numRef>
              <c:f>Sheet1!$A$2:$A$9</c:f>
              <c:numCache>
                <c:formatCode>General</c:formatCode>
                <c:ptCount val="8"/>
                <c:pt idx="0">
                  <c:v>2012</c:v>
                </c:pt>
                <c:pt idx="1">
                  <c:v>2013</c:v>
                </c:pt>
                <c:pt idx="2">
                  <c:v>2014</c:v>
                </c:pt>
                <c:pt idx="3">
                  <c:v>2015</c:v>
                </c:pt>
                <c:pt idx="4">
                  <c:v>2016</c:v>
                </c:pt>
                <c:pt idx="5">
                  <c:v>2017</c:v>
                </c:pt>
                <c:pt idx="6">
                  <c:v>2018</c:v>
                </c:pt>
                <c:pt idx="7">
                  <c:v>2019</c:v>
                </c:pt>
              </c:numCache>
            </c:numRef>
          </c:cat>
          <c:val>
            <c:numRef>
              <c:f>Sheet1!$B$2:$B$9</c:f>
              <c:numCache>
                <c:formatCode>General</c:formatCode>
                <c:ptCount val="8"/>
                <c:pt idx="0">
                  <c:v>4435000</c:v>
                </c:pt>
                <c:pt idx="1">
                  <c:v>5430000</c:v>
                </c:pt>
                <c:pt idx="2">
                  <c:v>3591200</c:v>
                </c:pt>
                <c:pt idx="3">
                  <c:v>11248500</c:v>
                </c:pt>
                <c:pt idx="4">
                  <c:v>16349000</c:v>
                </c:pt>
                <c:pt idx="5">
                  <c:v>16253000</c:v>
                </c:pt>
                <c:pt idx="6" formatCode="#,##0.00">
                  <c:v>21847000</c:v>
                </c:pt>
                <c:pt idx="7">
                  <c:v>22400000</c:v>
                </c:pt>
              </c:numCache>
            </c:numRef>
          </c:val>
          <c:smooth val="0"/>
          <c:extLst xmlns:c16r2="http://schemas.microsoft.com/office/drawing/2015/06/chart">
            <c:ext xmlns:c16="http://schemas.microsoft.com/office/drawing/2014/chart" uri="{C3380CC4-5D6E-409C-BE32-E72D297353CC}">
              <c16:uniqueId val="{00000006-672F-4B48-8394-51A2CB1CF459}"/>
            </c:ext>
          </c:extLst>
        </c:ser>
        <c:dLbls>
          <c:showLegendKey val="0"/>
          <c:showVal val="0"/>
          <c:showCatName val="0"/>
          <c:showSerName val="0"/>
          <c:showPercent val="0"/>
          <c:showBubbleSize val="0"/>
        </c:dLbls>
        <c:marker val="1"/>
        <c:smooth val="0"/>
        <c:axId val="1854965744"/>
        <c:axId val="1853459728"/>
      </c:lineChart>
      <c:catAx>
        <c:axId val="18549657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en-US"/>
          </a:p>
        </c:txPr>
        <c:crossAx val="1853459728"/>
        <c:crosses val="autoZero"/>
        <c:auto val="1"/>
        <c:lblAlgn val="ctr"/>
        <c:lblOffset val="100"/>
        <c:noMultiLvlLbl val="0"/>
      </c:catAx>
      <c:valAx>
        <c:axId val="1853459728"/>
        <c:scaling>
          <c:orientation val="minMax"/>
        </c:scaling>
        <c:delete val="0"/>
        <c:axPos val="l"/>
        <c:majorGridlines>
          <c:spPr>
            <a:ln w="9525" cap="flat" cmpd="sng" algn="ctr">
              <a:solidFill>
                <a:schemeClr val="tx1">
                  <a:lumMod val="50000"/>
                  <a:lumOff val="50000"/>
                </a:schemeClr>
              </a:solidFill>
              <a:round/>
            </a:ln>
            <a:effectLst/>
          </c:spPr>
        </c:majorGridlines>
        <c:numFmt formatCode="General" sourceLinked="1"/>
        <c:majorTickMark val="none"/>
        <c:minorTickMark val="none"/>
        <c:tickLblPos val="nextTo"/>
        <c:spPr>
          <a:noFill/>
          <a:ln>
            <a:noFill/>
          </a:ln>
          <a:effectLst/>
        </c:spPr>
        <c:txPr>
          <a:bodyPr rot="-60000000" vert="horz"/>
          <a:lstStyle/>
          <a:p>
            <a:pPr>
              <a:defRPr/>
            </a:pPr>
            <a:endParaRPr lang="en-US"/>
          </a:p>
        </c:txPr>
        <c:crossAx val="1854965744"/>
        <c:crosses val="autoZero"/>
        <c:crossBetween val="between"/>
        <c:dispUnits>
          <c:builtInUnit val="millions"/>
        </c:dispUnits>
      </c:valAx>
      <c:spPr>
        <a:solidFill>
          <a:schemeClr val="bg1"/>
        </a:solidFill>
        <a:ln>
          <a:noFill/>
        </a:ln>
        <a:effectLst/>
      </c:spPr>
    </c:plotArea>
    <c:plotVisOnly val="1"/>
    <c:dispBlanksAs val="gap"/>
    <c:showDLblsOverMax val="0"/>
  </c:chart>
  <c:spPr>
    <a:noFill/>
    <a:ln>
      <a:noFill/>
    </a:ln>
    <a:effectLst/>
  </c:spPr>
  <c:txPr>
    <a:bodyPr/>
    <a:lstStyle/>
    <a:p>
      <a:pPr>
        <a:defRPr sz="11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826771653543307E-2"/>
          <c:y val="0.15577889447236182"/>
          <c:w val="0.89448818897637794"/>
          <c:h val="0.61055276381909551"/>
        </c:manualLayout>
      </c:layout>
      <c:barChart>
        <c:barDir val="col"/>
        <c:grouping val="clustered"/>
        <c:varyColors val="0"/>
        <c:ser>
          <c:idx val="1"/>
          <c:order val="0"/>
          <c:tx>
            <c:strRef>
              <c:f>Sheet1!$A$6</c:f>
              <c:strCache>
                <c:ptCount val="1"/>
                <c:pt idx="0">
                  <c:v>2015</c:v>
                </c:pt>
              </c:strCache>
            </c:strRef>
          </c:tx>
          <c:spPr>
            <a:solidFill>
              <a:srgbClr val="FFCC00"/>
            </a:solidFill>
            <a:ln w="12725">
              <a:solidFill>
                <a:srgbClr val="FFCC00"/>
              </a:solidFill>
              <a:prstDash val="solid"/>
            </a:ln>
          </c:spPr>
          <c:invertIfNegative val="0"/>
          <c:cat>
            <c:strRef>
              <c:f>Sheet1!$B$1:$L$1</c:f>
              <c:strCache>
                <c:ptCount val="10"/>
                <c:pt idx="0">
                  <c:v>BCG</c:v>
                </c:pt>
                <c:pt idx="1">
                  <c:v>hepB0</c:v>
                </c:pt>
                <c:pt idx="2">
                  <c:v>hexa3</c:v>
                </c:pt>
                <c:pt idx="3">
                  <c:v>OPV3</c:v>
                </c:pt>
                <c:pt idx="4">
                  <c:v>MMR1</c:v>
                </c:pt>
                <c:pt idx="5">
                  <c:v>MMRr 2</c:v>
                </c:pt>
                <c:pt idx="6">
                  <c:v>Dt</c:v>
                </c:pt>
                <c:pt idx="7">
                  <c:v>Td</c:v>
                </c:pt>
                <c:pt idx="8">
                  <c:v>Rota2</c:v>
                </c:pt>
                <c:pt idx="9">
                  <c:v>Pneumo3</c:v>
                </c:pt>
              </c:strCache>
            </c:strRef>
          </c:cat>
          <c:val>
            <c:numRef>
              <c:f>Sheet1!$B$6:$L$6</c:f>
              <c:numCache>
                <c:formatCode>General</c:formatCode>
                <c:ptCount val="10"/>
                <c:pt idx="0">
                  <c:v>0.95499999999999996</c:v>
                </c:pt>
                <c:pt idx="1">
                  <c:v>0.93</c:v>
                </c:pt>
                <c:pt idx="2">
                  <c:v>0.93700000000000006</c:v>
                </c:pt>
                <c:pt idx="3">
                  <c:v>0.91300000000000003</c:v>
                </c:pt>
                <c:pt idx="4">
                  <c:v>0.96</c:v>
                </c:pt>
                <c:pt idx="5">
                  <c:v>0.91</c:v>
                </c:pt>
                <c:pt idx="6">
                  <c:v>0.91800000000000004</c:v>
                </c:pt>
                <c:pt idx="7">
                  <c:v>0.69699999999999995</c:v>
                </c:pt>
                <c:pt idx="8">
                  <c:v>0.72399999999999998</c:v>
                </c:pt>
                <c:pt idx="9">
                  <c:v>0.157</c:v>
                </c:pt>
              </c:numCache>
            </c:numRef>
          </c:val>
        </c:ser>
        <c:ser>
          <c:idx val="6"/>
          <c:order val="1"/>
          <c:tx>
            <c:strRef>
              <c:f>Sheet1!$A$7</c:f>
              <c:strCache>
                <c:ptCount val="1"/>
                <c:pt idx="0">
                  <c:v>2016</c:v>
                </c:pt>
              </c:strCache>
            </c:strRef>
          </c:tx>
          <c:spPr>
            <a:solidFill>
              <a:srgbClr val="0066CC"/>
            </a:solidFill>
            <a:ln w="25450">
              <a:noFill/>
            </a:ln>
          </c:spPr>
          <c:invertIfNegative val="0"/>
          <c:cat>
            <c:strRef>
              <c:f>Sheet1!$B$1:$L$1</c:f>
              <c:strCache>
                <c:ptCount val="10"/>
                <c:pt idx="0">
                  <c:v>BCG</c:v>
                </c:pt>
                <c:pt idx="1">
                  <c:v>hepB0</c:v>
                </c:pt>
                <c:pt idx="2">
                  <c:v>hexa3</c:v>
                </c:pt>
                <c:pt idx="3">
                  <c:v>OPV3</c:v>
                </c:pt>
                <c:pt idx="4">
                  <c:v>MMR1</c:v>
                </c:pt>
                <c:pt idx="5">
                  <c:v>MMRr 2</c:v>
                </c:pt>
                <c:pt idx="6">
                  <c:v>Dt</c:v>
                </c:pt>
                <c:pt idx="7">
                  <c:v>Td</c:v>
                </c:pt>
                <c:pt idx="8">
                  <c:v>Rota2</c:v>
                </c:pt>
                <c:pt idx="9">
                  <c:v>Pneumo3</c:v>
                </c:pt>
              </c:strCache>
            </c:strRef>
          </c:cat>
          <c:val>
            <c:numRef>
              <c:f>Sheet1!$B$7:$L$7</c:f>
              <c:numCache>
                <c:formatCode>General</c:formatCode>
                <c:ptCount val="10"/>
                <c:pt idx="0">
                  <c:v>0.97499999999999998</c:v>
                </c:pt>
                <c:pt idx="1">
                  <c:v>0.95</c:v>
                </c:pt>
                <c:pt idx="2">
                  <c:v>0.91500000000000004</c:v>
                </c:pt>
                <c:pt idx="3">
                  <c:v>0.91500000000000004</c:v>
                </c:pt>
                <c:pt idx="4">
                  <c:v>0.93400000000000005</c:v>
                </c:pt>
                <c:pt idx="5">
                  <c:v>0.85399999999999998</c:v>
                </c:pt>
                <c:pt idx="6">
                  <c:v>0.85599999999999998</c:v>
                </c:pt>
                <c:pt idx="7">
                  <c:v>0.72099999999999997</c:v>
                </c:pt>
                <c:pt idx="8">
                  <c:v>0.751</c:v>
                </c:pt>
                <c:pt idx="9">
                  <c:v>0.752</c:v>
                </c:pt>
              </c:numCache>
            </c:numRef>
          </c:val>
        </c:ser>
        <c:ser>
          <c:idx val="7"/>
          <c:order val="2"/>
          <c:tx>
            <c:strRef>
              <c:f>Sheet1!$A$8</c:f>
              <c:strCache>
                <c:ptCount val="1"/>
                <c:pt idx="0">
                  <c:v>2017</c:v>
                </c:pt>
              </c:strCache>
            </c:strRef>
          </c:tx>
          <c:spPr>
            <a:solidFill>
              <a:srgbClr val="CCCCFF"/>
            </a:solidFill>
            <a:ln w="25450">
              <a:noFill/>
            </a:ln>
          </c:spPr>
          <c:invertIfNegative val="0"/>
          <c:cat>
            <c:strRef>
              <c:f>Sheet1!$B$1:$L$1</c:f>
              <c:strCache>
                <c:ptCount val="10"/>
                <c:pt idx="0">
                  <c:v>BCG</c:v>
                </c:pt>
                <c:pt idx="1">
                  <c:v>hepB0</c:v>
                </c:pt>
                <c:pt idx="2">
                  <c:v>hexa3</c:v>
                </c:pt>
                <c:pt idx="3">
                  <c:v>OPV3</c:v>
                </c:pt>
                <c:pt idx="4">
                  <c:v>MMR1</c:v>
                </c:pt>
                <c:pt idx="5">
                  <c:v>MMRr 2</c:v>
                </c:pt>
                <c:pt idx="6">
                  <c:v>Dt</c:v>
                </c:pt>
                <c:pt idx="7">
                  <c:v>Td</c:v>
                </c:pt>
                <c:pt idx="8">
                  <c:v>Rota2</c:v>
                </c:pt>
                <c:pt idx="9">
                  <c:v>Pneumo3</c:v>
                </c:pt>
              </c:strCache>
            </c:strRef>
          </c:cat>
          <c:val>
            <c:numRef>
              <c:f>Sheet1!$B$8:$L$8</c:f>
              <c:numCache>
                <c:formatCode>General</c:formatCode>
                <c:ptCount val="10"/>
                <c:pt idx="0">
                  <c:v>0.96</c:v>
                </c:pt>
                <c:pt idx="1">
                  <c:v>0.93600000000000005</c:v>
                </c:pt>
                <c:pt idx="2">
                  <c:v>0.91200000000000003</c:v>
                </c:pt>
                <c:pt idx="3">
                  <c:v>0.91500000000000004</c:v>
                </c:pt>
                <c:pt idx="4">
                  <c:v>0.95499999999999996</c:v>
                </c:pt>
                <c:pt idx="5">
                  <c:v>0.89900000000000002</c:v>
                </c:pt>
                <c:pt idx="6">
                  <c:v>0.878</c:v>
                </c:pt>
                <c:pt idx="7">
                  <c:v>0.76</c:v>
                </c:pt>
                <c:pt idx="8">
                  <c:v>0.75900000000000001</c:v>
                </c:pt>
                <c:pt idx="9">
                  <c:v>0.79900000000000004</c:v>
                </c:pt>
              </c:numCache>
            </c:numRef>
          </c:val>
        </c:ser>
        <c:ser>
          <c:idx val="8"/>
          <c:order val="3"/>
          <c:tx>
            <c:strRef>
              <c:f>Sheet1!$A$9</c:f>
              <c:strCache>
                <c:ptCount val="1"/>
                <c:pt idx="0">
                  <c:v>2018</c:v>
                </c:pt>
              </c:strCache>
            </c:strRef>
          </c:tx>
          <c:spPr>
            <a:solidFill>
              <a:srgbClr val="FF8080"/>
            </a:solidFill>
            <a:ln w="25450">
              <a:noFill/>
            </a:ln>
          </c:spPr>
          <c:invertIfNegative val="0"/>
          <c:cat>
            <c:strRef>
              <c:f>Sheet1!$B$1:$L$1</c:f>
              <c:strCache>
                <c:ptCount val="10"/>
                <c:pt idx="0">
                  <c:v>BCG</c:v>
                </c:pt>
                <c:pt idx="1">
                  <c:v>hepB0</c:v>
                </c:pt>
                <c:pt idx="2">
                  <c:v>hexa3</c:v>
                </c:pt>
                <c:pt idx="3">
                  <c:v>OPV3</c:v>
                </c:pt>
                <c:pt idx="4">
                  <c:v>MMR1</c:v>
                </c:pt>
                <c:pt idx="5">
                  <c:v>MMRr 2</c:v>
                </c:pt>
                <c:pt idx="6">
                  <c:v>Dt</c:v>
                </c:pt>
                <c:pt idx="7">
                  <c:v>Td</c:v>
                </c:pt>
                <c:pt idx="8">
                  <c:v>Rota2</c:v>
                </c:pt>
                <c:pt idx="9">
                  <c:v>Pneumo3</c:v>
                </c:pt>
              </c:strCache>
            </c:strRef>
          </c:cat>
          <c:val>
            <c:numRef>
              <c:f>Sheet1!$B$9:$L$9</c:f>
              <c:numCache>
                <c:formatCode>General</c:formatCode>
                <c:ptCount val="10"/>
                <c:pt idx="0">
                  <c:v>0.96799999999999997</c:v>
                </c:pt>
                <c:pt idx="1">
                  <c:v>0.96199999999999997</c:v>
                </c:pt>
                <c:pt idx="2">
                  <c:v>0.92600000000000005</c:v>
                </c:pt>
                <c:pt idx="3">
                  <c:v>0.92600000000000005</c:v>
                </c:pt>
                <c:pt idx="4">
                  <c:v>0.98299999999999998</c:v>
                </c:pt>
                <c:pt idx="5">
                  <c:v>0.95599999999999996</c:v>
                </c:pt>
                <c:pt idx="6">
                  <c:v>0.91900000000000004</c:v>
                </c:pt>
                <c:pt idx="7">
                  <c:v>0.88300000000000001</c:v>
                </c:pt>
                <c:pt idx="8">
                  <c:v>0.78500000000000003</c:v>
                </c:pt>
                <c:pt idx="9">
                  <c:v>0.80600000000000005</c:v>
                </c:pt>
              </c:numCache>
            </c:numRef>
          </c:val>
        </c:ser>
        <c:dLbls>
          <c:showLegendKey val="0"/>
          <c:showVal val="0"/>
          <c:showCatName val="0"/>
          <c:showSerName val="0"/>
          <c:showPercent val="0"/>
          <c:showBubbleSize val="0"/>
        </c:dLbls>
        <c:gapWidth val="100"/>
        <c:axId val="1853461904"/>
        <c:axId val="1853460816"/>
      </c:barChart>
      <c:lineChart>
        <c:grouping val="standard"/>
        <c:varyColors val="0"/>
        <c:ser>
          <c:idx val="2"/>
          <c:order val="4"/>
          <c:tx>
            <c:strRef>
              <c:f>Sheet1!$A$10</c:f>
              <c:strCache>
                <c:ptCount val="1"/>
              </c:strCache>
            </c:strRef>
          </c:tx>
          <c:spPr>
            <a:ln w="25450">
              <a:solidFill>
                <a:srgbClr val="FF0000"/>
              </a:solidFill>
              <a:prstDash val="lgDash"/>
            </a:ln>
          </c:spPr>
          <c:marker>
            <c:symbol val="triangle"/>
            <c:size val="2"/>
            <c:spPr>
              <a:solidFill>
                <a:srgbClr val="FF0000"/>
              </a:solidFill>
              <a:ln>
                <a:solidFill>
                  <a:srgbClr val="FF0000"/>
                </a:solidFill>
                <a:prstDash val="solid"/>
              </a:ln>
            </c:spPr>
          </c:marker>
          <c:cat>
            <c:strRef>
              <c:f>Sheet1!$B$1:$L$1</c:f>
              <c:strCache>
                <c:ptCount val="10"/>
                <c:pt idx="0">
                  <c:v>BCG</c:v>
                </c:pt>
                <c:pt idx="1">
                  <c:v>hepB0</c:v>
                </c:pt>
                <c:pt idx="2">
                  <c:v>hexa3</c:v>
                </c:pt>
                <c:pt idx="3">
                  <c:v>OPV3</c:v>
                </c:pt>
                <c:pt idx="4">
                  <c:v>MMR1</c:v>
                </c:pt>
                <c:pt idx="5">
                  <c:v>MMRr 2</c:v>
                </c:pt>
                <c:pt idx="6">
                  <c:v>Dt</c:v>
                </c:pt>
                <c:pt idx="7">
                  <c:v>Td</c:v>
                </c:pt>
                <c:pt idx="8">
                  <c:v>Rota2</c:v>
                </c:pt>
                <c:pt idx="9">
                  <c:v>Pneumo3</c:v>
                </c:pt>
              </c:strCache>
            </c:strRef>
          </c:cat>
          <c:val>
            <c:numRef>
              <c:f>Sheet1!$B$10:$L$10</c:f>
              <c:numCache>
                <c:formatCode>General</c:formatCode>
                <c:ptCount val="10"/>
              </c:numCache>
            </c:numRef>
          </c:val>
          <c:smooth val="0"/>
        </c:ser>
        <c:dLbls>
          <c:showLegendKey val="0"/>
          <c:showVal val="0"/>
          <c:showCatName val="0"/>
          <c:showSerName val="0"/>
          <c:showPercent val="0"/>
          <c:showBubbleSize val="0"/>
        </c:dLbls>
        <c:marker val="1"/>
        <c:smooth val="0"/>
        <c:axId val="1853461904"/>
        <c:axId val="1853460816"/>
      </c:lineChart>
      <c:catAx>
        <c:axId val="1853461904"/>
        <c:scaling>
          <c:orientation val="minMax"/>
        </c:scaling>
        <c:delete val="0"/>
        <c:axPos val="b"/>
        <c:numFmt formatCode="General" sourceLinked="1"/>
        <c:majorTickMark val="out"/>
        <c:minorTickMark val="none"/>
        <c:tickLblPos val="nextTo"/>
        <c:spPr>
          <a:ln w="3181">
            <a:solidFill>
              <a:srgbClr val="000000"/>
            </a:solidFill>
            <a:prstDash val="solid"/>
          </a:ln>
        </c:spPr>
        <c:txPr>
          <a:bodyPr rot="-2700000" vert="horz"/>
          <a:lstStyle/>
          <a:p>
            <a:pPr>
              <a:defRPr sz="827" b="1" i="0" u="none" strike="noStrike" baseline="0">
                <a:solidFill>
                  <a:srgbClr val="000000"/>
                </a:solidFill>
                <a:latin typeface="Calibri"/>
                <a:ea typeface="Calibri"/>
                <a:cs typeface="Calibri"/>
              </a:defRPr>
            </a:pPr>
            <a:endParaRPr lang="en-US"/>
          </a:p>
        </c:txPr>
        <c:crossAx val="1853460816"/>
        <c:crosses val="autoZero"/>
        <c:auto val="1"/>
        <c:lblAlgn val="ctr"/>
        <c:lblOffset val="100"/>
        <c:tickLblSkip val="1"/>
        <c:tickMarkSkip val="1"/>
        <c:noMultiLvlLbl val="0"/>
      </c:catAx>
      <c:valAx>
        <c:axId val="1853460816"/>
        <c:scaling>
          <c:orientation val="minMax"/>
          <c:max val="1"/>
        </c:scaling>
        <c:delete val="0"/>
        <c:axPos val="l"/>
        <c:majorGridlines>
          <c:spPr>
            <a:ln w="3181">
              <a:solidFill>
                <a:srgbClr val="000000"/>
              </a:solidFill>
              <a:prstDash val="solid"/>
            </a:ln>
          </c:spPr>
        </c:majorGridlines>
        <c:numFmt formatCode="0%" sourceLinked="0"/>
        <c:majorTickMark val="out"/>
        <c:minorTickMark val="none"/>
        <c:tickLblPos val="nextTo"/>
        <c:spPr>
          <a:ln w="3181">
            <a:solidFill>
              <a:srgbClr val="000000"/>
            </a:solidFill>
            <a:prstDash val="solid"/>
          </a:ln>
        </c:spPr>
        <c:txPr>
          <a:bodyPr rot="0" vert="horz"/>
          <a:lstStyle/>
          <a:p>
            <a:pPr>
              <a:defRPr sz="827" b="1" i="0" u="none" strike="noStrike" baseline="0">
                <a:solidFill>
                  <a:srgbClr val="000000"/>
                </a:solidFill>
                <a:latin typeface="Calibri"/>
                <a:ea typeface="Calibri"/>
                <a:cs typeface="Calibri"/>
              </a:defRPr>
            </a:pPr>
            <a:endParaRPr lang="en-US"/>
          </a:p>
        </c:txPr>
        <c:crossAx val="1853461904"/>
        <c:crosses val="autoZero"/>
        <c:crossBetween val="between"/>
        <c:majorUnit val="0.2"/>
      </c:valAx>
      <c:spPr>
        <a:noFill/>
        <a:ln w="12725">
          <a:solidFill>
            <a:srgbClr val="808080"/>
          </a:solidFill>
          <a:prstDash val="solid"/>
        </a:ln>
      </c:spPr>
    </c:plotArea>
    <c:legend>
      <c:legendPos val="r"/>
      <c:legendEntry>
        <c:idx val="4"/>
        <c:delete val="1"/>
      </c:legendEntry>
      <c:layout>
        <c:manualLayout>
          <c:xMode val="edge"/>
          <c:yMode val="edge"/>
          <c:x val="0"/>
          <c:y val="0.91959798994974873"/>
          <c:w val="0.88346456692913389"/>
          <c:h val="8.2914572864321606E-2"/>
        </c:manualLayout>
      </c:layout>
      <c:overlay val="0"/>
      <c:spPr>
        <a:noFill/>
        <a:ln w="25450">
          <a:noFill/>
        </a:ln>
      </c:spPr>
      <c:txPr>
        <a:bodyPr/>
        <a:lstStyle/>
        <a:p>
          <a:pPr>
            <a:defRPr sz="897" b="1" i="0" u="none" strike="noStrike" baseline="0">
              <a:solidFill>
                <a:srgbClr val="000000"/>
              </a:solidFill>
              <a:latin typeface="Calibri"/>
              <a:ea typeface="Calibri"/>
              <a:cs typeface="Calibri"/>
            </a:defRPr>
          </a:pPr>
          <a:endParaRPr lang="en-US"/>
        </a:p>
      </c:txPr>
    </c:legend>
    <c:plotVisOnly val="1"/>
    <c:dispBlanksAs val="gap"/>
    <c:showDLblsOverMax val="0"/>
  </c:chart>
  <c:spPr>
    <a:noFill/>
    <a:ln>
      <a:noFill/>
    </a:ln>
  </c:spPr>
  <c:txPr>
    <a:bodyPr/>
    <a:lstStyle/>
    <a:p>
      <a:pPr>
        <a:defRPr sz="1753" b="1" i="0" u="none" strike="noStrike" baseline="0">
          <a:solidFill>
            <a:srgbClr val="000000"/>
          </a:solidFill>
          <a:latin typeface="Calibri"/>
          <a:ea typeface="Calibri"/>
          <a:cs typeface="Calibri"/>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სულ</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კაცი</c:v>
                </c:pt>
                <c:pt idx="1">
                  <c:v>ქალი</c:v>
                </c:pt>
              </c:strCache>
            </c:strRef>
          </c:cat>
          <c:val>
            <c:numRef>
              <c:f>Sheet1!$B$2:$B$3</c:f>
              <c:numCache>
                <c:formatCode>#,##0</c:formatCode>
                <c:ptCount val="2"/>
                <c:pt idx="0">
                  <c:v>607695</c:v>
                </c:pt>
                <c:pt idx="1">
                  <c:v>691215</c:v>
                </c:pt>
              </c:numCache>
            </c:numRef>
          </c:val>
          <c:extLst xmlns:c16r2="http://schemas.microsoft.com/office/drawing/2015/06/chart">
            <c:ext xmlns:c16="http://schemas.microsoft.com/office/drawing/2014/chart" uri="{C3380CC4-5D6E-409C-BE32-E72D297353CC}">
              <c16:uniqueId val="{00000000-CB5B-411A-9B68-2A301049FA9E}"/>
            </c:ext>
          </c:extLst>
        </c:ser>
        <c:ser>
          <c:idx val="1"/>
          <c:order val="1"/>
          <c:tx>
            <c:strRef>
              <c:f>Sheet1!$C$1</c:f>
              <c:strCache>
                <c:ptCount val="1"/>
                <c:pt idx="0">
                  <c:v>დადებითი</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კაცი</c:v>
                </c:pt>
                <c:pt idx="1">
                  <c:v>ქალი</c:v>
                </c:pt>
              </c:strCache>
            </c:strRef>
          </c:cat>
          <c:val>
            <c:numRef>
              <c:f>Sheet1!$C$2:$C$3</c:f>
              <c:numCache>
                <c:formatCode>#,##0</c:formatCode>
                <c:ptCount val="2"/>
                <c:pt idx="0">
                  <c:v>83938</c:v>
                </c:pt>
                <c:pt idx="1">
                  <c:v>27183</c:v>
                </c:pt>
              </c:numCache>
            </c:numRef>
          </c:val>
          <c:extLst xmlns:c16r2="http://schemas.microsoft.com/office/drawing/2015/06/chart">
            <c:ext xmlns:c16="http://schemas.microsoft.com/office/drawing/2014/chart" uri="{C3380CC4-5D6E-409C-BE32-E72D297353CC}">
              <c16:uniqueId val="{00000001-CB5B-411A-9B68-2A301049FA9E}"/>
            </c:ext>
          </c:extLst>
        </c:ser>
        <c:dLbls>
          <c:showLegendKey val="0"/>
          <c:showVal val="0"/>
          <c:showCatName val="0"/>
          <c:showSerName val="0"/>
          <c:showPercent val="0"/>
          <c:showBubbleSize val="0"/>
        </c:dLbls>
        <c:gapWidth val="219"/>
        <c:overlap val="-27"/>
        <c:axId val="1853461360"/>
        <c:axId val="1853454832"/>
      </c:barChart>
      <c:lineChart>
        <c:grouping val="standard"/>
        <c:varyColors val="0"/>
        <c:ser>
          <c:idx val="2"/>
          <c:order val="2"/>
          <c:tx>
            <c:strRef>
              <c:f>Sheet1!$D$1</c:f>
              <c:strCache>
                <c:ptCount val="1"/>
                <c:pt idx="0">
                  <c:v>დადებითობის წილი</c:v>
                </c:pt>
              </c:strCache>
            </c:strRef>
          </c:tx>
          <c:spPr>
            <a:ln w="28575" cap="rnd">
              <a:solidFill>
                <a:srgbClr val="0099CC"/>
              </a:solidFill>
              <a:round/>
            </a:ln>
            <a:effectLst/>
          </c:spPr>
          <c:marker>
            <c:symbol val="none"/>
          </c:marker>
          <c:dLbls>
            <c:dLbl>
              <c:idx val="0"/>
              <c:layout>
                <c:manualLayout>
                  <c:x val="0"/>
                  <c:y val="-5.567924662033549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CB5B-411A-9B68-2A301049FA9E}"/>
                </c:ext>
                <c:ext xmlns:c15="http://schemas.microsoft.com/office/drawing/2012/chart" uri="{CE6537A1-D6FC-4f65-9D91-7224C49458BB}"/>
              </c:extLst>
            </c:dLbl>
            <c:dLbl>
              <c:idx val="1"/>
              <c:layout>
                <c:manualLayout>
                  <c:x val="-5.0408137222856027E-3"/>
                  <c:y val="-6.031918383869686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CB5B-411A-9B68-2A301049FA9E}"/>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კაცი</c:v>
                </c:pt>
                <c:pt idx="1">
                  <c:v>ქალი</c:v>
                </c:pt>
              </c:strCache>
            </c:strRef>
          </c:cat>
          <c:val>
            <c:numRef>
              <c:f>Sheet1!$D$2:$D$3</c:f>
              <c:numCache>
                <c:formatCode>0.00%</c:formatCode>
                <c:ptCount val="2"/>
                <c:pt idx="0">
                  <c:v>0.1381</c:v>
                </c:pt>
                <c:pt idx="1">
                  <c:v>3.9300000000000002E-2</c:v>
                </c:pt>
              </c:numCache>
            </c:numRef>
          </c:val>
          <c:smooth val="0"/>
          <c:extLst xmlns:c16r2="http://schemas.microsoft.com/office/drawing/2015/06/chart">
            <c:ext xmlns:c16="http://schemas.microsoft.com/office/drawing/2014/chart" uri="{C3380CC4-5D6E-409C-BE32-E72D297353CC}">
              <c16:uniqueId val="{00000002-CB5B-411A-9B68-2A301049FA9E}"/>
            </c:ext>
          </c:extLst>
        </c:ser>
        <c:dLbls>
          <c:showLegendKey val="0"/>
          <c:showVal val="0"/>
          <c:showCatName val="0"/>
          <c:showSerName val="0"/>
          <c:showPercent val="0"/>
          <c:showBubbleSize val="0"/>
        </c:dLbls>
        <c:marker val="1"/>
        <c:smooth val="0"/>
        <c:axId val="1853457552"/>
        <c:axId val="1853455920"/>
      </c:lineChart>
      <c:catAx>
        <c:axId val="1853461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53454832"/>
        <c:crosses val="autoZero"/>
        <c:auto val="1"/>
        <c:lblAlgn val="ctr"/>
        <c:lblOffset val="100"/>
        <c:noMultiLvlLbl val="0"/>
      </c:catAx>
      <c:valAx>
        <c:axId val="185345483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53461360"/>
        <c:crosses val="autoZero"/>
        <c:crossBetween val="between"/>
      </c:valAx>
      <c:valAx>
        <c:axId val="1853455920"/>
        <c:scaling>
          <c:orientation val="minMax"/>
        </c:scaling>
        <c:delete val="0"/>
        <c:axPos val="r"/>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853457552"/>
        <c:crosses val="max"/>
        <c:crossBetween val="between"/>
      </c:valAx>
      <c:catAx>
        <c:axId val="1853457552"/>
        <c:scaling>
          <c:orientation val="minMax"/>
        </c:scaling>
        <c:delete val="1"/>
        <c:axPos val="b"/>
        <c:numFmt formatCode="General" sourceLinked="1"/>
        <c:majorTickMark val="out"/>
        <c:minorTickMark val="none"/>
        <c:tickLblPos val="nextTo"/>
        <c:crossAx val="1853455920"/>
        <c:crosses val="autoZero"/>
        <c:auto val="1"/>
        <c:lblAlgn val="ctr"/>
        <c:lblOffset val="100"/>
        <c:noMultiLvlLbl val="0"/>
      </c:catAx>
      <c:spPr>
        <a:noFill/>
        <a:ln>
          <a:noFill/>
        </a:ln>
        <a:effectLst/>
      </c:spPr>
    </c:plotArea>
    <c:legend>
      <c:legendPos val="b"/>
      <c:legendEntry>
        <c:idx val="2"/>
        <c:delete val="1"/>
      </c:legendEntry>
      <c:layout>
        <c:manualLayout>
          <c:xMode val="edge"/>
          <c:yMode val="edge"/>
          <c:x val="2.1055517216560751E-2"/>
          <c:y val="0.81310873282249385"/>
          <c:w val="0.86715432456805108"/>
          <c:h val="0.1683315228245885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[Book1.xlsx]Sheet1!$G$49:$G$61</c:f>
              <c:numCache>
                <c:formatCode>General</c:formatCod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numCache>
            </c:numRef>
          </c:cat>
          <c:val>
            <c:numRef>
              <c:f>[Book1.xlsx]Sheet1!$H$49:$H$61</c:f>
              <c:numCache>
                <c:formatCode>General</c:formatCode>
                <c:ptCount val="13"/>
                <c:pt idx="0">
                  <c:v>663</c:v>
                </c:pt>
                <c:pt idx="1">
                  <c:v>827</c:v>
                </c:pt>
                <c:pt idx="2">
                  <c:v>969</c:v>
                </c:pt>
                <c:pt idx="3">
                  <c:v>999</c:v>
                </c:pt>
                <c:pt idx="4">
                  <c:v>915</c:v>
                </c:pt>
                <c:pt idx="5">
                  <c:v>600</c:v>
                </c:pt>
                <c:pt idx="6">
                  <c:v>1276</c:v>
                </c:pt>
                <c:pt idx="7">
                  <c:v>3182</c:v>
                </c:pt>
                <c:pt idx="8">
                  <c:v>6750</c:v>
                </c:pt>
                <c:pt idx="9">
                  <c:v>9059</c:v>
                </c:pt>
                <c:pt idx="10">
                  <c:v>10924</c:v>
                </c:pt>
                <c:pt idx="11">
                  <c:v>7526</c:v>
                </c:pt>
                <c:pt idx="12">
                  <c:v>3423</c:v>
                </c:pt>
              </c:numCache>
            </c:numRef>
          </c:val>
          <c:extLst xmlns:c16r2="http://schemas.microsoft.com/office/drawing/2015/06/chart">
            <c:ext xmlns:c16="http://schemas.microsoft.com/office/drawing/2014/chart" uri="{C3380CC4-5D6E-409C-BE32-E72D297353CC}">
              <c16:uniqueId val="{00000000-4017-ED46-AF71-02F99298931F}"/>
            </c:ext>
          </c:extLst>
        </c:ser>
        <c:ser>
          <c:idx val="1"/>
          <c:order val="1"/>
          <c:spPr>
            <a:solidFill>
              <a:srgbClr val="C00000"/>
            </a:solidFill>
            <a:ln>
              <a:noFill/>
            </a:ln>
            <a:effectLst/>
          </c:spPr>
          <c:invertIfNegative val="0"/>
          <c:dLbls>
            <c:dLbl>
              <c:idx val="0"/>
              <c:layout>
                <c:manualLayout>
                  <c:x val="3.9750400481615114E-2"/>
                  <c:y val="-5.1304727699127917E-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15:layout>
                    <c:manualLayout>
                      <c:w val="5.9672164910004516E-2"/>
                      <c:h val="4.6166585277819062E-2"/>
                    </c:manualLayout>
                  </c15:layout>
                </c:ext>
              </c:extLst>
            </c:dLbl>
            <c:dLbl>
              <c:idx val="1"/>
              <c:layout>
                <c:manualLayout>
                  <c:x val="4.0754508884100323E-2"/>
                  <c:y val="-6.119162640901783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9DBF-4908-962C-25885A72A240}"/>
                </c:ext>
                <c:ext xmlns:c15="http://schemas.microsoft.com/office/drawing/2012/chart" uri="{CE6537A1-D6FC-4f65-9D91-7224C49458BB}"/>
              </c:extLst>
            </c:dLbl>
            <c:dLbl>
              <c:idx val="2"/>
              <c:layout>
                <c:manualLayout>
                  <c:x val="3.4484584440392582E-2"/>
                  <c:y val="-6.441223832528179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9DBF-4908-962C-25885A72A240}"/>
                </c:ext>
                <c:ext xmlns:c15="http://schemas.microsoft.com/office/drawing/2012/chart" uri="{CE6537A1-D6FC-4f65-9D91-7224C49458BB}"/>
              </c:extLst>
            </c:dLbl>
            <c:dLbl>
              <c:idx val="3"/>
              <c:layout>
                <c:manualLayout>
                  <c:x val="2.8214659996684838E-2"/>
                  <c:y val="-5.797101449275374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9DBF-4908-962C-25885A72A240}"/>
                </c:ext>
                <c:ext xmlns:c15="http://schemas.microsoft.com/office/drawing/2012/chart" uri="{CE6537A1-D6FC-4f65-9D91-7224C49458BB}"/>
              </c:extLst>
            </c:dLbl>
            <c:dLbl>
              <c:idx val="4"/>
              <c:layout>
                <c:manualLayout>
                  <c:x val="2.9782141107611775E-2"/>
                  <c:y val="-6.441223832528179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9DBF-4908-962C-25885A72A240}"/>
                </c:ext>
                <c:ext xmlns:c15="http://schemas.microsoft.com/office/drawing/2012/chart" uri="{CE6537A1-D6FC-4f65-9D91-7224C49458BB}"/>
              </c:extLst>
            </c:dLbl>
            <c:dLbl>
              <c:idx val="5"/>
              <c:layout>
                <c:manualLayout>
                  <c:x val="2.8214659996684897E-2"/>
                  <c:y val="-6.119162640901771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9DBF-4908-962C-25885A72A240}"/>
                </c:ext>
                <c:ext xmlns:c15="http://schemas.microsoft.com/office/drawing/2012/chart" uri="{CE6537A1-D6FC-4f65-9D91-7224C49458BB}"/>
              </c:extLst>
            </c:dLbl>
            <c:dLbl>
              <c:idx val="11"/>
              <c:layout>
                <c:manualLayout>
                  <c:x val="-1.1494728692044127E-16"/>
                  <c:y val="-0.1449275362318841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9DBF-4908-962C-25885A72A240}"/>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[Book1.xlsx]Sheet1!$G$49:$G$61</c:f>
              <c:numCache>
                <c:formatCode>General</c:formatCod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numCache>
            </c:numRef>
          </c:cat>
          <c:val>
            <c:numRef>
              <c:f>[Book1.xlsx]Sheet1!$I$49:$I$61</c:f>
              <c:numCache>
                <c:formatCode>General</c:formatCode>
                <c:ptCount val="13"/>
                <c:pt idx="0">
                  <c:v>680</c:v>
                </c:pt>
                <c:pt idx="1">
                  <c:v>628</c:v>
                </c:pt>
                <c:pt idx="2">
                  <c:v>969</c:v>
                </c:pt>
                <c:pt idx="3">
                  <c:v>1078</c:v>
                </c:pt>
                <c:pt idx="4">
                  <c:v>873</c:v>
                </c:pt>
                <c:pt idx="5">
                  <c:v>566</c:v>
                </c:pt>
                <c:pt idx="6">
                  <c:v>1221</c:v>
                </c:pt>
                <c:pt idx="7">
                  <c:v>2816</c:v>
                </c:pt>
                <c:pt idx="8">
                  <c:v>7660</c:v>
                </c:pt>
                <c:pt idx="9">
                  <c:v>9326</c:v>
                </c:pt>
                <c:pt idx="10">
                  <c:v>15101</c:v>
                </c:pt>
                <c:pt idx="11">
                  <c:v>17802</c:v>
                </c:pt>
                <c:pt idx="12">
                  <c:v>12239</c:v>
                </c:pt>
              </c:numCache>
            </c:numRef>
          </c:val>
          <c:extLst xmlns:c16r2="http://schemas.microsoft.com/office/drawing/2015/06/chart">
            <c:ext xmlns:c16="http://schemas.microsoft.com/office/drawing/2014/chart" uri="{C3380CC4-5D6E-409C-BE32-E72D297353CC}">
              <c16:uniqueId val="{00000009-4017-ED46-AF71-02F99298931F}"/>
            </c:ext>
          </c:extLst>
        </c:ser>
        <c:dLbls>
          <c:showLegendKey val="0"/>
          <c:showVal val="0"/>
          <c:showCatName val="0"/>
          <c:showSerName val="0"/>
          <c:showPercent val="0"/>
          <c:showBubbleSize val="0"/>
        </c:dLbls>
        <c:gapWidth val="150"/>
        <c:overlap val="100"/>
        <c:axId val="1853459184"/>
        <c:axId val="1850333728"/>
      </c:barChart>
      <c:catAx>
        <c:axId val="1853459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850333728"/>
        <c:crosses val="autoZero"/>
        <c:auto val="1"/>
        <c:lblAlgn val="ctr"/>
        <c:lblOffset val="100"/>
        <c:noMultiLvlLbl val="0"/>
      </c:catAx>
      <c:valAx>
        <c:axId val="1850333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crossAx val="18534591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6"/>
    </mc:Choice>
    <mc:Fallback>
      <c:style val="6"/>
    </mc:Fallback>
  </mc:AlternateContent>
  <c:chart>
    <c:autoTitleDeleted val="1"/>
    <c:plotArea>
      <c:layout/>
      <c:lineChart>
        <c:grouping val="standard"/>
        <c:varyColors val="0"/>
        <c:ser>
          <c:idx val="0"/>
          <c:order val="0"/>
          <c:spPr>
            <a:ln w="53975" cap="rnd">
              <a:solidFill>
                <a:srgbClr val="0099CC"/>
              </a:solidFill>
              <a:round/>
            </a:ln>
            <a:effectLst/>
          </c:spPr>
          <c:marker>
            <c:symbol val="none"/>
          </c:marker>
          <c:dLbls>
            <c:dLbl>
              <c:idx val="2"/>
              <c:layout>
                <c:manualLayout>
                  <c:x val="0"/>
                  <c:y val="-4.39121756487026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6080-4635-9953-D1D5DCEF342C}"/>
                </c:ext>
                <c:ext xmlns:c15="http://schemas.microsoft.com/office/drawing/2012/chart" uri="{CE6537A1-D6FC-4f65-9D91-7224C49458BB}"/>
              </c:extLst>
            </c:dLbl>
            <c:dLbl>
              <c:idx val="3"/>
              <c:layout>
                <c:manualLayout>
                  <c:x val="-1.6712256913972601E-2"/>
                  <c:y val="-5.988023952095810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8945-9C43-ABC0-CC6BE34469B7}"/>
                </c:ext>
                <c:ext xmlns:c15="http://schemas.microsoft.com/office/drawing/2012/chart" uri="{CE6537A1-D6FC-4f65-9D91-7224C49458BB}"/>
              </c:extLst>
            </c:dLbl>
            <c:dLbl>
              <c:idx val="4"/>
              <c:layout>
                <c:manualLayout>
                  <c:x val="-1.3369805531178093E-2"/>
                  <c:y val="-2.794411177644712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8945-9C43-ABC0-CC6BE34469B7}"/>
                </c:ext>
                <c:ext xmlns:c15="http://schemas.microsoft.com/office/drawing/2012/chart" uri="{CE6537A1-D6FC-4f65-9D91-7224C49458BB}"/>
              </c:extLst>
            </c:dLbl>
            <c:dLbl>
              <c:idx val="5"/>
              <c:layout>
                <c:manualLayout>
                  <c:x val="-8.3561284569862691E-3"/>
                  <c:y val="-2.794411177644712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8945-9C43-ABC0-CC6BE34469B7}"/>
                </c:ext>
                <c:ext xmlns:c15="http://schemas.microsoft.com/office/drawing/2012/chart" uri="{CE6537A1-D6FC-4f65-9D91-7224C49458BB}"/>
              </c:extLst>
            </c:dLbl>
            <c:dLbl>
              <c:idx val="6"/>
              <c:layout>
                <c:manualLayout>
                  <c:x val="-5.0136770741918231E-3"/>
                  <c:y val="-4.391217564870259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8945-9C43-ABC0-CC6BE34469B7}"/>
                </c:ext>
                <c:ext xmlns:c15="http://schemas.microsoft.com/office/drawing/2012/chart" uri="{CE6537A1-D6FC-4f65-9D91-7224C49458BB}"/>
              </c:extLst>
            </c:dLbl>
            <c:dLbl>
              <c:idx val="7"/>
              <c:layout>
                <c:manualLayout>
                  <c:x val="-1.16985798397809E-2"/>
                  <c:y val="-3.193612774451097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8945-9C43-ABC0-CC6BE34469B7}"/>
                </c:ext>
                <c:ext xmlns:c15="http://schemas.microsoft.com/office/drawing/2012/chart" uri="{CE6537A1-D6FC-4f65-9D91-7224C49458BB}"/>
              </c:extLst>
            </c:dLbl>
            <c:dLbl>
              <c:idx val="8"/>
              <c:layout>
                <c:manualLayout>
                  <c:x val="-7.3120101852265737E-2"/>
                  <c:y val="5.4684176919744233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8.3561284569862691E-3"/>
                  <c:y val="-2.395209580838323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8945-9C43-ABC0-CC6BE34469B7}"/>
                </c:ext>
                <c:ext xmlns:c15="http://schemas.microsoft.com/office/drawing/2012/chart" uri="{CE6537A1-D6FC-4f65-9D91-7224C49458BB}"/>
              </c:extLst>
            </c:dLbl>
            <c:dLbl>
              <c:idx val="10"/>
              <c:layout>
                <c:manualLayout>
                  <c:x val="-6.0842512201052653E-3"/>
                  <c:y val="-0.18558835246440661"/>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8945-9C43-ABC0-CC6BE34469B7}"/>
                </c:ext>
                <c:ext xmlns:c15="http://schemas.microsoft.com/office/drawing/2012/chart" uri="{CE6537A1-D6FC-4f65-9D91-7224C49458BB}"/>
              </c:extLst>
            </c:dLbl>
            <c:dLbl>
              <c:idx val="11"/>
              <c:layout>
                <c:manualLayout>
                  <c:x val="3.4118608765051836E-2"/>
                  <c:y val="-0.13833060455244217"/>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6080-4635-9953-D1D5DCEF342C}"/>
                </c:ext>
                <c:ext xmlns:c15="http://schemas.microsoft.com/office/drawing/2012/chart" uri="{CE6537A1-D6FC-4f65-9D91-7224C49458BB}"/>
              </c:extLst>
            </c:dLbl>
            <c:dLbl>
              <c:idx val="12"/>
              <c:layout>
                <c:manualLayout>
                  <c:x val="-2.1725933988164425E-2"/>
                  <c:y val="-7.584830339321364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8945-9C43-ABC0-CC6BE34469B7}"/>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solidFill>
                      <a:round/>
                    </a:ln>
                    <a:effectLst/>
                  </c:spPr>
                </c15:leaderLines>
              </c:ext>
            </c:extLst>
          </c:dLbls>
          <c:cat>
            <c:numRef>
              <c:f>[Book1.xlsx]Sheet1!$D$49:$D$61</c:f>
              <c:numCache>
                <c:formatCode>General</c:formatCod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numCache>
            </c:numRef>
          </c:cat>
          <c:val>
            <c:numRef>
              <c:f>[Book1.xlsx]Sheet1!$E$49:$E$61</c:f>
              <c:numCache>
                <c:formatCode>0%</c:formatCode>
                <c:ptCount val="13"/>
                <c:pt idx="0">
                  <c:v>0.49</c:v>
                </c:pt>
                <c:pt idx="1">
                  <c:v>0.56999999999999995</c:v>
                </c:pt>
                <c:pt idx="2">
                  <c:v>0.5</c:v>
                </c:pt>
                <c:pt idx="3">
                  <c:v>0.48</c:v>
                </c:pt>
                <c:pt idx="4">
                  <c:v>0.51</c:v>
                </c:pt>
                <c:pt idx="5">
                  <c:v>0.51</c:v>
                </c:pt>
                <c:pt idx="6">
                  <c:v>0.51</c:v>
                </c:pt>
                <c:pt idx="7">
                  <c:v>0.53</c:v>
                </c:pt>
                <c:pt idx="8">
                  <c:v>0.47</c:v>
                </c:pt>
                <c:pt idx="9">
                  <c:v>0.49</c:v>
                </c:pt>
                <c:pt idx="10">
                  <c:v>0.41</c:v>
                </c:pt>
                <c:pt idx="11">
                  <c:v>0.3</c:v>
                </c:pt>
                <c:pt idx="12">
                  <c:v>0.24</c:v>
                </c:pt>
              </c:numCache>
            </c:numRef>
          </c:val>
          <c:smooth val="0"/>
          <c:extLst xmlns:c16r2="http://schemas.microsoft.com/office/drawing/2015/06/chart">
            <c:ext xmlns:c16="http://schemas.microsoft.com/office/drawing/2014/chart" uri="{C3380CC4-5D6E-409C-BE32-E72D297353CC}">
              <c16:uniqueId val="{0000000B-8945-9C43-ABC0-CC6BE34469B7}"/>
            </c:ext>
          </c:extLst>
        </c:ser>
        <c:dLbls>
          <c:showLegendKey val="0"/>
          <c:showVal val="0"/>
          <c:showCatName val="0"/>
          <c:showSerName val="0"/>
          <c:showPercent val="0"/>
          <c:showBubbleSize val="0"/>
        </c:dLbls>
        <c:smooth val="0"/>
        <c:axId val="1850334816"/>
        <c:axId val="1850331552"/>
      </c:lineChart>
      <c:catAx>
        <c:axId val="1850334816"/>
        <c:scaling>
          <c:orientation val="minMax"/>
        </c:scaling>
        <c:delete val="1"/>
        <c:axPos val="b"/>
        <c:numFmt formatCode="General" sourceLinked="1"/>
        <c:majorTickMark val="none"/>
        <c:minorTickMark val="none"/>
        <c:tickLblPos val="nextTo"/>
        <c:crossAx val="1850331552"/>
        <c:crosses val="autoZero"/>
        <c:auto val="1"/>
        <c:lblAlgn val="ctr"/>
        <c:lblOffset val="100"/>
        <c:noMultiLvlLbl val="0"/>
      </c:catAx>
      <c:valAx>
        <c:axId val="1850331552"/>
        <c:scaling>
          <c:orientation val="minMax"/>
        </c:scaling>
        <c:delete val="1"/>
        <c:axPos val="l"/>
        <c:numFmt formatCode="0%" sourceLinked="1"/>
        <c:majorTickMark val="none"/>
        <c:minorTickMark val="none"/>
        <c:tickLblPos val="nextTo"/>
        <c:crossAx val="185033481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3076923076923076E-2"/>
          <c:y val="0.1"/>
          <c:w val="0.90153846153846151"/>
          <c:h val="0.64761904761904765"/>
        </c:manualLayout>
      </c:layout>
      <c:lineChart>
        <c:grouping val="standard"/>
        <c:varyColors val="0"/>
        <c:ser>
          <c:idx val="0"/>
          <c:order val="0"/>
          <c:tx>
            <c:strRef>
              <c:f>Georgia!$A$2</c:f>
              <c:strCache>
                <c:ptCount val="1"/>
                <c:pt idx="0">
                  <c:v>All cases</c:v>
                </c:pt>
              </c:strCache>
            </c:strRef>
          </c:tx>
          <c:spPr>
            <a:ln w="25401">
              <a:solidFill>
                <a:srgbClr val="0070C0"/>
              </a:solidFill>
              <a:prstDash val="solid"/>
            </a:ln>
          </c:spPr>
          <c:marker>
            <c:symbol val="diamond"/>
            <c:size val="7"/>
            <c:spPr>
              <a:solidFill>
                <a:srgbClr val="000080"/>
              </a:solidFill>
              <a:ln>
                <a:solidFill>
                  <a:srgbClr val="000080"/>
                </a:solidFill>
                <a:prstDash val="solid"/>
              </a:ln>
            </c:spPr>
          </c:marker>
          <c:dPt>
            <c:idx val="10"/>
            <c:bubble3D val="0"/>
            <c:spPr>
              <a:ln w="25401">
                <a:solidFill>
                  <a:srgbClr val="0070C0"/>
                </a:solidFill>
                <a:prstDash val="solid"/>
              </a:ln>
            </c:spPr>
          </c:dPt>
          <c:dLbls>
            <c:spPr>
              <a:noFill/>
              <a:ln w="25401">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Georgia!$B$1:$N$1</c:f>
              <c:numCache>
                <c:formatCode>General</c:formatCod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numCache>
            </c:numRef>
          </c:cat>
          <c:val>
            <c:numRef>
              <c:f>Georgia!$B$2:$N$2</c:f>
              <c:numCache>
                <c:formatCode>0</c:formatCode>
                <c:ptCount val="13"/>
                <c:pt idx="0">
                  <c:v>6311</c:v>
                </c:pt>
                <c:pt idx="1">
                  <c:v>5911</c:v>
                </c:pt>
                <c:pt idx="2">
                  <c:v>5836</c:v>
                </c:pt>
                <c:pt idx="3">
                  <c:v>5982</c:v>
                </c:pt>
                <c:pt idx="4">
                  <c:v>5796</c:v>
                </c:pt>
                <c:pt idx="5">
                  <c:v>5536</c:v>
                </c:pt>
                <c:pt idx="6">
                  <c:v>4975</c:v>
                </c:pt>
                <c:pt idx="7">
                  <c:v>4320</c:v>
                </c:pt>
                <c:pt idx="8">
                  <c:v>3850</c:v>
                </c:pt>
                <c:pt idx="9">
                  <c:v>3611</c:v>
                </c:pt>
                <c:pt idx="10">
                  <c:v>3330</c:v>
                </c:pt>
                <c:pt idx="11">
                  <c:v>2927</c:v>
                </c:pt>
                <c:pt idx="12">
                  <c:v>2681</c:v>
                </c:pt>
              </c:numCache>
            </c:numRef>
          </c:val>
          <c:smooth val="0"/>
        </c:ser>
        <c:ser>
          <c:idx val="1"/>
          <c:order val="1"/>
          <c:tx>
            <c:strRef>
              <c:f>Georgia!$A$3</c:f>
              <c:strCache>
                <c:ptCount val="1"/>
                <c:pt idx="0">
                  <c:v>New cases</c:v>
                </c:pt>
              </c:strCache>
            </c:strRef>
          </c:tx>
          <c:spPr>
            <a:ln w="25401">
              <a:solidFill>
                <a:srgbClr val="C00000"/>
              </a:solidFill>
              <a:prstDash val="solid"/>
            </a:ln>
          </c:spPr>
          <c:marker>
            <c:symbol val="square"/>
            <c:size val="7"/>
            <c:spPr>
              <a:solidFill>
                <a:srgbClr val="C00000"/>
              </a:solidFill>
              <a:ln>
                <a:solidFill>
                  <a:srgbClr val="C00000"/>
                </a:solidFill>
                <a:prstDash val="solid"/>
              </a:ln>
            </c:spPr>
          </c:marker>
          <c:dPt>
            <c:idx val="10"/>
            <c:bubble3D val="0"/>
          </c:dPt>
          <c:dLbls>
            <c:spPr>
              <a:noFill/>
              <a:ln w="25401">
                <a:noFill/>
              </a:ln>
            </c:spPr>
            <c:txPr>
              <a:bodyPr wrap="square" lIns="38100" tIns="19050" rIns="38100" bIns="19050" anchor="ctr">
                <a:spAutoFit/>
              </a:bodyPr>
              <a:lstStyle/>
              <a:p>
                <a:pPr>
                  <a:defRPr sz="800" b="1" i="0" u="none" strike="noStrike" baseline="0">
                    <a:solidFill>
                      <a:srgbClr val="000000"/>
                    </a:solidFill>
                    <a:latin typeface="Arial"/>
                    <a:ea typeface="Arial"/>
                    <a:cs typeface="Arial"/>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Georgia!$B$1:$N$1</c:f>
              <c:numCache>
                <c:formatCode>General</c:formatCod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numCache>
            </c:numRef>
          </c:cat>
          <c:val>
            <c:numRef>
              <c:f>Georgia!$B$3:$N$3</c:f>
              <c:numCache>
                <c:formatCode>0</c:formatCode>
                <c:ptCount val="13"/>
                <c:pt idx="0">
                  <c:v>4283</c:v>
                </c:pt>
                <c:pt idx="1">
                  <c:v>4063</c:v>
                </c:pt>
                <c:pt idx="2">
                  <c:v>4148</c:v>
                </c:pt>
                <c:pt idx="3">
                  <c:v>4458</c:v>
                </c:pt>
                <c:pt idx="4">
                  <c:v>4383</c:v>
                </c:pt>
                <c:pt idx="5">
                  <c:v>4226</c:v>
                </c:pt>
                <c:pt idx="6">
                  <c:v>3779</c:v>
                </c:pt>
                <c:pt idx="7">
                  <c:v>3133</c:v>
                </c:pt>
                <c:pt idx="8">
                  <c:v>2807</c:v>
                </c:pt>
                <c:pt idx="9">
                  <c:v>2622</c:v>
                </c:pt>
                <c:pt idx="10">
                  <c:v>2462</c:v>
                </c:pt>
                <c:pt idx="11">
                  <c:v>2164</c:v>
                </c:pt>
                <c:pt idx="12">
                  <c:v>2004</c:v>
                </c:pt>
              </c:numCache>
            </c:numRef>
          </c:val>
          <c:smooth val="0"/>
        </c:ser>
        <c:ser>
          <c:idx val="2"/>
          <c:order val="2"/>
          <c:tx>
            <c:strRef>
              <c:f>Georgia!$A$4</c:f>
              <c:strCache>
                <c:ptCount val="1"/>
                <c:pt idx="0">
                  <c:v>Re-treated cases</c:v>
                </c:pt>
              </c:strCache>
            </c:strRef>
          </c:tx>
          <c:spPr>
            <a:ln w="25401">
              <a:solidFill>
                <a:schemeClr val="accent2">
                  <a:lumMod val="75000"/>
                </a:schemeClr>
              </a:solidFill>
              <a:prstDash val="solid"/>
            </a:ln>
          </c:spPr>
          <c:marker>
            <c:symbol val="circle"/>
            <c:size val="5"/>
            <c:spPr>
              <a:solidFill>
                <a:schemeClr val="accent2">
                  <a:lumMod val="75000"/>
                </a:schemeClr>
              </a:solidFill>
              <a:ln>
                <a:solidFill>
                  <a:schemeClr val="accent2">
                    <a:lumMod val="75000"/>
                  </a:schemeClr>
                </a:solidFill>
                <a:prstDash val="solid"/>
              </a:ln>
            </c:spPr>
          </c:marker>
          <c:dPt>
            <c:idx val="10"/>
            <c:bubble3D val="0"/>
          </c:dPt>
          <c:dLbls>
            <c:spPr>
              <a:noFill/>
              <a:ln w="25401">
                <a:noFill/>
              </a:ln>
            </c:spPr>
            <c:txPr>
              <a:bodyPr wrap="square" lIns="38100" tIns="19050" rIns="38100" bIns="19050" anchor="ctr">
                <a:spAutoFit/>
              </a:bodyPr>
              <a:lstStyle/>
              <a:p>
                <a:pPr>
                  <a:defRPr sz="800" b="0" i="0" u="none" strike="noStrike" baseline="0">
                    <a:solidFill>
                      <a:srgbClr val="000000"/>
                    </a:solidFill>
                    <a:latin typeface="Arial"/>
                    <a:ea typeface="Arial"/>
                    <a:cs typeface="Arial"/>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Georgia!$B$1:$N$1</c:f>
              <c:numCache>
                <c:formatCode>General</c:formatCode>
                <c:ptCount val="13"/>
                <c:pt idx="0">
                  <c:v>2006</c:v>
                </c:pt>
                <c:pt idx="1">
                  <c:v>2007</c:v>
                </c:pt>
                <c:pt idx="2">
                  <c:v>2008</c:v>
                </c:pt>
                <c:pt idx="3">
                  <c:v>2009</c:v>
                </c:pt>
                <c:pt idx="4">
                  <c:v>2010</c:v>
                </c:pt>
                <c:pt idx="5">
                  <c:v>2011</c:v>
                </c:pt>
                <c:pt idx="6">
                  <c:v>2012</c:v>
                </c:pt>
                <c:pt idx="7">
                  <c:v>2013</c:v>
                </c:pt>
                <c:pt idx="8">
                  <c:v>2014</c:v>
                </c:pt>
                <c:pt idx="9">
                  <c:v>2015</c:v>
                </c:pt>
                <c:pt idx="10">
                  <c:v>2016</c:v>
                </c:pt>
                <c:pt idx="11">
                  <c:v>2017</c:v>
                </c:pt>
                <c:pt idx="12">
                  <c:v>2018</c:v>
                </c:pt>
              </c:numCache>
            </c:numRef>
          </c:cat>
          <c:val>
            <c:numRef>
              <c:f>Georgia!$B$4:$N$4</c:f>
              <c:numCache>
                <c:formatCode>0</c:formatCode>
                <c:ptCount val="13"/>
                <c:pt idx="0">
                  <c:v>2028</c:v>
                </c:pt>
                <c:pt idx="1">
                  <c:v>1848</c:v>
                </c:pt>
                <c:pt idx="2">
                  <c:v>1688</c:v>
                </c:pt>
                <c:pt idx="3">
                  <c:v>1524</c:v>
                </c:pt>
                <c:pt idx="4" formatCode="General">
                  <c:v>1413</c:v>
                </c:pt>
                <c:pt idx="5" formatCode="General">
                  <c:v>1310</c:v>
                </c:pt>
                <c:pt idx="6" formatCode="General">
                  <c:v>1196</c:v>
                </c:pt>
                <c:pt idx="7" formatCode="General">
                  <c:v>1187</c:v>
                </c:pt>
                <c:pt idx="8" formatCode="General">
                  <c:v>1043</c:v>
                </c:pt>
                <c:pt idx="9" formatCode="General">
                  <c:v>989</c:v>
                </c:pt>
                <c:pt idx="10" formatCode="General">
                  <c:v>868</c:v>
                </c:pt>
                <c:pt idx="11" formatCode="General">
                  <c:v>763</c:v>
                </c:pt>
                <c:pt idx="12" formatCode="General">
                  <c:v>677</c:v>
                </c:pt>
              </c:numCache>
            </c:numRef>
          </c:val>
          <c:smooth val="0"/>
        </c:ser>
        <c:dLbls>
          <c:showLegendKey val="0"/>
          <c:showVal val="0"/>
          <c:showCatName val="0"/>
          <c:showSerName val="0"/>
          <c:showPercent val="0"/>
          <c:showBubbleSize val="0"/>
        </c:dLbls>
        <c:marker val="1"/>
        <c:smooth val="0"/>
        <c:axId val="1665534176"/>
        <c:axId val="1665534720"/>
      </c:lineChart>
      <c:catAx>
        <c:axId val="1665534176"/>
        <c:scaling>
          <c:orientation val="minMax"/>
        </c:scaling>
        <c:delete val="0"/>
        <c:axPos val="b"/>
        <c:numFmt formatCode="General" sourceLinked="1"/>
        <c:majorTickMark val="out"/>
        <c:minorTickMark val="none"/>
        <c:tickLblPos val="nextTo"/>
        <c:spPr>
          <a:ln w="3175">
            <a:solidFill>
              <a:srgbClr val="000000"/>
            </a:solidFill>
            <a:prstDash val="solid"/>
          </a:ln>
        </c:spPr>
        <c:txPr>
          <a:bodyPr rot="0" vert="horz"/>
          <a:lstStyle/>
          <a:p>
            <a:pPr>
              <a:defRPr sz="900" b="1" i="0" u="none" strike="noStrike" baseline="0">
                <a:solidFill>
                  <a:srgbClr val="000000"/>
                </a:solidFill>
                <a:latin typeface="Arial"/>
                <a:ea typeface="Arial"/>
                <a:cs typeface="Arial"/>
              </a:defRPr>
            </a:pPr>
            <a:endParaRPr lang="en-US"/>
          </a:p>
        </c:txPr>
        <c:crossAx val="1665534720"/>
        <c:crosses val="autoZero"/>
        <c:auto val="1"/>
        <c:lblAlgn val="ctr"/>
        <c:lblOffset val="100"/>
        <c:tickLblSkip val="1"/>
        <c:tickMarkSkip val="1"/>
        <c:noMultiLvlLbl val="0"/>
      </c:catAx>
      <c:valAx>
        <c:axId val="1665534720"/>
        <c:scaling>
          <c:orientation val="minMax"/>
        </c:scaling>
        <c:delete val="0"/>
        <c:axPos val="l"/>
        <c:numFmt formatCode="0" sourceLinked="1"/>
        <c:majorTickMark val="out"/>
        <c:minorTickMark val="none"/>
        <c:tickLblPos val="nextTo"/>
        <c:spPr>
          <a:ln w="3175">
            <a:solidFill>
              <a:srgbClr val="000000"/>
            </a:solidFill>
            <a:prstDash val="solid"/>
          </a:ln>
        </c:spPr>
        <c:txPr>
          <a:bodyPr rot="0" vert="horz"/>
          <a:lstStyle/>
          <a:p>
            <a:pPr>
              <a:defRPr sz="900" b="1" i="0" u="none" strike="noStrike" baseline="0">
                <a:solidFill>
                  <a:srgbClr val="000000"/>
                </a:solidFill>
                <a:latin typeface="Arial"/>
                <a:ea typeface="Arial"/>
                <a:cs typeface="Arial"/>
              </a:defRPr>
            </a:pPr>
            <a:endParaRPr lang="en-US"/>
          </a:p>
        </c:txPr>
        <c:crossAx val="1665534176"/>
        <c:crosses val="autoZero"/>
        <c:crossBetween val="between"/>
      </c:valAx>
      <c:spPr>
        <a:noFill/>
        <a:ln w="25401">
          <a:noFill/>
        </a:ln>
      </c:spPr>
    </c:plotArea>
    <c:legend>
      <c:legendPos val="b"/>
      <c:legendEntry>
        <c:idx val="0"/>
        <c:txPr>
          <a:bodyPr/>
          <a:lstStyle/>
          <a:p>
            <a:pPr>
              <a:defRPr sz="1010" b="1" i="0" u="none" strike="noStrike" baseline="0">
                <a:solidFill>
                  <a:srgbClr val="000000"/>
                </a:solidFill>
                <a:latin typeface="Arial"/>
                <a:ea typeface="Arial"/>
                <a:cs typeface="Arial"/>
              </a:defRPr>
            </a:pPr>
            <a:endParaRPr lang="en-US"/>
          </a:p>
        </c:txPr>
      </c:legendEntry>
      <c:legendEntry>
        <c:idx val="1"/>
        <c:txPr>
          <a:bodyPr/>
          <a:lstStyle/>
          <a:p>
            <a:pPr>
              <a:defRPr sz="1010" b="1" i="0" u="none" strike="noStrike" baseline="0">
                <a:solidFill>
                  <a:srgbClr val="000000"/>
                </a:solidFill>
                <a:latin typeface="Arial"/>
                <a:ea typeface="Arial"/>
                <a:cs typeface="Arial"/>
              </a:defRPr>
            </a:pPr>
            <a:endParaRPr lang="en-US"/>
          </a:p>
        </c:txPr>
      </c:legendEntry>
      <c:legendEntry>
        <c:idx val="2"/>
        <c:txPr>
          <a:bodyPr/>
          <a:lstStyle/>
          <a:p>
            <a:pPr>
              <a:defRPr sz="1010" b="1" i="0" u="none" strike="noStrike" baseline="0">
                <a:solidFill>
                  <a:srgbClr val="000000"/>
                </a:solidFill>
                <a:latin typeface="Arial"/>
                <a:ea typeface="Arial"/>
                <a:cs typeface="Arial"/>
              </a:defRPr>
            </a:pPr>
            <a:endParaRPr lang="en-US"/>
          </a:p>
        </c:txPr>
      </c:legendEntry>
      <c:layout>
        <c:manualLayout>
          <c:xMode val="edge"/>
          <c:yMode val="edge"/>
          <c:x val="0.11998044040496449"/>
          <c:y val="0.93187992204464076"/>
          <c:w val="0.78616357454773456"/>
          <c:h val="5.7220884025641405E-2"/>
        </c:manualLayout>
      </c:layout>
      <c:overlay val="0"/>
      <c:spPr>
        <a:noFill/>
        <a:ln w="25401">
          <a:noFill/>
        </a:ln>
      </c:spPr>
      <c:txPr>
        <a:bodyPr/>
        <a:lstStyle/>
        <a:p>
          <a:pPr>
            <a:defRPr sz="1010" b="1" i="0" u="none" strike="noStrike" baseline="0">
              <a:solidFill>
                <a:srgbClr val="FFFFFF"/>
              </a:solidFill>
              <a:latin typeface="Arial"/>
              <a:ea typeface="Arial"/>
              <a:cs typeface="Arial"/>
            </a:defRPr>
          </a:pPr>
          <a:endParaRPr lang="en-US"/>
        </a:p>
      </c:txPr>
    </c:legend>
    <c:plotVisOnly val="1"/>
    <c:dispBlanksAs val="gap"/>
    <c:showDLblsOverMax val="0"/>
  </c:chart>
  <c:spPr>
    <a:noFill/>
    <a:ln>
      <a:noFill/>
    </a:ln>
  </c:spPr>
  <c:txPr>
    <a:bodyPr/>
    <a:lstStyle/>
    <a:p>
      <a:pPr>
        <a:defRPr sz="900" b="0" i="0" u="none" strike="noStrike" baseline="0">
          <a:solidFill>
            <a:srgbClr val="000000"/>
          </a:solidFill>
          <a:latin typeface="Arial"/>
          <a:ea typeface="Arial"/>
          <a:cs typeface="Aria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Sheet1!$C$8</c:f>
              <c:strCache>
                <c:ptCount val="1"/>
                <c:pt idx="0">
                  <c:v>სახელმწიფო ბიუჯეტი</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Sheet1!$D$7:$L$7</c:f>
              <c:strCache>
                <c:ptCount val="9"/>
                <c:pt idx="0">
                  <c:v>2010 წ. ფაქტი </c:v>
                </c:pt>
                <c:pt idx="1">
                  <c:v>2011 წ. ფაქტი </c:v>
                </c:pt>
                <c:pt idx="2">
                  <c:v>2012 წ. ფაქტი </c:v>
                </c:pt>
                <c:pt idx="3">
                  <c:v>2013 წ. ფაქტი </c:v>
                </c:pt>
                <c:pt idx="4">
                  <c:v>2014 წ. ფაქტი </c:v>
                </c:pt>
                <c:pt idx="5">
                  <c:v>2015 წ. ფაქტი </c:v>
                </c:pt>
                <c:pt idx="6">
                  <c:v>2016 წ. ფაქტი </c:v>
                </c:pt>
                <c:pt idx="7">
                  <c:v>2017 წ. ფაქტი </c:v>
                </c:pt>
                <c:pt idx="8">
                  <c:v>2018 წ. ფაქტი </c:v>
                </c:pt>
              </c:strCache>
            </c:strRef>
          </c:cat>
          <c:val>
            <c:numRef>
              <c:f>Sheet1!$D$8:$L$8</c:f>
              <c:numCache>
                <c:formatCode>_(* #,##0.0_);_(* \(#,##0.0\);_(* "-"??_);_(@_)</c:formatCode>
                <c:ptCount val="9"/>
                <c:pt idx="0">
                  <c:v>5.5</c:v>
                </c:pt>
                <c:pt idx="1">
                  <c:v>6.4</c:v>
                </c:pt>
                <c:pt idx="2">
                  <c:v>11.7</c:v>
                </c:pt>
                <c:pt idx="3">
                  <c:v>15</c:v>
                </c:pt>
                <c:pt idx="4">
                  <c:v>17.100000000000001</c:v>
                </c:pt>
                <c:pt idx="5">
                  <c:v>26.6</c:v>
                </c:pt>
                <c:pt idx="6">
                  <c:v>33.4</c:v>
                </c:pt>
                <c:pt idx="7">
                  <c:v>36.5</c:v>
                </c:pt>
                <c:pt idx="8" formatCode="General">
                  <c:v>46.01</c:v>
                </c:pt>
              </c:numCache>
            </c:numRef>
          </c:val>
          <c:smooth val="0"/>
        </c:ser>
        <c:ser>
          <c:idx val="1"/>
          <c:order val="1"/>
          <c:tx>
            <c:strRef>
              <c:f>Sheet1!$C$9</c:f>
              <c:strCache>
                <c:ptCount val="1"/>
                <c:pt idx="0">
                  <c:v>გლობალ ფონდი</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Sheet1!$D$7:$L$7</c:f>
              <c:strCache>
                <c:ptCount val="9"/>
                <c:pt idx="0">
                  <c:v>2010 წ. ფაქტი </c:v>
                </c:pt>
                <c:pt idx="1">
                  <c:v>2011 წ. ფაქტი </c:v>
                </c:pt>
                <c:pt idx="2">
                  <c:v>2012 წ. ფაქტი </c:v>
                </c:pt>
                <c:pt idx="3">
                  <c:v>2013 წ. ფაქტი </c:v>
                </c:pt>
                <c:pt idx="4">
                  <c:v>2014 წ. ფაქტი </c:v>
                </c:pt>
                <c:pt idx="5">
                  <c:v>2015 წ. ფაქტი </c:v>
                </c:pt>
                <c:pt idx="6">
                  <c:v>2016 წ. ფაქტი </c:v>
                </c:pt>
                <c:pt idx="7">
                  <c:v>2017 წ. ფაქტი </c:v>
                </c:pt>
                <c:pt idx="8">
                  <c:v>2018 წ. ფაქტი </c:v>
                </c:pt>
              </c:strCache>
            </c:strRef>
          </c:cat>
          <c:val>
            <c:numRef>
              <c:f>Sheet1!$D$9:$L$9</c:f>
              <c:numCache>
                <c:formatCode>General</c:formatCode>
                <c:ptCount val="9"/>
                <c:pt idx="4">
                  <c:v>9.1</c:v>
                </c:pt>
                <c:pt idx="5">
                  <c:v>19.8</c:v>
                </c:pt>
                <c:pt idx="6">
                  <c:v>19.399999999999999</c:v>
                </c:pt>
                <c:pt idx="7">
                  <c:v>23.1</c:v>
                </c:pt>
                <c:pt idx="8">
                  <c:v>19.34</c:v>
                </c:pt>
              </c:numCache>
            </c:numRef>
          </c:val>
          <c:smooth val="0"/>
        </c:ser>
        <c:ser>
          <c:idx val="2"/>
          <c:order val="2"/>
          <c:tx>
            <c:strRef>
              <c:f>Sheet1!$C$10</c:f>
              <c:strCache>
                <c:ptCount val="1"/>
                <c:pt idx="0">
                  <c:v>სხვა დანარჩენი საგრანტო პროექტები</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Sheet1!$D$7:$L$7</c:f>
              <c:strCache>
                <c:ptCount val="9"/>
                <c:pt idx="0">
                  <c:v>2010 წ. ფაქტი </c:v>
                </c:pt>
                <c:pt idx="1">
                  <c:v>2011 წ. ფაქტი </c:v>
                </c:pt>
                <c:pt idx="2">
                  <c:v>2012 წ. ფაქტი </c:v>
                </c:pt>
                <c:pt idx="3">
                  <c:v>2013 წ. ფაქტი </c:v>
                </c:pt>
                <c:pt idx="4">
                  <c:v>2014 წ. ფაქტი </c:v>
                </c:pt>
                <c:pt idx="5">
                  <c:v>2015 წ. ფაქტი </c:v>
                </c:pt>
                <c:pt idx="6">
                  <c:v>2016 წ. ფაქტი </c:v>
                </c:pt>
                <c:pt idx="7">
                  <c:v>2017 წ. ფაქტი </c:v>
                </c:pt>
                <c:pt idx="8">
                  <c:v>2018 წ. ფაქტი </c:v>
                </c:pt>
              </c:strCache>
            </c:strRef>
          </c:cat>
          <c:val>
            <c:numRef>
              <c:f>Sheet1!$D$10:$L$10</c:f>
              <c:numCache>
                <c:formatCode>_(* #,##0.0_);_(* \(#,##0.0\);_(* "-"??_);_(@_)</c:formatCode>
                <c:ptCount val="9"/>
                <c:pt idx="0">
                  <c:v>0.7</c:v>
                </c:pt>
                <c:pt idx="1">
                  <c:v>0.9</c:v>
                </c:pt>
                <c:pt idx="2">
                  <c:v>1.8</c:v>
                </c:pt>
                <c:pt idx="3">
                  <c:v>1.9</c:v>
                </c:pt>
                <c:pt idx="4">
                  <c:v>2.5</c:v>
                </c:pt>
                <c:pt idx="5">
                  <c:v>4.8</c:v>
                </c:pt>
                <c:pt idx="6">
                  <c:v>4.3</c:v>
                </c:pt>
                <c:pt idx="7">
                  <c:v>6.46</c:v>
                </c:pt>
                <c:pt idx="8" formatCode="General">
                  <c:v>7.59</c:v>
                </c:pt>
              </c:numCache>
            </c:numRef>
          </c:val>
          <c:smooth val="0"/>
        </c:ser>
        <c:dLbls>
          <c:dLblPos val="t"/>
          <c:showLegendKey val="0"/>
          <c:showVal val="1"/>
          <c:showCatName val="0"/>
          <c:showSerName val="0"/>
          <c:showPercent val="0"/>
          <c:showBubbleSize val="0"/>
        </c:dLbls>
        <c:marker val="1"/>
        <c:smooth val="0"/>
        <c:axId val="1665536352"/>
        <c:axId val="1665536896"/>
      </c:lineChart>
      <c:catAx>
        <c:axId val="1665536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65536896"/>
        <c:crosses val="autoZero"/>
        <c:auto val="1"/>
        <c:lblAlgn val="ctr"/>
        <c:lblOffset val="100"/>
        <c:noMultiLvlLbl val="0"/>
      </c:catAx>
      <c:valAx>
        <c:axId val="1665536896"/>
        <c:scaling>
          <c:orientation val="minMax"/>
        </c:scaling>
        <c:delete val="0"/>
        <c:axPos val="l"/>
        <c:majorGridlines>
          <c:spPr>
            <a:ln w="9525" cap="flat" cmpd="sng" algn="ctr">
              <a:solidFill>
                <a:schemeClr val="tx1">
                  <a:lumMod val="15000"/>
                  <a:lumOff val="85000"/>
                </a:schemeClr>
              </a:solidFill>
              <a:round/>
            </a:ln>
            <a:effectLst/>
          </c:spPr>
        </c:majorGridlines>
        <c:numFmt formatCode="_(* #,##0.0_);_(* \(#,##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6655363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7">
  <a:schemeClr val="accent4"/>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8B1584-E9D5-4E63-995E-7D5762DDF4CF}"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ka-GE"/>
        </a:p>
      </dgm:t>
    </dgm:pt>
    <dgm:pt modelId="{B5E98D89-CC0B-4678-91F6-49D18B458D9C}">
      <dgm:prSet phldrT="[Text]" custT="1"/>
      <dgm:spPr>
        <a:solidFill>
          <a:srgbClr val="00B0F0"/>
        </a:solidFill>
        <a:ln>
          <a:solidFill>
            <a:srgbClr val="00B0F0"/>
          </a:solidFill>
        </a:ln>
      </dgm:spPr>
      <dgm:t>
        <a:bodyPr/>
        <a:lstStyle/>
        <a:p>
          <a:r>
            <a:rPr lang="ka-GE" sz="1100" b="1" dirty="0" smtClean="0">
              <a:solidFill>
                <a:schemeClr val="bg1"/>
              </a:solidFill>
            </a:rPr>
            <a:t>ადვოკატირების, ცნობიერების ამაღლებისა და განათლების ხელშეწყობა და </a:t>
          </a:r>
          <a:r>
            <a:rPr lang="en-US" sz="1100" b="1" dirty="0" smtClean="0">
              <a:solidFill>
                <a:schemeClr val="bg1"/>
              </a:solidFill>
            </a:rPr>
            <a:t>HCV</a:t>
          </a:r>
          <a:r>
            <a:rPr lang="ka-GE" sz="1100" b="1" dirty="0" smtClean="0">
              <a:solidFill>
                <a:schemeClr val="bg1"/>
              </a:solidFill>
            </a:rPr>
            <a:t>-სთან დაკავშირებით რესურსების მობილიზება</a:t>
          </a:r>
          <a:endParaRPr lang="ka-GE" sz="1100" b="1" dirty="0">
            <a:solidFill>
              <a:schemeClr val="bg1"/>
            </a:solidFill>
          </a:endParaRPr>
        </a:p>
      </dgm:t>
    </dgm:pt>
    <dgm:pt modelId="{C8564A05-4026-4032-B561-9B01BF686F9B}" type="parTrans" cxnId="{446A590E-03C2-474B-A94D-74F8F44A86D8}">
      <dgm:prSet/>
      <dgm:spPr/>
      <dgm:t>
        <a:bodyPr/>
        <a:lstStyle/>
        <a:p>
          <a:endParaRPr lang="ka-GE"/>
        </a:p>
      </dgm:t>
    </dgm:pt>
    <dgm:pt modelId="{0CA4CA67-B774-40A4-8AF6-7224F044F156}" type="sibTrans" cxnId="{446A590E-03C2-474B-A94D-74F8F44A86D8}">
      <dgm:prSet/>
      <dgm:spPr/>
      <dgm:t>
        <a:bodyPr/>
        <a:lstStyle/>
        <a:p>
          <a:endParaRPr lang="ka-GE"/>
        </a:p>
      </dgm:t>
    </dgm:pt>
    <dgm:pt modelId="{67208C14-0A51-41B1-B8AE-924CD1EA6CED}">
      <dgm:prSet phldrT="[Text]" custT="1"/>
      <dgm:spPr>
        <a:solidFill>
          <a:srgbClr val="00B0F0"/>
        </a:solidFill>
      </dgm:spPr>
      <dgm:t>
        <a:bodyPr/>
        <a:lstStyle/>
        <a:p>
          <a:r>
            <a:rPr lang="en-GB" sz="1100" b="1" dirty="0" smtClean="0">
              <a:solidFill>
                <a:schemeClr val="bg1"/>
              </a:solidFill>
            </a:rPr>
            <a:t>HCV </a:t>
          </a:r>
          <a:r>
            <a:rPr lang="ka-GE" sz="1100" b="1" dirty="0" smtClean="0">
              <a:solidFill>
                <a:schemeClr val="bg1"/>
              </a:solidFill>
            </a:rPr>
            <a:t>გადაცემის პრევენცია</a:t>
          </a:r>
        </a:p>
      </dgm:t>
    </dgm:pt>
    <dgm:pt modelId="{F254FFBA-4E49-438B-9EC0-C5D68F78B712}" type="parTrans" cxnId="{588ED0FA-7C7E-4BC3-B14B-4675E8E7366F}">
      <dgm:prSet/>
      <dgm:spPr/>
      <dgm:t>
        <a:bodyPr/>
        <a:lstStyle/>
        <a:p>
          <a:endParaRPr lang="ka-GE"/>
        </a:p>
      </dgm:t>
    </dgm:pt>
    <dgm:pt modelId="{8FF53A88-B35A-43FA-AEDA-4E745A30AF3B}" type="sibTrans" cxnId="{588ED0FA-7C7E-4BC3-B14B-4675E8E7366F}">
      <dgm:prSet/>
      <dgm:spPr/>
      <dgm:t>
        <a:bodyPr/>
        <a:lstStyle/>
        <a:p>
          <a:endParaRPr lang="ka-GE"/>
        </a:p>
      </dgm:t>
    </dgm:pt>
    <dgm:pt modelId="{6BC3A7A1-E44E-4A7D-BBBF-D2440C7F6E79}">
      <dgm:prSet phldrT="[Text]" custT="1"/>
      <dgm:spPr>
        <a:solidFill>
          <a:srgbClr val="00B0F0"/>
        </a:solidFill>
      </dgm:spPr>
      <dgm:t>
        <a:bodyPr/>
        <a:lstStyle/>
        <a:p>
          <a:r>
            <a:rPr lang="en-US" sz="1100" b="1" dirty="0" smtClean="0">
              <a:solidFill>
                <a:schemeClr val="bg1"/>
              </a:solidFill>
            </a:rPr>
            <a:t>HCV </a:t>
          </a:r>
          <a:r>
            <a:rPr lang="ka-GE" sz="1100" b="1" dirty="0" smtClean="0">
              <a:solidFill>
                <a:schemeClr val="bg1"/>
              </a:solidFill>
            </a:rPr>
            <a:t>ინფიცირებული პირების გამოვლენა</a:t>
          </a:r>
        </a:p>
      </dgm:t>
    </dgm:pt>
    <dgm:pt modelId="{89BF1086-16CD-43A7-9290-EEE57CDC58B9}" type="parTrans" cxnId="{A135D141-9935-4228-B459-3C714D56034D}">
      <dgm:prSet/>
      <dgm:spPr/>
      <dgm:t>
        <a:bodyPr/>
        <a:lstStyle/>
        <a:p>
          <a:endParaRPr lang="ka-GE"/>
        </a:p>
      </dgm:t>
    </dgm:pt>
    <dgm:pt modelId="{9C4E64E2-E8F2-4225-B4BE-AF7751232820}" type="sibTrans" cxnId="{A135D141-9935-4228-B459-3C714D56034D}">
      <dgm:prSet/>
      <dgm:spPr/>
      <dgm:t>
        <a:bodyPr/>
        <a:lstStyle/>
        <a:p>
          <a:endParaRPr lang="ka-GE"/>
        </a:p>
      </dgm:t>
    </dgm:pt>
    <dgm:pt modelId="{7875AAE6-FB61-4792-A58B-1089DA3FC329}">
      <dgm:prSet custT="1"/>
      <dgm:spPr>
        <a:solidFill>
          <a:srgbClr val="00B0F0"/>
        </a:solidFill>
      </dgm:spPr>
      <dgm:t>
        <a:bodyPr/>
        <a:lstStyle/>
        <a:p>
          <a:r>
            <a:rPr lang="en-GB" sz="1100" b="1" dirty="0" smtClean="0">
              <a:solidFill>
                <a:schemeClr val="bg1"/>
              </a:solidFill>
            </a:rPr>
            <a:t>HCV </a:t>
          </a:r>
          <a:r>
            <a:rPr lang="ka-GE" sz="1100" b="1" dirty="0" smtClean="0">
              <a:solidFill>
                <a:schemeClr val="bg1"/>
              </a:solidFill>
            </a:rPr>
            <a:t>ლაბორატორიული დიაგნოსტიკის მეთოდების გაუმჯობესება</a:t>
          </a:r>
        </a:p>
      </dgm:t>
    </dgm:pt>
    <dgm:pt modelId="{73035D02-0F7F-4269-BAE0-5EB8F38FD141}" type="parTrans" cxnId="{B07B38C8-3321-41B0-8503-38B947CE3B24}">
      <dgm:prSet/>
      <dgm:spPr/>
      <dgm:t>
        <a:bodyPr/>
        <a:lstStyle/>
        <a:p>
          <a:endParaRPr lang="ka-GE"/>
        </a:p>
      </dgm:t>
    </dgm:pt>
    <dgm:pt modelId="{AE99839E-CFBA-48C5-9148-EED4233196A3}" type="sibTrans" cxnId="{B07B38C8-3321-41B0-8503-38B947CE3B24}">
      <dgm:prSet/>
      <dgm:spPr/>
      <dgm:t>
        <a:bodyPr/>
        <a:lstStyle/>
        <a:p>
          <a:endParaRPr lang="ka-GE"/>
        </a:p>
      </dgm:t>
    </dgm:pt>
    <dgm:pt modelId="{8AFF682F-707D-463C-AFC7-0F431B0E6ACF}">
      <dgm:prSet custT="1"/>
      <dgm:spPr>
        <a:solidFill>
          <a:srgbClr val="00B0F0"/>
        </a:solidFill>
      </dgm:spPr>
      <dgm:t>
        <a:bodyPr/>
        <a:lstStyle/>
        <a:p>
          <a:r>
            <a:rPr lang="en-GB" sz="1100" b="1" dirty="0" smtClean="0">
              <a:solidFill>
                <a:schemeClr val="bg1"/>
              </a:solidFill>
            </a:rPr>
            <a:t>HCV </a:t>
          </a:r>
          <a:r>
            <a:rPr lang="ka-GE" sz="1100" b="1" dirty="0" smtClean="0">
              <a:solidFill>
                <a:schemeClr val="bg1"/>
              </a:solidFill>
            </a:rPr>
            <a:t>ეპიდზედამხედველობის გაუმჯობესება</a:t>
          </a:r>
        </a:p>
      </dgm:t>
    </dgm:pt>
    <dgm:pt modelId="{61D32D1B-0959-491A-A0E6-98ADD28FDC9D}" type="parTrans" cxnId="{5CF38E4B-BE92-409F-9A03-7A1B4FC8E96B}">
      <dgm:prSet/>
      <dgm:spPr/>
      <dgm:t>
        <a:bodyPr/>
        <a:lstStyle/>
        <a:p>
          <a:endParaRPr lang="ka-GE"/>
        </a:p>
      </dgm:t>
    </dgm:pt>
    <dgm:pt modelId="{7968E20B-5FB8-4218-8066-CDB63B82C9B8}" type="sibTrans" cxnId="{5CF38E4B-BE92-409F-9A03-7A1B4FC8E96B}">
      <dgm:prSet/>
      <dgm:spPr/>
      <dgm:t>
        <a:bodyPr/>
        <a:lstStyle/>
        <a:p>
          <a:endParaRPr lang="ka-GE"/>
        </a:p>
      </dgm:t>
    </dgm:pt>
    <dgm:pt modelId="{713E7C88-D0AA-46E9-A7BD-D975F86E0C8D}">
      <dgm:prSet custT="1"/>
      <dgm:spPr>
        <a:solidFill>
          <a:srgbClr val="00B0F0"/>
        </a:solidFill>
      </dgm:spPr>
      <dgm:t>
        <a:bodyPr/>
        <a:lstStyle/>
        <a:p>
          <a:r>
            <a:rPr lang="en-US" sz="1100" b="1" dirty="0" smtClean="0">
              <a:solidFill>
                <a:schemeClr val="bg1"/>
              </a:solidFill>
            </a:rPr>
            <a:t>HCV </a:t>
          </a:r>
          <a:r>
            <a:rPr lang="ka-GE" sz="1100" b="1" dirty="0" smtClean="0">
              <a:solidFill>
                <a:schemeClr val="bg1"/>
              </a:solidFill>
            </a:rPr>
            <a:t>მზრუნველობა და მკურნალობა</a:t>
          </a:r>
        </a:p>
      </dgm:t>
    </dgm:pt>
    <dgm:pt modelId="{1358BB85-FA67-4D01-B237-3A21ABA00CFA}" type="parTrans" cxnId="{03CB155A-3BC0-443D-8572-236962695DF3}">
      <dgm:prSet/>
      <dgm:spPr/>
      <dgm:t>
        <a:bodyPr/>
        <a:lstStyle/>
        <a:p>
          <a:endParaRPr lang="ka-GE"/>
        </a:p>
      </dgm:t>
    </dgm:pt>
    <dgm:pt modelId="{735E7573-0B0B-44BA-A5FB-181255134242}" type="sibTrans" cxnId="{03CB155A-3BC0-443D-8572-236962695DF3}">
      <dgm:prSet/>
      <dgm:spPr/>
      <dgm:t>
        <a:bodyPr/>
        <a:lstStyle/>
        <a:p>
          <a:endParaRPr lang="ka-GE"/>
        </a:p>
      </dgm:t>
    </dgm:pt>
    <dgm:pt modelId="{345A4BFA-8B7A-4BF5-9367-CF2ED92426B9}" type="pres">
      <dgm:prSet presAssocID="{3C8B1584-E9D5-4E63-995E-7D5762DDF4CF}" presName="Name0" presStyleCnt="0">
        <dgm:presLayoutVars>
          <dgm:dir/>
          <dgm:animLvl val="lvl"/>
          <dgm:resizeHandles val="exact"/>
        </dgm:presLayoutVars>
      </dgm:prSet>
      <dgm:spPr/>
      <dgm:t>
        <a:bodyPr/>
        <a:lstStyle/>
        <a:p>
          <a:endParaRPr lang="ka-GE"/>
        </a:p>
      </dgm:t>
    </dgm:pt>
    <dgm:pt modelId="{946D0235-C1EC-4B87-9D52-3AFB8D3631F0}" type="pres">
      <dgm:prSet presAssocID="{B5E98D89-CC0B-4678-91F6-49D18B458D9C}" presName="linNode" presStyleCnt="0"/>
      <dgm:spPr/>
    </dgm:pt>
    <dgm:pt modelId="{1B7753D2-64D8-46FA-B67D-38E4E21E6834}" type="pres">
      <dgm:prSet presAssocID="{B5E98D89-CC0B-4678-91F6-49D18B458D9C}" presName="parentText" presStyleLbl="node1" presStyleIdx="0" presStyleCnt="6" custScaleX="99019" custScaleY="112839" custLinFactNeighborX="-133" custLinFactNeighborY="-84">
        <dgm:presLayoutVars>
          <dgm:chMax val="1"/>
          <dgm:bulletEnabled val="1"/>
        </dgm:presLayoutVars>
      </dgm:prSet>
      <dgm:spPr/>
      <dgm:t>
        <a:bodyPr/>
        <a:lstStyle/>
        <a:p>
          <a:endParaRPr lang="ka-GE"/>
        </a:p>
      </dgm:t>
    </dgm:pt>
    <dgm:pt modelId="{C1D307B2-34B4-49DD-ACD7-14EB1546384B}" type="pres">
      <dgm:prSet presAssocID="{0CA4CA67-B774-40A4-8AF6-7224F044F156}" presName="sp" presStyleCnt="0"/>
      <dgm:spPr/>
    </dgm:pt>
    <dgm:pt modelId="{1BFD374D-93F9-4A52-9C27-E59E8ACFB39C}" type="pres">
      <dgm:prSet presAssocID="{67208C14-0A51-41B1-B8AE-924CD1EA6CED}" presName="linNode" presStyleCnt="0"/>
      <dgm:spPr/>
    </dgm:pt>
    <dgm:pt modelId="{8892EE52-01F2-4FD9-8DC4-1838F8B4F4EA}" type="pres">
      <dgm:prSet presAssocID="{67208C14-0A51-41B1-B8AE-924CD1EA6CED}" presName="parentText" presStyleLbl="node1" presStyleIdx="1" presStyleCnt="6" custScaleX="98371">
        <dgm:presLayoutVars>
          <dgm:chMax val="1"/>
          <dgm:bulletEnabled val="1"/>
        </dgm:presLayoutVars>
      </dgm:prSet>
      <dgm:spPr/>
      <dgm:t>
        <a:bodyPr/>
        <a:lstStyle/>
        <a:p>
          <a:endParaRPr lang="ka-GE"/>
        </a:p>
      </dgm:t>
    </dgm:pt>
    <dgm:pt modelId="{97123D03-1ED0-4464-9EA7-158BF8DCB5B8}" type="pres">
      <dgm:prSet presAssocID="{8FF53A88-B35A-43FA-AEDA-4E745A30AF3B}" presName="sp" presStyleCnt="0"/>
      <dgm:spPr/>
    </dgm:pt>
    <dgm:pt modelId="{0EF2BEC0-7DB2-4FE1-B6D5-84B5C9BBDF15}" type="pres">
      <dgm:prSet presAssocID="{6BC3A7A1-E44E-4A7D-BBBF-D2440C7F6E79}" presName="linNode" presStyleCnt="0"/>
      <dgm:spPr/>
    </dgm:pt>
    <dgm:pt modelId="{F6DAD194-8CB7-4225-B1A0-033216129C7C}" type="pres">
      <dgm:prSet presAssocID="{6BC3A7A1-E44E-4A7D-BBBF-D2440C7F6E79}" presName="parentText" presStyleLbl="node1" presStyleIdx="2" presStyleCnt="6" custScaleX="98360">
        <dgm:presLayoutVars>
          <dgm:chMax val="1"/>
          <dgm:bulletEnabled val="1"/>
        </dgm:presLayoutVars>
      </dgm:prSet>
      <dgm:spPr/>
      <dgm:t>
        <a:bodyPr/>
        <a:lstStyle/>
        <a:p>
          <a:endParaRPr lang="ka-GE"/>
        </a:p>
      </dgm:t>
    </dgm:pt>
    <dgm:pt modelId="{9314677B-968D-467F-A92F-791501D6ADC3}" type="pres">
      <dgm:prSet presAssocID="{9C4E64E2-E8F2-4225-B4BE-AF7751232820}" presName="sp" presStyleCnt="0"/>
      <dgm:spPr/>
    </dgm:pt>
    <dgm:pt modelId="{A3F98184-5D53-4804-B1C9-084053BD402C}" type="pres">
      <dgm:prSet presAssocID="{7875AAE6-FB61-4792-A58B-1089DA3FC329}" presName="linNode" presStyleCnt="0"/>
      <dgm:spPr/>
    </dgm:pt>
    <dgm:pt modelId="{77D043D0-4B61-4F02-B2F2-D7C7B7189ED2}" type="pres">
      <dgm:prSet presAssocID="{7875AAE6-FB61-4792-A58B-1089DA3FC329}" presName="parentText" presStyleLbl="node1" presStyleIdx="3" presStyleCnt="6">
        <dgm:presLayoutVars>
          <dgm:chMax val="1"/>
          <dgm:bulletEnabled val="1"/>
        </dgm:presLayoutVars>
      </dgm:prSet>
      <dgm:spPr/>
      <dgm:t>
        <a:bodyPr/>
        <a:lstStyle/>
        <a:p>
          <a:endParaRPr lang="ka-GE"/>
        </a:p>
      </dgm:t>
    </dgm:pt>
    <dgm:pt modelId="{01E955FE-E085-4FDF-80F3-AEAC20D39CDA}" type="pres">
      <dgm:prSet presAssocID="{AE99839E-CFBA-48C5-9148-EED4233196A3}" presName="sp" presStyleCnt="0"/>
      <dgm:spPr/>
    </dgm:pt>
    <dgm:pt modelId="{783E77F5-E947-4983-8D2D-BF9F07EC65B8}" type="pres">
      <dgm:prSet presAssocID="{713E7C88-D0AA-46E9-A7BD-D975F86E0C8D}" presName="linNode" presStyleCnt="0"/>
      <dgm:spPr/>
    </dgm:pt>
    <dgm:pt modelId="{A27F57A2-62BC-4BEC-A551-53D71431E83D}" type="pres">
      <dgm:prSet presAssocID="{713E7C88-D0AA-46E9-A7BD-D975F86E0C8D}" presName="parentText" presStyleLbl="node1" presStyleIdx="4" presStyleCnt="6">
        <dgm:presLayoutVars>
          <dgm:chMax val="1"/>
          <dgm:bulletEnabled val="1"/>
        </dgm:presLayoutVars>
      </dgm:prSet>
      <dgm:spPr/>
      <dgm:t>
        <a:bodyPr/>
        <a:lstStyle/>
        <a:p>
          <a:endParaRPr lang="ka-GE"/>
        </a:p>
      </dgm:t>
    </dgm:pt>
    <dgm:pt modelId="{7BBCECEF-C905-4DF9-AA6E-24F42E007FB4}" type="pres">
      <dgm:prSet presAssocID="{735E7573-0B0B-44BA-A5FB-181255134242}" presName="sp" presStyleCnt="0"/>
      <dgm:spPr/>
    </dgm:pt>
    <dgm:pt modelId="{7256C1D1-A037-4E95-BECE-E27CE409CD2F}" type="pres">
      <dgm:prSet presAssocID="{8AFF682F-707D-463C-AFC7-0F431B0E6ACF}" presName="linNode" presStyleCnt="0"/>
      <dgm:spPr/>
    </dgm:pt>
    <dgm:pt modelId="{DAE32236-2964-4F68-A826-66814E08FBE6}" type="pres">
      <dgm:prSet presAssocID="{8AFF682F-707D-463C-AFC7-0F431B0E6ACF}" presName="parentText" presStyleLbl="node1" presStyleIdx="5" presStyleCnt="6" custLinFactNeighborX="218" custLinFactNeighborY="3821">
        <dgm:presLayoutVars>
          <dgm:chMax val="1"/>
          <dgm:bulletEnabled val="1"/>
        </dgm:presLayoutVars>
      </dgm:prSet>
      <dgm:spPr/>
      <dgm:t>
        <a:bodyPr/>
        <a:lstStyle/>
        <a:p>
          <a:endParaRPr lang="ka-GE"/>
        </a:p>
      </dgm:t>
    </dgm:pt>
  </dgm:ptLst>
  <dgm:cxnLst>
    <dgm:cxn modelId="{B1A9E683-5E6D-4C9D-8B35-6AA3C129E0B2}" type="presOf" srcId="{6BC3A7A1-E44E-4A7D-BBBF-D2440C7F6E79}" destId="{F6DAD194-8CB7-4225-B1A0-033216129C7C}" srcOrd="0" destOrd="0" presId="urn:microsoft.com/office/officeart/2005/8/layout/vList5"/>
    <dgm:cxn modelId="{A9278CC1-6DC2-47A4-AC30-BD8BE636559B}" type="presOf" srcId="{3C8B1584-E9D5-4E63-995E-7D5762DDF4CF}" destId="{345A4BFA-8B7A-4BF5-9367-CF2ED92426B9}" srcOrd="0" destOrd="0" presId="urn:microsoft.com/office/officeart/2005/8/layout/vList5"/>
    <dgm:cxn modelId="{652D3818-4135-4CDC-B811-44817863A2C6}" type="presOf" srcId="{8AFF682F-707D-463C-AFC7-0F431B0E6ACF}" destId="{DAE32236-2964-4F68-A826-66814E08FBE6}" srcOrd="0" destOrd="0" presId="urn:microsoft.com/office/officeart/2005/8/layout/vList5"/>
    <dgm:cxn modelId="{446A590E-03C2-474B-A94D-74F8F44A86D8}" srcId="{3C8B1584-E9D5-4E63-995E-7D5762DDF4CF}" destId="{B5E98D89-CC0B-4678-91F6-49D18B458D9C}" srcOrd="0" destOrd="0" parTransId="{C8564A05-4026-4032-B561-9B01BF686F9B}" sibTransId="{0CA4CA67-B774-40A4-8AF6-7224F044F156}"/>
    <dgm:cxn modelId="{5CEB1068-6E17-4B30-8E4C-8CD5775FD036}" type="presOf" srcId="{7875AAE6-FB61-4792-A58B-1089DA3FC329}" destId="{77D043D0-4B61-4F02-B2F2-D7C7B7189ED2}" srcOrd="0" destOrd="0" presId="urn:microsoft.com/office/officeart/2005/8/layout/vList5"/>
    <dgm:cxn modelId="{03CB155A-3BC0-443D-8572-236962695DF3}" srcId="{3C8B1584-E9D5-4E63-995E-7D5762DDF4CF}" destId="{713E7C88-D0AA-46E9-A7BD-D975F86E0C8D}" srcOrd="4" destOrd="0" parTransId="{1358BB85-FA67-4D01-B237-3A21ABA00CFA}" sibTransId="{735E7573-0B0B-44BA-A5FB-181255134242}"/>
    <dgm:cxn modelId="{1390355A-DC1C-48F7-B539-FE096E721420}" type="presOf" srcId="{67208C14-0A51-41B1-B8AE-924CD1EA6CED}" destId="{8892EE52-01F2-4FD9-8DC4-1838F8B4F4EA}" srcOrd="0" destOrd="0" presId="urn:microsoft.com/office/officeart/2005/8/layout/vList5"/>
    <dgm:cxn modelId="{5CF38E4B-BE92-409F-9A03-7A1B4FC8E96B}" srcId="{3C8B1584-E9D5-4E63-995E-7D5762DDF4CF}" destId="{8AFF682F-707D-463C-AFC7-0F431B0E6ACF}" srcOrd="5" destOrd="0" parTransId="{61D32D1B-0959-491A-A0E6-98ADD28FDC9D}" sibTransId="{7968E20B-5FB8-4218-8066-CDB63B82C9B8}"/>
    <dgm:cxn modelId="{B07B38C8-3321-41B0-8503-38B947CE3B24}" srcId="{3C8B1584-E9D5-4E63-995E-7D5762DDF4CF}" destId="{7875AAE6-FB61-4792-A58B-1089DA3FC329}" srcOrd="3" destOrd="0" parTransId="{73035D02-0F7F-4269-BAE0-5EB8F38FD141}" sibTransId="{AE99839E-CFBA-48C5-9148-EED4233196A3}"/>
    <dgm:cxn modelId="{A135D141-9935-4228-B459-3C714D56034D}" srcId="{3C8B1584-E9D5-4E63-995E-7D5762DDF4CF}" destId="{6BC3A7A1-E44E-4A7D-BBBF-D2440C7F6E79}" srcOrd="2" destOrd="0" parTransId="{89BF1086-16CD-43A7-9290-EEE57CDC58B9}" sibTransId="{9C4E64E2-E8F2-4225-B4BE-AF7751232820}"/>
    <dgm:cxn modelId="{EF1AB184-6020-4DCD-B596-D843EC8968E0}" type="presOf" srcId="{B5E98D89-CC0B-4678-91F6-49D18B458D9C}" destId="{1B7753D2-64D8-46FA-B67D-38E4E21E6834}" srcOrd="0" destOrd="0" presId="urn:microsoft.com/office/officeart/2005/8/layout/vList5"/>
    <dgm:cxn modelId="{0B03A9C5-1B15-41E8-B93B-D5800C26CD03}" type="presOf" srcId="{713E7C88-D0AA-46E9-A7BD-D975F86E0C8D}" destId="{A27F57A2-62BC-4BEC-A551-53D71431E83D}" srcOrd="0" destOrd="0" presId="urn:microsoft.com/office/officeart/2005/8/layout/vList5"/>
    <dgm:cxn modelId="{588ED0FA-7C7E-4BC3-B14B-4675E8E7366F}" srcId="{3C8B1584-E9D5-4E63-995E-7D5762DDF4CF}" destId="{67208C14-0A51-41B1-B8AE-924CD1EA6CED}" srcOrd="1" destOrd="0" parTransId="{F254FFBA-4E49-438B-9EC0-C5D68F78B712}" sibTransId="{8FF53A88-B35A-43FA-AEDA-4E745A30AF3B}"/>
    <dgm:cxn modelId="{9E6130F0-428F-401C-A067-C3F10015E5C3}" type="presParOf" srcId="{345A4BFA-8B7A-4BF5-9367-CF2ED92426B9}" destId="{946D0235-C1EC-4B87-9D52-3AFB8D3631F0}" srcOrd="0" destOrd="0" presId="urn:microsoft.com/office/officeart/2005/8/layout/vList5"/>
    <dgm:cxn modelId="{892C6534-946C-45CC-B57B-D61DFE6B6E52}" type="presParOf" srcId="{946D0235-C1EC-4B87-9D52-3AFB8D3631F0}" destId="{1B7753D2-64D8-46FA-B67D-38E4E21E6834}" srcOrd="0" destOrd="0" presId="urn:microsoft.com/office/officeart/2005/8/layout/vList5"/>
    <dgm:cxn modelId="{FF4F531B-BB63-41D5-84D8-4BD6AAF97D4C}" type="presParOf" srcId="{345A4BFA-8B7A-4BF5-9367-CF2ED92426B9}" destId="{C1D307B2-34B4-49DD-ACD7-14EB1546384B}" srcOrd="1" destOrd="0" presId="urn:microsoft.com/office/officeart/2005/8/layout/vList5"/>
    <dgm:cxn modelId="{21C6A35E-E1D3-4E21-8BEF-E2CA2163EC5E}" type="presParOf" srcId="{345A4BFA-8B7A-4BF5-9367-CF2ED92426B9}" destId="{1BFD374D-93F9-4A52-9C27-E59E8ACFB39C}" srcOrd="2" destOrd="0" presId="urn:microsoft.com/office/officeart/2005/8/layout/vList5"/>
    <dgm:cxn modelId="{144BA6E1-A1FF-41A6-BEFE-7FBABD9ABE82}" type="presParOf" srcId="{1BFD374D-93F9-4A52-9C27-E59E8ACFB39C}" destId="{8892EE52-01F2-4FD9-8DC4-1838F8B4F4EA}" srcOrd="0" destOrd="0" presId="urn:microsoft.com/office/officeart/2005/8/layout/vList5"/>
    <dgm:cxn modelId="{FF65D57B-4318-42BA-B108-20AA51D00CE5}" type="presParOf" srcId="{345A4BFA-8B7A-4BF5-9367-CF2ED92426B9}" destId="{97123D03-1ED0-4464-9EA7-158BF8DCB5B8}" srcOrd="3" destOrd="0" presId="urn:microsoft.com/office/officeart/2005/8/layout/vList5"/>
    <dgm:cxn modelId="{962662D2-2B8F-4D50-AFD3-92BE4BB30584}" type="presParOf" srcId="{345A4BFA-8B7A-4BF5-9367-CF2ED92426B9}" destId="{0EF2BEC0-7DB2-4FE1-B6D5-84B5C9BBDF15}" srcOrd="4" destOrd="0" presId="urn:microsoft.com/office/officeart/2005/8/layout/vList5"/>
    <dgm:cxn modelId="{47F5FD17-5EC1-4628-BC8D-5BB650D90B91}" type="presParOf" srcId="{0EF2BEC0-7DB2-4FE1-B6D5-84B5C9BBDF15}" destId="{F6DAD194-8CB7-4225-B1A0-033216129C7C}" srcOrd="0" destOrd="0" presId="urn:microsoft.com/office/officeart/2005/8/layout/vList5"/>
    <dgm:cxn modelId="{99B37B49-FF6B-4E7F-A1C2-316A85564058}" type="presParOf" srcId="{345A4BFA-8B7A-4BF5-9367-CF2ED92426B9}" destId="{9314677B-968D-467F-A92F-791501D6ADC3}" srcOrd="5" destOrd="0" presId="urn:microsoft.com/office/officeart/2005/8/layout/vList5"/>
    <dgm:cxn modelId="{FE535879-FD55-4AAC-87B8-E9DF99BA0D5D}" type="presParOf" srcId="{345A4BFA-8B7A-4BF5-9367-CF2ED92426B9}" destId="{A3F98184-5D53-4804-B1C9-084053BD402C}" srcOrd="6" destOrd="0" presId="urn:microsoft.com/office/officeart/2005/8/layout/vList5"/>
    <dgm:cxn modelId="{B3E3FCF3-3DAD-4EEE-816B-85DC2D326698}" type="presParOf" srcId="{A3F98184-5D53-4804-B1C9-084053BD402C}" destId="{77D043D0-4B61-4F02-B2F2-D7C7B7189ED2}" srcOrd="0" destOrd="0" presId="urn:microsoft.com/office/officeart/2005/8/layout/vList5"/>
    <dgm:cxn modelId="{BE918AE4-60AE-4BAE-9947-F5C9F288E03B}" type="presParOf" srcId="{345A4BFA-8B7A-4BF5-9367-CF2ED92426B9}" destId="{01E955FE-E085-4FDF-80F3-AEAC20D39CDA}" srcOrd="7" destOrd="0" presId="urn:microsoft.com/office/officeart/2005/8/layout/vList5"/>
    <dgm:cxn modelId="{881422AF-78DE-4253-A518-682963D19903}" type="presParOf" srcId="{345A4BFA-8B7A-4BF5-9367-CF2ED92426B9}" destId="{783E77F5-E947-4983-8D2D-BF9F07EC65B8}" srcOrd="8" destOrd="0" presId="urn:microsoft.com/office/officeart/2005/8/layout/vList5"/>
    <dgm:cxn modelId="{E7DFACCA-83C8-431E-92E0-74C9B3BC884F}" type="presParOf" srcId="{783E77F5-E947-4983-8D2D-BF9F07EC65B8}" destId="{A27F57A2-62BC-4BEC-A551-53D71431E83D}" srcOrd="0" destOrd="0" presId="urn:microsoft.com/office/officeart/2005/8/layout/vList5"/>
    <dgm:cxn modelId="{0F12F94F-CA68-40F0-B99D-CF124EF5A526}" type="presParOf" srcId="{345A4BFA-8B7A-4BF5-9367-CF2ED92426B9}" destId="{7BBCECEF-C905-4DF9-AA6E-24F42E007FB4}" srcOrd="9" destOrd="0" presId="urn:microsoft.com/office/officeart/2005/8/layout/vList5"/>
    <dgm:cxn modelId="{DD344B97-9D6C-4D41-BF46-C6340EB0CE78}" type="presParOf" srcId="{345A4BFA-8B7A-4BF5-9367-CF2ED92426B9}" destId="{7256C1D1-A037-4E95-BECE-E27CE409CD2F}" srcOrd="10" destOrd="0" presId="urn:microsoft.com/office/officeart/2005/8/layout/vList5"/>
    <dgm:cxn modelId="{5FCA3041-B5D1-43F0-870C-D7BB1707EC71}" type="presParOf" srcId="{7256C1D1-A037-4E95-BECE-E27CE409CD2F}" destId="{DAE32236-2964-4F68-A826-66814E08FBE6}" srcOrd="0" destOrd="0" presId="urn:microsoft.com/office/officeart/2005/8/layout/vList5"/>
  </dgm:cxnLst>
  <dgm:bg>
    <a:noFill/>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30525" cy="4968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200">
                <a:latin typeface="Arial" panose="020B0604020202020204" pitchFamily="34" charset="0"/>
                <a:ea typeface="+mn-ea"/>
                <a:cs typeface="Arial" panose="020B0604020202020204" pitchFamily="34" charset="0"/>
              </a:defRPr>
            </a:lvl1pPr>
          </a:lstStyle>
          <a:p>
            <a:pPr>
              <a:defRPr/>
            </a:pPr>
            <a:endParaRPr lang="ru-RU"/>
          </a:p>
        </p:txBody>
      </p:sp>
      <p:sp>
        <p:nvSpPr>
          <p:cNvPr id="4099" name="Rectangle 3"/>
          <p:cNvSpPr>
            <a:spLocks noGrp="1" noChangeArrowheads="1"/>
          </p:cNvSpPr>
          <p:nvPr>
            <p:ph type="dt" idx="1"/>
          </p:nvPr>
        </p:nvSpPr>
        <p:spPr bwMode="auto">
          <a:xfrm>
            <a:off x="3829050" y="0"/>
            <a:ext cx="2930525" cy="496888"/>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200">
                <a:latin typeface="Arial" panose="020B0604020202020204" pitchFamily="34" charset="0"/>
                <a:ea typeface="+mn-ea"/>
                <a:cs typeface="Arial" panose="020B0604020202020204" pitchFamily="34" charset="0"/>
              </a:defRPr>
            </a:lvl1pPr>
          </a:lstStyle>
          <a:p>
            <a:pPr>
              <a:defRPr/>
            </a:pPr>
            <a:endParaRPr lang="ru-RU"/>
          </a:p>
        </p:txBody>
      </p:sp>
      <p:sp>
        <p:nvSpPr>
          <p:cNvPr id="2052" name="Rectangle 4"/>
          <p:cNvSpPr>
            <a:spLocks noGrp="1" noRot="1" noChangeAspect="1" noChangeArrowheads="1" noTextEdit="1"/>
          </p:cNvSpPr>
          <p:nvPr>
            <p:ph type="sldImg" idx="2"/>
          </p:nvPr>
        </p:nvSpPr>
        <p:spPr bwMode="auto">
          <a:xfrm>
            <a:off x="896938" y="746125"/>
            <a:ext cx="4967287" cy="3727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76275" y="4722813"/>
            <a:ext cx="5408613" cy="4473575"/>
          </a:xfrm>
          <a:prstGeom prst="rect">
            <a:avLst/>
          </a:prstGeom>
          <a:noFill/>
          <a:ln>
            <a:noFill/>
          </a:ln>
          <a:effectLst/>
          <a:extLst/>
        </p:spPr>
        <p:txBody>
          <a:bodyPr vert="horz" wrap="square" lIns="91440" tIns="45720" rIns="91440" bIns="45720" numCol="1" anchor="t" anchorCtr="0" compatLnSpc="1">
            <a:prstTxWarp prst="textNoShape">
              <a:avLst/>
            </a:prstTxWarp>
          </a:bodyPr>
          <a:lstStyle/>
          <a:p>
            <a:pPr lvl="0"/>
            <a:r>
              <a:rPr lang="ru-RU" altLang="en-US"/>
              <a:t>Образец текста</a:t>
            </a:r>
          </a:p>
          <a:p>
            <a:pPr lvl="1"/>
            <a:r>
              <a:rPr lang="ru-RU" altLang="en-US"/>
              <a:t>Второй уровень</a:t>
            </a:r>
          </a:p>
          <a:p>
            <a:pPr lvl="2"/>
            <a:r>
              <a:rPr lang="ru-RU" altLang="en-US"/>
              <a:t>Третий уровень</a:t>
            </a:r>
          </a:p>
          <a:p>
            <a:pPr lvl="3"/>
            <a:r>
              <a:rPr lang="ru-RU" altLang="en-US"/>
              <a:t>Четвертый уровень</a:t>
            </a:r>
          </a:p>
          <a:p>
            <a:pPr lvl="4"/>
            <a:r>
              <a:rPr lang="ru-RU" altLang="en-US"/>
              <a:t>Пятый уровень</a:t>
            </a:r>
          </a:p>
        </p:txBody>
      </p:sp>
      <p:sp>
        <p:nvSpPr>
          <p:cNvPr id="4102" name="Rectangle 6"/>
          <p:cNvSpPr>
            <a:spLocks noGrp="1" noChangeArrowheads="1"/>
          </p:cNvSpPr>
          <p:nvPr>
            <p:ph type="ftr" sz="quarter" idx="4"/>
          </p:nvPr>
        </p:nvSpPr>
        <p:spPr bwMode="auto">
          <a:xfrm>
            <a:off x="0" y="9444038"/>
            <a:ext cx="2930525" cy="496887"/>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eaLnBrk="1" hangingPunct="1">
              <a:defRPr sz="1200">
                <a:latin typeface="Arial" panose="020B0604020202020204" pitchFamily="34" charset="0"/>
                <a:ea typeface="+mn-ea"/>
                <a:cs typeface="Arial" panose="020B0604020202020204" pitchFamily="34" charset="0"/>
              </a:defRPr>
            </a:lvl1pPr>
          </a:lstStyle>
          <a:p>
            <a:pPr>
              <a:defRPr/>
            </a:pPr>
            <a:endParaRPr lang="ru-RU"/>
          </a:p>
        </p:txBody>
      </p:sp>
      <p:sp>
        <p:nvSpPr>
          <p:cNvPr id="4103" name="Rectangle 7"/>
          <p:cNvSpPr>
            <a:spLocks noGrp="1" noChangeArrowheads="1"/>
          </p:cNvSpPr>
          <p:nvPr>
            <p:ph type="sldNum" sz="quarter" idx="5"/>
          </p:nvPr>
        </p:nvSpPr>
        <p:spPr bwMode="auto">
          <a:xfrm>
            <a:off x="3829050" y="9444038"/>
            <a:ext cx="2930525" cy="496887"/>
          </a:xfrm>
          <a:prstGeom prst="rect">
            <a:avLst/>
          </a:prstGeom>
          <a:noFill/>
          <a:ln>
            <a:noFill/>
          </a:ln>
          <a:effectLs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C66BF0E-2EAC-46CC-92F6-3C094BF2CBCD}" type="slidenum">
              <a:rPr lang="ru-RU" altLang="en-US"/>
              <a:pPr>
                <a:defRPr/>
              </a:pPr>
              <a:t>‹#›</a:t>
            </a:fld>
            <a:endParaRPr lang="ru-RU" altLang="en-US"/>
          </a:p>
        </p:txBody>
      </p:sp>
    </p:spTree>
    <p:extLst>
      <p:ext uri="{BB962C8B-B14F-4D97-AF65-F5344CB8AC3E}">
        <p14:creationId xmlns:p14="http://schemas.microsoft.com/office/powerpoint/2010/main" val="225128446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Arial" panose="020B0604020202020204" pitchFamily="34" charset="0"/>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Arial" panose="020B0604020202020204" pitchFamily="34" charset="0"/>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Arial" panose="020B0604020202020204" pitchFamily="34" charset="0"/>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Arial" panose="020B0604020202020204" pitchFamily="34" charset="0"/>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Arial" panose="020B0604020202020204" pitchFamily="34" charset="0"/>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992743B9-351D-4481-A007-C85A5A61CEF7}" type="slidenum">
              <a:rPr lang="ru-RU" altLang="en-US" smtClean="0"/>
              <a:pPr>
                <a:spcBef>
                  <a:spcPct val="0"/>
                </a:spcBef>
              </a:pPr>
              <a:t>1</a:t>
            </a:fld>
            <a:endParaRPr lang="ru-RU" altLang="en-US"/>
          </a:p>
        </p:txBody>
      </p:sp>
      <p:sp>
        <p:nvSpPr>
          <p:cNvPr id="4099" name="Slide Image Placeholder 1"/>
          <p:cNvSpPr>
            <a:spLocks noGrp="1" noRot="1" noChangeAspect="1" noTextEdit="1"/>
          </p:cNvSpPr>
          <p:nvPr>
            <p:ph type="sldImg"/>
          </p:nvPr>
        </p:nvSpPr>
        <p:spPr>
          <a:ln/>
        </p:spPr>
      </p:sp>
      <p:sp>
        <p:nvSpPr>
          <p:cNvPr id="410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4101"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F9389DA5-5295-4968-A44E-7131DA7E7F69}" type="slidenum">
              <a:rPr lang="en-US" altLang="en-US">
                <a:ea typeface="MS PGothic" panose="020B0600070205080204" pitchFamily="34" charset="-128"/>
              </a:rPr>
              <a:pPr algn="r" eaLnBrk="1" hangingPunct="1">
                <a:spcBef>
                  <a:spcPct val="0"/>
                </a:spcBef>
              </a:pPr>
              <a:t>1</a:t>
            </a:fld>
            <a:endParaRPr lang="en-US" altLang="en-US">
              <a:ea typeface="MS PGothic" panose="020B0600070205080204" pitchFamily="34" charset="-128"/>
            </a:endParaRPr>
          </a:p>
        </p:txBody>
      </p:sp>
    </p:spTree>
    <p:extLst>
      <p:ext uri="{BB962C8B-B14F-4D97-AF65-F5344CB8AC3E}">
        <p14:creationId xmlns:p14="http://schemas.microsoft.com/office/powerpoint/2010/main" val="3800047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44589655-1849-43FE-AD59-CDE3C5B1DB9F}" type="slidenum">
              <a:rPr lang="ru-RU" altLang="en-US" smtClean="0">
                <a:solidFill>
                  <a:srgbClr val="000000"/>
                </a:solidFill>
              </a:rPr>
              <a:pPr>
                <a:spcBef>
                  <a:spcPct val="0"/>
                </a:spcBef>
              </a:pPr>
              <a:t>14</a:t>
            </a:fld>
            <a:endParaRPr lang="ru-RU" altLang="en-US">
              <a:solidFill>
                <a:srgbClr val="000000"/>
              </a:solidFill>
            </a:endParaRPr>
          </a:p>
        </p:txBody>
      </p:sp>
      <p:sp>
        <p:nvSpPr>
          <p:cNvPr id="17411" name="Slide Image Placeholder 1"/>
          <p:cNvSpPr>
            <a:spLocks noGrp="1" noRot="1" noChangeAspect="1" noTextEdit="1"/>
          </p:cNvSpPr>
          <p:nvPr>
            <p:ph type="sldImg"/>
          </p:nvPr>
        </p:nvSpPr>
        <p:spPr>
          <a:ln/>
        </p:spPr>
      </p:sp>
      <p:sp>
        <p:nvSpPr>
          <p:cNvPr id="1741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ka-GE" altLang="en-US" dirty="0"/>
              <a:t> </a:t>
            </a:r>
            <a:endParaRPr lang="ru-RU" altLang="en-US" dirty="0"/>
          </a:p>
        </p:txBody>
      </p:sp>
      <p:sp>
        <p:nvSpPr>
          <p:cNvPr id="17413"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37FEC66F-5BDD-411C-8316-7713A84B1B26}" type="slidenum">
              <a:rPr lang="en-US" altLang="en-US">
                <a:solidFill>
                  <a:srgbClr val="000000"/>
                </a:solidFill>
                <a:ea typeface="MS PGothic" panose="020B0600070205080204" pitchFamily="34" charset="-128"/>
              </a:rPr>
              <a:pPr algn="r" eaLnBrk="1" hangingPunct="1">
                <a:spcBef>
                  <a:spcPct val="0"/>
                </a:spcBef>
              </a:pPr>
              <a:t>14</a:t>
            </a:fld>
            <a:endParaRPr lang="en-US"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33932029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44589655-1849-43FE-AD59-CDE3C5B1DB9F}" type="slidenum">
              <a:rPr lang="ru-RU" altLang="en-US" smtClean="0">
                <a:solidFill>
                  <a:srgbClr val="000000"/>
                </a:solidFill>
              </a:rPr>
              <a:pPr>
                <a:spcBef>
                  <a:spcPct val="0"/>
                </a:spcBef>
              </a:pPr>
              <a:t>15</a:t>
            </a:fld>
            <a:endParaRPr lang="ru-RU" altLang="en-US">
              <a:solidFill>
                <a:srgbClr val="000000"/>
              </a:solidFill>
            </a:endParaRPr>
          </a:p>
        </p:txBody>
      </p:sp>
      <p:sp>
        <p:nvSpPr>
          <p:cNvPr id="17411" name="Slide Image Placeholder 1"/>
          <p:cNvSpPr>
            <a:spLocks noGrp="1" noRot="1" noChangeAspect="1" noTextEdit="1"/>
          </p:cNvSpPr>
          <p:nvPr>
            <p:ph type="sldImg"/>
          </p:nvPr>
        </p:nvSpPr>
        <p:spPr>
          <a:ln/>
        </p:spPr>
      </p:sp>
      <p:sp>
        <p:nvSpPr>
          <p:cNvPr id="1741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ka-GE" altLang="en-US" dirty="0"/>
              <a:t> </a:t>
            </a:r>
            <a:endParaRPr lang="ru-RU" altLang="en-US" dirty="0"/>
          </a:p>
        </p:txBody>
      </p:sp>
      <p:sp>
        <p:nvSpPr>
          <p:cNvPr id="17413"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37FEC66F-5BDD-411C-8316-7713A84B1B26}" type="slidenum">
              <a:rPr lang="en-US" altLang="en-US">
                <a:solidFill>
                  <a:srgbClr val="000000"/>
                </a:solidFill>
                <a:ea typeface="MS PGothic" panose="020B0600070205080204" pitchFamily="34" charset="-128"/>
              </a:rPr>
              <a:pPr algn="r" eaLnBrk="1" hangingPunct="1">
                <a:spcBef>
                  <a:spcPct val="0"/>
                </a:spcBef>
              </a:pPr>
              <a:t>15</a:t>
            </a:fld>
            <a:endParaRPr lang="en-US"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3341295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44589655-1849-43FE-AD59-CDE3C5B1DB9F}" type="slidenum">
              <a:rPr lang="ru-RU" altLang="en-US" smtClean="0">
                <a:solidFill>
                  <a:srgbClr val="000000"/>
                </a:solidFill>
              </a:rPr>
              <a:pPr>
                <a:spcBef>
                  <a:spcPct val="0"/>
                </a:spcBef>
              </a:pPr>
              <a:t>16</a:t>
            </a:fld>
            <a:endParaRPr lang="ru-RU" altLang="en-US">
              <a:solidFill>
                <a:srgbClr val="000000"/>
              </a:solidFill>
            </a:endParaRPr>
          </a:p>
        </p:txBody>
      </p:sp>
      <p:sp>
        <p:nvSpPr>
          <p:cNvPr id="17411" name="Slide Image Placeholder 1"/>
          <p:cNvSpPr>
            <a:spLocks noGrp="1" noRot="1" noChangeAspect="1" noTextEdit="1"/>
          </p:cNvSpPr>
          <p:nvPr>
            <p:ph type="sldImg"/>
          </p:nvPr>
        </p:nvSpPr>
        <p:spPr>
          <a:ln/>
        </p:spPr>
      </p:sp>
      <p:sp>
        <p:nvSpPr>
          <p:cNvPr id="1741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ka-GE" altLang="en-US" dirty="0"/>
              <a:t> </a:t>
            </a:r>
            <a:endParaRPr lang="ru-RU" altLang="en-US" dirty="0"/>
          </a:p>
        </p:txBody>
      </p:sp>
      <p:sp>
        <p:nvSpPr>
          <p:cNvPr id="17413"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37FEC66F-5BDD-411C-8316-7713A84B1B26}" type="slidenum">
              <a:rPr lang="en-US" altLang="en-US">
                <a:solidFill>
                  <a:srgbClr val="000000"/>
                </a:solidFill>
                <a:ea typeface="MS PGothic" panose="020B0600070205080204" pitchFamily="34" charset="-128"/>
              </a:rPr>
              <a:pPr algn="r" eaLnBrk="1" hangingPunct="1">
                <a:spcBef>
                  <a:spcPct val="0"/>
                </a:spcBef>
              </a:pPr>
              <a:t>16</a:t>
            </a:fld>
            <a:endParaRPr lang="en-US"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2009990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44589655-1849-43FE-AD59-CDE3C5B1DB9F}" type="slidenum">
              <a:rPr lang="ru-RU" altLang="en-US" smtClean="0">
                <a:solidFill>
                  <a:srgbClr val="000000"/>
                </a:solidFill>
              </a:rPr>
              <a:pPr>
                <a:spcBef>
                  <a:spcPct val="0"/>
                </a:spcBef>
              </a:pPr>
              <a:t>17</a:t>
            </a:fld>
            <a:endParaRPr lang="ru-RU" altLang="en-US">
              <a:solidFill>
                <a:srgbClr val="000000"/>
              </a:solidFill>
            </a:endParaRPr>
          </a:p>
        </p:txBody>
      </p:sp>
      <p:sp>
        <p:nvSpPr>
          <p:cNvPr id="17411" name="Slide Image Placeholder 1"/>
          <p:cNvSpPr>
            <a:spLocks noGrp="1" noRot="1" noChangeAspect="1" noTextEdit="1"/>
          </p:cNvSpPr>
          <p:nvPr>
            <p:ph type="sldImg"/>
          </p:nvPr>
        </p:nvSpPr>
        <p:spPr>
          <a:ln/>
        </p:spPr>
      </p:sp>
      <p:sp>
        <p:nvSpPr>
          <p:cNvPr id="1741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ka-GE" altLang="en-US" dirty="0"/>
              <a:t> </a:t>
            </a:r>
            <a:endParaRPr lang="ru-RU" altLang="en-US" dirty="0"/>
          </a:p>
        </p:txBody>
      </p:sp>
      <p:sp>
        <p:nvSpPr>
          <p:cNvPr id="17413"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37FEC66F-5BDD-411C-8316-7713A84B1B26}" type="slidenum">
              <a:rPr lang="en-US" altLang="en-US">
                <a:solidFill>
                  <a:srgbClr val="000000"/>
                </a:solidFill>
                <a:ea typeface="MS PGothic" panose="020B0600070205080204" pitchFamily="34" charset="-128"/>
              </a:rPr>
              <a:pPr algn="r" eaLnBrk="1" hangingPunct="1">
                <a:spcBef>
                  <a:spcPct val="0"/>
                </a:spcBef>
              </a:pPr>
              <a:t>17</a:t>
            </a:fld>
            <a:endParaRPr lang="en-US"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2625635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44589655-1849-43FE-AD59-CDE3C5B1DB9F}" type="slidenum">
              <a:rPr lang="ru-RU" altLang="en-US" smtClean="0">
                <a:solidFill>
                  <a:srgbClr val="000000"/>
                </a:solidFill>
              </a:rPr>
              <a:pPr>
                <a:spcBef>
                  <a:spcPct val="0"/>
                </a:spcBef>
              </a:pPr>
              <a:t>19</a:t>
            </a:fld>
            <a:endParaRPr lang="ru-RU" altLang="en-US">
              <a:solidFill>
                <a:srgbClr val="000000"/>
              </a:solidFill>
            </a:endParaRPr>
          </a:p>
        </p:txBody>
      </p:sp>
      <p:sp>
        <p:nvSpPr>
          <p:cNvPr id="17411" name="Slide Image Placeholder 1"/>
          <p:cNvSpPr>
            <a:spLocks noGrp="1" noRot="1" noChangeAspect="1" noTextEdit="1"/>
          </p:cNvSpPr>
          <p:nvPr>
            <p:ph type="sldImg"/>
          </p:nvPr>
        </p:nvSpPr>
        <p:spPr>
          <a:ln/>
        </p:spPr>
      </p:sp>
      <p:sp>
        <p:nvSpPr>
          <p:cNvPr id="1741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ka-GE" altLang="en-US" dirty="0"/>
              <a:t> </a:t>
            </a:r>
            <a:endParaRPr lang="ru-RU" altLang="en-US" dirty="0"/>
          </a:p>
        </p:txBody>
      </p:sp>
      <p:sp>
        <p:nvSpPr>
          <p:cNvPr id="17413"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37FEC66F-5BDD-411C-8316-7713A84B1B26}" type="slidenum">
              <a:rPr lang="en-US" altLang="en-US">
                <a:solidFill>
                  <a:srgbClr val="000000"/>
                </a:solidFill>
                <a:ea typeface="MS PGothic" panose="020B0600070205080204" pitchFamily="34" charset="-128"/>
              </a:rPr>
              <a:pPr algn="r" eaLnBrk="1" hangingPunct="1">
                <a:spcBef>
                  <a:spcPct val="0"/>
                </a:spcBef>
              </a:pPr>
              <a:t>19</a:t>
            </a:fld>
            <a:endParaRPr lang="en-US"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742351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44589655-1849-43FE-AD59-CDE3C5B1DB9F}" type="slidenum">
              <a:rPr lang="ru-RU" altLang="en-US" smtClean="0">
                <a:solidFill>
                  <a:srgbClr val="000000"/>
                </a:solidFill>
              </a:rPr>
              <a:pPr>
                <a:spcBef>
                  <a:spcPct val="0"/>
                </a:spcBef>
              </a:pPr>
              <a:t>20</a:t>
            </a:fld>
            <a:endParaRPr lang="ru-RU" altLang="en-US">
              <a:solidFill>
                <a:srgbClr val="000000"/>
              </a:solidFill>
            </a:endParaRPr>
          </a:p>
        </p:txBody>
      </p:sp>
      <p:sp>
        <p:nvSpPr>
          <p:cNvPr id="17411" name="Slide Image Placeholder 1"/>
          <p:cNvSpPr>
            <a:spLocks noGrp="1" noRot="1" noChangeAspect="1" noTextEdit="1"/>
          </p:cNvSpPr>
          <p:nvPr>
            <p:ph type="sldImg"/>
          </p:nvPr>
        </p:nvSpPr>
        <p:spPr>
          <a:ln/>
        </p:spPr>
      </p:sp>
      <p:sp>
        <p:nvSpPr>
          <p:cNvPr id="1741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ka-GE" altLang="en-US" dirty="0"/>
              <a:t> </a:t>
            </a:r>
            <a:endParaRPr lang="ru-RU" altLang="en-US" dirty="0"/>
          </a:p>
        </p:txBody>
      </p:sp>
      <p:sp>
        <p:nvSpPr>
          <p:cNvPr id="17413"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37FEC66F-5BDD-411C-8316-7713A84B1B26}" type="slidenum">
              <a:rPr lang="en-US" altLang="en-US">
                <a:solidFill>
                  <a:srgbClr val="000000"/>
                </a:solidFill>
                <a:ea typeface="MS PGothic" panose="020B0600070205080204" pitchFamily="34" charset="-128"/>
              </a:rPr>
              <a:pPr algn="r" eaLnBrk="1" hangingPunct="1">
                <a:spcBef>
                  <a:spcPct val="0"/>
                </a:spcBef>
              </a:pPr>
              <a:t>20</a:t>
            </a:fld>
            <a:endParaRPr lang="en-US"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3781692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NCDC is responsible on screening activities in the country. </a:t>
            </a:r>
            <a:endParaRPr lang="ka-GE" dirty="0"/>
          </a:p>
        </p:txBody>
      </p:sp>
      <p:sp>
        <p:nvSpPr>
          <p:cNvPr id="4" name="Slide Number Placeholder 3"/>
          <p:cNvSpPr>
            <a:spLocks noGrp="1"/>
          </p:cNvSpPr>
          <p:nvPr>
            <p:ph type="sldNum" sz="quarter" idx="10"/>
          </p:nvPr>
        </p:nvSpPr>
        <p:spPr/>
        <p:txBody>
          <a:bodyPr/>
          <a:lstStyle/>
          <a:p>
            <a:fld id="{818C0CBA-7A41-4FEE-9732-4DC880081831}" type="slidenum">
              <a:rPr lang="en-US" smtClean="0"/>
              <a:pPr/>
              <a:t>21</a:t>
            </a:fld>
            <a:endParaRPr lang="en-US"/>
          </a:p>
        </p:txBody>
      </p:sp>
    </p:spTree>
    <p:extLst>
      <p:ext uri="{BB962C8B-B14F-4D97-AF65-F5344CB8AC3E}">
        <p14:creationId xmlns:p14="http://schemas.microsoft.com/office/powerpoint/2010/main" val="2931309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BCBED4-FF19-44B7-8DDE-5284BACB1013}" type="slidenum">
              <a:rPr lang="ka-GE" smtClean="0"/>
              <a:t>22</a:t>
            </a:fld>
            <a:endParaRPr lang="ka-GE"/>
          </a:p>
        </p:txBody>
      </p:sp>
    </p:spTree>
    <p:extLst>
      <p:ext uri="{BB962C8B-B14F-4D97-AF65-F5344CB8AC3E}">
        <p14:creationId xmlns:p14="http://schemas.microsoft.com/office/powerpoint/2010/main" val="894033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5BCBED4-FF19-44B7-8DDE-5284BACB1013}" type="slidenum">
              <a:rPr lang="ka-GE" smtClean="0"/>
              <a:t>23</a:t>
            </a:fld>
            <a:endParaRPr lang="ka-GE"/>
          </a:p>
        </p:txBody>
      </p:sp>
    </p:spTree>
    <p:extLst>
      <p:ext uri="{BB962C8B-B14F-4D97-AF65-F5344CB8AC3E}">
        <p14:creationId xmlns:p14="http://schemas.microsoft.com/office/powerpoint/2010/main" val="40490276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44589655-1849-43FE-AD59-CDE3C5B1DB9F}" type="slidenum">
              <a:rPr lang="ru-RU" altLang="en-US" smtClean="0">
                <a:solidFill>
                  <a:srgbClr val="000000"/>
                </a:solidFill>
              </a:rPr>
              <a:pPr>
                <a:spcBef>
                  <a:spcPct val="0"/>
                </a:spcBef>
              </a:pPr>
              <a:t>24</a:t>
            </a:fld>
            <a:endParaRPr lang="ru-RU" altLang="en-US">
              <a:solidFill>
                <a:srgbClr val="000000"/>
              </a:solidFill>
            </a:endParaRPr>
          </a:p>
        </p:txBody>
      </p:sp>
      <p:sp>
        <p:nvSpPr>
          <p:cNvPr id="17411" name="Slide Image Placeholder 1"/>
          <p:cNvSpPr>
            <a:spLocks noGrp="1" noRot="1" noChangeAspect="1" noTextEdit="1"/>
          </p:cNvSpPr>
          <p:nvPr>
            <p:ph type="sldImg"/>
          </p:nvPr>
        </p:nvSpPr>
        <p:spPr>
          <a:ln/>
        </p:spPr>
      </p:sp>
      <p:sp>
        <p:nvSpPr>
          <p:cNvPr id="1741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ka-GE" altLang="en-US" dirty="0"/>
              <a:t> </a:t>
            </a:r>
            <a:endParaRPr lang="ru-RU" altLang="en-US" dirty="0"/>
          </a:p>
        </p:txBody>
      </p:sp>
      <p:sp>
        <p:nvSpPr>
          <p:cNvPr id="17413"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37FEC66F-5BDD-411C-8316-7713A84B1B26}" type="slidenum">
              <a:rPr lang="en-US" altLang="en-US">
                <a:solidFill>
                  <a:srgbClr val="000000"/>
                </a:solidFill>
                <a:ea typeface="MS PGothic" panose="020B0600070205080204" pitchFamily="34" charset="-128"/>
              </a:rPr>
              <a:pPr algn="r" eaLnBrk="1" hangingPunct="1">
                <a:spcBef>
                  <a:spcPct val="0"/>
                </a:spcBef>
              </a:pPr>
              <a:t>24</a:t>
            </a:fld>
            <a:endParaRPr lang="en-US"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3502719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fld id="{B02749E9-6A8F-4E00-8C49-11A1774539D0}" type="slidenum">
              <a:rPr lang="ru-RU" altLang="en-US" smtClean="0">
                <a:latin typeface="Calibri" panose="020F0502020204030204" pitchFamily="34" charset="0"/>
              </a:rPr>
              <a:pPr/>
              <a:t>3</a:t>
            </a:fld>
            <a:endParaRPr lang="ru-RU" altLang="en-US" smtClean="0">
              <a:latin typeface="Calibri" panose="020F0502020204030204" pitchFamily="34" charset="0"/>
            </a:endParaRPr>
          </a:p>
        </p:txBody>
      </p:sp>
      <p:sp>
        <p:nvSpPr>
          <p:cNvPr id="6147" name="Slide Image Placeholder 1"/>
          <p:cNvSpPr>
            <a:spLocks noGrp="1" noRot="1" noChangeAspect="1" noTextEdit="1"/>
          </p:cNvSpPr>
          <p:nvPr>
            <p:ph type="sldImg"/>
          </p:nvPr>
        </p:nvSpPr>
        <p:spPr>
          <a:ln/>
        </p:spPr>
      </p:sp>
      <p:sp>
        <p:nvSpPr>
          <p:cNvPr id="614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ltLang="en-US" smtClean="0">
              <a:latin typeface="Arial" panose="020B0604020202020204" pitchFamily="34" charset="0"/>
              <a:cs typeface="Arial" panose="020B0604020202020204" pitchFamily="34" charset="0"/>
            </a:endParaRPr>
          </a:p>
        </p:txBody>
      </p:sp>
      <p:sp>
        <p:nvSpPr>
          <p:cNvPr id="6149"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fld id="{87957644-AA56-43D2-9B0A-06E3C4EEA472}" type="slidenum">
              <a:rPr lang="en-US" altLang="en-US" sz="1200">
                <a:ea typeface="MS PGothic" panose="020B0600070205080204" pitchFamily="34" charset="-128"/>
              </a:rPr>
              <a:pPr algn="r" eaLnBrk="1" hangingPunct="1"/>
              <a:t>3</a:t>
            </a:fld>
            <a:endParaRPr lang="en-US" altLang="en-US" sz="1200">
              <a:ea typeface="MS PGothic" panose="020B0600070205080204" pitchFamily="34" charset="-128"/>
            </a:endParaRPr>
          </a:p>
        </p:txBody>
      </p:sp>
    </p:spTree>
    <p:extLst>
      <p:ext uri="{BB962C8B-B14F-4D97-AF65-F5344CB8AC3E}">
        <p14:creationId xmlns:p14="http://schemas.microsoft.com/office/powerpoint/2010/main" val="4122530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44589655-1849-43FE-AD59-CDE3C5B1DB9F}" type="slidenum">
              <a:rPr lang="ru-RU" altLang="en-US" smtClean="0">
                <a:solidFill>
                  <a:srgbClr val="000000"/>
                </a:solidFill>
              </a:rPr>
              <a:pPr>
                <a:spcBef>
                  <a:spcPct val="0"/>
                </a:spcBef>
              </a:pPr>
              <a:t>25</a:t>
            </a:fld>
            <a:endParaRPr lang="ru-RU" altLang="en-US">
              <a:solidFill>
                <a:srgbClr val="000000"/>
              </a:solidFill>
            </a:endParaRPr>
          </a:p>
        </p:txBody>
      </p:sp>
      <p:sp>
        <p:nvSpPr>
          <p:cNvPr id="17411" name="Slide Image Placeholder 1"/>
          <p:cNvSpPr>
            <a:spLocks noGrp="1" noRot="1" noChangeAspect="1" noTextEdit="1"/>
          </p:cNvSpPr>
          <p:nvPr>
            <p:ph type="sldImg"/>
          </p:nvPr>
        </p:nvSpPr>
        <p:spPr>
          <a:ln/>
        </p:spPr>
      </p:sp>
      <p:sp>
        <p:nvSpPr>
          <p:cNvPr id="1741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ka-GE" altLang="en-US" dirty="0"/>
              <a:t> </a:t>
            </a:r>
            <a:endParaRPr lang="ru-RU" altLang="en-US" dirty="0"/>
          </a:p>
        </p:txBody>
      </p:sp>
      <p:sp>
        <p:nvSpPr>
          <p:cNvPr id="17413"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37FEC66F-5BDD-411C-8316-7713A84B1B26}" type="slidenum">
              <a:rPr lang="en-US" altLang="en-US">
                <a:solidFill>
                  <a:srgbClr val="000000"/>
                </a:solidFill>
                <a:ea typeface="MS PGothic" panose="020B0600070205080204" pitchFamily="34" charset="-128"/>
              </a:rPr>
              <a:pPr algn="r" eaLnBrk="1" hangingPunct="1">
                <a:spcBef>
                  <a:spcPct val="0"/>
                </a:spcBef>
              </a:pPr>
              <a:t>25</a:t>
            </a:fld>
            <a:endParaRPr lang="en-US"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3191405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44589655-1849-43FE-AD59-CDE3C5B1DB9F}" type="slidenum">
              <a:rPr lang="ru-RU" altLang="en-US" smtClean="0">
                <a:solidFill>
                  <a:srgbClr val="000000"/>
                </a:solidFill>
              </a:rPr>
              <a:pPr>
                <a:spcBef>
                  <a:spcPct val="0"/>
                </a:spcBef>
              </a:pPr>
              <a:t>26</a:t>
            </a:fld>
            <a:endParaRPr lang="ru-RU" altLang="en-US">
              <a:solidFill>
                <a:srgbClr val="000000"/>
              </a:solidFill>
            </a:endParaRPr>
          </a:p>
        </p:txBody>
      </p:sp>
      <p:sp>
        <p:nvSpPr>
          <p:cNvPr id="17411" name="Slide Image Placeholder 1"/>
          <p:cNvSpPr>
            <a:spLocks noGrp="1" noRot="1" noChangeAspect="1" noTextEdit="1"/>
          </p:cNvSpPr>
          <p:nvPr>
            <p:ph type="sldImg"/>
          </p:nvPr>
        </p:nvSpPr>
        <p:spPr>
          <a:ln/>
        </p:spPr>
      </p:sp>
      <p:sp>
        <p:nvSpPr>
          <p:cNvPr id="1741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ka-GE" altLang="en-US" dirty="0"/>
              <a:t> </a:t>
            </a:r>
            <a:endParaRPr lang="ru-RU" altLang="en-US" dirty="0"/>
          </a:p>
        </p:txBody>
      </p:sp>
      <p:sp>
        <p:nvSpPr>
          <p:cNvPr id="17413"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37FEC66F-5BDD-411C-8316-7713A84B1B26}" type="slidenum">
              <a:rPr lang="en-US" altLang="en-US">
                <a:solidFill>
                  <a:srgbClr val="000000"/>
                </a:solidFill>
                <a:ea typeface="MS PGothic" panose="020B0600070205080204" pitchFamily="34" charset="-128"/>
              </a:rPr>
              <a:pPr algn="r" eaLnBrk="1" hangingPunct="1">
                <a:spcBef>
                  <a:spcPct val="0"/>
                </a:spcBef>
              </a:pPr>
              <a:t>26</a:t>
            </a:fld>
            <a:endParaRPr lang="en-US"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357779292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914D328A-DC00-4076-AE47-B93853791647}" type="slidenum">
              <a:rPr lang="ru-RU" altLang="en-US" smtClean="0"/>
              <a:pPr>
                <a:spcBef>
                  <a:spcPct val="0"/>
                </a:spcBef>
              </a:pPr>
              <a:t>27</a:t>
            </a:fld>
            <a:endParaRPr lang="ru-RU" altLang="en-US"/>
          </a:p>
        </p:txBody>
      </p:sp>
      <p:sp>
        <p:nvSpPr>
          <p:cNvPr id="71683" name="Slide Image Placeholder 1"/>
          <p:cNvSpPr>
            <a:spLocks noGrp="1" noRot="1" noChangeAspect="1" noTextEdit="1"/>
          </p:cNvSpPr>
          <p:nvPr>
            <p:ph type="sldImg"/>
          </p:nvPr>
        </p:nvSpPr>
        <p:spPr>
          <a:ln/>
        </p:spPr>
      </p:sp>
      <p:sp>
        <p:nvSpPr>
          <p:cNvPr id="7168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p>
        </p:txBody>
      </p:sp>
      <p:sp>
        <p:nvSpPr>
          <p:cNvPr id="71685"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86B81837-FB41-4D14-A9D3-6651B5ED0637}" type="slidenum">
              <a:rPr lang="en-US" altLang="en-US">
                <a:ea typeface="MS PGothic" panose="020B0600070205080204" pitchFamily="34" charset="-128"/>
              </a:rPr>
              <a:pPr algn="r" eaLnBrk="1" hangingPunct="1">
                <a:spcBef>
                  <a:spcPct val="0"/>
                </a:spcBef>
              </a:pPr>
              <a:t>27</a:t>
            </a:fld>
            <a:endParaRPr lang="en-US" altLang="en-US">
              <a:ea typeface="MS PGothic" panose="020B0600070205080204" pitchFamily="34" charset="-128"/>
            </a:endParaRPr>
          </a:p>
        </p:txBody>
      </p:sp>
    </p:spTree>
    <p:extLst>
      <p:ext uri="{BB962C8B-B14F-4D97-AF65-F5344CB8AC3E}">
        <p14:creationId xmlns:p14="http://schemas.microsoft.com/office/powerpoint/2010/main" val="3413589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914D328A-DC00-4076-AE47-B93853791647}" type="slidenum">
              <a:rPr lang="ru-RU" altLang="en-US" smtClean="0"/>
              <a:pPr>
                <a:spcBef>
                  <a:spcPct val="0"/>
                </a:spcBef>
              </a:pPr>
              <a:t>29</a:t>
            </a:fld>
            <a:endParaRPr lang="ru-RU" altLang="en-US"/>
          </a:p>
        </p:txBody>
      </p:sp>
      <p:sp>
        <p:nvSpPr>
          <p:cNvPr id="71683" name="Slide Image Placeholder 1"/>
          <p:cNvSpPr>
            <a:spLocks noGrp="1" noRot="1" noChangeAspect="1" noTextEdit="1"/>
          </p:cNvSpPr>
          <p:nvPr>
            <p:ph type="sldImg"/>
          </p:nvPr>
        </p:nvSpPr>
        <p:spPr>
          <a:ln/>
        </p:spPr>
      </p:sp>
      <p:sp>
        <p:nvSpPr>
          <p:cNvPr id="7168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71685"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86B81837-FB41-4D14-A9D3-6651B5ED0637}" type="slidenum">
              <a:rPr lang="en-US" altLang="en-US">
                <a:ea typeface="MS PGothic" panose="020B0600070205080204" pitchFamily="34" charset="-128"/>
              </a:rPr>
              <a:pPr algn="r" eaLnBrk="1" hangingPunct="1">
                <a:spcBef>
                  <a:spcPct val="0"/>
                </a:spcBef>
              </a:pPr>
              <a:t>29</a:t>
            </a:fld>
            <a:endParaRPr lang="en-US" altLang="en-US">
              <a:ea typeface="MS PGothic" panose="020B0600070205080204" pitchFamily="34" charset="-128"/>
            </a:endParaRPr>
          </a:p>
        </p:txBody>
      </p:sp>
    </p:spTree>
    <p:extLst>
      <p:ext uri="{BB962C8B-B14F-4D97-AF65-F5344CB8AC3E}">
        <p14:creationId xmlns:p14="http://schemas.microsoft.com/office/powerpoint/2010/main" val="7032812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44589655-1849-43FE-AD59-CDE3C5B1DB9F}" type="slidenum">
              <a:rPr lang="ru-RU" altLang="en-US" smtClean="0">
                <a:solidFill>
                  <a:srgbClr val="000000"/>
                </a:solidFill>
              </a:rPr>
              <a:pPr>
                <a:spcBef>
                  <a:spcPct val="0"/>
                </a:spcBef>
              </a:pPr>
              <a:t>31</a:t>
            </a:fld>
            <a:endParaRPr lang="ru-RU" altLang="en-US">
              <a:solidFill>
                <a:srgbClr val="000000"/>
              </a:solidFill>
            </a:endParaRPr>
          </a:p>
        </p:txBody>
      </p:sp>
      <p:sp>
        <p:nvSpPr>
          <p:cNvPr id="17411" name="Slide Image Placeholder 1"/>
          <p:cNvSpPr>
            <a:spLocks noGrp="1" noRot="1" noChangeAspect="1" noTextEdit="1"/>
          </p:cNvSpPr>
          <p:nvPr>
            <p:ph type="sldImg"/>
          </p:nvPr>
        </p:nvSpPr>
        <p:spPr>
          <a:ln/>
        </p:spPr>
      </p:sp>
      <p:sp>
        <p:nvSpPr>
          <p:cNvPr id="1741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ka-GE" altLang="en-US" dirty="0"/>
              <a:t> </a:t>
            </a:r>
            <a:endParaRPr lang="ru-RU" altLang="en-US" dirty="0"/>
          </a:p>
        </p:txBody>
      </p:sp>
      <p:sp>
        <p:nvSpPr>
          <p:cNvPr id="17413"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37FEC66F-5BDD-411C-8316-7713A84B1B26}" type="slidenum">
              <a:rPr lang="en-US" altLang="en-US">
                <a:solidFill>
                  <a:srgbClr val="000000"/>
                </a:solidFill>
                <a:ea typeface="MS PGothic" panose="020B0600070205080204" pitchFamily="34" charset="-128"/>
              </a:rPr>
              <a:pPr algn="r" eaLnBrk="1" hangingPunct="1">
                <a:spcBef>
                  <a:spcPct val="0"/>
                </a:spcBef>
              </a:pPr>
              <a:t>31</a:t>
            </a:fld>
            <a:endParaRPr lang="en-US"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38347704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38188" indent="-282575">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35063" indent="-227013">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589088" indent="-227013">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43113" indent="-227013">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00313" indent="-227013"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57513" indent="-227013"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14713" indent="-227013"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71913" indent="-227013"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45CA9E29-D703-434C-9023-E4B0FB7A6942}" type="slidenum">
              <a:rPr lang="ru-RU" altLang="ka-GE" smtClean="0">
                <a:latin typeface="Calibri" panose="020F0502020204030204" pitchFamily="34" charset="0"/>
              </a:rPr>
              <a:pPr>
                <a:spcBef>
                  <a:spcPct val="0"/>
                </a:spcBef>
              </a:pPr>
              <a:t>33</a:t>
            </a:fld>
            <a:endParaRPr lang="ru-RU" altLang="ka-GE" smtClean="0">
              <a:latin typeface="Calibri" panose="020F0502020204030204" pitchFamily="34" charset="0"/>
            </a:endParaRPr>
          </a:p>
        </p:txBody>
      </p:sp>
      <p:sp>
        <p:nvSpPr>
          <p:cNvPr id="18435" name="Slide Image Placeholder 1"/>
          <p:cNvSpPr>
            <a:spLocks noGrp="1" noRot="1" noChangeAspect="1" noChangeArrowheads="1" noTextEdit="1"/>
          </p:cNvSpPr>
          <p:nvPr>
            <p:ph type="sldImg"/>
          </p:nvPr>
        </p:nvSpPr>
        <p:spPr>
          <a:ln/>
        </p:spPr>
      </p:sp>
      <p:sp>
        <p:nvSpPr>
          <p:cNvPr id="1843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ltLang="ka-GE" smtClean="0">
              <a:latin typeface="Arial" panose="020B0604020202020204" pitchFamily="34" charset="0"/>
              <a:cs typeface="Arial" panose="020B0604020202020204" pitchFamily="34" charset="0"/>
            </a:endParaRPr>
          </a:p>
        </p:txBody>
      </p:sp>
      <p:sp>
        <p:nvSpPr>
          <p:cNvPr id="18437" name="Slide Number Placeholder 3"/>
          <p:cNvSpPr txBox="1">
            <a:spLocks noGrp="1"/>
          </p:cNvSpPr>
          <p:nvPr/>
        </p:nvSpPr>
        <p:spPr bwMode="auto">
          <a:xfrm>
            <a:off x="3836988" y="10115550"/>
            <a:ext cx="2935287" cy="53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55" tIns="45427" rIns="90855" bIns="45427"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20BC43DD-9A22-4278-A20B-B66DC3EA1253}" type="slidenum">
              <a:rPr lang="en-US" altLang="ka-GE">
                <a:ea typeface="MS PGothic" panose="020B0600070205080204" pitchFamily="34" charset="-128"/>
              </a:rPr>
              <a:pPr algn="r" eaLnBrk="1" hangingPunct="1">
                <a:spcBef>
                  <a:spcPct val="0"/>
                </a:spcBef>
              </a:pPr>
              <a:t>33</a:t>
            </a:fld>
            <a:endParaRPr lang="en-US" altLang="ka-GE">
              <a:ea typeface="MS PGothic" panose="020B0600070205080204" pitchFamily="34" charset="-128"/>
            </a:endParaRPr>
          </a:p>
        </p:txBody>
      </p:sp>
    </p:spTree>
    <p:extLst>
      <p:ext uri="{BB962C8B-B14F-4D97-AF65-F5344CB8AC3E}">
        <p14:creationId xmlns:p14="http://schemas.microsoft.com/office/powerpoint/2010/main" val="27172711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1B63A0DE-2072-4679-A426-144F0B470CC1}" type="slidenum">
              <a:rPr lang="ru-RU" altLang="en-US" smtClean="0"/>
              <a:pPr>
                <a:spcBef>
                  <a:spcPct val="0"/>
                </a:spcBef>
              </a:pPr>
              <a:t>34</a:t>
            </a:fld>
            <a:endParaRPr lang="ru-RU" altLang="en-US"/>
          </a:p>
        </p:txBody>
      </p:sp>
      <p:sp>
        <p:nvSpPr>
          <p:cNvPr id="28675" name="Slide Image Placeholder 1"/>
          <p:cNvSpPr>
            <a:spLocks noGrp="1" noRot="1" noChangeAspect="1" noTextEdit="1"/>
          </p:cNvSpPr>
          <p:nvPr>
            <p:ph type="sldImg"/>
          </p:nvPr>
        </p:nvSpPr>
        <p:spPr>
          <a:ln/>
        </p:spPr>
      </p:sp>
      <p:sp>
        <p:nvSpPr>
          <p:cNvPr id="2867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ka-GE" altLang="en-US" dirty="0"/>
              <a:t> </a:t>
            </a:r>
            <a:endParaRPr lang="ru-RU" altLang="en-US" dirty="0"/>
          </a:p>
        </p:txBody>
      </p:sp>
      <p:sp>
        <p:nvSpPr>
          <p:cNvPr id="28677"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216C4107-BDCB-4F75-97CF-C4A36D7282DF}" type="slidenum">
              <a:rPr lang="en-US" altLang="en-US">
                <a:ea typeface="MS PGothic" panose="020B0600070205080204" pitchFamily="34" charset="-128"/>
              </a:rPr>
              <a:pPr algn="r" eaLnBrk="1" hangingPunct="1">
                <a:spcBef>
                  <a:spcPct val="0"/>
                </a:spcBef>
              </a:pPr>
              <a:t>34</a:t>
            </a:fld>
            <a:endParaRPr lang="en-US" altLang="en-US">
              <a:ea typeface="MS PGothic" panose="020B0600070205080204" pitchFamily="34" charset="-128"/>
            </a:endParaRPr>
          </a:p>
        </p:txBody>
      </p:sp>
    </p:spTree>
    <p:extLst>
      <p:ext uri="{BB962C8B-B14F-4D97-AF65-F5344CB8AC3E}">
        <p14:creationId xmlns:p14="http://schemas.microsoft.com/office/powerpoint/2010/main" val="36066840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1B63A0DE-2072-4679-A426-144F0B470CC1}" type="slidenum">
              <a:rPr lang="ru-RU" altLang="en-US" smtClean="0"/>
              <a:pPr>
                <a:spcBef>
                  <a:spcPct val="0"/>
                </a:spcBef>
              </a:pPr>
              <a:t>35</a:t>
            </a:fld>
            <a:endParaRPr lang="ru-RU" altLang="en-US"/>
          </a:p>
        </p:txBody>
      </p:sp>
      <p:sp>
        <p:nvSpPr>
          <p:cNvPr id="28675" name="Slide Image Placeholder 1"/>
          <p:cNvSpPr>
            <a:spLocks noGrp="1" noRot="1" noChangeAspect="1" noTextEdit="1"/>
          </p:cNvSpPr>
          <p:nvPr>
            <p:ph type="sldImg"/>
          </p:nvPr>
        </p:nvSpPr>
        <p:spPr>
          <a:ln/>
        </p:spPr>
      </p:sp>
      <p:sp>
        <p:nvSpPr>
          <p:cNvPr id="2867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ka-GE" altLang="en-US" dirty="0"/>
              <a:t> </a:t>
            </a:r>
            <a:endParaRPr lang="ru-RU" altLang="en-US" dirty="0"/>
          </a:p>
        </p:txBody>
      </p:sp>
      <p:sp>
        <p:nvSpPr>
          <p:cNvPr id="28677"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216C4107-BDCB-4F75-97CF-C4A36D7282DF}" type="slidenum">
              <a:rPr lang="en-US" altLang="en-US">
                <a:ea typeface="MS PGothic" panose="020B0600070205080204" pitchFamily="34" charset="-128"/>
              </a:rPr>
              <a:pPr algn="r" eaLnBrk="1" hangingPunct="1">
                <a:spcBef>
                  <a:spcPct val="0"/>
                </a:spcBef>
              </a:pPr>
              <a:t>35</a:t>
            </a:fld>
            <a:endParaRPr lang="en-US" altLang="en-US">
              <a:ea typeface="MS PGothic" panose="020B0600070205080204" pitchFamily="34" charset="-128"/>
            </a:endParaRPr>
          </a:p>
        </p:txBody>
      </p:sp>
    </p:spTree>
    <p:extLst>
      <p:ext uri="{BB962C8B-B14F-4D97-AF65-F5344CB8AC3E}">
        <p14:creationId xmlns:p14="http://schemas.microsoft.com/office/powerpoint/2010/main" val="337069149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1B63A0DE-2072-4679-A426-144F0B470CC1}" type="slidenum">
              <a:rPr lang="ru-RU" altLang="en-US" smtClean="0"/>
              <a:pPr>
                <a:spcBef>
                  <a:spcPct val="0"/>
                </a:spcBef>
              </a:pPr>
              <a:t>36</a:t>
            </a:fld>
            <a:endParaRPr lang="ru-RU" altLang="en-US"/>
          </a:p>
        </p:txBody>
      </p:sp>
      <p:sp>
        <p:nvSpPr>
          <p:cNvPr id="28675" name="Slide Image Placeholder 1"/>
          <p:cNvSpPr>
            <a:spLocks noGrp="1" noRot="1" noChangeAspect="1" noTextEdit="1"/>
          </p:cNvSpPr>
          <p:nvPr>
            <p:ph type="sldImg"/>
          </p:nvPr>
        </p:nvSpPr>
        <p:spPr>
          <a:ln/>
        </p:spPr>
      </p:sp>
      <p:sp>
        <p:nvSpPr>
          <p:cNvPr id="2867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ka-GE" altLang="en-US" dirty="0"/>
              <a:t> </a:t>
            </a:r>
            <a:endParaRPr lang="ru-RU" altLang="en-US" dirty="0"/>
          </a:p>
        </p:txBody>
      </p:sp>
      <p:sp>
        <p:nvSpPr>
          <p:cNvPr id="28677"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216C4107-BDCB-4F75-97CF-C4A36D7282DF}" type="slidenum">
              <a:rPr lang="en-US" altLang="en-US">
                <a:ea typeface="MS PGothic" panose="020B0600070205080204" pitchFamily="34" charset="-128"/>
              </a:rPr>
              <a:pPr algn="r" eaLnBrk="1" hangingPunct="1">
                <a:spcBef>
                  <a:spcPct val="0"/>
                </a:spcBef>
              </a:pPr>
              <a:t>36</a:t>
            </a:fld>
            <a:endParaRPr lang="en-US" altLang="en-US">
              <a:ea typeface="MS PGothic" panose="020B0600070205080204" pitchFamily="34" charset="-128"/>
            </a:endParaRPr>
          </a:p>
        </p:txBody>
      </p:sp>
    </p:spTree>
    <p:extLst>
      <p:ext uri="{BB962C8B-B14F-4D97-AF65-F5344CB8AC3E}">
        <p14:creationId xmlns:p14="http://schemas.microsoft.com/office/powerpoint/2010/main" val="38034834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1B63A0DE-2072-4679-A426-144F0B470CC1}" type="slidenum">
              <a:rPr lang="ru-RU" altLang="en-US" smtClean="0"/>
              <a:pPr>
                <a:spcBef>
                  <a:spcPct val="0"/>
                </a:spcBef>
              </a:pPr>
              <a:t>37</a:t>
            </a:fld>
            <a:endParaRPr lang="ru-RU" altLang="en-US"/>
          </a:p>
        </p:txBody>
      </p:sp>
      <p:sp>
        <p:nvSpPr>
          <p:cNvPr id="28675" name="Slide Image Placeholder 1"/>
          <p:cNvSpPr>
            <a:spLocks noGrp="1" noRot="1" noChangeAspect="1" noTextEdit="1"/>
          </p:cNvSpPr>
          <p:nvPr>
            <p:ph type="sldImg"/>
          </p:nvPr>
        </p:nvSpPr>
        <p:spPr>
          <a:ln/>
        </p:spPr>
      </p:sp>
      <p:sp>
        <p:nvSpPr>
          <p:cNvPr id="2867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dirty="0"/>
              <a:t> </a:t>
            </a:r>
            <a:endParaRPr lang="ru-RU" altLang="en-US" dirty="0"/>
          </a:p>
        </p:txBody>
      </p:sp>
      <p:sp>
        <p:nvSpPr>
          <p:cNvPr id="28677"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216C4107-BDCB-4F75-97CF-C4A36D7282DF}" type="slidenum">
              <a:rPr lang="en-US" altLang="en-US">
                <a:ea typeface="MS PGothic" panose="020B0600070205080204" pitchFamily="34" charset="-128"/>
              </a:rPr>
              <a:pPr algn="r" eaLnBrk="1" hangingPunct="1">
                <a:spcBef>
                  <a:spcPct val="0"/>
                </a:spcBef>
              </a:pPr>
              <a:t>37</a:t>
            </a:fld>
            <a:endParaRPr lang="en-US" altLang="en-US">
              <a:ea typeface="MS PGothic" panose="020B0600070205080204" pitchFamily="34" charset="-128"/>
            </a:endParaRPr>
          </a:p>
        </p:txBody>
      </p:sp>
    </p:spTree>
    <p:extLst>
      <p:ext uri="{BB962C8B-B14F-4D97-AF65-F5344CB8AC3E}">
        <p14:creationId xmlns:p14="http://schemas.microsoft.com/office/powerpoint/2010/main" val="3485615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ChangeArrowheads="1" noTextEdit="1"/>
          </p:cNvSpPr>
          <p:nvPr>
            <p:ph type="sldImg"/>
          </p:nvPr>
        </p:nvSpPr>
        <p:spPr>
          <a:ln/>
        </p:spPr>
      </p:sp>
      <p:sp>
        <p:nvSpPr>
          <p:cNvPr id="1638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ka-GE" smtClean="0">
                <a:latin typeface="Arial" panose="020B0604020202020204" pitchFamily="34" charset="0"/>
                <a:cs typeface="Arial" panose="020B0604020202020204" pitchFamily="34" charset="0"/>
              </a:rPr>
              <a:t>Fonts, mark the departments; </a:t>
            </a:r>
            <a:endParaRPr lang="ka-GE" altLang="ka-GE" smtClean="0">
              <a:latin typeface="Arial" panose="020B0604020202020204" pitchFamily="34" charset="0"/>
              <a:cs typeface="Arial" panose="020B0604020202020204" pitchFamily="34" charset="0"/>
            </a:endParaRPr>
          </a:p>
        </p:txBody>
      </p:sp>
      <p:sp>
        <p:nvSpPr>
          <p:cNvPr id="1638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52475" indent="-288925">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62050" indent="-230188">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28775" indent="-230188">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92325" indent="-230188">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49525" indent="-230188"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3006725" indent="-230188"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63925" indent="-230188"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921125" indent="-230188"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fld id="{80C51686-BFA0-49B0-B3B9-5B92340EC82E}" type="slidenum">
              <a:rPr lang="ru-RU" altLang="ka-GE" smtClean="0">
                <a:ea typeface="MS PGothic" panose="020B0600070205080204" pitchFamily="34" charset="-128"/>
              </a:rPr>
              <a:pPr/>
              <a:t>5</a:t>
            </a:fld>
            <a:endParaRPr lang="ru-RU" altLang="ka-GE" smtClean="0">
              <a:ea typeface="MS PGothic" panose="020B0600070205080204" pitchFamily="34" charset="-128"/>
            </a:endParaRPr>
          </a:p>
        </p:txBody>
      </p:sp>
    </p:spTree>
    <p:extLst>
      <p:ext uri="{BB962C8B-B14F-4D97-AF65-F5344CB8AC3E}">
        <p14:creationId xmlns:p14="http://schemas.microsoft.com/office/powerpoint/2010/main" val="17333959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1B63A0DE-2072-4679-A426-144F0B470CC1}" type="slidenum">
              <a:rPr lang="ru-RU" altLang="en-US" smtClean="0"/>
              <a:pPr>
                <a:spcBef>
                  <a:spcPct val="0"/>
                </a:spcBef>
              </a:pPr>
              <a:t>38</a:t>
            </a:fld>
            <a:endParaRPr lang="ru-RU" altLang="en-US"/>
          </a:p>
        </p:txBody>
      </p:sp>
      <p:sp>
        <p:nvSpPr>
          <p:cNvPr id="28675" name="Slide Image Placeholder 1"/>
          <p:cNvSpPr>
            <a:spLocks noGrp="1" noRot="1" noChangeAspect="1" noTextEdit="1"/>
          </p:cNvSpPr>
          <p:nvPr>
            <p:ph type="sldImg"/>
          </p:nvPr>
        </p:nvSpPr>
        <p:spPr>
          <a:ln/>
        </p:spPr>
      </p:sp>
      <p:sp>
        <p:nvSpPr>
          <p:cNvPr id="2867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ltLang="en-US" dirty="0"/>
          </a:p>
        </p:txBody>
      </p:sp>
      <p:sp>
        <p:nvSpPr>
          <p:cNvPr id="28677"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216C4107-BDCB-4F75-97CF-C4A36D7282DF}" type="slidenum">
              <a:rPr lang="en-US" altLang="en-US">
                <a:ea typeface="MS PGothic" panose="020B0600070205080204" pitchFamily="34" charset="-128"/>
              </a:rPr>
              <a:pPr algn="r" eaLnBrk="1" hangingPunct="1">
                <a:spcBef>
                  <a:spcPct val="0"/>
                </a:spcBef>
              </a:pPr>
              <a:t>38</a:t>
            </a:fld>
            <a:endParaRPr lang="en-US" altLang="en-US">
              <a:ea typeface="MS PGothic" panose="020B0600070205080204" pitchFamily="34" charset="-128"/>
            </a:endParaRPr>
          </a:p>
        </p:txBody>
      </p:sp>
    </p:spTree>
    <p:extLst>
      <p:ext uri="{BB962C8B-B14F-4D97-AF65-F5344CB8AC3E}">
        <p14:creationId xmlns:p14="http://schemas.microsoft.com/office/powerpoint/2010/main" val="8462907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1B63A0DE-2072-4679-A426-144F0B470CC1}" type="slidenum">
              <a:rPr lang="ru-RU" altLang="en-US" smtClean="0"/>
              <a:pPr>
                <a:spcBef>
                  <a:spcPct val="0"/>
                </a:spcBef>
              </a:pPr>
              <a:t>39</a:t>
            </a:fld>
            <a:endParaRPr lang="ru-RU" altLang="en-US"/>
          </a:p>
        </p:txBody>
      </p:sp>
      <p:sp>
        <p:nvSpPr>
          <p:cNvPr id="28675" name="Slide Image Placeholder 1"/>
          <p:cNvSpPr>
            <a:spLocks noGrp="1" noRot="1" noChangeAspect="1" noTextEdit="1"/>
          </p:cNvSpPr>
          <p:nvPr>
            <p:ph type="sldImg"/>
          </p:nvPr>
        </p:nvSpPr>
        <p:spPr>
          <a:ln/>
        </p:spPr>
      </p:sp>
      <p:sp>
        <p:nvSpPr>
          <p:cNvPr id="2867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ltLang="en-US" dirty="0"/>
          </a:p>
        </p:txBody>
      </p:sp>
      <p:sp>
        <p:nvSpPr>
          <p:cNvPr id="28677"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216C4107-BDCB-4F75-97CF-C4A36D7282DF}" type="slidenum">
              <a:rPr lang="en-US" altLang="en-US">
                <a:ea typeface="MS PGothic" panose="020B0600070205080204" pitchFamily="34" charset="-128"/>
              </a:rPr>
              <a:pPr algn="r" eaLnBrk="1" hangingPunct="1">
                <a:spcBef>
                  <a:spcPct val="0"/>
                </a:spcBef>
              </a:pPr>
              <a:t>39</a:t>
            </a:fld>
            <a:endParaRPr lang="en-US" altLang="en-US">
              <a:ea typeface="MS PGothic" panose="020B0600070205080204" pitchFamily="34" charset="-128"/>
            </a:endParaRPr>
          </a:p>
        </p:txBody>
      </p:sp>
    </p:spTree>
    <p:extLst>
      <p:ext uri="{BB962C8B-B14F-4D97-AF65-F5344CB8AC3E}">
        <p14:creationId xmlns:p14="http://schemas.microsoft.com/office/powerpoint/2010/main" val="33439132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1B63A0DE-2072-4679-A426-144F0B470CC1}" type="slidenum">
              <a:rPr lang="ru-RU" altLang="en-US" smtClean="0"/>
              <a:pPr>
                <a:spcBef>
                  <a:spcPct val="0"/>
                </a:spcBef>
              </a:pPr>
              <a:t>40</a:t>
            </a:fld>
            <a:endParaRPr lang="ru-RU" altLang="en-US"/>
          </a:p>
        </p:txBody>
      </p:sp>
      <p:sp>
        <p:nvSpPr>
          <p:cNvPr id="28675" name="Slide Image Placeholder 1"/>
          <p:cNvSpPr>
            <a:spLocks noGrp="1" noRot="1" noChangeAspect="1" noTextEdit="1"/>
          </p:cNvSpPr>
          <p:nvPr>
            <p:ph type="sldImg"/>
          </p:nvPr>
        </p:nvSpPr>
        <p:spPr>
          <a:ln/>
        </p:spPr>
      </p:sp>
      <p:sp>
        <p:nvSpPr>
          <p:cNvPr id="2867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ltLang="en-US" dirty="0"/>
          </a:p>
        </p:txBody>
      </p:sp>
      <p:sp>
        <p:nvSpPr>
          <p:cNvPr id="28677"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216C4107-BDCB-4F75-97CF-C4A36D7282DF}" type="slidenum">
              <a:rPr lang="en-US" altLang="en-US">
                <a:ea typeface="MS PGothic" panose="020B0600070205080204" pitchFamily="34" charset="-128"/>
              </a:rPr>
              <a:pPr algn="r" eaLnBrk="1" hangingPunct="1">
                <a:spcBef>
                  <a:spcPct val="0"/>
                </a:spcBef>
              </a:pPr>
              <a:t>40</a:t>
            </a:fld>
            <a:endParaRPr lang="en-US" altLang="en-US">
              <a:ea typeface="MS PGothic" panose="020B0600070205080204" pitchFamily="34" charset="-128"/>
            </a:endParaRPr>
          </a:p>
        </p:txBody>
      </p:sp>
    </p:spTree>
    <p:extLst>
      <p:ext uri="{BB962C8B-B14F-4D97-AF65-F5344CB8AC3E}">
        <p14:creationId xmlns:p14="http://schemas.microsoft.com/office/powerpoint/2010/main" val="36314327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ka-GE" dirty="0" smtClean="0"/>
              <a:t> </a:t>
            </a:r>
            <a:endParaRPr lang="en-US" dirty="0"/>
          </a:p>
        </p:txBody>
      </p:sp>
      <p:sp>
        <p:nvSpPr>
          <p:cNvPr id="4" name="Slide Number Placeholder 3"/>
          <p:cNvSpPr>
            <a:spLocks noGrp="1"/>
          </p:cNvSpPr>
          <p:nvPr>
            <p:ph type="sldNum" sz="quarter" idx="10"/>
          </p:nvPr>
        </p:nvSpPr>
        <p:spPr/>
        <p:txBody>
          <a:bodyPr/>
          <a:lstStyle/>
          <a:p>
            <a:fld id="{5B47D672-44FF-4776-B4C2-C53F218A683C}" type="slidenum">
              <a:rPr lang="en-US" smtClean="0"/>
              <a:t>42</a:t>
            </a:fld>
            <a:endParaRPr lang="en-US"/>
          </a:p>
        </p:txBody>
      </p:sp>
    </p:spTree>
    <p:extLst>
      <p:ext uri="{BB962C8B-B14F-4D97-AF65-F5344CB8AC3E}">
        <p14:creationId xmlns:p14="http://schemas.microsoft.com/office/powerpoint/2010/main" val="39602129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ka-GE" dirty="0" smtClean="0"/>
              <a:t> </a:t>
            </a:r>
            <a:endParaRPr lang="en-US" dirty="0"/>
          </a:p>
        </p:txBody>
      </p:sp>
      <p:sp>
        <p:nvSpPr>
          <p:cNvPr id="4" name="Slide Number Placeholder 3"/>
          <p:cNvSpPr>
            <a:spLocks noGrp="1"/>
          </p:cNvSpPr>
          <p:nvPr>
            <p:ph type="sldNum" sz="quarter" idx="10"/>
          </p:nvPr>
        </p:nvSpPr>
        <p:spPr/>
        <p:txBody>
          <a:bodyPr/>
          <a:lstStyle/>
          <a:p>
            <a:fld id="{5B47D672-44FF-4776-B4C2-C53F218A683C}" type="slidenum">
              <a:rPr lang="en-US" smtClean="0"/>
              <a:t>43</a:t>
            </a:fld>
            <a:endParaRPr lang="en-US"/>
          </a:p>
        </p:txBody>
      </p:sp>
    </p:spTree>
    <p:extLst>
      <p:ext uri="{BB962C8B-B14F-4D97-AF65-F5344CB8AC3E}">
        <p14:creationId xmlns:p14="http://schemas.microsoft.com/office/powerpoint/2010/main" val="33022050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p:cNvSpPr>
            <a:spLocks noGrp="1"/>
          </p:cNvSpPr>
          <p:nvPr>
            <p:ph type="sldNum" sz="quarter" idx="10"/>
          </p:nvPr>
        </p:nvSpPr>
        <p:spPr/>
        <p:txBody>
          <a:bodyPr/>
          <a:lstStyle/>
          <a:p>
            <a:fld id="{5B47D672-44FF-4776-B4C2-C53F218A683C}" type="slidenum">
              <a:rPr lang="en-US" smtClean="0"/>
              <a:t>44</a:t>
            </a:fld>
            <a:endParaRPr lang="en-US"/>
          </a:p>
        </p:txBody>
      </p:sp>
    </p:spTree>
    <p:extLst>
      <p:ext uri="{BB962C8B-B14F-4D97-AF65-F5344CB8AC3E}">
        <p14:creationId xmlns:p14="http://schemas.microsoft.com/office/powerpoint/2010/main" val="38238577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p:cNvSpPr>
            <a:spLocks noGrp="1"/>
          </p:cNvSpPr>
          <p:nvPr>
            <p:ph type="sldNum" sz="quarter" idx="10"/>
          </p:nvPr>
        </p:nvSpPr>
        <p:spPr/>
        <p:txBody>
          <a:bodyPr/>
          <a:lstStyle/>
          <a:p>
            <a:fld id="{5B47D672-44FF-4776-B4C2-C53F218A683C}" type="slidenum">
              <a:rPr lang="en-US" smtClean="0"/>
              <a:t>45</a:t>
            </a:fld>
            <a:endParaRPr lang="en-US"/>
          </a:p>
        </p:txBody>
      </p:sp>
    </p:spTree>
    <p:extLst>
      <p:ext uri="{BB962C8B-B14F-4D97-AF65-F5344CB8AC3E}">
        <p14:creationId xmlns:p14="http://schemas.microsoft.com/office/powerpoint/2010/main" val="17462052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p>
        </p:txBody>
      </p:sp>
      <p:sp>
        <p:nvSpPr>
          <p:cNvPr id="4" name="Slide Number Placeholder 3"/>
          <p:cNvSpPr>
            <a:spLocks noGrp="1"/>
          </p:cNvSpPr>
          <p:nvPr>
            <p:ph type="sldNum" sz="quarter" idx="10"/>
          </p:nvPr>
        </p:nvSpPr>
        <p:spPr/>
        <p:txBody>
          <a:bodyPr/>
          <a:lstStyle/>
          <a:p>
            <a:fld id="{5B47D672-44FF-4776-B4C2-C53F218A683C}" type="slidenum">
              <a:rPr lang="en-US" smtClean="0"/>
              <a:t>46</a:t>
            </a:fld>
            <a:endParaRPr lang="en-US"/>
          </a:p>
        </p:txBody>
      </p:sp>
    </p:spTree>
    <p:extLst>
      <p:ext uri="{BB962C8B-B14F-4D97-AF65-F5344CB8AC3E}">
        <p14:creationId xmlns:p14="http://schemas.microsoft.com/office/powerpoint/2010/main" val="270491711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71C74C10-2620-4A24-B74E-687744D232EA}" type="slidenum">
              <a:rPr lang="ru-RU" smtClean="0">
                <a:solidFill>
                  <a:srgbClr val="000000"/>
                </a:solidFill>
              </a:rPr>
              <a:pPr>
                <a:spcBef>
                  <a:spcPct val="0"/>
                </a:spcBef>
              </a:pPr>
              <a:t>50</a:t>
            </a:fld>
            <a:endParaRPr lang="ru-RU">
              <a:solidFill>
                <a:srgbClr val="000000"/>
              </a:solidFill>
            </a:endParaRPr>
          </a:p>
        </p:txBody>
      </p:sp>
      <p:sp>
        <p:nvSpPr>
          <p:cNvPr id="57347" name="Slide Image Placeholder 1"/>
          <p:cNvSpPr>
            <a:spLocks noGrp="1" noRot="1" noChangeAspect="1" noTextEdit="1"/>
          </p:cNvSpPr>
          <p:nvPr>
            <p:ph type="sldImg"/>
          </p:nvPr>
        </p:nvSpPr>
        <p:spPr>
          <a:ln/>
        </p:spPr>
      </p:sp>
      <p:sp>
        <p:nvSpPr>
          <p:cNvPr id="5734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dirty="0"/>
          </a:p>
        </p:txBody>
      </p:sp>
      <p:sp>
        <p:nvSpPr>
          <p:cNvPr id="57349"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C84AC630-3399-4974-A77D-74455BB95BB6}" type="slidenum">
              <a:rPr lang="en-US">
                <a:solidFill>
                  <a:srgbClr val="000000"/>
                </a:solidFill>
                <a:ea typeface="MS PGothic" panose="020B0600070205080204" pitchFamily="34" charset="-128"/>
              </a:rPr>
              <a:pPr algn="r" eaLnBrk="1" hangingPunct="1">
                <a:spcBef>
                  <a:spcPct val="0"/>
                </a:spcBef>
              </a:pPr>
              <a:t>50</a:t>
            </a:fld>
            <a:endParaRPr 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4428257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38EFA2D-CAF5-4F38-A6BF-16D388E82E7A}" type="slidenum">
              <a:rPr lang="en-US" smtClean="0"/>
              <a:t>51</a:t>
            </a:fld>
            <a:endParaRPr lang="en-US" dirty="0"/>
          </a:p>
        </p:txBody>
      </p:sp>
    </p:spTree>
    <p:extLst>
      <p:ext uri="{BB962C8B-B14F-4D97-AF65-F5344CB8AC3E}">
        <p14:creationId xmlns:p14="http://schemas.microsoft.com/office/powerpoint/2010/main" val="34654458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fld id="{023917FD-D7A2-499A-BA0C-5E49B7BD0BBA}" type="slidenum">
              <a:rPr lang="ru-RU" altLang="en-US" smtClean="0">
                <a:latin typeface="Calibri" panose="020F0502020204030204" pitchFamily="34" charset="0"/>
              </a:rPr>
              <a:pPr/>
              <a:t>6</a:t>
            </a:fld>
            <a:endParaRPr lang="ru-RU" altLang="en-US" smtClean="0">
              <a:latin typeface="Calibri" panose="020F0502020204030204" pitchFamily="34" charset="0"/>
            </a:endParaRPr>
          </a:p>
        </p:txBody>
      </p:sp>
      <p:sp>
        <p:nvSpPr>
          <p:cNvPr id="8195" name="Slide Image Placeholder 1"/>
          <p:cNvSpPr>
            <a:spLocks noGrp="1" noRot="1" noChangeAspect="1" noChangeArrowheads="1" noTextEdit="1"/>
          </p:cNvSpPr>
          <p:nvPr>
            <p:ph type="sldImg"/>
          </p:nvPr>
        </p:nvSpPr>
        <p:spPr>
          <a:ln/>
        </p:spPr>
      </p:sp>
      <p:sp>
        <p:nvSpPr>
          <p:cNvPr id="819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ru-RU" altLang="en-US" smtClean="0">
              <a:latin typeface="Arial" panose="020B0604020202020204" pitchFamily="34" charset="0"/>
              <a:cs typeface="Arial" panose="020B0604020202020204" pitchFamily="34" charset="0"/>
            </a:endParaRPr>
          </a:p>
        </p:txBody>
      </p:sp>
      <p:sp>
        <p:nvSpPr>
          <p:cNvPr id="819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fld id="{1360681A-21AE-46F0-ACE9-8E810A56A6FD}" type="slidenum">
              <a:rPr lang="en-US" altLang="en-US" sz="1200">
                <a:ea typeface="MS PGothic" panose="020B0600070205080204" pitchFamily="34" charset="-128"/>
              </a:rPr>
              <a:pPr algn="r" eaLnBrk="1" hangingPunct="1"/>
              <a:t>6</a:t>
            </a:fld>
            <a:endParaRPr lang="en-US" altLang="en-US" sz="1200">
              <a:ea typeface="MS PGothic" panose="020B0600070205080204" pitchFamily="34" charset="-128"/>
            </a:endParaRPr>
          </a:p>
        </p:txBody>
      </p:sp>
    </p:spTree>
    <p:extLst>
      <p:ext uri="{BB962C8B-B14F-4D97-AF65-F5344CB8AC3E}">
        <p14:creationId xmlns:p14="http://schemas.microsoft.com/office/powerpoint/2010/main" val="33790202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259452AB-9AD7-4838-8AFA-6D8AC409ED68}" type="slidenum">
              <a:rPr lang="ru-RU" altLang="en-US" smtClean="0"/>
              <a:pPr>
                <a:spcBef>
                  <a:spcPct val="0"/>
                </a:spcBef>
              </a:pPr>
              <a:t>57</a:t>
            </a:fld>
            <a:endParaRPr lang="ru-RU" altLang="en-US"/>
          </a:p>
        </p:txBody>
      </p:sp>
      <p:sp>
        <p:nvSpPr>
          <p:cNvPr id="77827" name="Slide Image Placeholder 1"/>
          <p:cNvSpPr>
            <a:spLocks noGrp="1" noRot="1" noChangeAspect="1" noTextEdit="1"/>
          </p:cNvSpPr>
          <p:nvPr>
            <p:ph type="sldImg"/>
          </p:nvPr>
        </p:nvSpPr>
        <p:spPr>
          <a:ln/>
        </p:spPr>
      </p:sp>
      <p:sp>
        <p:nvSpPr>
          <p:cNvPr id="7782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77829"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AF09FA68-0795-46EA-88A7-B42843D714BC}" type="slidenum">
              <a:rPr lang="en-US" altLang="en-US">
                <a:ea typeface="MS PGothic" panose="020B0600070205080204" pitchFamily="34" charset="-128"/>
              </a:rPr>
              <a:pPr algn="r" eaLnBrk="1" hangingPunct="1">
                <a:spcBef>
                  <a:spcPct val="0"/>
                </a:spcBef>
              </a:pPr>
              <a:t>57</a:t>
            </a:fld>
            <a:endParaRPr lang="en-US" altLang="en-US">
              <a:ea typeface="MS PGothic" panose="020B0600070205080204" pitchFamily="34" charset="-128"/>
            </a:endParaRPr>
          </a:p>
        </p:txBody>
      </p:sp>
    </p:spTree>
    <p:extLst>
      <p:ext uri="{BB962C8B-B14F-4D97-AF65-F5344CB8AC3E}">
        <p14:creationId xmlns:p14="http://schemas.microsoft.com/office/powerpoint/2010/main" val="35920877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259452AB-9AD7-4838-8AFA-6D8AC409ED68}" type="slidenum">
              <a:rPr lang="ru-RU" altLang="en-US" smtClean="0"/>
              <a:pPr>
                <a:spcBef>
                  <a:spcPct val="0"/>
                </a:spcBef>
              </a:pPr>
              <a:t>58</a:t>
            </a:fld>
            <a:endParaRPr lang="ru-RU" altLang="en-US"/>
          </a:p>
        </p:txBody>
      </p:sp>
      <p:sp>
        <p:nvSpPr>
          <p:cNvPr id="77827" name="Slide Image Placeholder 1"/>
          <p:cNvSpPr>
            <a:spLocks noGrp="1" noRot="1" noChangeAspect="1" noTextEdit="1"/>
          </p:cNvSpPr>
          <p:nvPr>
            <p:ph type="sldImg"/>
          </p:nvPr>
        </p:nvSpPr>
        <p:spPr>
          <a:ln/>
        </p:spPr>
      </p:sp>
      <p:sp>
        <p:nvSpPr>
          <p:cNvPr id="7782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77829"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AF09FA68-0795-46EA-88A7-B42843D714BC}" type="slidenum">
              <a:rPr lang="en-US" altLang="en-US">
                <a:ea typeface="MS PGothic" panose="020B0600070205080204" pitchFamily="34" charset="-128"/>
              </a:rPr>
              <a:pPr algn="r" eaLnBrk="1" hangingPunct="1">
                <a:spcBef>
                  <a:spcPct val="0"/>
                </a:spcBef>
              </a:pPr>
              <a:t>58</a:t>
            </a:fld>
            <a:endParaRPr lang="en-US" altLang="en-US">
              <a:ea typeface="MS PGothic" panose="020B0600070205080204" pitchFamily="34" charset="-128"/>
            </a:endParaRPr>
          </a:p>
        </p:txBody>
      </p:sp>
    </p:spTree>
    <p:extLst>
      <p:ext uri="{BB962C8B-B14F-4D97-AF65-F5344CB8AC3E}">
        <p14:creationId xmlns:p14="http://schemas.microsoft.com/office/powerpoint/2010/main" val="18274296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259452AB-9AD7-4838-8AFA-6D8AC409ED68}" type="slidenum">
              <a:rPr lang="ru-RU" altLang="en-US" smtClean="0"/>
              <a:pPr>
                <a:spcBef>
                  <a:spcPct val="0"/>
                </a:spcBef>
              </a:pPr>
              <a:t>59</a:t>
            </a:fld>
            <a:endParaRPr lang="ru-RU" altLang="en-US"/>
          </a:p>
        </p:txBody>
      </p:sp>
      <p:sp>
        <p:nvSpPr>
          <p:cNvPr id="77827" name="Slide Image Placeholder 1"/>
          <p:cNvSpPr>
            <a:spLocks noGrp="1" noRot="1" noChangeAspect="1" noTextEdit="1"/>
          </p:cNvSpPr>
          <p:nvPr>
            <p:ph type="sldImg"/>
          </p:nvPr>
        </p:nvSpPr>
        <p:spPr>
          <a:ln/>
        </p:spPr>
      </p:sp>
      <p:sp>
        <p:nvSpPr>
          <p:cNvPr id="7782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77829"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AF09FA68-0795-46EA-88A7-B42843D714BC}" type="slidenum">
              <a:rPr lang="en-US" altLang="en-US">
                <a:ea typeface="MS PGothic" panose="020B0600070205080204" pitchFamily="34" charset="-128"/>
              </a:rPr>
              <a:pPr algn="r" eaLnBrk="1" hangingPunct="1">
                <a:spcBef>
                  <a:spcPct val="0"/>
                </a:spcBef>
              </a:pPr>
              <a:t>59</a:t>
            </a:fld>
            <a:endParaRPr lang="en-US" altLang="en-US">
              <a:ea typeface="MS PGothic" panose="020B0600070205080204" pitchFamily="34" charset="-128"/>
            </a:endParaRPr>
          </a:p>
        </p:txBody>
      </p:sp>
    </p:spTree>
    <p:extLst>
      <p:ext uri="{BB962C8B-B14F-4D97-AF65-F5344CB8AC3E}">
        <p14:creationId xmlns:p14="http://schemas.microsoft.com/office/powerpoint/2010/main" val="25604954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259452AB-9AD7-4838-8AFA-6D8AC409ED68}" type="slidenum">
              <a:rPr lang="ru-RU" altLang="en-US" smtClean="0"/>
              <a:pPr>
                <a:spcBef>
                  <a:spcPct val="0"/>
                </a:spcBef>
              </a:pPr>
              <a:t>60</a:t>
            </a:fld>
            <a:endParaRPr lang="ru-RU" altLang="en-US"/>
          </a:p>
        </p:txBody>
      </p:sp>
      <p:sp>
        <p:nvSpPr>
          <p:cNvPr id="77827" name="Slide Image Placeholder 1"/>
          <p:cNvSpPr>
            <a:spLocks noGrp="1" noRot="1" noChangeAspect="1" noTextEdit="1"/>
          </p:cNvSpPr>
          <p:nvPr>
            <p:ph type="sldImg"/>
          </p:nvPr>
        </p:nvSpPr>
        <p:spPr>
          <a:ln/>
        </p:spPr>
      </p:sp>
      <p:sp>
        <p:nvSpPr>
          <p:cNvPr id="7782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77829"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AF09FA68-0795-46EA-88A7-B42843D714BC}" type="slidenum">
              <a:rPr lang="en-US" altLang="en-US">
                <a:ea typeface="MS PGothic" panose="020B0600070205080204" pitchFamily="34" charset="-128"/>
              </a:rPr>
              <a:pPr algn="r" eaLnBrk="1" hangingPunct="1">
                <a:spcBef>
                  <a:spcPct val="0"/>
                </a:spcBef>
              </a:pPr>
              <a:t>60</a:t>
            </a:fld>
            <a:endParaRPr lang="en-US" altLang="en-US">
              <a:ea typeface="MS PGothic" panose="020B0600070205080204" pitchFamily="34" charset="-128"/>
            </a:endParaRPr>
          </a:p>
        </p:txBody>
      </p:sp>
    </p:spTree>
    <p:extLst>
      <p:ext uri="{BB962C8B-B14F-4D97-AF65-F5344CB8AC3E}">
        <p14:creationId xmlns:p14="http://schemas.microsoft.com/office/powerpoint/2010/main" val="91815646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38188" indent="-282575">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35063" indent="-227013">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589088" indent="-227013">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43113" indent="-227013">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00313" indent="-227013"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57513" indent="-227013"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14713" indent="-227013"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71913" indent="-227013"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fld id="{1F386EC8-C748-479A-87A6-A80B336CF27D}" type="slidenum">
              <a:rPr lang="ru-RU" altLang="en-US" smtClean="0"/>
              <a:pPr/>
              <a:t>62</a:t>
            </a:fld>
            <a:endParaRPr lang="ru-RU" altLang="en-US" smtClean="0"/>
          </a:p>
        </p:txBody>
      </p:sp>
      <p:sp>
        <p:nvSpPr>
          <p:cNvPr id="37891" name="Slide Image Placeholder 1"/>
          <p:cNvSpPr>
            <a:spLocks noGrp="1" noRot="1" noChangeAspect="1" noTextEdit="1"/>
          </p:cNvSpPr>
          <p:nvPr>
            <p:ph type="sldImg"/>
          </p:nvPr>
        </p:nvSpPr>
        <p:spPr>
          <a:ln/>
        </p:spPr>
      </p:sp>
      <p:sp>
        <p:nvSpPr>
          <p:cNvPr id="3789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smtClean="0">
              <a:latin typeface="Arial" panose="020B0604020202020204" pitchFamily="34" charset="0"/>
              <a:cs typeface="Arial" panose="020B0604020202020204" pitchFamily="34" charset="0"/>
            </a:endParaRPr>
          </a:p>
        </p:txBody>
      </p:sp>
      <p:sp>
        <p:nvSpPr>
          <p:cNvPr id="37893" name="Slide Number Placeholder 3"/>
          <p:cNvSpPr txBox="1">
            <a:spLocks noGrp="1"/>
          </p:cNvSpPr>
          <p:nvPr/>
        </p:nvSpPr>
        <p:spPr bwMode="auto">
          <a:xfrm>
            <a:off x="3776663" y="9482138"/>
            <a:ext cx="2890837" cy="500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855" tIns="45427" rIns="90855" bIns="45427" anchor="b"/>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fld id="{9743781E-5393-4E63-990C-60154FF9A280}" type="slidenum">
              <a:rPr lang="en-US" altLang="en-US" sz="1200">
                <a:ea typeface="MS PGothic" panose="020B0600070205080204" pitchFamily="34" charset="-128"/>
              </a:rPr>
              <a:pPr algn="r" eaLnBrk="1" hangingPunct="1"/>
              <a:t>62</a:t>
            </a:fld>
            <a:endParaRPr lang="en-US" altLang="en-US" sz="1200">
              <a:ea typeface="MS PGothic" panose="020B0600070205080204" pitchFamily="34" charset="-128"/>
            </a:endParaRPr>
          </a:p>
        </p:txBody>
      </p:sp>
    </p:spTree>
    <p:extLst>
      <p:ext uri="{BB962C8B-B14F-4D97-AF65-F5344CB8AC3E}">
        <p14:creationId xmlns:p14="http://schemas.microsoft.com/office/powerpoint/2010/main" val="74796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2928189-1420-41FF-A702-A2D03619C782}" type="slidenum">
              <a:rPr lang="ru-RU" altLang="en-US" smtClean="0"/>
              <a:pPr/>
              <a:t>63</a:t>
            </a:fld>
            <a:endParaRPr lang="ru-RU" altLang="en-US"/>
          </a:p>
        </p:txBody>
      </p:sp>
      <p:sp>
        <p:nvSpPr>
          <p:cNvPr id="4099" name="Slide Image Placeholder 1"/>
          <p:cNvSpPr>
            <a:spLocks noGrp="1" noRot="1" noChangeAspect="1" noTextEdit="1"/>
          </p:cNvSpPr>
          <p:nvPr>
            <p:ph type="sldImg"/>
          </p:nvPr>
        </p:nvSpPr>
        <p:spPr>
          <a:ln/>
        </p:spPr>
      </p:sp>
      <p:sp>
        <p:nvSpPr>
          <p:cNvPr id="410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4101"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552EFB12-6A12-45F4-9B17-575FF7B3D7E5}" type="slidenum">
              <a:rPr lang="en-US" altLang="en-US" sz="1200">
                <a:ea typeface="MS PGothic" panose="020B0600070205080204" pitchFamily="34" charset="-128"/>
              </a:rPr>
              <a:pPr algn="r" eaLnBrk="1" hangingPunct="1"/>
              <a:t>63</a:t>
            </a:fld>
            <a:endParaRPr lang="en-US" altLang="en-US" sz="1200">
              <a:ea typeface="MS PGothic" panose="020B0600070205080204" pitchFamily="34" charset="-128"/>
            </a:endParaRPr>
          </a:p>
        </p:txBody>
      </p:sp>
    </p:spTree>
    <p:extLst>
      <p:ext uri="{BB962C8B-B14F-4D97-AF65-F5344CB8AC3E}">
        <p14:creationId xmlns:p14="http://schemas.microsoft.com/office/powerpoint/2010/main" val="15302863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2928189-1420-41FF-A702-A2D03619C782}" type="slidenum">
              <a:rPr lang="ru-RU" altLang="en-US" smtClean="0"/>
              <a:pPr/>
              <a:t>64</a:t>
            </a:fld>
            <a:endParaRPr lang="ru-RU" altLang="en-US"/>
          </a:p>
        </p:txBody>
      </p:sp>
      <p:sp>
        <p:nvSpPr>
          <p:cNvPr id="4099" name="Slide Image Placeholder 1"/>
          <p:cNvSpPr>
            <a:spLocks noGrp="1" noRot="1" noChangeAspect="1" noTextEdit="1"/>
          </p:cNvSpPr>
          <p:nvPr>
            <p:ph type="sldImg"/>
          </p:nvPr>
        </p:nvSpPr>
        <p:spPr>
          <a:ln/>
        </p:spPr>
      </p:sp>
      <p:sp>
        <p:nvSpPr>
          <p:cNvPr id="410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4101"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552EFB12-6A12-45F4-9B17-575FF7B3D7E5}" type="slidenum">
              <a:rPr lang="en-US" altLang="en-US" sz="1200">
                <a:ea typeface="MS PGothic" panose="020B0600070205080204" pitchFamily="34" charset="-128"/>
              </a:rPr>
              <a:pPr algn="r" eaLnBrk="1" hangingPunct="1"/>
              <a:t>64</a:t>
            </a:fld>
            <a:endParaRPr lang="en-US" altLang="en-US" sz="1200">
              <a:ea typeface="MS PGothic" panose="020B0600070205080204" pitchFamily="34" charset="-128"/>
            </a:endParaRPr>
          </a:p>
        </p:txBody>
      </p:sp>
    </p:spTree>
    <p:extLst>
      <p:ext uri="{BB962C8B-B14F-4D97-AF65-F5344CB8AC3E}">
        <p14:creationId xmlns:p14="http://schemas.microsoft.com/office/powerpoint/2010/main" val="29704704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A2928189-1420-41FF-A702-A2D03619C782}" type="slidenum">
              <a:rPr lang="ru-RU" altLang="en-US" smtClean="0"/>
              <a:pPr/>
              <a:t>66</a:t>
            </a:fld>
            <a:endParaRPr lang="ru-RU" altLang="en-US"/>
          </a:p>
        </p:txBody>
      </p:sp>
      <p:sp>
        <p:nvSpPr>
          <p:cNvPr id="4099" name="Slide Image Placeholder 1"/>
          <p:cNvSpPr>
            <a:spLocks noGrp="1" noRot="1" noChangeAspect="1" noTextEdit="1"/>
          </p:cNvSpPr>
          <p:nvPr>
            <p:ph type="sldImg"/>
          </p:nvPr>
        </p:nvSpPr>
        <p:spPr>
          <a:ln/>
        </p:spPr>
      </p:sp>
      <p:sp>
        <p:nvSpPr>
          <p:cNvPr id="410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4101"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r" eaLnBrk="1" hangingPunct="1"/>
            <a:fld id="{552EFB12-6A12-45F4-9B17-575FF7B3D7E5}" type="slidenum">
              <a:rPr lang="en-US" altLang="en-US" sz="1200">
                <a:ea typeface="MS PGothic" panose="020B0600070205080204" pitchFamily="34" charset="-128"/>
              </a:rPr>
              <a:pPr algn="r" eaLnBrk="1" hangingPunct="1"/>
              <a:t>66</a:t>
            </a:fld>
            <a:endParaRPr lang="en-US" altLang="en-US" sz="1200">
              <a:ea typeface="MS PGothic" panose="020B0600070205080204" pitchFamily="34" charset="-128"/>
            </a:endParaRPr>
          </a:p>
        </p:txBody>
      </p:sp>
    </p:spTree>
    <p:extLst>
      <p:ext uri="{BB962C8B-B14F-4D97-AF65-F5344CB8AC3E}">
        <p14:creationId xmlns:p14="http://schemas.microsoft.com/office/powerpoint/2010/main" val="15516372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4ADDF041-8259-4971-8EED-4BD31D17BE68}" type="slidenum">
              <a:rPr lang="ru-RU" altLang="en-US" smtClean="0">
                <a:solidFill>
                  <a:srgbClr val="000000"/>
                </a:solidFill>
              </a:rPr>
              <a:pPr>
                <a:spcBef>
                  <a:spcPct val="0"/>
                </a:spcBef>
              </a:pPr>
              <a:t>67</a:t>
            </a:fld>
            <a:endParaRPr lang="ru-RU" altLang="en-US">
              <a:solidFill>
                <a:srgbClr val="000000"/>
              </a:solidFill>
            </a:endParaRPr>
          </a:p>
        </p:txBody>
      </p:sp>
      <p:sp>
        <p:nvSpPr>
          <p:cNvPr id="69635" name="Slide Image Placeholder 1"/>
          <p:cNvSpPr>
            <a:spLocks noGrp="1" noRot="1" noChangeAspect="1" noTextEdit="1"/>
          </p:cNvSpPr>
          <p:nvPr>
            <p:ph type="sldImg"/>
          </p:nvPr>
        </p:nvSpPr>
        <p:spPr>
          <a:ln/>
        </p:spPr>
      </p:sp>
      <p:sp>
        <p:nvSpPr>
          <p:cNvPr id="6963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69637"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5058DE62-D9B7-4BC5-B596-74F9DFE0E464}" type="slidenum">
              <a:rPr lang="en-US" altLang="en-US">
                <a:solidFill>
                  <a:srgbClr val="000000"/>
                </a:solidFill>
                <a:ea typeface="MS PGothic" panose="020B0600070205080204" pitchFamily="34" charset="-128"/>
              </a:rPr>
              <a:pPr algn="r" eaLnBrk="1" hangingPunct="1">
                <a:spcBef>
                  <a:spcPct val="0"/>
                </a:spcBef>
              </a:pPr>
              <a:t>67</a:t>
            </a:fld>
            <a:endParaRPr lang="en-US"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272744389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4ADDF041-8259-4971-8EED-4BD31D17BE68}" type="slidenum">
              <a:rPr lang="ru-RU" altLang="en-US" smtClean="0">
                <a:solidFill>
                  <a:srgbClr val="000000"/>
                </a:solidFill>
              </a:rPr>
              <a:pPr>
                <a:spcBef>
                  <a:spcPct val="0"/>
                </a:spcBef>
              </a:pPr>
              <a:t>68</a:t>
            </a:fld>
            <a:endParaRPr lang="ru-RU" altLang="en-US">
              <a:solidFill>
                <a:srgbClr val="000000"/>
              </a:solidFill>
            </a:endParaRPr>
          </a:p>
        </p:txBody>
      </p:sp>
      <p:sp>
        <p:nvSpPr>
          <p:cNvPr id="69635" name="Slide Image Placeholder 1"/>
          <p:cNvSpPr>
            <a:spLocks noGrp="1" noRot="1" noChangeAspect="1" noTextEdit="1"/>
          </p:cNvSpPr>
          <p:nvPr>
            <p:ph type="sldImg"/>
          </p:nvPr>
        </p:nvSpPr>
        <p:spPr>
          <a:ln/>
        </p:spPr>
      </p:sp>
      <p:sp>
        <p:nvSpPr>
          <p:cNvPr id="6963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69637"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5058DE62-D9B7-4BC5-B596-74F9DFE0E464}" type="slidenum">
              <a:rPr lang="en-US" altLang="en-US">
                <a:solidFill>
                  <a:srgbClr val="000000"/>
                </a:solidFill>
                <a:ea typeface="MS PGothic" panose="020B0600070205080204" pitchFamily="34" charset="-128"/>
              </a:rPr>
              <a:pPr algn="r" eaLnBrk="1" hangingPunct="1">
                <a:spcBef>
                  <a:spcPct val="0"/>
                </a:spcBef>
              </a:pPr>
              <a:t>68</a:t>
            </a:fld>
            <a:endParaRPr lang="en-US"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4062317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56319989-DEB1-4C9D-B251-80C06FB36AFA}" type="slidenum">
              <a:rPr lang="ru-RU" altLang="en-US" smtClean="0"/>
              <a:pPr>
                <a:spcBef>
                  <a:spcPct val="0"/>
                </a:spcBef>
              </a:pPr>
              <a:t>9</a:t>
            </a:fld>
            <a:endParaRPr lang="ru-RU" altLang="en-US"/>
          </a:p>
        </p:txBody>
      </p:sp>
      <p:sp>
        <p:nvSpPr>
          <p:cNvPr id="8195" name="Slide Image Placeholder 1"/>
          <p:cNvSpPr>
            <a:spLocks noGrp="1" noRot="1" noChangeAspect="1" noTextEdit="1"/>
          </p:cNvSpPr>
          <p:nvPr>
            <p:ph type="sldImg"/>
          </p:nvPr>
        </p:nvSpPr>
        <p:spPr>
          <a:ln/>
        </p:spPr>
      </p:sp>
      <p:sp>
        <p:nvSpPr>
          <p:cNvPr id="819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819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AE27C739-1477-4023-9690-89096C3B1B2B}" type="slidenum">
              <a:rPr lang="en-US" altLang="en-US">
                <a:ea typeface="MS PGothic" panose="020B0600070205080204" pitchFamily="34" charset="-128"/>
              </a:rPr>
              <a:pPr algn="r" eaLnBrk="1" hangingPunct="1">
                <a:spcBef>
                  <a:spcPct val="0"/>
                </a:spcBef>
              </a:pPr>
              <a:t>9</a:t>
            </a:fld>
            <a:endParaRPr lang="en-US" altLang="en-US">
              <a:ea typeface="MS PGothic" panose="020B0600070205080204" pitchFamily="34" charset="-128"/>
            </a:endParaRPr>
          </a:p>
        </p:txBody>
      </p:sp>
    </p:spTree>
    <p:extLst>
      <p:ext uri="{BB962C8B-B14F-4D97-AF65-F5344CB8AC3E}">
        <p14:creationId xmlns:p14="http://schemas.microsoft.com/office/powerpoint/2010/main" val="162883941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4ADDF041-8259-4971-8EED-4BD31D17BE68}" type="slidenum">
              <a:rPr lang="ru-RU" altLang="en-US" smtClean="0">
                <a:solidFill>
                  <a:srgbClr val="000000"/>
                </a:solidFill>
              </a:rPr>
              <a:pPr>
                <a:spcBef>
                  <a:spcPct val="0"/>
                </a:spcBef>
              </a:pPr>
              <a:t>69</a:t>
            </a:fld>
            <a:endParaRPr lang="ru-RU" altLang="en-US">
              <a:solidFill>
                <a:srgbClr val="000000"/>
              </a:solidFill>
            </a:endParaRPr>
          </a:p>
        </p:txBody>
      </p:sp>
      <p:sp>
        <p:nvSpPr>
          <p:cNvPr id="69635" name="Slide Image Placeholder 1"/>
          <p:cNvSpPr>
            <a:spLocks noGrp="1" noRot="1" noChangeAspect="1" noTextEdit="1"/>
          </p:cNvSpPr>
          <p:nvPr>
            <p:ph type="sldImg"/>
          </p:nvPr>
        </p:nvSpPr>
        <p:spPr>
          <a:ln/>
        </p:spPr>
      </p:sp>
      <p:sp>
        <p:nvSpPr>
          <p:cNvPr id="6963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69637"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5058DE62-D9B7-4BC5-B596-74F9DFE0E464}" type="slidenum">
              <a:rPr lang="en-US" altLang="en-US">
                <a:solidFill>
                  <a:srgbClr val="000000"/>
                </a:solidFill>
                <a:ea typeface="MS PGothic" panose="020B0600070205080204" pitchFamily="34" charset="-128"/>
              </a:rPr>
              <a:pPr algn="r" eaLnBrk="1" hangingPunct="1">
                <a:spcBef>
                  <a:spcPct val="0"/>
                </a:spcBef>
              </a:pPr>
              <a:t>69</a:t>
            </a:fld>
            <a:endParaRPr lang="en-US"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32037812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D4D25A0B-63E6-4355-9997-56F7228A77E9}" type="slidenum">
              <a:rPr lang="ru-RU" altLang="en-US" smtClean="0"/>
              <a:pPr>
                <a:spcBef>
                  <a:spcPct val="0"/>
                </a:spcBef>
              </a:pPr>
              <a:t>70</a:t>
            </a:fld>
            <a:endParaRPr lang="ru-RU" altLang="en-US"/>
          </a:p>
        </p:txBody>
      </p:sp>
      <p:sp>
        <p:nvSpPr>
          <p:cNvPr id="75779" name="Slide Image Placeholder 1"/>
          <p:cNvSpPr>
            <a:spLocks noGrp="1" noRot="1" noChangeAspect="1" noTextEdit="1"/>
          </p:cNvSpPr>
          <p:nvPr>
            <p:ph type="sldImg"/>
          </p:nvPr>
        </p:nvSpPr>
        <p:spPr>
          <a:ln/>
        </p:spPr>
      </p:sp>
      <p:sp>
        <p:nvSpPr>
          <p:cNvPr id="75780"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p>
        </p:txBody>
      </p:sp>
      <p:sp>
        <p:nvSpPr>
          <p:cNvPr id="75781"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6601CE24-789F-4050-89C5-9D249D0155A4}" type="slidenum">
              <a:rPr lang="en-US" altLang="en-US">
                <a:ea typeface="MS PGothic" panose="020B0600070205080204" pitchFamily="34" charset="-128"/>
              </a:rPr>
              <a:pPr algn="r" eaLnBrk="1" hangingPunct="1">
                <a:spcBef>
                  <a:spcPct val="0"/>
                </a:spcBef>
              </a:pPr>
              <a:t>70</a:t>
            </a:fld>
            <a:endParaRPr lang="en-US" altLang="en-US">
              <a:ea typeface="MS PGothic" panose="020B0600070205080204" pitchFamily="34" charset="-128"/>
            </a:endParaRPr>
          </a:p>
        </p:txBody>
      </p:sp>
    </p:spTree>
    <p:extLst>
      <p:ext uri="{BB962C8B-B14F-4D97-AF65-F5344CB8AC3E}">
        <p14:creationId xmlns:p14="http://schemas.microsoft.com/office/powerpoint/2010/main" val="339782710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B5907C-4002-4FDB-A87A-A24F80925B11}" type="slidenum">
              <a:rPr kumimoji="0" lang="ru-RU" altLang="en-US" sz="1200" b="0" i="0" u="none" strike="noStrike" kern="1200" cap="none" spc="0" normalizeH="0" baseline="0" noProof="0" smtClean="0">
                <a:ln>
                  <a:noFill/>
                </a:ln>
                <a:solidFill>
                  <a:srgbClr val="000000"/>
                </a:solidFill>
                <a:effectLst/>
                <a:uLnTx/>
                <a:uFillTx/>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ru-RU" altLang="en-US" sz="1200" b="0" i="0" u="none" strike="noStrike" kern="1200" cap="none" spc="0" normalizeH="0" baseline="0" noProof="0">
              <a:ln>
                <a:noFill/>
              </a:ln>
              <a:solidFill>
                <a:srgbClr val="000000"/>
              </a:solidFill>
              <a:effectLst/>
              <a:uLnTx/>
              <a:uFillTx/>
            </a:endParaRPr>
          </a:p>
        </p:txBody>
      </p:sp>
      <p:sp>
        <p:nvSpPr>
          <p:cNvPr id="99331" name="Slide Image Placeholder 1"/>
          <p:cNvSpPr>
            <a:spLocks noGrp="1" noRot="1" noChangeAspect="1" noTextEdit="1"/>
          </p:cNvSpPr>
          <p:nvPr>
            <p:ph type="sldImg"/>
          </p:nvPr>
        </p:nvSpPr>
        <p:spPr>
          <a:ln/>
        </p:spPr>
      </p:sp>
      <p:sp>
        <p:nvSpPr>
          <p:cNvPr id="9933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99333"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7FFD8E-000C-43E4-B197-E1F4FA13D00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endParaRPr>
          </a:p>
        </p:txBody>
      </p:sp>
    </p:spTree>
    <p:extLst>
      <p:ext uri="{BB962C8B-B14F-4D97-AF65-F5344CB8AC3E}">
        <p14:creationId xmlns:p14="http://schemas.microsoft.com/office/powerpoint/2010/main" val="21953667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98B5907C-4002-4FDB-A87A-A24F80925B11}" type="slidenum">
              <a:rPr lang="ru-RU" altLang="en-US" smtClean="0"/>
              <a:pPr>
                <a:spcBef>
                  <a:spcPct val="0"/>
                </a:spcBef>
              </a:pPr>
              <a:t>78</a:t>
            </a:fld>
            <a:endParaRPr lang="ru-RU" altLang="en-US"/>
          </a:p>
        </p:txBody>
      </p:sp>
      <p:sp>
        <p:nvSpPr>
          <p:cNvPr id="99331" name="Slide Image Placeholder 1"/>
          <p:cNvSpPr>
            <a:spLocks noGrp="1" noRot="1" noChangeAspect="1" noTextEdit="1"/>
          </p:cNvSpPr>
          <p:nvPr>
            <p:ph type="sldImg"/>
          </p:nvPr>
        </p:nvSpPr>
        <p:spPr>
          <a:ln/>
        </p:spPr>
      </p:sp>
      <p:sp>
        <p:nvSpPr>
          <p:cNvPr id="9933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99333"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DD7FFD8E-000C-43E4-B197-E1F4FA13D00C}" type="slidenum">
              <a:rPr lang="en-US" altLang="en-US">
                <a:ea typeface="MS PGothic" panose="020B0600070205080204" pitchFamily="34" charset="-128"/>
              </a:rPr>
              <a:pPr algn="r" eaLnBrk="1" hangingPunct="1">
                <a:spcBef>
                  <a:spcPct val="0"/>
                </a:spcBef>
              </a:pPr>
              <a:t>78</a:t>
            </a:fld>
            <a:endParaRPr lang="en-US" altLang="en-US">
              <a:ea typeface="MS PGothic" panose="020B0600070205080204" pitchFamily="34" charset="-128"/>
            </a:endParaRPr>
          </a:p>
        </p:txBody>
      </p:sp>
    </p:spTree>
    <p:extLst>
      <p:ext uri="{BB962C8B-B14F-4D97-AF65-F5344CB8AC3E}">
        <p14:creationId xmlns:p14="http://schemas.microsoft.com/office/powerpoint/2010/main" val="35465871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98B5907C-4002-4FDB-A87A-A24F80925B11}" type="slidenum">
              <a:rPr lang="ru-RU" altLang="en-US" smtClean="0"/>
              <a:pPr>
                <a:spcBef>
                  <a:spcPct val="0"/>
                </a:spcBef>
              </a:pPr>
              <a:t>79</a:t>
            </a:fld>
            <a:endParaRPr lang="ru-RU" altLang="en-US"/>
          </a:p>
        </p:txBody>
      </p:sp>
      <p:sp>
        <p:nvSpPr>
          <p:cNvPr id="99331" name="Slide Image Placeholder 1"/>
          <p:cNvSpPr>
            <a:spLocks noGrp="1" noRot="1" noChangeAspect="1" noTextEdit="1"/>
          </p:cNvSpPr>
          <p:nvPr>
            <p:ph type="sldImg"/>
          </p:nvPr>
        </p:nvSpPr>
        <p:spPr>
          <a:ln/>
        </p:spPr>
      </p:sp>
      <p:sp>
        <p:nvSpPr>
          <p:cNvPr id="9933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99333"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DD7FFD8E-000C-43E4-B197-E1F4FA13D00C}" type="slidenum">
              <a:rPr lang="en-US" altLang="en-US">
                <a:ea typeface="MS PGothic" panose="020B0600070205080204" pitchFamily="34" charset="-128"/>
              </a:rPr>
              <a:pPr algn="r" eaLnBrk="1" hangingPunct="1">
                <a:spcBef>
                  <a:spcPct val="0"/>
                </a:spcBef>
              </a:pPr>
              <a:t>79</a:t>
            </a:fld>
            <a:endParaRPr lang="en-US" altLang="en-US">
              <a:ea typeface="MS PGothic" panose="020B0600070205080204" pitchFamily="34" charset="-128"/>
            </a:endParaRPr>
          </a:p>
        </p:txBody>
      </p:sp>
    </p:spTree>
    <p:extLst>
      <p:ext uri="{BB962C8B-B14F-4D97-AF65-F5344CB8AC3E}">
        <p14:creationId xmlns:p14="http://schemas.microsoft.com/office/powerpoint/2010/main" val="107290770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98B5907C-4002-4FDB-A87A-A24F80925B11}" type="slidenum">
              <a:rPr lang="ru-RU" altLang="en-US" smtClean="0"/>
              <a:pPr>
                <a:spcBef>
                  <a:spcPct val="0"/>
                </a:spcBef>
              </a:pPr>
              <a:t>80</a:t>
            </a:fld>
            <a:endParaRPr lang="ru-RU" altLang="en-US"/>
          </a:p>
        </p:txBody>
      </p:sp>
      <p:sp>
        <p:nvSpPr>
          <p:cNvPr id="99331" name="Slide Image Placeholder 1"/>
          <p:cNvSpPr>
            <a:spLocks noGrp="1" noRot="1" noChangeAspect="1" noTextEdit="1"/>
          </p:cNvSpPr>
          <p:nvPr>
            <p:ph type="sldImg"/>
          </p:nvPr>
        </p:nvSpPr>
        <p:spPr>
          <a:ln/>
        </p:spPr>
      </p:sp>
      <p:sp>
        <p:nvSpPr>
          <p:cNvPr id="9933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p>
        </p:txBody>
      </p:sp>
      <p:sp>
        <p:nvSpPr>
          <p:cNvPr id="99333"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DD7FFD8E-000C-43E4-B197-E1F4FA13D00C}" type="slidenum">
              <a:rPr lang="en-US" altLang="en-US">
                <a:ea typeface="MS PGothic" panose="020B0600070205080204" pitchFamily="34" charset="-128"/>
              </a:rPr>
              <a:pPr algn="r" eaLnBrk="1" hangingPunct="1">
                <a:spcBef>
                  <a:spcPct val="0"/>
                </a:spcBef>
              </a:pPr>
              <a:t>80</a:t>
            </a:fld>
            <a:endParaRPr lang="en-US" altLang="en-US">
              <a:ea typeface="MS PGothic" panose="020B0600070205080204" pitchFamily="34" charset="-128"/>
            </a:endParaRPr>
          </a:p>
        </p:txBody>
      </p:sp>
    </p:spTree>
    <p:extLst>
      <p:ext uri="{BB962C8B-B14F-4D97-AF65-F5344CB8AC3E}">
        <p14:creationId xmlns:p14="http://schemas.microsoft.com/office/powerpoint/2010/main" val="39329999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98B5907C-4002-4FDB-A87A-A24F80925B11}" type="slidenum">
              <a:rPr lang="ru-RU" altLang="en-US" smtClean="0"/>
              <a:pPr>
                <a:spcBef>
                  <a:spcPct val="0"/>
                </a:spcBef>
              </a:pPr>
              <a:t>81</a:t>
            </a:fld>
            <a:endParaRPr lang="ru-RU" altLang="en-US"/>
          </a:p>
        </p:txBody>
      </p:sp>
      <p:sp>
        <p:nvSpPr>
          <p:cNvPr id="99331" name="Slide Image Placeholder 1"/>
          <p:cNvSpPr>
            <a:spLocks noGrp="1" noRot="1" noChangeAspect="1" noTextEdit="1"/>
          </p:cNvSpPr>
          <p:nvPr>
            <p:ph type="sldImg"/>
          </p:nvPr>
        </p:nvSpPr>
        <p:spPr>
          <a:ln/>
        </p:spPr>
      </p:sp>
      <p:sp>
        <p:nvSpPr>
          <p:cNvPr id="9933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dirty="0"/>
          </a:p>
        </p:txBody>
      </p:sp>
      <p:sp>
        <p:nvSpPr>
          <p:cNvPr id="99333"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DD7FFD8E-000C-43E4-B197-E1F4FA13D00C}" type="slidenum">
              <a:rPr lang="en-US" altLang="en-US">
                <a:ea typeface="MS PGothic" panose="020B0600070205080204" pitchFamily="34" charset="-128"/>
              </a:rPr>
              <a:pPr algn="r" eaLnBrk="1" hangingPunct="1">
                <a:spcBef>
                  <a:spcPct val="0"/>
                </a:spcBef>
              </a:pPr>
              <a:t>81</a:t>
            </a:fld>
            <a:endParaRPr lang="en-US" altLang="en-US">
              <a:ea typeface="MS PGothic" panose="020B0600070205080204" pitchFamily="34" charset="-128"/>
            </a:endParaRPr>
          </a:p>
        </p:txBody>
      </p:sp>
    </p:spTree>
    <p:extLst>
      <p:ext uri="{BB962C8B-B14F-4D97-AF65-F5344CB8AC3E}">
        <p14:creationId xmlns:p14="http://schemas.microsoft.com/office/powerpoint/2010/main" val="2028446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B109529C-A819-4A2E-ADAC-779483203848}" type="slidenum">
              <a:rPr lang="ru-RU" altLang="en-US" smtClean="0"/>
              <a:pPr>
                <a:spcBef>
                  <a:spcPct val="0"/>
                </a:spcBef>
              </a:pPr>
              <a:t>82</a:t>
            </a:fld>
            <a:endParaRPr lang="ru-RU" altLang="en-US"/>
          </a:p>
        </p:txBody>
      </p:sp>
      <p:sp>
        <p:nvSpPr>
          <p:cNvPr id="87043" name="Slide Image Placeholder 1"/>
          <p:cNvSpPr>
            <a:spLocks noGrp="1" noRot="1" noChangeAspect="1" noTextEdit="1"/>
          </p:cNvSpPr>
          <p:nvPr>
            <p:ph type="sldImg"/>
          </p:nvPr>
        </p:nvSpPr>
        <p:spPr>
          <a:ln/>
        </p:spPr>
      </p:sp>
      <p:sp>
        <p:nvSpPr>
          <p:cNvPr id="8704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87045" name="Slide Number Placeholder 3"/>
          <p:cNvSpPr txBox="1">
            <a:spLocks noGrp="1"/>
          </p:cNvSpPr>
          <p:nvPr/>
        </p:nvSpPr>
        <p:spPr bwMode="auto">
          <a:xfrm>
            <a:off x="3829051" y="9444039"/>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CFF47E7D-A89B-43BA-A68B-B28BCF7CF090}" type="slidenum">
              <a:rPr lang="en-US" altLang="en-US">
                <a:ea typeface="MS PGothic" panose="020B0600070205080204" pitchFamily="34" charset="-128"/>
              </a:rPr>
              <a:pPr algn="r" eaLnBrk="1" hangingPunct="1">
                <a:spcBef>
                  <a:spcPct val="0"/>
                </a:spcBef>
              </a:pPr>
              <a:t>82</a:t>
            </a:fld>
            <a:endParaRPr lang="en-US" altLang="en-US">
              <a:ea typeface="MS PGothic" panose="020B0600070205080204" pitchFamily="34" charset="-128"/>
            </a:endParaRPr>
          </a:p>
        </p:txBody>
      </p:sp>
    </p:spTree>
    <p:extLst>
      <p:ext uri="{BB962C8B-B14F-4D97-AF65-F5344CB8AC3E}">
        <p14:creationId xmlns:p14="http://schemas.microsoft.com/office/powerpoint/2010/main" val="23239036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B109529C-A819-4A2E-ADAC-779483203848}" type="slidenum">
              <a:rPr lang="ru-RU" altLang="en-US" smtClean="0"/>
              <a:pPr>
                <a:spcBef>
                  <a:spcPct val="0"/>
                </a:spcBef>
              </a:pPr>
              <a:t>83</a:t>
            </a:fld>
            <a:endParaRPr lang="ru-RU" altLang="en-US"/>
          </a:p>
        </p:txBody>
      </p:sp>
      <p:sp>
        <p:nvSpPr>
          <p:cNvPr id="87043" name="Slide Image Placeholder 1"/>
          <p:cNvSpPr>
            <a:spLocks noGrp="1" noRot="1" noChangeAspect="1" noTextEdit="1"/>
          </p:cNvSpPr>
          <p:nvPr>
            <p:ph type="sldImg"/>
          </p:nvPr>
        </p:nvSpPr>
        <p:spPr>
          <a:ln/>
        </p:spPr>
      </p:sp>
      <p:sp>
        <p:nvSpPr>
          <p:cNvPr id="8704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87045" name="Slide Number Placeholder 3"/>
          <p:cNvSpPr txBox="1">
            <a:spLocks noGrp="1"/>
          </p:cNvSpPr>
          <p:nvPr/>
        </p:nvSpPr>
        <p:spPr bwMode="auto">
          <a:xfrm>
            <a:off x="3829051" y="9444039"/>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CFF47E7D-A89B-43BA-A68B-B28BCF7CF090}" type="slidenum">
              <a:rPr lang="en-US" altLang="en-US">
                <a:ea typeface="MS PGothic" panose="020B0600070205080204" pitchFamily="34" charset="-128"/>
              </a:rPr>
              <a:pPr algn="r" eaLnBrk="1" hangingPunct="1">
                <a:spcBef>
                  <a:spcPct val="0"/>
                </a:spcBef>
              </a:pPr>
              <a:t>83</a:t>
            </a:fld>
            <a:endParaRPr lang="en-US" altLang="en-US">
              <a:ea typeface="MS PGothic" panose="020B0600070205080204" pitchFamily="34" charset="-128"/>
            </a:endParaRPr>
          </a:p>
        </p:txBody>
      </p:sp>
    </p:spTree>
    <p:extLst>
      <p:ext uri="{BB962C8B-B14F-4D97-AF65-F5344CB8AC3E}">
        <p14:creationId xmlns:p14="http://schemas.microsoft.com/office/powerpoint/2010/main" val="19818920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B109529C-A819-4A2E-ADAC-779483203848}" type="slidenum">
              <a:rPr lang="ru-RU" altLang="en-US" smtClean="0"/>
              <a:pPr>
                <a:spcBef>
                  <a:spcPct val="0"/>
                </a:spcBef>
              </a:pPr>
              <a:t>84</a:t>
            </a:fld>
            <a:endParaRPr lang="ru-RU" altLang="en-US"/>
          </a:p>
        </p:txBody>
      </p:sp>
      <p:sp>
        <p:nvSpPr>
          <p:cNvPr id="87043" name="Slide Image Placeholder 1"/>
          <p:cNvSpPr>
            <a:spLocks noGrp="1" noRot="1" noChangeAspect="1" noTextEdit="1"/>
          </p:cNvSpPr>
          <p:nvPr>
            <p:ph type="sldImg"/>
          </p:nvPr>
        </p:nvSpPr>
        <p:spPr>
          <a:ln/>
        </p:spPr>
      </p:sp>
      <p:sp>
        <p:nvSpPr>
          <p:cNvPr id="87044"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87045" name="Slide Number Placeholder 3"/>
          <p:cNvSpPr txBox="1">
            <a:spLocks noGrp="1"/>
          </p:cNvSpPr>
          <p:nvPr/>
        </p:nvSpPr>
        <p:spPr bwMode="auto">
          <a:xfrm>
            <a:off x="3829051" y="9444039"/>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CFF47E7D-A89B-43BA-A68B-B28BCF7CF090}" type="slidenum">
              <a:rPr lang="en-US" altLang="en-US">
                <a:ea typeface="MS PGothic" panose="020B0600070205080204" pitchFamily="34" charset="-128"/>
              </a:rPr>
              <a:pPr algn="r" eaLnBrk="1" hangingPunct="1">
                <a:spcBef>
                  <a:spcPct val="0"/>
                </a:spcBef>
              </a:pPr>
              <a:t>84</a:t>
            </a:fld>
            <a:endParaRPr lang="en-US" altLang="en-US">
              <a:ea typeface="MS PGothic" panose="020B0600070205080204" pitchFamily="34" charset="-128"/>
            </a:endParaRPr>
          </a:p>
        </p:txBody>
      </p:sp>
    </p:spTree>
    <p:extLst>
      <p:ext uri="{BB962C8B-B14F-4D97-AF65-F5344CB8AC3E}">
        <p14:creationId xmlns:p14="http://schemas.microsoft.com/office/powerpoint/2010/main" val="2223907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56319989-DEB1-4C9D-B251-80C06FB36AFA}" type="slidenum">
              <a:rPr lang="ru-RU" altLang="en-US" smtClean="0"/>
              <a:pPr>
                <a:spcBef>
                  <a:spcPct val="0"/>
                </a:spcBef>
              </a:pPr>
              <a:t>10</a:t>
            </a:fld>
            <a:endParaRPr lang="ru-RU" altLang="en-US"/>
          </a:p>
        </p:txBody>
      </p:sp>
      <p:sp>
        <p:nvSpPr>
          <p:cNvPr id="8195" name="Slide Image Placeholder 1"/>
          <p:cNvSpPr>
            <a:spLocks noGrp="1" noRot="1" noChangeAspect="1" noTextEdit="1"/>
          </p:cNvSpPr>
          <p:nvPr>
            <p:ph type="sldImg"/>
          </p:nvPr>
        </p:nvSpPr>
        <p:spPr>
          <a:ln/>
        </p:spPr>
      </p:sp>
      <p:sp>
        <p:nvSpPr>
          <p:cNvPr id="8196"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8197"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AE27C739-1477-4023-9690-89096C3B1B2B}" type="slidenum">
              <a:rPr lang="en-US" altLang="en-US">
                <a:ea typeface="MS PGothic" panose="020B0600070205080204" pitchFamily="34" charset="-128"/>
              </a:rPr>
              <a:pPr algn="r" eaLnBrk="1" hangingPunct="1">
                <a:spcBef>
                  <a:spcPct val="0"/>
                </a:spcBef>
              </a:pPr>
              <a:t>10</a:t>
            </a:fld>
            <a:endParaRPr lang="en-US" altLang="en-US">
              <a:ea typeface="MS PGothic" panose="020B0600070205080204" pitchFamily="34" charset="-128"/>
            </a:endParaRPr>
          </a:p>
        </p:txBody>
      </p:sp>
    </p:spTree>
    <p:extLst>
      <p:ext uri="{BB962C8B-B14F-4D97-AF65-F5344CB8AC3E}">
        <p14:creationId xmlns:p14="http://schemas.microsoft.com/office/powerpoint/2010/main" val="381044132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078732AA-8934-421A-B4FF-D1924ED46F71}" type="slidenum">
              <a:rPr lang="ru-RU" altLang="en-US" smtClean="0"/>
              <a:pPr>
                <a:spcBef>
                  <a:spcPct val="0"/>
                </a:spcBef>
              </a:pPr>
              <a:t>85</a:t>
            </a:fld>
            <a:endParaRPr lang="ru-RU" altLang="en-US"/>
          </a:p>
        </p:txBody>
      </p:sp>
      <p:sp>
        <p:nvSpPr>
          <p:cNvPr id="93187" name="Slide Image Placeholder 1"/>
          <p:cNvSpPr>
            <a:spLocks noGrp="1" noRot="1" noChangeAspect="1" noTextEdit="1"/>
          </p:cNvSpPr>
          <p:nvPr>
            <p:ph type="sldImg"/>
          </p:nvPr>
        </p:nvSpPr>
        <p:spPr>
          <a:ln/>
        </p:spPr>
      </p:sp>
      <p:sp>
        <p:nvSpPr>
          <p:cNvPr id="9318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93189"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F0F48633-5273-4BD7-BADE-DC3A3407D416}" type="slidenum">
              <a:rPr lang="en-US" altLang="en-US">
                <a:ea typeface="MS PGothic" panose="020B0600070205080204" pitchFamily="34" charset="-128"/>
              </a:rPr>
              <a:pPr algn="r" eaLnBrk="1" hangingPunct="1">
                <a:spcBef>
                  <a:spcPct val="0"/>
                </a:spcBef>
              </a:pPr>
              <a:t>85</a:t>
            </a:fld>
            <a:endParaRPr lang="en-US" altLang="en-US">
              <a:ea typeface="MS PGothic" panose="020B0600070205080204" pitchFamily="34" charset="-128"/>
            </a:endParaRPr>
          </a:p>
        </p:txBody>
      </p:sp>
    </p:spTree>
    <p:extLst>
      <p:ext uri="{BB962C8B-B14F-4D97-AF65-F5344CB8AC3E}">
        <p14:creationId xmlns:p14="http://schemas.microsoft.com/office/powerpoint/2010/main" val="31479533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078732AA-8934-421A-B4FF-D1924ED46F71}" type="slidenum">
              <a:rPr lang="ru-RU" altLang="en-US" smtClean="0"/>
              <a:pPr>
                <a:spcBef>
                  <a:spcPct val="0"/>
                </a:spcBef>
              </a:pPr>
              <a:t>86</a:t>
            </a:fld>
            <a:endParaRPr lang="ru-RU" altLang="en-US"/>
          </a:p>
        </p:txBody>
      </p:sp>
      <p:sp>
        <p:nvSpPr>
          <p:cNvPr id="93187" name="Slide Image Placeholder 1"/>
          <p:cNvSpPr>
            <a:spLocks noGrp="1" noRot="1" noChangeAspect="1" noTextEdit="1"/>
          </p:cNvSpPr>
          <p:nvPr>
            <p:ph type="sldImg"/>
          </p:nvPr>
        </p:nvSpPr>
        <p:spPr>
          <a:ln/>
        </p:spPr>
      </p:sp>
      <p:sp>
        <p:nvSpPr>
          <p:cNvPr id="9318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93189"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F0F48633-5273-4BD7-BADE-DC3A3407D416}" type="slidenum">
              <a:rPr lang="en-US" altLang="en-US">
                <a:ea typeface="MS PGothic" panose="020B0600070205080204" pitchFamily="34" charset="-128"/>
              </a:rPr>
              <a:pPr algn="r" eaLnBrk="1" hangingPunct="1">
                <a:spcBef>
                  <a:spcPct val="0"/>
                </a:spcBef>
              </a:pPr>
              <a:t>86</a:t>
            </a:fld>
            <a:endParaRPr lang="en-US" altLang="en-US">
              <a:ea typeface="MS PGothic" panose="020B0600070205080204" pitchFamily="34" charset="-128"/>
            </a:endParaRPr>
          </a:p>
        </p:txBody>
      </p:sp>
    </p:spTree>
    <p:extLst>
      <p:ext uri="{BB962C8B-B14F-4D97-AF65-F5344CB8AC3E}">
        <p14:creationId xmlns:p14="http://schemas.microsoft.com/office/powerpoint/2010/main" val="234046995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078732AA-8934-421A-B4FF-D1924ED46F71}" type="slidenum">
              <a:rPr lang="ru-RU" altLang="en-US" smtClean="0"/>
              <a:pPr>
                <a:spcBef>
                  <a:spcPct val="0"/>
                </a:spcBef>
              </a:pPr>
              <a:t>87</a:t>
            </a:fld>
            <a:endParaRPr lang="ru-RU" altLang="en-US"/>
          </a:p>
        </p:txBody>
      </p:sp>
      <p:sp>
        <p:nvSpPr>
          <p:cNvPr id="93187" name="Slide Image Placeholder 1"/>
          <p:cNvSpPr>
            <a:spLocks noGrp="1" noRot="1" noChangeAspect="1" noTextEdit="1"/>
          </p:cNvSpPr>
          <p:nvPr>
            <p:ph type="sldImg"/>
          </p:nvPr>
        </p:nvSpPr>
        <p:spPr>
          <a:ln/>
        </p:spPr>
      </p:sp>
      <p:sp>
        <p:nvSpPr>
          <p:cNvPr id="9318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93189"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F0F48633-5273-4BD7-BADE-DC3A3407D416}" type="slidenum">
              <a:rPr lang="en-US" altLang="en-US">
                <a:ea typeface="MS PGothic" panose="020B0600070205080204" pitchFamily="34" charset="-128"/>
              </a:rPr>
              <a:pPr algn="r" eaLnBrk="1" hangingPunct="1">
                <a:spcBef>
                  <a:spcPct val="0"/>
                </a:spcBef>
              </a:pPr>
              <a:t>87</a:t>
            </a:fld>
            <a:endParaRPr lang="en-US" altLang="en-US">
              <a:ea typeface="MS PGothic" panose="020B0600070205080204" pitchFamily="34" charset="-128"/>
            </a:endParaRPr>
          </a:p>
        </p:txBody>
      </p:sp>
    </p:spTree>
    <p:extLst>
      <p:ext uri="{BB962C8B-B14F-4D97-AF65-F5344CB8AC3E}">
        <p14:creationId xmlns:p14="http://schemas.microsoft.com/office/powerpoint/2010/main" val="86525844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078732AA-8934-421A-B4FF-D1924ED46F71}" type="slidenum">
              <a:rPr lang="ru-RU" altLang="en-US" smtClean="0"/>
              <a:pPr>
                <a:spcBef>
                  <a:spcPct val="0"/>
                </a:spcBef>
              </a:pPr>
              <a:t>88</a:t>
            </a:fld>
            <a:endParaRPr lang="ru-RU" altLang="en-US"/>
          </a:p>
        </p:txBody>
      </p:sp>
      <p:sp>
        <p:nvSpPr>
          <p:cNvPr id="93187" name="Slide Image Placeholder 1"/>
          <p:cNvSpPr>
            <a:spLocks noGrp="1" noRot="1" noChangeAspect="1" noTextEdit="1"/>
          </p:cNvSpPr>
          <p:nvPr>
            <p:ph type="sldImg"/>
          </p:nvPr>
        </p:nvSpPr>
        <p:spPr>
          <a:ln/>
        </p:spPr>
      </p:sp>
      <p:sp>
        <p:nvSpPr>
          <p:cNvPr id="9318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p>
        </p:txBody>
      </p:sp>
      <p:sp>
        <p:nvSpPr>
          <p:cNvPr id="93189"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F0F48633-5273-4BD7-BADE-DC3A3407D416}" type="slidenum">
              <a:rPr lang="en-US" altLang="en-US">
                <a:ea typeface="MS PGothic" panose="020B0600070205080204" pitchFamily="34" charset="-128"/>
              </a:rPr>
              <a:pPr algn="r" eaLnBrk="1" hangingPunct="1">
                <a:spcBef>
                  <a:spcPct val="0"/>
                </a:spcBef>
              </a:pPr>
              <a:t>88</a:t>
            </a:fld>
            <a:endParaRPr lang="en-US" altLang="en-US">
              <a:ea typeface="MS PGothic" panose="020B0600070205080204" pitchFamily="34" charset="-128"/>
            </a:endParaRPr>
          </a:p>
        </p:txBody>
      </p:sp>
    </p:spTree>
    <p:extLst>
      <p:ext uri="{BB962C8B-B14F-4D97-AF65-F5344CB8AC3E}">
        <p14:creationId xmlns:p14="http://schemas.microsoft.com/office/powerpoint/2010/main" val="365680353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fld id="{822F9182-C371-4B4A-85A6-2C15C84BDFF0}" type="slidenum">
              <a:rPr lang="ru-RU" altLang="ka-GE" smtClean="0"/>
              <a:pPr/>
              <a:t>89</a:t>
            </a:fld>
            <a:endParaRPr lang="ru-RU" altLang="ka-GE" smtClean="0"/>
          </a:p>
        </p:txBody>
      </p:sp>
      <p:sp>
        <p:nvSpPr>
          <p:cNvPr id="45059" name="Slide Image Placeholder 1"/>
          <p:cNvSpPr>
            <a:spLocks noGrp="1" noRot="1" noChangeAspect="1" noChangeArrowheads="1" noTextEdit="1"/>
          </p:cNvSpPr>
          <p:nvPr>
            <p:ph type="sldImg"/>
          </p:nvPr>
        </p:nvSpPr>
        <p:spPr>
          <a:ln/>
        </p:spPr>
      </p:sp>
      <p:sp>
        <p:nvSpPr>
          <p:cNvPr id="4506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ka-GE" altLang="ka-GE" smtClean="0">
              <a:latin typeface="Arial" panose="020B0604020202020204" pitchFamily="34" charset="0"/>
              <a:cs typeface="Arial" panose="020B0604020202020204" pitchFamily="34" charset="0"/>
            </a:endParaRPr>
          </a:p>
        </p:txBody>
      </p:sp>
      <p:sp>
        <p:nvSpPr>
          <p:cNvPr id="45061"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fld id="{06E21D78-B6EE-4A85-AB30-C2693DE00492}" type="slidenum">
              <a:rPr lang="en-US" altLang="ka-GE" sz="1200">
                <a:ea typeface="MS PGothic" panose="020B0600070205080204" pitchFamily="34" charset="-128"/>
              </a:rPr>
              <a:pPr algn="r" eaLnBrk="1" hangingPunct="1"/>
              <a:t>89</a:t>
            </a:fld>
            <a:endParaRPr lang="en-US" altLang="ka-GE" sz="1200">
              <a:ea typeface="MS PGothic" panose="020B0600070205080204" pitchFamily="34" charset="-128"/>
            </a:endParaRPr>
          </a:p>
        </p:txBody>
      </p:sp>
    </p:spTree>
    <p:extLst>
      <p:ext uri="{BB962C8B-B14F-4D97-AF65-F5344CB8AC3E}">
        <p14:creationId xmlns:p14="http://schemas.microsoft.com/office/powerpoint/2010/main" val="769008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ka-GE" dirty="0"/>
          </a:p>
        </p:txBody>
      </p:sp>
      <p:sp>
        <p:nvSpPr>
          <p:cNvPr id="4" name="Slide Number Placeholder 3"/>
          <p:cNvSpPr>
            <a:spLocks noGrp="1"/>
          </p:cNvSpPr>
          <p:nvPr>
            <p:ph type="sldNum" sz="quarter" idx="10"/>
          </p:nvPr>
        </p:nvSpPr>
        <p:spPr/>
        <p:txBody>
          <a:bodyPr/>
          <a:lstStyle/>
          <a:p>
            <a:fld id="{92A7FDDA-4E2D-4E17-8845-919811B4E506}" type="slidenum">
              <a:rPr lang="en-US" smtClean="0"/>
              <a:pPr/>
              <a:t>11</a:t>
            </a:fld>
            <a:endParaRPr lang="en-US"/>
          </a:p>
        </p:txBody>
      </p:sp>
    </p:spTree>
    <p:extLst>
      <p:ext uri="{BB962C8B-B14F-4D97-AF65-F5344CB8AC3E}">
        <p14:creationId xmlns:p14="http://schemas.microsoft.com/office/powerpoint/2010/main" val="18666958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44589655-1849-43FE-AD59-CDE3C5B1DB9F}" type="slidenum">
              <a:rPr lang="ru-RU" altLang="en-US" smtClean="0">
                <a:solidFill>
                  <a:srgbClr val="000000"/>
                </a:solidFill>
              </a:rPr>
              <a:pPr>
                <a:spcBef>
                  <a:spcPct val="0"/>
                </a:spcBef>
              </a:pPr>
              <a:t>12</a:t>
            </a:fld>
            <a:endParaRPr lang="ru-RU" altLang="en-US">
              <a:solidFill>
                <a:srgbClr val="000000"/>
              </a:solidFill>
            </a:endParaRPr>
          </a:p>
        </p:txBody>
      </p:sp>
      <p:sp>
        <p:nvSpPr>
          <p:cNvPr id="17411" name="Slide Image Placeholder 1"/>
          <p:cNvSpPr>
            <a:spLocks noGrp="1" noRot="1" noChangeAspect="1" noTextEdit="1"/>
          </p:cNvSpPr>
          <p:nvPr>
            <p:ph type="sldImg"/>
          </p:nvPr>
        </p:nvSpPr>
        <p:spPr>
          <a:ln/>
        </p:spPr>
      </p:sp>
      <p:sp>
        <p:nvSpPr>
          <p:cNvPr id="1741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ka-GE" altLang="en-US" dirty="0"/>
              <a:t> </a:t>
            </a:r>
            <a:endParaRPr lang="ru-RU" altLang="en-US" dirty="0"/>
          </a:p>
        </p:txBody>
      </p:sp>
      <p:sp>
        <p:nvSpPr>
          <p:cNvPr id="17413"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37FEC66F-5BDD-411C-8316-7713A84B1B26}" type="slidenum">
              <a:rPr lang="en-US" altLang="en-US">
                <a:solidFill>
                  <a:srgbClr val="000000"/>
                </a:solidFill>
                <a:ea typeface="MS PGothic" panose="020B0600070205080204" pitchFamily="34" charset="-128"/>
              </a:rPr>
              <a:pPr algn="r" eaLnBrk="1" hangingPunct="1">
                <a:spcBef>
                  <a:spcPct val="0"/>
                </a:spcBef>
              </a:pPr>
              <a:t>12</a:t>
            </a:fld>
            <a:endParaRPr lang="en-US"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37723388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44589655-1849-43FE-AD59-CDE3C5B1DB9F}" type="slidenum">
              <a:rPr lang="ru-RU" altLang="en-US" smtClean="0">
                <a:solidFill>
                  <a:srgbClr val="000000"/>
                </a:solidFill>
              </a:rPr>
              <a:pPr>
                <a:spcBef>
                  <a:spcPct val="0"/>
                </a:spcBef>
              </a:pPr>
              <a:t>13</a:t>
            </a:fld>
            <a:endParaRPr lang="ru-RU" altLang="en-US">
              <a:solidFill>
                <a:srgbClr val="000000"/>
              </a:solidFill>
            </a:endParaRPr>
          </a:p>
        </p:txBody>
      </p:sp>
      <p:sp>
        <p:nvSpPr>
          <p:cNvPr id="17411" name="Slide Image Placeholder 1"/>
          <p:cNvSpPr>
            <a:spLocks noGrp="1" noRot="1" noChangeAspect="1" noTextEdit="1"/>
          </p:cNvSpPr>
          <p:nvPr>
            <p:ph type="sldImg"/>
          </p:nvPr>
        </p:nvSpPr>
        <p:spPr>
          <a:ln/>
        </p:spPr>
      </p:sp>
      <p:sp>
        <p:nvSpPr>
          <p:cNvPr id="17412"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ka-GE" altLang="en-US" dirty="0"/>
              <a:t> </a:t>
            </a:r>
            <a:endParaRPr lang="ru-RU" altLang="en-US" dirty="0"/>
          </a:p>
        </p:txBody>
      </p:sp>
      <p:sp>
        <p:nvSpPr>
          <p:cNvPr id="17413" name="Slide Number Placeholder 3"/>
          <p:cNvSpPr txBox="1">
            <a:spLocks noGrp="1"/>
          </p:cNvSpPr>
          <p:nvPr/>
        </p:nvSpPr>
        <p:spPr bwMode="auto">
          <a:xfrm>
            <a:off x="3829050" y="9444038"/>
            <a:ext cx="29305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37FEC66F-5BDD-411C-8316-7713A84B1B26}" type="slidenum">
              <a:rPr lang="en-US" altLang="en-US">
                <a:solidFill>
                  <a:srgbClr val="000000"/>
                </a:solidFill>
                <a:ea typeface="MS PGothic" panose="020B0600070205080204" pitchFamily="34" charset="-128"/>
              </a:rPr>
              <a:pPr algn="r" eaLnBrk="1" hangingPunct="1">
                <a:spcBef>
                  <a:spcPct val="0"/>
                </a:spcBef>
              </a:pPr>
              <a:t>13</a:t>
            </a:fld>
            <a:endParaRPr lang="en-US" altLang="en-US">
              <a:solidFill>
                <a:srgbClr val="000000"/>
              </a:solidFill>
              <a:ea typeface="MS PGothic" panose="020B0600070205080204" pitchFamily="34" charset="-128"/>
            </a:endParaRPr>
          </a:p>
        </p:txBody>
      </p:sp>
    </p:spTree>
    <p:extLst>
      <p:ext uri="{BB962C8B-B14F-4D97-AF65-F5344CB8AC3E}">
        <p14:creationId xmlns:p14="http://schemas.microsoft.com/office/powerpoint/2010/main" val="228146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47E1DA61-5F61-47A4-A6F6-3326EA56C6A4}" type="slidenum">
              <a:rPr lang="ru-RU" altLang="en-US"/>
              <a:pPr>
                <a:defRPr/>
              </a:pPr>
              <a:t>‹#›</a:t>
            </a:fld>
            <a:endParaRPr lang="ru-RU" altLang="en-US"/>
          </a:p>
        </p:txBody>
      </p:sp>
    </p:spTree>
    <p:extLst>
      <p:ext uri="{BB962C8B-B14F-4D97-AF65-F5344CB8AC3E}">
        <p14:creationId xmlns:p14="http://schemas.microsoft.com/office/powerpoint/2010/main" val="8633680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55FDB3B8-0215-4526-ABEF-97EE6FC9EEAC}" type="slidenum">
              <a:rPr lang="ru-RU" altLang="en-US"/>
              <a:pPr>
                <a:defRPr/>
              </a:pPr>
              <a:t>‹#›</a:t>
            </a:fld>
            <a:endParaRPr lang="ru-RU" altLang="en-US"/>
          </a:p>
        </p:txBody>
      </p:sp>
    </p:spTree>
    <p:extLst>
      <p:ext uri="{BB962C8B-B14F-4D97-AF65-F5344CB8AC3E}">
        <p14:creationId xmlns:p14="http://schemas.microsoft.com/office/powerpoint/2010/main" val="31444219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D5A80E40-43C6-4FEE-A2CB-5082C6DFD14D}" type="slidenum">
              <a:rPr lang="ru-RU" altLang="en-US"/>
              <a:pPr>
                <a:defRPr/>
              </a:pPr>
              <a:t>‹#›</a:t>
            </a:fld>
            <a:endParaRPr lang="ru-RU" altLang="en-US"/>
          </a:p>
        </p:txBody>
      </p:sp>
    </p:spTree>
    <p:extLst>
      <p:ext uri="{BB962C8B-B14F-4D97-AF65-F5344CB8AC3E}">
        <p14:creationId xmlns:p14="http://schemas.microsoft.com/office/powerpoint/2010/main" val="5123837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3"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ru-RU"/>
          </a:p>
        </p:txBody>
      </p:sp>
      <p:sp>
        <p:nvSpPr>
          <p:cNvPr id="4"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ru-RU"/>
          </a:p>
        </p:txBody>
      </p:sp>
      <p:sp>
        <p:nvSpPr>
          <p:cNvPr id="5"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FF7D9FF2-B282-4A2B-906E-62D06E2B78C1}" type="slidenum">
              <a:rPr lang="ru-RU" altLang="ka-GE"/>
              <a:pPr>
                <a:defRPr/>
              </a:pPr>
              <a:t>‹#›</a:t>
            </a:fld>
            <a:endParaRPr lang="ru-RU" altLang="ka-GE"/>
          </a:p>
        </p:txBody>
      </p:sp>
    </p:spTree>
    <p:extLst>
      <p:ext uri="{BB962C8B-B14F-4D97-AF65-F5344CB8AC3E}">
        <p14:creationId xmlns:p14="http://schemas.microsoft.com/office/powerpoint/2010/main" val="6996492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47E1DA61-5F61-47A4-A6F6-3326EA56C6A4}" type="slidenum">
              <a:rPr lang="ru-RU" altLang="en-US" smtClean="0"/>
              <a:pPr>
                <a:defRPr/>
              </a:pPr>
              <a:t>‹#›</a:t>
            </a:fld>
            <a:endParaRPr lang="ru-RU" altLang="en-US"/>
          </a:p>
        </p:txBody>
      </p:sp>
    </p:spTree>
    <p:extLst>
      <p:ext uri="{BB962C8B-B14F-4D97-AF65-F5344CB8AC3E}">
        <p14:creationId xmlns:p14="http://schemas.microsoft.com/office/powerpoint/2010/main" val="33697746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9298752F-5E67-46F4-8E49-D6E5580AB0BA}" type="slidenum">
              <a:rPr lang="ru-RU" altLang="en-US" smtClean="0"/>
              <a:pPr>
                <a:defRPr/>
              </a:pPr>
              <a:t>‹#›</a:t>
            </a:fld>
            <a:endParaRPr lang="ru-RU" altLang="en-US"/>
          </a:p>
        </p:txBody>
      </p:sp>
    </p:spTree>
    <p:extLst>
      <p:ext uri="{BB962C8B-B14F-4D97-AF65-F5344CB8AC3E}">
        <p14:creationId xmlns:p14="http://schemas.microsoft.com/office/powerpoint/2010/main" val="1116311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265976F6-A648-4A94-BEE6-CD627BE16F44}" type="slidenum">
              <a:rPr lang="ru-RU" altLang="en-US" smtClean="0"/>
              <a:pPr>
                <a:defRPr/>
              </a:pPr>
              <a:t>‹#›</a:t>
            </a:fld>
            <a:endParaRPr lang="ru-RU" altLang="en-US"/>
          </a:p>
        </p:txBody>
      </p:sp>
    </p:spTree>
    <p:extLst>
      <p:ext uri="{BB962C8B-B14F-4D97-AF65-F5344CB8AC3E}">
        <p14:creationId xmlns:p14="http://schemas.microsoft.com/office/powerpoint/2010/main" val="9918811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29016193-B48C-4F7C-9384-194D89C0A658}" type="slidenum">
              <a:rPr lang="ru-RU" altLang="en-US" smtClean="0"/>
              <a:pPr>
                <a:defRPr/>
              </a:pPr>
              <a:t>‹#›</a:t>
            </a:fld>
            <a:endParaRPr lang="ru-RU" altLang="en-US"/>
          </a:p>
        </p:txBody>
      </p:sp>
    </p:spTree>
    <p:extLst>
      <p:ext uri="{BB962C8B-B14F-4D97-AF65-F5344CB8AC3E}">
        <p14:creationId xmlns:p14="http://schemas.microsoft.com/office/powerpoint/2010/main" val="22542364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a:defRPr/>
            </a:pPr>
            <a:endParaRPr lang="ru-RU"/>
          </a:p>
        </p:txBody>
      </p:sp>
      <p:sp>
        <p:nvSpPr>
          <p:cNvPr id="8" name="Footer Placeholder 7"/>
          <p:cNvSpPr>
            <a:spLocks noGrp="1"/>
          </p:cNvSpPr>
          <p:nvPr>
            <p:ph type="ftr" sz="quarter" idx="11"/>
          </p:nvPr>
        </p:nvSpPr>
        <p:spPr/>
        <p:txBody>
          <a:bodyPr/>
          <a:lstStyle/>
          <a:p>
            <a:pPr>
              <a:defRPr/>
            </a:pPr>
            <a:endParaRPr lang="ru-RU"/>
          </a:p>
        </p:txBody>
      </p:sp>
      <p:sp>
        <p:nvSpPr>
          <p:cNvPr id="9" name="Slide Number Placeholder 8"/>
          <p:cNvSpPr>
            <a:spLocks noGrp="1"/>
          </p:cNvSpPr>
          <p:nvPr>
            <p:ph type="sldNum" sz="quarter" idx="12"/>
          </p:nvPr>
        </p:nvSpPr>
        <p:spPr/>
        <p:txBody>
          <a:bodyPr/>
          <a:lstStyle/>
          <a:p>
            <a:pPr>
              <a:defRPr/>
            </a:pPr>
            <a:fld id="{7D52B9F4-00D6-48FE-9116-51435C7FFBFC}" type="slidenum">
              <a:rPr lang="ru-RU" altLang="en-US" smtClean="0"/>
              <a:pPr>
                <a:defRPr/>
              </a:pPr>
              <a:t>‹#›</a:t>
            </a:fld>
            <a:endParaRPr lang="ru-RU" altLang="en-US"/>
          </a:p>
        </p:txBody>
      </p:sp>
    </p:spTree>
    <p:extLst>
      <p:ext uri="{BB962C8B-B14F-4D97-AF65-F5344CB8AC3E}">
        <p14:creationId xmlns:p14="http://schemas.microsoft.com/office/powerpoint/2010/main" val="7263044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a:defRPr/>
            </a:pPr>
            <a:endParaRPr lang="ru-RU"/>
          </a:p>
        </p:txBody>
      </p:sp>
      <p:sp>
        <p:nvSpPr>
          <p:cNvPr id="4" name="Footer Placeholder 3"/>
          <p:cNvSpPr>
            <a:spLocks noGrp="1"/>
          </p:cNvSpPr>
          <p:nvPr>
            <p:ph type="ftr" sz="quarter" idx="11"/>
          </p:nvPr>
        </p:nvSpPr>
        <p:spPr/>
        <p:txBody>
          <a:bodyPr/>
          <a:lstStyle/>
          <a:p>
            <a:pPr>
              <a:defRPr/>
            </a:pPr>
            <a:endParaRPr lang="ru-RU"/>
          </a:p>
        </p:txBody>
      </p:sp>
      <p:sp>
        <p:nvSpPr>
          <p:cNvPr id="5" name="Slide Number Placeholder 4"/>
          <p:cNvSpPr>
            <a:spLocks noGrp="1"/>
          </p:cNvSpPr>
          <p:nvPr>
            <p:ph type="sldNum" sz="quarter" idx="12"/>
          </p:nvPr>
        </p:nvSpPr>
        <p:spPr/>
        <p:txBody>
          <a:bodyPr/>
          <a:lstStyle/>
          <a:p>
            <a:pPr>
              <a:defRPr/>
            </a:pPr>
            <a:fld id="{EF262B49-AECD-43FD-9E3E-9F7FF87DA111}" type="slidenum">
              <a:rPr lang="ru-RU" altLang="en-US" smtClean="0"/>
              <a:pPr>
                <a:defRPr/>
              </a:pPr>
              <a:t>‹#›</a:t>
            </a:fld>
            <a:endParaRPr lang="ru-RU" altLang="en-US"/>
          </a:p>
        </p:txBody>
      </p:sp>
    </p:spTree>
    <p:extLst>
      <p:ext uri="{BB962C8B-B14F-4D97-AF65-F5344CB8AC3E}">
        <p14:creationId xmlns:p14="http://schemas.microsoft.com/office/powerpoint/2010/main" val="10824693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ru-RU"/>
          </a:p>
        </p:txBody>
      </p:sp>
      <p:sp>
        <p:nvSpPr>
          <p:cNvPr id="3" name="Footer Placeholder 2"/>
          <p:cNvSpPr>
            <a:spLocks noGrp="1"/>
          </p:cNvSpPr>
          <p:nvPr>
            <p:ph type="ftr" sz="quarter" idx="11"/>
          </p:nvPr>
        </p:nvSpPr>
        <p:spPr/>
        <p:txBody>
          <a:bodyPr/>
          <a:lstStyle/>
          <a:p>
            <a:pPr>
              <a:defRPr/>
            </a:pPr>
            <a:endParaRPr lang="ru-RU"/>
          </a:p>
        </p:txBody>
      </p:sp>
      <p:sp>
        <p:nvSpPr>
          <p:cNvPr id="4" name="Slide Number Placeholder 3"/>
          <p:cNvSpPr>
            <a:spLocks noGrp="1"/>
          </p:cNvSpPr>
          <p:nvPr>
            <p:ph type="sldNum" sz="quarter" idx="12"/>
          </p:nvPr>
        </p:nvSpPr>
        <p:spPr/>
        <p:txBody>
          <a:bodyPr/>
          <a:lstStyle/>
          <a:p>
            <a:pPr>
              <a:defRPr/>
            </a:pPr>
            <a:fld id="{1A0750CF-8865-45E3-86C8-34ED026C13A2}" type="slidenum">
              <a:rPr lang="ru-RU" altLang="en-US" smtClean="0"/>
              <a:pPr>
                <a:defRPr/>
              </a:pPr>
              <a:t>‹#›</a:t>
            </a:fld>
            <a:endParaRPr lang="ru-RU" altLang="en-US"/>
          </a:p>
        </p:txBody>
      </p:sp>
    </p:spTree>
    <p:extLst>
      <p:ext uri="{BB962C8B-B14F-4D97-AF65-F5344CB8AC3E}">
        <p14:creationId xmlns:p14="http://schemas.microsoft.com/office/powerpoint/2010/main" val="1115755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9298752F-5E67-46F4-8E49-D6E5580AB0BA}" type="slidenum">
              <a:rPr lang="ru-RU" altLang="en-US"/>
              <a:pPr>
                <a:defRPr/>
              </a:pPr>
              <a:t>‹#›</a:t>
            </a:fld>
            <a:endParaRPr lang="ru-RU" altLang="en-US"/>
          </a:p>
        </p:txBody>
      </p:sp>
    </p:spTree>
    <p:extLst>
      <p:ext uri="{BB962C8B-B14F-4D97-AF65-F5344CB8AC3E}">
        <p14:creationId xmlns:p14="http://schemas.microsoft.com/office/powerpoint/2010/main" val="38200426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DE8AE38C-864D-462E-95EC-B945852F9C8A}" type="slidenum">
              <a:rPr lang="ru-RU" altLang="en-US" smtClean="0"/>
              <a:pPr>
                <a:defRPr/>
              </a:pPr>
              <a:t>‹#›</a:t>
            </a:fld>
            <a:endParaRPr lang="ru-RU" altLang="en-US"/>
          </a:p>
        </p:txBody>
      </p:sp>
    </p:spTree>
    <p:extLst>
      <p:ext uri="{BB962C8B-B14F-4D97-AF65-F5344CB8AC3E}">
        <p14:creationId xmlns:p14="http://schemas.microsoft.com/office/powerpoint/2010/main" val="41950657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ru-RU"/>
          </a:p>
        </p:txBody>
      </p:sp>
      <p:sp>
        <p:nvSpPr>
          <p:cNvPr id="6" name="Footer Placeholder 5"/>
          <p:cNvSpPr>
            <a:spLocks noGrp="1"/>
          </p:cNvSpPr>
          <p:nvPr>
            <p:ph type="ftr" sz="quarter" idx="11"/>
          </p:nvPr>
        </p:nvSpPr>
        <p:spPr/>
        <p:txBody>
          <a:bodyPr/>
          <a:lstStyle/>
          <a:p>
            <a:pPr>
              <a:defRPr/>
            </a:pPr>
            <a:endParaRPr lang="ru-RU"/>
          </a:p>
        </p:txBody>
      </p:sp>
      <p:sp>
        <p:nvSpPr>
          <p:cNvPr id="7" name="Slide Number Placeholder 6"/>
          <p:cNvSpPr>
            <a:spLocks noGrp="1"/>
          </p:cNvSpPr>
          <p:nvPr>
            <p:ph type="sldNum" sz="quarter" idx="12"/>
          </p:nvPr>
        </p:nvSpPr>
        <p:spPr/>
        <p:txBody>
          <a:bodyPr/>
          <a:lstStyle/>
          <a:p>
            <a:pPr>
              <a:defRPr/>
            </a:pPr>
            <a:fld id="{AB07E477-742D-4E2C-B475-581A998EA984}" type="slidenum">
              <a:rPr lang="ru-RU" altLang="en-US" smtClean="0"/>
              <a:pPr>
                <a:defRPr/>
              </a:pPr>
              <a:t>‹#›</a:t>
            </a:fld>
            <a:endParaRPr lang="ru-RU" altLang="en-US"/>
          </a:p>
        </p:txBody>
      </p:sp>
    </p:spTree>
    <p:extLst>
      <p:ext uri="{BB962C8B-B14F-4D97-AF65-F5344CB8AC3E}">
        <p14:creationId xmlns:p14="http://schemas.microsoft.com/office/powerpoint/2010/main" val="42090667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55FDB3B8-0215-4526-ABEF-97EE6FC9EEAC}" type="slidenum">
              <a:rPr lang="ru-RU" altLang="en-US" smtClean="0"/>
              <a:pPr>
                <a:defRPr/>
              </a:pPr>
              <a:t>‹#›</a:t>
            </a:fld>
            <a:endParaRPr lang="ru-RU" altLang="en-US"/>
          </a:p>
        </p:txBody>
      </p:sp>
    </p:spTree>
    <p:extLst>
      <p:ext uri="{BB962C8B-B14F-4D97-AF65-F5344CB8AC3E}">
        <p14:creationId xmlns:p14="http://schemas.microsoft.com/office/powerpoint/2010/main" val="24968660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a:defRPr/>
            </a:pPr>
            <a:endParaRPr lang="ru-RU"/>
          </a:p>
        </p:txBody>
      </p:sp>
      <p:sp>
        <p:nvSpPr>
          <p:cNvPr id="5" name="Footer Placeholder 4"/>
          <p:cNvSpPr>
            <a:spLocks noGrp="1"/>
          </p:cNvSpPr>
          <p:nvPr>
            <p:ph type="ftr" sz="quarter" idx="11"/>
          </p:nvPr>
        </p:nvSpPr>
        <p:spPr/>
        <p:txBody>
          <a:bodyPr/>
          <a:lstStyle/>
          <a:p>
            <a:pPr>
              <a:defRPr/>
            </a:pPr>
            <a:endParaRPr lang="ru-RU"/>
          </a:p>
        </p:txBody>
      </p:sp>
      <p:sp>
        <p:nvSpPr>
          <p:cNvPr id="6" name="Slide Number Placeholder 5"/>
          <p:cNvSpPr>
            <a:spLocks noGrp="1"/>
          </p:cNvSpPr>
          <p:nvPr>
            <p:ph type="sldNum" sz="quarter" idx="12"/>
          </p:nvPr>
        </p:nvSpPr>
        <p:spPr/>
        <p:txBody>
          <a:bodyPr/>
          <a:lstStyle/>
          <a:p>
            <a:pPr>
              <a:defRPr/>
            </a:pPr>
            <a:fld id="{D5A80E40-43C6-4FEE-A2CB-5082C6DFD14D}" type="slidenum">
              <a:rPr lang="ru-RU" altLang="en-US" smtClean="0"/>
              <a:pPr>
                <a:defRPr/>
              </a:pPr>
              <a:t>‹#›</a:t>
            </a:fld>
            <a:endParaRPr lang="ru-RU" altLang="en-US"/>
          </a:p>
        </p:txBody>
      </p:sp>
    </p:spTree>
    <p:extLst>
      <p:ext uri="{BB962C8B-B14F-4D97-AF65-F5344CB8AC3E}">
        <p14:creationId xmlns:p14="http://schemas.microsoft.com/office/powerpoint/2010/main" val="605395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265976F6-A648-4A94-BEE6-CD627BE16F44}" type="slidenum">
              <a:rPr lang="ru-RU" altLang="en-US"/>
              <a:pPr>
                <a:defRPr/>
              </a:pPr>
              <a:t>‹#›</a:t>
            </a:fld>
            <a:endParaRPr lang="ru-RU" altLang="en-US"/>
          </a:p>
        </p:txBody>
      </p:sp>
    </p:spTree>
    <p:extLst>
      <p:ext uri="{BB962C8B-B14F-4D97-AF65-F5344CB8AC3E}">
        <p14:creationId xmlns:p14="http://schemas.microsoft.com/office/powerpoint/2010/main" val="977772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29016193-B48C-4F7C-9384-194D89C0A658}" type="slidenum">
              <a:rPr lang="ru-RU" altLang="en-US"/>
              <a:pPr>
                <a:defRPr/>
              </a:pPr>
              <a:t>‹#›</a:t>
            </a:fld>
            <a:endParaRPr lang="ru-RU" altLang="en-US"/>
          </a:p>
        </p:txBody>
      </p:sp>
    </p:spTree>
    <p:extLst>
      <p:ext uri="{BB962C8B-B14F-4D97-AF65-F5344CB8AC3E}">
        <p14:creationId xmlns:p14="http://schemas.microsoft.com/office/powerpoint/2010/main" val="38873526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7D52B9F4-00D6-48FE-9116-51435C7FFBFC}" type="slidenum">
              <a:rPr lang="ru-RU" altLang="en-US"/>
              <a:pPr>
                <a:defRPr/>
              </a:pPr>
              <a:t>‹#›</a:t>
            </a:fld>
            <a:endParaRPr lang="ru-RU" altLang="en-US"/>
          </a:p>
        </p:txBody>
      </p:sp>
    </p:spTree>
    <p:extLst>
      <p:ext uri="{BB962C8B-B14F-4D97-AF65-F5344CB8AC3E}">
        <p14:creationId xmlns:p14="http://schemas.microsoft.com/office/powerpoint/2010/main" val="1176573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EF262B49-AECD-43FD-9E3E-9F7FF87DA111}" type="slidenum">
              <a:rPr lang="ru-RU" altLang="en-US"/>
              <a:pPr>
                <a:defRPr/>
              </a:pPr>
              <a:t>‹#›</a:t>
            </a:fld>
            <a:endParaRPr lang="ru-RU" altLang="en-US"/>
          </a:p>
        </p:txBody>
      </p:sp>
    </p:spTree>
    <p:extLst>
      <p:ext uri="{BB962C8B-B14F-4D97-AF65-F5344CB8AC3E}">
        <p14:creationId xmlns:p14="http://schemas.microsoft.com/office/powerpoint/2010/main" val="38483775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1A0750CF-8865-45E3-86C8-34ED026C13A2}" type="slidenum">
              <a:rPr lang="ru-RU" altLang="en-US"/>
              <a:pPr>
                <a:defRPr/>
              </a:pPr>
              <a:t>‹#›</a:t>
            </a:fld>
            <a:endParaRPr lang="ru-RU" altLang="en-US"/>
          </a:p>
        </p:txBody>
      </p:sp>
    </p:spTree>
    <p:extLst>
      <p:ext uri="{BB962C8B-B14F-4D97-AF65-F5344CB8AC3E}">
        <p14:creationId xmlns:p14="http://schemas.microsoft.com/office/powerpoint/2010/main" val="26443454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DE8AE38C-864D-462E-95EC-B945852F9C8A}" type="slidenum">
              <a:rPr lang="ru-RU" altLang="en-US"/>
              <a:pPr>
                <a:defRPr/>
              </a:pPr>
              <a:t>‹#›</a:t>
            </a:fld>
            <a:endParaRPr lang="ru-RU" altLang="en-US"/>
          </a:p>
        </p:txBody>
      </p:sp>
    </p:spTree>
    <p:extLst>
      <p:ext uri="{BB962C8B-B14F-4D97-AF65-F5344CB8AC3E}">
        <p14:creationId xmlns:p14="http://schemas.microsoft.com/office/powerpoint/2010/main" val="2713061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AB07E477-742D-4E2C-B475-581A998EA984}" type="slidenum">
              <a:rPr lang="ru-RU" altLang="en-US"/>
              <a:pPr>
                <a:defRPr/>
              </a:pPr>
              <a:t>‹#›</a:t>
            </a:fld>
            <a:endParaRPr lang="ru-RU" altLang="en-US"/>
          </a:p>
        </p:txBody>
      </p:sp>
    </p:spTree>
    <p:extLst>
      <p:ext uri="{BB962C8B-B14F-4D97-AF65-F5344CB8AC3E}">
        <p14:creationId xmlns:p14="http://schemas.microsoft.com/office/powerpoint/2010/main" val="492898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en-US"/>
              <a:t>Образец заголовка</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en-US"/>
              <a:t>Образец текста</a:t>
            </a:r>
          </a:p>
          <a:p>
            <a:pPr lvl="1"/>
            <a:r>
              <a:rPr lang="ru-RU" altLang="en-US"/>
              <a:t>Второй уровень</a:t>
            </a:r>
          </a:p>
          <a:p>
            <a:pPr lvl="2"/>
            <a:r>
              <a:rPr lang="ru-RU" altLang="en-US"/>
              <a:t>Третий уровень</a:t>
            </a:r>
          </a:p>
          <a:p>
            <a:pPr lvl="3"/>
            <a:r>
              <a:rPr lang="ru-RU" altLang="en-US"/>
              <a:t>Четвертый уровень</a:t>
            </a:r>
          </a:p>
          <a:p>
            <a:pPr lvl="4"/>
            <a:r>
              <a:rPr lang="ru-RU" altLang="en-US"/>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latin typeface="Arial" panose="020B0604020202020204" pitchFamily="34" charset="0"/>
                <a:ea typeface="+mn-ea"/>
                <a:cs typeface="Arial" panose="020B0604020202020204" pitchFamily="34" charset="0"/>
              </a:defRPr>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latin typeface="Arial" panose="020B0604020202020204" pitchFamily="34" charset="0"/>
                <a:ea typeface="+mn-ea"/>
                <a:cs typeface="Arial" panose="020B0604020202020204" pitchFamily="34" charset="0"/>
              </a:defRPr>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A66BCF2-8DB6-437C-89FA-008332931B91}" type="slidenum">
              <a:rPr lang="ru-RU" altLang="en-US"/>
              <a:pPr>
                <a:defRPr/>
              </a:pPr>
              <a:t>‹#›</a:t>
            </a:fld>
            <a:endParaRPr lang="ru-RU"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Lst>
  <p:txStyles>
    <p:titleStyle>
      <a:lvl1pPr algn="ctr" rtl="0" eaLnBrk="0" fontAlgn="base" hangingPunct="0">
        <a:spcBef>
          <a:spcPct val="0"/>
        </a:spcBef>
        <a:spcAft>
          <a:spcPct val="0"/>
        </a:spcAft>
        <a:defRPr sz="4400">
          <a:solidFill>
            <a:schemeClr val="tx2"/>
          </a:solidFill>
          <a:latin typeface="+mj-lt"/>
          <a:ea typeface="Arial" panose="020B0604020202020204" pitchFamily="34" charset="0"/>
          <a:cs typeface="+mj-cs"/>
        </a:defRPr>
      </a:lvl1pPr>
      <a:lvl2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anose="020B0604020202020204" pitchFamily="34"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anose="020B0604020202020204" pitchFamily="34"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anose="020B0604020202020204" pitchFamily="34"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anose="020B0604020202020204" pitchFamily="34"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a:defRPr/>
            </a:pPr>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fld id="{BA66BCF2-8DB6-437C-89FA-008332931B91}" type="slidenum">
              <a:rPr lang="ru-RU" altLang="en-US" smtClean="0"/>
              <a:pPr>
                <a:defRPr/>
              </a:pPr>
              <a:t>‹#›</a:t>
            </a:fld>
            <a:endParaRPr lang="ru-RU" altLang="en-US"/>
          </a:p>
        </p:txBody>
      </p:sp>
    </p:spTree>
    <p:extLst>
      <p:ext uri="{BB962C8B-B14F-4D97-AF65-F5344CB8AC3E}">
        <p14:creationId xmlns:p14="http://schemas.microsoft.com/office/powerpoint/2010/main" val="412089303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chart" Target="../charts/char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4.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26.png"/><Relationship Id="rId13"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image" Target="../media/image25.png"/><Relationship Id="rId12" Type="http://schemas.openxmlformats.org/officeDocument/2006/relationships/diagramColors" Target="../diagrams/colors1.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diagramQuickStyle" Target="../diagrams/quickStyle1.xml"/><Relationship Id="rId5" Type="http://schemas.openxmlformats.org/officeDocument/2006/relationships/image" Target="../media/image23.png"/><Relationship Id="rId10" Type="http://schemas.openxmlformats.org/officeDocument/2006/relationships/diagramLayout" Target="../diagrams/layout1.xml"/><Relationship Id="rId4" Type="http://schemas.openxmlformats.org/officeDocument/2006/relationships/image" Target="../media/image2.png"/><Relationship Id="rId9" Type="http://schemas.openxmlformats.org/officeDocument/2006/relationships/diagramData" Target="../diagrams/data1.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9.png"/><Relationship Id="rId7" Type="http://schemas.openxmlformats.org/officeDocument/2006/relationships/chart" Target="../charts/chart5.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chart" Target="../charts/chart4.xml"/><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2.png"/><Relationship Id="rId7"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2.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3.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44.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46.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2.png"/></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54.png"/></Relationships>
</file>

<file path=ppt/slides/_rels/slide4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2.png"/><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59.png"/><Relationship Id="rId7"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8.jpg"/><Relationship Id="rId4" Type="http://schemas.openxmlformats.org/officeDocument/2006/relationships/image" Target="../media/image67.jpe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9.png"/><Relationship Id="rId7"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75.png"/><Relationship Id="rId4" Type="http://schemas.openxmlformats.org/officeDocument/2006/relationships/image" Target="../media/image70.png"/><Relationship Id="rId9" Type="http://schemas.openxmlformats.org/officeDocument/2006/relationships/image" Target="../media/image74.pn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2.png"/></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79.png"/></Relationships>
</file>

<file path=ppt/slides/_rels/slide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81.png"/></Relationships>
</file>

<file path=ppt/slides/_rels/slide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2.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7.jpeg"/><Relationship Id="rId2" Type="http://schemas.openxmlformats.org/officeDocument/2006/relationships/image" Target="../media/image84.png"/><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2.png"/><Relationship Id="rId4" Type="http://schemas.openxmlformats.org/officeDocument/2006/relationships/image" Target="../media/image1.png"/></Relationships>
</file>

<file path=ppt/slides/_rels/slide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52.xml"/><Relationship Id="rId1" Type="http://schemas.openxmlformats.org/officeDocument/2006/relationships/slideLayout" Target="../slideLayouts/slideLayout19.xml"/><Relationship Id="rId5" Type="http://schemas.openxmlformats.org/officeDocument/2006/relationships/image" Target="../media/image2.png"/><Relationship Id="rId4" Type="http://schemas.openxmlformats.org/officeDocument/2006/relationships/image" Target="../media/image1.png"/></Relationships>
</file>

<file path=ppt/slides/_rels/slide7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7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91.png"/></Relationships>
</file>

<file path=ppt/slides/_rels/slide8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png"/></Relationships>
</file>

<file path=ppt/slides/_rels/slide8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4.xml"/><Relationship Id="rId1" Type="http://schemas.openxmlformats.org/officeDocument/2006/relationships/slideLayout" Target="../slideLayouts/slideLayout7.xml"/><Relationship Id="rId4" Type="http://schemas.openxmlformats.org/officeDocument/2006/relationships/image" Target="../media/image93.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11.png"/></Relationships>
</file>

<file path=ppt/slides/_rels/slide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8" name="Rectangle 1024"/>
          <p:cNvSpPr>
            <a:spLocks noChangeArrowheads="1"/>
          </p:cNvSpPr>
          <p:nvPr/>
        </p:nvSpPr>
        <p:spPr bwMode="auto">
          <a:xfrm>
            <a:off x="-48557" y="473189"/>
            <a:ext cx="91440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ka-GE" altLang="en-US" sz="3600" b="1" dirty="0" smtClean="0">
              <a:solidFill>
                <a:srgbClr val="A50021"/>
              </a:solidFill>
            </a:endParaRPr>
          </a:p>
          <a:p>
            <a:pPr algn="ctr" eaLnBrk="1" hangingPunct="1">
              <a:spcBef>
                <a:spcPct val="0"/>
              </a:spcBef>
              <a:buFontTx/>
              <a:buNone/>
            </a:pPr>
            <a:endParaRPr lang="ka-GE" altLang="en-US" sz="3600" b="1" dirty="0">
              <a:solidFill>
                <a:srgbClr val="A50021"/>
              </a:solidFill>
            </a:endParaRPr>
          </a:p>
          <a:p>
            <a:pPr algn="ctr" eaLnBrk="1" hangingPunct="1">
              <a:spcBef>
                <a:spcPct val="0"/>
              </a:spcBef>
              <a:buFontTx/>
              <a:buNone/>
            </a:pPr>
            <a:r>
              <a:rPr lang="ka-GE" altLang="en-US" sz="3600" b="1" dirty="0" smtClean="0">
                <a:solidFill>
                  <a:srgbClr val="A50021"/>
                </a:solidFill>
              </a:rPr>
              <a:t>დაავადებათა </a:t>
            </a:r>
            <a:r>
              <a:rPr lang="ka-GE" altLang="en-US" sz="3600" b="1" dirty="0">
                <a:solidFill>
                  <a:srgbClr val="A50021"/>
                </a:solidFill>
              </a:rPr>
              <a:t>კონტროლისა და საზოგადოებრივი ჯანმრთელობის </a:t>
            </a:r>
            <a:endParaRPr lang="en-US" altLang="en-US" sz="3600" b="1" dirty="0">
              <a:solidFill>
                <a:srgbClr val="A50021"/>
              </a:solidFill>
            </a:endParaRPr>
          </a:p>
          <a:p>
            <a:pPr algn="ctr" eaLnBrk="1" hangingPunct="1">
              <a:spcBef>
                <a:spcPct val="0"/>
              </a:spcBef>
              <a:buFontTx/>
              <a:buNone/>
            </a:pPr>
            <a:r>
              <a:rPr lang="ka-GE" altLang="en-US" sz="3600" b="1" dirty="0">
                <a:solidFill>
                  <a:srgbClr val="A50021"/>
                </a:solidFill>
              </a:rPr>
              <a:t>ეროვნული ცენტრი</a:t>
            </a:r>
          </a:p>
          <a:p>
            <a:pPr algn="ctr" eaLnBrk="1" hangingPunct="1">
              <a:spcBef>
                <a:spcPct val="0"/>
              </a:spcBef>
              <a:buFontTx/>
              <a:buNone/>
            </a:pPr>
            <a:r>
              <a:rPr lang="en-US" altLang="en-US" sz="3600" b="1" dirty="0">
                <a:solidFill>
                  <a:srgbClr val="A50021"/>
                </a:solidFill>
              </a:rPr>
              <a:t> </a:t>
            </a:r>
            <a:endParaRPr lang="en-US" altLang="en-US" sz="2400" b="1" dirty="0">
              <a:solidFill>
                <a:srgbClr val="A50021"/>
              </a:solidFill>
            </a:endParaRPr>
          </a:p>
        </p:txBody>
      </p:sp>
      <p:sp>
        <p:nvSpPr>
          <p:cNvPr id="3079" name="Text Box 2048"/>
          <p:cNvSpPr txBox="1">
            <a:spLocks noChangeArrowheads="1"/>
          </p:cNvSpPr>
          <p:nvPr/>
        </p:nvSpPr>
        <p:spPr bwMode="auto">
          <a:xfrm>
            <a:off x="2586002" y="4718117"/>
            <a:ext cx="3960812"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3000" b="1" dirty="0">
                <a:solidFill>
                  <a:srgbClr val="003366"/>
                </a:solidFill>
              </a:rPr>
              <a:t>ამირან გამყრელიძე</a:t>
            </a:r>
            <a:endParaRPr lang="ru-RU" altLang="en-US" sz="3000" b="1" dirty="0">
              <a:solidFill>
                <a:srgbClr val="003366"/>
              </a:solidFill>
            </a:endParaRPr>
          </a:p>
        </p:txBody>
      </p:sp>
      <p:sp>
        <p:nvSpPr>
          <p:cNvPr id="8"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9"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0"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1" name="Picture 10"/>
          <p:cNvPicPr>
            <a:picLocks noChangeAspect="1"/>
          </p:cNvPicPr>
          <p:nvPr/>
        </p:nvPicPr>
        <p:blipFill>
          <a:blip r:embed="rId3"/>
          <a:stretch>
            <a:fillRect/>
          </a:stretch>
        </p:blipFill>
        <p:spPr>
          <a:xfrm>
            <a:off x="55013" y="6218816"/>
            <a:ext cx="772571" cy="594560"/>
          </a:xfrm>
          <a:prstGeom prst="rect">
            <a:avLst/>
          </a:prstGeom>
        </p:spPr>
      </p:pic>
      <p:sp>
        <p:nvSpPr>
          <p:cNvPr id="12"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5"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4" name="Rectangle 6"/>
          <p:cNvSpPr>
            <a:spLocks noChangeArrowheads="1"/>
          </p:cNvSpPr>
          <p:nvPr/>
        </p:nvSpPr>
        <p:spPr bwMode="auto">
          <a:xfrm>
            <a:off x="142875" y="151894"/>
            <a:ext cx="9144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3000" b="1" dirty="0">
                <a:solidFill>
                  <a:srgbClr val="A50021"/>
                </a:solidFill>
              </a:rPr>
              <a:t>იმუნიზაცია</a:t>
            </a:r>
            <a:r>
              <a:rPr lang="en-US" altLang="en-US" sz="3000" b="1" dirty="0">
                <a:solidFill>
                  <a:srgbClr val="A50021"/>
                </a:solidFill>
              </a:rPr>
              <a:t> </a:t>
            </a:r>
            <a:r>
              <a:rPr lang="en-US" altLang="en-US" sz="3000" b="1" dirty="0" smtClean="0">
                <a:solidFill>
                  <a:srgbClr val="A50021"/>
                </a:solidFill>
              </a:rPr>
              <a:t> </a:t>
            </a:r>
            <a:endParaRPr lang="ka-GE" altLang="en-US" sz="3000" b="1" dirty="0">
              <a:solidFill>
                <a:srgbClr val="A50021"/>
              </a:solidFill>
            </a:endParaRPr>
          </a:p>
        </p:txBody>
      </p:sp>
      <p:sp>
        <p:nvSpPr>
          <p:cNvPr id="2" name="Rectangle 1">
            <a:extLst>
              <a:ext uri="{FF2B5EF4-FFF2-40B4-BE49-F238E27FC236}">
                <a16:creationId xmlns="" xmlns:a16="http://schemas.microsoft.com/office/drawing/2014/main" id="{1E1981D4-2AD9-4189-BBEB-BC571C953663}"/>
              </a:ext>
            </a:extLst>
          </p:cNvPr>
          <p:cNvSpPr/>
          <p:nvPr/>
        </p:nvSpPr>
        <p:spPr>
          <a:xfrm>
            <a:off x="142875" y="3996484"/>
            <a:ext cx="1955388" cy="1508105"/>
          </a:xfrm>
          <a:prstGeom prst="rect">
            <a:avLst/>
          </a:prstGeom>
        </p:spPr>
        <p:txBody>
          <a:bodyPr wrap="square">
            <a:spAutoFit/>
          </a:bodyPr>
          <a:lstStyle/>
          <a:p>
            <a:pPr algn="ctr">
              <a:lnSpc>
                <a:spcPct val="115000"/>
              </a:lnSpc>
            </a:pPr>
            <a:r>
              <a:rPr lang="ka-GE" sz="2000" b="1" spc="5" dirty="0">
                <a:solidFill>
                  <a:srgbClr val="C00000"/>
                </a:solidFill>
                <a:latin typeface="Sylfaen" panose="010A0502050306030303" pitchFamily="18" charset="0"/>
                <a:ea typeface="Sylfaen" panose="010A0502050306030303" pitchFamily="18" charset="0"/>
                <a:cs typeface="Sylfaen" panose="010A0502050306030303" pitchFamily="18" charset="0"/>
              </a:rPr>
              <a:t>იმუნიზაცია, მოცვის დინამიკა (%), საქართველო</a:t>
            </a:r>
            <a:endParaRPr lang="ka-GE" sz="2000" dirty="0">
              <a:effectLst/>
            </a:endParaRPr>
          </a:p>
        </p:txBody>
      </p:sp>
      <p:sp>
        <p:nvSpPr>
          <p:cNvPr id="12" name="Rectangle 11">
            <a:extLst>
              <a:ext uri="{FF2B5EF4-FFF2-40B4-BE49-F238E27FC236}">
                <a16:creationId xmlns="" xmlns:a16="http://schemas.microsoft.com/office/drawing/2014/main" id="{5C6FF2A5-D6A5-42DE-A3CE-8BAA3BC2FB16}"/>
              </a:ext>
            </a:extLst>
          </p:cNvPr>
          <p:cNvSpPr/>
          <p:nvPr/>
        </p:nvSpPr>
        <p:spPr>
          <a:xfrm>
            <a:off x="-30114" y="821093"/>
            <a:ext cx="2146204" cy="1154162"/>
          </a:xfrm>
          <a:prstGeom prst="rect">
            <a:avLst/>
          </a:prstGeom>
        </p:spPr>
        <p:txBody>
          <a:bodyPr wrap="square">
            <a:spAutoFit/>
          </a:bodyPr>
          <a:lstStyle/>
          <a:p>
            <a:pPr algn="ctr">
              <a:lnSpc>
                <a:spcPct val="115000"/>
              </a:lnSpc>
            </a:pPr>
            <a:r>
              <a:rPr lang="ka-GE" sz="2000" b="1" spc="5" dirty="0">
                <a:solidFill>
                  <a:srgbClr val="C00000"/>
                </a:solidFill>
                <a:latin typeface="Sylfaen" panose="010A0502050306030303" pitchFamily="18" charset="0"/>
                <a:ea typeface="Sylfaen" panose="010A0502050306030303" pitchFamily="18" charset="0"/>
                <a:cs typeface="Sylfaen" panose="010A0502050306030303" pitchFamily="18" charset="0"/>
              </a:rPr>
              <a:t>იმუნიზაციის პროგრამის ბიუჯეტი</a:t>
            </a:r>
            <a:endParaRPr lang="ka-GE" sz="2000" dirty="0">
              <a:effectLst/>
            </a:endParaRPr>
          </a:p>
        </p:txBody>
      </p:sp>
      <p:graphicFrame>
        <p:nvGraphicFramePr>
          <p:cNvPr id="13" name="Chart 12"/>
          <p:cNvGraphicFramePr/>
          <p:nvPr>
            <p:extLst>
              <p:ext uri="{D42A27DB-BD31-4B8C-83A1-F6EECF244321}">
                <p14:modId xmlns:p14="http://schemas.microsoft.com/office/powerpoint/2010/main" val="2852332092"/>
              </p:ext>
            </p:extLst>
          </p:nvPr>
        </p:nvGraphicFramePr>
        <p:xfrm>
          <a:off x="2339753" y="791749"/>
          <a:ext cx="6655022" cy="212450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p:cNvGraphicFramePr>
            <a:graphicFrameLocks noChangeAspect="1"/>
          </p:cNvGraphicFramePr>
          <p:nvPr>
            <p:extLst>
              <p:ext uri="{D42A27DB-BD31-4B8C-83A1-F6EECF244321}">
                <p14:modId xmlns:p14="http://schemas.microsoft.com/office/powerpoint/2010/main" val="108208588"/>
              </p:ext>
            </p:extLst>
          </p:nvPr>
        </p:nvGraphicFramePr>
        <p:xfrm>
          <a:off x="2179847" y="2780928"/>
          <a:ext cx="6804248" cy="3275385"/>
        </p:xfrm>
        <a:graphic>
          <a:graphicData uri="http://schemas.openxmlformats.org/drawingml/2006/chart">
            <c:chart xmlns:c="http://schemas.openxmlformats.org/drawingml/2006/chart" xmlns:r="http://schemas.openxmlformats.org/officeDocument/2006/relationships" r:id="rId4"/>
          </a:graphicData>
        </a:graphic>
      </p:graphicFrame>
      <p:sp>
        <p:nvSpPr>
          <p:cNvPr id="11"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4"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5"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7" name="Picture 16"/>
          <p:cNvPicPr>
            <a:picLocks noChangeAspect="1"/>
          </p:cNvPicPr>
          <p:nvPr/>
        </p:nvPicPr>
        <p:blipFill>
          <a:blip r:embed="rId5"/>
          <a:stretch>
            <a:fillRect/>
          </a:stretch>
        </p:blipFill>
        <p:spPr>
          <a:xfrm>
            <a:off x="55013" y="6218816"/>
            <a:ext cx="772571" cy="594560"/>
          </a:xfrm>
          <a:prstGeom prst="rect">
            <a:avLst/>
          </a:prstGeom>
        </p:spPr>
      </p:pic>
      <p:sp>
        <p:nvSpPr>
          <p:cNvPr id="18"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9"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21"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33240977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a:xfrm>
            <a:off x="457200" y="209277"/>
            <a:ext cx="8229600" cy="598736"/>
          </a:xfrm>
        </p:spPr>
        <p:txBody>
          <a:bodyPr/>
          <a:lstStyle/>
          <a:p>
            <a:r>
              <a:rPr lang="ka-GE" sz="2400" b="1" dirty="0" smtClean="0">
                <a:solidFill>
                  <a:srgbClr val="C00000"/>
                </a:solidFill>
              </a:rPr>
              <a:t>ეპიდზედამხედველობის სისტემა</a:t>
            </a:r>
            <a:r>
              <a:rPr lang="en-US" sz="2400" b="1" dirty="0" smtClean="0">
                <a:solidFill>
                  <a:srgbClr val="C00000"/>
                </a:solidFill>
              </a:rPr>
              <a:t/>
            </a:r>
            <a:br>
              <a:rPr lang="en-US" sz="2400" b="1" dirty="0" smtClean="0">
                <a:solidFill>
                  <a:srgbClr val="C00000"/>
                </a:solidFill>
              </a:rPr>
            </a:br>
            <a:r>
              <a:rPr lang="ka-GE" sz="2400" b="1" dirty="0" smtClean="0">
                <a:solidFill>
                  <a:srgbClr val="C00000"/>
                </a:solidFill>
              </a:rPr>
              <a:t> </a:t>
            </a:r>
            <a:r>
              <a:rPr lang="en-US" sz="2400" b="1" dirty="0" smtClean="0">
                <a:solidFill>
                  <a:srgbClr val="C00000"/>
                </a:solidFill>
              </a:rPr>
              <a:t> “</a:t>
            </a:r>
            <a:r>
              <a:rPr lang="ka-GE" sz="2400" b="1" dirty="0" smtClean="0">
                <a:solidFill>
                  <a:srgbClr val="C00000"/>
                </a:solidFill>
              </a:rPr>
              <a:t>ერთიანი ჯანმრთელობის</a:t>
            </a:r>
            <a:r>
              <a:rPr lang="en-US" sz="2400" b="1" dirty="0" smtClean="0">
                <a:solidFill>
                  <a:srgbClr val="C00000"/>
                </a:solidFill>
              </a:rPr>
              <a:t>” </a:t>
            </a:r>
            <a:r>
              <a:rPr lang="ka-GE" sz="2400" b="1" dirty="0" smtClean="0">
                <a:solidFill>
                  <a:srgbClr val="C00000"/>
                </a:solidFill>
              </a:rPr>
              <a:t>პრინციპით</a:t>
            </a:r>
            <a:endParaRPr lang="en-US" sz="2400" b="1" dirty="0">
              <a:solidFill>
                <a:srgbClr val="C00000"/>
              </a:solidFill>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2821" y="1085836"/>
            <a:ext cx="3779911" cy="2304256"/>
          </a:xfrm>
          <a:prstGeom prst="rect">
            <a:avLst/>
          </a:prstGeom>
        </p:spPr>
      </p:pic>
      <p:sp>
        <p:nvSpPr>
          <p:cNvPr id="14" name="Content Placeholder 2"/>
          <p:cNvSpPr txBox="1">
            <a:spLocks/>
          </p:cNvSpPr>
          <p:nvPr/>
        </p:nvSpPr>
        <p:spPr>
          <a:xfrm>
            <a:off x="4167287" y="1215331"/>
            <a:ext cx="4827488" cy="3456384"/>
          </a:xfrm>
          <a:prstGeom prst="rect">
            <a:avLst/>
          </a:prstGeom>
        </p:spPr>
        <p:txBody>
          <a:bodyPr/>
          <a:lstStyle/>
          <a:p>
            <a:pPr marL="228600" indent="-228600" fontAlgn="auto" latinLnBrk="1">
              <a:lnSpc>
                <a:spcPct val="90000"/>
              </a:lnSpc>
              <a:spcBef>
                <a:spcPts val="1000"/>
              </a:spcBef>
              <a:spcAft>
                <a:spcPts val="0"/>
              </a:spcAft>
              <a:defRPr/>
            </a:pPr>
            <a:r>
              <a:rPr lang="en-US" sz="1200" b="1" i="1" u="sng" dirty="0" smtClean="0">
                <a:solidFill>
                  <a:srgbClr val="003366"/>
                </a:solidFill>
                <a:latin typeface="+mn-lt"/>
                <a:ea typeface="+mn-ea"/>
                <a:cs typeface="+mn-cs"/>
              </a:rPr>
              <a:t>194 </a:t>
            </a:r>
            <a:r>
              <a:rPr lang="ka-GE" sz="1200" b="1" i="1" u="sng" dirty="0" smtClean="0">
                <a:solidFill>
                  <a:srgbClr val="003366"/>
                </a:solidFill>
                <a:latin typeface="+mn-lt"/>
                <a:ea typeface="+mn-ea"/>
                <a:cs typeface="+mn-cs"/>
              </a:rPr>
              <a:t>ერთეული</a:t>
            </a:r>
            <a:r>
              <a:rPr lang="en-US" sz="1200" b="1" i="1" u="sng" dirty="0" smtClean="0">
                <a:solidFill>
                  <a:srgbClr val="003366"/>
                </a:solidFill>
                <a:latin typeface="+mn-lt"/>
                <a:ea typeface="+mn-ea"/>
                <a:cs typeface="+mn-cs"/>
              </a:rPr>
              <a:t>:</a:t>
            </a:r>
          </a:p>
          <a:p>
            <a:pPr marL="228600" indent="-228600" fontAlgn="auto" latinLnBrk="1">
              <a:lnSpc>
                <a:spcPct val="90000"/>
              </a:lnSpc>
              <a:spcBef>
                <a:spcPts val="1000"/>
              </a:spcBef>
              <a:spcAft>
                <a:spcPts val="0"/>
              </a:spcAft>
              <a:defRPr/>
            </a:pPr>
            <a:r>
              <a:rPr lang="ka-GE" sz="1200" b="1" i="1" dirty="0" smtClean="0">
                <a:solidFill>
                  <a:srgbClr val="FF0000"/>
                </a:solidFill>
                <a:latin typeface="+mn-lt"/>
                <a:ea typeface="+mn-ea"/>
                <a:cs typeface="+mn-cs"/>
              </a:rPr>
              <a:t>ადამიანი</a:t>
            </a:r>
            <a:r>
              <a:rPr lang="en-US" sz="1200" b="1" i="1" dirty="0" smtClean="0">
                <a:solidFill>
                  <a:srgbClr val="FF0000"/>
                </a:solidFill>
                <a:latin typeface="+mn-lt"/>
                <a:ea typeface="+mn-ea"/>
                <a:cs typeface="+mn-cs"/>
              </a:rPr>
              <a:t> / </a:t>
            </a:r>
            <a:r>
              <a:rPr lang="ka-GE" sz="1200" b="1" i="1" dirty="0" smtClean="0">
                <a:solidFill>
                  <a:srgbClr val="FF0000"/>
                </a:solidFill>
                <a:latin typeface="+mn-lt"/>
                <a:ea typeface="+mn-ea"/>
                <a:cs typeface="+mn-cs"/>
              </a:rPr>
              <a:t>ცხოველები: </a:t>
            </a:r>
            <a:r>
              <a:rPr lang="en-US" sz="1200" b="1" i="1" dirty="0" smtClean="0">
                <a:solidFill>
                  <a:srgbClr val="FF0000"/>
                </a:solidFill>
                <a:latin typeface="+mn-lt"/>
                <a:ea typeface="+mn-ea"/>
                <a:cs typeface="+mn-cs"/>
              </a:rPr>
              <a:t>2 </a:t>
            </a:r>
          </a:p>
          <a:p>
            <a:pPr marL="228600" indent="-228600" fontAlgn="auto" latinLnBrk="1">
              <a:lnSpc>
                <a:spcPct val="90000"/>
              </a:lnSpc>
              <a:spcBef>
                <a:spcPts val="1000"/>
              </a:spcBef>
              <a:spcAft>
                <a:spcPts val="0"/>
              </a:spcAft>
              <a:defRPr/>
            </a:pPr>
            <a:r>
              <a:rPr lang="ka-GE" sz="1200" b="1" i="1" dirty="0" smtClean="0">
                <a:solidFill>
                  <a:srgbClr val="FF0000"/>
                </a:solidFill>
                <a:latin typeface="+mn-lt"/>
                <a:ea typeface="+mn-ea"/>
                <a:cs typeface="+mn-cs"/>
              </a:rPr>
              <a:t>ადამიანი</a:t>
            </a:r>
            <a:r>
              <a:rPr lang="en-US" sz="1200" b="1" i="1" dirty="0" smtClean="0">
                <a:solidFill>
                  <a:srgbClr val="FF0000"/>
                </a:solidFill>
                <a:latin typeface="+mn-lt"/>
                <a:ea typeface="+mn-ea"/>
                <a:cs typeface="+mn-cs"/>
              </a:rPr>
              <a:t>: 90</a:t>
            </a:r>
          </a:p>
          <a:p>
            <a:pPr marL="228600" indent="-228600" fontAlgn="auto" latinLnBrk="1">
              <a:lnSpc>
                <a:spcPct val="90000"/>
              </a:lnSpc>
              <a:spcBef>
                <a:spcPts val="1000"/>
              </a:spcBef>
              <a:spcAft>
                <a:spcPts val="0"/>
              </a:spcAft>
              <a:defRPr/>
            </a:pPr>
            <a:r>
              <a:rPr lang="ka-GE" sz="1200" b="1" i="1" dirty="0" smtClean="0">
                <a:solidFill>
                  <a:srgbClr val="FF0000"/>
                </a:solidFill>
              </a:rPr>
              <a:t>ცხოველები</a:t>
            </a:r>
            <a:r>
              <a:rPr lang="en-US" sz="1200" b="1" i="1" dirty="0" smtClean="0">
                <a:solidFill>
                  <a:srgbClr val="FF0000"/>
                </a:solidFill>
                <a:latin typeface="+mn-lt"/>
                <a:ea typeface="+mn-ea"/>
                <a:cs typeface="+mn-cs"/>
              </a:rPr>
              <a:t>: 102 </a:t>
            </a:r>
          </a:p>
          <a:p>
            <a:pPr marL="228600" indent="-228600" fontAlgn="auto" latinLnBrk="1">
              <a:lnSpc>
                <a:spcPct val="90000"/>
              </a:lnSpc>
              <a:spcBef>
                <a:spcPts val="1000"/>
              </a:spcBef>
              <a:spcAft>
                <a:spcPts val="0"/>
              </a:spcAft>
              <a:defRPr/>
            </a:pPr>
            <a:r>
              <a:rPr lang="ka-GE" sz="1200" b="1" i="1" u="sng" dirty="0" smtClean="0">
                <a:solidFill>
                  <a:srgbClr val="003366"/>
                </a:solidFill>
                <a:latin typeface="+mn-lt"/>
                <a:ea typeface="+mn-ea"/>
                <a:cs typeface="+mn-cs"/>
              </a:rPr>
              <a:t>პოპულაციური ზედამხედველობა</a:t>
            </a:r>
            <a:r>
              <a:rPr lang="en-US" sz="1200" b="1" i="1" u="sng" dirty="0" smtClean="0">
                <a:solidFill>
                  <a:srgbClr val="003366"/>
                </a:solidFill>
                <a:latin typeface="+mn-lt"/>
                <a:ea typeface="+mn-ea"/>
                <a:cs typeface="+mn-cs"/>
              </a:rPr>
              <a:t>:</a:t>
            </a:r>
            <a:endParaRPr lang="en-US" sz="1200" b="1" i="1" u="sng" dirty="0">
              <a:solidFill>
                <a:srgbClr val="003366"/>
              </a:solidFill>
              <a:latin typeface="+mn-lt"/>
              <a:ea typeface="+mn-ea"/>
              <a:cs typeface="+mn-cs"/>
            </a:endParaRPr>
          </a:p>
          <a:p>
            <a:pPr marL="800100" lvl="1" indent="-342900" fontAlgn="auto" latinLnBrk="1">
              <a:lnSpc>
                <a:spcPct val="90000"/>
              </a:lnSpc>
              <a:spcBef>
                <a:spcPts val="1000"/>
              </a:spcBef>
              <a:spcAft>
                <a:spcPts val="0"/>
              </a:spcAft>
              <a:buFont typeface="Wingdings" panose="05000000000000000000" pitchFamily="2" charset="2"/>
              <a:buChar char="ü"/>
              <a:defRPr/>
            </a:pPr>
            <a:r>
              <a:rPr lang="ka-GE" sz="1200" b="1" dirty="0">
                <a:solidFill>
                  <a:srgbClr val="003366"/>
                </a:solidFill>
                <a:latin typeface="+mn-lt"/>
              </a:rPr>
              <a:t>72 შეტყობინებას დაქვემდებარებული დაავადება და მდგომარეობა</a:t>
            </a:r>
          </a:p>
          <a:p>
            <a:pPr marL="800100" lvl="1" indent="-342900" fontAlgn="auto" latinLnBrk="1">
              <a:lnSpc>
                <a:spcPct val="90000"/>
              </a:lnSpc>
              <a:spcBef>
                <a:spcPts val="1000"/>
              </a:spcBef>
              <a:spcAft>
                <a:spcPts val="0"/>
              </a:spcAft>
              <a:buFont typeface="Wingdings" panose="05000000000000000000" pitchFamily="2" charset="2"/>
              <a:buChar char="ü"/>
              <a:defRPr/>
            </a:pPr>
            <a:r>
              <a:rPr lang="ka-GE" sz="1200" b="1" dirty="0" smtClean="0">
                <a:solidFill>
                  <a:srgbClr val="003366"/>
                </a:solidFill>
                <a:latin typeface="+mn-lt"/>
              </a:rPr>
              <a:t>შეტყობინება</a:t>
            </a:r>
            <a:r>
              <a:rPr lang="ru-RU" sz="1200" b="1" dirty="0" smtClean="0">
                <a:solidFill>
                  <a:srgbClr val="003366"/>
                </a:solidFill>
                <a:latin typeface="+mn-lt"/>
              </a:rPr>
              <a:t>: </a:t>
            </a:r>
            <a:r>
              <a:rPr lang="ka-GE" sz="1200" b="1" dirty="0" smtClean="0">
                <a:solidFill>
                  <a:srgbClr val="003366"/>
                </a:solidFill>
                <a:latin typeface="+mn-lt"/>
              </a:rPr>
              <a:t>გადაუდებელი და </a:t>
            </a:r>
            <a:r>
              <a:rPr lang="ka-GE" sz="1200" b="1" dirty="0" err="1" smtClean="0">
                <a:solidFill>
                  <a:srgbClr val="003366"/>
                </a:solidFill>
                <a:latin typeface="+mn-lt"/>
              </a:rPr>
              <a:t>აგრეგირებული</a:t>
            </a:r>
            <a:endParaRPr lang="en-US" sz="1200" b="1" dirty="0">
              <a:solidFill>
                <a:srgbClr val="003366"/>
              </a:solidFill>
              <a:latin typeface="+mn-lt"/>
            </a:endParaRPr>
          </a:p>
          <a:p>
            <a:pPr marL="800100" lvl="1" indent="-342900" fontAlgn="auto" latinLnBrk="1">
              <a:lnSpc>
                <a:spcPct val="90000"/>
              </a:lnSpc>
              <a:spcBef>
                <a:spcPts val="1000"/>
              </a:spcBef>
              <a:spcAft>
                <a:spcPts val="0"/>
              </a:spcAft>
              <a:buFont typeface="Wingdings" panose="05000000000000000000" pitchFamily="2" charset="2"/>
              <a:buChar char="ü"/>
              <a:defRPr/>
            </a:pPr>
            <a:r>
              <a:rPr lang="ka-GE" sz="1200" b="1" dirty="0" smtClean="0">
                <a:solidFill>
                  <a:srgbClr val="003366"/>
                </a:solidFill>
                <a:latin typeface="+mn-lt"/>
              </a:rPr>
              <a:t>გადაუდებელი</a:t>
            </a:r>
            <a:r>
              <a:rPr lang="ru-RU" sz="1200" b="1" dirty="0" smtClean="0">
                <a:solidFill>
                  <a:srgbClr val="003366"/>
                </a:solidFill>
                <a:latin typeface="+mn-lt"/>
              </a:rPr>
              <a:t>– </a:t>
            </a:r>
            <a:r>
              <a:rPr lang="en-US" sz="1200" b="1" dirty="0">
                <a:solidFill>
                  <a:srgbClr val="003366"/>
                </a:solidFill>
                <a:latin typeface="+mn-lt"/>
              </a:rPr>
              <a:t>52 </a:t>
            </a:r>
            <a:r>
              <a:rPr lang="ka-GE" sz="1200" b="1" dirty="0">
                <a:solidFill>
                  <a:srgbClr val="003366"/>
                </a:solidFill>
                <a:latin typeface="+mn-lt"/>
              </a:rPr>
              <a:t>დაავადება და მდგომარეობა</a:t>
            </a:r>
          </a:p>
          <a:p>
            <a:pPr marL="800100" lvl="1" indent="-342900" fontAlgn="auto" latinLnBrk="1">
              <a:lnSpc>
                <a:spcPct val="90000"/>
              </a:lnSpc>
              <a:spcBef>
                <a:spcPts val="1000"/>
              </a:spcBef>
              <a:spcAft>
                <a:spcPts val="0"/>
              </a:spcAft>
              <a:buFont typeface="Wingdings" panose="05000000000000000000" pitchFamily="2" charset="2"/>
              <a:buChar char="ü"/>
              <a:defRPr/>
            </a:pPr>
            <a:r>
              <a:rPr lang="ka-GE" sz="1200" b="1" dirty="0" smtClean="0">
                <a:solidFill>
                  <a:srgbClr val="003366"/>
                </a:solidFill>
                <a:latin typeface="+mn-lt"/>
              </a:rPr>
              <a:t>ანგარიშგება და ზედამხედველობა ხორციელდება </a:t>
            </a:r>
          </a:p>
          <a:p>
            <a:pPr lvl="1" fontAlgn="auto" latinLnBrk="1">
              <a:lnSpc>
                <a:spcPct val="90000"/>
              </a:lnSpc>
              <a:spcBef>
                <a:spcPts val="1000"/>
              </a:spcBef>
              <a:spcAft>
                <a:spcPts val="0"/>
              </a:spcAft>
              <a:defRPr/>
            </a:pPr>
            <a:r>
              <a:rPr lang="ka-GE" sz="1200" b="1" dirty="0">
                <a:solidFill>
                  <a:srgbClr val="003366"/>
                </a:solidFill>
                <a:latin typeface="+mn-lt"/>
              </a:rPr>
              <a:t> </a:t>
            </a:r>
            <a:r>
              <a:rPr lang="ka-GE" sz="1200" b="1" dirty="0" smtClean="0">
                <a:solidFill>
                  <a:srgbClr val="003366"/>
                </a:solidFill>
                <a:latin typeface="+mn-lt"/>
              </a:rPr>
              <a:t>        </a:t>
            </a:r>
            <a:r>
              <a:rPr lang="ka-GE" sz="1200" b="1" dirty="0" err="1" smtClean="0">
                <a:solidFill>
                  <a:srgbClr val="003366"/>
                </a:solidFill>
                <a:latin typeface="+mn-lt"/>
              </a:rPr>
              <a:t>საზ</a:t>
            </a:r>
            <a:r>
              <a:rPr lang="ka-GE" sz="1200" b="1" dirty="0" smtClean="0">
                <a:solidFill>
                  <a:srgbClr val="003366"/>
                </a:solidFill>
                <a:latin typeface="+mn-lt"/>
              </a:rPr>
              <a:t>. ჯანდაცვის ცენტრების თანამშრომლების მიერ</a:t>
            </a:r>
            <a:endParaRPr lang="en-US" sz="1200" b="1" dirty="0">
              <a:solidFill>
                <a:srgbClr val="003366"/>
              </a:solidFill>
              <a:latin typeface="+mn-lt"/>
            </a:endParaRPr>
          </a:p>
          <a:p>
            <a:pPr marL="228600" indent="-228600" fontAlgn="auto" latinLnBrk="1">
              <a:lnSpc>
                <a:spcPct val="90000"/>
              </a:lnSpc>
              <a:spcBef>
                <a:spcPts val="1000"/>
              </a:spcBef>
              <a:spcAft>
                <a:spcPts val="0"/>
              </a:spcAft>
              <a:defRPr/>
            </a:pPr>
            <a:endParaRPr lang="en-US" sz="1200" b="1" i="1" u="sng" dirty="0" smtClean="0">
              <a:solidFill>
                <a:srgbClr val="003366"/>
              </a:solidFill>
              <a:latin typeface="+mn-lt"/>
              <a:ea typeface="+mn-ea"/>
              <a:cs typeface="+mn-cs"/>
            </a:endParaRPr>
          </a:p>
          <a:p>
            <a:pPr fontAlgn="auto" latinLnBrk="1">
              <a:spcBef>
                <a:spcPts val="0"/>
              </a:spcBef>
              <a:spcAft>
                <a:spcPts val="0"/>
              </a:spcAft>
              <a:defRPr/>
            </a:pPr>
            <a:r>
              <a:rPr lang="ka-GE" sz="1200" b="1" i="1" dirty="0" smtClean="0">
                <a:solidFill>
                  <a:srgbClr val="003366"/>
                </a:solidFill>
                <a:latin typeface="+mn-lt"/>
                <a:ea typeface="+mn-ea"/>
                <a:cs typeface="+mn-cs"/>
              </a:rPr>
              <a:t>სინდრომები </a:t>
            </a:r>
            <a:r>
              <a:rPr lang="en-US" sz="1200" b="1" i="1" dirty="0" smtClean="0">
                <a:solidFill>
                  <a:srgbClr val="003366"/>
                </a:solidFill>
                <a:latin typeface="+mn-lt"/>
                <a:ea typeface="+mn-ea"/>
                <a:cs typeface="+mn-cs"/>
              </a:rPr>
              <a:t>	</a:t>
            </a:r>
            <a:r>
              <a:rPr lang="ka-GE" sz="1200" b="1" i="1" dirty="0" smtClean="0">
                <a:solidFill>
                  <a:srgbClr val="003366"/>
                </a:solidFill>
                <a:latin typeface="+mn-lt"/>
                <a:ea typeface="+mn-ea"/>
                <a:cs typeface="+mn-cs"/>
              </a:rPr>
              <a:t>          </a:t>
            </a:r>
            <a:r>
              <a:rPr lang="ka-GE" sz="1200" b="1" i="1" dirty="0" err="1" smtClean="0">
                <a:solidFill>
                  <a:srgbClr val="003366"/>
                </a:solidFill>
                <a:latin typeface="+mn-lt"/>
                <a:ea typeface="+mn-ea"/>
                <a:cs typeface="+mn-cs"/>
              </a:rPr>
              <a:t>სენტინელური</a:t>
            </a:r>
            <a:r>
              <a:rPr lang="ka-GE" sz="1200" b="1" i="1" dirty="0" smtClean="0">
                <a:solidFill>
                  <a:srgbClr val="003366"/>
                </a:solidFill>
                <a:latin typeface="+mn-lt"/>
                <a:ea typeface="+mn-ea"/>
                <a:cs typeface="+mn-cs"/>
              </a:rPr>
              <a:t> ზედამხედველობა</a:t>
            </a:r>
            <a:endParaRPr lang="ru-RU" sz="1200" b="1" dirty="0" smtClean="0">
              <a:solidFill>
                <a:srgbClr val="003366"/>
              </a:solidFill>
              <a:latin typeface="+mn-lt"/>
              <a:ea typeface="+mn-ea"/>
              <a:cs typeface="+mn-cs"/>
            </a:endParaRPr>
          </a:p>
          <a:p>
            <a:pPr marL="685800" lvl="1" indent="-228600" fontAlgn="auto" latinLnBrk="1">
              <a:lnSpc>
                <a:spcPct val="90000"/>
              </a:lnSpc>
              <a:spcBef>
                <a:spcPts val="1000"/>
              </a:spcBef>
              <a:spcAft>
                <a:spcPts val="0"/>
              </a:spcAft>
              <a:buFont typeface="Wingdings" pitchFamily="2" charset="2"/>
              <a:buChar char="ü"/>
              <a:defRPr/>
            </a:pPr>
            <a:endParaRPr lang="en-US" sz="1200" b="1" dirty="0" smtClean="0">
              <a:solidFill>
                <a:srgbClr val="003366"/>
              </a:solidFill>
            </a:endParaRPr>
          </a:p>
          <a:p>
            <a:pPr marL="685800" lvl="1" indent="-228600" fontAlgn="auto" latinLnBrk="1">
              <a:lnSpc>
                <a:spcPct val="90000"/>
              </a:lnSpc>
              <a:spcBef>
                <a:spcPts val="1000"/>
              </a:spcBef>
              <a:spcAft>
                <a:spcPts val="0"/>
              </a:spcAft>
              <a:buFont typeface="Wingdings" pitchFamily="2" charset="2"/>
              <a:buChar char="ü"/>
              <a:defRPr/>
            </a:pPr>
            <a:r>
              <a:rPr lang="ka-GE" sz="1200" b="1" dirty="0" smtClean="0">
                <a:solidFill>
                  <a:srgbClr val="003366"/>
                </a:solidFill>
                <a:latin typeface="+mn-lt"/>
                <a:cs typeface="+mn-cs"/>
              </a:rPr>
              <a:t>მწვავე დუნე დამბლა</a:t>
            </a:r>
            <a:r>
              <a:rPr lang="en-US" sz="1200" b="1" dirty="0" smtClean="0">
                <a:solidFill>
                  <a:srgbClr val="003366"/>
                </a:solidFill>
                <a:latin typeface="+mn-lt"/>
                <a:cs typeface="+mn-cs"/>
              </a:rPr>
              <a:t>	- ILI /SARI		</a:t>
            </a:r>
          </a:p>
          <a:p>
            <a:pPr marL="685800" lvl="1" indent="-228600" fontAlgn="auto" latinLnBrk="1">
              <a:lnSpc>
                <a:spcPct val="90000"/>
              </a:lnSpc>
              <a:spcBef>
                <a:spcPts val="1000"/>
              </a:spcBef>
              <a:spcAft>
                <a:spcPts val="0"/>
              </a:spcAft>
              <a:buFont typeface="Wingdings" pitchFamily="2" charset="2"/>
              <a:buChar char="ü"/>
              <a:defRPr/>
            </a:pPr>
            <a:r>
              <a:rPr lang="ka-GE" sz="1200" b="1" dirty="0" err="1" smtClean="0">
                <a:solidFill>
                  <a:srgbClr val="003366"/>
                </a:solidFill>
                <a:latin typeface="+mn-lt"/>
                <a:cs typeface="+mn-cs"/>
              </a:rPr>
              <a:t>დიარეული</a:t>
            </a:r>
            <a:r>
              <a:rPr lang="ka-GE" sz="1200" b="1" dirty="0" smtClean="0">
                <a:solidFill>
                  <a:srgbClr val="003366"/>
                </a:solidFill>
                <a:latin typeface="+mn-lt"/>
                <a:cs typeface="+mn-cs"/>
              </a:rPr>
              <a:t> დაავადებები</a:t>
            </a:r>
            <a:r>
              <a:rPr lang="en-US" sz="1200" b="1" dirty="0" smtClean="0">
                <a:solidFill>
                  <a:srgbClr val="003366"/>
                </a:solidFill>
                <a:latin typeface="+mn-lt"/>
                <a:cs typeface="+mn-cs"/>
              </a:rPr>
              <a:t>	- </a:t>
            </a:r>
            <a:r>
              <a:rPr lang="ka-GE" sz="1200" b="1" dirty="0" err="1" smtClean="0">
                <a:solidFill>
                  <a:srgbClr val="003366"/>
                </a:solidFill>
                <a:latin typeface="+mn-lt"/>
                <a:cs typeface="+mn-cs"/>
              </a:rPr>
              <a:t>როტავირუსი</a:t>
            </a:r>
            <a:endParaRPr lang="en-US" sz="1200" b="1" dirty="0" smtClean="0">
              <a:solidFill>
                <a:srgbClr val="003366"/>
              </a:solidFill>
              <a:latin typeface="+mn-lt"/>
              <a:cs typeface="+mn-cs"/>
            </a:endParaRPr>
          </a:p>
          <a:p>
            <a:pPr marL="685800" lvl="1" indent="-228600" fontAlgn="auto" latinLnBrk="1">
              <a:lnSpc>
                <a:spcPct val="90000"/>
              </a:lnSpc>
              <a:spcBef>
                <a:spcPts val="1000"/>
              </a:spcBef>
              <a:spcAft>
                <a:spcPts val="0"/>
              </a:spcAft>
              <a:buFont typeface="Wingdings" pitchFamily="2" charset="2"/>
              <a:buChar char="ü"/>
              <a:defRPr/>
            </a:pPr>
            <a:r>
              <a:rPr lang="ka-GE" sz="1200" b="1" dirty="0" smtClean="0">
                <a:solidFill>
                  <a:srgbClr val="003366"/>
                </a:solidFill>
                <a:latin typeface="+mn-lt"/>
                <a:cs typeface="+mn-cs"/>
              </a:rPr>
              <a:t>მოშხამვები         </a:t>
            </a:r>
            <a:r>
              <a:rPr lang="en-US" sz="1200" b="1" dirty="0" smtClean="0">
                <a:solidFill>
                  <a:srgbClr val="003366"/>
                </a:solidFill>
                <a:latin typeface="+mn-lt"/>
                <a:cs typeface="+mn-cs"/>
              </a:rPr>
              <a:t>	- </a:t>
            </a:r>
            <a:r>
              <a:rPr lang="ka-GE" sz="1200" b="1" dirty="0" smtClean="0">
                <a:solidFill>
                  <a:srgbClr val="003366"/>
                </a:solidFill>
                <a:latin typeface="+mn-lt"/>
                <a:cs typeface="+mn-cs"/>
              </a:rPr>
              <a:t>ინვაზიური მენინგიტი</a:t>
            </a:r>
            <a:endParaRPr lang="en-US" sz="1200" b="1" dirty="0" smtClean="0">
              <a:solidFill>
                <a:srgbClr val="003366"/>
              </a:solidFill>
              <a:latin typeface="+mn-lt"/>
              <a:cs typeface="+mn-cs"/>
            </a:endParaRPr>
          </a:p>
          <a:p>
            <a:pPr marL="228600" indent="-228600" fontAlgn="auto" latinLnBrk="1">
              <a:lnSpc>
                <a:spcPct val="90000"/>
              </a:lnSpc>
              <a:spcBef>
                <a:spcPts val="1000"/>
              </a:spcBef>
              <a:spcAft>
                <a:spcPts val="0"/>
              </a:spcAft>
              <a:defRPr/>
            </a:pPr>
            <a:endParaRPr lang="en-US" sz="1200" b="1" i="1" u="sng" dirty="0" smtClean="0">
              <a:solidFill>
                <a:srgbClr val="003366"/>
              </a:solidFill>
              <a:latin typeface="+mn-lt"/>
              <a:ea typeface="+mn-ea"/>
              <a:cs typeface="+mn-cs"/>
            </a:endParaRPr>
          </a:p>
          <a:p>
            <a:pPr marL="228600" indent="-228600" fontAlgn="auto" latinLnBrk="1">
              <a:lnSpc>
                <a:spcPct val="90000"/>
              </a:lnSpc>
              <a:spcBef>
                <a:spcPts val="1000"/>
              </a:spcBef>
              <a:spcAft>
                <a:spcPts val="0"/>
              </a:spcAft>
              <a:defRPr/>
            </a:pPr>
            <a:endParaRPr lang="en-US" sz="1200" b="1" dirty="0">
              <a:solidFill>
                <a:srgbClr val="003366"/>
              </a:solidFill>
              <a:latin typeface="+mn-lt"/>
              <a:ea typeface="+mn-ea"/>
              <a:cs typeface="+mn-cs"/>
            </a:endParaRPr>
          </a:p>
          <a:p>
            <a:pPr marL="228600" indent="-228600" fontAlgn="auto" latinLnBrk="1">
              <a:lnSpc>
                <a:spcPct val="90000"/>
              </a:lnSpc>
              <a:spcBef>
                <a:spcPts val="1000"/>
              </a:spcBef>
              <a:spcAft>
                <a:spcPts val="0"/>
              </a:spcAft>
              <a:defRPr/>
            </a:pPr>
            <a:endParaRPr lang="en-US" b="1" dirty="0">
              <a:latin typeface="+mn-lt"/>
              <a:ea typeface="+mn-ea"/>
              <a:cs typeface="+mn-cs"/>
            </a:endParaRPr>
          </a:p>
        </p:txBody>
      </p:sp>
      <p:pic>
        <p:nvPicPr>
          <p:cNvPr id="15" name="Picture 2"/>
          <p:cNvPicPr>
            <a:picLocks noGrp="1" noChangeAspect="1" noChangeArrowheads="1"/>
          </p:cNvPicPr>
          <p:nvPr>
            <p:ph idx="1"/>
          </p:nvPr>
        </p:nvPicPr>
        <p:blipFill>
          <a:blip r:embed="rId4"/>
          <a:srcRect/>
          <a:stretch>
            <a:fillRect/>
          </a:stretch>
        </p:blipFill>
        <p:spPr bwMode="auto">
          <a:xfrm>
            <a:off x="193533" y="3390092"/>
            <a:ext cx="3779911" cy="2737382"/>
          </a:xfrm>
          <a:prstGeom prst="rect">
            <a:avLst/>
          </a:prstGeom>
          <a:noFill/>
          <a:ln w="9525">
            <a:noFill/>
            <a:miter lim="800000"/>
            <a:headEnd/>
            <a:tailEnd/>
          </a:ln>
          <a:effectLst/>
        </p:spPr>
      </p:pic>
      <p:sp>
        <p:nvSpPr>
          <p:cNvPr id="16" name="Rectangle 10">
            <a:extLst>
              <a:ext uri="{FF2B5EF4-FFF2-40B4-BE49-F238E27FC236}">
                <a16:creationId xmlns:a16="http://schemas.microsoft.com/office/drawing/2014/main" xmlns=""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pic>
        <p:nvPicPr>
          <p:cNvPr id="17" name="Picture 1030" descr="logo">
            <a:extLst>
              <a:ext uri="{FF2B5EF4-FFF2-40B4-BE49-F238E27FC236}">
                <a16:creationId xmlns:a16="http://schemas.microsoft.com/office/drawing/2014/main" xmlns="" id="{0A89240F-7D5E-42E3-AF40-F7E94C9D7D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6165850"/>
            <a:ext cx="90011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8">
            <a:extLst>
              <a:ext uri="{FF2B5EF4-FFF2-40B4-BE49-F238E27FC236}">
                <a16:creationId xmlns:a16="http://schemas.microsoft.com/office/drawing/2014/main" xmlns=""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9" name="Rectangle 8">
            <a:extLst>
              <a:ext uri="{FF2B5EF4-FFF2-40B4-BE49-F238E27FC236}">
                <a16:creationId xmlns:a16="http://schemas.microsoft.com/office/drawing/2014/main" xmlns=""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20" name="Picture 1030" descr="logo">
            <a:extLst>
              <a:ext uri="{FF2B5EF4-FFF2-40B4-BE49-F238E27FC236}">
                <a16:creationId xmlns:a16="http://schemas.microsoft.com/office/drawing/2014/main" xmlns="" id="{4ECDB94D-824F-45A6-8099-816032FB3C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6165850"/>
            <a:ext cx="90487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8425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7" name="Rectangle 2"/>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16388" name="Rectangle 3"/>
          <p:cNvSpPr>
            <a:spLocks noChangeArrowheads="1"/>
          </p:cNvSpPr>
          <p:nvPr/>
        </p:nvSpPr>
        <p:spPr bwMode="auto">
          <a:xfrm>
            <a:off x="1258888" y="6237288"/>
            <a:ext cx="46085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ka-GE" altLang="en-US" sz="1400" b="1">
                <a:solidFill>
                  <a:srgbClr val="FFFFFF"/>
                </a:solidFill>
              </a:rPr>
              <a:t>დაავადებათა კონტროლისა და საზოგადოებრივი ჯანმრთელობის ეროვნული ცენტრი</a:t>
            </a:r>
            <a:endParaRPr lang="ru-RU" altLang="en-US" sz="1400" b="1">
              <a:solidFill>
                <a:srgbClr val="FFFFFF"/>
              </a:solidFill>
            </a:endParaRPr>
          </a:p>
        </p:txBody>
      </p:sp>
      <p:pic>
        <p:nvPicPr>
          <p:cNvPr id="16389" name="Picture 1030"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6165850"/>
            <a:ext cx="90011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 Box 5"/>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rgbClr val="FFFFFF"/>
                </a:solidFill>
              </a:rPr>
              <a:t>www.ncdc.ge</a:t>
            </a:r>
            <a:endParaRPr lang="ru-RU" altLang="en-US" sz="1800">
              <a:solidFill>
                <a:srgbClr val="FFFFFF"/>
              </a:solidFill>
            </a:endParaRPr>
          </a:p>
        </p:txBody>
      </p:sp>
      <p:sp>
        <p:nvSpPr>
          <p:cNvPr id="16391" name="Rectangle 2"/>
          <p:cNvSpPr>
            <a:spLocks noChangeArrowheads="1"/>
          </p:cNvSpPr>
          <p:nvPr/>
        </p:nvSpPr>
        <p:spPr bwMode="auto">
          <a:xfrm>
            <a:off x="134112" y="125736"/>
            <a:ext cx="9144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2400" b="1" dirty="0" err="1" smtClean="0">
                <a:solidFill>
                  <a:srgbClr val="A50021"/>
                </a:solidFill>
              </a:rPr>
              <a:t>ზოონოზურ</a:t>
            </a:r>
            <a:r>
              <a:rPr lang="ka-GE" altLang="en-US" sz="2400" b="1" dirty="0" smtClean="0">
                <a:solidFill>
                  <a:srgbClr val="A50021"/>
                </a:solidFill>
              </a:rPr>
              <a:t> </a:t>
            </a:r>
            <a:r>
              <a:rPr lang="ka-GE" altLang="en-US" sz="2400" b="1" dirty="0">
                <a:solidFill>
                  <a:srgbClr val="A50021"/>
                </a:solidFill>
              </a:rPr>
              <a:t>დაავადებებზე </a:t>
            </a:r>
            <a:r>
              <a:rPr lang="en-US" altLang="en-US" sz="2400" b="1" dirty="0">
                <a:solidFill>
                  <a:srgbClr val="A50021"/>
                </a:solidFill>
              </a:rPr>
              <a:t> </a:t>
            </a:r>
            <a:r>
              <a:rPr lang="ka-GE" altLang="en-US" sz="2400" b="1" dirty="0">
                <a:solidFill>
                  <a:srgbClr val="A50021"/>
                </a:solidFill>
              </a:rPr>
              <a:t>ეპიდზედამხედველობა</a:t>
            </a:r>
            <a:r>
              <a:rPr lang="en-US" altLang="en-US" sz="2400" b="1" dirty="0">
                <a:solidFill>
                  <a:srgbClr val="A50021"/>
                </a:solidFill>
              </a:rPr>
              <a:t> </a:t>
            </a:r>
            <a:r>
              <a:rPr lang="en-US" altLang="en-US" sz="2400" b="1" dirty="0" smtClean="0">
                <a:solidFill>
                  <a:srgbClr val="A50021"/>
                </a:solidFill>
              </a:rPr>
              <a:t> </a:t>
            </a:r>
            <a:endParaRPr lang="ka-GE" altLang="en-US" sz="2400" b="1" dirty="0">
              <a:solidFill>
                <a:srgbClr val="A50021"/>
              </a:solidFill>
            </a:endParaRPr>
          </a:p>
          <a:p>
            <a:pPr algn="ctr" eaLnBrk="1" hangingPunct="1">
              <a:spcBef>
                <a:spcPct val="0"/>
              </a:spcBef>
              <a:buFontTx/>
              <a:buNone/>
            </a:pPr>
            <a:endParaRPr lang="ka-GE" altLang="en-US" sz="1000" b="1" dirty="0">
              <a:solidFill>
                <a:srgbClr val="A50021"/>
              </a:solidFill>
            </a:endParaRPr>
          </a:p>
        </p:txBody>
      </p:sp>
      <p:sp>
        <p:nvSpPr>
          <p:cNvPr id="16392" name="Rectangle 3"/>
          <p:cNvSpPr>
            <a:spLocks noChangeArrowheads="1"/>
          </p:cNvSpPr>
          <p:nvPr/>
        </p:nvSpPr>
        <p:spPr bwMode="auto">
          <a:xfrm>
            <a:off x="3203848" y="3068960"/>
            <a:ext cx="871378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pPr>
            <a:endParaRPr lang="ka-GE" altLang="en-US" sz="1800" b="1">
              <a:solidFill>
                <a:srgbClr val="003366"/>
              </a:solidFill>
            </a:endParaRPr>
          </a:p>
          <a:p>
            <a:pPr eaLnBrk="1" hangingPunct="1">
              <a:spcBef>
                <a:spcPct val="0"/>
              </a:spcBef>
              <a:buFontTx/>
              <a:buNone/>
            </a:pPr>
            <a:endParaRPr lang="ka-GE" altLang="en-US" sz="1800" b="1">
              <a:solidFill>
                <a:srgbClr val="003366"/>
              </a:solidFill>
            </a:endParaRPr>
          </a:p>
          <a:p>
            <a:pPr lvl="1" eaLnBrk="1" hangingPunct="1">
              <a:spcBef>
                <a:spcPct val="0"/>
              </a:spcBef>
              <a:buFont typeface="Wingdings" panose="05000000000000000000" pitchFamily="2" charset="2"/>
              <a:buNone/>
            </a:pPr>
            <a:r>
              <a:rPr lang="ka-GE" altLang="en-US" sz="1800" b="1">
                <a:solidFill>
                  <a:srgbClr val="003366"/>
                </a:solidFill>
              </a:rPr>
              <a:t>  </a:t>
            </a:r>
            <a:endParaRPr lang="ru-RU" altLang="en-US" sz="1800" b="1">
              <a:solidFill>
                <a:srgbClr val="003366"/>
              </a:solidFill>
            </a:endParaRPr>
          </a:p>
        </p:txBody>
      </p:sp>
      <p:sp>
        <p:nvSpPr>
          <p:cNvPr id="11" name="Rectangle 2"/>
          <p:cNvSpPr>
            <a:spLocks noChangeArrowheads="1"/>
          </p:cNvSpPr>
          <p:nvPr/>
        </p:nvSpPr>
        <p:spPr bwMode="auto">
          <a:xfrm>
            <a:off x="95659" y="-123127"/>
            <a:ext cx="5398774" cy="2185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1500" b="1" dirty="0">
                <a:solidFill>
                  <a:srgbClr val="A50021"/>
                </a:solidFill>
              </a:rPr>
              <a:t> </a:t>
            </a:r>
          </a:p>
          <a:p>
            <a:pPr algn="ctr" eaLnBrk="1" hangingPunct="1">
              <a:spcBef>
                <a:spcPct val="0"/>
              </a:spcBef>
              <a:buFontTx/>
              <a:buNone/>
            </a:pPr>
            <a:endParaRPr lang="ka-GE" altLang="en-US" sz="1500" b="1" dirty="0">
              <a:solidFill>
                <a:srgbClr val="A50021"/>
              </a:solidFill>
            </a:endParaRPr>
          </a:p>
          <a:p>
            <a:pPr algn="just" eaLnBrk="1" hangingPunct="1">
              <a:spcBef>
                <a:spcPct val="0"/>
              </a:spcBef>
              <a:buFontTx/>
              <a:buNone/>
            </a:pPr>
            <a:endParaRPr lang="ka-GE" altLang="en-US" sz="1500" b="1" dirty="0">
              <a:solidFill>
                <a:srgbClr val="003366"/>
              </a:solidFill>
            </a:endParaRPr>
          </a:p>
          <a:p>
            <a:pPr algn="just" eaLnBrk="1" hangingPunct="1">
              <a:spcBef>
                <a:spcPct val="0"/>
              </a:spcBef>
              <a:buFontTx/>
              <a:buNone/>
            </a:pPr>
            <a:r>
              <a:rPr lang="ka-GE" sz="1600" b="1" dirty="0" smtClean="0">
                <a:solidFill>
                  <a:srgbClr val="C00000"/>
                </a:solidFill>
              </a:rPr>
              <a:t>დაფუძნებულია: </a:t>
            </a:r>
            <a:endParaRPr lang="ka-GE" altLang="en-US" sz="1600" b="1" dirty="0">
              <a:solidFill>
                <a:srgbClr val="C00000"/>
              </a:solidFill>
            </a:endParaRPr>
          </a:p>
          <a:p>
            <a:pPr algn="just" eaLnBrk="1" hangingPunct="1">
              <a:spcBef>
                <a:spcPct val="0"/>
              </a:spcBef>
              <a:buFontTx/>
              <a:buNone/>
            </a:pPr>
            <a:endParaRPr lang="en-US" altLang="en-US" sz="1500" b="1" dirty="0">
              <a:solidFill>
                <a:srgbClr val="C00000"/>
              </a:solidFill>
            </a:endParaRPr>
          </a:p>
          <a:p>
            <a:pPr marL="285750" indent="-285750" algn="just" eaLnBrk="1" hangingPunct="1">
              <a:spcBef>
                <a:spcPct val="0"/>
              </a:spcBef>
            </a:pPr>
            <a:r>
              <a:rPr lang="ka-GE" altLang="en-US" sz="1500" b="1" dirty="0" smtClean="0">
                <a:solidFill>
                  <a:srgbClr val="003366"/>
                </a:solidFill>
              </a:rPr>
              <a:t>პასიური ზედამხედველობის სისტემაზე</a:t>
            </a:r>
          </a:p>
          <a:p>
            <a:pPr marL="285750" indent="-285750" algn="just" eaLnBrk="1" hangingPunct="1">
              <a:spcBef>
                <a:spcPct val="0"/>
              </a:spcBef>
            </a:pPr>
            <a:r>
              <a:rPr lang="ka-GE" altLang="en-US" sz="1500" b="1" dirty="0">
                <a:solidFill>
                  <a:srgbClr val="003366"/>
                </a:solidFill>
              </a:rPr>
              <a:t>აქტიური ზედამხედველობა ეპიდემიოლოგიური სიტუაციის შესაბამისად ხორციელდება</a:t>
            </a:r>
            <a:endParaRPr lang="ka-GE" altLang="en-US" sz="1500" b="1" dirty="0" smtClean="0">
              <a:solidFill>
                <a:srgbClr val="003366"/>
              </a:solidFill>
            </a:endParaRPr>
          </a:p>
          <a:p>
            <a:pPr marL="285750" indent="-285750" algn="just" eaLnBrk="1" hangingPunct="1">
              <a:spcBef>
                <a:spcPct val="0"/>
              </a:spcBef>
            </a:pPr>
            <a:endParaRPr lang="en-US" altLang="en-US" sz="1500" b="1" dirty="0">
              <a:solidFill>
                <a:srgbClr val="003366"/>
              </a:solidFill>
            </a:endParaRPr>
          </a:p>
        </p:txBody>
      </p:sp>
      <p:pic>
        <p:nvPicPr>
          <p:cNvPr id="9" name="Picture 8" descr="C:\Users\VET-lasha\Desktop\lasha_Eidss\EIDSS_1.JPG"/>
          <p:cNvPicPr>
            <a:picLocks noChangeAspect="1" noChangeArrowheads="1"/>
          </p:cNvPicPr>
          <p:nvPr/>
        </p:nvPicPr>
        <p:blipFill>
          <a:blip r:embed="rId4"/>
          <a:srcRect l="15005" t="10442" r="13631" b="6033"/>
          <a:stretch/>
        </p:blipFill>
        <p:spPr bwMode="auto">
          <a:xfrm>
            <a:off x="5556994" y="885447"/>
            <a:ext cx="3347864" cy="23646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12" name="Rectangle 2"/>
          <p:cNvSpPr>
            <a:spLocks noChangeArrowheads="1"/>
          </p:cNvSpPr>
          <p:nvPr/>
        </p:nvSpPr>
        <p:spPr bwMode="auto">
          <a:xfrm>
            <a:off x="80314" y="812727"/>
            <a:ext cx="5414119" cy="3339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1500" b="1" dirty="0">
                <a:solidFill>
                  <a:srgbClr val="A50021"/>
                </a:solidFill>
              </a:rPr>
              <a:t> </a:t>
            </a:r>
          </a:p>
          <a:p>
            <a:pPr algn="ctr" eaLnBrk="1" hangingPunct="1">
              <a:spcBef>
                <a:spcPct val="0"/>
              </a:spcBef>
              <a:buFontTx/>
              <a:buNone/>
            </a:pPr>
            <a:endParaRPr lang="ka-GE" altLang="en-US" sz="1500" b="1" dirty="0">
              <a:solidFill>
                <a:srgbClr val="A50021"/>
              </a:solidFill>
            </a:endParaRPr>
          </a:p>
          <a:p>
            <a:pPr algn="just" eaLnBrk="1" hangingPunct="1">
              <a:spcBef>
                <a:spcPct val="0"/>
              </a:spcBef>
              <a:buFontTx/>
              <a:buNone/>
            </a:pPr>
            <a:endParaRPr lang="ka-GE" altLang="en-US" sz="1500" b="1" dirty="0">
              <a:solidFill>
                <a:srgbClr val="003366"/>
              </a:solidFill>
            </a:endParaRPr>
          </a:p>
          <a:p>
            <a:pPr algn="just" eaLnBrk="1" hangingPunct="1">
              <a:spcBef>
                <a:spcPct val="0"/>
              </a:spcBef>
              <a:buFontTx/>
              <a:buNone/>
            </a:pPr>
            <a:r>
              <a:rPr lang="ka-GE" sz="1600" b="1" dirty="0" smtClean="0">
                <a:solidFill>
                  <a:srgbClr val="C00000"/>
                </a:solidFill>
              </a:rPr>
              <a:t> </a:t>
            </a:r>
            <a:endParaRPr lang="ka-GE" altLang="en-US" sz="1600" b="1" dirty="0">
              <a:solidFill>
                <a:srgbClr val="C00000"/>
              </a:solidFill>
            </a:endParaRPr>
          </a:p>
          <a:p>
            <a:pPr algn="just" eaLnBrk="1" hangingPunct="1">
              <a:spcBef>
                <a:spcPct val="0"/>
              </a:spcBef>
              <a:buFontTx/>
              <a:buNone/>
            </a:pPr>
            <a:endParaRPr lang="en-US" altLang="en-US" sz="1500" b="1" dirty="0">
              <a:solidFill>
                <a:srgbClr val="C00000"/>
              </a:solidFill>
            </a:endParaRPr>
          </a:p>
          <a:p>
            <a:pPr algn="just" eaLnBrk="1" hangingPunct="1">
              <a:spcBef>
                <a:spcPct val="0"/>
              </a:spcBef>
              <a:buNone/>
            </a:pPr>
            <a:r>
              <a:rPr lang="ka-GE" altLang="en-US" sz="1500" b="1" dirty="0">
                <a:solidFill>
                  <a:srgbClr val="003366"/>
                </a:solidFill>
              </a:rPr>
              <a:t>ჯანდაცვის </a:t>
            </a:r>
            <a:r>
              <a:rPr lang="ka-GE" altLang="en-US" sz="1500" b="1" dirty="0" smtClean="0">
                <a:solidFill>
                  <a:srgbClr val="003366"/>
                </a:solidFill>
              </a:rPr>
              <a:t>დაწესებულებები </a:t>
            </a:r>
            <a:r>
              <a:rPr lang="ka-GE" altLang="en-US" sz="1500" b="1" dirty="0">
                <a:solidFill>
                  <a:srgbClr val="003366"/>
                </a:solidFill>
              </a:rPr>
              <a:t>ადგილობრივ დონეზე </a:t>
            </a:r>
            <a:r>
              <a:rPr lang="ka-GE" altLang="en-US" sz="1500" b="1" dirty="0" smtClean="0">
                <a:solidFill>
                  <a:srgbClr val="003366"/>
                </a:solidFill>
              </a:rPr>
              <a:t>უგზავნიან შეტყობინებას რაიონული საზოგადოებრივი </a:t>
            </a:r>
            <a:r>
              <a:rPr lang="ka-GE" altLang="en-US" sz="1500" b="1" dirty="0">
                <a:solidFill>
                  <a:srgbClr val="003366"/>
                </a:solidFill>
              </a:rPr>
              <a:t>ჯანდაცვის </a:t>
            </a:r>
            <a:r>
              <a:rPr lang="ka-GE" altLang="en-US" sz="1500" b="1" dirty="0" smtClean="0">
                <a:solidFill>
                  <a:srgbClr val="003366"/>
                </a:solidFill>
              </a:rPr>
              <a:t>ცენტრის ეპიდემიოლოგს</a:t>
            </a:r>
          </a:p>
          <a:p>
            <a:pPr algn="just" eaLnBrk="1" hangingPunct="1">
              <a:spcBef>
                <a:spcPct val="0"/>
              </a:spcBef>
              <a:buNone/>
            </a:pPr>
            <a:endParaRPr lang="ka-GE" altLang="en-US" sz="1500" b="1" dirty="0">
              <a:solidFill>
                <a:srgbClr val="003366"/>
              </a:solidFill>
            </a:endParaRPr>
          </a:p>
          <a:p>
            <a:pPr algn="just" eaLnBrk="1" hangingPunct="1">
              <a:spcBef>
                <a:spcPct val="0"/>
              </a:spcBef>
              <a:buNone/>
            </a:pPr>
            <a:r>
              <a:rPr lang="en-US" altLang="en-US" sz="1500" b="1" dirty="0">
                <a:solidFill>
                  <a:srgbClr val="003366"/>
                </a:solidFill>
              </a:rPr>
              <a:t>PHC </a:t>
            </a:r>
            <a:r>
              <a:rPr lang="ka-GE" altLang="en-US" sz="1500" b="1" dirty="0">
                <a:solidFill>
                  <a:srgbClr val="003366"/>
                </a:solidFill>
              </a:rPr>
              <a:t>ეპიდემიოლოგი ატარებს </a:t>
            </a:r>
            <a:r>
              <a:rPr lang="ka-GE" altLang="en-US" sz="1500" b="1" dirty="0" smtClean="0">
                <a:solidFill>
                  <a:srgbClr val="003366"/>
                </a:solidFill>
              </a:rPr>
              <a:t>პირველად </a:t>
            </a:r>
            <a:r>
              <a:rPr lang="ka-GE" altLang="en-US" sz="1500" b="1" dirty="0" err="1" smtClean="0">
                <a:solidFill>
                  <a:srgbClr val="003366"/>
                </a:solidFill>
              </a:rPr>
              <a:t>ეპიდგამოკვლევას</a:t>
            </a:r>
            <a:r>
              <a:rPr lang="ka-GE" altLang="en-US" sz="1500" b="1" dirty="0" smtClean="0">
                <a:solidFill>
                  <a:srgbClr val="003366"/>
                </a:solidFill>
              </a:rPr>
              <a:t> </a:t>
            </a:r>
            <a:r>
              <a:rPr lang="ka-GE" altLang="en-US" sz="1500" b="1" dirty="0">
                <a:solidFill>
                  <a:srgbClr val="003366"/>
                </a:solidFill>
              </a:rPr>
              <a:t>და შეაქვს ინფორმაცია </a:t>
            </a:r>
            <a:r>
              <a:rPr lang="ka-GE" altLang="en-US" sz="1500" b="1" dirty="0" smtClean="0">
                <a:solidFill>
                  <a:srgbClr val="003366"/>
                </a:solidFill>
              </a:rPr>
              <a:t>დაავადებათა ზედამხედველობის ელექტრონულ ინტეგრირებულ სისტემაში </a:t>
            </a:r>
            <a:r>
              <a:rPr lang="ka-GE" altLang="en-US" sz="1500" b="1" dirty="0">
                <a:solidFill>
                  <a:srgbClr val="003366"/>
                </a:solidFill>
              </a:rPr>
              <a:t>(</a:t>
            </a:r>
            <a:r>
              <a:rPr lang="en-US" altLang="en-US" sz="1500" b="1" dirty="0">
                <a:solidFill>
                  <a:srgbClr val="003366"/>
                </a:solidFill>
              </a:rPr>
              <a:t>EIDSS)</a:t>
            </a:r>
            <a:endParaRPr lang="ka-GE" altLang="en-US" sz="1500" b="1" dirty="0">
              <a:solidFill>
                <a:srgbClr val="003366"/>
              </a:solidFill>
            </a:endParaRPr>
          </a:p>
          <a:p>
            <a:pPr marL="285750" indent="-285750" algn="just" eaLnBrk="1" hangingPunct="1">
              <a:spcBef>
                <a:spcPct val="0"/>
              </a:spcBef>
            </a:pPr>
            <a:endParaRPr lang="en-US" altLang="en-US" sz="1500" b="1" dirty="0">
              <a:solidFill>
                <a:srgbClr val="003366"/>
              </a:solidFill>
            </a:endParaRPr>
          </a:p>
        </p:txBody>
      </p:sp>
      <p:sp>
        <p:nvSpPr>
          <p:cNvPr id="13" name="Rectangle 2"/>
          <p:cNvSpPr>
            <a:spLocks noChangeArrowheads="1"/>
          </p:cNvSpPr>
          <p:nvPr/>
        </p:nvSpPr>
        <p:spPr bwMode="auto">
          <a:xfrm>
            <a:off x="142875" y="2965430"/>
            <a:ext cx="4812801" cy="3262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1500" b="1" dirty="0">
                <a:solidFill>
                  <a:srgbClr val="A50021"/>
                </a:solidFill>
              </a:rPr>
              <a:t> </a:t>
            </a:r>
          </a:p>
          <a:p>
            <a:pPr algn="ctr" eaLnBrk="1" hangingPunct="1">
              <a:spcBef>
                <a:spcPct val="0"/>
              </a:spcBef>
              <a:buFontTx/>
              <a:buNone/>
            </a:pPr>
            <a:endParaRPr lang="ka-GE" altLang="en-US" sz="1500" b="1" dirty="0">
              <a:solidFill>
                <a:srgbClr val="A50021"/>
              </a:solidFill>
            </a:endParaRPr>
          </a:p>
          <a:p>
            <a:pPr algn="just" eaLnBrk="1" hangingPunct="1">
              <a:spcBef>
                <a:spcPct val="0"/>
              </a:spcBef>
              <a:buFontTx/>
              <a:buNone/>
            </a:pPr>
            <a:endParaRPr lang="ka-GE" altLang="en-US" sz="1500" b="1" dirty="0">
              <a:solidFill>
                <a:srgbClr val="003366"/>
              </a:solidFill>
            </a:endParaRPr>
          </a:p>
          <a:p>
            <a:pPr algn="just" eaLnBrk="1" hangingPunct="1">
              <a:spcBef>
                <a:spcPct val="0"/>
              </a:spcBef>
              <a:buFontTx/>
              <a:buNone/>
            </a:pPr>
            <a:r>
              <a:rPr lang="ka-GE" sz="1600" b="1" dirty="0" smtClean="0">
                <a:solidFill>
                  <a:srgbClr val="C00000"/>
                </a:solidFill>
              </a:rPr>
              <a:t> </a:t>
            </a:r>
            <a:endParaRPr lang="ka-GE" altLang="en-US" sz="1600" b="1" dirty="0">
              <a:solidFill>
                <a:srgbClr val="C00000"/>
              </a:solidFill>
            </a:endParaRPr>
          </a:p>
          <a:p>
            <a:pPr algn="just" eaLnBrk="1" hangingPunct="1">
              <a:spcBef>
                <a:spcPct val="0"/>
              </a:spcBef>
              <a:buFontTx/>
              <a:buNone/>
            </a:pPr>
            <a:endParaRPr lang="en-US" altLang="en-US" sz="1500" b="1" dirty="0">
              <a:solidFill>
                <a:srgbClr val="C00000"/>
              </a:solidFill>
            </a:endParaRPr>
          </a:p>
          <a:p>
            <a:pPr algn="just" eaLnBrk="1" hangingPunct="1">
              <a:spcBef>
                <a:spcPct val="0"/>
              </a:spcBef>
              <a:buNone/>
            </a:pPr>
            <a:r>
              <a:rPr lang="ka-GE" altLang="en-US" sz="1500" b="1" dirty="0" smtClean="0">
                <a:solidFill>
                  <a:srgbClr val="003366"/>
                </a:solidFill>
              </a:rPr>
              <a:t>2013 წელს შეიქმნა „ერთიანი ჯანმრთელობის გუნდი“ – ცხოველთა ჯანმრთელობის პროგრამის ეროვნული მმართველი ჯგუფი:</a:t>
            </a:r>
          </a:p>
          <a:p>
            <a:pPr marL="1028700" lvl="1" algn="just" eaLnBrk="1" hangingPunct="1">
              <a:spcBef>
                <a:spcPct val="0"/>
              </a:spcBef>
            </a:pPr>
            <a:r>
              <a:rPr lang="ka-GE" altLang="en-US" sz="1400" b="1" dirty="0">
                <a:solidFill>
                  <a:srgbClr val="003366"/>
                </a:solidFill>
              </a:rPr>
              <a:t>სურსათის ეროვნული </a:t>
            </a:r>
            <a:r>
              <a:rPr lang="ka-GE" altLang="en-US" sz="1400" b="1" dirty="0" smtClean="0">
                <a:solidFill>
                  <a:srgbClr val="003366"/>
                </a:solidFill>
              </a:rPr>
              <a:t>სააგენტო</a:t>
            </a:r>
          </a:p>
          <a:p>
            <a:pPr marL="1028700" lvl="1" algn="just" eaLnBrk="1" hangingPunct="1">
              <a:spcBef>
                <a:spcPct val="0"/>
              </a:spcBef>
            </a:pPr>
            <a:r>
              <a:rPr lang="ka-GE" altLang="en-US" sz="1400" b="1" dirty="0">
                <a:solidFill>
                  <a:srgbClr val="003366"/>
                </a:solidFill>
              </a:rPr>
              <a:t>სოფლის მეურნეობის სამინისტროს </a:t>
            </a:r>
            <a:r>
              <a:rPr lang="ka-GE" altLang="en-US" sz="1400" b="1" dirty="0" smtClean="0">
                <a:solidFill>
                  <a:srgbClr val="003366"/>
                </a:solidFill>
              </a:rPr>
              <a:t>ლაბორატორია</a:t>
            </a:r>
          </a:p>
          <a:p>
            <a:pPr marL="1028700" lvl="1" algn="just" eaLnBrk="1" hangingPunct="1">
              <a:spcBef>
                <a:spcPct val="0"/>
              </a:spcBef>
            </a:pPr>
            <a:r>
              <a:rPr lang="ka-GE" altLang="en-US" sz="1400" b="1" dirty="0" err="1" smtClean="0">
                <a:solidFill>
                  <a:srgbClr val="003366"/>
                </a:solidFill>
              </a:rPr>
              <a:t>დკსჯეც</a:t>
            </a:r>
            <a:endParaRPr lang="ka-GE" altLang="en-US" sz="1400" b="1" dirty="0" smtClean="0">
              <a:solidFill>
                <a:srgbClr val="003366"/>
              </a:solidFill>
            </a:endParaRPr>
          </a:p>
          <a:p>
            <a:pPr marL="1028700" lvl="1" algn="just" eaLnBrk="1" hangingPunct="1">
              <a:spcBef>
                <a:spcPct val="0"/>
              </a:spcBef>
            </a:pPr>
            <a:r>
              <a:rPr lang="ka-GE" altLang="en-US" sz="1400" b="1" dirty="0" smtClean="0">
                <a:solidFill>
                  <a:srgbClr val="003366"/>
                </a:solidFill>
              </a:rPr>
              <a:t>საერთაშორისო სააგენტოები</a:t>
            </a:r>
            <a:endParaRPr lang="ka-GE" altLang="en-US" sz="1400" b="1" dirty="0">
              <a:solidFill>
                <a:srgbClr val="003366"/>
              </a:solidFill>
            </a:endParaRPr>
          </a:p>
          <a:p>
            <a:pPr marL="285750" indent="-285750" algn="just" eaLnBrk="1" hangingPunct="1">
              <a:spcBef>
                <a:spcPct val="0"/>
              </a:spcBef>
            </a:pPr>
            <a:endParaRPr lang="en-US" altLang="en-US" sz="1500" b="1" dirty="0">
              <a:solidFill>
                <a:srgbClr val="003366"/>
              </a:solidFill>
            </a:endParaRPr>
          </a:p>
        </p:txBody>
      </p:sp>
      <p:pic>
        <p:nvPicPr>
          <p:cNvPr id="3" name="Picture 2"/>
          <p:cNvPicPr>
            <a:picLocks noChangeAspect="1"/>
          </p:cNvPicPr>
          <p:nvPr/>
        </p:nvPicPr>
        <p:blipFill>
          <a:blip r:embed="rId5"/>
          <a:stretch>
            <a:fillRect/>
          </a:stretch>
        </p:blipFill>
        <p:spPr>
          <a:xfrm>
            <a:off x="4955676" y="3823493"/>
            <a:ext cx="4043057" cy="2304257"/>
          </a:xfrm>
          <a:prstGeom prst="rect">
            <a:avLst/>
          </a:prstGeom>
        </p:spPr>
      </p:pic>
    </p:spTree>
    <p:extLst>
      <p:ext uri="{BB962C8B-B14F-4D97-AF65-F5344CB8AC3E}">
        <p14:creationId xmlns:p14="http://schemas.microsoft.com/office/powerpoint/2010/main" val="420753217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7" name="Rectangle 2"/>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16388" name="Rectangle 3"/>
          <p:cNvSpPr>
            <a:spLocks noChangeArrowheads="1"/>
          </p:cNvSpPr>
          <p:nvPr/>
        </p:nvSpPr>
        <p:spPr bwMode="auto">
          <a:xfrm>
            <a:off x="1258888" y="6237288"/>
            <a:ext cx="46085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ka-GE" altLang="en-US" sz="1400" b="1">
                <a:solidFill>
                  <a:srgbClr val="FFFFFF"/>
                </a:solidFill>
              </a:rPr>
              <a:t>დაავადებათა კონტროლისა და საზოგადოებრივი ჯანმრთელობის ეროვნული ცენტრი</a:t>
            </a:r>
            <a:endParaRPr lang="ru-RU" altLang="en-US" sz="1400" b="1">
              <a:solidFill>
                <a:srgbClr val="FFFFFF"/>
              </a:solidFill>
            </a:endParaRPr>
          </a:p>
        </p:txBody>
      </p:sp>
      <p:pic>
        <p:nvPicPr>
          <p:cNvPr id="16389" name="Picture 1030"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6165850"/>
            <a:ext cx="90011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 Box 5"/>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rgbClr val="FFFFFF"/>
                </a:solidFill>
              </a:rPr>
              <a:t>www.ncdc.ge</a:t>
            </a:r>
            <a:endParaRPr lang="ru-RU" altLang="en-US" sz="1800">
              <a:solidFill>
                <a:srgbClr val="FFFFFF"/>
              </a:solidFill>
            </a:endParaRPr>
          </a:p>
        </p:txBody>
      </p:sp>
      <p:sp>
        <p:nvSpPr>
          <p:cNvPr id="16391" name="Rectangle 2"/>
          <p:cNvSpPr>
            <a:spLocks noChangeArrowheads="1"/>
          </p:cNvSpPr>
          <p:nvPr/>
        </p:nvSpPr>
        <p:spPr bwMode="auto">
          <a:xfrm>
            <a:off x="123087" y="108938"/>
            <a:ext cx="9144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2400" b="1" dirty="0">
                <a:solidFill>
                  <a:srgbClr val="A50021"/>
                </a:solidFill>
              </a:rPr>
              <a:t>გადამდებ დაავადებებზე </a:t>
            </a:r>
            <a:r>
              <a:rPr lang="en-US" altLang="en-US" sz="2400" b="1" dirty="0">
                <a:solidFill>
                  <a:srgbClr val="A50021"/>
                </a:solidFill>
              </a:rPr>
              <a:t> </a:t>
            </a:r>
            <a:r>
              <a:rPr lang="ka-GE" altLang="en-US" sz="2400" b="1" dirty="0">
                <a:solidFill>
                  <a:srgbClr val="A50021"/>
                </a:solidFill>
              </a:rPr>
              <a:t>ეპიდზედამხედველობა</a:t>
            </a:r>
            <a:r>
              <a:rPr lang="en-US" altLang="en-US" sz="2400" b="1" dirty="0">
                <a:solidFill>
                  <a:srgbClr val="A50021"/>
                </a:solidFill>
              </a:rPr>
              <a:t> </a:t>
            </a:r>
            <a:r>
              <a:rPr lang="en-US" altLang="en-US" sz="2400" b="1" dirty="0" smtClean="0">
                <a:solidFill>
                  <a:srgbClr val="A50021"/>
                </a:solidFill>
              </a:rPr>
              <a:t> </a:t>
            </a:r>
            <a:endParaRPr lang="ka-GE" altLang="en-US" sz="2400" b="1" dirty="0">
              <a:solidFill>
                <a:srgbClr val="A50021"/>
              </a:solidFill>
            </a:endParaRPr>
          </a:p>
          <a:p>
            <a:pPr algn="ctr" eaLnBrk="1" hangingPunct="1">
              <a:spcBef>
                <a:spcPct val="0"/>
              </a:spcBef>
              <a:buFontTx/>
              <a:buNone/>
            </a:pPr>
            <a:endParaRPr lang="ka-GE" altLang="en-US" sz="1000" b="1" dirty="0">
              <a:solidFill>
                <a:srgbClr val="A50021"/>
              </a:solidFill>
            </a:endParaRPr>
          </a:p>
        </p:txBody>
      </p:sp>
      <p:sp>
        <p:nvSpPr>
          <p:cNvPr id="16392" name="Rectangle 3"/>
          <p:cNvSpPr>
            <a:spLocks noChangeArrowheads="1"/>
          </p:cNvSpPr>
          <p:nvPr/>
        </p:nvSpPr>
        <p:spPr bwMode="auto">
          <a:xfrm>
            <a:off x="3203848" y="3068960"/>
            <a:ext cx="871378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pPr>
            <a:endParaRPr lang="ka-GE" altLang="en-US" sz="1800" b="1">
              <a:solidFill>
                <a:srgbClr val="003366"/>
              </a:solidFill>
            </a:endParaRPr>
          </a:p>
          <a:p>
            <a:pPr eaLnBrk="1" hangingPunct="1">
              <a:spcBef>
                <a:spcPct val="0"/>
              </a:spcBef>
              <a:buFontTx/>
              <a:buNone/>
            </a:pPr>
            <a:endParaRPr lang="ka-GE" altLang="en-US" sz="1800" b="1">
              <a:solidFill>
                <a:srgbClr val="003366"/>
              </a:solidFill>
            </a:endParaRPr>
          </a:p>
          <a:p>
            <a:pPr lvl="1" eaLnBrk="1" hangingPunct="1">
              <a:spcBef>
                <a:spcPct val="0"/>
              </a:spcBef>
              <a:buFont typeface="Wingdings" panose="05000000000000000000" pitchFamily="2" charset="2"/>
              <a:buNone/>
            </a:pPr>
            <a:r>
              <a:rPr lang="ka-GE" altLang="en-US" sz="1800" b="1">
                <a:solidFill>
                  <a:srgbClr val="003366"/>
                </a:solidFill>
              </a:rPr>
              <a:t>  </a:t>
            </a:r>
            <a:endParaRPr lang="ru-RU" altLang="en-US" sz="1800" b="1">
              <a:solidFill>
                <a:srgbClr val="003366"/>
              </a:solidFill>
            </a:endParaRPr>
          </a:p>
        </p:txBody>
      </p:sp>
      <p:sp>
        <p:nvSpPr>
          <p:cNvPr id="11" name="Rectangle 2"/>
          <p:cNvSpPr>
            <a:spLocks noChangeArrowheads="1"/>
          </p:cNvSpPr>
          <p:nvPr/>
        </p:nvSpPr>
        <p:spPr bwMode="auto">
          <a:xfrm>
            <a:off x="347110" y="2579399"/>
            <a:ext cx="8569896" cy="1554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1500" b="1" dirty="0">
                <a:solidFill>
                  <a:srgbClr val="A50021"/>
                </a:solidFill>
              </a:rPr>
              <a:t> </a:t>
            </a:r>
          </a:p>
          <a:p>
            <a:pPr algn="ctr" eaLnBrk="1" hangingPunct="1">
              <a:spcBef>
                <a:spcPct val="0"/>
              </a:spcBef>
              <a:buFontTx/>
              <a:buNone/>
            </a:pPr>
            <a:endParaRPr lang="ka-GE" altLang="en-US" sz="1500" b="1" dirty="0">
              <a:solidFill>
                <a:srgbClr val="A50021"/>
              </a:solidFill>
            </a:endParaRPr>
          </a:p>
          <a:p>
            <a:pPr algn="just" eaLnBrk="1" hangingPunct="1">
              <a:spcBef>
                <a:spcPct val="0"/>
              </a:spcBef>
              <a:buFontTx/>
              <a:buNone/>
            </a:pPr>
            <a:endParaRPr lang="ka-GE" altLang="en-US" sz="1500" b="1" dirty="0">
              <a:solidFill>
                <a:srgbClr val="003366"/>
              </a:solidFill>
            </a:endParaRPr>
          </a:p>
          <a:p>
            <a:pPr algn="just" eaLnBrk="1" hangingPunct="1">
              <a:spcBef>
                <a:spcPct val="0"/>
              </a:spcBef>
              <a:buFontTx/>
              <a:buNone/>
            </a:pPr>
            <a:r>
              <a:rPr lang="ka-GE" sz="1600" b="1" dirty="0" smtClean="0">
                <a:solidFill>
                  <a:srgbClr val="C00000"/>
                </a:solidFill>
              </a:rPr>
              <a:t> </a:t>
            </a:r>
            <a:endParaRPr lang="ka-GE" altLang="en-US" sz="1500" b="1" dirty="0">
              <a:solidFill>
                <a:srgbClr val="003366"/>
              </a:solidFill>
            </a:endParaRPr>
          </a:p>
          <a:p>
            <a:pPr algn="just" eaLnBrk="1" hangingPunct="1">
              <a:spcBef>
                <a:spcPct val="0"/>
              </a:spcBef>
              <a:buFontTx/>
              <a:buNone/>
            </a:pPr>
            <a:endParaRPr lang="ka-GE" altLang="en-US" sz="1700" b="1" dirty="0">
              <a:solidFill>
                <a:srgbClr val="003366"/>
              </a:solidFill>
            </a:endParaRPr>
          </a:p>
          <a:p>
            <a:pPr algn="just" eaLnBrk="1" hangingPunct="1">
              <a:spcBef>
                <a:spcPct val="0"/>
              </a:spcBef>
              <a:buFontTx/>
              <a:buNone/>
            </a:pPr>
            <a:r>
              <a:rPr lang="ka-GE" altLang="en-US" sz="1700" b="1" dirty="0">
                <a:solidFill>
                  <a:srgbClr val="003366"/>
                </a:solidFill>
              </a:rPr>
              <a:t> </a:t>
            </a:r>
            <a:endParaRPr lang="ka-GE" altLang="en-US" sz="1700" b="1" dirty="0">
              <a:solidFill>
                <a:srgbClr val="C00000"/>
              </a:solidFill>
            </a:endParaRPr>
          </a:p>
        </p:txBody>
      </p:sp>
      <p:sp>
        <p:nvSpPr>
          <p:cNvPr id="2" name="Rectangle 1"/>
          <p:cNvSpPr/>
          <p:nvPr/>
        </p:nvSpPr>
        <p:spPr>
          <a:xfrm>
            <a:off x="1439642" y="557161"/>
            <a:ext cx="6510890" cy="1006750"/>
          </a:xfrm>
          <a:prstGeom prst="rect">
            <a:avLst/>
          </a:prstGeom>
        </p:spPr>
        <p:txBody>
          <a:bodyPr wrap="square">
            <a:spAutoFit/>
          </a:bodyPr>
          <a:lstStyle/>
          <a:p>
            <a:pPr algn="ctr">
              <a:lnSpc>
                <a:spcPct val="107000"/>
              </a:lnSpc>
              <a:spcAft>
                <a:spcPts val="800"/>
              </a:spcAft>
            </a:pPr>
            <a:r>
              <a:rPr lang="ka-GE" sz="1400" b="1" dirty="0" err="1">
                <a:solidFill>
                  <a:srgbClr val="C00000"/>
                </a:solidFill>
                <a:latin typeface="Sylfaen" panose="010A0502050306030303" pitchFamily="18" charset="0"/>
                <a:ea typeface="Times New Roman" panose="02020603050405020304" pitchFamily="18" charset="0"/>
                <a:cs typeface="Times New Roman" panose="02020603050405020304" pitchFamily="18" charset="0"/>
              </a:rPr>
              <a:t>გრიპისმაგვარი</a:t>
            </a:r>
            <a:r>
              <a:rPr lang="ka-GE" sz="1400" b="1" dirty="0">
                <a:solidFill>
                  <a:srgbClr val="C00000"/>
                </a:solidFill>
                <a:latin typeface="Calibri Light" panose="020F0302020204030204" pitchFamily="34" charset="0"/>
                <a:ea typeface="Times New Roman" panose="02020603050405020304" pitchFamily="18" charset="0"/>
                <a:cs typeface="Times New Roman" panose="02020603050405020304" pitchFamily="18" charset="0"/>
              </a:rPr>
              <a:t> </a:t>
            </a:r>
            <a:r>
              <a:rPr lang="ka-GE" sz="1400" b="1" dirty="0">
                <a:solidFill>
                  <a:srgbClr val="C00000"/>
                </a:solidFill>
                <a:latin typeface="Sylfaen" panose="010A0502050306030303" pitchFamily="18" charset="0"/>
                <a:ea typeface="Times New Roman" panose="02020603050405020304" pitchFamily="18" charset="0"/>
                <a:cs typeface="Times New Roman" panose="02020603050405020304" pitchFamily="18" charset="0"/>
              </a:rPr>
              <a:t>დაავადებებისა</a:t>
            </a:r>
            <a:r>
              <a:rPr lang="ka-GE" sz="1400" b="1" dirty="0">
                <a:solidFill>
                  <a:srgbClr val="C00000"/>
                </a:solidFill>
                <a:latin typeface="Calibri Light" panose="020F0302020204030204" pitchFamily="34" charset="0"/>
                <a:ea typeface="Times New Roman" panose="02020603050405020304" pitchFamily="18" charset="0"/>
                <a:cs typeface="Times New Roman" panose="02020603050405020304" pitchFamily="18" charset="0"/>
              </a:rPr>
              <a:t> (</a:t>
            </a:r>
            <a:r>
              <a:rPr lang="en-US" sz="1400" b="1" dirty="0">
                <a:solidFill>
                  <a:srgbClr val="C00000"/>
                </a:solidFill>
                <a:latin typeface="Calibri Light" panose="020F0302020204030204" pitchFamily="34" charset="0"/>
                <a:ea typeface="Times New Roman" panose="02020603050405020304" pitchFamily="18" charset="0"/>
                <a:cs typeface="Times New Roman" panose="02020603050405020304" pitchFamily="18" charset="0"/>
              </a:rPr>
              <a:t>ILI) </a:t>
            </a:r>
            <a:r>
              <a:rPr lang="ka-GE" sz="1400" b="1" dirty="0">
                <a:solidFill>
                  <a:srgbClr val="C00000"/>
                </a:solidFill>
                <a:latin typeface="Sylfaen" panose="010A0502050306030303" pitchFamily="18" charset="0"/>
                <a:ea typeface="Times New Roman" panose="02020603050405020304" pitchFamily="18" charset="0"/>
                <a:cs typeface="Times New Roman" panose="02020603050405020304" pitchFamily="18" charset="0"/>
              </a:rPr>
              <a:t>და</a:t>
            </a:r>
            <a:r>
              <a:rPr lang="ka-GE" sz="1400" b="1" dirty="0">
                <a:solidFill>
                  <a:srgbClr val="C00000"/>
                </a:solidFill>
                <a:latin typeface="Calibri Light" panose="020F0302020204030204" pitchFamily="34" charset="0"/>
                <a:ea typeface="Times New Roman" panose="02020603050405020304" pitchFamily="18" charset="0"/>
                <a:cs typeface="Times New Roman" panose="02020603050405020304" pitchFamily="18" charset="0"/>
              </a:rPr>
              <a:t> </a:t>
            </a:r>
            <a:r>
              <a:rPr lang="ka-GE" sz="1400" b="1" dirty="0">
                <a:solidFill>
                  <a:srgbClr val="C00000"/>
                </a:solidFill>
                <a:latin typeface="Sylfaen" panose="010A0502050306030303" pitchFamily="18" charset="0"/>
                <a:ea typeface="Times New Roman" panose="02020603050405020304" pitchFamily="18" charset="0"/>
                <a:cs typeface="Times New Roman" panose="02020603050405020304" pitchFamily="18" charset="0"/>
              </a:rPr>
              <a:t>მძიმე</a:t>
            </a:r>
            <a:r>
              <a:rPr lang="ka-GE" sz="1400" b="1" dirty="0">
                <a:solidFill>
                  <a:srgbClr val="C00000"/>
                </a:solidFill>
                <a:latin typeface="Calibri Light" panose="020F0302020204030204" pitchFamily="34" charset="0"/>
                <a:ea typeface="Times New Roman" panose="02020603050405020304" pitchFamily="18" charset="0"/>
                <a:cs typeface="Times New Roman" panose="02020603050405020304" pitchFamily="18" charset="0"/>
              </a:rPr>
              <a:t> </a:t>
            </a:r>
            <a:r>
              <a:rPr lang="ka-GE" sz="1400" b="1" dirty="0">
                <a:solidFill>
                  <a:srgbClr val="C00000"/>
                </a:solidFill>
                <a:latin typeface="Sylfaen" panose="010A0502050306030303" pitchFamily="18" charset="0"/>
                <a:ea typeface="Times New Roman" panose="02020603050405020304" pitchFamily="18" charset="0"/>
                <a:cs typeface="Times New Roman" panose="02020603050405020304" pitchFamily="18" charset="0"/>
              </a:rPr>
              <a:t>მწვავე</a:t>
            </a:r>
            <a:r>
              <a:rPr lang="ka-GE" sz="1400" b="1" dirty="0">
                <a:solidFill>
                  <a:srgbClr val="C00000"/>
                </a:solidFill>
                <a:latin typeface="Calibri Light" panose="020F0302020204030204" pitchFamily="34" charset="0"/>
                <a:ea typeface="Times New Roman" panose="02020603050405020304" pitchFamily="18" charset="0"/>
                <a:cs typeface="Times New Roman" panose="02020603050405020304" pitchFamily="18" charset="0"/>
              </a:rPr>
              <a:t> </a:t>
            </a:r>
            <a:r>
              <a:rPr lang="ka-GE" sz="1400" b="1" dirty="0">
                <a:solidFill>
                  <a:srgbClr val="C00000"/>
                </a:solidFill>
                <a:latin typeface="Sylfaen" panose="010A0502050306030303" pitchFamily="18" charset="0"/>
                <a:ea typeface="Times New Roman" panose="02020603050405020304" pitchFamily="18" charset="0"/>
                <a:cs typeface="Times New Roman" panose="02020603050405020304" pitchFamily="18" charset="0"/>
              </a:rPr>
              <a:t>რესპირატორული</a:t>
            </a:r>
            <a:r>
              <a:rPr lang="ka-GE" sz="1400" b="1" dirty="0">
                <a:solidFill>
                  <a:srgbClr val="C00000"/>
                </a:solidFill>
                <a:latin typeface="Calibri Light" panose="020F0302020204030204" pitchFamily="34" charset="0"/>
                <a:ea typeface="Times New Roman" panose="02020603050405020304" pitchFamily="18" charset="0"/>
                <a:cs typeface="Times New Roman" panose="02020603050405020304" pitchFamily="18" charset="0"/>
              </a:rPr>
              <a:t> </a:t>
            </a:r>
            <a:r>
              <a:rPr lang="ka-GE" sz="1400" b="1" dirty="0">
                <a:solidFill>
                  <a:srgbClr val="C00000"/>
                </a:solidFill>
                <a:latin typeface="Sylfaen" panose="010A0502050306030303" pitchFamily="18" charset="0"/>
                <a:ea typeface="Times New Roman" panose="02020603050405020304" pitchFamily="18" charset="0"/>
                <a:cs typeface="Times New Roman" panose="02020603050405020304" pitchFamily="18" charset="0"/>
              </a:rPr>
              <a:t>ინფექციები</a:t>
            </a:r>
            <a:r>
              <a:rPr lang="ka-GE" sz="1400" b="1" dirty="0">
                <a:solidFill>
                  <a:srgbClr val="C00000"/>
                </a:solidFill>
                <a:latin typeface="Calibri Light" panose="020F0302020204030204" pitchFamily="34" charset="0"/>
                <a:ea typeface="Times New Roman" panose="02020603050405020304" pitchFamily="18" charset="0"/>
                <a:cs typeface="Times New Roman" panose="02020603050405020304" pitchFamily="18" charset="0"/>
              </a:rPr>
              <a:t> </a:t>
            </a:r>
            <a:r>
              <a:rPr lang="en-US" sz="1400" b="1" dirty="0">
                <a:solidFill>
                  <a:srgbClr val="C00000"/>
                </a:solidFill>
                <a:latin typeface="Calibri Light" panose="020F0302020204030204" pitchFamily="34" charset="0"/>
                <a:ea typeface="Times New Roman" panose="02020603050405020304" pitchFamily="18" charset="0"/>
                <a:cs typeface="Times New Roman" panose="02020603050405020304" pitchFamily="18" charset="0"/>
              </a:rPr>
              <a:t>(SARI) </a:t>
            </a:r>
            <a:r>
              <a:rPr lang="ka-GE" sz="1400" b="1" dirty="0">
                <a:solidFill>
                  <a:srgbClr val="C00000"/>
                </a:solidFill>
                <a:latin typeface="Calibri Light" panose="020F0302020204030204" pitchFamily="34" charset="0"/>
                <a:ea typeface="Times New Roman" panose="02020603050405020304" pitchFamily="18" charset="0"/>
                <a:cs typeface="Times New Roman" panose="02020603050405020304" pitchFamily="18" charset="0"/>
              </a:rPr>
              <a:t>201</a:t>
            </a:r>
            <a:r>
              <a:rPr lang="en-US" sz="1400" b="1" dirty="0">
                <a:solidFill>
                  <a:srgbClr val="C00000"/>
                </a:solidFill>
                <a:latin typeface="Calibri Light" panose="020F0302020204030204" pitchFamily="34" charset="0"/>
                <a:ea typeface="Times New Roman" panose="02020603050405020304" pitchFamily="18" charset="0"/>
                <a:cs typeface="Times New Roman" panose="02020603050405020304" pitchFamily="18" charset="0"/>
              </a:rPr>
              <a:t>7-19  </a:t>
            </a:r>
            <a:r>
              <a:rPr lang="ka-GE" sz="1400" b="1" dirty="0">
                <a:solidFill>
                  <a:srgbClr val="C00000"/>
                </a:solidFill>
                <a:latin typeface="Sylfaen" panose="010A0502050306030303" pitchFamily="18" charset="0"/>
                <a:ea typeface="Times New Roman" panose="02020603050405020304" pitchFamily="18" charset="0"/>
                <a:cs typeface="Times New Roman" panose="02020603050405020304" pitchFamily="18" charset="0"/>
              </a:rPr>
              <a:t>წლების</a:t>
            </a:r>
            <a:r>
              <a:rPr lang="ka-GE" sz="1400" b="1" dirty="0">
                <a:solidFill>
                  <a:srgbClr val="C00000"/>
                </a:solidFill>
                <a:latin typeface="Calibri Light" panose="020F0302020204030204" pitchFamily="34" charset="0"/>
                <a:ea typeface="Times New Roman" panose="02020603050405020304" pitchFamily="18" charset="0"/>
                <a:cs typeface="Times New Roman" panose="02020603050405020304" pitchFamily="18" charset="0"/>
              </a:rPr>
              <a:t> </a:t>
            </a:r>
            <a:r>
              <a:rPr lang="ka-GE" sz="1400" b="1" dirty="0" err="1">
                <a:solidFill>
                  <a:srgbClr val="C00000"/>
                </a:solidFill>
                <a:latin typeface="Sylfaen" panose="010A0502050306030303" pitchFamily="18" charset="0"/>
                <a:ea typeface="Times New Roman" panose="02020603050405020304" pitchFamily="18" charset="0"/>
                <a:cs typeface="Times New Roman" panose="02020603050405020304" pitchFamily="18" charset="0"/>
              </a:rPr>
              <a:t>სეზონთაშორისი</a:t>
            </a:r>
            <a:r>
              <a:rPr lang="ka-GE" sz="1400" b="1" dirty="0">
                <a:solidFill>
                  <a:srgbClr val="C00000"/>
                </a:solidFill>
                <a:latin typeface="Calibri Light" panose="020F0302020204030204" pitchFamily="34" charset="0"/>
                <a:ea typeface="Times New Roman" panose="02020603050405020304" pitchFamily="18" charset="0"/>
                <a:cs typeface="Times New Roman" panose="02020603050405020304" pitchFamily="18" charset="0"/>
              </a:rPr>
              <a:t> </a:t>
            </a:r>
            <a:r>
              <a:rPr lang="ka-GE" sz="1400" b="1" dirty="0">
                <a:solidFill>
                  <a:srgbClr val="C00000"/>
                </a:solidFill>
                <a:latin typeface="Sylfaen" panose="010A0502050306030303" pitchFamily="18" charset="0"/>
                <a:ea typeface="Times New Roman" panose="02020603050405020304" pitchFamily="18" charset="0"/>
                <a:cs typeface="Times New Roman" panose="02020603050405020304" pitchFamily="18" charset="0"/>
              </a:rPr>
              <a:t>მონაცემები</a:t>
            </a:r>
            <a:r>
              <a:rPr lang="ka-GE" sz="1400" b="1" dirty="0">
                <a:solidFill>
                  <a:srgbClr val="C00000"/>
                </a:solidFill>
                <a:latin typeface="Calibri Light" panose="020F0302020204030204" pitchFamily="34" charset="0"/>
                <a:ea typeface="Times New Roman" panose="02020603050405020304" pitchFamily="18" charset="0"/>
                <a:cs typeface="Times New Roman" panose="02020603050405020304" pitchFamily="18" charset="0"/>
              </a:rPr>
              <a:t> </a:t>
            </a:r>
            <a:r>
              <a:rPr lang="ka-GE" sz="1400" b="1" dirty="0">
                <a:solidFill>
                  <a:srgbClr val="C00000"/>
                </a:solidFill>
                <a:latin typeface="Sylfaen" panose="010A0502050306030303" pitchFamily="18" charset="0"/>
                <a:ea typeface="Times New Roman" panose="02020603050405020304" pitchFamily="18" charset="0"/>
                <a:cs typeface="Times New Roman" panose="02020603050405020304" pitchFamily="18" charset="0"/>
              </a:rPr>
              <a:t>საყრდენი</a:t>
            </a:r>
            <a:r>
              <a:rPr lang="ka-GE" sz="1400" b="1" dirty="0">
                <a:solidFill>
                  <a:srgbClr val="C00000"/>
                </a:solidFill>
                <a:latin typeface="Calibri Light" panose="020F0302020204030204" pitchFamily="34" charset="0"/>
                <a:ea typeface="Times New Roman" panose="02020603050405020304" pitchFamily="18" charset="0"/>
                <a:cs typeface="Times New Roman" panose="02020603050405020304" pitchFamily="18" charset="0"/>
              </a:rPr>
              <a:t> </a:t>
            </a:r>
            <a:r>
              <a:rPr lang="ka-GE" sz="1400" b="1" dirty="0">
                <a:solidFill>
                  <a:srgbClr val="C00000"/>
                </a:solidFill>
                <a:latin typeface="Sylfaen" panose="010A0502050306030303" pitchFamily="18" charset="0"/>
                <a:ea typeface="Times New Roman" panose="02020603050405020304" pitchFamily="18" charset="0"/>
                <a:cs typeface="Times New Roman" panose="02020603050405020304" pitchFamily="18" charset="0"/>
              </a:rPr>
              <a:t>ბაზების</a:t>
            </a:r>
            <a:r>
              <a:rPr lang="ka-GE" sz="1400" b="1" dirty="0">
                <a:solidFill>
                  <a:srgbClr val="C00000"/>
                </a:solidFill>
                <a:latin typeface="Calibri Light" panose="020F0302020204030204" pitchFamily="34" charset="0"/>
                <a:ea typeface="Times New Roman" panose="02020603050405020304" pitchFamily="18" charset="0"/>
                <a:cs typeface="Times New Roman" panose="02020603050405020304" pitchFamily="18" charset="0"/>
              </a:rPr>
              <a:t> </a:t>
            </a:r>
            <a:r>
              <a:rPr lang="ka-GE" sz="1400" b="1" dirty="0">
                <a:solidFill>
                  <a:srgbClr val="C00000"/>
                </a:solidFill>
                <a:latin typeface="Sylfaen" panose="010A0502050306030303" pitchFamily="18" charset="0"/>
                <a:ea typeface="Times New Roman" panose="02020603050405020304" pitchFamily="18" charset="0"/>
                <a:cs typeface="Times New Roman" panose="02020603050405020304" pitchFamily="18" charset="0"/>
              </a:rPr>
              <a:t>მიხედვით</a:t>
            </a:r>
            <a:r>
              <a:rPr lang="ka-GE" sz="1400" b="1" dirty="0">
                <a:solidFill>
                  <a:srgbClr val="C00000"/>
                </a:solidFill>
                <a:latin typeface="Calibri Light" panose="020F0302020204030204" pitchFamily="34" charset="0"/>
                <a:ea typeface="Times New Roman" panose="02020603050405020304" pitchFamily="18" charset="0"/>
                <a:cs typeface="Times New Roman" panose="02020603050405020304" pitchFamily="18" charset="0"/>
              </a:rPr>
              <a:t>***. </a:t>
            </a:r>
            <a:r>
              <a:rPr lang="en-US" sz="1400" b="1" dirty="0">
                <a:solidFill>
                  <a:srgbClr val="C00000"/>
                </a:solidFill>
                <a:latin typeface="Calibri Light" panose="020F0302020204030204" pitchFamily="34" charset="0"/>
                <a:ea typeface="Times New Roman" panose="02020603050405020304" pitchFamily="18" charset="0"/>
                <a:cs typeface="Times New Roman" panose="02020603050405020304" pitchFamily="18" charset="0"/>
              </a:rPr>
              <a:t>(</a:t>
            </a:r>
            <a:r>
              <a:rPr lang="ka-GE" sz="1400" b="1" dirty="0">
                <a:solidFill>
                  <a:srgbClr val="C00000"/>
                </a:solidFill>
                <a:latin typeface="Sylfaen" panose="010A0502050306030303" pitchFamily="18" charset="0"/>
                <a:ea typeface="Times New Roman" panose="02020603050405020304" pitchFamily="18" charset="0"/>
                <a:cs typeface="Times New Roman" panose="02020603050405020304" pitchFamily="18" charset="0"/>
              </a:rPr>
              <a:t>სვეტებით</a:t>
            </a:r>
            <a:r>
              <a:rPr lang="ka-GE" sz="1400" b="1" dirty="0">
                <a:solidFill>
                  <a:srgbClr val="C00000"/>
                </a:solidFill>
                <a:latin typeface="Calibri Light" panose="020F0302020204030204" pitchFamily="34" charset="0"/>
                <a:ea typeface="Times New Roman" panose="02020603050405020304" pitchFamily="18" charset="0"/>
                <a:cs typeface="Times New Roman" panose="02020603050405020304" pitchFamily="18" charset="0"/>
              </a:rPr>
              <a:t> </a:t>
            </a:r>
            <a:r>
              <a:rPr lang="ka-GE" sz="1400" b="1" dirty="0">
                <a:solidFill>
                  <a:srgbClr val="C00000"/>
                </a:solidFill>
                <a:latin typeface="Sylfaen" panose="010A0502050306030303" pitchFamily="18" charset="0"/>
                <a:ea typeface="Times New Roman" panose="02020603050405020304" pitchFamily="18" charset="0"/>
                <a:cs typeface="Times New Roman" panose="02020603050405020304" pitchFamily="18" charset="0"/>
              </a:rPr>
              <a:t>მოცემულია</a:t>
            </a:r>
            <a:r>
              <a:rPr lang="ka-GE" sz="1400" b="1" dirty="0">
                <a:solidFill>
                  <a:srgbClr val="C00000"/>
                </a:solidFill>
                <a:latin typeface="Calibri Light" panose="020F0302020204030204" pitchFamily="34" charset="0"/>
                <a:ea typeface="Times New Roman" panose="02020603050405020304" pitchFamily="18" charset="0"/>
                <a:cs typeface="Times New Roman" panose="02020603050405020304" pitchFamily="18" charset="0"/>
              </a:rPr>
              <a:t> </a:t>
            </a:r>
            <a:r>
              <a:rPr lang="ka-GE" sz="1400" b="1" dirty="0">
                <a:solidFill>
                  <a:srgbClr val="C00000"/>
                </a:solidFill>
                <a:latin typeface="Sylfaen" panose="010A0502050306030303" pitchFamily="18" charset="0"/>
                <a:ea typeface="Times New Roman" panose="02020603050405020304" pitchFamily="18" charset="0"/>
                <a:cs typeface="Times New Roman" panose="02020603050405020304" pitchFamily="18" charset="0"/>
              </a:rPr>
              <a:t>ლაბორატორიულად</a:t>
            </a:r>
            <a:r>
              <a:rPr lang="ka-GE" sz="1400" b="1" dirty="0">
                <a:solidFill>
                  <a:srgbClr val="C00000"/>
                </a:solidFill>
                <a:latin typeface="Calibri Light" panose="020F0302020204030204" pitchFamily="34" charset="0"/>
                <a:ea typeface="Times New Roman" panose="02020603050405020304" pitchFamily="18" charset="0"/>
                <a:cs typeface="Times New Roman" panose="02020603050405020304" pitchFamily="18" charset="0"/>
              </a:rPr>
              <a:t> </a:t>
            </a:r>
            <a:r>
              <a:rPr lang="ka-GE" sz="1400" b="1" dirty="0">
                <a:solidFill>
                  <a:srgbClr val="C00000"/>
                </a:solidFill>
                <a:latin typeface="Sylfaen" panose="010A0502050306030303" pitchFamily="18" charset="0"/>
                <a:ea typeface="Times New Roman" panose="02020603050405020304" pitchFamily="18" charset="0"/>
                <a:cs typeface="Times New Roman" panose="02020603050405020304" pitchFamily="18" charset="0"/>
              </a:rPr>
              <a:t>დადასტურებული</a:t>
            </a:r>
            <a:r>
              <a:rPr lang="ka-GE" sz="1400" b="1" dirty="0">
                <a:solidFill>
                  <a:srgbClr val="C00000"/>
                </a:solidFill>
                <a:latin typeface="Calibri Light" panose="020F0302020204030204" pitchFamily="34" charset="0"/>
                <a:ea typeface="Times New Roman" panose="02020603050405020304" pitchFamily="18" charset="0"/>
                <a:cs typeface="Times New Roman" panose="02020603050405020304" pitchFamily="18" charset="0"/>
              </a:rPr>
              <a:t> </a:t>
            </a:r>
            <a:r>
              <a:rPr lang="ka-GE" sz="1400" b="1" dirty="0">
                <a:solidFill>
                  <a:srgbClr val="C00000"/>
                </a:solidFill>
                <a:latin typeface="Sylfaen" panose="010A0502050306030303" pitchFamily="18" charset="0"/>
                <a:ea typeface="Times New Roman" panose="02020603050405020304" pitchFamily="18" charset="0"/>
                <a:cs typeface="Times New Roman" panose="02020603050405020304" pitchFamily="18" charset="0"/>
              </a:rPr>
              <a:t>შემთხვევები</a:t>
            </a:r>
            <a:r>
              <a:rPr lang="ka-GE" sz="1400" b="1" dirty="0">
                <a:solidFill>
                  <a:srgbClr val="C00000"/>
                </a:solidFill>
                <a:latin typeface="Calibri Light" panose="020F0302020204030204" pitchFamily="34" charset="0"/>
                <a:ea typeface="Times New Roman" panose="02020603050405020304" pitchFamily="18" charset="0"/>
                <a:cs typeface="Times New Roman" panose="02020603050405020304" pitchFamily="18" charset="0"/>
              </a:rPr>
              <a:t>*)</a:t>
            </a:r>
            <a:endParaRPr lang="en-US" sz="1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188645" y="1594598"/>
            <a:ext cx="8886825" cy="4433293"/>
          </a:xfrm>
          <a:prstGeom prst="rect">
            <a:avLst/>
          </a:prstGeom>
        </p:spPr>
      </p:pic>
    </p:spTree>
    <p:extLst>
      <p:ext uri="{BB962C8B-B14F-4D97-AF65-F5344CB8AC3E}">
        <p14:creationId xmlns:p14="http://schemas.microsoft.com/office/powerpoint/2010/main" val="10263203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262431" y="2171778"/>
            <a:ext cx="8201025" cy="1409700"/>
          </a:xfrm>
          <a:prstGeom prst="rect">
            <a:avLst/>
          </a:prstGeom>
        </p:spPr>
      </p:pic>
      <p:pic>
        <p:nvPicPr>
          <p:cNvPr id="4" name="Picture 3"/>
          <p:cNvPicPr>
            <a:picLocks noChangeAspect="1"/>
          </p:cNvPicPr>
          <p:nvPr/>
        </p:nvPicPr>
        <p:blipFill>
          <a:blip r:embed="rId4"/>
          <a:stretch>
            <a:fillRect/>
          </a:stretch>
        </p:blipFill>
        <p:spPr>
          <a:xfrm>
            <a:off x="232016" y="605511"/>
            <a:ext cx="8372475" cy="1314440"/>
          </a:xfrm>
          <a:prstGeom prst="rect">
            <a:avLst/>
          </a:prstGeom>
        </p:spPr>
      </p:pic>
      <p:sp>
        <p:nvSpPr>
          <p:cNvPr id="16387" name="Rectangle 2"/>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16388" name="Rectangle 3"/>
          <p:cNvSpPr>
            <a:spLocks noChangeArrowheads="1"/>
          </p:cNvSpPr>
          <p:nvPr/>
        </p:nvSpPr>
        <p:spPr bwMode="auto">
          <a:xfrm>
            <a:off x="1258888" y="6237288"/>
            <a:ext cx="46085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ka-GE" altLang="en-US" sz="1400" b="1">
                <a:solidFill>
                  <a:srgbClr val="FFFFFF"/>
                </a:solidFill>
              </a:rPr>
              <a:t>დაავადებათა კონტროლისა და საზოგადოებრივი ჯანმრთელობის ეროვნული ცენტრი</a:t>
            </a:r>
            <a:endParaRPr lang="ru-RU" altLang="en-US" sz="1400" b="1">
              <a:solidFill>
                <a:srgbClr val="FFFFFF"/>
              </a:solidFill>
            </a:endParaRPr>
          </a:p>
        </p:txBody>
      </p:sp>
      <p:pic>
        <p:nvPicPr>
          <p:cNvPr id="16389" name="Picture 1030" descr="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 y="6165850"/>
            <a:ext cx="90011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 Box 5"/>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rgbClr val="FFFFFF"/>
                </a:solidFill>
              </a:rPr>
              <a:t>www.ncdc.ge</a:t>
            </a:r>
            <a:endParaRPr lang="ru-RU" altLang="en-US" sz="1800">
              <a:solidFill>
                <a:srgbClr val="FFFFFF"/>
              </a:solidFill>
            </a:endParaRPr>
          </a:p>
        </p:txBody>
      </p:sp>
      <p:sp>
        <p:nvSpPr>
          <p:cNvPr id="16391" name="Rectangle 2"/>
          <p:cNvSpPr>
            <a:spLocks noChangeArrowheads="1"/>
          </p:cNvSpPr>
          <p:nvPr/>
        </p:nvSpPr>
        <p:spPr bwMode="auto">
          <a:xfrm>
            <a:off x="134702" y="-10043"/>
            <a:ext cx="9144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2400" b="1" dirty="0">
                <a:solidFill>
                  <a:srgbClr val="A50021"/>
                </a:solidFill>
              </a:rPr>
              <a:t>გადამდებ დაავადებებზე </a:t>
            </a:r>
            <a:r>
              <a:rPr lang="en-US" altLang="en-US" sz="2400" b="1" dirty="0">
                <a:solidFill>
                  <a:srgbClr val="A50021"/>
                </a:solidFill>
              </a:rPr>
              <a:t> </a:t>
            </a:r>
            <a:r>
              <a:rPr lang="ka-GE" altLang="en-US" sz="2400" b="1" dirty="0">
                <a:solidFill>
                  <a:srgbClr val="A50021"/>
                </a:solidFill>
              </a:rPr>
              <a:t>ეპიდზედამხედველობა</a:t>
            </a:r>
            <a:r>
              <a:rPr lang="en-US" altLang="en-US" sz="2400" b="1" dirty="0">
                <a:solidFill>
                  <a:srgbClr val="A50021"/>
                </a:solidFill>
              </a:rPr>
              <a:t> </a:t>
            </a:r>
            <a:r>
              <a:rPr lang="en-US" altLang="en-US" sz="2400" b="1" dirty="0" smtClean="0">
                <a:solidFill>
                  <a:srgbClr val="A50021"/>
                </a:solidFill>
              </a:rPr>
              <a:t> </a:t>
            </a:r>
            <a:endParaRPr lang="ka-GE" altLang="en-US" sz="2400" b="1" dirty="0">
              <a:solidFill>
                <a:srgbClr val="A50021"/>
              </a:solidFill>
            </a:endParaRPr>
          </a:p>
          <a:p>
            <a:pPr algn="ctr" eaLnBrk="1" hangingPunct="1">
              <a:spcBef>
                <a:spcPct val="0"/>
              </a:spcBef>
              <a:buFontTx/>
              <a:buNone/>
            </a:pPr>
            <a:endParaRPr lang="ka-GE" altLang="en-US" sz="1000" b="1" dirty="0">
              <a:solidFill>
                <a:srgbClr val="A50021"/>
              </a:solidFill>
            </a:endParaRPr>
          </a:p>
        </p:txBody>
      </p:sp>
      <p:sp>
        <p:nvSpPr>
          <p:cNvPr id="16392" name="Rectangle 3"/>
          <p:cNvSpPr>
            <a:spLocks noChangeArrowheads="1"/>
          </p:cNvSpPr>
          <p:nvPr/>
        </p:nvSpPr>
        <p:spPr bwMode="auto">
          <a:xfrm>
            <a:off x="3203848" y="3068960"/>
            <a:ext cx="871378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pPr>
            <a:endParaRPr lang="ka-GE" altLang="en-US" sz="1800" b="1">
              <a:solidFill>
                <a:srgbClr val="003366"/>
              </a:solidFill>
            </a:endParaRPr>
          </a:p>
          <a:p>
            <a:pPr eaLnBrk="1" hangingPunct="1">
              <a:spcBef>
                <a:spcPct val="0"/>
              </a:spcBef>
              <a:buFontTx/>
              <a:buNone/>
            </a:pPr>
            <a:endParaRPr lang="ka-GE" altLang="en-US" sz="1800" b="1">
              <a:solidFill>
                <a:srgbClr val="003366"/>
              </a:solidFill>
            </a:endParaRPr>
          </a:p>
          <a:p>
            <a:pPr lvl="1" eaLnBrk="1" hangingPunct="1">
              <a:spcBef>
                <a:spcPct val="0"/>
              </a:spcBef>
              <a:buFont typeface="Wingdings" panose="05000000000000000000" pitchFamily="2" charset="2"/>
              <a:buNone/>
            </a:pPr>
            <a:r>
              <a:rPr lang="ka-GE" altLang="en-US" sz="1800" b="1">
                <a:solidFill>
                  <a:srgbClr val="003366"/>
                </a:solidFill>
              </a:rPr>
              <a:t>  </a:t>
            </a:r>
            <a:endParaRPr lang="ru-RU" altLang="en-US" sz="1800" b="1">
              <a:solidFill>
                <a:srgbClr val="003366"/>
              </a:solidFill>
            </a:endParaRPr>
          </a:p>
        </p:txBody>
      </p:sp>
      <p:sp>
        <p:nvSpPr>
          <p:cNvPr id="11" name="Rectangle 2"/>
          <p:cNvSpPr>
            <a:spLocks noChangeArrowheads="1"/>
          </p:cNvSpPr>
          <p:nvPr/>
        </p:nvSpPr>
        <p:spPr bwMode="auto">
          <a:xfrm>
            <a:off x="353170" y="2042139"/>
            <a:ext cx="856989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ka-GE" altLang="en-US" sz="1500" b="1" dirty="0">
              <a:solidFill>
                <a:srgbClr val="A50021"/>
              </a:solidFill>
            </a:endParaRPr>
          </a:p>
          <a:p>
            <a:pPr algn="just" eaLnBrk="1" hangingPunct="1">
              <a:spcBef>
                <a:spcPct val="0"/>
              </a:spcBef>
              <a:buFontTx/>
              <a:buNone/>
            </a:pPr>
            <a:endParaRPr lang="ka-GE" altLang="en-US" sz="1500" b="1" dirty="0">
              <a:solidFill>
                <a:srgbClr val="003366"/>
              </a:solidFill>
            </a:endParaRPr>
          </a:p>
          <a:p>
            <a:pPr algn="just" eaLnBrk="1" hangingPunct="1">
              <a:spcBef>
                <a:spcPct val="0"/>
              </a:spcBef>
              <a:buFontTx/>
              <a:buNone/>
            </a:pPr>
            <a:r>
              <a:rPr lang="ka-GE" sz="1600" b="1" dirty="0" smtClean="0">
                <a:solidFill>
                  <a:srgbClr val="C00000"/>
                </a:solidFill>
              </a:rPr>
              <a:t> </a:t>
            </a:r>
            <a:endParaRPr lang="ka-GE" altLang="en-US" sz="1500" b="1" dirty="0">
              <a:solidFill>
                <a:srgbClr val="003366"/>
              </a:solidFill>
            </a:endParaRPr>
          </a:p>
          <a:p>
            <a:pPr algn="just" eaLnBrk="1" hangingPunct="1">
              <a:spcBef>
                <a:spcPct val="0"/>
              </a:spcBef>
              <a:buFontTx/>
              <a:buNone/>
            </a:pPr>
            <a:endParaRPr lang="ka-GE" altLang="en-US" sz="1700" b="1" dirty="0">
              <a:solidFill>
                <a:srgbClr val="003366"/>
              </a:solidFill>
            </a:endParaRPr>
          </a:p>
          <a:p>
            <a:pPr algn="just" eaLnBrk="1" hangingPunct="1">
              <a:spcBef>
                <a:spcPct val="0"/>
              </a:spcBef>
              <a:buFontTx/>
              <a:buNone/>
            </a:pPr>
            <a:r>
              <a:rPr lang="ka-GE" altLang="en-US" sz="1700" b="1" dirty="0">
                <a:solidFill>
                  <a:srgbClr val="003366"/>
                </a:solidFill>
              </a:rPr>
              <a:t> </a:t>
            </a:r>
            <a:endParaRPr lang="ka-GE" altLang="en-US" sz="1700" b="1" dirty="0">
              <a:solidFill>
                <a:srgbClr val="C00000"/>
              </a:solidFill>
            </a:endParaRPr>
          </a:p>
        </p:txBody>
      </p:sp>
      <p:sp>
        <p:nvSpPr>
          <p:cNvPr id="2" name="Rectangle 1"/>
          <p:cNvSpPr/>
          <p:nvPr/>
        </p:nvSpPr>
        <p:spPr>
          <a:xfrm>
            <a:off x="34596" y="385796"/>
            <a:ext cx="8767317" cy="289951"/>
          </a:xfrm>
          <a:prstGeom prst="rect">
            <a:avLst/>
          </a:prstGeom>
        </p:spPr>
        <p:txBody>
          <a:bodyPr wrap="square">
            <a:spAutoFit/>
          </a:bodyPr>
          <a:lstStyle/>
          <a:p>
            <a:pPr algn="ctr">
              <a:lnSpc>
                <a:spcPct val="107000"/>
              </a:lnSpc>
              <a:spcAft>
                <a:spcPts val="800"/>
              </a:spcAft>
            </a:pPr>
            <a:r>
              <a:rPr lang="ka-GE" sz="1200" b="1" dirty="0" err="1">
                <a:solidFill>
                  <a:srgbClr val="C00000"/>
                </a:solidFill>
                <a:latin typeface="Sylfaen" panose="010A0502050306030303" pitchFamily="18" charset="0"/>
                <a:ea typeface="Times New Roman" panose="02020603050405020304" pitchFamily="18" charset="0"/>
                <a:cs typeface="Times New Roman" panose="02020603050405020304" pitchFamily="18" charset="0"/>
              </a:rPr>
              <a:t>გრიპისმაგვარი</a:t>
            </a:r>
            <a:r>
              <a:rPr lang="ka-GE" sz="1200" b="1" dirty="0">
                <a:solidFill>
                  <a:srgbClr val="C00000"/>
                </a:solidFill>
                <a:latin typeface="Sylfaen" panose="010A0502050306030303" pitchFamily="18" charset="0"/>
                <a:ea typeface="Times New Roman" panose="02020603050405020304" pitchFamily="18" charset="0"/>
                <a:cs typeface="Times New Roman" panose="02020603050405020304" pitchFamily="18" charset="0"/>
              </a:rPr>
              <a:t> დაავადებებისა (</a:t>
            </a:r>
            <a:r>
              <a:rPr lang="en-US" sz="1200" b="1" dirty="0">
                <a:solidFill>
                  <a:srgbClr val="C00000"/>
                </a:solidFill>
                <a:latin typeface="Sylfaen" panose="010A0502050306030303" pitchFamily="18" charset="0"/>
                <a:ea typeface="Times New Roman" panose="02020603050405020304" pitchFamily="18" charset="0"/>
                <a:cs typeface="Times New Roman" panose="02020603050405020304" pitchFamily="18" charset="0"/>
              </a:rPr>
              <a:t>ILI) </a:t>
            </a:r>
            <a:r>
              <a:rPr lang="ka-GE" sz="1200" b="1" dirty="0" err="1" smtClean="0">
                <a:solidFill>
                  <a:srgbClr val="C00000"/>
                </a:solidFill>
                <a:latin typeface="Sylfaen" panose="010A0502050306030303" pitchFamily="18" charset="0"/>
                <a:ea typeface="Times New Roman" panose="02020603050405020304" pitchFamily="18" charset="0"/>
                <a:cs typeface="Times New Roman" panose="02020603050405020304" pitchFamily="18" charset="0"/>
              </a:rPr>
              <a:t>ინციდენტობა</a:t>
            </a:r>
            <a:r>
              <a:rPr lang="ka-GE" sz="1200" b="1" dirty="0">
                <a:solidFill>
                  <a:srgbClr val="C00000"/>
                </a:solidFill>
                <a:latin typeface="Sylfaen" panose="010A0502050306030303" pitchFamily="18" charset="0"/>
                <a:ea typeface="Times New Roman" panose="02020603050405020304" pitchFamily="18" charset="0"/>
                <a:cs typeface="Times New Roman" panose="02020603050405020304" pitchFamily="18" charset="0"/>
              </a:rPr>
              <a:t> </a:t>
            </a:r>
            <a:r>
              <a:rPr lang="ka-GE" sz="1200" b="1" dirty="0" smtClean="0">
                <a:solidFill>
                  <a:srgbClr val="C00000"/>
                </a:solidFill>
                <a:latin typeface="Sylfaen" panose="010A0502050306030303" pitchFamily="18" charset="0"/>
                <a:ea typeface="Times New Roman" panose="02020603050405020304" pitchFamily="18" charset="0"/>
                <a:cs typeface="Times New Roman" panose="02020603050405020304" pitchFamily="18" charset="0"/>
              </a:rPr>
              <a:t>2017-19 </a:t>
            </a:r>
            <a:r>
              <a:rPr lang="ka-GE" sz="1200" b="1" dirty="0">
                <a:solidFill>
                  <a:srgbClr val="C00000"/>
                </a:solidFill>
                <a:latin typeface="Sylfaen" panose="010A0502050306030303" pitchFamily="18" charset="0"/>
                <a:ea typeface="Times New Roman" panose="02020603050405020304" pitchFamily="18" charset="0"/>
                <a:cs typeface="Times New Roman" panose="02020603050405020304" pitchFamily="18" charset="0"/>
              </a:rPr>
              <a:t>წლების </a:t>
            </a:r>
            <a:r>
              <a:rPr lang="ka-GE" sz="1200" b="1" dirty="0" err="1">
                <a:solidFill>
                  <a:srgbClr val="C00000"/>
                </a:solidFill>
                <a:latin typeface="Sylfaen" panose="010A0502050306030303" pitchFamily="18" charset="0"/>
                <a:ea typeface="Times New Roman" panose="02020603050405020304" pitchFamily="18" charset="0"/>
                <a:cs typeface="Times New Roman" panose="02020603050405020304" pitchFamily="18" charset="0"/>
              </a:rPr>
              <a:t>სეზონთაშორისი</a:t>
            </a:r>
            <a:r>
              <a:rPr lang="ka-GE" sz="1200" b="1" dirty="0">
                <a:solidFill>
                  <a:srgbClr val="C00000"/>
                </a:solidFill>
                <a:latin typeface="Sylfaen" panose="010A0502050306030303" pitchFamily="18" charset="0"/>
                <a:ea typeface="Times New Roman" panose="02020603050405020304" pitchFamily="18" charset="0"/>
                <a:cs typeface="Times New Roman" panose="02020603050405020304" pitchFamily="18" charset="0"/>
              </a:rPr>
              <a:t> მონაცემები </a:t>
            </a:r>
            <a:endParaRPr lang="en-US" sz="1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1208" y="1798355"/>
            <a:ext cx="8903227" cy="487569"/>
          </a:xfrm>
          <a:prstGeom prst="rect">
            <a:avLst/>
          </a:prstGeom>
        </p:spPr>
        <p:txBody>
          <a:bodyPr wrap="square">
            <a:spAutoFit/>
          </a:bodyPr>
          <a:lstStyle/>
          <a:p>
            <a:pPr algn="ctr">
              <a:lnSpc>
                <a:spcPct val="107000"/>
              </a:lnSpc>
              <a:spcAft>
                <a:spcPts val="800"/>
              </a:spcAft>
            </a:pPr>
            <a:r>
              <a:rPr lang="ka-GE" sz="1200" b="1" dirty="0">
                <a:solidFill>
                  <a:srgbClr val="C00000"/>
                </a:solidFill>
                <a:latin typeface="Sylfaen" panose="010A0502050306030303" pitchFamily="18" charset="0"/>
                <a:ea typeface="Times New Roman" panose="02020603050405020304" pitchFamily="18" charset="0"/>
                <a:cs typeface="Times New Roman" panose="02020603050405020304" pitchFamily="18" charset="0"/>
              </a:rPr>
              <a:t>მძიმე მწვავე რესპირატორული ინფექციების (</a:t>
            </a:r>
            <a:r>
              <a:rPr lang="en-US" sz="1200" b="1" dirty="0">
                <a:solidFill>
                  <a:srgbClr val="C00000"/>
                </a:solidFill>
                <a:latin typeface="Sylfaen" panose="010A0502050306030303" pitchFamily="18" charset="0"/>
                <a:ea typeface="Times New Roman" panose="02020603050405020304" pitchFamily="18" charset="0"/>
                <a:cs typeface="Times New Roman" panose="02020603050405020304" pitchFamily="18" charset="0"/>
              </a:rPr>
              <a:t>SARI) 2018 </a:t>
            </a:r>
            <a:r>
              <a:rPr lang="ka-GE" sz="1200" b="1" dirty="0">
                <a:solidFill>
                  <a:srgbClr val="C00000"/>
                </a:solidFill>
                <a:latin typeface="Sylfaen" panose="010A0502050306030303" pitchFamily="18" charset="0"/>
                <a:ea typeface="Times New Roman" panose="02020603050405020304" pitchFamily="18" charset="0"/>
                <a:cs typeface="Times New Roman" panose="02020603050405020304" pitchFamily="18" charset="0"/>
              </a:rPr>
              <a:t>წლის </a:t>
            </a:r>
            <a:r>
              <a:rPr lang="ka-GE" sz="1200" b="1" dirty="0" err="1">
                <a:solidFill>
                  <a:srgbClr val="C00000"/>
                </a:solidFill>
                <a:latin typeface="Sylfaen" panose="010A0502050306030303" pitchFamily="18" charset="0"/>
                <a:ea typeface="Times New Roman" panose="02020603050405020304" pitchFamily="18" charset="0"/>
                <a:cs typeface="Times New Roman" panose="02020603050405020304" pitchFamily="18" charset="0"/>
              </a:rPr>
              <a:t>სეზონთაშორისი</a:t>
            </a:r>
            <a:r>
              <a:rPr lang="ka-GE" sz="1200" b="1" dirty="0">
                <a:solidFill>
                  <a:srgbClr val="C00000"/>
                </a:solidFill>
                <a:latin typeface="Sylfaen" panose="010A0502050306030303" pitchFamily="18" charset="0"/>
                <a:ea typeface="Times New Roman" panose="02020603050405020304" pitchFamily="18" charset="0"/>
                <a:cs typeface="Times New Roman" panose="02020603050405020304" pitchFamily="18" charset="0"/>
              </a:rPr>
              <a:t> მონაცემების,  % წილი საერთო </a:t>
            </a:r>
            <a:r>
              <a:rPr lang="ka-GE" sz="1200" b="1" dirty="0" err="1">
                <a:solidFill>
                  <a:srgbClr val="C00000"/>
                </a:solidFill>
                <a:latin typeface="Sylfaen" panose="010A0502050306030303" pitchFamily="18" charset="0"/>
                <a:ea typeface="Times New Roman" panose="02020603050405020304" pitchFamily="18" charset="0"/>
                <a:cs typeface="Times New Roman" panose="02020603050405020304" pitchFamily="18" charset="0"/>
              </a:rPr>
              <a:t>ჰოსპიტალიზაციაში</a:t>
            </a:r>
            <a:r>
              <a:rPr lang="ka-GE" sz="1200" b="1" dirty="0">
                <a:solidFill>
                  <a:srgbClr val="C00000"/>
                </a:solidFill>
                <a:latin typeface="Sylfaen" panose="010A0502050306030303" pitchFamily="18" charset="0"/>
                <a:ea typeface="Times New Roman" panose="02020603050405020304" pitchFamily="18" charset="0"/>
                <a:cs typeface="Times New Roman" panose="02020603050405020304" pitchFamily="18" charset="0"/>
              </a:rPr>
              <a:t> </a:t>
            </a:r>
            <a:endParaRPr lang="en-US" sz="1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Rectangle 12"/>
          <p:cNvSpPr/>
          <p:nvPr/>
        </p:nvSpPr>
        <p:spPr>
          <a:xfrm>
            <a:off x="6170" y="3443646"/>
            <a:ext cx="8767317" cy="289951"/>
          </a:xfrm>
          <a:prstGeom prst="rect">
            <a:avLst/>
          </a:prstGeom>
        </p:spPr>
        <p:txBody>
          <a:bodyPr wrap="square">
            <a:spAutoFit/>
          </a:bodyPr>
          <a:lstStyle/>
          <a:p>
            <a:pPr algn="ctr">
              <a:lnSpc>
                <a:spcPct val="107000"/>
              </a:lnSpc>
              <a:spcAft>
                <a:spcPts val="800"/>
              </a:spcAft>
            </a:pPr>
            <a:r>
              <a:rPr lang="ka-GE" sz="1200" b="1" dirty="0" err="1" smtClean="0">
                <a:solidFill>
                  <a:srgbClr val="C00000"/>
                </a:solidFill>
                <a:latin typeface="Sylfaen" panose="010A0502050306030303" pitchFamily="18" charset="0"/>
                <a:ea typeface="Times New Roman" panose="02020603050405020304" pitchFamily="18" charset="0"/>
                <a:cs typeface="Times New Roman" panose="02020603050405020304" pitchFamily="18" charset="0"/>
              </a:rPr>
              <a:t>მოცირკულარე</a:t>
            </a:r>
            <a:r>
              <a:rPr lang="ka-GE" sz="1200" b="1" dirty="0" smtClean="0">
                <a:solidFill>
                  <a:srgbClr val="C00000"/>
                </a:solidFill>
                <a:latin typeface="Sylfaen" panose="010A0502050306030303" pitchFamily="18" charset="0"/>
                <a:ea typeface="Times New Roman" panose="02020603050405020304" pitchFamily="18" charset="0"/>
                <a:cs typeface="Times New Roman" panose="02020603050405020304" pitchFamily="18" charset="0"/>
              </a:rPr>
              <a:t> რესპირატორული </a:t>
            </a:r>
            <a:r>
              <a:rPr lang="ka-GE" sz="1200" b="1" dirty="0" err="1" smtClean="0">
                <a:solidFill>
                  <a:srgbClr val="C00000"/>
                </a:solidFill>
                <a:latin typeface="Sylfaen" panose="010A0502050306030303" pitchFamily="18" charset="0"/>
                <a:ea typeface="Times New Roman" panose="02020603050405020304" pitchFamily="18" charset="0"/>
                <a:cs typeface="Times New Roman" panose="02020603050405020304" pitchFamily="18" charset="0"/>
              </a:rPr>
              <a:t>პათგენები</a:t>
            </a:r>
            <a:r>
              <a:rPr lang="ka-GE" sz="1200" b="1" dirty="0" smtClean="0">
                <a:solidFill>
                  <a:srgbClr val="C00000"/>
                </a:solidFill>
                <a:latin typeface="Sylfaen" panose="010A0502050306030303" pitchFamily="18" charset="0"/>
                <a:ea typeface="Times New Roman" panose="02020603050405020304" pitchFamily="18" charset="0"/>
                <a:cs typeface="Times New Roman" panose="02020603050405020304" pitchFamily="18" charset="0"/>
              </a:rPr>
              <a:t>, გრიპის  2019 წლის </a:t>
            </a:r>
            <a:r>
              <a:rPr lang="ka-GE" sz="1200" b="1" dirty="0" err="1">
                <a:solidFill>
                  <a:srgbClr val="C00000"/>
                </a:solidFill>
                <a:latin typeface="Sylfaen" panose="010A0502050306030303" pitchFamily="18" charset="0"/>
                <a:ea typeface="Times New Roman" panose="02020603050405020304" pitchFamily="18" charset="0"/>
                <a:cs typeface="Times New Roman" panose="02020603050405020304" pitchFamily="18" charset="0"/>
              </a:rPr>
              <a:t>სეზონთაშორისი</a:t>
            </a:r>
            <a:r>
              <a:rPr lang="ka-GE" sz="1200" b="1" dirty="0">
                <a:solidFill>
                  <a:srgbClr val="C00000"/>
                </a:solidFill>
                <a:latin typeface="Sylfaen" panose="010A0502050306030303" pitchFamily="18" charset="0"/>
                <a:ea typeface="Times New Roman" panose="02020603050405020304" pitchFamily="18" charset="0"/>
                <a:cs typeface="Times New Roman" panose="02020603050405020304" pitchFamily="18" charset="0"/>
              </a:rPr>
              <a:t> მონაცემები </a:t>
            </a:r>
            <a:endParaRPr lang="en-US" sz="12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p:cNvPicPr/>
          <p:nvPr/>
        </p:nvPicPr>
        <p:blipFill>
          <a:blip r:embed="rId6">
            <a:extLst>
              <a:ext uri="{28A0092B-C50C-407E-A947-70E740481C1C}">
                <a14:useLocalDpi xmlns:a14="http://schemas.microsoft.com/office/drawing/2010/main" val="0"/>
              </a:ext>
            </a:extLst>
          </a:blip>
          <a:srcRect/>
          <a:stretch>
            <a:fillRect/>
          </a:stretch>
        </p:blipFill>
        <p:spPr bwMode="auto">
          <a:xfrm>
            <a:off x="332123" y="3717032"/>
            <a:ext cx="8056301" cy="2430544"/>
          </a:xfrm>
          <a:prstGeom prst="rect">
            <a:avLst/>
          </a:prstGeom>
          <a:noFill/>
        </p:spPr>
      </p:pic>
    </p:spTree>
    <p:extLst>
      <p:ext uri="{BB962C8B-B14F-4D97-AF65-F5344CB8AC3E}">
        <p14:creationId xmlns:p14="http://schemas.microsoft.com/office/powerpoint/2010/main" val="284617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7" name="Rectangle 2"/>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16388" name="Rectangle 3"/>
          <p:cNvSpPr>
            <a:spLocks noChangeArrowheads="1"/>
          </p:cNvSpPr>
          <p:nvPr/>
        </p:nvSpPr>
        <p:spPr bwMode="auto">
          <a:xfrm>
            <a:off x="1258888" y="6237288"/>
            <a:ext cx="46085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ka-GE" altLang="en-US" sz="1400" b="1">
                <a:solidFill>
                  <a:srgbClr val="FFFFFF"/>
                </a:solidFill>
              </a:rPr>
              <a:t>დაავადებათა კონტროლისა და საზოგადოებრივი ჯანმრთელობის ეროვნული ცენტრი</a:t>
            </a:r>
            <a:endParaRPr lang="ru-RU" altLang="en-US" sz="1400" b="1">
              <a:solidFill>
                <a:srgbClr val="FFFFFF"/>
              </a:solidFill>
            </a:endParaRPr>
          </a:p>
        </p:txBody>
      </p:sp>
      <p:pic>
        <p:nvPicPr>
          <p:cNvPr id="16389" name="Picture 1030"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6165850"/>
            <a:ext cx="90011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 Box 5"/>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rgbClr val="FFFFFF"/>
                </a:solidFill>
              </a:rPr>
              <a:t>www.ncdc.ge</a:t>
            </a:r>
            <a:endParaRPr lang="ru-RU" altLang="en-US" sz="1800">
              <a:solidFill>
                <a:srgbClr val="FFFFFF"/>
              </a:solidFill>
            </a:endParaRPr>
          </a:p>
        </p:txBody>
      </p:sp>
      <p:sp>
        <p:nvSpPr>
          <p:cNvPr id="16391" name="Rectangle 2"/>
          <p:cNvSpPr>
            <a:spLocks noChangeArrowheads="1"/>
          </p:cNvSpPr>
          <p:nvPr/>
        </p:nvSpPr>
        <p:spPr bwMode="auto">
          <a:xfrm>
            <a:off x="123087" y="108938"/>
            <a:ext cx="9144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2400" b="1" dirty="0">
                <a:solidFill>
                  <a:srgbClr val="A50021"/>
                </a:solidFill>
              </a:rPr>
              <a:t>გადამდებ დაავადებებზე </a:t>
            </a:r>
            <a:r>
              <a:rPr lang="en-US" altLang="en-US" sz="2400" b="1" dirty="0">
                <a:solidFill>
                  <a:srgbClr val="A50021"/>
                </a:solidFill>
              </a:rPr>
              <a:t> </a:t>
            </a:r>
            <a:r>
              <a:rPr lang="ka-GE" altLang="en-US" sz="2400" b="1" dirty="0">
                <a:solidFill>
                  <a:srgbClr val="A50021"/>
                </a:solidFill>
              </a:rPr>
              <a:t>ეპიდზედამხედველობა</a:t>
            </a:r>
            <a:r>
              <a:rPr lang="en-US" altLang="en-US" sz="2400" b="1" dirty="0">
                <a:solidFill>
                  <a:srgbClr val="A50021"/>
                </a:solidFill>
              </a:rPr>
              <a:t> </a:t>
            </a:r>
            <a:r>
              <a:rPr lang="en-US" altLang="en-US" sz="2400" b="1" dirty="0" smtClean="0">
                <a:solidFill>
                  <a:srgbClr val="A50021"/>
                </a:solidFill>
              </a:rPr>
              <a:t> </a:t>
            </a:r>
            <a:endParaRPr lang="ka-GE" altLang="en-US" sz="2400" b="1" dirty="0">
              <a:solidFill>
                <a:srgbClr val="A50021"/>
              </a:solidFill>
            </a:endParaRPr>
          </a:p>
          <a:p>
            <a:pPr algn="ctr" eaLnBrk="1" hangingPunct="1">
              <a:spcBef>
                <a:spcPct val="0"/>
              </a:spcBef>
              <a:buFontTx/>
              <a:buNone/>
            </a:pPr>
            <a:endParaRPr lang="ka-GE" altLang="en-US" sz="1000" b="1" dirty="0">
              <a:solidFill>
                <a:srgbClr val="A50021"/>
              </a:solidFill>
            </a:endParaRPr>
          </a:p>
        </p:txBody>
      </p:sp>
      <p:sp>
        <p:nvSpPr>
          <p:cNvPr id="16392" name="Rectangle 3"/>
          <p:cNvSpPr>
            <a:spLocks noChangeArrowheads="1"/>
          </p:cNvSpPr>
          <p:nvPr/>
        </p:nvSpPr>
        <p:spPr bwMode="auto">
          <a:xfrm>
            <a:off x="3203848" y="3068960"/>
            <a:ext cx="871378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pPr>
            <a:endParaRPr lang="ka-GE" altLang="en-US" sz="1800" b="1">
              <a:solidFill>
                <a:srgbClr val="003366"/>
              </a:solidFill>
            </a:endParaRPr>
          </a:p>
          <a:p>
            <a:pPr eaLnBrk="1" hangingPunct="1">
              <a:spcBef>
                <a:spcPct val="0"/>
              </a:spcBef>
              <a:buFontTx/>
              <a:buNone/>
            </a:pPr>
            <a:endParaRPr lang="ka-GE" altLang="en-US" sz="1800" b="1">
              <a:solidFill>
                <a:srgbClr val="003366"/>
              </a:solidFill>
            </a:endParaRPr>
          </a:p>
          <a:p>
            <a:pPr lvl="1" eaLnBrk="1" hangingPunct="1">
              <a:spcBef>
                <a:spcPct val="0"/>
              </a:spcBef>
              <a:buFont typeface="Wingdings" panose="05000000000000000000" pitchFamily="2" charset="2"/>
              <a:buNone/>
            </a:pPr>
            <a:r>
              <a:rPr lang="ka-GE" altLang="en-US" sz="1800" b="1">
                <a:solidFill>
                  <a:srgbClr val="003366"/>
                </a:solidFill>
              </a:rPr>
              <a:t>  </a:t>
            </a:r>
            <a:endParaRPr lang="ru-RU" altLang="en-US" sz="1800" b="1">
              <a:solidFill>
                <a:srgbClr val="003366"/>
              </a:solidFill>
            </a:endParaRPr>
          </a:p>
        </p:txBody>
      </p:sp>
      <p:sp>
        <p:nvSpPr>
          <p:cNvPr id="11" name="Rectangle 2"/>
          <p:cNvSpPr>
            <a:spLocks noChangeArrowheads="1"/>
          </p:cNvSpPr>
          <p:nvPr/>
        </p:nvSpPr>
        <p:spPr bwMode="auto">
          <a:xfrm>
            <a:off x="347110" y="147965"/>
            <a:ext cx="8569896" cy="6417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1500" b="1" dirty="0">
                <a:solidFill>
                  <a:srgbClr val="A50021"/>
                </a:solidFill>
              </a:rPr>
              <a:t> </a:t>
            </a:r>
          </a:p>
          <a:p>
            <a:pPr algn="ctr" eaLnBrk="1" hangingPunct="1">
              <a:spcBef>
                <a:spcPct val="0"/>
              </a:spcBef>
              <a:buFontTx/>
              <a:buNone/>
            </a:pPr>
            <a:endParaRPr lang="ka-GE" altLang="en-US" sz="1500" b="1" dirty="0">
              <a:solidFill>
                <a:srgbClr val="A50021"/>
              </a:solidFill>
            </a:endParaRPr>
          </a:p>
          <a:p>
            <a:pPr algn="just" eaLnBrk="1" hangingPunct="1">
              <a:spcBef>
                <a:spcPct val="0"/>
              </a:spcBef>
              <a:buFontTx/>
              <a:buNone/>
            </a:pPr>
            <a:endParaRPr lang="ka-GE" altLang="en-US" sz="1500" b="1" dirty="0">
              <a:solidFill>
                <a:srgbClr val="003366"/>
              </a:solidFill>
            </a:endParaRPr>
          </a:p>
          <a:p>
            <a:pPr algn="just" eaLnBrk="1" hangingPunct="1">
              <a:spcBef>
                <a:spcPct val="0"/>
              </a:spcBef>
              <a:buFontTx/>
              <a:buNone/>
            </a:pPr>
            <a:r>
              <a:rPr lang="ka-GE" sz="1600" b="1" dirty="0">
                <a:solidFill>
                  <a:srgbClr val="C00000"/>
                </a:solidFill>
              </a:rPr>
              <a:t>დამტკიცდა: </a:t>
            </a:r>
            <a:endParaRPr lang="ka-GE" altLang="en-US" sz="1600" b="1" dirty="0">
              <a:solidFill>
                <a:srgbClr val="C00000"/>
              </a:solidFill>
            </a:endParaRPr>
          </a:p>
          <a:p>
            <a:pPr algn="just" eaLnBrk="1" hangingPunct="1">
              <a:spcBef>
                <a:spcPct val="0"/>
              </a:spcBef>
              <a:buFontTx/>
              <a:buNone/>
            </a:pPr>
            <a:endParaRPr lang="en-US" altLang="en-US" sz="1500" b="1" dirty="0">
              <a:solidFill>
                <a:srgbClr val="C00000"/>
              </a:solidFill>
            </a:endParaRPr>
          </a:p>
          <a:p>
            <a:pPr marL="285750" indent="-285750" algn="just" eaLnBrk="1" hangingPunct="1">
              <a:spcBef>
                <a:spcPct val="0"/>
              </a:spcBef>
            </a:pPr>
            <a:r>
              <a:rPr lang="ka-GE" altLang="en-US" sz="1500" b="1" dirty="0">
                <a:solidFill>
                  <a:srgbClr val="003366"/>
                </a:solidFill>
              </a:rPr>
              <a:t>საქართველოში </a:t>
            </a:r>
            <a:r>
              <a:rPr lang="en-US" altLang="en-US" sz="1500" b="1" dirty="0">
                <a:solidFill>
                  <a:srgbClr val="C00000"/>
                </a:solidFill>
              </a:rPr>
              <a:t>C </a:t>
            </a:r>
            <a:r>
              <a:rPr lang="ka-GE" altLang="en-US" sz="1500" b="1" dirty="0">
                <a:solidFill>
                  <a:srgbClr val="C00000"/>
                </a:solidFill>
              </a:rPr>
              <a:t>ჰეპატიტის </a:t>
            </a:r>
            <a:r>
              <a:rPr lang="ka-GE" altLang="en-US" sz="1500" b="1" dirty="0" err="1">
                <a:solidFill>
                  <a:srgbClr val="003366"/>
                </a:solidFill>
              </a:rPr>
              <a:t>ელიმინაციის</a:t>
            </a:r>
            <a:r>
              <a:rPr lang="ka-GE" altLang="en-US" sz="1500" b="1" dirty="0">
                <a:solidFill>
                  <a:srgbClr val="003366"/>
                </a:solidFill>
              </a:rPr>
              <a:t>  2016-2020 წლების ეროვნული </a:t>
            </a:r>
            <a:r>
              <a:rPr lang="ka-GE" altLang="en-US" sz="1500" b="1" dirty="0" smtClean="0">
                <a:solidFill>
                  <a:srgbClr val="003366"/>
                </a:solidFill>
              </a:rPr>
              <a:t>სტრატეგია</a:t>
            </a:r>
            <a:endParaRPr lang="en-US" altLang="en-US" sz="1500" b="1" dirty="0" smtClean="0">
              <a:solidFill>
                <a:srgbClr val="003366"/>
              </a:solidFill>
            </a:endParaRPr>
          </a:p>
          <a:p>
            <a:pPr marL="285750" indent="-285750" algn="just" eaLnBrk="1" hangingPunct="1">
              <a:spcBef>
                <a:spcPct val="0"/>
              </a:spcBef>
            </a:pPr>
            <a:endParaRPr lang="en-US" altLang="en-US" sz="1500" b="1" dirty="0">
              <a:solidFill>
                <a:srgbClr val="003366"/>
              </a:solidFill>
            </a:endParaRPr>
          </a:p>
          <a:p>
            <a:pPr marL="285750" indent="-285750" algn="just" eaLnBrk="1" hangingPunct="1">
              <a:spcBef>
                <a:spcPct val="0"/>
              </a:spcBef>
            </a:pPr>
            <a:r>
              <a:rPr lang="ka-GE" sz="1600" b="1" dirty="0">
                <a:solidFill>
                  <a:srgbClr val="C00000"/>
                </a:solidFill>
              </a:rPr>
              <a:t>ტბ და აივ </a:t>
            </a:r>
            <a:r>
              <a:rPr lang="en-US" sz="1600" b="1" dirty="0" err="1">
                <a:solidFill>
                  <a:srgbClr val="003366"/>
                </a:solidFill>
              </a:rPr>
              <a:t>სტრატეგი</a:t>
            </a:r>
            <a:r>
              <a:rPr lang="ka-GE" sz="1600" b="1" dirty="0" smtClean="0">
                <a:solidFill>
                  <a:srgbClr val="003366"/>
                </a:solidFill>
              </a:rPr>
              <a:t>ები</a:t>
            </a:r>
            <a:endParaRPr lang="en-US" altLang="en-US" sz="1500" b="1" dirty="0" smtClean="0">
              <a:solidFill>
                <a:srgbClr val="003366"/>
              </a:solidFill>
            </a:endParaRPr>
          </a:p>
          <a:p>
            <a:pPr marL="285750" indent="-285750" algn="just" eaLnBrk="1" hangingPunct="1">
              <a:spcBef>
                <a:spcPct val="0"/>
              </a:spcBef>
            </a:pPr>
            <a:endParaRPr lang="en-US" altLang="en-US" sz="1500" b="1" dirty="0">
              <a:solidFill>
                <a:srgbClr val="003366"/>
              </a:solidFill>
            </a:endParaRPr>
          </a:p>
          <a:p>
            <a:pPr marL="285750" indent="-285750" algn="just" eaLnBrk="1" hangingPunct="1">
              <a:spcBef>
                <a:spcPct val="0"/>
              </a:spcBef>
            </a:pPr>
            <a:r>
              <a:rPr lang="ka-GE" altLang="en-US" sz="1500" b="1" dirty="0" err="1">
                <a:solidFill>
                  <a:srgbClr val="C00000"/>
                </a:solidFill>
              </a:rPr>
              <a:t>ანტიმიკრობული</a:t>
            </a:r>
            <a:r>
              <a:rPr lang="ka-GE" altLang="en-US" sz="1500" b="1" dirty="0">
                <a:solidFill>
                  <a:srgbClr val="C00000"/>
                </a:solidFill>
              </a:rPr>
              <a:t>  რეზისტენტობის </a:t>
            </a:r>
            <a:r>
              <a:rPr lang="ka-GE" altLang="en-US" sz="1500" b="1" dirty="0">
                <a:solidFill>
                  <a:srgbClr val="003366"/>
                </a:solidFill>
              </a:rPr>
              <a:t>ეროვნული </a:t>
            </a:r>
            <a:r>
              <a:rPr lang="ka-GE" altLang="en-US" sz="1500" b="1" dirty="0" smtClean="0">
                <a:solidFill>
                  <a:srgbClr val="003366"/>
                </a:solidFill>
              </a:rPr>
              <a:t>სტრატეგია</a:t>
            </a:r>
            <a:endParaRPr lang="en-US" altLang="en-US" sz="1500" b="1" dirty="0" smtClean="0">
              <a:solidFill>
                <a:srgbClr val="003366"/>
              </a:solidFill>
            </a:endParaRPr>
          </a:p>
          <a:p>
            <a:pPr marL="285750" indent="-285750" algn="just" eaLnBrk="1" hangingPunct="1">
              <a:spcBef>
                <a:spcPct val="0"/>
              </a:spcBef>
            </a:pPr>
            <a:endParaRPr lang="en-US" altLang="en-US" sz="1500" b="1" dirty="0">
              <a:solidFill>
                <a:srgbClr val="003366"/>
              </a:solidFill>
            </a:endParaRPr>
          </a:p>
          <a:p>
            <a:pPr marL="285750" indent="-285750" algn="just" eaLnBrk="1" hangingPunct="1">
              <a:spcBef>
                <a:spcPct val="0"/>
              </a:spcBef>
            </a:pPr>
            <a:r>
              <a:rPr lang="ka-GE" altLang="en-US" sz="1500" b="1" dirty="0">
                <a:solidFill>
                  <a:srgbClr val="C00000"/>
                </a:solidFill>
              </a:rPr>
              <a:t>ცოფის </a:t>
            </a:r>
            <a:r>
              <a:rPr lang="ka-GE" altLang="en-US" sz="1500" b="1" dirty="0">
                <a:solidFill>
                  <a:srgbClr val="003366"/>
                </a:solidFill>
              </a:rPr>
              <a:t>პრევენციის მიზნით 2014-2018 წლებში გასატარებელი მულტისექტორული </a:t>
            </a:r>
            <a:r>
              <a:rPr lang="ka-GE" altLang="en-US" sz="1500" b="1" dirty="0" smtClean="0">
                <a:solidFill>
                  <a:srgbClr val="003366"/>
                </a:solidFill>
              </a:rPr>
              <a:t>ღონისძიებები</a:t>
            </a:r>
            <a:endParaRPr lang="en-US" altLang="en-US" sz="1500" b="1" dirty="0" smtClean="0">
              <a:solidFill>
                <a:srgbClr val="003366"/>
              </a:solidFill>
            </a:endParaRPr>
          </a:p>
          <a:p>
            <a:pPr marL="285750" indent="-285750" algn="just" eaLnBrk="1" hangingPunct="1">
              <a:spcBef>
                <a:spcPct val="0"/>
              </a:spcBef>
            </a:pPr>
            <a:endParaRPr lang="en-US" altLang="en-US" sz="1500" b="1" dirty="0" smtClean="0">
              <a:solidFill>
                <a:srgbClr val="003366"/>
              </a:solidFill>
            </a:endParaRPr>
          </a:p>
          <a:p>
            <a:pPr marL="285750" indent="-285750" algn="just" eaLnBrk="1" hangingPunct="1">
              <a:spcBef>
                <a:spcPct val="0"/>
              </a:spcBef>
            </a:pPr>
            <a:r>
              <a:rPr lang="ka-GE" altLang="en-US" sz="1500" b="1" dirty="0" smtClean="0">
                <a:solidFill>
                  <a:srgbClr val="C00000"/>
                </a:solidFill>
              </a:rPr>
              <a:t>ყირიმ-კონგოს </a:t>
            </a:r>
            <a:r>
              <a:rPr lang="ka-GE" altLang="en-US" sz="1500" b="1" dirty="0">
                <a:solidFill>
                  <a:srgbClr val="C00000"/>
                </a:solidFill>
              </a:rPr>
              <a:t>ჰემორაგიული ცხელების </a:t>
            </a:r>
            <a:r>
              <a:rPr lang="ka-GE" altLang="en-US" sz="1500" b="1" dirty="0" err="1">
                <a:solidFill>
                  <a:srgbClr val="003366"/>
                </a:solidFill>
              </a:rPr>
              <a:t>ეპიდაფეთქების</a:t>
            </a:r>
            <a:r>
              <a:rPr lang="ka-GE" altLang="en-US" sz="1500" b="1" dirty="0">
                <a:solidFill>
                  <a:srgbClr val="003366"/>
                </a:solidFill>
              </a:rPr>
              <a:t> მართვისა და პრევენციის მიზნით გასატარებელ ღონისძიებათა </a:t>
            </a:r>
            <a:r>
              <a:rPr lang="ka-GE" altLang="en-US" sz="1500" b="1" dirty="0" smtClean="0">
                <a:solidFill>
                  <a:srgbClr val="003366"/>
                </a:solidFill>
              </a:rPr>
              <a:t>გეგმა</a:t>
            </a:r>
            <a:endParaRPr lang="en-US" altLang="en-US" sz="1500" b="1" dirty="0" smtClean="0">
              <a:solidFill>
                <a:srgbClr val="003366"/>
              </a:solidFill>
            </a:endParaRPr>
          </a:p>
          <a:p>
            <a:pPr marL="285750" indent="-285750" algn="just" eaLnBrk="1" hangingPunct="1">
              <a:spcBef>
                <a:spcPct val="0"/>
              </a:spcBef>
            </a:pPr>
            <a:endParaRPr lang="en-US" altLang="en-US" sz="1500" b="1" dirty="0" smtClean="0">
              <a:solidFill>
                <a:srgbClr val="003366"/>
              </a:solidFill>
            </a:endParaRPr>
          </a:p>
          <a:p>
            <a:pPr marL="285750" indent="-285750" algn="just" eaLnBrk="1" hangingPunct="1">
              <a:spcBef>
                <a:spcPct val="0"/>
              </a:spcBef>
            </a:pPr>
            <a:r>
              <a:rPr lang="ka-GE" altLang="en-US" sz="1500" b="1" dirty="0">
                <a:solidFill>
                  <a:srgbClr val="003366"/>
                </a:solidFill>
              </a:rPr>
              <a:t>ინფექციურ დაავადებებზე, მათ შორის, </a:t>
            </a:r>
            <a:r>
              <a:rPr lang="ka-GE" altLang="en-US" sz="1500" b="1" dirty="0">
                <a:solidFill>
                  <a:srgbClr val="C00000"/>
                </a:solidFill>
              </a:rPr>
              <a:t>განსაკუთრებით საშიში </a:t>
            </a:r>
            <a:r>
              <a:rPr lang="ka-GE" altLang="en-US" sz="1500" b="1" dirty="0" err="1">
                <a:solidFill>
                  <a:srgbClr val="C00000"/>
                </a:solidFill>
              </a:rPr>
              <a:t>პათოგენებით</a:t>
            </a:r>
            <a:r>
              <a:rPr lang="ka-GE" altLang="en-US" sz="1500" b="1" dirty="0">
                <a:solidFill>
                  <a:srgbClr val="C00000"/>
                </a:solidFill>
              </a:rPr>
              <a:t> </a:t>
            </a:r>
            <a:r>
              <a:rPr lang="ka-GE" altLang="en-US" sz="1500" b="1" dirty="0">
                <a:solidFill>
                  <a:srgbClr val="003366"/>
                </a:solidFill>
              </a:rPr>
              <a:t>გამოწვეულ დაავადებებზე, ეპიდზედამხედველობის ინტეგრირებული ეროვნული სისტემის ფუნქციონირების წესი </a:t>
            </a:r>
            <a:endParaRPr lang="en-US" altLang="en-US" sz="1500" b="1" dirty="0">
              <a:solidFill>
                <a:srgbClr val="003366"/>
              </a:solidFill>
            </a:endParaRPr>
          </a:p>
          <a:p>
            <a:pPr algn="just" eaLnBrk="1" hangingPunct="1">
              <a:spcBef>
                <a:spcPct val="0"/>
              </a:spcBef>
              <a:buNone/>
            </a:pPr>
            <a:endParaRPr lang="en-US" altLang="en-US" sz="1500" b="1" dirty="0" smtClean="0">
              <a:solidFill>
                <a:srgbClr val="003366"/>
              </a:solidFill>
            </a:endParaRPr>
          </a:p>
          <a:p>
            <a:pPr marL="285750" indent="-285750" algn="just" eaLnBrk="1" hangingPunct="1">
              <a:spcBef>
                <a:spcPct val="0"/>
              </a:spcBef>
            </a:pPr>
            <a:r>
              <a:rPr lang="ka-GE" altLang="en-US" sz="1500" b="1" dirty="0" err="1">
                <a:solidFill>
                  <a:srgbClr val="C00000"/>
                </a:solidFill>
              </a:rPr>
              <a:t>ებოლას</a:t>
            </a:r>
            <a:r>
              <a:rPr lang="ka-GE" altLang="en-US" sz="1500" b="1" dirty="0">
                <a:solidFill>
                  <a:srgbClr val="C00000"/>
                </a:solidFill>
              </a:rPr>
              <a:t> </a:t>
            </a:r>
            <a:r>
              <a:rPr lang="ka-GE" altLang="en-US" sz="1500" b="1" dirty="0">
                <a:solidFill>
                  <a:srgbClr val="003366"/>
                </a:solidFill>
              </a:rPr>
              <a:t>ვირუსით გამოწვეული დაავადების შეკავების სპეციალური რეაგირების </a:t>
            </a:r>
            <a:r>
              <a:rPr lang="ka-GE" altLang="en-US" sz="1500" b="1" dirty="0" smtClean="0">
                <a:solidFill>
                  <a:srgbClr val="003366"/>
                </a:solidFill>
              </a:rPr>
              <a:t>გეგმა</a:t>
            </a:r>
            <a:endParaRPr lang="en-US" altLang="en-US" sz="1500" b="1" dirty="0" smtClean="0">
              <a:solidFill>
                <a:srgbClr val="003366"/>
              </a:solidFill>
            </a:endParaRPr>
          </a:p>
          <a:p>
            <a:pPr marL="285750" indent="-285750" algn="just" eaLnBrk="1" hangingPunct="1">
              <a:spcBef>
                <a:spcPct val="0"/>
              </a:spcBef>
            </a:pPr>
            <a:endParaRPr lang="en-US" altLang="en-US" sz="1500" b="1" dirty="0" smtClean="0">
              <a:solidFill>
                <a:srgbClr val="003366"/>
              </a:solidFill>
            </a:endParaRPr>
          </a:p>
          <a:p>
            <a:pPr marL="285750" indent="-285750" algn="just" eaLnBrk="1" hangingPunct="1">
              <a:spcBef>
                <a:spcPct val="0"/>
              </a:spcBef>
            </a:pPr>
            <a:r>
              <a:rPr lang="ka-GE" altLang="en-US" sz="1500" b="1" dirty="0" err="1" smtClean="0">
                <a:solidFill>
                  <a:srgbClr val="C00000"/>
                </a:solidFill>
              </a:rPr>
              <a:t>ზიკა</a:t>
            </a:r>
            <a:r>
              <a:rPr lang="ka-GE" altLang="en-US" sz="1500" b="1" dirty="0" smtClean="0">
                <a:solidFill>
                  <a:srgbClr val="C00000"/>
                </a:solidFill>
              </a:rPr>
              <a:t> </a:t>
            </a:r>
            <a:r>
              <a:rPr lang="ka-GE" altLang="en-US" sz="1500" b="1" dirty="0">
                <a:solidFill>
                  <a:srgbClr val="C00000"/>
                </a:solidFill>
              </a:rPr>
              <a:t>ვირუსის </a:t>
            </a:r>
            <a:r>
              <a:rPr lang="ka-GE" altLang="en-US" sz="1500" b="1" dirty="0">
                <a:solidFill>
                  <a:srgbClr val="003366"/>
                </a:solidFill>
              </a:rPr>
              <a:t>ზედამხედველობის სისტემა (კოღოს აქტიური გავრცელების პერიოდებში ტარდებოდა უპრეცენდენტო მასშტაბების </a:t>
            </a:r>
            <a:r>
              <a:rPr lang="ka-GE" altLang="en-US" sz="1500" b="1" dirty="0" err="1">
                <a:solidFill>
                  <a:srgbClr val="003366"/>
                </a:solidFill>
              </a:rPr>
              <a:t>სადეზინსექციო</a:t>
            </a:r>
            <a:r>
              <a:rPr lang="ka-GE" altLang="en-US" sz="1500" b="1" dirty="0">
                <a:solidFill>
                  <a:srgbClr val="003366"/>
                </a:solidFill>
              </a:rPr>
              <a:t> სამუშაოები)</a:t>
            </a:r>
          </a:p>
          <a:p>
            <a:pPr algn="just" eaLnBrk="1" hangingPunct="1">
              <a:spcBef>
                <a:spcPct val="0"/>
              </a:spcBef>
              <a:buNone/>
            </a:pPr>
            <a:endParaRPr lang="ka-GE" altLang="en-US" sz="1700" b="1" dirty="0">
              <a:solidFill>
                <a:srgbClr val="003366"/>
              </a:solidFill>
            </a:endParaRPr>
          </a:p>
          <a:p>
            <a:pPr algn="just" eaLnBrk="1" hangingPunct="1">
              <a:spcBef>
                <a:spcPct val="0"/>
              </a:spcBef>
              <a:buFontTx/>
              <a:buNone/>
            </a:pPr>
            <a:r>
              <a:rPr lang="ka-GE" altLang="en-US" sz="1700" b="1" dirty="0">
                <a:solidFill>
                  <a:srgbClr val="003366"/>
                </a:solidFill>
              </a:rPr>
              <a:t> </a:t>
            </a:r>
            <a:endParaRPr lang="ka-GE" altLang="en-US" sz="1700" b="1" dirty="0">
              <a:solidFill>
                <a:srgbClr val="C00000"/>
              </a:solidFill>
            </a:endParaRPr>
          </a:p>
        </p:txBody>
      </p:sp>
    </p:spTree>
    <p:extLst>
      <p:ext uri="{BB962C8B-B14F-4D97-AF65-F5344CB8AC3E}">
        <p14:creationId xmlns:p14="http://schemas.microsoft.com/office/powerpoint/2010/main" val="6939439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7" name="Rectangle 2"/>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16388" name="Rectangle 3"/>
          <p:cNvSpPr>
            <a:spLocks noChangeArrowheads="1"/>
          </p:cNvSpPr>
          <p:nvPr/>
        </p:nvSpPr>
        <p:spPr bwMode="auto">
          <a:xfrm>
            <a:off x="1258888" y="6237288"/>
            <a:ext cx="46085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ka-GE" altLang="en-US" sz="1400" b="1">
                <a:solidFill>
                  <a:srgbClr val="FFFFFF"/>
                </a:solidFill>
              </a:rPr>
              <a:t>დაავადებათა კონტროლისა და საზოგადოებრივი ჯანმრთელობის ეროვნული ცენტრი</a:t>
            </a:r>
            <a:endParaRPr lang="ru-RU" altLang="en-US" sz="1400" b="1">
              <a:solidFill>
                <a:srgbClr val="FFFFFF"/>
              </a:solidFill>
            </a:endParaRPr>
          </a:p>
        </p:txBody>
      </p:sp>
      <p:pic>
        <p:nvPicPr>
          <p:cNvPr id="16389" name="Picture 1030"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6165850"/>
            <a:ext cx="90011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 Box 5"/>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rgbClr val="FFFFFF"/>
                </a:solidFill>
              </a:rPr>
              <a:t>www.ncdc.ge</a:t>
            </a:r>
            <a:endParaRPr lang="ru-RU" altLang="en-US" sz="1800">
              <a:solidFill>
                <a:srgbClr val="FFFFFF"/>
              </a:solidFill>
            </a:endParaRPr>
          </a:p>
        </p:txBody>
      </p:sp>
      <p:sp>
        <p:nvSpPr>
          <p:cNvPr id="16391" name="Rectangle 2"/>
          <p:cNvSpPr>
            <a:spLocks noChangeArrowheads="1"/>
          </p:cNvSpPr>
          <p:nvPr/>
        </p:nvSpPr>
        <p:spPr bwMode="auto">
          <a:xfrm>
            <a:off x="123087" y="108938"/>
            <a:ext cx="9144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2400" b="1" dirty="0">
                <a:solidFill>
                  <a:srgbClr val="A50021"/>
                </a:solidFill>
              </a:rPr>
              <a:t>გადამდებ დაავადებებზე </a:t>
            </a:r>
            <a:r>
              <a:rPr lang="en-US" altLang="en-US" sz="2400" b="1" dirty="0">
                <a:solidFill>
                  <a:srgbClr val="A50021"/>
                </a:solidFill>
              </a:rPr>
              <a:t> </a:t>
            </a:r>
            <a:r>
              <a:rPr lang="ka-GE" altLang="en-US" sz="2400" b="1" dirty="0">
                <a:solidFill>
                  <a:srgbClr val="A50021"/>
                </a:solidFill>
              </a:rPr>
              <a:t>ეპიდზედამხედველობა</a:t>
            </a:r>
            <a:r>
              <a:rPr lang="en-US" altLang="en-US" sz="2400" b="1" dirty="0">
                <a:solidFill>
                  <a:srgbClr val="A50021"/>
                </a:solidFill>
              </a:rPr>
              <a:t> </a:t>
            </a:r>
            <a:r>
              <a:rPr lang="en-US" altLang="en-US" sz="2400" b="1" dirty="0" smtClean="0">
                <a:solidFill>
                  <a:srgbClr val="A50021"/>
                </a:solidFill>
              </a:rPr>
              <a:t> </a:t>
            </a:r>
            <a:endParaRPr lang="ka-GE" altLang="en-US" sz="2400" b="1" dirty="0">
              <a:solidFill>
                <a:srgbClr val="A50021"/>
              </a:solidFill>
            </a:endParaRPr>
          </a:p>
          <a:p>
            <a:pPr algn="ctr" eaLnBrk="1" hangingPunct="1">
              <a:spcBef>
                <a:spcPct val="0"/>
              </a:spcBef>
              <a:buFontTx/>
              <a:buNone/>
            </a:pPr>
            <a:endParaRPr lang="ka-GE" altLang="en-US" sz="1000" b="1" dirty="0">
              <a:solidFill>
                <a:srgbClr val="A50021"/>
              </a:solidFill>
            </a:endParaRPr>
          </a:p>
        </p:txBody>
      </p:sp>
      <p:sp>
        <p:nvSpPr>
          <p:cNvPr id="16392" name="Rectangle 3"/>
          <p:cNvSpPr>
            <a:spLocks noChangeArrowheads="1"/>
          </p:cNvSpPr>
          <p:nvPr/>
        </p:nvSpPr>
        <p:spPr bwMode="auto">
          <a:xfrm>
            <a:off x="3203848" y="3068960"/>
            <a:ext cx="871378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pPr>
            <a:endParaRPr lang="ka-GE" altLang="en-US" sz="1800" b="1">
              <a:solidFill>
                <a:srgbClr val="003366"/>
              </a:solidFill>
            </a:endParaRPr>
          </a:p>
          <a:p>
            <a:pPr eaLnBrk="1" hangingPunct="1">
              <a:spcBef>
                <a:spcPct val="0"/>
              </a:spcBef>
              <a:buFontTx/>
              <a:buNone/>
            </a:pPr>
            <a:endParaRPr lang="ka-GE" altLang="en-US" sz="1800" b="1">
              <a:solidFill>
                <a:srgbClr val="003366"/>
              </a:solidFill>
            </a:endParaRPr>
          </a:p>
          <a:p>
            <a:pPr lvl="1" eaLnBrk="1" hangingPunct="1">
              <a:spcBef>
                <a:spcPct val="0"/>
              </a:spcBef>
              <a:buFont typeface="Wingdings" panose="05000000000000000000" pitchFamily="2" charset="2"/>
              <a:buNone/>
            </a:pPr>
            <a:r>
              <a:rPr lang="ka-GE" altLang="en-US" sz="1800" b="1">
                <a:solidFill>
                  <a:srgbClr val="003366"/>
                </a:solidFill>
              </a:rPr>
              <a:t>  </a:t>
            </a:r>
            <a:endParaRPr lang="ru-RU" altLang="en-US" sz="1800" b="1">
              <a:solidFill>
                <a:srgbClr val="003366"/>
              </a:solidFill>
            </a:endParaRPr>
          </a:p>
        </p:txBody>
      </p:sp>
      <p:sp>
        <p:nvSpPr>
          <p:cNvPr id="11" name="Rectangle 2"/>
          <p:cNvSpPr>
            <a:spLocks noChangeArrowheads="1"/>
          </p:cNvSpPr>
          <p:nvPr/>
        </p:nvSpPr>
        <p:spPr bwMode="auto">
          <a:xfrm>
            <a:off x="347110" y="147965"/>
            <a:ext cx="8569896" cy="6417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1500" b="1" dirty="0">
                <a:solidFill>
                  <a:srgbClr val="A50021"/>
                </a:solidFill>
              </a:rPr>
              <a:t> </a:t>
            </a:r>
          </a:p>
          <a:p>
            <a:pPr algn="ctr" eaLnBrk="1" hangingPunct="1">
              <a:spcBef>
                <a:spcPct val="0"/>
              </a:spcBef>
              <a:buFontTx/>
              <a:buNone/>
            </a:pPr>
            <a:endParaRPr lang="ka-GE" altLang="en-US" sz="1500" b="1" dirty="0">
              <a:solidFill>
                <a:srgbClr val="A50021"/>
              </a:solidFill>
            </a:endParaRPr>
          </a:p>
          <a:p>
            <a:pPr algn="just" eaLnBrk="1" hangingPunct="1">
              <a:spcBef>
                <a:spcPct val="0"/>
              </a:spcBef>
              <a:buFontTx/>
              <a:buNone/>
            </a:pPr>
            <a:endParaRPr lang="ka-GE" altLang="en-US" sz="1500" b="1" dirty="0">
              <a:solidFill>
                <a:srgbClr val="003366"/>
              </a:solidFill>
            </a:endParaRPr>
          </a:p>
          <a:p>
            <a:pPr algn="just" eaLnBrk="1" hangingPunct="1">
              <a:spcBef>
                <a:spcPct val="0"/>
              </a:spcBef>
              <a:buFontTx/>
              <a:buNone/>
            </a:pPr>
            <a:r>
              <a:rPr lang="ka-GE" sz="1600" b="1" dirty="0">
                <a:solidFill>
                  <a:srgbClr val="C00000"/>
                </a:solidFill>
              </a:rPr>
              <a:t>დამტკიცდა: </a:t>
            </a:r>
            <a:endParaRPr lang="ka-GE" altLang="en-US" sz="1600" b="1" dirty="0">
              <a:solidFill>
                <a:srgbClr val="C00000"/>
              </a:solidFill>
            </a:endParaRPr>
          </a:p>
          <a:p>
            <a:pPr algn="just" eaLnBrk="1" hangingPunct="1">
              <a:spcBef>
                <a:spcPct val="0"/>
              </a:spcBef>
              <a:buFontTx/>
              <a:buNone/>
            </a:pPr>
            <a:endParaRPr lang="en-US" altLang="en-US" sz="1500" b="1" dirty="0">
              <a:solidFill>
                <a:srgbClr val="C00000"/>
              </a:solidFill>
            </a:endParaRPr>
          </a:p>
          <a:p>
            <a:pPr marL="285750" indent="-285750" algn="just" eaLnBrk="1" hangingPunct="1">
              <a:spcBef>
                <a:spcPct val="0"/>
              </a:spcBef>
            </a:pPr>
            <a:r>
              <a:rPr lang="ka-GE" altLang="en-US" sz="1500" b="1" dirty="0">
                <a:solidFill>
                  <a:srgbClr val="003366"/>
                </a:solidFill>
              </a:rPr>
              <a:t>საქართველოში </a:t>
            </a:r>
            <a:r>
              <a:rPr lang="en-US" altLang="en-US" sz="1500" b="1" dirty="0">
                <a:solidFill>
                  <a:srgbClr val="C00000"/>
                </a:solidFill>
              </a:rPr>
              <a:t>C </a:t>
            </a:r>
            <a:r>
              <a:rPr lang="ka-GE" altLang="en-US" sz="1500" b="1" dirty="0">
                <a:solidFill>
                  <a:srgbClr val="C00000"/>
                </a:solidFill>
              </a:rPr>
              <a:t>ჰეპატიტის </a:t>
            </a:r>
            <a:r>
              <a:rPr lang="ka-GE" altLang="en-US" sz="1500" b="1" dirty="0" err="1">
                <a:solidFill>
                  <a:srgbClr val="003366"/>
                </a:solidFill>
              </a:rPr>
              <a:t>ელიმინაციის</a:t>
            </a:r>
            <a:r>
              <a:rPr lang="ka-GE" altLang="en-US" sz="1500" b="1" dirty="0">
                <a:solidFill>
                  <a:srgbClr val="003366"/>
                </a:solidFill>
              </a:rPr>
              <a:t>  2016-2020 წლების ეროვნული </a:t>
            </a:r>
            <a:r>
              <a:rPr lang="ka-GE" altLang="en-US" sz="1500" b="1" dirty="0" smtClean="0">
                <a:solidFill>
                  <a:srgbClr val="003366"/>
                </a:solidFill>
              </a:rPr>
              <a:t>სტრატეგია</a:t>
            </a:r>
            <a:endParaRPr lang="en-US" altLang="en-US" sz="1500" b="1" dirty="0" smtClean="0">
              <a:solidFill>
                <a:srgbClr val="003366"/>
              </a:solidFill>
            </a:endParaRPr>
          </a:p>
          <a:p>
            <a:pPr marL="285750" indent="-285750" algn="just" eaLnBrk="1" hangingPunct="1">
              <a:spcBef>
                <a:spcPct val="0"/>
              </a:spcBef>
            </a:pPr>
            <a:endParaRPr lang="en-US" altLang="en-US" sz="1500" b="1" dirty="0">
              <a:solidFill>
                <a:srgbClr val="003366"/>
              </a:solidFill>
            </a:endParaRPr>
          </a:p>
          <a:p>
            <a:pPr marL="285750" indent="-285750" algn="just" eaLnBrk="1" hangingPunct="1">
              <a:spcBef>
                <a:spcPct val="0"/>
              </a:spcBef>
            </a:pPr>
            <a:r>
              <a:rPr lang="ka-GE" sz="1600" b="1" dirty="0">
                <a:solidFill>
                  <a:srgbClr val="C00000"/>
                </a:solidFill>
              </a:rPr>
              <a:t>ტბ და აივ </a:t>
            </a:r>
            <a:r>
              <a:rPr lang="en-US" sz="1600" b="1" dirty="0" err="1">
                <a:solidFill>
                  <a:srgbClr val="003366"/>
                </a:solidFill>
              </a:rPr>
              <a:t>სტრატეგი</a:t>
            </a:r>
            <a:r>
              <a:rPr lang="ka-GE" sz="1600" b="1" dirty="0" smtClean="0">
                <a:solidFill>
                  <a:srgbClr val="003366"/>
                </a:solidFill>
              </a:rPr>
              <a:t>ები</a:t>
            </a:r>
            <a:endParaRPr lang="en-US" altLang="en-US" sz="1500" b="1" dirty="0" smtClean="0">
              <a:solidFill>
                <a:srgbClr val="003366"/>
              </a:solidFill>
            </a:endParaRPr>
          </a:p>
          <a:p>
            <a:pPr marL="285750" indent="-285750" algn="just" eaLnBrk="1" hangingPunct="1">
              <a:spcBef>
                <a:spcPct val="0"/>
              </a:spcBef>
            </a:pPr>
            <a:endParaRPr lang="en-US" altLang="en-US" sz="1500" b="1" dirty="0">
              <a:solidFill>
                <a:srgbClr val="003366"/>
              </a:solidFill>
            </a:endParaRPr>
          </a:p>
          <a:p>
            <a:pPr marL="285750" indent="-285750" algn="just" eaLnBrk="1" hangingPunct="1">
              <a:spcBef>
                <a:spcPct val="0"/>
              </a:spcBef>
            </a:pPr>
            <a:r>
              <a:rPr lang="ka-GE" altLang="en-US" sz="1500" b="1" dirty="0" err="1">
                <a:solidFill>
                  <a:srgbClr val="C00000"/>
                </a:solidFill>
              </a:rPr>
              <a:t>ანტიმიკრობული</a:t>
            </a:r>
            <a:r>
              <a:rPr lang="ka-GE" altLang="en-US" sz="1500" b="1" dirty="0">
                <a:solidFill>
                  <a:srgbClr val="C00000"/>
                </a:solidFill>
              </a:rPr>
              <a:t>  რეზისტენტობის </a:t>
            </a:r>
            <a:r>
              <a:rPr lang="ka-GE" altLang="en-US" sz="1500" b="1" dirty="0">
                <a:solidFill>
                  <a:srgbClr val="003366"/>
                </a:solidFill>
              </a:rPr>
              <a:t>ეროვნული </a:t>
            </a:r>
            <a:r>
              <a:rPr lang="ka-GE" altLang="en-US" sz="1500" b="1" dirty="0" smtClean="0">
                <a:solidFill>
                  <a:srgbClr val="003366"/>
                </a:solidFill>
              </a:rPr>
              <a:t>სტრატეგია</a:t>
            </a:r>
            <a:endParaRPr lang="en-US" altLang="en-US" sz="1500" b="1" dirty="0" smtClean="0">
              <a:solidFill>
                <a:srgbClr val="003366"/>
              </a:solidFill>
            </a:endParaRPr>
          </a:p>
          <a:p>
            <a:pPr marL="285750" indent="-285750" algn="just" eaLnBrk="1" hangingPunct="1">
              <a:spcBef>
                <a:spcPct val="0"/>
              </a:spcBef>
            </a:pPr>
            <a:endParaRPr lang="en-US" altLang="en-US" sz="1500" b="1" dirty="0">
              <a:solidFill>
                <a:srgbClr val="003366"/>
              </a:solidFill>
            </a:endParaRPr>
          </a:p>
          <a:p>
            <a:pPr marL="285750" indent="-285750" algn="just" eaLnBrk="1" hangingPunct="1">
              <a:spcBef>
                <a:spcPct val="0"/>
              </a:spcBef>
            </a:pPr>
            <a:r>
              <a:rPr lang="ka-GE" altLang="en-US" sz="1500" b="1" dirty="0">
                <a:solidFill>
                  <a:srgbClr val="C00000"/>
                </a:solidFill>
              </a:rPr>
              <a:t>ცოფის </a:t>
            </a:r>
            <a:r>
              <a:rPr lang="ka-GE" altLang="en-US" sz="1500" b="1" dirty="0">
                <a:solidFill>
                  <a:srgbClr val="003366"/>
                </a:solidFill>
              </a:rPr>
              <a:t>პრევენციის მიზნით 2014-2018 წლებში გასატარებელი მულტისექტორული </a:t>
            </a:r>
            <a:r>
              <a:rPr lang="ka-GE" altLang="en-US" sz="1500" b="1" dirty="0" smtClean="0">
                <a:solidFill>
                  <a:srgbClr val="003366"/>
                </a:solidFill>
              </a:rPr>
              <a:t>ღონისძიებები</a:t>
            </a:r>
            <a:endParaRPr lang="en-US" altLang="en-US" sz="1500" b="1" dirty="0" smtClean="0">
              <a:solidFill>
                <a:srgbClr val="003366"/>
              </a:solidFill>
            </a:endParaRPr>
          </a:p>
          <a:p>
            <a:pPr marL="285750" indent="-285750" algn="just" eaLnBrk="1" hangingPunct="1">
              <a:spcBef>
                <a:spcPct val="0"/>
              </a:spcBef>
            </a:pPr>
            <a:endParaRPr lang="en-US" altLang="en-US" sz="1500" b="1" dirty="0" smtClean="0">
              <a:solidFill>
                <a:srgbClr val="003366"/>
              </a:solidFill>
            </a:endParaRPr>
          </a:p>
          <a:p>
            <a:pPr marL="285750" indent="-285750" algn="just" eaLnBrk="1" hangingPunct="1">
              <a:spcBef>
                <a:spcPct val="0"/>
              </a:spcBef>
            </a:pPr>
            <a:r>
              <a:rPr lang="ka-GE" altLang="en-US" sz="1500" b="1" dirty="0" smtClean="0">
                <a:solidFill>
                  <a:srgbClr val="C00000"/>
                </a:solidFill>
              </a:rPr>
              <a:t>ყირიმ-კონგოს </a:t>
            </a:r>
            <a:r>
              <a:rPr lang="ka-GE" altLang="en-US" sz="1500" b="1" dirty="0">
                <a:solidFill>
                  <a:srgbClr val="C00000"/>
                </a:solidFill>
              </a:rPr>
              <a:t>ჰემორაგიული ცხელების </a:t>
            </a:r>
            <a:r>
              <a:rPr lang="ka-GE" altLang="en-US" sz="1500" b="1" dirty="0" err="1">
                <a:solidFill>
                  <a:srgbClr val="003366"/>
                </a:solidFill>
              </a:rPr>
              <a:t>ეპიდაფეთქების</a:t>
            </a:r>
            <a:r>
              <a:rPr lang="ka-GE" altLang="en-US" sz="1500" b="1" dirty="0">
                <a:solidFill>
                  <a:srgbClr val="003366"/>
                </a:solidFill>
              </a:rPr>
              <a:t> მართვისა და პრევენციის მიზნით გასატარებელ ღონისძიებათა </a:t>
            </a:r>
            <a:r>
              <a:rPr lang="ka-GE" altLang="en-US" sz="1500" b="1" dirty="0" smtClean="0">
                <a:solidFill>
                  <a:srgbClr val="003366"/>
                </a:solidFill>
              </a:rPr>
              <a:t>გეგმა</a:t>
            </a:r>
            <a:endParaRPr lang="en-US" altLang="en-US" sz="1500" b="1" dirty="0" smtClean="0">
              <a:solidFill>
                <a:srgbClr val="003366"/>
              </a:solidFill>
            </a:endParaRPr>
          </a:p>
          <a:p>
            <a:pPr marL="285750" indent="-285750" algn="just" eaLnBrk="1" hangingPunct="1">
              <a:spcBef>
                <a:spcPct val="0"/>
              </a:spcBef>
            </a:pPr>
            <a:endParaRPr lang="en-US" altLang="en-US" sz="1500" b="1" dirty="0" smtClean="0">
              <a:solidFill>
                <a:srgbClr val="003366"/>
              </a:solidFill>
            </a:endParaRPr>
          </a:p>
          <a:p>
            <a:pPr marL="285750" indent="-285750" algn="just" eaLnBrk="1" hangingPunct="1">
              <a:spcBef>
                <a:spcPct val="0"/>
              </a:spcBef>
            </a:pPr>
            <a:r>
              <a:rPr lang="ka-GE" altLang="en-US" sz="1500" b="1" dirty="0">
                <a:solidFill>
                  <a:srgbClr val="003366"/>
                </a:solidFill>
              </a:rPr>
              <a:t>ინფექციურ დაავადებებზე, მათ შორის, </a:t>
            </a:r>
            <a:r>
              <a:rPr lang="ka-GE" altLang="en-US" sz="1500" b="1" dirty="0">
                <a:solidFill>
                  <a:srgbClr val="C00000"/>
                </a:solidFill>
              </a:rPr>
              <a:t>განსაკუთრებით საშიში </a:t>
            </a:r>
            <a:r>
              <a:rPr lang="ka-GE" altLang="en-US" sz="1500" b="1" dirty="0" err="1">
                <a:solidFill>
                  <a:srgbClr val="C00000"/>
                </a:solidFill>
              </a:rPr>
              <a:t>პათოგენებით</a:t>
            </a:r>
            <a:r>
              <a:rPr lang="ka-GE" altLang="en-US" sz="1500" b="1" dirty="0">
                <a:solidFill>
                  <a:srgbClr val="C00000"/>
                </a:solidFill>
              </a:rPr>
              <a:t> </a:t>
            </a:r>
            <a:r>
              <a:rPr lang="ka-GE" altLang="en-US" sz="1500" b="1" dirty="0">
                <a:solidFill>
                  <a:srgbClr val="003366"/>
                </a:solidFill>
              </a:rPr>
              <a:t>გამოწვეულ დაავადებებზე, ეპიდზედამხედველობის ინტეგრირებული ეროვნული სისტემის ფუნქციონირების წესი </a:t>
            </a:r>
            <a:endParaRPr lang="en-US" altLang="en-US" sz="1500" b="1" dirty="0">
              <a:solidFill>
                <a:srgbClr val="003366"/>
              </a:solidFill>
            </a:endParaRPr>
          </a:p>
          <a:p>
            <a:pPr algn="just" eaLnBrk="1" hangingPunct="1">
              <a:spcBef>
                <a:spcPct val="0"/>
              </a:spcBef>
              <a:buNone/>
            </a:pPr>
            <a:endParaRPr lang="en-US" altLang="en-US" sz="1500" b="1" dirty="0" smtClean="0">
              <a:solidFill>
                <a:srgbClr val="003366"/>
              </a:solidFill>
            </a:endParaRPr>
          </a:p>
          <a:p>
            <a:pPr marL="285750" indent="-285750" algn="just" eaLnBrk="1" hangingPunct="1">
              <a:spcBef>
                <a:spcPct val="0"/>
              </a:spcBef>
            </a:pPr>
            <a:r>
              <a:rPr lang="ka-GE" altLang="en-US" sz="1500" b="1" dirty="0" err="1">
                <a:solidFill>
                  <a:srgbClr val="C00000"/>
                </a:solidFill>
              </a:rPr>
              <a:t>ებოლას</a:t>
            </a:r>
            <a:r>
              <a:rPr lang="ka-GE" altLang="en-US" sz="1500" b="1" dirty="0">
                <a:solidFill>
                  <a:srgbClr val="C00000"/>
                </a:solidFill>
              </a:rPr>
              <a:t> </a:t>
            </a:r>
            <a:r>
              <a:rPr lang="ka-GE" altLang="en-US" sz="1500" b="1" dirty="0">
                <a:solidFill>
                  <a:srgbClr val="003366"/>
                </a:solidFill>
              </a:rPr>
              <a:t>ვირუსით გამოწვეული დაავადების შეკავების სპეციალური რეაგირების </a:t>
            </a:r>
            <a:r>
              <a:rPr lang="ka-GE" altLang="en-US" sz="1500" b="1" dirty="0" smtClean="0">
                <a:solidFill>
                  <a:srgbClr val="003366"/>
                </a:solidFill>
              </a:rPr>
              <a:t>გეგმა</a:t>
            </a:r>
            <a:endParaRPr lang="en-US" altLang="en-US" sz="1500" b="1" dirty="0" smtClean="0">
              <a:solidFill>
                <a:srgbClr val="003366"/>
              </a:solidFill>
            </a:endParaRPr>
          </a:p>
          <a:p>
            <a:pPr marL="285750" indent="-285750" algn="just" eaLnBrk="1" hangingPunct="1">
              <a:spcBef>
                <a:spcPct val="0"/>
              </a:spcBef>
            </a:pPr>
            <a:endParaRPr lang="en-US" altLang="en-US" sz="1500" b="1" dirty="0" smtClean="0">
              <a:solidFill>
                <a:srgbClr val="003366"/>
              </a:solidFill>
            </a:endParaRPr>
          </a:p>
          <a:p>
            <a:pPr marL="285750" indent="-285750" algn="just" eaLnBrk="1" hangingPunct="1">
              <a:spcBef>
                <a:spcPct val="0"/>
              </a:spcBef>
            </a:pPr>
            <a:r>
              <a:rPr lang="ka-GE" altLang="en-US" sz="1500" b="1" dirty="0" err="1" smtClean="0">
                <a:solidFill>
                  <a:srgbClr val="C00000"/>
                </a:solidFill>
              </a:rPr>
              <a:t>ზიკა</a:t>
            </a:r>
            <a:r>
              <a:rPr lang="ka-GE" altLang="en-US" sz="1500" b="1" dirty="0" smtClean="0">
                <a:solidFill>
                  <a:srgbClr val="C00000"/>
                </a:solidFill>
              </a:rPr>
              <a:t> </a:t>
            </a:r>
            <a:r>
              <a:rPr lang="ka-GE" altLang="en-US" sz="1500" b="1" dirty="0">
                <a:solidFill>
                  <a:srgbClr val="C00000"/>
                </a:solidFill>
              </a:rPr>
              <a:t>ვირუსის </a:t>
            </a:r>
            <a:r>
              <a:rPr lang="ka-GE" altLang="en-US" sz="1500" b="1" dirty="0">
                <a:solidFill>
                  <a:srgbClr val="003366"/>
                </a:solidFill>
              </a:rPr>
              <a:t>ზედამხედველობის სისტემა (კოღოს აქტიური გავრცელების პერიოდებში ტარდებოდა უპრეცენდენტო მასშტაბების </a:t>
            </a:r>
            <a:r>
              <a:rPr lang="ka-GE" altLang="en-US" sz="1500" b="1" dirty="0" err="1">
                <a:solidFill>
                  <a:srgbClr val="003366"/>
                </a:solidFill>
              </a:rPr>
              <a:t>სადეზინსექციო</a:t>
            </a:r>
            <a:r>
              <a:rPr lang="ka-GE" altLang="en-US" sz="1500" b="1" dirty="0">
                <a:solidFill>
                  <a:srgbClr val="003366"/>
                </a:solidFill>
              </a:rPr>
              <a:t> სამუშაოები)</a:t>
            </a:r>
          </a:p>
          <a:p>
            <a:pPr algn="just" eaLnBrk="1" hangingPunct="1">
              <a:spcBef>
                <a:spcPct val="0"/>
              </a:spcBef>
              <a:buNone/>
            </a:pPr>
            <a:endParaRPr lang="ka-GE" altLang="en-US" sz="1700" b="1" dirty="0">
              <a:solidFill>
                <a:srgbClr val="003366"/>
              </a:solidFill>
            </a:endParaRPr>
          </a:p>
          <a:p>
            <a:pPr algn="just" eaLnBrk="1" hangingPunct="1">
              <a:spcBef>
                <a:spcPct val="0"/>
              </a:spcBef>
              <a:buFontTx/>
              <a:buNone/>
            </a:pPr>
            <a:r>
              <a:rPr lang="ka-GE" altLang="en-US" sz="1700" b="1" dirty="0">
                <a:solidFill>
                  <a:srgbClr val="003366"/>
                </a:solidFill>
              </a:rPr>
              <a:t> </a:t>
            </a:r>
            <a:endParaRPr lang="ka-GE" altLang="en-US" sz="1700" b="1" dirty="0">
              <a:solidFill>
                <a:srgbClr val="C00000"/>
              </a:solidFill>
            </a:endParaRPr>
          </a:p>
        </p:txBody>
      </p:sp>
    </p:spTree>
    <p:extLst>
      <p:ext uri="{BB962C8B-B14F-4D97-AF65-F5344CB8AC3E}">
        <p14:creationId xmlns:p14="http://schemas.microsoft.com/office/powerpoint/2010/main" val="18121810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91" name="Rectangle 2"/>
          <p:cNvSpPr>
            <a:spLocks noChangeArrowheads="1"/>
          </p:cNvSpPr>
          <p:nvPr/>
        </p:nvSpPr>
        <p:spPr bwMode="auto">
          <a:xfrm>
            <a:off x="20093" y="252412"/>
            <a:ext cx="9144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2400" b="1" dirty="0">
                <a:solidFill>
                  <a:srgbClr val="A50021"/>
                </a:solidFill>
              </a:rPr>
              <a:t>გადამდებ დაავადებებზე </a:t>
            </a:r>
            <a:r>
              <a:rPr lang="en-US" altLang="en-US" sz="2400" b="1" dirty="0">
                <a:solidFill>
                  <a:srgbClr val="A50021"/>
                </a:solidFill>
              </a:rPr>
              <a:t> </a:t>
            </a:r>
            <a:r>
              <a:rPr lang="ka-GE" altLang="en-US" sz="2400" b="1" dirty="0">
                <a:solidFill>
                  <a:srgbClr val="A50021"/>
                </a:solidFill>
              </a:rPr>
              <a:t>ეპიდზედამხედველობა</a:t>
            </a:r>
            <a:r>
              <a:rPr lang="en-US" altLang="en-US" sz="2400" b="1" dirty="0">
                <a:solidFill>
                  <a:srgbClr val="A50021"/>
                </a:solidFill>
              </a:rPr>
              <a:t> </a:t>
            </a:r>
            <a:r>
              <a:rPr lang="en-US" altLang="en-US" sz="2400" b="1" dirty="0" smtClean="0">
                <a:solidFill>
                  <a:srgbClr val="A50021"/>
                </a:solidFill>
              </a:rPr>
              <a:t> </a:t>
            </a:r>
            <a:endParaRPr lang="ka-GE" altLang="en-US" sz="2400" b="1" dirty="0">
              <a:solidFill>
                <a:srgbClr val="A50021"/>
              </a:solidFill>
            </a:endParaRPr>
          </a:p>
          <a:p>
            <a:pPr algn="ctr" eaLnBrk="1" hangingPunct="1">
              <a:spcBef>
                <a:spcPct val="0"/>
              </a:spcBef>
              <a:buFontTx/>
              <a:buNone/>
            </a:pPr>
            <a:endParaRPr lang="ka-GE" altLang="en-US" sz="1000" b="1" dirty="0">
              <a:solidFill>
                <a:srgbClr val="A50021"/>
              </a:solidFill>
            </a:endParaRPr>
          </a:p>
        </p:txBody>
      </p:sp>
      <p:sp>
        <p:nvSpPr>
          <p:cNvPr id="16392" name="Rectangle 3"/>
          <p:cNvSpPr>
            <a:spLocks noChangeArrowheads="1"/>
          </p:cNvSpPr>
          <p:nvPr/>
        </p:nvSpPr>
        <p:spPr bwMode="auto">
          <a:xfrm>
            <a:off x="3203848" y="3068960"/>
            <a:ext cx="871378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pPr>
            <a:endParaRPr lang="ka-GE" altLang="en-US" sz="1800" b="1">
              <a:solidFill>
                <a:srgbClr val="003366"/>
              </a:solidFill>
            </a:endParaRPr>
          </a:p>
          <a:p>
            <a:pPr eaLnBrk="1" hangingPunct="1">
              <a:spcBef>
                <a:spcPct val="0"/>
              </a:spcBef>
              <a:buFontTx/>
              <a:buNone/>
            </a:pPr>
            <a:endParaRPr lang="ka-GE" altLang="en-US" sz="1800" b="1">
              <a:solidFill>
                <a:srgbClr val="003366"/>
              </a:solidFill>
            </a:endParaRPr>
          </a:p>
          <a:p>
            <a:pPr lvl="1" eaLnBrk="1" hangingPunct="1">
              <a:spcBef>
                <a:spcPct val="0"/>
              </a:spcBef>
              <a:buFont typeface="Wingdings" panose="05000000000000000000" pitchFamily="2" charset="2"/>
              <a:buNone/>
            </a:pPr>
            <a:r>
              <a:rPr lang="ka-GE" altLang="en-US" sz="1800" b="1">
                <a:solidFill>
                  <a:srgbClr val="003366"/>
                </a:solidFill>
              </a:rPr>
              <a:t>  </a:t>
            </a:r>
            <a:endParaRPr lang="ru-RU" altLang="en-US" sz="1800" b="1">
              <a:solidFill>
                <a:srgbClr val="003366"/>
              </a:solidFill>
            </a:endParaRPr>
          </a:p>
        </p:txBody>
      </p:sp>
      <p:sp>
        <p:nvSpPr>
          <p:cNvPr id="11" name="Rectangle 2"/>
          <p:cNvSpPr>
            <a:spLocks noChangeArrowheads="1"/>
          </p:cNvSpPr>
          <p:nvPr/>
        </p:nvSpPr>
        <p:spPr bwMode="auto">
          <a:xfrm>
            <a:off x="323528" y="1250375"/>
            <a:ext cx="8352927"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1800" b="1" dirty="0">
                <a:solidFill>
                  <a:srgbClr val="A50021"/>
                </a:solidFill>
              </a:rPr>
              <a:t> </a:t>
            </a:r>
          </a:p>
          <a:p>
            <a:pPr marL="285750" indent="-285750" algn="just" eaLnBrk="1" hangingPunct="1">
              <a:spcBef>
                <a:spcPct val="0"/>
              </a:spcBef>
            </a:pPr>
            <a:r>
              <a:rPr lang="ka-GE" altLang="en-US" sz="1800" b="1" dirty="0" smtClean="0">
                <a:solidFill>
                  <a:srgbClr val="003366"/>
                </a:solidFill>
              </a:rPr>
              <a:t>2019 </a:t>
            </a:r>
            <a:r>
              <a:rPr lang="ka-GE" altLang="en-US" sz="1800" b="1" dirty="0" err="1">
                <a:solidFill>
                  <a:srgbClr val="003366"/>
                </a:solidFill>
              </a:rPr>
              <a:t>წლს</a:t>
            </a:r>
            <a:r>
              <a:rPr lang="ka-GE" altLang="en-US" sz="1800" b="1" dirty="0">
                <a:solidFill>
                  <a:srgbClr val="003366"/>
                </a:solidFill>
              </a:rPr>
              <a:t> 11 აპრილს ქ. ვენაში, ავსტრია, ევროპის ღვიძლის შემსწავლელი ასოციაციის და ღვიძლის საერთაშორისო ფონდის მიერ ორგანიზებულ ღვიძლის საერთაშორისო კონგრესზე (</a:t>
            </a:r>
            <a:r>
              <a:rPr lang="en-US" altLang="en-US" sz="1800" b="1" dirty="0">
                <a:solidFill>
                  <a:srgbClr val="003366"/>
                </a:solidFill>
              </a:rPr>
              <a:t>EASL 2019), </a:t>
            </a:r>
            <a:r>
              <a:rPr lang="ka-GE" altLang="en-US" sz="1800" b="1" dirty="0">
                <a:solidFill>
                  <a:srgbClr val="003366"/>
                </a:solidFill>
              </a:rPr>
              <a:t>მსოფლიოში პირველად, საქართველოს ვირუსულ ჰეპატიტებთან ბრძოლის </a:t>
            </a:r>
            <a:r>
              <a:rPr lang="ka-GE" altLang="en-US" sz="1800" b="1" dirty="0">
                <a:solidFill>
                  <a:srgbClr val="C00000"/>
                </a:solidFill>
              </a:rPr>
              <a:t>სანიმუშო ქვეყნის საპატიო ტიტული </a:t>
            </a:r>
            <a:r>
              <a:rPr lang="ka-GE" altLang="en-US" sz="1800" b="1" dirty="0" smtClean="0">
                <a:solidFill>
                  <a:srgbClr val="003366"/>
                </a:solidFill>
              </a:rPr>
              <a:t>მიენიჭა</a:t>
            </a:r>
          </a:p>
          <a:p>
            <a:pPr marL="285750" indent="-285750" algn="just" eaLnBrk="1" hangingPunct="1">
              <a:spcBef>
                <a:spcPct val="0"/>
              </a:spcBef>
            </a:pPr>
            <a:endParaRPr lang="ka-GE" altLang="en-US" sz="1800" b="1" dirty="0">
              <a:solidFill>
                <a:srgbClr val="003366"/>
              </a:solidFill>
            </a:endParaRPr>
          </a:p>
          <a:p>
            <a:pPr marL="285750" indent="-285750" algn="just" eaLnBrk="1" hangingPunct="1">
              <a:spcBef>
                <a:spcPct val="0"/>
              </a:spcBef>
            </a:pPr>
            <a:r>
              <a:rPr lang="ka-GE" altLang="en-US" sz="1800" b="1" dirty="0" smtClean="0">
                <a:solidFill>
                  <a:srgbClr val="003366"/>
                </a:solidFill>
              </a:rPr>
              <a:t>გაუმჯობესდა </a:t>
            </a:r>
            <a:r>
              <a:rPr lang="ka-GE" altLang="en-US" sz="1800" b="1" dirty="0">
                <a:solidFill>
                  <a:srgbClr val="003366"/>
                </a:solidFill>
              </a:rPr>
              <a:t>აღრიცხვას დაქვემდებარებული </a:t>
            </a:r>
            <a:r>
              <a:rPr lang="ka-GE" altLang="en-US" sz="1800" b="1" dirty="0" err="1">
                <a:solidFill>
                  <a:srgbClr val="C00000"/>
                </a:solidFill>
              </a:rPr>
              <a:t>ნოზოკომიური</a:t>
            </a:r>
            <a:r>
              <a:rPr lang="ka-GE" altLang="en-US" sz="1800" b="1" dirty="0">
                <a:solidFill>
                  <a:srgbClr val="C00000"/>
                </a:solidFill>
              </a:rPr>
              <a:t> ინფექციების </a:t>
            </a:r>
            <a:r>
              <a:rPr lang="ka-GE" altLang="en-US" sz="1800" b="1" dirty="0" smtClean="0">
                <a:solidFill>
                  <a:srgbClr val="003366"/>
                </a:solidFill>
              </a:rPr>
              <a:t>რეგისტრაცია</a:t>
            </a:r>
          </a:p>
          <a:p>
            <a:pPr marL="285750" indent="-285750" algn="just" eaLnBrk="1" hangingPunct="1">
              <a:spcBef>
                <a:spcPct val="0"/>
              </a:spcBef>
            </a:pPr>
            <a:endParaRPr lang="ka-GE" altLang="en-US" sz="1800" b="1" dirty="0">
              <a:solidFill>
                <a:srgbClr val="003366"/>
              </a:solidFill>
            </a:endParaRPr>
          </a:p>
          <a:p>
            <a:pPr marL="285750" indent="-285750" algn="just" eaLnBrk="1" hangingPunct="1">
              <a:spcBef>
                <a:spcPct val="0"/>
              </a:spcBef>
            </a:pPr>
            <a:r>
              <a:rPr lang="ka-GE" altLang="en-US" sz="1800" b="1" dirty="0" smtClean="0">
                <a:solidFill>
                  <a:srgbClr val="003366"/>
                </a:solidFill>
              </a:rPr>
              <a:t>ანტიბიოტიკებისადმი </a:t>
            </a:r>
            <a:r>
              <a:rPr lang="ka-GE" altLang="en-US" sz="1800" b="1" dirty="0">
                <a:solidFill>
                  <a:srgbClr val="003366"/>
                </a:solidFill>
              </a:rPr>
              <a:t>რეზისტენტობისა და </a:t>
            </a:r>
            <a:r>
              <a:rPr lang="ka-GE" altLang="en-US" sz="1800" b="1" dirty="0" err="1">
                <a:solidFill>
                  <a:srgbClr val="003366"/>
                </a:solidFill>
              </a:rPr>
              <a:t>ნოზოკომიური</a:t>
            </a:r>
            <a:r>
              <a:rPr lang="ka-GE" altLang="en-US" sz="1800" b="1" dirty="0">
                <a:solidFill>
                  <a:srgbClr val="003366"/>
                </a:solidFill>
              </a:rPr>
              <a:t> ინფექციების კონტროლის ფარგლებში საქართველოს 10 კლინიკაში პირველად </a:t>
            </a:r>
            <a:r>
              <a:rPr lang="ka-GE" altLang="en-US" sz="1800" b="1" dirty="0">
                <a:solidFill>
                  <a:srgbClr val="C00000"/>
                </a:solidFill>
              </a:rPr>
              <a:t>ჩატარდა მომენტალური </a:t>
            </a:r>
            <a:r>
              <a:rPr lang="ka-GE" altLang="en-US" sz="1800" b="1" dirty="0" err="1">
                <a:solidFill>
                  <a:srgbClr val="C00000"/>
                </a:solidFill>
              </a:rPr>
              <a:t>პრევალენტობის</a:t>
            </a:r>
            <a:r>
              <a:rPr lang="ka-GE" altLang="en-US" sz="1800" b="1" dirty="0">
                <a:solidFill>
                  <a:srgbClr val="C00000"/>
                </a:solidFill>
              </a:rPr>
              <a:t> </a:t>
            </a:r>
            <a:r>
              <a:rPr lang="ka-GE" altLang="en-US" sz="1800" b="1" dirty="0" smtClean="0">
                <a:solidFill>
                  <a:srgbClr val="C00000"/>
                </a:solidFill>
              </a:rPr>
              <a:t>კვლევა</a:t>
            </a:r>
            <a:endParaRPr lang="en-US" altLang="en-US" sz="1800" b="1" dirty="0" smtClean="0">
              <a:solidFill>
                <a:srgbClr val="C00000"/>
              </a:solidFill>
            </a:endParaRPr>
          </a:p>
          <a:p>
            <a:pPr marL="285750" indent="-285750" algn="just" eaLnBrk="1" hangingPunct="1">
              <a:spcBef>
                <a:spcPct val="0"/>
              </a:spcBef>
            </a:pPr>
            <a:endParaRPr lang="en-US" altLang="en-US" sz="1800" b="1" dirty="0">
              <a:solidFill>
                <a:srgbClr val="C00000"/>
              </a:solidFill>
            </a:endParaRPr>
          </a:p>
          <a:p>
            <a:pPr algn="just" eaLnBrk="1" hangingPunct="1">
              <a:spcBef>
                <a:spcPct val="0"/>
              </a:spcBef>
              <a:buNone/>
            </a:pPr>
            <a:endParaRPr lang="ka-GE" altLang="en-US" sz="1800" b="1" dirty="0">
              <a:solidFill>
                <a:srgbClr val="003366"/>
              </a:solidFill>
            </a:endParaRPr>
          </a:p>
          <a:p>
            <a:pPr algn="just" eaLnBrk="1" hangingPunct="1">
              <a:spcBef>
                <a:spcPct val="0"/>
              </a:spcBef>
              <a:buFontTx/>
              <a:buNone/>
            </a:pPr>
            <a:r>
              <a:rPr lang="ka-GE" altLang="en-US" sz="1800" b="1" dirty="0">
                <a:solidFill>
                  <a:srgbClr val="003366"/>
                </a:solidFill>
              </a:rPr>
              <a:t> </a:t>
            </a:r>
            <a:endParaRPr lang="ka-GE" altLang="en-US" sz="1800" b="1" dirty="0">
              <a:solidFill>
                <a:srgbClr val="C00000"/>
              </a:solidFill>
            </a:endParaRPr>
          </a:p>
        </p:txBody>
      </p:sp>
      <p:sp>
        <p:nvSpPr>
          <p:cNvPr id="9"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0"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2"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3" name="Picture 12"/>
          <p:cNvPicPr>
            <a:picLocks noChangeAspect="1"/>
          </p:cNvPicPr>
          <p:nvPr/>
        </p:nvPicPr>
        <p:blipFill>
          <a:blip r:embed="rId3"/>
          <a:stretch>
            <a:fillRect/>
          </a:stretch>
        </p:blipFill>
        <p:spPr>
          <a:xfrm>
            <a:off x="55013" y="6218816"/>
            <a:ext cx="772571" cy="594560"/>
          </a:xfrm>
          <a:prstGeom prst="rect">
            <a:avLst/>
          </a:prstGeom>
        </p:spPr>
      </p:pic>
      <p:sp>
        <p:nvSpPr>
          <p:cNvPr id="14"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7"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23730369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457200" y="290513"/>
            <a:ext cx="8435975" cy="906462"/>
          </a:xfrm>
        </p:spPr>
        <p:txBody>
          <a:bodyPr/>
          <a:lstStyle/>
          <a:p>
            <a:r>
              <a:rPr lang="ka-GE" altLang="en-US" sz="3300" b="1" smtClean="0">
                <a:solidFill>
                  <a:srgbClr val="C00000"/>
                </a:solidFill>
                <a:latin typeface="Sylfaen" panose="010A0502050306030303" pitchFamily="18" charset="0"/>
              </a:rPr>
              <a:t>დაავადებები, რომელთა ელიმინაციაც შესაძლებელია</a:t>
            </a:r>
          </a:p>
        </p:txBody>
      </p:sp>
      <p:sp>
        <p:nvSpPr>
          <p:cNvPr id="25603" name="Content Placeholder 2"/>
          <p:cNvSpPr>
            <a:spLocks noGrp="1"/>
          </p:cNvSpPr>
          <p:nvPr>
            <p:ph idx="1"/>
          </p:nvPr>
        </p:nvSpPr>
        <p:spPr>
          <a:xfrm>
            <a:off x="79375" y="1120775"/>
            <a:ext cx="4780657" cy="4826000"/>
          </a:xfrm>
        </p:spPr>
        <p:txBody>
          <a:bodyPr/>
          <a:lstStyle/>
          <a:p>
            <a:pPr marL="0" indent="0">
              <a:buFontTx/>
              <a:buNone/>
            </a:pPr>
            <a:endParaRPr lang="en-US" altLang="en-US" sz="1400" b="1" dirty="0" smtClean="0">
              <a:solidFill>
                <a:srgbClr val="003366"/>
              </a:solidFill>
            </a:endParaRPr>
          </a:p>
          <a:p>
            <a:pPr marL="0" indent="0">
              <a:buFontTx/>
              <a:buNone/>
            </a:pPr>
            <a:r>
              <a:rPr lang="en-US" altLang="en-US" sz="1400" b="1" dirty="0" smtClean="0">
                <a:solidFill>
                  <a:srgbClr val="003366"/>
                </a:solidFill>
              </a:rPr>
              <a:t>C</a:t>
            </a:r>
            <a:r>
              <a:rPr lang="ka-GE" altLang="en-US" sz="1400" b="1" dirty="0" smtClean="0">
                <a:solidFill>
                  <a:srgbClr val="003366"/>
                </a:solidFill>
              </a:rPr>
              <a:t> ჰეპატიტი</a:t>
            </a:r>
            <a:endParaRPr lang="en-US" altLang="en-US" sz="1400" b="1" dirty="0" smtClean="0">
              <a:solidFill>
                <a:srgbClr val="003366"/>
              </a:solidFill>
            </a:endParaRPr>
          </a:p>
          <a:p>
            <a:pPr algn="just">
              <a:buFont typeface="Arial" panose="020B0604020202020204" pitchFamily="34" charset="0"/>
              <a:buChar char="•"/>
            </a:pPr>
            <a:r>
              <a:rPr lang="en-US" altLang="en-US" sz="1500" dirty="0" smtClean="0">
                <a:solidFill>
                  <a:srgbClr val="003366"/>
                </a:solidFill>
              </a:rPr>
              <a:t>C </a:t>
            </a:r>
            <a:r>
              <a:rPr lang="ka-GE" altLang="en-US" sz="1500" dirty="0" smtClean="0">
                <a:solidFill>
                  <a:srgbClr val="003366"/>
                </a:solidFill>
              </a:rPr>
              <a:t>ჰეპატიტზე ზედამხედველობა</a:t>
            </a:r>
            <a:r>
              <a:rPr lang="en-US" altLang="en-US" sz="1500" dirty="0" smtClean="0">
                <a:solidFill>
                  <a:srgbClr val="003366"/>
                </a:solidFill>
              </a:rPr>
              <a:t> </a:t>
            </a:r>
            <a:r>
              <a:rPr lang="ka-GE" altLang="en-US" sz="1500" dirty="0" smtClean="0">
                <a:solidFill>
                  <a:srgbClr val="003366"/>
                </a:solidFill>
              </a:rPr>
              <a:t>დაიწყო</a:t>
            </a:r>
            <a:r>
              <a:rPr lang="en-US" altLang="en-US" sz="1500" dirty="0" smtClean="0">
                <a:solidFill>
                  <a:srgbClr val="003366"/>
                </a:solidFill>
              </a:rPr>
              <a:t> 1996</a:t>
            </a:r>
            <a:r>
              <a:rPr lang="ka-GE" altLang="en-US" sz="1500" dirty="0" smtClean="0">
                <a:solidFill>
                  <a:srgbClr val="003366"/>
                </a:solidFill>
              </a:rPr>
              <a:t> წ.</a:t>
            </a:r>
            <a:endParaRPr lang="en-US" altLang="en-US" sz="1500" dirty="0" smtClean="0">
              <a:solidFill>
                <a:srgbClr val="003366"/>
              </a:solidFill>
            </a:endParaRPr>
          </a:p>
          <a:p>
            <a:pPr algn="just">
              <a:buFont typeface="Arial" panose="020B0604020202020204" pitchFamily="34" charset="0"/>
              <a:buChar char="•"/>
            </a:pPr>
            <a:r>
              <a:rPr lang="ka-GE" altLang="en-US" sz="1400" dirty="0" smtClean="0">
                <a:solidFill>
                  <a:srgbClr val="003366"/>
                </a:solidFill>
              </a:rPr>
              <a:t>შემუშავდა </a:t>
            </a:r>
            <a:r>
              <a:rPr lang="ka-GE" altLang="en-US" sz="1400" dirty="0" err="1" smtClean="0">
                <a:solidFill>
                  <a:srgbClr val="003366"/>
                </a:solidFill>
              </a:rPr>
              <a:t>სკრინინგის</a:t>
            </a:r>
            <a:r>
              <a:rPr lang="ka-GE" altLang="en-US" sz="1400" dirty="0" smtClean="0">
                <a:solidFill>
                  <a:srgbClr val="003366"/>
                </a:solidFill>
              </a:rPr>
              <a:t> პროტოკოლი    და სტანდარტულ</a:t>
            </a:r>
            <a:r>
              <a:rPr lang="en-US" altLang="en-US" sz="1400" dirty="0" smtClean="0">
                <a:solidFill>
                  <a:srgbClr val="003366"/>
                </a:solidFill>
              </a:rPr>
              <a:t> </a:t>
            </a:r>
            <a:r>
              <a:rPr lang="ka-GE" altLang="en-US" sz="1400" dirty="0" smtClean="0">
                <a:solidFill>
                  <a:srgbClr val="003366"/>
                </a:solidFill>
              </a:rPr>
              <a:t>შემთხვევათა განსაზღვრება</a:t>
            </a:r>
            <a:r>
              <a:rPr lang="en-US" altLang="en-US" sz="1400" dirty="0" smtClean="0">
                <a:solidFill>
                  <a:srgbClr val="003366"/>
                </a:solidFill>
              </a:rPr>
              <a:t> </a:t>
            </a:r>
          </a:p>
          <a:p>
            <a:pPr algn="just">
              <a:buFont typeface="Arial" panose="020B0604020202020204" pitchFamily="34" charset="0"/>
              <a:buChar char="•"/>
            </a:pPr>
            <a:r>
              <a:rPr lang="ka-GE" altLang="en-US" sz="1400" dirty="0" err="1" smtClean="0">
                <a:solidFill>
                  <a:srgbClr val="003366"/>
                </a:solidFill>
              </a:rPr>
              <a:t>საზჯანდაცვის</a:t>
            </a:r>
            <a:r>
              <a:rPr lang="ka-GE" altLang="en-US" sz="1400" dirty="0" smtClean="0">
                <a:solidFill>
                  <a:srgbClr val="003366"/>
                </a:solidFill>
              </a:rPr>
              <a:t> ცენტრების სპეციალისტები გადამზადდნენ ც ჰეპატიტის საკითხებზე</a:t>
            </a:r>
          </a:p>
          <a:p>
            <a:pPr algn="just">
              <a:buFont typeface="Arial" panose="020B0604020202020204" pitchFamily="34" charset="0"/>
              <a:buChar char="•"/>
            </a:pPr>
            <a:r>
              <a:rPr lang="ka-GE" altLang="en-US" sz="1400" dirty="0" err="1" smtClean="0">
                <a:solidFill>
                  <a:srgbClr val="003366"/>
                </a:solidFill>
              </a:rPr>
              <a:t>სენფორდის</a:t>
            </a:r>
            <a:r>
              <a:rPr lang="ka-GE" altLang="en-US" sz="1400" dirty="0" smtClean="0">
                <a:solidFill>
                  <a:srgbClr val="003366"/>
                </a:solidFill>
              </a:rPr>
              <a:t> </a:t>
            </a:r>
            <a:r>
              <a:rPr lang="ka-GE" altLang="en-US" sz="1400" dirty="0" err="1" smtClean="0">
                <a:solidFill>
                  <a:srgbClr val="003366"/>
                </a:solidFill>
              </a:rPr>
              <a:t>გაიდლაინის</a:t>
            </a:r>
            <a:r>
              <a:rPr lang="ka-GE" altLang="en-US" sz="1400" dirty="0" smtClean="0">
                <a:solidFill>
                  <a:srgbClr val="003366"/>
                </a:solidFill>
              </a:rPr>
              <a:t> გამოყენებით შეიქმნა </a:t>
            </a:r>
            <a:r>
              <a:rPr lang="en-US" altLang="en-US" sz="1400" dirty="0" smtClean="0">
                <a:solidFill>
                  <a:srgbClr val="003366"/>
                </a:solidFill>
              </a:rPr>
              <a:t>C</a:t>
            </a:r>
            <a:r>
              <a:rPr lang="ka-GE" altLang="en-US" sz="1400" dirty="0" smtClean="0">
                <a:solidFill>
                  <a:srgbClr val="003366"/>
                </a:solidFill>
              </a:rPr>
              <a:t> ჰეპატიტის მკურნალობის აპლიკაცია</a:t>
            </a:r>
            <a:endParaRPr lang="en-US" altLang="en-US" sz="1400" dirty="0" smtClean="0">
              <a:solidFill>
                <a:srgbClr val="003366"/>
              </a:solidFill>
            </a:endParaRPr>
          </a:p>
          <a:p>
            <a:pPr marL="0" indent="0" algn="just">
              <a:buFontTx/>
              <a:buNone/>
            </a:pPr>
            <a:endParaRPr lang="en-US" altLang="en-US" sz="1400" b="1" dirty="0" smtClean="0">
              <a:solidFill>
                <a:srgbClr val="003366"/>
              </a:solidFill>
            </a:endParaRPr>
          </a:p>
          <a:p>
            <a:pPr marL="0" indent="0" algn="just">
              <a:buFontTx/>
              <a:buNone/>
            </a:pPr>
            <a:r>
              <a:rPr lang="ka-GE" altLang="en-US" sz="1400" b="1" dirty="0" smtClean="0">
                <a:solidFill>
                  <a:srgbClr val="003366"/>
                </a:solidFill>
              </a:rPr>
              <a:t>დედიდან შვილზე აივ ინფექციისა და სიფილისის გადაცემა</a:t>
            </a:r>
            <a:endParaRPr lang="en-US" altLang="en-US" sz="1400" b="1" dirty="0" smtClean="0">
              <a:solidFill>
                <a:srgbClr val="003366"/>
              </a:solidFill>
            </a:endParaRPr>
          </a:p>
          <a:p>
            <a:pPr marL="0" indent="0" algn="just">
              <a:buFontTx/>
              <a:buNone/>
            </a:pPr>
            <a:r>
              <a:rPr lang="ka-GE" altLang="en-US" sz="1400" dirty="0" smtClean="0">
                <a:solidFill>
                  <a:srgbClr val="003366"/>
                </a:solidFill>
              </a:rPr>
              <a:t>ეროვნულ პროგრამაში შეტანილ იქნა ცვლილებები </a:t>
            </a:r>
            <a:r>
              <a:rPr lang="en-US" altLang="en-US" sz="1400" dirty="0" smtClean="0">
                <a:solidFill>
                  <a:srgbClr val="003366"/>
                </a:solidFill>
              </a:rPr>
              <a:t> </a:t>
            </a:r>
            <a:r>
              <a:rPr lang="ka-GE" altLang="en-US" sz="1400" dirty="0" smtClean="0">
                <a:solidFill>
                  <a:srgbClr val="003366"/>
                </a:solidFill>
              </a:rPr>
              <a:t>დედიდან შვილზე აივ ინფექციისა და სიფილისის გადაცემის </a:t>
            </a:r>
            <a:r>
              <a:rPr lang="ka-GE" altLang="en-US" sz="1400" dirty="0" err="1" smtClean="0">
                <a:solidFill>
                  <a:srgbClr val="003366"/>
                </a:solidFill>
              </a:rPr>
              <a:t>ელიმინაციის</a:t>
            </a:r>
            <a:r>
              <a:rPr lang="ka-GE" altLang="en-US" sz="1400" dirty="0" smtClean="0">
                <a:solidFill>
                  <a:srgbClr val="003366"/>
                </a:solidFill>
              </a:rPr>
              <a:t> შესახებ</a:t>
            </a:r>
          </a:p>
          <a:p>
            <a:pPr marL="0" indent="0" algn="just">
              <a:buFontTx/>
              <a:buNone/>
            </a:pPr>
            <a:endParaRPr lang="en-US" altLang="en-US" sz="1400" b="1" dirty="0" smtClean="0">
              <a:solidFill>
                <a:srgbClr val="003366"/>
              </a:solidFill>
            </a:endParaRPr>
          </a:p>
          <a:p>
            <a:pPr marL="0" indent="0" algn="just">
              <a:buFontTx/>
              <a:buNone/>
            </a:pPr>
            <a:r>
              <a:rPr lang="ka-GE" altLang="en-US" sz="1400" b="1" dirty="0" smtClean="0">
                <a:solidFill>
                  <a:srgbClr val="003366"/>
                </a:solidFill>
              </a:rPr>
              <a:t>წითელა-წითურა</a:t>
            </a:r>
          </a:p>
          <a:p>
            <a:pPr marL="0" indent="0" algn="just">
              <a:buFontTx/>
              <a:buNone/>
            </a:pPr>
            <a:r>
              <a:rPr lang="ka-GE" altLang="en-US" sz="1400" dirty="0" smtClean="0">
                <a:solidFill>
                  <a:srgbClr val="003366"/>
                </a:solidFill>
              </a:rPr>
              <a:t>შემუშავდა წითელა-წითურის ზედამხედველობის </a:t>
            </a:r>
            <a:r>
              <a:rPr lang="ka-GE" altLang="en-US" sz="1400" dirty="0" err="1" smtClean="0">
                <a:solidFill>
                  <a:srgbClr val="003366"/>
                </a:solidFill>
              </a:rPr>
              <a:t>გაიდლაინი</a:t>
            </a:r>
            <a:r>
              <a:rPr lang="ka-GE" altLang="en-US" sz="1400" dirty="0" smtClean="0">
                <a:solidFill>
                  <a:srgbClr val="003366"/>
                </a:solidFill>
              </a:rPr>
              <a:t>  </a:t>
            </a:r>
          </a:p>
          <a:p>
            <a:pPr marL="0" indent="0">
              <a:buFontTx/>
              <a:buNone/>
            </a:pPr>
            <a:endParaRPr lang="ka-GE" altLang="en-US" sz="1800" dirty="0" smtClean="0"/>
          </a:p>
          <a:p>
            <a:pPr marL="0" indent="0">
              <a:buFontTx/>
              <a:buNone/>
            </a:pPr>
            <a:endParaRPr lang="en-US" altLang="en-US" sz="3600" dirty="0" smtClean="0"/>
          </a:p>
          <a:p>
            <a:pPr marL="0" indent="0">
              <a:buFontTx/>
              <a:buNone/>
            </a:pPr>
            <a:endParaRPr lang="ka-GE" altLang="en-US" sz="3600" dirty="0" smtClean="0"/>
          </a:p>
          <a:p>
            <a:pPr marL="0" indent="0"/>
            <a:endParaRPr lang="ka-GE" altLang="en-US" sz="3600" dirty="0" smtClean="0"/>
          </a:p>
        </p:txBody>
      </p:sp>
      <p:sp>
        <p:nvSpPr>
          <p:cNvPr id="25605" name="Content Placeholder 2"/>
          <p:cNvSpPr txBox="1">
            <a:spLocks/>
          </p:cNvSpPr>
          <p:nvPr/>
        </p:nvSpPr>
        <p:spPr bwMode="auto">
          <a:xfrm>
            <a:off x="4945063" y="1131888"/>
            <a:ext cx="4195762"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buFontTx/>
              <a:buNone/>
            </a:pPr>
            <a:endParaRPr lang="en-US" altLang="en-US" sz="1400" b="1" dirty="0">
              <a:solidFill>
                <a:srgbClr val="003366"/>
              </a:solidFill>
            </a:endParaRPr>
          </a:p>
          <a:p>
            <a:pPr>
              <a:buFontTx/>
              <a:buNone/>
            </a:pPr>
            <a:r>
              <a:rPr lang="ka-GE" altLang="en-US" sz="1400" b="1" dirty="0">
                <a:solidFill>
                  <a:srgbClr val="003366"/>
                </a:solidFill>
              </a:rPr>
              <a:t>პოლიომიელიტი</a:t>
            </a:r>
            <a:endParaRPr lang="en-US" altLang="en-US" sz="1400" b="1" dirty="0">
              <a:solidFill>
                <a:srgbClr val="003366"/>
              </a:solidFill>
            </a:endParaRPr>
          </a:p>
          <a:p>
            <a:pPr marL="285750" indent="-285750" algn="just"/>
            <a:r>
              <a:rPr lang="ka-GE" altLang="en-US" sz="1400" dirty="0" smtClean="0">
                <a:solidFill>
                  <a:srgbClr val="003366"/>
                </a:solidFill>
              </a:rPr>
              <a:t>2002 წ</a:t>
            </a:r>
            <a:r>
              <a:rPr lang="ka-GE" altLang="en-US" sz="1400" dirty="0">
                <a:solidFill>
                  <a:srgbClr val="003366"/>
                </a:solidFill>
              </a:rPr>
              <a:t>. საქართველო გამოცხადდა პოლიომიელიტის ველური ვირუსის  შტამისგან თავისუფალ </a:t>
            </a:r>
            <a:r>
              <a:rPr lang="ka-GE" altLang="en-US" sz="1400" dirty="0" smtClean="0">
                <a:solidFill>
                  <a:srgbClr val="003366"/>
                </a:solidFill>
              </a:rPr>
              <a:t>ქვეყნად</a:t>
            </a:r>
            <a:endParaRPr lang="ka-GE" altLang="en-US" sz="1400" dirty="0">
              <a:solidFill>
                <a:srgbClr val="003366"/>
              </a:solidFill>
            </a:endParaRPr>
          </a:p>
          <a:p>
            <a:pPr marL="285750" indent="-285750" algn="just"/>
            <a:r>
              <a:rPr lang="ka-GE" altLang="en-US" sz="1400" dirty="0">
                <a:solidFill>
                  <a:srgbClr val="003366"/>
                </a:solidFill>
              </a:rPr>
              <a:t>ქვეყანაში დაინერგა </a:t>
            </a:r>
            <a:r>
              <a:rPr lang="ka-GE" altLang="en-US" sz="1400" dirty="0" err="1">
                <a:solidFill>
                  <a:srgbClr val="003366"/>
                </a:solidFill>
              </a:rPr>
              <a:t>პოლიოს</a:t>
            </a:r>
            <a:r>
              <a:rPr lang="ka-GE" altLang="en-US" sz="1400" dirty="0">
                <a:solidFill>
                  <a:srgbClr val="003366"/>
                </a:solidFill>
              </a:rPr>
              <a:t> </a:t>
            </a:r>
            <a:r>
              <a:rPr lang="ka-GE" altLang="en-US" sz="1400" dirty="0" smtClean="0">
                <a:solidFill>
                  <a:srgbClr val="003366"/>
                </a:solidFill>
              </a:rPr>
              <a:t>ვაქცინა</a:t>
            </a:r>
            <a:endParaRPr lang="ka-GE" altLang="en-US" sz="1400" dirty="0">
              <a:solidFill>
                <a:srgbClr val="003366"/>
              </a:solidFill>
            </a:endParaRPr>
          </a:p>
          <a:p>
            <a:pPr marL="285750" indent="-285750" algn="just"/>
            <a:r>
              <a:rPr lang="ka-GE" altLang="en-US" sz="1400" dirty="0">
                <a:solidFill>
                  <a:srgbClr val="003366"/>
                </a:solidFill>
              </a:rPr>
              <a:t>აქტიურად განხორციელდა მწვავე დუნე დამბლის შემთხვევებზე </a:t>
            </a:r>
            <a:r>
              <a:rPr lang="ka-GE" altLang="en-US" sz="1400" dirty="0" smtClean="0">
                <a:solidFill>
                  <a:srgbClr val="003366"/>
                </a:solidFill>
              </a:rPr>
              <a:t>ზედამხედველობა </a:t>
            </a:r>
            <a:endParaRPr lang="ka-GE" altLang="en-US" sz="1400" dirty="0">
              <a:solidFill>
                <a:srgbClr val="003366"/>
              </a:solidFill>
            </a:endParaRPr>
          </a:p>
          <a:p>
            <a:pPr algn="just">
              <a:buFontTx/>
              <a:buNone/>
            </a:pPr>
            <a:endParaRPr lang="en-US" altLang="en-US" sz="1400" b="1" dirty="0">
              <a:solidFill>
                <a:srgbClr val="003366"/>
              </a:solidFill>
            </a:endParaRPr>
          </a:p>
          <a:p>
            <a:pPr algn="just">
              <a:buFontTx/>
              <a:buNone/>
            </a:pPr>
            <a:endParaRPr lang="ka-GE" altLang="en-US" sz="1400" b="1" dirty="0">
              <a:solidFill>
                <a:srgbClr val="003366"/>
              </a:solidFill>
            </a:endParaRPr>
          </a:p>
          <a:p>
            <a:pPr algn="just">
              <a:buFontTx/>
              <a:buNone/>
            </a:pPr>
            <a:r>
              <a:rPr lang="ka-GE" altLang="en-US" sz="1400" b="1" dirty="0">
                <a:solidFill>
                  <a:srgbClr val="003366"/>
                </a:solidFill>
              </a:rPr>
              <a:t>მალარია</a:t>
            </a:r>
            <a:endParaRPr lang="en-US" altLang="en-US" sz="1400" b="1" dirty="0">
              <a:solidFill>
                <a:srgbClr val="003366"/>
              </a:solidFill>
            </a:endParaRPr>
          </a:p>
          <a:p>
            <a:pPr algn="just">
              <a:buFontTx/>
              <a:buNone/>
            </a:pPr>
            <a:r>
              <a:rPr lang="ka-GE" altLang="en-US" sz="1400" dirty="0">
                <a:solidFill>
                  <a:srgbClr val="003366"/>
                </a:solidFill>
              </a:rPr>
              <a:t>2016 წ. ადგილობრივი მალარიის არცერთი შემთხვევა არ </a:t>
            </a:r>
            <a:r>
              <a:rPr lang="ka-GE" altLang="en-US" sz="1400" dirty="0" err="1">
                <a:solidFill>
                  <a:srgbClr val="003366"/>
                </a:solidFill>
              </a:rPr>
              <a:t>დაფიქსირებულა</a:t>
            </a:r>
            <a:r>
              <a:rPr lang="ka-GE" altLang="en-US" sz="1400" dirty="0">
                <a:solidFill>
                  <a:srgbClr val="003366"/>
                </a:solidFill>
              </a:rPr>
              <a:t>. ზედამხედველობა დაწესდა 18 საეჭვო შემთხვევაზე, რომელთაგან 7 დადასტურებული იმპორტირებულ შემთხვევად </a:t>
            </a:r>
            <a:r>
              <a:rPr lang="ka-GE" altLang="en-US" sz="1400" dirty="0" smtClean="0">
                <a:solidFill>
                  <a:srgbClr val="003366"/>
                </a:solidFill>
              </a:rPr>
              <a:t>დასახელდა </a:t>
            </a:r>
            <a:endParaRPr lang="ka-GE" altLang="en-US" sz="1400" dirty="0">
              <a:solidFill>
                <a:srgbClr val="003366"/>
              </a:solidFill>
            </a:endParaRPr>
          </a:p>
          <a:p>
            <a:endParaRPr lang="ka-GE" altLang="en-US" dirty="0">
              <a:solidFill>
                <a:srgbClr val="003366"/>
              </a:solidFill>
            </a:endParaRPr>
          </a:p>
        </p:txBody>
      </p:sp>
      <p:sp>
        <p:nvSpPr>
          <p:cNvPr id="10"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1"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2"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3" name="Picture 12"/>
          <p:cNvPicPr>
            <a:picLocks noChangeAspect="1"/>
          </p:cNvPicPr>
          <p:nvPr/>
        </p:nvPicPr>
        <p:blipFill>
          <a:blip r:embed="rId2"/>
          <a:stretch>
            <a:fillRect/>
          </a:stretch>
        </p:blipFill>
        <p:spPr>
          <a:xfrm>
            <a:off x="55013" y="6218816"/>
            <a:ext cx="772571" cy="594560"/>
          </a:xfrm>
          <a:prstGeom prst="rect">
            <a:avLst/>
          </a:prstGeom>
        </p:spPr>
      </p:pic>
      <p:sp>
        <p:nvSpPr>
          <p:cNvPr id="14"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7"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6554536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91" name="Rectangle 2"/>
          <p:cNvSpPr>
            <a:spLocks noChangeArrowheads="1"/>
          </p:cNvSpPr>
          <p:nvPr/>
        </p:nvSpPr>
        <p:spPr bwMode="auto">
          <a:xfrm>
            <a:off x="16480" y="116632"/>
            <a:ext cx="9144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2400" b="1" dirty="0">
                <a:solidFill>
                  <a:srgbClr val="A50021"/>
                </a:solidFill>
              </a:rPr>
              <a:t>გადამდებ დაავადებებზე </a:t>
            </a:r>
            <a:r>
              <a:rPr lang="en-US" altLang="en-US" sz="2400" b="1" dirty="0">
                <a:solidFill>
                  <a:srgbClr val="A50021"/>
                </a:solidFill>
              </a:rPr>
              <a:t> </a:t>
            </a:r>
            <a:r>
              <a:rPr lang="ka-GE" altLang="en-US" sz="2400" b="1" dirty="0">
                <a:solidFill>
                  <a:srgbClr val="A50021"/>
                </a:solidFill>
              </a:rPr>
              <a:t>ეპიდზედამხედველობა</a:t>
            </a:r>
            <a:r>
              <a:rPr lang="en-US" altLang="en-US" sz="2400" b="1" dirty="0">
                <a:solidFill>
                  <a:srgbClr val="A50021"/>
                </a:solidFill>
              </a:rPr>
              <a:t> </a:t>
            </a:r>
            <a:r>
              <a:rPr lang="en-US" altLang="en-US" sz="2400" b="1" dirty="0" smtClean="0">
                <a:solidFill>
                  <a:srgbClr val="A50021"/>
                </a:solidFill>
              </a:rPr>
              <a:t> </a:t>
            </a:r>
            <a:endParaRPr lang="ka-GE" altLang="en-US" sz="2400" b="1" dirty="0">
              <a:solidFill>
                <a:srgbClr val="A50021"/>
              </a:solidFill>
            </a:endParaRPr>
          </a:p>
          <a:p>
            <a:pPr algn="ctr" eaLnBrk="1" hangingPunct="1">
              <a:spcBef>
                <a:spcPct val="0"/>
              </a:spcBef>
              <a:buFontTx/>
              <a:buNone/>
            </a:pPr>
            <a:endParaRPr lang="ka-GE" altLang="en-US" sz="1000" b="1" dirty="0">
              <a:solidFill>
                <a:srgbClr val="A50021"/>
              </a:solidFill>
            </a:endParaRPr>
          </a:p>
        </p:txBody>
      </p:sp>
      <p:sp>
        <p:nvSpPr>
          <p:cNvPr id="16392" name="Rectangle 3"/>
          <p:cNvSpPr>
            <a:spLocks noChangeArrowheads="1"/>
          </p:cNvSpPr>
          <p:nvPr/>
        </p:nvSpPr>
        <p:spPr bwMode="auto">
          <a:xfrm>
            <a:off x="3203848" y="3068960"/>
            <a:ext cx="871378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pPr>
            <a:endParaRPr lang="ka-GE" altLang="en-US" sz="1800" b="1">
              <a:solidFill>
                <a:srgbClr val="003366"/>
              </a:solidFill>
            </a:endParaRPr>
          </a:p>
          <a:p>
            <a:pPr eaLnBrk="1" hangingPunct="1">
              <a:spcBef>
                <a:spcPct val="0"/>
              </a:spcBef>
              <a:buFontTx/>
              <a:buNone/>
            </a:pPr>
            <a:endParaRPr lang="ka-GE" altLang="en-US" sz="1800" b="1">
              <a:solidFill>
                <a:srgbClr val="003366"/>
              </a:solidFill>
            </a:endParaRPr>
          </a:p>
          <a:p>
            <a:pPr lvl="1" eaLnBrk="1" hangingPunct="1">
              <a:spcBef>
                <a:spcPct val="0"/>
              </a:spcBef>
              <a:buFont typeface="Wingdings" panose="05000000000000000000" pitchFamily="2" charset="2"/>
              <a:buNone/>
            </a:pPr>
            <a:r>
              <a:rPr lang="ka-GE" altLang="en-US" sz="1800" b="1">
                <a:solidFill>
                  <a:srgbClr val="003366"/>
                </a:solidFill>
              </a:rPr>
              <a:t>  </a:t>
            </a:r>
            <a:endParaRPr lang="ru-RU" altLang="en-US" sz="1800" b="1">
              <a:solidFill>
                <a:srgbClr val="003366"/>
              </a:solidFill>
            </a:endParaRPr>
          </a:p>
        </p:txBody>
      </p:sp>
      <p:sp>
        <p:nvSpPr>
          <p:cNvPr id="11" name="Rectangle 2"/>
          <p:cNvSpPr>
            <a:spLocks noChangeArrowheads="1"/>
          </p:cNvSpPr>
          <p:nvPr/>
        </p:nvSpPr>
        <p:spPr bwMode="auto">
          <a:xfrm>
            <a:off x="1403350" y="-158687"/>
            <a:ext cx="7069030"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1500" b="1" dirty="0">
                <a:solidFill>
                  <a:srgbClr val="A50021"/>
                </a:solidFill>
              </a:rPr>
              <a:t> </a:t>
            </a:r>
          </a:p>
          <a:p>
            <a:pPr algn="ctr" eaLnBrk="1" hangingPunct="1">
              <a:spcBef>
                <a:spcPct val="0"/>
              </a:spcBef>
              <a:buFontTx/>
              <a:buNone/>
            </a:pPr>
            <a:endParaRPr lang="ka-GE" altLang="en-US" sz="1500" b="1" dirty="0">
              <a:solidFill>
                <a:srgbClr val="A50021"/>
              </a:solidFill>
            </a:endParaRPr>
          </a:p>
          <a:p>
            <a:pPr algn="just" eaLnBrk="1" hangingPunct="1">
              <a:spcBef>
                <a:spcPct val="0"/>
              </a:spcBef>
              <a:buFontTx/>
              <a:buNone/>
            </a:pPr>
            <a:endParaRPr lang="ka-GE" altLang="en-US" sz="1500" b="1" dirty="0">
              <a:solidFill>
                <a:srgbClr val="003366"/>
              </a:solidFill>
            </a:endParaRPr>
          </a:p>
          <a:p>
            <a:pPr algn="just" eaLnBrk="1" hangingPunct="1">
              <a:spcBef>
                <a:spcPct val="0"/>
              </a:spcBef>
              <a:buFontTx/>
              <a:buNone/>
            </a:pPr>
            <a:r>
              <a:rPr lang="en-US" sz="2000" b="1" dirty="0">
                <a:solidFill>
                  <a:srgbClr val="C00000"/>
                </a:solidFill>
              </a:rPr>
              <a:t>C </a:t>
            </a:r>
            <a:r>
              <a:rPr lang="ka-GE" sz="2000" b="1" dirty="0" smtClean="0">
                <a:solidFill>
                  <a:srgbClr val="C00000"/>
                </a:solidFill>
              </a:rPr>
              <a:t>ჰეპატიტის </a:t>
            </a:r>
            <a:r>
              <a:rPr lang="ka-GE" sz="2000" b="1" dirty="0" err="1" smtClean="0">
                <a:solidFill>
                  <a:srgbClr val="C00000"/>
                </a:solidFill>
              </a:rPr>
              <a:t>სეროპრევალენტობის</a:t>
            </a:r>
            <a:r>
              <a:rPr lang="ka-GE" sz="2000" b="1" dirty="0" smtClean="0">
                <a:solidFill>
                  <a:srgbClr val="C00000"/>
                </a:solidFill>
              </a:rPr>
              <a:t> კვლევა (2015) </a:t>
            </a:r>
            <a:endParaRPr lang="en-US" sz="2000" b="1" dirty="0" smtClean="0">
              <a:solidFill>
                <a:srgbClr val="C00000"/>
              </a:solidFill>
            </a:endParaRPr>
          </a:p>
          <a:p>
            <a:pPr algn="just" eaLnBrk="1" hangingPunct="1">
              <a:spcBef>
                <a:spcPct val="0"/>
              </a:spcBef>
              <a:buFontTx/>
              <a:buNone/>
            </a:pPr>
            <a:endParaRPr lang="en-US" sz="1600" b="1" dirty="0">
              <a:solidFill>
                <a:srgbClr val="C00000"/>
              </a:solidFill>
            </a:endParaRPr>
          </a:p>
        </p:txBody>
      </p:sp>
      <p:sp>
        <p:nvSpPr>
          <p:cNvPr id="2" name="Rectangle 2"/>
          <p:cNvSpPr>
            <a:spLocks noChangeArrowheads="1"/>
          </p:cNvSpPr>
          <p:nvPr/>
        </p:nvSpPr>
        <p:spPr bwMode="auto">
          <a:xfrm>
            <a:off x="3992364" y="423783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52352" rIns="91440" bIns="50784" numCol="1" anchor="ctr" anchorCtr="0" compatLnSpc="1">
            <a:prstTxWarp prst="textNoShape">
              <a:avLst/>
            </a:prstTxWarp>
            <a:spAutoFit/>
          </a:bodyPr>
          <a:lstStyle/>
          <a:p>
            <a:endParaRPr lang="en-US"/>
          </a:p>
        </p:txBody>
      </p:sp>
      <p:sp>
        <p:nvSpPr>
          <p:cNvPr id="13" name="Rectangle 2"/>
          <p:cNvSpPr>
            <a:spLocks noChangeArrowheads="1"/>
          </p:cNvSpPr>
          <p:nvPr/>
        </p:nvSpPr>
        <p:spPr bwMode="auto">
          <a:xfrm>
            <a:off x="4061423" y="3110507"/>
            <a:ext cx="3832835" cy="24745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1500" b="1" dirty="0">
                <a:solidFill>
                  <a:srgbClr val="A50021"/>
                </a:solidFill>
              </a:rPr>
              <a:t> </a:t>
            </a:r>
          </a:p>
          <a:p>
            <a:pPr algn="ctr" eaLnBrk="1" hangingPunct="1">
              <a:spcBef>
                <a:spcPct val="0"/>
              </a:spcBef>
              <a:buFontTx/>
              <a:buNone/>
            </a:pPr>
            <a:endParaRPr lang="ka-GE" altLang="en-US" sz="1500" b="1" dirty="0">
              <a:solidFill>
                <a:srgbClr val="A50021"/>
              </a:solidFill>
            </a:endParaRPr>
          </a:p>
          <a:p>
            <a:pPr algn="just" eaLnBrk="1" hangingPunct="1">
              <a:spcBef>
                <a:spcPct val="0"/>
              </a:spcBef>
              <a:buFontTx/>
              <a:buNone/>
            </a:pPr>
            <a:endParaRPr lang="ka-GE" altLang="en-US" sz="1500" b="1" dirty="0">
              <a:solidFill>
                <a:srgbClr val="003366"/>
              </a:solidFill>
            </a:endParaRPr>
          </a:p>
          <a:p>
            <a:pPr algn="just" eaLnBrk="1" hangingPunct="1">
              <a:spcBef>
                <a:spcPct val="0"/>
              </a:spcBef>
              <a:buFontTx/>
              <a:buNone/>
            </a:pPr>
            <a:r>
              <a:rPr lang="en-US" sz="1600" b="1" dirty="0" smtClean="0">
                <a:solidFill>
                  <a:srgbClr val="C00000"/>
                </a:solidFill>
              </a:rPr>
              <a:t> </a:t>
            </a:r>
            <a:endParaRPr lang="en-US" sz="1600" b="1" dirty="0">
              <a:solidFill>
                <a:srgbClr val="003366"/>
              </a:solidFill>
            </a:endParaRPr>
          </a:p>
          <a:p>
            <a:pPr marL="285750" indent="-285750"/>
            <a:endParaRPr lang="en-US" sz="1600" b="1" dirty="0" smtClean="0">
              <a:solidFill>
                <a:srgbClr val="003366"/>
              </a:solidFill>
            </a:endParaRPr>
          </a:p>
          <a:p>
            <a:pPr marL="285750" indent="-285750"/>
            <a:endParaRPr lang="en-US" sz="1600" b="1" dirty="0">
              <a:solidFill>
                <a:srgbClr val="003366"/>
              </a:solidFill>
            </a:endParaRPr>
          </a:p>
          <a:p>
            <a:pPr marL="285750" indent="-285750"/>
            <a:r>
              <a:rPr lang="en-US" sz="1600" b="1" dirty="0" smtClean="0">
                <a:solidFill>
                  <a:srgbClr val="003366"/>
                </a:solidFill>
              </a:rPr>
              <a:t> </a:t>
            </a:r>
            <a:endParaRPr lang="ru-RU" altLang="zh-CN" sz="2400" b="1" dirty="0">
              <a:solidFill>
                <a:srgbClr val="003366"/>
              </a:solidFill>
              <a:ea typeface="SimSun" panose="02010600030101010101" pitchFamily="2" charset="-122"/>
            </a:endParaRPr>
          </a:p>
          <a:p>
            <a:pPr marL="285750" indent="-285750"/>
            <a:endParaRPr lang="en-US" sz="1600" b="1" dirty="0">
              <a:solidFill>
                <a:srgbClr val="003366"/>
              </a:solidFill>
            </a:endParaRPr>
          </a:p>
          <a:p>
            <a:pPr algn="just" eaLnBrk="1" hangingPunct="1">
              <a:spcBef>
                <a:spcPct val="0"/>
              </a:spcBef>
              <a:buNone/>
            </a:pPr>
            <a:r>
              <a:rPr lang="ka-GE" altLang="en-US" sz="1700" b="1" dirty="0" smtClean="0">
                <a:solidFill>
                  <a:srgbClr val="003366"/>
                </a:solidFill>
              </a:rPr>
              <a:t> </a:t>
            </a:r>
            <a:endParaRPr lang="ka-GE" altLang="en-US" sz="1700" b="1" dirty="0">
              <a:solidFill>
                <a:srgbClr val="003366"/>
              </a:solidFill>
            </a:endParaRPr>
          </a:p>
        </p:txBody>
      </p:sp>
      <p:sp>
        <p:nvSpPr>
          <p:cNvPr id="14" name="Title 1"/>
          <p:cNvSpPr txBox="1">
            <a:spLocks/>
          </p:cNvSpPr>
          <p:nvPr/>
        </p:nvSpPr>
        <p:spPr>
          <a:xfrm>
            <a:off x="-1520825" y="1691110"/>
            <a:ext cx="10515600" cy="1023788"/>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Arial" panose="020B0604020202020204" pitchFamily="34" charset="0"/>
                <a:cs typeface="+mj-cs"/>
              </a:defRPr>
            </a:lvl1pPr>
            <a:lvl2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endParaRPr lang="ka-GE" sz="3200" kern="0" dirty="0">
              <a:solidFill>
                <a:schemeClr val="accent2">
                  <a:lumMod val="75000"/>
                </a:schemeClr>
              </a:solidFill>
              <a:latin typeface="+mn-lt"/>
            </a:endParaRPr>
          </a:p>
        </p:txBody>
      </p:sp>
      <p:sp>
        <p:nvSpPr>
          <p:cNvPr id="15"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6"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7"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8" name="Picture 17"/>
          <p:cNvPicPr>
            <a:picLocks noChangeAspect="1"/>
          </p:cNvPicPr>
          <p:nvPr/>
        </p:nvPicPr>
        <p:blipFill>
          <a:blip r:embed="rId3"/>
          <a:stretch>
            <a:fillRect/>
          </a:stretch>
        </p:blipFill>
        <p:spPr>
          <a:xfrm>
            <a:off x="55013" y="6218816"/>
            <a:ext cx="772571" cy="594560"/>
          </a:xfrm>
          <a:prstGeom prst="rect">
            <a:avLst/>
          </a:prstGeom>
        </p:spPr>
      </p:pic>
      <p:sp>
        <p:nvSpPr>
          <p:cNvPr id="19"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22"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pic>
        <p:nvPicPr>
          <p:cNvPr id="3" name="Picture 2"/>
          <p:cNvPicPr>
            <a:picLocks noChangeAspect="1"/>
          </p:cNvPicPr>
          <p:nvPr/>
        </p:nvPicPr>
        <p:blipFill>
          <a:blip r:embed="rId5"/>
          <a:stretch>
            <a:fillRect/>
          </a:stretch>
        </p:blipFill>
        <p:spPr>
          <a:xfrm>
            <a:off x="1763688" y="878128"/>
            <a:ext cx="7256988" cy="3332460"/>
          </a:xfrm>
          <a:prstGeom prst="rect">
            <a:avLst/>
          </a:prstGeom>
        </p:spPr>
      </p:pic>
      <p:pic>
        <p:nvPicPr>
          <p:cNvPr id="6" name="Picture 5"/>
          <p:cNvPicPr>
            <a:picLocks noChangeAspect="1"/>
          </p:cNvPicPr>
          <p:nvPr/>
        </p:nvPicPr>
        <p:blipFill>
          <a:blip r:embed="rId6"/>
          <a:stretch>
            <a:fillRect/>
          </a:stretch>
        </p:blipFill>
        <p:spPr>
          <a:xfrm>
            <a:off x="55013" y="4179341"/>
            <a:ext cx="5790838" cy="1873159"/>
          </a:xfrm>
          <a:prstGeom prst="rect">
            <a:avLst/>
          </a:prstGeom>
        </p:spPr>
      </p:pic>
      <p:sp>
        <p:nvSpPr>
          <p:cNvPr id="10" name="TextBox 9"/>
          <p:cNvSpPr txBox="1"/>
          <p:nvPr/>
        </p:nvSpPr>
        <p:spPr>
          <a:xfrm>
            <a:off x="111376" y="3825935"/>
            <a:ext cx="4261103" cy="307777"/>
          </a:xfrm>
          <a:prstGeom prst="rect">
            <a:avLst/>
          </a:prstGeom>
          <a:noFill/>
        </p:spPr>
        <p:txBody>
          <a:bodyPr wrap="none" rtlCol="0">
            <a:spAutoFit/>
          </a:bodyPr>
          <a:lstStyle/>
          <a:p>
            <a:r>
              <a:rPr lang="en-US" sz="1400" b="1" dirty="0" smtClean="0">
                <a:solidFill>
                  <a:srgbClr val="C00000"/>
                </a:solidFill>
              </a:rPr>
              <a:t>HCV </a:t>
            </a:r>
            <a:r>
              <a:rPr lang="ka-GE" sz="1400" b="1" dirty="0" err="1" smtClean="0">
                <a:solidFill>
                  <a:srgbClr val="C00000"/>
                </a:solidFill>
              </a:rPr>
              <a:t>პრევალენტობა</a:t>
            </a:r>
            <a:r>
              <a:rPr lang="ka-GE" sz="1400" b="1" dirty="0" smtClean="0">
                <a:solidFill>
                  <a:srgbClr val="C00000"/>
                </a:solidFill>
              </a:rPr>
              <a:t> ასაკისა და სქესის მიხედვით</a:t>
            </a:r>
            <a:endParaRPr lang="en-US" sz="1400" b="1" dirty="0">
              <a:solidFill>
                <a:srgbClr val="C00000"/>
              </a:solidFill>
            </a:endParaRPr>
          </a:p>
        </p:txBody>
      </p:sp>
    </p:spTree>
    <p:extLst>
      <p:ext uri="{BB962C8B-B14F-4D97-AF65-F5344CB8AC3E}">
        <p14:creationId xmlns:p14="http://schemas.microsoft.com/office/powerpoint/2010/main" val="254787571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08361" y="188640"/>
            <a:ext cx="8994775" cy="5832648"/>
          </a:xfrm>
          <a:prstGeom prst="rect">
            <a:avLst/>
          </a:prstGeom>
        </p:spPr>
      </p:pic>
      <p:sp>
        <p:nvSpPr>
          <p:cNvPr id="8"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9"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0"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1" name="Picture 10"/>
          <p:cNvPicPr>
            <a:picLocks noChangeAspect="1"/>
          </p:cNvPicPr>
          <p:nvPr/>
        </p:nvPicPr>
        <p:blipFill>
          <a:blip r:embed="rId3"/>
          <a:stretch>
            <a:fillRect/>
          </a:stretch>
        </p:blipFill>
        <p:spPr>
          <a:xfrm>
            <a:off x="55013" y="6218816"/>
            <a:ext cx="772571" cy="594560"/>
          </a:xfrm>
          <a:prstGeom prst="rect">
            <a:avLst/>
          </a:prstGeom>
        </p:spPr>
      </p:pic>
      <p:sp>
        <p:nvSpPr>
          <p:cNvPr id="7"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2"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4"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91" name="Rectangle 2"/>
          <p:cNvSpPr>
            <a:spLocks noChangeArrowheads="1"/>
          </p:cNvSpPr>
          <p:nvPr/>
        </p:nvSpPr>
        <p:spPr bwMode="auto">
          <a:xfrm>
            <a:off x="-854869" y="98192"/>
            <a:ext cx="9144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2400" b="1" dirty="0">
                <a:solidFill>
                  <a:srgbClr val="A50021"/>
                </a:solidFill>
              </a:rPr>
              <a:t>გადამდებ დაავადებებზე </a:t>
            </a:r>
            <a:r>
              <a:rPr lang="en-US" altLang="en-US" sz="2400" b="1" dirty="0">
                <a:solidFill>
                  <a:srgbClr val="A50021"/>
                </a:solidFill>
              </a:rPr>
              <a:t> </a:t>
            </a:r>
            <a:r>
              <a:rPr lang="ka-GE" altLang="en-US" sz="2400" b="1" dirty="0">
                <a:solidFill>
                  <a:srgbClr val="A50021"/>
                </a:solidFill>
              </a:rPr>
              <a:t>ეპიდზედამხედველობა</a:t>
            </a:r>
            <a:r>
              <a:rPr lang="en-US" altLang="en-US" sz="2400" b="1" dirty="0">
                <a:solidFill>
                  <a:srgbClr val="A50021"/>
                </a:solidFill>
              </a:rPr>
              <a:t> </a:t>
            </a:r>
            <a:r>
              <a:rPr lang="en-US" altLang="en-US" sz="2400" b="1" dirty="0" smtClean="0">
                <a:solidFill>
                  <a:srgbClr val="A50021"/>
                </a:solidFill>
              </a:rPr>
              <a:t> </a:t>
            </a:r>
            <a:endParaRPr lang="ka-GE" altLang="en-US" sz="2400" b="1" dirty="0">
              <a:solidFill>
                <a:srgbClr val="A50021"/>
              </a:solidFill>
            </a:endParaRPr>
          </a:p>
          <a:p>
            <a:pPr algn="ctr" eaLnBrk="1" hangingPunct="1">
              <a:spcBef>
                <a:spcPct val="0"/>
              </a:spcBef>
              <a:buFontTx/>
              <a:buNone/>
            </a:pPr>
            <a:endParaRPr lang="ka-GE" altLang="en-US" sz="1000" b="1" dirty="0">
              <a:solidFill>
                <a:srgbClr val="A50021"/>
              </a:solidFill>
            </a:endParaRPr>
          </a:p>
        </p:txBody>
      </p:sp>
      <p:sp>
        <p:nvSpPr>
          <p:cNvPr id="16392" name="Rectangle 3"/>
          <p:cNvSpPr>
            <a:spLocks noChangeArrowheads="1"/>
          </p:cNvSpPr>
          <p:nvPr/>
        </p:nvSpPr>
        <p:spPr bwMode="auto">
          <a:xfrm>
            <a:off x="3203848" y="3068960"/>
            <a:ext cx="871378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pPr>
            <a:endParaRPr lang="ka-GE" altLang="en-US" sz="1800" b="1">
              <a:solidFill>
                <a:srgbClr val="003366"/>
              </a:solidFill>
            </a:endParaRPr>
          </a:p>
          <a:p>
            <a:pPr eaLnBrk="1" hangingPunct="1">
              <a:spcBef>
                <a:spcPct val="0"/>
              </a:spcBef>
              <a:buFontTx/>
              <a:buNone/>
            </a:pPr>
            <a:endParaRPr lang="ka-GE" altLang="en-US" sz="1800" b="1">
              <a:solidFill>
                <a:srgbClr val="003366"/>
              </a:solidFill>
            </a:endParaRPr>
          </a:p>
          <a:p>
            <a:pPr lvl="1" eaLnBrk="1" hangingPunct="1">
              <a:spcBef>
                <a:spcPct val="0"/>
              </a:spcBef>
              <a:buFont typeface="Wingdings" panose="05000000000000000000" pitchFamily="2" charset="2"/>
              <a:buNone/>
            </a:pPr>
            <a:r>
              <a:rPr lang="ka-GE" altLang="en-US" sz="1800" b="1">
                <a:solidFill>
                  <a:srgbClr val="003366"/>
                </a:solidFill>
              </a:rPr>
              <a:t>  </a:t>
            </a:r>
            <a:endParaRPr lang="ru-RU" altLang="en-US" sz="1800" b="1">
              <a:solidFill>
                <a:srgbClr val="003366"/>
              </a:solidFill>
            </a:endParaRPr>
          </a:p>
        </p:txBody>
      </p:sp>
      <p:sp>
        <p:nvSpPr>
          <p:cNvPr id="11" name="Rectangle 2"/>
          <p:cNvSpPr>
            <a:spLocks noChangeArrowheads="1"/>
          </p:cNvSpPr>
          <p:nvPr/>
        </p:nvSpPr>
        <p:spPr bwMode="auto">
          <a:xfrm>
            <a:off x="167720" y="76345"/>
            <a:ext cx="7069030" cy="415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1500" b="1" dirty="0">
                <a:solidFill>
                  <a:srgbClr val="A50021"/>
                </a:solidFill>
              </a:rPr>
              <a:t> </a:t>
            </a:r>
          </a:p>
          <a:p>
            <a:pPr algn="ctr" eaLnBrk="1" hangingPunct="1">
              <a:spcBef>
                <a:spcPct val="0"/>
              </a:spcBef>
              <a:buFontTx/>
              <a:buNone/>
            </a:pPr>
            <a:endParaRPr lang="ka-GE" altLang="en-US" sz="1500" b="1" dirty="0">
              <a:solidFill>
                <a:srgbClr val="A50021"/>
              </a:solidFill>
            </a:endParaRPr>
          </a:p>
          <a:p>
            <a:pPr algn="just" eaLnBrk="1" hangingPunct="1">
              <a:spcBef>
                <a:spcPct val="0"/>
              </a:spcBef>
              <a:buFontTx/>
              <a:buNone/>
            </a:pPr>
            <a:endParaRPr lang="ka-GE" altLang="en-US" sz="1500" b="1" dirty="0">
              <a:solidFill>
                <a:srgbClr val="003366"/>
              </a:solidFill>
            </a:endParaRPr>
          </a:p>
          <a:p>
            <a:pPr algn="just" eaLnBrk="1" hangingPunct="1">
              <a:spcBef>
                <a:spcPct val="0"/>
              </a:spcBef>
              <a:buFontTx/>
              <a:buNone/>
            </a:pPr>
            <a:r>
              <a:rPr lang="en-US" sz="2000" b="1" dirty="0">
                <a:solidFill>
                  <a:srgbClr val="C00000"/>
                </a:solidFill>
              </a:rPr>
              <a:t>C </a:t>
            </a:r>
            <a:r>
              <a:rPr lang="ka-GE" sz="2000" b="1" dirty="0" smtClean="0">
                <a:solidFill>
                  <a:srgbClr val="C00000"/>
                </a:solidFill>
              </a:rPr>
              <a:t>ჰეპატიტი</a:t>
            </a:r>
            <a:endParaRPr lang="en-US" sz="2000" b="1" dirty="0" smtClean="0">
              <a:solidFill>
                <a:srgbClr val="C00000"/>
              </a:solidFill>
            </a:endParaRPr>
          </a:p>
          <a:p>
            <a:pPr algn="just" eaLnBrk="1" hangingPunct="1">
              <a:spcBef>
                <a:spcPct val="0"/>
              </a:spcBef>
              <a:buFontTx/>
              <a:buNone/>
            </a:pPr>
            <a:r>
              <a:rPr lang="ka-GE" sz="2000" b="1" dirty="0" smtClean="0">
                <a:solidFill>
                  <a:srgbClr val="C00000"/>
                </a:solidFill>
              </a:rPr>
              <a:t> </a:t>
            </a:r>
            <a:endParaRPr lang="en-US" sz="2000" b="1" dirty="0" smtClean="0">
              <a:solidFill>
                <a:srgbClr val="C00000"/>
              </a:solidFill>
            </a:endParaRPr>
          </a:p>
          <a:p>
            <a:pPr algn="just" eaLnBrk="1" hangingPunct="1">
              <a:spcBef>
                <a:spcPct val="0"/>
              </a:spcBef>
              <a:buFontTx/>
              <a:buNone/>
            </a:pPr>
            <a:endParaRPr lang="en-US" sz="1600" b="1" dirty="0">
              <a:solidFill>
                <a:srgbClr val="C00000"/>
              </a:solidFill>
            </a:endParaRPr>
          </a:p>
          <a:p>
            <a:pPr eaLnBrk="1" hangingPunct="1">
              <a:spcBef>
                <a:spcPct val="0"/>
              </a:spcBef>
              <a:buFontTx/>
              <a:buNone/>
            </a:pPr>
            <a:endParaRPr lang="ka-GE" sz="1600" b="1" dirty="0">
              <a:solidFill>
                <a:srgbClr val="C00000"/>
              </a:solidFill>
            </a:endParaRPr>
          </a:p>
          <a:p>
            <a:pPr eaLnBrk="1" hangingPunct="1">
              <a:spcBef>
                <a:spcPct val="0"/>
              </a:spcBef>
              <a:buFontTx/>
              <a:buNone/>
            </a:pPr>
            <a:r>
              <a:rPr lang="ka-GE" sz="1600" b="1" dirty="0">
                <a:solidFill>
                  <a:srgbClr val="C00000"/>
                </a:solidFill>
              </a:rPr>
              <a:t/>
            </a:r>
            <a:br>
              <a:rPr lang="ka-GE" sz="1600" b="1" dirty="0">
                <a:solidFill>
                  <a:srgbClr val="C00000"/>
                </a:solidFill>
              </a:rPr>
            </a:br>
            <a:endParaRPr lang="ka-GE" sz="1600" b="1" dirty="0">
              <a:solidFill>
                <a:srgbClr val="C00000"/>
              </a:solidFill>
            </a:endParaRPr>
          </a:p>
          <a:p>
            <a:pPr algn="just" eaLnBrk="1" hangingPunct="1">
              <a:spcBef>
                <a:spcPct val="0"/>
              </a:spcBef>
              <a:buFontTx/>
              <a:buNone/>
            </a:pPr>
            <a:endParaRPr lang="ka-GE" altLang="en-US" sz="1600" b="1" dirty="0" smtClean="0">
              <a:solidFill>
                <a:srgbClr val="C00000"/>
              </a:solidFill>
            </a:endParaRPr>
          </a:p>
          <a:p>
            <a:pPr algn="just" eaLnBrk="1" hangingPunct="1">
              <a:spcBef>
                <a:spcPct val="0"/>
              </a:spcBef>
              <a:buFontTx/>
              <a:buNone/>
            </a:pPr>
            <a:endParaRPr lang="en-US" altLang="en-US" sz="1500" b="1" dirty="0">
              <a:solidFill>
                <a:srgbClr val="C00000"/>
              </a:solidFill>
            </a:endParaRPr>
          </a:p>
          <a:p>
            <a:pPr>
              <a:buNone/>
            </a:pPr>
            <a:endParaRPr lang="en-US" sz="1600" b="1" dirty="0" smtClean="0">
              <a:solidFill>
                <a:srgbClr val="003366"/>
              </a:solidFill>
            </a:endParaRPr>
          </a:p>
          <a:p>
            <a:pPr>
              <a:buNone/>
            </a:pPr>
            <a:endParaRPr lang="ru-RU" altLang="zh-CN" sz="2400" b="1" dirty="0">
              <a:ea typeface="SimSun" panose="02010600030101010101" pitchFamily="2" charset="-122"/>
            </a:endParaRPr>
          </a:p>
          <a:p>
            <a:pPr marL="285750" indent="-285750"/>
            <a:endParaRPr lang="en-US" sz="1600" b="1" dirty="0">
              <a:solidFill>
                <a:srgbClr val="003366"/>
              </a:solidFill>
            </a:endParaRPr>
          </a:p>
          <a:p>
            <a:pPr algn="just" eaLnBrk="1" hangingPunct="1">
              <a:spcBef>
                <a:spcPct val="0"/>
              </a:spcBef>
              <a:buNone/>
            </a:pPr>
            <a:r>
              <a:rPr lang="ka-GE" altLang="en-US" sz="1700" b="1" dirty="0" smtClean="0">
                <a:solidFill>
                  <a:srgbClr val="003366"/>
                </a:solidFill>
              </a:rPr>
              <a:t> </a:t>
            </a:r>
            <a:endParaRPr lang="ka-GE" altLang="en-US" sz="1700" b="1" dirty="0">
              <a:solidFill>
                <a:srgbClr val="003366"/>
              </a:solidFill>
            </a:endParaRPr>
          </a:p>
        </p:txBody>
      </p:sp>
      <p:sp>
        <p:nvSpPr>
          <p:cNvPr id="2" name="Rectangle 2"/>
          <p:cNvSpPr>
            <a:spLocks noChangeArrowheads="1"/>
          </p:cNvSpPr>
          <p:nvPr/>
        </p:nvSpPr>
        <p:spPr bwMode="auto">
          <a:xfrm>
            <a:off x="3992364" y="4237831"/>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152352" rIns="91440" bIns="50784" numCol="1" anchor="ctr" anchorCtr="0" compatLnSpc="1">
            <a:prstTxWarp prst="textNoShape">
              <a:avLst/>
            </a:prstTxWarp>
            <a:spAutoFit/>
          </a:bodyPr>
          <a:lstStyle/>
          <a:p>
            <a:endParaRPr lang="en-US"/>
          </a:p>
        </p:txBody>
      </p:sp>
      <p:sp>
        <p:nvSpPr>
          <p:cNvPr id="15"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6"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7"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8" name="Picture 17"/>
          <p:cNvPicPr>
            <a:picLocks noChangeAspect="1"/>
          </p:cNvPicPr>
          <p:nvPr/>
        </p:nvPicPr>
        <p:blipFill>
          <a:blip r:embed="rId3"/>
          <a:stretch>
            <a:fillRect/>
          </a:stretch>
        </p:blipFill>
        <p:spPr>
          <a:xfrm>
            <a:off x="55013" y="6218816"/>
            <a:ext cx="772571" cy="594560"/>
          </a:xfrm>
          <a:prstGeom prst="rect">
            <a:avLst/>
          </a:prstGeom>
        </p:spPr>
      </p:pic>
      <p:sp>
        <p:nvSpPr>
          <p:cNvPr id="19"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2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22"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pic>
        <p:nvPicPr>
          <p:cNvPr id="7" name="Picture 6"/>
          <p:cNvPicPr>
            <a:picLocks noChangeAspect="1"/>
          </p:cNvPicPr>
          <p:nvPr/>
        </p:nvPicPr>
        <p:blipFill>
          <a:blip r:embed="rId5"/>
          <a:stretch>
            <a:fillRect/>
          </a:stretch>
        </p:blipFill>
        <p:spPr>
          <a:xfrm>
            <a:off x="6756028" y="4334002"/>
            <a:ext cx="1088170" cy="1684494"/>
          </a:xfrm>
          <a:prstGeom prst="rect">
            <a:avLst/>
          </a:prstGeom>
        </p:spPr>
      </p:pic>
      <p:sp>
        <p:nvSpPr>
          <p:cNvPr id="23" name="Rectangle 22"/>
          <p:cNvSpPr/>
          <p:nvPr/>
        </p:nvSpPr>
        <p:spPr>
          <a:xfrm>
            <a:off x="142636" y="1217312"/>
            <a:ext cx="2912977" cy="311624"/>
          </a:xfrm>
          <a:prstGeom prst="rect">
            <a:avLst/>
          </a:prstGeom>
        </p:spPr>
        <p:txBody>
          <a:bodyPr wrap="none">
            <a:spAutoFit/>
          </a:bodyPr>
          <a:lstStyle/>
          <a:p>
            <a:pPr algn="ctr"/>
            <a:r>
              <a:rPr lang="ka-GE" sz="1425" b="1" dirty="0">
                <a:solidFill>
                  <a:srgbClr val="C00000"/>
                </a:solidFill>
              </a:rPr>
              <a:t>სტრატეგიული მიმართულებები</a:t>
            </a:r>
            <a:endParaRPr lang="ka-GE" sz="1425" b="1" dirty="0">
              <a:ln w="6600">
                <a:solidFill>
                  <a:schemeClr val="accent2"/>
                </a:solidFill>
                <a:prstDash val="solid"/>
              </a:ln>
              <a:solidFill>
                <a:srgbClr val="C00000"/>
              </a:solidFill>
              <a:effectLst>
                <a:outerShdw dist="38100" dir="2700000" algn="tl" rotWithShape="0">
                  <a:schemeClr val="accent2"/>
                </a:outerShdw>
              </a:effectLst>
            </a:endParaRPr>
          </a:p>
        </p:txBody>
      </p:sp>
      <p:grpSp>
        <p:nvGrpSpPr>
          <p:cNvPr id="24" name="Group 23"/>
          <p:cNvGrpSpPr/>
          <p:nvPr/>
        </p:nvGrpSpPr>
        <p:grpSpPr>
          <a:xfrm>
            <a:off x="3203846" y="782858"/>
            <a:ext cx="4507571" cy="4469311"/>
            <a:chOff x="5657347" y="1088462"/>
            <a:chExt cx="4971510" cy="5959083"/>
          </a:xfrm>
        </p:grpSpPr>
        <p:sp>
          <p:nvSpPr>
            <p:cNvPr id="25" name="Title 1"/>
            <p:cNvSpPr txBox="1">
              <a:spLocks/>
            </p:cNvSpPr>
            <p:nvPr/>
          </p:nvSpPr>
          <p:spPr>
            <a:xfrm>
              <a:off x="6773925" y="1088462"/>
              <a:ext cx="2738356" cy="354795"/>
            </a:xfrm>
            <a:prstGeom prst="rect">
              <a:avLst/>
            </a:prstGeom>
            <a:noFill/>
            <a:ln>
              <a:noFill/>
              <a:miter lim="800000"/>
              <a:headEnd/>
              <a:tailEnd/>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ka-GE" altLang="en-US" sz="2000" b="1" dirty="0">
                  <a:solidFill>
                    <a:srgbClr val="003366"/>
                  </a:solidFill>
                  <a:latin typeface="+mn-lt"/>
                </a:rPr>
                <a:t>სამიზნეები</a:t>
              </a:r>
              <a:endParaRPr lang="en-US" altLang="en-US" sz="2000" b="1" dirty="0">
                <a:solidFill>
                  <a:srgbClr val="003366"/>
                </a:solidFill>
                <a:latin typeface="+mn-lt"/>
              </a:endParaRPr>
            </a:p>
          </p:txBody>
        </p:sp>
        <p:sp>
          <p:nvSpPr>
            <p:cNvPr id="26" name="Content Placeholder 2"/>
            <p:cNvSpPr txBox="1">
              <a:spLocks/>
            </p:cNvSpPr>
            <p:nvPr/>
          </p:nvSpPr>
          <p:spPr>
            <a:xfrm>
              <a:off x="5691541" y="1684229"/>
              <a:ext cx="4903126" cy="399004"/>
            </a:xfrm>
            <a:prstGeom prst="rect">
              <a:avLst/>
            </a:prstGeom>
            <a:ln>
              <a:noFill/>
            </a:ln>
          </p:spPr>
          <p:txBody>
            <a:bodyPr vert="horz" lIns="68580" tIns="34290" rIns="68580" bIns="34290" rtlCol="0" anchor="ct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Tx/>
                <a:buNone/>
              </a:pPr>
              <a:r>
                <a:rPr lang="en-US" altLang="en-US" sz="2100" b="1" dirty="0">
                  <a:solidFill>
                    <a:srgbClr val="C00000"/>
                  </a:solidFill>
                </a:rPr>
                <a:t>90-95-95</a:t>
              </a:r>
              <a:endParaRPr lang="en-US" altLang="en-US" sz="2700" b="1" dirty="0">
                <a:solidFill>
                  <a:srgbClr val="C00000"/>
                </a:solidFill>
              </a:endParaRPr>
            </a:p>
          </p:txBody>
        </p:sp>
        <p:sp>
          <p:nvSpPr>
            <p:cNvPr id="27" name="Content Placeholder 2"/>
            <p:cNvSpPr txBox="1">
              <a:spLocks/>
            </p:cNvSpPr>
            <p:nvPr/>
          </p:nvSpPr>
          <p:spPr bwMode="auto">
            <a:xfrm>
              <a:off x="5657347" y="2208612"/>
              <a:ext cx="4971510" cy="4838933"/>
            </a:xfrm>
            <a:prstGeom prst="rect">
              <a:avLst/>
            </a:prstGeom>
            <a:noFill/>
            <a:ln>
              <a:noFill/>
            </a:ln>
            <a:extLst/>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gn="ctr">
                <a:spcBef>
                  <a:spcPts val="450"/>
                </a:spcBef>
                <a:spcAft>
                  <a:spcPts val="450"/>
                </a:spcAft>
                <a:buNone/>
                <a:defRPr/>
              </a:pPr>
              <a:r>
                <a:rPr lang="en-US" sz="1350" b="1" dirty="0">
                  <a:solidFill>
                    <a:srgbClr val="C00000"/>
                  </a:solidFill>
                </a:rPr>
                <a:t>2020</a:t>
              </a:r>
              <a:r>
                <a:rPr lang="ka-GE" sz="1350" b="1" dirty="0">
                  <a:solidFill>
                    <a:srgbClr val="C00000"/>
                  </a:solidFill>
                </a:rPr>
                <a:t> წლისთვის</a:t>
              </a:r>
              <a:endParaRPr lang="en-US" sz="1350" b="1" dirty="0">
                <a:solidFill>
                  <a:srgbClr val="C00000"/>
                </a:solidFill>
              </a:endParaRPr>
            </a:p>
            <a:p>
              <a:pPr marL="74117" indent="0" algn="ctr">
                <a:spcBef>
                  <a:spcPts val="450"/>
                </a:spcBef>
                <a:spcAft>
                  <a:spcPts val="450"/>
                </a:spcAft>
                <a:buClr>
                  <a:schemeClr val="accent5">
                    <a:lumMod val="25000"/>
                  </a:schemeClr>
                </a:buClr>
                <a:buSzPct val="135000"/>
                <a:buNone/>
                <a:defRPr/>
              </a:pPr>
              <a:r>
                <a:rPr lang="en-US" sz="1350" b="1" dirty="0">
                  <a:solidFill>
                    <a:srgbClr val="003366"/>
                  </a:solidFill>
                </a:rPr>
                <a:t>90%</a:t>
              </a:r>
              <a:r>
                <a:rPr lang="ka-GE" sz="1350" b="1" dirty="0">
                  <a:solidFill>
                    <a:srgbClr val="003366"/>
                  </a:solidFill>
                </a:rPr>
                <a:t>-ის </a:t>
              </a:r>
              <a:r>
                <a:rPr lang="ka-GE" sz="1350" b="1" dirty="0" smtClean="0">
                  <a:solidFill>
                    <a:srgbClr val="003366"/>
                  </a:solidFill>
                </a:rPr>
                <a:t>დიაგნოსტირება</a:t>
              </a:r>
            </a:p>
            <a:p>
              <a:pPr marL="74117" indent="0" algn="ctr">
                <a:spcBef>
                  <a:spcPts val="450"/>
                </a:spcBef>
                <a:spcAft>
                  <a:spcPts val="450"/>
                </a:spcAft>
                <a:buClr>
                  <a:schemeClr val="accent5">
                    <a:lumMod val="25000"/>
                  </a:schemeClr>
                </a:buClr>
                <a:buSzPct val="135000"/>
                <a:buNone/>
                <a:defRPr/>
              </a:pPr>
              <a:r>
                <a:rPr lang="en-US" sz="1400" dirty="0" smtClean="0">
                  <a:solidFill>
                    <a:srgbClr val="003366"/>
                  </a:solidFill>
                </a:rPr>
                <a:t>135 </a:t>
              </a:r>
              <a:r>
                <a:rPr lang="en-US" sz="1400" dirty="0">
                  <a:solidFill>
                    <a:srgbClr val="003366"/>
                  </a:solidFill>
                </a:rPr>
                <a:t>000 </a:t>
              </a:r>
              <a:r>
                <a:rPr lang="ka-GE" sz="1400" dirty="0" smtClean="0">
                  <a:solidFill>
                    <a:srgbClr val="003366"/>
                  </a:solidFill>
                </a:rPr>
                <a:t>მოზრდილი </a:t>
              </a:r>
            </a:p>
            <a:p>
              <a:pPr marL="74117" indent="0" algn="ctr">
                <a:spcBef>
                  <a:spcPts val="450"/>
                </a:spcBef>
                <a:spcAft>
                  <a:spcPts val="450"/>
                </a:spcAft>
                <a:buClr>
                  <a:schemeClr val="accent5">
                    <a:lumMod val="25000"/>
                  </a:schemeClr>
                </a:buClr>
                <a:buSzPct val="135000"/>
                <a:buNone/>
                <a:defRPr/>
              </a:pPr>
              <a:r>
                <a:rPr lang="ka-GE" sz="1400" dirty="0" smtClean="0">
                  <a:solidFill>
                    <a:srgbClr val="003366"/>
                  </a:solidFill>
                </a:rPr>
                <a:t>იდენტიფიცირებულია 79000 (58.5%)</a:t>
              </a:r>
              <a:endParaRPr lang="en-US" sz="1350" b="1" dirty="0">
                <a:solidFill>
                  <a:srgbClr val="003366"/>
                </a:solidFill>
              </a:endParaRPr>
            </a:p>
            <a:p>
              <a:pPr marL="74117" indent="0" algn="ctr">
                <a:spcBef>
                  <a:spcPts val="450"/>
                </a:spcBef>
                <a:spcAft>
                  <a:spcPts val="450"/>
                </a:spcAft>
                <a:buClr>
                  <a:schemeClr val="accent5">
                    <a:lumMod val="25000"/>
                  </a:schemeClr>
                </a:buClr>
                <a:buSzPct val="135000"/>
                <a:buNone/>
                <a:defRPr/>
              </a:pPr>
              <a:r>
                <a:rPr lang="ka-GE" sz="1350" b="1" dirty="0">
                  <a:solidFill>
                    <a:srgbClr val="003366"/>
                  </a:solidFill>
                </a:rPr>
                <a:t>დიაგნოსტირებულთა </a:t>
              </a:r>
              <a:r>
                <a:rPr lang="en-US" sz="1350" b="1" dirty="0">
                  <a:solidFill>
                    <a:srgbClr val="003366"/>
                  </a:solidFill>
                </a:rPr>
                <a:t>95%</a:t>
              </a:r>
              <a:r>
                <a:rPr lang="ka-GE" sz="1350" b="1" dirty="0">
                  <a:solidFill>
                    <a:srgbClr val="003366"/>
                  </a:solidFill>
                </a:rPr>
                <a:t>-ის </a:t>
              </a:r>
              <a:r>
                <a:rPr lang="ka-GE" sz="1350" b="1" dirty="0" smtClean="0">
                  <a:solidFill>
                    <a:srgbClr val="003366"/>
                  </a:solidFill>
                </a:rPr>
                <a:t>მკურნალობა</a:t>
              </a:r>
            </a:p>
            <a:p>
              <a:pPr marL="74117" indent="0" algn="ctr">
                <a:spcBef>
                  <a:spcPts val="450"/>
                </a:spcBef>
                <a:spcAft>
                  <a:spcPts val="450"/>
                </a:spcAft>
                <a:buClr>
                  <a:schemeClr val="accent5">
                    <a:lumMod val="25000"/>
                  </a:schemeClr>
                </a:buClr>
                <a:buSzPct val="135000"/>
                <a:buNone/>
                <a:defRPr/>
              </a:pPr>
              <a:r>
                <a:rPr lang="ka-GE" sz="1200" b="1" dirty="0" smtClean="0">
                  <a:solidFill>
                    <a:srgbClr val="003366"/>
                  </a:solidFill>
                </a:rPr>
                <a:t> </a:t>
              </a:r>
              <a:r>
                <a:rPr lang="en-US" sz="1200" dirty="0" smtClean="0">
                  <a:solidFill>
                    <a:srgbClr val="003366"/>
                  </a:solidFill>
                </a:rPr>
                <a:t>128 </a:t>
              </a:r>
              <a:r>
                <a:rPr lang="en-US" sz="1200" dirty="0">
                  <a:solidFill>
                    <a:srgbClr val="003366"/>
                  </a:solidFill>
                </a:rPr>
                <a:t>000 </a:t>
              </a:r>
              <a:r>
                <a:rPr lang="ka-GE" sz="1200" dirty="0" smtClean="0">
                  <a:solidFill>
                    <a:srgbClr val="003366"/>
                  </a:solidFill>
                </a:rPr>
                <a:t>მოზრდილი </a:t>
              </a:r>
              <a:endParaRPr lang="ka-GE" sz="1200" dirty="0">
                <a:solidFill>
                  <a:srgbClr val="003366"/>
                </a:solidFill>
              </a:endParaRPr>
            </a:p>
            <a:p>
              <a:pPr marL="74117" indent="0" algn="ctr">
                <a:spcBef>
                  <a:spcPts val="450"/>
                </a:spcBef>
                <a:spcAft>
                  <a:spcPts val="450"/>
                </a:spcAft>
                <a:buClr>
                  <a:schemeClr val="accent5">
                    <a:lumMod val="25000"/>
                  </a:schemeClr>
                </a:buClr>
                <a:buSzPct val="135000"/>
                <a:buNone/>
                <a:defRPr/>
              </a:pPr>
              <a:r>
                <a:rPr lang="ka-GE" sz="1200" dirty="0" smtClean="0">
                  <a:solidFill>
                    <a:srgbClr val="003366"/>
                  </a:solidFill>
                </a:rPr>
                <a:t>ჩართულია </a:t>
              </a:r>
              <a:r>
                <a:rPr lang="en-US" sz="1200" dirty="0">
                  <a:solidFill>
                    <a:srgbClr val="003366"/>
                  </a:solidFill>
                </a:rPr>
                <a:t>54 000</a:t>
              </a:r>
              <a:r>
                <a:rPr lang="ka-GE" sz="1200" dirty="0" smtClean="0">
                  <a:solidFill>
                    <a:srgbClr val="003366"/>
                  </a:solidFill>
                </a:rPr>
                <a:t> (42.2%)</a:t>
              </a:r>
              <a:endParaRPr lang="en-US" sz="1200" b="1" dirty="0">
                <a:solidFill>
                  <a:srgbClr val="003366"/>
                </a:solidFill>
              </a:endParaRPr>
            </a:p>
            <a:p>
              <a:pPr marL="74117" indent="0" algn="ctr">
                <a:spcBef>
                  <a:spcPts val="450"/>
                </a:spcBef>
                <a:spcAft>
                  <a:spcPts val="450"/>
                </a:spcAft>
                <a:buClr>
                  <a:schemeClr val="accent5">
                    <a:lumMod val="25000"/>
                  </a:schemeClr>
                </a:buClr>
                <a:buSzPct val="135000"/>
                <a:buNone/>
                <a:defRPr/>
              </a:pPr>
              <a:r>
                <a:rPr lang="ka-GE" sz="1350" b="1" dirty="0" smtClean="0">
                  <a:solidFill>
                    <a:srgbClr val="003366"/>
                  </a:solidFill>
                </a:rPr>
                <a:t>მკურნალობაზე </a:t>
              </a:r>
              <a:r>
                <a:rPr lang="ka-GE" sz="1350" b="1" dirty="0">
                  <a:solidFill>
                    <a:srgbClr val="003366"/>
                  </a:solidFill>
                </a:rPr>
                <a:t>მყოფთა </a:t>
              </a:r>
              <a:r>
                <a:rPr lang="en-US" sz="1350" b="1" dirty="0">
                  <a:solidFill>
                    <a:srgbClr val="003366"/>
                  </a:solidFill>
                </a:rPr>
                <a:t>95%</a:t>
              </a:r>
              <a:r>
                <a:rPr lang="ka-GE" sz="1350" b="1" dirty="0">
                  <a:solidFill>
                    <a:srgbClr val="003366"/>
                  </a:solidFill>
                </a:rPr>
                <a:t>-ის </a:t>
              </a:r>
              <a:r>
                <a:rPr lang="ka-GE" sz="1350" b="1" dirty="0" smtClean="0">
                  <a:solidFill>
                    <a:srgbClr val="003366"/>
                  </a:solidFill>
                </a:rPr>
                <a:t>განკურნება</a:t>
              </a:r>
            </a:p>
            <a:p>
              <a:pPr marL="74117" indent="0" algn="ctr">
                <a:spcBef>
                  <a:spcPts val="450"/>
                </a:spcBef>
                <a:spcAft>
                  <a:spcPts val="450"/>
                </a:spcAft>
                <a:buClr>
                  <a:schemeClr val="accent5">
                    <a:lumMod val="25000"/>
                  </a:schemeClr>
                </a:buClr>
                <a:buSzPct val="135000"/>
                <a:buNone/>
                <a:defRPr/>
              </a:pPr>
              <a:r>
                <a:rPr lang="ka-GE" sz="1350" b="1" dirty="0" smtClean="0">
                  <a:solidFill>
                    <a:srgbClr val="003366"/>
                  </a:solidFill>
                </a:rPr>
                <a:t> </a:t>
              </a:r>
              <a:r>
                <a:rPr lang="ka-GE" sz="1200" dirty="0" smtClean="0">
                  <a:solidFill>
                    <a:srgbClr val="003366"/>
                  </a:solidFill>
                </a:rPr>
                <a:t>122</a:t>
              </a:r>
              <a:r>
                <a:rPr lang="ka-GE" sz="1200" dirty="0">
                  <a:solidFill>
                    <a:srgbClr val="003366"/>
                  </a:solidFill>
                </a:rPr>
                <a:t> 000 მოზრდილი </a:t>
              </a:r>
            </a:p>
            <a:p>
              <a:pPr marL="74117" indent="0" algn="ctr">
                <a:spcBef>
                  <a:spcPts val="450"/>
                </a:spcBef>
                <a:spcAft>
                  <a:spcPts val="450"/>
                </a:spcAft>
                <a:buClr>
                  <a:schemeClr val="accent5">
                    <a:lumMod val="25000"/>
                  </a:schemeClr>
                </a:buClr>
                <a:buSzPct val="135000"/>
                <a:buNone/>
                <a:defRPr/>
              </a:pPr>
              <a:r>
                <a:rPr lang="ka-GE" sz="1200" dirty="0">
                  <a:solidFill>
                    <a:srgbClr val="003366"/>
                  </a:solidFill>
                </a:rPr>
                <a:t>ამჟამად 50 000 (41 %)</a:t>
              </a:r>
            </a:p>
            <a:p>
              <a:pPr marL="74117" indent="0" algn="ctr">
                <a:spcBef>
                  <a:spcPts val="450"/>
                </a:spcBef>
                <a:spcAft>
                  <a:spcPts val="450"/>
                </a:spcAft>
                <a:buClr>
                  <a:schemeClr val="accent5">
                    <a:lumMod val="25000"/>
                  </a:schemeClr>
                </a:buClr>
                <a:buSzPct val="135000"/>
                <a:buNone/>
                <a:defRPr/>
              </a:pPr>
              <a:endParaRPr lang="en-US" sz="1350" b="1" dirty="0">
                <a:solidFill>
                  <a:srgbClr val="003366"/>
                </a:solidFill>
              </a:endParaRPr>
            </a:p>
          </p:txBody>
        </p:sp>
      </p:grpSp>
      <p:pic>
        <p:nvPicPr>
          <p:cNvPr id="29" name="Picture 28"/>
          <p:cNvPicPr>
            <a:picLocks noChangeAspect="1"/>
          </p:cNvPicPr>
          <p:nvPr/>
        </p:nvPicPr>
        <p:blipFill rotWithShape="1">
          <a:blip r:embed="rId6" cstate="print">
            <a:extLst>
              <a:ext uri="{28A0092B-C50C-407E-A947-70E740481C1C}">
                <a14:useLocalDpi xmlns:a14="http://schemas.microsoft.com/office/drawing/2010/main" val="0"/>
              </a:ext>
            </a:extLst>
          </a:blip>
          <a:srcRect l="1336" b="1841"/>
          <a:stretch/>
        </p:blipFill>
        <p:spPr>
          <a:xfrm>
            <a:off x="7433147" y="2981466"/>
            <a:ext cx="1066788" cy="1500842"/>
          </a:xfrm>
          <a:prstGeom prst="rect">
            <a:avLst/>
          </a:prstGeom>
          <a:ln w="6350">
            <a:solidFill>
              <a:schemeClr val="bg2">
                <a:lumMod val="75000"/>
              </a:schemeClr>
            </a:solidFill>
          </a:ln>
          <a:effectLst>
            <a:outerShdw blurRad="292100" dist="139700" dir="2700000" algn="tl" rotWithShape="0">
              <a:srgbClr val="333333">
                <a:alpha val="65000"/>
              </a:srgbClr>
            </a:outerShdw>
          </a:effectLst>
        </p:spPr>
      </p:pic>
      <p:pic>
        <p:nvPicPr>
          <p:cNvPr id="30" name="Picture 29"/>
          <p:cNvPicPr/>
          <p:nvPr/>
        </p:nvPicPr>
        <p:blipFill>
          <a:blip r:embed="rId7" cstate="print">
            <a:extLst>
              <a:ext uri="{28A0092B-C50C-407E-A947-70E740481C1C}">
                <a14:useLocalDpi xmlns:a14="http://schemas.microsoft.com/office/drawing/2010/main" val="0"/>
              </a:ext>
            </a:extLst>
          </a:blip>
          <a:stretch>
            <a:fillRect/>
          </a:stretch>
        </p:blipFill>
        <p:spPr>
          <a:xfrm>
            <a:off x="8038889" y="65860"/>
            <a:ext cx="1071594" cy="1555614"/>
          </a:xfrm>
          <a:prstGeom prst="rect">
            <a:avLst/>
          </a:prstGeom>
          <a:ln w="6350">
            <a:solidFill>
              <a:schemeClr val="bg2">
                <a:lumMod val="75000"/>
              </a:schemeClr>
            </a:solidFill>
          </a:ln>
          <a:effectLst>
            <a:outerShdw blurRad="292100" dist="139700" dir="2700000" algn="tl" rotWithShape="0">
              <a:srgbClr val="333333">
                <a:alpha val="65000"/>
              </a:srgbClr>
            </a:outerShdw>
          </a:effectLst>
        </p:spPr>
      </p:pic>
      <p:pic>
        <p:nvPicPr>
          <p:cNvPr id="28" name="Picture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807860" y="1608256"/>
            <a:ext cx="1074938" cy="1518735"/>
          </a:xfrm>
          <a:prstGeom prst="rect">
            <a:avLst/>
          </a:prstGeom>
          <a:ln>
            <a:noFill/>
          </a:ln>
          <a:effectLst>
            <a:outerShdw blurRad="292100" dist="139700" dir="2700000" algn="tl" rotWithShape="0">
              <a:srgbClr val="333333">
                <a:alpha val="65000"/>
              </a:srgbClr>
            </a:outerShdw>
          </a:effectLst>
        </p:spPr>
      </p:pic>
      <p:graphicFrame>
        <p:nvGraphicFramePr>
          <p:cNvPr id="31" name="Content Placeholder 2"/>
          <p:cNvGraphicFramePr>
            <a:graphicFrameLocks/>
          </p:cNvGraphicFramePr>
          <p:nvPr>
            <p:extLst>
              <p:ext uri="{D42A27DB-BD31-4B8C-83A1-F6EECF244321}">
                <p14:modId xmlns:p14="http://schemas.microsoft.com/office/powerpoint/2010/main" val="3333471985"/>
              </p:ext>
            </p:extLst>
          </p:nvPr>
        </p:nvGraphicFramePr>
        <p:xfrm>
          <a:off x="-2268760" y="1643238"/>
          <a:ext cx="7886700" cy="429076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40749759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5013" y="1076302"/>
            <a:ext cx="5534721" cy="2474296"/>
          </a:xfrm>
          <a:prstGeom prst="rect">
            <a:avLst/>
          </a:prstGeom>
        </p:spPr>
      </p:pic>
      <p:sp>
        <p:nvSpPr>
          <p:cNvPr id="2" name="Title 1"/>
          <p:cNvSpPr>
            <a:spLocks noGrp="1"/>
          </p:cNvSpPr>
          <p:nvPr>
            <p:ph type="title"/>
          </p:nvPr>
        </p:nvSpPr>
        <p:spPr>
          <a:xfrm>
            <a:off x="1258888" y="188640"/>
            <a:ext cx="6743700" cy="840497"/>
          </a:xfrm>
        </p:spPr>
        <p:txBody>
          <a:bodyPr>
            <a:noAutofit/>
          </a:bodyPr>
          <a:lstStyle/>
          <a:p>
            <a:pPr algn="ctr"/>
            <a:r>
              <a:rPr lang="en-US" sz="2800" b="1" dirty="0">
                <a:ln w="0"/>
                <a:solidFill>
                  <a:srgbClr val="C0000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HCV </a:t>
            </a:r>
            <a:r>
              <a:rPr lang="ka-GE" sz="2800" b="1" dirty="0" err="1" smtClean="0">
                <a:ln w="0"/>
                <a:solidFill>
                  <a:srgbClr val="C0000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სკრინინგი</a:t>
            </a:r>
            <a:r>
              <a:rPr lang="ka-GE" sz="2800" b="1" dirty="0" smtClean="0">
                <a:ln w="0"/>
                <a:solidFill>
                  <a:srgbClr val="C0000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საქართველოს მოსახლეობაში</a:t>
            </a:r>
            <a:endParaRPr lang="en-US" sz="2800" b="1" dirty="0">
              <a:ln w="0"/>
              <a:solidFill>
                <a:srgbClr val="C0000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endParaRPr>
          </a:p>
        </p:txBody>
      </p:sp>
      <p:sp>
        <p:nvSpPr>
          <p:cNvPr id="3" name="Flowchart: Alternate Process 2"/>
          <p:cNvSpPr/>
          <p:nvPr/>
        </p:nvSpPr>
        <p:spPr>
          <a:xfrm>
            <a:off x="5724128" y="1267379"/>
            <a:ext cx="3127375" cy="1469906"/>
          </a:xfrm>
          <a:prstGeom prst="flowChartAlternateProcess">
            <a:avLst/>
          </a:prstGeom>
          <a:effectLst>
            <a:outerShdw blurRad="50800" dist="38100" dir="18900000" algn="b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wrap="square">
            <a:spAutoFit/>
          </a:bodyPr>
          <a:lstStyle/>
          <a:p>
            <a:pPr>
              <a:spcBef>
                <a:spcPts val="450"/>
              </a:spcBef>
            </a:pPr>
            <a:r>
              <a:rPr lang="ka-GE" sz="1200" b="1" dirty="0" smtClean="0">
                <a:solidFill>
                  <a:srgbClr val="003366"/>
                </a:solidFill>
              </a:rPr>
              <a:t>2015 წლიდან </a:t>
            </a:r>
            <a:r>
              <a:rPr lang="ka-GE" sz="1200" b="1" dirty="0" err="1" smtClean="0">
                <a:solidFill>
                  <a:srgbClr val="003366"/>
                </a:solidFill>
              </a:rPr>
              <a:t>სკრინინგის</a:t>
            </a:r>
            <a:r>
              <a:rPr lang="ka-GE" sz="1200" b="1" dirty="0" smtClean="0">
                <a:solidFill>
                  <a:srgbClr val="003366"/>
                </a:solidFill>
              </a:rPr>
              <a:t> ელექტრონულ მოდულში რეგისტრირებულია</a:t>
            </a:r>
            <a:r>
              <a:rPr lang="en-US" sz="1200" b="1" dirty="0" smtClean="0">
                <a:solidFill>
                  <a:srgbClr val="003366"/>
                </a:solidFill>
              </a:rPr>
              <a:t> 2</a:t>
            </a:r>
            <a:r>
              <a:rPr lang="ka-GE" sz="1200" b="1" dirty="0" smtClean="0">
                <a:solidFill>
                  <a:srgbClr val="003366"/>
                </a:solidFill>
              </a:rPr>
              <a:t> </a:t>
            </a:r>
            <a:r>
              <a:rPr lang="en-US" sz="1200" b="1" dirty="0" smtClean="0">
                <a:solidFill>
                  <a:srgbClr val="003366"/>
                </a:solidFill>
              </a:rPr>
              <a:t>81</a:t>
            </a:r>
            <a:r>
              <a:rPr lang="ka-GE" sz="1200" b="1" dirty="0" smtClean="0">
                <a:solidFill>
                  <a:srgbClr val="003366"/>
                </a:solidFill>
              </a:rPr>
              <a:t>1 </a:t>
            </a:r>
            <a:r>
              <a:rPr lang="en-US" sz="1200" b="1" dirty="0" smtClean="0">
                <a:solidFill>
                  <a:srgbClr val="003366"/>
                </a:solidFill>
              </a:rPr>
              <a:t>561 </a:t>
            </a:r>
            <a:r>
              <a:rPr lang="ka-GE" sz="1200" b="1" dirty="0" smtClean="0">
                <a:solidFill>
                  <a:srgbClr val="003366"/>
                </a:solidFill>
              </a:rPr>
              <a:t>შემთხვევა</a:t>
            </a:r>
            <a:endParaRPr lang="en-US" sz="1200" b="1" dirty="0">
              <a:solidFill>
                <a:srgbClr val="003366"/>
              </a:solidFill>
            </a:endParaRPr>
          </a:p>
          <a:p>
            <a:pPr>
              <a:spcBef>
                <a:spcPts val="450"/>
              </a:spcBef>
            </a:pPr>
            <a:r>
              <a:rPr lang="ka-GE" sz="1200" b="1" dirty="0" smtClean="0">
                <a:solidFill>
                  <a:srgbClr val="003366"/>
                </a:solidFill>
              </a:rPr>
              <a:t>უნიკალური </a:t>
            </a:r>
            <a:r>
              <a:rPr lang="ka-GE" sz="1200" b="1" dirty="0">
                <a:solidFill>
                  <a:srgbClr val="003366"/>
                </a:solidFill>
              </a:rPr>
              <a:t>ბენეფიციარი </a:t>
            </a:r>
            <a:r>
              <a:rPr lang="ka-GE" sz="1200" b="1" dirty="0" smtClean="0">
                <a:solidFill>
                  <a:srgbClr val="003366"/>
                </a:solidFill>
              </a:rPr>
              <a:t>1 719 830 </a:t>
            </a:r>
            <a:endParaRPr lang="en-US" sz="1200" b="1" dirty="0" smtClean="0">
              <a:solidFill>
                <a:srgbClr val="003366"/>
              </a:solidFill>
            </a:endParaRPr>
          </a:p>
          <a:p>
            <a:pPr>
              <a:spcBef>
                <a:spcPts val="450"/>
              </a:spcBef>
            </a:pPr>
            <a:r>
              <a:rPr lang="ka-GE" sz="1200" b="1" dirty="0" smtClean="0">
                <a:solidFill>
                  <a:srgbClr val="003366"/>
                </a:solidFill>
              </a:rPr>
              <a:t>დადებითი </a:t>
            </a:r>
            <a:r>
              <a:rPr lang="en-US" sz="1200" b="1" dirty="0" smtClean="0">
                <a:solidFill>
                  <a:srgbClr val="003366"/>
                </a:solidFill>
              </a:rPr>
              <a:t>7,86%</a:t>
            </a:r>
            <a:endParaRPr lang="en-US" sz="1200" b="1" dirty="0">
              <a:solidFill>
                <a:srgbClr val="003366"/>
              </a:solidFill>
            </a:endParaRPr>
          </a:p>
        </p:txBody>
      </p:sp>
      <p:sp>
        <p:nvSpPr>
          <p:cNvPr id="12" name="TextBox 11"/>
          <p:cNvSpPr txBox="1"/>
          <p:nvPr/>
        </p:nvSpPr>
        <p:spPr>
          <a:xfrm>
            <a:off x="744814" y="5689712"/>
            <a:ext cx="5867742" cy="230832"/>
          </a:xfrm>
          <a:prstGeom prst="rect">
            <a:avLst/>
          </a:prstGeom>
          <a:noFill/>
        </p:spPr>
        <p:txBody>
          <a:bodyPr wrap="square" rtlCol="0">
            <a:spAutoFit/>
          </a:bodyPr>
          <a:lstStyle/>
          <a:p>
            <a:r>
              <a:rPr lang="en-US" sz="900" b="1" spc="38" dirty="0">
                <a:ln w="0"/>
                <a:solidFill>
                  <a:schemeClr val="bg1">
                    <a:lumMod val="95000"/>
                  </a:schemeClr>
                </a:solidFill>
              </a:rPr>
              <a:t>National Center for Disease Control and Public Health</a:t>
            </a:r>
            <a:endParaRPr lang="ka-GE" sz="900" b="1" spc="38" dirty="0">
              <a:ln w="0"/>
              <a:solidFill>
                <a:schemeClr val="bg1">
                  <a:lumMod val="95000"/>
                </a:schemeClr>
              </a:solidFill>
            </a:endParaRPr>
          </a:p>
        </p:txBody>
      </p:sp>
      <p:sp>
        <p:nvSpPr>
          <p:cNvPr id="28"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29"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30"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31" name="Picture 30"/>
          <p:cNvPicPr>
            <a:picLocks noChangeAspect="1"/>
          </p:cNvPicPr>
          <p:nvPr/>
        </p:nvPicPr>
        <p:blipFill>
          <a:blip r:embed="rId4"/>
          <a:stretch>
            <a:fillRect/>
          </a:stretch>
        </p:blipFill>
        <p:spPr>
          <a:xfrm>
            <a:off x="55013" y="6218816"/>
            <a:ext cx="772571" cy="594560"/>
          </a:xfrm>
          <a:prstGeom prst="rect">
            <a:avLst/>
          </a:prstGeom>
        </p:spPr>
      </p:pic>
      <p:sp>
        <p:nvSpPr>
          <p:cNvPr id="13"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4"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7"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
        <p:nvSpPr>
          <p:cNvPr id="18" name="Title 1"/>
          <p:cNvSpPr txBox="1">
            <a:spLocks/>
          </p:cNvSpPr>
          <p:nvPr/>
        </p:nvSpPr>
        <p:spPr bwMode="auto">
          <a:xfrm>
            <a:off x="-1019185" y="670949"/>
            <a:ext cx="4950945" cy="686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Arial" panose="020B0604020202020204" pitchFamily="34" charset="0"/>
                <a:cs typeface="+mj-cs"/>
              </a:defRPr>
            </a:lvl1pPr>
            <a:lvl2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r>
              <a:rPr lang="en-US" sz="1600" b="1" kern="0" dirty="0" smtClean="0">
                <a:ln w="0"/>
                <a:solidFill>
                  <a:srgbClr val="C0000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HCV </a:t>
            </a:r>
            <a:r>
              <a:rPr lang="ka-GE" sz="1600" b="1" kern="0" dirty="0" err="1" smtClean="0">
                <a:ln w="0"/>
                <a:solidFill>
                  <a:srgbClr val="C0000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სკრინინგის</a:t>
            </a:r>
            <a:r>
              <a:rPr lang="ka-GE" sz="1600" b="1" kern="0" dirty="0" smtClean="0">
                <a:ln w="0"/>
                <a:solidFill>
                  <a:srgbClr val="C0000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დინამიკა</a:t>
            </a:r>
            <a:endParaRPr lang="en-US" sz="1600" b="1" kern="0" dirty="0">
              <a:ln w="0"/>
              <a:solidFill>
                <a:srgbClr val="C0000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6"/>
          <a:stretch>
            <a:fillRect/>
          </a:stretch>
        </p:blipFill>
        <p:spPr>
          <a:xfrm>
            <a:off x="4574158" y="3861254"/>
            <a:ext cx="4420617" cy="2122580"/>
          </a:xfrm>
          <a:prstGeom prst="rect">
            <a:avLst/>
          </a:prstGeom>
        </p:spPr>
      </p:pic>
      <p:sp>
        <p:nvSpPr>
          <p:cNvPr id="20" name="Title 1"/>
          <p:cNvSpPr txBox="1">
            <a:spLocks/>
          </p:cNvSpPr>
          <p:nvPr/>
        </p:nvSpPr>
        <p:spPr bwMode="auto">
          <a:xfrm>
            <a:off x="4453258" y="3307963"/>
            <a:ext cx="4950945" cy="686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Arial" panose="020B0604020202020204" pitchFamily="34" charset="0"/>
                <a:cs typeface="+mj-cs"/>
              </a:defRPr>
            </a:lvl1pPr>
            <a:lvl2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r>
              <a:rPr lang="en-US" sz="1600" b="1" kern="0" dirty="0" smtClean="0">
                <a:ln w="0"/>
                <a:solidFill>
                  <a:srgbClr val="C0000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HCV </a:t>
            </a:r>
            <a:r>
              <a:rPr lang="ka-GE" sz="1600" b="1" kern="0" dirty="0" err="1" smtClean="0">
                <a:ln w="0"/>
                <a:solidFill>
                  <a:srgbClr val="C0000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სკრინინგი</a:t>
            </a:r>
            <a:r>
              <a:rPr lang="ka-GE" sz="1600" b="1" kern="0" dirty="0" smtClean="0">
                <a:ln w="0"/>
                <a:solidFill>
                  <a:srgbClr val="C0000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ასაკობრივ ჭრილში</a:t>
            </a:r>
            <a:endParaRPr lang="en-US" sz="1600" b="1" kern="0" dirty="0">
              <a:ln w="0"/>
              <a:solidFill>
                <a:srgbClr val="C0000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endParaRPr>
          </a:p>
        </p:txBody>
      </p:sp>
      <p:graphicFrame>
        <p:nvGraphicFramePr>
          <p:cNvPr id="21" name="Chart 20"/>
          <p:cNvGraphicFramePr/>
          <p:nvPr>
            <p:extLst>
              <p:ext uri="{D42A27DB-BD31-4B8C-83A1-F6EECF244321}">
                <p14:modId xmlns:p14="http://schemas.microsoft.com/office/powerpoint/2010/main" val="2927384553"/>
              </p:ext>
            </p:extLst>
          </p:nvPr>
        </p:nvGraphicFramePr>
        <p:xfrm>
          <a:off x="152608" y="4023465"/>
          <a:ext cx="3779152" cy="2052830"/>
        </p:xfrm>
        <a:graphic>
          <a:graphicData uri="http://schemas.openxmlformats.org/drawingml/2006/chart">
            <c:chart xmlns:c="http://schemas.openxmlformats.org/drawingml/2006/chart" xmlns:r="http://schemas.openxmlformats.org/officeDocument/2006/relationships" r:id="rId7"/>
          </a:graphicData>
        </a:graphic>
      </p:graphicFrame>
      <p:sp>
        <p:nvSpPr>
          <p:cNvPr id="22" name="Title 1"/>
          <p:cNvSpPr txBox="1">
            <a:spLocks/>
          </p:cNvSpPr>
          <p:nvPr/>
        </p:nvSpPr>
        <p:spPr bwMode="auto">
          <a:xfrm>
            <a:off x="-497687" y="3387489"/>
            <a:ext cx="4950945" cy="686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Arial" panose="020B0604020202020204" pitchFamily="34" charset="0"/>
                <a:cs typeface="+mj-cs"/>
              </a:defRPr>
            </a:lvl1pPr>
            <a:lvl2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r>
              <a:rPr lang="en-US" sz="1600" b="1" kern="0" dirty="0" smtClean="0">
                <a:ln w="0"/>
                <a:solidFill>
                  <a:srgbClr val="C0000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HCV </a:t>
            </a:r>
            <a:r>
              <a:rPr lang="ka-GE" sz="1600" b="1" kern="0" dirty="0" err="1" smtClean="0">
                <a:ln w="0"/>
                <a:solidFill>
                  <a:srgbClr val="C0000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სკრინინგი</a:t>
            </a:r>
            <a:r>
              <a:rPr lang="ka-GE" sz="1600" b="1" kern="0" dirty="0" smtClean="0">
                <a:ln w="0"/>
                <a:solidFill>
                  <a:srgbClr val="C0000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სქესის მიხედვით</a:t>
            </a:r>
            <a:endParaRPr lang="en-US" sz="1600" b="1" kern="0" dirty="0">
              <a:ln w="0"/>
              <a:solidFill>
                <a:srgbClr val="C0000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648147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75601" y="2332967"/>
            <a:ext cx="3078087" cy="338554"/>
          </a:xfrm>
          <a:prstGeom prst="rect">
            <a:avLst/>
          </a:prstGeom>
          <a:noFill/>
        </p:spPr>
        <p:txBody>
          <a:bodyPr wrap="none" rtlCol="0">
            <a:spAutoFit/>
          </a:bodyPr>
          <a:lstStyle/>
          <a:p>
            <a:r>
              <a:rPr lang="en-US" sz="1600" dirty="0" smtClean="0">
                <a:solidFill>
                  <a:srgbClr val="003366"/>
                </a:solidFill>
              </a:rPr>
              <a:t>14 </a:t>
            </a:r>
            <a:r>
              <a:rPr lang="ka-GE" sz="1600" dirty="0" smtClean="0">
                <a:solidFill>
                  <a:srgbClr val="003366"/>
                </a:solidFill>
              </a:rPr>
              <a:t>ზიანის შემცირების ცენტრი</a:t>
            </a:r>
            <a:endParaRPr lang="en-GB" sz="1600" dirty="0">
              <a:solidFill>
                <a:srgbClr val="003366"/>
              </a:solidFill>
            </a:endParaRPr>
          </a:p>
        </p:txBody>
      </p:sp>
      <p:sp>
        <p:nvSpPr>
          <p:cNvPr id="5" name="TextBox 4"/>
          <p:cNvSpPr txBox="1"/>
          <p:nvPr/>
        </p:nvSpPr>
        <p:spPr>
          <a:xfrm>
            <a:off x="6083040" y="3449775"/>
            <a:ext cx="2454518" cy="338554"/>
          </a:xfrm>
          <a:prstGeom prst="rect">
            <a:avLst/>
          </a:prstGeom>
          <a:noFill/>
        </p:spPr>
        <p:txBody>
          <a:bodyPr wrap="none" rtlCol="0">
            <a:spAutoFit/>
          </a:bodyPr>
          <a:lstStyle/>
          <a:p>
            <a:r>
              <a:rPr lang="en-US" sz="1600" dirty="0" smtClean="0">
                <a:solidFill>
                  <a:srgbClr val="003366"/>
                </a:solidFill>
              </a:rPr>
              <a:t>6 </a:t>
            </a:r>
            <a:r>
              <a:rPr lang="ka-GE" sz="1600" dirty="0" smtClean="0">
                <a:solidFill>
                  <a:srgbClr val="003366"/>
                </a:solidFill>
              </a:rPr>
              <a:t>მობილური ერთეული</a:t>
            </a:r>
            <a:endParaRPr lang="en-GB" sz="1600" dirty="0">
              <a:solidFill>
                <a:srgbClr val="003366"/>
              </a:solidFill>
            </a:endParaRPr>
          </a:p>
        </p:txBody>
      </p:sp>
      <p:sp>
        <p:nvSpPr>
          <p:cNvPr id="6" name="TextBox 5"/>
          <p:cNvSpPr txBox="1"/>
          <p:nvPr/>
        </p:nvSpPr>
        <p:spPr>
          <a:xfrm>
            <a:off x="6095697" y="4633613"/>
            <a:ext cx="2266967" cy="369332"/>
          </a:xfrm>
          <a:prstGeom prst="rect">
            <a:avLst/>
          </a:prstGeom>
          <a:noFill/>
        </p:spPr>
        <p:txBody>
          <a:bodyPr wrap="none" rtlCol="0">
            <a:spAutoFit/>
          </a:bodyPr>
          <a:lstStyle/>
          <a:p>
            <a:r>
              <a:rPr lang="en-US" dirty="0" smtClean="0"/>
              <a:t>&gt;80 </a:t>
            </a:r>
            <a:r>
              <a:rPr lang="ka-GE" dirty="0" smtClean="0"/>
              <a:t>თანამშრომელი</a:t>
            </a:r>
            <a:endParaRPr lang="en-GB" dirty="0"/>
          </a:p>
        </p:txBody>
      </p:sp>
      <p:pic>
        <p:nvPicPr>
          <p:cNvPr id="7" name="Picture 8" descr="Image result for people png blu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14212" y="4154412"/>
            <a:ext cx="601496" cy="4105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Image result for blue house 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6114213" y="1846236"/>
            <a:ext cx="824905" cy="467721"/>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p:cNvCxnSpPr/>
          <p:nvPr/>
        </p:nvCxnSpPr>
        <p:spPr>
          <a:xfrm>
            <a:off x="6266815" y="2733370"/>
            <a:ext cx="2248535" cy="0"/>
          </a:xfrm>
          <a:prstGeom prst="line">
            <a:avLst/>
          </a:prstGeom>
          <a:ln>
            <a:solidFill>
              <a:schemeClr val="bg1">
                <a:lumMod val="85000"/>
              </a:schemeClr>
            </a:solidFill>
          </a:ln>
        </p:spPr>
        <p:style>
          <a:lnRef idx="1">
            <a:schemeClr val="accent6"/>
          </a:lnRef>
          <a:fillRef idx="0">
            <a:schemeClr val="accent6"/>
          </a:fillRef>
          <a:effectRef idx="0">
            <a:schemeClr val="accent6"/>
          </a:effectRef>
          <a:fontRef idx="minor">
            <a:schemeClr val="tx1"/>
          </a:fontRef>
        </p:style>
      </p:cxnSp>
      <p:cxnSp>
        <p:nvCxnSpPr>
          <p:cNvPr id="10" name="Straight Connector 9"/>
          <p:cNvCxnSpPr/>
          <p:nvPr/>
        </p:nvCxnSpPr>
        <p:spPr>
          <a:xfrm>
            <a:off x="6193726" y="3933520"/>
            <a:ext cx="2248535" cy="0"/>
          </a:xfrm>
          <a:prstGeom prst="line">
            <a:avLst/>
          </a:prstGeom>
          <a:ln>
            <a:solidFill>
              <a:schemeClr val="bg1">
                <a:lumMod val="85000"/>
              </a:schemeClr>
            </a:solidFill>
          </a:ln>
        </p:spPr>
        <p:style>
          <a:lnRef idx="1">
            <a:schemeClr val="accent6"/>
          </a:lnRef>
          <a:fillRef idx="0">
            <a:schemeClr val="accent6"/>
          </a:fillRef>
          <a:effectRef idx="0">
            <a:schemeClr val="accent6"/>
          </a:effectRef>
          <a:fontRef idx="minor">
            <a:schemeClr val="tx1"/>
          </a:fontRef>
        </p:style>
      </p:cxn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3040" y="2796474"/>
            <a:ext cx="941941" cy="706456"/>
          </a:xfrm>
          <a:prstGeom prst="rect">
            <a:avLst/>
          </a:prstGeom>
        </p:spPr>
      </p:pic>
      <p:graphicFrame>
        <p:nvGraphicFramePr>
          <p:cNvPr id="20" name="Chart 19"/>
          <p:cNvGraphicFramePr>
            <a:graphicFrameLocks/>
          </p:cNvGraphicFramePr>
          <p:nvPr>
            <p:extLst>
              <p:ext uri="{D42A27DB-BD31-4B8C-83A1-F6EECF244321}">
                <p14:modId xmlns:p14="http://schemas.microsoft.com/office/powerpoint/2010/main" val="3970300591"/>
              </p:ext>
            </p:extLst>
          </p:nvPr>
        </p:nvGraphicFramePr>
        <p:xfrm>
          <a:off x="24316" y="1379646"/>
          <a:ext cx="6059693" cy="4281602"/>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7" name="Chart 26"/>
          <p:cNvGraphicFramePr>
            <a:graphicFrameLocks/>
          </p:cNvGraphicFramePr>
          <p:nvPr>
            <p:extLst>
              <p:ext uri="{D42A27DB-BD31-4B8C-83A1-F6EECF244321}">
                <p14:modId xmlns:p14="http://schemas.microsoft.com/office/powerpoint/2010/main" val="565432158"/>
              </p:ext>
            </p:extLst>
          </p:nvPr>
        </p:nvGraphicFramePr>
        <p:xfrm>
          <a:off x="392074" y="1400919"/>
          <a:ext cx="5683526" cy="3039819"/>
        </p:xfrm>
        <a:graphic>
          <a:graphicData uri="http://schemas.openxmlformats.org/drawingml/2006/chart">
            <c:chart xmlns:c="http://schemas.openxmlformats.org/drawingml/2006/chart" xmlns:r="http://schemas.openxmlformats.org/officeDocument/2006/relationships" r:id="rId7"/>
          </a:graphicData>
        </a:graphic>
      </p:graphicFrame>
      <p:cxnSp>
        <p:nvCxnSpPr>
          <p:cNvPr id="33" name="Straight Connector 32"/>
          <p:cNvCxnSpPr/>
          <p:nvPr/>
        </p:nvCxnSpPr>
        <p:spPr>
          <a:xfrm>
            <a:off x="1458097" y="5146598"/>
            <a:ext cx="222422" cy="0"/>
          </a:xfrm>
          <a:prstGeom prst="line">
            <a:avLst/>
          </a:prstGeom>
          <a:ln w="57150">
            <a:solidFill>
              <a:schemeClr val="accent3"/>
            </a:solidFill>
          </a:ln>
        </p:spPr>
        <p:style>
          <a:lnRef idx="1">
            <a:schemeClr val="accent1"/>
          </a:lnRef>
          <a:fillRef idx="0">
            <a:schemeClr val="accent1"/>
          </a:fillRef>
          <a:effectRef idx="0">
            <a:schemeClr val="accent1"/>
          </a:effectRef>
          <a:fontRef idx="minor">
            <a:schemeClr val="tx1"/>
          </a:fontRef>
        </p:style>
      </p:cxnSp>
      <p:sp>
        <p:nvSpPr>
          <p:cNvPr id="24"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25"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29"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30" name="Picture 29"/>
          <p:cNvPicPr>
            <a:picLocks noChangeAspect="1"/>
          </p:cNvPicPr>
          <p:nvPr/>
        </p:nvPicPr>
        <p:blipFill>
          <a:blip r:embed="rId8"/>
          <a:stretch>
            <a:fillRect/>
          </a:stretch>
        </p:blipFill>
        <p:spPr>
          <a:xfrm>
            <a:off x="55013" y="6218816"/>
            <a:ext cx="772571" cy="594560"/>
          </a:xfrm>
          <a:prstGeom prst="rect">
            <a:avLst/>
          </a:prstGeom>
        </p:spPr>
      </p:pic>
      <p:sp>
        <p:nvSpPr>
          <p:cNvPr id="31" name="Rectangle 9"/>
          <p:cNvSpPr>
            <a:spLocks noChangeArrowheads="1"/>
          </p:cNvSpPr>
          <p:nvPr/>
        </p:nvSpPr>
        <p:spPr bwMode="auto">
          <a:xfrm>
            <a:off x="-11181" y="6115049"/>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32" name="Picture 1"/>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40"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
        <p:nvSpPr>
          <p:cNvPr id="41" name="Title 1"/>
          <p:cNvSpPr txBox="1">
            <a:spLocks/>
          </p:cNvSpPr>
          <p:nvPr/>
        </p:nvSpPr>
        <p:spPr bwMode="auto">
          <a:xfrm>
            <a:off x="1258888" y="188640"/>
            <a:ext cx="6743700" cy="840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Arial" panose="020B0604020202020204" pitchFamily="34" charset="0"/>
                <a:cs typeface="+mj-cs"/>
              </a:defRPr>
            </a:lvl1pPr>
            <a:lvl2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r>
              <a:rPr lang="en-US" sz="2800" b="1" kern="0" dirty="0" smtClean="0">
                <a:ln w="0"/>
                <a:solidFill>
                  <a:srgbClr val="C0000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HCV </a:t>
            </a:r>
            <a:r>
              <a:rPr lang="ka-GE" sz="2800" b="1" kern="0" dirty="0" err="1" smtClean="0">
                <a:ln w="0"/>
                <a:solidFill>
                  <a:srgbClr val="C0000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სკრინინგი</a:t>
            </a:r>
            <a:r>
              <a:rPr lang="ka-GE" sz="2800" b="1" kern="0" dirty="0" smtClean="0">
                <a:ln w="0"/>
                <a:solidFill>
                  <a:srgbClr val="C0000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rPr>
              <a:t> ინექციური ნარკოტიკების მომხმარებელთა შორის </a:t>
            </a:r>
            <a:endParaRPr lang="en-US" sz="2800" b="1" kern="0" dirty="0">
              <a:ln w="0"/>
              <a:solidFill>
                <a:srgbClr val="C00000"/>
              </a:solidFill>
              <a:effectLst>
                <a:outerShdw blurRad="38100" dist="25400" dir="5400000" algn="ctr" rotWithShape="0">
                  <a:srgbClr val="6E747A">
                    <a:alpha val="43000"/>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1907772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445789653"/>
              </p:ext>
            </p:extLst>
          </p:nvPr>
        </p:nvGraphicFramePr>
        <p:xfrm>
          <a:off x="65332" y="1539804"/>
          <a:ext cx="8996613" cy="3931444"/>
        </p:xfrm>
        <a:graphic>
          <a:graphicData uri="http://schemas.openxmlformats.org/drawingml/2006/table">
            <a:tbl>
              <a:tblPr firstRow="1" bandRow="1">
                <a:tableStyleId>{3B4B98B0-60AC-42C2-AFA5-B58CD77FA1E5}</a:tableStyleId>
              </a:tblPr>
              <a:tblGrid>
                <a:gridCol w="1307937">
                  <a:extLst>
                    <a:ext uri="{9D8B030D-6E8A-4147-A177-3AD203B41FA5}">
                      <a16:colId xmlns:a16="http://schemas.microsoft.com/office/drawing/2014/main" xmlns="" val="20000"/>
                    </a:ext>
                  </a:extLst>
                </a:gridCol>
                <a:gridCol w="1276250">
                  <a:extLst>
                    <a:ext uri="{9D8B030D-6E8A-4147-A177-3AD203B41FA5}">
                      <a16:colId xmlns:a16="http://schemas.microsoft.com/office/drawing/2014/main" xmlns="" val="20001"/>
                    </a:ext>
                  </a:extLst>
                </a:gridCol>
                <a:gridCol w="1286642">
                  <a:extLst>
                    <a:ext uri="{9D8B030D-6E8A-4147-A177-3AD203B41FA5}">
                      <a16:colId xmlns:a16="http://schemas.microsoft.com/office/drawing/2014/main" xmlns="" val="20002"/>
                    </a:ext>
                  </a:extLst>
                </a:gridCol>
                <a:gridCol w="1281446">
                  <a:extLst>
                    <a:ext uri="{9D8B030D-6E8A-4147-A177-3AD203B41FA5}">
                      <a16:colId xmlns:a16="http://schemas.microsoft.com/office/drawing/2014/main" xmlns="" val="20003"/>
                    </a:ext>
                  </a:extLst>
                </a:gridCol>
                <a:gridCol w="1281446">
                  <a:extLst>
                    <a:ext uri="{9D8B030D-6E8A-4147-A177-3AD203B41FA5}">
                      <a16:colId xmlns:a16="http://schemas.microsoft.com/office/drawing/2014/main" xmlns="" val="20004"/>
                    </a:ext>
                  </a:extLst>
                </a:gridCol>
                <a:gridCol w="1281446">
                  <a:extLst>
                    <a:ext uri="{9D8B030D-6E8A-4147-A177-3AD203B41FA5}">
                      <a16:colId xmlns:a16="http://schemas.microsoft.com/office/drawing/2014/main" xmlns="" val="20005"/>
                    </a:ext>
                  </a:extLst>
                </a:gridCol>
                <a:gridCol w="1281446">
                  <a:extLst>
                    <a:ext uri="{9D8B030D-6E8A-4147-A177-3AD203B41FA5}">
                      <a16:colId xmlns:a16="http://schemas.microsoft.com/office/drawing/2014/main" xmlns="" val="20006"/>
                    </a:ext>
                  </a:extLst>
                </a:gridCol>
              </a:tblGrid>
              <a:tr h="868680">
                <a:tc>
                  <a:txBody>
                    <a:bodyPr/>
                    <a:lstStyle/>
                    <a:p>
                      <a:pPr algn="ctr" fontAlgn="b"/>
                      <a:endParaRPr lang="en-US" sz="1100" b="1" i="0" u="none" strike="noStrike" dirty="0">
                        <a:solidFill>
                          <a:srgbClr val="003366"/>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685783" rtl="0" eaLnBrk="1" fontAlgn="b" latinLnBrk="0" hangingPunct="1">
                        <a:lnSpc>
                          <a:spcPct val="100000"/>
                        </a:lnSpc>
                        <a:spcBef>
                          <a:spcPts val="0"/>
                        </a:spcBef>
                        <a:spcAft>
                          <a:spcPts val="0"/>
                        </a:spcAft>
                        <a:buClrTx/>
                        <a:buSzTx/>
                        <a:buFontTx/>
                        <a:buNone/>
                        <a:tabLst/>
                        <a:defRPr/>
                      </a:pPr>
                      <a:r>
                        <a:rPr lang="en-US" sz="1100" u="none" strike="noStrike" dirty="0" smtClean="0">
                          <a:solidFill>
                            <a:srgbClr val="003366"/>
                          </a:solidFill>
                          <a:effectLst/>
                        </a:rPr>
                        <a:t>TB პ</a:t>
                      </a:r>
                      <a:r>
                        <a:rPr lang="ka-GE" sz="1100" u="none" strike="noStrike" dirty="0" err="1" smtClean="0">
                          <a:solidFill>
                            <a:srgbClr val="003366"/>
                          </a:solidFill>
                          <a:effectLst/>
                        </a:rPr>
                        <a:t>აციენტები</a:t>
                      </a:r>
                      <a:endParaRPr lang="ka-GE" sz="1100" u="none" strike="noStrike" dirty="0" smtClean="0">
                        <a:solidFill>
                          <a:srgbClr val="003366"/>
                        </a:solidFill>
                        <a:effectLst/>
                      </a:endParaRPr>
                    </a:p>
                    <a:p>
                      <a:pPr algn="ctr" fontAlgn="b"/>
                      <a:endParaRPr lang="ka-GE" sz="1100" b="1" i="0" u="none" strike="noStrike" dirty="0">
                        <a:solidFill>
                          <a:srgbClr val="003366"/>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685783" rtl="0" eaLnBrk="1" fontAlgn="b" latinLnBrk="0" hangingPunct="1">
                        <a:lnSpc>
                          <a:spcPct val="100000"/>
                        </a:lnSpc>
                        <a:spcBef>
                          <a:spcPts val="0"/>
                        </a:spcBef>
                        <a:spcAft>
                          <a:spcPts val="0"/>
                        </a:spcAft>
                        <a:buClrTx/>
                        <a:buSzTx/>
                        <a:buFontTx/>
                        <a:buNone/>
                        <a:tabLst/>
                        <a:defRPr/>
                      </a:pPr>
                      <a:r>
                        <a:rPr lang="en-US" sz="1100" u="none" strike="noStrike" dirty="0" smtClean="0">
                          <a:solidFill>
                            <a:srgbClr val="003366"/>
                          </a:solidFill>
                          <a:effectLst/>
                        </a:rPr>
                        <a:t>HIV ი</a:t>
                      </a:r>
                      <a:r>
                        <a:rPr lang="ka-GE" sz="1100" u="none" strike="noStrike" dirty="0" err="1" smtClean="0">
                          <a:solidFill>
                            <a:srgbClr val="003366"/>
                          </a:solidFill>
                          <a:effectLst/>
                        </a:rPr>
                        <a:t>ნფიცირებულები</a:t>
                      </a:r>
                      <a:endParaRPr lang="ka-GE" sz="1100" u="none" strike="noStrike" dirty="0" smtClean="0">
                        <a:solidFill>
                          <a:srgbClr val="003366"/>
                        </a:solidFill>
                        <a:effectLst/>
                      </a:endParaRPr>
                    </a:p>
                    <a:p>
                      <a:pPr algn="ctr" fontAlgn="b"/>
                      <a:endParaRPr lang="ka-GE" sz="1100" b="1" i="0" u="none" strike="noStrike" dirty="0">
                        <a:solidFill>
                          <a:srgbClr val="003366"/>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685783" rtl="0" eaLnBrk="1" fontAlgn="b" latinLnBrk="0" hangingPunct="1">
                        <a:lnSpc>
                          <a:spcPct val="100000"/>
                        </a:lnSpc>
                        <a:spcBef>
                          <a:spcPts val="0"/>
                        </a:spcBef>
                        <a:spcAft>
                          <a:spcPts val="0"/>
                        </a:spcAft>
                        <a:buClrTx/>
                        <a:buSzTx/>
                        <a:buFontTx/>
                        <a:buNone/>
                        <a:tabLst/>
                        <a:defRPr/>
                      </a:pPr>
                      <a:r>
                        <a:rPr lang="en-US" sz="1100" u="none" strike="noStrike" dirty="0" smtClean="0">
                          <a:solidFill>
                            <a:srgbClr val="003366"/>
                          </a:solidFill>
                          <a:effectLst/>
                        </a:rPr>
                        <a:t>ჰ</a:t>
                      </a:r>
                      <a:r>
                        <a:rPr lang="ka-GE" sz="1100" u="none" strike="noStrike" dirty="0" err="1" smtClean="0">
                          <a:solidFill>
                            <a:srgbClr val="003366"/>
                          </a:solidFill>
                          <a:effectLst/>
                        </a:rPr>
                        <a:t>ემოფილიით</a:t>
                      </a:r>
                      <a:r>
                        <a:rPr lang="ka-GE" sz="1100" u="none" strike="noStrike" dirty="0" smtClean="0">
                          <a:solidFill>
                            <a:srgbClr val="003366"/>
                          </a:solidFill>
                          <a:effectLst/>
                        </a:rPr>
                        <a:t> დაავადებულები</a:t>
                      </a:r>
                    </a:p>
                    <a:p>
                      <a:pPr algn="ctr" fontAlgn="b"/>
                      <a:endParaRPr lang="ka-GE" sz="1100" b="1" i="0" u="none" strike="noStrike" dirty="0">
                        <a:solidFill>
                          <a:srgbClr val="003366"/>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685783" rtl="0" eaLnBrk="1" fontAlgn="b" latinLnBrk="0" hangingPunct="1">
                        <a:lnSpc>
                          <a:spcPct val="100000"/>
                        </a:lnSpc>
                        <a:spcBef>
                          <a:spcPts val="0"/>
                        </a:spcBef>
                        <a:spcAft>
                          <a:spcPts val="0"/>
                        </a:spcAft>
                        <a:buClrTx/>
                        <a:buSzTx/>
                        <a:buFontTx/>
                        <a:buNone/>
                        <a:tabLst/>
                        <a:defRPr/>
                      </a:pPr>
                      <a:r>
                        <a:rPr lang="en-US" sz="1100" u="none" strike="noStrike" dirty="0" smtClean="0">
                          <a:solidFill>
                            <a:srgbClr val="003366"/>
                          </a:solidFill>
                          <a:effectLst/>
                        </a:rPr>
                        <a:t>მ</a:t>
                      </a:r>
                      <a:r>
                        <a:rPr lang="ka-GE" sz="1100" u="none" strike="noStrike" dirty="0" err="1" smtClean="0">
                          <a:solidFill>
                            <a:srgbClr val="003366"/>
                          </a:solidFill>
                          <a:effectLst/>
                        </a:rPr>
                        <a:t>ეთადონის</a:t>
                      </a:r>
                      <a:r>
                        <a:rPr lang="ka-GE" sz="1100" u="none" strike="noStrike" dirty="0" smtClean="0">
                          <a:solidFill>
                            <a:srgbClr val="003366"/>
                          </a:solidFill>
                          <a:effectLst/>
                        </a:rPr>
                        <a:t> პროგრამის</a:t>
                      </a:r>
                      <a:r>
                        <a:rPr lang="ka-GE" sz="1100" u="none" strike="noStrike" baseline="0" dirty="0" smtClean="0">
                          <a:solidFill>
                            <a:srgbClr val="003366"/>
                          </a:solidFill>
                          <a:effectLst/>
                        </a:rPr>
                        <a:t> მოსარგებლეები</a:t>
                      </a:r>
                      <a:endParaRPr lang="ka-GE" sz="1100" u="none" strike="noStrike" dirty="0" smtClean="0">
                        <a:solidFill>
                          <a:srgbClr val="003366"/>
                        </a:solidFill>
                        <a:effectLst/>
                      </a:endParaRPr>
                    </a:p>
                    <a:p>
                      <a:pPr algn="ctr" fontAlgn="b"/>
                      <a:endParaRPr lang="ka-GE" sz="1100" b="1" i="0" u="none" strike="noStrike" dirty="0">
                        <a:solidFill>
                          <a:srgbClr val="003366"/>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685783" rtl="0" eaLnBrk="1" fontAlgn="b" latinLnBrk="0" hangingPunct="1">
                        <a:lnSpc>
                          <a:spcPct val="100000"/>
                        </a:lnSpc>
                        <a:spcBef>
                          <a:spcPts val="0"/>
                        </a:spcBef>
                        <a:spcAft>
                          <a:spcPts val="0"/>
                        </a:spcAft>
                        <a:buClrTx/>
                        <a:buSzTx/>
                        <a:buFontTx/>
                        <a:buNone/>
                        <a:tabLst/>
                        <a:defRPr/>
                      </a:pPr>
                      <a:r>
                        <a:rPr lang="en-US" sz="1100" u="none" strike="noStrike" dirty="0" smtClean="0">
                          <a:solidFill>
                            <a:srgbClr val="003366"/>
                          </a:solidFill>
                          <a:effectLst/>
                        </a:rPr>
                        <a:t>დ</a:t>
                      </a:r>
                      <a:r>
                        <a:rPr lang="ka-GE" sz="1100" u="none" strike="noStrike" dirty="0" err="1" smtClean="0">
                          <a:solidFill>
                            <a:srgbClr val="003366"/>
                          </a:solidFill>
                          <a:effectLst/>
                        </a:rPr>
                        <a:t>იალიზზე</a:t>
                      </a:r>
                      <a:r>
                        <a:rPr lang="ka-GE" sz="1100" u="none" strike="noStrike" dirty="0" smtClean="0">
                          <a:solidFill>
                            <a:srgbClr val="003366"/>
                          </a:solidFill>
                          <a:effectLst/>
                        </a:rPr>
                        <a:t> მყოფები</a:t>
                      </a:r>
                    </a:p>
                    <a:p>
                      <a:pPr algn="ctr" fontAlgn="b"/>
                      <a:endParaRPr lang="ka-GE" sz="1100" b="1" i="0" u="none" strike="noStrike" dirty="0">
                        <a:solidFill>
                          <a:srgbClr val="003366"/>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685783" rtl="0" eaLnBrk="1" fontAlgn="auto" latinLnBrk="0" hangingPunct="1">
                        <a:lnSpc>
                          <a:spcPct val="100000"/>
                        </a:lnSpc>
                        <a:spcBef>
                          <a:spcPts val="0"/>
                        </a:spcBef>
                        <a:spcAft>
                          <a:spcPts val="0"/>
                        </a:spcAft>
                        <a:buClrTx/>
                        <a:buSzTx/>
                        <a:buFontTx/>
                        <a:buNone/>
                        <a:tabLst/>
                        <a:defRPr/>
                      </a:pPr>
                      <a:endParaRPr lang="en-US" sz="1100" dirty="0" smtClean="0">
                        <a:solidFill>
                          <a:srgbClr val="003366"/>
                        </a:solidFill>
                      </a:endParaRPr>
                    </a:p>
                    <a:p>
                      <a:pPr marL="0" marR="0" indent="0" algn="ctr" defTabSz="685783" rtl="0" eaLnBrk="1" fontAlgn="auto" latinLnBrk="0" hangingPunct="1">
                        <a:lnSpc>
                          <a:spcPct val="100000"/>
                        </a:lnSpc>
                        <a:spcBef>
                          <a:spcPts val="0"/>
                        </a:spcBef>
                        <a:spcAft>
                          <a:spcPts val="0"/>
                        </a:spcAft>
                        <a:buClrTx/>
                        <a:buSzTx/>
                        <a:buFontTx/>
                        <a:buNone/>
                        <a:tabLst/>
                        <a:defRPr/>
                      </a:pPr>
                      <a:r>
                        <a:rPr lang="ka-GE" sz="1100" dirty="0" smtClean="0">
                          <a:solidFill>
                            <a:srgbClr val="003366"/>
                          </a:solidFill>
                        </a:rPr>
                        <a:t>ომის ვეტერანები და მათი ოჯახის წევრები</a:t>
                      </a:r>
                      <a:endParaRPr lang="en-US" sz="1100" dirty="0" smtClean="0">
                        <a:solidFill>
                          <a:srgbClr val="003366"/>
                        </a:solidFill>
                      </a:endParaRPr>
                    </a:p>
                    <a:p>
                      <a:pPr algn="ctr"/>
                      <a:endParaRPr lang="en-US" sz="1100" b="1" dirty="0">
                        <a:solidFill>
                          <a:srgbClr val="003366"/>
                        </a:solidFill>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0"/>
                  </a:ext>
                </a:extLst>
              </a:tr>
              <a:tr h="617220">
                <a:tc>
                  <a:txBody>
                    <a:bodyPr/>
                    <a:lstStyle/>
                    <a:p>
                      <a:pPr marL="0" marR="0" indent="0" algn="ctr" defTabSz="685783" rtl="0" eaLnBrk="1" fontAlgn="b" latinLnBrk="0" hangingPunct="1">
                        <a:lnSpc>
                          <a:spcPct val="100000"/>
                        </a:lnSpc>
                        <a:spcBef>
                          <a:spcPts val="0"/>
                        </a:spcBef>
                        <a:spcAft>
                          <a:spcPts val="0"/>
                        </a:spcAft>
                        <a:buClrTx/>
                        <a:buSzTx/>
                        <a:buFontTx/>
                        <a:buNone/>
                        <a:tabLst/>
                        <a:defRPr/>
                      </a:pPr>
                      <a:r>
                        <a:rPr lang="en-US" sz="1100" b="1" u="none" strike="noStrike" dirty="0" smtClean="0">
                          <a:solidFill>
                            <a:srgbClr val="003366"/>
                          </a:solidFill>
                          <a:effectLst/>
                        </a:rPr>
                        <a:t>ს</a:t>
                      </a:r>
                      <a:r>
                        <a:rPr lang="ka-GE" sz="1100" b="1" u="none" strike="noStrike" dirty="0" smtClean="0">
                          <a:solidFill>
                            <a:srgbClr val="003366"/>
                          </a:solidFill>
                          <a:effectLst/>
                        </a:rPr>
                        <a:t>ამიზნე მოსახლეობა</a:t>
                      </a:r>
                    </a:p>
                    <a:p>
                      <a:pPr algn="ctr" fontAlgn="b"/>
                      <a:endParaRPr lang="ka-GE" sz="1100" b="1" i="0" u="none" strike="noStrike" dirty="0">
                        <a:solidFill>
                          <a:srgbClr val="003366"/>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685783" rtl="0" eaLnBrk="1" fontAlgn="b" latinLnBrk="0" hangingPunct="1">
                        <a:lnSpc>
                          <a:spcPct val="100000"/>
                        </a:lnSpc>
                        <a:spcBef>
                          <a:spcPts val="0"/>
                        </a:spcBef>
                        <a:spcAft>
                          <a:spcPts val="0"/>
                        </a:spcAft>
                        <a:buClrTx/>
                        <a:buSzTx/>
                        <a:buFontTx/>
                        <a:buNone/>
                        <a:tabLst/>
                        <a:defRPr/>
                      </a:pPr>
                      <a:r>
                        <a:rPr lang="en-US" sz="1200" u="none" strike="noStrike" dirty="0" smtClean="0">
                          <a:solidFill>
                            <a:srgbClr val="003366"/>
                          </a:solidFill>
                          <a:effectLst/>
                        </a:rPr>
                        <a:t>3,276</a:t>
                      </a:r>
                    </a:p>
                    <a:p>
                      <a:pPr algn="ctr" fontAlgn="b"/>
                      <a:endParaRPr lang="en-US" sz="1200" b="1" i="0" u="none" strike="noStrike" dirty="0">
                        <a:solidFill>
                          <a:srgbClr val="003366"/>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685783" rtl="0" eaLnBrk="1" fontAlgn="b" latinLnBrk="0" hangingPunct="1">
                        <a:lnSpc>
                          <a:spcPct val="100000"/>
                        </a:lnSpc>
                        <a:spcBef>
                          <a:spcPts val="0"/>
                        </a:spcBef>
                        <a:spcAft>
                          <a:spcPts val="0"/>
                        </a:spcAft>
                        <a:buClrTx/>
                        <a:buSzTx/>
                        <a:buFontTx/>
                        <a:buNone/>
                        <a:tabLst/>
                        <a:defRPr/>
                      </a:pPr>
                      <a:r>
                        <a:rPr lang="en-US" sz="1200" u="none" strike="noStrike" dirty="0" smtClean="0">
                          <a:solidFill>
                            <a:srgbClr val="003366"/>
                          </a:solidFill>
                          <a:effectLst/>
                        </a:rPr>
                        <a:t>4,126</a:t>
                      </a:r>
                    </a:p>
                    <a:p>
                      <a:pPr marL="0" marR="0" indent="0" algn="ctr" defTabSz="685783" rtl="0" eaLnBrk="1" fontAlgn="b" latinLnBrk="0" hangingPunct="1">
                        <a:lnSpc>
                          <a:spcPct val="100000"/>
                        </a:lnSpc>
                        <a:spcBef>
                          <a:spcPts val="0"/>
                        </a:spcBef>
                        <a:spcAft>
                          <a:spcPts val="0"/>
                        </a:spcAft>
                        <a:buClrTx/>
                        <a:buSzTx/>
                        <a:buFontTx/>
                        <a:buNone/>
                        <a:tabLst/>
                        <a:defRPr/>
                      </a:pPr>
                      <a:endParaRPr lang="en-US" sz="1200" b="1" i="0" u="none" strike="noStrike" dirty="0" smtClean="0">
                        <a:solidFill>
                          <a:srgbClr val="003366"/>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685783" rtl="0" eaLnBrk="1" fontAlgn="b" latinLnBrk="0" hangingPunct="1">
                        <a:lnSpc>
                          <a:spcPct val="100000"/>
                        </a:lnSpc>
                        <a:spcBef>
                          <a:spcPts val="0"/>
                        </a:spcBef>
                        <a:spcAft>
                          <a:spcPts val="0"/>
                        </a:spcAft>
                        <a:buClrTx/>
                        <a:buSzTx/>
                        <a:buFontTx/>
                        <a:buNone/>
                        <a:tabLst/>
                        <a:defRPr/>
                      </a:pPr>
                      <a:r>
                        <a:rPr lang="en-US" sz="1200" u="none" strike="noStrike" dirty="0" smtClean="0">
                          <a:solidFill>
                            <a:srgbClr val="003366"/>
                          </a:solidFill>
                          <a:effectLst/>
                        </a:rPr>
                        <a:t>383</a:t>
                      </a:r>
                    </a:p>
                    <a:p>
                      <a:pPr marL="0" marR="0" indent="0" algn="ctr" defTabSz="685783" rtl="0" eaLnBrk="1" fontAlgn="b" latinLnBrk="0" hangingPunct="1">
                        <a:lnSpc>
                          <a:spcPct val="100000"/>
                        </a:lnSpc>
                        <a:spcBef>
                          <a:spcPts val="0"/>
                        </a:spcBef>
                        <a:spcAft>
                          <a:spcPts val="0"/>
                        </a:spcAft>
                        <a:buClrTx/>
                        <a:buSzTx/>
                        <a:buFontTx/>
                        <a:buNone/>
                        <a:tabLst/>
                        <a:defRPr/>
                      </a:pPr>
                      <a:endParaRPr lang="en-US" sz="1200" b="1" i="0" u="none" strike="noStrike" dirty="0" smtClean="0">
                        <a:solidFill>
                          <a:srgbClr val="003366"/>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685783" rtl="0" eaLnBrk="1" fontAlgn="b" latinLnBrk="0" hangingPunct="1">
                        <a:lnSpc>
                          <a:spcPct val="100000"/>
                        </a:lnSpc>
                        <a:spcBef>
                          <a:spcPts val="0"/>
                        </a:spcBef>
                        <a:spcAft>
                          <a:spcPts val="0"/>
                        </a:spcAft>
                        <a:buClrTx/>
                        <a:buSzTx/>
                        <a:buFontTx/>
                        <a:buNone/>
                        <a:tabLst/>
                        <a:defRPr/>
                      </a:pPr>
                      <a:r>
                        <a:rPr lang="en-US" sz="1200" u="none" strike="noStrike" dirty="0" smtClean="0">
                          <a:solidFill>
                            <a:srgbClr val="003366"/>
                          </a:solidFill>
                          <a:effectLst/>
                        </a:rPr>
                        <a:t>9,614</a:t>
                      </a:r>
                    </a:p>
                    <a:p>
                      <a:pPr marL="0" marR="0" indent="0" algn="ctr" defTabSz="685783" rtl="0" eaLnBrk="1" fontAlgn="b" latinLnBrk="0" hangingPunct="1">
                        <a:lnSpc>
                          <a:spcPct val="100000"/>
                        </a:lnSpc>
                        <a:spcBef>
                          <a:spcPts val="0"/>
                        </a:spcBef>
                        <a:spcAft>
                          <a:spcPts val="0"/>
                        </a:spcAft>
                        <a:buClrTx/>
                        <a:buSzTx/>
                        <a:buFontTx/>
                        <a:buNone/>
                        <a:tabLst/>
                        <a:defRPr/>
                      </a:pPr>
                      <a:endParaRPr lang="en-US" sz="1200" b="1" i="0" u="none" strike="noStrike" dirty="0" smtClean="0">
                        <a:solidFill>
                          <a:srgbClr val="003366"/>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endParaRPr lang="en-US" sz="1200" u="none" strike="noStrike" dirty="0" smtClean="0">
                        <a:solidFill>
                          <a:srgbClr val="003366"/>
                        </a:solidFill>
                        <a:effectLst/>
                      </a:endParaRPr>
                    </a:p>
                    <a:p>
                      <a:pPr algn="ctr" fontAlgn="b"/>
                      <a:r>
                        <a:rPr lang="en-US" sz="1200" u="none" strike="noStrike" dirty="0" smtClean="0">
                          <a:solidFill>
                            <a:srgbClr val="003366"/>
                          </a:solidFill>
                          <a:effectLst/>
                        </a:rPr>
                        <a:t>3,017</a:t>
                      </a:r>
                    </a:p>
                    <a:p>
                      <a:pPr algn="ctr" fontAlgn="b"/>
                      <a:endParaRPr lang="en-US" sz="1200" b="1" i="0" u="none" strike="noStrike" dirty="0">
                        <a:solidFill>
                          <a:srgbClr val="003366"/>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685783" rtl="0" eaLnBrk="1" fontAlgn="auto" latinLnBrk="0" hangingPunct="1">
                        <a:lnSpc>
                          <a:spcPct val="100000"/>
                        </a:lnSpc>
                        <a:spcBef>
                          <a:spcPts val="0"/>
                        </a:spcBef>
                        <a:spcAft>
                          <a:spcPts val="0"/>
                        </a:spcAft>
                        <a:buClrTx/>
                        <a:buSzTx/>
                        <a:buFontTx/>
                        <a:buNone/>
                        <a:tabLst/>
                        <a:defRPr/>
                      </a:pPr>
                      <a:endParaRPr lang="en-US" sz="1200" dirty="0" smtClean="0">
                        <a:solidFill>
                          <a:srgbClr val="003366"/>
                        </a:solidFill>
                      </a:endParaRPr>
                    </a:p>
                    <a:p>
                      <a:pPr marL="0" marR="0" indent="0" algn="ctr" defTabSz="685783" rtl="0" eaLnBrk="1" fontAlgn="auto" latinLnBrk="0" hangingPunct="1">
                        <a:lnSpc>
                          <a:spcPct val="100000"/>
                        </a:lnSpc>
                        <a:spcBef>
                          <a:spcPts val="0"/>
                        </a:spcBef>
                        <a:spcAft>
                          <a:spcPts val="0"/>
                        </a:spcAft>
                        <a:buClrTx/>
                        <a:buSzTx/>
                        <a:buFontTx/>
                        <a:buNone/>
                        <a:tabLst/>
                        <a:defRPr/>
                      </a:pPr>
                      <a:r>
                        <a:rPr lang="en-US" sz="1200" dirty="0" smtClean="0">
                          <a:solidFill>
                            <a:srgbClr val="003366"/>
                          </a:solidFill>
                        </a:rPr>
                        <a:t>69,255</a:t>
                      </a:r>
                    </a:p>
                    <a:p>
                      <a:pPr algn="ctr"/>
                      <a:endParaRPr lang="en-US" sz="1200" b="1" dirty="0">
                        <a:solidFill>
                          <a:srgbClr val="003366"/>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1"/>
                  </a:ext>
                </a:extLst>
              </a:tr>
              <a:tr h="555784">
                <a:tc>
                  <a:txBody>
                    <a:bodyPr/>
                    <a:lstStyle/>
                    <a:p>
                      <a:pPr marL="0" marR="0" indent="0" algn="ctr" defTabSz="685783" rtl="0" eaLnBrk="1" fontAlgn="b" latinLnBrk="0" hangingPunct="1">
                        <a:lnSpc>
                          <a:spcPct val="100000"/>
                        </a:lnSpc>
                        <a:spcBef>
                          <a:spcPts val="0"/>
                        </a:spcBef>
                        <a:spcAft>
                          <a:spcPts val="0"/>
                        </a:spcAft>
                        <a:buClrTx/>
                        <a:buSzTx/>
                        <a:buFontTx/>
                        <a:buNone/>
                        <a:tabLst/>
                        <a:defRPr/>
                      </a:pPr>
                      <a:r>
                        <a:rPr lang="en-US" sz="1100" b="1" u="none" strike="noStrike" dirty="0" smtClean="0">
                          <a:solidFill>
                            <a:srgbClr val="003366"/>
                          </a:solidFill>
                          <a:effectLst/>
                        </a:rPr>
                        <a:t>ს</a:t>
                      </a:r>
                      <a:r>
                        <a:rPr lang="ka-GE" sz="1100" b="1" u="none" strike="noStrike" dirty="0" err="1" smtClean="0">
                          <a:solidFill>
                            <a:srgbClr val="003366"/>
                          </a:solidFill>
                          <a:effectLst/>
                        </a:rPr>
                        <a:t>კრინინგი</a:t>
                      </a:r>
                      <a:endParaRPr lang="ka-GE" sz="1100" b="1" u="none" strike="noStrike" dirty="0" smtClean="0">
                        <a:solidFill>
                          <a:srgbClr val="003366"/>
                        </a:solidFill>
                        <a:effectLst/>
                      </a:endParaRPr>
                    </a:p>
                    <a:p>
                      <a:pPr algn="ctr" fontAlgn="b"/>
                      <a:endParaRPr lang="ka-GE" sz="1100" b="1" i="0" u="none" strike="noStrike" dirty="0">
                        <a:solidFill>
                          <a:srgbClr val="003366"/>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685783" rtl="0" eaLnBrk="1" fontAlgn="b" latinLnBrk="0" hangingPunct="1">
                        <a:lnSpc>
                          <a:spcPct val="100000"/>
                        </a:lnSpc>
                        <a:spcBef>
                          <a:spcPts val="0"/>
                        </a:spcBef>
                        <a:spcAft>
                          <a:spcPts val="0"/>
                        </a:spcAft>
                        <a:buClrTx/>
                        <a:buSzTx/>
                        <a:buFontTx/>
                        <a:buNone/>
                        <a:tabLst/>
                        <a:defRPr/>
                      </a:pPr>
                      <a:endParaRPr lang="en-US" sz="1200" u="none" strike="noStrike" dirty="0" smtClean="0">
                        <a:solidFill>
                          <a:srgbClr val="003366"/>
                        </a:solidFill>
                        <a:effectLst/>
                      </a:endParaRPr>
                    </a:p>
                    <a:p>
                      <a:pPr marL="0" marR="0" indent="0" algn="ctr" defTabSz="685783" rtl="0" eaLnBrk="1" fontAlgn="b" latinLnBrk="0" hangingPunct="1">
                        <a:lnSpc>
                          <a:spcPct val="100000"/>
                        </a:lnSpc>
                        <a:spcBef>
                          <a:spcPts val="0"/>
                        </a:spcBef>
                        <a:spcAft>
                          <a:spcPts val="0"/>
                        </a:spcAft>
                        <a:buClrTx/>
                        <a:buSzTx/>
                        <a:buFontTx/>
                        <a:buNone/>
                        <a:tabLst/>
                        <a:defRPr/>
                      </a:pPr>
                      <a:r>
                        <a:rPr lang="en-US" sz="1200" u="none" strike="noStrike" dirty="0" smtClean="0">
                          <a:solidFill>
                            <a:srgbClr val="003366"/>
                          </a:solidFill>
                          <a:effectLst/>
                        </a:rPr>
                        <a:t>2,359</a:t>
                      </a:r>
                    </a:p>
                    <a:p>
                      <a:pPr algn="ctr" fontAlgn="b"/>
                      <a:endParaRPr lang="en-US" sz="1200" b="1" i="0" u="none" strike="noStrike" dirty="0">
                        <a:solidFill>
                          <a:srgbClr val="003366"/>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685783" rtl="0" eaLnBrk="1" fontAlgn="b" latinLnBrk="0" hangingPunct="1">
                        <a:lnSpc>
                          <a:spcPct val="100000"/>
                        </a:lnSpc>
                        <a:spcBef>
                          <a:spcPts val="0"/>
                        </a:spcBef>
                        <a:spcAft>
                          <a:spcPts val="0"/>
                        </a:spcAft>
                        <a:buClrTx/>
                        <a:buSzTx/>
                        <a:buFontTx/>
                        <a:buNone/>
                        <a:tabLst/>
                        <a:defRPr/>
                      </a:pPr>
                      <a:r>
                        <a:rPr lang="en-US" sz="1200" u="none" strike="noStrike" dirty="0" smtClean="0">
                          <a:solidFill>
                            <a:srgbClr val="003366"/>
                          </a:solidFill>
                          <a:effectLst/>
                        </a:rPr>
                        <a:t>3,588</a:t>
                      </a:r>
                    </a:p>
                    <a:p>
                      <a:pPr algn="ctr" fontAlgn="b"/>
                      <a:endParaRPr lang="en-US" sz="1200" b="1" i="0" u="none" strike="noStrike" dirty="0">
                        <a:solidFill>
                          <a:srgbClr val="003366"/>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685783" rtl="0" eaLnBrk="1" fontAlgn="b" latinLnBrk="0" hangingPunct="1">
                        <a:lnSpc>
                          <a:spcPct val="100000"/>
                        </a:lnSpc>
                        <a:spcBef>
                          <a:spcPts val="0"/>
                        </a:spcBef>
                        <a:spcAft>
                          <a:spcPts val="0"/>
                        </a:spcAft>
                        <a:buClrTx/>
                        <a:buSzTx/>
                        <a:buFontTx/>
                        <a:buNone/>
                        <a:tabLst/>
                        <a:defRPr/>
                      </a:pPr>
                      <a:r>
                        <a:rPr lang="en-US" sz="1200" u="none" strike="noStrike" dirty="0" smtClean="0">
                          <a:solidFill>
                            <a:srgbClr val="003366"/>
                          </a:solidFill>
                          <a:effectLst/>
                        </a:rPr>
                        <a:t>164</a:t>
                      </a:r>
                    </a:p>
                    <a:p>
                      <a:pPr marL="0" marR="0" indent="0" algn="ctr" defTabSz="685783" rtl="0" eaLnBrk="1" fontAlgn="b" latinLnBrk="0" hangingPunct="1">
                        <a:lnSpc>
                          <a:spcPct val="100000"/>
                        </a:lnSpc>
                        <a:spcBef>
                          <a:spcPts val="0"/>
                        </a:spcBef>
                        <a:spcAft>
                          <a:spcPts val="0"/>
                        </a:spcAft>
                        <a:buClrTx/>
                        <a:buSzTx/>
                        <a:buFontTx/>
                        <a:buNone/>
                        <a:tabLst/>
                        <a:defRPr/>
                      </a:pPr>
                      <a:endParaRPr lang="en-US" sz="1200" b="1" i="0" u="none" strike="noStrike" dirty="0" smtClean="0">
                        <a:solidFill>
                          <a:srgbClr val="003366"/>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685783" rtl="0" eaLnBrk="1" fontAlgn="b" latinLnBrk="0" hangingPunct="1">
                        <a:lnSpc>
                          <a:spcPct val="100000"/>
                        </a:lnSpc>
                        <a:spcBef>
                          <a:spcPts val="0"/>
                        </a:spcBef>
                        <a:spcAft>
                          <a:spcPts val="0"/>
                        </a:spcAft>
                        <a:buClrTx/>
                        <a:buSzTx/>
                        <a:buFontTx/>
                        <a:buNone/>
                        <a:tabLst/>
                        <a:defRPr/>
                      </a:pPr>
                      <a:r>
                        <a:rPr lang="en-US" sz="1200" u="none" strike="noStrike" dirty="0" smtClean="0">
                          <a:solidFill>
                            <a:srgbClr val="003366"/>
                          </a:solidFill>
                          <a:effectLst/>
                        </a:rPr>
                        <a:t>7,436</a:t>
                      </a:r>
                    </a:p>
                    <a:p>
                      <a:pPr algn="ctr" fontAlgn="b"/>
                      <a:endParaRPr lang="en-US" sz="1200" b="1" i="0" u="none" strike="noStrike" dirty="0">
                        <a:solidFill>
                          <a:srgbClr val="003366"/>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685783" rtl="0" eaLnBrk="1" fontAlgn="b" latinLnBrk="0" hangingPunct="1">
                        <a:lnSpc>
                          <a:spcPct val="100000"/>
                        </a:lnSpc>
                        <a:spcBef>
                          <a:spcPts val="0"/>
                        </a:spcBef>
                        <a:spcAft>
                          <a:spcPts val="0"/>
                        </a:spcAft>
                        <a:buClrTx/>
                        <a:buSzTx/>
                        <a:buFontTx/>
                        <a:buNone/>
                        <a:tabLst/>
                        <a:defRPr/>
                      </a:pPr>
                      <a:r>
                        <a:rPr lang="en-US" sz="1200" u="none" strike="noStrike" dirty="0" smtClean="0">
                          <a:solidFill>
                            <a:srgbClr val="003366"/>
                          </a:solidFill>
                          <a:effectLst/>
                        </a:rPr>
                        <a:t>2,510</a:t>
                      </a:r>
                    </a:p>
                    <a:p>
                      <a:pPr algn="ctr" fontAlgn="b"/>
                      <a:endParaRPr lang="en-US" sz="1200" b="1" i="0" u="none" strike="noStrike" dirty="0">
                        <a:solidFill>
                          <a:srgbClr val="003366"/>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endParaRPr lang="en-US" sz="1200" dirty="0" smtClean="0">
                        <a:solidFill>
                          <a:srgbClr val="003366"/>
                        </a:solidFill>
                      </a:endParaRPr>
                    </a:p>
                    <a:p>
                      <a:pPr algn="ctr"/>
                      <a:r>
                        <a:rPr lang="en-US" sz="1200" dirty="0" smtClean="0">
                          <a:solidFill>
                            <a:srgbClr val="003366"/>
                          </a:solidFill>
                        </a:rPr>
                        <a:t>27,308</a:t>
                      </a:r>
                      <a:endParaRPr lang="en-US" sz="1200" b="1" dirty="0">
                        <a:solidFill>
                          <a:srgbClr val="003366"/>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2"/>
                  </a:ext>
                </a:extLst>
              </a:tr>
              <a:tr h="617220">
                <a:tc>
                  <a:txBody>
                    <a:bodyPr/>
                    <a:lstStyle/>
                    <a:p>
                      <a:pPr marL="0" marR="0" indent="0" algn="ctr" defTabSz="685783" rtl="0" eaLnBrk="1" fontAlgn="b" latinLnBrk="0" hangingPunct="1">
                        <a:lnSpc>
                          <a:spcPct val="100000"/>
                        </a:lnSpc>
                        <a:spcBef>
                          <a:spcPts val="0"/>
                        </a:spcBef>
                        <a:spcAft>
                          <a:spcPts val="0"/>
                        </a:spcAft>
                        <a:buClrTx/>
                        <a:buSzTx/>
                        <a:buFontTx/>
                        <a:buNone/>
                        <a:tabLst/>
                        <a:defRPr/>
                      </a:pPr>
                      <a:r>
                        <a:rPr lang="ka-GE" sz="1100" b="1" u="none" strike="noStrike" dirty="0" err="1" smtClean="0">
                          <a:solidFill>
                            <a:srgbClr val="003366"/>
                          </a:solidFill>
                          <a:effectLst/>
                        </a:rPr>
                        <a:t>სკრინინგით</a:t>
                      </a:r>
                      <a:r>
                        <a:rPr lang="ka-GE" sz="1100" b="1" u="none" strike="noStrike" dirty="0" smtClean="0">
                          <a:solidFill>
                            <a:srgbClr val="003366"/>
                          </a:solidFill>
                          <a:effectLst/>
                        </a:rPr>
                        <a:t> მოცვა </a:t>
                      </a:r>
                      <a:r>
                        <a:rPr lang="en-US" sz="1100" b="1" u="none" strike="noStrike" dirty="0" smtClean="0">
                          <a:solidFill>
                            <a:srgbClr val="003366"/>
                          </a:solidFill>
                          <a:effectLst/>
                        </a:rPr>
                        <a:t>%</a:t>
                      </a:r>
                      <a:endParaRPr lang="ka-GE" sz="1100" b="1" u="none" strike="noStrike" dirty="0" smtClean="0">
                        <a:solidFill>
                          <a:srgbClr val="003366"/>
                        </a:solidFill>
                        <a:effectLst/>
                      </a:endParaRPr>
                    </a:p>
                    <a:p>
                      <a:pPr algn="ctr" fontAlgn="b"/>
                      <a:endParaRPr lang="ka-GE" sz="1100" b="1" i="0" u="none" strike="noStrike" dirty="0">
                        <a:solidFill>
                          <a:srgbClr val="003366"/>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0" indent="0" algn="ctr" defTabSz="685783" rtl="0" eaLnBrk="1" fontAlgn="b" latinLnBrk="0" hangingPunct="1">
                        <a:lnSpc>
                          <a:spcPct val="100000"/>
                        </a:lnSpc>
                        <a:spcBef>
                          <a:spcPts val="0"/>
                        </a:spcBef>
                        <a:spcAft>
                          <a:spcPts val="0"/>
                        </a:spcAft>
                        <a:buClrTx/>
                        <a:buSzTx/>
                        <a:buFontTx/>
                        <a:buNone/>
                        <a:tabLst/>
                        <a:defRPr/>
                      </a:pPr>
                      <a:endParaRPr lang="en-US" sz="1200" u="none" strike="noStrike" dirty="0" smtClean="0">
                        <a:solidFill>
                          <a:srgbClr val="003366"/>
                        </a:solidFill>
                        <a:effectLst/>
                      </a:endParaRPr>
                    </a:p>
                    <a:p>
                      <a:pPr marL="0" marR="0" indent="0" algn="ctr" defTabSz="685783" rtl="0" eaLnBrk="1" fontAlgn="b" latinLnBrk="0" hangingPunct="1">
                        <a:lnSpc>
                          <a:spcPct val="100000"/>
                        </a:lnSpc>
                        <a:spcBef>
                          <a:spcPts val="0"/>
                        </a:spcBef>
                        <a:spcAft>
                          <a:spcPts val="0"/>
                        </a:spcAft>
                        <a:buClrTx/>
                        <a:buSzTx/>
                        <a:buFontTx/>
                        <a:buNone/>
                        <a:tabLst/>
                        <a:defRPr/>
                      </a:pPr>
                      <a:r>
                        <a:rPr lang="en-US" sz="1200" u="none" strike="noStrike" dirty="0" smtClean="0">
                          <a:solidFill>
                            <a:srgbClr val="003366"/>
                          </a:solidFill>
                          <a:effectLst/>
                        </a:rPr>
                        <a:t>72.01%</a:t>
                      </a:r>
                    </a:p>
                    <a:p>
                      <a:pPr algn="ctr" fontAlgn="b"/>
                      <a:endParaRPr lang="en-US" sz="1200" b="1" i="0" u="none" strike="noStrike" dirty="0">
                        <a:solidFill>
                          <a:srgbClr val="003366"/>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0" indent="0" algn="ctr" defTabSz="685783" rtl="0" eaLnBrk="1" fontAlgn="b" latinLnBrk="0" hangingPunct="1">
                        <a:lnSpc>
                          <a:spcPct val="100000"/>
                        </a:lnSpc>
                        <a:spcBef>
                          <a:spcPts val="0"/>
                        </a:spcBef>
                        <a:spcAft>
                          <a:spcPts val="0"/>
                        </a:spcAft>
                        <a:buClrTx/>
                        <a:buSzTx/>
                        <a:buFontTx/>
                        <a:buNone/>
                        <a:tabLst/>
                        <a:defRPr/>
                      </a:pPr>
                      <a:r>
                        <a:rPr lang="en-US" sz="1200" u="none" strike="noStrike" dirty="0" smtClean="0">
                          <a:solidFill>
                            <a:srgbClr val="003366"/>
                          </a:solidFill>
                          <a:effectLst/>
                        </a:rPr>
                        <a:t>86.96%</a:t>
                      </a:r>
                    </a:p>
                    <a:p>
                      <a:pPr algn="ctr" fontAlgn="b"/>
                      <a:endParaRPr lang="en-US" sz="1200" b="1" i="0" u="none" strike="noStrike" dirty="0">
                        <a:solidFill>
                          <a:srgbClr val="003366"/>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0" indent="0" algn="ctr" defTabSz="685783" rtl="0" eaLnBrk="1" fontAlgn="b" latinLnBrk="0" hangingPunct="1">
                        <a:lnSpc>
                          <a:spcPct val="100000"/>
                        </a:lnSpc>
                        <a:spcBef>
                          <a:spcPts val="0"/>
                        </a:spcBef>
                        <a:spcAft>
                          <a:spcPts val="0"/>
                        </a:spcAft>
                        <a:buClrTx/>
                        <a:buSzTx/>
                        <a:buFontTx/>
                        <a:buNone/>
                        <a:tabLst/>
                        <a:defRPr/>
                      </a:pPr>
                      <a:r>
                        <a:rPr lang="en-US" sz="1200" u="none" strike="noStrike" dirty="0" smtClean="0">
                          <a:solidFill>
                            <a:srgbClr val="003366"/>
                          </a:solidFill>
                          <a:effectLst/>
                        </a:rPr>
                        <a:t>42.82%</a:t>
                      </a:r>
                    </a:p>
                    <a:p>
                      <a:pPr algn="ctr" fontAlgn="b"/>
                      <a:endParaRPr lang="en-US" sz="1200" b="1" i="0" u="none" strike="noStrike" dirty="0">
                        <a:solidFill>
                          <a:srgbClr val="003366"/>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0" indent="0" algn="ctr" defTabSz="685783" rtl="0" eaLnBrk="1" fontAlgn="b" latinLnBrk="0" hangingPunct="1">
                        <a:lnSpc>
                          <a:spcPct val="100000"/>
                        </a:lnSpc>
                        <a:spcBef>
                          <a:spcPts val="0"/>
                        </a:spcBef>
                        <a:spcAft>
                          <a:spcPts val="0"/>
                        </a:spcAft>
                        <a:buClrTx/>
                        <a:buSzTx/>
                        <a:buFontTx/>
                        <a:buNone/>
                        <a:tabLst/>
                        <a:defRPr/>
                      </a:pPr>
                      <a:r>
                        <a:rPr lang="en-US" sz="1200" u="none" strike="noStrike" dirty="0" smtClean="0">
                          <a:solidFill>
                            <a:srgbClr val="003366"/>
                          </a:solidFill>
                          <a:effectLst/>
                        </a:rPr>
                        <a:t>77.35%</a:t>
                      </a:r>
                    </a:p>
                    <a:p>
                      <a:pPr marL="0" marR="0" indent="0" algn="ctr" defTabSz="685783" rtl="0" eaLnBrk="1" fontAlgn="b" latinLnBrk="0" hangingPunct="1">
                        <a:lnSpc>
                          <a:spcPct val="100000"/>
                        </a:lnSpc>
                        <a:spcBef>
                          <a:spcPts val="0"/>
                        </a:spcBef>
                        <a:spcAft>
                          <a:spcPts val="0"/>
                        </a:spcAft>
                        <a:buClrTx/>
                        <a:buSzTx/>
                        <a:buFontTx/>
                        <a:buNone/>
                        <a:tabLst/>
                        <a:defRPr/>
                      </a:pPr>
                      <a:endParaRPr lang="en-US" sz="1200" b="1" i="0" u="none" strike="noStrike" dirty="0" smtClean="0">
                        <a:solidFill>
                          <a:srgbClr val="003366"/>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0" indent="0" algn="ctr" defTabSz="685783" rtl="0" eaLnBrk="1" fontAlgn="b" latinLnBrk="0" hangingPunct="1">
                        <a:lnSpc>
                          <a:spcPct val="100000"/>
                        </a:lnSpc>
                        <a:spcBef>
                          <a:spcPts val="0"/>
                        </a:spcBef>
                        <a:spcAft>
                          <a:spcPts val="0"/>
                        </a:spcAft>
                        <a:buClrTx/>
                        <a:buSzTx/>
                        <a:buFontTx/>
                        <a:buNone/>
                        <a:tabLst/>
                        <a:defRPr/>
                      </a:pPr>
                      <a:r>
                        <a:rPr lang="en-US" sz="1200" u="none" strike="noStrike" dirty="0" smtClean="0">
                          <a:solidFill>
                            <a:srgbClr val="003366"/>
                          </a:solidFill>
                          <a:effectLst/>
                        </a:rPr>
                        <a:t>83.20%</a:t>
                      </a:r>
                    </a:p>
                    <a:p>
                      <a:pPr algn="ctr" fontAlgn="b"/>
                      <a:endParaRPr lang="en-US" sz="1200" b="1" i="0" u="none" strike="noStrike" dirty="0">
                        <a:solidFill>
                          <a:srgbClr val="003366"/>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0" indent="0" algn="ctr" defTabSz="685783" rtl="0" eaLnBrk="1" fontAlgn="auto" latinLnBrk="0" hangingPunct="1">
                        <a:lnSpc>
                          <a:spcPct val="100000"/>
                        </a:lnSpc>
                        <a:spcBef>
                          <a:spcPts val="0"/>
                        </a:spcBef>
                        <a:spcAft>
                          <a:spcPts val="0"/>
                        </a:spcAft>
                        <a:buClrTx/>
                        <a:buSzTx/>
                        <a:buFontTx/>
                        <a:buNone/>
                        <a:tabLst/>
                        <a:defRPr/>
                      </a:pPr>
                      <a:endParaRPr lang="en-US" sz="1200" dirty="0" smtClean="0">
                        <a:solidFill>
                          <a:srgbClr val="003366"/>
                        </a:solidFill>
                      </a:endParaRPr>
                    </a:p>
                    <a:p>
                      <a:pPr marL="0" marR="0" indent="0" algn="ctr" defTabSz="685783" rtl="0" eaLnBrk="1" fontAlgn="auto" latinLnBrk="0" hangingPunct="1">
                        <a:lnSpc>
                          <a:spcPct val="100000"/>
                        </a:lnSpc>
                        <a:spcBef>
                          <a:spcPts val="0"/>
                        </a:spcBef>
                        <a:spcAft>
                          <a:spcPts val="0"/>
                        </a:spcAft>
                        <a:buClrTx/>
                        <a:buSzTx/>
                        <a:buFontTx/>
                        <a:buNone/>
                        <a:tabLst/>
                        <a:defRPr/>
                      </a:pPr>
                      <a:r>
                        <a:rPr lang="en-US" sz="1200" dirty="0" smtClean="0">
                          <a:solidFill>
                            <a:srgbClr val="003366"/>
                          </a:solidFill>
                        </a:rPr>
                        <a:t>39.43%</a:t>
                      </a:r>
                    </a:p>
                    <a:p>
                      <a:pPr algn="ctr"/>
                      <a:endParaRPr lang="en-US" sz="1200" b="1" dirty="0">
                        <a:solidFill>
                          <a:srgbClr val="003366"/>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10003"/>
                  </a:ext>
                </a:extLst>
              </a:tr>
              <a:tr h="617220">
                <a:tc>
                  <a:txBody>
                    <a:bodyPr/>
                    <a:lstStyle/>
                    <a:p>
                      <a:pPr marL="0" marR="0" indent="0" algn="ctr" defTabSz="685783" rtl="0" eaLnBrk="1" fontAlgn="b" latinLnBrk="0" hangingPunct="1">
                        <a:lnSpc>
                          <a:spcPct val="100000"/>
                        </a:lnSpc>
                        <a:spcBef>
                          <a:spcPts val="0"/>
                        </a:spcBef>
                        <a:spcAft>
                          <a:spcPts val="0"/>
                        </a:spcAft>
                        <a:buClrTx/>
                        <a:buSzTx/>
                        <a:buFontTx/>
                        <a:buNone/>
                        <a:tabLst/>
                        <a:defRPr/>
                      </a:pPr>
                      <a:r>
                        <a:rPr lang="en-US" sz="1100" b="1" u="none" strike="noStrike" dirty="0" smtClean="0">
                          <a:solidFill>
                            <a:srgbClr val="003366"/>
                          </a:solidFill>
                          <a:effectLst/>
                        </a:rPr>
                        <a:t>მ</a:t>
                      </a:r>
                      <a:r>
                        <a:rPr lang="ka-GE" sz="1100" b="1" u="none" strike="noStrike" dirty="0" smtClean="0">
                          <a:solidFill>
                            <a:srgbClr val="003366"/>
                          </a:solidFill>
                          <a:effectLst/>
                        </a:rPr>
                        <a:t>.შ. დადებითი</a:t>
                      </a:r>
                    </a:p>
                    <a:p>
                      <a:pPr algn="ctr" fontAlgn="b"/>
                      <a:endParaRPr lang="ka-GE" sz="1100" b="1" i="0" u="none" strike="noStrike" dirty="0">
                        <a:solidFill>
                          <a:srgbClr val="003366"/>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685783" rtl="0" eaLnBrk="1" fontAlgn="b" latinLnBrk="0" hangingPunct="1">
                        <a:lnSpc>
                          <a:spcPct val="100000"/>
                        </a:lnSpc>
                        <a:spcBef>
                          <a:spcPts val="0"/>
                        </a:spcBef>
                        <a:spcAft>
                          <a:spcPts val="0"/>
                        </a:spcAft>
                        <a:buClrTx/>
                        <a:buSzTx/>
                        <a:buFontTx/>
                        <a:buNone/>
                        <a:tabLst/>
                        <a:defRPr/>
                      </a:pPr>
                      <a:endParaRPr lang="en-US" sz="1200" u="none" strike="noStrike" dirty="0" smtClean="0">
                        <a:solidFill>
                          <a:srgbClr val="003366"/>
                        </a:solidFill>
                        <a:effectLst/>
                      </a:endParaRPr>
                    </a:p>
                    <a:p>
                      <a:pPr marL="0" marR="0" indent="0" algn="ctr" defTabSz="685783" rtl="0" eaLnBrk="1" fontAlgn="b" latinLnBrk="0" hangingPunct="1">
                        <a:lnSpc>
                          <a:spcPct val="100000"/>
                        </a:lnSpc>
                        <a:spcBef>
                          <a:spcPts val="0"/>
                        </a:spcBef>
                        <a:spcAft>
                          <a:spcPts val="0"/>
                        </a:spcAft>
                        <a:buClrTx/>
                        <a:buSzTx/>
                        <a:buFontTx/>
                        <a:buNone/>
                        <a:tabLst/>
                        <a:defRPr/>
                      </a:pPr>
                      <a:r>
                        <a:rPr lang="en-US" sz="1200" u="none" strike="noStrike" dirty="0" smtClean="0">
                          <a:solidFill>
                            <a:srgbClr val="003366"/>
                          </a:solidFill>
                          <a:effectLst/>
                        </a:rPr>
                        <a:t>471</a:t>
                      </a:r>
                    </a:p>
                    <a:p>
                      <a:pPr algn="ctr" fontAlgn="b"/>
                      <a:endParaRPr lang="en-US" sz="1200" b="1" i="0" u="none" strike="noStrike" dirty="0">
                        <a:solidFill>
                          <a:srgbClr val="003366"/>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685783" rtl="0" eaLnBrk="1" fontAlgn="b" latinLnBrk="0" hangingPunct="1">
                        <a:lnSpc>
                          <a:spcPct val="100000"/>
                        </a:lnSpc>
                        <a:spcBef>
                          <a:spcPts val="0"/>
                        </a:spcBef>
                        <a:spcAft>
                          <a:spcPts val="0"/>
                        </a:spcAft>
                        <a:buClrTx/>
                        <a:buSzTx/>
                        <a:buFontTx/>
                        <a:buNone/>
                        <a:tabLst/>
                        <a:defRPr/>
                      </a:pPr>
                      <a:r>
                        <a:rPr lang="en-US" sz="1200" u="none" strike="noStrike" dirty="0" smtClean="0">
                          <a:solidFill>
                            <a:srgbClr val="003366"/>
                          </a:solidFill>
                          <a:effectLst/>
                        </a:rPr>
                        <a:t>1,410</a:t>
                      </a:r>
                    </a:p>
                    <a:p>
                      <a:pPr algn="ctr" fontAlgn="b"/>
                      <a:endParaRPr lang="en-US" sz="1200" b="1" i="0" u="none" strike="noStrike" dirty="0">
                        <a:solidFill>
                          <a:srgbClr val="003366"/>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685783" rtl="0" eaLnBrk="1" fontAlgn="b" latinLnBrk="0" hangingPunct="1">
                        <a:lnSpc>
                          <a:spcPct val="100000"/>
                        </a:lnSpc>
                        <a:spcBef>
                          <a:spcPts val="0"/>
                        </a:spcBef>
                        <a:spcAft>
                          <a:spcPts val="0"/>
                        </a:spcAft>
                        <a:buClrTx/>
                        <a:buSzTx/>
                        <a:buFontTx/>
                        <a:buNone/>
                        <a:tabLst/>
                        <a:defRPr/>
                      </a:pPr>
                      <a:r>
                        <a:rPr lang="en-US" sz="1200" u="none" strike="noStrike" dirty="0" smtClean="0">
                          <a:solidFill>
                            <a:srgbClr val="003366"/>
                          </a:solidFill>
                          <a:effectLst/>
                        </a:rPr>
                        <a:t>88</a:t>
                      </a:r>
                    </a:p>
                    <a:p>
                      <a:pPr algn="ctr" fontAlgn="b"/>
                      <a:endParaRPr lang="en-US" sz="1200" b="1" i="0" u="none" strike="noStrike" dirty="0">
                        <a:solidFill>
                          <a:srgbClr val="003366"/>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685783" rtl="0" eaLnBrk="1" fontAlgn="b" latinLnBrk="0" hangingPunct="1">
                        <a:lnSpc>
                          <a:spcPct val="100000"/>
                        </a:lnSpc>
                        <a:spcBef>
                          <a:spcPts val="0"/>
                        </a:spcBef>
                        <a:spcAft>
                          <a:spcPts val="0"/>
                        </a:spcAft>
                        <a:buClrTx/>
                        <a:buSzTx/>
                        <a:buFontTx/>
                        <a:buNone/>
                        <a:tabLst/>
                        <a:defRPr/>
                      </a:pPr>
                      <a:r>
                        <a:rPr lang="en-US" sz="1200" u="none" strike="noStrike" dirty="0" smtClean="0">
                          <a:solidFill>
                            <a:srgbClr val="003366"/>
                          </a:solidFill>
                          <a:effectLst/>
                        </a:rPr>
                        <a:t>6535</a:t>
                      </a:r>
                    </a:p>
                    <a:p>
                      <a:pPr algn="ctr" fontAlgn="b"/>
                      <a:endParaRPr lang="en-US" sz="1200" b="1" i="0" u="none" strike="noStrike" dirty="0">
                        <a:solidFill>
                          <a:srgbClr val="003366"/>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685783" rtl="0" eaLnBrk="1" fontAlgn="b" latinLnBrk="0" hangingPunct="1">
                        <a:lnSpc>
                          <a:spcPct val="100000"/>
                        </a:lnSpc>
                        <a:spcBef>
                          <a:spcPts val="0"/>
                        </a:spcBef>
                        <a:spcAft>
                          <a:spcPts val="0"/>
                        </a:spcAft>
                        <a:buClrTx/>
                        <a:buSzTx/>
                        <a:buFontTx/>
                        <a:buNone/>
                        <a:tabLst/>
                        <a:defRPr/>
                      </a:pPr>
                      <a:r>
                        <a:rPr lang="en-US" sz="1200" u="none" strike="noStrike" dirty="0" smtClean="0">
                          <a:solidFill>
                            <a:srgbClr val="003366"/>
                          </a:solidFill>
                          <a:effectLst/>
                        </a:rPr>
                        <a:t>554</a:t>
                      </a:r>
                    </a:p>
                    <a:p>
                      <a:pPr algn="ctr" fontAlgn="b"/>
                      <a:endParaRPr lang="en-US" sz="1200" b="1" i="0" u="none" strike="noStrike" dirty="0">
                        <a:solidFill>
                          <a:srgbClr val="003366"/>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ctr" defTabSz="685783" rtl="0" eaLnBrk="1" fontAlgn="auto" latinLnBrk="0" hangingPunct="1">
                        <a:lnSpc>
                          <a:spcPct val="100000"/>
                        </a:lnSpc>
                        <a:spcBef>
                          <a:spcPts val="0"/>
                        </a:spcBef>
                        <a:spcAft>
                          <a:spcPts val="0"/>
                        </a:spcAft>
                        <a:buClrTx/>
                        <a:buSzTx/>
                        <a:buFontTx/>
                        <a:buNone/>
                        <a:tabLst/>
                        <a:defRPr/>
                      </a:pPr>
                      <a:endParaRPr lang="en-US" sz="1200" dirty="0" smtClean="0">
                        <a:solidFill>
                          <a:srgbClr val="003366"/>
                        </a:solidFill>
                      </a:endParaRPr>
                    </a:p>
                    <a:p>
                      <a:pPr marL="0" marR="0" indent="0" algn="ctr" defTabSz="685783" rtl="0" eaLnBrk="1" fontAlgn="auto" latinLnBrk="0" hangingPunct="1">
                        <a:lnSpc>
                          <a:spcPct val="100000"/>
                        </a:lnSpc>
                        <a:spcBef>
                          <a:spcPts val="0"/>
                        </a:spcBef>
                        <a:spcAft>
                          <a:spcPts val="0"/>
                        </a:spcAft>
                        <a:buClrTx/>
                        <a:buSzTx/>
                        <a:buFontTx/>
                        <a:buNone/>
                        <a:tabLst/>
                        <a:defRPr/>
                      </a:pPr>
                      <a:r>
                        <a:rPr lang="en-US" sz="1200" dirty="0" smtClean="0">
                          <a:solidFill>
                            <a:srgbClr val="003366"/>
                          </a:solidFill>
                        </a:rPr>
                        <a:t>3,577</a:t>
                      </a:r>
                    </a:p>
                    <a:p>
                      <a:pPr algn="ctr"/>
                      <a:endParaRPr lang="en-US" sz="1200" b="1" dirty="0">
                        <a:solidFill>
                          <a:srgbClr val="003366"/>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xmlns="" val="10004"/>
                  </a:ext>
                </a:extLst>
              </a:tr>
              <a:tr h="617220">
                <a:tc>
                  <a:txBody>
                    <a:bodyPr/>
                    <a:lstStyle/>
                    <a:p>
                      <a:pPr algn="ctr" fontAlgn="b"/>
                      <a:r>
                        <a:rPr lang="ka-GE" sz="1100" b="1" u="none" strike="noStrike" dirty="0" err="1" smtClean="0">
                          <a:solidFill>
                            <a:srgbClr val="003366"/>
                          </a:solidFill>
                          <a:effectLst/>
                        </a:rPr>
                        <a:t>სკრინინგით</a:t>
                      </a:r>
                      <a:r>
                        <a:rPr lang="ka-GE" sz="1100" b="1" u="none" strike="noStrike" dirty="0" smtClean="0">
                          <a:solidFill>
                            <a:srgbClr val="003366"/>
                          </a:solidFill>
                          <a:effectLst/>
                        </a:rPr>
                        <a:t> დადებითი </a:t>
                      </a:r>
                      <a:r>
                        <a:rPr lang="en-US" sz="1100" b="1" u="none" strike="noStrike" dirty="0" smtClean="0">
                          <a:solidFill>
                            <a:srgbClr val="003366"/>
                          </a:solidFill>
                          <a:effectLst/>
                        </a:rPr>
                        <a:t>%</a:t>
                      </a:r>
                      <a:endParaRPr lang="ka-GE" sz="1100" b="1" i="0" u="none" strike="noStrike" dirty="0">
                        <a:solidFill>
                          <a:srgbClr val="003366"/>
                        </a:solidFill>
                        <a:effectLst/>
                        <a:latin typeface="Calibri" panose="020F0502020204030204" pitchFamily="34" charset="0"/>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fontAlgn="b"/>
                      <a:r>
                        <a:rPr lang="en-US" sz="1200" u="none" strike="noStrike" dirty="0" smtClean="0">
                          <a:solidFill>
                            <a:srgbClr val="003366"/>
                          </a:solidFill>
                          <a:effectLst/>
                        </a:rPr>
                        <a:t>19.97%</a:t>
                      </a:r>
                    </a:p>
                    <a:p>
                      <a:pPr algn="ctr" fontAlgn="b"/>
                      <a:endParaRPr lang="en-US" sz="1200" b="1" i="0" u="none" strike="noStrike" dirty="0">
                        <a:solidFill>
                          <a:srgbClr val="003366"/>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0" indent="0" algn="ctr" defTabSz="685783" rtl="0" eaLnBrk="1" fontAlgn="b" latinLnBrk="0" hangingPunct="1">
                        <a:lnSpc>
                          <a:spcPct val="100000"/>
                        </a:lnSpc>
                        <a:spcBef>
                          <a:spcPts val="0"/>
                        </a:spcBef>
                        <a:spcAft>
                          <a:spcPts val="0"/>
                        </a:spcAft>
                        <a:buClrTx/>
                        <a:buSzTx/>
                        <a:buFontTx/>
                        <a:buNone/>
                        <a:tabLst/>
                        <a:defRPr/>
                      </a:pPr>
                      <a:r>
                        <a:rPr lang="en-US" sz="1200" u="none" strike="noStrike" dirty="0" smtClean="0">
                          <a:solidFill>
                            <a:srgbClr val="003366"/>
                          </a:solidFill>
                          <a:effectLst/>
                        </a:rPr>
                        <a:t>39.30%</a:t>
                      </a:r>
                    </a:p>
                    <a:p>
                      <a:pPr algn="ctr" fontAlgn="b"/>
                      <a:endParaRPr lang="en-US" sz="1200" b="1" i="0" u="none" strike="noStrike" dirty="0">
                        <a:solidFill>
                          <a:srgbClr val="003366"/>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0" indent="0" algn="ctr" defTabSz="685783" rtl="0" eaLnBrk="1" fontAlgn="b" latinLnBrk="0" hangingPunct="1">
                        <a:lnSpc>
                          <a:spcPct val="100000"/>
                        </a:lnSpc>
                        <a:spcBef>
                          <a:spcPts val="0"/>
                        </a:spcBef>
                        <a:spcAft>
                          <a:spcPts val="0"/>
                        </a:spcAft>
                        <a:buClrTx/>
                        <a:buSzTx/>
                        <a:buFontTx/>
                        <a:buNone/>
                        <a:tabLst/>
                        <a:defRPr/>
                      </a:pPr>
                      <a:r>
                        <a:rPr lang="en-US" sz="1200" u="none" strike="noStrike" dirty="0" smtClean="0">
                          <a:solidFill>
                            <a:srgbClr val="003366"/>
                          </a:solidFill>
                          <a:effectLst/>
                        </a:rPr>
                        <a:t>53.66%</a:t>
                      </a:r>
                    </a:p>
                    <a:p>
                      <a:pPr marL="0" marR="0" indent="0" algn="ctr" defTabSz="685783" rtl="0" eaLnBrk="1" fontAlgn="b" latinLnBrk="0" hangingPunct="1">
                        <a:lnSpc>
                          <a:spcPct val="100000"/>
                        </a:lnSpc>
                        <a:spcBef>
                          <a:spcPts val="0"/>
                        </a:spcBef>
                        <a:spcAft>
                          <a:spcPts val="0"/>
                        </a:spcAft>
                        <a:buClrTx/>
                        <a:buSzTx/>
                        <a:buFontTx/>
                        <a:buNone/>
                        <a:tabLst/>
                        <a:defRPr/>
                      </a:pPr>
                      <a:endParaRPr lang="en-US" sz="1200" b="1" i="0" u="none" strike="noStrike" dirty="0" smtClean="0">
                        <a:solidFill>
                          <a:srgbClr val="003366"/>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0" indent="0" algn="ctr" defTabSz="685783" rtl="0" eaLnBrk="1" fontAlgn="b" latinLnBrk="0" hangingPunct="1">
                        <a:lnSpc>
                          <a:spcPct val="100000"/>
                        </a:lnSpc>
                        <a:spcBef>
                          <a:spcPts val="0"/>
                        </a:spcBef>
                        <a:spcAft>
                          <a:spcPts val="0"/>
                        </a:spcAft>
                        <a:buClrTx/>
                        <a:buSzTx/>
                        <a:buFontTx/>
                        <a:buNone/>
                        <a:tabLst/>
                        <a:defRPr/>
                      </a:pPr>
                      <a:r>
                        <a:rPr lang="en-US" sz="1200" u="none" strike="noStrike" dirty="0" smtClean="0">
                          <a:solidFill>
                            <a:srgbClr val="003366"/>
                          </a:solidFill>
                          <a:effectLst/>
                        </a:rPr>
                        <a:t>87.88%</a:t>
                      </a:r>
                    </a:p>
                    <a:p>
                      <a:pPr marL="0" marR="0" indent="0" algn="ctr" defTabSz="685783" rtl="0" eaLnBrk="1" fontAlgn="b" latinLnBrk="0" hangingPunct="1">
                        <a:lnSpc>
                          <a:spcPct val="100000"/>
                        </a:lnSpc>
                        <a:spcBef>
                          <a:spcPts val="0"/>
                        </a:spcBef>
                        <a:spcAft>
                          <a:spcPts val="0"/>
                        </a:spcAft>
                        <a:buClrTx/>
                        <a:buSzTx/>
                        <a:buFontTx/>
                        <a:buNone/>
                        <a:tabLst/>
                        <a:defRPr/>
                      </a:pPr>
                      <a:endParaRPr lang="en-US" sz="1200" b="1" i="0" u="none" strike="noStrike" dirty="0" smtClean="0">
                        <a:solidFill>
                          <a:srgbClr val="003366"/>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marL="0" marR="0" indent="0" algn="ctr" defTabSz="685783" rtl="0" eaLnBrk="1" fontAlgn="b" latinLnBrk="0" hangingPunct="1">
                        <a:lnSpc>
                          <a:spcPct val="100000"/>
                        </a:lnSpc>
                        <a:spcBef>
                          <a:spcPts val="0"/>
                        </a:spcBef>
                        <a:spcAft>
                          <a:spcPts val="0"/>
                        </a:spcAft>
                        <a:buClrTx/>
                        <a:buSzTx/>
                        <a:buFontTx/>
                        <a:buNone/>
                        <a:tabLst/>
                        <a:defRPr/>
                      </a:pPr>
                      <a:r>
                        <a:rPr lang="en-US" sz="1200" u="none" strike="noStrike" dirty="0" smtClean="0">
                          <a:solidFill>
                            <a:srgbClr val="003366"/>
                          </a:solidFill>
                          <a:effectLst/>
                        </a:rPr>
                        <a:t>22.07%</a:t>
                      </a:r>
                    </a:p>
                    <a:p>
                      <a:pPr algn="ctr" fontAlgn="b"/>
                      <a:endParaRPr lang="en-US" sz="1200" b="1" i="0" u="none" strike="noStrike" dirty="0">
                        <a:solidFill>
                          <a:srgbClr val="003366"/>
                        </a:solidFill>
                        <a:effectLst/>
                        <a:latin typeface="+mn-lt"/>
                      </a:endParaRPr>
                    </a:p>
                  </a:txBody>
                  <a:tcPr marL="7144" marR="7144" marT="7144"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lgn="ctr"/>
                      <a:endParaRPr lang="en-US" sz="1200" dirty="0" smtClean="0">
                        <a:solidFill>
                          <a:srgbClr val="003366"/>
                        </a:solidFill>
                      </a:endParaRPr>
                    </a:p>
                    <a:p>
                      <a:pPr marL="0" marR="0" indent="0" algn="ctr" defTabSz="685783" rtl="0" eaLnBrk="1" fontAlgn="auto" latinLnBrk="0" hangingPunct="1">
                        <a:lnSpc>
                          <a:spcPct val="100000"/>
                        </a:lnSpc>
                        <a:spcBef>
                          <a:spcPts val="0"/>
                        </a:spcBef>
                        <a:spcAft>
                          <a:spcPts val="0"/>
                        </a:spcAft>
                        <a:buClrTx/>
                        <a:buSzTx/>
                        <a:buFontTx/>
                        <a:buNone/>
                        <a:tabLst/>
                        <a:defRPr/>
                      </a:pPr>
                      <a:r>
                        <a:rPr lang="en-US" sz="1200" dirty="0" smtClean="0">
                          <a:solidFill>
                            <a:srgbClr val="003366"/>
                          </a:solidFill>
                        </a:rPr>
                        <a:t>13.10%</a:t>
                      </a:r>
                    </a:p>
                    <a:p>
                      <a:pPr algn="ctr"/>
                      <a:endParaRPr lang="en-US" sz="1200" b="1" dirty="0" smtClean="0">
                        <a:solidFill>
                          <a:srgbClr val="003366"/>
                        </a:solidFill>
                        <a:latin typeface="+mn-lt"/>
                      </a:endParaRPr>
                    </a:p>
                  </a:txBody>
                  <a:tcPr marL="68580" marR="68580" marT="34290" marB="3429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xmlns="" val="10005"/>
                  </a:ext>
                </a:extLst>
              </a:tr>
            </a:tbl>
          </a:graphicData>
        </a:graphic>
      </p:graphicFrame>
      <p:sp>
        <p:nvSpPr>
          <p:cNvPr id="4"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5"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6"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7" name="Picture 6"/>
          <p:cNvPicPr>
            <a:picLocks noChangeAspect="1"/>
          </p:cNvPicPr>
          <p:nvPr/>
        </p:nvPicPr>
        <p:blipFill>
          <a:blip r:embed="rId3"/>
          <a:stretch>
            <a:fillRect/>
          </a:stretch>
        </p:blipFill>
        <p:spPr>
          <a:xfrm>
            <a:off x="55013" y="6218816"/>
            <a:ext cx="772571" cy="594560"/>
          </a:xfrm>
          <a:prstGeom prst="rect">
            <a:avLst/>
          </a:prstGeom>
        </p:spPr>
      </p:pic>
      <p:sp>
        <p:nvSpPr>
          <p:cNvPr id="8"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9"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1"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
        <p:nvSpPr>
          <p:cNvPr id="12" name="Rectangle 2"/>
          <p:cNvSpPr>
            <a:spLocks noChangeArrowheads="1"/>
          </p:cNvSpPr>
          <p:nvPr/>
        </p:nvSpPr>
        <p:spPr bwMode="auto">
          <a:xfrm>
            <a:off x="21331" y="332656"/>
            <a:ext cx="9144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2400" b="1" dirty="0" err="1" smtClean="0">
                <a:solidFill>
                  <a:srgbClr val="A50021"/>
                </a:solidFill>
              </a:rPr>
              <a:t>მიკროელიმინაცია</a:t>
            </a:r>
            <a:r>
              <a:rPr lang="ka-GE" altLang="en-US" sz="2400" b="1" dirty="0" smtClean="0">
                <a:solidFill>
                  <a:srgbClr val="A50021"/>
                </a:solidFill>
              </a:rPr>
              <a:t> სპეციფიკურ რისკის ჯგუფებში</a:t>
            </a:r>
            <a:endParaRPr lang="ka-GE" altLang="en-US" sz="2400" b="1" dirty="0">
              <a:solidFill>
                <a:srgbClr val="A50021"/>
              </a:solidFill>
            </a:endParaRPr>
          </a:p>
          <a:p>
            <a:pPr algn="ctr" eaLnBrk="1" hangingPunct="1">
              <a:spcBef>
                <a:spcPct val="0"/>
              </a:spcBef>
              <a:buFontTx/>
              <a:buNone/>
            </a:pPr>
            <a:endParaRPr lang="ka-GE" altLang="en-US" sz="1000" b="1" dirty="0">
              <a:solidFill>
                <a:srgbClr val="A50021"/>
              </a:solidFill>
            </a:endParaRPr>
          </a:p>
        </p:txBody>
      </p:sp>
    </p:spTree>
    <p:extLst>
      <p:ext uri="{BB962C8B-B14F-4D97-AF65-F5344CB8AC3E}">
        <p14:creationId xmlns:p14="http://schemas.microsoft.com/office/powerpoint/2010/main" val="104707041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7" name="Rectangle 2"/>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16388" name="Rectangle 3"/>
          <p:cNvSpPr>
            <a:spLocks noChangeArrowheads="1"/>
          </p:cNvSpPr>
          <p:nvPr/>
        </p:nvSpPr>
        <p:spPr bwMode="auto">
          <a:xfrm>
            <a:off x="1258888" y="6237288"/>
            <a:ext cx="46085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ka-GE" altLang="en-US" sz="1400" b="1">
                <a:solidFill>
                  <a:srgbClr val="FFFFFF"/>
                </a:solidFill>
              </a:rPr>
              <a:t>დაავადებათა კონტროლისა და საზოგადოებრივი ჯანმრთელობის ეროვნული ცენტრი</a:t>
            </a:r>
            <a:endParaRPr lang="ru-RU" altLang="en-US" sz="1400" b="1">
              <a:solidFill>
                <a:srgbClr val="FFFFFF"/>
              </a:solidFill>
            </a:endParaRPr>
          </a:p>
        </p:txBody>
      </p:sp>
      <p:pic>
        <p:nvPicPr>
          <p:cNvPr id="16389" name="Picture 1030"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6165850"/>
            <a:ext cx="90011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 Box 5"/>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rgbClr val="FFFFFF"/>
                </a:solidFill>
              </a:rPr>
              <a:t>www.ncdc.ge</a:t>
            </a:r>
            <a:endParaRPr lang="ru-RU" altLang="en-US" sz="1800">
              <a:solidFill>
                <a:srgbClr val="FFFFFF"/>
              </a:solidFill>
            </a:endParaRPr>
          </a:p>
        </p:txBody>
      </p:sp>
      <p:sp>
        <p:nvSpPr>
          <p:cNvPr id="16391" name="Rectangle 2"/>
          <p:cNvSpPr>
            <a:spLocks noChangeArrowheads="1"/>
          </p:cNvSpPr>
          <p:nvPr/>
        </p:nvSpPr>
        <p:spPr bwMode="auto">
          <a:xfrm>
            <a:off x="16480" y="116632"/>
            <a:ext cx="9144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2400" b="1" dirty="0">
                <a:solidFill>
                  <a:srgbClr val="A50021"/>
                </a:solidFill>
              </a:rPr>
              <a:t>გადამდებ დაავადებებზე </a:t>
            </a:r>
            <a:r>
              <a:rPr lang="en-US" altLang="en-US" sz="2400" b="1" dirty="0">
                <a:solidFill>
                  <a:srgbClr val="A50021"/>
                </a:solidFill>
              </a:rPr>
              <a:t> </a:t>
            </a:r>
            <a:r>
              <a:rPr lang="ka-GE" altLang="en-US" sz="2400" b="1" dirty="0">
                <a:solidFill>
                  <a:srgbClr val="A50021"/>
                </a:solidFill>
              </a:rPr>
              <a:t>ეპიდზედამხედველობა</a:t>
            </a:r>
            <a:r>
              <a:rPr lang="en-US" altLang="en-US" sz="2400" b="1" dirty="0">
                <a:solidFill>
                  <a:srgbClr val="A50021"/>
                </a:solidFill>
              </a:rPr>
              <a:t> </a:t>
            </a:r>
            <a:r>
              <a:rPr lang="en-US" altLang="en-US" sz="2400" b="1" dirty="0" smtClean="0">
                <a:solidFill>
                  <a:srgbClr val="A50021"/>
                </a:solidFill>
              </a:rPr>
              <a:t> </a:t>
            </a:r>
            <a:endParaRPr lang="ka-GE" altLang="en-US" sz="2400" b="1" dirty="0">
              <a:solidFill>
                <a:srgbClr val="A50021"/>
              </a:solidFill>
            </a:endParaRPr>
          </a:p>
          <a:p>
            <a:pPr algn="ctr" eaLnBrk="1" hangingPunct="1">
              <a:spcBef>
                <a:spcPct val="0"/>
              </a:spcBef>
              <a:buFontTx/>
              <a:buNone/>
            </a:pPr>
            <a:endParaRPr lang="ka-GE" altLang="en-US" sz="1000" b="1" dirty="0">
              <a:solidFill>
                <a:srgbClr val="A50021"/>
              </a:solidFill>
            </a:endParaRPr>
          </a:p>
        </p:txBody>
      </p:sp>
      <p:sp>
        <p:nvSpPr>
          <p:cNvPr id="16392" name="Rectangle 3"/>
          <p:cNvSpPr>
            <a:spLocks noChangeArrowheads="1"/>
          </p:cNvSpPr>
          <p:nvPr/>
        </p:nvSpPr>
        <p:spPr bwMode="auto">
          <a:xfrm>
            <a:off x="3203848" y="3068960"/>
            <a:ext cx="871378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pPr>
            <a:endParaRPr lang="ka-GE" altLang="en-US" sz="1800" b="1">
              <a:solidFill>
                <a:srgbClr val="003366"/>
              </a:solidFill>
            </a:endParaRPr>
          </a:p>
          <a:p>
            <a:pPr eaLnBrk="1" hangingPunct="1">
              <a:spcBef>
                <a:spcPct val="0"/>
              </a:spcBef>
              <a:buFontTx/>
              <a:buNone/>
            </a:pPr>
            <a:endParaRPr lang="ka-GE" altLang="en-US" sz="1800" b="1">
              <a:solidFill>
                <a:srgbClr val="003366"/>
              </a:solidFill>
            </a:endParaRPr>
          </a:p>
          <a:p>
            <a:pPr lvl="1" eaLnBrk="1" hangingPunct="1">
              <a:spcBef>
                <a:spcPct val="0"/>
              </a:spcBef>
              <a:buFont typeface="Wingdings" panose="05000000000000000000" pitchFamily="2" charset="2"/>
              <a:buNone/>
            </a:pPr>
            <a:r>
              <a:rPr lang="ka-GE" altLang="en-US" sz="1800" b="1">
                <a:solidFill>
                  <a:srgbClr val="003366"/>
                </a:solidFill>
              </a:rPr>
              <a:t>  </a:t>
            </a:r>
            <a:endParaRPr lang="ru-RU" altLang="en-US" sz="1800" b="1">
              <a:solidFill>
                <a:srgbClr val="003366"/>
              </a:solidFill>
            </a:endParaRPr>
          </a:p>
        </p:txBody>
      </p:sp>
      <p:sp>
        <p:nvSpPr>
          <p:cNvPr id="11" name="Rectangle 2"/>
          <p:cNvSpPr>
            <a:spLocks noChangeArrowheads="1"/>
          </p:cNvSpPr>
          <p:nvPr/>
        </p:nvSpPr>
        <p:spPr bwMode="auto">
          <a:xfrm>
            <a:off x="312219" y="90294"/>
            <a:ext cx="8795070"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1500" b="1" dirty="0">
                <a:solidFill>
                  <a:srgbClr val="A50021"/>
                </a:solidFill>
              </a:rPr>
              <a:t> </a:t>
            </a:r>
          </a:p>
          <a:p>
            <a:pPr algn="ctr" eaLnBrk="1" hangingPunct="1">
              <a:spcBef>
                <a:spcPct val="0"/>
              </a:spcBef>
              <a:buFontTx/>
              <a:buNone/>
            </a:pPr>
            <a:endParaRPr lang="ka-GE" altLang="en-US" sz="1500" b="1" dirty="0">
              <a:solidFill>
                <a:srgbClr val="A50021"/>
              </a:solidFill>
            </a:endParaRPr>
          </a:p>
          <a:p>
            <a:pPr algn="just" eaLnBrk="1" hangingPunct="1">
              <a:spcBef>
                <a:spcPct val="0"/>
              </a:spcBef>
              <a:buFontTx/>
              <a:buNone/>
            </a:pPr>
            <a:endParaRPr lang="ka-GE" altLang="en-US" sz="1500" b="1" dirty="0">
              <a:solidFill>
                <a:srgbClr val="003366"/>
              </a:solidFill>
            </a:endParaRPr>
          </a:p>
          <a:p>
            <a:pPr algn="just" eaLnBrk="1" hangingPunct="1">
              <a:spcBef>
                <a:spcPct val="0"/>
              </a:spcBef>
              <a:buFontTx/>
              <a:buNone/>
            </a:pPr>
            <a:r>
              <a:rPr lang="en-US" sz="1600" b="1" dirty="0">
                <a:solidFill>
                  <a:srgbClr val="C00000"/>
                </a:solidFill>
              </a:rPr>
              <a:t>C </a:t>
            </a:r>
            <a:r>
              <a:rPr lang="ka-GE" sz="1600" b="1" dirty="0" smtClean="0">
                <a:solidFill>
                  <a:srgbClr val="C00000"/>
                </a:solidFill>
              </a:rPr>
              <a:t>ჰეპატიტი: </a:t>
            </a:r>
            <a:endParaRPr lang="ka-GE" altLang="en-US" sz="1600" b="1" dirty="0">
              <a:solidFill>
                <a:srgbClr val="C00000"/>
              </a:solidFill>
            </a:endParaRPr>
          </a:p>
          <a:p>
            <a:pPr algn="just" eaLnBrk="1" hangingPunct="1">
              <a:spcBef>
                <a:spcPct val="0"/>
              </a:spcBef>
              <a:buFontTx/>
              <a:buNone/>
            </a:pPr>
            <a:endParaRPr lang="ka-GE" altLang="en-US" sz="1500" b="1" dirty="0" smtClean="0">
              <a:solidFill>
                <a:srgbClr val="C00000"/>
              </a:solidFill>
            </a:endParaRPr>
          </a:p>
          <a:p>
            <a:pPr algn="just" eaLnBrk="1" hangingPunct="1">
              <a:spcBef>
                <a:spcPct val="0"/>
              </a:spcBef>
              <a:buFontTx/>
              <a:buNone/>
            </a:pPr>
            <a:endParaRPr lang="en-US" altLang="en-US" sz="1500" b="1" dirty="0">
              <a:solidFill>
                <a:srgbClr val="C00000"/>
              </a:solidFill>
            </a:endParaRPr>
          </a:p>
        </p:txBody>
      </p:sp>
      <p:sp>
        <p:nvSpPr>
          <p:cNvPr id="13" name="Rectangle 2"/>
          <p:cNvSpPr>
            <a:spLocks noChangeArrowheads="1"/>
          </p:cNvSpPr>
          <p:nvPr/>
        </p:nvSpPr>
        <p:spPr bwMode="auto">
          <a:xfrm>
            <a:off x="351562" y="1787427"/>
            <a:ext cx="8429691" cy="3342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285750" indent="-285750"/>
            <a:r>
              <a:rPr lang="en-US" sz="1600" b="1" dirty="0" err="1" smtClean="0">
                <a:solidFill>
                  <a:srgbClr val="003366"/>
                </a:solidFill>
              </a:rPr>
              <a:t>შეიქმნა</a:t>
            </a:r>
            <a:r>
              <a:rPr lang="en-US" sz="1600" b="1" dirty="0" smtClean="0">
                <a:solidFill>
                  <a:srgbClr val="003366"/>
                </a:solidFill>
              </a:rPr>
              <a:t> </a:t>
            </a:r>
            <a:r>
              <a:rPr lang="en-US" sz="1600" b="1" dirty="0">
                <a:solidFill>
                  <a:srgbClr val="003366"/>
                </a:solidFill>
              </a:rPr>
              <a:t>და </a:t>
            </a:r>
            <a:r>
              <a:rPr lang="en-US" sz="1600" b="1" dirty="0" err="1">
                <a:solidFill>
                  <a:srgbClr val="003366"/>
                </a:solidFill>
              </a:rPr>
              <a:t>დაინერგა</a:t>
            </a:r>
            <a:r>
              <a:rPr lang="en-US" sz="1600" b="1" dirty="0">
                <a:solidFill>
                  <a:srgbClr val="003366"/>
                </a:solidFill>
              </a:rPr>
              <a:t> C </a:t>
            </a:r>
            <a:r>
              <a:rPr lang="en-US" sz="1600" b="1" dirty="0" err="1">
                <a:solidFill>
                  <a:srgbClr val="003366"/>
                </a:solidFill>
              </a:rPr>
              <a:t>ჰეპატიტის</a:t>
            </a:r>
            <a:r>
              <a:rPr lang="en-US" sz="1600" b="1" dirty="0">
                <a:solidFill>
                  <a:srgbClr val="003366"/>
                </a:solidFill>
              </a:rPr>
              <a:t>  </a:t>
            </a:r>
            <a:r>
              <a:rPr lang="en-US" sz="1600" b="1" dirty="0" err="1">
                <a:solidFill>
                  <a:srgbClr val="003366"/>
                </a:solidFill>
              </a:rPr>
              <a:t>სკრინინგის</a:t>
            </a:r>
            <a:r>
              <a:rPr lang="en-US" sz="1600" b="1" dirty="0">
                <a:solidFill>
                  <a:srgbClr val="003366"/>
                </a:solidFill>
              </a:rPr>
              <a:t> </a:t>
            </a:r>
            <a:r>
              <a:rPr lang="en-US" sz="1600" b="1" dirty="0" err="1">
                <a:solidFill>
                  <a:srgbClr val="003366"/>
                </a:solidFill>
              </a:rPr>
              <a:t>ელექტრონული</a:t>
            </a:r>
            <a:r>
              <a:rPr lang="en-US" sz="1600" b="1" dirty="0">
                <a:solidFill>
                  <a:srgbClr val="003366"/>
                </a:solidFill>
              </a:rPr>
              <a:t> </a:t>
            </a:r>
            <a:r>
              <a:rPr lang="en-US" sz="1600" b="1" dirty="0" err="1" smtClean="0">
                <a:solidFill>
                  <a:srgbClr val="003366"/>
                </a:solidFill>
              </a:rPr>
              <a:t>მოდული</a:t>
            </a:r>
            <a:endParaRPr lang="ka-GE" altLang="zh-CN" sz="1600" b="1" dirty="0" smtClean="0">
              <a:solidFill>
                <a:srgbClr val="003366"/>
              </a:solidFill>
              <a:ea typeface="SimSun" panose="02010600030101010101" pitchFamily="2" charset="-122"/>
              <a:cs typeface="Sylfaen" panose="010A0502050306030303" pitchFamily="18" charset="0"/>
            </a:endParaRPr>
          </a:p>
          <a:p>
            <a:pPr marL="285750" lvl="0" indent="-285750"/>
            <a:endParaRPr lang="ka-GE" altLang="zh-CN" sz="1600" b="1" dirty="0">
              <a:solidFill>
                <a:srgbClr val="003366"/>
              </a:solidFill>
              <a:ea typeface="SimSun" panose="02010600030101010101" pitchFamily="2" charset="-122"/>
            </a:endParaRPr>
          </a:p>
          <a:p>
            <a:pPr marL="285750" lvl="0" indent="-285750"/>
            <a:r>
              <a:rPr lang="ka-GE" altLang="zh-CN" sz="1600" b="1" dirty="0" smtClean="0">
                <a:solidFill>
                  <a:srgbClr val="003366"/>
                </a:solidFill>
                <a:ea typeface="SimSun" panose="02010600030101010101" pitchFamily="2" charset="-122"/>
              </a:rPr>
              <a:t>წარმატებთ </a:t>
            </a:r>
            <a:r>
              <a:rPr lang="ka-GE" altLang="zh-CN" sz="1600" b="1" dirty="0">
                <a:solidFill>
                  <a:srgbClr val="003366"/>
                </a:solidFill>
                <a:ea typeface="SimSun" panose="02010600030101010101" pitchFamily="2" charset="-122"/>
              </a:rPr>
              <a:t>განხორციელდა </a:t>
            </a:r>
            <a:r>
              <a:rPr lang="en-US" altLang="zh-CN" sz="1600" b="1" dirty="0">
                <a:solidFill>
                  <a:srgbClr val="003366"/>
                </a:solidFill>
                <a:ea typeface="SimSun" panose="02010600030101010101" pitchFamily="2" charset="-122"/>
              </a:rPr>
              <a:t>C </a:t>
            </a:r>
            <a:r>
              <a:rPr lang="ka-GE" altLang="zh-CN" sz="1600" b="1" dirty="0">
                <a:solidFill>
                  <a:srgbClr val="003366"/>
                </a:solidFill>
                <a:ea typeface="SimSun" panose="02010600030101010101" pitchFamily="2" charset="-122"/>
              </a:rPr>
              <a:t>ჰეპატიტის </a:t>
            </a:r>
            <a:r>
              <a:rPr lang="ka-GE" altLang="zh-CN" sz="1600" b="1" dirty="0" err="1">
                <a:solidFill>
                  <a:srgbClr val="003366"/>
                </a:solidFill>
                <a:ea typeface="SimSun" panose="02010600030101010101" pitchFamily="2" charset="-122"/>
              </a:rPr>
              <a:t>ელიმინაციის</a:t>
            </a:r>
            <a:r>
              <a:rPr lang="ka-GE" altLang="zh-CN" sz="1600" b="1" dirty="0">
                <a:solidFill>
                  <a:srgbClr val="003366"/>
                </a:solidFill>
                <a:ea typeface="SimSun" panose="02010600030101010101" pitchFamily="2" charset="-122"/>
              </a:rPr>
              <a:t> სახელმწიფო პროგრამაში ჩართული ბენეფიციარების პირველადი </a:t>
            </a:r>
            <a:r>
              <a:rPr lang="ka-GE" altLang="zh-CN" sz="1600" b="1" dirty="0" err="1">
                <a:solidFill>
                  <a:srgbClr val="003366"/>
                </a:solidFill>
                <a:ea typeface="SimSun" panose="02010600030101010101" pitchFamily="2" charset="-122"/>
              </a:rPr>
              <a:t>კონფირმაციული</a:t>
            </a:r>
            <a:r>
              <a:rPr lang="ka-GE" altLang="zh-CN" sz="1600" b="1" dirty="0">
                <a:solidFill>
                  <a:srgbClr val="003366"/>
                </a:solidFill>
                <a:ea typeface="SimSun" panose="02010600030101010101" pitchFamily="2" charset="-122"/>
              </a:rPr>
              <a:t> ტესტირება </a:t>
            </a:r>
            <a:r>
              <a:rPr lang="en-US" altLang="zh-CN" sz="1600" b="1" dirty="0" err="1">
                <a:solidFill>
                  <a:srgbClr val="003366"/>
                </a:solidFill>
                <a:ea typeface="SimSun" panose="02010600030101010101" pitchFamily="2" charset="-122"/>
              </a:rPr>
              <a:t>HCVcoreAg</a:t>
            </a:r>
            <a:r>
              <a:rPr lang="en-US" altLang="zh-CN" sz="1600" b="1" dirty="0">
                <a:solidFill>
                  <a:srgbClr val="003366"/>
                </a:solidFill>
                <a:ea typeface="SimSun" panose="02010600030101010101" pitchFamily="2" charset="-122"/>
              </a:rPr>
              <a:t> </a:t>
            </a:r>
            <a:r>
              <a:rPr lang="ka-GE" altLang="zh-CN" sz="1600" b="1" dirty="0">
                <a:solidFill>
                  <a:srgbClr val="003366"/>
                </a:solidFill>
                <a:ea typeface="SimSun" panose="02010600030101010101" pitchFamily="2" charset="-122"/>
              </a:rPr>
              <a:t>ტესტის </a:t>
            </a:r>
            <a:r>
              <a:rPr lang="ka-GE" altLang="zh-CN" sz="1600" b="1" dirty="0" smtClean="0">
                <a:solidFill>
                  <a:srgbClr val="003366"/>
                </a:solidFill>
                <a:ea typeface="SimSun" panose="02010600030101010101" pitchFamily="2" charset="-122"/>
              </a:rPr>
              <a:t>საშუალებით</a:t>
            </a:r>
          </a:p>
          <a:p>
            <a:pPr marL="285750" lvl="0" indent="-285750"/>
            <a:endParaRPr lang="ka-GE" altLang="zh-CN" sz="1600" b="1" dirty="0">
              <a:solidFill>
                <a:srgbClr val="003366"/>
              </a:solidFill>
              <a:ea typeface="SimSun" panose="02010600030101010101" pitchFamily="2" charset="-122"/>
            </a:endParaRPr>
          </a:p>
          <a:p>
            <a:pPr marL="285750" lvl="0" indent="-285750"/>
            <a:r>
              <a:rPr lang="en-US" altLang="zh-CN" sz="1600" b="1" dirty="0" smtClean="0">
                <a:solidFill>
                  <a:srgbClr val="003366"/>
                </a:solidFill>
                <a:ea typeface="SimSun" panose="02010600030101010101" pitchFamily="2" charset="-122"/>
              </a:rPr>
              <a:t>GHOST </a:t>
            </a:r>
            <a:r>
              <a:rPr lang="ka-GE" altLang="zh-CN" sz="1600" b="1" dirty="0">
                <a:solidFill>
                  <a:srgbClr val="003366"/>
                </a:solidFill>
                <a:ea typeface="SimSun" panose="02010600030101010101" pitchFamily="2" charset="-122"/>
              </a:rPr>
              <a:t>ტექნოლოგიის გამოყენებით მიღებულ იქნა პირველი შედეგები, რომლებიც გამოყენებულ იქნება </a:t>
            </a:r>
            <a:r>
              <a:rPr lang="en-US" altLang="zh-CN" sz="1600" b="1" dirty="0">
                <a:solidFill>
                  <a:srgbClr val="003366"/>
                </a:solidFill>
                <a:ea typeface="SimSun" panose="02010600030101010101" pitchFamily="2" charset="-122"/>
              </a:rPr>
              <a:t>C </a:t>
            </a:r>
            <a:r>
              <a:rPr lang="ka-GE" altLang="zh-CN" sz="1600" b="1" dirty="0">
                <a:solidFill>
                  <a:srgbClr val="003366"/>
                </a:solidFill>
                <a:ea typeface="SimSun" panose="02010600030101010101" pitchFamily="2" charset="-122"/>
              </a:rPr>
              <a:t>ჰეპატიტის  </a:t>
            </a:r>
            <a:r>
              <a:rPr lang="ka-GE" altLang="zh-CN" sz="1600" b="1" dirty="0" err="1" smtClean="0">
                <a:solidFill>
                  <a:srgbClr val="003366"/>
                </a:solidFill>
                <a:ea typeface="SimSun" panose="02010600030101010101" pitchFamily="2" charset="-122"/>
              </a:rPr>
              <a:t>ეპიდზედამხედველობაში</a:t>
            </a:r>
            <a:endParaRPr lang="ka-GE" altLang="zh-CN" sz="1600" b="1" dirty="0" smtClean="0">
              <a:solidFill>
                <a:srgbClr val="003366"/>
              </a:solidFill>
              <a:ea typeface="SimSun" panose="02010600030101010101" pitchFamily="2" charset="-122"/>
            </a:endParaRPr>
          </a:p>
          <a:p>
            <a:pPr marL="285750" lvl="0" indent="-285750"/>
            <a:endParaRPr lang="ka-GE" altLang="zh-CN" sz="1600" b="1" dirty="0">
              <a:solidFill>
                <a:srgbClr val="003366"/>
              </a:solidFill>
              <a:ea typeface="SimSun" panose="02010600030101010101" pitchFamily="2" charset="-122"/>
            </a:endParaRPr>
          </a:p>
          <a:p>
            <a:pPr marL="285750" lvl="0" indent="-285750"/>
            <a:r>
              <a:rPr lang="ka-GE" altLang="zh-CN" sz="1600" b="1" dirty="0" smtClean="0">
                <a:solidFill>
                  <a:srgbClr val="003366"/>
                </a:solidFill>
                <a:ea typeface="SimSun" panose="02010600030101010101" pitchFamily="2" charset="-122"/>
              </a:rPr>
              <a:t> </a:t>
            </a:r>
            <a:r>
              <a:rPr lang="ka-GE" sz="1600" b="1" dirty="0" smtClean="0">
                <a:solidFill>
                  <a:srgbClr val="003366"/>
                </a:solidFill>
              </a:rPr>
              <a:t>შეიქმნა </a:t>
            </a:r>
            <a:r>
              <a:rPr lang="ka-GE" sz="1600" b="1" dirty="0">
                <a:solidFill>
                  <a:srgbClr val="003366"/>
                </a:solidFill>
              </a:rPr>
              <a:t>საქართველოში </a:t>
            </a:r>
            <a:r>
              <a:rPr lang="en-US" sz="1600" b="1" dirty="0">
                <a:solidFill>
                  <a:srgbClr val="003366"/>
                </a:solidFill>
              </a:rPr>
              <a:t>C </a:t>
            </a:r>
            <a:r>
              <a:rPr lang="ka-GE" sz="1600" b="1" dirty="0">
                <a:solidFill>
                  <a:srgbClr val="003366"/>
                </a:solidFill>
              </a:rPr>
              <a:t>ჰეპატიტის </a:t>
            </a:r>
            <a:r>
              <a:rPr lang="ka-GE" sz="1600" b="1" dirty="0" err="1">
                <a:solidFill>
                  <a:srgbClr val="003366"/>
                </a:solidFill>
              </a:rPr>
              <a:t>ელიმინაციის</a:t>
            </a:r>
            <a:r>
              <a:rPr lang="ka-GE" sz="1600" b="1" dirty="0">
                <a:solidFill>
                  <a:srgbClr val="003366"/>
                </a:solidFill>
              </a:rPr>
              <a:t> პროგრამის ფარგლებში შეგროვებული ნიმუშების არქივის - ბიო-ბანკი</a:t>
            </a:r>
            <a:endParaRPr lang="en-US" sz="1600" b="1" dirty="0">
              <a:solidFill>
                <a:srgbClr val="003366"/>
              </a:solidFill>
            </a:endParaRPr>
          </a:p>
          <a:p>
            <a:pPr algn="just" eaLnBrk="1" hangingPunct="1">
              <a:spcBef>
                <a:spcPct val="0"/>
              </a:spcBef>
              <a:buNone/>
            </a:pPr>
            <a:r>
              <a:rPr lang="ka-GE" altLang="en-US" sz="1600" b="1" dirty="0" smtClean="0">
                <a:solidFill>
                  <a:srgbClr val="003366"/>
                </a:solidFill>
              </a:rPr>
              <a:t> </a:t>
            </a:r>
            <a:endParaRPr lang="ka-GE" altLang="en-US" sz="1600" b="1" dirty="0">
              <a:solidFill>
                <a:srgbClr val="003366"/>
              </a:solidFill>
            </a:endParaRPr>
          </a:p>
        </p:txBody>
      </p:sp>
      <p:sp>
        <p:nvSpPr>
          <p:cNvPr id="12"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4"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5"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6" name="Picture 15"/>
          <p:cNvPicPr>
            <a:picLocks noChangeAspect="1"/>
          </p:cNvPicPr>
          <p:nvPr/>
        </p:nvPicPr>
        <p:blipFill>
          <a:blip r:embed="rId4"/>
          <a:stretch>
            <a:fillRect/>
          </a:stretch>
        </p:blipFill>
        <p:spPr>
          <a:xfrm>
            <a:off x="55013" y="6218816"/>
            <a:ext cx="772571" cy="594560"/>
          </a:xfrm>
          <a:prstGeom prst="rect">
            <a:avLst/>
          </a:prstGeom>
        </p:spPr>
      </p:pic>
      <p:sp>
        <p:nvSpPr>
          <p:cNvPr id="17"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20"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138841112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4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0756" y="176062"/>
            <a:ext cx="1804988" cy="1420813"/>
          </a:xfrm>
          <a:prstGeom prst="rect">
            <a:avLst/>
          </a:prstGeom>
          <a:noFill/>
          <a:extLst>
            <a:ext uri="{909E8E84-426E-40DD-AFC4-6F175D3DCCD1}">
              <a14:hiddenFill xmlns:a14="http://schemas.microsoft.com/office/drawing/2010/main">
                <a:solidFill>
                  <a:srgbClr val="FFFFFF"/>
                </a:solidFill>
              </a14:hiddenFill>
            </a:ext>
          </a:extLst>
        </p:spPr>
      </p:pic>
      <p:sp>
        <p:nvSpPr>
          <p:cNvPr id="16387" name="Rectangle 2"/>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16388" name="Rectangle 3"/>
          <p:cNvSpPr>
            <a:spLocks noChangeArrowheads="1"/>
          </p:cNvSpPr>
          <p:nvPr/>
        </p:nvSpPr>
        <p:spPr bwMode="auto">
          <a:xfrm>
            <a:off x="1258888" y="6237288"/>
            <a:ext cx="46085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ka-GE" altLang="en-US" sz="1400" b="1">
                <a:solidFill>
                  <a:srgbClr val="FFFFFF"/>
                </a:solidFill>
              </a:rPr>
              <a:t>დაავადებათა კონტროლისა და საზოგადოებრივი ჯანმრთელობის ეროვნული ცენტრი</a:t>
            </a:r>
            <a:endParaRPr lang="ru-RU" altLang="en-US" sz="1400" b="1">
              <a:solidFill>
                <a:srgbClr val="FFFFFF"/>
              </a:solidFill>
            </a:endParaRPr>
          </a:p>
        </p:txBody>
      </p:sp>
      <p:pic>
        <p:nvPicPr>
          <p:cNvPr id="16389" name="Picture 1030"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6165850"/>
            <a:ext cx="90011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 Box 5"/>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rgbClr val="FFFFFF"/>
                </a:solidFill>
              </a:rPr>
              <a:t>www.ncdc.ge</a:t>
            </a:r>
            <a:endParaRPr lang="ru-RU" altLang="en-US" sz="1800">
              <a:solidFill>
                <a:srgbClr val="FFFFFF"/>
              </a:solidFill>
            </a:endParaRPr>
          </a:p>
        </p:txBody>
      </p:sp>
      <p:sp>
        <p:nvSpPr>
          <p:cNvPr id="16391" name="Rectangle 2"/>
          <p:cNvSpPr>
            <a:spLocks noChangeArrowheads="1"/>
          </p:cNvSpPr>
          <p:nvPr/>
        </p:nvSpPr>
        <p:spPr bwMode="auto">
          <a:xfrm>
            <a:off x="-751442" y="-24578"/>
            <a:ext cx="9144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2400" b="1" dirty="0">
                <a:solidFill>
                  <a:srgbClr val="A50021"/>
                </a:solidFill>
              </a:rPr>
              <a:t>გადამდებ დაავადებებზე </a:t>
            </a:r>
            <a:r>
              <a:rPr lang="en-US" altLang="en-US" sz="2400" b="1" dirty="0">
                <a:solidFill>
                  <a:srgbClr val="A50021"/>
                </a:solidFill>
              </a:rPr>
              <a:t> </a:t>
            </a:r>
            <a:r>
              <a:rPr lang="ka-GE" altLang="en-US" sz="2400" b="1" dirty="0">
                <a:solidFill>
                  <a:srgbClr val="A50021"/>
                </a:solidFill>
              </a:rPr>
              <a:t>ეპიდზედამხედველობა</a:t>
            </a:r>
            <a:r>
              <a:rPr lang="en-US" altLang="en-US" sz="2400" b="1" dirty="0">
                <a:solidFill>
                  <a:srgbClr val="A50021"/>
                </a:solidFill>
              </a:rPr>
              <a:t> </a:t>
            </a:r>
            <a:r>
              <a:rPr lang="en-US" altLang="en-US" sz="2400" b="1" dirty="0" smtClean="0">
                <a:solidFill>
                  <a:srgbClr val="A50021"/>
                </a:solidFill>
              </a:rPr>
              <a:t> </a:t>
            </a:r>
            <a:endParaRPr lang="ka-GE" altLang="en-US" sz="2400" b="1" dirty="0">
              <a:solidFill>
                <a:srgbClr val="A50021"/>
              </a:solidFill>
            </a:endParaRPr>
          </a:p>
          <a:p>
            <a:pPr algn="ctr" eaLnBrk="1" hangingPunct="1">
              <a:spcBef>
                <a:spcPct val="0"/>
              </a:spcBef>
              <a:buFontTx/>
              <a:buNone/>
            </a:pPr>
            <a:endParaRPr lang="ka-GE" altLang="en-US" sz="1000" b="1" dirty="0">
              <a:solidFill>
                <a:srgbClr val="A50021"/>
              </a:solidFill>
            </a:endParaRPr>
          </a:p>
        </p:txBody>
      </p:sp>
      <p:sp>
        <p:nvSpPr>
          <p:cNvPr id="16392" name="Rectangle 3"/>
          <p:cNvSpPr>
            <a:spLocks noChangeArrowheads="1"/>
          </p:cNvSpPr>
          <p:nvPr/>
        </p:nvSpPr>
        <p:spPr bwMode="auto">
          <a:xfrm>
            <a:off x="3203848" y="3068960"/>
            <a:ext cx="871378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pPr>
            <a:endParaRPr lang="ka-GE" altLang="en-US" sz="1800" b="1">
              <a:solidFill>
                <a:srgbClr val="003366"/>
              </a:solidFill>
            </a:endParaRPr>
          </a:p>
          <a:p>
            <a:pPr eaLnBrk="1" hangingPunct="1">
              <a:spcBef>
                <a:spcPct val="0"/>
              </a:spcBef>
              <a:buFontTx/>
              <a:buNone/>
            </a:pPr>
            <a:endParaRPr lang="ka-GE" altLang="en-US" sz="1800" b="1">
              <a:solidFill>
                <a:srgbClr val="003366"/>
              </a:solidFill>
            </a:endParaRPr>
          </a:p>
          <a:p>
            <a:pPr lvl="1" eaLnBrk="1" hangingPunct="1">
              <a:spcBef>
                <a:spcPct val="0"/>
              </a:spcBef>
              <a:buFont typeface="Wingdings" panose="05000000000000000000" pitchFamily="2" charset="2"/>
              <a:buNone/>
            </a:pPr>
            <a:r>
              <a:rPr lang="ka-GE" altLang="en-US" sz="1800" b="1">
                <a:solidFill>
                  <a:srgbClr val="003366"/>
                </a:solidFill>
              </a:rPr>
              <a:t>  </a:t>
            </a:r>
            <a:endParaRPr lang="ru-RU" altLang="en-US" sz="1800" b="1">
              <a:solidFill>
                <a:srgbClr val="003366"/>
              </a:solidFill>
            </a:endParaRPr>
          </a:p>
        </p:txBody>
      </p:sp>
      <p:sp>
        <p:nvSpPr>
          <p:cNvPr id="11" name="Rectangle 2"/>
          <p:cNvSpPr>
            <a:spLocks noChangeArrowheads="1"/>
          </p:cNvSpPr>
          <p:nvPr/>
        </p:nvSpPr>
        <p:spPr bwMode="auto">
          <a:xfrm>
            <a:off x="312219" y="213404"/>
            <a:ext cx="879507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1500" b="1" dirty="0">
                <a:solidFill>
                  <a:srgbClr val="A50021"/>
                </a:solidFill>
              </a:rPr>
              <a:t> </a:t>
            </a:r>
          </a:p>
          <a:p>
            <a:pPr algn="ctr" eaLnBrk="1" hangingPunct="1">
              <a:spcBef>
                <a:spcPct val="0"/>
              </a:spcBef>
              <a:buFontTx/>
              <a:buNone/>
            </a:pPr>
            <a:endParaRPr lang="ka-GE" altLang="en-US" sz="1500" b="1" dirty="0">
              <a:solidFill>
                <a:srgbClr val="A50021"/>
              </a:solidFill>
            </a:endParaRPr>
          </a:p>
          <a:p>
            <a:pPr algn="just" eaLnBrk="1" hangingPunct="1">
              <a:spcBef>
                <a:spcPct val="0"/>
              </a:spcBef>
              <a:buFontTx/>
              <a:buNone/>
            </a:pPr>
            <a:endParaRPr lang="ka-GE" altLang="en-US" sz="1500" b="1" dirty="0">
              <a:solidFill>
                <a:srgbClr val="003366"/>
              </a:solidFill>
            </a:endParaRPr>
          </a:p>
          <a:p>
            <a:pPr algn="just" eaLnBrk="1" hangingPunct="1">
              <a:spcBef>
                <a:spcPct val="0"/>
              </a:spcBef>
              <a:buFontTx/>
              <a:buNone/>
            </a:pPr>
            <a:endParaRPr lang="ka-GE" altLang="en-US" sz="1500" b="1" dirty="0" smtClean="0">
              <a:solidFill>
                <a:srgbClr val="C00000"/>
              </a:solidFill>
            </a:endParaRPr>
          </a:p>
          <a:p>
            <a:pPr algn="just" eaLnBrk="1" hangingPunct="1">
              <a:spcBef>
                <a:spcPct val="0"/>
              </a:spcBef>
              <a:buFontTx/>
              <a:buNone/>
            </a:pPr>
            <a:endParaRPr lang="en-US" altLang="en-US" sz="1500" b="1" dirty="0">
              <a:solidFill>
                <a:srgbClr val="C00000"/>
              </a:solidFill>
            </a:endParaRPr>
          </a:p>
        </p:txBody>
      </p:sp>
      <p:sp>
        <p:nvSpPr>
          <p:cNvPr id="13" name="Rectangle 2"/>
          <p:cNvSpPr>
            <a:spLocks noChangeArrowheads="1"/>
          </p:cNvSpPr>
          <p:nvPr/>
        </p:nvSpPr>
        <p:spPr bwMode="auto">
          <a:xfrm>
            <a:off x="164797" y="244338"/>
            <a:ext cx="7194093" cy="1175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285750" indent="-285750"/>
            <a:endParaRPr lang="en-US" sz="1600" b="1" dirty="0">
              <a:solidFill>
                <a:srgbClr val="003366"/>
              </a:solidFill>
            </a:endParaRPr>
          </a:p>
          <a:p>
            <a:pPr lvl="0">
              <a:buNone/>
            </a:pPr>
            <a:r>
              <a:rPr lang="en-US" altLang="zh-CN" sz="1600" b="1" dirty="0">
                <a:solidFill>
                  <a:srgbClr val="003366"/>
                </a:solidFill>
                <a:latin typeface="Calibri" panose="020F0502020204030204" pitchFamily="34" charset="0"/>
                <a:ea typeface="SimSun" panose="02010600030101010101" pitchFamily="2" charset="-122"/>
                <a:cs typeface="Calibri" panose="020F0502020204030204" pitchFamily="34" charset="0"/>
              </a:rPr>
              <a:t>C</a:t>
            </a:r>
            <a:r>
              <a:rPr lang="ru-RU" altLang="zh-CN" sz="1600" b="1" dirty="0">
                <a:solidFill>
                  <a:srgbClr val="003366"/>
                </a:solidFill>
                <a:latin typeface="Calibri" panose="020F0502020204030204" pitchFamily="34" charset="0"/>
                <a:ea typeface="SimSun" panose="02010600030101010101" pitchFamily="2" charset="-122"/>
                <a:cs typeface="Calibri" panose="020F0502020204030204" pitchFamily="34" charset="0"/>
              </a:rPr>
              <a:t> </a:t>
            </a:r>
            <a:r>
              <a:rPr lang="ru-RU" altLang="zh-CN" sz="1600" b="1" dirty="0">
                <a:solidFill>
                  <a:srgbClr val="003366"/>
                </a:solidFill>
                <a:ea typeface="SimSun" panose="02010600030101010101" pitchFamily="2" charset="-122"/>
                <a:cs typeface="Sylfaen" panose="010A0502050306030303" pitchFamily="18" charset="0"/>
              </a:rPr>
              <a:t>ჰეპატიტის</a:t>
            </a:r>
            <a:r>
              <a:rPr lang="ru-RU" altLang="zh-CN" sz="1600" b="1" dirty="0">
                <a:solidFill>
                  <a:srgbClr val="003366"/>
                </a:solidFill>
                <a:latin typeface="Calibri" panose="020F0502020204030204" pitchFamily="34" charset="0"/>
                <a:ea typeface="SimSun" panose="02010600030101010101" pitchFamily="2" charset="-122"/>
                <a:cs typeface="Calibri" panose="020F0502020204030204" pitchFamily="34" charset="0"/>
              </a:rPr>
              <a:t>, </a:t>
            </a:r>
            <a:r>
              <a:rPr lang="ru-RU" altLang="zh-CN" sz="1600" b="1" dirty="0">
                <a:solidFill>
                  <a:srgbClr val="003366"/>
                </a:solidFill>
                <a:ea typeface="SimSun" panose="02010600030101010101" pitchFamily="2" charset="-122"/>
                <a:cs typeface="Sylfaen" panose="010A0502050306030303" pitchFamily="18" charset="0"/>
              </a:rPr>
              <a:t>ტუბერკულოზისა</a:t>
            </a:r>
            <a:r>
              <a:rPr lang="ru-RU" altLang="zh-CN" sz="1600" b="1" dirty="0">
                <a:solidFill>
                  <a:srgbClr val="003366"/>
                </a:solidFill>
                <a:latin typeface="Calibri" panose="020F0502020204030204" pitchFamily="34" charset="0"/>
                <a:ea typeface="SimSun" panose="02010600030101010101" pitchFamily="2" charset="-122"/>
                <a:cs typeface="Calibri" panose="020F0502020204030204" pitchFamily="34" charset="0"/>
              </a:rPr>
              <a:t> </a:t>
            </a:r>
            <a:r>
              <a:rPr lang="ru-RU" altLang="zh-CN" sz="1600" b="1" dirty="0">
                <a:solidFill>
                  <a:srgbClr val="003366"/>
                </a:solidFill>
                <a:ea typeface="SimSun" panose="02010600030101010101" pitchFamily="2" charset="-122"/>
                <a:cs typeface="Sylfaen" panose="010A0502050306030303" pitchFamily="18" charset="0"/>
              </a:rPr>
              <a:t>და</a:t>
            </a:r>
            <a:r>
              <a:rPr lang="ru-RU" altLang="zh-CN" sz="1600" b="1" dirty="0">
                <a:solidFill>
                  <a:srgbClr val="003366"/>
                </a:solidFill>
                <a:latin typeface="Calibri" panose="020F0502020204030204" pitchFamily="34" charset="0"/>
                <a:ea typeface="SimSun" panose="02010600030101010101" pitchFamily="2" charset="-122"/>
                <a:cs typeface="Calibri" panose="020F0502020204030204" pitchFamily="34" charset="0"/>
              </a:rPr>
              <a:t> </a:t>
            </a:r>
            <a:r>
              <a:rPr lang="ru-RU" altLang="zh-CN" sz="1600" b="1" dirty="0">
                <a:solidFill>
                  <a:srgbClr val="003366"/>
                </a:solidFill>
                <a:ea typeface="SimSun" panose="02010600030101010101" pitchFamily="2" charset="-122"/>
                <a:cs typeface="Sylfaen" panose="010A0502050306030303" pitchFamily="18" charset="0"/>
              </a:rPr>
              <a:t>აივ</a:t>
            </a:r>
            <a:r>
              <a:rPr lang="ru-RU" altLang="zh-CN" sz="1600" b="1" dirty="0">
                <a:solidFill>
                  <a:srgbClr val="003366"/>
                </a:solidFill>
                <a:latin typeface="Calibri" panose="020F0502020204030204" pitchFamily="34" charset="0"/>
                <a:ea typeface="SimSun" panose="02010600030101010101" pitchFamily="2" charset="-122"/>
                <a:cs typeface="Calibri" panose="020F0502020204030204" pitchFamily="34" charset="0"/>
              </a:rPr>
              <a:t> </a:t>
            </a:r>
            <a:r>
              <a:rPr lang="ru-RU" altLang="zh-CN" sz="1600" b="1" dirty="0">
                <a:solidFill>
                  <a:srgbClr val="003366"/>
                </a:solidFill>
                <a:ea typeface="SimSun" panose="02010600030101010101" pitchFamily="2" charset="-122"/>
                <a:cs typeface="Sylfaen" panose="010A0502050306030303" pitchFamily="18" charset="0"/>
              </a:rPr>
              <a:t>ინფექციის</a:t>
            </a:r>
            <a:r>
              <a:rPr lang="ru-RU" altLang="zh-CN" sz="1600" b="1" dirty="0">
                <a:solidFill>
                  <a:srgbClr val="003366"/>
                </a:solidFill>
                <a:latin typeface="Calibri" panose="020F0502020204030204" pitchFamily="34" charset="0"/>
                <a:ea typeface="SimSun" panose="02010600030101010101" pitchFamily="2" charset="-122"/>
                <a:cs typeface="Calibri" panose="020F0502020204030204" pitchFamily="34" charset="0"/>
              </a:rPr>
              <a:t> </a:t>
            </a:r>
            <a:r>
              <a:rPr lang="ru-RU" altLang="zh-CN" sz="1600" b="1" dirty="0">
                <a:solidFill>
                  <a:srgbClr val="003366"/>
                </a:solidFill>
                <a:ea typeface="SimSun" panose="02010600030101010101" pitchFamily="2" charset="-122"/>
                <a:cs typeface="Sylfaen" panose="010A0502050306030303" pitchFamily="18" charset="0"/>
              </a:rPr>
              <a:t>გამოვლენის</a:t>
            </a:r>
            <a:r>
              <a:rPr lang="ru-RU" altLang="zh-CN" sz="1600" b="1" dirty="0">
                <a:solidFill>
                  <a:srgbClr val="003366"/>
                </a:solidFill>
                <a:latin typeface="Calibri" panose="020F0502020204030204" pitchFamily="34" charset="0"/>
                <a:ea typeface="SimSun" panose="02010600030101010101" pitchFamily="2" charset="-122"/>
                <a:cs typeface="Calibri" panose="020F0502020204030204" pitchFamily="34" charset="0"/>
              </a:rPr>
              <a:t> </a:t>
            </a:r>
            <a:r>
              <a:rPr lang="ru-RU" altLang="zh-CN" sz="1600" b="1" dirty="0">
                <a:solidFill>
                  <a:srgbClr val="003366"/>
                </a:solidFill>
                <a:ea typeface="SimSun" panose="02010600030101010101" pitchFamily="2" charset="-122"/>
                <a:cs typeface="Sylfaen" panose="010A0502050306030303" pitchFamily="18" charset="0"/>
              </a:rPr>
              <a:t>ინტეგრირება</a:t>
            </a:r>
            <a:r>
              <a:rPr lang="ru-RU" altLang="zh-CN" sz="1600" b="1" dirty="0">
                <a:solidFill>
                  <a:srgbClr val="003366"/>
                </a:solidFill>
                <a:latin typeface="Calibri" panose="020F0502020204030204" pitchFamily="34" charset="0"/>
                <a:ea typeface="SimSun" panose="02010600030101010101" pitchFamily="2" charset="-122"/>
                <a:cs typeface="Calibri" panose="020F0502020204030204" pitchFamily="34" charset="0"/>
              </a:rPr>
              <a:t> </a:t>
            </a:r>
            <a:r>
              <a:rPr lang="ru-RU" altLang="zh-CN" sz="1600" b="1" dirty="0">
                <a:solidFill>
                  <a:srgbClr val="003366"/>
                </a:solidFill>
                <a:ea typeface="SimSun" panose="02010600030101010101" pitchFamily="2" charset="-122"/>
                <a:cs typeface="Sylfaen" panose="010A0502050306030303" pitchFamily="18" charset="0"/>
              </a:rPr>
              <a:t>პირველადი</a:t>
            </a:r>
            <a:r>
              <a:rPr lang="ru-RU" altLang="zh-CN" sz="1600" b="1" dirty="0">
                <a:solidFill>
                  <a:srgbClr val="003366"/>
                </a:solidFill>
                <a:latin typeface="Calibri" panose="020F0502020204030204" pitchFamily="34" charset="0"/>
                <a:ea typeface="SimSun" panose="02010600030101010101" pitchFamily="2" charset="-122"/>
                <a:cs typeface="Calibri" panose="020F0502020204030204" pitchFamily="34" charset="0"/>
              </a:rPr>
              <a:t> </a:t>
            </a:r>
            <a:r>
              <a:rPr lang="ru-RU" altLang="zh-CN" sz="1600" b="1" dirty="0">
                <a:solidFill>
                  <a:srgbClr val="003366"/>
                </a:solidFill>
                <a:ea typeface="SimSun" panose="02010600030101010101" pitchFamily="2" charset="-122"/>
                <a:cs typeface="Sylfaen" panose="010A0502050306030303" pitchFamily="18" charset="0"/>
              </a:rPr>
              <a:t>ჯანდაცვის</a:t>
            </a:r>
            <a:r>
              <a:rPr lang="ru-RU" altLang="zh-CN" sz="1600" b="1" dirty="0">
                <a:solidFill>
                  <a:srgbClr val="003366"/>
                </a:solidFill>
                <a:latin typeface="Calibri" panose="020F0502020204030204" pitchFamily="34" charset="0"/>
                <a:ea typeface="SimSun" panose="02010600030101010101" pitchFamily="2" charset="-122"/>
                <a:cs typeface="Calibri" panose="020F0502020204030204" pitchFamily="34" charset="0"/>
              </a:rPr>
              <a:t> </a:t>
            </a:r>
            <a:r>
              <a:rPr lang="ru-RU" altLang="zh-CN" sz="1600" b="1" dirty="0" smtClean="0">
                <a:solidFill>
                  <a:srgbClr val="003366"/>
                </a:solidFill>
                <a:ea typeface="SimSun" panose="02010600030101010101" pitchFamily="2" charset="-122"/>
                <a:cs typeface="Sylfaen" panose="010A0502050306030303" pitchFamily="18" charset="0"/>
              </a:rPr>
              <a:t>დონეზე</a:t>
            </a:r>
            <a:endParaRPr lang="ka-GE" altLang="zh-CN" sz="1600" b="1" dirty="0" smtClean="0">
              <a:solidFill>
                <a:srgbClr val="003366"/>
              </a:solidFill>
              <a:ea typeface="SimSun" panose="02010600030101010101" pitchFamily="2" charset="-122"/>
              <a:cs typeface="Sylfaen" panose="010A0502050306030303" pitchFamily="18" charset="0"/>
            </a:endParaRPr>
          </a:p>
          <a:p>
            <a:pPr lvl="0">
              <a:buNone/>
            </a:pPr>
            <a:r>
              <a:rPr lang="en-US" altLang="zh-CN" sz="1600" b="1" dirty="0" smtClean="0">
                <a:solidFill>
                  <a:srgbClr val="003366"/>
                </a:solidFill>
                <a:ea typeface="SimSun" panose="02010600030101010101" pitchFamily="2" charset="-122"/>
              </a:rPr>
              <a:t> </a:t>
            </a:r>
            <a:endParaRPr lang="ka-GE" altLang="en-US" sz="1600" b="1" dirty="0">
              <a:solidFill>
                <a:srgbClr val="003366"/>
              </a:solidFill>
            </a:endParaRPr>
          </a:p>
        </p:txBody>
      </p:sp>
      <p:sp>
        <p:nvSpPr>
          <p:cNvPr id="12"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4"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5"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6" name="Picture 15"/>
          <p:cNvPicPr>
            <a:picLocks noChangeAspect="1"/>
          </p:cNvPicPr>
          <p:nvPr/>
        </p:nvPicPr>
        <p:blipFill>
          <a:blip r:embed="rId5"/>
          <a:stretch>
            <a:fillRect/>
          </a:stretch>
        </p:blipFill>
        <p:spPr>
          <a:xfrm>
            <a:off x="55013" y="6218816"/>
            <a:ext cx="772571" cy="594560"/>
          </a:xfrm>
          <a:prstGeom prst="rect">
            <a:avLst/>
          </a:prstGeom>
        </p:spPr>
      </p:pic>
      <p:sp>
        <p:nvSpPr>
          <p:cNvPr id="17"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8"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20"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pic>
        <p:nvPicPr>
          <p:cNvPr id="5" name="Picture 4"/>
          <p:cNvPicPr>
            <a:picLocks noChangeAspect="1"/>
          </p:cNvPicPr>
          <p:nvPr/>
        </p:nvPicPr>
        <p:blipFill>
          <a:blip r:embed="rId7"/>
          <a:stretch>
            <a:fillRect/>
          </a:stretch>
        </p:blipFill>
        <p:spPr>
          <a:xfrm>
            <a:off x="79375" y="1300743"/>
            <a:ext cx="3955214" cy="2497134"/>
          </a:xfrm>
          <a:prstGeom prst="rect">
            <a:avLst/>
          </a:prstGeom>
        </p:spPr>
      </p:pic>
      <p:sp>
        <p:nvSpPr>
          <p:cNvPr id="28" name="TextBox 27">
            <a:extLst>
              <a:ext uri="{FF2B5EF4-FFF2-40B4-BE49-F238E27FC236}">
                <a16:creationId xmlns="" xmlns:a16="http://schemas.microsoft.com/office/drawing/2014/main" id="{5EBBAE4B-A106-493E-B36B-52EF42349B04}"/>
              </a:ext>
            </a:extLst>
          </p:cNvPr>
          <p:cNvSpPr txBox="1"/>
          <p:nvPr/>
        </p:nvSpPr>
        <p:spPr>
          <a:xfrm>
            <a:off x="4427984" y="2512962"/>
            <a:ext cx="4409137" cy="523220"/>
          </a:xfrm>
          <a:prstGeom prst="rect">
            <a:avLst/>
          </a:prstGeom>
          <a:noFill/>
        </p:spPr>
        <p:txBody>
          <a:bodyPr wrap="square" rtlCol="0">
            <a:spAutoFit/>
          </a:bodyPr>
          <a:lstStyle/>
          <a:p>
            <a:pPr algn="r"/>
            <a:r>
              <a:rPr lang="en-US" sz="1400" dirty="0" smtClean="0">
                <a:solidFill>
                  <a:srgbClr val="003366"/>
                </a:solidFill>
              </a:rPr>
              <a:t>88178 </a:t>
            </a:r>
            <a:r>
              <a:rPr lang="ka-GE" sz="1400" dirty="0" smtClean="0">
                <a:solidFill>
                  <a:srgbClr val="003366"/>
                </a:solidFill>
              </a:rPr>
              <a:t>გამოკვლეული </a:t>
            </a:r>
            <a:endParaRPr lang="en-US" sz="1400" dirty="0">
              <a:solidFill>
                <a:srgbClr val="003366"/>
              </a:solidFill>
            </a:endParaRPr>
          </a:p>
          <a:p>
            <a:pPr algn="r"/>
            <a:r>
              <a:rPr lang="en-US" sz="1400" dirty="0" smtClean="0">
                <a:solidFill>
                  <a:srgbClr val="003366"/>
                </a:solidFill>
              </a:rPr>
              <a:t>AB </a:t>
            </a:r>
            <a:r>
              <a:rPr lang="ka-GE" sz="1400" dirty="0" smtClean="0">
                <a:solidFill>
                  <a:srgbClr val="003366"/>
                </a:solidFill>
              </a:rPr>
              <a:t>მაჩვენებელი </a:t>
            </a:r>
            <a:r>
              <a:rPr lang="en-US" sz="1400" dirty="0" smtClean="0">
                <a:solidFill>
                  <a:srgbClr val="003366"/>
                </a:solidFill>
              </a:rPr>
              <a:t>2.58</a:t>
            </a:r>
            <a:r>
              <a:rPr lang="en-US" sz="1400" dirty="0">
                <a:solidFill>
                  <a:srgbClr val="003366"/>
                </a:solidFill>
              </a:rPr>
              <a:t>% [2,279</a:t>
            </a:r>
            <a:r>
              <a:rPr lang="en-US" sz="1400" dirty="0" smtClean="0">
                <a:solidFill>
                  <a:srgbClr val="003366"/>
                </a:solidFill>
              </a:rPr>
              <a:t>]</a:t>
            </a:r>
            <a:endParaRPr lang="en-US" sz="1400" dirty="0">
              <a:solidFill>
                <a:srgbClr val="003366"/>
              </a:solidFill>
            </a:endParaRPr>
          </a:p>
        </p:txBody>
      </p:sp>
      <p:pic>
        <p:nvPicPr>
          <p:cNvPr id="4" name="Picture 3"/>
          <p:cNvPicPr>
            <a:picLocks noChangeAspect="1"/>
          </p:cNvPicPr>
          <p:nvPr/>
        </p:nvPicPr>
        <p:blipFill>
          <a:blip r:embed="rId8"/>
          <a:stretch>
            <a:fillRect/>
          </a:stretch>
        </p:blipFill>
        <p:spPr>
          <a:xfrm>
            <a:off x="4034589" y="3174745"/>
            <a:ext cx="4943366" cy="2832355"/>
          </a:xfrm>
          <a:prstGeom prst="rect">
            <a:avLst/>
          </a:prstGeom>
        </p:spPr>
      </p:pic>
      <p:sp>
        <p:nvSpPr>
          <p:cNvPr id="6" name="TextBox 5"/>
          <p:cNvSpPr txBox="1"/>
          <p:nvPr/>
        </p:nvSpPr>
        <p:spPr>
          <a:xfrm>
            <a:off x="5364088" y="1984953"/>
            <a:ext cx="3339376" cy="369332"/>
          </a:xfrm>
          <a:prstGeom prst="rect">
            <a:avLst/>
          </a:prstGeom>
          <a:noFill/>
        </p:spPr>
        <p:txBody>
          <a:bodyPr wrap="none" rtlCol="0">
            <a:spAutoFit/>
          </a:bodyPr>
          <a:lstStyle/>
          <a:p>
            <a:r>
              <a:rPr lang="ka-GE" b="1" dirty="0" err="1" smtClean="0">
                <a:solidFill>
                  <a:srgbClr val="C00000"/>
                </a:solidFill>
              </a:rPr>
              <a:t>საპილოტე</a:t>
            </a:r>
            <a:r>
              <a:rPr lang="ka-GE" b="1" dirty="0" smtClean="0">
                <a:solidFill>
                  <a:srgbClr val="C00000"/>
                </a:solidFill>
              </a:rPr>
              <a:t> პროექტის კასკადი</a:t>
            </a:r>
            <a:endParaRPr lang="en-US" b="1" dirty="0">
              <a:solidFill>
                <a:srgbClr val="C00000"/>
              </a:solidFill>
            </a:endParaRPr>
          </a:p>
        </p:txBody>
      </p:sp>
    </p:spTree>
    <p:extLst>
      <p:ext uri="{BB962C8B-B14F-4D97-AF65-F5344CB8AC3E}">
        <p14:creationId xmlns:p14="http://schemas.microsoft.com/office/powerpoint/2010/main" val="1944690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4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20756" y="176062"/>
            <a:ext cx="1804988" cy="1420813"/>
          </a:xfrm>
          <a:prstGeom prst="rect">
            <a:avLst/>
          </a:prstGeom>
          <a:noFill/>
          <a:extLst>
            <a:ext uri="{909E8E84-426E-40DD-AFC4-6F175D3DCCD1}">
              <a14:hiddenFill xmlns:a14="http://schemas.microsoft.com/office/drawing/2010/main">
                <a:solidFill>
                  <a:srgbClr val="FFFFFF"/>
                </a:solidFill>
              </a14:hiddenFill>
            </a:ext>
          </a:extLst>
        </p:spPr>
      </p:pic>
      <p:sp>
        <p:nvSpPr>
          <p:cNvPr id="16387" name="Rectangle 2"/>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16388" name="Rectangle 3"/>
          <p:cNvSpPr>
            <a:spLocks noChangeArrowheads="1"/>
          </p:cNvSpPr>
          <p:nvPr/>
        </p:nvSpPr>
        <p:spPr bwMode="auto">
          <a:xfrm>
            <a:off x="1258888" y="6237288"/>
            <a:ext cx="46085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ka-GE" altLang="en-US" sz="1400" b="1">
                <a:solidFill>
                  <a:srgbClr val="FFFFFF"/>
                </a:solidFill>
              </a:rPr>
              <a:t>დაავადებათა კონტროლისა და საზოგადოებრივი ჯანმრთელობის ეროვნული ცენტრი</a:t>
            </a:r>
            <a:endParaRPr lang="ru-RU" altLang="en-US" sz="1400" b="1">
              <a:solidFill>
                <a:srgbClr val="FFFFFF"/>
              </a:solidFill>
            </a:endParaRPr>
          </a:p>
        </p:txBody>
      </p:sp>
      <p:pic>
        <p:nvPicPr>
          <p:cNvPr id="16389" name="Picture 1030"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875" y="6165850"/>
            <a:ext cx="90011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Text Box 5"/>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rgbClr val="FFFFFF"/>
                </a:solidFill>
              </a:rPr>
              <a:t>www.ncdc.ge</a:t>
            </a:r>
            <a:endParaRPr lang="ru-RU" altLang="en-US" sz="1800">
              <a:solidFill>
                <a:srgbClr val="FFFFFF"/>
              </a:solidFill>
            </a:endParaRPr>
          </a:p>
        </p:txBody>
      </p:sp>
      <p:sp>
        <p:nvSpPr>
          <p:cNvPr id="16391" name="Rectangle 2"/>
          <p:cNvSpPr>
            <a:spLocks noChangeArrowheads="1"/>
          </p:cNvSpPr>
          <p:nvPr/>
        </p:nvSpPr>
        <p:spPr bwMode="auto">
          <a:xfrm>
            <a:off x="-751442" y="-24578"/>
            <a:ext cx="9144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2400" b="1" dirty="0">
                <a:solidFill>
                  <a:srgbClr val="A50021"/>
                </a:solidFill>
              </a:rPr>
              <a:t>გადამდებ დაავადებებზე </a:t>
            </a:r>
            <a:r>
              <a:rPr lang="en-US" altLang="en-US" sz="2400" b="1" dirty="0">
                <a:solidFill>
                  <a:srgbClr val="A50021"/>
                </a:solidFill>
              </a:rPr>
              <a:t> </a:t>
            </a:r>
            <a:r>
              <a:rPr lang="ka-GE" altLang="en-US" sz="2400" b="1" dirty="0">
                <a:solidFill>
                  <a:srgbClr val="A50021"/>
                </a:solidFill>
              </a:rPr>
              <a:t>ეპიდზედამხედველობა</a:t>
            </a:r>
            <a:r>
              <a:rPr lang="en-US" altLang="en-US" sz="2400" b="1" dirty="0">
                <a:solidFill>
                  <a:srgbClr val="A50021"/>
                </a:solidFill>
              </a:rPr>
              <a:t> </a:t>
            </a:r>
            <a:r>
              <a:rPr lang="en-US" altLang="en-US" sz="2400" b="1" dirty="0" smtClean="0">
                <a:solidFill>
                  <a:srgbClr val="A50021"/>
                </a:solidFill>
              </a:rPr>
              <a:t> </a:t>
            </a:r>
            <a:endParaRPr lang="ka-GE" altLang="en-US" sz="2400" b="1" dirty="0">
              <a:solidFill>
                <a:srgbClr val="A50021"/>
              </a:solidFill>
            </a:endParaRPr>
          </a:p>
          <a:p>
            <a:pPr algn="ctr" eaLnBrk="1" hangingPunct="1">
              <a:spcBef>
                <a:spcPct val="0"/>
              </a:spcBef>
              <a:buFontTx/>
              <a:buNone/>
            </a:pPr>
            <a:endParaRPr lang="ka-GE" altLang="en-US" sz="1000" b="1" dirty="0">
              <a:solidFill>
                <a:srgbClr val="A50021"/>
              </a:solidFill>
            </a:endParaRPr>
          </a:p>
        </p:txBody>
      </p:sp>
      <p:sp>
        <p:nvSpPr>
          <p:cNvPr id="16392" name="Rectangle 3"/>
          <p:cNvSpPr>
            <a:spLocks noChangeArrowheads="1"/>
          </p:cNvSpPr>
          <p:nvPr/>
        </p:nvSpPr>
        <p:spPr bwMode="auto">
          <a:xfrm>
            <a:off x="3203848" y="3068960"/>
            <a:ext cx="8713788"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pPr>
            <a:endParaRPr lang="ka-GE" altLang="en-US" sz="1800" b="1">
              <a:solidFill>
                <a:srgbClr val="003366"/>
              </a:solidFill>
            </a:endParaRPr>
          </a:p>
          <a:p>
            <a:pPr eaLnBrk="1" hangingPunct="1">
              <a:spcBef>
                <a:spcPct val="0"/>
              </a:spcBef>
              <a:buFontTx/>
              <a:buNone/>
            </a:pPr>
            <a:endParaRPr lang="ka-GE" altLang="en-US" sz="1800" b="1">
              <a:solidFill>
                <a:srgbClr val="003366"/>
              </a:solidFill>
            </a:endParaRPr>
          </a:p>
          <a:p>
            <a:pPr lvl="1" eaLnBrk="1" hangingPunct="1">
              <a:spcBef>
                <a:spcPct val="0"/>
              </a:spcBef>
              <a:buFont typeface="Wingdings" panose="05000000000000000000" pitchFamily="2" charset="2"/>
              <a:buNone/>
            </a:pPr>
            <a:r>
              <a:rPr lang="ka-GE" altLang="en-US" sz="1800" b="1">
                <a:solidFill>
                  <a:srgbClr val="003366"/>
                </a:solidFill>
              </a:rPr>
              <a:t>  </a:t>
            </a:r>
            <a:endParaRPr lang="ru-RU" altLang="en-US" sz="1800" b="1">
              <a:solidFill>
                <a:srgbClr val="003366"/>
              </a:solidFill>
            </a:endParaRPr>
          </a:p>
        </p:txBody>
      </p:sp>
      <p:sp>
        <p:nvSpPr>
          <p:cNvPr id="11" name="Rectangle 2"/>
          <p:cNvSpPr>
            <a:spLocks noChangeArrowheads="1"/>
          </p:cNvSpPr>
          <p:nvPr/>
        </p:nvSpPr>
        <p:spPr bwMode="auto">
          <a:xfrm>
            <a:off x="312219" y="213404"/>
            <a:ext cx="879507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1500" b="1" dirty="0">
                <a:solidFill>
                  <a:srgbClr val="A50021"/>
                </a:solidFill>
              </a:rPr>
              <a:t> </a:t>
            </a:r>
          </a:p>
          <a:p>
            <a:pPr algn="ctr" eaLnBrk="1" hangingPunct="1">
              <a:spcBef>
                <a:spcPct val="0"/>
              </a:spcBef>
              <a:buFontTx/>
              <a:buNone/>
            </a:pPr>
            <a:endParaRPr lang="ka-GE" altLang="en-US" sz="1500" b="1" dirty="0">
              <a:solidFill>
                <a:srgbClr val="A50021"/>
              </a:solidFill>
            </a:endParaRPr>
          </a:p>
          <a:p>
            <a:pPr algn="just" eaLnBrk="1" hangingPunct="1">
              <a:spcBef>
                <a:spcPct val="0"/>
              </a:spcBef>
              <a:buFontTx/>
              <a:buNone/>
            </a:pPr>
            <a:endParaRPr lang="ka-GE" altLang="en-US" sz="1500" b="1" dirty="0">
              <a:solidFill>
                <a:srgbClr val="003366"/>
              </a:solidFill>
            </a:endParaRPr>
          </a:p>
          <a:p>
            <a:pPr algn="just" eaLnBrk="1" hangingPunct="1">
              <a:spcBef>
                <a:spcPct val="0"/>
              </a:spcBef>
              <a:buFontTx/>
              <a:buNone/>
            </a:pPr>
            <a:endParaRPr lang="ka-GE" altLang="en-US" sz="1500" b="1" dirty="0" smtClean="0">
              <a:solidFill>
                <a:srgbClr val="C00000"/>
              </a:solidFill>
            </a:endParaRPr>
          </a:p>
          <a:p>
            <a:pPr algn="just" eaLnBrk="1" hangingPunct="1">
              <a:spcBef>
                <a:spcPct val="0"/>
              </a:spcBef>
              <a:buFontTx/>
              <a:buNone/>
            </a:pPr>
            <a:endParaRPr lang="en-US" altLang="en-US" sz="1500" b="1" dirty="0">
              <a:solidFill>
                <a:srgbClr val="C00000"/>
              </a:solidFill>
            </a:endParaRPr>
          </a:p>
        </p:txBody>
      </p:sp>
      <p:sp>
        <p:nvSpPr>
          <p:cNvPr id="13" name="Rectangle 2"/>
          <p:cNvSpPr>
            <a:spLocks noChangeArrowheads="1"/>
          </p:cNvSpPr>
          <p:nvPr/>
        </p:nvSpPr>
        <p:spPr bwMode="auto">
          <a:xfrm>
            <a:off x="164797" y="96605"/>
            <a:ext cx="7194093" cy="1471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285750" indent="-285750"/>
            <a:endParaRPr lang="en-US" sz="1600" b="1" dirty="0">
              <a:solidFill>
                <a:srgbClr val="003366"/>
              </a:solidFill>
            </a:endParaRPr>
          </a:p>
          <a:p>
            <a:pPr lvl="0">
              <a:buNone/>
            </a:pPr>
            <a:r>
              <a:rPr lang="en-US" altLang="zh-CN" sz="1600" b="1" dirty="0">
                <a:solidFill>
                  <a:srgbClr val="003366"/>
                </a:solidFill>
                <a:latin typeface="Calibri" panose="020F0502020204030204" pitchFamily="34" charset="0"/>
                <a:ea typeface="SimSun" panose="02010600030101010101" pitchFamily="2" charset="-122"/>
                <a:cs typeface="Calibri" panose="020F0502020204030204" pitchFamily="34" charset="0"/>
              </a:rPr>
              <a:t>C</a:t>
            </a:r>
            <a:r>
              <a:rPr lang="ru-RU" altLang="zh-CN" sz="1600" b="1" dirty="0">
                <a:solidFill>
                  <a:srgbClr val="003366"/>
                </a:solidFill>
                <a:latin typeface="Calibri" panose="020F0502020204030204" pitchFamily="34" charset="0"/>
                <a:ea typeface="SimSun" panose="02010600030101010101" pitchFamily="2" charset="-122"/>
                <a:cs typeface="Calibri" panose="020F0502020204030204" pitchFamily="34" charset="0"/>
              </a:rPr>
              <a:t> </a:t>
            </a:r>
            <a:r>
              <a:rPr lang="ru-RU" altLang="zh-CN" sz="1600" b="1" dirty="0">
                <a:solidFill>
                  <a:srgbClr val="003366"/>
                </a:solidFill>
                <a:ea typeface="SimSun" panose="02010600030101010101" pitchFamily="2" charset="-122"/>
                <a:cs typeface="Sylfaen" panose="010A0502050306030303" pitchFamily="18" charset="0"/>
              </a:rPr>
              <a:t>ჰეპატიტის</a:t>
            </a:r>
            <a:r>
              <a:rPr lang="ru-RU" altLang="zh-CN" sz="1600" b="1" dirty="0">
                <a:solidFill>
                  <a:srgbClr val="003366"/>
                </a:solidFill>
                <a:latin typeface="Calibri" panose="020F0502020204030204" pitchFamily="34" charset="0"/>
                <a:ea typeface="SimSun" panose="02010600030101010101" pitchFamily="2" charset="-122"/>
                <a:cs typeface="Calibri" panose="020F0502020204030204" pitchFamily="34" charset="0"/>
              </a:rPr>
              <a:t>, </a:t>
            </a:r>
            <a:r>
              <a:rPr lang="ru-RU" altLang="zh-CN" sz="1600" b="1" dirty="0">
                <a:solidFill>
                  <a:srgbClr val="003366"/>
                </a:solidFill>
                <a:ea typeface="SimSun" panose="02010600030101010101" pitchFamily="2" charset="-122"/>
                <a:cs typeface="Sylfaen" panose="010A0502050306030303" pitchFamily="18" charset="0"/>
              </a:rPr>
              <a:t>ტუბერკულოზისა</a:t>
            </a:r>
            <a:r>
              <a:rPr lang="ru-RU" altLang="zh-CN" sz="1600" b="1" dirty="0">
                <a:solidFill>
                  <a:srgbClr val="003366"/>
                </a:solidFill>
                <a:latin typeface="Calibri" panose="020F0502020204030204" pitchFamily="34" charset="0"/>
                <a:ea typeface="SimSun" panose="02010600030101010101" pitchFamily="2" charset="-122"/>
                <a:cs typeface="Calibri" panose="020F0502020204030204" pitchFamily="34" charset="0"/>
              </a:rPr>
              <a:t> </a:t>
            </a:r>
            <a:r>
              <a:rPr lang="ru-RU" altLang="zh-CN" sz="1600" b="1" dirty="0">
                <a:solidFill>
                  <a:srgbClr val="003366"/>
                </a:solidFill>
                <a:ea typeface="SimSun" panose="02010600030101010101" pitchFamily="2" charset="-122"/>
                <a:cs typeface="Sylfaen" panose="010A0502050306030303" pitchFamily="18" charset="0"/>
              </a:rPr>
              <a:t>და</a:t>
            </a:r>
            <a:r>
              <a:rPr lang="ru-RU" altLang="zh-CN" sz="1600" b="1" dirty="0">
                <a:solidFill>
                  <a:srgbClr val="003366"/>
                </a:solidFill>
                <a:latin typeface="Calibri" panose="020F0502020204030204" pitchFamily="34" charset="0"/>
                <a:ea typeface="SimSun" panose="02010600030101010101" pitchFamily="2" charset="-122"/>
                <a:cs typeface="Calibri" panose="020F0502020204030204" pitchFamily="34" charset="0"/>
              </a:rPr>
              <a:t> </a:t>
            </a:r>
            <a:r>
              <a:rPr lang="ru-RU" altLang="zh-CN" sz="1600" b="1" dirty="0">
                <a:solidFill>
                  <a:srgbClr val="003366"/>
                </a:solidFill>
                <a:ea typeface="SimSun" panose="02010600030101010101" pitchFamily="2" charset="-122"/>
                <a:cs typeface="Sylfaen" panose="010A0502050306030303" pitchFamily="18" charset="0"/>
              </a:rPr>
              <a:t>აივ</a:t>
            </a:r>
            <a:r>
              <a:rPr lang="ru-RU" altLang="zh-CN" sz="1600" b="1" dirty="0">
                <a:solidFill>
                  <a:srgbClr val="003366"/>
                </a:solidFill>
                <a:latin typeface="Calibri" panose="020F0502020204030204" pitchFamily="34" charset="0"/>
                <a:ea typeface="SimSun" panose="02010600030101010101" pitchFamily="2" charset="-122"/>
                <a:cs typeface="Calibri" panose="020F0502020204030204" pitchFamily="34" charset="0"/>
              </a:rPr>
              <a:t> </a:t>
            </a:r>
            <a:r>
              <a:rPr lang="ru-RU" altLang="zh-CN" sz="1600" b="1" dirty="0">
                <a:solidFill>
                  <a:srgbClr val="003366"/>
                </a:solidFill>
                <a:ea typeface="SimSun" panose="02010600030101010101" pitchFamily="2" charset="-122"/>
                <a:cs typeface="Sylfaen" panose="010A0502050306030303" pitchFamily="18" charset="0"/>
              </a:rPr>
              <a:t>ინფექციის</a:t>
            </a:r>
            <a:r>
              <a:rPr lang="ru-RU" altLang="zh-CN" sz="1600" b="1" dirty="0">
                <a:solidFill>
                  <a:srgbClr val="003366"/>
                </a:solidFill>
                <a:latin typeface="Calibri" panose="020F0502020204030204" pitchFamily="34" charset="0"/>
                <a:ea typeface="SimSun" panose="02010600030101010101" pitchFamily="2" charset="-122"/>
                <a:cs typeface="Calibri" panose="020F0502020204030204" pitchFamily="34" charset="0"/>
              </a:rPr>
              <a:t> </a:t>
            </a:r>
            <a:r>
              <a:rPr lang="ru-RU" altLang="zh-CN" sz="1600" b="1" dirty="0">
                <a:solidFill>
                  <a:srgbClr val="003366"/>
                </a:solidFill>
                <a:ea typeface="SimSun" panose="02010600030101010101" pitchFamily="2" charset="-122"/>
                <a:cs typeface="Sylfaen" panose="010A0502050306030303" pitchFamily="18" charset="0"/>
              </a:rPr>
              <a:t>გამოვლენის</a:t>
            </a:r>
            <a:r>
              <a:rPr lang="ru-RU" altLang="zh-CN" sz="1600" b="1" dirty="0">
                <a:solidFill>
                  <a:srgbClr val="003366"/>
                </a:solidFill>
                <a:latin typeface="Calibri" panose="020F0502020204030204" pitchFamily="34" charset="0"/>
                <a:ea typeface="SimSun" panose="02010600030101010101" pitchFamily="2" charset="-122"/>
                <a:cs typeface="Calibri" panose="020F0502020204030204" pitchFamily="34" charset="0"/>
              </a:rPr>
              <a:t> </a:t>
            </a:r>
            <a:r>
              <a:rPr lang="ru-RU" altLang="zh-CN" sz="1600" b="1" dirty="0">
                <a:solidFill>
                  <a:srgbClr val="003366"/>
                </a:solidFill>
                <a:ea typeface="SimSun" panose="02010600030101010101" pitchFamily="2" charset="-122"/>
                <a:cs typeface="Sylfaen" panose="010A0502050306030303" pitchFamily="18" charset="0"/>
              </a:rPr>
              <a:t>ინტეგრირება</a:t>
            </a:r>
            <a:r>
              <a:rPr lang="ru-RU" altLang="zh-CN" sz="1600" b="1" dirty="0">
                <a:solidFill>
                  <a:srgbClr val="003366"/>
                </a:solidFill>
                <a:latin typeface="Calibri" panose="020F0502020204030204" pitchFamily="34" charset="0"/>
                <a:ea typeface="SimSun" panose="02010600030101010101" pitchFamily="2" charset="-122"/>
                <a:cs typeface="Calibri" panose="020F0502020204030204" pitchFamily="34" charset="0"/>
              </a:rPr>
              <a:t> </a:t>
            </a:r>
            <a:r>
              <a:rPr lang="ru-RU" altLang="zh-CN" sz="1600" b="1" dirty="0">
                <a:solidFill>
                  <a:srgbClr val="003366"/>
                </a:solidFill>
                <a:ea typeface="SimSun" panose="02010600030101010101" pitchFamily="2" charset="-122"/>
                <a:cs typeface="Sylfaen" panose="010A0502050306030303" pitchFamily="18" charset="0"/>
              </a:rPr>
              <a:t>პირველადი</a:t>
            </a:r>
            <a:r>
              <a:rPr lang="ru-RU" altLang="zh-CN" sz="1600" b="1" dirty="0">
                <a:solidFill>
                  <a:srgbClr val="003366"/>
                </a:solidFill>
                <a:latin typeface="Calibri" panose="020F0502020204030204" pitchFamily="34" charset="0"/>
                <a:ea typeface="SimSun" panose="02010600030101010101" pitchFamily="2" charset="-122"/>
                <a:cs typeface="Calibri" panose="020F0502020204030204" pitchFamily="34" charset="0"/>
              </a:rPr>
              <a:t> </a:t>
            </a:r>
            <a:r>
              <a:rPr lang="ru-RU" altLang="zh-CN" sz="1600" b="1" dirty="0">
                <a:solidFill>
                  <a:srgbClr val="003366"/>
                </a:solidFill>
                <a:ea typeface="SimSun" panose="02010600030101010101" pitchFamily="2" charset="-122"/>
                <a:cs typeface="Sylfaen" panose="010A0502050306030303" pitchFamily="18" charset="0"/>
              </a:rPr>
              <a:t>ჯანდაცვის</a:t>
            </a:r>
            <a:r>
              <a:rPr lang="ru-RU" altLang="zh-CN" sz="1600" b="1" dirty="0">
                <a:solidFill>
                  <a:srgbClr val="003366"/>
                </a:solidFill>
                <a:latin typeface="Calibri" panose="020F0502020204030204" pitchFamily="34" charset="0"/>
                <a:ea typeface="SimSun" panose="02010600030101010101" pitchFamily="2" charset="-122"/>
                <a:cs typeface="Calibri" panose="020F0502020204030204" pitchFamily="34" charset="0"/>
              </a:rPr>
              <a:t> </a:t>
            </a:r>
            <a:r>
              <a:rPr lang="ru-RU" altLang="zh-CN" sz="1600" b="1" dirty="0" smtClean="0">
                <a:solidFill>
                  <a:srgbClr val="003366"/>
                </a:solidFill>
                <a:ea typeface="SimSun" panose="02010600030101010101" pitchFamily="2" charset="-122"/>
                <a:cs typeface="Sylfaen" panose="010A0502050306030303" pitchFamily="18" charset="0"/>
              </a:rPr>
              <a:t>დონეზე</a:t>
            </a:r>
            <a:endParaRPr lang="ka-GE" altLang="zh-CN" sz="1600" b="1" dirty="0" smtClean="0">
              <a:solidFill>
                <a:srgbClr val="003366"/>
              </a:solidFill>
              <a:ea typeface="SimSun" panose="02010600030101010101" pitchFamily="2" charset="-122"/>
              <a:cs typeface="Sylfaen" panose="010A0502050306030303" pitchFamily="18" charset="0"/>
            </a:endParaRPr>
          </a:p>
          <a:p>
            <a:pPr lvl="0">
              <a:buNone/>
            </a:pPr>
            <a:endParaRPr lang="ka-GE" altLang="zh-CN" sz="1600" b="1" dirty="0" smtClean="0">
              <a:solidFill>
                <a:srgbClr val="003366"/>
              </a:solidFill>
              <a:ea typeface="SimSun" panose="02010600030101010101" pitchFamily="2" charset="-122"/>
            </a:endParaRPr>
          </a:p>
          <a:p>
            <a:pPr lvl="0">
              <a:buNone/>
            </a:pPr>
            <a:r>
              <a:rPr lang="en-US" altLang="zh-CN" sz="1600" b="1" dirty="0" smtClean="0">
                <a:solidFill>
                  <a:srgbClr val="003366"/>
                </a:solidFill>
                <a:ea typeface="SimSun" panose="02010600030101010101" pitchFamily="2" charset="-122"/>
              </a:rPr>
              <a:t> </a:t>
            </a:r>
            <a:r>
              <a:rPr lang="ka-GE" altLang="zh-CN" sz="1600" b="1" dirty="0" smtClean="0">
                <a:solidFill>
                  <a:srgbClr val="C00000"/>
                </a:solidFill>
                <a:ea typeface="SimSun" panose="02010600030101010101" pitchFamily="2" charset="-122"/>
              </a:rPr>
              <a:t>2019 წლის გეგმა</a:t>
            </a:r>
            <a:endParaRPr lang="ka-GE" altLang="en-US" sz="1600" b="1" dirty="0">
              <a:solidFill>
                <a:srgbClr val="C00000"/>
              </a:solidFill>
            </a:endParaRPr>
          </a:p>
        </p:txBody>
      </p:sp>
      <p:sp>
        <p:nvSpPr>
          <p:cNvPr id="12"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4"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5"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6" name="Picture 15"/>
          <p:cNvPicPr>
            <a:picLocks noChangeAspect="1"/>
          </p:cNvPicPr>
          <p:nvPr/>
        </p:nvPicPr>
        <p:blipFill>
          <a:blip r:embed="rId5"/>
          <a:stretch>
            <a:fillRect/>
          </a:stretch>
        </p:blipFill>
        <p:spPr>
          <a:xfrm>
            <a:off x="55013" y="6218816"/>
            <a:ext cx="772571" cy="594560"/>
          </a:xfrm>
          <a:prstGeom prst="rect">
            <a:avLst/>
          </a:prstGeom>
        </p:spPr>
      </p:pic>
      <p:sp>
        <p:nvSpPr>
          <p:cNvPr id="17"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8"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20"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pic>
        <p:nvPicPr>
          <p:cNvPr id="3" name="Picture 2"/>
          <p:cNvPicPr>
            <a:picLocks noChangeAspect="1"/>
          </p:cNvPicPr>
          <p:nvPr/>
        </p:nvPicPr>
        <p:blipFill>
          <a:blip r:embed="rId7"/>
          <a:stretch>
            <a:fillRect/>
          </a:stretch>
        </p:blipFill>
        <p:spPr>
          <a:xfrm>
            <a:off x="457200" y="1531872"/>
            <a:ext cx="8115300" cy="4514850"/>
          </a:xfrm>
          <a:prstGeom prst="rect">
            <a:avLst/>
          </a:prstGeom>
        </p:spPr>
      </p:pic>
    </p:spTree>
    <p:extLst>
      <p:ext uri="{BB962C8B-B14F-4D97-AF65-F5344CB8AC3E}">
        <p14:creationId xmlns:p14="http://schemas.microsoft.com/office/powerpoint/2010/main" val="12141081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p>
        </p:txBody>
      </p:sp>
      <p:sp>
        <p:nvSpPr>
          <p:cNvPr id="70659" name="Rectangle 3"/>
          <p:cNvSpPr>
            <a:spLocks noChangeArrowheads="1"/>
          </p:cNvSpPr>
          <p:nvPr/>
        </p:nvSpPr>
        <p:spPr bwMode="auto">
          <a:xfrm>
            <a:off x="1258888" y="6237288"/>
            <a:ext cx="46085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ka-GE" altLang="en-US" sz="1400" b="1">
                <a:solidFill>
                  <a:schemeClr val="bg1"/>
                </a:solidFill>
              </a:rPr>
              <a:t>დაავადებათა კონტროლისა და საზოგადოებრივი ჯანმრთელობის ეროვნული ცენტრი</a:t>
            </a:r>
            <a:endParaRPr lang="ru-RU" altLang="en-US" sz="1400" b="1">
              <a:solidFill>
                <a:schemeClr val="bg1"/>
              </a:solidFill>
            </a:endParaRPr>
          </a:p>
        </p:txBody>
      </p:sp>
      <p:pic>
        <p:nvPicPr>
          <p:cNvPr id="70660" name="Picture 1030"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6165850"/>
            <a:ext cx="90011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Text Box 5"/>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chemeClr val="bg1"/>
                </a:solidFill>
              </a:rPr>
              <a:t>www.ncdc.ge</a:t>
            </a:r>
            <a:endParaRPr lang="ru-RU" altLang="en-US" sz="1800">
              <a:solidFill>
                <a:schemeClr val="bg1"/>
              </a:solidFill>
            </a:endParaRPr>
          </a:p>
        </p:txBody>
      </p:sp>
      <p:sp>
        <p:nvSpPr>
          <p:cNvPr id="9" name="Title 1"/>
          <p:cNvSpPr txBox="1">
            <a:spLocks/>
          </p:cNvSpPr>
          <p:nvPr/>
        </p:nvSpPr>
        <p:spPr bwMode="auto">
          <a:xfrm>
            <a:off x="0" y="148861"/>
            <a:ext cx="9143999" cy="394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Arial" panose="020B0604020202020204" pitchFamily="34" charset="0"/>
                <a:cs typeface="+mj-cs"/>
              </a:defRPr>
            </a:lvl1pPr>
            <a:lvl2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r>
              <a:rPr lang="ka-GE" altLang="en-US" sz="2000" b="1" kern="0" dirty="0">
                <a:solidFill>
                  <a:srgbClr val="C00000"/>
                </a:solidFill>
                <a:latin typeface="Sylfaen" panose="010A0502050306030303" pitchFamily="18" charset="0"/>
              </a:rPr>
              <a:t>გლობალური ფონდის დაფინანსებით მიმდინარე პროგრამები </a:t>
            </a:r>
            <a:r>
              <a:rPr lang="ka-GE" altLang="en-US" sz="2000" b="1" kern="0" dirty="0" smtClean="0">
                <a:solidFill>
                  <a:srgbClr val="C00000"/>
                </a:solidFill>
                <a:latin typeface="+mn-lt"/>
              </a:rPr>
              <a:t> </a:t>
            </a:r>
            <a:endParaRPr lang="en-US" sz="2000" kern="0" dirty="0">
              <a:latin typeface="+mn-lt"/>
            </a:endParaRPr>
          </a:p>
        </p:txBody>
      </p:sp>
      <p:sp>
        <p:nvSpPr>
          <p:cNvPr id="10" name="Rectangle 9"/>
          <p:cNvSpPr/>
          <p:nvPr/>
        </p:nvSpPr>
        <p:spPr>
          <a:xfrm>
            <a:off x="190618" y="543014"/>
            <a:ext cx="8845878" cy="892552"/>
          </a:xfrm>
          <a:prstGeom prst="rect">
            <a:avLst/>
          </a:prstGeom>
        </p:spPr>
        <p:txBody>
          <a:bodyPr wrap="square">
            <a:spAutoFit/>
          </a:bodyPr>
          <a:lstStyle/>
          <a:p>
            <a:r>
              <a:rPr lang="ka-GE" b="1" dirty="0" smtClean="0">
                <a:solidFill>
                  <a:srgbClr val="003366"/>
                </a:solidFill>
              </a:rPr>
              <a:t>საქართველოში </a:t>
            </a:r>
            <a:r>
              <a:rPr lang="ka-GE" b="1" dirty="0">
                <a:solidFill>
                  <a:srgbClr val="C00000"/>
                </a:solidFill>
              </a:rPr>
              <a:t>აივ/შიდსის </a:t>
            </a:r>
            <a:r>
              <a:rPr lang="ka-GE" b="1" dirty="0">
                <a:solidFill>
                  <a:srgbClr val="003366"/>
                </a:solidFill>
              </a:rPr>
              <a:t>პრევენციის, მკურნალობისა და მოვლის ღონისძიებების გაძლიერება და მდგრადობის უზრუნველყოფის პროგრამა:</a:t>
            </a:r>
            <a:endParaRPr lang="en-US" b="1" dirty="0">
              <a:solidFill>
                <a:srgbClr val="003366"/>
              </a:solidFill>
            </a:endParaRPr>
          </a:p>
          <a:p>
            <a:endParaRPr lang="en-US" sz="1600" b="1" dirty="0">
              <a:solidFill>
                <a:srgbClr val="003366"/>
              </a:solidFill>
            </a:endParaRPr>
          </a:p>
        </p:txBody>
      </p:sp>
      <p:sp>
        <p:nvSpPr>
          <p:cNvPr id="11" name="Rectangle 10">
            <a:extLst>
              <a:ext uri="{FF2B5EF4-FFF2-40B4-BE49-F238E27FC236}">
                <a16:creationId xmlns="" xmlns:a16="http://schemas.microsoft.com/office/drawing/2014/main" id="{87E5076E-632F-4F66-9E2D-577D38913D7C}"/>
              </a:ext>
            </a:extLst>
          </p:cNvPr>
          <p:cNvSpPr/>
          <p:nvPr/>
        </p:nvSpPr>
        <p:spPr>
          <a:xfrm>
            <a:off x="83115" y="1380565"/>
            <a:ext cx="8851900" cy="1815882"/>
          </a:xfrm>
          <a:prstGeom prst="rect">
            <a:avLst/>
          </a:prstGeom>
        </p:spPr>
        <p:txBody>
          <a:bodyPr wrap="square">
            <a:spAutoFit/>
          </a:bodyPr>
          <a:lstStyle/>
          <a:p>
            <a:pPr marL="171450" indent="-171450">
              <a:buFont typeface="Arial" panose="020B0604020202020204" pitchFamily="34" charset="0"/>
              <a:buChar char="•"/>
            </a:pPr>
            <a:r>
              <a:rPr lang="ka-GE" sz="1600" b="1" dirty="0" smtClean="0">
                <a:solidFill>
                  <a:srgbClr val="003366"/>
                </a:solidFill>
              </a:rPr>
              <a:t>დაინერგა </a:t>
            </a:r>
            <a:r>
              <a:rPr lang="ka-GE" sz="1600" b="1" dirty="0">
                <a:solidFill>
                  <a:srgbClr val="003366"/>
                </a:solidFill>
              </a:rPr>
              <a:t>შიდსის პრევენციის </a:t>
            </a:r>
            <a:r>
              <a:rPr lang="ka-GE" sz="1600" b="1" dirty="0">
                <a:solidFill>
                  <a:srgbClr val="C00000"/>
                </a:solidFill>
              </a:rPr>
              <a:t>თანამედროვე ეფექტიანი მიდგომები</a:t>
            </a:r>
            <a:r>
              <a:rPr lang="ka-GE" sz="1600" b="1" dirty="0">
                <a:solidFill>
                  <a:srgbClr val="003366"/>
                </a:solidFill>
              </a:rPr>
              <a:t>, გაძლიერდა შიდსისა და ტუბერკულოზის სამკურნალო ბაზები, </a:t>
            </a:r>
            <a:r>
              <a:rPr lang="ka-GE" sz="1600" b="1" dirty="0">
                <a:solidFill>
                  <a:srgbClr val="C00000"/>
                </a:solidFill>
              </a:rPr>
              <a:t>უზრუნველყოფილია უნივერსალური ხელმისაწვდომობა</a:t>
            </a:r>
            <a:r>
              <a:rPr lang="ka-GE" sz="1600" b="1" dirty="0">
                <a:solidFill>
                  <a:srgbClr val="003366"/>
                </a:solidFill>
              </a:rPr>
              <a:t>; ზიანის შემცირების პროგრამების არეალის </a:t>
            </a:r>
            <a:r>
              <a:rPr lang="ka-GE" sz="1600" b="1" dirty="0" smtClean="0">
                <a:solidFill>
                  <a:srgbClr val="003366"/>
                </a:solidFill>
              </a:rPr>
              <a:t>გაფართოება</a:t>
            </a:r>
          </a:p>
          <a:p>
            <a:pPr marL="171450" indent="-171450">
              <a:buFont typeface="Arial" panose="020B0604020202020204" pitchFamily="34" charset="0"/>
              <a:buChar char="•"/>
            </a:pPr>
            <a:endParaRPr lang="ka-GE" sz="1600" b="1" dirty="0">
              <a:solidFill>
                <a:srgbClr val="003366"/>
              </a:solidFill>
            </a:endParaRPr>
          </a:p>
          <a:p>
            <a:pPr marL="171450" indent="-171450">
              <a:buFont typeface="Arial" panose="020B0604020202020204" pitchFamily="34" charset="0"/>
              <a:buChar char="•"/>
            </a:pPr>
            <a:r>
              <a:rPr lang="ka-GE" sz="1600" b="1" dirty="0" smtClean="0">
                <a:solidFill>
                  <a:srgbClr val="003366"/>
                </a:solidFill>
              </a:rPr>
              <a:t>დანერგილი </a:t>
            </a:r>
            <a:r>
              <a:rPr lang="ka-GE" sz="1600" b="1" dirty="0">
                <a:solidFill>
                  <a:srgbClr val="003366"/>
                </a:solidFill>
              </a:rPr>
              <a:t>პროგრამების შედეგად </a:t>
            </a:r>
            <a:r>
              <a:rPr lang="ka-GE" sz="1600" b="1" dirty="0">
                <a:solidFill>
                  <a:srgbClr val="C00000"/>
                </a:solidFill>
              </a:rPr>
              <a:t>შემცირდა სარისკო ქცევები</a:t>
            </a:r>
            <a:r>
              <a:rPr lang="ka-GE" sz="1600" b="1" dirty="0">
                <a:solidFill>
                  <a:srgbClr val="003366"/>
                </a:solidFill>
              </a:rPr>
              <a:t>, როგორც მსმ პოპულაციაში, ისე კომერციულ სექს-მუშაკებში, პარალელურად გაიზარდა აივ ტესტირებაზე მიმართვიანობის რიცხვი</a:t>
            </a:r>
          </a:p>
        </p:txBody>
      </p:sp>
      <p:sp>
        <p:nvSpPr>
          <p:cNvPr id="13" name="Rectangle 12">
            <a:extLst>
              <a:ext uri="{FF2B5EF4-FFF2-40B4-BE49-F238E27FC236}">
                <a16:creationId xmlns="" xmlns:a16="http://schemas.microsoft.com/office/drawing/2014/main" id="{87E5076E-632F-4F66-9E2D-577D38913D7C}"/>
              </a:ext>
            </a:extLst>
          </p:cNvPr>
          <p:cNvSpPr/>
          <p:nvPr/>
        </p:nvSpPr>
        <p:spPr>
          <a:xfrm>
            <a:off x="83114" y="3372549"/>
            <a:ext cx="8809365" cy="2062103"/>
          </a:xfrm>
          <a:prstGeom prst="rect">
            <a:avLst/>
          </a:prstGeom>
        </p:spPr>
        <p:txBody>
          <a:bodyPr wrap="square">
            <a:spAutoFit/>
          </a:bodyPr>
          <a:lstStyle/>
          <a:p>
            <a:pPr marL="171450" indent="-171450">
              <a:buFont typeface="Arial" panose="020B0604020202020204" pitchFamily="34" charset="0"/>
              <a:buChar char="•"/>
            </a:pPr>
            <a:r>
              <a:rPr lang="ka-GE" sz="1600" b="1" dirty="0" smtClean="0">
                <a:solidFill>
                  <a:srgbClr val="003366"/>
                </a:solidFill>
              </a:rPr>
              <a:t>ანტირეტროვირუსულ </a:t>
            </a:r>
            <a:r>
              <a:rPr lang="ka-GE" sz="1600" b="1" dirty="0">
                <a:solidFill>
                  <a:srgbClr val="003366"/>
                </a:solidFill>
              </a:rPr>
              <a:t>(არვ) მკურნალობაზე დამყოლობის მაჩვენებლის მიხედვით </a:t>
            </a:r>
            <a:r>
              <a:rPr lang="ka-GE" sz="1600" b="1" dirty="0">
                <a:solidFill>
                  <a:srgbClr val="C00000"/>
                </a:solidFill>
              </a:rPr>
              <a:t>საქართველო  რეგიონში პირველ </a:t>
            </a:r>
            <a:r>
              <a:rPr lang="ka-GE" sz="1600" b="1" dirty="0" smtClean="0">
                <a:solidFill>
                  <a:srgbClr val="C00000"/>
                </a:solidFill>
              </a:rPr>
              <a:t>ადგილზეა</a:t>
            </a:r>
            <a:endParaRPr lang="ka-GE" sz="1600" b="1" dirty="0">
              <a:solidFill>
                <a:srgbClr val="003366"/>
              </a:solidFill>
            </a:endParaRPr>
          </a:p>
          <a:p>
            <a:pPr marL="171450" indent="-171450">
              <a:buFont typeface="Arial" panose="020B0604020202020204" pitchFamily="34" charset="0"/>
              <a:buChar char="•"/>
            </a:pPr>
            <a:endParaRPr lang="ka-GE" sz="1600" b="1" dirty="0" smtClean="0">
              <a:solidFill>
                <a:srgbClr val="003366"/>
              </a:solidFill>
            </a:endParaRPr>
          </a:p>
          <a:p>
            <a:pPr marL="171450" indent="-171450">
              <a:buFont typeface="Arial" panose="020B0604020202020204" pitchFamily="34" charset="0"/>
              <a:buChar char="•"/>
            </a:pPr>
            <a:r>
              <a:rPr lang="ka-GE" sz="1600" b="1" dirty="0" smtClean="0">
                <a:solidFill>
                  <a:srgbClr val="C00000"/>
                </a:solidFill>
              </a:rPr>
              <a:t>საუკეთესო </a:t>
            </a:r>
            <a:r>
              <a:rPr lang="ka-GE" sz="1600" b="1" dirty="0">
                <a:solidFill>
                  <a:srgbClr val="C00000"/>
                </a:solidFill>
              </a:rPr>
              <a:t>მაჩვენებელი </a:t>
            </a:r>
            <a:r>
              <a:rPr lang="ka-GE" sz="1600" b="1" dirty="0">
                <a:solidFill>
                  <a:srgbClr val="003366"/>
                </a:solidFill>
              </a:rPr>
              <a:t>აქვს ქვეყანას </a:t>
            </a:r>
            <a:r>
              <a:rPr lang="ka-GE" sz="1600" b="1" dirty="0">
                <a:solidFill>
                  <a:srgbClr val="C00000"/>
                </a:solidFill>
              </a:rPr>
              <a:t>არვ მკურნალობის დაწყებიდან </a:t>
            </a:r>
            <a:r>
              <a:rPr lang="ka-GE" sz="1600" b="1" dirty="0">
                <a:solidFill>
                  <a:srgbClr val="003366"/>
                </a:solidFill>
              </a:rPr>
              <a:t>12 თვის შემდეგ პროგრამაში ჩართულ მოზრდილ და პედიატრიულ პაციენტთა დაყოვნების </a:t>
            </a:r>
            <a:r>
              <a:rPr lang="ka-GE" sz="1600" b="1" dirty="0" smtClean="0">
                <a:solidFill>
                  <a:srgbClr val="003366"/>
                </a:solidFill>
              </a:rPr>
              <a:t>მხრივ</a:t>
            </a:r>
          </a:p>
          <a:p>
            <a:pPr marL="171450" indent="-171450">
              <a:buFont typeface="Arial" panose="020B0604020202020204" pitchFamily="34" charset="0"/>
              <a:buChar char="•"/>
            </a:pPr>
            <a:endParaRPr lang="ka-GE" sz="1600" b="1" dirty="0">
              <a:solidFill>
                <a:srgbClr val="003366"/>
              </a:solidFill>
            </a:endParaRPr>
          </a:p>
          <a:p>
            <a:pPr marL="171450" indent="-171450">
              <a:buFont typeface="Arial" panose="020B0604020202020204" pitchFamily="34" charset="0"/>
              <a:buChar char="•"/>
            </a:pPr>
            <a:r>
              <a:rPr lang="ka-GE" sz="1600" b="1" dirty="0" smtClean="0">
                <a:solidFill>
                  <a:srgbClr val="003366"/>
                </a:solidFill>
              </a:rPr>
              <a:t>საქართველომ</a:t>
            </a:r>
            <a:r>
              <a:rPr lang="ka-GE" sz="1600" b="1" dirty="0">
                <a:solidFill>
                  <a:srgbClr val="003366"/>
                </a:solidFill>
              </a:rPr>
              <a:t>, </a:t>
            </a:r>
            <a:r>
              <a:rPr lang="ka-GE" sz="1600" b="1" dirty="0">
                <a:solidFill>
                  <a:srgbClr val="C00000"/>
                </a:solidFill>
              </a:rPr>
              <a:t>რეგიონში პირველმა დაიწყო ექსპოზიციის წინა </a:t>
            </a:r>
            <a:r>
              <a:rPr lang="ka-GE" sz="1600" b="1" dirty="0">
                <a:solidFill>
                  <a:srgbClr val="003366"/>
                </a:solidFill>
              </a:rPr>
              <a:t>არვ მკურნალობის პროგრამა (</a:t>
            </a:r>
            <a:r>
              <a:rPr lang="en-US" sz="1600" b="1" dirty="0" err="1">
                <a:solidFill>
                  <a:srgbClr val="003366"/>
                </a:solidFill>
              </a:rPr>
              <a:t>PrEP</a:t>
            </a:r>
            <a:r>
              <a:rPr lang="en-US" sz="1600" b="1" dirty="0">
                <a:solidFill>
                  <a:srgbClr val="003366"/>
                </a:solidFill>
              </a:rPr>
              <a:t>) </a:t>
            </a:r>
            <a:r>
              <a:rPr lang="ka-GE" sz="1600" b="1" dirty="0">
                <a:solidFill>
                  <a:srgbClr val="003366"/>
                </a:solidFill>
              </a:rPr>
              <a:t>მსმ-ებისათვის</a:t>
            </a:r>
          </a:p>
        </p:txBody>
      </p:sp>
    </p:spTree>
    <p:extLst>
      <p:ext uri="{BB962C8B-B14F-4D97-AF65-F5344CB8AC3E}">
        <p14:creationId xmlns:p14="http://schemas.microsoft.com/office/powerpoint/2010/main" val="17405741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 name="Picture 17" descr="http://aidscenter.ge/images/grafik/grafik/slide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1240337"/>
            <a:ext cx="4320537" cy="2919788"/>
          </a:xfrm>
          <a:prstGeom prst="rect">
            <a:avLst/>
          </a:prstGeom>
          <a:noFill/>
          <a:ln>
            <a:noFill/>
          </a:ln>
        </p:spPr>
      </p:pic>
      <p:sp>
        <p:nvSpPr>
          <p:cNvPr id="11" name="Title 1">
            <a:extLst>
              <a:ext uri="{FF2B5EF4-FFF2-40B4-BE49-F238E27FC236}">
                <a16:creationId xmlns="" xmlns:a16="http://schemas.microsoft.com/office/drawing/2014/main" id="{D5023212-43A0-4670-AA11-72B0B88673B1}"/>
              </a:ext>
            </a:extLst>
          </p:cNvPr>
          <p:cNvSpPr txBox="1">
            <a:spLocks/>
          </p:cNvSpPr>
          <p:nvPr/>
        </p:nvSpPr>
        <p:spPr>
          <a:xfrm>
            <a:off x="1258888" y="3135"/>
            <a:ext cx="6336704" cy="881063"/>
          </a:xfrm>
          <a:prstGeom prst="rect">
            <a:avLst/>
          </a:prstGeom>
          <a:solidFill>
            <a:schemeClr val="bg1"/>
          </a:solidFill>
        </p:spPr>
        <p:txBody>
          <a:bodyPr>
            <a:normAutofit/>
          </a:bodyPr>
          <a:lstStyle>
            <a:lvl1pPr algn="ctr" rtl="0" eaLnBrk="0" fontAlgn="base" hangingPunct="0">
              <a:spcBef>
                <a:spcPct val="0"/>
              </a:spcBef>
              <a:spcAft>
                <a:spcPct val="0"/>
              </a:spcAft>
              <a:defRPr sz="4400">
                <a:solidFill>
                  <a:schemeClr val="tx2"/>
                </a:solidFill>
                <a:latin typeface="+mj-lt"/>
                <a:ea typeface="Arial" panose="020B0604020202020204" pitchFamily="34" charset="0"/>
                <a:cs typeface="+mj-cs"/>
              </a:defRPr>
            </a:lvl1pPr>
            <a:lvl2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defRPr/>
            </a:pPr>
            <a:r>
              <a:rPr lang="ka-GE" sz="4000" b="1" kern="0" dirty="0" smtClean="0">
                <a:solidFill>
                  <a:srgbClr val="C00000"/>
                </a:solidFill>
              </a:rPr>
              <a:t>აივ</a:t>
            </a:r>
            <a:r>
              <a:rPr lang="en-US" sz="4000" b="1" kern="0" dirty="0" smtClean="0">
                <a:solidFill>
                  <a:srgbClr val="C00000"/>
                </a:solidFill>
              </a:rPr>
              <a:t>/</a:t>
            </a:r>
            <a:r>
              <a:rPr lang="ka-GE" sz="4000" b="1" kern="0" dirty="0" smtClean="0">
                <a:solidFill>
                  <a:srgbClr val="C00000"/>
                </a:solidFill>
              </a:rPr>
              <a:t>შიდსი</a:t>
            </a:r>
            <a:endParaRPr lang="ka-GE" sz="4000" b="1" kern="0" dirty="0">
              <a:solidFill>
                <a:srgbClr val="C00000"/>
              </a:solidFill>
            </a:endParaRPr>
          </a:p>
        </p:txBody>
      </p:sp>
      <p:sp>
        <p:nvSpPr>
          <p:cNvPr id="3" name="Rectangle 2">
            <a:extLst>
              <a:ext uri="{FF2B5EF4-FFF2-40B4-BE49-F238E27FC236}">
                <a16:creationId xmlns="" xmlns:a16="http://schemas.microsoft.com/office/drawing/2014/main" id="{07BE65A6-B2B9-412A-BCE4-8162C82F1B12}"/>
              </a:ext>
            </a:extLst>
          </p:cNvPr>
          <p:cNvSpPr/>
          <p:nvPr/>
        </p:nvSpPr>
        <p:spPr>
          <a:xfrm>
            <a:off x="-45785" y="776160"/>
            <a:ext cx="4932363" cy="368300"/>
          </a:xfrm>
          <a:prstGeom prst="rect">
            <a:avLst/>
          </a:prstGeom>
        </p:spPr>
        <p:txBody>
          <a:bodyPr>
            <a:spAutoFit/>
          </a:bodyPr>
          <a:lstStyle/>
          <a:p>
            <a:pPr algn="ctr">
              <a:defRPr/>
            </a:pPr>
            <a:r>
              <a:rPr lang="ka-GE" b="1" kern="0" dirty="0" smtClean="0">
                <a:solidFill>
                  <a:srgbClr val="C00000"/>
                </a:solidFill>
              </a:rPr>
              <a:t>აივ </a:t>
            </a:r>
            <a:r>
              <a:rPr lang="ka-GE" b="1" kern="0" dirty="0" err="1" smtClean="0">
                <a:solidFill>
                  <a:srgbClr val="C00000"/>
                </a:solidFill>
              </a:rPr>
              <a:t>ინციდენტობა</a:t>
            </a:r>
            <a:r>
              <a:rPr lang="fr-FR" b="1" kern="0" dirty="0" smtClean="0">
                <a:solidFill>
                  <a:srgbClr val="C00000"/>
                </a:solidFill>
              </a:rPr>
              <a:t> </a:t>
            </a:r>
            <a:r>
              <a:rPr lang="fr-FR" b="1" kern="0" dirty="0">
                <a:solidFill>
                  <a:srgbClr val="C00000"/>
                </a:solidFill>
              </a:rPr>
              <a:t>100000 </a:t>
            </a:r>
            <a:r>
              <a:rPr lang="ka-GE" b="1" kern="0" dirty="0" smtClean="0">
                <a:solidFill>
                  <a:srgbClr val="C00000"/>
                </a:solidFill>
              </a:rPr>
              <a:t>მოსახლეზე</a:t>
            </a:r>
            <a:endParaRPr lang="ka-GE" b="1" kern="0" dirty="0">
              <a:solidFill>
                <a:srgbClr val="C00000"/>
              </a:solidFill>
            </a:endParaRPr>
          </a:p>
        </p:txBody>
      </p:sp>
      <p:sp>
        <p:nvSpPr>
          <p:cNvPr id="7" name="Rectangle 3">
            <a:extLst>
              <a:ext uri="{FF2B5EF4-FFF2-40B4-BE49-F238E27FC236}">
                <a16:creationId xmlns="" xmlns:a16="http://schemas.microsoft.com/office/drawing/2014/main" id="{5538A3DA-9C78-46C5-8D21-5FC51B10FC7F}"/>
              </a:ext>
            </a:extLst>
          </p:cNvPr>
          <p:cNvSpPr>
            <a:spLocks noChangeArrowheads="1"/>
          </p:cNvSpPr>
          <p:nvPr/>
        </p:nvSpPr>
        <p:spPr bwMode="auto">
          <a:xfrm>
            <a:off x="196787" y="4182924"/>
            <a:ext cx="852442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ka-GE" altLang="en-US" sz="1400" b="1" dirty="0" smtClean="0">
                <a:solidFill>
                  <a:srgbClr val="003366"/>
                </a:solidFill>
              </a:rPr>
              <a:t> </a:t>
            </a:r>
            <a:endParaRPr lang="en-US" altLang="en-US" sz="1400" b="1" dirty="0">
              <a:solidFill>
                <a:srgbClr val="003366"/>
              </a:solidFill>
            </a:endParaRPr>
          </a:p>
          <a:p>
            <a:pPr>
              <a:spcBef>
                <a:spcPct val="0"/>
              </a:spcBef>
              <a:buFontTx/>
              <a:buNone/>
            </a:pPr>
            <a:endParaRPr lang="en-US" altLang="en-US" sz="1400" b="1" dirty="0">
              <a:solidFill>
                <a:srgbClr val="003366"/>
              </a:solidFill>
            </a:endParaRPr>
          </a:p>
          <a:p>
            <a:pPr>
              <a:spcBef>
                <a:spcPct val="0"/>
              </a:spcBef>
              <a:buFontTx/>
              <a:buNone/>
            </a:pPr>
            <a:r>
              <a:rPr lang="en-US" altLang="en-US" sz="1400" b="1" dirty="0" smtClean="0">
                <a:solidFill>
                  <a:srgbClr val="003366"/>
                </a:solidFill>
              </a:rPr>
              <a:t> </a:t>
            </a:r>
            <a:endParaRPr lang="en-US" altLang="en-US" sz="1400" b="1" dirty="0">
              <a:solidFill>
                <a:srgbClr val="003366"/>
              </a:solidFill>
            </a:endParaRPr>
          </a:p>
        </p:txBody>
      </p:sp>
      <p:sp>
        <p:nvSpPr>
          <p:cNvPr id="8" name="Rectangle 3">
            <a:extLst>
              <a:ext uri="{FF2B5EF4-FFF2-40B4-BE49-F238E27FC236}">
                <a16:creationId xmlns="" xmlns:a16="http://schemas.microsoft.com/office/drawing/2014/main" id="{5538A3DA-9C78-46C5-8D21-5FC51B10FC7F}"/>
              </a:ext>
            </a:extLst>
          </p:cNvPr>
          <p:cNvSpPr>
            <a:spLocks noChangeArrowheads="1"/>
          </p:cNvSpPr>
          <p:nvPr/>
        </p:nvSpPr>
        <p:spPr bwMode="auto">
          <a:xfrm>
            <a:off x="196787" y="4279256"/>
            <a:ext cx="4447221"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en-US" altLang="en-US" sz="1400" b="1" dirty="0" smtClean="0">
                <a:solidFill>
                  <a:srgbClr val="003366"/>
                </a:solidFill>
              </a:rPr>
              <a:t> </a:t>
            </a:r>
            <a:endParaRPr lang="en-US" altLang="en-US" sz="1400" b="1" dirty="0">
              <a:solidFill>
                <a:srgbClr val="003366"/>
              </a:solidFill>
            </a:endParaRPr>
          </a:p>
          <a:p>
            <a:pPr>
              <a:spcBef>
                <a:spcPct val="0"/>
              </a:spcBef>
              <a:buFontTx/>
              <a:buNone/>
            </a:pPr>
            <a:endParaRPr lang="en-US" altLang="en-US" sz="1400" b="1" dirty="0">
              <a:solidFill>
                <a:srgbClr val="003366"/>
              </a:solidFill>
            </a:endParaRPr>
          </a:p>
          <a:p>
            <a:pPr>
              <a:spcBef>
                <a:spcPct val="0"/>
              </a:spcBef>
              <a:buFontTx/>
              <a:buNone/>
            </a:pPr>
            <a:r>
              <a:rPr lang="en-US" altLang="en-US" sz="1400" b="1" dirty="0" smtClean="0">
                <a:solidFill>
                  <a:srgbClr val="003366"/>
                </a:solidFill>
              </a:rPr>
              <a:t>2018 -</a:t>
            </a:r>
            <a:r>
              <a:rPr lang="ka-GE" altLang="en-US" sz="1400" b="1" dirty="0" smtClean="0">
                <a:solidFill>
                  <a:srgbClr val="003366"/>
                </a:solidFill>
              </a:rPr>
              <a:t> აივ</a:t>
            </a:r>
            <a:r>
              <a:rPr lang="en-US" altLang="en-US" sz="1400" b="1" dirty="0" smtClean="0">
                <a:solidFill>
                  <a:srgbClr val="003366"/>
                </a:solidFill>
              </a:rPr>
              <a:t> </a:t>
            </a:r>
            <a:r>
              <a:rPr lang="en-US" altLang="en-US" sz="1400" b="1" dirty="0">
                <a:solidFill>
                  <a:srgbClr val="003366"/>
                </a:solidFill>
              </a:rPr>
              <a:t>672</a:t>
            </a:r>
            <a:r>
              <a:rPr lang="en-US" altLang="en-US" sz="1400" dirty="0">
                <a:solidFill>
                  <a:srgbClr val="003366"/>
                </a:solidFill>
              </a:rPr>
              <a:t> </a:t>
            </a:r>
            <a:r>
              <a:rPr lang="ka-GE" altLang="en-US" sz="1400" b="1" dirty="0" smtClean="0">
                <a:solidFill>
                  <a:srgbClr val="C00000"/>
                </a:solidFill>
              </a:rPr>
              <a:t>ახალი შემთხვევა </a:t>
            </a:r>
            <a:r>
              <a:rPr lang="en-US" altLang="en-US" sz="1400" b="1" dirty="0" smtClean="0">
                <a:solidFill>
                  <a:srgbClr val="003366"/>
                </a:solidFill>
              </a:rPr>
              <a:t>(</a:t>
            </a:r>
            <a:r>
              <a:rPr lang="ka-GE" altLang="en-US" sz="1400" b="1" dirty="0" err="1" smtClean="0">
                <a:solidFill>
                  <a:srgbClr val="003366"/>
                </a:solidFill>
              </a:rPr>
              <a:t>ინციდენტობა</a:t>
            </a:r>
            <a:r>
              <a:rPr lang="ka-GE" altLang="en-US" sz="1400" b="1" dirty="0" smtClean="0">
                <a:solidFill>
                  <a:srgbClr val="003366"/>
                </a:solidFill>
              </a:rPr>
              <a:t> </a:t>
            </a:r>
            <a:r>
              <a:rPr lang="en-US" altLang="en-US" sz="1400" b="1" dirty="0" smtClean="0">
                <a:solidFill>
                  <a:srgbClr val="003366"/>
                </a:solidFill>
              </a:rPr>
              <a:t>100000 </a:t>
            </a:r>
            <a:r>
              <a:rPr lang="ka-GE" altLang="en-US" sz="1400" b="1" dirty="0" smtClean="0">
                <a:solidFill>
                  <a:srgbClr val="003366"/>
                </a:solidFill>
              </a:rPr>
              <a:t>მოსახლეზე</a:t>
            </a:r>
            <a:r>
              <a:rPr lang="en-US" altLang="en-US" sz="1400" b="1" dirty="0" smtClean="0">
                <a:solidFill>
                  <a:srgbClr val="003366"/>
                </a:solidFill>
              </a:rPr>
              <a:t> </a:t>
            </a:r>
            <a:r>
              <a:rPr lang="en-US" altLang="en-US" sz="1400" b="1" dirty="0">
                <a:solidFill>
                  <a:srgbClr val="003366"/>
                </a:solidFill>
              </a:rPr>
              <a:t>– 18.0</a:t>
            </a:r>
            <a:r>
              <a:rPr lang="en-US" altLang="en-US" sz="1400" dirty="0">
                <a:solidFill>
                  <a:srgbClr val="003366"/>
                </a:solidFill>
              </a:rPr>
              <a:t>) </a:t>
            </a:r>
            <a:r>
              <a:rPr lang="en-US" altLang="en-US" sz="1400" b="1" dirty="0" smtClean="0">
                <a:solidFill>
                  <a:srgbClr val="003366"/>
                </a:solidFill>
              </a:rPr>
              <a:t> </a:t>
            </a:r>
            <a:endParaRPr lang="en-US" altLang="en-US" sz="1400" b="1" dirty="0">
              <a:solidFill>
                <a:srgbClr val="003366"/>
              </a:solidFill>
            </a:endParaRPr>
          </a:p>
          <a:p>
            <a:pPr>
              <a:spcBef>
                <a:spcPct val="0"/>
              </a:spcBef>
              <a:buFontTx/>
              <a:buNone/>
            </a:pPr>
            <a:endParaRPr lang="en-US" altLang="en-US" sz="1400" b="1" dirty="0">
              <a:solidFill>
                <a:srgbClr val="003366"/>
              </a:solidFill>
            </a:endParaRPr>
          </a:p>
          <a:p>
            <a:pPr>
              <a:spcBef>
                <a:spcPct val="0"/>
              </a:spcBef>
              <a:buFontTx/>
              <a:buNone/>
            </a:pPr>
            <a:r>
              <a:rPr lang="en-US" altLang="en-US" sz="1400" b="1" dirty="0" smtClean="0">
                <a:solidFill>
                  <a:srgbClr val="C00000"/>
                </a:solidFill>
              </a:rPr>
              <a:t> </a:t>
            </a:r>
            <a:endParaRPr lang="ka-GE" altLang="en-US" sz="1400" b="1" dirty="0" smtClean="0">
              <a:solidFill>
                <a:srgbClr val="003366"/>
              </a:solidFill>
            </a:endParaRPr>
          </a:p>
          <a:p>
            <a:pPr>
              <a:spcBef>
                <a:spcPct val="0"/>
              </a:spcBef>
              <a:buFontTx/>
              <a:buNone/>
            </a:pPr>
            <a:r>
              <a:rPr lang="ka-GE" altLang="en-US" sz="1400" b="1" dirty="0" smtClean="0">
                <a:solidFill>
                  <a:srgbClr val="003366"/>
                </a:solidFill>
              </a:rPr>
              <a:t>ანტირეტროვირუსული მკურნალობა - 4310  </a:t>
            </a:r>
            <a:endParaRPr lang="en-US" altLang="en-US" sz="1400" b="1" dirty="0">
              <a:solidFill>
                <a:srgbClr val="003366"/>
              </a:solidFill>
            </a:endParaRPr>
          </a:p>
        </p:txBody>
      </p:sp>
      <p:pic>
        <p:nvPicPr>
          <p:cNvPr id="14" name="Picture 13"/>
          <p:cNvPicPr/>
          <p:nvPr/>
        </p:nvPicPr>
        <p:blipFill>
          <a:blip r:embed="rId3"/>
          <a:stretch>
            <a:fillRect/>
          </a:stretch>
        </p:blipFill>
        <p:spPr>
          <a:xfrm>
            <a:off x="36897" y="1492389"/>
            <a:ext cx="5047929" cy="2764068"/>
          </a:xfrm>
          <a:prstGeom prst="rect">
            <a:avLst/>
          </a:prstGeom>
        </p:spPr>
      </p:pic>
      <p:sp>
        <p:nvSpPr>
          <p:cNvPr id="6" name="Rectangle 5"/>
          <p:cNvSpPr/>
          <p:nvPr/>
        </p:nvSpPr>
        <p:spPr>
          <a:xfrm>
            <a:off x="4458999" y="698849"/>
            <a:ext cx="4572000" cy="685059"/>
          </a:xfrm>
          <a:prstGeom prst="rect">
            <a:avLst/>
          </a:prstGeom>
        </p:spPr>
        <p:txBody>
          <a:bodyPr>
            <a:spAutoFit/>
          </a:bodyPr>
          <a:lstStyle/>
          <a:p>
            <a:pPr marL="457200" algn="ctr">
              <a:lnSpc>
                <a:spcPct val="107000"/>
              </a:lnSpc>
              <a:spcAft>
                <a:spcPts val="800"/>
              </a:spcAft>
            </a:pPr>
            <a:r>
              <a:rPr lang="ka-GE" b="1" dirty="0" smtClean="0">
                <a:solidFill>
                  <a:srgbClr val="C00000"/>
                </a:solidFill>
                <a:ea typeface="Calibri" panose="020F0502020204030204" pitchFamily="34" charset="0"/>
                <a:cs typeface="Times New Roman" panose="02020603050405020304" pitchFamily="18" charset="0"/>
              </a:rPr>
              <a:t>აივ ახალი შემთხვევები გადაცემის გზების მიხედვით</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9"/>
          <p:cNvSpPr>
            <a:spLocks noChangeArrowheads="1"/>
          </p:cNvSpPr>
          <p:nvPr/>
        </p:nvSpPr>
        <p:spPr bwMode="auto">
          <a:xfrm>
            <a:off x="4528770" y="4714367"/>
            <a:ext cx="4807902"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ka-GE" altLang="en-US" sz="1400" b="1" dirty="0" smtClean="0">
                <a:solidFill>
                  <a:srgbClr val="002060"/>
                </a:solidFill>
                <a:latin typeface="Calibri" panose="020F0502020204030204" pitchFamily="34" charset="0"/>
              </a:rPr>
              <a:t>აივ მქონე ადამიანთა შეფასებითი რაოდენობა </a:t>
            </a:r>
            <a:r>
              <a:rPr lang="en-US" altLang="en-US" sz="1400" b="1" dirty="0" smtClean="0">
                <a:solidFill>
                  <a:srgbClr val="002060"/>
                </a:solidFill>
                <a:latin typeface="Calibri" panose="020F0502020204030204" pitchFamily="34" charset="0"/>
              </a:rPr>
              <a:t>– </a:t>
            </a:r>
            <a:r>
              <a:rPr lang="en-US" altLang="en-US" sz="1400" b="1" dirty="0">
                <a:solidFill>
                  <a:srgbClr val="C00000"/>
                </a:solidFill>
                <a:latin typeface="Calibri" panose="020F0502020204030204" pitchFamily="34" charset="0"/>
              </a:rPr>
              <a:t>9,360</a:t>
            </a:r>
          </a:p>
          <a:p>
            <a:pPr>
              <a:spcBef>
                <a:spcPct val="0"/>
              </a:spcBef>
              <a:buFontTx/>
              <a:buNone/>
            </a:pPr>
            <a:endParaRPr lang="ka-GE" altLang="en-US" sz="1400" b="1" dirty="0" smtClean="0">
              <a:solidFill>
                <a:srgbClr val="002060"/>
              </a:solidFill>
              <a:latin typeface="Calibri" panose="020F0502020204030204" pitchFamily="34" charset="0"/>
            </a:endParaRPr>
          </a:p>
          <a:p>
            <a:pPr>
              <a:spcBef>
                <a:spcPct val="0"/>
              </a:spcBef>
              <a:buFontTx/>
              <a:buNone/>
            </a:pPr>
            <a:r>
              <a:rPr lang="ka-GE" altLang="en-US" sz="1400" b="1" dirty="0" smtClean="0">
                <a:solidFill>
                  <a:srgbClr val="002060"/>
                </a:solidFill>
                <a:latin typeface="Calibri" panose="020F0502020204030204" pitchFamily="34" charset="0"/>
              </a:rPr>
              <a:t>რეგისტრირებული შემთხვევები</a:t>
            </a:r>
            <a:r>
              <a:rPr lang="en-US" altLang="en-US" sz="1400" b="1" dirty="0" smtClean="0">
                <a:solidFill>
                  <a:srgbClr val="002060"/>
                </a:solidFill>
                <a:latin typeface="Calibri" panose="020F0502020204030204" pitchFamily="34" charset="0"/>
              </a:rPr>
              <a:t>  – </a:t>
            </a:r>
            <a:r>
              <a:rPr lang="en-US" altLang="en-US" sz="1400" b="1" dirty="0">
                <a:solidFill>
                  <a:srgbClr val="C00000"/>
                </a:solidFill>
                <a:latin typeface="Calibri" panose="020F0502020204030204" pitchFamily="34" charset="0"/>
              </a:rPr>
              <a:t>6,024</a:t>
            </a:r>
          </a:p>
          <a:p>
            <a:pPr>
              <a:spcBef>
                <a:spcPct val="0"/>
              </a:spcBef>
              <a:buFontTx/>
              <a:buNone/>
            </a:pPr>
            <a:endParaRPr lang="en-US" altLang="en-US" sz="1400" b="1" dirty="0">
              <a:solidFill>
                <a:srgbClr val="002060"/>
              </a:solidFill>
              <a:latin typeface="Calibri" panose="020F0502020204030204" pitchFamily="34" charset="0"/>
            </a:endParaRPr>
          </a:p>
          <a:p>
            <a:pPr>
              <a:spcBef>
                <a:spcPct val="0"/>
              </a:spcBef>
              <a:buFontTx/>
              <a:buNone/>
            </a:pPr>
            <a:r>
              <a:rPr lang="ka-GE" altLang="en-US" sz="1400" b="1" dirty="0" smtClean="0">
                <a:solidFill>
                  <a:srgbClr val="002060"/>
                </a:solidFill>
                <a:latin typeface="Calibri" panose="020F0502020204030204" pitchFamily="34" charset="0"/>
              </a:rPr>
              <a:t>მთავარი გამოწვევა</a:t>
            </a:r>
            <a:r>
              <a:rPr lang="en-US" altLang="en-US" sz="1400" b="1" dirty="0" smtClean="0">
                <a:solidFill>
                  <a:srgbClr val="002060"/>
                </a:solidFill>
                <a:latin typeface="Calibri" panose="020F0502020204030204" pitchFamily="34" charset="0"/>
              </a:rPr>
              <a:t>: </a:t>
            </a:r>
            <a:r>
              <a:rPr lang="ka-GE" altLang="en-US" sz="1400" b="1" dirty="0" smtClean="0">
                <a:solidFill>
                  <a:srgbClr val="C00000"/>
                </a:solidFill>
                <a:latin typeface="Calibri" panose="020F0502020204030204" pitchFamily="34" charset="0"/>
              </a:rPr>
              <a:t>გვიანი გამოვლენა</a:t>
            </a:r>
            <a:endParaRPr lang="en-GB" altLang="en-US" sz="1400" b="1" dirty="0">
              <a:solidFill>
                <a:srgbClr val="C00000"/>
              </a:solidFill>
            </a:endParaRPr>
          </a:p>
        </p:txBody>
      </p:sp>
      <p:sp>
        <p:nvSpPr>
          <p:cNvPr id="15"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7"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9"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20" name="Picture 19"/>
          <p:cNvPicPr>
            <a:picLocks noChangeAspect="1"/>
          </p:cNvPicPr>
          <p:nvPr/>
        </p:nvPicPr>
        <p:blipFill>
          <a:blip r:embed="rId4"/>
          <a:stretch>
            <a:fillRect/>
          </a:stretch>
        </p:blipFill>
        <p:spPr>
          <a:xfrm>
            <a:off x="55013" y="6218816"/>
            <a:ext cx="772571" cy="594560"/>
          </a:xfrm>
          <a:prstGeom prst="rect">
            <a:avLst/>
          </a:prstGeom>
        </p:spPr>
      </p:pic>
      <p:sp>
        <p:nvSpPr>
          <p:cNvPr id="21"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2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24"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35584642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2"/>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p>
        </p:txBody>
      </p:sp>
      <p:sp>
        <p:nvSpPr>
          <p:cNvPr id="70659" name="Rectangle 3"/>
          <p:cNvSpPr>
            <a:spLocks noChangeArrowheads="1"/>
          </p:cNvSpPr>
          <p:nvPr/>
        </p:nvSpPr>
        <p:spPr bwMode="auto">
          <a:xfrm>
            <a:off x="1258888" y="6237288"/>
            <a:ext cx="46085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ka-GE" altLang="en-US" sz="1400" b="1">
                <a:solidFill>
                  <a:schemeClr val="bg1"/>
                </a:solidFill>
              </a:rPr>
              <a:t>დაავადებათა კონტროლისა და საზოგადოებრივი ჯანმრთელობის ეროვნული ცენტრი</a:t>
            </a:r>
            <a:endParaRPr lang="ru-RU" altLang="en-US" sz="1400" b="1">
              <a:solidFill>
                <a:schemeClr val="bg1"/>
              </a:solidFill>
            </a:endParaRPr>
          </a:p>
        </p:txBody>
      </p:sp>
      <p:pic>
        <p:nvPicPr>
          <p:cNvPr id="70660" name="Picture 1030"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6165850"/>
            <a:ext cx="90011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1" name="Text Box 5"/>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chemeClr val="bg1"/>
                </a:solidFill>
              </a:rPr>
              <a:t>www.ncdc.ge</a:t>
            </a:r>
            <a:endParaRPr lang="ru-RU" altLang="en-US" sz="1800">
              <a:solidFill>
                <a:schemeClr val="bg1"/>
              </a:solidFill>
            </a:endParaRPr>
          </a:p>
        </p:txBody>
      </p:sp>
      <p:sp>
        <p:nvSpPr>
          <p:cNvPr id="9" name="Title 1"/>
          <p:cNvSpPr txBox="1">
            <a:spLocks/>
          </p:cNvSpPr>
          <p:nvPr/>
        </p:nvSpPr>
        <p:spPr bwMode="auto">
          <a:xfrm>
            <a:off x="0" y="148861"/>
            <a:ext cx="9143999" cy="394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rtl="0" eaLnBrk="0" fontAlgn="base" hangingPunct="0">
              <a:spcBef>
                <a:spcPct val="0"/>
              </a:spcBef>
              <a:spcAft>
                <a:spcPct val="0"/>
              </a:spcAft>
              <a:defRPr sz="4400">
                <a:solidFill>
                  <a:schemeClr val="tx2"/>
                </a:solidFill>
                <a:latin typeface="+mj-lt"/>
                <a:ea typeface="Arial" panose="020B0604020202020204" pitchFamily="34" charset="0"/>
                <a:cs typeface="+mj-cs"/>
              </a:defRPr>
            </a:lvl1pPr>
            <a:lvl2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r>
              <a:rPr lang="ka-GE" altLang="en-US" sz="2000" b="1" kern="0" dirty="0">
                <a:solidFill>
                  <a:srgbClr val="C00000"/>
                </a:solidFill>
                <a:latin typeface="Sylfaen" panose="010A0502050306030303" pitchFamily="18" charset="0"/>
              </a:rPr>
              <a:t>გლობალური ფონდის დაფინანსებით მიმდინარე პროგრამები </a:t>
            </a:r>
            <a:r>
              <a:rPr lang="ka-GE" altLang="en-US" sz="2000" b="1" kern="0" dirty="0" smtClean="0">
                <a:solidFill>
                  <a:srgbClr val="C00000"/>
                </a:solidFill>
                <a:latin typeface="+mn-lt"/>
              </a:rPr>
              <a:t> </a:t>
            </a:r>
            <a:endParaRPr lang="en-US" sz="2000" kern="0" dirty="0">
              <a:latin typeface="+mn-lt"/>
            </a:endParaRPr>
          </a:p>
        </p:txBody>
      </p:sp>
      <p:sp>
        <p:nvSpPr>
          <p:cNvPr id="10" name="Rectangle 9"/>
          <p:cNvSpPr/>
          <p:nvPr/>
        </p:nvSpPr>
        <p:spPr>
          <a:xfrm>
            <a:off x="241776" y="581113"/>
            <a:ext cx="8660446" cy="892552"/>
          </a:xfrm>
          <a:prstGeom prst="rect">
            <a:avLst/>
          </a:prstGeom>
        </p:spPr>
        <p:txBody>
          <a:bodyPr wrap="square">
            <a:spAutoFit/>
          </a:bodyPr>
          <a:lstStyle/>
          <a:p>
            <a:pPr algn="just"/>
            <a:r>
              <a:rPr lang="ka-GE" b="1" dirty="0">
                <a:solidFill>
                  <a:srgbClr val="003366"/>
                </a:solidFill>
              </a:rPr>
              <a:t>ყველა ფორმის </a:t>
            </a:r>
            <a:r>
              <a:rPr lang="ka-GE" b="1" dirty="0">
                <a:solidFill>
                  <a:srgbClr val="C00000"/>
                </a:solidFill>
              </a:rPr>
              <a:t>ტუბერკულოზის</a:t>
            </a:r>
            <a:r>
              <a:rPr lang="ka-GE" b="1" dirty="0">
                <a:solidFill>
                  <a:srgbClr val="003366"/>
                </a:solidFill>
              </a:rPr>
              <a:t> ხარისხიან დიაგნოსტიკასა და მკურნალობაზე უნივერსალური ხელმისაწვდომობის პროგრამა:</a:t>
            </a:r>
            <a:endParaRPr lang="en-US" b="1" dirty="0">
              <a:solidFill>
                <a:srgbClr val="003366"/>
              </a:solidFill>
            </a:endParaRPr>
          </a:p>
          <a:p>
            <a:endParaRPr lang="en-US" sz="1600" b="1" dirty="0">
              <a:solidFill>
                <a:srgbClr val="003366"/>
              </a:solidFill>
            </a:endParaRPr>
          </a:p>
        </p:txBody>
      </p:sp>
      <p:sp>
        <p:nvSpPr>
          <p:cNvPr id="11" name="Rectangle 10">
            <a:extLst>
              <a:ext uri="{FF2B5EF4-FFF2-40B4-BE49-F238E27FC236}">
                <a16:creationId xmlns="" xmlns:a16="http://schemas.microsoft.com/office/drawing/2014/main" id="{87E5076E-632F-4F66-9E2D-577D38913D7C}"/>
              </a:ext>
            </a:extLst>
          </p:cNvPr>
          <p:cNvSpPr/>
          <p:nvPr/>
        </p:nvSpPr>
        <p:spPr>
          <a:xfrm>
            <a:off x="138164" y="1268760"/>
            <a:ext cx="8605589" cy="2862322"/>
          </a:xfrm>
          <a:prstGeom prst="rect">
            <a:avLst/>
          </a:prstGeom>
        </p:spPr>
        <p:txBody>
          <a:bodyPr wrap="square">
            <a:spAutoFit/>
          </a:bodyPr>
          <a:lstStyle/>
          <a:p>
            <a:pPr marL="285750" lvl="0" indent="-285750">
              <a:buFont typeface="Arial" panose="020B0604020202020204" pitchFamily="34" charset="0"/>
              <a:buChar char="•"/>
            </a:pPr>
            <a:r>
              <a:rPr lang="en-US" sz="1500" b="1" dirty="0" err="1">
                <a:solidFill>
                  <a:srgbClr val="003366"/>
                </a:solidFill>
              </a:rPr>
              <a:t>უკანასკნელი</a:t>
            </a:r>
            <a:r>
              <a:rPr lang="en-US" sz="1500" b="1" dirty="0">
                <a:solidFill>
                  <a:srgbClr val="003366"/>
                </a:solidFill>
              </a:rPr>
              <a:t> </a:t>
            </a:r>
            <a:r>
              <a:rPr lang="en-US" sz="1500" b="1" dirty="0" err="1">
                <a:solidFill>
                  <a:srgbClr val="003366"/>
                </a:solidFill>
              </a:rPr>
              <a:t>შვიდი</a:t>
            </a:r>
            <a:r>
              <a:rPr lang="en-US" sz="1500" b="1" dirty="0">
                <a:solidFill>
                  <a:srgbClr val="003366"/>
                </a:solidFill>
              </a:rPr>
              <a:t> </a:t>
            </a:r>
            <a:r>
              <a:rPr lang="en-US" sz="1500" b="1" dirty="0" err="1">
                <a:solidFill>
                  <a:srgbClr val="003366"/>
                </a:solidFill>
              </a:rPr>
              <a:t>წლის</a:t>
            </a:r>
            <a:r>
              <a:rPr lang="en-US" sz="1500" b="1" dirty="0">
                <a:solidFill>
                  <a:srgbClr val="003366"/>
                </a:solidFill>
              </a:rPr>
              <a:t> </a:t>
            </a:r>
            <a:r>
              <a:rPr lang="en-US" sz="1500" b="1" dirty="0" err="1">
                <a:solidFill>
                  <a:srgbClr val="003366"/>
                </a:solidFill>
              </a:rPr>
              <a:t>განმავლობაში</a:t>
            </a:r>
            <a:r>
              <a:rPr lang="en-US" sz="1500" b="1" dirty="0">
                <a:solidFill>
                  <a:srgbClr val="003366"/>
                </a:solidFill>
              </a:rPr>
              <a:t> (2010-2016) </a:t>
            </a:r>
            <a:r>
              <a:rPr lang="en-US" sz="1500" b="1" dirty="0" err="1">
                <a:solidFill>
                  <a:srgbClr val="003366"/>
                </a:solidFill>
              </a:rPr>
              <a:t>გამოვლინდა</a:t>
            </a:r>
            <a:r>
              <a:rPr lang="en-US" sz="1500" b="1" dirty="0">
                <a:solidFill>
                  <a:srgbClr val="003366"/>
                </a:solidFill>
              </a:rPr>
              <a:t> </a:t>
            </a:r>
            <a:r>
              <a:rPr lang="en-US" sz="1500" b="1" dirty="0" err="1">
                <a:solidFill>
                  <a:srgbClr val="003366"/>
                </a:solidFill>
              </a:rPr>
              <a:t>და</a:t>
            </a:r>
            <a:r>
              <a:rPr lang="en-US" sz="1500" b="1" dirty="0">
                <a:solidFill>
                  <a:srgbClr val="003366"/>
                </a:solidFill>
              </a:rPr>
              <a:t> </a:t>
            </a:r>
            <a:r>
              <a:rPr lang="en-US" sz="1500" b="1" dirty="0" err="1">
                <a:solidFill>
                  <a:srgbClr val="003366"/>
                </a:solidFill>
              </a:rPr>
              <a:t>ეფექტიანი</a:t>
            </a:r>
            <a:r>
              <a:rPr lang="en-US" sz="1500" b="1" dirty="0">
                <a:solidFill>
                  <a:srgbClr val="003366"/>
                </a:solidFill>
              </a:rPr>
              <a:t> </a:t>
            </a:r>
            <a:r>
              <a:rPr lang="en-US" sz="1500" b="1" dirty="0" err="1">
                <a:solidFill>
                  <a:srgbClr val="003366"/>
                </a:solidFill>
              </a:rPr>
              <a:t>მკურნალობა</a:t>
            </a:r>
            <a:r>
              <a:rPr lang="en-US" sz="1500" b="1" dirty="0">
                <a:solidFill>
                  <a:srgbClr val="003366"/>
                </a:solidFill>
              </a:rPr>
              <a:t> </a:t>
            </a:r>
            <a:r>
              <a:rPr lang="en-US" sz="1500" b="1" dirty="0" err="1">
                <a:solidFill>
                  <a:srgbClr val="003366"/>
                </a:solidFill>
              </a:rPr>
              <a:t>მიეწოდა</a:t>
            </a:r>
            <a:r>
              <a:rPr lang="en-US" sz="1500" b="1" dirty="0">
                <a:solidFill>
                  <a:srgbClr val="003366"/>
                </a:solidFill>
              </a:rPr>
              <a:t> </a:t>
            </a:r>
            <a:r>
              <a:rPr lang="en-US" sz="1500" b="1" dirty="0">
                <a:solidFill>
                  <a:srgbClr val="C00000"/>
                </a:solidFill>
              </a:rPr>
              <a:t>35 000-ზე </a:t>
            </a:r>
            <a:r>
              <a:rPr lang="en-US" sz="1500" b="1" dirty="0" err="1">
                <a:solidFill>
                  <a:srgbClr val="C00000"/>
                </a:solidFill>
              </a:rPr>
              <a:t>მეტ</a:t>
            </a:r>
            <a:r>
              <a:rPr lang="en-US" sz="1500" b="1" dirty="0">
                <a:solidFill>
                  <a:srgbClr val="C00000"/>
                </a:solidFill>
              </a:rPr>
              <a:t> </a:t>
            </a:r>
            <a:r>
              <a:rPr lang="en-US" sz="1500" b="1" dirty="0" err="1">
                <a:solidFill>
                  <a:srgbClr val="C00000"/>
                </a:solidFill>
              </a:rPr>
              <a:t>ტბ</a:t>
            </a:r>
            <a:r>
              <a:rPr lang="en-US" sz="1500" b="1" dirty="0">
                <a:solidFill>
                  <a:srgbClr val="C00000"/>
                </a:solidFill>
              </a:rPr>
              <a:t> </a:t>
            </a:r>
            <a:r>
              <a:rPr lang="en-US" sz="1500" b="1" dirty="0" err="1" smtClean="0">
                <a:solidFill>
                  <a:srgbClr val="C00000"/>
                </a:solidFill>
              </a:rPr>
              <a:t>პაციენტს</a:t>
            </a:r>
            <a:endParaRPr lang="ka-GE" sz="1500" b="1" dirty="0" smtClean="0">
              <a:solidFill>
                <a:srgbClr val="C00000"/>
              </a:solidFill>
            </a:endParaRPr>
          </a:p>
          <a:p>
            <a:pPr marL="285750" lvl="0" indent="-285750">
              <a:buFont typeface="Arial" panose="020B0604020202020204" pitchFamily="34" charset="0"/>
              <a:buChar char="•"/>
            </a:pPr>
            <a:endParaRPr lang="en-US" sz="1500" b="1" dirty="0">
              <a:solidFill>
                <a:srgbClr val="003366"/>
              </a:solidFill>
            </a:endParaRPr>
          </a:p>
          <a:p>
            <a:pPr marL="285750" lvl="0" indent="-285750">
              <a:buFont typeface="Arial" panose="020B0604020202020204" pitchFamily="34" charset="0"/>
              <a:buChar char="•"/>
            </a:pPr>
            <a:r>
              <a:rPr lang="en-US" sz="1500" b="1" dirty="0" err="1">
                <a:solidFill>
                  <a:srgbClr val="003366"/>
                </a:solidFill>
              </a:rPr>
              <a:t>ტუბერკულოზზე</a:t>
            </a:r>
            <a:r>
              <a:rPr lang="en-US" sz="1500" b="1" dirty="0">
                <a:solidFill>
                  <a:srgbClr val="003366"/>
                </a:solidFill>
              </a:rPr>
              <a:t> </a:t>
            </a:r>
            <a:r>
              <a:rPr lang="en-US" sz="1500" b="1" dirty="0" err="1">
                <a:solidFill>
                  <a:srgbClr val="003366"/>
                </a:solidFill>
              </a:rPr>
              <a:t>სავარაუდო</a:t>
            </a:r>
            <a:r>
              <a:rPr lang="en-US" sz="1500" b="1" dirty="0">
                <a:solidFill>
                  <a:srgbClr val="003366"/>
                </a:solidFill>
              </a:rPr>
              <a:t> </a:t>
            </a:r>
            <a:r>
              <a:rPr lang="en-US" sz="1500" b="1" dirty="0" err="1">
                <a:solidFill>
                  <a:srgbClr val="003366"/>
                </a:solidFill>
              </a:rPr>
              <a:t>ყველა</a:t>
            </a:r>
            <a:r>
              <a:rPr lang="en-US" sz="1500" b="1" dirty="0">
                <a:solidFill>
                  <a:srgbClr val="003366"/>
                </a:solidFill>
              </a:rPr>
              <a:t> </a:t>
            </a:r>
            <a:r>
              <a:rPr lang="en-US" sz="1500" b="1" dirty="0" err="1">
                <a:solidFill>
                  <a:srgbClr val="003366"/>
                </a:solidFill>
              </a:rPr>
              <a:t>შემთხვევაში</a:t>
            </a:r>
            <a:r>
              <a:rPr lang="en-US" sz="1500" b="1" dirty="0">
                <a:solidFill>
                  <a:srgbClr val="003366"/>
                </a:solidFill>
              </a:rPr>
              <a:t> </a:t>
            </a:r>
            <a:r>
              <a:rPr lang="en-US" sz="1500" b="1" dirty="0" err="1">
                <a:solidFill>
                  <a:srgbClr val="003366"/>
                </a:solidFill>
              </a:rPr>
              <a:t>პაციენტები</a:t>
            </a:r>
            <a:r>
              <a:rPr lang="en-US" sz="1500" b="1" dirty="0">
                <a:solidFill>
                  <a:srgbClr val="003366"/>
                </a:solidFill>
              </a:rPr>
              <a:t> </a:t>
            </a:r>
            <a:r>
              <a:rPr lang="en-US" sz="1500" b="1" dirty="0" err="1">
                <a:solidFill>
                  <a:srgbClr val="003366"/>
                </a:solidFill>
              </a:rPr>
              <a:t>უზრუნველყოფ</a:t>
            </a:r>
            <a:r>
              <a:rPr lang="ka-GE" sz="1500" b="1" dirty="0" err="1">
                <a:solidFill>
                  <a:srgbClr val="003366"/>
                </a:solidFill>
              </a:rPr>
              <a:t>ილნი</a:t>
            </a:r>
            <a:r>
              <a:rPr lang="ka-GE" sz="1500" b="1" dirty="0">
                <a:solidFill>
                  <a:srgbClr val="003366"/>
                </a:solidFill>
              </a:rPr>
              <a:t> არიან </a:t>
            </a:r>
            <a:r>
              <a:rPr lang="en-US" sz="1500" b="1" dirty="0" err="1">
                <a:solidFill>
                  <a:srgbClr val="003366"/>
                </a:solidFill>
              </a:rPr>
              <a:t>საჭირო</a:t>
            </a:r>
            <a:r>
              <a:rPr lang="en-US" sz="1500" b="1" dirty="0">
                <a:solidFill>
                  <a:srgbClr val="003366"/>
                </a:solidFill>
              </a:rPr>
              <a:t> </a:t>
            </a:r>
            <a:r>
              <a:rPr lang="en-US" sz="1500" b="1" dirty="0" err="1">
                <a:solidFill>
                  <a:srgbClr val="C00000"/>
                </a:solidFill>
              </a:rPr>
              <a:t>გამოკვლევებითა</a:t>
            </a:r>
            <a:r>
              <a:rPr lang="en-US" sz="1500" b="1" dirty="0">
                <a:solidFill>
                  <a:srgbClr val="C00000"/>
                </a:solidFill>
              </a:rPr>
              <a:t> </a:t>
            </a:r>
            <a:r>
              <a:rPr lang="en-US" sz="1500" b="1" dirty="0" err="1">
                <a:solidFill>
                  <a:srgbClr val="C00000"/>
                </a:solidFill>
              </a:rPr>
              <a:t>და</a:t>
            </a:r>
            <a:r>
              <a:rPr lang="en-US" sz="1500" b="1" dirty="0">
                <a:solidFill>
                  <a:srgbClr val="C00000"/>
                </a:solidFill>
              </a:rPr>
              <a:t> </a:t>
            </a:r>
            <a:r>
              <a:rPr lang="en-US" sz="1500" b="1" dirty="0" err="1">
                <a:solidFill>
                  <a:srgbClr val="C00000"/>
                </a:solidFill>
              </a:rPr>
              <a:t>დიაგნოსტიკური</a:t>
            </a:r>
            <a:r>
              <a:rPr lang="en-US" sz="1500" b="1" dirty="0">
                <a:solidFill>
                  <a:srgbClr val="C00000"/>
                </a:solidFill>
              </a:rPr>
              <a:t> </a:t>
            </a:r>
            <a:r>
              <a:rPr lang="en-US" sz="1500" b="1" dirty="0" err="1">
                <a:solidFill>
                  <a:srgbClr val="C00000"/>
                </a:solidFill>
              </a:rPr>
              <a:t>საშუალებებით</a:t>
            </a:r>
            <a:r>
              <a:rPr lang="en-US" sz="1500" b="1" dirty="0">
                <a:solidFill>
                  <a:srgbClr val="003366"/>
                </a:solidFill>
              </a:rPr>
              <a:t>; </a:t>
            </a:r>
            <a:r>
              <a:rPr lang="ka-GE" sz="1500" b="1" dirty="0">
                <a:solidFill>
                  <a:srgbClr val="003366"/>
                </a:solidFill>
              </a:rPr>
              <a:t>მთელი ქვეყნის მასშტაბით გამოიყენება სწრაფი დიაგნოსტიკის მეთოდი </a:t>
            </a:r>
            <a:r>
              <a:rPr lang="ka-GE" sz="1500" b="1" dirty="0" err="1">
                <a:solidFill>
                  <a:srgbClr val="C00000"/>
                </a:solidFill>
              </a:rPr>
              <a:t>GeneXpert</a:t>
            </a:r>
            <a:r>
              <a:rPr lang="ka-GE" sz="1500" b="1" dirty="0">
                <a:solidFill>
                  <a:srgbClr val="003366"/>
                </a:solidFill>
              </a:rPr>
              <a:t> აპარატების </a:t>
            </a:r>
            <a:r>
              <a:rPr lang="ka-GE" sz="1500" b="1" dirty="0" smtClean="0">
                <a:solidFill>
                  <a:srgbClr val="003366"/>
                </a:solidFill>
              </a:rPr>
              <a:t>მეშვეობით</a:t>
            </a:r>
            <a:endParaRPr lang="ka-GE" sz="1500" b="1" dirty="0">
              <a:solidFill>
                <a:srgbClr val="003366"/>
              </a:solidFill>
            </a:endParaRPr>
          </a:p>
          <a:p>
            <a:pPr marL="285750" lvl="0" indent="-285750">
              <a:buFont typeface="Arial" panose="020B0604020202020204" pitchFamily="34" charset="0"/>
              <a:buChar char="•"/>
            </a:pPr>
            <a:endParaRPr lang="ka-GE" sz="1500" b="1" dirty="0">
              <a:solidFill>
                <a:srgbClr val="003366"/>
              </a:solidFill>
            </a:endParaRPr>
          </a:p>
          <a:p>
            <a:pPr marL="285750" lvl="0" indent="-285750">
              <a:buFont typeface="Arial" panose="020B0604020202020204" pitchFamily="34" charset="0"/>
              <a:buChar char="•"/>
            </a:pPr>
            <a:r>
              <a:rPr lang="ka-GE" sz="1500" b="1" dirty="0">
                <a:solidFill>
                  <a:srgbClr val="003366"/>
                </a:solidFill>
              </a:rPr>
              <a:t>ტუბერკულოზით დაავადებული ყველა პაციენტი, მათ შორის ტუბერკულოზის რეზისტენტული ფორმის მქონე პირები, უზრუნველყოფილნი არიან </a:t>
            </a:r>
            <a:r>
              <a:rPr lang="ka-GE" sz="1500" b="1" dirty="0">
                <a:solidFill>
                  <a:srgbClr val="C00000"/>
                </a:solidFill>
              </a:rPr>
              <a:t>ხარისხიანი მედიკამენტებით</a:t>
            </a:r>
          </a:p>
          <a:p>
            <a:pPr marL="285750" lvl="0" indent="-285750">
              <a:buFont typeface="Arial" panose="020B0604020202020204" pitchFamily="34" charset="0"/>
              <a:buChar char="•"/>
            </a:pPr>
            <a:endParaRPr lang="ka-GE" sz="1500" b="1" dirty="0" smtClean="0">
              <a:solidFill>
                <a:srgbClr val="003366"/>
              </a:solidFill>
            </a:endParaRPr>
          </a:p>
          <a:p>
            <a:pPr lvl="0"/>
            <a:endParaRPr lang="ka-GE" sz="1500" b="1" dirty="0">
              <a:solidFill>
                <a:srgbClr val="003366"/>
              </a:solidFill>
            </a:endParaRPr>
          </a:p>
        </p:txBody>
      </p:sp>
      <p:sp>
        <p:nvSpPr>
          <p:cNvPr id="15" name="Rectangle 14">
            <a:extLst>
              <a:ext uri="{FF2B5EF4-FFF2-40B4-BE49-F238E27FC236}">
                <a16:creationId xmlns="" xmlns:a16="http://schemas.microsoft.com/office/drawing/2014/main" id="{87E5076E-632F-4F66-9E2D-577D38913D7C}"/>
              </a:ext>
            </a:extLst>
          </p:cNvPr>
          <p:cNvSpPr/>
          <p:nvPr/>
        </p:nvSpPr>
        <p:spPr>
          <a:xfrm>
            <a:off x="138164" y="3716923"/>
            <a:ext cx="8636249" cy="2139047"/>
          </a:xfrm>
          <a:prstGeom prst="rect">
            <a:avLst/>
          </a:prstGeom>
        </p:spPr>
        <p:txBody>
          <a:bodyPr wrap="square">
            <a:spAutoFit/>
          </a:bodyPr>
          <a:lstStyle/>
          <a:p>
            <a:pPr lvl="0"/>
            <a:endParaRPr lang="ka-GE" sz="1400" b="1" dirty="0" smtClean="0">
              <a:solidFill>
                <a:srgbClr val="003366"/>
              </a:solidFill>
            </a:endParaRPr>
          </a:p>
          <a:p>
            <a:pPr marL="285750" lvl="0" indent="-285750">
              <a:buFont typeface="Arial" panose="020B0604020202020204" pitchFamily="34" charset="0"/>
              <a:buChar char="•"/>
            </a:pPr>
            <a:r>
              <a:rPr lang="en-US" sz="1500" b="1" dirty="0" err="1" smtClean="0">
                <a:solidFill>
                  <a:srgbClr val="003366"/>
                </a:solidFill>
              </a:rPr>
              <a:t>დაინერგა</a:t>
            </a:r>
            <a:r>
              <a:rPr lang="en-US" sz="1500" b="1" dirty="0" smtClean="0">
                <a:solidFill>
                  <a:srgbClr val="003366"/>
                </a:solidFill>
              </a:rPr>
              <a:t> </a:t>
            </a:r>
            <a:r>
              <a:rPr lang="en-US" sz="1500" b="1" dirty="0" err="1">
                <a:solidFill>
                  <a:srgbClr val="003366"/>
                </a:solidFill>
              </a:rPr>
              <a:t>ტუბერკულოზით</a:t>
            </a:r>
            <a:r>
              <a:rPr lang="en-US" sz="1500" b="1" dirty="0">
                <a:solidFill>
                  <a:srgbClr val="003366"/>
                </a:solidFill>
              </a:rPr>
              <a:t> </a:t>
            </a:r>
            <a:r>
              <a:rPr lang="en-US" sz="1500" b="1" dirty="0" err="1">
                <a:solidFill>
                  <a:srgbClr val="003366"/>
                </a:solidFill>
              </a:rPr>
              <a:t>დაავადებული</a:t>
            </a:r>
            <a:r>
              <a:rPr lang="en-US" sz="1500" b="1" dirty="0">
                <a:solidFill>
                  <a:srgbClr val="003366"/>
                </a:solidFill>
              </a:rPr>
              <a:t> </a:t>
            </a:r>
            <a:r>
              <a:rPr lang="en-US" sz="1500" b="1" dirty="0" err="1">
                <a:solidFill>
                  <a:srgbClr val="003366"/>
                </a:solidFill>
              </a:rPr>
              <a:t>პაციენტების</a:t>
            </a:r>
            <a:r>
              <a:rPr lang="en-US" sz="1500" b="1" dirty="0">
                <a:solidFill>
                  <a:srgbClr val="003366"/>
                </a:solidFill>
              </a:rPr>
              <a:t> </a:t>
            </a:r>
            <a:r>
              <a:rPr lang="en-US" sz="1500" b="1" dirty="0" err="1">
                <a:solidFill>
                  <a:srgbClr val="003366"/>
                </a:solidFill>
              </a:rPr>
              <a:t>კონტაქტების</a:t>
            </a:r>
            <a:r>
              <a:rPr lang="en-US" sz="1500" b="1" dirty="0">
                <a:solidFill>
                  <a:srgbClr val="003366"/>
                </a:solidFill>
              </a:rPr>
              <a:t> </a:t>
            </a:r>
            <a:r>
              <a:rPr lang="en-US" sz="1500" b="1" dirty="0" err="1">
                <a:solidFill>
                  <a:srgbClr val="C00000"/>
                </a:solidFill>
              </a:rPr>
              <a:t>ეპიდკვლევ</a:t>
            </a:r>
            <a:r>
              <a:rPr lang="ka-GE" sz="1500" b="1" dirty="0">
                <a:solidFill>
                  <a:srgbClr val="C00000"/>
                </a:solidFill>
              </a:rPr>
              <a:t>ისა </a:t>
            </a:r>
            <a:r>
              <a:rPr lang="en-US" sz="1500" b="1" dirty="0" err="1">
                <a:solidFill>
                  <a:srgbClr val="003366"/>
                </a:solidFill>
              </a:rPr>
              <a:t>და</a:t>
            </a:r>
            <a:r>
              <a:rPr lang="en-US" sz="1500" b="1" dirty="0">
                <a:solidFill>
                  <a:srgbClr val="003366"/>
                </a:solidFill>
              </a:rPr>
              <a:t> </a:t>
            </a:r>
            <a:r>
              <a:rPr lang="en-US" sz="1500" b="1" dirty="0" err="1">
                <a:solidFill>
                  <a:srgbClr val="003366"/>
                </a:solidFill>
              </a:rPr>
              <a:t>მათ</a:t>
            </a:r>
            <a:r>
              <a:rPr lang="ka-GE" sz="1500" b="1" dirty="0">
                <a:solidFill>
                  <a:srgbClr val="003366"/>
                </a:solidFill>
              </a:rPr>
              <a:t>ი </a:t>
            </a:r>
            <a:r>
              <a:rPr lang="en-US" sz="1500" b="1" dirty="0" err="1">
                <a:solidFill>
                  <a:srgbClr val="003366"/>
                </a:solidFill>
              </a:rPr>
              <a:t>სპეციალიზებულ</a:t>
            </a:r>
            <a:r>
              <a:rPr lang="en-US" sz="1500" b="1" dirty="0">
                <a:solidFill>
                  <a:srgbClr val="003366"/>
                </a:solidFill>
              </a:rPr>
              <a:t> </a:t>
            </a:r>
            <a:r>
              <a:rPr lang="en-US" sz="1500" b="1" dirty="0" err="1">
                <a:solidFill>
                  <a:srgbClr val="003366"/>
                </a:solidFill>
              </a:rPr>
              <a:t>სამედიცინო</a:t>
            </a:r>
            <a:r>
              <a:rPr lang="en-US" sz="1500" b="1" dirty="0">
                <a:solidFill>
                  <a:srgbClr val="003366"/>
                </a:solidFill>
              </a:rPr>
              <a:t> </a:t>
            </a:r>
            <a:r>
              <a:rPr lang="en-US" sz="1500" b="1" dirty="0" err="1">
                <a:solidFill>
                  <a:srgbClr val="003366"/>
                </a:solidFill>
              </a:rPr>
              <a:t>დაწესებულებაში</a:t>
            </a:r>
            <a:r>
              <a:rPr lang="en-US" sz="1500" b="1" dirty="0">
                <a:solidFill>
                  <a:srgbClr val="003366"/>
                </a:solidFill>
              </a:rPr>
              <a:t> </a:t>
            </a:r>
            <a:r>
              <a:rPr lang="ka-GE" sz="1500" b="1" dirty="0" err="1">
                <a:solidFill>
                  <a:srgbClr val="C00000"/>
                </a:solidFill>
              </a:rPr>
              <a:t>რეფერალის</a:t>
            </a:r>
            <a:r>
              <a:rPr lang="ka-GE" sz="1500" b="1" dirty="0">
                <a:solidFill>
                  <a:srgbClr val="003366"/>
                </a:solidFill>
              </a:rPr>
              <a:t> </a:t>
            </a:r>
            <a:r>
              <a:rPr lang="en-US" sz="1500" b="1" dirty="0" err="1">
                <a:solidFill>
                  <a:srgbClr val="003366"/>
                </a:solidFill>
              </a:rPr>
              <a:t>ახალი</a:t>
            </a:r>
            <a:r>
              <a:rPr lang="en-US" sz="1500" b="1" dirty="0">
                <a:solidFill>
                  <a:srgbClr val="003366"/>
                </a:solidFill>
              </a:rPr>
              <a:t> </a:t>
            </a:r>
            <a:r>
              <a:rPr lang="en-US" sz="1500" b="1" dirty="0" err="1" smtClean="0">
                <a:solidFill>
                  <a:srgbClr val="003366"/>
                </a:solidFill>
              </a:rPr>
              <a:t>მეთოდოლოგია</a:t>
            </a:r>
            <a:endParaRPr lang="ka-GE" sz="1500" b="1" dirty="0" smtClean="0">
              <a:solidFill>
                <a:srgbClr val="003366"/>
              </a:solidFill>
            </a:endParaRPr>
          </a:p>
          <a:p>
            <a:pPr marL="285750" lvl="0" indent="-285750">
              <a:buFont typeface="Arial" panose="020B0604020202020204" pitchFamily="34" charset="0"/>
              <a:buChar char="•"/>
            </a:pPr>
            <a:endParaRPr lang="ka-GE" sz="1500" b="1" dirty="0" smtClean="0">
              <a:solidFill>
                <a:srgbClr val="003366"/>
              </a:solidFill>
            </a:endParaRPr>
          </a:p>
          <a:p>
            <a:pPr marL="285750" lvl="0" indent="-285750">
              <a:buFont typeface="Arial" panose="020B0604020202020204" pitchFamily="34" charset="0"/>
              <a:buChar char="•"/>
            </a:pPr>
            <a:r>
              <a:rPr lang="ka-GE" sz="1500" b="1" dirty="0" smtClean="0">
                <a:solidFill>
                  <a:srgbClr val="003366"/>
                </a:solidFill>
              </a:rPr>
              <a:t>პაციენტთა </a:t>
            </a:r>
            <a:r>
              <a:rPr lang="ka-GE" sz="1500" b="1" dirty="0">
                <a:solidFill>
                  <a:srgbClr val="C00000"/>
                </a:solidFill>
              </a:rPr>
              <a:t>83%-მა წარმატებით დაასრულა </a:t>
            </a:r>
            <a:r>
              <a:rPr lang="ka-GE" sz="1500" b="1" dirty="0">
                <a:solidFill>
                  <a:srgbClr val="003366"/>
                </a:solidFill>
              </a:rPr>
              <a:t>ტბ მკურნალობა; ამოქმედდა </a:t>
            </a:r>
            <a:r>
              <a:rPr lang="ka-GE" sz="1500" b="1" dirty="0" err="1">
                <a:solidFill>
                  <a:srgbClr val="003366"/>
                </a:solidFill>
              </a:rPr>
              <a:t>ვიდეომეთვალყურეობით</a:t>
            </a:r>
            <a:r>
              <a:rPr lang="ka-GE" sz="1500" b="1" dirty="0">
                <a:solidFill>
                  <a:srgbClr val="003366"/>
                </a:solidFill>
              </a:rPr>
              <a:t> </a:t>
            </a:r>
            <a:r>
              <a:rPr lang="ka-GE" sz="1500" b="1" dirty="0" smtClean="0">
                <a:solidFill>
                  <a:srgbClr val="003366"/>
                </a:solidFill>
              </a:rPr>
              <a:t>თერაპია</a:t>
            </a:r>
          </a:p>
          <a:p>
            <a:pPr marL="285750" lvl="0" indent="-285750">
              <a:buFont typeface="Arial" panose="020B0604020202020204" pitchFamily="34" charset="0"/>
              <a:buChar char="•"/>
            </a:pPr>
            <a:endParaRPr lang="ka-GE" sz="1500" b="1" dirty="0">
              <a:solidFill>
                <a:srgbClr val="003366"/>
              </a:solidFill>
            </a:endParaRPr>
          </a:p>
          <a:p>
            <a:pPr marL="285750" lvl="0" indent="-285750">
              <a:buFont typeface="Arial" panose="020B0604020202020204" pitchFamily="34" charset="0"/>
              <a:buChar char="•"/>
            </a:pPr>
            <a:r>
              <a:rPr lang="ka-GE" sz="1500" b="1" dirty="0" smtClean="0">
                <a:solidFill>
                  <a:srgbClr val="003366"/>
                </a:solidFill>
              </a:rPr>
              <a:t>მოქმედებს </a:t>
            </a:r>
            <a:r>
              <a:rPr lang="ka-GE" sz="1500" b="1" dirty="0">
                <a:solidFill>
                  <a:srgbClr val="003366"/>
                </a:solidFill>
              </a:rPr>
              <a:t>პაციენტთა </a:t>
            </a:r>
            <a:r>
              <a:rPr lang="ka-GE" sz="1500" b="1" dirty="0">
                <a:solidFill>
                  <a:srgbClr val="C00000"/>
                </a:solidFill>
              </a:rPr>
              <a:t>ფულადი წახალისება</a:t>
            </a:r>
            <a:endParaRPr lang="en-US" sz="1500" b="1" dirty="0">
              <a:solidFill>
                <a:srgbClr val="C00000"/>
              </a:solidFill>
            </a:endParaRPr>
          </a:p>
          <a:p>
            <a:pPr marL="171450" indent="-171450">
              <a:buFont typeface="Arial" panose="020B0604020202020204" pitchFamily="34" charset="0"/>
              <a:buChar char="•"/>
            </a:pPr>
            <a:endParaRPr lang="ka-GE" sz="1400" b="1" dirty="0">
              <a:solidFill>
                <a:srgbClr val="003366"/>
              </a:solidFill>
            </a:endParaRPr>
          </a:p>
        </p:txBody>
      </p:sp>
    </p:spTree>
    <p:extLst>
      <p:ext uri="{BB962C8B-B14F-4D97-AF65-F5344CB8AC3E}">
        <p14:creationId xmlns:p14="http://schemas.microsoft.com/office/powerpoint/2010/main" val="15283399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5122" name="Group 4"/>
          <p:cNvGrpSpPr>
            <a:grpSpLocks/>
          </p:cNvGrpSpPr>
          <p:nvPr/>
        </p:nvGrpSpPr>
        <p:grpSpPr bwMode="auto">
          <a:xfrm>
            <a:off x="0" y="6165850"/>
            <a:ext cx="9144000" cy="692150"/>
            <a:chOff x="0" y="3884"/>
            <a:chExt cx="5760" cy="436"/>
          </a:xfrm>
        </p:grpSpPr>
        <p:sp>
          <p:nvSpPr>
            <p:cNvPr id="5127" name="Rectangle 5"/>
            <p:cNvSpPr>
              <a:spLocks noChangeArrowheads="1"/>
            </p:cNvSpPr>
            <p:nvPr/>
          </p:nvSpPr>
          <p:spPr bwMode="auto">
            <a:xfrm>
              <a:off x="0" y="3884"/>
              <a:ext cx="5760" cy="436"/>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ru-RU" altLang="en-US" sz="1800">
                <a:latin typeface="Calibri" panose="020F0502020204030204" pitchFamily="34" charset="0"/>
              </a:endParaRPr>
            </a:p>
          </p:txBody>
        </p:sp>
        <p:sp>
          <p:nvSpPr>
            <p:cNvPr id="5128" name="Rectangle 6"/>
            <p:cNvSpPr>
              <a:spLocks noChangeArrowheads="1"/>
            </p:cNvSpPr>
            <p:nvPr/>
          </p:nvSpPr>
          <p:spPr bwMode="auto">
            <a:xfrm>
              <a:off x="793" y="4016"/>
              <a:ext cx="333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ru-RU" altLang="en-US" sz="1400" b="1">
                <a:solidFill>
                  <a:schemeClr val="bg1"/>
                </a:solidFill>
                <a:latin typeface="Calibri" panose="020F0502020204030204" pitchFamily="34" charset="0"/>
              </a:endParaRPr>
            </a:p>
          </p:txBody>
        </p:sp>
        <p:sp>
          <p:nvSpPr>
            <p:cNvPr id="5129" name="Text Box 8"/>
            <p:cNvSpPr txBox="1">
              <a:spLocks noChangeArrowheads="1"/>
            </p:cNvSpPr>
            <p:nvPr/>
          </p:nvSpPr>
          <p:spPr bwMode="auto">
            <a:xfrm>
              <a:off x="4694" y="4020"/>
              <a:ext cx="9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chemeClr val="bg1"/>
                  </a:solidFill>
                  <a:latin typeface="Calibri" panose="020F0502020204030204" pitchFamily="34" charset="0"/>
                </a:rPr>
                <a:t>www.ncdc.ge</a:t>
              </a:r>
              <a:endParaRPr lang="ru-RU" altLang="en-US" sz="1800">
                <a:solidFill>
                  <a:schemeClr val="bg1"/>
                </a:solidFill>
                <a:latin typeface="Calibri" panose="020F0502020204030204" pitchFamily="34" charset="0"/>
              </a:endParaRPr>
            </a:p>
          </p:txBody>
        </p:sp>
      </p:grpSp>
      <p:sp>
        <p:nvSpPr>
          <p:cNvPr id="13" name="Text Box 4"/>
          <p:cNvSpPr txBox="1">
            <a:spLocks noChangeArrowheads="1"/>
          </p:cNvSpPr>
          <p:nvPr/>
        </p:nvSpPr>
        <p:spPr bwMode="auto">
          <a:xfrm>
            <a:off x="857250" y="0"/>
            <a:ext cx="7286625" cy="3754874"/>
          </a:xfrm>
          <a:prstGeom prst="rect">
            <a:avLst/>
          </a:prstGeom>
          <a:noFill/>
          <a:ln>
            <a:noFill/>
          </a:ln>
          <a:effectLst>
            <a:prstShdw prst="shdw17" dist="17961" dir="2700000">
              <a:schemeClr val="accent1">
                <a:gamma/>
                <a:shade val="60000"/>
                <a:invGamma/>
              </a:schemeClr>
            </a:prstShdw>
          </a:effectLs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sz="1800" b="1" dirty="0">
                <a:solidFill>
                  <a:srgbClr val="C00000"/>
                </a:solidFill>
                <a:latin typeface="Sylfaen" panose="010A0502050306030303" pitchFamily="18" charset="0"/>
              </a:rPr>
              <a:t>დაავადებათა კონტროლისა და საზოგადოებრივი ჯანმრთელობის ეროვნული ცენტრი </a:t>
            </a:r>
            <a:r>
              <a:rPr lang="en-US" sz="1800" b="1" dirty="0">
                <a:solidFill>
                  <a:srgbClr val="C00000"/>
                </a:solidFill>
                <a:latin typeface="Calibri" panose="020F0502020204030204" pitchFamily="34" charset="0"/>
              </a:rPr>
              <a:t> </a:t>
            </a:r>
            <a:r>
              <a:rPr lang="ka-GE" sz="1800" b="1" dirty="0">
                <a:solidFill>
                  <a:srgbClr val="C00000"/>
                </a:solidFill>
                <a:latin typeface="Sylfaen" panose="010A0502050306030303" pitchFamily="18" charset="0"/>
              </a:rPr>
              <a:t>(დკსჯეც) </a:t>
            </a:r>
            <a:r>
              <a:rPr lang="ka-GE" sz="1800" b="1" dirty="0" smtClean="0">
                <a:solidFill>
                  <a:srgbClr val="C00000"/>
                </a:solidFill>
                <a:latin typeface="Sylfaen" panose="010A0502050306030303" pitchFamily="18" charset="0"/>
              </a:rPr>
              <a:t>არის</a:t>
            </a:r>
            <a:r>
              <a:rPr lang="en-US" sz="1800" b="1" dirty="0" smtClean="0">
                <a:solidFill>
                  <a:srgbClr val="C00000"/>
                </a:solidFill>
                <a:latin typeface="Sylfaen" panose="010A0502050306030303" pitchFamily="18" charset="0"/>
              </a:rPr>
              <a:t> </a:t>
            </a:r>
            <a:r>
              <a:rPr lang="ka-GE" sz="1800" b="1" dirty="0" smtClean="0">
                <a:solidFill>
                  <a:srgbClr val="C00000"/>
                </a:solidFill>
                <a:latin typeface="Sylfaen" panose="010A0502050306030303" pitchFamily="18" charset="0"/>
              </a:rPr>
              <a:t>ოკუპირებული ტერიტორიებიდან დევნილთა, </a:t>
            </a:r>
            <a:r>
              <a:rPr lang="ka-GE" sz="1800" b="1" dirty="0">
                <a:solidFill>
                  <a:srgbClr val="C00000"/>
                </a:solidFill>
                <a:latin typeface="Sylfaen" panose="010A0502050306030303" pitchFamily="18" charset="0"/>
              </a:rPr>
              <a:t>შრომის, ჯანრთელობისა და სოციალური დაცვის სამინისტროს წამყვანი ორგანიზაცია საზოგადოებრივი ჯანმრთელობისა და მასთან დაკავშირებული სამეცნიერო კვლევების დარგში  </a:t>
            </a:r>
            <a:endParaRPr lang="en-US" sz="1800" b="1" dirty="0">
              <a:solidFill>
                <a:srgbClr val="C00000"/>
              </a:solidFill>
              <a:latin typeface="Calibri" panose="020F0502020204030204" pitchFamily="34" charset="0"/>
            </a:endParaRPr>
          </a:p>
          <a:p>
            <a:pPr algn="ctr" eaLnBrk="1" hangingPunct="1">
              <a:spcBef>
                <a:spcPct val="0"/>
              </a:spcBef>
              <a:buFontTx/>
              <a:buNone/>
            </a:pPr>
            <a:endParaRPr lang="ka-GE" sz="1800" b="1" dirty="0">
              <a:solidFill>
                <a:srgbClr val="C00000"/>
              </a:solidFill>
              <a:latin typeface="Sylfaen" panose="010A0502050306030303" pitchFamily="18" charset="0"/>
            </a:endParaRPr>
          </a:p>
          <a:p>
            <a:pPr algn="ctr" eaLnBrk="1" hangingPunct="1">
              <a:spcBef>
                <a:spcPct val="0"/>
              </a:spcBef>
              <a:buFontTx/>
              <a:buNone/>
            </a:pPr>
            <a:r>
              <a:rPr lang="ka-GE" sz="1800" b="1" dirty="0">
                <a:solidFill>
                  <a:srgbClr val="C00000"/>
                </a:solidFill>
                <a:latin typeface="Sylfaen" panose="010A0502050306030303" pitchFamily="18" charset="0"/>
              </a:rPr>
              <a:t>დკსჯეცი დაარსებულია 1</a:t>
            </a:r>
            <a:r>
              <a:rPr lang="en-US" sz="1800" b="1" dirty="0" smtClean="0">
                <a:solidFill>
                  <a:srgbClr val="C00000"/>
                </a:solidFill>
                <a:latin typeface="Calibri" panose="020F0502020204030204" pitchFamily="34" charset="0"/>
              </a:rPr>
              <a:t>996</a:t>
            </a:r>
            <a:r>
              <a:rPr lang="ka-GE" sz="1800" b="1" dirty="0" smtClean="0">
                <a:solidFill>
                  <a:srgbClr val="C00000"/>
                </a:solidFill>
                <a:latin typeface="Calibri" panose="020F0502020204030204" pitchFamily="34" charset="0"/>
              </a:rPr>
              <a:t> </a:t>
            </a:r>
            <a:r>
              <a:rPr lang="ka-GE" sz="1800" b="1" dirty="0">
                <a:solidFill>
                  <a:srgbClr val="C00000"/>
                </a:solidFill>
                <a:latin typeface="Calibri" panose="020F0502020204030204" pitchFamily="34" charset="0"/>
              </a:rPr>
              <a:t>წ.</a:t>
            </a:r>
            <a:r>
              <a:rPr lang="en-US" sz="1800" b="1" dirty="0">
                <a:solidFill>
                  <a:srgbClr val="C00000"/>
                </a:solidFill>
                <a:latin typeface="Calibri" panose="020F0502020204030204" pitchFamily="34" charset="0"/>
              </a:rPr>
              <a:t> </a:t>
            </a:r>
            <a:r>
              <a:rPr lang="ka-GE" sz="1800" b="1" dirty="0">
                <a:solidFill>
                  <a:srgbClr val="C00000"/>
                </a:solidFill>
                <a:latin typeface="Calibri" panose="020F0502020204030204" pitchFamily="34" charset="0"/>
              </a:rPr>
              <a:t> </a:t>
            </a:r>
            <a:r>
              <a:rPr lang="en-US" sz="1800" b="1" dirty="0">
                <a:solidFill>
                  <a:srgbClr val="C00000"/>
                </a:solidFill>
                <a:latin typeface="Calibri" panose="020F0502020204030204" pitchFamily="34" charset="0"/>
              </a:rPr>
              <a:t>CDC / </a:t>
            </a:r>
            <a:r>
              <a:rPr lang="ka-GE" sz="1800" b="1" dirty="0">
                <a:solidFill>
                  <a:srgbClr val="C00000"/>
                </a:solidFill>
                <a:latin typeface="Sylfaen" panose="010A0502050306030303" pitchFamily="18" charset="0"/>
              </a:rPr>
              <a:t>ატლანტას სტრუქტურული მოდელის საფუძველზე</a:t>
            </a:r>
            <a:endParaRPr lang="ru-RU" sz="1800" b="1" dirty="0">
              <a:solidFill>
                <a:srgbClr val="C00000"/>
              </a:solidFill>
              <a:latin typeface="Calibri" panose="020F0502020204030204" pitchFamily="34" charset="0"/>
            </a:endParaRPr>
          </a:p>
          <a:p>
            <a:pPr algn="ctr" eaLnBrk="1" hangingPunct="1">
              <a:spcBef>
                <a:spcPct val="0"/>
              </a:spcBef>
              <a:buFontTx/>
              <a:buNone/>
            </a:pPr>
            <a:endParaRPr lang="ru-RU" sz="2000" b="1" dirty="0">
              <a:solidFill>
                <a:schemeClr val="tx2"/>
              </a:solidFill>
            </a:endParaRPr>
          </a:p>
          <a:p>
            <a:pPr eaLnBrk="1" hangingPunct="1">
              <a:spcBef>
                <a:spcPct val="0"/>
              </a:spcBef>
              <a:buFontTx/>
              <a:buNone/>
            </a:pPr>
            <a:endParaRPr lang="en-US" sz="2400" b="1" dirty="0">
              <a:solidFill>
                <a:schemeClr val="tx2"/>
              </a:solidFill>
              <a:latin typeface="Calibri" panose="020F0502020204030204" pitchFamily="34" charset="0"/>
            </a:endParaRPr>
          </a:p>
          <a:p>
            <a:pPr algn="ctr" eaLnBrk="1" hangingPunct="1">
              <a:spcBef>
                <a:spcPct val="0"/>
              </a:spcBef>
              <a:buFontTx/>
              <a:buNone/>
            </a:pPr>
            <a:endParaRPr lang="ru-RU" b="1" dirty="0">
              <a:solidFill>
                <a:srgbClr val="C00000"/>
              </a:solidFill>
              <a:latin typeface="Calibri" panose="020F0502020204030204" pitchFamily="34" charset="0"/>
            </a:endParaRPr>
          </a:p>
        </p:txBody>
      </p:sp>
      <p:sp>
        <p:nvSpPr>
          <p:cNvPr id="5124" name="Rectangle 2"/>
          <p:cNvSpPr txBox="1">
            <a:spLocks/>
          </p:cNvSpPr>
          <p:nvPr/>
        </p:nvSpPr>
        <p:spPr bwMode="auto">
          <a:xfrm>
            <a:off x="325438" y="2559050"/>
            <a:ext cx="849312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457200" indent="-457200">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just" eaLnBrk="1" hangingPunct="1">
              <a:lnSpc>
                <a:spcPct val="90000"/>
              </a:lnSpc>
              <a:buFontTx/>
              <a:buNone/>
            </a:pPr>
            <a:r>
              <a:rPr lang="ka-GE" altLang="en-US" sz="1700" b="1" dirty="0">
                <a:solidFill>
                  <a:srgbClr val="214263"/>
                </a:solidFill>
                <a:latin typeface="Calibri" panose="020F0502020204030204" pitchFamily="34" charset="0"/>
              </a:rPr>
              <a:t>1937      		</a:t>
            </a:r>
            <a:r>
              <a:rPr lang="ka-GE" altLang="en-US" sz="1700" b="1" dirty="0">
                <a:solidFill>
                  <a:srgbClr val="002060"/>
                </a:solidFill>
                <a:latin typeface="Calibri" panose="020F0502020204030204" pitchFamily="34" charset="0"/>
              </a:rPr>
              <a:t>შავი ჭირის  სადგურის დაფუძნება საქართველოში</a:t>
            </a:r>
            <a:r>
              <a:rPr lang="en-US" altLang="en-US" sz="1700" b="1" dirty="0">
                <a:solidFill>
                  <a:srgbClr val="002060"/>
                </a:solidFill>
                <a:latin typeface="Calibri" panose="020F0502020204030204" pitchFamily="34" charset="0"/>
              </a:rPr>
              <a:t> </a:t>
            </a:r>
            <a:r>
              <a:rPr lang="ka-GE" altLang="en-US" sz="1700" b="1" dirty="0">
                <a:solidFill>
                  <a:srgbClr val="002060"/>
                </a:solidFill>
                <a:latin typeface="Calibri" panose="020F0502020204030204" pitchFamily="34" charset="0"/>
              </a:rPr>
              <a:t>   </a:t>
            </a:r>
          </a:p>
          <a:p>
            <a:pPr algn="just" eaLnBrk="1" hangingPunct="1">
              <a:lnSpc>
                <a:spcPct val="90000"/>
              </a:lnSpc>
              <a:buFontTx/>
              <a:buNone/>
            </a:pPr>
            <a:endParaRPr lang="ka-GE" altLang="en-US" sz="1700" b="1" dirty="0">
              <a:solidFill>
                <a:srgbClr val="002060"/>
              </a:solidFill>
              <a:latin typeface="Calibri" panose="020F0502020204030204" pitchFamily="34" charset="0"/>
            </a:endParaRPr>
          </a:p>
          <a:p>
            <a:pPr algn="just" eaLnBrk="1" hangingPunct="1">
              <a:lnSpc>
                <a:spcPct val="90000"/>
              </a:lnSpc>
              <a:buFontTx/>
              <a:buAutoNum type="arabicPlain" startAt="1992"/>
            </a:pPr>
            <a:r>
              <a:rPr lang="ka-GE" altLang="en-US" sz="1700" b="1" dirty="0">
                <a:solidFill>
                  <a:srgbClr val="002060"/>
                </a:solidFill>
                <a:latin typeface="Calibri" panose="020F0502020204030204" pitchFamily="34" charset="0"/>
              </a:rPr>
              <a:t>      		განსაკურებით საშიში პათოგენების კვლევითი ცენტრის 			                   დაარსება</a:t>
            </a:r>
          </a:p>
          <a:p>
            <a:pPr algn="just" eaLnBrk="1" hangingPunct="1">
              <a:lnSpc>
                <a:spcPct val="90000"/>
              </a:lnSpc>
              <a:buFontTx/>
              <a:buNone/>
            </a:pPr>
            <a:endParaRPr lang="ka-GE" altLang="en-US" sz="1700" b="1" dirty="0">
              <a:solidFill>
                <a:srgbClr val="002060"/>
              </a:solidFill>
              <a:latin typeface="Calibri" panose="020F0502020204030204" pitchFamily="34" charset="0"/>
            </a:endParaRPr>
          </a:p>
          <a:p>
            <a:pPr algn="just" eaLnBrk="1" hangingPunct="1">
              <a:lnSpc>
                <a:spcPct val="90000"/>
              </a:lnSpc>
              <a:buFontTx/>
              <a:buNone/>
            </a:pPr>
            <a:r>
              <a:rPr lang="ka-GE" altLang="en-US" sz="1700" b="1" dirty="0">
                <a:solidFill>
                  <a:srgbClr val="002060"/>
                </a:solidFill>
                <a:latin typeface="Calibri" panose="020F0502020204030204" pitchFamily="34" charset="0"/>
              </a:rPr>
              <a:t>1996      		</a:t>
            </a:r>
            <a:r>
              <a:rPr lang="ka-GE" altLang="en-US" sz="1700" b="1" dirty="0" err="1">
                <a:solidFill>
                  <a:srgbClr val="002060"/>
                </a:solidFill>
                <a:latin typeface="Calibri" panose="020F0502020204030204" pitchFamily="34" charset="0"/>
              </a:rPr>
              <a:t>დაავადებთა</a:t>
            </a:r>
            <a:r>
              <a:rPr lang="ka-GE" altLang="en-US" sz="1700" b="1" dirty="0">
                <a:solidFill>
                  <a:srgbClr val="002060"/>
                </a:solidFill>
                <a:latin typeface="Calibri" panose="020F0502020204030204" pitchFamily="34" charset="0"/>
              </a:rPr>
              <a:t> კონტროლის ეროვნული ცენტრი   </a:t>
            </a:r>
          </a:p>
          <a:p>
            <a:pPr algn="just" eaLnBrk="1" hangingPunct="1">
              <a:lnSpc>
                <a:spcPct val="90000"/>
              </a:lnSpc>
              <a:buFontTx/>
              <a:buNone/>
            </a:pPr>
            <a:endParaRPr lang="ka-GE" altLang="en-US" sz="1700" b="1" dirty="0">
              <a:solidFill>
                <a:srgbClr val="002060"/>
              </a:solidFill>
              <a:latin typeface="Calibri" panose="020F0502020204030204" pitchFamily="34" charset="0"/>
            </a:endParaRPr>
          </a:p>
          <a:p>
            <a:pPr algn="just" eaLnBrk="1" hangingPunct="1">
              <a:lnSpc>
                <a:spcPct val="90000"/>
              </a:lnSpc>
              <a:buFontTx/>
              <a:buNone/>
            </a:pPr>
            <a:r>
              <a:rPr lang="ka-GE" altLang="en-US" sz="1700" b="1" dirty="0">
                <a:solidFill>
                  <a:srgbClr val="002060"/>
                </a:solidFill>
                <a:latin typeface="Calibri" panose="020F0502020204030204" pitchFamily="34" charset="0"/>
              </a:rPr>
              <a:t>2003- 2007	სამედიცინო სტატისტიკის ცენტრისა და  </a:t>
            </a:r>
            <a:endParaRPr lang="en-US" altLang="en-US" sz="1700" b="1" dirty="0">
              <a:solidFill>
                <a:srgbClr val="002060"/>
              </a:solidFill>
              <a:latin typeface="Calibri" panose="020F0502020204030204" pitchFamily="34" charset="0"/>
            </a:endParaRPr>
          </a:p>
          <a:p>
            <a:pPr algn="just" eaLnBrk="1" hangingPunct="1">
              <a:lnSpc>
                <a:spcPct val="90000"/>
              </a:lnSpc>
              <a:buFontTx/>
              <a:buNone/>
            </a:pPr>
            <a:r>
              <a:rPr lang="ka-GE" altLang="en-US" sz="1700" b="1" dirty="0">
                <a:solidFill>
                  <a:srgbClr val="002060"/>
                </a:solidFill>
                <a:latin typeface="Calibri" panose="020F0502020204030204" pitchFamily="34" charset="0"/>
              </a:rPr>
              <a:t>		</a:t>
            </a:r>
            <a:r>
              <a:rPr lang="en-US" altLang="en-US" sz="1700" b="1" dirty="0" smtClean="0">
                <a:solidFill>
                  <a:srgbClr val="002060"/>
                </a:solidFill>
                <a:latin typeface="Calibri" panose="020F0502020204030204" pitchFamily="34" charset="0"/>
              </a:rPr>
              <a:t>                   </a:t>
            </a:r>
            <a:r>
              <a:rPr lang="ka-GE" altLang="en-US" sz="1700" b="1" dirty="0" smtClean="0">
                <a:solidFill>
                  <a:srgbClr val="002060"/>
                </a:solidFill>
                <a:latin typeface="Calibri" panose="020F0502020204030204" pitchFamily="34" charset="0"/>
              </a:rPr>
              <a:t>საზოგადოებრივი </a:t>
            </a:r>
            <a:r>
              <a:rPr lang="ka-GE" altLang="en-US" sz="1700" b="1" dirty="0">
                <a:solidFill>
                  <a:srgbClr val="002060"/>
                </a:solidFill>
                <a:latin typeface="Calibri" panose="020F0502020204030204" pitchFamily="34" charset="0"/>
              </a:rPr>
              <a:t>ჯანდაცვის დეპარტამენტის ინტეგრირება</a:t>
            </a:r>
            <a:r>
              <a:rPr lang="en-US" altLang="en-US" sz="1700" b="1" dirty="0">
                <a:solidFill>
                  <a:srgbClr val="002060"/>
                </a:solidFill>
                <a:latin typeface="Calibri" panose="020F0502020204030204" pitchFamily="34" charset="0"/>
              </a:rPr>
              <a:t> </a:t>
            </a:r>
            <a:endParaRPr lang="ka-GE" altLang="en-US" sz="1700" b="1" dirty="0">
              <a:solidFill>
                <a:srgbClr val="002060"/>
              </a:solidFill>
              <a:latin typeface="Calibri" panose="020F0502020204030204" pitchFamily="34" charset="0"/>
            </a:endParaRPr>
          </a:p>
          <a:p>
            <a:pPr algn="just" eaLnBrk="1" hangingPunct="1">
              <a:lnSpc>
                <a:spcPct val="90000"/>
              </a:lnSpc>
              <a:buFontTx/>
              <a:buNone/>
            </a:pPr>
            <a:endParaRPr lang="ka-GE" altLang="en-US" sz="1700" b="1" dirty="0">
              <a:solidFill>
                <a:srgbClr val="002060"/>
              </a:solidFill>
              <a:latin typeface="Calibri" panose="020F0502020204030204" pitchFamily="34" charset="0"/>
            </a:endParaRPr>
          </a:p>
          <a:p>
            <a:pPr algn="just" eaLnBrk="1" hangingPunct="1">
              <a:lnSpc>
                <a:spcPct val="90000"/>
              </a:lnSpc>
              <a:buFontTx/>
              <a:buNone/>
            </a:pPr>
            <a:r>
              <a:rPr lang="en-US" altLang="en-US" sz="1700" b="1" dirty="0">
                <a:solidFill>
                  <a:srgbClr val="002060"/>
                </a:solidFill>
                <a:latin typeface="Calibri" panose="020F0502020204030204" pitchFamily="34" charset="0"/>
              </a:rPr>
              <a:t>2013  	</a:t>
            </a:r>
            <a:r>
              <a:rPr lang="ka-GE" altLang="en-US" sz="1700" b="1" dirty="0">
                <a:solidFill>
                  <a:srgbClr val="002060"/>
                </a:solidFill>
                <a:latin typeface="Calibri" panose="020F0502020204030204" pitchFamily="34" charset="0"/>
              </a:rPr>
              <a:t>	</a:t>
            </a:r>
            <a:r>
              <a:rPr lang="ka-GE" altLang="en-US" sz="1700" b="1" dirty="0" err="1">
                <a:solidFill>
                  <a:srgbClr val="002060"/>
                </a:solidFill>
                <a:latin typeface="Calibri" panose="020F0502020204030204" pitchFamily="34" charset="0"/>
              </a:rPr>
              <a:t>რ.ლუგარის</a:t>
            </a:r>
            <a:r>
              <a:rPr lang="ka-GE" altLang="en-US" sz="1700" b="1" dirty="0">
                <a:solidFill>
                  <a:srgbClr val="002060"/>
                </a:solidFill>
                <a:latin typeface="Calibri" panose="020F0502020204030204" pitchFamily="34" charset="0"/>
              </a:rPr>
              <a:t> </a:t>
            </a:r>
            <a:r>
              <a:rPr lang="ka-GE" altLang="en-US" sz="1700" b="1" dirty="0" err="1">
                <a:solidFill>
                  <a:srgbClr val="002060"/>
                </a:solidFill>
                <a:latin typeface="Calibri" panose="020F0502020204030204" pitchFamily="34" charset="0"/>
              </a:rPr>
              <a:t>საზ.ჯანმრთელობის</a:t>
            </a:r>
            <a:r>
              <a:rPr lang="ka-GE" altLang="en-US" sz="1700" b="1" dirty="0">
                <a:solidFill>
                  <a:srgbClr val="002060"/>
                </a:solidFill>
                <a:latin typeface="Calibri" panose="020F0502020204030204" pitchFamily="34" charset="0"/>
              </a:rPr>
              <a:t> კვლევითი ცენტრის 				ინტეგრირება  </a:t>
            </a:r>
            <a:r>
              <a:rPr lang="ka-GE" altLang="en-US" sz="1700" b="1" dirty="0">
                <a:solidFill>
                  <a:schemeClr val="tx2"/>
                </a:solidFill>
                <a:latin typeface="Calibri" panose="020F0502020204030204" pitchFamily="34" charset="0"/>
              </a:rPr>
              <a:t>             </a:t>
            </a:r>
            <a:endParaRPr lang="ru-RU" altLang="en-US" sz="1700" b="1" dirty="0">
              <a:solidFill>
                <a:schemeClr val="tx2"/>
              </a:solidFill>
              <a:latin typeface="Calibri" panose="020F0502020204030204" pitchFamily="34" charset="0"/>
            </a:endParaRPr>
          </a:p>
        </p:txBody>
      </p:sp>
      <p:sp>
        <p:nvSpPr>
          <p:cNvPr id="5125" name="Rectangle 6"/>
          <p:cNvSpPr>
            <a:spLocks noChangeArrowheads="1"/>
          </p:cNvSpPr>
          <p:nvPr/>
        </p:nvSpPr>
        <p:spPr bwMode="auto">
          <a:xfrm>
            <a:off x="1258888" y="6375400"/>
            <a:ext cx="52943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1300" b="1">
                <a:solidFill>
                  <a:schemeClr val="bg1"/>
                </a:solidFill>
                <a:latin typeface="Calibri" panose="020F0502020204030204" pitchFamily="34" charset="0"/>
              </a:rPr>
              <a:t>დაავადებათა კონტროლისა და საზოგადოებრივი ჯანმრთელობის ეროვნული ცენტრი</a:t>
            </a:r>
            <a:endParaRPr lang="ru-RU" altLang="en-US" sz="1300" b="1">
              <a:solidFill>
                <a:schemeClr val="bg1"/>
              </a:solidFill>
              <a:latin typeface="Calibri" panose="020F0502020204030204" pitchFamily="34" charset="0"/>
            </a:endParaRPr>
          </a:p>
        </p:txBody>
      </p:sp>
      <p:pic>
        <p:nvPicPr>
          <p:cNvPr id="5126" name="Picture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563" y="6218238"/>
            <a:ext cx="771525"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9478390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Title 1">
            <a:extLst>
              <a:ext uri="{FF2B5EF4-FFF2-40B4-BE49-F238E27FC236}">
                <a16:creationId xmlns="" xmlns:a16="http://schemas.microsoft.com/office/drawing/2014/main" id="{BC00CC29-928E-4B8A-8538-785467A0E4FA}"/>
              </a:ext>
            </a:extLst>
          </p:cNvPr>
          <p:cNvSpPr txBox="1">
            <a:spLocks/>
          </p:cNvSpPr>
          <p:nvPr/>
        </p:nvSpPr>
        <p:spPr>
          <a:xfrm>
            <a:off x="5827" y="65218"/>
            <a:ext cx="4542503" cy="882650"/>
          </a:xfrm>
          <a:prstGeom prst="rect">
            <a:avLst/>
          </a:prstGeom>
          <a:solidFill>
            <a:schemeClr val="bg1"/>
          </a:solidFill>
        </p:spPr>
        <p:txBody>
          <a:bodyPr>
            <a:normAutofit/>
          </a:bodyPr>
          <a:lstStyle>
            <a:lvl1pPr algn="ctr" rtl="0" eaLnBrk="0" fontAlgn="base" hangingPunct="0">
              <a:spcBef>
                <a:spcPct val="0"/>
              </a:spcBef>
              <a:spcAft>
                <a:spcPct val="0"/>
              </a:spcAft>
              <a:defRPr sz="4400">
                <a:solidFill>
                  <a:schemeClr val="tx2"/>
                </a:solidFill>
                <a:latin typeface="+mj-lt"/>
                <a:ea typeface="Arial" panose="020B0604020202020204" pitchFamily="34" charset="0"/>
                <a:cs typeface="+mj-cs"/>
              </a:defRPr>
            </a:lvl1pPr>
            <a:lvl2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defRPr/>
            </a:pPr>
            <a:r>
              <a:rPr lang="ka-GE" sz="2800" b="1" kern="0" dirty="0" smtClean="0">
                <a:solidFill>
                  <a:srgbClr val="C00000"/>
                </a:solidFill>
              </a:rPr>
              <a:t>ტუბერკულოზი</a:t>
            </a:r>
            <a:endParaRPr lang="ka-GE" sz="2800" b="1" kern="0" dirty="0">
              <a:solidFill>
                <a:srgbClr val="C00000"/>
              </a:solidFill>
            </a:endParaRPr>
          </a:p>
        </p:txBody>
      </p:sp>
      <p:sp>
        <p:nvSpPr>
          <p:cNvPr id="9" name="Rectangle 8"/>
          <p:cNvSpPr/>
          <p:nvPr/>
        </p:nvSpPr>
        <p:spPr>
          <a:xfrm>
            <a:off x="4422774" y="2706464"/>
            <a:ext cx="4572000" cy="375487"/>
          </a:xfrm>
          <a:prstGeom prst="rect">
            <a:avLst/>
          </a:prstGeom>
        </p:spPr>
        <p:txBody>
          <a:bodyPr>
            <a:spAutoFit/>
          </a:bodyPr>
          <a:lstStyle/>
          <a:p>
            <a:pPr algn="ctr">
              <a:lnSpc>
                <a:spcPct val="115000"/>
              </a:lnSpc>
              <a:spcAft>
                <a:spcPts val="0"/>
              </a:spcAft>
            </a:pPr>
            <a:r>
              <a:rPr lang="ka-GE" sz="1600" b="1" dirty="0" smtClean="0">
                <a:solidFill>
                  <a:srgbClr val="C00000"/>
                </a:solidFill>
                <a:latin typeface="+mn-lt"/>
                <a:ea typeface="Times New Roman" panose="02020603050405020304" pitchFamily="18" charset="0"/>
                <a:cs typeface="Sylfaen" panose="010A0502050306030303" pitchFamily="18" charset="0"/>
              </a:rPr>
              <a:t>ტუბერკულოზის შემთხვევების რაოდენობა</a:t>
            </a:r>
            <a:endParaRPr lang="en-US" sz="1600" dirty="0">
              <a:solidFill>
                <a:srgbClr val="C00000"/>
              </a:solidFill>
              <a:effectLst/>
              <a:latin typeface="+mn-lt"/>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5364089" y="98252"/>
            <a:ext cx="3630686" cy="2682676"/>
          </a:xfrm>
          <a:prstGeom prst="rect">
            <a:avLst/>
          </a:prstGeom>
        </p:spPr>
      </p:pic>
      <p:graphicFrame>
        <p:nvGraphicFramePr>
          <p:cNvPr id="13" name="Chart 12"/>
          <p:cNvGraphicFramePr>
            <a:graphicFrameLocks noChangeAspect="1"/>
          </p:cNvGraphicFramePr>
          <p:nvPr>
            <p:extLst>
              <p:ext uri="{D42A27DB-BD31-4B8C-83A1-F6EECF244321}">
                <p14:modId xmlns:p14="http://schemas.microsoft.com/office/powerpoint/2010/main" val="2993771892"/>
              </p:ext>
            </p:extLst>
          </p:nvPr>
        </p:nvGraphicFramePr>
        <p:xfrm>
          <a:off x="3103013" y="2729831"/>
          <a:ext cx="6096000" cy="3341214"/>
        </p:xfrm>
        <a:graphic>
          <a:graphicData uri="http://schemas.openxmlformats.org/drawingml/2006/chart">
            <c:chart xmlns:c="http://schemas.openxmlformats.org/drawingml/2006/chart" xmlns:r="http://schemas.openxmlformats.org/officeDocument/2006/relationships" r:id="rId3"/>
          </a:graphicData>
        </a:graphic>
      </p:graphicFrame>
      <p:sp>
        <p:nvSpPr>
          <p:cNvPr id="2" name="Rectangle 1"/>
          <p:cNvSpPr/>
          <p:nvPr/>
        </p:nvSpPr>
        <p:spPr>
          <a:xfrm>
            <a:off x="0" y="815181"/>
            <a:ext cx="5220072" cy="1815882"/>
          </a:xfrm>
          <a:prstGeom prst="rect">
            <a:avLst/>
          </a:prstGeom>
        </p:spPr>
        <p:txBody>
          <a:bodyPr wrap="square">
            <a:spAutoFit/>
          </a:bodyPr>
          <a:lstStyle/>
          <a:p>
            <a:pPr marL="342900" lvl="0" indent="-342900" algn="just">
              <a:spcAft>
                <a:spcPts val="0"/>
              </a:spcAft>
              <a:buFont typeface="Symbol" panose="05050102010706020507" pitchFamily="18" charset="2"/>
              <a:buChar char=""/>
            </a:pPr>
            <a:r>
              <a:rPr lang="ka-GE" sz="1400" b="1" dirty="0" smtClean="0">
                <a:solidFill>
                  <a:srgbClr val="003366"/>
                </a:solidFill>
                <a:latin typeface="Sylfaen" panose="010A0502050306030303" pitchFamily="18" charset="0"/>
                <a:ea typeface="Times New Roman" panose="02020603050405020304" pitchFamily="18" charset="0"/>
                <a:cs typeface="Calibri" panose="020F0502020204030204" pitchFamily="34" charset="0"/>
              </a:rPr>
              <a:t>11</a:t>
            </a:r>
            <a:r>
              <a:rPr lang="ka-GE" sz="1400" b="1" dirty="0">
                <a:solidFill>
                  <a:srgbClr val="003366"/>
                </a:solidFill>
                <a:latin typeface="Sylfaen" panose="010A0502050306030303" pitchFamily="18" charset="0"/>
                <a:ea typeface="Times New Roman" panose="02020603050405020304" pitchFamily="18" charset="0"/>
                <a:cs typeface="Calibri" panose="020F0502020204030204" pitchFamily="34" charset="0"/>
              </a:rPr>
              <a:t>%-ით შემცირდა ტუბერკულოზის </a:t>
            </a:r>
            <a:r>
              <a:rPr lang="ka-GE" sz="1400" b="1" dirty="0" err="1">
                <a:solidFill>
                  <a:srgbClr val="003366"/>
                </a:solidFill>
                <a:latin typeface="Sylfaen" panose="010A0502050306030303" pitchFamily="18" charset="0"/>
                <a:ea typeface="Times New Roman" panose="02020603050405020304" pitchFamily="18" charset="0"/>
                <a:cs typeface="Calibri" panose="020F0502020204030204" pitchFamily="34" charset="0"/>
              </a:rPr>
              <a:t>პრევალენტობა</a:t>
            </a:r>
            <a:r>
              <a:rPr lang="ka-GE" sz="1400" b="1" dirty="0">
                <a:solidFill>
                  <a:srgbClr val="003366"/>
                </a:solidFill>
                <a:latin typeface="Sylfaen" panose="010A0502050306030303" pitchFamily="18" charset="0"/>
                <a:ea typeface="Times New Roman" panose="02020603050405020304" pitchFamily="18" charset="0"/>
                <a:cs typeface="Calibri" panose="020F0502020204030204" pitchFamily="34" charset="0"/>
              </a:rPr>
              <a:t> 2017 წელთან </a:t>
            </a:r>
            <a:r>
              <a:rPr lang="ka-GE" sz="1400" b="1" dirty="0" smtClean="0">
                <a:solidFill>
                  <a:srgbClr val="003366"/>
                </a:solidFill>
                <a:latin typeface="Sylfaen" panose="010A0502050306030303" pitchFamily="18" charset="0"/>
                <a:ea typeface="Times New Roman" panose="02020603050405020304" pitchFamily="18" charset="0"/>
                <a:cs typeface="Calibri" panose="020F0502020204030204" pitchFamily="34" charset="0"/>
              </a:rPr>
              <a:t>შედარებით</a:t>
            </a:r>
          </a:p>
          <a:p>
            <a:pPr marL="342900" lvl="0" indent="-342900" algn="just">
              <a:spcAft>
                <a:spcPts val="0"/>
              </a:spcAft>
              <a:buFont typeface="Symbol" panose="05050102010706020507" pitchFamily="18" charset="2"/>
              <a:buChar char=""/>
            </a:pPr>
            <a:endParaRPr lang="en-US" sz="1400" b="1" dirty="0">
              <a:solidFill>
                <a:srgbClr val="003366"/>
              </a:solidFill>
              <a:latin typeface="Calibri" panose="020F0502020204030204" pitchFamily="34" charset="0"/>
              <a:ea typeface="Calibri" panose="020F0502020204030204" pitchFamily="34" charset="0"/>
            </a:endParaRPr>
          </a:p>
          <a:p>
            <a:pPr marL="342900" lvl="0" indent="-342900" algn="just">
              <a:spcAft>
                <a:spcPts val="0"/>
              </a:spcAft>
              <a:buFont typeface="Symbol" panose="05050102010706020507" pitchFamily="18" charset="2"/>
              <a:buChar char=""/>
            </a:pPr>
            <a:r>
              <a:rPr lang="ka-GE" sz="1400" b="1" dirty="0">
                <a:solidFill>
                  <a:srgbClr val="003366"/>
                </a:solidFill>
                <a:latin typeface="Sylfaen" panose="010A0502050306030303" pitchFamily="18" charset="0"/>
                <a:ea typeface="Times New Roman" panose="02020603050405020304" pitchFamily="18" charset="0"/>
                <a:cs typeface="Calibri" panose="020F0502020204030204" pitchFamily="34" charset="0"/>
              </a:rPr>
              <a:t>მნიშვნელოვნად გაუმჯობესდა </a:t>
            </a:r>
            <a:r>
              <a:rPr lang="ka-GE" sz="1400" b="1" dirty="0" err="1">
                <a:solidFill>
                  <a:srgbClr val="003366"/>
                </a:solidFill>
                <a:latin typeface="Sylfaen" panose="010A0502050306030303" pitchFamily="18" charset="0"/>
                <a:ea typeface="Times New Roman" panose="02020603050405020304" pitchFamily="18" charset="0"/>
                <a:cs typeface="Calibri" panose="020F0502020204030204" pitchFamily="34" charset="0"/>
              </a:rPr>
              <a:t>მულტირეზისტენტული</a:t>
            </a:r>
            <a:r>
              <a:rPr lang="ka-GE" sz="1400" b="1" dirty="0">
                <a:solidFill>
                  <a:srgbClr val="003366"/>
                </a:solidFill>
                <a:latin typeface="Sylfaen" panose="010A0502050306030303" pitchFamily="18" charset="0"/>
                <a:ea typeface="Times New Roman" panose="02020603050405020304" pitchFamily="18" charset="0"/>
                <a:cs typeface="Calibri" panose="020F0502020204030204" pitchFamily="34" charset="0"/>
              </a:rPr>
              <a:t> ტუბერკულოზის მკურნალობის შედეგები </a:t>
            </a:r>
            <a:endParaRPr lang="ka-GE" sz="1400" b="1" dirty="0" smtClean="0">
              <a:solidFill>
                <a:srgbClr val="003366"/>
              </a:solidFill>
              <a:latin typeface="Sylfaen" panose="010A0502050306030303" pitchFamily="18" charset="0"/>
              <a:ea typeface="Times New Roman" panose="02020603050405020304" pitchFamily="18" charset="0"/>
              <a:cs typeface="Calibri" panose="020F0502020204030204" pitchFamily="34" charset="0"/>
            </a:endParaRPr>
          </a:p>
          <a:p>
            <a:pPr marL="342900" lvl="0" indent="-342900" algn="just">
              <a:spcAft>
                <a:spcPts val="0"/>
              </a:spcAft>
              <a:buFont typeface="Symbol" panose="05050102010706020507" pitchFamily="18" charset="2"/>
              <a:buChar char=""/>
            </a:pPr>
            <a:endParaRPr lang="ka-GE" sz="1400" b="1" dirty="0" smtClean="0">
              <a:solidFill>
                <a:srgbClr val="003366"/>
              </a:solidFill>
              <a:latin typeface="Sylfaen" panose="010A0502050306030303" pitchFamily="18" charset="0"/>
              <a:ea typeface="Times New Roman" panose="02020603050405020304" pitchFamily="18" charset="0"/>
              <a:cs typeface="Calibri" panose="020F0502020204030204" pitchFamily="34" charset="0"/>
            </a:endParaRPr>
          </a:p>
          <a:p>
            <a:pPr marL="342900" lvl="0" indent="-342900" algn="just">
              <a:spcAft>
                <a:spcPts val="0"/>
              </a:spcAft>
              <a:buFont typeface="Symbol" panose="05050102010706020507" pitchFamily="18" charset="2"/>
              <a:buChar char=""/>
            </a:pPr>
            <a:endParaRPr lang="ka-GE" sz="1400" b="1" dirty="0" smtClean="0">
              <a:solidFill>
                <a:srgbClr val="003366"/>
              </a:solidFill>
              <a:latin typeface="Sylfaen" panose="010A0502050306030303" pitchFamily="18" charset="0"/>
              <a:ea typeface="Times New Roman" panose="02020603050405020304" pitchFamily="18" charset="0"/>
              <a:cs typeface="Calibri" panose="020F0502020204030204" pitchFamily="34" charset="0"/>
            </a:endParaRPr>
          </a:p>
          <a:p>
            <a:pPr marL="342900" lvl="0" indent="-342900" algn="just">
              <a:spcAft>
                <a:spcPts val="0"/>
              </a:spcAft>
              <a:buFont typeface="Symbol" panose="05050102010706020507" pitchFamily="18" charset="2"/>
              <a:buChar char=""/>
            </a:pPr>
            <a:endParaRPr lang="en-US" sz="1400" b="1" dirty="0">
              <a:solidFill>
                <a:srgbClr val="003366"/>
              </a:solidFill>
              <a:effectLst/>
              <a:latin typeface="Calibri" panose="020F0502020204030204" pitchFamily="34" charset="0"/>
              <a:ea typeface="Calibri" panose="020F0502020204030204" pitchFamily="34" charset="0"/>
            </a:endParaRPr>
          </a:p>
        </p:txBody>
      </p:sp>
      <p:sp>
        <p:nvSpPr>
          <p:cNvPr id="14" name="Rectangle 13"/>
          <p:cNvSpPr/>
          <p:nvPr/>
        </p:nvSpPr>
        <p:spPr>
          <a:xfrm>
            <a:off x="-4286" y="2149919"/>
            <a:ext cx="3156674" cy="2462213"/>
          </a:xfrm>
          <a:prstGeom prst="rect">
            <a:avLst/>
          </a:prstGeom>
        </p:spPr>
        <p:txBody>
          <a:bodyPr wrap="square">
            <a:spAutoFit/>
          </a:bodyPr>
          <a:lstStyle/>
          <a:p>
            <a:pPr marL="342900" lvl="0" indent="-342900" algn="just">
              <a:spcAft>
                <a:spcPts val="0"/>
              </a:spcAft>
              <a:buFont typeface="Symbol" panose="05050102010706020507" pitchFamily="18" charset="2"/>
              <a:buChar char=""/>
            </a:pPr>
            <a:r>
              <a:rPr lang="ka-GE" sz="1400" b="1" dirty="0" smtClean="0">
                <a:solidFill>
                  <a:srgbClr val="003366"/>
                </a:solidFill>
                <a:latin typeface="Sylfaen" panose="010A0502050306030303" pitchFamily="18" charset="0"/>
                <a:ea typeface="Times New Roman" panose="02020603050405020304" pitchFamily="18" charset="0"/>
                <a:cs typeface="Calibri" panose="020F0502020204030204" pitchFamily="34" charset="0"/>
              </a:rPr>
              <a:t>აჭარაში </a:t>
            </a:r>
            <a:r>
              <a:rPr lang="ka-GE" sz="1400" b="1" dirty="0">
                <a:solidFill>
                  <a:srgbClr val="003366"/>
                </a:solidFill>
                <a:latin typeface="Sylfaen" panose="010A0502050306030303" pitchFamily="18" charset="0"/>
                <a:ea typeface="Times New Roman" panose="02020603050405020304" pitchFamily="18" charset="0"/>
                <a:cs typeface="Calibri" panose="020F0502020204030204" pitchFamily="34" charset="0"/>
              </a:rPr>
              <a:t>დაიწყო „ნულოვანი ტუბერკულოზის“ პროექტი, რომელიც მიზნად ისახავს აჭარაში „ტუბერკულოზის </a:t>
            </a:r>
            <a:r>
              <a:rPr lang="ka-GE" sz="1400" b="1" dirty="0" err="1">
                <a:solidFill>
                  <a:srgbClr val="003366"/>
                </a:solidFill>
                <a:latin typeface="Sylfaen" panose="010A0502050306030303" pitchFamily="18" charset="0"/>
                <a:ea typeface="Times New Roman" panose="02020603050405020304" pitchFamily="18" charset="0"/>
                <a:cs typeface="Calibri" panose="020F0502020204030204" pitchFamily="34" charset="0"/>
              </a:rPr>
              <a:t>ელიმინაციის</a:t>
            </a:r>
            <a:r>
              <a:rPr lang="ka-GE" sz="1400" b="1" dirty="0">
                <a:solidFill>
                  <a:srgbClr val="003366"/>
                </a:solidFill>
                <a:latin typeface="Sylfaen" panose="010A0502050306030303" pitchFamily="18" charset="0"/>
                <a:ea typeface="Times New Roman" panose="02020603050405020304" pitchFamily="18" charset="0"/>
                <a:cs typeface="Calibri" panose="020F0502020204030204" pitchFamily="34" charset="0"/>
              </a:rPr>
              <a:t> კუნძულის“ </a:t>
            </a:r>
            <a:r>
              <a:rPr lang="ka-GE" sz="1400" b="1" dirty="0" smtClean="0">
                <a:solidFill>
                  <a:srgbClr val="003366"/>
                </a:solidFill>
                <a:latin typeface="Sylfaen" panose="010A0502050306030303" pitchFamily="18" charset="0"/>
                <a:ea typeface="Times New Roman" panose="02020603050405020304" pitchFamily="18" charset="0"/>
                <a:cs typeface="Calibri" panose="020F0502020204030204" pitchFamily="34" charset="0"/>
              </a:rPr>
              <a:t>შექმნას</a:t>
            </a:r>
            <a:endParaRPr lang="ka-GE" sz="1400" b="1" dirty="0">
              <a:solidFill>
                <a:srgbClr val="003366"/>
              </a:solidFill>
              <a:latin typeface="Sylfaen" panose="010A0502050306030303" pitchFamily="18" charset="0"/>
              <a:ea typeface="Times New Roman" panose="02020603050405020304" pitchFamily="18" charset="0"/>
              <a:cs typeface="Calibri" panose="020F0502020204030204" pitchFamily="34" charset="0"/>
            </a:endParaRPr>
          </a:p>
          <a:p>
            <a:pPr marL="342900" lvl="0" indent="-342900" algn="just">
              <a:spcAft>
                <a:spcPts val="0"/>
              </a:spcAft>
              <a:buFont typeface="Symbol" panose="05050102010706020507" pitchFamily="18" charset="2"/>
              <a:buChar char=""/>
            </a:pPr>
            <a:endParaRPr lang="ka-GE" sz="1400" b="1" dirty="0">
              <a:solidFill>
                <a:srgbClr val="003366"/>
              </a:solidFill>
              <a:latin typeface="Sylfaen" panose="010A0502050306030303" pitchFamily="18" charset="0"/>
              <a:ea typeface="Times New Roman" panose="02020603050405020304" pitchFamily="18" charset="0"/>
              <a:cs typeface="Calibri" panose="020F0502020204030204" pitchFamily="34" charset="0"/>
            </a:endParaRPr>
          </a:p>
          <a:p>
            <a:pPr marL="342900" lvl="0" indent="-342900" algn="just">
              <a:spcAft>
                <a:spcPts val="0"/>
              </a:spcAft>
              <a:buFont typeface="Symbol" panose="05050102010706020507" pitchFamily="18" charset="2"/>
              <a:buChar char=""/>
            </a:pPr>
            <a:r>
              <a:rPr lang="ka-GE" sz="1400" b="1" dirty="0" smtClean="0">
                <a:solidFill>
                  <a:srgbClr val="003366"/>
                </a:solidFill>
                <a:latin typeface="Sylfaen" panose="010A0502050306030303" pitchFamily="18" charset="0"/>
                <a:ea typeface="Times New Roman" panose="02020603050405020304" pitchFamily="18" charset="0"/>
                <a:cs typeface="Calibri" panose="020F0502020204030204" pitchFamily="34" charset="0"/>
              </a:rPr>
              <a:t>გაიხსნა </a:t>
            </a:r>
            <a:r>
              <a:rPr lang="ka-GE" sz="1400" b="1" dirty="0">
                <a:solidFill>
                  <a:srgbClr val="003366"/>
                </a:solidFill>
                <a:latin typeface="Sylfaen" panose="010A0502050306030303" pitchFamily="18" charset="0"/>
                <a:ea typeface="Times New Roman" panose="02020603050405020304" pitchFamily="18" charset="0"/>
                <a:cs typeface="Calibri" panose="020F0502020204030204" pitchFamily="34" charset="0"/>
              </a:rPr>
              <a:t>ტუბერკულოზის ახალი ამბულატორია </a:t>
            </a:r>
            <a:r>
              <a:rPr lang="ka-GE" sz="1400" b="1" dirty="0" smtClean="0">
                <a:solidFill>
                  <a:srgbClr val="003366"/>
                </a:solidFill>
                <a:latin typeface="Sylfaen" panose="010A0502050306030303" pitchFamily="18" charset="0"/>
                <a:ea typeface="Times New Roman" panose="02020603050405020304" pitchFamily="18" charset="0"/>
                <a:cs typeface="Calibri" panose="020F0502020204030204" pitchFamily="34" charset="0"/>
              </a:rPr>
              <a:t>თბილისში</a:t>
            </a:r>
            <a:endParaRPr lang="ka-GE" sz="1400" b="1" dirty="0">
              <a:solidFill>
                <a:srgbClr val="003366"/>
              </a:solidFill>
              <a:latin typeface="Sylfaen" panose="010A0502050306030303" pitchFamily="18" charset="0"/>
              <a:ea typeface="Times New Roman" panose="02020603050405020304" pitchFamily="18" charset="0"/>
              <a:cs typeface="Calibri" panose="020F0502020204030204" pitchFamily="34" charset="0"/>
            </a:endParaRPr>
          </a:p>
          <a:p>
            <a:pPr marL="342900" lvl="0" indent="-342900" algn="just">
              <a:spcAft>
                <a:spcPts val="0"/>
              </a:spcAft>
              <a:buFont typeface="Symbol" panose="05050102010706020507" pitchFamily="18" charset="2"/>
              <a:buChar char=""/>
            </a:pPr>
            <a:endParaRPr lang="ka-GE" sz="1400" b="1" dirty="0" smtClean="0">
              <a:solidFill>
                <a:srgbClr val="003366"/>
              </a:solidFill>
              <a:latin typeface="Sylfaen" panose="010A0502050306030303" pitchFamily="18" charset="0"/>
              <a:ea typeface="Times New Roman" panose="02020603050405020304" pitchFamily="18" charset="0"/>
              <a:cs typeface="Calibri" panose="020F0502020204030204" pitchFamily="34" charset="0"/>
            </a:endParaRPr>
          </a:p>
          <a:p>
            <a:pPr marL="342900" lvl="0" indent="-342900" algn="just">
              <a:spcAft>
                <a:spcPts val="0"/>
              </a:spcAft>
              <a:buFont typeface="Symbol" panose="05050102010706020507" pitchFamily="18" charset="2"/>
              <a:buChar char=""/>
            </a:pPr>
            <a:endParaRPr lang="en-US" sz="1400" b="1" dirty="0">
              <a:solidFill>
                <a:srgbClr val="003366"/>
              </a:solidFill>
              <a:effectLst/>
              <a:latin typeface="Calibri" panose="020F0502020204030204" pitchFamily="34" charset="0"/>
              <a:ea typeface="Calibri" panose="020F0502020204030204" pitchFamily="34" charset="0"/>
            </a:endParaRPr>
          </a:p>
        </p:txBody>
      </p:sp>
      <p:sp>
        <p:nvSpPr>
          <p:cNvPr id="15"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6"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7"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8" name="Picture 17"/>
          <p:cNvPicPr>
            <a:picLocks noChangeAspect="1"/>
          </p:cNvPicPr>
          <p:nvPr/>
        </p:nvPicPr>
        <p:blipFill>
          <a:blip r:embed="rId4"/>
          <a:stretch>
            <a:fillRect/>
          </a:stretch>
        </p:blipFill>
        <p:spPr>
          <a:xfrm>
            <a:off x="55013" y="6218816"/>
            <a:ext cx="772571" cy="594560"/>
          </a:xfrm>
          <a:prstGeom prst="rect">
            <a:avLst/>
          </a:prstGeom>
        </p:spPr>
      </p:pic>
      <p:sp>
        <p:nvSpPr>
          <p:cNvPr id="12"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9"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21"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41588165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91" name="Rectangle 2"/>
          <p:cNvSpPr>
            <a:spLocks noChangeArrowheads="1"/>
          </p:cNvSpPr>
          <p:nvPr/>
        </p:nvSpPr>
        <p:spPr bwMode="auto">
          <a:xfrm>
            <a:off x="112606" y="-38837"/>
            <a:ext cx="9144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2400" b="1" dirty="0">
                <a:solidFill>
                  <a:srgbClr val="A50021"/>
                </a:solidFill>
              </a:rPr>
              <a:t>გადამდებ დაავადებებზე </a:t>
            </a:r>
            <a:r>
              <a:rPr lang="en-US" altLang="en-US" sz="2400" b="1" dirty="0">
                <a:solidFill>
                  <a:srgbClr val="A50021"/>
                </a:solidFill>
              </a:rPr>
              <a:t> </a:t>
            </a:r>
            <a:r>
              <a:rPr lang="ka-GE" altLang="en-US" sz="2400" b="1" dirty="0">
                <a:solidFill>
                  <a:srgbClr val="A50021"/>
                </a:solidFill>
              </a:rPr>
              <a:t>ეპიდზედამხედველობა</a:t>
            </a:r>
            <a:r>
              <a:rPr lang="en-US" altLang="en-US" sz="2400" b="1" dirty="0">
                <a:solidFill>
                  <a:srgbClr val="A50021"/>
                </a:solidFill>
              </a:rPr>
              <a:t> </a:t>
            </a:r>
            <a:r>
              <a:rPr lang="en-US" altLang="en-US" sz="2400" b="1" dirty="0" smtClean="0">
                <a:solidFill>
                  <a:srgbClr val="A50021"/>
                </a:solidFill>
              </a:rPr>
              <a:t> </a:t>
            </a:r>
            <a:endParaRPr lang="ka-GE" altLang="en-US" sz="2400" b="1" dirty="0">
              <a:solidFill>
                <a:srgbClr val="A50021"/>
              </a:solidFill>
            </a:endParaRPr>
          </a:p>
          <a:p>
            <a:pPr algn="ctr" eaLnBrk="1" hangingPunct="1">
              <a:spcBef>
                <a:spcPct val="0"/>
              </a:spcBef>
              <a:buFontTx/>
              <a:buNone/>
            </a:pPr>
            <a:endParaRPr lang="ka-GE" altLang="en-US" sz="1000" b="1" dirty="0">
              <a:solidFill>
                <a:srgbClr val="A50021"/>
              </a:solidFill>
            </a:endParaRPr>
          </a:p>
        </p:txBody>
      </p:sp>
      <p:sp>
        <p:nvSpPr>
          <p:cNvPr id="11" name="Rectangle 2"/>
          <p:cNvSpPr>
            <a:spLocks noChangeArrowheads="1"/>
          </p:cNvSpPr>
          <p:nvPr/>
        </p:nvSpPr>
        <p:spPr bwMode="auto">
          <a:xfrm>
            <a:off x="2943264" y="2727503"/>
            <a:ext cx="6167123" cy="360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1500" b="1" dirty="0">
                <a:solidFill>
                  <a:srgbClr val="A50021"/>
                </a:solidFill>
              </a:rPr>
              <a:t> </a:t>
            </a:r>
          </a:p>
          <a:p>
            <a:pPr algn="ctr" eaLnBrk="1" hangingPunct="1">
              <a:spcBef>
                <a:spcPct val="0"/>
              </a:spcBef>
              <a:buFontTx/>
              <a:buNone/>
            </a:pPr>
            <a:endParaRPr lang="ka-GE" altLang="en-US" sz="1500" b="1" dirty="0">
              <a:solidFill>
                <a:srgbClr val="A50021"/>
              </a:solidFill>
            </a:endParaRPr>
          </a:p>
          <a:p>
            <a:pPr algn="just" eaLnBrk="1" hangingPunct="1">
              <a:spcBef>
                <a:spcPct val="0"/>
              </a:spcBef>
              <a:buFontTx/>
              <a:buNone/>
            </a:pPr>
            <a:endParaRPr lang="ka-GE" altLang="en-US" sz="1500" b="1" dirty="0">
              <a:solidFill>
                <a:srgbClr val="003366"/>
              </a:solidFill>
            </a:endParaRPr>
          </a:p>
          <a:p>
            <a:pPr algn="just" eaLnBrk="1" hangingPunct="1">
              <a:spcBef>
                <a:spcPct val="0"/>
              </a:spcBef>
              <a:buFontTx/>
              <a:buNone/>
            </a:pPr>
            <a:endParaRPr lang="ka-GE" altLang="en-US" sz="1500" b="1" dirty="0">
              <a:solidFill>
                <a:srgbClr val="003366"/>
              </a:solidFill>
            </a:endParaRPr>
          </a:p>
          <a:p>
            <a:pPr algn="just" eaLnBrk="1" hangingPunct="1">
              <a:spcBef>
                <a:spcPct val="0"/>
              </a:spcBef>
              <a:buFontTx/>
              <a:buNone/>
            </a:pPr>
            <a:endParaRPr lang="en-US" altLang="en-US" sz="1700" b="1" dirty="0">
              <a:solidFill>
                <a:srgbClr val="C00000"/>
              </a:solidFill>
            </a:endParaRPr>
          </a:p>
          <a:p>
            <a:pPr algn="just" eaLnBrk="1" hangingPunct="1">
              <a:spcBef>
                <a:spcPct val="0"/>
              </a:spcBef>
              <a:buFontTx/>
              <a:buNone/>
            </a:pPr>
            <a:endParaRPr lang="en-US" altLang="en-US" sz="1700" b="1" dirty="0">
              <a:solidFill>
                <a:srgbClr val="C00000"/>
              </a:solidFill>
            </a:endParaRPr>
          </a:p>
          <a:p>
            <a:pPr algn="just" eaLnBrk="1" hangingPunct="1">
              <a:spcBef>
                <a:spcPct val="0"/>
              </a:spcBef>
              <a:buFontTx/>
              <a:buNone/>
            </a:pPr>
            <a:endParaRPr lang="en-US" altLang="en-US" sz="1700" b="1" dirty="0">
              <a:solidFill>
                <a:srgbClr val="C00000"/>
              </a:solidFill>
            </a:endParaRPr>
          </a:p>
          <a:p>
            <a:pPr algn="just" eaLnBrk="1" hangingPunct="1">
              <a:spcBef>
                <a:spcPct val="0"/>
              </a:spcBef>
              <a:buFontTx/>
              <a:buNone/>
            </a:pPr>
            <a:endParaRPr lang="en-US" altLang="en-US" sz="1700" b="1" dirty="0">
              <a:solidFill>
                <a:srgbClr val="C00000"/>
              </a:solidFill>
            </a:endParaRPr>
          </a:p>
          <a:p>
            <a:pPr algn="just" eaLnBrk="1" hangingPunct="1">
              <a:spcBef>
                <a:spcPct val="0"/>
              </a:spcBef>
              <a:buFontTx/>
              <a:buNone/>
            </a:pPr>
            <a:endParaRPr lang="ka-GE" altLang="en-US" sz="1700" b="1" dirty="0">
              <a:solidFill>
                <a:srgbClr val="003366"/>
              </a:solidFill>
            </a:endParaRPr>
          </a:p>
          <a:p>
            <a:pPr algn="just" eaLnBrk="1" hangingPunct="1">
              <a:spcBef>
                <a:spcPct val="0"/>
              </a:spcBef>
              <a:buFontTx/>
              <a:buNone/>
            </a:pPr>
            <a:endParaRPr lang="ka-GE" altLang="en-US" sz="1600" b="1" dirty="0">
              <a:solidFill>
                <a:srgbClr val="003366"/>
              </a:solidFill>
            </a:endParaRPr>
          </a:p>
          <a:p>
            <a:pPr algn="just" eaLnBrk="1" hangingPunct="1">
              <a:spcBef>
                <a:spcPct val="0"/>
              </a:spcBef>
              <a:buNone/>
            </a:pPr>
            <a:endParaRPr lang="en-US" altLang="en-US" sz="1600" b="1" dirty="0">
              <a:solidFill>
                <a:srgbClr val="003366"/>
              </a:solidFill>
            </a:endParaRPr>
          </a:p>
          <a:p>
            <a:pPr algn="just" eaLnBrk="1" hangingPunct="1">
              <a:spcBef>
                <a:spcPct val="0"/>
              </a:spcBef>
              <a:buFontTx/>
              <a:buNone/>
            </a:pPr>
            <a:endParaRPr lang="ka-GE" altLang="en-US" sz="1700" b="1" dirty="0">
              <a:solidFill>
                <a:srgbClr val="003366"/>
              </a:solidFill>
            </a:endParaRPr>
          </a:p>
          <a:p>
            <a:pPr algn="just" eaLnBrk="1" hangingPunct="1">
              <a:spcBef>
                <a:spcPct val="0"/>
              </a:spcBef>
              <a:buFontTx/>
              <a:buNone/>
            </a:pPr>
            <a:endParaRPr lang="ka-GE" altLang="en-US" sz="1700" b="1" dirty="0">
              <a:solidFill>
                <a:srgbClr val="003366"/>
              </a:solidFill>
            </a:endParaRPr>
          </a:p>
          <a:p>
            <a:pPr algn="just" eaLnBrk="1" hangingPunct="1">
              <a:spcBef>
                <a:spcPct val="0"/>
              </a:spcBef>
              <a:buFontTx/>
              <a:buNone/>
            </a:pPr>
            <a:r>
              <a:rPr lang="ka-GE" altLang="en-US" sz="1700" b="1" dirty="0">
                <a:solidFill>
                  <a:srgbClr val="003366"/>
                </a:solidFill>
              </a:rPr>
              <a:t> </a:t>
            </a:r>
            <a:endParaRPr lang="ka-GE" altLang="en-US" sz="1700" b="1" dirty="0">
              <a:solidFill>
                <a:srgbClr val="C00000"/>
              </a:solidFill>
            </a:endParaRPr>
          </a:p>
        </p:txBody>
      </p:sp>
      <p:sp>
        <p:nvSpPr>
          <p:cNvPr id="2" name="Rectangle 1"/>
          <p:cNvSpPr/>
          <p:nvPr/>
        </p:nvSpPr>
        <p:spPr>
          <a:xfrm>
            <a:off x="3694095" y="398943"/>
            <a:ext cx="5194832" cy="492122"/>
          </a:xfrm>
          <a:prstGeom prst="rect">
            <a:avLst/>
          </a:prstGeom>
        </p:spPr>
        <p:txBody>
          <a:bodyPr wrap="square">
            <a:spAutoFit/>
          </a:bodyPr>
          <a:lstStyle/>
          <a:p>
            <a:pPr marL="228600" algn="ctr">
              <a:lnSpc>
                <a:spcPct val="115000"/>
              </a:lnSpc>
              <a:spcAft>
                <a:spcPts val="0"/>
              </a:spcAft>
            </a:pPr>
            <a:r>
              <a:rPr lang="ka-GE" b="1" dirty="0">
                <a:solidFill>
                  <a:srgbClr val="C00000"/>
                </a:solidFill>
                <a:latin typeface="Sylfaen" panose="010A0502050306030303" pitchFamily="18" charset="0"/>
                <a:ea typeface="Calibri" panose="020F0502020204030204" pitchFamily="34" charset="0"/>
                <a:cs typeface="Sylfaen" panose="010A0502050306030303" pitchFamily="18" charset="0"/>
              </a:rPr>
              <a:t>მალარიის</a:t>
            </a:r>
            <a:r>
              <a:rPr lang="ka-GE" b="1" dirty="0">
                <a:solidFill>
                  <a:srgbClr val="C00000"/>
                </a:solidFill>
                <a:latin typeface="Calibri" panose="020F0502020204030204" pitchFamily="34" charset="0"/>
                <a:ea typeface="Calibri" panose="020F0502020204030204" pitchFamily="34" charset="0"/>
                <a:cs typeface="Calibri" panose="020F0502020204030204" pitchFamily="34" charset="0"/>
              </a:rPr>
              <a:t> </a:t>
            </a:r>
            <a:r>
              <a:rPr lang="ka-GE" b="1" dirty="0" err="1">
                <a:solidFill>
                  <a:srgbClr val="C00000"/>
                </a:solidFill>
                <a:latin typeface="Sylfaen" panose="010A0502050306030303" pitchFamily="18" charset="0"/>
                <a:ea typeface="Calibri" panose="020F0502020204030204" pitchFamily="34" charset="0"/>
                <a:cs typeface="Sylfaen" panose="010A0502050306030303" pitchFamily="18" charset="0"/>
              </a:rPr>
              <a:t>ინციდენტობა</a:t>
            </a:r>
            <a:r>
              <a:rPr lang="ka-GE" b="1" dirty="0">
                <a:solidFill>
                  <a:srgbClr val="C00000"/>
                </a:solidFill>
                <a:latin typeface="Calibri" panose="020F0502020204030204" pitchFamily="34" charset="0"/>
                <a:ea typeface="Calibri" panose="020F0502020204030204" pitchFamily="34" charset="0"/>
                <a:cs typeface="Calibri" panose="020F0502020204030204" pitchFamily="34" charset="0"/>
              </a:rPr>
              <a:t> 100000 </a:t>
            </a:r>
            <a:r>
              <a:rPr lang="ka-GE" b="1" dirty="0">
                <a:solidFill>
                  <a:srgbClr val="C00000"/>
                </a:solidFill>
                <a:latin typeface="Sylfaen" panose="010A0502050306030303" pitchFamily="18" charset="0"/>
                <a:ea typeface="Calibri" panose="020F0502020204030204" pitchFamily="34" charset="0"/>
                <a:cs typeface="Sylfaen" panose="010A0502050306030303" pitchFamily="18" charset="0"/>
              </a:rPr>
              <a:t>მოსახლეზე</a:t>
            </a:r>
            <a:endParaRPr lang="en-U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2"/>
          <p:cNvSpPr>
            <a:spLocks noChangeArrowheads="1"/>
          </p:cNvSpPr>
          <p:nvPr/>
        </p:nvSpPr>
        <p:spPr bwMode="auto">
          <a:xfrm>
            <a:off x="142159" y="398943"/>
            <a:ext cx="3627694"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just" eaLnBrk="1" hangingPunct="1">
              <a:spcBef>
                <a:spcPct val="0"/>
              </a:spcBef>
              <a:buFontTx/>
              <a:buNone/>
            </a:pPr>
            <a:r>
              <a:rPr lang="ka-GE" altLang="en-US" sz="1500" b="1" dirty="0" smtClean="0">
                <a:solidFill>
                  <a:srgbClr val="003366"/>
                </a:solidFill>
              </a:rPr>
              <a:t>საქართველო ინარჩუნებს  </a:t>
            </a:r>
            <a:r>
              <a:rPr lang="ka-GE" altLang="en-US" sz="1500" b="1" dirty="0" smtClean="0">
                <a:solidFill>
                  <a:srgbClr val="C00000"/>
                </a:solidFill>
              </a:rPr>
              <a:t>პოლიომიელიტისგან და ადგილობრივი მალარიისგან </a:t>
            </a:r>
            <a:r>
              <a:rPr lang="ka-GE" altLang="en-US" sz="1500" b="1" dirty="0" smtClean="0">
                <a:solidFill>
                  <a:srgbClr val="003366"/>
                </a:solidFill>
              </a:rPr>
              <a:t> თავისუფალი ტერიტორიის სტატუსს (2016 წლიდან საქართველოში არ </a:t>
            </a:r>
            <a:r>
              <a:rPr lang="ka-GE" altLang="en-US" sz="1500" b="1" dirty="0" err="1" smtClean="0">
                <a:solidFill>
                  <a:srgbClr val="003366"/>
                </a:solidFill>
              </a:rPr>
              <a:t>დაფიქსირებულა</a:t>
            </a:r>
            <a:r>
              <a:rPr lang="ka-GE" altLang="en-US" sz="1500" b="1" dirty="0" smtClean="0">
                <a:solidFill>
                  <a:srgbClr val="003366"/>
                </a:solidFill>
              </a:rPr>
              <a:t> მალარიის ადგილობრივი გადაცემის შემთხვევა)</a:t>
            </a:r>
            <a:endParaRPr lang="en-US" altLang="en-US" sz="1500" b="1" dirty="0" smtClean="0">
              <a:solidFill>
                <a:srgbClr val="003366"/>
              </a:solidFill>
            </a:endParaRPr>
          </a:p>
          <a:p>
            <a:pPr marL="285750" indent="-285750" algn="just" eaLnBrk="1" hangingPunct="1">
              <a:spcBef>
                <a:spcPct val="0"/>
              </a:spcBef>
            </a:pPr>
            <a:endParaRPr lang="en-US" altLang="en-US" sz="1500" b="1" dirty="0">
              <a:solidFill>
                <a:srgbClr val="003366"/>
              </a:solidFill>
            </a:endParaRPr>
          </a:p>
          <a:p>
            <a:pPr algn="just" eaLnBrk="1" hangingPunct="1">
              <a:spcBef>
                <a:spcPct val="0"/>
              </a:spcBef>
              <a:buNone/>
            </a:pPr>
            <a:endParaRPr lang="ka-GE" altLang="en-US" sz="1500" b="1" dirty="0">
              <a:solidFill>
                <a:srgbClr val="C00000"/>
              </a:solidFill>
            </a:endParaRPr>
          </a:p>
          <a:p>
            <a:pPr marL="285750" indent="-285750" algn="just" eaLnBrk="1" hangingPunct="1">
              <a:spcBef>
                <a:spcPct val="0"/>
              </a:spcBef>
            </a:pPr>
            <a:endParaRPr lang="en-US" altLang="en-US" sz="1500" b="1" dirty="0">
              <a:solidFill>
                <a:srgbClr val="003366"/>
              </a:solidFill>
            </a:endParaRPr>
          </a:p>
          <a:p>
            <a:pPr algn="just" eaLnBrk="1" hangingPunct="1">
              <a:spcBef>
                <a:spcPct val="0"/>
              </a:spcBef>
              <a:buFontTx/>
              <a:buNone/>
            </a:pPr>
            <a:endParaRPr lang="en-US" altLang="en-US" sz="1500" b="1" dirty="0" smtClean="0">
              <a:solidFill>
                <a:srgbClr val="003366"/>
              </a:solidFill>
            </a:endParaRPr>
          </a:p>
          <a:p>
            <a:pPr algn="just" eaLnBrk="1" hangingPunct="1">
              <a:spcBef>
                <a:spcPct val="0"/>
              </a:spcBef>
              <a:buFontTx/>
              <a:buNone/>
            </a:pPr>
            <a:endParaRPr lang="ka-GE" altLang="en-US" sz="1500" b="1" dirty="0">
              <a:solidFill>
                <a:srgbClr val="003366"/>
              </a:solidFill>
            </a:endParaRPr>
          </a:p>
          <a:p>
            <a:pPr algn="just" eaLnBrk="1" hangingPunct="1">
              <a:spcBef>
                <a:spcPct val="0"/>
              </a:spcBef>
              <a:buFontTx/>
              <a:buNone/>
            </a:pPr>
            <a:r>
              <a:rPr lang="ka-GE" altLang="en-US" sz="1500" b="1" dirty="0">
                <a:solidFill>
                  <a:srgbClr val="003366"/>
                </a:solidFill>
              </a:rPr>
              <a:t>	</a:t>
            </a:r>
          </a:p>
          <a:p>
            <a:pPr algn="just" eaLnBrk="1" hangingPunct="1">
              <a:spcBef>
                <a:spcPct val="0"/>
              </a:spcBef>
              <a:buFontTx/>
              <a:buNone/>
            </a:pPr>
            <a:r>
              <a:rPr lang="ka-GE" altLang="en-US" sz="1500" b="1" dirty="0">
                <a:solidFill>
                  <a:srgbClr val="003366"/>
                </a:solidFill>
              </a:rPr>
              <a:t> </a:t>
            </a:r>
            <a:endParaRPr lang="ka-GE" altLang="en-US" sz="1500" b="1" dirty="0">
              <a:solidFill>
                <a:srgbClr val="C00000"/>
              </a:solidFill>
            </a:endParaRPr>
          </a:p>
        </p:txBody>
      </p:sp>
      <p:pic>
        <p:nvPicPr>
          <p:cNvPr id="14" name="Picture 13"/>
          <p:cNvPicPr/>
          <p:nvPr/>
        </p:nvPicPr>
        <p:blipFill>
          <a:blip r:embed="rId3"/>
          <a:stretch>
            <a:fillRect/>
          </a:stretch>
        </p:blipFill>
        <p:spPr>
          <a:xfrm>
            <a:off x="3840111" y="872739"/>
            <a:ext cx="5154664" cy="2556261"/>
          </a:xfrm>
          <a:prstGeom prst="rect">
            <a:avLst/>
          </a:prstGeom>
        </p:spPr>
      </p:pic>
      <p:sp>
        <p:nvSpPr>
          <p:cNvPr id="13"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5"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6"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7" name="Picture 16"/>
          <p:cNvPicPr>
            <a:picLocks noChangeAspect="1"/>
          </p:cNvPicPr>
          <p:nvPr/>
        </p:nvPicPr>
        <p:blipFill>
          <a:blip r:embed="rId4"/>
          <a:stretch>
            <a:fillRect/>
          </a:stretch>
        </p:blipFill>
        <p:spPr>
          <a:xfrm>
            <a:off x="55013" y="6218816"/>
            <a:ext cx="772571" cy="594560"/>
          </a:xfrm>
          <a:prstGeom prst="rect">
            <a:avLst/>
          </a:prstGeom>
        </p:spPr>
      </p:pic>
      <p:sp>
        <p:nvSpPr>
          <p:cNvPr id="18"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9"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21"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
        <p:nvSpPr>
          <p:cNvPr id="22" name="Rectangle 21"/>
          <p:cNvSpPr/>
          <p:nvPr/>
        </p:nvSpPr>
        <p:spPr>
          <a:xfrm>
            <a:off x="-1028396" y="3417671"/>
            <a:ext cx="6849690" cy="338554"/>
          </a:xfrm>
          <a:prstGeom prst="rect">
            <a:avLst/>
          </a:prstGeom>
        </p:spPr>
        <p:txBody>
          <a:bodyPr wrap="square">
            <a:spAutoFit/>
          </a:bodyPr>
          <a:lstStyle/>
          <a:p>
            <a:pPr algn="ctr">
              <a:spcAft>
                <a:spcPts val="0"/>
              </a:spcAft>
            </a:pPr>
            <a:r>
              <a:rPr lang="ka-GE" sz="1600" b="1" dirty="0">
                <a:solidFill>
                  <a:srgbClr val="C00000"/>
                </a:solidFill>
                <a:latin typeface="Sylfaen" panose="010A0502050306030303" pitchFamily="18" charset="0"/>
                <a:ea typeface="Times New Roman" panose="02020603050405020304" pitchFamily="18" charset="0"/>
                <a:cs typeface="Sylfaen" panose="010A0502050306030303" pitchFamily="18" charset="0"/>
              </a:rPr>
              <a:t>ცოფის</a:t>
            </a:r>
            <a:r>
              <a:rPr lang="ka-GE" sz="16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ka-GE" sz="1600" b="1" dirty="0">
                <a:solidFill>
                  <a:srgbClr val="C00000"/>
                </a:solidFill>
                <a:latin typeface="Sylfaen" panose="010A0502050306030303" pitchFamily="18" charset="0"/>
                <a:ea typeface="Times New Roman" panose="02020603050405020304" pitchFamily="18" charset="0"/>
                <a:cs typeface="Sylfaen" panose="010A0502050306030303" pitchFamily="18" charset="0"/>
              </a:rPr>
              <a:t>შემთხვევების</a:t>
            </a:r>
            <a:r>
              <a:rPr lang="ka-GE" sz="16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ka-GE" sz="1600" b="1" dirty="0">
                <a:solidFill>
                  <a:srgbClr val="C00000"/>
                </a:solidFill>
                <a:latin typeface="Sylfaen" panose="010A0502050306030303" pitchFamily="18" charset="0"/>
                <a:ea typeface="Times New Roman" panose="02020603050405020304" pitchFamily="18" charset="0"/>
                <a:cs typeface="Sylfaen" panose="010A0502050306030303" pitchFamily="18" charset="0"/>
              </a:rPr>
              <a:t>რაოდენობა</a:t>
            </a:r>
            <a:r>
              <a:rPr lang="ka-GE" sz="1600" b="1" dirty="0" smtClean="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ka-GE" sz="1600" b="1" dirty="0">
                <a:solidFill>
                  <a:srgbClr val="C00000"/>
                </a:solidFill>
                <a:latin typeface="Sylfaen" panose="010A0502050306030303" pitchFamily="18" charset="0"/>
                <a:ea typeface="Times New Roman" panose="02020603050405020304" pitchFamily="18" charset="0"/>
                <a:cs typeface="Sylfaen" panose="010A0502050306030303" pitchFamily="18" charset="0"/>
              </a:rPr>
              <a:t>საქართველო</a:t>
            </a:r>
            <a:endParaRPr lang="en-US"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6"/>
          <a:stretch>
            <a:fillRect/>
          </a:stretch>
        </p:blipFill>
        <p:spPr>
          <a:xfrm>
            <a:off x="178804" y="3837231"/>
            <a:ext cx="4609219" cy="2205508"/>
          </a:xfrm>
          <a:prstGeom prst="rect">
            <a:avLst/>
          </a:prstGeom>
        </p:spPr>
      </p:pic>
      <p:sp>
        <p:nvSpPr>
          <p:cNvPr id="24" name="Rectangle 23">
            <a:extLst>
              <a:ext uri="{FF2B5EF4-FFF2-40B4-BE49-F238E27FC236}">
                <a16:creationId xmlns="" xmlns:a16="http://schemas.microsoft.com/office/drawing/2014/main" id="{FBC9758E-A5CA-495E-B93B-68E4808DF46E}"/>
              </a:ext>
            </a:extLst>
          </p:cNvPr>
          <p:cNvSpPr/>
          <p:nvPr/>
        </p:nvSpPr>
        <p:spPr>
          <a:xfrm>
            <a:off x="121862" y="1725259"/>
            <a:ext cx="3702314" cy="1708160"/>
          </a:xfrm>
          <a:prstGeom prst="rect">
            <a:avLst/>
          </a:prstGeom>
        </p:spPr>
        <p:txBody>
          <a:bodyPr wrap="square">
            <a:spAutoFit/>
          </a:bodyPr>
          <a:lstStyle/>
          <a:p>
            <a:pPr marL="342900" lvl="0" indent="-342900">
              <a:spcAft>
                <a:spcPts val="0"/>
              </a:spcAft>
              <a:buFont typeface="Symbol" panose="05050102010706020507" pitchFamily="18" charset="2"/>
              <a:buChar char=""/>
            </a:pPr>
            <a:endParaRPr lang="en-US" sz="1500" b="1" dirty="0">
              <a:solidFill>
                <a:srgbClr val="003366"/>
              </a:solidFill>
              <a:latin typeface="Sylfaen" panose="010A0502050306030303" pitchFamily="18" charset="0"/>
              <a:ea typeface="Calibri" panose="020F0502020204030204" pitchFamily="34" charset="0"/>
              <a:cs typeface="Calibri" panose="020F0502020204030204" pitchFamily="34" charset="0"/>
            </a:endParaRPr>
          </a:p>
          <a:p>
            <a:pPr marL="342900" lvl="0" indent="-342900">
              <a:spcAft>
                <a:spcPts val="0"/>
              </a:spcAft>
              <a:buFont typeface="Symbol" panose="05050102010706020507" pitchFamily="18" charset="2"/>
              <a:buChar char=""/>
            </a:pPr>
            <a:endParaRPr lang="en-US" sz="1500" b="1" dirty="0">
              <a:solidFill>
                <a:srgbClr val="003366"/>
              </a:solidFill>
              <a:latin typeface="Sylfaen" panose="010A0502050306030303" pitchFamily="18" charset="0"/>
              <a:ea typeface="Calibri" panose="020F0502020204030204" pitchFamily="34" charset="0"/>
              <a:cs typeface="Calibri" panose="020F0502020204030204" pitchFamily="34" charset="0"/>
            </a:endParaRPr>
          </a:p>
          <a:p>
            <a:pPr lvl="0" algn="just">
              <a:spcAft>
                <a:spcPts val="0"/>
              </a:spcAft>
            </a:pPr>
            <a:r>
              <a:rPr lang="ka-GE" sz="1500" b="1" dirty="0">
                <a:solidFill>
                  <a:srgbClr val="003366"/>
                </a:solidFill>
                <a:latin typeface="Calibri" panose="020F0502020204030204" pitchFamily="34" charset="0"/>
                <a:ea typeface="Calibri" panose="020F0502020204030204" pitchFamily="34" charset="0"/>
                <a:cs typeface="Times New Roman" panose="02020603050405020304" pitchFamily="18" charset="0"/>
              </a:rPr>
              <a:t>1980 წლის შემდეგ, პირველად, ზედიზედ სამი წლის </a:t>
            </a:r>
            <a:r>
              <a:rPr lang="ka-GE" sz="1500" b="1" dirty="0" smtClean="0">
                <a:solidFill>
                  <a:srgbClr val="003366"/>
                </a:solidFill>
                <a:latin typeface="Calibri" panose="020F0502020204030204" pitchFamily="34" charset="0"/>
                <a:ea typeface="Calibri" panose="020F0502020204030204" pitchFamily="34" charset="0"/>
                <a:cs typeface="Times New Roman" panose="02020603050405020304" pitchFamily="18" charset="0"/>
              </a:rPr>
              <a:t>განმავლობაში</a:t>
            </a:r>
            <a:r>
              <a:rPr lang="en-US" sz="1500" b="1" dirty="0" smtClean="0">
                <a:solidFill>
                  <a:srgbClr val="003366"/>
                </a:solidFill>
                <a:latin typeface="Calibri" panose="020F0502020204030204" pitchFamily="34" charset="0"/>
                <a:ea typeface="Calibri" panose="020F0502020204030204" pitchFamily="34" charset="0"/>
                <a:cs typeface="Times New Roman" panose="02020603050405020304" pitchFamily="18" charset="0"/>
              </a:rPr>
              <a:t> (2015-2017)</a:t>
            </a:r>
            <a:r>
              <a:rPr lang="ka-GE" sz="1500" b="1" dirty="0" smtClean="0">
                <a:solidFill>
                  <a:srgbClr val="003366"/>
                </a:solidFill>
                <a:latin typeface="Calibri" panose="020F0502020204030204" pitchFamily="34" charset="0"/>
                <a:ea typeface="Calibri" panose="020F0502020204030204" pitchFamily="34" charset="0"/>
                <a:cs typeface="Times New Roman" panose="02020603050405020304" pitchFamily="18" charset="0"/>
              </a:rPr>
              <a:t>  </a:t>
            </a:r>
            <a:r>
              <a:rPr lang="ka-GE" sz="1500" b="1" dirty="0">
                <a:solidFill>
                  <a:srgbClr val="003366"/>
                </a:solidFill>
                <a:latin typeface="Calibri" panose="020F0502020204030204" pitchFamily="34" charset="0"/>
                <a:ea typeface="Calibri" panose="020F0502020204030204" pitchFamily="34" charset="0"/>
                <a:cs typeface="Times New Roman" panose="02020603050405020304" pitchFamily="18" charset="0"/>
              </a:rPr>
              <a:t>შენარჩუნდა ადამიანთა ცოფით დაავადების ნულოვანი მაჩვენებელი</a:t>
            </a:r>
          </a:p>
        </p:txBody>
      </p:sp>
      <p:sp>
        <p:nvSpPr>
          <p:cNvPr id="23" name="Rectangle 2"/>
          <p:cNvSpPr>
            <a:spLocks noChangeArrowheads="1"/>
          </p:cNvSpPr>
          <p:nvPr/>
        </p:nvSpPr>
        <p:spPr bwMode="auto">
          <a:xfrm>
            <a:off x="5033510" y="2781013"/>
            <a:ext cx="4031523" cy="401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1500" b="1" dirty="0">
                <a:solidFill>
                  <a:srgbClr val="A50021"/>
                </a:solidFill>
              </a:rPr>
              <a:t> </a:t>
            </a:r>
          </a:p>
          <a:p>
            <a:pPr algn="ctr" eaLnBrk="1" hangingPunct="1">
              <a:spcBef>
                <a:spcPct val="0"/>
              </a:spcBef>
              <a:buFontTx/>
              <a:buNone/>
            </a:pPr>
            <a:endParaRPr lang="ka-GE" altLang="en-US" sz="1500" b="1" dirty="0">
              <a:solidFill>
                <a:srgbClr val="A50021"/>
              </a:solidFill>
            </a:endParaRPr>
          </a:p>
          <a:p>
            <a:pPr algn="just" eaLnBrk="1" hangingPunct="1">
              <a:spcBef>
                <a:spcPct val="0"/>
              </a:spcBef>
              <a:buFontTx/>
              <a:buNone/>
            </a:pPr>
            <a:endParaRPr lang="ka-GE" altLang="en-US" sz="1500" b="1" dirty="0">
              <a:solidFill>
                <a:srgbClr val="003366"/>
              </a:solidFill>
            </a:endParaRPr>
          </a:p>
          <a:p>
            <a:pPr algn="just" eaLnBrk="1" hangingPunct="1">
              <a:spcBef>
                <a:spcPct val="0"/>
              </a:spcBef>
              <a:buFontTx/>
              <a:buNone/>
            </a:pPr>
            <a:endParaRPr lang="ka-GE" altLang="en-US" sz="1500" b="1" dirty="0">
              <a:solidFill>
                <a:srgbClr val="003366"/>
              </a:solidFill>
            </a:endParaRPr>
          </a:p>
          <a:p>
            <a:pPr algn="just" eaLnBrk="1" hangingPunct="1">
              <a:spcBef>
                <a:spcPct val="0"/>
              </a:spcBef>
              <a:buFontTx/>
              <a:buNone/>
            </a:pPr>
            <a:endParaRPr lang="en-US" altLang="en-US" sz="1500" b="1" dirty="0">
              <a:solidFill>
                <a:srgbClr val="C00000"/>
              </a:solidFill>
            </a:endParaRPr>
          </a:p>
          <a:p>
            <a:pPr algn="just" eaLnBrk="1" hangingPunct="1">
              <a:spcBef>
                <a:spcPct val="0"/>
              </a:spcBef>
              <a:buFontTx/>
              <a:buNone/>
            </a:pPr>
            <a:endParaRPr lang="en-US" altLang="en-US" sz="1500" b="1" dirty="0">
              <a:solidFill>
                <a:srgbClr val="C00000"/>
              </a:solidFill>
            </a:endParaRPr>
          </a:p>
          <a:p>
            <a:pPr algn="just" eaLnBrk="1" hangingPunct="1">
              <a:spcBef>
                <a:spcPct val="0"/>
              </a:spcBef>
              <a:buFontTx/>
              <a:buNone/>
            </a:pPr>
            <a:endParaRPr lang="en-US" altLang="en-US" sz="1500" b="1" dirty="0">
              <a:solidFill>
                <a:srgbClr val="C00000"/>
              </a:solidFill>
            </a:endParaRPr>
          </a:p>
          <a:p>
            <a:pPr algn="just" eaLnBrk="1" hangingPunct="1">
              <a:spcBef>
                <a:spcPct val="0"/>
              </a:spcBef>
              <a:buFontTx/>
              <a:buNone/>
            </a:pPr>
            <a:endParaRPr lang="en-US" altLang="en-US" sz="1500" b="1" dirty="0">
              <a:solidFill>
                <a:srgbClr val="C00000"/>
              </a:solidFill>
            </a:endParaRPr>
          </a:p>
          <a:p>
            <a:pPr algn="just" eaLnBrk="1" hangingPunct="1">
              <a:spcBef>
                <a:spcPct val="0"/>
              </a:spcBef>
              <a:buFontTx/>
              <a:buNone/>
            </a:pPr>
            <a:endParaRPr lang="ka-GE" altLang="en-US" sz="1500" b="1" dirty="0">
              <a:solidFill>
                <a:srgbClr val="003366"/>
              </a:solidFill>
            </a:endParaRPr>
          </a:p>
          <a:p>
            <a:pPr algn="just" eaLnBrk="1" hangingPunct="1">
              <a:spcBef>
                <a:spcPct val="0"/>
              </a:spcBef>
              <a:buFontTx/>
              <a:buNone/>
            </a:pPr>
            <a:endParaRPr lang="ka-GE" altLang="en-US" sz="1500" b="1" dirty="0">
              <a:solidFill>
                <a:srgbClr val="003366"/>
              </a:solidFill>
            </a:endParaRPr>
          </a:p>
          <a:p>
            <a:pPr algn="just" eaLnBrk="1" hangingPunct="1">
              <a:spcBef>
                <a:spcPct val="0"/>
              </a:spcBef>
              <a:buFontTx/>
              <a:buNone/>
            </a:pPr>
            <a:endParaRPr lang="en-US" sz="1500" b="1" dirty="0" smtClean="0">
              <a:solidFill>
                <a:srgbClr val="003366"/>
              </a:solidFill>
            </a:endParaRPr>
          </a:p>
          <a:p>
            <a:pPr algn="just" eaLnBrk="1" hangingPunct="1">
              <a:spcBef>
                <a:spcPct val="0"/>
              </a:spcBef>
              <a:buNone/>
            </a:pPr>
            <a:r>
              <a:rPr lang="ka-GE" sz="1500" b="1" dirty="0" smtClean="0">
                <a:solidFill>
                  <a:srgbClr val="003366"/>
                </a:solidFill>
              </a:rPr>
              <a:t>ქართულ </a:t>
            </a:r>
            <a:r>
              <a:rPr lang="ka-GE" sz="1500" b="1" dirty="0">
                <a:solidFill>
                  <a:srgbClr val="003366"/>
                </a:solidFill>
              </a:rPr>
              <a:t>ენაზე ითარგმნა და გამოიცა </a:t>
            </a:r>
            <a:r>
              <a:rPr lang="ka-GE" sz="1500" b="1" dirty="0" err="1">
                <a:solidFill>
                  <a:srgbClr val="C00000"/>
                </a:solidFill>
              </a:rPr>
              <a:t>სენფორდის</a:t>
            </a:r>
            <a:r>
              <a:rPr lang="ka-GE" sz="1500" b="1" dirty="0">
                <a:solidFill>
                  <a:srgbClr val="C00000"/>
                </a:solidFill>
              </a:rPr>
              <a:t> </a:t>
            </a:r>
            <a:r>
              <a:rPr lang="ka-GE" sz="1500" b="1" dirty="0" err="1">
                <a:solidFill>
                  <a:srgbClr val="C00000"/>
                </a:solidFill>
              </a:rPr>
              <a:t>ანტიმიკრობული</a:t>
            </a:r>
            <a:r>
              <a:rPr lang="ka-GE" sz="1500" b="1" dirty="0">
                <a:solidFill>
                  <a:srgbClr val="C00000"/>
                </a:solidFill>
              </a:rPr>
              <a:t> თერაპიის </a:t>
            </a:r>
            <a:r>
              <a:rPr lang="ka-GE" sz="1500" b="1" dirty="0">
                <a:solidFill>
                  <a:srgbClr val="003366"/>
                </a:solidFill>
              </a:rPr>
              <a:t>სახელმძღვანელო </a:t>
            </a:r>
            <a:endParaRPr lang="en-US" altLang="en-US" sz="1500" b="1" dirty="0">
              <a:solidFill>
                <a:srgbClr val="003366"/>
              </a:solidFill>
            </a:endParaRPr>
          </a:p>
          <a:p>
            <a:pPr algn="just" eaLnBrk="1" hangingPunct="1">
              <a:spcBef>
                <a:spcPct val="0"/>
              </a:spcBef>
              <a:buFontTx/>
              <a:buNone/>
            </a:pPr>
            <a:endParaRPr lang="ka-GE" altLang="en-US" sz="1500" b="1" dirty="0">
              <a:solidFill>
                <a:srgbClr val="003366"/>
              </a:solidFill>
            </a:endParaRPr>
          </a:p>
          <a:p>
            <a:pPr algn="just" eaLnBrk="1" hangingPunct="1">
              <a:spcBef>
                <a:spcPct val="0"/>
              </a:spcBef>
              <a:buFontTx/>
              <a:buNone/>
            </a:pPr>
            <a:endParaRPr lang="ka-GE" altLang="en-US" sz="1500" b="1" dirty="0">
              <a:solidFill>
                <a:srgbClr val="003366"/>
              </a:solidFill>
            </a:endParaRPr>
          </a:p>
          <a:p>
            <a:pPr algn="just" eaLnBrk="1" hangingPunct="1">
              <a:spcBef>
                <a:spcPct val="0"/>
              </a:spcBef>
              <a:buFontTx/>
              <a:buNone/>
            </a:pPr>
            <a:r>
              <a:rPr lang="ka-GE" altLang="en-US" sz="1500" b="1" dirty="0">
                <a:solidFill>
                  <a:srgbClr val="003366"/>
                </a:solidFill>
              </a:rPr>
              <a:t> </a:t>
            </a:r>
            <a:endParaRPr lang="ka-GE" altLang="en-US" sz="1500" b="1" dirty="0">
              <a:solidFill>
                <a:srgbClr val="C00000"/>
              </a:solidFill>
            </a:endParaRPr>
          </a:p>
        </p:txBody>
      </p:sp>
      <p:pic>
        <p:nvPicPr>
          <p:cNvPr id="25" name="Picture 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942852" y="3601769"/>
            <a:ext cx="2642901" cy="17630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48621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 name="Rectangle 2">
            <a:extLst>
              <a:ext uri="{FF2B5EF4-FFF2-40B4-BE49-F238E27FC236}">
                <a16:creationId xmlns="" xmlns:a16="http://schemas.microsoft.com/office/drawing/2014/main" id="{C1CEBC08-00EA-46E2-897E-C281ECCEFB61}"/>
              </a:ext>
            </a:extLst>
          </p:cNvPr>
          <p:cNvSpPr>
            <a:spLocks noChangeArrowheads="1"/>
          </p:cNvSpPr>
          <p:nvPr/>
        </p:nvSpPr>
        <p:spPr bwMode="auto">
          <a:xfrm>
            <a:off x="83657" y="11772"/>
            <a:ext cx="9144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2400" b="1" dirty="0">
                <a:solidFill>
                  <a:srgbClr val="A50021"/>
                </a:solidFill>
              </a:rPr>
              <a:t>გადამდებ დაავადებებზე </a:t>
            </a:r>
            <a:r>
              <a:rPr lang="en-US" altLang="en-US" sz="2400" b="1" dirty="0">
                <a:solidFill>
                  <a:srgbClr val="A50021"/>
                </a:solidFill>
              </a:rPr>
              <a:t> </a:t>
            </a:r>
            <a:r>
              <a:rPr lang="ka-GE" altLang="en-US" sz="2400" b="1" dirty="0">
                <a:solidFill>
                  <a:srgbClr val="A50021"/>
                </a:solidFill>
              </a:rPr>
              <a:t>ეპიდზედამხედველობა</a:t>
            </a:r>
            <a:r>
              <a:rPr lang="en-US" altLang="en-US" sz="2400" b="1" dirty="0">
                <a:solidFill>
                  <a:srgbClr val="A50021"/>
                </a:solidFill>
              </a:rPr>
              <a:t> </a:t>
            </a:r>
            <a:r>
              <a:rPr lang="en-US" altLang="en-US" sz="2400" b="1" dirty="0" smtClean="0">
                <a:solidFill>
                  <a:srgbClr val="A50021"/>
                </a:solidFill>
              </a:rPr>
              <a:t> </a:t>
            </a:r>
            <a:endParaRPr lang="ka-GE" altLang="en-US" sz="2400" b="1" dirty="0">
              <a:solidFill>
                <a:srgbClr val="A50021"/>
              </a:solidFill>
            </a:endParaRPr>
          </a:p>
          <a:p>
            <a:pPr algn="ctr" eaLnBrk="1" hangingPunct="1">
              <a:spcBef>
                <a:spcPct val="0"/>
              </a:spcBef>
              <a:buFontTx/>
              <a:buNone/>
            </a:pPr>
            <a:endParaRPr lang="ka-GE" altLang="en-US" sz="1000" b="1" dirty="0">
              <a:solidFill>
                <a:srgbClr val="A50021"/>
              </a:solidFill>
            </a:endParaRPr>
          </a:p>
        </p:txBody>
      </p:sp>
      <p:sp>
        <p:nvSpPr>
          <p:cNvPr id="11" name="Title 1"/>
          <p:cNvSpPr txBox="1">
            <a:spLocks/>
          </p:cNvSpPr>
          <p:nvPr/>
        </p:nvSpPr>
        <p:spPr>
          <a:xfrm>
            <a:off x="4506431" y="525556"/>
            <a:ext cx="4488344" cy="880843"/>
          </a:xfrm>
          <a:prstGeom prst="rect">
            <a:avLst/>
          </a:prstGeom>
        </p:spPr>
        <p:txBody>
          <a:bodyPr>
            <a:normAutofit/>
          </a:bodyPr>
          <a:lstStyle>
            <a:lvl1pPr algn="ctr" rtl="0" eaLnBrk="0" fontAlgn="base" hangingPunct="0">
              <a:spcBef>
                <a:spcPct val="0"/>
              </a:spcBef>
              <a:spcAft>
                <a:spcPct val="0"/>
              </a:spcAft>
              <a:defRPr sz="4400">
                <a:solidFill>
                  <a:schemeClr val="tx2"/>
                </a:solidFill>
                <a:latin typeface="+mj-lt"/>
                <a:ea typeface="Arial" panose="020B0604020202020204" pitchFamily="34" charset="0"/>
                <a:cs typeface="+mj-cs"/>
              </a:defRPr>
            </a:lvl1pPr>
            <a:lvl2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r>
              <a:rPr lang="ka-GE" sz="1600" b="1" dirty="0" smtClean="0">
                <a:solidFill>
                  <a:srgbClr val="C00000"/>
                </a:solidFill>
              </a:rPr>
              <a:t>წითელა, </a:t>
            </a:r>
            <a:r>
              <a:rPr lang="ka-GE" sz="1600" b="1" dirty="0" err="1">
                <a:solidFill>
                  <a:srgbClr val="C00000"/>
                </a:solidFill>
              </a:rPr>
              <a:t>ინციდენტობა</a:t>
            </a:r>
            <a:r>
              <a:rPr lang="en-US" sz="1600" b="1" dirty="0">
                <a:solidFill>
                  <a:srgbClr val="C00000"/>
                </a:solidFill>
              </a:rPr>
              <a:t> 100000 </a:t>
            </a:r>
            <a:r>
              <a:rPr lang="ka-GE" sz="1600" b="1" dirty="0">
                <a:solidFill>
                  <a:srgbClr val="C00000"/>
                </a:solidFill>
              </a:rPr>
              <a:t>მოსახლეზე</a:t>
            </a:r>
            <a:endParaRPr lang="en-US" sz="1600" dirty="0">
              <a:solidFill>
                <a:srgbClr val="C00000"/>
              </a:solidFill>
            </a:endParaRPr>
          </a:p>
        </p:txBody>
      </p:sp>
      <p:sp>
        <p:nvSpPr>
          <p:cNvPr id="5" name="Rectangle 4"/>
          <p:cNvSpPr/>
          <p:nvPr/>
        </p:nvSpPr>
        <p:spPr>
          <a:xfrm>
            <a:off x="169355" y="4999233"/>
            <a:ext cx="2898949" cy="738664"/>
          </a:xfrm>
          <a:prstGeom prst="rect">
            <a:avLst/>
          </a:prstGeom>
        </p:spPr>
        <p:txBody>
          <a:bodyPr wrap="square">
            <a:spAutoFit/>
          </a:bodyPr>
          <a:lstStyle/>
          <a:p>
            <a:pPr marL="228600" algn="ctr">
              <a:spcAft>
                <a:spcPts val="0"/>
              </a:spcAft>
            </a:pPr>
            <a:r>
              <a:rPr lang="ka-GE" sz="1400" b="1" dirty="0">
                <a:solidFill>
                  <a:srgbClr val="C00000"/>
                </a:solidFill>
                <a:latin typeface="Sylfaen" panose="010A0502050306030303" pitchFamily="18" charset="0"/>
                <a:ea typeface="Times New Roman" panose="02020603050405020304" pitchFamily="18" charset="0"/>
                <a:cs typeface="Sylfaen" panose="010A0502050306030303" pitchFamily="18" charset="0"/>
              </a:rPr>
              <a:t>ყირიმ</a:t>
            </a:r>
            <a:r>
              <a:rPr lang="ka-GE" sz="1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ka-GE" sz="1400" b="1" dirty="0">
                <a:solidFill>
                  <a:srgbClr val="C00000"/>
                </a:solidFill>
                <a:latin typeface="Sylfaen" panose="010A0502050306030303" pitchFamily="18" charset="0"/>
                <a:ea typeface="Times New Roman" panose="02020603050405020304" pitchFamily="18" charset="0"/>
                <a:cs typeface="Sylfaen" panose="010A0502050306030303" pitchFamily="18" charset="0"/>
              </a:rPr>
              <a:t>კონგოს</a:t>
            </a:r>
            <a:r>
              <a:rPr lang="ka-GE" sz="1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ka-GE" sz="1400" b="1" dirty="0">
                <a:solidFill>
                  <a:srgbClr val="C00000"/>
                </a:solidFill>
                <a:latin typeface="Sylfaen" panose="010A0502050306030303" pitchFamily="18" charset="0"/>
                <a:ea typeface="Times New Roman" panose="02020603050405020304" pitchFamily="18" charset="0"/>
                <a:cs typeface="Sylfaen" panose="010A0502050306030303" pitchFamily="18" charset="0"/>
              </a:rPr>
              <a:t>ჰემორაგიული</a:t>
            </a:r>
            <a:r>
              <a:rPr lang="ka-GE" sz="1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ka-GE" sz="1400" b="1" dirty="0">
                <a:solidFill>
                  <a:srgbClr val="C00000"/>
                </a:solidFill>
                <a:latin typeface="Sylfaen" panose="010A0502050306030303" pitchFamily="18" charset="0"/>
                <a:ea typeface="Times New Roman" panose="02020603050405020304" pitchFamily="18" charset="0"/>
                <a:cs typeface="Sylfaen" panose="010A0502050306030303" pitchFamily="18" charset="0"/>
              </a:rPr>
              <a:t>ცხელება</a:t>
            </a:r>
            <a:r>
              <a:rPr lang="ka-GE" sz="1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a:t>
            </a:r>
            <a:r>
              <a:rPr lang="ka-GE" sz="1400" b="1" dirty="0" err="1">
                <a:solidFill>
                  <a:srgbClr val="C00000"/>
                </a:solidFill>
                <a:latin typeface="Sylfaen" panose="010A0502050306030303" pitchFamily="18" charset="0"/>
                <a:ea typeface="Times New Roman" panose="02020603050405020304" pitchFamily="18" charset="0"/>
                <a:cs typeface="Sylfaen" panose="010A0502050306030303" pitchFamily="18" charset="0"/>
              </a:rPr>
              <a:t>ინციდენტობა</a:t>
            </a:r>
            <a:r>
              <a:rPr lang="ka-GE" sz="1400" b="1" dirty="0">
                <a:solidFill>
                  <a:srgbClr val="C00000"/>
                </a:solidFill>
                <a:latin typeface="Calibri" panose="020F0502020204030204" pitchFamily="34" charset="0"/>
                <a:ea typeface="Times New Roman" panose="02020603050405020304" pitchFamily="18" charset="0"/>
                <a:cs typeface="Calibri" panose="020F0502020204030204" pitchFamily="34" charset="0"/>
              </a:rPr>
              <a:t> 100000 </a:t>
            </a:r>
            <a:r>
              <a:rPr lang="ka-GE" sz="1400" b="1" dirty="0" smtClean="0">
                <a:solidFill>
                  <a:srgbClr val="C00000"/>
                </a:solidFill>
                <a:latin typeface="Sylfaen" panose="010A0502050306030303" pitchFamily="18" charset="0"/>
                <a:ea typeface="Times New Roman" panose="02020603050405020304" pitchFamily="18" charset="0"/>
                <a:cs typeface="Sylfaen" panose="010A0502050306030303" pitchFamily="18" charset="0"/>
              </a:rPr>
              <a:t>მოსახლეზე</a:t>
            </a:r>
            <a:endParaRPr lang="en-US" sz="1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75398" y="741626"/>
            <a:ext cx="3076827" cy="4493538"/>
          </a:xfrm>
          <a:prstGeom prst="rect">
            <a:avLst/>
          </a:prstGeom>
        </p:spPr>
        <p:txBody>
          <a:bodyPr wrap="square">
            <a:spAutoFit/>
          </a:bodyPr>
          <a:lstStyle/>
          <a:p>
            <a:pPr marL="285750" indent="-285750" algn="just" eaLnBrk="1" hangingPunct="1">
              <a:buFont typeface="Arial" panose="020B0604020202020204" pitchFamily="34" charset="0"/>
              <a:buChar char="•"/>
            </a:pPr>
            <a:r>
              <a:rPr lang="ka-GE" altLang="en-US" sz="1400" b="1" dirty="0">
                <a:solidFill>
                  <a:srgbClr val="003366"/>
                </a:solidFill>
              </a:rPr>
              <a:t>2019 წლის </a:t>
            </a:r>
            <a:r>
              <a:rPr lang="ka-GE" altLang="en-US" sz="1400" b="1" dirty="0" smtClean="0">
                <a:solidFill>
                  <a:srgbClr val="003366"/>
                </a:solidFill>
              </a:rPr>
              <a:t>22 ივნისის </a:t>
            </a:r>
            <a:r>
              <a:rPr lang="ka-GE" altLang="en-US" sz="1400" b="1" dirty="0">
                <a:solidFill>
                  <a:srgbClr val="003366"/>
                </a:solidFill>
              </a:rPr>
              <a:t>მდგომარეობით  რეგისტრირებულია წითელას 3843 </a:t>
            </a:r>
            <a:r>
              <a:rPr lang="ka-GE" altLang="en-US" sz="1400" b="1" dirty="0" smtClean="0">
                <a:solidFill>
                  <a:srgbClr val="003366"/>
                </a:solidFill>
              </a:rPr>
              <a:t>შემთხვევა (2 ლეტალური). 2019 </a:t>
            </a:r>
            <a:r>
              <a:rPr lang="ka-GE" altLang="en-US" sz="1400" b="1" dirty="0">
                <a:solidFill>
                  <a:srgbClr val="003366"/>
                </a:solidFill>
              </a:rPr>
              <a:t>წლის განმავლობაში სულ აცრილია </a:t>
            </a:r>
            <a:r>
              <a:rPr lang="ka-GE" altLang="en-US" sz="1400" b="1" dirty="0" smtClean="0">
                <a:solidFill>
                  <a:srgbClr val="003366"/>
                </a:solidFill>
              </a:rPr>
              <a:t>194958 ადამიანი, </a:t>
            </a:r>
            <a:r>
              <a:rPr lang="ka-GE" altLang="en-US" sz="1400" b="1" dirty="0" err="1">
                <a:solidFill>
                  <a:srgbClr val="003366"/>
                </a:solidFill>
              </a:rPr>
              <a:t>მ.შ</a:t>
            </a:r>
            <a:r>
              <a:rPr lang="ka-GE" altLang="en-US" sz="1400" b="1" dirty="0">
                <a:solidFill>
                  <a:srgbClr val="003366"/>
                </a:solidFill>
              </a:rPr>
              <a:t>. 49352 </a:t>
            </a:r>
            <a:r>
              <a:rPr lang="ka-GE" altLang="en-US" sz="1400" b="1" dirty="0" smtClean="0">
                <a:solidFill>
                  <a:srgbClr val="003366"/>
                </a:solidFill>
              </a:rPr>
              <a:t>გეგმიურად</a:t>
            </a:r>
          </a:p>
          <a:p>
            <a:pPr marL="285750" indent="-285750" algn="just" eaLnBrk="1" hangingPunct="1">
              <a:buFont typeface="Arial" panose="020B0604020202020204" pitchFamily="34" charset="0"/>
              <a:buChar char="•"/>
            </a:pPr>
            <a:endParaRPr lang="ka-GE" altLang="en-US" sz="1400" b="1" dirty="0" smtClean="0">
              <a:solidFill>
                <a:srgbClr val="003366"/>
              </a:solidFill>
            </a:endParaRPr>
          </a:p>
          <a:p>
            <a:pPr marL="285750" indent="-285750" algn="just" eaLnBrk="1" hangingPunct="1">
              <a:buFont typeface="Arial" panose="020B0604020202020204" pitchFamily="34" charset="0"/>
              <a:buChar char="•"/>
            </a:pPr>
            <a:r>
              <a:rPr lang="ka-GE" altLang="en-US" sz="1400" b="1" dirty="0" err="1" smtClean="0">
                <a:solidFill>
                  <a:srgbClr val="003366"/>
                </a:solidFill>
              </a:rPr>
              <a:t>ჯანმოს</a:t>
            </a:r>
            <a:r>
              <a:rPr lang="ka-GE" altLang="en-US" sz="1400" b="1" dirty="0" smtClean="0">
                <a:solidFill>
                  <a:srgbClr val="003366"/>
                </a:solidFill>
              </a:rPr>
              <a:t> </a:t>
            </a:r>
            <a:r>
              <a:rPr lang="ka-GE" altLang="en-US" sz="1400" b="1" dirty="0">
                <a:solidFill>
                  <a:srgbClr val="003366"/>
                </a:solidFill>
              </a:rPr>
              <a:t>ევროპის რეგიონალური ოფისის ყოველწლიური აკრედიტაციის ფარგლებში განხორციელდა წითელა/წითურას ნაციონალური ლაბორატორიის </a:t>
            </a:r>
            <a:r>
              <a:rPr lang="ka-GE" altLang="en-US" sz="1400" b="1" dirty="0">
                <a:solidFill>
                  <a:srgbClr val="A50021"/>
                </a:solidFill>
              </a:rPr>
              <a:t>სრული აკრედიტაცია </a:t>
            </a:r>
            <a:r>
              <a:rPr lang="ka-GE" altLang="en-US" sz="1400" b="1" dirty="0">
                <a:solidFill>
                  <a:srgbClr val="003366"/>
                </a:solidFill>
              </a:rPr>
              <a:t>2019 წლისთვის</a:t>
            </a:r>
            <a:endParaRPr lang="en-US" altLang="en-US" sz="1400" b="1" dirty="0">
              <a:solidFill>
                <a:srgbClr val="003366"/>
              </a:solidFill>
            </a:endParaRPr>
          </a:p>
          <a:p>
            <a:pPr lvl="0" algn="just" eaLnBrk="1" hangingPunct="1"/>
            <a:endParaRPr lang="en-US" sz="1400" b="1" dirty="0" smtClean="0">
              <a:solidFill>
                <a:srgbClr val="003366"/>
              </a:solidFill>
            </a:endParaRPr>
          </a:p>
          <a:p>
            <a:pPr marL="285750" indent="-285750" algn="just" eaLnBrk="1" hangingPunct="1">
              <a:buFont typeface="Arial" panose="020B0604020202020204" pitchFamily="34" charset="0"/>
              <a:buChar char="•"/>
            </a:pPr>
            <a:endParaRPr lang="en-US" altLang="en-US" sz="1600" b="1" dirty="0">
              <a:solidFill>
                <a:srgbClr val="003366"/>
              </a:solidFill>
            </a:endParaRPr>
          </a:p>
          <a:p>
            <a:pPr marL="285750" indent="-285750" algn="just" eaLnBrk="1" hangingPunct="1">
              <a:buFont typeface="Arial" panose="020B0604020202020204" pitchFamily="34" charset="0"/>
              <a:buChar char="•"/>
            </a:pPr>
            <a:endParaRPr lang="ka-GE" altLang="en-US" sz="1600" b="1" dirty="0" smtClean="0">
              <a:solidFill>
                <a:srgbClr val="003366"/>
              </a:solidFill>
            </a:endParaRPr>
          </a:p>
          <a:p>
            <a:pPr algn="just" eaLnBrk="1" hangingPunct="1"/>
            <a:endParaRPr lang="ka-GE" altLang="en-US" sz="1600" b="1" dirty="0">
              <a:solidFill>
                <a:srgbClr val="003366"/>
              </a:solidFill>
            </a:endParaRPr>
          </a:p>
        </p:txBody>
      </p:sp>
      <p:pic>
        <p:nvPicPr>
          <p:cNvPr id="21" name="Picture 20"/>
          <p:cNvPicPr/>
          <p:nvPr/>
        </p:nvPicPr>
        <p:blipFill>
          <a:blip r:embed="rId2"/>
          <a:stretch>
            <a:fillRect/>
          </a:stretch>
        </p:blipFill>
        <p:spPr>
          <a:xfrm>
            <a:off x="2987824" y="3827132"/>
            <a:ext cx="5956747" cy="2235531"/>
          </a:xfrm>
          <a:prstGeom prst="rect">
            <a:avLst/>
          </a:prstGeom>
        </p:spPr>
      </p:pic>
      <p:sp>
        <p:nvSpPr>
          <p:cNvPr id="12"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3"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5"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22" name="Picture 21"/>
          <p:cNvPicPr>
            <a:picLocks noChangeAspect="1"/>
          </p:cNvPicPr>
          <p:nvPr/>
        </p:nvPicPr>
        <p:blipFill>
          <a:blip r:embed="rId3"/>
          <a:stretch>
            <a:fillRect/>
          </a:stretch>
        </p:blipFill>
        <p:spPr>
          <a:xfrm>
            <a:off x="55013" y="6218816"/>
            <a:ext cx="772571" cy="594560"/>
          </a:xfrm>
          <a:prstGeom prst="rect">
            <a:avLst/>
          </a:prstGeom>
        </p:spPr>
      </p:pic>
      <p:sp>
        <p:nvSpPr>
          <p:cNvPr id="17"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20"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pic>
        <p:nvPicPr>
          <p:cNvPr id="6" name="Picture 5"/>
          <p:cNvPicPr>
            <a:picLocks noChangeAspect="1"/>
          </p:cNvPicPr>
          <p:nvPr/>
        </p:nvPicPr>
        <p:blipFill>
          <a:blip r:embed="rId5"/>
          <a:stretch>
            <a:fillRect/>
          </a:stretch>
        </p:blipFill>
        <p:spPr>
          <a:xfrm>
            <a:off x="3068304" y="892905"/>
            <a:ext cx="6062197" cy="2934227"/>
          </a:xfrm>
          <a:prstGeom prst="rect">
            <a:avLst/>
          </a:prstGeom>
        </p:spPr>
      </p:pic>
    </p:spTree>
    <p:extLst>
      <p:ext uri="{BB962C8B-B14F-4D97-AF65-F5344CB8AC3E}">
        <p14:creationId xmlns:p14="http://schemas.microsoft.com/office/powerpoint/2010/main" val="22098081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ru-RU" altLang="ka-GE" sz="1800"/>
          </a:p>
        </p:txBody>
      </p:sp>
      <p:sp>
        <p:nvSpPr>
          <p:cNvPr id="17411" name="Rectangle 3"/>
          <p:cNvSpPr>
            <a:spLocks noChangeArrowheads="1"/>
          </p:cNvSpPr>
          <p:nvPr/>
        </p:nvSpPr>
        <p:spPr bwMode="auto">
          <a:xfrm>
            <a:off x="1258888" y="6237288"/>
            <a:ext cx="46085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ka-GE" altLang="ka-GE" sz="1400" b="1">
                <a:solidFill>
                  <a:schemeClr val="bg1"/>
                </a:solidFill>
              </a:rPr>
              <a:t>დაავადებათა კონტროლისა და საზოგადოებრივი ჯანმრთელობის ეროვნული ცენტრი</a:t>
            </a:r>
            <a:endParaRPr lang="ru-RU" altLang="ka-GE" sz="1400" b="1">
              <a:solidFill>
                <a:schemeClr val="bg1"/>
              </a:solidFill>
            </a:endParaRPr>
          </a:p>
        </p:txBody>
      </p:sp>
      <p:pic>
        <p:nvPicPr>
          <p:cNvPr id="17412" name="Picture 1030"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6165850"/>
            <a:ext cx="90011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 Box 5"/>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800">
                <a:solidFill>
                  <a:schemeClr val="bg1"/>
                </a:solidFill>
              </a:rPr>
              <a:t>www.ncdc.ge</a:t>
            </a:r>
            <a:endParaRPr lang="ru-RU" altLang="ka-GE" sz="1800">
              <a:solidFill>
                <a:schemeClr val="bg1"/>
              </a:solidFill>
            </a:endParaRPr>
          </a:p>
        </p:txBody>
      </p:sp>
      <p:sp>
        <p:nvSpPr>
          <p:cNvPr id="17414" name="Rectangle 7"/>
          <p:cNvSpPr>
            <a:spLocks noChangeArrowheads="1"/>
          </p:cNvSpPr>
          <p:nvPr/>
        </p:nvSpPr>
        <p:spPr bwMode="auto">
          <a:xfrm>
            <a:off x="0" y="6165850"/>
            <a:ext cx="9180513"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ru-RU" altLang="ka-GE" sz="1800"/>
          </a:p>
        </p:txBody>
      </p:sp>
      <p:sp>
        <p:nvSpPr>
          <p:cNvPr id="17415" name="Rectangle 8"/>
          <p:cNvSpPr>
            <a:spLocks noChangeArrowheads="1"/>
          </p:cNvSpPr>
          <p:nvPr/>
        </p:nvSpPr>
        <p:spPr bwMode="auto">
          <a:xfrm>
            <a:off x="1331913" y="6381750"/>
            <a:ext cx="46275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ka-GE" altLang="ka-GE" sz="1400" b="1">
                <a:solidFill>
                  <a:schemeClr val="bg1"/>
                </a:solidFill>
              </a:rPr>
              <a:t>დაავადებათა კონტროლისა და საზოგადოებრივი ჯანმრთელობის ეროვნული ცენტრი</a:t>
            </a:r>
            <a:endParaRPr lang="ru-RU" altLang="ka-GE" sz="1400" b="1">
              <a:solidFill>
                <a:schemeClr val="bg1"/>
              </a:solidFill>
            </a:endParaRPr>
          </a:p>
        </p:txBody>
      </p:sp>
      <p:sp>
        <p:nvSpPr>
          <p:cNvPr id="17416" name="Text Box 10"/>
          <p:cNvSpPr txBox="1">
            <a:spLocks noChangeArrowheads="1"/>
          </p:cNvSpPr>
          <p:nvPr/>
        </p:nvSpPr>
        <p:spPr bwMode="auto">
          <a:xfrm>
            <a:off x="7481888"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800">
                <a:solidFill>
                  <a:schemeClr val="bg1"/>
                </a:solidFill>
              </a:rPr>
              <a:t>www.ncdc.ge</a:t>
            </a:r>
            <a:endParaRPr lang="ru-RU" altLang="ka-GE" sz="1800">
              <a:solidFill>
                <a:schemeClr val="bg1"/>
              </a:solidFill>
            </a:endParaRPr>
          </a:p>
        </p:txBody>
      </p:sp>
      <p:sp>
        <p:nvSpPr>
          <p:cNvPr id="17417" name="Title 1"/>
          <p:cNvSpPr txBox="1">
            <a:spLocks/>
          </p:cNvSpPr>
          <p:nvPr/>
        </p:nvSpPr>
        <p:spPr bwMode="auto">
          <a:xfrm>
            <a:off x="1098898" y="280194"/>
            <a:ext cx="5802313" cy="881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ru-RU" altLang="ka-GE" sz="2200" b="1">
              <a:solidFill>
                <a:srgbClr val="006666"/>
              </a:solidFill>
              <a:latin typeface="Calibri" panose="020F0502020204030204" pitchFamily="34" charset="0"/>
            </a:endParaRPr>
          </a:p>
        </p:txBody>
      </p:sp>
      <p:sp>
        <p:nvSpPr>
          <p:cNvPr id="6" name="Rectangle 5">
            <a:extLst>
              <a:ext uri="{FF2B5EF4-FFF2-40B4-BE49-F238E27FC236}"/>
            </a:extLst>
          </p:cNvPr>
          <p:cNvSpPr/>
          <p:nvPr/>
        </p:nvSpPr>
        <p:spPr>
          <a:xfrm>
            <a:off x="214313" y="1227138"/>
            <a:ext cx="7500937" cy="2744787"/>
          </a:xfrm>
          <a:prstGeom prst="rect">
            <a:avLst/>
          </a:prstGeom>
        </p:spPr>
        <p:txBody>
          <a:bodyPr>
            <a:spAutoFit/>
          </a:bodyPr>
          <a:lstStyle/>
          <a:p>
            <a:pPr algn="ctr" eaLnBrk="1" fontAlgn="auto" hangingPunct="1">
              <a:spcBef>
                <a:spcPts val="0"/>
              </a:spcBef>
              <a:spcAft>
                <a:spcPts val="0"/>
              </a:spcAft>
              <a:defRPr/>
            </a:pPr>
            <a:endParaRPr lang="en-US" sz="2400" b="1" dirty="0">
              <a:solidFill>
                <a:schemeClr val="tx1">
                  <a:lumMod val="65000"/>
                  <a:lumOff val="35000"/>
                </a:schemeClr>
              </a:solidFill>
              <a:ea typeface="+mn-ea"/>
            </a:endParaRPr>
          </a:p>
          <a:p>
            <a:pPr algn="ctr" eaLnBrk="1" fontAlgn="auto" hangingPunct="1">
              <a:spcBef>
                <a:spcPts val="0"/>
              </a:spcBef>
              <a:spcAft>
                <a:spcPts val="0"/>
              </a:spcAft>
              <a:defRPr/>
            </a:pPr>
            <a:endParaRPr lang="en-US" sz="2400" b="1" dirty="0">
              <a:solidFill>
                <a:schemeClr val="tx1">
                  <a:lumMod val="65000"/>
                  <a:lumOff val="35000"/>
                </a:schemeClr>
              </a:solidFill>
              <a:ea typeface="+mn-ea"/>
            </a:endParaRPr>
          </a:p>
          <a:p>
            <a:pPr algn="ctr" eaLnBrk="1" fontAlgn="auto" hangingPunct="1">
              <a:spcBef>
                <a:spcPts val="0"/>
              </a:spcBef>
              <a:spcAft>
                <a:spcPts val="0"/>
              </a:spcAft>
              <a:defRPr/>
            </a:pPr>
            <a:endParaRPr lang="en-US" b="1" dirty="0">
              <a:solidFill>
                <a:schemeClr val="tx1">
                  <a:lumMod val="65000"/>
                  <a:lumOff val="35000"/>
                </a:schemeClr>
              </a:solidFill>
              <a:ea typeface="+mn-ea"/>
            </a:endParaRPr>
          </a:p>
          <a:p>
            <a:pPr algn="ctr" eaLnBrk="1" fontAlgn="auto" hangingPunct="1">
              <a:spcBef>
                <a:spcPts val="0"/>
              </a:spcBef>
              <a:spcAft>
                <a:spcPts val="0"/>
              </a:spcAft>
              <a:defRPr/>
            </a:pPr>
            <a:endParaRPr lang="en-US" b="1" dirty="0">
              <a:solidFill>
                <a:schemeClr val="tx1">
                  <a:lumMod val="65000"/>
                  <a:lumOff val="35000"/>
                </a:schemeClr>
              </a:solidFill>
              <a:ea typeface="+mn-ea"/>
            </a:endParaRPr>
          </a:p>
          <a:p>
            <a:pPr algn="ctr" eaLnBrk="1" fontAlgn="auto" hangingPunct="1">
              <a:spcBef>
                <a:spcPts val="0"/>
              </a:spcBef>
              <a:spcAft>
                <a:spcPts val="0"/>
              </a:spcAft>
              <a:defRPr/>
            </a:pPr>
            <a:endParaRPr lang="en-US" b="1" dirty="0">
              <a:solidFill>
                <a:schemeClr val="tx1">
                  <a:lumMod val="65000"/>
                  <a:lumOff val="35000"/>
                </a:schemeClr>
              </a:solidFill>
              <a:ea typeface="+mn-ea"/>
            </a:endParaRPr>
          </a:p>
          <a:p>
            <a:pPr algn="ctr" eaLnBrk="1" fontAlgn="auto" hangingPunct="1">
              <a:spcBef>
                <a:spcPts val="0"/>
              </a:spcBef>
              <a:spcAft>
                <a:spcPts val="0"/>
              </a:spcAft>
              <a:defRPr/>
            </a:pPr>
            <a:endParaRPr lang="en-US" b="1" dirty="0">
              <a:solidFill>
                <a:schemeClr val="tx1">
                  <a:lumMod val="65000"/>
                  <a:lumOff val="35000"/>
                </a:schemeClr>
              </a:solidFill>
              <a:ea typeface="+mn-ea"/>
            </a:endParaRPr>
          </a:p>
          <a:p>
            <a:pPr algn="ctr" eaLnBrk="1" fontAlgn="auto" hangingPunct="1">
              <a:spcBef>
                <a:spcPts val="0"/>
              </a:spcBef>
              <a:spcAft>
                <a:spcPts val="0"/>
              </a:spcAft>
              <a:defRPr/>
            </a:pPr>
            <a:endParaRPr lang="en-US" b="1" dirty="0">
              <a:solidFill>
                <a:schemeClr val="tx1">
                  <a:lumMod val="65000"/>
                  <a:lumOff val="35000"/>
                </a:schemeClr>
              </a:solidFill>
              <a:ea typeface="+mn-ea"/>
            </a:endParaRPr>
          </a:p>
          <a:p>
            <a:pPr algn="ctr" eaLnBrk="1" fontAlgn="auto" hangingPunct="1">
              <a:spcBef>
                <a:spcPts val="0"/>
              </a:spcBef>
              <a:spcAft>
                <a:spcPts val="0"/>
              </a:spcAft>
              <a:defRPr/>
            </a:pPr>
            <a:r>
              <a:rPr lang="en-US" b="1" dirty="0">
                <a:solidFill>
                  <a:schemeClr val="tx1">
                    <a:lumMod val="65000"/>
                    <a:lumOff val="35000"/>
                  </a:schemeClr>
                </a:solidFill>
                <a:ea typeface="+mn-ea"/>
              </a:rPr>
              <a:t/>
            </a:r>
            <a:br>
              <a:rPr lang="en-US" b="1" dirty="0">
                <a:solidFill>
                  <a:schemeClr val="tx1">
                    <a:lumMod val="65000"/>
                    <a:lumOff val="35000"/>
                  </a:schemeClr>
                </a:solidFill>
                <a:ea typeface="+mn-ea"/>
              </a:rPr>
            </a:br>
            <a:endParaRPr lang="ru-RU" dirty="0">
              <a:solidFill>
                <a:schemeClr val="tx1">
                  <a:lumMod val="65000"/>
                  <a:lumOff val="35000"/>
                </a:schemeClr>
              </a:solidFill>
              <a:latin typeface="+mn-lt"/>
              <a:ea typeface="+mn-ea"/>
              <a:cs typeface="+mn-cs"/>
            </a:endParaRPr>
          </a:p>
        </p:txBody>
      </p:sp>
      <p:sp>
        <p:nvSpPr>
          <p:cNvPr id="17419" name="Title 2"/>
          <p:cNvSpPr>
            <a:spLocks noGrp="1" noChangeArrowheads="1"/>
          </p:cNvSpPr>
          <p:nvPr>
            <p:ph type="ctrTitle"/>
          </p:nvPr>
        </p:nvSpPr>
        <p:spPr>
          <a:xfrm>
            <a:off x="2399506" y="221854"/>
            <a:ext cx="7772400" cy="1004888"/>
          </a:xfrm>
        </p:spPr>
        <p:txBody>
          <a:bodyPr/>
          <a:lstStyle/>
          <a:p>
            <a:r>
              <a:rPr lang="ka-GE" altLang="en-US" sz="2700" b="1" dirty="0" smtClean="0">
                <a:solidFill>
                  <a:srgbClr val="C00000"/>
                </a:solidFill>
              </a:rPr>
              <a:t>ლუგარის ცენტრის </a:t>
            </a:r>
            <a:r>
              <a:rPr lang="en-US" altLang="en-US" sz="2700" b="1" dirty="0" smtClean="0">
                <a:solidFill>
                  <a:srgbClr val="C00000"/>
                </a:solidFill>
              </a:rPr>
              <a:t/>
            </a:r>
            <a:br>
              <a:rPr lang="en-US" altLang="en-US" sz="2700" b="1" dirty="0" smtClean="0">
                <a:solidFill>
                  <a:srgbClr val="C00000"/>
                </a:solidFill>
              </a:rPr>
            </a:br>
            <a:r>
              <a:rPr lang="ka-GE" altLang="en-US" sz="2700" b="1" dirty="0" smtClean="0">
                <a:solidFill>
                  <a:srgbClr val="C00000"/>
                </a:solidFill>
              </a:rPr>
              <a:t>ძირითადი მისია</a:t>
            </a:r>
            <a:endParaRPr lang="en-US" altLang="en-US" sz="2700" b="1" dirty="0" smtClean="0">
              <a:solidFill>
                <a:srgbClr val="C00000"/>
              </a:solidFill>
            </a:endParaRPr>
          </a:p>
        </p:txBody>
      </p:sp>
      <p:sp>
        <p:nvSpPr>
          <p:cNvPr id="17420" name="Subtitle 3"/>
          <p:cNvSpPr>
            <a:spLocks noGrp="1" noChangeArrowheads="1"/>
          </p:cNvSpPr>
          <p:nvPr>
            <p:ph type="subTitle" idx="1"/>
          </p:nvPr>
        </p:nvSpPr>
        <p:spPr>
          <a:xfrm>
            <a:off x="4000055" y="1393826"/>
            <a:ext cx="5019451" cy="4824412"/>
          </a:xfrm>
        </p:spPr>
        <p:txBody>
          <a:bodyPr/>
          <a:lstStyle/>
          <a:p>
            <a:pPr marL="457200" indent="-457200" algn="l">
              <a:buFontTx/>
              <a:buChar char="•"/>
            </a:pPr>
            <a:r>
              <a:rPr lang="ka-GE" altLang="en-US" sz="1500" b="1" dirty="0" smtClean="0">
                <a:solidFill>
                  <a:srgbClr val="002060"/>
                </a:solidFill>
              </a:rPr>
              <a:t>ქვეყნის ეპიდემიოლოგიური უსაფრთხოება</a:t>
            </a:r>
          </a:p>
          <a:p>
            <a:pPr marL="457200" indent="-457200" algn="l">
              <a:buFontTx/>
              <a:buChar char="•"/>
            </a:pPr>
            <a:r>
              <a:rPr lang="ka-GE" altLang="en-US" sz="1500" b="1" dirty="0" smtClean="0">
                <a:solidFill>
                  <a:srgbClr val="002060"/>
                </a:solidFill>
              </a:rPr>
              <a:t>ბიოლოგიური საფრთხეების გამოვლენა, დადასტურება და მათზე სწრაფი რეაგირება</a:t>
            </a:r>
          </a:p>
          <a:p>
            <a:pPr marL="457200" indent="-457200" algn="l">
              <a:buFontTx/>
              <a:buChar char="•"/>
            </a:pPr>
            <a:r>
              <a:rPr lang="ka-GE" altLang="en-US" sz="1500" b="1" dirty="0" smtClean="0">
                <a:solidFill>
                  <a:srgbClr val="002060"/>
                </a:solidFill>
              </a:rPr>
              <a:t>ბიოლოგიურ უსაფრთხოებაზე პასუხისმგებელი მთავარი დაწესებულება</a:t>
            </a:r>
          </a:p>
          <a:p>
            <a:pPr marL="457200" indent="-457200" algn="l">
              <a:buFontTx/>
              <a:buChar char="•"/>
            </a:pPr>
            <a:r>
              <a:rPr lang="ka-GE" altLang="en-US" sz="1500" b="1" dirty="0" smtClean="0">
                <a:solidFill>
                  <a:srgbClr val="002060"/>
                </a:solidFill>
              </a:rPr>
              <a:t>ჯანმრთელობის გლობალური უსაფრთხოების პროგრამის (</a:t>
            </a:r>
            <a:r>
              <a:rPr lang="en-US" altLang="en-US" sz="1500" b="1" dirty="0" smtClean="0">
                <a:solidFill>
                  <a:srgbClr val="002060"/>
                </a:solidFill>
              </a:rPr>
              <a:t>GHSA) </a:t>
            </a:r>
            <a:r>
              <a:rPr lang="ka-GE" altLang="en-US" sz="1500" b="1" dirty="0" smtClean="0">
                <a:solidFill>
                  <a:srgbClr val="002060"/>
                </a:solidFill>
              </a:rPr>
              <a:t>ერთ-ერთი მთავარი მონაწილე -რეალურ დროში ზედამხედველობის, ლაბორატორიული და </a:t>
            </a:r>
            <a:r>
              <a:rPr lang="ka-GE" altLang="en-US" sz="1500" b="1" dirty="0" err="1" smtClean="0">
                <a:solidFill>
                  <a:srgbClr val="002060"/>
                </a:solidFill>
              </a:rPr>
              <a:t>ზოონოზური</a:t>
            </a:r>
            <a:r>
              <a:rPr lang="ka-GE" altLang="en-US" sz="1500" b="1" dirty="0" smtClean="0">
                <a:solidFill>
                  <a:srgbClr val="002060"/>
                </a:solidFill>
              </a:rPr>
              <a:t> დაავადებების სამოქმედო პაკეტებში ლიდერი</a:t>
            </a:r>
          </a:p>
          <a:p>
            <a:pPr marL="457200" indent="-457200" algn="l">
              <a:buFontTx/>
              <a:buChar char="•"/>
            </a:pPr>
            <a:r>
              <a:rPr lang="ka-GE" altLang="en-US" sz="1500" b="1" dirty="0" smtClean="0">
                <a:solidFill>
                  <a:srgbClr val="002060"/>
                </a:solidFill>
              </a:rPr>
              <a:t>განსაკუთრებით საშიში პათოგენების კონსოლიდაცია</a:t>
            </a:r>
          </a:p>
          <a:p>
            <a:pPr marL="457200" indent="-457200" algn="l">
              <a:buFontTx/>
              <a:buChar char="•"/>
            </a:pPr>
            <a:r>
              <a:rPr lang="ka-GE" altLang="en-US" sz="1500" b="1" dirty="0" err="1" smtClean="0">
                <a:solidFill>
                  <a:srgbClr val="002060"/>
                </a:solidFill>
              </a:rPr>
              <a:t>ზოოენტომოლოგიური</a:t>
            </a:r>
            <a:r>
              <a:rPr lang="ka-GE" altLang="en-US" sz="1500" b="1" dirty="0" smtClean="0">
                <a:solidFill>
                  <a:srgbClr val="002060"/>
                </a:solidFill>
              </a:rPr>
              <a:t> ზედამხედველობა</a:t>
            </a:r>
          </a:p>
          <a:p>
            <a:pPr marL="457200" indent="-457200" algn="l">
              <a:buFontTx/>
              <a:buChar char="•"/>
            </a:pPr>
            <a:r>
              <a:rPr lang="ka-GE" altLang="en-US" sz="1500" b="1" dirty="0" smtClean="0">
                <a:solidFill>
                  <a:srgbClr val="002060"/>
                </a:solidFill>
              </a:rPr>
              <a:t>საზოგადოებრივი ჯანმრთელობის სახელმწიფო პროგრამების ლაბორატორიული მხარდაჭერა</a:t>
            </a:r>
          </a:p>
          <a:p>
            <a:pPr marL="457200" indent="-457200" algn="l">
              <a:buFontTx/>
              <a:buChar char="•"/>
            </a:pPr>
            <a:r>
              <a:rPr lang="ka-GE" altLang="en-US" sz="1500" b="1" dirty="0" smtClean="0">
                <a:solidFill>
                  <a:srgbClr val="002060"/>
                </a:solidFill>
              </a:rPr>
              <a:t>ქვეყანაში </a:t>
            </a:r>
            <a:r>
              <a:rPr lang="ka-GE" altLang="en-US" sz="1500" b="1" dirty="0" err="1" smtClean="0">
                <a:solidFill>
                  <a:srgbClr val="002060"/>
                </a:solidFill>
              </a:rPr>
              <a:t>ბიოსამედიცინო</a:t>
            </a:r>
            <a:r>
              <a:rPr lang="ka-GE" altLang="en-US" sz="1500" b="1" dirty="0" smtClean="0">
                <a:solidFill>
                  <a:srgbClr val="002060"/>
                </a:solidFill>
              </a:rPr>
              <a:t> კვლევების პოტენციალის განვითარება </a:t>
            </a:r>
          </a:p>
          <a:p>
            <a:pPr marL="457200" indent="-457200" algn="l">
              <a:buFontTx/>
              <a:buChar char="•"/>
            </a:pPr>
            <a:endParaRPr lang="ka-GE" altLang="en-US" sz="1500" dirty="0" smtClean="0">
              <a:solidFill>
                <a:srgbClr val="002060"/>
              </a:solidFill>
            </a:endParaRPr>
          </a:p>
          <a:p>
            <a:pPr marL="457200" indent="-457200" algn="l">
              <a:buFontTx/>
              <a:buChar char="•"/>
            </a:pPr>
            <a:endParaRPr lang="en-US" altLang="en-US" sz="1500" dirty="0" smtClean="0">
              <a:solidFill>
                <a:srgbClr val="002060"/>
              </a:solidFill>
            </a:endParaRPr>
          </a:p>
        </p:txBody>
      </p:sp>
      <p:pic>
        <p:nvPicPr>
          <p:cNvPr id="17421" name="Picture 1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5563" y="6218238"/>
            <a:ext cx="771525"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5"/>
          <a:stretch>
            <a:fillRect/>
          </a:stretch>
        </p:blipFill>
        <p:spPr>
          <a:xfrm>
            <a:off x="383380" y="1390254"/>
            <a:ext cx="3721531" cy="4721197"/>
          </a:xfrm>
          <a:prstGeom prst="rect">
            <a:avLst/>
          </a:prstGeom>
        </p:spPr>
      </p:pic>
      <p:pic>
        <p:nvPicPr>
          <p:cNvPr id="16" name="Picture 4" descr="https://sites.ch2m.com/sites/BTRIC-Georgia/PublishingImages/CPHRL.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576" y="26591"/>
            <a:ext cx="2448272"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42931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4" name="Rectangle 2"/>
          <p:cNvSpPr>
            <a:spLocks noChangeArrowheads="1"/>
          </p:cNvSpPr>
          <p:nvPr/>
        </p:nvSpPr>
        <p:spPr bwMode="auto">
          <a:xfrm>
            <a:off x="-2029" y="-10218"/>
            <a:ext cx="9144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tabLst>
                <a:tab pos="228600" algn="l"/>
              </a:tabLst>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tabLst>
                <a:tab pos="228600" algn="l"/>
              </a:tabLst>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tabLst>
                <a:tab pos="228600" algn="l"/>
              </a:tabLst>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2800" b="1" dirty="0">
                <a:solidFill>
                  <a:srgbClr val="A50021"/>
                </a:solidFill>
              </a:rPr>
              <a:t>რიჩარდ ლუგარის საზოგადოებრივი ჯანდაცვის კვლევითი </a:t>
            </a:r>
            <a:r>
              <a:rPr lang="ka-GE" altLang="en-US" sz="2800" b="1" dirty="0" smtClean="0">
                <a:solidFill>
                  <a:srgbClr val="A50021"/>
                </a:solidFill>
              </a:rPr>
              <a:t>ცენტრის ექსკლუზიური ფუნქციები</a:t>
            </a:r>
            <a:endParaRPr lang="ka-GE" altLang="en-US" sz="2800" b="1" dirty="0">
              <a:solidFill>
                <a:srgbClr val="00B0F0"/>
              </a:solidFill>
            </a:endParaRPr>
          </a:p>
        </p:txBody>
      </p:sp>
      <p:sp>
        <p:nvSpPr>
          <p:cNvPr id="27656" name="Rectangle 1"/>
          <p:cNvSpPr>
            <a:spLocks noChangeArrowheads="1"/>
          </p:cNvSpPr>
          <p:nvPr/>
        </p:nvSpPr>
        <p:spPr bwMode="auto">
          <a:xfrm>
            <a:off x="169095" y="1052736"/>
            <a:ext cx="8825680" cy="863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285750" indent="-285750">
              <a:buFont typeface="Arial" panose="020B0604020202020204" pitchFamily="34" charset="0"/>
              <a:buChar char="•"/>
            </a:pPr>
            <a:r>
              <a:rPr lang="ka-GE" sz="1500" b="1" dirty="0" smtClean="0">
                <a:solidFill>
                  <a:srgbClr val="003366"/>
                </a:solidFill>
              </a:rPr>
              <a:t>განსაკუთრებით საშიში ინფექციების (ტულარემია, ჯილეხი, ებოლა, </a:t>
            </a:r>
            <a:r>
              <a:rPr lang="ka-GE" sz="1500" b="1" dirty="0" err="1" smtClean="0">
                <a:solidFill>
                  <a:srgbClr val="003366"/>
                </a:solidFill>
              </a:rPr>
              <a:t>ჰანტა</a:t>
            </a:r>
            <a:r>
              <a:rPr lang="ka-GE" sz="1500" b="1" dirty="0" smtClean="0">
                <a:solidFill>
                  <a:srgbClr val="003366"/>
                </a:solidFill>
              </a:rPr>
              <a:t> ვირუსი, ყირიმ კონგო და სხვ.) და იშვიათი და ეგზოტიკური დაავადებების (მალარია, დიფთერია, </a:t>
            </a:r>
            <a:r>
              <a:rPr lang="ka-GE" sz="1500" b="1" dirty="0" err="1" smtClean="0">
                <a:solidFill>
                  <a:srgbClr val="003366"/>
                </a:solidFill>
              </a:rPr>
              <a:t>ბარტონელა</a:t>
            </a:r>
            <a:r>
              <a:rPr lang="ka-GE" sz="1500" b="1" dirty="0" smtClean="0">
                <a:solidFill>
                  <a:srgbClr val="003366"/>
                </a:solidFill>
              </a:rPr>
              <a:t>, </a:t>
            </a:r>
            <a:r>
              <a:rPr lang="ka-GE" sz="1500" b="1" dirty="0" err="1" smtClean="0">
                <a:solidFill>
                  <a:srgbClr val="003366"/>
                </a:solidFill>
              </a:rPr>
              <a:t>ლეპტოსპიროზი</a:t>
            </a:r>
            <a:r>
              <a:rPr lang="ka-GE" sz="1500" b="1" dirty="0" smtClean="0">
                <a:solidFill>
                  <a:srgbClr val="003366"/>
                </a:solidFill>
              </a:rPr>
              <a:t>, </a:t>
            </a:r>
            <a:r>
              <a:rPr lang="ka-GE" sz="1500" b="1" dirty="0" err="1" smtClean="0">
                <a:solidFill>
                  <a:srgbClr val="003366"/>
                </a:solidFill>
              </a:rPr>
              <a:t>დენგე</a:t>
            </a:r>
            <a:r>
              <a:rPr lang="ka-GE" sz="1500" b="1" dirty="0" smtClean="0">
                <a:solidFill>
                  <a:srgbClr val="003366"/>
                </a:solidFill>
              </a:rPr>
              <a:t>, </a:t>
            </a:r>
            <a:r>
              <a:rPr lang="ka-GE" sz="1500" b="1" dirty="0" err="1" smtClean="0">
                <a:solidFill>
                  <a:srgbClr val="003366"/>
                </a:solidFill>
              </a:rPr>
              <a:t>ზიკა</a:t>
            </a:r>
            <a:r>
              <a:rPr lang="ka-GE" sz="1500" b="1" dirty="0" smtClean="0">
                <a:solidFill>
                  <a:srgbClr val="003366"/>
                </a:solidFill>
              </a:rPr>
              <a:t> და სხვ.) დიაგნოსტირება </a:t>
            </a:r>
          </a:p>
          <a:p>
            <a:pPr marL="285750" indent="-285750">
              <a:buFont typeface="Arial" panose="020B0604020202020204" pitchFamily="34" charset="0"/>
              <a:buChar char="•"/>
            </a:pPr>
            <a:endParaRPr lang="ka-GE" sz="1500" b="1" dirty="0">
              <a:solidFill>
                <a:srgbClr val="003366"/>
              </a:solidFill>
            </a:endParaRPr>
          </a:p>
          <a:p>
            <a:pPr marL="285750" indent="-285750">
              <a:buFont typeface="Arial" panose="020B0604020202020204" pitchFamily="34" charset="0"/>
              <a:buChar char="•"/>
            </a:pPr>
            <a:r>
              <a:rPr lang="ka-GE" sz="1500" b="1" dirty="0">
                <a:solidFill>
                  <a:srgbClr val="003366"/>
                </a:solidFill>
              </a:rPr>
              <a:t>განსაკუთრებით საშიში პათოგენების დიაგნოსტირება საერთაშორისო და ადგილობრივი ნორმების და კანონმდებლობის დაცვით </a:t>
            </a:r>
            <a:r>
              <a:rPr lang="en-US" sz="1500" b="1" dirty="0">
                <a:solidFill>
                  <a:srgbClr val="003366"/>
                </a:solidFill>
              </a:rPr>
              <a:t>550-750 შ</a:t>
            </a:r>
            <a:r>
              <a:rPr lang="ka-GE" sz="1500" b="1" dirty="0">
                <a:solidFill>
                  <a:srgbClr val="003366"/>
                </a:solidFill>
              </a:rPr>
              <a:t>ემთხვევა ყოველწლიურად </a:t>
            </a:r>
            <a:r>
              <a:rPr lang="en-US" sz="1500" b="1" dirty="0">
                <a:solidFill>
                  <a:srgbClr val="003366"/>
                </a:solidFill>
              </a:rPr>
              <a:t>(BSL-3)</a:t>
            </a:r>
          </a:p>
          <a:p>
            <a:endParaRPr lang="en-US" sz="1500" b="1" dirty="0">
              <a:solidFill>
                <a:srgbClr val="003366"/>
              </a:solidFill>
            </a:endParaRPr>
          </a:p>
          <a:p>
            <a:pPr marL="285750" indent="-285750">
              <a:buFont typeface="Arial" panose="020B0604020202020204" pitchFamily="34" charset="0"/>
              <a:buChar char="•"/>
            </a:pPr>
            <a:r>
              <a:rPr lang="ka-GE" sz="1500" b="1" dirty="0" smtClean="0">
                <a:solidFill>
                  <a:srgbClr val="003366"/>
                </a:solidFill>
              </a:rPr>
              <a:t> გრიპის ზედამხედველობა</a:t>
            </a:r>
          </a:p>
          <a:p>
            <a:pPr marL="285750" indent="-285750">
              <a:buFont typeface="Arial" panose="020B0604020202020204" pitchFamily="34" charset="0"/>
              <a:buChar char="•"/>
            </a:pPr>
            <a:endParaRPr lang="ka-GE" sz="1500" b="1" dirty="0">
              <a:solidFill>
                <a:srgbClr val="003366"/>
              </a:solidFill>
            </a:endParaRPr>
          </a:p>
          <a:p>
            <a:pPr marL="285750" indent="-285750">
              <a:buFont typeface="Arial" panose="020B0604020202020204" pitchFamily="34" charset="0"/>
              <a:buChar char="•"/>
            </a:pPr>
            <a:r>
              <a:rPr lang="ka-GE" sz="1500" b="1" dirty="0" err="1" smtClean="0">
                <a:solidFill>
                  <a:srgbClr val="003366"/>
                </a:solidFill>
              </a:rPr>
              <a:t>რესიპაციული</a:t>
            </a:r>
            <a:r>
              <a:rPr lang="ka-GE" sz="1500" b="1" dirty="0" smtClean="0">
                <a:solidFill>
                  <a:srgbClr val="003366"/>
                </a:solidFill>
              </a:rPr>
              <a:t>, </a:t>
            </a:r>
            <a:r>
              <a:rPr lang="ka-GE" sz="1500" b="1" dirty="0" err="1" smtClean="0">
                <a:solidFill>
                  <a:srgbClr val="003366"/>
                </a:solidFill>
              </a:rPr>
              <a:t>დიარეული</a:t>
            </a:r>
            <a:r>
              <a:rPr lang="ka-GE" sz="1500" b="1" dirty="0">
                <a:solidFill>
                  <a:srgbClr val="003366"/>
                </a:solidFill>
              </a:rPr>
              <a:t> </a:t>
            </a:r>
            <a:r>
              <a:rPr lang="ka-GE" sz="1500" b="1" dirty="0" smtClean="0">
                <a:solidFill>
                  <a:srgbClr val="003366"/>
                </a:solidFill>
              </a:rPr>
              <a:t>დაავადებების,  </a:t>
            </a:r>
            <a:r>
              <a:rPr lang="ka-GE" sz="1500" b="1" dirty="0" err="1" smtClean="0">
                <a:solidFill>
                  <a:srgbClr val="003366"/>
                </a:solidFill>
              </a:rPr>
              <a:t>ენტეროვირუსების</a:t>
            </a:r>
            <a:r>
              <a:rPr lang="ka-GE" sz="1500" b="1" dirty="0" smtClean="0">
                <a:solidFill>
                  <a:srgbClr val="003366"/>
                </a:solidFill>
              </a:rPr>
              <a:t> ზედამხედველობა </a:t>
            </a:r>
            <a:r>
              <a:rPr lang="en-US" sz="1500" b="1" dirty="0" smtClean="0">
                <a:solidFill>
                  <a:srgbClr val="003366"/>
                </a:solidFill>
              </a:rPr>
              <a:t>Multiplex PCR </a:t>
            </a:r>
            <a:r>
              <a:rPr lang="ka-GE" sz="1500" b="1" dirty="0" smtClean="0">
                <a:solidFill>
                  <a:srgbClr val="003366"/>
                </a:solidFill>
              </a:rPr>
              <a:t>მეშვეობით </a:t>
            </a:r>
          </a:p>
          <a:p>
            <a:pPr marL="285750" indent="-285750">
              <a:buFont typeface="Arial" panose="020B0604020202020204" pitchFamily="34" charset="0"/>
              <a:buChar char="•"/>
            </a:pPr>
            <a:endParaRPr lang="ka-GE" sz="1500" b="1" dirty="0">
              <a:solidFill>
                <a:srgbClr val="003366"/>
              </a:solidFill>
            </a:endParaRPr>
          </a:p>
          <a:p>
            <a:pPr marL="285750" indent="-285750">
              <a:buFont typeface="Arial" panose="020B0604020202020204" pitchFamily="34" charset="0"/>
              <a:buChar char="•"/>
            </a:pPr>
            <a:r>
              <a:rPr lang="ka-GE" sz="1500" b="1" dirty="0" err="1" smtClean="0">
                <a:solidFill>
                  <a:srgbClr val="003366"/>
                </a:solidFill>
              </a:rPr>
              <a:t>პოლიოს</a:t>
            </a:r>
            <a:r>
              <a:rPr lang="ka-GE" sz="1500" b="1" dirty="0" smtClean="0">
                <a:solidFill>
                  <a:srgbClr val="003366"/>
                </a:solidFill>
              </a:rPr>
              <a:t> </a:t>
            </a:r>
            <a:r>
              <a:rPr lang="ka-GE" sz="1500" b="1" dirty="0" err="1" smtClean="0">
                <a:solidFill>
                  <a:srgbClr val="003366"/>
                </a:solidFill>
              </a:rPr>
              <a:t>ზედმხედველობა</a:t>
            </a:r>
            <a:r>
              <a:rPr lang="ka-GE" sz="1500" b="1" dirty="0" smtClean="0">
                <a:solidFill>
                  <a:srgbClr val="003366"/>
                </a:solidFill>
              </a:rPr>
              <a:t>, </a:t>
            </a:r>
            <a:r>
              <a:rPr lang="ka-GE" sz="1500" b="1" dirty="0" err="1" smtClean="0">
                <a:solidFill>
                  <a:srgbClr val="003366"/>
                </a:solidFill>
              </a:rPr>
              <a:t>რეფერალი</a:t>
            </a:r>
            <a:r>
              <a:rPr lang="ka-GE" sz="1500" b="1" dirty="0" smtClean="0">
                <a:solidFill>
                  <a:srgbClr val="003366"/>
                </a:solidFill>
              </a:rPr>
              <a:t> სომხეთიდან</a:t>
            </a:r>
          </a:p>
          <a:p>
            <a:pPr marL="285750" indent="-285750">
              <a:buFont typeface="Arial" panose="020B0604020202020204" pitchFamily="34" charset="0"/>
              <a:buChar char="•"/>
            </a:pPr>
            <a:endParaRPr lang="ka-GE" sz="1500" b="1" dirty="0">
              <a:solidFill>
                <a:srgbClr val="003366"/>
              </a:solidFill>
            </a:endParaRPr>
          </a:p>
          <a:p>
            <a:pPr marL="285750" indent="-285750">
              <a:buFont typeface="Arial" panose="020B0604020202020204" pitchFamily="34" charset="0"/>
              <a:buChar char="•"/>
            </a:pPr>
            <a:r>
              <a:rPr lang="ka-GE" sz="1500" b="1" dirty="0" err="1" smtClean="0">
                <a:solidFill>
                  <a:srgbClr val="003366"/>
                </a:solidFill>
              </a:rPr>
              <a:t>როტავირუსის</a:t>
            </a:r>
            <a:r>
              <a:rPr lang="ka-GE" sz="1500" b="1" dirty="0" smtClean="0">
                <a:solidFill>
                  <a:srgbClr val="003366"/>
                </a:solidFill>
              </a:rPr>
              <a:t> ზედამხედველობა</a:t>
            </a:r>
          </a:p>
          <a:p>
            <a:pPr marL="285750" indent="-285750">
              <a:buFont typeface="Arial" panose="020B0604020202020204" pitchFamily="34" charset="0"/>
              <a:buChar char="•"/>
            </a:pPr>
            <a:endParaRPr lang="ka-GE" sz="1500" b="1" dirty="0">
              <a:solidFill>
                <a:srgbClr val="003366"/>
              </a:solidFill>
            </a:endParaRPr>
          </a:p>
          <a:p>
            <a:pPr marL="285750" indent="-285750">
              <a:buFont typeface="Arial" panose="020B0604020202020204" pitchFamily="34" charset="0"/>
              <a:buChar char="•"/>
            </a:pPr>
            <a:r>
              <a:rPr lang="ka-GE" sz="1500" b="1" dirty="0" smtClean="0">
                <a:solidFill>
                  <a:srgbClr val="003366"/>
                </a:solidFill>
              </a:rPr>
              <a:t>წითელა/წითურას </a:t>
            </a:r>
            <a:r>
              <a:rPr lang="ka-GE" sz="1500" b="1" dirty="0" err="1" smtClean="0">
                <a:solidFill>
                  <a:srgbClr val="003366"/>
                </a:solidFill>
              </a:rPr>
              <a:t>გენიტიპირება</a:t>
            </a:r>
            <a:r>
              <a:rPr lang="ka-GE" sz="1500" b="1" dirty="0" smtClean="0">
                <a:solidFill>
                  <a:srgbClr val="003366"/>
                </a:solidFill>
              </a:rPr>
              <a:t> და ზედამხედველობა</a:t>
            </a:r>
          </a:p>
          <a:p>
            <a:pPr marL="285750" indent="-285750">
              <a:buFont typeface="Arial" panose="020B0604020202020204" pitchFamily="34" charset="0"/>
              <a:buChar char="•"/>
            </a:pPr>
            <a:endParaRPr lang="ka-GE" altLang="en-US" sz="1500" b="1" dirty="0">
              <a:solidFill>
                <a:srgbClr val="003366"/>
              </a:solidFill>
            </a:endParaRPr>
          </a:p>
          <a:p>
            <a:pPr marL="285750" indent="-285750">
              <a:buFont typeface="Arial" panose="020B0604020202020204" pitchFamily="34" charset="0"/>
              <a:buChar char="•"/>
            </a:pPr>
            <a:r>
              <a:rPr lang="ka-GE" altLang="en-US" sz="1500" b="1" dirty="0" smtClean="0">
                <a:solidFill>
                  <a:srgbClr val="003366"/>
                </a:solidFill>
              </a:rPr>
              <a:t>სრული </a:t>
            </a:r>
            <a:r>
              <a:rPr lang="ka-GE" altLang="en-US" sz="1500" b="1" dirty="0">
                <a:solidFill>
                  <a:srgbClr val="003366"/>
                </a:solidFill>
              </a:rPr>
              <a:t>გენომის </a:t>
            </a:r>
            <a:r>
              <a:rPr lang="ka-GE" altLang="en-US" sz="1500" b="1" dirty="0" err="1">
                <a:solidFill>
                  <a:srgbClr val="003366"/>
                </a:solidFill>
              </a:rPr>
              <a:t>სექვენირება</a:t>
            </a:r>
            <a:endParaRPr lang="en-US" sz="1500" b="1" dirty="0">
              <a:solidFill>
                <a:srgbClr val="003366"/>
              </a:solidFill>
            </a:endParaRPr>
          </a:p>
          <a:p>
            <a:endParaRPr lang="ka-GE" sz="1500" b="1" dirty="0">
              <a:solidFill>
                <a:srgbClr val="003366"/>
              </a:solidFill>
            </a:endParaRPr>
          </a:p>
          <a:p>
            <a:pPr marL="285750" indent="-285750">
              <a:buFont typeface="Arial" panose="020B0604020202020204" pitchFamily="34" charset="0"/>
              <a:buChar char="•"/>
            </a:pPr>
            <a:r>
              <a:rPr lang="ka-GE" sz="1500" b="1" dirty="0">
                <a:solidFill>
                  <a:srgbClr val="003366"/>
                </a:solidFill>
              </a:rPr>
              <a:t>მიკროორგანიზმების ეროვნული საცავი საერთაშორისო სტანდარტების შესაბამისად </a:t>
            </a:r>
          </a:p>
          <a:p>
            <a:pPr marL="285750" indent="-285750">
              <a:buFont typeface="Arial" panose="020B0604020202020204" pitchFamily="34" charset="0"/>
              <a:buChar char="•"/>
            </a:pPr>
            <a:endParaRPr lang="ka-GE" sz="1500" b="1" dirty="0">
              <a:solidFill>
                <a:srgbClr val="003366"/>
              </a:solidFill>
            </a:endParaRPr>
          </a:p>
          <a:p>
            <a:pPr marL="285750" indent="-285750">
              <a:buFont typeface="Arial" panose="020B0604020202020204" pitchFamily="34" charset="0"/>
              <a:buChar char="•"/>
            </a:pPr>
            <a:endParaRPr lang="ka-GE" sz="1500" b="1" dirty="0" smtClean="0">
              <a:solidFill>
                <a:srgbClr val="003366"/>
              </a:solidFill>
            </a:endParaRPr>
          </a:p>
          <a:p>
            <a:pPr marL="285750" indent="-285750">
              <a:buFont typeface="Arial" panose="020B0604020202020204" pitchFamily="34" charset="0"/>
              <a:buChar char="•"/>
            </a:pPr>
            <a:endParaRPr lang="ka-GE" sz="1500" b="1" dirty="0">
              <a:solidFill>
                <a:srgbClr val="003366"/>
              </a:solidFill>
            </a:endParaRPr>
          </a:p>
          <a:p>
            <a:pPr marL="285750" indent="-285750">
              <a:buFont typeface="Arial" panose="020B0604020202020204" pitchFamily="34" charset="0"/>
              <a:buChar char="•"/>
            </a:pPr>
            <a:endParaRPr lang="ka-GE" sz="1500" b="1" dirty="0" smtClean="0">
              <a:solidFill>
                <a:srgbClr val="003366"/>
              </a:solidFill>
            </a:endParaRPr>
          </a:p>
          <a:p>
            <a:pPr marL="285750" indent="-285750">
              <a:buFont typeface="Arial" panose="020B0604020202020204" pitchFamily="34" charset="0"/>
              <a:buChar char="•"/>
            </a:pPr>
            <a:endParaRPr lang="ka-GE" sz="1500" b="1" dirty="0">
              <a:solidFill>
                <a:srgbClr val="003366"/>
              </a:solidFill>
            </a:endParaRPr>
          </a:p>
          <a:p>
            <a:pPr marL="285750" indent="-285750">
              <a:buFont typeface="Arial" panose="020B0604020202020204" pitchFamily="34" charset="0"/>
              <a:buChar char="•"/>
            </a:pPr>
            <a:endParaRPr lang="ka-GE" sz="1500" b="1" dirty="0" smtClean="0">
              <a:solidFill>
                <a:srgbClr val="003366"/>
              </a:solidFill>
            </a:endParaRPr>
          </a:p>
          <a:p>
            <a:pPr marL="285750" indent="-285750">
              <a:buFont typeface="Arial" panose="020B0604020202020204" pitchFamily="34" charset="0"/>
              <a:buChar char="•"/>
            </a:pPr>
            <a:endParaRPr lang="ka-GE" sz="1500" b="1" dirty="0">
              <a:solidFill>
                <a:srgbClr val="003366"/>
              </a:solidFill>
            </a:endParaRPr>
          </a:p>
          <a:p>
            <a:pPr marL="285750" indent="-285750">
              <a:buFont typeface="Arial" panose="020B0604020202020204" pitchFamily="34" charset="0"/>
              <a:buChar char="•"/>
            </a:pPr>
            <a:endParaRPr lang="ka-GE" sz="1500" b="1" dirty="0" smtClean="0">
              <a:solidFill>
                <a:srgbClr val="003366"/>
              </a:solidFill>
            </a:endParaRPr>
          </a:p>
          <a:p>
            <a:pPr marL="285750" indent="-285750">
              <a:buFont typeface="Arial" panose="020B0604020202020204" pitchFamily="34" charset="0"/>
              <a:buChar char="•"/>
            </a:pPr>
            <a:endParaRPr lang="ka-GE" sz="1500" b="1" dirty="0">
              <a:solidFill>
                <a:srgbClr val="003366"/>
              </a:solidFill>
            </a:endParaRPr>
          </a:p>
          <a:p>
            <a:pPr marL="285750" indent="-285750">
              <a:buFont typeface="Arial" panose="020B0604020202020204" pitchFamily="34" charset="0"/>
              <a:buChar char="•"/>
            </a:pPr>
            <a:endParaRPr lang="ka-GE" sz="1500" b="1" dirty="0" smtClean="0">
              <a:solidFill>
                <a:srgbClr val="003366"/>
              </a:solidFill>
            </a:endParaRPr>
          </a:p>
          <a:p>
            <a:pPr marL="285750" indent="-285750">
              <a:buFont typeface="Arial" panose="020B0604020202020204" pitchFamily="34" charset="0"/>
              <a:buChar char="•"/>
            </a:pPr>
            <a:endParaRPr lang="ka-GE" sz="1500" b="1" dirty="0">
              <a:solidFill>
                <a:srgbClr val="003366"/>
              </a:solidFill>
            </a:endParaRPr>
          </a:p>
          <a:p>
            <a:pPr marL="285750" indent="-285750">
              <a:buFont typeface="Arial" panose="020B0604020202020204" pitchFamily="34" charset="0"/>
              <a:buChar char="•"/>
            </a:pPr>
            <a:endParaRPr lang="en-US" sz="1500" b="1" dirty="0" smtClean="0">
              <a:solidFill>
                <a:srgbClr val="003366"/>
              </a:solidFill>
            </a:endParaRPr>
          </a:p>
          <a:p>
            <a:endParaRPr lang="ka-GE" sz="1500" b="1" dirty="0">
              <a:solidFill>
                <a:srgbClr val="003366"/>
              </a:solidFill>
            </a:endParaRPr>
          </a:p>
          <a:p>
            <a:pPr marL="285750" indent="-285750">
              <a:buFont typeface="Arial" panose="020B0604020202020204" pitchFamily="34" charset="0"/>
              <a:buChar char="•"/>
            </a:pPr>
            <a:endParaRPr lang="ka-GE" sz="1500" b="1" dirty="0">
              <a:solidFill>
                <a:srgbClr val="003366"/>
              </a:solidFill>
            </a:endParaRPr>
          </a:p>
          <a:p>
            <a:endParaRPr lang="ka-GE" sz="1500" b="1" dirty="0">
              <a:solidFill>
                <a:srgbClr val="002060"/>
              </a:solidFill>
            </a:endParaRPr>
          </a:p>
        </p:txBody>
      </p:sp>
      <p:sp>
        <p:nvSpPr>
          <p:cNvPr id="12"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3"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4"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5" name="Picture 14"/>
          <p:cNvPicPr>
            <a:picLocks noChangeAspect="1"/>
          </p:cNvPicPr>
          <p:nvPr/>
        </p:nvPicPr>
        <p:blipFill>
          <a:blip r:embed="rId3"/>
          <a:stretch>
            <a:fillRect/>
          </a:stretch>
        </p:blipFill>
        <p:spPr>
          <a:xfrm>
            <a:off x="55013" y="6218816"/>
            <a:ext cx="772571" cy="594560"/>
          </a:xfrm>
          <a:prstGeom prst="rect">
            <a:avLst/>
          </a:prstGeom>
        </p:spPr>
      </p:pic>
      <p:sp>
        <p:nvSpPr>
          <p:cNvPr id="16"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9"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29243630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4" name="Rectangle 2"/>
          <p:cNvSpPr>
            <a:spLocks noChangeArrowheads="1"/>
          </p:cNvSpPr>
          <p:nvPr/>
        </p:nvSpPr>
        <p:spPr bwMode="auto">
          <a:xfrm>
            <a:off x="78581" y="122675"/>
            <a:ext cx="9144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tabLst>
                <a:tab pos="228600" algn="l"/>
              </a:tabLst>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tabLst>
                <a:tab pos="228600" algn="l"/>
              </a:tabLst>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tabLst>
                <a:tab pos="228600" algn="l"/>
              </a:tabLst>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2800" b="1" dirty="0">
                <a:solidFill>
                  <a:srgbClr val="A50021"/>
                </a:solidFill>
              </a:rPr>
              <a:t>რიჩარდ ლუგარის საზოგადოებრივი ჯანდაცვის კვლევითი ცენტრი </a:t>
            </a:r>
            <a:r>
              <a:rPr lang="ka-GE" altLang="en-US" sz="2800" b="1" dirty="0" smtClean="0">
                <a:solidFill>
                  <a:srgbClr val="A50021"/>
                </a:solidFill>
              </a:rPr>
              <a:t> </a:t>
            </a:r>
            <a:endParaRPr lang="ka-GE" altLang="en-US" sz="2800" b="1" dirty="0">
              <a:solidFill>
                <a:srgbClr val="00B0F0"/>
              </a:solidFill>
            </a:endParaRPr>
          </a:p>
        </p:txBody>
      </p:sp>
      <p:sp>
        <p:nvSpPr>
          <p:cNvPr id="27656" name="Rectangle 1"/>
          <p:cNvSpPr>
            <a:spLocks noChangeArrowheads="1"/>
          </p:cNvSpPr>
          <p:nvPr/>
        </p:nvSpPr>
        <p:spPr bwMode="auto">
          <a:xfrm>
            <a:off x="426942" y="1700808"/>
            <a:ext cx="7957517" cy="312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285750" indent="-285750">
              <a:buFont typeface="Arial" panose="020B0604020202020204" pitchFamily="34" charset="0"/>
              <a:buChar char="•"/>
            </a:pPr>
            <a:r>
              <a:rPr lang="ka-GE" sz="1700" b="1" dirty="0" smtClean="0">
                <a:solidFill>
                  <a:srgbClr val="003366"/>
                </a:solidFill>
              </a:rPr>
              <a:t>წარმატებით  </a:t>
            </a:r>
            <a:r>
              <a:rPr lang="ka-GE" sz="1700" b="1" dirty="0">
                <a:solidFill>
                  <a:srgbClr val="003366"/>
                </a:solidFill>
              </a:rPr>
              <a:t>ჩატარდა </a:t>
            </a:r>
            <a:r>
              <a:rPr lang="en-US" sz="1700" b="1" dirty="0">
                <a:solidFill>
                  <a:srgbClr val="003366"/>
                </a:solidFill>
              </a:rPr>
              <a:t>ISO 15189 </a:t>
            </a:r>
            <a:r>
              <a:rPr lang="ka-GE" sz="1700" b="1" dirty="0">
                <a:solidFill>
                  <a:srgbClr val="003366"/>
                </a:solidFill>
              </a:rPr>
              <a:t>აკრედიტაციის სფეროს სეროლოგიური და </a:t>
            </a:r>
            <a:r>
              <a:rPr lang="en-US" sz="1700" b="1" dirty="0">
                <a:solidFill>
                  <a:srgbClr val="003366"/>
                </a:solidFill>
              </a:rPr>
              <a:t>C </a:t>
            </a:r>
            <a:r>
              <a:rPr lang="ka-GE" sz="1700" b="1" dirty="0">
                <a:solidFill>
                  <a:srgbClr val="003366"/>
                </a:solidFill>
              </a:rPr>
              <a:t>ჰეპატიტის მოლეკულური ტესტირების ხარისხის გარე კონტროლის პროგრამები; </a:t>
            </a:r>
            <a:r>
              <a:rPr lang="en-US" sz="1700" b="1" dirty="0">
                <a:solidFill>
                  <a:srgbClr val="003366"/>
                </a:solidFill>
              </a:rPr>
              <a:t>ISO 15189 </a:t>
            </a:r>
            <a:r>
              <a:rPr lang="ka-GE" sz="1700" b="1" dirty="0">
                <a:solidFill>
                  <a:srgbClr val="003366"/>
                </a:solidFill>
              </a:rPr>
              <a:t>აკრედიტაცია შენარჩუნებულ იქნა სეროლოგიური და ბაქტერიოლოგიური ლაბორატორიის მიერ </a:t>
            </a:r>
            <a:endParaRPr lang="en-US" sz="1700" b="1" dirty="0">
              <a:solidFill>
                <a:srgbClr val="003366"/>
              </a:solidFill>
            </a:endParaRPr>
          </a:p>
          <a:p>
            <a:pPr marL="285750" indent="-285750">
              <a:buFont typeface="Arial" panose="020B0604020202020204" pitchFamily="34" charset="0"/>
              <a:buChar char="•"/>
            </a:pPr>
            <a:endParaRPr lang="en-US" sz="1700" b="1" dirty="0">
              <a:solidFill>
                <a:srgbClr val="003366"/>
              </a:solidFill>
            </a:endParaRPr>
          </a:p>
          <a:p>
            <a:pPr marL="285750" indent="-285750">
              <a:buFont typeface="Arial" panose="020B0604020202020204" pitchFamily="34" charset="0"/>
              <a:buChar char="•"/>
            </a:pPr>
            <a:r>
              <a:rPr lang="ka-GE" sz="1600" b="1" dirty="0" smtClean="0">
                <a:solidFill>
                  <a:srgbClr val="003366"/>
                </a:solidFill>
              </a:rPr>
              <a:t>შეიქმნა </a:t>
            </a:r>
            <a:r>
              <a:rPr lang="ka-GE" sz="1600" b="1" dirty="0">
                <a:solidFill>
                  <a:srgbClr val="003366"/>
                </a:solidFill>
              </a:rPr>
              <a:t>ლაბორატორიული ინფორმაციული მენეჯმენტის სისტემის (</a:t>
            </a:r>
            <a:r>
              <a:rPr lang="en-US" sz="1600" b="1" dirty="0">
                <a:solidFill>
                  <a:srgbClr val="003366"/>
                </a:solidFill>
              </a:rPr>
              <a:t>LIMS) </a:t>
            </a:r>
            <a:r>
              <a:rPr lang="ka-GE" sz="1600" b="1" dirty="0">
                <a:solidFill>
                  <a:srgbClr val="003366"/>
                </a:solidFill>
              </a:rPr>
              <a:t>მოდულის ძირითადი </a:t>
            </a:r>
            <a:r>
              <a:rPr lang="ka-GE" sz="1600" b="1" dirty="0" err="1" smtClean="0">
                <a:solidFill>
                  <a:srgbClr val="003366"/>
                </a:solidFill>
              </a:rPr>
              <a:t>ფუქნციონალი</a:t>
            </a:r>
            <a:endParaRPr lang="en-US" sz="1600" b="1" dirty="0" smtClean="0">
              <a:solidFill>
                <a:srgbClr val="003366"/>
              </a:solidFill>
            </a:endParaRPr>
          </a:p>
          <a:p>
            <a:pPr marL="285750" indent="-285750">
              <a:buFont typeface="Arial" panose="020B0604020202020204" pitchFamily="34" charset="0"/>
              <a:buChar char="•"/>
            </a:pPr>
            <a:endParaRPr lang="en-US" sz="1600" b="1" dirty="0">
              <a:solidFill>
                <a:srgbClr val="003366"/>
              </a:solidFill>
            </a:endParaRPr>
          </a:p>
          <a:p>
            <a:pPr marL="285750" indent="-285750">
              <a:buFont typeface="Arial" panose="020B0604020202020204" pitchFamily="34" charset="0"/>
              <a:buChar char="•"/>
            </a:pPr>
            <a:r>
              <a:rPr lang="ka-GE" sz="1600" b="1" dirty="0">
                <a:solidFill>
                  <a:srgbClr val="003366"/>
                </a:solidFill>
              </a:rPr>
              <a:t> </a:t>
            </a:r>
            <a:r>
              <a:rPr lang="ka-GE" sz="1600" b="1" dirty="0" smtClean="0">
                <a:solidFill>
                  <a:srgbClr val="003366"/>
                </a:solidFill>
              </a:rPr>
              <a:t>დაინერგა </a:t>
            </a:r>
            <a:r>
              <a:rPr lang="en-US" sz="1600" b="1" dirty="0">
                <a:solidFill>
                  <a:srgbClr val="003366"/>
                </a:solidFill>
              </a:rPr>
              <a:t>EGFR </a:t>
            </a:r>
            <a:r>
              <a:rPr lang="ka-GE" sz="1600" b="1" dirty="0">
                <a:solidFill>
                  <a:srgbClr val="003366"/>
                </a:solidFill>
              </a:rPr>
              <a:t>გენის მუტაციის განსაზღვრის მეთოდი (</a:t>
            </a:r>
            <a:r>
              <a:rPr lang="ka-GE" sz="1600" b="1" dirty="0" err="1">
                <a:solidFill>
                  <a:srgbClr val="003366"/>
                </a:solidFill>
              </a:rPr>
              <a:t>პჯრ</a:t>
            </a:r>
            <a:r>
              <a:rPr lang="ka-GE" sz="1600" b="1" dirty="0">
                <a:solidFill>
                  <a:srgbClr val="003366"/>
                </a:solidFill>
              </a:rPr>
              <a:t> რეალურ დროში</a:t>
            </a:r>
            <a:r>
              <a:rPr lang="ka-GE" sz="1600" b="1" dirty="0" smtClean="0">
                <a:solidFill>
                  <a:srgbClr val="003366"/>
                </a:solidFill>
              </a:rPr>
              <a:t>)</a:t>
            </a:r>
            <a:endParaRPr lang="en-US" sz="1600" b="1" dirty="0" smtClean="0">
              <a:solidFill>
                <a:srgbClr val="003366"/>
              </a:solidFill>
            </a:endParaRPr>
          </a:p>
          <a:p>
            <a:endParaRPr lang="ka-GE" sz="1600" b="1" dirty="0">
              <a:solidFill>
                <a:srgbClr val="003366"/>
              </a:solidFill>
            </a:endParaRPr>
          </a:p>
          <a:p>
            <a:pPr marL="285750" indent="-285750">
              <a:buFont typeface="Arial" panose="020B0604020202020204" pitchFamily="34" charset="0"/>
              <a:buChar char="•"/>
            </a:pPr>
            <a:endParaRPr lang="ka-GE" sz="1600" b="1" dirty="0">
              <a:solidFill>
                <a:srgbClr val="003366"/>
              </a:solidFill>
            </a:endParaRPr>
          </a:p>
          <a:p>
            <a:endParaRPr lang="ka-GE" sz="1600" b="1" dirty="0">
              <a:solidFill>
                <a:srgbClr val="002060"/>
              </a:solidFill>
            </a:endParaRPr>
          </a:p>
        </p:txBody>
      </p:sp>
      <p:sp>
        <p:nvSpPr>
          <p:cNvPr id="12"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3"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4"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5" name="Picture 14"/>
          <p:cNvPicPr>
            <a:picLocks noChangeAspect="1"/>
          </p:cNvPicPr>
          <p:nvPr/>
        </p:nvPicPr>
        <p:blipFill>
          <a:blip r:embed="rId3"/>
          <a:stretch>
            <a:fillRect/>
          </a:stretch>
        </p:blipFill>
        <p:spPr>
          <a:xfrm>
            <a:off x="55013" y="6218816"/>
            <a:ext cx="772571" cy="594560"/>
          </a:xfrm>
          <a:prstGeom prst="rect">
            <a:avLst/>
          </a:prstGeom>
        </p:spPr>
      </p:pic>
      <p:sp>
        <p:nvSpPr>
          <p:cNvPr id="16"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7"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9"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27734735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4" name="Rectangle 2"/>
          <p:cNvSpPr>
            <a:spLocks noChangeArrowheads="1"/>
          </p:cNvSpPr>
          <p:nvPr/>
        </p:nvSpPr>
        <p:spPr bwMode="auto">
          <a:xfrm>
            <a:off x="34925" y="163513"/>
            <a:ext cx="9144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tabLst>
                <a:tab pos="228600" algn="l"/>
              </a:tabLst>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tabLst>
                <a:tab pos="228600" algn="l"/>
              </a:tabLst>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tabLst>
                <a:tab pos="228600" algn="l"/>
              </a:tabLst>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2800" b="1" dirty="0">
                <a:solidFill>
                  <a:srgbClr val="A50021"/>
                </a:solidFill>
              </a:rPr>
              <a:t>რიჩარდ ლუგარის საზოგადოებრივი ჯანდაცვის კვლევითი ცენტრი </a:t>
            </a:r>
            <a:r>
              <a:rPr lang="ka-GE" altLang="en-US" sz="2800" b="1" dirty="0" smtClean="0">
                <a:solidFill>
                  <a:srgbClr val="A50021"/>
                </a:solidFill>
              </a:rPr>
              <a:t> </a:t>
            </a:r>
            <a:endParaRPr lang="ka-GE" altLang="en-US" sz="2800" b="1" dirty="0">
              <a:solidFill>
                <a:srgbClr val="00B0F0"/>
              </a:solidFill>
            </a:endParaRPr>
          </a:p>
        </p:txBody>
      </p:sp>
      <p:sp>
        <p:nvSpPr>
          <p:cNvPr id="27655" name="Title 7"/>
          <p:cNvSpPr>
            <a:spLocks noGrp="1"/>
          </p:cNvSpPr>
          <p:nvPr>
            <p:ph type="ctrTitle"/>
          </p:nvPr>
        </p:nvSpPr>
        <p:spPr>
          <a:xfrm>
            <a:off x="271463" y="2420938"/>
            <a:ext cx="8670925" cy="4968875"/>
          </a:xfrm>
        </p:spPr>
        <p:txBody>
          <a:bodyPr/>
          <a:lstStyle/>
          <a:p>
            <a:pPr algn="l"/>
            <a:r>
              <a:rPr lang="ka-GE" altLang="en-US" sz="1800" b="1" dirty="0">
                <a:solidFill>
                  <a:srgbClr val="003366"/>
                </a:solidFill>
              </a:rPr>
              <a:t/>
            </a:r>
            <a:br>
              <a:rPr lang="ka-GE" altLang="en-US" sz="1800" b="1" dirty="0">
                <a:solidFill>
                  <a:srgbClr val="003366"/>
                </a:solidFill>
              </a:rPr>
            </a:br>
            <a:r>
              <a:rPr lang="ru-RU" altLang="en-US" sz="1600" b="1" dirty="0">
                <a:solidFill>
                  <a:srgbClr val="003366"/>
                </a:solidFill>
              </a:rPr>
              <a:t/>
            </a:r>
            <a:br>
              <a:rPr lang="ru-RU" altLang="en-US" sz="1600" b="1" dirty="0">
                <a:solidFill>
                  <a:srgbClr val="003366"/>
                </a:solidFill>
              </a:rPr>
            </a:br>
            <a:r>
              <a:rPr lang="ka-GE" altLang="en-US" sz="1600" b="1" dirty="0">
                <a:solidFill>
                  <a:srgbClr val="003366"/>
                </a:solidFill>
              </a:rPr>
              <a:t/>
            </a:r>
            <a:br>
              <a:rPr lang="ka-GE" altLang="en-US" sz="1600" b="1" dirty="0">
                <a:solidFill>
                  <a:srgbClr val="003366"/>
                </a:solidFill>
              </a:rPr>
            </a:br>
            <a:r>
              <a:rPr lang="ka-GE" altLang="en-US" sz="1600" dirty="0"/>
              <a:t/>
            </a:r>
            <a:br>
              <a:rPr lang="ka-GE" altLang="en-US" sz="1600" dirty="0"/>
            </a:br>
            <a:r>
              <a:rPr lang="ka-GE" altLang="en-US" sz="1600" dirty="0"/>
              <a:t/>
            </a:r>
            <a:br>
              <a:rPr lang="ka-GE" altLang="en-US" sz="1600" dirty="0"/>
            </a:br>
            <a:r>
              <a:rPr lang="ka-GE" altLang="en-US" sz="1600" dirty="0"/>
              <a:t/>
            </a:r>
            <a:br>
              <a:rPr lang="ka-GE" altLang="en-US" sz="1600" dirty="0"/>
            </a:br>
            <a:r>
              <a:rPr lang="ka-GE" altLang="en-US" sz="1600" dirty="0"/>
              <a:t/>
            </a:r>
            <a:br>
              <a:rPr lang="ka-GE" altLang="en-US" sz="1600" dirty="0"/>
            </a:br>
            <a:r>
              <a:rPr lang="ka-GE" altLang="en-US" sz="1600" dirty="0"/>
              <a:t/>
            </a:r>
            <a:br>
              <a:rPr lang="ka-GE" altLang="en-US" sz="1600" dirty="0"/>
            </a:br>
            <a:r>
              <a:rPr lang="ka-GE" altLang="en-US" sz="1600" dirty="0"/>
              <a:t/>
            </a:r>
            <a:br>
              <a:rPr lang="ka-GE" altLang="en-US" sz="1600" dirty="0"/>
            </a:br>
            <a:r>
              <a:rPr lang="ka-GE" altLang="en-US" sz="1600" dirty="0"/>
              <a:t/>
            </a:r>
            <a:br>
              <a:rPr lang="ka-GE" altLang="en-US" sz="1600" dirty="0"/>
            </a:br>
            <a:r>
              <a:rPr lang="ka-GE" altLang="en-US" sz="1600" dirty="0"/>
              <a:t/>
            </a:r>
            <a:br>
              <a:rPr lang="ka-GE" altLang="en-US" sz="1600" dirty="0"/>
            </a:br>
            <a:endParaRPr lang="ru-RU" altLang="en-US" sz="1600" dirty="0"/>
          </a:p>
        </p:txBody>
      </p:sp>
      <p:sp>
        <p:nvSpPr>
          <p:cNvPr id="27656" name="Rectangle 1"/>
          <p:cNvSpPr>
            <a:spLocks noChangeArrowheads="1"/>
          </p:cNvSpPr>
          <p:nvPr/>
        </p:nvSpPr>
        <p:spPr bwMode="auto">
          <a:xfrm>
            <a:off x="142875" y="1249800"/>
            <a:ext cx="8533581" cy="312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285750" indent="-285750">
              <a:buFont typeface="Arial" panose="020B0604020202020204" pitchFamily="34" charset="0"/>
              <a:buChar char="•"/>
            </a:pPr>
            <a:r>
              <a:rPr lang="ka-GE" sz="1700" b="1" dirty="0" smtClean="0">
                <a:solidFill>
                  <a:srgbClr val="003366"/>
                </a:solidFill>
              </a:rPr>
              <a:t>წარმატებით  </a:t>
            </a:r>
            <a:r>
              <a:rPr lang="ka-GE" sz="1700" b="1" dirty="0">
                <a:solidFill>
                  <a:srgbClr val="003366"/>
                </a:solidFill>
              </a:rPr>
              <a:t>ჩატარდა </a:t>
            </a:r>
            <a:r>
              <a:rPr lang="en-US" sz="1700" b="1" dirty="0">
                <a:solidFill>
                  <a:srgbClr val="003366"/>
                </a:solidFill>
              </a:rPr>
              <a:t>ISO 15189 </a:t>
            </a:r>
            <a:r>
              <a:rPr lang="ka-GE" sz="1700" b="1" dirty="0">
                <a:solidFill>
                  <a:srgbClr val="003366"/>
                </a:solidFill>
              </a:rPr>
              <a:t>აკრედიტაციის სფეროს სეროლოგიური და </a:t>
            </a:r>
            <a:r>
              <a:rPr lang="en-US" sz="1700" b="1" dirty="0">
                <a:solidFill>
                  <a:srgbClr val="003366"/>
                </a:solidFill>
              </a:rPr>
              <a:t>C </a:t>
            </a:r>
            <a:r>
              <a:rPr lang="ka-GE" sz="1700" b="1" dirty="0">
                <a:solidFill>
                  <a:srgbClr val="003366"/>
                </a:solidFill>
              </a:rPr>
              <a:t>ჰეპატიტის მოლეკულური ტესტირების ხარისხის გარე კონტროლის პროგრამები; </a:t>
            </a:r>
            <a:r>
              <a:rPr lang="en-US" sz="1700" b="1" dirty="0">
                <a:solidFill>
                  <a:srgbClr val="003366"/>
                </a:solidFill>
              </a:rPr>
              <a:t>ISO 15189 </a:t>
            </a:r>
            <a:r>
              <a:rPr lang="ka-GE" sz="1700" b="1" dirty="0">
                <a:solidFill>
                  <a:srgbClr val="003366"/>
                </a:solidFill>
              </a:rPr>
              <a:t>აკრედიტაცია შენარჩუნებულ იქნა სეროლოგიური და ბაქტერიოლოგიური ლაბორატორიის მიერ </a:t>
            </a:r>
            <a:endParaRPr lang="en-US" sz="1700" b="1" dirty="0">
              <a:solidFill>
                <a:srgbClr val="003366"/>
              </a:solidFill>
            </a:endParaRPr>
          </a:p>
          <a:p>
            <a:pPr marL="285750" indent="-285750">
              <a:buFont typeface="Arial" panose="020B0604020202020204" pitchFamily="34" charset="0"/>
              <a:buChar char="•"/>
            </a:pPr>
            <a:endParaRPr lang="en-US" sz="1700" b="1" dirty="0">
              <a:solidFill>
                <a:srgbClr val="003366"/>
              </a:solidFill>
            </a:endParaRPr>
          </a:p>
          <a:p>
            <a:pPr marL="285750" indent="-285750">
              <a:buFont typeface="Arial" panose="020B0604020202020204" pitchFamily="34" charset="0"/>
              <a:buChar char="•"/>
            </a:pPr>
            <a:r>
              <a:rPr lang="ka-GE" sz="1600" b="1" dirty="0" smtClean="0">
                <a:solidFill>
                  <a:srgbClr val="003366"/>
                </a:solidFill>
              </a:rPr>
              <a:t>შეიქმნა </a:t>
            </a:r>
            <a:r>
              <a:rPr lang="ka-GE" sz="1600" b="1" dirty="0">
                <a:solidFill>
                  <a:srgbClr val="003366"/>
                </a:solidFill>
              </a:rPr>
              <a:t>ლაბორატორიული ინფორმაციული მენეჯმენტის სისტემის (</a:t>
            </a:r>
            <a:r>
              <a:rPr lang="en-US" sz="1600" b="1" dirty="0">
                <a:solidFill>
                  <a:srgbClr val="003366"/>
                </a:solidFill>
              </a:rPr>
              <a:t>LIMS) </a:t>
            </a:r>
            <a:r>
              <a:rPr lang="ka-GE" sz="1600" b="1" dirty="0">
                <a:solidFill>
                  <a:srgbClr val="003366"/>
                </a:solidFill>
              </a:rPr>
              <a:t>მოდულის ძირითადი </a:t>
            </a:r>
            <a:r>
              <a:rPr lang="ka-GE" sz="1600" b="1" dirty="0" err="1" smtClean="0">
                <a:solidFill>
                  <a:srgbClr val="003366"/>
                </a:solidFill>
              </a:rPr>
              <a:t>ფუქნციონალი</a:t>
            </a:r>
            <a:endParaRPr lang="en-US" sz="1600" b="1" dirty="0" smtClean="0">
              <a:solidFill>
                <a:srgbClr val="003366"/>
              </a:solidFill>
            </a:endParaRPr>
          </a:p>
          <a:p>
            <a:pPr marL="285750" indent="-285750">
              <a:buFont typeface="Arial" panose="020B0604020202020204" pitchFamily="34" charset="0"/>
              <a:buChar char="•"/>
            </a:pPr>
            <a:endParaRPr lang="en-US" sz="1600" b="1" dirty="0">
              <a:solidFill>
                <a:srgbClr val="003366"/>
              </a:solidFill>
            </a:endParaRPr>
          </a:p>
          <a:p>
            <a:pPr marL="285750" indent="-285750">
              <a:buFont typeface="Arial" panose="020B0604020202020204" pitchFamily="34" charset="0"/>
              <a:buChar char="•"/>
            </a:pPr>
            <a:r>
              <a:rPr lang="ka-GE" sz="1600" b="1" dirty="0">
                <a:solidFill>
                  <a:srgbClr val="003366"/>
                </a:solidFill>
              </a:rPr>
              <a:t> </a:t>
            </a:r>
            <a:r>
              <a:rPr lang="ka-GE" sz="1600" b="1" dirty="0" smtClean="0">
                <a:solidFill>
                  <a:srgbClr val="003366"/>
                </a:solidFill>
              </a:rPr>
              <a:t>დაინერგა </a:t>
            </a:r>
            <a:r>
              <a:rPr lang="en-US" sz="1600" b="1" dirty="0">
                <a:solidFill>
                  <a:srgbClr val="003366"/>
                </a:solidFill>
              </a:rPr>
              <a:t>EGFR </a:t>
            </a:r>
            <a:r>
              <a:rPr lang="ka-GE" sz="1600" b="1" dirty="0">
                <a:solidFill>
                  <a:srgbClr val="003366"/>
                </a:solidFill>
              </a:rPr>
              <a:t>გენის მუტაციის განსაზღვრის მეთოდი (</a:t>
            </a:r>
            <a:r>
              <a:rPr lang="ka-GE" sz="1600" b="1" dirty="0" err="1">
                <a:solidFill>
                  <a:srgbClr val="003366"/>
                </a:solidFill>
              </a:rPr>
              <a:t>პჯრ</a:t>
            </a:r>
            <a:r>
              <a:rPr lang="ka-GE" sz="1600" b="1" dirty="0">
                <a:solidFill>
                  <a:srgbClr val="003366"/>
                </a:solidFill>
              </a:rPr>
              <a:t> რეალურ დროში</a:t>
            </a:r>
            <a:r>
              <a:rPr lang="ka-GE" sz="1600" b="1" dirty="0" smtClean="0">
                <a:solidFill>
                  <a:srgbClr val="003366"/>
                </a:solidFill>
              </a:rPr>
              <a:t>)</a:t>
            </a:r>
            <a:endParaRPr lang="en-US" sz="1600" b="1" dirty="0" smtClean="0">
              <a:solidFill>
                <a:srgbClr val="003366"/>
              </a:solidFill>
            </a:endParaRPr>
          </a:p>
          <a:p>
            <a:endParaRPr lang="ka-GE" sz="1600" b="1" dirty="0">
              <a:solidFill>
                <a:srgbClr val="003366"/>
              </a:solidFill>
            </a:endParaRPr>
          </a:p>
          <a:p>
            <a:pPr marL="285750" indent="-285750">
              <a:buFont typeface="Arial" panose="020B0604020202020204" pitchFamily="34" charset="0"/>
              <a:buChar char="•"/>
            </a:pPr>
            <a:endParaRPr lang="ka-GE" sz="1600" b="1" dirty="0">
              <a:solidFill>
                <a:srgbClr val="003366"/>
              </a:solidFill>
            </a:endParaRPr>
          </a:p>
          <a:p>
            <a:endParaRPr lang="ka-GE" sz="1600" b="1" dirty="0">
              <a:solidFill>
                <a:srgbClr val="002060"/>
              </a:solidFill>
            </a:endParaRPr>
          </a:p>
        </p:txBody>
      </p:sp>
      <p:pic>
        <p:nvPicPr>
          <p:cNvPr id="9" name="Picture 8"/>
          <p:cNvPicPr/>
          <p:nvPr/>
        </p:nvPicPr>
        <p:blipFill>
          <a:blip r:embed="rId3" cstate="print">
            <a:extLst>
              <a:ext uri="{28A0092B-C50C-407E-A947-70E740481C1C}">
                <a14:useLocalDpi xmlns:a14="http://schemas.microsoft.com/office/drawing/2010/main" val="0"/>
              </a:ext>
            </a:extLst>
          </a:blip>
          <a:stretch>
            <a:fillRect/>
          </a:stretch>
        </p:blipFill>
        <p:spPr>
          <a:xfrm>
            <a:off x="6831295" y="3901136"/>
            <a:ext cx="2111093" cy="2089676"/>
          </a:xfrm>
          <a:prstGeom prst="rect">
            <a:avLst/>
          </a:prstGeom>
        </p:spPr>
      </p:pic>
      <p:pic>
        <p:nvPicPr>
          <p:cNvPr id="2" name="Picture 1"/>
          <p:cNvPicPr>
            <a:picLocks noChangeAspect="1"/>
          </p:cNvPicPr>
          <p:nvPr/>
        </p:nvPicPr>
        <p:blipFill>
          <a:blip r:embed="rId4"/>
          <a:stretch>
            <a:fillRect/>
          </a:stretch>
        </p:blipFill>
        <p:spPr>
          <a:xfrm>
            <a:off x="5095822" y="3758807"/>
            <a:ext cx="1662377" cy="2360488"/>
          </a:xfrm>
          <a:prstGeom prst="rect">
            <a:avLst/>
          </a:prstGeom>
        </p:spPr>
      </p:pic>
      <p:sp>
        <p:nvSpPr>
          <p:cNvPr id="11" name="Rectangle 1"/>
          <p:cNvSpPr>
            <a:spLocks noChangeArrowheads="1"/>
          </p:cNvSpPr>
          <p:nvPr/>
        </p:nvSpPr>
        <p:spPr bwMode="auto">
          <a:xfrm>
            <a:off x="150792" y="3597018"/>
            <a:ext cx="4892643"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endParaRPr lang="en-US" sz="1600" b="1" dirty="0">
              <a:solidFill>
                <a:srgbClr val="003366"/>
              </a:solidFill>
            </a:endParaRPr>
          </a:p>
          <a:p>
            <a:pPr marL="285750" indent="-285750">
              <a:buFont typeface="Arial" panose="020B0604020202020204" pitchFamily="34" charset="0"/>
              <a:buChar char="•"/>
            </a:pPr>
            <a:r>
              <a:rPr lang="ka-GE" sz="1600" b="1" dirty="0" smtClean="0">
                <a:solidFill>
                  <a:srgbClr val="003366"/>
                </a:solidFill>
              </a:rPr>
              <a:t>მოხდა </a:t>
            </a:r>
            <a:r>
              <a:rPr lang="ka-GE" sz="1600" b="1" dirty="0">
                <a:solidFill>
                  <a:srgbClr val="003366"/>
                </a:solidFill>
              </a:rPr>
              <a:t>ამრ მექანიზმის </a:t>
            </a:r>
            <a:r>
              <a:rPr lang="ka-GE" sz="1600" b="1" dirty="0" err="1">
                <a:solidFill>
                  <a:srgbClr val="003366"/>
                </a:solidFill>
              </a:rPr>
              <a:t>ფენოტიპური</a:t>
            </a:r>
            <a:r>
              <a:rPr lang="ka-GE" sz="1600" b="1" dirty="0">
                <a:solidFill>
                  <a:srgbClr val="003366"/>
                </a:solidFill>
              </a:rPr>
              <a:t> </a:t>
            </a:r>
            <a:r>
              <a:rPr lang="ka-GE" sz="1600" b="1" dirty="0" err="1">
                <a:solidFill>
                  <a:srgbClr val="003366"/>
                </a:solidFill>
              </a:rPr>
              <a:t>კონფირმაციული</a:t>
            </a:r>
            <a:r>
              <a:rPr lang="ka-GE" sz="1600" b="1" dirty="0">
                <a:solidFill>
                  <a:srgbClr val="003366"/>
                </a:solidFill>
              </a:rPr>
              <a:t> მეთოდიკის </a:t>
            </a:r>
            <a:r>
              <a:rPr lang="ka-GE" sz="1600" b="1" dirty="0" err="1">
                <a:solidFill>
                  <a:srgbClr val="003366"/>
                </a:solidFill>
              </a:rPr>
              <a:t>ვალიდაცია</a:t>
            </a:r>
            <a:r>
              <a:rPr lang="ka-GE" sz="1600" b="1" dirty="0">
                <a:solidFill>
                  <a:srgbClr val="003366"/>
                </a:solidFill>
              </a:rPr>
              <a:t> და დანერგვა </a:t>
            </a:r>
            <a:endParaRPr lang="en-US" sz="1600" b="1" dirty="0" smtClean="0">
              <a:solidFill>
                <a:srgbClr val="003366"/>
              </a:solidFill>
            </a:endParaRPr>
          </a:p>
          <a:p>
            <a:pPr marL="285750" indent="-285750">
              <a:buFont typeface="Arial" panose="020B0604020202020204" pitchFamily="34" charset="0"/>
              <a:buChar char="•"/>
            </a:pPr>
            <a:endParaRPr lang="ka-GE" sz="1600" b="1" dirty="0">
              <a:solidFill>
                <a:srgbClr val="003366"/>
              </a:solidFill>
            </a:endParaRPr>
          </a:p>
          <a:p>
            <a:pPr marL="285750" indent="-285750">
              <a:buFont typeface="Arial" panose="020B0604020202020204" pitchFamily="34" charset="0"/>
              <a:buChar char="•"/>
            </a:pPr>
            <a:r>
              <a:rPr lang="ka-GE" sz="1600" b="1" dirty="0" smtClean="0">
                <a:solidFill>
                  <a:srgbClr val="003366"/>
                </a:solidFill>
              </a:rPr>
              <a:t>განხორციელდა </a:t>
            </a:r>
            <a:r>
              <a:rPr lang="ka-GE" sz="1600" b="1" dirty="0">
                <a:solidFill>
                  <a:srgbClr val="003366"/>
                </a:solidFill>
              </a:rPr>
              <a:t>ამრ ევროპული </a:t>
            </a:r>
            <a:r>
              <a:rPr lang="en-US" sz="1600" b="1" dirty="0">
                <a:solidFill>
                  <a:srgbClr val="003366"/>
                </a:solidFill>
              </a:rPr>
              <a:t>EUCAST </a:t>
            </a:r>
            <a:r>
              <a:rPr lang="ka-GE" sz="1600" b="1" dirty="0">
                <a:solidFill>
                  <a:srgbClr val="003366"/>
                </a:solidFill>
              </a:rPr>
              <a:t>სტანდარტზე ქვეყნის ლაბორატორიების გადასვლის </a:t>
            </a:r>
            <a:r>
              <a:rPr lang="ka-GE" sz="1600" b="1" dirty="0" err="1">
                <a:solidFill>
                  <a:srgbClr val="003366"/>
                </a:solidFill>
              </a:rPr>
              <a:t>პრომოცია</a:t>
            </a:r>
            <a:r>
              <a:rPr lang="ka-GE" sz="1600" b="1" dirty="0">
                <a:solidFill>
                  <a:srgbClr val="003366"/>
                </a:solidFill>
              </a:rPr>
              <a:t> და ხელშეწყობა</a:t>
            </a:r>
          </a:p>
          <a:p>
            <a:pPr marL="285750" indent="-285750">
              <a:buFont typeface="Arial" panose="020B0604020202020204" pitchFamily="34" charset="0"/>
              <a:buChar char="•"/>
            </a:pPr>
            <a:endParaRPr lang="ka-GE" sz="1600" b="1" dirty="0">
              <a:solidFill>
                <a:srgbClr val="003366"/>
              </a:solidFill>
            </a:endParaRPr>
          </a:p>
          <a:p>
            <a:endParaRPr lang="ka-GE" sz="1600" b="1" dirty="0">
              <a:solidFill>
                <a:srgbClr val="002060"/>
              </a:solidFill>
            </a:endParaRPr>
          </a:p>
        </p:txBody>
      </p:sp>
      <p:sp>
        <p:nvSpPr>
          <p:cNvPr id="12"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3"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4"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5" name="Picture 14"/>
          <p:cNvPicPr>
            <a:picLocks noChangeAspect="1"/>
          </p:cNvPicPr>
          <p:nvPr/>
        </p:nvPicPr>
        <p:blipFill>
          <a:blip r:embed="rId5"/>
          <a:stretch>
            <a:fillRect/>
          </a:stretch>
        </p:blipFill>
        <p:spPr>
          <a:xfrm>
            <a:off x="55013" y="6218816"/>
            <a:ext cx="772571" cy="594560"/>
          </a:xfrm>
          <a:prstGeom prst="rect">
            <a:avLst/>
          </a:prstGeom>
        </p:spPr>
      </p:pic>
      <p:sp>
        <p:nvSpPr>
          <p:cNvPr id="16"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7"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9"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4" name="Rectangle 2"/>
          <p:cNvSpPr>
            <a:spLocks noChangeArrowheads="1"/>
          </p:cNvSpPr>
          <p:nvPr/>
        </p:nvSpPr>
        <p:spPr bwMode="auto">
          <a:xfrm>
            <a:off x="116939" y="227074"/>
            <a:ext cx="9144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tabLst>
                <a:tab pos="228600" algn="l"/>
              </a:tabLst>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tabLst>
                <a:tab pos="228600" algn="l"/>
              </a:tabLst>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tabLst>
                <a:tab pos="228600" algn="l"/>
              </a:tabLst>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2800" b="1" dirty="0">
                <a:solidFill>
                  <a:srgbClr val="A50021"/>
                </a:solidFill>
              </a:rPr>
              <a:t>რიჩარდ ლუგარის საზოგადოებრივი ჯანდაცვის კვლევითი ცენტრი </a:t>
            </a:r>
            <a:r>
              <a:rPr lang="ka-GE" altLang="en-US" sz="2800" b="1" dirty="0" smtClean="0">
                <a:solidFill>
                  <a:srgbClr val="A50021"/>
                </a:solidFill>
              </a:rPr>
              <a:t> </a:t>
            </a:r>
            <a:endParaRPr lang="ka-GE" altLang="en-US" sz="2800" b="1" dirty="0">
              <a:solidFill>
                <a:srgbClr val="00B0F0"/>
              </a:solidFill>
            </a:endParaRPr>
          </a:p>
        </p:txBody>
      </p:sp>
      <p:sp>
        <p:nvSpPr>
          <p:cNvPr id="27655" name="Title 7"/>
          <p:cNvSpPr>
            <a:spLocks noGrp="1"/>
          </p:cNvSpPr>
          <p:nvPr>
            <p:ph type="ctrTitle"/>
          </p:nvPr>
        </p:nvSpPr>
        <p:spPr>
          <a:xfrm>
            <a:off x="271463" y="2420938"/>
            <a:ext cx="8670925" cy="4968875"/>
          </a:xfrm>
        </p:spPr>
        <p:txBody>
          <a:bodyPr/>
          <a:lstStyle/>
          <a:p>
            <a:pPr algn="l"/>
            <a:r>
              <a:rPr lang="ka-GE" altLang="en-US" sz="1800" b="1" dirty="0">
                <a:solidFill>
                  <a:srgbClr val="003366"/>
                </a:solidFill>
              </a:rPr>
              <a:t/>
            </a:r>
            <a:br>
              <a:rPr lang="ka-GE" altLang="en-US" sz="1800" b="1" dirty="0">
                <a:solidFill>
                  <a:srgbClr val="003366"/>
                </a:solidFill>
              </a:rPr>
            </a:br>
            <a:r>
              <a:rPr lang="ka-GE" altLang="en-US" sz="1800" b="1" dirty="0">
                <a:solidFill>
                  <a:srgbClr val="003366"/>
                </a:solidFill>
              </a:rPr>
              <a:t/>
            </a:r>
            <a:br>
              <a:rPr lang="ka-GE" altLang="en-US" sz="1800" b="1" dirty="0">
                <a:solidFill>
                  <a:srgbClr val="003366"/>
                </a:solidFill>
              </a:rPr>
            </a:br>
            <a:r>
              <a:rPr lang="ru-RU" altLang="en-US" sz="1600" b="1" dirty="0">
                <a:solidFill>
                  <a:srgbClr val="003366"/>
                </a:solidFill>
              </a:rPr>
              <a:t/>
            </a:r>
            <a:br>
              <a:rPr lang="ru-RU" altLang="en-US" sz="1600" b="1" dirty="0">
                <a:solidFill>
                  <a:srgbClr val="003366"/>
                </a:solidFill>
              </a:rPr>
            </a:br>
            <a:r>
              <a:rPr lang="ka-GE" altLang="en-US" sz="1600" b="1" dirty="0">
                <a:solidFill>
                  <a:srgbClr val="003366"/>
                </a:solidFill>
              </a:rPr>
              <a:t/>
            </a:r>
            <a:br>
              <a:rPr lang="ka-GE" altLang="en-US" sz="1600" b="1" dirty="0">
                <a:solidFill>
                  <a:srgbClr val="003366"/>
                </a:solidFill>
              </a:rPr>
            </a:br>
            <a:r>
              <a:rPr lang="ka-GE" altLang="en-US" sz="1600" dirty="0"/>
              <a:t/>
            </a:r>
            <a:br>
              <a:rPr lang="ka-GE" altLang="en-US" sz="1600" dirty="0"/>
            </a:br>
            <a:r>
              <a:rPr lang="ka-GE" altLang="en-US" sz="1600" dirty="0"/>
              <a:t/>
            </a:r>
            <a:br>
              <a:rPr lang="ka-GE" altLang="en-US" sz="1600" dirty="0"/>
            </a:br>
            <a:r>
              <a:rPr lang="ka-GE" altLang="en-US" sz="1600" dirty="0"/>
              <a:t/>
            </a:r>
            <a:br>
              <a:rPr lang="ka-GE" altLang="en-US" sz="1600" dirty="0"/>
            </a:br>
            <a:r>
              <a:rPr lang="ka-GE" altLang="en-US" sz="1600" dirty="0"/>
              <a:t/>
            </a:r>
            <a:br>
              <a:rPr lang="ka-GE" altLang="en-US" sz="1600" dirty="0"/>
            </a:br>
            <a:r>
              <a:rPr lang="ka-GE" altLang="en-US" sz="1600" dirty="0"/>
              <a:t/>
            </a:r>
            <a:br>
              <a:rPr lang="ka-GE" altLang="en-US" sz="1600" dirty="0"/>
            </a:br>
            <a:r>
              <a:rPr lang="ka-GE" altLang="en-US" sz="1600" dirty="0"/>
              <a:t/>
            </a:r>
            <a:br>
              <a:rPr lang="ka-GE" altLang="en-US" sz="1600" dirty="0"/>
            </a:br>
            <a:r>
              <a:rPr lang="ka-GE" altLang="en-US" sz="1600" dirty="0"/>
              <a:t/>
            </a:r>
            <a:br>
              <a:rPr lang="ka-GE" altLang="en-US" sz="1600" dirty="0"/>
            </a:br>
            <a:r>
              <a:rPr lang="ka-GE" altLang="en-US" sz="1600" dirty="0"/>
              <a:t/>
            </a:r>
            <a:br>
              <a:rPr lang="ka-GE" altLang="en-US" sz="1600" dirty="0"/>
            </a:br>
            <a:endParaRPr lang="ru-RU" altLang="en-US" sz="1600" dirty="0"/>
          </a:p>
        </p:txBody>
      </p:sp>
      <p:sp>
        <p:nvSpPr>
          <p:cNvPr id="27656" name="Rectangle 1"/>
          <p:cNvSpPr>
            <a:spLocks noChangeArrowheads="1"/>
          </p:cNvSpPr>
          <p:nvPr/>
        </p:nvSpPr>
        <p:spPr bwMode="auto">
          <a:xfrm>
            <a:off x="250572" y="1578304"/>
            <a:ext cx="6456367" cy="4062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r>
              <a:rPr lang="ka-GE" sz="1600" b="1" dirty="0" smtClean="0">
                <a:solidFill>
                  <a:srgbClr val="C00000"/>
                </a:solidFill>
              </a:rPr>
              <a:t>მსოფლიოში პირველად: </a:t>
            </a:r>
          </a:p>
          <a:p>
            <a:endParaRPr lang="en-US" sz="1600" dirty="0" smtClean="0">
              <a:solidFill>
                <a:srgbClr val="C00000"/>
              </a:solidFill>
            </a:endParaRPr>
          </a:p>
          <a:p>
            <a:pPr marL="285750" lvl="0" indent="-285750">
              <a:buFont typeface="Arial" panose="020B0604020202020204" pitchFamily="34" charset="0"/>
              <a:buChar char="•"/>
            </a:pPr>
            <a:r>
              <a:rPr lang="ka-GE" sz="1600" b="1" dirty="0" smtClean="0">
                <a:solidFill>
                  <a:srgbClr val="003366"/>
                </a:solidFill>
              </a:rPr>
              <a:t>აღმოჩენილია </a:t>
            </a:r>
            <a:r>
              <a:rPr lang="ka-GE" sz="1600" b="1" dirty="0">
                <a:solidFill>
                  <a:srgbClr val="003366"/>
                </a:solidFill>
              </a:rPr>
              <a:t>ახალი სახეობის </a:t>
            </a:r>
            <a:r>
              <a:rPr lang="ka-GE" sz="1600" b="1" dirty="0" err="1">
                <a:solidFill>
                  <a:srgbClr val="003366"/>
                </a:solidFill>
              </a:rPr>
              <a:t>ორთოპოქს</a:t>
            </a:r>
            <a:r>
              <a:rPr lang="ka-GE" sz="1600" b="1" dirty="0">
                <a:solidFill>
                  <a:srgbClr val="003366"/>
                </a:solidFill>
              </a:rPr>
              <a:t> ვირუსი (ახმეტის ვირუსი</a:t>
            </a:r>
            <a:r>
              <a:rPr lang="ka-GE" sz="1600" b="1" dirty="0" smtClean="0">
                <a:solidFill>
                  <a:srgbClr val="003366"/>
                </a:solidFill>
              </a:rPr>
              <a:t>)</a:t>
            </a:r>
          </a:p>
          <a:p>
            <a:pPr marL="285750" lvl="0" indent="-285750">
              <a:buFont typeface="Arial" panose="020B0604020202020204" pitchFamily="34" charset="0"/>
              <a:buChar char="•"/>
            </a:pPr>
            <a:endParaRPr lang="en-US" sz="1600" b="1" dirty="0">
              <a:solidFill>
                <a:srgbClr val="003366"/>
              </a:solidFill>
            </a:endParaRPr>
          </a:p>
          <a:p>
            <a:pPr marL="285750" lvl="0" indent="-285750">
              <a:buFont typeface="Arial" panose="020B0604020202020204" pitchFamily="34" charset="0"/>
              <a:buChar char="•"/>
            </a:pPr>
            <a:r>
              <a:rPr lang="ka-GE" sz="1600" b="1" dirty="0">
                <a:solidFill>
                  <a:srgbClr val="003366"/>
                </a:solidFill>
              </a:rPr>
              <a:t>ღამურებში აღმოჩენილია ბრუცელოზისა და ლეპტოსპიროზის </a:t>
            </a:r>
            <a:r>
              <a:rPr lang="ka-GE" sz="1600" b="1" dirty="0" smtClean="0">
                <a:solidFill>
                  <a:srgbClr val="003366"/>
                </a:solidFill>
              </a:rPr>
              <a:t>გამომწვევები</a:t>
            </a:r>
          </a:p>
          <a:p>
            <a:pPr marL="285750" lvl="0" indent="-285750">
              <a:buFont typeface="Arial" panose="020B0604020202020204" pitchFamily="34" charset="0"/>
              <a:buChar char="•"/>
            </a:pPr>
            <a:endParaRPr lang="en-US" sz="1600" b="1" dirty="0">
              <a:solidFill>
                <a:srgbClr val="003366"/>
              </a:solidFill>
            </a:endParaRPr>
          </a:p>
          <a:p>
            <a:pPr marL="285750" lvl="0" indent="-285750">
              <a:buFont typeface="Arial" panose="020B0604020202020204" pitchFamily="34" charset="0"/>
              <a:buChar char="•"/>
            </a:pPr>
            <a:r>
              <a:rPr lang="ka-GE" sz="1600" b="1" dirty="0" err="1">
                <a:solidFill>
                  <a:srgbClr val="003366"/>
                </a:solidFill>
              </a:rPr>
              <a:t>Bartonella</a:t>
            </a:r>
            <a:r>
              <a:rPr lang="ka-GE" sz="1600" b="1" dirty="0">
                <a:solidFill>
                  <a:srgbClr val="003366"/>
                </a:solidFill>
              </a:rPr>
              <a:t> </a:t>
            </a:r>
            <a:r>
              <a:rPr lang="ka-GE" sz="1600" b="1" dirty="0" err="1">
                <a:solidFill>
                  <a:srgbClr val="003366"/>
                </a:solidFill>
              </a:rPr>
              <a:t>taylorii</a:t>
            </a:r>
            <a:r>
              <a:rPr lang="ka-GE" sz="1600" b="1" dirty="0">
                <a:solidFill>
                  <a:srgbClr val="003366"/>
                </a:solidFill>
              </a:rPr>
              <a:t> დადგინდა, როგორც ადამიანის </a:t>
            </a:r>
            <a:r>
              <a:rPr lang="ka-GE" sz="1600" b="1" dirty="0" err="1">
                <a:solidFill>
                  <a:srgbClr val="003366"/>
                </a:solidFill>
              </a:rPr>
              <a:t>პათოგენი</a:t>
            </a:r>
            <a:r>
              <a:rPr lang="ka-GE" sz="1600" b="1" dirty="0">
                <a:solidFill>
                  <a:srgbClr val="003366"/>
                </a:solidFill>
              </a:rPr>
              <a:t> შიდსიან </a:t>
            </a:r>
            <a:r>
              <a:rPr lang="ka-GE" sz="1600" b="1" dirty="0" smtClean="0">
                <a:solidFill>
                  <a:srgbClr val="003366"/>
                </a:solidFill>
              </a:rPr>
              <a:t>პაციენტში</a:t>
            </a:r>
          </a:p>
          <a:p>
            <a:pPr marL="285750" lvl="0" indent="-285750">
              <a:buFont typeface="Arial" panose="020B0604020202020204" pitchFamily="34" charset="0"/>
              <a:buChar char="•"/>
            </a:pPr>
            <a:endParaRPr lang="en-US" sz="1600" b="1" dirty="0">
              <a:solidFill>
                <a:srgbClr val="003366"/>
              </a:solidFill>
            </a:endParaRPr>
          </a:p>
          <a:p>
            <a:pPr marL="285750" lvl="0" indent="-285750">
              <a:buFont typeface="Arial" panose="020B0604020202020204" pitchFamily="34" charset="0"/>
              <a:buChar char="•"/>
            </a:pPr>
            <a:r>
              <a:rPr lang="ka-GE" sz="1600" b="1" dirty="0" smtClean="0">
                <a:solidFill>
                  <a:srgbClr val="003366"/>
                </a:solidFill>
              </a:rPr>
              <a:t>გამოიყო Janibacter </a:t>
            </a:r>
            <a:r>
              <a:rPr lang="ka-GE" sz="1600" b="1" dirty="0">
                <a:solidFill>
                  <a:srgbClr val="003366"/>
                </a:solidFill>
              </a:rPr>
              <a:t>hoylei PVAS-1 </a:t>
            </a:r>
            <a:r>
              <a:rPr lang="ka-GE" sz="1600" b="1" dirty="0" smtClean="0">
                <a:solidFill>
                  <a:srgbClr val="003366"/>
                </a:solidFill>
              </a:rPr>
              <a:t>ენდოკარდიტის </a:t>
            </a:r>
            <a:r>
              <a:rPr lang="ka-GE" sz="1600" b="1" dirty="0">
                <a:solidFill>
                  <a:srgbClr val="003366"/>
                </a:solidFill>
              </a:rPr>
              <a:t>დიაგნოზის მქონე პაციენტის კლინიკური ნიმუშიდან</a:t>
            </a:r>
            <a:endParaRPr lang="en-US" sz="1600" b="1" dirty="0">
              <a:solidFill>
                <a:srgbClr val="003366"/>
              </a:solidFill>
            </a:endParaRPr>
          </a:p>
          <a:p>
            <a:pPr marL="285750" indent="-285750">
              <a:buFont typeface="Arial" panose="020B0604020202020204" pitchFamily="34" charset="0"/>
              <a:buChar char="•"/>
            </a:pPr>
            <a:endParaRPr lang="en-US" sz="1600" b="1" dirty="0">
              <a:solidFill>
                <a:srgbClr val="003366"/>
              </a:solidFill>
            </a:endParaRPr>
          </a:p>
          <a:p>
            <a:pPr marL="285750" indent="-285750">
              <a:buFont typeface="Arial" panose="020B0604020202020204" pitchFamily="34" charset="0"/>
              <a:buChar char="•"/>
            </a:pPr>
            <a:endParaRPr lang="ka-GE" sz="1700" b="1" dirty="0">
              <a:solidFill>
                <a:srgbClr val="003366"/>
              </a:solidFill>
            </a:endParaRPr>
          </a:p>
          <a:p>
            <a:endParaRPr lang="ka-GE" sz="1700" b="1" dirty="0">
              <a:solidFill>
                <a:srgbClr val="002060"/>
              </a:solidFill>
            </a:endParaRPr>
          </a:p>
        </p:txBody>
      </p:sp>
      <p:pic>
        <p:nvPicPr>
          <p:cNvPr id="9" name="Picture 8"/>
          <p:cNvPicPr/>
          <p:nvPr/>
        </p:nvPicPr>
        <p:blipFill>
          <a:blip r:embed="rId3"/>
          <a:srcRect/>
          <a:stretch>
            <a:fillRect/>
          </a:stretch>
        </p:blipFill>
        <p:spPr bwMode="auto">
          <a:xfrm>
            <a:off x="6967885" y="2140181"/>
            <a:ext cx="1974503" cy="2414454"/>
          </a:xfrm>
          <a:prstGeom prst="rect">
            <a:avLst/>
          </a:prstGeom>
          <a:solidFill>
            <a:schemeClr val="accent3">
              <a:lumMod val="85000"/>
            </a:schemeClr>
          </a:solidFill>
          <a:ln w="38100">
            <a:solidFill>
              <a:srgbClr val="0070C0"/>
            </a:solidFill>
          </a:ln>
          <a:extLst/>
        </p:spPr>
      </p:pic>
      <p:sp>
        <p:nvSpPr>
          <p:cNvPr id="10"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1"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2"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3" name="Picture 12"/>
          <p:cNvPicPr>
            <a:picLocks noChangeAspect="1"/>
          </p:cNvPicPr>
          <p:nvPr/>
        </p:nvPicPr>
        <p:blipFill>
          <a:blip r:embed="rId4"/>
          <a:stretch>
            <a:fillRect/>
          </a:stretch>
        </p:blipFill>
        <p:spPr>
          <a:xfrm>
            <a:off x="55013" y="6218816"/>
            <a:ext cx="772571" cy="594560"/>
          </a:xfrm>
          <a:prstGeom prst="rect">
            <a:avLst/>
          </a:prstGeom>
        </p:spPr>
      </p:pic>
      <p:sp>
        <p:nvSpPr>
          <p:cNvPr id="14"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5"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7"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200300501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4" name="Rectangle 2"/>
          <p:cNvSpPr>
            <a:spLocks noChangeArrowheads="1"/>
          </p:cNvSpPr>
          <p:nvPr/>
        </p:nvSpPr>
        <p:spPr bwMode="auto">
          <a:xfrm>
            <a:off x="0" y="113611"/>
            <a:ext cx="9144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tabLst>
                <a:tab pos="228600" algn="l"/>
              </a:tabLst>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tabLst>
                <a:tab pos="228600" algn="l"/>
              </a:tabLst>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tabLst>
                <a:tab pos="228600" algn="l"/>
              </a:tabLst>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2800" b="1" dirty="0">
                <a:solidFill>
                  <a:srgbClr val="A50021"/>
                </a:solidFill>
              </a:rPr>
              <a:t>რიჩარდ ლუგარის საზოგადოებრივი ჯანდაცვის კვლევითი ცენტრი </a:t>
            </a:r>
            <a:r>
              <a:rPr lang="ka-GE" altLang="en-US" sz="2800" b="1" dirty="0" smtClean="0">
                <a:solidFill>
                  <a:srgbClr val="A50021"/>
                </a:solidFill>
              </a:rPr>
              <a:t> </a:t>
            </a:r>
            <a:endParaRPr lang="ka-GE" altLang="en-US" sz="2800" b="1" dirty="0">
              <a:solidFill>
                <a:srgbClr val="00B0F0"/>
              </a:solidFill>
            </a:endParaRPr>
          </a:p>
        </p:txBody>
      </p:sp>
      <p:sp>
        <p:nvSpPr>
          <p:cNvPr id="27656" name="Rectangle 1"/>
          <p:cNvSpPr>
            <a:spLocks noChangeArrowheads="1"/>
          </p:cNvSpPr>
          <p:nvPr/>
        </p:nvSpPr>
        <p:spPr bwMode="auto">
          <a:xfrm>
            <a:off x="381869" y="1235560"/>
            <a:ext cx="8762131" cy="497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Aft>
                <a:spcPts val="0"/>
              </a:spcAft>
            </a:pPr>
            <a:r>
              <a:rPr lang="ka-GE" b="1" dirty="0" smtClean="0">
                <a:solidFill>
                  <a:srgbClr val="C00000"/>
                </a:solidFill>
              </a:rPr>
              <a:t>პირველად </a:t>
            </a:r>
            <a:r>
              <a:rPr lang="ka-GE" b="1" dirty="0">
                <a:solidFill>
                  <a:srgbClr val="C00000"/>
                </a:solidFill>
              </a:rPr>
              <a:t>საქართველოში:	</a:t>
            </a:r>
            <a:endParaRPr lang="ka-GE" b="1" dirty="0" smtClean="0">
              <a:solidFill>
                <a:srgbClr val="C00000"/>
              </a:solidFill>
            </a:endParaRPr>
          </a:p>
          <a:p>
            <a:pPr>
              <a:spcAft>
                <a:spcPts val="0"/>
              </a:spcAft>
            </a:pPr>
            <a:r>
              <a:rPr lang="ka-GE" sz="1600" b="1" dirty="0" smtClean="0">
                <a:solidFill>
                  <a:srgbClr val="003366"/>
                </a:solidFill>
              </a:rPr>
              <a:t> </a:t>
            </a:r>
            <a:endParaRPr lang="ka-GE" sz="1600" b="1" dirty="0">
              <a:solidFill>
                <a:srgbClr val="003366"/>
              </a:solidFill>
            </a:endParaRPr>
          </a:p>
          <a:p>
            <a:pPr marL="285750" indent="-285750">
              <a:spcAft>
                <a:spcPts val="0"/>
              </a:spcAft>
              <a:buFont typeface="Arial" panose="020B0604020202020204" pitchFamily="34" charset="0"/>
              <a:buChar char="•"/>
            </a:pPr>
            <a:r>
              <a:rPr lang="ka-GE" sz="1600" b="1" dirty="0" smtClean="0">
                <a:solidFill>
                  <a:srgbClr val="003366"/>
                </a:solidFill>
              </a:rPr>
              <a:t>დადასტურებულია </a:t>
            </a:r>
            <a:r>
              <a:rPr lang="ka-GE" sz="1600" b="1" dirty="0">
                <a:solidFill>
                  <a:srgbClr val="003366"/>
                </a:solidFill>
              </a:rPr>
              <a:t>ძროხის ყვავილის პირველი შემთხვევა სამეგრელოში </a:t>
            </a:r>
            <a:endParaRPr lang="ka-GE" sz="1600" b="1" dirty="0" smtClean="0">
              <a:solidFill>
                <a:srgbClr val="003366"/>
              </a:solidFill>
            </a:endParaRPr>
          </a:p>
          <a:p>
            <a:pPr marL="285750" indent="-285750">
              <a:spcAft>
                <a:spcPts val="0"/>
              </a:spcAft>
              <a:buFont typeface="Arial" panose="020B0604020202020204" pitchFamily="34" charset="0"/>
              <a:buChar char="•"/>
            </a:pPr>
            <a:endParaRPr lang="ka-GE" sz="1600" b="1" dirty="0">
              <a:solidFill>
                <a:srgbClr val="003366"/>
              </a:solidFill>
            </a:endParaRPr>
          </a:p>
          <a:p>
            <a:pPr marL="285750" indent="-285750">
              <a:spcAft>
                <a:spcPts val="0"/>
              </a:spcAft>
              <a:buFont typeface="Arial" panose="020B0604020202020204" pitchFamily="34" charset="0"/>
              <a:buChar char="•"/>
            </a:pPr>
            <a:r>
              <a:rPr lang="ka-GE" sz="1600" b="1" dirty="0" smtClean="0">
                <a:solidFill>
                  <a:srgbClr val="003366"/>
                </a:solidFill>
              </a:rPr>
              <a:t>ჯილეხზე </a:t>
            </a:r>
            <a:r>
              <a:rPr lang="ka-GE" sz="1600" b="1" dirty="0">
                <a:solidFill>
                  <a:srgbClr val="003366"/>
                </a:solidFill>
              </a:rPr>
              <a:t>საეჭვო, მაგრამ დაუდასტურებელი ნიმუშების 41% აღმოჩნდა </a:t>
            </a:r>
            <a:r>
              <a:rPr lang="en-US" sz="1600" b="1" dirty="0" err="1">
                <a:solidFill>
                  <a:srgbClr val="003366"/>
                </a:solidFill>
              </a:rPr>
              <a:t>Parapox</a:t>
            </a:r>
            <a:r>
              <a:rPr lang="en-US" sz="1600" b="1" dirty="0">
                <a:solidFill>
                  <a:srgbClr val="003366"/>
                </a:solidFill>
              </a:rPr>
              <a:t> </a:t>
            </a:r>
            <a:r>
              <a:rPr lang="ka-GE" sz="1600" b="1" dirty="0">
                <a:solidFill>
                  <a:srgbClr val="003366"/>
                </a:solidFill>
              </a:rPr>
              <a:t>ვირუსით გამოწვეული </a:t>
            </a:r>
            <a:r>
              <a:rPr lang="ka-GE" sz="1600" b="1" dirty="0" smtClean="0">
                <a:solidFill>
                  <a:srgbClr val="003366"/>
                </a:solidFill>
              </a:rPr>
              <a:t>ინფექცია</a:t>
            </a:r>
          </a:p>
          <a:p>
            <a:pPr marL="285750" indent="-285750">
              <a:spcAft>
                <a:spcPts val="0"/>
              </a:spcAft>
              <a:buFont typeface="Arial" panose="020B0604020202020204" pitchFamily="34" charset="0"/>
              <a:buChar char="•"/>
            </a:pPr>
            <a:endParaRPr lang="ka-GE" sz="1600" b="1" dirty="0">
              <a:solidFill>
                <a:srgbClr val="003366"/>
              </a:solidFill>
            </a:endParaRPr>
          </a:p>
          <a:p>
            <a:pPr marL="285750" indent="-285750">
              <a:spcAft>
                <a:spcPts val="0"/>
              </a:spcAft>
              <a:buFont typeface="Arial" panose="020B0604020202020204" pitchFamily="34" charset="0"/>
              <a:buChar char="•"/>
            </a:pPr>
            <a:r>
              <a:rPr lang="ka-GE" sz="1600" b="1" dirty="0" smtClean="0">
                <a:solidFill>
                  <a:srgbClr val="003366"/>
                </a:solidFill>
              </a:rPr>
              <a:t>ამრ-ზე </a:t>
            </a:r>
            <a:r>
              <a:rPr lang="ka-GE" sz="1600" b="1" dirty="0">
                <a:solidFill>
                  <a:srgbClr val="003366"/>
                </a:solidFill>
              </a:rPr>
              <a:t>ინფორმაცია დამუშავდა და გამოქვეყნდა </a:t>
            </a:r>
            <a:r>
              <a:rPr lang="en-US" sz="1600" b="1" dirty="0">
                <a:solidFill>
                  <a:srgbClr val="003366"/>
                </a:solidFill>
              </a:rPr>
              <a:t>CAESAR  </a:t>
            </a:r>
            <a:r>
              <a:rPr lang="ka-GE" sz="1600" b="1" dirty="0">
                <a:solidFill>
                  <a:srgbClr val="003366"/>
                </a:solidFill>
              </a:rPr>
              <a:t>წლის </a:t>
            </a:r>
            <a:r>
              <a:rPr lang="ka-GE" sz="1600" b="1" dirty="0" smtClean="0">
                <a:solidFill>
                  <a:srgbClr val="003366"/>
                </a:solidFill>
              </a:rPr>
              <a:t>ანგარიშში</a:t>
            </a:r>
          </a:p>
          <a:p>
            <a:pPr marL="285750" indent="-285750">
              <a:spcAft>
                <a:spcPts val="0"/>
              </a:spcAft>
              <a:buFont typeface="Arial" panose="020B0604020202020204" pitchFamily="34" charset="0"/>
              <a:buChar char="•"/>
            </a:pPr>
            <a:endParaRPr lang="ka-GE" sz="1600" b="1" dirty="0">
              <a:solidFill>
                <a:srgbClr val="003366"/>
              </a:solidFill>
            </a:endParaRPr>
          </a:p>
          <a:p>
            <a:pPr marL="285750" indent="-285750">
              <a:spcAft>
                <a:spcPts val="0"/>
              </a:spcAft>
              <a:buFont typeface="Arial" panose="020B0604020202020204" pitchFamily="34" charset="0"/>
              <a:buChar char="•"/>
            </a:pPr>
            <a:r>
              <a:rPr lang="ka-GE" sz="1600" b="1" dirty="0" smtClean="0">
                <a:solidFill>
                  <a:srgbClr val="003366"/>
                </a:solidFill>
              </a:rPr>
              <a:t>გამოვლინდა </a:t>
            </a:r>
            <a:r>
              <a:rPr lang="ka-GE" sz="1600" b="1" dirty="0">
                <a:solidFill>
                  <a:srgbClr val="003366"/>
                </a:solidFill>
              </a:rPr>
              <a:t>მაღალი რეზისტენტობა გრამ-უარყოფით მიკრობებში (</a:t>
            </a:r>
            <a:r>
              <a:rPr lang="en-US" sz="1600" b="1" dirty="0">
                <a:solidFill>
                  <a:srgbClr val="003366"/>
                </a:solidFill>
              </a:rPr>
              <a:t>ESBL</a:t>
            </a:r>
            <a:r>
              <a:rPr lang="en-US" sz="1600" b="1" dirty="0" smtClean="0">
                <a:solidFill>
                  <a:srgbClr val="003366"/>
                </a:solidFill>
              </a:rPr>
              <a:t>)</a:t>
            </a:r>
            <a:endParaRPr lang="ka-GE" sz="1600" b="1" dirty="0" smtClean="0">
              <a:solidFill>
                <a:srgbClr val="003366"/>
              </a:solidFill>
            </a:endParaRPr>
          </a:p>
          <a:p>
            <a:pPr marL="285750" indent="-285750">
              <a:spcAft>
                <a:spcPts val="0"/>
              </a:spcAft>
              <a:buFont typeface="Arial" panose="020B0604020202020204" pitchFamily="34" charset="0"/>
              <a:buChar char="•"/>
            </a:pPr>
            <a:endParaRPr lang="en-US" sz="1600" b="1" dirty="0">
              <a:solidFill>
                <a:srgbClr val="003366"/>
              </a:solidFill>
            </a:endParaRPr>
          </a:p>
          <a:p>
            <a:pPr marL="285750" indent="-285750">
              <a:spcAft>
                <a:spcPts val="0"/>
              </a:spcAft>
              <a:buFont typeface="Arial" panose="020B0604020202020204" pitchFamily="34" charset="0"/>
              <a:buChar char="•"/>
            </a:pPr>
            <a:r>
              <a:rPr lang="ka-GE" sz="1600" b="1" dirty="0" smtClean="0">
                <a:solidFill>
                  <a:srgbClr val="003366"/>
                </a:solidFill>
              </a:rPr>
              <a:t>პირველად </a:t>
            </a:r>
            <a:r>
              <a:rPr lang="ka-GE" sz="1600" b="1" dirty="0">
                <a:solidFill>
                  <a:srgbClr val="003366"/>
                </a:solidFill>
              </a:rPr>
              <a:t>დაინერგა </a:t>
            </a:r>
            <a:r>
              <a:rPr lang="ka-GE" sz="1600" b="1" dirty="0" err="1">
                <a:solidFill>
                  <a:srgbClr val="003366"/>
                </a:solidFill>
              </a:rPr>
              <a:t>კარბაპენემების</a:t>
            </a:r>
            <a:r>
              <a:rPr lang="ka-GE" sz="1600" b="1" dirty="0">
                <a:solidFill>
                  <a:srgbClr val="003366"/>
                </a:solidFill>
              </a:rPr>
              <a:t> მონიტორინგი ბაქტერიულ </a:t>
            </a:r>
            <a:r>
              <a:rPr lang="ka-GE" sz="1600" b="1" dirty="0" err="1" smtClean="0">
                <a:solidFill>
                  <a:srgbClr val="003366"/>
                </a:solidFill>
              </a:rPr>
              <a:t>იზოლატებზე</a:t>
            </a:r>
            <a:endParaRPr lang="ka-GE" sz="1600" b="1" dirty="0" smtClean="0">
              <a:solidFill>
                <a:srgbClr val="003366"/>
              </a:solidFill>
            </a:endParaRPr>
          </a:p>
          <a:p>
            <a:pPr marL="285750" indent="-285750">
              <a:spcAft>
                <a:spcPts val="0"/>
              </a:spcAft>
              <a:buFont typeface="Arial" panose="020B0604020202020204" pitchFamily="34" charset="0"/>
              <a:buChar char="•"/>
            </a:pPr>
            <a:endParaRPr lang="ka-GE" sz="1600" b="1" dirty="0">
              <a:solidFill>
                <a:srgbClr val="003366"/>
              </a:solidFill>
            </a:endParaRPr>
          </a:p>
          <a:p>
            <a:pPr marL="285750" indent="-285750">
              <a:spcAft>
                <a:spcPts val="0"/>
              </a:spcAft>
              <a:buFont typeface="Arial" panose="020B0604020202020204" pitchFamily="34" charset="0"/>
              <a:buChar char="•"/>
            </a:pPr>
            <a:r>
              <a:rPr lang="ka-GE" sz="1600" b="1" dirty="0" smtClean="0">
                <a:solidFill>
                  <a:srgbClr val="003366"/>
                </a:solidFill>
              </a:rPr>
              <a:t>შესწავლილია </a:t>
            </a:r>
            <a:r>
              <a:rPr lang="ka-GE" sz="1600" b="1" dirty="0">
                <a:solidFill>
                  <a:srgbClr val="003366"/>
                </a:solidFill>
              </a:rPr>
              <a:t>რეზისტენტობის მექანიზმი და გამოვლინდა </a:t>
            </a:r>
            <a:r>
              <a:rPr lang="en-US" sz="1600" b="1" dirty="0">
                <a:solidFill>
                  <a:srgbClr val="003366"/>
                </a:solidFill>
              </a:rPr>
              <a:t>Neisseria </a:t>
            </a:r>
            <a:r>
              <a:rPr lang="en-US" sz="1600" b="1" dirty="0" err="1">
                <a:solidFill>
                  <a:srgbClr val="003366"/>
                </a:solidFill>
              </a:rPr>
              <a:t>gonorhoaea</a:t>
            </a:r>
            <a:r>
              <a:rPr lang="en-US" sz="1600" b="1" dirty="0">
                <a:solidFill>
                  <a:srgbClr val="003366"/>
                </a:solidFill>
              </a:rPr>
              <a:t>-</a:t>
            </a:r>
            <a:r>
              <a:rPr lang="ka-GE" sz="1600" b="1" dirty="0">
                <a:solidFill>
                  <a:srgbClr val="003366"/>
                </a:solidFill>
              </a:rPr>
              <a:t>ს რეზისტენტული  შტამები (</a:t>
            </a:r>
            <a:r>
              <a:rPr lang="ka-GE" sz="1600" b="1" dirty="0" err="1">
                <a:solidFill>
                  <a:srgbClr val="003366"/>
                </a:solidFill>
              </a:rPr>
              <a:t>მულტირეზისტენტული</a:t>
            </a:r>
            <a:r>
              <a:rPr lang="ka-GE" sz="1600" b="1" dirty="0">
                <a:solidFill>
                  <a:srgbClr val="003366"/>
                </a:solidFill>
              </a:rPr>
              <a:t>, </a:t>
            </a:r>
            <a:r>
              <a:rPr lang="ka-GE" sz="1600" b="1" dirty="0" err="1">
                <a:solidFill>
                  <a:srgbClr val="003366"/>
                </a:solidFill>
              </a:rPr>
              <a:t>ფტორქილონოლები</a:t>
            </a:r>
            <a:r>
              <a:rPr lang="ka-GE" sz="1600" b="1" dirty="0" smtClean="0">
                <a:solidFill>
                  <a:srgbClr val="003366"/>
                </a:solidFill>
              </a:rPr>
              <a:t>)</a:t>
            </a:r>
          </a:p>
          <a:p>
            <a:pPr marL="285750" indent="-285750">
              <a:spcAft>
                <a:spcPts val="0"/>
              </a:spcAft>
              <a:buFont typeface="Arial" panose="020B0604020202020204" pitchFamily="34" charset="0"/>
              <a:buChar char="•"/>
            </a:pPr>
            <a:endParaRPr lang="ka-GE" sz="1600" b="1" dirty="0">
              <a:solidFill>
                <a:srgbClr val="003366"/>
              </a:solidFill>
            </a:endParaRPr>
          </a:p>
          <a:p>
            <a:pPr marL="285750" indent="-285750">
              <a:spcAft>
                <a:spcPts val="0"/>
              </a:spcAft>
              <a:buFont typeface="Arial" panose="020B0604020202020204" pitchFamily="34" charset="0"/>
              <a:buChar char="•"/>
            </a:pPr>
            <a:r>
              <a:rPr lang="ka-GE" sz="1600" b="1" dirty="0" smtClean="0">
                <a:solidFill>
                  <a:srgbClr val="003366"/>
                </a:solidFill>
              </a:rPr>
              <a:t>ვირუსული </a:t>
            </a:r>
            <a:r>
              <a:rPr lang="ka-GE" sz="1600" b="1" dirty="0" err="1">
                <a:solidFill>
                  <a:srgbClr val="003366"/>
                </a:solidFill>
              </a:rPr>
              <a:t>პნევმონიების</a:t>
            </a:r>
            <a:r>
              <a:rPr lang="ka-GE" sz="1600" b="1" dirty="0">
                <a:solidFill>
                  <a:srgbClr val="003366"/>
                </a:solidFill>
              </a:rPr>
              <a:t> დიაგნოზის შემთხვევები, კვლევის თანამედროვე ბაქტერიული/მოლეკულური მეთოდით აღმოჩნდა ბაქტერიული ეტიოლოგიის და დადებით იყო </a:t>
            </a:r>
            <a:r>
              <a:rPr lang="en-US" sz="1600" b="1" dirty="0">
                <a:solidFill>
                  <a:srgbClr val="003366"/>
                </a:solidFill>
              </a:rPr>
              <a:t>Streptococcus pneumonia-</a:t>
            </a:r>
            <a:r>
              <a:rPr lang="ka-GE" sz="1600" b="1" dirty="0" smtClean="0">
                <a:solidFill>
                  <a:srgbClr val="003366"/>
                </a:solidFill>
              </a:rPr>
              <a:t>ზე</a:t>
            </a:r>
          </a:p>
          <a:p>
            <a:pPr marL="285750" indent="-285750">
              <a:spcAft>
                <a:spcPts val="0"/>
              </a:spcAft>
              <a:buFont typeface="Arial" panose="020B0604020202020204" pitchFamily="34" charset="0"/>
              <a:buChar char="•"/>
            </a:pPr>
            <a:endParaRPr lang="ka-GE" sz="1300" b="1" dirty="0">
              <a:solidFill>
                <a:srgbClr val="003366"/>
              </a:solidFill>
            </a:endParaRPr>
          </a:p>
        </p:txBody>
      </p:sp>
      <p:sp>
        <p:nvSpPr>
          <p:cNvPr id="8"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9"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0"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1" name="Picture 10"/>
          <p:cNvPicPr>
            <a:picLocks noChangeAspect="1"/>
          </p:cNvPicPr>
          <p:nvPr/>
        </p:nvPicPr>
        <p:blipFill>
          <a:blip r:embed="rId3"/>
          <a:stretch>
            <a:fillRect/>
          </a:stretch>
        </p:blipFill>
        <p:spPr>
          <a:xfrm>
            <a:off x="55013" y="6218816"/>
            <a:ext cx="772571" cy="594560"/>
          </a:xfrm>
          <a:prstGeom prst="rect">
            <a:avLst/>
          </a:prstGeom>
        </p:spPr>
      </p:pic>
      <p:sp>
        <p:nvSpPr>
          <p:cNvPr id="12"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5"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346766406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4" name="Rectangle 2"/>
          <p:cNvSpPr>
            <a:spLocks noChangeArrowheads="1"/>
          </p:cNvSpPr>
          <p:nvPr/>
        </p:nvSpPr>
        <p:spPr bwMode="auto">
          <a:xfrm>
            <a:off x="0" y="113611"/>
            <a:ext cx="9144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tabLst>
                <a:tab pos="228600" algn="l"/>
              </a:tabLst>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tabLst>
                <a:tab pos="228600" algn="l"/>
              </a:tabLst>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tabLst>
                <a:tab pos="228600" algn="l"/>
              </a:tabLst>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2800" b="1" dirty="0">
                <a:solidFill>
                  <a:srgbClr val="A50021"/>
                </a:solidFill>
              </a:rPr>
              <a:t>რიჩარდ ლუგარის საზოგადოებრივი ჯანდაცვის კვლევითი ცენტრი </a:t>
            </a:r>
            <a:r>
              <a:rPr lang="ka-GE" altLang="en-US" sz="2800" b="1" dirty="0" smtClean="0">
                <a:solidFill>
                  <a:srgbClr val="A50021"/>
                </a:solidFill>
              </a:rPr>
              <a:t> </a:t>
            </a:r>
            <a:endParaRPr lang="ka-GE" altLang="en-US" sz="2800" b="1" dirty="0">
              <a:solidFill>
                <a:srgbClr val="00B0F0"/>
              </a:solidFill>
            </a:endParaRPr>
          </a:p>
        </p:txBody>
      </p:sp>
      <p:sp>
        <p:nvSpPr>
          <p:cNvPr id="27656" name="Rectangle 1"/>
          <p:cNvSpPr>
            <a:spLocks noChangeArrowheads="1"/>
          </p:cNvSpPr>
          <p:nvPr/>
        </p:nvSpPr>
        <p:spPr bwMode="auto">
          <a:xfrm>
            <a:off x="520676" y="1051253"/>
            <a:ext cx="8474099"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Aft>
                <a:spcPts val="0"/>
              </a:spcAft>
            </a:pPr>
            <a:r>
              <a:rPr lang="ka-GE" b="1" dirty="0" smtClean="0">
                <a:solidFill>
                  <a:srgbClr val="C00000"/>
                </a:solidFill>
              </a:rPr>
              <a:t>პირველად </a:t>
            </a:r>
            <a:r>
              <a:rPr lang="ka-GE" b="1" dirty="0">
                <a:solidFill>
                  <a:srgbClr val="C00000"/>
                </a:solidFill>
              </a:rPr>
              <a:t>საქართველოში:	</a:t>
            </a:r>
            <a:endParaRPr lang="ka-GE" b="1" dirty="0" smtClean="0">
              <a:solidFill>
                <a:srgbClr val="C00000"/>
              </a:solidFill>
            </a:endParaRPr>
          </a:p>
          <a:p>
            <a:pPr marL="285750" indent="-285750">
              <a:spcAft>
                <a:spcPts val="0"/>
              </a:spcAft>
              <a:buFont typeface="Arial" panose="020B0604020202020204" pitchFamily="34" charset="0"/>
              <a:buChar char="•"/>
            </a:pPr>
            <a:endParaRPr lang="ka-GE" sz="1300" b="1" dirty="0">
              <a:solidFill>
                <a:srgbClr val="003366"/>
              </a:solidFill>
            </a:endParaRPr>
          </a:p>
          <a:p>
            <a:pPr marL="285750" indent="-285750">
              <a:spcAft>
                <a:spcPts val="0"/>
              </a:spcAft>
              <a:buFont typeface="Arial" panose="020B0604020202020204" pitchFamily="34" charset="0"/>
              <a:buChar char="•"/>
            </a:pPr>
            <a:r>
              <a:rPr lang="ka-GE" sz="1500" b="1" dirty="0" smtClean="0">
                <a:solidFill>
                  <a:srgbClr val="003366"/>
                </a:solidFill>
              </a:rPr>
              <a:t>გამოვლინდა </a:t>
            </a:r>
            <a:r>
              <a:rPr lang="ka-GE" sz="1500" b="1" dirty="0">
                <a:solidFill>
                  <a:srgbClr val="003366"/>
                </a:solidFill>
              </a:rPr>
              <a:t>ჯილეხის </a:t>
            </a:r>
            <a:r>
              <a:rPr lang="ka-GE" sz="1500" b="1" dirty="0" err="1">
                <a:solidFill>
                  <a:srgbClr val="003366"/>
                </a:solidFill>
              </a:rPr>
              <a:t>ნიადაგური</a:t>
            </a:r>
            <a:r>
              <a:rPr lang="ka-GE" sz="1500" b="1" dirty="0">
                <a:solidFill>
                  <a:srgbClr val="003366"/>
                </a:solidFill>
              </a:rPr>
              <a:t> აქტიური კერების მომატება 15%-მდე (10% ისტორიულად). შესაბამისად გაიზარდა დაავადების რისკი, როგორც ცხოველებში, ასევე </a:t>
            </a:r>
            <a:r>
              <a:rPr lang="ka-GE" sz="1500" b="1" dirty="0" smtClean="0">
                <a:solidFill>
                  <a:srgbClr val="003366"/>
                </a:solidFill>
              </a:rPr>
              <a:t>ადამიანებში</a:t>
            </a:r>
          </a:p>
          <a:p>
            <a:pPr marL="285750" indent="-285750">
              <a:spcAft>
                <a:spcPts val="0"/>
              </a:spcAft>
              <a:buFont typeface="Arial" panose="020B0604020202020204" pitchFamily="34" charset="0"/>
              <a:buChar char="•"/>
            </a:pPr>
            <a:endParaRPr lang="ka-GE" sz="1500" b="1" dirty="0">
              <a:solidFill>
                <a:srgbClr val="003366"/>
              </a:solidFill>
            </a:endParaRPr>
          </a:p>
          <a:p>
            <a:pPr marL="285750" indent="-285750">
              <a:spcAft>
                <a:spcPts val="0"/>
              </a:spcAft>
              <a:buFont typeface="Arial" panose="020B0604020202020204" pitchFamily="34" charset="0"/>
              <a:buChar char="•"/>
            </a:pPr>
            <a:r>
              <a:rPr lang="ka-GE" sz="1500" b="1" dirty="0" smtClean="0">
                <a:solidFill>
                  <a:srgbClr val="003366"/>
                </a:solidFill>
              </a:rPr>
              <a:t>გამოვლინდა </a:t>
            </a:r>
            <a:r>
              <a:rPr lang="ka-GE" sz="1500" b="1" dirty="0">
                <a:solidFill>
                  <a:srgbClr val="003366"/>
                </a:solidFill>
              </a:rPr>
              <a:t>ტულარემიის ახალი კერა ქვემო ქართლის </a:t>
            </a:r>
            <a:r>
              <a:rPr lang="ka-GE" sz="1500" b="1" dirty="0" smtClean="0">
                <a:solidFill>
                  <a:srgbClr val="003366"/>
                </a:solidFill>
              </a:rPr>
              <a:t>რეგიონში</a:t>
            </a:r>
          </a:p>
          <a:p>
            <a:pPr marL="285750" indent="-285750">
              <a:spcAft>
                <a:spcPts val="0"/>
              </a:spcAft>
              <a:buFont typeface="Arial" panose="020B0604020202020204" pitchFamily="34" charset="0"/>
              <a:buChar char="•"/>
            </a:pPr>
            <a:endParaRPr lang="ka-GE" sz="1500" b="1" dirty="0">
              <a:solidFill>
                <a:srgbClr val="003366"/>
              </a:solidFill>
            </a:endParaRPr>
          </a:p>
          <a:p>
            <a:pPr marL="285750" indent="-285750">
              <a:spcAft>
                <a:spcPts val="0"/>
              </a:spcAft>
              <a:buFont typeface="Arial" panose="020B0604020202020204" pitchFamily="34" charset="0"/>
              <a:buChar char="•"/>
            </a:pPr>
            <a:r>
              <a:rPr lang="ka-GE" sz="1500" b="1" dirty="0" smtClean="0">
                <a:solidFill>
                  <a:srgbClr val="003366"/>
                </a:solidFill>
              </a:rPr>
              <a:t>პირველად </a:t>
            </a:r>
            <a:r>
              <a:rPr lang="ka-GE" sz="1500" b="1" dirty="0">
                <a:solidFill>
                  <a:srgbClr val="003366"/>
                </a:solidFill>
              </a:rPr>
              <a:t>საქართველოში </a:t>
            </a:r>
            <a:r>
              <a:rPr lang="ka-GE" sz="1500" b="1" dirty="0" err="1">
                <a:solidFill>
                  <a:srgbClr val="003366"/>
                </a:solidFill>
              </a:rPr>
              <a:t>იზოლირდა</a:t>
            </a:r>
            <a:r>
              <a:rPr lang="ka-GE" sz="1500" b="1" dirty="0">
                <a:solidFill>
                  <a:srgbClr val="003366"/>
                </a:solidFill>
              </a:rPr>
              <a:t> </a:t>
            </a:r>
            <a:r>
              <a:rPr lang="en-US" sz="1500" b="1" dirty="0">
                <a:solidFill>
                  <a:srgbClr val="003366"/>
                </a:solidFill>
              </a:rPr>
              <a:t>Cl. </a:t>
            </a:r>
            <a:r>
              <a:rPr lang="en-US" sz="1500" b="1" dirty="0" err="1">
                <a:solidFill>
                  <a:srgbClr val="003366"/>
                </a:solidFill>
              </a:rPr>
              <a:t>dificille</a:t>
            </a:r>
            <a:r>
              <a:rPr lang="en-US" sz="1500" b="1" dirty="0">
                <a:solidFill>
                  <a:srgbClr val="003366"/>
                </a:solidFill>
              </a:rPr>
              <a:t> </a:t>
            </a:r>
            <a:r>
              <a:rPr lang="ka-GE" sz="1500" b="1" dirty="0">
                <a:solidFill>
                  <a:srgbClr val="003366"/>
                </a:solidFill>
              </a:rPr>
              <a:t>კლინიკური </a:t>
            </a:r>
            <a:r>
              <a:rPr lang="ka-GE" sz="1500" b="1" dirty="0" smtClean="0">
                <a:solidFill>
                  <a:srgbClr val="003366"/>
                </a:solidFill>
              </a:rPr>
              <a:t>ნიმუშიდან</a:t>
            </a:r>
          </a:p>
          <a:p>
            <a:pPr marL="285750" indent="-285750">
              <a:spcAft>
                <a:spcPts val="0"/>
              </a:spcAft>
              <a:buFont typeface="Arial" panose="020B0604020202020204" pitchFamily="34" charset="0"/>
              <a:buChar char="•"/>
            </a:pPr>
            <a:endParaRPr lang="ka-GE" sz="1500" b="1" dirty="0">
              <a:solidFill>
                <a:srgbClr val="003366"/>
              </a:solidFill>
            </a:endParaRPr>
          </a:p>
          <a:p>
            <a:pPr marL="285750" indent="-285750">
              <a:spcAft>
                <a:spcPts val="0"/>
              </a:spcAft>
              <a:buFont typeface="Arial" panose="020B0604020202020204" pitchFamily="34" charset="0"/>
              <a:buChar char="•"/>
            </a:pPr>
            <a:r>
              <a:rPr lang="ka-GE" sz="1500" b="1" dirty="0" smtClean="0">
                <a:solidFill>
                  <a:srgbClr val="003366"/>
                </a:solidFill>
              </a:rPr>
              <a:t>დადგინდა </a:t>
            </a:r>
            <a:r>
              <a:rPr lang="ka-GE" sz="1500" b="1" dirty="0">
                <a:solidFill>
                  <a:srgbClr val="003366"/>
                </a:solidFill>
              </a:rPr>
              <a:t>ქვეყანაში გავრცელებული ლეპტოსპიროზის </a:t>
            </a:r>
            <a:r>
              <a:rPr lang="ka-GE" sz="1500" b="1" dirty="0" smtClean="0">
                <a:solidFill>
                  <a:srgbClr val="003366"/>
                </a:solidFill>
              </a:rPr>
              <a:t>სახეობები</a:t>
            </a:r>
          </a:p>
          <a:p>
            <a:pPr marL="285750" indent="-285750">
              <a:spcAft>
                <a:spcPts val="0"/>
              </a:spcAft>
              <a:buFont typeface="Arial" panose="020B0604020202020204" pitchFamily="34" charset="0"/>
              <a:buChar char="•"/>
            </a:pPr>
            <a:endParaRPr lang="ka-GE" sz="1500" b="1" dirty="0">
              <a:solidFill>
                <a:srgbClr val="003366"/>
              </a:solidFill>
            </a:endParaRPr>
          </a:p>
          <a:p>
            <a:pPr marL="285750" indent="-285750">
              <a:spcAft>
                <a:spcPts val="0"/>
              </a:spcAft>
              <a:buFont typeface="Arial" panose="020B0604020202020204" pitchFamily="34" charset="0"/>
              <a:buChar char="•"/>
            </a:pPr>
            <a:r>
              <a:rPr lang="ka-GE" sz="1500" b="1" dirty="0">
                <a:solidFill>
                  <a:srgbClr val="003366"/>
                </a:solidFill>
              </a:rPr>
              <a:t>დადგინდა </a:t>
            </a:r>
            <a:r>
              <a:rPr lang="en-US" sz="1500" b="1" dirty="0" smtClean="0">
                <a:solidFill>
                  <a:srgbClr val="003366"/>
                </a:solidFill>
              </a:rPr>
              <a:t>Escherichia </a:t>
            </a:r>
            <a:r>
              <a:rPr lang="en-US" sz="1500" b="1" dirty="0">
                <a:solidFill>
                  <a:srgbClr val="003366"/>
                </a:solidFill>
              </a:rPr>
              <a:t>coli (STEC) </a:t>
            </a:r>
            <a:r>
              <a:rPr lang="ka-GE" sz="1500" b="1" dirty="0">
                <a:solidFill>
                  <a:srgbClr val="003366"/>
                </a:solidFill>
              </a:rPr>
              <a:t>ტოქსიურობის </a:t>
            </a:r>
            <a:r>
              <a:rPr lang="ka-GE" sz="1500" b="1" dirty="0" smtClean="0">
                <a:solidFill>
                  <a:srgbClr val="003366"/>
                </a:solidFill>
              </a:rPr>
              <a:t>მარკერები </a:t>
            </a:r>
            <a:r>
              <a:rPr lang="ka-GE" sz="1500" b="1" dirty="0">
                <a:solidFill>
                  <a:srgbClr val="003366"/>
                </a:solidFill>
              </a:rPr>
              <a:t>(</a:t>
            </a:r>
            <a:r>
              <a:rPr lang="en-US" sz="1500" b="1" dirty="0" smtClean="0">
                <a:solidFill>
                  <a:srgbClr val="003366"/>
                </a:solidFill>
              </a:rPr>
              <a:t>stx1/stx2/</a:t>
            </a:r>
            <a:r>
              <a:rPr lang="en-US" sz="1500" b="1" dirty="0" err="1" smtClean="0">
                <a:solidFill>
                  <a:srgbClr val="003366"/>
                </a:solidFill>
              </a:rPr>
              <a:t>eae</a:t>
            </a:r>
            <a:r>
              <a:rPr lang="en-US" sz="1500" b="1" dirty="0" smtClean="0">
                <a:solidFill>
                  <a:srgbClr val="003366"/>
                </a:solidFill>
              </a:rPr>
              <a:t>/</a:t>
            </a:r>
            <a:r>
              <a:rPr lang="en-US" sz="1500" b="1" dirty="0" err="1" smtClean="0">
                <a:solidFill>
                  <a:srgbClr val="003366"/>
                </a:solidFill>
              </a:rPr>
              <a:t>Ehly</a:t>
            </a:r>
            <a:r>
              <a:rPr lang="en-US" sz="1500" b="1" dirty="0" smtClean="0">
                <a:solidFill>
                  <a:srgbClr val="003366"/>
                </a:solidFill>
              </a:rPr>
              <a:t>)</a:t>
            </a:r>
            <a:endParaRPr lang="ka-GE" sz="1500" b="1" dirty="0" smtClean="0">
              <a:solidFill>
                <a:srgbClr val="003366"/>
              </a:solidFill>
            </a:endParaRPr>
          </a:p>
          <a:p>
            <a:pPr marL="285750" indent="-285750">
              <a:spcAft>
                <a:spcPts val="0"/>
              </a:spcAft>
              <a:buFont typeface="Arial" panose="020B0604020202020204" pitchFamily="34" charset="0"/>
              <a:buChar char="•"/>
            </a:pPr>
            <a:endParaRPr lang="ka-GE" sz="1500" b="1" dirty="0">
              <a:solidFill>
                <a:srgbClr val="003366"/>
              </a:solidFill>
            </a:endParaRPr>
          </a:p>
          <a:p>
            <a:pPr marL="285750" indent="-285750">
              <a:spcAft>
                <a:spcPts val="0"/>
              </a:spcAft>
              <a:buFont typeface="Arial" panose="020B0604020202020204" pitchFamily="34" charset="0"/>
              <a:buChar char="•"/>
            </a:pPr>
            <a:r>
              <a:rPr lang="ka-GE" sz="1500" b="1" dirty="0" smtClean="0">
                <a:solidFill>
                  <a:srgbClr val="003366"/>
                </a:solidFill>
              </a:rPr>
              <a:t>დადგინდა </a:t>
            </a:r>
            <a:r>
              <a:rPr lang="en-US" sz="1500" b="1" dirty="0">
                <a:solidFill>
                  <a:srgbClr val="003366"/>
                </a:solidFill>
              </a:rPr>
              <a:t>Salmonella spp., </a:t>
            </a:r>
            <a:r>
              <a:rPr lang="en-US" sz="1500" b="1" dirty="0" err="1">
                <a:solidFill>
                  <a:srgbClr val="003366"/>
                </a:solidFill>
              </a:rPr>
              <a:t>Shigella</a:t>
            </a:r>
            <a:r>
              <a:rPr lang="en-US" sz="1500" b="1" dirty="0">
                <a:solidFill>
                  <a:srgbClr val="003366"/>
                </a:solidFill>
              </a:rPr>
              <a:t> spp. </a:t>
            </a:r>
            <a:r>
              <a:rPr lang="ka-GE" sz="1500" b="1" dirty="0">
                <a:solidFill>
                  <a:srgbClr val="003366"/>
                </a:solidFill>
              </a:rPr>
              <a:t>და </a:t>
            </a:r>
            <a:r>
              <a:rPr lang="ka-GE" sz="1500" b="1" dirty="0" err="1">
                <a:solidFill>
                  <a:srgbClr val="003366"/>
                </a:solidFill>
              </a:rPr>
              <a:t>შიგატოქსინ</a:t>
            </a:r>
            <a:r>
              <a:rPr lang="ka-GE" sz="1500" b="1" dirty="0">
                <a:solidFill>
                  <a:srgbClr val="003366"/>
                </a:solidFill>
              </a:rPr>
              <a:t> </a:t>
            </a:r>
            <a:r>
              <a:rPr lang="ka-GE" sz="1500" b="1" dirty="0" err="1">
                <a:solidFill>
                  <a:srgbClr val="003366"/>
                </a:solidFill>
              </a:rPr>
              <a:t>მაპროდუცირებელი</a:t>
            </a:r>
            <a:r>
              <a:rPr lang="ka-GE" sz="1500" b="1" dirty="0">
                <a:solidFill>
                  <a:srgbClr val="003366"/>
                </a:solidFill>
              </a:rPr>
              <a:t> </a:t>
            </a:r>
            <a:r>
              <a:rPr lang="en-US" sz="1500" b="1" dirty="0">
                <a:solidFill>
                  <a:srgbClr val="003366"/>
                </a:solidFill>
              </a:rPr>
              <a:t>Escherichia coli  (STEC) </a:t>
            </a:r>
            <a:r>
              <a:rPr lang="ka-GE" sz="1500" b="1" dirty="0">
                <a:solidFill>
                  <a:srgbClr val="003366"/>
                </a:solidFill>
              </a:rPr>
              <a:t>გენეტიკური პროფილები </a:t>
            </a:r>
            <a:r>
              <a:rPr lang="ka-GE" sz="1500" b="1" dirty="0" err="1">
                <a:solidFill>
                  <a:srgbClr val="003366"/>
                </a:solidFill>
              </a:rPr>
              <a:t>პულსირებად</a:t>
            </a:r>
            <a:r>
              <a:rPr lang="ka-GE" sz="1500" b="1" dirty="0">
                <a:solidFill>
                  <a:srgbClr val="003366"/>
                </a:solidFill>
              </a:rPr>
              <a:t> ველში </a:t>
            </a:r>
            <a:r>
              <a:rPr lang="ka-GE" sz="1500" b="1" dirty="0" err="1">
                <a:solidFill>
                  <a:srgbClr val="003366"/>
                </a:solidFill>
              </a:rPr>
              <a:t>გელ</a:t>
            </a:r>
            <a:r>
              <a:rPr lang="ka-GE" sz="1500" b="1" dirty="0">
                <a:solidFill>
                  <a:srgbClr val="003366"/>
                </a:solidFill>
              </a:rPr>
              <a:t> ელექტროფორეზის (</a:t>
            </a:r>
            <a:r>
              <a:rPr lang="en-US" sz="1500" b="1" dirty="0">
                <a:solidFill>
                  <a:srgbClr val="003366"/>
                </a:solidFill>
              </a:rPr>
              <a:t>PFGE) </a:t>
            </a:r>
            <a:r>
              <a:rPr lang="ka-GE" sz="1500" b="1" dirty="0">
                <a:solidFill>
                  <a:srgbClr val="003366"/>
                </a:solidFill>
              </a:rPr>
              <a:t>მეშვეობით, რაც </a:t>
            </a:r>
            <a:r>
              <a:rPr lang="ka-GE" sz="1500" b="1" dirty="0" err="1">
                <a:solidFill>
                  <a:srgbClr val="003366"/>
                </a:solidFill>
              </a:rPr>
              <a:t>ეპიდაფეთქების</a:t>
            </a:r>
            <a:r>
              <a:rPr lang="ka-GE" sz="1500" b="1" dirty="0">
                <a:solidFill>
                  <a:srgbClr val="003366"/>
                </a:solidFill>
              </a:rPr>
              <a:t> აღმოჩენის და წყაროს იდენტიფიცირების საშუალებას </a:t>
            </a:r>
            <a:r>
              <a:rPr lang="ka-GE" sz="1500" b="1" dirty="0" smtClean="0">
                <a:solidFill>
                  <a:srgbClr val="003366"/>
                </a:solidFill>
              </a:rPr>
              <a:t>იძლევა</a:t>
            </a:r>
          </a:p>
          <a:p>
            <a:pPr>
              <a:spcAft>
                <a:spcPts val="0"/>
              </a:spcAft>
            </a:pPr>
            <a:r>
              <a:rPr lang="ka-GE" sz="1500" b="1" dirty="0" smtClean="0">
                <a:solidFill>
                  <a:srgbClr val="003366"/>
                </a:solidFill>
              </a:rPr>
              <a:t> </a:t>
            </a:r>
            <a:endParaRPr lang="ka-GE" sz="1500" b="1" dirty="0">
              <a:solidFill>
                <a:srgbClr val="003366"/>
              </a:solidFill>
            </a:endParaRPr>
          </a:p>
          <a:p>
            <a:pPr marL="285750" indent="-285750">
              <a:spcAft>
                <a:spcPts val="0"/>
              </a:spcAft>
              <a:buFont typeface="Arial" panose="020B0604020202020204" pitchFamily="34" charset="0"/>
              <a:buChar char="•"/>
            </a:pPr>
            <a:r>
              <a:rPr lang="ka-GE" sz="1500" b="1" dirty="0" smtClean="0">
                <a:solidFill>
                  <a:srgbClr val="003366"/>
                </a:solidFill>
              </a:rPr>
              <a:t>დაინერგა </a:t>
            </a:r>
            <a:r>
              <a:rPr lang="ka-GE" sz="1500" b="1" dirty="0">
                <a:solidFill>
                  <a:srgbClr val="003366"/>
                </a:solidFill>
              </a:rPr>
              <a:t>წითელა/წითურას </a:t>
            </a:r>
            <a:r>
              <a:rPr lang="ka-GE" sz="1500" b="1" dirty="0" err="1">
                <a:solidFill>
                  <a:srgbClr val="003366"/>
                </a:solidFill>
              </a:rPr>
              <a:t>სექვენირება</a:t>
            </a:r>
            <a:r>
              <a:rPr lang="ka-GE" sz="1500" b="1" dirty="0">
                <a:solidFill>
                  <a:srgbClr val="003366"/>
                </a:solidFill>
              </a:rPr>
              <a:t>, დადგინდა წითელას </a:t>
            </a:r>
            <a:r>
              <a:rPr lang="ka-GE" sz="1500" b="1" dirty="0" err="1">
                <a:solidFill>
                  <a:srgbClr val="003366"/>
                </a:solidFill>
              </a:rPr>
              <a:t>შემთვევის</a:t>
            </a:r>
            <a:r>
              <a:rPr lang="ka-GE" sz="1500" b="1" dirty="0">
                <a:solidFill>
                  <a:srgbClr val="003366"/>
                </a:solidFill>
              </a:rPr>
              <a:t> გენოტიპი - </a:t>
            </a:r>
            <a:r>
              <a:rPr lang="en-US" sz="1500" b="1" dirty="0" smtClean="0">
                <a:solidFill>
                  <a:srgbClr val="003366"/>
                </a:solidFill>
              </a:rPr>
              <a:t>D8</a:t>
            </a:r>
            <a:endParaRPr lang="ka-GE" sz="1500" b="1" dirty="0" smtClean="0">
              <a:solidFill>
                <a:srgbClr val="003366"/>
              </a:solidFill>
            </a:endParaRPr>
          </a:p>
          <a:p>
            <a:pPr marL="285750" indent="-285750">
              <a:spcAft>
                <a:spcPts val="0"/>
              </a:spcAft>
              <a:buFont typeface="Arial" panose="020B0604020202020204" pitchFamily="34" charset="0"/>
              <a:buChar char="•"/>
            </a:pPr>
            <a:endParaRPr lang="en-US" sz="1500" b="1" dirty="0">
              <a:solidFill>
                <a:srgbClr val="003366"/>
              </a:solidFill>
            </a:endParaRPr>
          </a:p>
        </p:txBody>
      </p:sp>
      <p:sp>
        <p:nvSpPr>
          <p:cNvPr id="8"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9"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0"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1" name="Picture 10"/>
          <p:cNvPicPr>
            <a:picLocks noChangeAspect="1"/>
          </p:cNvPicPr>
          <p:nvPr/>
        </p:nvPicPr>
        <p:blipFill>
          <a:blip r:embed="rId3"/>
          <a:stretch>
            <a:fillRect/>
          </a:stretch>
        </p:blipFill>
        <p:spPr>
          <a:xfrm>
            <a:off x="55013" y="6218816"/>
            <a:ext cx="772571" cy="594560"/>
          </a:xfrm>
          <a:prstGeom prst="rect">
            <a:avLst/>
          </a:prstGeom>
        </p:spPr>
      </p:pic>
      <p:sp>
        <p:nvSpPr>
          <p:cNvPr id="12"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5"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35482294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10" name="Rectangle 14">
            <a:extLst>
              <a:ext uri="{FF2B5EF4-FFF2-40B4-BE49-F238E27FC236}"/>
            </a:extLst>
          </p:cNvPr>
          <p:cNvSpPr>
            <a:spLocks noChangeArrowheads="1"/>
          </p:cNvSpPr>
          <p:nvPr/>
        </p:nvSpPr>
        <p:spPr bwMode="auto">
          <a:xfrm>
            <a:off x="2554288" y="188913"/>
            <a:ext cx="6396037" cy="719137"/>
          </a:xfrm>
          <a:prstGeom prst="rect">
            <a:avLst/>
          </a:prstGeom>
          <a:noFill/>
          <a:ln w="9525">
            <a:solidFill>
              <a:schemeClr val="tx1"/>
            </a:solidFill>
            <a:miter lim="800000"/>
            <a:headEnd/>
            <a:tailEnd/>
          </a:ln>
          <a:effectLst>
            <a:prstShdw prst="shdw17" dist="17961" dir="2700000">
              <a:schemeClr val="tx1">
                <a:gamma/>
                <a:shade val="60000"/>
                <a:invGamma/>
              </a:schemeClr>
            </a:prstShdw>
          </a:effectLst>
          <a:extLst/>
        </p:spPr>
        <p:txBody>
          <a:bodyPr wrap="none" anchor="ctr"/>
          <a:lstStyle/>
          <a:p>
            <a:pPr eaLnBrk="1" hangingPunct="1">
              <a:defRPr/>
            </a:pPr>
            <a:endParaRPr lang="ru-RU">
              <a:solidFill>
                <a:srgbClr val="17375E"/>
              </a:solidFill>
              <a:latin typeface="Arial" charset="0"/>
              <a:ea typeface="+mn-ea"/>
              <a:cs typeface="Arial" charset="0"/>
            </a:endParaRPr>
          </a:p>
        </p:txBody>
      </p:sp>
      <p:sp>
        <p:nvSpPr>
          <p:cNvPr id="55311" name="Text Box 15">
            <a:extLst>
              <a:ext uri="{FF2B5EF4-FFF2-40B4-BE49-F238E27FC236}"/>
            </a:extLst>
          </p:cNvPr>
          <p:cNvSpPr txBox="1">
            <a:spLocks noChangeArrowheads="1"/>
          </p:cNvSpPr>
          <p:nvPr/>
        </p:nvSpPr>
        <p:spPr bwMode="auto">
          <a:xfrm>
            <a:off x="1258888" y="333375"/>
            <a:ext cx="7273925" cy="646113"/>
          </a:xfrm>
          <a:prstGeom prst="rect">
            <a:avLst/>
          </a:prstGeom>
          <a:noFill/>
          <a:ln>
            <a:noFill/>
          </a:ln>
          <a:effectLst>
            <a:prstShdw prst="shdw17" dist="17961" dir="2700000">
              <a:schemeClr val="accent1">
                <a:gamma/>
                <a:shade val="60000"/>
                <a:invGamma/>
              </a:schemeClr>
            </a:prstShdw>
          </a:effectLs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1800" b="1">
                <a:solidFill>
                  <a:srgbClr val="17375E"/>
                </a:solidFill>
              </a:rPr>
              <a:t>                     ცენტრის არალაბორატორიული ნაწილი</a:t>
            </a:r>
          </a:p>
          <a:p>
            <a:pPr algn="ctr" eaLnBrk="1" hangingPunct="1">
              <a:spcBef>
                <a:spcPct val="0"/>
              </a:spcBef>
              <a:buFontTx/>
              <a:buNone/>
            </a:pPr>
            <a:r>
              <a:rPr lang="en-US" altLang="en-US" sz="1800" b="1">
                <a:solidFill>
                  <a:srgbClr val="17375E"/>
                </a:solidFill>
              </a:rPr>
              <a:t> </a:t>
            </a:r>
            <a:endParaRPr lang="ru-RU" altLang="en-US" sz="1800" b="1">
              <a:solidFill>
                <a:srgbClr val="17375E"/>
              </a:solidFill>
            </a:endParaRPr>
          </a:p>
        </p:txBody>
      </p:sp>
      <p:sp>
        <p:nvSpPr>
          <p:cNvPr id="55316" name="Rectangle 20">
            <a:extLst>
              <a:ext uri="{FF2B5EF4-FFF2-40B4-BE49-F238E27FC236}"/>
            </a:extLst>
          </p:cNvPr>
          <p:cNvSpPr>
            <a:spLocks noChangeArrowheads="1"/>
          </p:cNvSpPr>
          <p:nvPr/>
        </p:nvSpPr>
        <p:spPr bwMode="auto">
          <a:xfrm>
            <a:off x="106363" y="1628775"/>
            <a:ext cx="2160587" cy="4679950"/>
          </a:xfrm>
          <a:prstGeom prst="rect">
            <a:avLst/>
          </a:prstGeom>
          <a:noFill/>
          <a:ln w="9525">
            <a:solidFill>
              <a:schemeClr val="tx1"/>
            </a:solidFill>
            <a:miter lim="800000"/>
            <a:headEnd/>
            <a:tailEnd/>
          </a:ln>
          <a:effectLst>
            <a:prstShdw prst="shdw17" dist="17961" dir="2700000">
              <a:schemeClr val="tx1">
                <a:gamma/>
                <a:shade val="60000"/>
                <a:invGamma/>
              </a:schemeClr>
            </a:prstShdw>
          </a:effectLst>
          <a:extLst/>
        </p:spPr>
        <p:txBody>
          <a:bodyPr wrap="none" anchor="ctr"/>
          <a:lstStyle/>
          <a:p>
            <a:pPr eaLnBrk="1" hangingPunct="1">
              <a:defRPr/>
            </a:pPr>
            <a:endParaRPr lang="en-US">
              <a:latin typeface="Arial" charset="0"/>
              <a:ea typeface="+mn-ea"/>
              <a:cs typeface="Arial" charset="0"/>
            </a:endParaRPr>
          </a:p>
        </p:txBody>
      </p:sp>
      <p:sp>
        <p:nvSpPr>
          <p:cNvPr id="55315" name="Text Box 19">
            <a:extLst>
              <a:ext uri="{FF2B5EF4-FFF2-40B4-BE49-F238E27FC236}"/>
            </a:extLst>
          </p:cNvPr>
          <p:cNvSpPr txBox="1">
            <a:spLocks noChangeArrowheads="1"/>
          </p:cNvSpPr>
          <p:nvPr/>
        </p:nvSpPr>
        <p:spPr bwMode="auto">
          <a:xfrm>
            <a:off x="539750" y="6356350"/>
            <a:ext cx="8137525" cy="369888"/>
          </a:xfrm>
          <a:prstGeom prst="rect">
            <a:avLst/>
          </a:prstGeom>
          <a:noFill/>
          <a:ln>
            <a:noFill/>
          </a:ln>
          <a:effectLst>
            <a:prstShdw prst="shdw17" dist="17961" dir="2700000">
              <a:schemeClr val="accent1">
                <a:gamma/>
                <a:shade val="60000"/>
                <a:invGamma/>
              </a:schemeClr>
            </a:prstShdw>
          </a:effectLs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50000"/>
              </a:spcBef>
              <a:buFontTx/>
              <a:buNone/>
            </a:pPr>
            <a:r>
              <a:rPr lang="ka-GE" altLang="en-US" sz="1800" b="1">
                <a:solidFill>
                  <a:srgbClr val="17375E"/>
                </a:solidFill>
              </a:rPr>
              <a:t>ტრენინგ-ჰაბი</a:t>
            </a:r>
            <a:endParaRPr lang="ru-RU" altLang="en-US" sz="1800" b="1">
              <a:solidFill>
                <a:srgbClr val="17375E"/>
              </a:solidFill>
            </a:endParaRPr>
          </a:p>
        </p:txBody>
      </p:sp>
      <p:sp>
        <p:nvSpPr>
          <p:cNvPr id="21510" name="Rectangle 7">
            <a:extLst>
              <a:ext uri="{FF2B5EF4-FFF2-40B4-BE49-F238E27FC236}"/>
            </a:extLst>
          </p:cNvPr>
          <p:cNvSpPr>
            <a:spLocks noChangeArrowheads="1"/>
          </p:cNvSpPr>
          <p:nvPr/>
        </p:nvSpPr>
        <p:spPr bwMode="auto">
          <a:xfrm>
            <a:off x="-36513" y="1485900"/>
            <a:ext cx="2428876"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ka-GE" altLang="en-US" sz="1600" b="1">
              <a:solidFill>
                <a:srgbClr val="17375E"/>
              </a:solidFill>
            </a:endParaRPr>
          </a:p>
          <a:p>
            <a:pPr algn="ctr" eaLnBrk="1" hangingPunct="1">
              <a:spcBef>
                <a:spcPct val="0"/>
              </a:spcBef>
              <a:buFontTx/>
              <a:buNone/>
            </a:pPr>
            <a:r>
              <a:rPr lang="ka-GE" altLang="en-US" sz="1600" b="1">
                <a:solidFill>
                  <a:srgbClr val="C00000"/>
                </a:solidFill>
              </a:rPr>
              <a:t>საზოგადოებრივი ჯანდაცვის  სახელმწიფო პროგრამები</a:t>
            </a:r>
            <a:r>
              <a:rPr lang="en-US" altLang="en-US" sz="1600" b="1">
                <a:solidFill>
                  <a:srgbClr val="C00000"/>
                </a:solidFill>
              </a:rPr>
              <a:t>:</a:t>
            </a:r>
            <a:endParaRPr lang="ka-GE" altLang="en-US" sz="1800" b="1">
              <a:solidFill>
                <a:srgbClr val="C00000"/>
              </a:solidFill>
            </a:endParaRPr>
          </a:p>
          <a:p>
            <a:pPr eaLnBrk="1" hangingPunct="1">
              <a:spcBef>
                <a:spcPct val="0"/>
              </a:spcBef>
              <a:buFontTx/>
              <a:buNone/>
            </a:pPr>
            <a:r>
              <a:rPr lang="en-US" altLang="en-US" sz="1800" b="1">
                <a:solidFill>
                  <a:srgbClr val="17375E"/>
                </a:solidFill>
              </a:rPr>
              <a:t>   </a:t>
            </a:r>
            <a:r>
              <a:rPr lang="en-US" altLang="en-US" sz="1600" b="1">
                <a:solidFill>
                  <a:srgbClr val="17375E"/>
                </a:solidFill>
              </a:rPr>
              <a:t>-</a:t>
            </a:r>
            <a:r>
              <a:rPr lang="ka-GE" altLang="en-US" sz="1400" b="1">
                <a:solidFill>
                  <a:srgbClr val="17375E"/>
                </a:solidFill>
              </a:rPr>
              <a:t>იმუნიზაცია</a:t>
            </a:r>
            <a:r>
              <a:rPr lang="en-US" altLang="en-US" sz="1400" b="1">
                <a:solidFill>
                  <a:srgbClr val="17375E"/>
                </a:solidFill>
              </a:rPr>
              <a:t>	</a:t>
            </a:r>
          </a:p>
          <a:p>
            <a:pPr eaLnBrk="1" hangingPunct="1">
              <a:spcBef>
                <a:spcPct val="0"/>
              </a:spcBef>
              <a:buFontTx/>
              <a:buNone/>
            </a:pPr>
            <a:r>
              <a:rPr lang="en-US" altLang="en-US" sz="1400" b="1">
                <a:solidFill>
                  <a:srgbClr val="17375E"/>
                </a:solidFill>
              </a:rPr>
              <a:t>   - </a:t>
            </a:r>
            <a:r>
              <a:rPr lang="ka-GE" altLang="en-US" sz="1400" b="1">
                <a:solidFill>
                  <a:srgbClr val="17375E"/>
                </a:solidFill>
              </a:rPr>
              <a:t>უსაფრთხო</a:t>
            </a:r>
          </a:p>
          <a:p>
            <a:pPr eaLnBrk="1" hangingPunct="1">
              <a:spcBef>
                <a:spcPct val="0"/>
              </a:spcBef>
              <a:buFontTx/>
              <a:buNone/>
            </a:pPr>
            <a:r>
              <a:rPr lang="ka-GE" altLang="en-US" sz="1400" b="1">
                <a:solidFill>
                  <a:srgbClr val="17375E"/>
                </a:solidFill>
              </a:rPr>
              <a:t>     სისხლი</a:t>
            </a:r>
            <a:endParaRPr lang="en-US" altLang="en-US" sz="1400" b="1">
              <a:solidFill>
                <a:srgbClr val="17375E"/>
              </a:solidFill>
            </a:endParaRPr>
          </a:p>
          <a:p>
            <a:pPr eaLnBrk="1" hangingPunct="1">
              <a:spcBef>
                <a:spcPct val="0"/>
              </a:spcBef>
              <a:buFontTx/>
              <a:buNone/>
            </a:pPr>
            <a:r>
              <a:rPr lang="en-US" altLang="en-US" sz="1400" b="1">
                <a:solidFill>
                  <a:srgbClr val="17375E"/>
                </a:solidFill>
              </a:rPr>
              <a:t>   - </a:t>
            </a:r>
            <a:r>
              <a:rPr lang="ka-GE" altLang="en-US" sz="1400" b="1">
                <a:solidFill>
                  <a:srgbClr val="17375E"/>
                </a:solidFill>
              </a:rPr>
              <a:t>ტუბერკულოზი</a:t>
            </a:r>
            <a:endParaRPr lang="en-US" altLang="en-US" sz="1400" b="1">
              <a:solidFill>
                <a:srgbClr val="17375E"/>
              </a:solidFill>
            </a:endParaRPr>
          </a:p>
          <a:p>
            <a:pPr eaLnBrk="1" hangingPunct="1">
              <a:spcBef>
                <a:spcPct val="0"/>
              </a:spcBef>
              <a:buFontTx/>
              <a:buNone/>
            </a:pPr>
            <a:r>
              <a:rPr lang="en-US" altLang="en-US" sz="1400" b="1">
                <a:solidFill>
                  <a:srgbClr val="17375E"/>
                </a:solidFill>
              </a:rPr>
              <a:t>   - </a:t>
            </a:r>
            <a:r>
              <a:rPr lang="ka-GE" altLang="en-US" sz="1400" b="1">
                <a:solidFill>
                  <a:srgbClr val="17375E"/>
                </a:solidFill>
              </a:rPr>
              <a:t>აივ</a:t>
            </a:r>
            <a:r>
              <a:rPr lang="en-US" altLang="en-US" sz="1400" b="1">
                <a:solidFill>
                  <a:srgbClr val="17375E"/>
                </a:solidFill>
              </a:rPr>
              <a:t>/</a:t>
            </a:r>
            <a:r>
              <a:rPr lang="ka-GE" altLang="en-US" sz="1400" b="1">
                <a:solidFill>
                  <a:srgbClr val="17375E"/>
                </a:solidFill>
              </a:rPr>
              <a:t>შიდსი</a:t>
            </a:r>
            <a:endParaRPr lang="en-US" altLang="en-US" sz="1400" b="1">
              <a:solidFill>
                <a:srgbClr val="17375E"/>
              </a:solidFill>
            </a:endParaRPr>
          </a:p>
          <a:p>
            <a:pPr eaLnBrk="1" hangingPunct="1">
              <a:spcBef>
                <a:spcPct val="0"/>
              </a:spcBef>
              <a:buFontTx/>
              <a:buNone/>
            </a:pPr>
            <a:r>
              <a:rPr lang="en-US" altLang="en-US" sz="1400" b="1">
                <a:solidFill>
                  <a:srgbClr val="17375E"/>
                </a:solidFill>
              </a:rPr>
              <a:t>   - </a:t>
            </a:r>
            <a:r>
              <a:rPr lang="ka-GE" altLang="en-US" sz="1400" b="1">
                <a:solidFill>
                  <a:srgbClr val="17375E"/>
                </a:solidFill>
              </a:rPr>
              <a:t>სკრინინგი</a:t>
            </a:r>
            <a:endParaRPr lang="en-US" altLang="en-US" sz="1400" b="1">
              <a:solidFill>
                <a:srgbClr val="17375E"/>
              </a:solidFill>
            </a:endParaRPr>
          </a:p>
          <a:p>
            <a:pPr eaLnBrk="1" hangingPunct="1">
              <a:spcBef>
                <a:spcPct val="0"/>
              </a:spcBef>
              <a:buFontTx/>
              <a:buNone/>
            </a:pPr>
            <a:r>
              <a:rPr lang="en-US" altLang="en-US" sz="1400" b="1">
                <a:solidFill>
                  <a:srgbClr val="17375E"/>
                </a:solidFill>
              </a:rPr>
              <a:t>   -</a:t>
            </a:r>
            <a:r>
              <a:rPr lang="ka-GE" altLang="en-US" sz="1400" b="1">
                <a:solidFill>
                  <a:srgbClr val="17375E"/>
                </a:solidFill>
              </a:rPr>
              <a:t>ეპიდ</a:t>
            </a:r>
            <a:r>
              <a:rPr lang="en-US" altLang="en-US" sz="1400" b="1">
                <a:solidFill>
                  <a:srgbClr val="17375E"/>
                </a:solidFill>
              </a:rPr>
              <a:t>ზ</a:t>
            </a:r>
            <a:r>
              <a:rPr lang="ka-GE" altLang="en-US" sz="1400" b="1">
                <a:solidFill>
                  <a:srgbClr val="17375E"/>
                </a:solidFill>
              </a:rPr>
              <a:t>ედამხედველობა</a:t>
            </a:r>
            <a:endParaRPr lang="en-US" altLang="en-US" sz="1400" b="1">
              <a:solidFill>
                <a:srgbClr val="17375E"/>
              </a:solidFill>
            </a:endParaRPr>
          </a:p>
          <a:p>
            <a:pPr eaLnBrk="1" hangingPunct="1">
              <a:spcBef>
                <a:spcPct val="0"/>
              </a:spcBef>
              <a:buFontTx/>
              <a:buNone/>
            </a:pPr>
            <a:r>
              <a:rPr lang="en-US" altLang="en-US" sz="1400" b="1">
                <a:solidFill>
                  <a:srgbClr val="17375E"/>
                </a:solidFill>
              </a:rPr>
              <a:t>   - </a:t>
            </a:r>
            <a:r>
              <a:rPr lang="ka-GE" altLang="en-US" sz="1400" b="1">
                <a:solidFill>
                  <a:srgbClr val="17375E"/>
                </a:solidFill>
              </a:rPr>
              <a:t>დედათა და </a:t>
            </a:r>
          </a:p>
          <a:p>
            <a:pPr eaLnBrk="1" hangingPunct="1">
              <a:spcBef>
                <a:spcPct val="0"/>
              </a:spcBef>
              <a:buFontTx/>
              <a:buNone/>
            </a:pPr>
            <a:r>
              <a:rPr lang="ka-GE" altLang="en-US" sz="1400" b="1">
                <a:solidFill>
                  <a:srgbClr val="17375E"/>
                </a:solidFill>
              </a:rPr>
              <a:t>     ბავშვთა</a:t>
            </a:r>
          </a:p>
          <a:p>
            <a:pPr eaLnBrk="1" hangingPunct="1">
              <a:spcBef>
                <a:spcPct val="0"/>
              </a:spcBef>
              <a:buFontTx/>
              <a:buNone/>
            </a:pPr>
            <a:r>
              <a:rPr lang="ka-GE" altLang="en-US" sz="1400" b="1">
                <a:solidFill>
                  <a:srgbClr val="17375E"/>
                </a:solidFill>
              </a:rPr>
              <a:t>     ჯანმრთელობა </a:t>
            </a:r>
            <a:endParaRPr lang="en-US" altLang="en-US" sz="1400" b="1">
              <a:solidFill>
                <a:srgbClr val="17375E"/>
              </a:solidFill>
            </a:endParaRPr>
          </a:p>
          <a:p>
            <a:pPr eaLnBrk="1" hangingPunct="1">
              <a:spcBef>
                <a:spcPct val="0"/>
              </a:spcBef>
              <a:buFontTx/>
              <a:buNone/>
            </a:pPr>
            <a:r>
              <a:rPr lang="en-US" altLang="en-US" sz="1400" b="1">
                <a:solidFill>
                  <a:srgbClr val="17375E"/>
                </a:solidFill>
              </a:rPr>
              <a:t>    - პ</a:t>
            </a:r>
            <a:r>
              <a:rPr lang="ka-GE" altLang="en-US" sz="1400" b="1">
                <a:solidFill>
                  <a:srgbClr val="17375E"/>
                </a:solidFill>
              </a:rPr>
              <a:t>როფესიული</a:t>
            </a:r>
          </a:p>
          <a:p>
            <a:pPr eaLnBrk="1" hangingPunct="1">
              <a:spcBef>
                <a:spcPct val="0"/>
              </a:spcBef>
              <a:buFontTx/>
              <a:buNone/>
            </a:pPr>
            <a:r>
              <a:rPr lang="ka-GE" altLang="en-US" sz="1400" b="1">
                <a:solidFill>
                  <a:srgbClr val="17375E"/>
                </a:solidFill>
              </a:rPr>
              <a:t>      დაავადებები</a:t>
            </a:r>
            <a:endParaRPr lang="en-US" altLang="en-US" sz="1400" b="1">
              <a:solidFill>
                <a:srgbClr val="17375E"/>
              </a:solidFill>
            </a:endParaRPr>
          </a:p>
          <a:p>
            <a:pPr eaLnBrk="1" hangingPunct="1">
              <a:spcBef>
                <a:spcPct val="0"/>
              </a:spcBef>
              <a:buFontTx/>
              <a:buChar char="-"/>
            </a:pPr>
            <a:r>
              <a:rPr lang="ka-GE" altLang="en-US" sz="1400" b="1">
                <a:solidFill>
                  <a:srgbClr val="17375E"/>
                </a:solidFill>
              </a:rPr>
              <a:t>- ჯანმრთელობის ხელშეწყობა</a:t>
            </a:r>
          </a:p>
          <a:p>
            <a:pPr eaLnBrk="1" hangingPunct="1">
              <a:spcBef>
                <a:spcPct val="0"/>
              </a:spcBef>
              <a:buFontTx/>
              <a:buChar char="-"/>
            </a:pPr>
            <a:r>
              <a:rPr lang="ka-GE" altLang="en-US" sz="1400" b="1">
                <a:solidFill>
                  <a:srgbClr val="17375E"/>
                </a:solidFill>
              </a:rPr>
              <a:t>- ც ჰეპატიტის სკრინინგი</a:t>
            </a:r>
            <a:endParaRPr lang="en-US" altLang="en-US" sz="1400" b="1">
              <a:solidFill>
                <a:srgbClr val="17375E"/>
              </a:solidFill>
            </a:endParaRPr>
          </a:p>
          <a:p>
            <a:pPr eaLnBrk="1" hangingPunct="1">
              <a:spcBef>
                <a:spcPct val="0"/>
              </a:spcBef>
              <a:buFontTx/>
              <a:buNone/>
            </a:pPr>
            <a:endParaRPr lang="en-US" altLang="en-US" sz="1400" b="1">
              <a:solidFill>
                <a:srgbClr val="17375E"/>
              </a:solidFill>
            </a:endParaRPr>
          </a:p>
          <a:p>
            <a:pPr eaLnBrk="1" hangingPunct="1">
              <a:spcBef>
                <a:spcPct val="0"/>
              </a:spcBef>
              <a:buFontTx/>
              <a:buNone/>
            </a:pPr>
            <a:r>
              <a:rPr lang="en-US" altLang="en-US" sz="1400"/>
              <a:t> </a:t>
            </a:r>
            <a:endParaRPr lang="ru-RU" altLang="en-US" sz="1400"/>
          </a:p>
        </p:txBody>
      </p:sp>
      <p:sp>
        <p:nvSpPr>
          <p:cNvPr id="14343" name="Rectangle 8"/>
          <p:cNvSpPr>
            <a:spLocks noChangeArrowheads="1"/>
          </p:cNvSpPr>
          <p:nvPr/>
        </p:nvSpPr>
        <p:spPr bwMode="auto">
          <a:xfrm>
            <a:off x="2411413" y="1628775"/>
            <a:ext cx="2232025" cy="447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ka-GE" altLang="en-US" sz="1400" b="1">
                <a:solidFill>
                  <a:srgbClr val="C00000"/>
                </a:solidFill>
              </a:rPr>
              <a:t>გადამდები დაავადებების  ზედამხედველობა</a:t>
            </a:r>
            <a:r>
              <a:rPr lang="en-US" altLang="en-US" sz="1400" b="1">
                <a:solidFill>
                  <a:srgbClr val="C00000"/>
                </a:solidFill>
              </a:rPr>
              <a:t>:</a:t>
            </a:r>
          </a:p>
          <a:p>
            <a:pPr eaLnBrk="1" hangingPunct="1">
              <a:spcBef>
                <a:spcPct val="0"/>
              </a:spcBef>
              <a:buFontTx/>
              <a:buNone/>
            </a:pPr>
            <a:endParaRPr lang="ka-GE" altLang="en-US" sz="1500" b="1">
              <a:solidFill>
                <a:srgbClr val="17375E"/>
              </a:solidFill>
            </a:endParaRPr>
          </a:p>
          <a:p>
            <a:pPr eaLnBrk="1" hangingPunct="1">
              <a:spcBef>
                <a:spcPct val="0"/>
              </a:spcBef>
              <a:buFontTx/>
              <a:buNone/>
            </a:pPr>
            <a:r>
              <a:rPr lang="en-US" altLang="en-US" sz="1500" b="1">
                <a:solidFill>
                  <a:srgbClr val="17375E"/>
                </a:solidFill>
              </a:rPr>
              <a:t>   - </a:t>
            </a:r>
            <a:r>
              <a:rPr lang="ka-GE" altLang="en-US" sz="1500" b="1">
                <a:solidFill>
                  <a:srgbClr val="17375E"/>
                </a:solidFill>
              </a:rPr>
              <a:t>ვაქცინებით </a:t>
            </a:r>
          </a:p>
          <a:p>
            <a:pPr eaLnBrk="1" hangingPunct="1">
              <a:spcBef>
                <a:spcPct val="0"/>
              </a:spcBef>
              <a:buFontTx/>
              <a:buNone/>
            </a:pPr>
            <a:r>
              <a:rPr lang="ka-GE" altLang="en-US" sz="1500" b="1">
                <a:solidFill>
                  <a:srgbClr val="17375E"/>
                </a:solidFill>
              </a:rPr>
              <a:t>      მართვადი      ინფექციები </a:t>
            </a:r>
            <a:r>
              <a:rPr lang="en-US" altLang="en-US" sz="1500" b="1">
                <a:solidFill>
                  <a:srgbClr val="17375E"/>
                </a:solidFill>
              </a:rPr>
              <a:t>	</a:t>
            </a:r>
          </a:p>
          <a:p>
            <a:pPr eaLnBrk="1" hangingPunct="1">
              <a:spcBef>
                <a:spcPct val="0"/>
              </a:spcBef>
              <a:buFontTx/>
              <a:buNone/>
            </a:pPr>
            <a:r>
              <a:rPr lang="en-US" altLang="en-US" sz="1500" b="1">
                <a:solidFill>
                  <a:srgbClr val="17375E"/>
                </a:solidFill>
              </a:rPr>
              <a:t>   -  </a:t>
            </a:r>
            <a:r>
              <a:rPr lang="ka-GE" altLang="en-US" sz="1500" b="1">
                <a:solidFill>
                  <a:srgbClr val="17375E"/>
                </a:solidFill>
              </a:rPr>
              <a:t>დიარეები</a:t>
            </a:r>
            <a:r>
              <a:rPr lang="en-US" altLang="en-US" sz="1500" b="1">
                <a:solidFill>
                  <a:srgbClr val="17375E"/>
                </a:solidFill>
              </a:rPr>
              <a:t> </a:t>
            </a:r>
          </a:p>
          <a:p>
            <a:pPr eaLnBrk="1" hangingPunct="1">
              <a:spcBef>
                <a:spcPct val="0"/>
              </a:spcBef>
              <a:buFontTx/>
              <a:buNone/>
            </a:pPr>
            <a:r>
              <a:rPr lang="en-US" altLang="en-US" sz="1500" b="1">
                <a:solidFill>
                  <a:srgbClr val="17375E"/>
                </a:solidFill>
              </a:rPr>
              <a:t>   - </a:t>
            </a:r>
            <a:r>
              <a:rPr lang="ka-GE" altLang="en-US" sz="1500" b="1">
                <a:solidFill>
                  <a:srgbClr val="17375E"/>
                </a:solidFill>
              </a:rPr>
              <a:t>ტრანსმისიული    ინფექციები</a:t>
            </a:r>
            <a:endParaRPr lang="en-US" altLang="en-US" sz="1500" b="1">
              <a:solidFill>
                <a:srgbClr val="17375E"/>
              </a:solidFill>
            </a:endParaRPr>
          </a:p>
          <a:p>
            <a:pPr eaLnBrk="1" hangingPunct="1">
              <a:spcBef>
                <a:spcPct val="0"/>
              </a:spcBef>
              <a:buFontTx/>
              <a:buNone/>
            </a:pPr>
            <a:r>
              <a:rPr lang="en-US" altLang="en-US" sz="1500" b="1">
                <a:solidFill>
                  <a:srgbClr val="17375E"/>
                </a:solidFill>
              </a:rPr>
              <a:t>   - </a:t>
            </a:r>
            <a:r>
              <a:rPr lang="ka-GE" altLang="en-US" sz="1500" b="1">
                <a:solidFill>
                  <a:srgbClr val="17375E"/>
                </a:solidFill>
              </a:rPr>
              <a:t>რესპირატორული დაავადებები</a:t>
            </a:r>
            <a:endParaRPr lang="en-US" altLang="en-US" sz="1500" b="1">
              <a:solidFill>
                <a:srgbClr val="17375E"/>
              </a:solidFill>
            </a:endParaRPr>
          </a:p>
          <a:p>
            <a:pPr eaLnBrk="1" hangingPunct="1">
              <a:spcBef>
                <a:spcPct val="0"/>
              </a:spcBef>
              <a:buFontTx/>
              <a:buNone/>
            </a:pPr>
            <a:r>
              <a:rPr lang="ka-GE" altLang="en-US" sz="1500" b="1">
                <a:solidFill>
                  <a:srgbClr val="17375E"/>
                </a:solidFill>
              </a:rPr>
              <a:t>   </a:t>
            </a:r>
            <a:r>
              <a:rPr lang="en-US" altLang="en-US" sz="1500" b="1">
                <a:solidFill>
                  <a:srgbClr val="17375E"/>
                </a:solidFill>
              </a:rPr>
              <a:t>   -  </a:t>
            </a:r>
            <a:r>
              <a:rPr lang="ka-GE" altLang="en-US" sz="1500" b="1">
                <a:solidFill>
                  <a:srgbClr val="17375E"/>
                </a:solidFill>
              </a:rPr>
              <a:t>ჰაპატიტები /სგგდ</a:t>
            </a:r>
            <a:r>
              <a:rPr lang="en-US" altLang="en-US" sz="1500" b="1">
                <a:solidFill>
                  <a:srgbClr val="17375E"/>
                </a:solidFill>
              </a:rPr>
              <a:t>/</a:t>
            </a:r>
            <a:r>
              <a:rPr lang="ka-GE" altLang="en-US" sz="1500" b="1">
                <a:solidFill>
                  <a:srgbClr val="17375E"/>
                </a:solidFill>
              </a:rPr>
              <a:t>აივ</a:t>
            </a:r>
            <a:r>
              <a:rPr lang="en-US" altLang="en-US" sz="1500" b="1">
                <a:solidFill>
                  <a:srgbClr val="17375E"/>
                </a:solidFill>
              </a:rPr>
              <a:t>/</a:t>
            </a:r>
            <a:r>
              <a:rPr lang="ka-GE" altLang="en-US" sz="1500" b="1">
                <a:solidFill>
                  <a:srgbClr val="17375E"/>
                </a:solidFill>
              </a:rPr>
              <a:t>ტუბერკულოზი</a:t>
            </a:r>
            <a:endParaRPr lang="en-US" altLang="en-US" sz="1500" b="1">
              <a:solidFill>
                <a:srgbClr val="17375E"/>
              </a:solidFill>
            </a:endParaRPr>
          </a:p>
          <a:p>
            <a:pPr eaLnBrk="1" hangingPunct="1">
              <a:spcBef>
                <a:spcPct val="0"/>
              </a:spcBef>
              <a:buFontTx/>
              <a:buNone/>
            </a:pPr>
            <a:r>
              <a:rPr lang="en-US" altLang="en-US" sz="1500" b="1">
                <a:solidFill>
                  <a:srgbClr val="17375E"/>
                </a:solidFill>
              </a:rPr>
              <a:t>   -  </a:t>
            </a:r>
            <a:r>
              <a:rPr lang="ka-GE" altLang="en-US" sz="1500" b="1">
                <a:solidFill>
                  <a:srgbClr val="17375E"/>
                </a:solidFill>
              </a:rPr>
              <a:t>ზოონოზები</a:t>
            </a:r>
          </a:p>
          <a:p>
            <a:pPr eaLnBrk="1" hangingPunct="1">
              <a:spcBef>
                <a:spcPct val="0"/>
              </a:spcBef>
              <a:buFontTx/>
              <a:buNone/>
            </a:pPr>
            <a:r>
              <a:rPr lang="ka-GE" altLang="en-US" sz="1500" b="1">
                <a:solidFill>
                  <a:srgbClr val="17375E"/>
                </a:solidFill>
              </a:rPr>
              <a:t>- ერთიანი ჯანმრთელობა</a:t>
            </a:r>
            <a:endParaRPr lang="en-US" altLang="en-US" sz="1500" b="1">
              <a:solidFill>
                <a:srgbClr val="17375E"/>
              </a:solidFill>
            </a:endParaRPr>
          </a:p>
          <a:p>
            <a:pPr eaLnBrk="1" hangingPunct="1">
              <a:spcBef>
                <a:spcPct val="0"/>
              </a:spcBef>
              <a:buFontTx/>
              <a:buNone/>
            </a:pPr>
            <a:r>
              <a:rPr lang="en-US" altLang="en-US" sz="1800"/>
              <a:t> </a:t>
            </a:r>
            <a:endParaRPr lang="ru-RU" altLang="en-US" sz="1800"/>
          </a:p>
        </p:txBody>
      </p:sp>
      <p:sp>
        <p:nvSpPr>
          <p:cNvPr id="14344" name="Rectangle 9"/>
          <p:cNvSpPr>
            <a:spLocks noChangeArrowheads="1"/>
          </p:cNvSpPr>
          <p:nvPr/>
        </p:nvSpPr>
        <p:spPr bwMode="auto">
          <a:xfrm>
            <a:off x="4787900" y="1628775"/>
            <a:ext cx="2376488"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1500" b="1">
                <a:solidFill>
                  <a:srgbClr val="C00000"/>
                </a:solidFill>
              </a:rPr>
              <a:t>არაგადამდები დაავადებების ზედამხედველობა:</a:t>
            </a:r>
            <a:endParaRPr lang="en-US" altLang="en-US" sz="1500" b="1">
              <a:solidFill>
                <a:srgbClr val="C00000"/>
              </a:solidFill>
            </a:endParaRPr>
          </a:p>
          <a:p>
            <a:pPr eaLnBrk="1" hangingPunct="1">
              <a:spcBef>
                <a:spcPct val="0"/>
              </a:spcBef>
              <a:buFontTx/>
              <a:buNone/>
            </a:pPr>
            <a:endParaRPr lang="ka-GE" altLang="en-US" sz="1500" b="1">
              <a:solidFill>
                <a:srgbClr val="17375E"/>
              </a:solidFill>
            </a:endParaRPr>
          </a:p>
          <a:p>
            <a:pPr eaLnBrk="1" hangingPunct="1">
              <a:spcBef>
                <a:spcPct val="0"/>
              </a:spcBef>
              <a:buFontTx/>
              <a:buNone/>
            </a:pPr>
            <a:r>
              <a:rPr lang="en-US" altLang="en-US" sz="1500" b="1">
                <a:solidFill>
                  <a:srgbClr val="17375E"/>
                </a:solidFill>
              </a:rPr>
              <a:t>- </a:t>
            </a:r>
            <a:r>
              <a:rPr lang="ka-GE" altLang="en-US" sz="1500" b="1">
                <a:solidFill>
                  <a:srgbClr val="17375E"/>
                </a:solidFill>
              </a:rPr>
              <a:t>კარდიოვასკულური </a:t>
            </a:r>
          </a:p>
          <a:p>
            <a:pPr eaLnBrk="1" hangingPunct="1">
              <a:spcBef>
                <a:spcPct val="0"/>
              </a:spcBef>
              <a:buFontTx/>
              <a:buNone/>
            </a:pPr>
            <a:r>
              <a:rPr lang="ka-GE" altLang="en-US" sz="1500" b="1">
                <a:solidFill>
                  <a:srgbClr val="17375E"/>
                </a:solidFill>
              </a:rPr>
              <a:t>     დაავადებები</a:t>
            </a:r>
            <a:r>
              <a:rPr lang="en-US" altLang="en-US" sz="1500" b="1">
                <a:solidFill>
                  <a:srgbClr val="17375E"/>
                </a:solidFill>
              </a:rPr>
              <a:t>	</a:t>
            </a:r>
            <a:endParaRPr lang="ka-GE" altLang="en-US" sz="1500" b="1">
              <a:solidFill>
                <a:srgbClr val="17375E"/>
              </a:solidFill>
            </a:endParaRPr>
          </a:p>
          <a:p>
            <a:pPr eaLnBrk="1" hangingPunct="1">
              <a:spcBef>
                <a:spcPct val="0"/>
              </a:spcBef>
              <a:buFontTx/>
              <a:buNone/>
            </a:pPr>
            <a:r>
              <a:rPr lang="en-US" altLang="en-US" sz="1500" b="1">
                <a:solidFill>
                  <a:srgbClr val="17375E"/>
                </a:solidFill>
              </a:rPr>
              <a:t> - </a:t>
            </a:r>
            <a:r>
              <a:rPr lang="ka-GE" altLang="en-US" sz="1500" b="1">
                <a:solidFill>
                  <a:srgbClr val="17375E"/>
                </a:solidFill>
              </a:rPr>
              <a:t>კიბო</a:t>
            </a:r>
            <a:endParaRPr lang="en-US" altLang="en-US" sz="1500" b="1">
              <a:solidFill>
                <a:srgbClr val="17375E"/>
              </a:solidFill>
            </a:endParaRPr>
          </a:p>
          <a:p>
            <a:pPr eaLnBrk="1" hangingPunct="1">
              <a:spcBef>
                <a:spcPct val="0"/>
              </a:spcBef>
              <a:buFontTx/>
              <a:buNone/>
            </a:pPr>
            <a:r>
              <a:rPr lang="en-US" altLang="en-US" sz="1500" b="1">
                <a:solidFill>
                  <a:srgbClr val="17375E"/>
                </a:solidFill>
              </a:rPr>
              <a:t> - </a:t>
            </a:r>
            <a:r>
              <a:rPr lang="ka-GE" altLang="en-US" sz="1500" b="1">
                <a:solidFill>
                  <a:srgbClr val="17375E"/>
                </a:solidFill>
              </a:rPr>
              <a:t>დიაბეტი</a:t>
            </a:r>
            <a:endParaRPr lang="en-US" altLang="en-US" sz="1500" b="1">
              <a:solidFill>
                <a:srgbClr val="17375E"/>
              </a:solidFill>
            </a:endParaRPr>
          </a:p>
          <a:p>
            <a:pPr eaLnBrk="1" hangingPunct="1">
              <a:spcBef>
                <a:spcPct val="0"/>
              </a:spcBef>
              <a:buFontTx/>
              <a:buNone/>
            </a:pPr>
            <a:r>
              <a:rPr lang="en-US" altLang="en-US" sz="1500" b="1">
                <a:solidFill>
                  <a:srgbClr val="17375E"/>
                </a:solidFill>
              </a:rPr>
              <a:t> - </a:t>
            </a:r>
            <a:r>
              <a:rPr lang="ka-GE" altLang="en-US" sz="1500" b="1">
                <a:solidFill>
                  <a:srgbClr val="17375E"/>
                </a:solidFill>
              </a:rPr>
              <a:t>ქრონიკული ობსტრუქციული</a:t>
            </a:r>
          </a:p>
          <a:p>
            <a:pPr eaLnBrk="1" hangingPunct="1">
              <a:spcBef>
                <a:spcPct val="0"/>
              </a:spcBef>
              <a:buFontTx/>
              <a:buNone/>
            </a:pPr>
            <a:r>
              <a:rPr lang="ka-GE" altLang="en-US" sz="1500" b="1">
                <a:solidFill>
                  <a:srgbClr val="17375E"/>
                </a:solidFill>
              </a:rPr>
              <a:t>   დაავადებები</a:t>
            </a:r>
          </a:p>
          <a:p>
            <a:pPr eaLnBrk="1" hangingPunct="1">
              <a:spcBef>
                <a:spcPct val="0"/>
              </a:spcBef>
              <a:buFontTx/>
              <a:buNone/>
            </a:pPr>
            <a:r>
              <a:rPr lang="en-US" altLang="en-US" sz="1500" b="1">
                <a:solidFill>
                  <a:srgbClr val="17375E"/>
                </a:solidFill>
              </a:rPr>
              <a:t>- </a:t>
            </a:r>
            <a:r>
              <a:rPr lang="ka-GE" altLang="en-US" sz="1500" b="1">
                <a:solidFill>
                  <a:srgbClr val="17375E"/>
                </a:solidFill>
              </a:rPr>
              <a:t>რისკ-ფაქტორები</a:t>
            </a:r>
            <a:endParaRPr lang="en-US" altLang="en-US" sz="1500" b="1">
              <a:solidFill>
                <a:srgbClr val="17375E"/>
              </a:solidFill>
            </a:endParaRPr>
          </a:p>
          <a:p>
            <a:pPr eaLnBrk="1" hangingPunct="1">
              <a:spcBef>
                <a:spcPct val="0"/>
              </a:spcBef>
              <a:buFontTx/>
              <a:buNone/>
            </a:pPr>
            <a:r>
              <a:rPr lang="ka-GE" altLang="en-US" sz="1500" b="1">
                <a:solidFill>
                  <a:srgbClr val="17375E"/>
                </a:solidFill>
              </a:rPr>
              <a:t>- ჯანმრთელობის </a:t>
            </a:r>
          </a:p>
          <a:p>
            <a:pPr eaLnBrk="1" hangingPunct="1">
              <a:spcBef>
                <a:spcPct val="0"/>
              </a:spcBef>
              <a:buFontTx/>
              <a:buNone/>
            </a:pPr>
            <a:r>
              <a:rPr lang="ka-GE" altLang="en-US" sz="1500" b="1">
                <a:solidFill>
                  <a:srgbClr val="17375E"/>
                </a:solidFill>
              </a:rPr>
              <a:t>  ხელშეწყობა</a:t>
            </a:r>
            <a:r>
              <a:rPr lang="en-US" altLang="en-US" sz="1500" b="1">
                <a:solidFill>
                  <a:srgbClr val="17375E"/>
                </a:solidFill>
              </a:rPr>
              <a:t> </a:t>
            </a:r>
            <a:endParaRPr lang="ka-GE" altLang="en-US" sz="1500" b="1">
              <a:solidFill>
                <a:srgbClr val="17375E"/>
              </a:solidFill>
            </a:endParaRPr>
          </a:p>
          <a:p>
            <a:pPr eaLnBrk="1" hangingPunct="1">
              <a:spcBef>
                <a:spcPct val="0"/>
              </a:spcBef>
              <a:buFontTx/>
              <a:buNone/>
            </a:pPr>
            <a:r>
              <a:rPr lang="ka-GE" altLang="en-US" sz="1500" b="1">
                <a:solidFill>
                  <a:srgbClr val="17375E"/>
                </a:solidFill>
              </a:rPr>
              <a:t>- ფსიქიკური   </a:t>
            </a:r>
          </a:p>
          <a:p>
            <a:pPr eaLnBrk="1" hangingPunct="1">
              <a:spcBef>
                <a:spcPct val="0"/>
              </a:spcBef>
              <a:buFontTx/>
              <a:buNone/>
            </a:pPr>
            <a:r>
              <a:rPr lang="ka-GE" altLang="en-US" sz="1500" b="1">
                <a:solidFill>
                  <a:srgbClr val="17375E"/>
                </a:solidFill>
              </a:rPr>
              <a:t>  ჯანმრთელობა</a:t>
            </a:r>
          </a:p>
          <a:p>
            <a:pPr eaLnBrk="1" hangingPunct="1">
              <a:spcBef>
                <a:spcPct val="0"/>
              </a:spcBef>
              <a:buFontTx/>
              <a:buNone/>
            </a:pPr>
            <a:r>
              <a:rPr lang="ka-GE" altLang="en-US" sz="1500" b="1">
                <a:solidFill>
                  <a:srgbClr val="17375E"/>
                </a:solidFill>
              </a:rPr>
              <a:t>- თამბაქოს კონტროლი</a:t>
            </a:r>
            <a:endParaRPr lang="en-US" altLang="en-US" sz="1500" b="1">
              <a:solidFill>
                <a:srgbClr val="17375E"/>
              </a:solidFill>
            </a:endParaRPr>
          </a:p>
          <a:p>
            <a:pPr eaLnBrk="1" hangingPunct="1">
              <a:spcBef>
                <a:spcPct val="0"/>
              </a:spcBef>
              <a:buFontTx/>
              <a:buNone/>
            </a:pPr>
            <a:r>
              <a:rPr lang="en-US" altLang="en-US" sz="1800"/>
              <a:t> </a:t>
            </a:r>
            <a:endParaRPr lang="ru-RU" altLang="en-US" sz="1800"/>
          </a:p>
        </p:txBody>
      </p:sp>
      <p:sp>
        <p:nvSpPr>
          <p:cNvPr id="14345" name="Rectangle 10"/>
          <p:cNvSpPr>
            <a:spLocks noChangeArrowheads="1"/>
          </p:cNvSpPr>
          <p:nvPr/>
        </p:nvSpPr>
        <p:spPr bwMode="auto">
          <a:xfrm>
            <a:off x="7380288" y="1363663"/>
            <a:ext cx="1597025" cy="86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1600" b="1">
                <a:solidFill>
                  <a:srgbClr val="17375E"/>
                </a:solidFill>
              </a:rPr>
              <a:t>გარემოს ჯანმრთელობა</a:t>
            </a:r>
            <a:endParaRPr lang="en-US" altLang="en-US" sz="1600" b="1">
              <a:solidFill>
                <a:srgbClr val="17375E"/>
              </a:solidFill>
            </a:endParaRPr>
          </a:p>
          <a:p>
            <a:pPr eaLnBrk="1" hangingPunct="1">
              <a:spcBef>
                <a:spcPct val="0"/>
              </a:spcBef>
              <a:buFontTx/>
              <a:buNone/>
            </a:pPr>
            <a:r>
              <a:rPr lang="en-US" altLang="en-US" sz="1800"/>
              <a:t> </a:t>
            </a:r>
            <a:endParaRPr lang="ru-RU" altLang="en-US" sz="1800"/>
          </a:p>
        </p:txBody>
      </p:sp>
      <p:sp>
        <p:nvSpPr>
          <p:cNvPr id="2" name="Rectangle 20">
            <a:extLst>
              <a:ext uri="{FF2B5EF4-FFF2-40B4-BE49-F238E27FC236}"/>
            </a:extLst>
          </p:cNvPr>
          <p:cNvSpPr>
            <a:spLocks noChangeArrowheads="1"/>
          </p:cNvSpPr>
          <p:nvPr/>
        </p:nvSpPr>
        <p:spPr bwMode="auto">
          <a:xfrm>
            <a:off x="2411413" y="1628775"/>
            <a:ext cx="2160587" cy="4679950"/>
          </a:xfrm>
          <a:prstGeom prst="rect">
            <a:avLst/>
          </a:prstGeom>
          <a:noFill/>
          <a:ln w="9525">
            <a:solidFill>
              <a:schemeClr val="tx1"/>
            </a:solidFill>
            <a:miter lim="800000"/>
            <a:headEnd/>
            <a:tailEnd/>
          </a:ln>
          <a:effectLst>
            <a:prstShdw prst="shdw17" dist="17961" dir="2700000">
              <a:schemeClr val="tx1">
                <a:gamma/>
                <a:shade val="60000"/>
                <a:invGamma/>
              </a:schemeClr>
            </a:prstShdw>
          </a:effectLst>
          <a:extLst/>
        </p:spPr>
        <p:txBody>
          <a:bodyPr wrap="none" anchor="ctr"/>
          <a:lstStyle/>
          <a:p>
            <a:pPr eaLnBrk="1" hangingPunct="1">
              <a:defRPr/>
            </a:pPr>
            <a:endParaRPr lang="en-US">
              <a:latin typeface="Arial" charset="0"/>
              <a:ea typeface="+mn-ea"/>
              <a:cs typeface="Arial" charset="0"/>
            </a:endParaRPr>
          </a:p>
        </p:txBody>
      </p:sp>
      <p:sp>
        <p:nvSpPr>
          <p:cNvPr id="3" name="Rectangle 20">
            <a:extLst>
              <a:ext uri="{FF2B5EF4-FFF2-40B4-BE49-F238E27FC236}"/>
            </a:extLst>
          </p:cNvPr>
          <p:cNvSpPr>
            <a:spLocks noChangeArrowheads="1"/>
          </p:cNvSpPr>
          <p:nvPr/>
        </p:nvSpPr>
        <p:spPr bwMode="auto">
          <a:xfrm>
            <a:off x="4716463" y="1628775"/>
            <a:ext cx="2447925" cy="4679950"/>
          </a:xfrm>
          <a:prstGeom prst="rect">
            <a:avLst/>
          </a:prstGeom>
          <a:noFill/>
          <a:ln w="9525">
            <a:solidFill>
              <a:schemeClr val="tx1"/>
            </a:solidFill>
            <a:miter lim="800000"/>
            <a:headEnd/>
            <a:tailEnd/>
          </a:ln>
          <a:effectLst>
            <a:prstShdw prst="shdw17" dist="17961" dir="2700000">
              <a:schemeClr val="tx1">
                <a:gamma/>
                <a:shade val="60000"/>
                <a:invGamma/>
              </a:schemeClr>
            </a:prstShdw>
          </a:effectLst>
          <a:extLst/>
        </p:spPr>
        <p:txBody>
          <a:bodyPr wrap="none" anchor="ctr"/>
          <a:lstStyle/>
          <a:p>
            <a:pPr eaLnBrk="1" hangingPunct="1">
              <a:defRPr/>
            </a:pPr>
            <a:endParaRPr lang="en-US">
              <a:latin typeface="Arial" charset="0"/>
              <a:ea typeface="+mn-ea"/>
              <a:cs typeface="Arial" charset="0"/>
            </a:endParaRPr>
          </a:p>
        </p:txBody>
      </p:sp>
      <p:sp>
        <p:nvSpPr>
          <p:cNvPr id="4" name="Rectangle 20">
            <a:extLst>
              <a:ext uri="{FF2B5EF4-FFF2-40B4-BE49-F238E27FC236}"/>
            </a:extLst>
          </p:cNvPr>
          <p:cNvSpPr>
            <a:spLocks noChangeArrowheads="1"/>
          </p:cNvSpPr>
          <p:nvPr/>
        </p:nvSpPr>
        <p:spPr bwMode="auto">
          <a:xfrm>
            <a:off x="7378700" y="1271588"/>
            <a:ext cx="1655763" cy="930275"/>
          </a:xfrm>
          <a:prstGeom prst="rect">
            <a:avLst/>
          </a:prstGeom>
          <a:noFill/>
          <a:ln w="9525">
            <a:solidFill>
              <a:schemeClr val="tx1"/>
            </a:solidFill>
            <a:miter lim="800000"/>
            <a:headEnd/>
            <a:tailEnd/>
          </a:ln>
          <a:effectLst>
            <a:prstShdw prst="shdw17" dist="17961" dir="2700000">
              <a:schemeClr val="tx1">
                <a:gamma/>
                <a:shade val="60000"/>
                <a:invGamma/>
              </a:schemeClr>
            </a:prstShdw>
          </a:effectLst>
          <a:extLst/>
        </p:spPr>
        <p:txBody>
          <a:bodyPr wrap="none" anchor="ctr"/>
          <a:lstStyle/>
          <a:p>
            <a:pPr eaLnBrk="1" hangingPunct="1">
              <a:defRPr/>
            </a:pPr>
            <a:endParaRPr lang="en-US">
              <a:latin typeface="Arial" charset="0"/>
              <a:ea typeface="+mn-ea"/>
              <a:cs typeface="Arial" charset="0"/>
            </a:endParaRPr>
          </a:p>
        </p:txBody>
      </p:sp>
      <p:sp>
        <p:nvSpPr>
          <p:cNvPr id="5" name="Rectangle 20">
            <a:extLst>
              <a:ext uri="{FF2B5EF4-FFF2-40B4-BE49-F238E27FC236}"/>
            </a:extLst>
          </p:cNvPr>
          <p:cNvSpPr>
            <a:spLocks noChangeArrowheads="1"/>
          </p:cNvSpPr>
          <p:nvPr/>
        </p:nvSpPr>
        <p:spPr bwMode="auto">
          <a:xfrm>
            <a:off x="7386638" y="2278063"/>
            <a:ext cx="1647825" cy="906462"/>
          </a:xfrm>
          <a:prstGeom prst="rect">
            <a:avLst/>
          </a:prstGeom>
          <a:noFill/>
          <a:ln w="9525">
            <a:solidFill>
              <a:schemeClr val="tx1"/>
            </a:solidFill>
            <a:miter lim="800000"/>
            <a:headEnd/>
            <a:tailEnd/>
          </a:ln>
          <a:effectLst>
            <a:prstShdw prst="shdw17" dist="17961" dir="2700000">
              <a:schemeClr val="tx1">
                <a:gamma/>
                <a:shade val="60000"/>
                <a:invGamma/>
              </a:schemeClr>
            </a:prstShdw>
          </a:effectLst>
          <a:extLst/>
        </p:spPr>
        <p:txBody>
          <a:bodyPr wrap="none" anchor="ctr"/>
          <a:lstStyle/>
          <a:p>
            <a:pPr eaLnBrk="1" hangingPunct="1">
              <a:defRPr/>
            </a:pPr>
            <a:endParaRPr lang="en-US">
              <a:latin typeface="Arial" charset="0"/>
              <a:ea typeface="+mn-ea"/>
              <a:cs typeface="Arial" charset="0"/>
            </a:endParaRPr>
          </a:p>
        </p:txBody>
      </p:sp>
      <p:sp>
        <p:nvSpPr>
          <p:cNvPr id="14350" name="Rectangle 15"/>
          <p:cNvSpPr>
            <a:spLocks noChangeArrowheads="1"/>
          </p:cNvSpPr>
          <p:nvPr/>
        </p:nvSpPr>
        <p:spPr bwMode="auto">
          <a:xfrm>
            <a:off x="7521575" y="2400300"/>
            <a:ext cx="1368425"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1600" b="1">
                <a:solidFill>
                  <a:srgbClr val="17375E"/>
                </a:solidFill>
              </a:rPr>
              <a:t>სამედიცინო სტატისტიკა</a:t>
            </a:r>
            <a:endParaRPr lang="en-US" altLang="en-US" sz="1600" b="1">
              <a:solidFill>
                <a:srgbClr val="17375E"/>
              </a:solidFill>
            </a:endParaRPr>
          </a:p>
          <a:p>
            <a:pPr eaLnBrk="1" hangingPunct="1">
              <a:spcBef>
                <a:spcPct val="0"/>
              </a:spcBef>
              <a:buFontTx/>
              <a:buNone/>
            </a:pPr>
            <a:r>
              <a:rPr lang="en-US" altLang="en-US" sz="1800"/>
              <a:t> </a:t>
            </a:r>
            <a:endParaRPr lang="ru-RU" altLang="en-US" sz="1800"/>
          </a:p>
        </p:txBody>
      </p:sp>
      <p:sp>
        <p:nvSpPr>
          <p:cNvPr id="14351" name="Line 16"/>
          <p:cNvSpPr>
            <a:spLocks noChangeShapeType="1"/>
          </p:cNvSpPr>
          <p:nvPr/>
        </p:nvSpPr>
        <p:spPr bwMode="auto">
          <a:xfrm flipH="1">
            <a:off x="1116013" y="908050"/>
            <a:ext cx="1008062" cy="7207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52" name="Line 17"/>
          <p:cNvSpPr>
            <a:spLocks noChangeShapeType="1"/>
          </p:cNvSpPr>
          <p:nvPr/>
        </p:nvSpPr>
        <p:spPr bwMode="auto">
          <a:xfrm>
            <a:off x="3419475" y="908050"/>
            <a:ext cx="0" cy="7207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53" name="Line 18"/>
          <p:cNvSpPr>
            <a:spLocks noChangeShapeType="1"/>
          </p:cNvSpPr>
          <p:nvPr/>
        </p:nvSpPr>
        <p:spPr bwMode="auto">
          <a:xfrm>
            <a:off x="5867400" y="908050"/>
            <a:ext cx="0" cy="72072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54" name="Line 19"/>
          <p:cNvSpPr>
            <a:spLocks noChangeShapeType="1"/>
          </p:cNvSpPr>
          <p:nvPr/>
        </p:nvSpPr>
        <p:spPr bwMode="auto">
          <a:xfrm flipH="1">
            <a:off x="8101013" y="908050"/>
            <a:ext cx="0" cy="31591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55" name="Line 20"/>
          <p:cNvSpPr>
            <a:spLocks noChangeShapeType="1"/>
          </p:cNvSpPr>
          <p:nvPr/>
        </p:nvSpPr>
        <p:spPr bwMode="auto">
          <a:xfrm>
            <a:off x="7235825" y="908050"/>
            <a:ext cx="0" cy="33845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56" name="Line 21"/>
          <p:cNvSpPr>
            <a:spLocks noChangeShapeType="1"/>
          </p:cNvSpPr>
          <p:nvPr/>
        </p:nvSpPr>
        <p:spPr bwMode="auto">
          <a:xfrm>
            <a:off x="7235825" y="4292600"/>
            <a:ext cx="14446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37" name="Rectangle 1">
            <a:extLst>
              <a:ext uri="{FF2B5EF4-FFF2-40B4-BE49-F238E27FC236}"/>
            </a:extLst>
          </p:cNvPr>
          <p:cNvSpPr>
            <a:spLocks noChangeArrowheads="1"/>
          </p:cNvSpPr>
          <p:nvPr/>
        </p:nvSpPr>
        <p:spPr bwMode="auto">
          <a:xfrm>
            <a:off x="4067175" y="5013325"/>
            <a:ext cx="4572000" cy="15525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eaLnBrk="1" hangingPunct="1">
              <a:defRPr/>
            </a:pPr>
            <a:endParaRPr lang="ru-RU">
              <a:latin typeface="Arial" charset="0"/>
              <a:ea typeface="+mn-ea"/>
              <a:cs typeface="Arial" charset="0"/>
            </a:endParaRPr>
          </a:p>
          <a:p>
            <a:pPr eaLnBrk="1" hangingPunct="1">
              <a:defRPr/>
            </a:pPr>
            <a:r>
              <a:rPr lang="en-US">
                <a:latin typeface="Arial" charset="0"/>
                <a:ea typeface="+mn-ea"/>
                <a:cs typeface="Arial" charset="0"/>
              </a:rPr>
              <a:t>    </a:t>
            </a:r>
          </a:p>
          <a:p>
            <a:pPr eaLnBrk="1" hangingPunct="1">
              <a:defRPr/>
            </a:pPr>
            <a:endParaRPr lang="en-US">
              <a:latin typeface="Arial" charset="0"/>
              <a:ea typeface="+mn-ea"/>
              <a:cs typeface="Arial" charset="0"/>
            </a:endParaRPr>
          </a:p>
          <a:p>
            <a:pPr eaLnBrk="1" hangingPunct="1">
              <a:defRPr/>
            </a:pPr>
            <a:r>
              <a:rPr lang="en-US">
                <a:latin typeface="Arial" charset="0"/>
                <a:ea typeface="+mn-ea"/>
                <a:cs typeface="Arial" charset="0"/>
              </a:rPr>
              <a:t> </a:t>
            </a:r>
            <a:endParaRPr lang="ru-RU">
              <a:latin typeface="Arial" charset="0"/>
              <a:ea typeface="+mn-ea"/>
              <a:cs typeface="Arial" charset="0"/>
            </a:endParaRPr>
          </a:p>
        </p:txBody>
      </p:sp>
      <p:sp>
        <p:nvSpPr>
          <p:cNvPr id="14358" name="Rectangle 1"/>
          <p:cNvSpPr>
            <a:spLocks noChangeArrowheads="1"/>
          </p:cNvSpPr>
          <p:nvPr/>
        </p:nvSpPr>
        <p:spPr bwMode="auto">
          <a:xfrm>
            <a:off x="7418388" y="3382963"/>
            <a:ext cx="1577975" cy="109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r>
              <a:rPr lang="ka-GE" altLang="ka-GE" sz="1300" b="1">
                <a:solidFill>
                  <a:srgbClr val="003366"/>
                </a:solidFill>
                <a:latin typeface="Calibri" panose="020F0502020204030204" pitchFamily="34" charset="0"/>
                <a:ea typeface="Calibri" panose="020F0502020204030204" pitchFamily="34" charset="0"/>
                <a:cs typeface="Calibri" panose="020F0502020204030204" pitchFamily="34" charset="0"/>
              </a:rPr>
              <a:t>საზოგადოებრივი ჯანმრთელობის საფრთხეებზე მზადყოფნა და რეაგირება</a:t>
            </a:r>
            <a:r>
              <a:rPr lang="en-US" altLang="ka-GE" sz="1300" b="1">
                <a:solidFill>
                  <a:srgbClr val="003366"/>
                </a:solidFill>
                <a:latin typeface="Calibri" panose="020F0502020204030204" pitchFamily="34" charset="0"/>
                <a:ea typeface="Calibri" panose="020F0502020204030204" pitchFamily="34" charset="0"/>
                <a:cs typeface="Calibri" panose="020F0502020204030204" pitchFamily="34" charset="0"/>
              </a:rPr>
              <a:t> </a:t>
            </a:r>
          </a:p>
        </p:txBody>
      </p:sp>
      <p:sp>
        <p:nvSpPr>
          <p:cNvPr id="14359" name="Rectangle 1"/>
          <p:cNvSpPr>
            <a:spLocks noChangeArrowheads="1"/>
          </p:cNvSpPr>
          <p:nvPr/>
        </p:nvSpPr>
        <p:spPr bwMode="auto">
          <a:xfrm>
            <a:off x="7391400" y="5164138"/>
            <a:ext cx="15748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r>
              <a:rPr lang="ka-GE" altLang="ka-GE" sz="1400" b="1">
                <a:solidFill>
                  <a:srgbClr val="003366"/>
                </a:solidFill>
                <a:latin typeface="Calibri" panose="020F0502020204030204" pitchFamily="34" charset="0"/>
                <a:ea typeface="Calibri" panose="020F0502020204030204" pitchFamily="34" charset="0"/>
                <a:cs typeface="Calibri" panose="020F0502020204030204" pitchFamily="34" charset="0"/>
              </a:rPr>
              <a:t>ხარისხის კონტროლი</a:t>
            </a:r>
            <a:endParaRPr lang="en-US" altLang="ka-GE" sz="1400" b="1">
              <a:solidFill>
                <a:srgbClr val="003366"/>
              </a:solidFill>
              <a:latin typeface="Calibri" panose="020F0502020204030204" pitchFamily="34" charset="0"/>
              <a:ea typeface="Calibri" panose="020F0502020204030204" pitchFamily="34" charset="0"/>
              <a:cs typeface="Calibri" panose="020F0502020204030204" pitchFamily="34" charset="0"/>
            </a:endParaRPr>
          </a:p>
        </p:txBody>
      </p:sp>
      <p:sp>
        <p:nvSpPr>
          <p:cNvPr id="14360" name="Rectangle 10"/>
          <p:cNvSpPr>
            <a:spLocks noChangeArrowheads="1"/>
          </p:cNvSpPr>
          <p:nvPr/>
        </p:nvSpPr>
        <p:spPr bwMode="auto">
          <a:xfrm>
            <a:off x="7461250" y="4667250"/>
            <a:ext cx="1543050"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r>
              <a:rPr lang="en-US" altLang="en-US" sz="1500" b="1">
                <a:solidFill>
                  <a:srgbClr val="17375E"/>
                </a:solidFill>
                <a:latin typeface="Calibri" panose="020F0502020204030204" pitchFamily="34" charset="0"/>
              </a:rPr>
              <a:t>GF </a:t>
            </a:r>
            <a:r>
              <a:rPr lang="ka-GE" altLang="en-US" sz="1500" b="1">
                <a:solidFill>
                  <a:srgbClr val="17375E"/>
                </a:solidFill>
                <a:latin typeface="Calibri" panose="020F0502020204030204" pitchFamily="34" charset="0"/>
              </a:rPr>
              <a:t>პროგრამები</a:t>
            </a:r>
            <a:r>
              <a:rPr lang="en-US" altLang="en-US" sz="1500" b="1">
                <a:solidFill>
                  <a:srgbClr val="17375E"/>
                </a:solidFill>
                <a:latin typeface="Calibri" panose="020F0502020204030204" pitchFamily="34" charset="0"/>
              </a:rPr>
              <a:t> </a:t>
            </a:r>
          </a:p>
          <a:p>
            <a:pPr>
              <a:spcBef>
                <a:spcPct val="0"/>
              </a:spcBef>
              <a:buFontTx/>
              <a:buNone/>
            </a:pPr>
            <a:r>
              <a:rPr lang="en-US" altLang="en-US" sz="1800">
                <a:latin typeface="Calibri" panose="020F0502020204030204" pitchFamily="34" charset="0"/>
              </a:rPr>
              <a:t> </a:t>
            </a:r>
            <a:endParaRPr lang="ru-RU" altLang="en-US" sz="1800">
              <a:latin typeface="Calibri" panose="020F0502020204030204" pitchFamily="34" charset="0"/>
            </a:endParaRPr>
          </a:p>
        </p:txBody>
      </p:sp>
      <p:sp>
        <p:nvSpPr>
          <p:cNvPr id="26" name="Rectangle 20">
            <a:extLst>
              <a:ext uri="{FF2B5EF4-FFF2-40B4-BE49-F238E27FC236}"/>
            </a:extLst>
          </p:cNvPr>
          <p:cNvSpPr>
            <a:spLocks noChangeArrowheads="1"/>
          </p:cNvSpPr>
          <p:nvPr/>
        </p:nvSpPr>
        <p:spPr bwMode="auto">
          <a:xfrm>
            <a:off x="7402513" y="3306763"/>
            <a:ext cx="1655762" cy="1182687"/>
          </a:xfrm>
          <a:prstGeom prst="rect">
            <a:avLst/>
          </a:prstGeom>
          <a:noFill/>
          <a:ln w="9525">
            <a:solidFill>
              <a:schemeClr val="tx1"/>
            </a:solidFill>
            <a:miter lim="800000"/>
            <a:headEnd/>
            <a:tailEnd/>
          </a:ln>
          <a:effectLst>
            <a:prstShdw prst="shdw17" dist="17961" dir="2700000">
              <a:schemeClr val="tx1">
                <a:gamma/>
                <a:shade val="60000"/>
                <a:invGamma/>
              </a:schemeClr>
            </a:prstShdw>
          </a:effectLst>
          <a:extLst/>
        </p:spPr>
        <p:txBody>
          <a:bodyPr wrap="none" anchor="ctr"/>
          <a:lstStyle/>
          <a:p>
            <a:pPr eaLnBrk="1" hangingPunct="1">
              <a:defRPr/>
            </a:pPr>
            <a:endParaRPr lang="en-US">
              <a:latin typeface="Arial" charset="0"/>
              <a:ea typeface="+mn-ea"/>
              <a:cs typeface="Arial" charset="0"/>
            </a:endParaRPr>
          </a:p>
        </p:txBody>
      </p:sp>
      <p:sp>
        <p:nvSpPr>
          <p:cNvPr id="27" name="Rectangle 20">
            <a:extLst>
              <a:ext uri="{FF2B5EF4-FFF2-40B4-BE49-F238E27FC236}"/>
            </a:extLst>
          </p:cNvPr>
          <p:cNvSpPr>
            <a:spLocks noChangeArrowheads="1"/>
          </p:cNvSpPr>
          <p:nvPr/>
        </p:nvSpPr>
        <p:spPr bwMode="auto">
          <a:xfrm>
            <a:off x="7402513" y="4594225"/>
            <a:ext cx="1655762" cy="500063"/>
          </a:xfrm>
          <a:prstGeom prst="rect">
            <a:avLst/>
          </a:prstGeom>
          <a:noFill/>
          <a:ln w="9525">
            <a:solidFill>
              <a:schemeClr val="tx1"/>
            </a:solidFill>
            <a:miter lim="800000"/>
            <a:headEnd/>
            <a:tailEnd/>
          </a:ln>
          <a:effectLst>
            <a:prstShdw prst="shdw17" dist="17961" dir="2700000">
              <a:schemeClr val="tx1">
                <a:gamma/>
                <a:shade val="60000"/>
                <a:invGamma/>
              </a:schemeClr>
            </a:prstShdw>
          </a:effectLst>
          <a:extLst/>
        </p:spPr>
        <p:txBody>
          <a:bodyPr wrap="none" anchor="ctr"/>
          <a:lstStyle/>
          <a:p>
            <a:pPr eaLnBrk="1" hangingPunct="1">
              <a:defRPr/>
            </a:pPr>
            <a:endParaRPr lang="en-US">
              <a:latin typeface="Arial" charset="0"/>
              <a:ea typeface="+mn-ea"/>
              <a:cs typeface="Arial" charset="0"/>
            </a:endParaRPr>
          </a:p>
        </p:txBody>
      </p:sp>
      <p:sp>
        <p:nvSpPr>
          <p:cNvPr id="28" name="Rectangle 20">
            <a:extLst>
              <a:ext uri="{FF2B5EF4-FFF2-40B4-BE49-F238E27FC236}"/>
            </a:extLst>
          </p:cNvPr>
          <p:cNvSpPr>
            <a:spLocks noChangeArrowheads="1"/>
          </p:cNvSpPr>
          <p:nvPr/>
        </p:nvSpPr>
        <p:spPr bwMode="auto">
          <a:xfrm>
            <a:off x="7402513" y="5149850"/>
            <a:ext cx="1655762" cy="500063"/>
          </a:xfrm>
          <a:prstGeom prst="rect">
            <a:avLst/>
          </a:prstGeom>
          <a:noFill/>
          <a:ln w="9525">
            <a:solidFill>
              <a:schemeClr val="tx1"/>
            </a:solidFill>
            <a:miter lim="800000"/>
            <a:headEnd/>
            <a:tailEnd/>
          </a:ln>
          <a:effectLst>
            <a:prstShdw prst="shdw17" dist="17961" dir="2700000">
              <a:schemeClr val="tx1">
                <a:gamma/>
                <a:shade val="60000"/>
                <a:invGamma/>
              </a:schemeClr>
            </a:prstShdw>
          </a:effectLst>
          <a:extLst/>
        </p:spPr>
        <p:txBody>
          <a:bodyPr wrap="none" anchor="ctr"/>
          <a:lstStyle/>
          <a:p>
            <a:pPr eaLnBrk="1" hangingPunct="1">
              <a:defRPr/>
            </a:pPr>
            <a:endParaRPr lang="en-US">
              <a:latin typeface="Arial" charset="0"/>
              <a:ea typeface="+mn-ea"/>
              <a:cs typeface="Arial" charset="0"/>
            </a:endParaRPr>
          </a:p>
        </p:txBody>
      </p:sp>
      <p:sp>
        <p:nvSpPr>
          <p:cNvPr id="14364" name="Line 20"/>
          <p:cNvSpPr>
            <a:spLocks noChangeShapeType="1"/>
          </p:cNvSpPr>
          <p:nvPr/>
        </p:nvSpPr>
        <p:spPr bwMode="auto">
          <a:xfrm>
            <a:off x="7235825" y="2974975"/>
            <a:ext cx="0" cy="338455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65" name="Line 21"/>
          <p:cNvSpPr>
            <a:spLocks noChangeShapeType="1"/>
          </p:cNvSpPr>
          <p:nvPr/>
        </p:nvSpPr>
        <p:spPr bwMode="auto">
          <a:xfrm>
            <a:off x="7273925" y="5445125"/>
            <a:ext cx="14446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66" name="Line 21"/>
          <p:cNvSpPr>
            <a:spLocks noChangeShapeType="1"/>
          </p:cNvSpPr>
          <p:nvPr/>
        </p:nvSpPr>
        <p:spPr bwMode="auto">
          <a:xfrm>
            <a:off x="7273925" y="6118225"/>
            <a:ext cx="14446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4367" name="Line 21"/>
          <p:cNvSpPr>
            <a:spLocks noChangeShapeType="1"/>
          </p:cNvSpPr>
          <p:nvPr/>
        </p:nvSpPr>
        <p:spPr bwMode="auto">
          <a:xfrm>
            <a:off x="7242175" y="2830513"/>
            <a:ext cx="144463"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6" name="Rectangle 20">
            <a:extLst>
              <a:ext uri="{FF2B5EF4-FFF2-40B4-BE49-F238E27FC236}"/>
            </a:extLst>
          </p:cNvPr>
          <p:cNvSpPr>
            <a:spLocks noChangeArrowheads="1"/>
          </p:cNvSpPr>
          <p:nvPr/>
        </p:nvSpPr>
        <p:spPr bwMode="auto">
          <a:xfrm>
            <a:off x="7404100" y="5795963"/>
            <a:ext cx="1655763" cy="500062"/>
          </a:xfrm>
          <a:prstGeom prst="rect">
            <a:avLst/>
          </a:prstGeom>
          <a:noFill/>
          <a:ln w="9525">
            <a:solidFill>
              <a:schemeClr val="tx1"/>
            </a:solidFill>
            <a:miter lim="800000"/>
            <a:headEnd/>
            <a:tailEnd/>
          </a:ln>
          <a:effectLst>
            <a:prstShdw prst="shdw17" dist="17961" dir="2700000">
              <a:schemeClr val="tx1">
                <a:gamma/>
                <a:shade val="60000"/>
                <a:invGamma/>
              </a:schemeClr>
            </a:prstShdw>
          </a:effectLst>
          <a:extLst/>
        </p:spPr>
        <p:txBody>
          <a:bodyPr wrap="none" anchor="ctr"/>
          <a:lstStyle/>
          <a:p>
            <a:pPr eaLnBrk="1" hangingPunct="1">
              <a:defRPr/>
            </a:pPr>
            <a:endParaRPr lang="en-US">
              <a:latin typeface="Arial" charset="0"/>
              <a:ea typeface="+mn-ea"/>
              <a:cs typeface="Arial" charset="0"/>
            </a:endParaRPr>
          </a:p>
        </p:txBody>
      </p:sp>
      <p:sp>
        <p:nvSpPr>
          <p:cNvPr id="14369" name="Rectangle 1"/>
          <p:cNvSpPr>
            <a:spLocks noChangeArrowheads="1"/>
          </p:cNvSpPr>
          <p:nvPr/>
        </p:nvSpPr>
        <p:spPr bwMode="auto">
          <a:xfrm>
            <a:off x="7418388" y="5794375"/>
            <a:ext cx="15748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r>
              <a:rPr lang="ka-GE" altLang="ka-GE" sz="1400" b="1">
                <a:solidFill>
                  <a:srgbClr val="003366"/>
                </a:solidFill>
                <a:latin typeface="Calibri" panose="020F0502020204030204" pitchFamily="34" charset="0"/>
                <a:ea typeface="Calibri" panose="020F0502020204030204" pitchFamily="34" charset="0"/>
                <a:cs typeface="Calibri" panose="020F0502020204030204" pitchFamily="34" charset="0"/>
              </a:rPr>
              <a:t>საერთაშორისო პარტნიორობა</a:t>
            </a:r>
            <a:endParaRPr lang="en-US" altLang="ka-GE" sz="1400" b="1">
              <a:solidFill>
                <a:srgbClr val="003366"/>
              </a:solidFill>
              <a:latin typeface="Calibri" panose="020F0502020204030204" pitchFamily="34" charset="0"/>
              <a:ea typeface="Calibri" panose="020F0502020204030204" pitchFamily="34" charset="0"/>
              <a:cs typeface="Calibri" panose="020F0502020204030204" pitchFamily="34" charset="0"/>
            </a:endParaRPr>
          </a:p>
        </p:txBody>
      </p:sp>
      <p:pic>
        <p:nvPicPr>
          <p:cNvPr id="14370" name="Picture 3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03188" y="68263"/>
            <a:ext cx="2284412"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342412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4" name="Rectangle 2"/>
          <p:cNvSpPr>
            <a:spLocks noChangeArrowheads="1"/>
          </p:cNvSpPr>
          <p:nvPr/>
        </p:nvSpPr>
        <p:spPr bwMode="auto">
          <a:xfrm>
            <a:off x="0" y="113611"/>
            <a:ext cx="9144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tabLst>
                <a:tab pos="228600" algn="l"/>
              </a:tabLst>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tabLst>
                <a:tab pos="228600" algn="l"/>
              </a:tabLst>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tabLst>
                <a:tab pos="228600" algn="l"/>
              </a:tabLst>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2800" b="1" dirty="0">
                <a:solidFill>
                  <a:srgbClr val="A50021"/>
                </a:solidFill>
              </a:rPr>
              <a:t>რიჩარდ ლუგარის საზოგადოებრივი ჯანდაცვის კვლევითი ცენტრი </a:t>
            </a:r>
            <a:r>
              <a:rPr lang="ka-GE" altLang="en-US" sz="2800" b="1" dirty="0" smtClean="0">
                <a:solidFill>
                  <a:srgbClr val="A50021"/>
                </a:solidFill>
              </a:rPr>
              <a:t> </a:t>
            </a:r>
            <a:endParaRPr lang="ka-GE" altLang="en-US" sz="2800" b="1" dirty="0">
              <a:solidFill>
                <a:srgbClr val="00B0F0"/>
              </a:solidFill>
            </a:endParaRPr>
          </a:p>
        </p:txBody>
      </p:sp>
      <p:sp>
        <p:nvSpPr>
          <p:cNvPr id="27656" name="Rectangle 1"/>
          <p:cNvSpPr>
            <a:spLocks noChangeArrowheads="1"/>
          </p:cNvSpPr>
          <p:nvPr/>
        </p:nvSpPr>
        <p:spPr bwMode="auto">
          <a:xfrm>
            <a:off x="406958" y="1484784"/>
            <a:ext cx="8330083"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Aft>
                <a:spcPts val="0"/>
              </a:spcAft>
            </a:pPr>
            <a:r>
              <a:rPr lang="ka-GE" b="1" dirty="0" smtClean="0">
                <a:solidFill>
                  <a:srgbClr val="C00000"/>
                </a:solidFill>
              </a:rPr>
              <a:t>პირველად </a:t>
            </a:r>
            <a:r>
              <a:rPr lang="ka-GE" b="1" dirty="0">
                <a:solidFill>
                  <a:srgbClr val="C00000"/>
                </a:solidFill>
              </a:rPr>
              <a:t>საქართველოში:	</a:t>
            </a:r>
            <a:endParaRPr lang="ka-GE" b="1" dirty="0" smtClean="0">
              <a:solidFill>
                <a:srgbClr val="C00000"/>
              </a:solidFill>
            </a:endParaRPr>
          </a:p>
          <a:p>
            <a:pPr marL="285750" indent="-285750">
              <a:spcAft>
                <a:spcPts val="0"/>
              </a:spcAft>
              <a:buFont typeface="Arial" panose="020B0604020202020204" pitchFamily="34" charset="0"/>
              <a:buChar char="•"/>
            </a:pPr>
            <a:endParaRPr lang="ka-GE" sz="1300" b="1" dirty="0">
              <a:solidFill>
                <a:srgbClr val="003366"/>
              </a:solidFill>
            </a:endParaRPr>
          </a:p>
          <a:p>
            <a:pPr marL="285750" indent="-285750">
              <a:spcAft>
                <a:spcPts val="0"/>
              </a:spcAft>
              <a:buFont typeface="Arial" panose="020B0604020202020204" pitchFamily="34" charset="0"/>
              <a:buChar char="•"/>
            </a:pPr>
            <a:r>
              <a:rPr lang="ka-GE" sz="1500" b="1" dirty="0" smtClean="0">
                <a:solidFill>
                  <a:srgbClr val="003366"/>
                </a:solidFill>
              </a:rPr>
              <a:t>აღმოჩენილია </a:t>
            </a:r>
            <a:r>
              <a:rPr lang="ka-GE" sz="1500" b="1" dirty="0" err="1">
                <a:solidFill>
                  <a:srgbClr val="003366"/>
                </a:solidFill>
              </a:rPr>
              <a:t>შიგელას</a:t>
            </a:r>
            <a:r>
              <a:rPr lang="ka-GE" sz="1500" b="1" dirty="0">
                <a:solidFill>
                  <a:srgbClr val="003366"/>
                </a:solidFill>
              </a:rPr>
              <a:t> და </a:t>
            </a:r>
            <a:r>
              <a:rPr lang="ka-GE" sz="1500" b="1" dirty="0" err="1">
                <a:solidFill>
                  <a:srgbClr val="003366"/>
                </a:solidFill>
              </a:rPr>
              <a:t>სალმონელას</a:t>
            </a:r>
            <a:r>
              <a:rPr lang="ka-GE" sz="1500" b="1" dirty="0">
                <a:solidFill>
                  <a:srgbClr val="003366"/>
                </a:solidFill>
              </a:rPr>
              <a:t> ახალი </a:t>
            </a:r>
            <a:r>
              <a:rPr lang="ka-GE" sz="1500" b="1" dirty="0" err="1" smtClean="0">
                <a:solidFill>
                  <a:srgbClr val="003366"/>
                </a:solidFill>
              </a:rPr>
              <a:t>სეროტიპები</a:t>
            </a:r>
            <a:endParaRPr lang="ka-GE" sz="1500" b="1" dirty="0" smtClean="0">
              <a:solidFill>
                <a:srgbClr val="003366"/>
              </a:solidFill>
            </a:endParaRPr>
          </a:p>
          <a:p>
            <a:pPr marL="285750" indent="-285750">
              <a:spcAft>
                <a:spcPts val="0"/>
              </a:spcAft>
              <a:buFont typeface="Arial" panose="020B0604020202020204" pitchFamily="34" charset="0"/>
              <a:buChar char="•"/>
            </a:pPr>
            <a:endParaRPr lang="ka-GE" sz="1500" b="1" dirty="0">
              <a:solidFill>
                <a:srgbClr val="003366"/>
              </a:solidFill>
            </a:endParaRPr>
          </a:p>
          <a:p>
            <a:pPr marL="285750" indent="-285750">
              <a:spcAft>
                <a:spcPts val="0"/>
              </a:spcAft>
              <a:buFont typeface="Arial" panose="020B0604020202020204" pitchFamily="34" charset="0"/>
              <a:buChar char="•"/>
            </a:pPr>
            <a:r>
              <a:rPr lang="en-US" sz="1500" b="1" dirty="0" smtClean="0">
                <a:solidFill>
                  <a:srgbClr val="003366"/>
                </a:solidFill>
              </a:rPr>
              <a:t>GARP </a:t>
            </a:r>
            <a:r>
              <a:rPr lang="en-US" sz="1500" b="1" dirty="0">
                <a:solidFill>
                  <a:srgbClr val="003366"/>
                </a:solidFill>
              </a:rPr>
              <a:t>(Genetic Algorithm for Rule-set Production) </a:t>
            </a:r>
            <a:r>
              <a:rPr lang="ka-GE" sz="1500" b="1" dirty="0">
                <a:solidFill>
                  <a:srgbClr val="003366"/>
                </a:solidFill>
              </a:rPr>
              <a:t>საშუალებით მოხდა სხვადასხვა დაავადების, </a:t>
            </a:r>
            <a:r>
              <a:rPr lang="ka-GE" sz="1500" b="1" dirty="0" err="1">
                <a:solidFill>
                  <a:srgbClr val="003366"/>
                </a:solidFill>
              </a:rPr>
              <a:t>გადამტანისა</a:t>
            </a:r>
            <a:r>
              <a:rPr lang="ka-GE" sz="1500" b="1" dirty="0">
                <a:solidFill>
                  <a:srgbClr val="003366"/>
                </a:solidFill>
              </a:rPr>
              <a:t> და ვექტორის გავრცელების პროგნოზირება და ეკოლოგიური ნიშის მოდელირება; დაწყებულია </a:t>
            </a:r>
            <a:r>
              <a:rPr lang="en-US" sz="1500" b="1" dirty="0">
                <a:solidFill>
                  <a:srgbClr val="003366"/>
                </a:solidFill>
              </a:rPr>
              <a:t>GIS </a:t>
            </a:r>
            <a:r>
              <a:rPr lang="ka-GE" sz="1500" b="1" dirty="0">
                <a:solidFill>
                  <a:srgbClr val="003366"/>
                </a:solidFill>
              </a:rPr>
              <a:t>გეოგრაფიულ მონაცემთა ბაზების </a:t>
            </a:r>
            <a:r>
              <a:rPr lang="ka-GE" sz="1500" b="1" dirty="0" smtClean="0">
                <a:solidFill>
                  <a:srgbClr val="003366"/>
                </a:solidFill>
              </a:rPr>
              <a:t>შექმნა</a:t>
            </a:r>
          </a:p>
          <a:p>
            <a:pPr marL="285750" indent="-285750">
              <a:spcAft>
                <a:spcPts val="0"/>
              </a:spcAft>
              <a:buFont typeface="Arial" panose="020B0604020202020204" pitchFamily="34" charset="0"/>
              <a:buChar char="•"/>
            </a:pPr>
            <a:endParaRPr lang="ka-GE" sz="1500" b="1" dirty="0">
              <a:solidFill>
                <a:srgbClr val="003366"/>
              </a:solidFill>
            </a:endParaRPr>
          </a:p>
          <a:p>
            <a:pPr marL="285750" indent="-285750">
              <a:spcAft>
                <a:spcPts val="0"/>
              </a:spcAft>
              <a:buFont typeface="Arial" panose="020B0604020202020204" pitchFamily="34" charset="0"/>
              <a:buChar char="•"/>
            </a:pPr>
            <a:r>
              <a:rPr lang="ka-GE" sz="1500" b="1" dirty="0" smtClean="0">
                <a:solidFill>
                  <a:srgbClr val="003366"/>
                </a:solidFill>
              </a:rPr>
              <a:t>ჩატარდა </a:t>
            </a:r>
            <a:r>
              <a:rPr lang="ka-GE" sz="1500" b="1" dirty="0">
                <a:solidFill>
                  <a:srgbClr val="003366"/>
                </a:solidFill>
              </a:rPr>
              <a:t>საქართველოში გავრცელებული კოღოების იდენტიფიკაცია </a:t>
            </a:r>
            <a:r>
              <a:rPr lang="ka-GE" sz="1500" b="1" dirty="0" err="1">
                <a:solidFill>
                  <a:srgbClr val="003366"/>
                </a:solidFill>
              </a:rPr>
              <a:t>სექვენირებაზე</a:t>
            </a:r>
            <a:r>
              <a:rPr lang="ka-GE" sz="1500" b="1" dirty="0">
                <a:solidFill>
                  <a:srgbClr val="003366"/>
                </a:solidFill>
              </a:rPr>
              <a:t> </a:t>
            </a:r>
            <a:r>
              <a:rPr lang="ka-GE" sz="1500" b="1" dirty="0" err="1">
                <a:solidFill>
                  <a:srgbClr val="003366"/>
                </a:solidFill>
              </a:rPr>
              <a:t>დაფუძვნებული</a:t>
            </a:r>
            <a:r>
              <a:rPr lang="ka-GE" sz="1500" b="1" dirty="0">
                <a:solidFill>
                  <a:srgbClr val="003366"/>
                </a:solidFill>
              </a:rPr>
              <a:t> ახალი მოლეკულური მეთოდის - დნმ </a:t>
            </a:r>
            <a:r>
              <a:rPr lang="ka-GE" sz="1500" b="1" dirty="0" err="1">
                <a:solidFill>
                  <a:srgbClr val="003366"/>
                </a:solidFill>
              </a:rPr>
              <a:t>შტრიხკოდირების</a:t>
            </a:r>
            <a:r>
              <a:rPr lang="ka-GE" sz="1500" b="1" dirty="0">
                <a:solidFill>
                  <a:srgbClr val="003366"/>
                </a:solidFill>
              </a:rPr>
              <a:t> გამოყენებით. 50 </a:t>
            </a:r>
            <a:r>
              <a:rPr lang="ka-GE" sz="1500" b="1" dirty="0" err="1">
                <a:solidFill>
                  <a:srgbClr val="003366"/>
                </a:solidFill>
              </a:rPr>
              <a:t>გენომური</a:t>
            </a:r>
            <a:r>
              <a:rPr lang="ka-GE" sz="1500" b="1" dirty="0">
                <a:solidFill>
                  <a:srgbClr val="003366"/>
                </a:solidFill>
              </a:rPr>
              <a:t> თანმიმდევრობა </a:t>
            </a:r>
            <a:r>
              <a:rPr lang="ka-GE" sz="1500" b="1" dirty="0" err="1">
                <a:solidFill>
                  <a:srgbClr val="003366"/>
                </a:solidFill>
              </a:rPr>
              <a:t>ატვირთულია</a:t>
            </a:r>
            <a:r>
              <a:rPr lang="ka-GE" sz="1500" b="1" dirty="0">
                <a:solidFill>
                  <a:srgbClr val="003366"/>
                </a:solidFill>
              </a:rPr>
              <a:t> საერთაშორისო მონაცემთა ბაზაში </a:t>
            </a:r>
            <a:r>
              <a:rPr lang="en-US" sz="1500" b="1" dirty="0">
                <a:solidFill>
                  <a:srgbClr val="003366"/>
                </a:solidFill>
              </a:rPr>
              <a:t>BOLD </a:t>
            </a:r>
            <a:r>
              <a:rPr lang="en-US" sz="1500" b="1" dirty="0" smtClean="0">
                <a:solidFill>
                  <a:srgbClr val="003366"/>
                </a:solidFill>
              </a:rPr>
              <a:t>Systems</a:t>
            </a:r>
            <a:endParaRPr lang="ka-GE" sz="1500" b="1" dirty="0" smtClean="0">
              <a:solidFill>
                <a:srgbClr val="003366"/>
              </a:solidFill>
            </a:endParaRPr>
          </a:p>
          <a:p>
            <a:pPr marL="285750" indent="-285750">
              <a:spcAft>
                <a:spcPts val="0"/>
              </a:spcAft>
              <a:buFont typeface="Arial" panose="020B0604020202020204" pitchFamily="34" charset="0"/>
              <a:buChar char="•"/>
            </a:pPr>
            <a:endParaRPr lang="en-US" sz="1500" b="1" dirty="0">
              <a:solidFill>
                <a:srgbClr val="003366"/>
              </a:solidFill>
            </a:endParaRPr>
          </a:p>
          <a:p>
            <a:pPr marL="285750" indent="-285750">
              <a:spcAft>
                <a:spcPts val="0"/>
              </a:spcAft>
              <a:buFont typeface="Arial" panose="020B0604020202020204" pitchFamily="34" charset="0"/>
              <a:buChar char="•"/>
            </a:pPr>
            <a:r>
              <a:rPr lang="ka-GE" sz="1500" b="1" dirty="0" smtClean="0">
                <a:solidFill>
                  <a:srgbClr val="003366"/>
                </a:solidFill>
              </a:rPr>
              <a:t>საერთაშორისო </a:t>
            </a:r>
            <a:r>
              <a:rPr lang="ka-GE" sz="1500" b="1" dirty="0">
                <a:solidFill>
                  <a:srgbClr val="003366"/>
                </a:solidFill>
              </a:rPr>
              <a:t>მონაცემთა ბაზაში </a:t>
            </a:r>
            <a:r>
              <a:rPr lang="en-US" sz="1500" b="1" dirty="0">
                <a:solidFill>
                  <a:srgbClr val="003366"/>
                </a:solidFill>
              </a:rPr>
              <a:t>NCBI </a:t>
            </a:r>
            <a:r>
              <a:rPr lang="ka-GE" sz="1500" b="1" dirty="0" err="1">
                <a:solidFill>
                  <a:srgbClr val="003366"/>
                </a:solidFill>
              </a:rPr>
              <a:t>ატვირთულია</a:t>
            </a:r>
            <a:r>
              <a:rPr lang="ka-GE" sz="1500" b="1" dirty="0">
                <a:solidFill>
                  <a:srgbClr val="003366"/>
                </a:solidFill>
              </a:rPr>
              <a:t> </a:t>
            </a:r>
            <a:r>
              <a:rPr lang="en-US" sz="1500" b="1" dirty="0">
                <a:solidFill>
                  <a:srgbClr val="003366"/>
                </a:solidFill>
              </a:rPr>
              <a:t>Y. </a:t>
            </a:r>
            <a:r>
              <a:rPr lang="en-US" sz="1500" b="1" dirty="0" err="1">
                <a:solidFill>
                  <a:srgbClr val="003366"/>
                </a:solidFill>
              </a:rPr>
              <a:t>pestis</a:t>
            </a:r>
            <a:r>
              <a:rPr lang="en-US" sz="1500" b="1" dirty="0">
                <a:solidFill>
                  <a:srgbClr val="003366"/>
                </a:solidFill>
              </a:rPr>
              <a:t>, B. </a:t>
            </a:r>
            <a:r>
              <a:rPr lang="en-US" sz="1500" b="1" dirty="0" err="1">
                <a:solidFill>
                  <a:srgbClr val="003366"/>
                </a:solidFill>
              </a:rPr>
              <a:t>anthracis</a:t>
            </a:r>
            <a:r>
              <a:rPr lang="en-US" sz="1500" b="1" dirty="0">
                <a:solidFill>
                  <a:srgbClr val="003366"/>
                </a:solidFill>
              </a:rPr>
              <a:t> </a:t>
            </a:r>
            <a:r>
              <a:rPr lang="ka-GE" sz="1500" b="1" dirty="0">
                <a:solidFill>
                  <a:srgbClr val="003366"/>
                </a:solidFill>
              </a:rPr>
              <a:t>და </a:t>
            </a:r>
            <a:r>
              <a:rPr lang="en-US" sz="1500" b="1" dirty="0" err="1">
                <a:solidFill>
                  <a:srgbClr val="003366"/>
                </a:solidFill>
              </a:rPr>
              <a:t>Brucella</a:t>
            </a:r>
            <a:r>
              <a:rPr lang="en-US" sz="1500" b="1" dirty="0">
                <a:solidFill>
                  <a:srgbClr val="003366"/>
                </a:solidFill>
              </a:rPr>
              <a:t> </a:t>
            </a:r>
            <a:r>
              <a:rPr lang="ka-GE" sz="1500" b="1" dirty="0">
                <a:solidFill>
                  <a:srgbClr val="003366"/>
                </a:solidFill>
              </a:rPr>
              <a:t>შტამების </a:t>
            </a:r>
            <a:r>
              <a:rPr lang="ka-GE" sz="1500" b="1" dirty="0" err="1">
                <a:solidFill>
                  <a:srgbClr val="003366"/>
                </a:solidFill>
              </a:rPr>
              <a:t>გენომური</a:t>
            </a:r>
            <a:r>
              <a:rPr lang="ka-GE" sz="1500" b="1" dirty="0">
                <a:solidFill>
                  <a:srgbClr val="003366"/>
                </a:solidFill>
              </a:rPr>
              <a:t> თანმიმდევრობები</a:t>
            </a:r>
          </a:p>
          <a:p>
            <a:pPr marL="285750" indent="-285750">
              <a:spcAft>
                <a:spcPts val="0"/>
              </a:spcAft>
              <a:buFont typeface="Arial" panose="020B0604020202020204" pitchFamily="34" charset="0"/>
              <a:buChar char="•"/>
            </a:pPr>
            <a:endParaRPr lang="ka-GE" sz="1500" b="1" dirty="0">
              <a:solidFill>
                <a:srgbClr val="003366"/>
              </a:solidFill>
            </a:endParaRPr>
          </a:p>
          <a:p>
            <a:pPr marL="285750" indent="-285750">
              <a:spcAft>
                <a:spcPts val="0"/>
              </a:spcAft>
              <a:buFont typeface="Arial" panose="020B0604020202020204" pitchFamily="34" charset="0"/>
              <a:buChar char="•"/>
            </a:pPr>
            <a:endParaRPr lang="ka-GE" sz="1500" b="1" dirty="0">
              <a:solidFill>
                <a:srgbClr val="003366"/>
              </a:solidFill>
            </a:endParaRPr>
          </a:p>
          <a:p>
            <a:pPr marL="285750" indent="-285750">
              <a:spcAft>
                <a:spcPts val="0"/>
              </a:spcAft>
              <a:buFont typeface="Arial" panose="020B0604020202020204" pitchFamily="34" charset="0"/>
              <a:buChar char="•"/>
            </a:pPr>
            <a:endParaRPr lang="ka-GE" sz="1500" b="1" dirty="0">
              <a:solidFill>
                <a:srgbClr val="003366"/>
              </a:solidFill>
            </a:endParaRPr>
          </a:p>
          <a:p>
            <a:pPr>
              <a:spcAft>
                <a:spcPts val="0"/>
              </a:spcAft>
            </a:pPr>
            <a:r>
              <a:rPr lang="ka-GE" sz="1500" b="1" dirty="0" smtClean="0">
                <a:solidFill>
                  <a:srgbClr val="003366"/>
                </a:solidFill>
              </a:rPr>
              <a:t> </a:t>
            </a:r>
            <a:endParaRPr lang="ka-GE" sz="1500" b="1" dirty="0">
              <a:solidFill>
                <a:srgbClr val="003366"/>
              </a:solidFill>
            </a:endParaRPr>
          </a:p>
        </p:txBody>
      </p:sp>
      <p:sp>
        <p:nvSpPr>
          <p:cNvPr id="8"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9"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0"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1" name="Picture 10"/>
          <p:cNvPicPr>
            <a:picLocks noChangeAspect="1"/>
          </p:cNvPicPr>
          <p:nvPr/>
        </p:nvPicPr>
        <p:blipFill>
          <a:blip r:embed="rId3"/>
          <a:stretch>
            <a:fillRect/>
          </a:stretch>
        </p:blipFill>
        <p:spPr>
          <a:xfrm>
            <a:off x="55013" y="6218816"/>
            <a:ext cx="772571" cy="594560"/>
          </a:xfrm>
          <a:prstGeom prst="rect">
            <a:avLst/>
          </a:prstGeom>
        </p:spPr>
      </p:pic>
      <p:sp>
        <p:nvSpPr>
          <p:cNvPr id="12"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5"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133219938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3575" y="2204864"/>
            <a:ext cx="8229600" cy="4525963"/>
          </a:xfrm>
        </p:spPr>
        <p:txBody>
          <a:bodyPr/>
          <a:lstStyle/>
          <a:p>
            <a:pPr marL="0" indent="0" algn="ctr">
              <a:buNone/>
            </a:pPr>
            <a:r>
              <a:rPr lang="en-US" sz="2800" b="1" spc="70" dirty="0" err="1">
                <a:solidFill>
                  <a:srgbClr val="003366"/>
                </a:solidFill>
              </a:rPr>
              <a:t>არაგადამდები</a:t>
            </a:r>
            <a:r>
              <a:rPr lang="en-US" sz="2800" b="1" spc="70" dirty="0">
                <a:solidFill>
                  <a:srgbClr val="003366"/>
                </a:solidFill>
              </a:rPr>
              <a:t> </a:t>
            </a:r>
            <a:r>
              <a:rPr lang="en-US" sz="2800" b="1" spc="70" dirty="0" err="1">
                <a:solidFill>
                  <a:srgbClr val="003366"/>
                </a:solidFill>
              </a:rPr>
              <a:t>დაავადებებით</a:t>
            </a:r>
            <a:r>
              <a:rPr lang="en-US" sz="2800" b="1" spc="70" dirty="0">
                <a:solidFill>
                  <a:srgbClr val="003366"/>
                </a:solidFill>
              </a:rPr>
              <a:t> </a:t>
            </a:r>
            <a:r>
              <a:rPr lang="en-US" sz="2800" b="1" spc="70" dirty="0" err="1">
                <a:solidFill>
                  <a:srgbClr val="003366"/>
                </a:solidFill>
              </a:rPr>
              <a:t>განპირობებული</a:t>
            </a:r>
            <a:r>
              <a:rPr lang="en-US" sz="2800" b="1" spc="70" dirty="0">
                <a:solidFill>
                  <a:srgbClr val="003366"/>
                </a:solidFill>
              </a:rPr>
              <a:t> </a:t>
            </a:r>
            <a:r>
              <a:rPr lang="en-US" sz="2800" b="1" spc="70" dirty="0" err="1">
                <a:solidFill>
                  <a:srgbClr val="003366"/>
                </a:solidFill>
              </a:rPr>
              <a:t>ავადობის</a:t>
            </a:r>
            <a:r>
              <a:rPr lang="en-US" sz="2800" b="1" spc="70" dirty="0">
                <a:solidFill>
                  <a:srgbClr val="003366"/>
                </a:solidFill>
              </a:rPr>
              <a:t>, </a:t>
            </a:r>
            <a:r>
              <a:rPr lang="en-US" sz="2800" b="1" spc="70" dirty="0" err="1">
                <a:solidFill>
                  <a:srgbClr val="003366"/>
                </a:solidFill>
              </a:rPr>
              <a:t>შეზღუდული</a:t>
            </a:r>
            <a:r>
              <a:rPr lang="en-US" sz="2800" b="1" spc="70" dirty="0">
                <a:solidFill>
                  <a:srgbClr val="003366"/>
                </a:solidFill>
              </a:rPr>
              <a:t> </a:t>
            </a:r>
            <a:r>
              <a:rPr lang="en-US" sz="2800" b="1" spc="70" dirty="0" err="1">
                <a:solidFill>
                  <a:srgbClr val="003366"/>
                </a:solidFill>
              </a:rPr>
              <a:t>შესაძლებლობებისა</a:t>
            </a:r>
            <a:r>
              <a:rPr lang="en-US" sz="2800" b="1" spc="70" dirty="0">
                <a:solidFill>
                  <a:srgbClr val="003366"/>
                </a:solidFill>
              </a:rPr>
              <a:t> </a:t>
            </a:r>
            <a:r>
              <a:rPr lang="en-US" sz="2800" b="1" spc="70" dirty="0" err="1">
                <a:solidFill>
                  <a:srgbClr val="003366"/>
                </a:solidFill>
              </a:rPr>
              <a:t>და</a:t>
            </a:r>
            <a:r>
              <a:rPr lang="en-US" sz="2800" b="1" spc="70" dirty="0">
                <a:solidFill>
                  <a:srgbClr val="003366"/>
                </a:solidFill>
              </a:rPr>
              <a:t> </a:t>
            </a:r>
            <a:r>
              <a:rPr lang="en-US" sz="2800" b="1" spc="70" dirty="0" err="1">
                <a:solidFill>
                  <a:srgbClr val="003366"/>
                </a:solidFill>
              </a:rPr>
              <a:t>ნაადრევი</a:t>
            </a:r>
            <a:r>
              <a:rPr lang="en-US" sz="2800" b="1" spc="70" dirty="0">
                <a:solidFill>
                  <a:srgbClr val="003366"/>
                </a:solidFill>
              </a:rPr>
              <a:t> </a:t>
            </a:r>
            <a:r>
              <a:rPr lang="en-US" sz="2800" b="1" spc="70" dirty="0" err="1">
                <a:solidFill>
                  <a:srgbClr val="003366"/>
                </a:solidFill>
              </a:rPr>
              <a:t>სიკვდილიანობის</a:t>
            </a:r>
            <a:r>
              <a:rPr lang="en-US" sz="2800" b="1" spc="70" dirty="0">
                <a:solidFill>
                  <a:srgbClr val="003366"/>
                </a:solidFill>
              </a:rPr>
              <a:t> </a:t>
            </a:r>
            <a:r>
              <a:rPr lang="en-US" sz="2800" b="1" spc="70" dirty="0" err="1">
                <a:solidFill>
                  <a:srgbClr val="003366"/>
                </a:solidFill>
              </a:rPr>
              <a:t>შემცირება</a:t>
            </a:r>
            <a:endParaRPr lang="en-US" sz="2800" b="1" dirty="0">
              <a:solidFill>
                <a:srgbClr val="003366"/>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solidFill>
                <a:srgbClr val="003366"/>
              </a:solidFill>
            </a:endParaRPr>
          </a:p>
        </p:txBody>
      </p:sp>
      <p:sp>
        <p:nvSpPr>
          <p:cNvPr id="5" name="Title 1"/>
          <p:cNvSpPr txBox="1">
            <a:spLocks/>
          </p:cNvSpPr>
          <p:nvPr/>
        </p:nvSpPr>
        <p:spPr bwMode="auto">
          <a:xfrm>
            <a:off x="468313" y="620713"/>
            <a:ext cx="8424862"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Arial" panose="020B0604020202020204" pitchFamily="34" charset="0"/>
                <a:cs typeface="+mj-cs"/>
              </a:defRPr>
            </a:lvl1pPr>
            <a:lvl2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r>
              <a:rPr lang="ka-GE" altLang="en-US" sz="2500" b="1" kern="0" dirty="0" smtClean="0">
                <a:solidFill>
                  <a:srgbClr val="A50021"/>
                </a:solidFill>
              </a:rPr>
              <a:t> </a:t>
            </a:r>
            <a:br>
              <a:rPr lang="ka-GE" altLang="en-US" sz="2500" b="1" kern="0" dirty="0" smtClean="0">
                <a:solidFill>
                  <a:srgbClr val="A50021"/>
                </a:solidFill>
              </a:rPr>
            </a:br>
            <a:r>
              <a:rPr lang="ka-GE" altLang="en-US" sz="2500" b="1" kern="0" dirty="0" smtClean="0">
                <a:solidFill>
                  <a:srgbClr val="A50021"/>
                </a:solidFill>
              </a:rPr>
              <a:t>სტრატეგიული პრიორიტეტი 2</a:t>
            </a:r>
            <a:endParaRPr lang="en-US" altLang="en-US" sz="2500" b="1" kern="0" dirty="0">
              <a:solidFill>
                <a:srgbClr val="A50021"/>
              </a:solidFill>
            </a:endParaRPr>
          </a:p>
        </p:txBody>
      </p:sp>
      <p:sp>
        <p:nvSpPr>
          <p:cNvPr id="10"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1"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2"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3" name="Picture 12"/>
          <p:cNvPicPr>
            <a:picLocks noChangeAspect="1"/>
          </p:cNvPicPr>
          <p:nvPr/>
        </p:nvPicPr>
        <p:blipFill>
          <a:blip r:embed="rId2"/>
          <a:stretch>
            <a:fillRect/>
          </a:stretch>
        </p:blipFill>
        <p:spPr>
          <a:xfrm>
            <a:off x="55013" y="6218816"/>
            <a:ext cx="772571" cy="594560"/>
          </a:xfrm>
          <a:prstGeom prst="rect">
            <a:avLst/>
          </a:prstGeom>
        </p:spPr>
      </p:pic>
      <p:sp>
        <p:nvSpPr>
          <p:cNvPr id="8"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5"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243275731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026" y="776417"/>
            <a:ext cx="8220459" cy="4824536"/>
          </a:xfrm>
        </p:spPr>
        <p:txBody>
          <a:bodyPr>
            <a:noAutofit/>
          </a:bodyPr>
          <a:lstStyle/>
          <a:p>
            <a:pPr marL="285750" indent="-285750">
              <a:lnSpc>
                <a:spcPct val="114000"/>
              </a:lnSpc>
              <a:spcAft>
                <a:spcPts val="600"/>
              </a:spcAft>
            </a:pPr>
            <a:r>
              <a:rPr lang="ka-GE" sz="1800" b="1" dirty="0" smtClean="0">
                <a:solidFill>
                  <a:srgbClr val="003366"/>
                </a:solidFill>
              </a:rPr>
              <a:t>დამტკიცდა </a:t>
            </a:r>
            <a:r>
              <a:rPr lang="ka-GE" sz="1800" b="1" dirty="0" err="1">
                <a:solidFill>
                  <a:srgbClr val="003366"/>
                </a:solidFill>
              </a:rPr>
              <a:t>არაგადამდები</a:t>
            </a:r>
            <a:r>
              <a:rPr lang="ka-GE" sz="1800" b="1" dirty="0">
                <a:solidFill>
                  <a:srgbClr val="003366"/>
                </a:solidFill>
              </a:rPr>
              <a:t> დაავადებების პრევენციისა და კონტროლის ეროვნული   სტრატეგია და </a:t>
            </a:r>
            <a:r>
              <a:rPr lang="ka-GE" sz="1800" b="1" dirty="0">
                <a:solidFill>
                  <a:srgbClr val="C00000"/>
                </a:solidFill>
              </a:rPr>
              <a:t>2017-2020 წლების სამოქმედო </a:t>
            </a:r>
            <a:r>
              <a:rPr lang="ka-GE" sz="1800" b="1" dirty="0" smtClean="0">
                <a:solidFill>
                  <a:srgbClr val="C00000"/>
                </a:solidFill>
              </a:rPr>
              <a:t>გეგმა</a:t>
            </a:r>
            <a:endParaRPr lang="ka-GE" sz="1800" b="1" dirty="0">
              <a:solidFill>
                <a:srgbClr val="003366"/>
              </a:solidFill>
            </a:endParaRPr>
          </a:p>
          <a:p>
            <a:pPr marL="285750" indent="-285750">
              <a:lnSpc>
                <a:spcPct val="114000"/>
              </a:lnSpc>
              <a:spcAft>
                <a:spcPts val="600"/>
              </a:spcAft>
            </a:pPr>
            <a:r>
              <a:rPr lang="ka-GE" sz="1800" b="1" dirty="0" smtClean="0">
                <a:solidFill>
                  <a:srgbClr val="003366"/>
                </a:solidFill>
              </a:rPr>
              <a:t>მომზადდა </a:t>
            </a:r>
            <a:r>
              <a:rPr lang="ka-GE" sz="1800" b="1" dirty="0">
                <a:solidFill>
                  <a:srgbClr val="003366"/>
                </a:solidFill>
              </a:rPr>
              <a:t>„</a:t>
            </a:r>
            <a:r>
              <a:rPr lang="ka-GE" sz="1800" b="1" dirty="0">
                <a:solidFill>
                  <a:srgbClr val="C00000"/>
                </a:solidFill>
              </a:rPr>
              <a:t>კიბოს კონტროლის ეროვნული სტრატეგიის</a:t>
            </a:r>
            <a:r>
              <a:rPr lang="ka-GE" sz="1800" b="1" dirty="0">
                <a:solidFill>
                  <a:srgbClr val="003366"/>
                </a:solidFill>
              </a:rPr>
              <a:t>“ განახლებული ვერსია და „2017–2020 სამოქმედო </a:t>
            </a:r>
            <a:r>
              <a:rPr lang="ka-GE" sz="1800" b="1" dirty="0" smtClean="0">
                <a:solidFill>
                  <a:srgbClr val="003366"/>
                </a:solidFill>
              </a:rPr>
              <a:t>გეგმა“</a:t>
            </a:r>
          </a:p>
          <a:p>
            <a:pPr marL="285750" indent="-285750">
              <a:lnSpc>
                <a:spcPct val="114000"/>
              </a:lnSpc>
              <a:spcAft>
                <a:spcPts val="600"/>
              </a:spcAft>
            </a:pPr>
            <a:r>
              <a:rPr lang="ka-GE" sz="1800" b="1" dirty="0" smtClean="0">
                <a:solidFill>
                  <a:srgbClr val="003366"/>
                </a:solidFill>
              </a:rPr>
              <a:t>შეიქმნა </a:t>
            </a:r>
            <a:r>
              <a:rPr lang="ka-GE" sz="1800" b="1" dirty="0" err="1">
                <a:solidFill>
                  <a:srgbClr val="003366"/>
                </a:solidFill>
              </a:rPr>
              <a:t>არაგადამდებ</a:t>
            </a:r>
            <a:r>
              <a:rPr lang="ka-GE" sz="1800" b="1" dirty="0">
                <a:solidFill>
                  <a:srgbClr val="003366"/>
                </a:solidFill>
              </a:rPr>
              <a:t> დაავადებათა პრევენციისა და კონტროლის ქვეყნის </a:t>
            </a:r>
            <a:r>
              <a:rPr lang="ka-GE" sz="1800" b="1" dirty="0" err="1">
                <a:solidFill>
                  <a:srgbClr val="C00000"/>
                </a:solidFill>
              </a:rPr>
              <a:t>ინტერსექტორალური</a:t>
            </a:r>
            <a:r>
              <a:rPr lang="ka-GE" sz="1800" b="1" dirty="0">
                <a:solidFill>
                  <a:srgbClr val="C00000"/>
                </a:solidFill>
              </a:rPr>
              <a:t> საკოორდინაციო </a:t>
            </a:r>
            <a:r>
              <a:rPr lang="ka-GE" sz="1800" b="1" dirty="0" smtClean="0">
                <a:solidFill>
                  <a:srgbClr val="C00000"/>
                </a:solidFill>
              </a:rPr>
              <a:t>საბჭო </a:t>
            </a:r>
            <a:endParaRPr lang="ka-GE" sz="1800" b="1" dirty="0">
              <a:solidFill>
                <a:srgbClr val="C00000"/>
              </a:solidFill>
            </a:endParaRPr>
          </a:p>
        </p:txBody>
      </p:sp>
      <p:grpSp>
        <p:nvGrpSpPr>
          <p:cNvPr id="8" name="Group 6"/>
          <p:cNvGrpSpPr>
            <a:grpSpLocks/>
          </p:cNvGrpSpPr>
          <p:nvPr/>
        </p:nvGrpSpPr>
        <p:grpSpPr bwMode="auto">
          <a:xfrm>
            <a:off x="0" y="6261384"/>
            <a:ext cx="9180513" cy="692150"/>
            <a:chOff x="0" y="3884"/>
            <a:chExt cx="5760" cy="436"/>
          </a:xfrm>
          <a:solidFill>
            <a:srgbClr val="0099CC"/>
          </a:solidFill>
        </p:grpSpPr>
        <p:sp>
          <p:nvSpPr>
            <p:cNvPr id="9" name="Rectangle 7"/>
            <p:cNvSpPr>
              <a:spLocks noChangeArrowheads="1"/>
            </p:cNvSpPr>
            <p:nvPr/>
          </p:nvSpPr>
          <p:spPr bwMode="auto">
            <a:xfrm>
              <a:off x="0" y="3884"/>
              <a:ext cx="5760" cy="436"/>
            </a:xfrm>
            <a:prstGeom prst="rect">
              <a:avLst/>
            </a:prstGeom>
            <a:grpFill/>
            <a:ln w="9525">
              <a:solidFill>
                <a:schemeClr val="tx1"/>
              </a:solidFill>
              <a:miter lim="800000"/>
              <a:headEnd/>
              <a:tailEnd/>
            </a:ln>
          </p:spPr>
          <p:txBody>
            <a:bodyPr wrap="none"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endParaRPr lang="en-US" altLang="ru-RU"/>
            </a:p>
          </p:txBody>
        </p:sp>
        <p:sp>
          <p:nvSpPr>
            <p:cNvPr id="10" name="Rectangle 8"/>
            <p:cNvSpPr>
              <a:spLocks noChangeArrowheads="1"/>
            </p:cNvSpPr>
            <p:nvPr/>
          </p:nvSpPr>
          <p:spPr bwMode="auto">
            <a:xfrm>
              <a:off x="793" y="3929"/>
              <a:ext cx="2903" cy="32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ka-GE" altLang="ru-RU"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altLang="ru-RU" sz="1400" b="1" dirty="0">
                <a:solidFill>
                  <a:schemeClr val="bg1"/>
                </a:solidFill>
              </a:endParaRPr>
            </a:p>
          </p:txBody>
        </p:sp>
        <p:pic>
          <p:nvPicPr>
            <p:cNvPr id="11" name="Picture 1030"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 y="3884"/>
              <a:ext cx="567" cy="42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pic>
        <p:sp>
          <p:nvSpPr>
            <p:cNvPr id="12" name="Text Box 10"/>
            <p:cNvSpPr txBox="1">
              <a:spLocks noChangeArrowheads="1"/>
            </p:cNvSpPr>
            <p:nvPr/>
          </p:nvSpPr>
          <p:spPr bwMode="auto">
            <a:xfrm>
              <a:off x="4694" y="4020"/>
              <a:ext cx="968" cy="231"/>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ru-RU">
                  <a:solidFill>
                    <a:schemeClr val="bg1"/>
                  </a:solidFill>
                </a:rPr>
                <a:t>www.ncdc.ge</a:t>
              </a:r>
              <a:endParaRPr lang="ru-RU" altLang="ru-RU">
                <a:solidFill>
                  <a:schemeClr val="bg1"/>
                </a:solidFill>
              </a:endParaRPr>
            </a:p>
          </p:txBody>
        </p:sp>
      </p:grpSp>
      <p:sp>
        <p:nvSpPr>
          <p:cNvPr id="13" name="Rectangle 2"/>
          <p:cNvSpPr>
            <a:spLocks noChangeArrowheads="1"/>
          </p:cNvSpPr>
          <p:nvPr/>
        </p:nvSpPr>
        <p:spPr bwMode="auto">
          <a:xfrm>
            <a:off x="18256" y="257225"/>
            <a:ext cx="9144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2400" b="1" dirty="0">
                <a:solidFill>
                  <a:srgbClr val="A50021"/>
                </a:solidFill>
              </a:rPr>
              <a:t>არაგადამდებ დაავადებებზე </a:t>
            </a:r>
            <a:r>
              <a:rPr lang="en-US" altLang="en-US" sz="2400" b="1" dirty="0">
                <a:solidFill>
                  <a:srgbClr val="A50021"/>
                </a:solidFill>
              </a:rPr>
              <a:t> </a:t>
            </a:r>
            <a:r>
              <a:rPr lang="ka-GE" altLang="en-US" sz="2400" b="1" dirty="0">
                <a:solidFill>
                  <a:srgbClr val="A50021"/>
                </a:solidFill>
              </a:rPr>
              <a:t>ეპიდზედამხედველობა</a:t>
            </a:r>
            <a:r>
              <a:rPr lang="en-US" altLang="en-US" sz="2400" b="1" dirty="0">
                <a:solidFill>
                  <a:srgbClr val="A50021"/>
                </a:solidFill>
              </a:rPr>
              <a:t> </a:t>
            </a:r>
            <a:r>
              <a:rPr lang="en-US" altLang="en-US" sz="2400" b="1" dirty="0" smtClean="0">
                <a:solidFill>
                  <a:srgbClr val="A50021"/>
                </a:solidFill>
              </a:rPr>
              <a:t> </a:t>
            </a:r>
            <a:endParaRPr lang="ka-GE" altLang="en-US" sz="2400" b="1" dirty="0">
              <a:solidFill>
                <a:srgbClr val="A50021"/>
              </a:solidFill>
            </a:endParaRPr>
          </a:p>
          <a:p>
            <a:pPr algn="ctr" eaLnBrk="1" hangingPunct="1">
              <a:spcBef>
                <a:spcPct val="0"/>
              </a:spcBef>
              <a:buFontTx/>
              <a:buNone/>
            </a:pPr>
            <a:endParaRPr lang="ka-GE" altLang="en-US" sz="1000" b="1" dirty="0">
              <a:solidFill>
                <a:srgbClr val="A50021"/>
              </a:solidFill>
            </a:endParaRPr>
          </a:p>
        </p:txBody>
      </p:sp>
      <p:pic>
        <p:nvPicPr>
          <p:cNvPr id="14" name="Picture 13"/>
          <p:cNvPicPr>
            <a:picLocks noChangeAspect="1"/>
          </p:cNvPicPr>
          <p:nvPr/>
        </p:nvPicPr>
        <p:blipFill>
          <a:blip r:embed="rId4"/>
          <a:stretch>
            <a:fillRect/>
          </a:stretch>
        </p:blipFill>
        <p:spPr>
          <a:xfrm>
            <a:off x="6631818" y="2749152"/>
            <a:ext cx="2156106" cy="3363363"/>
          </a:xfrm>
          <a:prstGeom prst="rect">
            <a:avLst/>
          </a:prstGeom>
        </p:spPr>
      </p:pic>
      <p:sp>
        <p:nvSpPr>
          <p:cNvPr id="15" name="Content Placeholder 2"/>
          <p:cNvSpPr txBox="1">
            <a:spLocks/>
          </p:cNvSpPr>
          <p:nvPr/>
        </p:nvSpPr>
        <p:spPr bwMode="auto">
          <a:xfrm>
            <a:off x="475071" y="3068960"/>
            <a:ext cx="5825122" cy="482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anose="020B0604020202020204" pitchFamily="34"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anose="020B0604020202020204" pitchFamily="34"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anose="020B0604020202020204" pitchFamily="34"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anose="020B0604020202020204" pitchFamily="34"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285750" indent="-285750">
              <a:lnSpc>
                <a:spcPct val="114000"/>
              </a:lnSpc>
              <a:spcAft>
                <a:spcPts val="600"/>
              </a:spcAft>
            </a:pPr>
            <a:r>
              <a:rPr lang="ka-GE" sz="1800" b="1" kern="0" dirty="0" smtClean="0">
                <a:solidFill>
                  <a:srgbClr val="003366"/>
                </a:solidFill>
              </a:rPr>
              <a:t>დამტკიცდა </a:t>
            </a:r>
            <a:r>
              <a:rPr lang="ka-GE" sz="1800" b="1" kern="0" dirty="0" smtClean="0">
                <a:solidFill>
                  <a:srgbClr val="C00000"/>
                </a:solidFill>
              </a:rPr>
              <a:t>ონკოლოგიის ეროვნული საბჭო</a:t>
            </a:r>
          </a:p>
          <a:p>
            <a:pPr marL="285750" indent="-285750">
              <a:lnSpc>
                <a:spcPct val="114000"/>
              </a:lnSpc>
              <a:spcAft>
                <a:spcPts val="600"/>
              </a:spcAft>
            </a:pPr>
            <a:r>
              <a:rPr lang="ka-GE" sz="1800" b="1" kern="0" dirty="0" smtClean="0">
                <a:solidFill>
                  <a:srgbClr val="003366"/>
                </a:solidFill>
              </a:rPr>
              <a:t>ამოქმედდა </a:t>
            </a:r>
            <a:r>
              <a:rPr lang="ka-GE" sz="1800" b="1" kern="0" dirty="0" smtClean="0">
                <a:solidFill>
                  <a:srgbClr val="C00000"/>
                </a:solidFill>
              </a:rPr>
              <a:t>ჯანმრთელობის ხელშეწყობის სახელმწიფო პროგრამა</a:t>
            </a:r>
          </a:p>
          <a:p>
            <a:pPr marL="285750" indent="-285750">
              <a:lnSpc>
                <a:spcPct val="114000"/>
              </a:lnSpc>
              <a:spcAft>
                <a:spcPts val="600"/>
              </a:spcAft>
            </a:pPr>
            <a:r>
              <a:rPr lang="ka-GE" sz="1800" b="1" kern="0" dirty="0" smtClean="0">
                <a:solidFill>
                  <a:srgbClr val="003366"/>
                </a:solidFill>
              </a:rPr>
              <a:t>მომზადდა </a:t>
            </a:r>
            <a:r>
              <a:rPr lang="ka-GE" sz="1800" b="1" kern="0" dirty="0" smtClean="0">
                <a:solidFill>
                  <a:srgbClr val="C00000"/>
                </a:solidFill>
              </a:rPr>
              <a:t>პერინატალური ჯანმრთელობის </a:t>
            </a:r>
            <a:r>
              <a:rPr lang="ka-GE" sz="1800" b="1" kern="0" dirty="0" smtClean="0">
                <a:solidFill>
                  <a:srgbClr val="003366"/>
                </a:solidFill>
              </a:rPr>
              <a:t>ორი ანგარიში </a:t>
            </a:r>
          </a:p>
          <a:p>
            <a:pPr marL="285750" indent="-285750">
              <a:lnSpc>
                <a:spcPct val="114000"/>
              </a:lnSpc>
              <a:spcAft>
                <a:spcPts val="600"/>
              </a:spcAft>
            </a:pPr>
            <a:r>
              <a:rPr lang="ka-GE" sz="1800" b="1" kern="0" dirty="0" smtClean="0">
                <a:solidFill>
                  <a:srgbClr val="003366"/>
                </a:solidFill>
              </a:rPr>
              <a:t>გაუმჯობესდა რეპროდუქციული ასაკის ქალთა და 5 წლამდე ასაკის ბავშვთა სიკვდილის შემთხვევათა </a:t>
            </a:r>
            <a:r>
              <a:rPr lang="ka-GE" sz="1800" b="1" kern="0" dirty="0" smtClean="0">
                <a:solidFill>
                  <a:srgbClr val="C00000"/>
                </a:solidFill>
              </a:rPr>
              <a:t>აქტიური ეპიდზედამხედველობა </a:t>
            </a:r>
            <a:endParaRPr lang="ka-GE" sz="1800" b="1" kern="0" dirty="0">
              <a:solidFill>
                <a:srgbClr val="C00000"/>
              </a:solidFill>
            </a:endParaRPr>
          </a:p>
        </p:txBody>
      </p:sp>
    </p:spTree>
    <p:extLst>
      <p:ext uri="{BB962C8B-B14F-4D97-AF65-F5344CB8AC3E}">
        <p14:creationId xmlns:p14="http://schemas.microsoft.com/office/powerpoint/2010/main" val="345942727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noChangeArrowheads="1"/>
          </p:cNvSpPr>
          <p:nvPr/>
        </p:nvSpPr>
        <p:spPr bwMode="auto">
          <a:xfrm>
            <a:off x="18256" y="257225"/>
            <a:ext cx="914400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2400" b="1" dirty="0">
                <a:solidFill>
                  <a:srgbClr val="A50021"/>
                </a:solidFill>
              </a:rPr>
              <a:t>არაგადამდებ დაავადებებზე </a:t>
            </a:r>
            <a:r>
              <a:rPr lang="en-US" altLang="en-US" sz="2400" b="1" dirty="0">
                <a:solidFill>
                  <a:srgbClr val="A50021"/>
                </a:solidFill>
              </a:rPr>
              <a:t> </a:t>
            </a:r>
            <a:r>
              <a:rPr lang="ka-GE" altLang="en-US" sz="2400" b="1" dirty="0" smtClean="0">
                <a:solidFill>
                  <a:srgbClr val="A50021"/>
                </a:solidFill>
              </a:rPr>
              <a:t>ეპიდზედამხედველობა  </a:t>
            </a:r>
            <a:endParaRPr lang="ka-GE" altLang="en-US" sz="2400" b="1" dirty="0">
              <a:solidFill>
                <a:srgbClr val="A50021"/>
              </a:solidFill>
            </a:endParaRPr>
          </a:p>
          <a:p>
            <a:pPr algn="ctr" eaLnBrk="1" hangingPunct="1">
              <a:spcBef>
                <a:spcPct val="0"/>
              </a:spcBef>
              <a:buFontTx/>
              <a:buNone/>
            </a:pPr>
            <a:endParaRPr lang="ka-GE" altLang="en-US" sz="1000" b="1" dirty="0">
              <a:solidFill>
                <a:srgbClr val="A50021"/>
              </a:solidFill>
            </a:endParaRPr>
          </a:p>
        </p:txBody>
      </p:sp>
      <p:sp>
        <p:nvSpPr>
          <p:cNvPr id="15" name="Content Placeholder 2"/>
          <p:cNvSpPr txBox="1">
            <a:spLocks/>
          </p:cNvSpPr>
          <p:nvPr/>
        </p:nvSpPr>
        <p:spPr bwMode="auto">
          <a:xfrm>
            <a:off x="143460" y="692696"/>
            <a:ext cx="7147341" cy="482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anose="020B0604020202020204" pitchFamily="34"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anose="020B0604020202020204" pitchFamily="34"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anose="020B0604020202020204" pitchFamily="34"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anose="020B0604020202020204" pitchFamily="34"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285750" indent="-285750">
              <a:lnSpc>
                <a:spcPct val="114000"/>
              </a:lnSpc>
              <a:spcAft>
                <a:spcPts val="600"/>
              </a:spcAft>
            </a:pPr>
            <a:r>
              <a:rPr lang="ka-GE" sz="1400" b="1" kern="0" dirty="0" smtClean="0">
                <a:solidFill>
                  <a:srgbClr val="003366"/>
                </a:solidFill>
              </a:rPr>
              <a:t>სასკოლო </a:t>
            </a:r>
            <a:r>
              <a:rPr lang="ka-GE" sz="1400" b="1" kern="0" dirty="0">
                <a:solidFill>
                  <a:srgbClr val="003366"/>
                </a:solidFill>
              </a:rPr>
              <a:t>ასაკის ბავშვებში ჯანმრთელობასთან დაკავშირებული ქცევების კვლევა ჩატარდა ქვეყნის მასშტაბით 123 </a:t>
            </a:r>
            <a:r>
              <a:rPr lang="ka-GE" sz="1400" b="1" kern="0" dirty="0" smtClean="0">
                <a:solidFill>
                  <a:srgbClr val="003366"/>
                </a:solidFill>
              </a:rPr>
              <a:t>სკოლაში</a:t>
            </a:r>
            <a:endParaRPr lang="ka-GE" sz="1400" b="1" kern="0" dirty="0">
              <a:solidFill>
                <a:srgbClr val="003366"/>
              </a:solidFill>
            </a:endParaRPr>
          </a:p>
          <a:p>
            <a:pPr marL="285750" indent="-285750">
              <a:lnSpc>
                <a:spcPct val="114000"/>
              </a:lnSpc>
              <a:spcAft>
                <a:spcPts val="600"/>
              </a:spcAft>
            </a:pPr>
            <a:r>
              <a:rPr lang="ka-GE" sz="1400" b="1" kern="0" dirty="0" smtClean="0">
                <a:solidFill>
                  <a:srgbClr val="003366"/>
                </a:solidFill>
              </a:rPr>
              <a:t>კახეთის </a:t>
            </a:r>
            <a:r>
              <a:rPr lang="ka-GE" sz="1400" b="1" kern="0" dirty="0">
                <a:solidFill>
                  <a:srgbClr val="003366"/>
                </a:solidFill>
              </a:rPr>
              <a:t>რეგიონში ჩატარდა პილოტური კვლევა „</a:t>
            </a:r>
            <a:r>
              <a:rPr lang="ka-GE" sz="1400" b="1" kern="0" dirty="0" err="1">
                <a:solidFill>
                  <a:srgbClr val="003366"/>
                </a:solidFill>
              </a:rPr>
              <a:t>სელექტიური</a:t>
            </a:r>
            <a:r>
              <a:rPr lang="ka-GE" sz="1400" b="1" kern="0" dirty="0">
                <a:solidFill>
                  <a:srgbClr val="003366"/>
                </a:solidFill>
              </a:rPr>
              <a:t> აბორტი საქართველოში</a:t>
            </a:r>
            <a:r>
              <a:rPr lang="ka-GE" sz="1400" b="1" kern="0" dirty="0" smtClean="0">
                <a:solidFill>
                  <a:srgbClr val="003366"/>
                </a:solidFill>
              </a:rPr>
              <a:t>“</a:t>
            </a:r>
            <a:endParaRPr lang="ka-GE" sz="1400" b="1" kern="0" dirty="0">
              <a:solidFill>
                <a:srgbClr val="003366"/>
              </a:solidFill>
            </a:endParaRPr>
          </a:p>
          <a:p>
            <a:pPr marL="285750" indent="-285750">
              <a:lnSpc>
                <a:spcPct val="114000"/>
              </a:lnSpc>
              <a:spcAft>
                <a:spcPts val="600"/>
              </a:spcAft>
            </a:pPr>
            <a:r>
              <a:rPr lang="ka-GE" sz="1400" b="1" kern="0" dirty="0" smtClean="0">
                <a:solidFill>
                  <a:srgbClr val="003366"/>
                </a:solidFill>
              </a:rPr>
              <a:t>ორჯერ ჩატარდა </a:t>
            </a:r>
            <a:r>
              <a:rPr lang="ka-GE" sz="1400" b="1" kern="0" dirty="0" err="1" smtClean="0">
                <a:solidFill>
                  <a:srgbClr val="003366"/>
                </a:solidFill>
              </a:rPr>
              <a:t>არაგადამდები</a:t>
            </a:r>
            <a:r>
              <a:rPr lang="ka-GE" sz="1400" b="1" kern="0" dirty="0" smtClean="0">
                <a:solidFill>
                  <a:srgbClr val="003366"/>
                </a:solidFill>
              </a:rPr>
              <a:t> </a:t>
            </a:r>
            <a:r>
              <a:rPr lang="ka-GE" sz="1400" b="1" kern="0" dirty="0">
                <a:solidFill>
                  <a:srgbClr val="003366"/>
                </a:solidFill>
              </a:rPr>
              <a:t>დაავადებების რისკის ფაქტორების </a:t>
            </a:r>
            <a:r>
              <a:rPr lang="ka-GE" sz="1400" b="1" kern="0" dirty="0" smtClean="0">
                <a:solidFill>
                  <a:srgbClr val="003366"/>
                </a:solidFill>
              </a:rPr>
              <a:t>კვლევა </a:t>
            </a:r>
            <a:r>
              <a:rPr lang="ka-GE" sz="1400" b="1" kern="0" dirty="0">
                <a:solidFill>
                  <a:srgbClr val="003366"/>
                </a:solidFill>
              </a:rPr>
              <a:t>(</a:t>
            </a:r>
            <a:r>
              <a:rPr lang="en-US" sz="1400" b="1" kern="0" dirty="0" smtClean="0">
                <a:solidFill>
                  <a:srgbClr val="003366"/>
                </a:solidFill>
              </a:rPr>
              <a:t>STEPS</a:t>
            </a:r>
            <a:r>
              <a:rPr lang="ka-GE" sz="1400" b="1" kern="0" dirty="0" smtClean="0">
                <a:solidFill>
                  <a:srgbClr val="003366"/>
                </a:solidFill>
              </a:rPr>
              <a:t> 2010, 2016</a:t>
            </a:r>
            <a:r>
              <a:rPr lang="en-US" sz="1400" b="1" kern="0" dirty="0" smtClean="0">
                <a:solidFill>
                  <a:srgbClr val="003366"/>
                </a:solidFill>
              </a:rPr>
              <a:t>) </a:t>
            </a:r>
            <a:r>
              <a:rPr lang="ka-GE" sz="1400" b="1" kern="0" dirty="0" smtClean="0">
                <a:solidFill>
                  <a:srgbClr val="003366"/>
                </a:solidFill>
              </a:rPr>
              <a:t> </a:t>
            </a:r>
            <a:endParaRPr lang="ka-GE" sz="1400" b="1" kern="0" dirty="0">
              <a:solidFill>
                <a:srgbClr val="003366"/>
              </a:solidFill>
            </a:endParaRPr>
          </a:p>
          <a:p>
            <a:pPr marL="285750" indent="-285750">
              <a:lnSpc>
                <a:spcPct val="114000"/>
              </a:lnSpc>
              <a:spcAft>
                <a:spcPts val="600"/>
              </a:spcAft>
            </a:pPr>
            <a:r>
              <a:rPr lang="ka-GE" sz="1400" b="1" kern="0" dirty="0">
                <a:solidFill>
                  <a:srgbClr val="003366"/>
                </a:solidFill>
              </a:rPr>
              <a:t>ჩატარდა იოდის ეროვნული კვლევა, რომლის შედეგებმაც დაადასტურა უნივერსალური </a:t>
            </a:r>
            <a:r>
              <a:rPr lang="ka-GE" sz="1400" b="1" kern="0" dirty="0" err="1">
                <a:solidFill>
                  <a:srgbClr val="003366"/>
                </a:solidFill>
              </a:rPr>
              <a:t>იოდირების</a:t>
            </a:r>
            <a:r>
              <a:rPr lang="ka-GE" sz="1400" b="1" kern="0" dirty="0">
                <a:solidFill>
                  <a:srgbClr val="003366"/>
                </a:solidFill>
              </a:rPr>
              <a:t> პროგრამის ეფექტურობა და იოდდეფიციტის </a:t>
            </a:r>
            <a:r>
              <a:rPr lang="ka-GE" sz="1400" b="1" kern="0" dirty="0" smtClean="0">
                <a:solidFill>
                  <a:srgbClr val="003366"/>
                </a:solidFill>
              </a:rPr>
              <a:t>დამარცხება</a:t>
            </a:r>
          </a:p>
          <a:p>
            <a:pPr marL="285750" indent="-285750">
              <a:lnSpc>
                <a:spcPct val="114000"/>
              </a:lnSpc>
              <a:spcAft>
                <a:spcPts val="600"/>
              </a:spcAft>
            </a:pPr>
            <a:r>
              <a:rPr lang="ka-GE" sz="1400" b="1" kern="0" dirty="0" smtClean="0">
                <a:solidFill>
                  <a:srgbClr val="003366"/>
                </a:solidFill>
              </a:rPr>
              <a:t>ჩატარდა </a:t>
            </a:r>
            <a:r>
              <a:rPr lang="ka-GE" sz="1400" b="1" kern="0" dirty="0">
                <a:solidFill>
                  <a:srgbClr val="003366"/>
                </a:solidFill>
              </a:rPr>
              <a:t>არტერიული </a:t>
            </a:r>
            <a:r>
              <a:rPr lang="ka-GE" sz="1400" b="1" kern="0" dirty="0" err="1">
                <a:solidFill>
                  <a:srgbClr val="003366"/>
                </a:solidFill>
              </a:rPr>
              <a:t>ჰიპერტენზიის</a:t>
            </a:r>
            <a:r>
              <a:rPr lang="ka-GE" sz="1400" b="1" kern="0" dirty="0">
                <a:solidFill>
                  <a:srgbClr val="003366"/>
                </a:solidFill>
              </a:rPr>
              <a:t> მასშტაბური </a:t>
            </a:r>
            <a:r>
              <a:rPr lang="ka-GE" sz="1400" b="1" kern="0" dirty="0" err="1">
                <a:solidFill>
                  <a:srgbClr val="003366"/>
                </a:solidFill>
              </a:rPr>
              <a:t>სკრინინგი</a:t>
            </a:r>
            <a:r>
              <a:rPr lang="ka-GE" sz="1400" b="1" kern="0" dirty="0">
                <a:solidFill>
                  <a:srgbClr val="003366"/>
                </a:solidFill>
              </a:rPr>
              <a:t> (მაისი - გაზომვების თვე), 10 000-ზე მეტ ადამიანს გაესინჯა არტერიული </a:t>
            </a:r>
            <a:r>
              <a:rPr lang="ka-GE" sz="1400" b="1" kern="0" dirty="0" smtClean="0">
                <a:solidFill>
                  <a:srgbClr val="003366"/>
                </a:solidFill>
              </a:rPr>
              <a:t>წნევა </a:t>
            </a:r>
            <a:endParaRPr lang="ka-GE" sz="1400" b="1" kern="0" dirty="0">
              <a:solidFill>
                <a:srgbClr val="003366"/>
              </a:solidFill>
            </a:endParaRPr>
          </a:p>
        </p:txBody>
      </p:sp>
      <p:pic>
        <p:nvPicPr>
          <p:cNvPr id="17"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280" y="1329923"/>
            <a:ext cx="1609277" cy="2193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Content Placeholder 2"/>
          <p:cNvSpPr txBox="1">
            <a:spLocks/>
          </p:cNvSpPr>
          <p:nvPr/>
        </p:nvSpPr>
        <p:spPr bwMode="auto">
          <a:xfrm>
            <a:off x="109501" y="3927146"/>
            <a:ext cx="8961510" cy="48245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anose="020B0604020202020204" pitchFamily="34"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anose="020B0604020202020204" pitchFamily="34"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anose="020B0604020202020204" pitchFamily="34"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anose="020B0604020202020204" pitchFamily="34"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lnSpc>
                <a:spcPct val="114000"/>
              </a:lnSpc>
              <a:spcAft>
                <a:spcPts val="600"/>
              </a:spcAft>
            </a:pPr>
            <a:r>
              <a:rPr lang="ka-GE" sz="1400" b="1" kern="0" dirty="0" smtClean="0">
                <a:solidFill>
                  <a:srgbClr val="003366"/>
                </a:solidFill>
              </a:rPr>
              <a:t>ახალშობილთა </a:t>
            </a:r>
            <a:r>
              <a:rPr lang="ka-GE" sz="1400" b="1" kern="0" dirty="0">
                <a:solidFill>
                  <a:srgbClr val="003366"/>
                </a:solidFill>
              </a:rPr>
              <a:t>სმენის უნივერსალური </a:t>
            </a:r>
            <a:r>
              <a:rPr lang="ka-GE" sz="1400" b="1" kern="0" dirty="0" err="1">
                <a:solidFill>
                  <a:srgbClr val="003366"/>
                </a:solidFill>
              </a:rPr>
              <a:t>სკრინინგი</a:t>
            </a:r>
            <a:r>
              <a:rPr lang="ka-GE" sz="1400" b="1" kern="0" dirty="0">
                <a:solidFill>
                  <a:srgbClr val="003366"/>
                </a:solidFill>
              </a:rPr>
              <a:t> დაინერგა ყველა სამშობიარო სახლში და უკვე 2019 წლიდან დაიწყება ხარისხობრივი ინდიკატორების </a:t>
            </a:r>
            <a:r>
              <a:rPr lang="ka-GE" sz="1400" b="1" kern="0" dirty="0" smtClean="0">
                <a:solidFill>
                  <a:srgbClr val="003366"/>
                </a:solidFill>
              </a:rPr>
              <a:t>მონიტორინგი</a:t>
            </a:r>
            <a:endParaRPr lang="ka-GE" sz="1400" b="1" kern="0" dirty="0">
              <a:solidFill>
                <a:srgbClr val="003366"/>
              </a:solidFill>
            </a:endParaRPr>
          </a:p>
          <a:p>
            <a:pPr marL="285750" indent="-285750">
              <a:lnSpc>
                <a:spcPct val="114000"/>
              </a:lnSpc>
              <a:spcAft>
                <a:spcPts val="600"/>
              </a:spcAft>
            </a:pPr>
            <a:r>
              <a:rPr lang="ka-GE" sz="1400" b="1" kern="0" dirty="0" smtClean="0">
                <a:solidFill>
                  <a:srgbClr val="003366"/>
                </a:solidFill>
              </a:rPr>
              <a:t>გაიზარდა </a:t>
            </a:r>
            <a:r>
              <a:rPr lang="ka-GE" sz="1400" b="1" kern="0" dirty="0">
                <a:solidFill>
                  <a:srgbClr val="003366"/>
                </a:solidFill>
              </a:rPr>
              <a:t>„ჯანმრთელობის ხელშეწყობის“ სახელმწიფო პროგრამის მოცულობა და ბიუჯეტი, დაემატა ახალი კომპონენტები. გაძლიერდა თანამშრომლობა ჯანმრთელობის ხელშეწყობისა და კომუნიკაციის სფეროში მომუშავე  ორგანიზაციებთან, განხორციელდა და 2019 წლისათვის იგეგმება  მეტი ერთობლივი და კოორდინირებული ღონისძიებები. გაზრდილი ბიუჯეტის ხარჯზე მოხდა პროგრამის პრიორიტეტული კომპონენტების (თამბაქო, </a:t>
            </a:r>
            <a:r>
              <a:rPr lang="en-US" sz="1400" b="1" kern="0" dirty="0">
                <a:solidFill>
                  <a:srgbClr val="003366"/>
                </a:solidFill>
              </a:rPr>
              <a:t>C </a:t>
            </a:r>
            <a:r>
              <a:rPr lang="ka-GE" sz="1400" b="1" kern="0" dirty="0">
                <a:solidFill>
                  <a:srgbClr val="003366"/>
                </a:solidFill>
              </a:rPr>
              <a:t>ჰეპატიტი) გაძლიერება და მეტი ეფექტური ინტერვენციების დაგეგმვა</a:t>
            </a:r>
          </a:p>
        </p:txBody>
      </p:sp>
      <p:sp>
        <p:nvSpPr>
          <p:cNvPr id="14"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8"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9"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20" name="Picture 19"/>
          <p:cNvPicPr>
            <a:picLocks noChangeAspect="1"/>
          </p:cNvPicPr>
          <p:nvPr/>
        </p:nvPicPr>
        <p:blipFill>
          <a:blip r:embed="rId4"/>
          <a:stretch>
            <a:fillRect/>
          </a:stretch>
        </p:blipFill>
        <p:spPr>
          <a:xfrm>
            <a:off x="55013" y="6218816"/>
            <a:ext cx="772571" cy="594560"/>
          </a:xfrm>
          <a:prstGeom prst="rect">
            <a:avLst/>
          </a:prstGeom>
        </p:spPr>
      </p:pic>
      <p:sp>
        <p:nvSpPr>
          <p:cNvPr id="10"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1"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21"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428418556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noChangeArrowheads="1"/>
          </p:cNvSpPr>
          <p:nvPr/>
        </p:nvSpPr>
        <p:spPr bwMode="auto">
          <a:xfrm>
            <a:off x="16480" y="193576"/>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2400" b="1" dirty="0" err="1">
                <a:solidFill>
                  <a:srgbClr val="A50021"/>
                </a:solidFill>
              </a:rPr>
              <a:t>არაგადამდებ</a:t>
            </a:r>
            <a:r>
              <a:rPr lang="ka-GE" altLang="en-US" sz="2400" b="1" dirty="0">
                <a:solidFill>
                  <a:srgbClr val="A50021"/>
                </a:solidFill>
              </a:rPr>
              <a:t> დაავადებათა </a:t>
            </a:r>
            <a:r>
              <a:rPr lang="ka-GE" altLang="en-US" sz="2400" b="1" dirty="0" smtClean="0">
                <a:solidFill>
                  <a:srgbClr val="A50021"/>
                </a:solidFill>
              </a:rPr>
              <a:t>კვლევები - </a:t>
            </a:r>
            <a:r>
              <a:rPr lang="en-US" altLang="en-US" sz="2400" b="1" dirty="0" smtClean="0">
                <a:solidFill>
                  <a:srgbClr val="A50021"/>
                </a:solidFill>
              </a:rPr>
              <a:t>STEPs</a:t>
            </a:r>
            <a:endParaRPr lang="ka-GE" altLang="en-US" sz="1000" b="1" dirty="0">
              <a:solidFill>
                <a:srgbClr val="A50021"/>
              </a:solidFill>
            </a:endParaRPr>
          </a:p>
        </p:txBody>
      </p:sp>
      <p:sp>
        <p:nvSpPr>
          <p:cNvPr id="14"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5"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6"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7" name="Picture 16"/>
          <p:cNvPicPr>
            <a:picLocks noChangeAspect="1"/>
          </p:cNvPicPr>
          <p:nvPr/>
        </p:nvPicPr>
        <p:blipFill>
          <a:blip r:embed="rId3"/>
          <a:stretch>
            <a:fillRect/>
          </a:stretch>
        </p:blipFill>
        <p:spPr>
          <a:xfrm>
            <a:off x="55013" y="6218816"/>
            <a:ext cx="772571" cy="594560"/>
          </a:xfrm>
          <a:prstGeom prst="rect">
            <a:avLst/>
          </a:prstGeom>
        </p:spPr>
      </p:pic>
      <p:sp>
        <p:nvSpPr>
          <p:cNvPr id="12"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21"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pic>
        <p:nvPicPr>
          <p:cNvPr id="3" name="Picture 2"/>
          <p:cNvPicPr>
            <a:picLocks noChangeAspect="1"/>
          </p:cNvPicPr>
          <p:nvPr/>
        </p:nvPicPr>
        <p:blipFill>
          <a:blip r:embed="rId5"/>
          <a:stretch>
            <a:fillRect/>
          </a:stretch>
        </p:blipFill>
        <p:spPr>
          <a:xfrm>
            <a:off x="257355" y="708901"/>
            <a:ext cx="8691314" cy="5308303"/>
          </a:xfrm>
          <a:prstGeom prst="rect">
            <a:avLst/>
          </a:prstGeom>
        </p:spPr>
      </p:pic>
    </p:spTree>
    <p:extLst>
      <p:ext uri="{BB962C8B-B14F-4D97-AF65-F5344CB8AC3E}">
        <p14:creationId xmlns:p14="http://schemas.microsoft.com/office/powerpoint/2010/main" val="14292115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p:cNvSpPr>
            <a:spLocks noChangeArrowheads="1"/>
          </p:cNvSpPr>
          <p:nvPr/>
        </p:nvSpPr>
        <p:spPr bwMode="auto">
          <a:xfrm>
            <a:off x="16480" y="193576"/>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2400" b="1" dirty="0" err="1">
                <a:solidFill>
                  <a:srgbClr val="A50021"/>
                </a:solidFill>
              </a:rPr>
              <a:t>არაგადამდებ</a:t>
            </a:r>
            <a:r>
              <a:rPr lang="ka-GE" altLang="en-US" sz="2400" b="1" dirty="0">
                <a:solidFill>
                  <a:srgbClr val="A50021"/>
                </a:solidFill>
              </a:rPr>
              <a:t> დაავადებათა კვლევები</a:t>
            </a:r>
            <a:endParaRPr lang="ka-GE" altLang="en-US" sz="1000" b="1" dirty="0">
              <a:solidFill>
                <a:srgbClr val="A50021"/>
              </a:solidFill>
            </a:endParaRPr>
          </a:p>
        </p:txBody>
      </p:sp>
      <p:sp>
        <p:nvSpPr>
          <p:cNvPr id="2" name="Rectangle 1"/>
          <p:cNvSpPr/>
          <p:nvPr/>
        </p:nvSpPr>
        <p:spPr>
          <a:xfrm>
            <a:off x="49481" y="665283"/>
            <a:ext cx="8974836" cy="2062103"/>
          </a:xfrm>
          <a:prstGeom prst="rect">
            <a:avLst/>
          </a:prstGeom>
        </p:spPr>
        <p:txBody>
          <a:bodyPr wrap="square">
            <a:spAutoFit/>
          </a:bodyPr>
          <a:lstStyle/>
          <a:p>
            <a:pPr marL="342900" lvl="0" indent="-342900" algn="just">
              <a:spcAft>
                <a:spcPts val="0"/>
              </a:spcAft>
              <a:buFont typeface="Symbol" panose="05050102010706020507" pitchFamily="18" charset="2"/>
              <a:buChar char=""/>
            </a:pPr>
            <a:r>
              <a:rPr lang="ka-GE" sz="1600" b="1" dirty="0" smtClean="0">
                <a:solidFill>
                  <a:srgbClr val="003366"/>
                </a:solidFill>
                <a:latin typeface="Sylfaen" panose="010A0502050306030303" pitchFamily="18" charset="0"/>
                <a:ea typeface="Calibri" panose="020F0502020204030204" pitchFamily="34" charset="0"/>
                <a:cs typeface="Sylfaen" panose="010A0502050306030303" pitchFamily="18" charset="0"/>
              </a:rPr>
              <a:t>მიმდინარეობდა </a:t>
            </a:r>
            <a:r>
              <a:rPr lang="ka-GE" sz="1600" b="1" dirty="0">
                <a:solidFill>
                  <a:srgbClr val="003366"/>
                </a:solidFill>
                <a:latin typeface="Sylfaen" panose="010A0502050306030303" pitchFamily="18" charset="0"/>
                <a:ea typeface="Calibri" panose="020F0502020204030204" pitchFamily="34" charset="0"/>
                <a:cs typeface="Sylfaen" panose="010A0502050306030303" pitchFamily="18" charset="0"/>
              </a:rPr>
              <a:t>მზადება ალკოჰოლის, თამბაქოსა და სხვა ნარკოტიკის მოხმარების შემსწავლელი ევროპის სასკოლო კვლევის (</a:t>
            </a:r>
            <a:r>
              <a:rPr lang="en-US" sz="1600" b="1" dirty="0">
                <a:solidFill>
                  <a:srgbClr val="003366"/>
                </a:solidFill>
                <a:latin typeface="Sylfaen" panose="010A0502050306030303" pitchFamily="18" charset="0"/>
                <a:ea typeface="Calibri" panose="020F0502020204030204" pitchFamily="34" charset="0"/>
                <a:cs typeface="Sylfaen" panose="010A0502050306030303" pitchFamily="18" charset="0"/>
              </a:rPr>
              <a:t>ESPAD - European School Survey Project on Alcohol and Other Drugs) 2019 </a:t>
            </a:r>
            <a:r>
              <a:rPr lang="ka-GE" sz="1600" b="1" dirty="0">
                <a:solidFill>
                  <a:srgbClr val="003366"/>
                </a:solidFill>
                <a:latin typeface="Sylfaen" panose="010A0502050306030303" pitchFamily="18" charset="0"/>
                <a:ea typeface="Calibri" panose="020F0502020204030204" pitchFamily="34" charset="0"/>
                <a:cs typeface="Sylfaen" panose="010A0502050306030303" pitchFamily="18" charset="0"/>
              </a:rPr>
              <a:t>წლის ციკლისათვის; შეირჩა 280 სკოლა; მომზადდა კითხვარები ქართულ, სომხურ და აზერბაიჯანულ </a:t>
            </a:r>
            <a:r>
              <a:rPr lang="ka-GE" sz="1600" b="1" dirty="0" smtClean="0">
                <a:solidFill>
                  <a:srgbClr val="003366"/>
                </a:solidFill>
                <a:latin typeface="Sylfaen" panose="010A0502050306030303" pitchFamily="18" charset="0"/>
                <a:ea typeface="Calibri" panose="020F0502020204030204" pitchFamily="34" charset="0"/>
                <a:cs typeface="Sylfaen" panose="010A0502050306030303" pitchFamily="18" charset="0"/>
              </a:rPr>
              <a:t>ენებზე</a:t>
            </a:r>
          </a:p>
          <a:p>
            <a:pPr marL="342900" lvl="0" indent="-342900" algn="just">
              <a:spcAft>
                <a:spcPts val="0"/>
              </a:spcAft>
              <a:buFont typeface="Symbol" panose="05050102010706020507" pitchFamily="18" charset="2"/>
              <a:buChar char=""/>
            </a:pPr>
            <a:endParaRPr lang="ka-GE" sz="1600" b="1" dirty="0">
              <a:solidFill>
                <a:srgbClr val="003366"/>
              </a:solidFill>
              <a:latin typeface="Sylfaen" panose="010A0502050306030303" pitchFamily="18" charset="0"/>
              <a:ea typeface="Calibri" panose="020F0502020204030204" pitchFamily="34" charset="0"/>
              <a:cs typeface="Sylfaen" panose="010A0502050306030303" pitchFamily="18" charset="0"/>
            </a:endParaRPr>
          </a:p>
          <a:p>
            <a:pPr marL="342900" lvl="0" indent="-342900" algn="just">
              <a:spcAft>
                <a:spcPts val="0"/>
              </a:spcAft>
              <a:buFont typeface="Symbol" panose="05050102010706020507" pitchFamily="18" charset="2"/>
              <a:buChar char=""/>
            </a:pPr>
            <a:r>
              <a:rPr lang="ka-GE" sz="1600" b="1" dirty="0" err="1" smtClean="0">
                <a:solidFill>
                  <a:srgbClr val="003366"/>
                </a:solidFill>
                <a:latin typeface="Sylfaen" panose="010A0502050306030303" pitchFamily="18" charset="0"/>
                <a:ea typeface="Calibri" panose="020F0502020204030204" pitchFamily="34" charset="0"/>
                <a:cs typeface="Sylfaen" panose="010A0502050306030303" pitchFamily="18" charset="0"/>
              </a:rPr>
              <a:t>მრავალინდიკატორული</a:t>
            </a:r>
            <a:r>
              <a:rPr lang="ka-GE" sz="1600" b="1" dirty="0" smtClean="0">
                <a:solidFill>
                  <a:srgbClr val="003366"/>
                </a:solidFill>
                <a:latin typeface="Sylfaen" panose="010A0502050306030303" pitchFamily="18" charset="0"/>
                <a:ea typeface="Calibri" panose="020F0502020204030204" pitchFamily="34" charset="0"/>
                <a:cs typeface="Sylfaen" panose="010A0502050306030303" pitchFamily="18" charset="0"/>
              </a:rPr>
              <a:t> </a:t>
            </a:r>
            <a:r>
              <a:rPr lang="ka-GE" sz="1600" b="1" dirty="0" err="1">
                <a:solidFill>
                  <a:srgbClr val="003366"/>
                </a:solidFill>
                <a:latin typeface="Sylfaen" panose="010A0502050306030303" pitchFamily="18" charset="0"/>
                <a:ea typeface="Calibri" panose="020F0502020204030204" pitchFamily="34" charset="0"/>
                <a:cs typeface="Sylfaen" panose="010A0502050306030303" pitchFamily="18" charset="0"/>
              </a:rPr>
              <a:t>კლასტერული</a:t>
            </a:r>
            <a:r>
              <a:rPr lang="ka-GE" sz="1600" b="1" dirty="0">
                <a:solidFill>
                  <a:srgbClr val="003366"/>
                </a:solidFill>
                <a:latin typeface="Sylfaen" panose="010A0502050306030303" pitchFamily="18" charset="0"/>
                <a:ea typeface="Calibri" panose="020F0502020204030204" pitchFamily="34" charset="0"/>
                <a:cs typeface="Sylfaen" panose="010A0502050306030303" pitchFamily="18" charset="0"/>
              </a:rPr>
              <a:t> კვლევის (</a:t>
            </a:r>
            <a:r>
              <a:rPr lang="en-US" sz="1600" b="1" dirty="0">
                <a:solidFill>
                  <a:srgbClr val="003366"/>
                </a:solidFill>
                <a:latin typeface="Sylfaen" panose="010A0502050306030303" pitchFamily="18" charset="0"/>
                <a:ea typeface="Calibri" panose="020F0502020204030204" pitchFamily="34" charset="0"/>
                <a:cs typeface="Sylfaen" panose="010A0502050306030303" pitchFamily="18" charset="0"/>
              </a:rPr>
              <a:t>MICS) </a:t>
            </a:r>
            <a:r>
              <a:rPr lang="ka-GE" sz="1600" b="1" dirty="0">
                <a:solidFill>
                  <a:srgbClr val="003366"/>
                </a:solidFill>
                <a:latin typeface="Sylfaen" panose="010A0502050306030303" pitchFamily="18" charset="0"/>
                <a:ea typeface="Calibri" panose="020F0502020204030204" pitchFamily="34" charset="0"/>
                <a:cs typeface="Sylfaen" panose="010A0502050306030303" pitchFamily="18" charset="0"/>
              </a:rPr>
              <a:t>ტყვიის, წყლისა და </a:t>
            </a:r>
            <a:r>
              <a:rPr lang="ka-GE" sz="1600" b="1" dirty="0" err="1">
                <a:solidFill>
                  <a:srgbClr val="003366"/>
                </a:solidFill>
                <a:latin typeface="Sylfaen" panose="010A0502050306030303" pitchFamily="18" charset="0"/>
                <a:ea typeface="Calibri" panose="020F0502020204030204" pitchFamily="34" charset="0"/>
                <a:cs typeface="Sylfaen" panose="010A0502050306030303" pitchFamily="18" charset="0"/>
              </a:rPr>
              <a:t>ანთროპომეტრული</a:t>
            </a:r>
            <a:r>
              <a:rPr lang="ka-GE" sz="1600" b="1" dirty="0">
                <a:solidFill>
                  <a:srgbClr val="003366"/>
                </a:solidFill>
                <a:latin typeface="Sylfaen" panose="010A0502050306030303" pitchFamily="18" charset="0"/>
                <a:ea typeface="Calibri" panose="020F0502020204030204" pitchFamily="34" charset="0"/>
                <a:cs typeface="Sylfaen" panose="010A0502050306030303" pitchFamily="18" charset="0"/>
              </a:rPr>
              <a:t> კომპონენტები</a:t>
            </a:r>
          </a:p>
          <a:p>
            <a:pPr lvl="0" algn="just">
              <a:spcAft>
                <a:spcPts val="0"/>
              </a:spcAft>
            </a:pPr>
            <a:endParaRPr lang="en-US" sz="1600" b="1" dirty="0">
              <a:solidFill>
                <a:srgbClr val="003366"/>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16480" y="3249024"/>
            <a:ext cx="3434340" cy="2770193"/>
          </a:xfrm>
          <a:prstGeom prst="rect">
            <a:avLst/>
          </a:prstGeom>
        </p:spPr>
      </p:pic>
      <p:sp>
        <p:nvSpPr>
          <p:cNvPr id="5" name="Rectangle 4"/>
          <p:cNvSpPr/>
          <p:nvPr/>
        </p:nvSpPr>
        <p:spPr>
          <a:xfrm>
            <a:off x="16480" y="2519352"/>
            <a:ext cx="3956532" cy="487506"/>
          </a:xfrm>
          <a:prstGeom prst="rect">
            <a:avLst/>
          </a:prstGeom>
        </p:spPr>
        <p:txBody>
          <a:bodyPr wrap="none">
            <a:spAutoFit/>
          </a:bodyPr>
          <a:lstStyle/>
          <a:p>
            <a:pPr algn="just">
              <a:lnSpc>
                <a:spcPct val="107000"/>
              </a:lnSpc>
              <a:spcAft>
                <a:spcPts val="0"/>
              </a:spcAft>
            </a:pPr>
            <a:r>
              <a:rPr lang="ka-GE" b="1" dirty="0">
                <a:solidFill>
                  <a:srgbClr val="C00000"/>
                </a:solidFill>
                <a:latin typeface="Sylfaen" panose="010A0502050306030303" pitchFamily="18" charset="0"/>
                <a:ea typeface="Calibri" panose="020F0502020204030204" pitchFamily="34" charset="0"/>
                <a:cs typeface="Times New Roman" panose="02020603050405020304" pitchFamily="18" charset="0"/>
              </a:rPr>
              <a:t>ტყვიის სხვადასხვა შემცველობა (%)</a:t>
            </a:r>
            <a:endParaRPr lang="en-US" sz="2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4204385" y="2507940"/>
            <a:ext cx="4786675" cy="783869"/>
          </a:xfrm>
          <a:prstGeom prst="rect">
            <a:avLst/>
          </a:prstGeom>
        </p:spPr>
        <p:txBody>
          <a:bodyPr wrap="square">
            <a:spAutoFit/>
          </a:bodyPr>
          <a:lstStyle/>
          <a:p>
            <a:pPr algn="ctr">
              <a:lnSpc>
                <a:spcPct val="107000"/>
              </a:lnSpc>
              <a:spcAft>
                <a:spcPts val="800"/>
              </a:spcAft>
            </a:pPr>
            <a:r>
              <a:rPr lang="ka-GE" b="1" dirty="0">
                <a:solidFill>
                  <a:srgbClr val="C00000"/>
                </a:solidFill>
                <a:latin typeface="Sylfaen" panose="010A0502050306030303" pitchFamily="18" charset="0"/>
                <a:ea typeface="Calibri" panose="020F0502020204030204" pitchFamily="34" charset="0"/>
                <a:cs typeface="Times New Roman" panose="02020603050405020304" pitchFamily="18" charset="0"/>
              </a:rPr>
              <a:t>≥5 </a:t>
            </a:r>
            <a:r>
              <a:rPr lang="ka-GE" b="1" dirty="0" err="1">
                <a:solidFill>
                  <a:srgbClr val="C00000"/>
                </a:solidFill>
                <a:latin typeface="Sylfaen" panose="010A0502050306030303" pitchFamily="18" charset="0"/>
                <a:ea typeface="Calibri" panose="020F0502020204030204" pitchFamily="34" charset="0"/>
                <a:cs typeface="Times New Roman" panose="02020603050405020304" pitchFamily="18" charset="0"/>
              </a:rPr>
              <a:t>მკგ</a:t>
            </a:r>
            <a:r>
              <a:rPr lang="ka-GE" b="1" dirty="0">
                <a:solidFill>
                  <a:srgbClr val="C00000"/>
                </a:solidFill>
                <a:latin typeface="Sylfaen" panose="010A0502050306030303" pitchFamily="18" charset="0"/>
                <a:ea typeface="Calibri" panose="020F0502020204030204" pitchFamily="34" charset="0"/>
                <a:cs typeface="Times New Roman" panose="02020603050405020304" pitchFamily="18" charset="0"/>
              </a:rPr>
              <a:t>/დლ და ≥10 </a:t>
            </a:r>
            <a:r>
              <a:rPr lang="ka-GE" b="1" dirty="0" err="1">
                <a:solidFill>
                  <a:srgbClr val="C00000"/>
                </a:solidFill>
                <a:latin typeface="Sylfaen" panose="010A0502050306030303" pitchFamily="18" charset="0"/>
                <a:ea typeface="Calibri" panose="020F0502020204030204" pitchFamily="34" charset="0"/>
                <a:cs typeface="Times New Roman" panose="02020603050405020304" pitchFamily="18" charset="0"/>
              </a:rPr>
              <a:t>მკგ</a:t>
            </a:r>
            <a:r>
              <a:rPr lang="ka-GE" b="1" dirty="0">
                <a:solidFill>
                  <a:srgbClr val="C00000"/>
                </a:solidFill>
                <a:latin typeface="Sylfaen" panose="010A0502050306030303" pitchFamily="18" charset="0"/>
                <a:ea typeface="Calibri" panose="020F0502020204030204" pitchFamily="34" charset="0"/>
                <a:cs typeface="Times New Roman" panose="02020603050405020304" pitchFamily="18" charset="0"/>
              </a:rPr>
              <a:t>/დლ ტყვიის შემცველობის გავრცელება (%) </a:t>
            </a:r>
            <a:r>
              <a:rPr lang="ka-GE" b="1" dirty="0" smtClean="0">
                <a:solidFill>
                  <a:srgbClr val="C00000"/>
                </a:solidFill>
                <a:latin typeface="Sylfaen" panose="010A0502050306030303" pitchFamily="18" charset="0"/>
                <a:ea typeface="Calibri" panose="020F0502020204030204" pitchFamily="34" charset="0"/>
                <a:cs typeface="Times New Roman" panose="02020603050405020304" pitchFamily="18" charset="0"/>
              </a:rPr>
              <a:t> </a:t>
            </a:r>
            <a:endParaRPr lang="en-US" sz="2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9" name="Picture 18"/>
          <p:cNvPicPr>
            <a:picLocks noChangeAspect="1"/>
          </p:cNvPicPr>
          <p:nvPr/>
        </p:nvPicPr>
        <p:blipFill>
          <a:blip r:embed="rId4"/>
          <a:stretch>
            <a:fillRect/>
          </a:stretch>
        </p:blipFill>
        <p:spPr>
          <a:xfrm>
            <a:off x="3518867" y="3444725"/>
            <a:ext cx="5505450" cy="2695575"/>
          </a:xfrm>
          <a:prstGeom prst="rect">
            <a:avLst/>
          </a:prstGeom>
        </p:spPr>
      </p:pic>
      <p:sp>
        <p:nvSpPr>
          <p:cNvPr id="14"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5"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6"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7" name="Picture 16"/>
          <p:cNvPicPr>
            <a:picLocks noChangeAspect="1"/>
          </p:cNvPicPr>
          <p:nvPr/>
        </p:nvPicPr>
        <p:blipFill>
          <a:blip r:embed="rId5"/>
          <a:stretch>
            <a:fillRect/>
          </a:stretch>
        </p:blipFill>
        <p:spPr>
          <a:xfrm>
            <a:off x="55013" y="6218816"/>
            <a:ext cx="772571" cy="594560"/>
          </a:xfrm>
          <a:prstGeom prst="rect">
            <a:avLst/>
          </a:prstGeom>
        </p:spPr>
      </p:pic>
      <p:sp>
        <p:nvSpPr>
          <p:cNvPr id="12"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8"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21"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42948408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2699792" y="3892235"/>
            <a:ext cx="5760640" cy="2229419"/>
          </a:xfrm>
          <a:prstGeom prst="rect">
            <a:avLst/>
          </a:prstGeom>
        </p:spPr>
      </p:pic>
      <p:sp>
        <p:nvSpPr>
          <p:cNvPr id="13" name="Rectangle 2"/>
          <p:cNvSpPr>
            <a:spLocks noChangeArrowheads="1"/>
          </p:cNvSpPr>
          <p:nvPr/>
        </p:nvSpPr>
        <p:spPr bwMode="auto">
          <a:xfrm>
            <a:off x="16480" y="193576"/>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2400" b="1" dirty="0" err="1">
                <a:solidFill>
                  <a:srgbClr val="A50021"/>
                </a:solidFill>
              </a:rPr>
              <a:t>არაგადამდებ</a:t>
            </a:r>
            <a:r>
              <a:rPr lang="ka-GE" altLang="en-US" sz="2400" b="1" dirty="0">
                <a:solidFill>
                  <a:srgbClr val="A50021"/>
                </a:solidFill>
              </a:rPr>
              <a:t> დაავადებათა კვლევები</a:t>
            </a:r>
            <a:endParaRPr lang="ka-GE" altLang="en-US" sz="1000" b="1" dirty="0">
              <a:solidFill>
                <a:srgbClr val="A50021"/>
              </a:solidFill>
            </a:endParaRPr>
          </a:p>
        </p:txBody>
      </p:sp>
      <p:sp>
        <p:nvSpPr>
          <p:cNvPr id="2" name="Rectangle 1"/>
          <p:cNvSpPr/>
          <p:nvPr/>
        </p:nvSpPr>
        <p:spPr>
          <a:xfrm>
            <a:off x="49481" y="665283"/>
            <a:ext cx="4162479" cy="3046988"/>
          </a:xfrm>
          <a:prstGeom prst="rect">
            <a:avLst/>
          </a:prstGeom>
        </p:spPr>
        <p:txBody>
          <a:bodyPr wrap="square">
            <a:spAutoFit/>
          </a:bodyPr>
          <a:lstStyle/>
          <a:p>
            <a:pPr lvl="0" algn="just">
              <a:spcAft>
                <a:spcPts val="0"/>
              </a:spcAft>
            </a:pPr>
            <a:r>
              <a:rPr lang="ka-GE" sz="1600" b="1" dirty="0" smtClean="0">
                <a:solidFill>
                  <a:srgbClr val="003366"/>
                </a:solidFill>
                <a:latin typeface="Sylfaen" panose="010A0502050306030303" pitchFamily="18" charset="0"/>
                <a:ea typeface="Calibri" panose="020F0502020204030204" pitchFamily="34" charset="0"/>
                <a:cs typeface="Sylfaen" panose="010A0502050306030303" pitchFamily="18" charset="0"/>
              </a:rPr>
              <a:t>„</a:t>
            </a:r>
            <a:r>
              <a:rPr lang="ka-GE" sz="1600" b="1" dirty="0" err="1" smtClean="0">
                <a:solidFill>
                  <a:srgbClr val="003366"/>
                </a:solidFill>
                <a:latin typeface="Sylfaen" panose="010A0502050306030303" pitchFamily="18" charset="0"/>
                <a:ea typeface="Calibri" panose="020F0502020204030204" pitchFamily="34" charset="0"/>
                <a:cs typeface="Sylfaen" panose="010A0502050306030303" pitchFamily="18" charset="0"/>
              </a:rPr>
              <a:t>მიკრონუტრიენტთა</a:t>
            </a:r>
            <a:r>
              <a:rPr lang="ka-GE" sz="1600" b="1" dirty="0" smtClean="0">
                <a:solidFill>
                  <a:srgbClr val="003366"/>
                </a:solidFill>
                <a:latin typeface="Sylfaen" panose="010A0502050306030303" pitchFamily="18" charset="0"/>
                <a:ea typeface="Calibri" panose="020F0502020204030204" pitchFamily="34" charset="0"/>
                <a:cs typeface="Sylfaen" panose="010A0502050306030303" pitchFamily="18" charset="0"/>
              </a:rPr>
              <a:t> </a:t>
            </a:r>
            <a:r>
              <a:rPr lang="ka-GE" sz="1600" b="1" dirty="0">
                <a:solidFill>
                  <a:srgbClr val="003366"/>
                </a:solidFill>
                <a:latin typeface="Sylfaen" panose="010A0502050306030303" pitchFamily="18" charset="0"/>
                <a:ea typeface="Calibri" panose="020F0502020204030204" pitchFamily="34" charset="0"/>
                <a:cs typeface="Sylfaen" panose="010A0502050306030303" pitchFamily="18" charset="0"/>
              </a:rPr>
              <a:t>დეფიციტის ზედამხედველობის გაძლიერების“ </a:t>
            </a:r>
            <a:r>
              <a:rPr lang="ka-GE" sz="1600" b="1" dirty="0" err="1">
                <a:solidFill>
                  <a:srgbClr val="003366"/>
                </a:solidFill>
                <a:latin typeface="Sylfaen" panose="010A0502050306030303" pitchFamily="18" charset="0"/>
                <a:ea typeface="Calibri" panose="020F0502020204030204" pitchFamily="34" charset="0"/>
                <a:cs typeface="Sylfaen" panose="010A0502050306030303" pitchFamily="18" charset="0"/>
              </a:rPr>
              <a:t>კოლაბორაციული</a:t>
            </a:r>
            <a:r>
              <a:rPr lang="ka-GE" sz="1600" b="1" dirty="0">
                <a:solidFill>
                  <a:srgbClr val="003366"/>
                </a:solidFill>
                <a:latin typeface="Sylfaen" panose="010A0502050306030303" pitchFamily="18" charset="0"/>
                <a:ea typeface="Calibri" panose="020F0502020204030204" pitchFamily="34" charset="0"/>
                <a:cs typeface="Sylfaen" panose="010A0502050306030303" pitchFamily="18" charset="0"/>
              </a:rPr>
              <a:t> (</a:t>
            </a:r>
            <a:r>
              <a:rPr lang="en-US" sz="1600" b="1" dirty="0">
                <a:solidFill>
                  <a:srgbClr val="003366"/>
                </a:solidFill>
                <a:latin typeface="Sylfaen" panose="010A0502050306030303" pitchFamily="18" charset="0"/>
                <a:ea typeface="Calibri" panose="020F0502020204030204" pitchFamily="34" charset="0"/>
                <a:cs typeface="Sylfaen" panose="010A0502050306030303" pitchFamily="18" charset="0"/>
              </a:rPr>
              <a:t>CDC-NCDC) </a:t>
            </a:r>
            <a:r>
              <a:rPr lang="ka-GE" sz="1600" b="1" dirty="0">
                <a:solidFill>
                  <a:srgbClr val="003366"/>
                </a:solidFill>
                <a:latin typeface="Sylfaen" panose="010A0502050306030303" pitchFamily="18" charset="0"/>
                <a:ea typeface="Calibri" panose="020F0502020204030204" pitchFamily="34" charset="0"/>
                <a:cs typeface="Sylfaen" panose="010A0502050306030303" pitchFamily="18" charset="0"/>
              </a:rPr>
              <a:t>პროექტი (</a:t>
            </a:r>
            <a:r>
              <a:rPr lang="en-US" sz="1600" b="1" dirty="0">
                <a:solidFill>
                  <a:srgbClr val="003366"/>
                </a:solidFill>
                <a:latin typeface="Sylfaen" panose="010A0502050306030303" pitchFamily="18" charset="0"/>
                <a:ea typeface="Calibri" panose="020F0502020204030204" pitchFamily="34" charset="0"/>
                <a:cs typeface="Sylfaen" panose="010A0502050306030303" pitchFamily="18" charset="0"/>
              </a:rPr>
              <a:t>GNMSS) 8 </a:t>
            </a:r>
            <a:r>
              <a:rPr lang="ka-GE" sz="1600" b="1" dirty="0" err="1">
                <a:solidFill>
                  <a:srgbClr val="003366"/>
                </a:solidFill>
                <a:latin typeface="Sylfaen" panose="010A0502050306030303" pitchFamily="18" charset="0"/>
                <a:ea typeface="Calibri" panose="020F0502020204030204" pitchFamily="34" charset="0"/>
                <a:cs typeface="Sylfaen" panose="010A0502050306030303" pitchFamily="18" charset="0"/>
              </a:rPr>
              <a:t>სენტინელურ</a:t>
            </a:r>
            <a:r>
              <a:rPr lang="ka-GE" sz="1600" b="1" dirty="0">
                <a:solidFill>
                  <a:srgbClr val="003366"/>
                </a:solidFill>
                <a:latin typeface="Sylfaen" panose="010A0502050306030303" pitchFamily="18" charset="0"/>
                <a:ea typeface="Calibri" panose="020F0502020204030204" pitchFamily="34" charset="0"/>
                <a:cs typeface="Sylfaen" panose="010A0502050306030303" pitchFamily="18" charset="0"/>
              </a:rPr>
              <a:t> დაწესებულებაში (4 ბავშვთა და 4 ორსულთა) საქართველოს 4 რეგიონში - თბილისი, კახეთი, აჭარა, სამეგრელო; შესწავლილ იქნა 3 </a:t>
            </a:r>
            <a:r>
              <a:rPr lang="ka-GE" sz="1600" b="1" dirty="0" err="1">
                <a:solidFill>
                  <a:srgbClr val="003366"/>
                </a:solidFill>
                <a:latin typeface="Sylfaen" panose="010A0502050306030303" pitchFamily="18" charset="0"/>
                <a:ea typeface="Calibri" panose="020F0502020204030204" pitchFamily="34" charset="0"/>
                <a:cs typeface="Sylfaen" panose="010A0502050306030303" pitchFamily="18" charset="0"/>
              </a:rPr>
              <a:t>ნუტრიციული</a:t>
            </a:r>
            <a:r>
              <a:rPr lang="ka-GE" sz="1600" b="1" dirty="0">
                <a:solidFill>
                  <a:srgbClr val="003366"/>
                </a:solidFill>
                <a:latin typeface="Sylfaen" panose="010A0502050306030303" pitchFamily="18" charset="0"/>
                <a:ea typeface="Calibri" panose="020F0502020204030204" pitchFamily="34" charset="0"/>
                <a:cs typeface="Sylfaen" panose="010A0502050306030303" pitchFamily="18" charset="0"/>
              </a:rPr>
              <a:t> ინდიკატორი: რკინა, იოდი და </a:t>
            </a:r>
            <a:r>
              <a:rPr lang="ka-GE" sz="1600" b="1" dirty="0" err="1">
                <a:solidFill>
                  <a:srgbClr val="003366"/>
                </a:solidFill>
                <a:latin typeface="Sylfaen" panose="010A0502050306030303" pitchFamily="18" charset="0"/>
                <a:ea typeface="Calibri" panose="020F0502020204030204" pitchFamily="34" charset="0"/>
                <a:cs typeface="Sylfaen" panose="010A0502050306030303" pitchFamily="18" charset="0"/>
              </a:rPr>
              <a:t>ფოლიუმის</a:t>
            </a:r>
            <a:r>
              <a:rPr lang="ka-GE" sz="1600" b="1" dirty="0">
                <a:solidFill>
                  <a:srgbClr val="003366"/>
                </a:solidFill>
                <a:latin typeface="Sylfaen" panose="010A0502050306030303" pitchFamily="18" charset="0"/>
                <a:ea typeface="Calibri" panose="020F0502020204030204" pitchFamily="34" charset="0"/>
                <a:cs typeface="Sylfaen" panose="010A0502050306030303" pitchFamily="18" charset="0"/>
              </a:rPr>
              <a:t> მჟავა 3 სამიზნე ჯგუფში: რკინა, იოდი, </a:t>
            </a:r>
            <a:r>
              <a:rPr lang="ka-GE" sz="1600" b="1" dirty="0" err="1">
                <a:solidFill>
                  <a:srgbClr val="003366"/>
                </a:solidFill>
                <a:latin typeface="Sylfaen" panose="010A0502050306030303" pitchFamily="18" charset="0"/>
                <a:ea typeface="Calibri" panose="020F0502020204030204" pitchFamily="34" charset="0"/>
                <a:cs typeface="Sylfaen" panose="010A0502050306030303" pitchFamily="18" charset="0"/>
              </a:rPr>
              <a:t>ფოლიუმი</a:t>
            </a:r>
            <a:r>
              <a:rPr lang="ka-GE" sz="1600" b="1" dirty="0">
                <a:solidFill>
                  <a:srgbClr val="003366"/>
                </a:solidFill>
                <a:latin typeface="Sylfaen" panose="010A0502050306030303" pitchFamily="18" charset="0"/>
                <a:ea typeface="Calibri" panose="020F0502020204030204" pitchFamily="34" charset="0"/>
                <a:cs typeface="Sylfaen" panose="010A0502050306030303" pitchFamily="18" charset="0"/>
              </a:rPr>
              <a:t> 1-ლი ტრიმესტრის ორსულებში; რკინა 12-23 თვის ბავშვებში და იოდი სკოლის ასაკის ბავშვებში</a:t>
            </a:r>
            <a:endParaRPr lang="en-US" sz="1600" b="1" dirty="0">
              <a:solidFill>
                <a:srgbClr val="003366"/>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4341811" y="654319"/>
            <a:ext cx="4788729" cy="619272"/>
          </a:xfrm>
          <a:prstGeom prst="rect">
            <a:avLst/>
          </a:prstGeom>
        </p:spPr>
        <p:txBody>
          <a:bodyPr wrap="square">
            <a:spAutoFit/>
          </a:bodyPr>
          <a:lstStyle/>
          <a:p>
            <a:pPr algn="ctr">
              <a:lnSpc>
                <a:spcPct val="107000"/>
              </a:lnSpc>
              <a:spcAft>
                <a:spcPts val="0"/>
              </a:spcAft>
            </a:pPr>
            <a:r>
              <a:rPr lang="ka-GE" sz="1600" b="1" dirty="0">
                <a:solidFill>
                  <a:srgbClr val="C00000"/>
                </a:solidFill>
                <a:latin typeface="Sylfaen" panose="010A0502050306030303" pitchFamily="18" charset="0"/>
                <a:ea typeface="Calibri" panose="020F0502020204030204" pitchFamily="34" charset="0"/>
                <a:cs typeface="Times New Roman" panose="02020603050405020304" pitchFamily="18" charset="0"/>
              </a:rPr>
              <a:t>ანემიის გავრცელება 12 – 23 თვის ბავშვებში რეგიონების </a:t>
            </a:r>
            <a:r>
              <a:rPr lang="ka-GE" sz="1600" b="1" dirty="0" smtClean="0">
                <a:solidFill>
                  <a:srgbClr val="C00000"/>
                </a:solidFill>
                <a:latin typeface="Sylfaen" panose="010A0502050306030303" pitchFamily="18" charset="0"/>
                <a:ea typeface="Calibri" panose="020F0502020204030204" pitchFamily="34" charset="0"/>
                <a:cs typeface="Times New Roman" panose="02020603050405020304" pitchFamily="18" charset="0"/>
              </a:rPr>
              <a:t>მიხედვით </a:t>
            </a:r>
            <a:endParaRPr lang="en-US"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683568" y="3662378"/>
            <a:ext cx="8712968" cy="355803"/>
          </a:xfrm>
          <a:prstGeom prst="rect">
            <a:avLst/>
          </a:prstGeom>
        </p:spPr>
        <p:txBody>
          <a:bodyPr wrap="square">
            <a:spAutoFit/>
          </a:bodyPr>
          <a:lstStyle/>
          <a:p>
            <a:pPr algn="ctr">
              <a:lnSpc>
                <a:spcPct val="107000"/>
              </a:lnSpc>
              <a:spcAft>
                <a:spcPts val="800"/>
              </a:spcAft>
            </a:pPr>
            <a:r>
              <a:rPr lang="ka-GE" sz="1600" b="1" dirty="0">
                <a:solidFill>
                  <a:srgbClr val="C00000"/>
                </a:solidFill>
                <a:latin typeface="Sylfaen" panose="010A0502050306030303" pitchFamily="18" charset="0"/>
                <a:ea typeface="Calibri" panose="020F0502020204030204" pitchFamily="34" charset="0"/>
                <a:cs typeface="Times New Roman" panose="02020603050405020304" pitchFamily="18" charset="0"/>
              </a:rPr>
              <a:t>ანემიის გავრცელება პირველი ტრიმესტრის ორსულებში რეგიონების </a:t>
            </a:r>
            <a:r>
              <a:rPr lang="ka-GE" sz="1600" b="1" dirty="0" smtClean="0">
                <a:solidFill>
                  <a:srgbClr val="C00000"/>
                </a:solidFill>
                <a:latin typeface="Sylfaen" panose="010A0502050306030303" pitchFamily="18" charset="0"/>
                <a:ea typeface="Calibri" panose="020F0502020204030204" pitchFamily="34" charset="0"/>
                <a:cs typeface="Times New Roman" panose="02020603050405020304" pitchFamily="18" charset="0"/>
              </a:rPr>
              <a:t>მიხედვით</a:t>
            </a:r>
            <a:endParaRPr lang="en-US"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4187940" y="1310954"/>
            <a:ext cx="4786675" cy="2233704"/>
          </a:xfrm>
          <a:prstGeom prst="rect">
            <a:avLst/>
          </a:prstGeom>
        </p:spPr>
      </p:pic>
      <p:sp>
        <p:nvSpPr>
          <p:cNvPr id="14"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5"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6"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7" name="Picture 16"/>
          <p:cNvPicPr>
            <a:picLocks noChangeAspect="1"/>
          </p:cNvPicPr>
          <p:nvPr/>
        </p:nvPicPr>
        <p:blipFill>
          <a:blip r:embed="rId5"/>
          <a:stretch>
            <a:fillRect/>
          </a:stretch>
        </p:blipFill>
        <p:spPr>
          <a:xfrm>
            <a:off x="55013" y="6218816"/>
            <a:ext cx="772571" cy="594560"/>
          </a:xfrm>
          <a:prstGeom prst="rect">
            <a:avLst/>
          </a:prstGeom>
        </p:spPr>
      </p:pic>
      <p:sp>
        <p:nvSpPr>
          <p:cNvPr id="12"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8"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20"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228986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687" y="558239"/>
            <a:ext cx="8766174" cy="288032"/>
          </a:xfrm>
        </p:spPr>
        <p:txBody>
          <a:bodyPr>
            <a:normAutofit fontScale="90000"/>
          </a:bodyPr>
          <a:lstStyle/>
          <a:p>
            <a:pPr>
              <a:lnSpc>
                <a:spcPct val="150000"/>
              </a:lnSpc>
            </a:pPr>
            <a:r>
              <a:rPr lang="ka-GE" sz="1800" b="1" dirty="0" smtClean="0">
                <a:solidFill>
                  <a:srgbClr val="A50021"/>
                </a:solidFill>
                <a:effectLst>
                  <a:outerShdw blurRad="38100" dist="38100" dir="2700000" algn="tl">
                    <a:srgbClr val="000000">
                      <a:alpha val="43137"/>
                    </a:srgbClr>
                  </a:outerShdw>
                </a:effectLst>
              </a:rPr>
              <a:t> </a:t>
            </a:r>
            <a:endParaRPr lang="en-US" sz="1800" dirty="0">
              <a:solidFill>
                <a:srgbClr val="A50021"/>
              </a:solidFill>
              <a:effectLst>
                <a:outerShdw blurRad="38100" dist="38100" dir="2700000" algn="tl">
                  <a:srgbClr val="000000">
                    <a:alpha val="43137"/>
                  </a:srgbClr>
                </a:outerShdw>
              </a:effectLst>
            </a:endParaRPr>
          </a:p>
        </p:txBody>
      </p:sp>
      <p:sp>
        <p:nvSpPr>
          <p:cNvPr id="13" name="Rectangle 2"/>
          <p:cNvSpPr>
            <a:spLocks noChangeArrowheads="1"/>
          </p:cNvSpPr>
          <p:nvPr/>
        </p:nvSpPr>
        <p:spPr bwMode="auto">
          <a:xfrm>
            <a:off x="-11182" y="7677"/>
            <a:ext cx="9022026"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2400" b="1" dirty="0">
                <a:solidFill>
                  <a:srgbClr val="A50021"/>
                </a:solidFill>
              </a:rPr>
              <a:t>თამბაქოს კონტროლის </a:t>
            </a:r>
            <a:r>
              <a:rPr lang="ka-GE" altLang="en-US" sz="2400" b="1" dirty="0" smtClean="0">
                <a:solidFill>
                  <a:srgbClr val="A50021"/>
                </a:solidFill>
              </a:rPr>
              <a:t>გაძლიერება</a:t>
            </a:r>
            <a:r>
              <a:rPr lang="en-US" altLang="en-US" sz="2400" b="1" dirty="0" smtClean="0">
                <a:solidFill>
                  <a:srgbClr val="A50021"/>
                </a:solidFill>
              </a:rPr>
              <a:t>  </a:t>
            </a:r>
            <a:endParaRPr lang="ka-GE" altLang="en-US" sz="2400" b="1" dirty="0">
              <a:solidFill>
                <a:srgbClr val="A50021"/>
              </a:solidFill>
            </a:endParaRPr>
          </a:p>
          <a:p>
            <a:pPr algn="ctr" eaLnBrk="1" hangingPunct="1">
              <a:spcBef>
                <a:spcPct val="0"/>
              </a:spcBef>
              <a:buFontTx/>
              <a:buNone/>
            </a:pPr>
            <a:endParaRPr lang="ka-GE" altLang="en-US" sz="1000" b="1" dirty="0">
              <a:solidFill>
                <a:srgbClr val="A50021"/>
              </a:solidFill>
            </a:endParaRPr>
          </a:p>
        </p:txBody>
      </p:sp>
      <p:sp>
        <p:nvSpPr>
          <p:cNvPr id="15" name="Content Placeholder 2">
            <a:extLst>
              <a:ext uri="{FF2B5EF4-FFF2-40B4-BE49-F238E27FC236}">
                <a16:creationId xmlns="" xmlns:a16="http://schemas.microsoft.com/office/drawing/2014/main" id="{BDC53D9B-F169-4CFE-9F5C-314A880158F7}"/>
              </a:ext>
            </a:extLst>
          </p:cNvPr>
          <p:cNvSpPr txBox="1">
            <a:spLocks/>
          </p:cNvSpPr>
          <p:nvPr/>
        </p:nvSpPr>
        <p:spPr bwMode="auto">
          <a:xfrm>
            <a:off x="10572" y="406569"/>
            <a:ext cx="7506634" cy="452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anose="020B0604020202020204" pitchFamily="34"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anose="020B0604020202020204" pitchFamily="34"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anose="020B0604020202020204" pitchFamily="34"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anose="020B0604020202020204" pitchFamily="34"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spcBef>
                <a:spcPts val="0"/>
              </a:spcBef>
              <a:spcAft>
                <a:spcPts val="600"/>
              </a:spcAft>
            </a:pPr>
            <a:r>
              <a:rPr lang="ka-GE" sz="1400" b="1" dirty="0" smtClean="0">
                <a:solidFill>
                  <a:srgbClr val="003366"/>
                </a:solidFill>
              </a:rPr>
              <a:t>თამბაქოს </a:t>
            </a:r>
            <a:r>
              <a:rPr lang="ka-GE" sz="1400" b="1" dirty="0">
                <a:solidFill>
                  <a:srgbClr val="003366"/>
                </a:solidFill>
              </a:rPr>
              <a:t>მწარმოებელთა ინტერესების გამორიცხვა და თამბაქოს მწარმოებელთა და საზოგადოებრივი ორგანიზაციების/პირების ურთიერთობის გამჭვირვალობა ჯანდაცვის სფეროში გადაწყვეტილების მომზადების, მიღების და დამკვიდრების პროცესში</a:t>
            </a:r>
          </a:p>
          <a:p>
            <a:pPr>
              <a:spcBef>
                <a:spcPts val="0"/>
              </a:spcBef>
              <a:spcAft>
                <a:spcPts val="600"/>
              </a:spcAft>
            </a:pPr>
            <a:r>
              <a:rPr lang="ka-GE" sz="1400" b="1" dirty="0" smtClean="0">
                <a:solidFill>
                  <a:srgbClr val="003366"/>
                </a:solidFill>
              </a:rPr>
              <a:t>კვამლისგან </a:t>
            </a:r>
            <a:r>
              <a:rPr lang="ka-GE" sz="1400" b="1" dirty="0">
                <a:solidFill>
                  <a:srgbClr val="003366"/>
                </a:solidFill>
              </a:rPr>
              <a:t>თავისუფალი ადგილები (გარდა კაზინოებისა, სიგარ-ბარებისა და აეროპორტებისა) 2018 წლის 1 მაისიდან</a:t>
            </a:r>
          </a:p>
          <a:p>
            <a:pPr>
              <a:spcBef>
                <a:spcPts val="0"/>
              </a:spcBef>
              <a:spcAft>
                <a:spcPts val="600"/>
              </a:spcAft>
            </a:pPr>
            <a:r>
              <a:rPr lang="ka-GE" sz="1400" b="1" dirty="0" smtClean="0">
                <a:solidFill>
                  <a:srgbClr val="003366"/>
                </a:solidFill>
              </a:rPr>
              <a:t>თამბაქოს </a:t>
            </a:r>
            <a:r>
              <a:rPr lang="ka-GE" sz="1400" b="1" dirty="0">
                <a:solidFill>
                  <a:srgbClr val="003366"/>
                </a:solidFill>
              </a:rPr>
              <a:t>ნაწარმის ყველა სახის რეკლამის, პოპულარიზაციისა და სპონსორობის აკრძალვა (მათ შორის ინტერნეტით) 2018 წლის 1 </a:t>
            </a:r>
            <a:r>
              <a:rPr lang="ka-GE" sz="1400" b="1" dirty="0" smtClean="0">
                <a:solidFill>
                  <a:srgbClr val="003366"/>
                </a:solidFill>
              </a:rPr>
              <a:t>მაისიდან</a:t>
            </a:r>
          </a:p>
          <a:p>
            <a:pPr>
              <a:spcBef>
                <a:spcPts val="0"/>
              </a:spcBef>
              <a:spcAft>
                <a:spcPts val="600"/>
              </a:spcAft>
            </a:pPr>
            <a:r>
              <a:rPr lang="ka-GE" sz="1400" b="1" dirty="0" smtClean="0">
                <a:solidFill>
                  <a:srgbClr val="003366"/>
                </a:solidFill>
              </a:rPr>
              <a:t>მაღაზიების </a:t>
            </a:r>
            <a:r>
              <a:rPr lang="ka-GE" sz="1400" b="1" dirty="0">
                <a:solidFill>
                  <a:srgbClr val="003366"/>
                </a:solidFill>
              </a:rPr>
              <a:t>გარე ვიტრინებსა და ფანჯრებზე თამბაქოს ნაწარმისა და მისი აქსესუარების განთავსების აკრძალვა 2018 წლის 1 სექტემბრიდან</a:t>
            </a:r>
          </a:p>
          <a:p>
            <a:pPr>
              <a:spcBef>
                <a:spcPts val="0"/>
              </a:spcBef>
              <a:spcAft>
                <a:spcPts val="600"/>
              </a:spcAft>
            </a:pPr>
            <a:r>
              <a:rPr lang="ka-GE" sz="1400" b="1" dirty="0">
                <a:solidFill>
                  <a:srgbClr val="003366"/>
                </a:solidFill>
              </a:rPr>
              <a:t>კვამლისგან თავისუფალი სტადიონები 2020 წლის 1 მაისიდან</a:t>
            </a:r>
          </a:p>
          <a:p>
            <a:pPr>
              <a:spcBef>
                <a:spcPts val="0"/>
              </a:spcBef>
              <a:spcAft>
                <a:spcPts val="600"/>
              </a:spcAft>
            </a:pPr>
            <a:r>
              <a:rPr lang="ka-GE" sz="1400" b="1" dirty="0">
                <a:solidFill>
                  <a:srgbClr val="003366"/>
                </a:solidFill>
              </a:rPr>
              <a:t>შიდა ვიტრინებზე თამბაქოს ნაწარმისა და მისი აქსესუარების განთავსების აკრძალვა 2021 წლის 1 იანვრიდან</a:t>
            </a:r>
          </a:p>
          <a:p>
            <a:pPr>
              <a:spcBef>
                <a:spcPts val="0"/>
              </a:spcBef>
              <a:spcAft>
                <a:spcPts val="600"/>
              </a:spcAft>
            </a:pPr>
            <a:r>
              <a:rPr lang="ka-GE" sz="1400" b="1" dirty="0">
                <a:solidFill>
                  <a:srgbClr val="003366"/>
                </a:solidFill>
              </a:rPr>
              <a:t>სადა </a:t>
            </a:r>
            <a:r>
              <a:rPr lang="ka-GE" sz="1400" b="1" dirty="0" err="1">
                <a:solidFill>
                  <a:srgbClr val="003366"/>
                </a:solidFill>
              </a:rPr>
              <a:t>პიქტოგრამებიანი</a:t>
            </a:r>
            <a:r>
              <a:rPr lang="ka-GE" sz="1400" b="1" dirty="0">
                <a:solidFill>
                  <a:srgbClr val="003366"/>
                </a:solidFill>
              </a:rPr>
              <a:t> შეფუთვების დანერგვა 2022 წლის 1 იანვრიდან</a:t>
            </a:r>
          </a:p>
          <a:p>
            <a:pPr>
              <a:spcBef>
                <a:spcPts val="0"/>
              </a:spcBef>
              <a:spcAft>
                <a:spcPts val="600"/>
              </a:spcAft>
            </a:pPr>
            <a:endParaRPr lang="ka-GE" sz="1400" b="1" dirty="0">
              <a:solidFill>
                <a:srgbClr val="003366"/>
              </a:solidFill>
            </a:endParaRPr>
          </a:p>
        </p:txBody>
      </p:sp>
      <p:pic>
        <p:nvPicPr>
          <p:cNvPr id="16" name="Picture 15"/>
          <p:cNvPicPr>
            <a:picLocks noChangeAspect="1"/>
          </p:cNvPicPr>
          <p:nvPr/>
        </p:nvPicPr>
        <p:blipFill>
          <a:blip r:embed="rId2"/>
          <a:stretch>
            <a:fillRect/>
          </a:stretch>
        </p:blipFill>
        <p:spPr>
          <a:xfrm>
            <a:off x="122532" y="4057363"/>
            <a:ext cx="2398419" cy="1392395"/>
          </a:xfrm>
          <a:prstGeom prst="rect">
            <a:avLst/>
          </a:prstGeom>
        </p:spPr>
      </p:pic>
      <p:pic>
        <p:nvPicPr>
          <p:cNvPr id="17" name="Picture 16" descr="C:\Users\User\Desktop\SFG_Fly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20538" y="50333"/>
            <a:ext cx="1221501" cy="1627660"/>
          </a:xfrm>
          <a:prstGeom prst="rect">
            <a:avLst/>
          </a:prstGeom>
          <a:noFill/>
          <a:extLst/>
        </p:spPr>
      </p:pic>
      <p:sp>
        <p:nvSpPr>
          <p:cNvPr id="18" name="Content Placeholder 2">
            <a:extLst>
              <a:ext uri="{FF2B5EF4-FFF2-40B4-BE49-F238E27FC236}">
                <a16:creationId xmlns="" xmlns:a16="http://schemas.microsoft.com/office/drawing/2014/main" id="{BDC53D9B-F169-4CFE-9F5C-314A880158F7}"/>
              </a:ext>
            </a:extLst>
          </p:cNvPr>
          <p:cNvSpPr txBox="1">
            <a:spLocks/>
          </p:cNvSpPr>
          <p:nvPr/>
        </p:nvSpPr>
        <p:spPr bwMode="auto">
          <a:xfrm>
            <a:off x="2924982" y="3294122"/>
            <a:ext cx="5814987" cy="4526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anose="020B0604020202020204" pitchFamily="34"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anose="020B0604020202020204" pitchFamily="34"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anose="020B0604020202020204" pitchFamily="34"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anose="020B0604020202020204" pitchFamily="34"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a:spcBef>
                <a:spcPts val="0"/>
              </a:spcBef>
              <a:spcAft>
                <a:spcPts val="600"/>
              </a:spcAft>
            </a:pPr>
            <a:endParaRPr lang="ka-GE" sz="1500" b="1" dirty="0">
              <a:solidFill>
                <a:srgbClr val="003366"/>
              </a:solidFill>
            </a:endParaRPr>
          </a:p>
        </p:txBody>
      </p:sp>
      <p:sp>
        <p:nvSpPr>
          <p:cNvPr id="3" name="Rectangle 2"/>
          <p:cNvSpPr/>
          <p:nvPr/>
        </p:nvSpPr>
        <p:spPr>
          <a:xfrm>
            <a:off x="2631649" y="3903408"/>
            <a:ext cx="6402212" cy="2246769"/>
          </a:xfrm>
          <a:prstGeom prst="rect">
            <a:avLst/>
          </a:prstGeom>
        </p:spPr>
        <p:txBody>
          <a:bodyPr wrap="square">
            <a:spAutoFit/>
          </a:bodyPr>
          <a:lstStyle/>
          <a:p>
            <a:pPr marL="285750" indent="-285750">
              <a:buFont typeface="Arial" panose="020B0604020202020204" pitchFamily="34" charset="0"/>
              <a:buChar char="•"/>
            </a:pPr>
            <a:r>
              <a:rPr lang="ka-GE" sz="1400" b="1" dirty="0">
                <a:solidFill>
                  <a:srgbClr val="003366"/>
                </a:solidFill>
                <a:latin typeface="Sylfaen" panose="010A0502050306030303" pitchFamily="18" charset="0"/>
                <a:ea typeface="Calibri" panose="020F0502020204030204" pitchFamily="34" charset="0"/>
                <a:cs typeface="Times New Roman" panose="02020603050405020304" pitchFamily="18" charset="0"/>
              </a:rPr>
              <a:t>საქართველო შერჩეულ იქნა მსოფლიოს 15 ქვეყანას შორის (ერთადერთი ქვეყანა ევროპის რეგიონიდან), როგორც </a:t>
            </a:r>
            <a:r>
              <a:rPr lang="ka-GE" sz="1400" b="1" dirty="0" err="1">
                <a:solidFill>
                  <a:srgbClr val="003366"/>
                </a:solidFill>
                <a:latin typeface="Sylfaen" panose="010A0502050306030303" pitchFamily="18" charset="0"/>
                <a:ea typeface="Calibri" panose="020F0502020204030204" pitchFamily="34" charset="0"/>
                <a:cs typeface="Times New Roman" panose="02020603050405020304" pitchFamily="18" charset="0"/>
              </a:rPr>
              <a:t>ჯანმოს</a:t>
            </a:r>
            <a:r>
              <a:rPr lang="ka-GE" sz="1400" b="1" dirty="0">
                <a:solidFill>
                  <a:srgbClr val="003366"/>
                </a:solidFill>
                <a:latin typeface="Sylfaen" panose="010A0502050306030303" pitchFamily="18" charset="0"/>
                <a:ea typeface="Calibri" panose="020F0502020204030204" pitchFamily="34" charset="0"/>
                <a:cs typeface="Times New Roman" panose="02020603050405020304" pitchFamily="18" charset="0"/>
              </a:rPr>
              <a:t> თამბაქოს კონტროლის ჩარჩო კონვენციის „</a:t>
            </a:r>
            <a:r>
              <a:rPr lang="en-US" sz="1400" b="1" dirty="0">
                <a:solidFill>
                  <a:srgbClr val="003366"/>
                </a:solidFill>
                <a:latin typeface="Sylfaen" panose="010A0502050306030303" pitchFamily="18" charset="0"/>
                <a:ea typeface="Calibri" panose="020F0502020204030204" pitchFamily="34" charset="0"/>
                <a:cs typeface="Times New Roman" panose="02020603050405020304" pitchFamily="18" charset="0"/>
              </a:rPr>
              <a:t>FCTC2030 </a:t>
            </a:r>
            <a:r>
              <a:rPr lang="ka-GE" sz="1400" b="1" dirty="0">
                <a:solidFill>
                  <a:srgbClr val="003366"/>
                </a:solidFill>
                <a:latin typeface="Sylfaen" panose="010A0502050306030303" pitchFamily="18" charset="0"/>
                <a:ea typeface="Calibri" panose="020F0502020204030204" pitchFamily="34" charset="0"/>
                <a:cs typeface="Times New Roman" panose="02020603050405020304" pitchFamily="18" charset="0"/>
              </a:rPr>
              <a:t>პარტნიორი ქვეყანა“ </a:t>
            </a:r>
          </a:p>
          <a:p>
            <a:pPr marL="285750" indent="-285750">
              <a:buFont typeface="Arial" panose="020B0604020202020204" pitchFamily="34" charset="0"/>
              <a:buChar char="•"/>
            </a:pPr>
            <a:r>
              <a:rPr lang="ka-GE" sz="1400" b="1" dirty="0" smtClean="0">
                <a:solidFill>
                  <a:srgbClr val="003366"/>
                </a:solidFill>
                <a:latin typeface="Sylfaen" panose="010A0502050306030303" pitchFamily="18" charset="0"/>
                <a:ea typeface="Calibri" panose="020F0502020204030204" pitchFamily="34" charset="0"/>
                <a:cs typeface="Times New Roman" panose="02020603050405020304" pitchFamily="18" charset="0"/>
              </a:rPr>
              <a:t>კვირაში </a:t>
            </a:r>
            <a:r>
              <a:rPr lang="ka-GE" sz="1400" b="1" dirty="0">
                <a:solidFill>
                  <a:srgbClr val="003366"/>
                </a:solidFill>
                <a:latin typeface="Sylfaen" panose="010A0502050306030303" pitchFamily="18" charset="0"/>
                <a:ea typeface="Calibri" panose="020F0502020204030204" pitchFamily="34" charset="0"/>
                <a:cs typeface="Times New Roman" panose="02020603050405020304" pitchFamily="18" charset="0"/>
              </a:rPr>
              <a:t>7 დღე მუშაობს ცხელი ხაზი (116001</a:t>
            </a:r>
            <a:r>
              <a:rPr lang="ka-GE" sz="1400" b="1" dirty="0" smtClean="0">
                <a:solidFill>
                  <a:srgbClr val="003366"/>
                </a:solidFill>
                <a:latin typeface="Sylfaen" panose="010A0502050306030303" pitchFamily="18" charset="0"/>
                <a:ea typeface="Calibri" panose="020F0502020204030204" pitchFamily="34" charset="0"/>
                <a:cs typeface="Times New Roman" panose="02020603050405020304" pitchFamily="18" charset="0"/>
              </a:rPr>
              <a:t>) </a:t>
            </a:r>
          </a:p>
          <a:p>
            <a:pPr marL="285750" indent="-285750">
              <a:buFont typeface="Arial" panose="020B0604020202020204" pitchFamily="34" charset="0"/>
              <a:buChar char="•"/>
            </a:pPr>
            <a:r>
              <a:rPr lang="ka-GE" sz="1400" b="1" dirty="0" smtClean="0">
                <a:solidFill>
                  <a:srgbClr val="003366"/>
                </a:solidFill>
                <a:latin typeface="Sylfaen" panose="010A0502050306030303" pitchFamily="18" charset="0"/>
                <a:ea typeface="Calibri" panose="020F0502020204030204" pitchFamily="34" charset="0"/>
                <a:cs typeface="Times New Roman" panose="02020603050405020304" pitchFamily="18" charset="0"/>
              </a:rPr>
              <a:t>ჩატარდა აღმასრულებელი სტრუქტურების</a:t>
            </a:r>
            <a:r>
              <a:rPr lang="ka-GE" sz="1400" b="1" dirty="0">
                <a:solidFill>
                  <a:srgbClr val="003366"/>
                </a:solidFill>
                <a:latin typeface="Sylfaen" panose="010A0502050306030303" pitchFamily="18" charset="0"/>
                <a:ea typeface="Calibri" panose="020F0502020204030204" pitchFamily="34" charset="0"/>
                <a:cs typeface="Times New Roman" panose="02020603050405020304" pitchFamily="18" charset="0"/>
              </a:rPr>
              <a:t> </a:t>
            </a:r>
            <a:r>
              <a:rPr lang="ka-GE" sz="1400" b="1" dirty="0" smtClean="0">
                <a:solidFill>
                  <a:srgbClr val="003366"/>
                </a:solidFill>
                <a:latin typeface="Sylfaen" panose="010A0502050306030303" pitchFamily="18" charset="0"/>
                <a:ea typeface="Calibri" panose="020F0502020204030204" pitchFamily="34" charset="0"/>
                <a:cs typeface="Times New Roman" panose="02020603050405020304" pitchFamily="18" charset="0"/>
              </a:rPr>
              <a:t>და </a:t>
            </a:r>
            <a:r>
              <a:rPr lang="ka-GE" sz="1400" b="1" dirty="0">
                <a:solidFill>
                  <a:srgbClr val="003366"/>
                </a:solidFill>
                <a:latin typeface="Sylfaen" panose="010A0502050306030303" pitchFamily="18" charset="0"/>
                <a:ea typeface="Calibri" panose="020F0502020204030204" pitchFamily="34" charset="0"/>
                <a:cs typeface="Times New Roman" panose="02020603050405020304" pitchFamily="18" charset="0"/>
              </a:rPr>
              <a:t>საზოგადოებრივი ჯანმრთელობის ცენტრების წარმომადგენელთა </a:t>
            </a:r>
            <a:r>
              <a:rPr lang="ka-GE" sz="1400" b="1" dirty="0" smtClean="0">
                <a:solidFill>
                  <a:srgbClr val="003366"/>
                </a:solidFill>
                <a:latin typeface="Sylfaen" panose="010A0502050306030303" pitchFamily="18" charset="0"/>
                <a:ea typeface="Calibri" panose="020F0502020204030204" pitchFamily="34" charset="0"/>
                <a:cs typeface="Times New Roman" panose="02020603050405020304" pitchFamily="18" charset="0"/>
              </a:rPr>
              <a:t>ტრენინგები</a:t>
            </a:r>
          </a:p>
          <a:p>
            <a:pPr marL="285750" indent="-285750">
              <a:buFont typeface="Arial" panose="020B0604020202020204" pitchFamily="34" charset="0"/>
              <a:buChar char="•"/>
            </a:pPr>
            <a:r>
              <a:rPr lang="ka-GE" sz="1400" b="1" dirty="0" smtClean="0">
                <a:solidFill>
                  <a:srgbClr val="003366"/>
                </a:solidFill>
                <a:latin typeface="Sylfaen" panose="010A0502050306030303" pitchFamily="18" charset="0"/>
                <a:ea typeface="Calibri" panose="020F0502020204030204" pitchFamily="34" charset="0"/>
                <a:cs typeface="Times New Roman" panose="02020603050405020304" pitchFamily="18" charset="0"/>
              </a:rPr>
              <a:t>შემუშავდა </a:t>
            </a:r>
            <a:r>
              <a:rPr lang="ka-GE" sz="1400" b="1" dirty="0">
                <a:solidFill>
                  <a:srgbClr val="003366"/>
                </a:solidFill>
                <a:latin typeface="Sylfaen" panose="010A0502050306030303" pitchFamily="18" charset="0"/>
                <a:ea typeface="Calibri" panose="020F0502020204030204" pitchFamily="34" charset="0"/>
                <a:cs typeface="Times New Roman" panose="02020603050405020304" pitchFamily="18" charset="0"/>
              </a:rPr>
              <a:t>კანონქვემდებარე </a:t>
            </a:r>
            <a:r>
              <a:rPr lang="ka-GE" sz="1400" b="1" dirty="0" smtClean="0">
                <a:solidFill>
                  <a:srgbClr val="003366"/>
                </a:solidFill>
                <a:latin typeface="Sylfaen" panose="010A0502050306030303" pitchFamily="18" charset="0"/>
                <a:ea typeface="Calibri" panose="020F0502020204030204" pitchFamily="34" charset="0"/>
                <a:cs typeface="Times New Roman" panose="02020603050405020304" pitchFamily="18" charset="0"/>
              </a:rPr>
              <a:t>აქტები</a:t>
            </a:r>
          </a:p>
          <a:p>
            <a:pPr marL="285750" indent="-285750">
              <a:buFont typeface="Arial" panose="020B0604020202020204" pitchFamily="34" charset="0"/>
              <a:buChar char="•"/>
            </a:pPr>
            <a:r>
              <a:rPr lang="ka-GE" sz="1400" b="1" dirty="0" smtClean="0">
                <a:solidFill>
                  <a:srgbClr val="003366"/>
                </a:solidFill>
                <a:latin typeface="Sylfaen" panose="010A0502050306030303" pitchFamily="18" charset="0"/>
                <a:ea typeface="Calibri" panose="020F0502020204030204" pitchFamily="34" charset="0"/>
                <a:cs typeface="Times New Roman" panose="02020603050405020304" pitchFamily="18" charset="0"/>
              </a:rPr>
              <a:t>ჩატარდა </a:t>
            </a:r>
            <a:r>
              <a:rPr lang="ka-GE" sz="1400" b="1" dirty="0" err="1" smtClean="0">
                <a:solidFill>
                  <a:srgbClr val="003366"/>
                </a:solidFill>
                <a:latin typeface="Sylfaen" panose="010A0502050306030303" pitchFamily="18" charset="0"/>
                <a:ea typeface="Calibri" panose="020F0502020204030204" pitchFamily="34" charset="0"/>
                <a:cs typeface="Times New Roman" panose="02020603050405020304" pitchFamily="18" charset="0"/>
              </a:rPr>
              <a:t>მედიაკამპანია</a:t>
            </a:r>
            <a:endParaRPr lang="ka-GE" sz="1400" b="1" dirty="0" smtClean="0">
              <a:solidFill>
                <a:srgbClr val="003366"/>
              </a:solidFill>
              <a:latin typeface="Sylfaen" panose="010A0502050306030303" pitchFamily="18"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ka-GE" sz="1400" b="1" dirty="0" smtClean="0">
                <a:solidFill>
                  <a:srgbClr val="003366"/>
                </a:solidFill>
                <a:latin typeface="Sylfaen" panose="010A0502050306030303" pitchFamily="18" charset="0"/>
                <a:ea typeface="Calibri" panose="020F0502020204030204" pitchFamily="34" charset="0"/>
                <a:cs typeface="Times New Roman" panose="02020603050405020304" pitchFamily="18" charset="0"/>
              </a:rPr>
              <a:t>ფუნქციონირებს </a:t>
            </a:r>
            <a:r>
              <a:rPr lang="ka-GE" sz="1400" b="1" dirty="0">
                <a:solidFill>
                  <a:srgbClr val="003366"/>
                </a:solidFill>
                <a:latin typeface="Sylfaen" panose="010A0502050306030303" pitchFamily="18" charset="0"/>
                <a:ea typeface="Calibri" panose="020F0502020204030204" pitchFamily="34" charset="0"/>
                <a:cs typeface="Times New Roman" panose="02020603050405020304" pitchFamily="18" charset="0"/>
              </a:rPr>
              <a:t>თავის </a:t>
            </a:r>
            <a:r>
              <a:rPr lang="ka-GE" sz="1400" b="1" dirty="0" smtClean="0">
                <a:solidFill>
                  <a:srgbClr val="003366"/>
                </a:solidFill>
                <a:latin typeface="Sylfaen" panose="010A0502050306030303" pitchFamily="18" charset="0"/>
                <a:ea typeface="Calibri" panose="020F0502020204030204" pitchFamily="34" charset="0"/>
                <a:cs typeface="Times New Roman" panose="02020603050405020304" pitchFamily="18" charset="0"/>
              </a:rPr>
              <a:t>დანებების </a:t>
            </a:r>
            <a:r>
              <a:rPr lang="ka-GE" sz="1400" b="1" dirty="0">
                <a:solidFill>
                  <a:srgbClr val="003366"/>
                </a:solidFill>
                <a:latin typeface="Sylfaen" panose="010A0502050306030303" pitchFamily="18" charset="0"/>
                <a:ea typeface="Calibri" panose="020F0502020204030204" pitchFamily="34" charset="0"/>
                <a:cs typeface="Times New Roman" panose="02020603050405020304" pitchFamily="18" charset="0"/>
              </a:rPr>
              <a:t>მობილური აპლიკაცია „თავს </a:t>
            </a:r>
            <a:r>
              <a:rPr lang="ka-GE" sz="1400" b="1" dirty="0" smtClean="0">
                <a:solidFill>
                  <a:srgbClr val="003366"/>
                </a:solidFill>
                <a:latin typeface="Sylfaen" panose="010A0502050306030303" pitchFamily="18" charset="0"/>
                <a:ea typeface="Calibri" panose="020F0502020204030204" pitchFamily="34" charset="0"/>
                <a:cs typeface="Times New Roman" panose="02020603050405020304" pitchFamily="18" charset="0"/>
              </a:rPr>
              <a:t>ვანებებ“</a:t>
            </a:r>
          </a:p>
          <a:p>
            <a:pPr marL="285750" indent="-285750">
              <a:buFont typeface="Arial" panose="020B0604020202020204" pitchFamily="34" charset="0"/>
              <a:buChar char="•"/>
            </a:pPr>
            <a:r>
              <a:rPr lang="ka-GE" sz="1400" b="1" dirty="0" smtClean="0">
                <a:solidFill>
                  <a:srgbClr val="003366"/>
                </a:solidFill>
                <a:latin typeface="Sylfaen" panose="010A0502050306030303" pitchFamily="18" charset="0"/>
                <a:ea typeface="Calibri" panose="020F0502020204030204" pitchFamily="34" charset="0"/>
                <a:cs typeface="Times New Roman" panose="02020603050405020304" pitchFamily="18" charset="0"/>
              </a:rPr>
              <a:t>112-ის </a:t>
            </a:r>
            <a:r>
              <a:rPr lang="ka-GE" sz="1400" b="1" dirty="0">
                <a:solidFill>
                  <a:srgbClr val="003366"/>
                </a:solidFill>
                <a:latin typeface="Sylfaen" panose="010A0502050306030303" pitchFamily="18" charset="0"/>
                <a:ea typeface="Calibri" panose="020F0502020204030204" pitchFamily="34" charset="0"/>
                <a:cs typeface="Times New Roman" panose="02020603050405020304" pitchFamily="18" charset="0"/>
              </a:rPr>
              <a:t>მობილურ აპლიკაციაში მოხდა თამბაქოს კომპონენტის </a:t>
            </a:r>
            <a:r>
              <a:rPr lang="ka-GE" sz="1400" b="1" dirty="0" err="1">
                <a:solidFill>
                  <a:srgbClr val="003366"/>
                </a:solidFill>
                <a:latin typeface="Sylfaen" panose="010A0502050306030303" pitchFamily="18" charset="0"/>
                <a:ea typeface="Calibri" panose="020F0502020204030204" pitchFamily="34" charset="0"/>
                <a:cs typeface="Times New Roman" panose="02020603050405020304" pitchFamily="18" charset="0"/>
              </a:rPr>
              <a:t>ჩაშენება</a:t>
            </a:r>
            <a:r>
              <a:rPr lang="ka-GE" sz="1400" b="1" dirty="0">
                <a:solidFill>
                  <a:srgbClr val="003366"/>
                </a:solidFill>
                <a:latin typeface="Sylfaen" panose="010A0502050306030303" pitchFamily="18" charset="0"/>
                <a:ea typeface="Calibri" panose="020F0502020204030204" pitchFamily="34" charset="0"/>
                <a:cs typeface="Times New Roman" panose="02020603050405020304" pitchFamily="18" charset="0"/>
              </a:rPr>
              <a:t> </a:t>
            </a:r>
            <a:r>
              <a:rPr lang="ka-GE" sz="1400" b="1" dirty="0" smtClean="0">
                <a:solidFill>
                  <a:srgbClr val="003366"/>
                </a:solidFill>
                <a:latin typeface="Sylfaen" panose="010A0502050306030303" pitchFamily="18" charset="0"/>
                <a:ea typeface="Calibri" panose="020F0502020204030204" pitchFamily="34" charset="0"/>
                <a:cs typeface="Times New Roman" panose="02020603050405020304" pitchFamily="18" charset="0"/>
              </a:rPr>
              <a:t> </a:t>
            </a:r>
            <a:endParaRPr lang="en-US" sz="1400" b="1" dirty="0">
              <a:solidFill>
                <a:srgbClr val="003366"/>
              </a:solidFill>
            </a:endParaRPr>
          </a:p>
        </p:txBody>
      </p:sp>
      <p:sp>
        <p:nvSpPr>
          <p:cNvPr id="14"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9"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20"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21" name="Picture 20"/>
          <p:cNvPicPr>
            <a:picLocks noChangeAspect="1"/>
          </p:cNvPicPr>
          <p:nvPr/>
        </p:nvPicPr>
        <p:blipFill>
          <a:blip r:embed="rId4"/>
          <a:stretch>
            <a:fillRect/>
          </a:stretch>
        </p:blipFill>
        <p:spPr>
          <a:xfrm>
            <a:off x="55013" y="6218816"/>
            <a:ext cx="772571" cy="594560"/>
          </a:xfrm>
          <a:prstGeom prst="rect">
            <a:avLst/>
          </a:prstGeom>
        </p:spPr>
      </p:pic>
      <p:sp>
        <p:nvSpPr>
          <p:cNvPr id="22"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23"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25"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pic>
        <p:nvPicPr>
          <p:cNvPr id="26" name="Picture 25"/>
          <p:cNvPicPr>
            <a:picLocks noChangeAspect="1"/>
          </p:cNvPicPr>
          <p:nvPr/>
        </p:nvPicPr>
        <p:blipFill>
          <a:blip r:embed="rId6"/>
          <a:stretch>
            <a:fillRect/>
          </a:stretch>
        </p:blipFill>
        <p:spPr>
          <a:xfrm>
            <a:off x="7158819" y="1500652"/>
            <a:ext cx="1581150" cy="1619250"/>
          </a:xfrm>
          <a:prstGeom prst="rect">
            <a:avLst/>
          </a:prstGeom>
        </p:spPr>
      </p:pic>
    </p:spTree>
    <p:extLst>
      <p:ext uri="{BB962C8B-B14F-4D97-AF65-F5344CB8AC3E}">
        <p14:creationId xmlns:p14="http://schemas.microsoft.com/office/powerpoint/2010/main" val="29193109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7687" y="558239"/>
            <a:ext cx="8766174" cy="288032"/>
          </a:xfrm>
        </p:spPr>
        <p:txBody>
          <a:bodyPr>
            <a:normAutofit fontScale="90000"/>
          </a:bodyPr>
          <a:lstStyle/>
          <a:p>
            <a:pPr>
              <a:lnSpc>
                <a:spcPct val="150000"/>
              </a:lnSpc>
            </a:pPr>
            <a:r>
              <a:rPr lang="ka-GE" sz="1800" b="1" dirty="0" smtClean="0">
                <a:solidFill>
                  <a:srgbClr val="A50021"/>
                </a:solidFill>
                <a:effectLst>
                  <a:outerShdw blurRad="38100" dist="38100" dir="2700000" algn="tl">
                    <a:srgbClr val="000000">
                      <a:alpha val="43137"/>
                    </a:srgbClr>
                  </a:outerShdw>
                </a:effectLst>
              </a:rPr>
              <a:t> </a:t>
            </a:r>
            <a:endParaRPr lang="en-US" sz="1800" dirty="0">
              <a:solidFill>
                <a:srgbClr val="A50021"/>
              </a:solidFill>
              <a:effectLst>
                <a:outerShdw blurRad="38100" dist="38100" dir="2700000" algn="tl">
                  <a:srgbClr val="000000">
                    <a:alpha val="43137"/>
                  </a:srgbClr>
                </a:outerShdw>
              </a:effectLst>
            </a:endParaRPr>
          </a:p>
        </p:txBody>
      </p:sp>
      <p:sp>
        <p:nvSpPr>
          <p:cNvPr id="13" name="Rectangle 2"/>
          <p:cNvSpPr>
            <a:spLocks noChangeArrowheads="1"/>
          </p:cNvSpPr>
          <p:nvPr/>
        </p:nvSpPr>
        <p:spPr bwMode="auto">
          <a:xfrm>
            <a:off x="11835" y="108252"/>
            <a:ext cx="9022026"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2400" b="1" dirty="0">
                <a:solidFill>
                  <a:srgbClr val="A50021"/>
                </a:solidFill>
              </a:rPr>
              <a:t>საქართველოში თამბაქოს კონტროლის პოლიტიკის საინვესტიციო შემთხვევა </a:t>
            </a:r>
          </a:p>
          <a:p>
            <a:pPr algn="ctr" eaLnBrk="1" hangingPunct="1">
              <a:spcBef>
                <a:spcPct val="0"/>
              </a:spcBef>
              <a:buFontTx/>
              <a:buNone/>
            </a:pPr>
            <a:endParaRPr lang="ka-GE" altLang="en-US" sz="1000" b="1" dirty="0">
              <a:solidFill>
                <a:srgbClr val="A50021"/>
              </a:solidFill>
            </a:endParaRPr>
          </a:p>
        </p:txBody>
      </p:sp>
      <p:sp>
        <p:nvSpPr>
          <p:cNvPr id="14"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9"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20"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21" name="Picture 20"/>
          <p:cNvPicPr>
            <a:picLocks noChangeAspect="1"/>
          </p:cNvPicPr>
          <p:nvPr/>
        </p:nvPicPr>
        <p:blipFill>
          <a:blip r:embed="rId2"/>
          <a:stretch>
            <a:fillRect/>
          </a:stretch>
        </p:blipFill>
        <p:spPr>
          <a:xfrm>
            <a:off x="55013" y="6218816"/>
            <a:ext cx="772571" cy="594560"/>
          </a:xfrm>
          <a:prstGeom prst="rect">
            <a:avLst/>
          </a:prstGeom>
        </p:spPr>
      </p:pic>
      <p:sp>
        <p:nvSpPr>
          <p:cNvPr id="22" name="Rectangle 9"/>
          <p:cNvSpPr>
            <a:spLocks noChangeArrowheads="1"/>
          </p:cNvSpPr>
          <p:nvPr/>
        </p:nvSpPr>
        <p:spPr bwMode="auto">
          <a:xfrm>
            <a:off x="0" y="6135096"/>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2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25"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
        <p:nvSpPr>
          <p:cNvPr id="15" name="Content Placeholder 1"/>
          <p:cNvSpPr txBox="1">
            <a:spLocks/>
          </p:cNvSpPr>
          <p:nvPr/>
        </p:nvSpPr>
        <p:spPr>
          <a:xfrm>
            <a:off x="179512" y="1024288"/>
            <a:ext cx="8856984" cy="2044672"/>
          </a:xfrm>
          <a:prstGeom prst="rect">
            <a:avLst/>
          </a:prstGeom>
        </p:spPr>
        <p:txBody>
          <a:bodyPr vert="horz" lIns="91440" tIns="45720" rIns="91440" bIns="45720" rtlCol="0">
            <a:noAutofit/>
          </a:bodyPr>
          <a:lstStyle>
            <a:lvl1pPr marL="0" indent="0" algn="ctr" defTabSz="914400" rtl="0" eaLnBrk="1" latinLnBrk="0" hangingPunct="1">
              <a:spcBef>
                <a:spcPct val="20000"/>
              </a:spcBef>
              <a:buFont typeface="Arial"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itchFamily="34" charset="0"/>
              <a:buNone/>
              <a:defRPr sz="2000" kern="1200">
                <a:solidFill>
                  <a:schemeClr val="tx1">
                    <a:tint val="75000"/>
                  </a:schemeClr>
                </a:solidFill>
                <a:latin typeface="+mn-lt"/>
                <a:ea typeface="+mn-ea"/>
                <a:cs typeface="+mn-cs"/>
              </a:defRPr>
            </a:lvl9pPr>
          </a:lstStyle>
          <a:p>
            <a:pPr marL="342900" indent="-342900" algn="l">
              <a:lnSpc>
                <a:spcPct val="124000"/>
              </a:lnSpc>
              <a:spcBef>
                <a:spcPts val="0"/>
              </a:spcBef>
              <a:spcAft>
                <a:spcPts val="600"/>
              </a:spcAft>
              <a:buClr>
                <a:srgbClr val="0070C0"/>
              </a:buClr>
              <a:buFont typeface="Arial" panose="020B0604020202020204" pitchFamily="34" charset="0"/>
              <a:buChar char="•"/>
            </a:pPr>
            <a:r>
              <a:rPr lang="ka-GE" sz="1600" b="1" dirty="0">
                <a:solidFill>
                  <a:srgbClr val="003366"/>
                </a:solidFill>
              </a:rPr>
              <a:t>საქართველოში ყოველწლიურად </a:t>
            </a:r>
            <a:r>
              <a:rPr lang="en-US" sz="1600" b="1" dirty="0" smtClean="0">
                <a:solidFill>
                  <a:srgbClr val="C00000"/>
                </a:solidFill>
              </a:rPr>
              <a:t>11</a:t>
            </a:r>
            <a:r>
              <a:rPr lang="ka-GE" sz="1600" b="1" dirty="0" smtClean="0">
                <a:solidFill>
                  <a:srgbClr val="C00000"/>
                </a:solidFill>
              </a:rPr>
              <a:t> </a:t>
            </a:r>
            <a:r>
              <a:rPr lang="en-US" sz="1600" b="1" dirty="0" smtClean="0">
                <a:solidFill>
                  <a:srgbClr val="C00000"/>
                </a:solidFill>
              </a:rPr>
              <a:t>400</a:t>
            </a:r>
            <a:r>
              <a:rPr lang="en-US" sz="1600" b="1" dirty="0" smtClean="0">
                <a:solidFill>
                  <a:schemeClr val="accent1">
                    <a:lumMod val="50000"/>
                  </a:schemeClr>
                </a:solidFill>
              </a:rPr>
              <a:t> </a:t>
            </a:r>
            <a:r>
              <a:rPr lang="ka-GE" sz="1600" b="1" dirty="0">
                <a:solidFill>
                  <a:srgbClr val="003366"/>
                </a:solidFill>
              </a:rPr>
              <a:t>ადამიანი იღუპება თამბაქოსაგან გამოწვეული </a:t>
            </a:r>
            <a:r>
              <a:rPr lang="ka-GE" sz="1600" b="1" dirty="0" smtClean="0">
                <a:solidFill>
                  <a:srgbClr val="003366"/>
                </a:solidFill>
              </a:rPr>
              <a:t>დაა</a:t>
            </a:r>
            <a:r>
              <a:rPr lang="ka-GE" sz="1600" b="1" dirty="0">
                <a:solidFill>
                  <a:srgbClr val="003366"/>
                </a:solidFill>
              </a:rPr>
              <a:t>ვ</a:t>
            </a:r>
            <a:r>
              <a:rPr lang="ka-GE" sz="1600" b="1" dirty="0" smtClean="0">
                <a:solidFill>
                  <a:srgbClr val="003366"/>
                </a:solidFill>
              </a:rPr>
              <a:t>ადებებით</a:t>
            </a:r>
            <a:endParaRPr lang="en-US" sz="1600" b="1" dirty="0">
              <a:solidFill>
                <a:srgbClr val="003366"/>
              </a:solidFill>
            </a:endParaRPr>
          </a:p>
          <a:p>
            <a:pPr marL="800100" lvl="1" indent="-342900" algn="l">
              <a:lnSpc>
                <a:spcPct val="124000"/>
              </a:lnSpc>
              <a:spcBef>
                <a:spcPts val="0"/>
              </a:spcBef>
              <a:spcAft>
                <a:spcPts val="600"/>
              </a:spcAft>
              <a:buClr>
                <a:srgbClr val="0070C0"/>
              </a:buClr>
              <a:buFont typeface="Arial" panose="020B0604020202020204" pitchFamily="34" charset="0"/>
              <a:buChar char="•"/>
            </a:pPr>
            <a:r>
              <a:rPr lang="ka-GE" sz="1600" b="1" dirty="0" smtClean="0">
                <a:solidFill>
                  <a:srgbClr val="003366"/>
                </a:solidFill>
              </a:rPr>
              <a:t>აქედან,</a:t>
            </a:r>
            <a:r>
              <a:rPr lang="ka-GE" sz="1600" b="1" dirty="0" smtClean="0">
                <a:solidFill>
                  <a:schemeClr val="accent1">
                    <a:lumMod val="50000"/>
                  </a:schemeClr>
                </a:solidFill>
              </a:rPr>
              <a:t> </a:t>
            </a:r>
            <a:r>
              <a:rPr lang="en-US" sz="1600" b="1" dirty="0" smtClean="0">
                <a:solidFill>
                  <a:srgbClr val="C00000"/>
                </a:solidFill>
              </a:rPr>
              <a:t>2</a:t>
            </a:r>
            <a:r>
              <a:rPr lang="ka-GE" sz="1600" b="1" dirty="0" smtClean="0">
                <a:solidFill>
                  <a:srgbClr val="C00000"/>
                </a:solidFill>
              </a:rPr>
              <a:t> </a:t>
            </a:r>
            <a:r>
              <a:rPr lang="en-US" sz="1600" b="1" dirty="0" smtClean="0">
                <a:solidFill>
                  <a:srgbClr val="C00000"/>
                </a:solidFill>
              </a:rPr>
              <a:t>100</a:t>
            </a:r>
            <a:r>
              <a:rPr lang="en-US" sz="1600" b="1" dirty="0" smtClean="0">
                <a:solidFill>
                  <a:schemeClr val="accent1">
                    <a:lumMod val="50000"/>
                  </a:schemeClr>
                </a:solidFill>
              </a:rPr>
              <a:t> </a:t>
            </a:r>
            <a:r>
              <a:rPr lang="ka-GE" sz="1600" b="1" dirty="0">
                <a:solidFill>
                  <a:srgbClr val="003366"/>
                </a:solidFill>
              </a:rPr>
              <a:t>იღუპება პასიური მოწევის </a:t>
            </a:r>
            <a:r>
              <a:rPr lang="ka-GE" sz="1600" b="1" dirty="0" smtClean="0">
                <a:solidFill>
                  <a:srgbClr val="003366"/>
                </a:solidFill>
              </a:rPr>
              <a:t>შედეგად</a:t>
            </a:r>
          </a:p>
          <a:p>
            <a:pPr marL="342900" indent="-342900" algn="l">
              <a:lnSpc>
                <a:spcPct val="124000"/>
              </a:lnSpc>
              <a:spcBef>
                <a:spcPts val="0"/>
              </a:spcBef>
              <a:spcAft>
                <a:spcPts val="600"/>
              </a:spcAft>
              <a:buClr>
                <a:srgbClr val="0070C0"/>
              </a:buClr>
              <a:buFont typeface="Arial" panose="020B0604020202020204" pitchFamily="34" charset="0"/>
              <a:buChar char="•"/>
            </a:pPr>
            <a:r>
              <a:rPr lang="ka-GE" sz="1600" b="1" dirty="0" smtClean="0">
                <a:solidFill>
                  <a:srgbClr val="003366"/>
                </a:solidFill>
              </a:rPr>
              <a:t>თამბაქოსთან </a:t>
            </a:r>
            <a:r>
              <a:rPr lang="ka-GE" sz="1600" b="1" dirty="0">
                <a:solidFill>
                  <a:srgbClr val="003366"/>
                </a:solidFill>
              </a:rPr>
              <a:t>ასოცირებული წლიური ეკონომიკური </a:t>
            </a:r>
            <a:r>
              <a:rPr lang="ka-GE" sz="1600" b="1" dirty="0" smtClean="0">
                <a:solidFill>
                  <a:srgbClr val="003366"/>
                </a:solidFill>
              </a:rPr>
              <a:t>ტვირთი </a:t>
            </a:r>
            <a:r>
              <a:rPr lang="ka-GE" sz="1600" b="1" dirty="0">
                <a:solidFill>
                  <a:srgbClr val="003366"/>
                </a:solidFill>
              </a:rPr>
              <a:t>(პირდაპირ და არაპირდაპირი ხარჯები) </a:t>
            </a:r>
            <a:r>
              <a:rPr lang="ka-GE" sz="1600" b="1" dirty="0">
                <a:solidFill>
                  <a:schemeClr val="accent1">
                    <a:lumMod val="50000"/>
                  </a:schemeClr>
                </a:solidFill>
              </a:rPr>
              <a:t>- </a:t>
            </a:r>
            <a:r>
              <a:rPr lang="en-US" sz="1600" b="1" dirty="0">
                <a:solidFill>
                  <a:srgbClr val="C00000"/>
                </a:solidFill>
              </a:rPr>
              <a:t>824.9</a:t>
            </a:r>
            <a:r>
              <a:rPr lang="en-US" sz="1600" b="1" i="1" dirty="0">
                <a:solidFill>
                  <a:srgbClr val="C00000"/>
                </a:solidFill>
              </a:rPr>
              <a:t> </a:t>
            </a:r>
            <a:r>
              <a:rPr lang="ka-GE" sz="1600" b="1" dirty="0" smtClean="0">
                <a:solidFill>
                  <a:srgbClr val="C00000"/>
                </a:solidFill>
              </a:rPr>
              <a:t>მლნ ლარი</a:t>
            </a:r>
            <a:r>
              <a:rPr lang="en-US" sz="1600" b="1" dirty="0" smtClean="0">
                <a:solidFill>
                  <a:srgbClr val="C00000"/>
                </a:solidFill>
              </a:rPr>
              <a:t>, </a:t>
            </a:r>
            <a:r>
              <a:rPr lang="ka-GE" sz="1600" b="1" dirty="0" smtClean="0">
                <a:solidFill>
                  <a:srgbClr val="003366"/>
                </a:solidFill>
              </a:rPr>
              <a:t>რაც </a:t>
            </a:r>
            <a:r>
              <a:rPr lang="ka-GE" sz="1600" b="1" dirty="0">
                <a:solidFill>
                  <a:srgbClr val="003366"/>
                </a:solidFill>
              </a:rPr>
              <a:t>წლიური </a:t>
            </a:r>
            <a:r>
              <a:rPr lang="ka-GE" sz="1600" b="1" dirty="0" smtClean="0">
                <a:solidFill>
                  <a:srgbClr val="003366"/>
                </a:solidFill>
              </a:rPr>
              <a:t>მშპ-ს </a:t>
            </a:r>
            <a:r>
              <a:rPr lang="en-US" sz="1600" b="1" dirty="0">
                <a:solidFill>
                  <a:srgbClr val="C00000"/>
                </a:solidFill>
              </a:rPr>
              <a:t>2.43</a:t>
            </a:r>
            <a:r>
              <a:rPr lang="en-US" sz="1600" b="1" dirty="0" smtClean="0">
                <a:solidFill>
                  <a:srgbClr val="C00000"/>
                </a:solidFill>
              </a:rPr>
              <a:t>%-</a:t>
            </a:r>
            <a:r>
              <a:rPr lang="ka-GE" sz="1600" b="1" dirty="0" smtClean="0">
                <a:solidFill>
                  <a:srgbClr val="C00000"/>
                </a:solidFill>
              </a:rPr>
              <a:t>ის</a:t>
            </a:r>
            <a:r>
              <a:rPr lang="ka-GE" sz="1600" b="1" dirty="0" smtClean="0">
                <a:solidFill>
                  <a:schemeClr val="accent1">
                    <a:lumMod val="50000"/>
                  </a:schemeClr>
                </a:solidFill>
              </a:rPr>
              <a:t> </a:t>
            </a:r>
            <a:r>
              <a:rPr lang="ka-GE" sz="1600" b="1" dirty="0" smtClean="0">
                <a:solidFill>
                  <a:srgbClr val="003366"/>
                </a:solidFill>
              </a:rPr>
              <a:t>ეკვივალენტია</a:t>
            </a:r>
          </a:p>
          <a:p>
            <a:pPr lvl="1" algn="l">
              <a:lnSpc>
                <a:spcPct val="124000"/>
              </a:lnSpc>
              <a:spcBef>
                <a:spcPts val="0"/>
              </a:spcBef>
              <a:spcAft>
                <a:spcPts val="600"/>
              </a:spcAft>
            </a:pPr>
            <a:endParaRPr lang="ka-GE" sz="1600" b="1" dirty="0" smtClean="0">
              <a:solidFill>
                <a:srgbClr val="C00000"/>
              </a:solidFill>
            </a:endParaRPr>
          </a:p>
          <a:p>
            <a:pPr marL="285750" indent="-285750" algn="l">
              <a:lnSpc>
                <a:spcPct val="124000"/>
              </a:lnSpc>
              <a:spcBef>
                <a:spcPts val="0"/>
              </a:spcBef>
              <a:spcAft>
                <a:spcPts val="600"/>
              </a:spcAft>
              <a:buFont typeface="Arial" panose="020B0604020202020204" pitchFamily="34" charset="0"/>
              <a:buChar char="•"/>
            </a:pPr>
            <a:endParaRPr lang="en-US" sz="1600" b="1" dirty="0">
              <a:solidFill>
                <a:srgbClr val="C00000"/>
              </a:solidFill>
            </a:endParaRPr>
          </a:p>
          <a:p>
            <a:pPr marL="742950" lvl="1" indent="-285750" algn="l">
              <a:lnSpc>
                <a:spcPct val="124000"/>
              </a:lnSpc>
              <a:spcBef>
                <a:spcPts val="0"/>
              </a:spcBef>
              <a:spcAft>
                <a:spcPts val="600"/>
              </a:spcAft>
              <a:buClr>
                <a:srgbClr val="315493"/>
              </a:buClr>
              <a:buFont typeface="Arial" panose="020B0604020202020204" pitchFamily="34" charset="0"/>
              <a:buChar char="•"/>
            </a:pPr>
            <a:endParaRPr lang="en-US" sz="1600" b="1" dirty="0">
              <a:solidFill>
                <a:schemeClr val="accent1">
                  <a:lumMod val="50000"/>
                </a:schemeClr>
              </a:solidFill>
              <a:highlight>
                <a:srgbClr val="FFFF00"/>
              </a:highlight>
            </a:endParaRPr>
          </a:p>
        </p:txBody>
      </p:sp>
      <p:pic>
        <p:nvPicPr>
          <p:cNvPr id="16" name="Picture 15"/>
          <p:cNvPicPr>
            <a:picLocks noChangeAspect="1"/>
          </p:cNvPicPr>
          <p:nvPr/>
        </p:nvPicPr>
        <p:blipFill>
          <a:blip r:embed="rId4"/>
          <a:stretch>
            <a:fillRect/>
          </a:stretch>
        </p:blipFill>
        <p:spPr>
          <a:xfrm>
            <a:off x="408440" y="3084959"/>
            <a:ext cx="8315936" cy="2914989"/>
          </a:xfrm>
          <a:prstGeom prst="rect">
            <a:avLst/>
          </a:prstGeom>
        </p:spPr>
      </p:pic>
    </p:spTree>
    <p:extLst>
      <p:ext uri="{BB962C8B-B14F-4D97-AF65-F5344CB8AC3E}">
        <p14:creationId xmlns:p14="http://schemas.microsoft.com/office/powerpoint/2010/main" val="5266582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3575" y="2204864"/>
            <a:ext cx="8229600" cy="4525963"/>
          </a:xfrm>
        </p:spPr>
        <p:txBody>
          <a:bodyPr/>
          <a:lstStyle/>
          <a:p>
            <a:pPr marL="0" indent="0" algn="ctr">
              <a:spcAft>
                <a:spcPts val="0"/>
              </a:spcAft>
              <a:buNone/>
            </a:pPr>
            <a:r>
              <a:rPr lang="en-US" sz="2800" b="1" spc="70" dirty="0" err="1">
                <a:solidFill>
                  <a:srgbClr val="003366"/>
                </a:solidFill>
              </a:rPr>
              <a:t>კლიმატის</a:t>
            </a:r>
            <a:r>
              <a:rPr lang="en-US" sz="2800" b="1" spc="70" dirty="0">
                <a:solidFill>
                  <a:srgbClr val="003366"/>
                </a:solidFill>
              </a:rPr>
              <a:t> </a:t>
            </a:r>
            <a:r>
              <a:rPr lang="en-US" sz="2800" b="1" spc="70" dirty="0" err="1">
                <a:solidFill>
                  <a:srgbClr val="003366"/>
                </a:solidFill>
              </a:rPr>
              <a:t>ცვლილებისა</a:t>
            </a:r>
            <a:r>
              <a:rPr lang="en-US" sz="2800" b="1" spc="70" dirty="0">
                <a:solidFill>
                  <a:srgbClr val="003366"/>
                </a:solidFill>
              </a:rPr>
              <a:t> </a:t>
            </a:r>
            <a:r>
              <a:rPr lang="en-US" sz="2800" b="1" spc="70" dirty="0" err="1">
                <a:solidFill>
                  <a:srgbClr val="003366"/>
                </a:solidFill>
              </a:rPr>
              <a:t>და</a:t>
            </a:r>
            <a:r>
              <a:rPr lang="en-US" sz="2800" b="1" spc="70" dirty="0">
                <a:solidFill>
                  <a:srgbClr val="003366"/>
                </a:solidFill>
              </a:rPr>
              <a:t> </a:t>
            </a:r>
            <a:r>
              <a:rPr lang="en-US" sz="2800" b="1" spc="70" dirty="0" err="1">
                <a:solidFill>
                  <a:srgbClr val="003366"/>
                </a:solidFill>
              </a:rPr>
              <a:t>გარემო</a:t>
            </a:r>
            <a:r>
              <a:rPr lang="en-US" sz="2800" b="1" spc="70" dirty="0">
                <a:solidFill>
                  <a:srgbClr val="003366"/>
                </a:solidFill>
              </a:rPr>
              <a:t> </a:t>
            </a:r>
            <a:r>
              <a:rPr lang="en-US" sz="2800" b="1" spc="70" dirty="0" err="1">
                <a:solidFill>
                  <a:srgbClr val="003366"/>
                </a:solidFill>
              </a:rPr>
              <a:t>ფაქტორების</a:t>
            </a:r>
            <a:r>
              <a:rPr lang="en-US" sz="2800" b="1" spc="70" dirty="0">
                <a:solidFill>
                  <a:srgbClr val="003366"/>
                </a:solidFill>
              </a:rPr>
              <a:t> </a:t>
            </a:r>
            <a:r>
              <a:rPr lang="en-US" sz="2800" b="1" spc="70" dirty="0" err="1">
                <a:solidFill>
                  <a:srgbClr val="003366"/>
                </a:solidFill>
              </a:rPr>
              <a:t>ზემოქმედებით</a:t>
            </a:r>
            <a:r>
              <a:rPr lang="en-US" sz="2800" b="1" spc="70" dirty="0">
                <a:solidFill>
                  <a:srgbClr val="003366"/>
                </a:solidFill>
              </a:rPr>
              <a:t> </a:t>
            </a:r>
            <a:r>
              <a:rPr lang="en-US" sz="2800" b="1" spc="70" dirty="0" err="1">
                <a:solidFill>
                  <a:srgbClr val="003366"/>
                </a:solidFill>
              </a:rPr>
              <a:t>განპირობებული</a:t>
            </a:r>
            <a:r>
              <a:rPr lang="en-US" sz="2800" b="1" spc="70" dirty="0">
                <a:solidFill>
                  <a:srgbClr val="003366"/>
                </a:solidFill>
              </a:rPr>
              <a:t> </a:t>
            </a:r>
            <a:r>
              <a:rPr lang="en-US" sz="2800" b="1" spc="70" dirty="0" err="1">
                <a:solidFill>
                  <a:srgbClr val="003366"/>
                </a:solidFill>
              </a:rPr>
              <a:t>ავადობის</a:t>
            </a:r>
            <a:r>
              <a:rPr lang="en-US" sz="2800" b="1" spc="70" dirty="0">
                <a:solidFill>
                  <a:srgbClr val="003366"/>
                </a:solidFill>
              </a:rPr>
              <a:t>, </a:t>
            </a:r>
            <a:r>
              <a:rPr lang="en-US" sz="2800" b="1" spc="70" dirty="0" err="1">
                <a:solidFill>
                  <a:srgbClr val="003366"/>
                </a:solidFill>
              </a:rPr>
              <a:t>შეზღუდული</a:t>
            </a:r>
            <a:r>
              <a:rPr lang="en-US" sz="2800" b="1" spc="70" dirty="0">
                <a:solidFill>
                  <a:srgbClr val="003366"/>
                </a:solidFill>
              </a:rPr>
              <a:t> </a:t>
            </a:r>
            <a:r>
              <a:rPr lang="en-US" sz="2800" b="1" spc="70" dirty="0" err="1">
                <a:solidFill>
                  <a:srgbClr val="003366"/>
                </a:solidFill>
              </a:rPr>
              <a:t>შესაძლებლობებისა</a:t>
            </a:r>
            <a:r>
              <a:rPr lang="en-US" sz="2800" b="1" spc="70" dirty="0">
                <a:solidFill>
                  <a:srgbClr val="003366"/>
                </a:solidFill>
              </a:rPr>
              <a:t> </a:t>
            </a:r>
            <a:r>
              <a:rPr lang="en-US" sz="2800" b="1" spc="70" dirty="0" err="1">
                <a:solidFill>
                  <a:srgbClr val="003366"/>
                </a:solidFill>
              </a:rPr>
              <a:t>და</a:t>
            </a:r>
            <a:r>
              <a:rPr lang="en-US" sz="2800" b="1" spc="70" dirty="0">
                <a:solidFill>
                  <a:srgbClr val="003366"/>
                </a:solidFill>
              </a:rPr>
              <a:t> </a:t>
            </a:r>
            <a:r>
              <a:rPr lang="en-US" sz="2800" b="1" spc="70" dirty="0" err="1">
                <a:solidFill>
                  <a:srgbClr val="003366"/>
                </a:solidFill>
              </a:rPr>
              <a:t>სიკვდილ</a:t>
            </a:r>
            <a:r>
              <a:rPr lang="ka-GE" sz="2800" b="1" spc="70" dirty="0">
                <a:solidFill>
                  <a:srgbClr val="003366"/>
                </a:solidFill>
              </a:rPr>
              <a:t>იან</a:t>
            </a:r>
            <a:r>
              <a:rPr lang="en-US" sz="2800" b="1" spc="70" dirty="0" err="1">
                <a:solidFill>
                  <a:srgbClr val="003366"/>
                </a:solidFill>
              </a:rPr>
              <a:t>ობის</a:t>
            </a:r>
            <a:r>
              <a:rPr lang="en-US" sz="2800" b="1" spc="70" dirty="0">
                <a:solidFill>
                  <a:srgbClr val="003366"/>
                </a:solidFill>
              </a:rPr>
              <a:t> </a:t>
            </a:r>
            <a:r>
              <a:rPr lang="en-US" sz="2800" b="1" spc="70" dirty="0" err="1">
                <a:solidFill>
                  <a:srgbClr val="003366"/>
                </a:solidFill>
              </a:rPr>
              <a:t>პრევენცია</a:t>
            </a:r>
            <a:endParaRPr lang="en-US" sz="2000" b="1" dirty="0">
              <a:solidFill>
                <a:srgbClr val="003366"/>
              </a:solidFill>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5" name="Title 1"/>
          <p:cNvSpPr txBox="1">
            <a:spLocks/>
          </p:cNvSpPr>
          <p:nvPr/>
        </p:nvSpPr>
        <p:spPr bwMode="auto">
          <a:xfrm>
            <a:off x="468313" y="620713"/>
            <a:ext cx="8424862"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Arial" panose="020B0604020202020204" pitchFamily="34" charset="0"/>
                <a:cs typeface="+mj-cs"/>
              </a:defRPr>
            </a:lvl1pPr>
            <a:lvl2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r>
              <a:rPr lang="ka-GE" altLang="en-US" sz="2500" b="1" kern="0" dirty="0" smtClean="0">
                <a:solidFill>
                  <a:srgbClr val="A50021"/>
                </a:solidFill>
              </a:rPr>
              <a:t> </a:t>
            </a:r>
            <a:br>
              <a:rPr lang="ka-GE" altLang="en-US" sz="2500" b="1" kern="0" dirty="0" smtClean="0">
                <a:solidFill>
                  <a:srgbClr val="A50021"/>
                </a:solidFill>
              </a:rPr>
            </a:br>
            <a:r>
              <a:rPr lang="ka-GE" altLang="en-US" sz="2500" b="1" kern="0" dirty="0" smtClean="0">
                <a:solidFill>
                  <a:srgbClr val="A50021"/>
                </a:solidFill>
              </a:rPr>
              <a:t>სტრატეგიული პრიორიტეტი 3</a:t>
            </a:r>
            <a:endParaRPr lang="en-US" altLang="en-US" sz="2500" b="1" kern="0" dirty="0">
              <a:solidFill>
                <a:srgbClr val="A50021"/>
              </a:solidFill>
            </a:endParaRPr>
          </a:p>
        </p:txBody>
      </p:sp>
      <p:sp>
        <p:nvSpPr>
          <p:cNvPr id="10"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1"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2"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3" name="Picture 12"/>
          <p:cNvPicPr>
            <a:picLocks noChangeAspect="1"/>
          </p:cNvPicPr>
          <p:nvPr/>
        </p:nvPicPr>
        <p:blipFill>
          <a:blip r:embed="rId2"/>
          <a:stretch>
            <a:fillRect/>
          </a:stretch>
        </p:blipFill>
        <p:spPr>
          <a:xfrm>
            <a:off x="55013" y="6218816"/>
            <a:ext cx="772571" cy="594560"/>
          </a:xfrm>
          <a:prstGeom prst="rect">
            <a:avLst/>
          </a:prstGeom>
        </p:spPr>
      </p:pic>
      <p:sp>
        <p:nvSpPr>
          <p:cNvPr id="8"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5"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124684558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Straight Connector 40">
            <a:extLst>
              <a:ext uri="{FF2B5EF4-FFF2-40B4-BE49-F238E27FC236}"/>
            </a:extLst>
          </p:cNvPr>
          <p:cNvCxnSpPr>
            <a:stCxn id="7" idx="2"/>
            <a:endCxn id="7" idx="2"/>
          </p:cNvCxnSpPr>
          <p:nvPr/>
        </p:nvCxnSpPr>
        <p:spPr>
          <a:xfrm>
            <a:off x="781844" y="2262188"/>
            <a:ext cx="0" cy="0"/>
          </a:xfrm>
          <a:prstGeom prst="line">
            <a:avLst/>
          </a:prstGeom>
        </p:spPr>
        <p:style>
          <a:lnRef idx="1">
            <a:schemeClr val="accent1"/>
          </a:lnRef>
          <a:fillRef idx="0">
            <a:schemeClr val="accent1"/>
          </a:fillRef>
          <a:effectRef idx="0">
            <a:schemeClr val="accent1"/>
          </a:effectRef>
          <a:fontRef idx="minor">
            <a:schemeClr val="tx1"/>
          </a:fontRef>
        </p:style>
      </p:cxnSp>
      <p:pic>
        <p:nvPicPr>
          <p:cNvPr id="15363" name="Picture 4" descr="https://sites.ch2m.com/sites/BTRIC-Georgia/PublishingImages/CPHR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9" y="121196"/>
            <a:ext cx="2255836"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2"/>
          <p:cNvSpPr>
            <a:spLocks noChangeArrowheads="1"/>
          </p:cNvSpPr>
          <p:nvPr/>
        </p:nvSpPr>
        <p:spPr bwMode="auto">
          <a:xfrm>
            <a:off x="2543175" y="119856"/>
            <a:ext cx="6480175" cy="70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tabLst>
                <a:tab pos="228600" algn="l"/>
              </a:tabLst>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tabLst>
                <a:tab pos="228600" algn="l"/>
              </a:tabLst>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tabLst>
                <a:tab pos="228600" algn="l"/>
              </a:tabLst>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tabLst>
                <a:tab pos="228600" algn="l"/>
              </a:tabLst>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2000" b="1" dirty="0">
                <a:solidFill>
                  <a:srgbClr val="A50021"/>
                </a:solidFill>
              </a:rPr>
              <a:t>რიჩარდ ლუგარის სახ. საზოგადოებრივი ჯანმრთელობის კვლევითი ცენტრი </a:t>
            </a:r>
            <a:endParaRPr lang="ka-GE" altLang="en-US" sz="2000" b="1" dirty="0">
              <a:solidFill>
                <a:srgbClr val="00B0F0"/>
              </a:solidFill>
            </a:endParaRPr>
          </a:p>
        </p:txBody>
      </p:sp>
      <p:grpSp>
        <p:nvGrpSpPr>
          <p:cNvPr id="15365" name="Group 45"/>
          <p:cNvGrpSpPr>
            <a:grpSpLocks/>
          </p:cNvGrpSpPr>
          <p:nvPr/>
        </p:nvGrpSpPr>
        <p:grpSpPr bwMode="auto">
          <a:xfrm>
            <a:off x="76200" y="1465263"/>
            <a:ext cx="3470275" cy="4646612"/>
            <a:chOff x="1594933" y="1395452"/>
            <a:chExt cx="5135246" cy="4597158"/>
          </a:xfrm>
        </p:grpSpPr>
        <p:cxnSp>
          <p:nvCxnSpPr>
            <p:cNvPr id="17" name="Straight Connector 16">
              <a:extLst>
                <a:ext uri="{FF2B5EF4-FFF2-40B4-BE49-F238E27FC236}"/>
              </a:extLst>
            </p:cNvPr>
            <p:cNvCxnSpPr/>
            <p:nvPr/>
          </p:nvCxnSpPr>
          <p:spPr>
            <a:xfrm flipH="1">
              <a:off x="4169603" y="1395452"/>
              <a:ext cx="2350" cy="16020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extLst>
            </p:cNvPr>
            <p:cNvCxnSpPr/>
            <p:nvPr/>
          </p:nvCxnSpPr>
          <p:spPr>
            <a:xfrm flipH="1">
              <a:off x="2395995" y="1555654"/>
              <a:ext cx="3328747"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extLst>
            </p:cNvPr>
            <p:cNvCxnSpPr/>
            <p:nvPr/>
          </p:nvCxnSpPr>
          <p:spPr>
            <a:xfrm>
              <a:off x="5724742" y="1555654"/>
              <a:ext cx="0" cy="92665"/>
            </a:xfrm>
            <a:prstGeom prst="line">
              <a:avLst/>
            </a:prstGeom>
            <a:ln w="25400" cmpd="sng"/>
          </p:spPr>
          <p:style>
            <a:lnRef idx="1">
              <a:schemeClr val="accent1"/>
            </a:lnRef>
            <a:fillRef idx="0">
              <a:schemeClr val="accent1"/>
            </a:fillRef>
            <a:effectRef idx="0">
              <a:schemeClr val="accent1"/>
            </a:effectRef>
            <a:fontRef idx="minor">
              <a:schemeClr val="tx1"/>
            </a:fontRef>
          </p:style>
        </p:cxnSp>
        <p:grpSp>
          <p:nvGrpSpPr>
            <p:cNvPr id="15377" name="Group 43"/>
            <p:cNvGrpSpPr>
              <a:grpSpLocks/>
            </p:cNvGrpSpPr>
            <p:nvPr/>
          </p:nvGrpSpPr>
          <p:grpSpPr bwMode="auto">
            <a:xfrm>
              <a:off x="1594933" y="1555654"/>
              <a:ext cx="5135246" cy="4436956"/>
              <a:chOff x="1594933" y="1555654"/>
              <a:chExt cx="5135246" cy="4436956"/>
            </a:xfrm>
          </p:grpSpPr>
          <p:sp>
            <p:nvSpPr>
              <p:cNvPr id="7" name="Rounded Rectangle 6">
                <a:extLst>
                  <a:ext uri="{FF2B5EF4-FFF2-40B4-BE49-F238E27FC236}"/>
                </a:extLst>
              </p:cNvPr>
              <p:cNvSpPr/>
              <p:nvPr/>
            </p:nvSpPr>
            <p:spPr>
              <a:xfrm>
                <a:off x="1785215" y="1648319"/>
                <a:ext cx="1707833" cy="5355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r>
                  <a:rPr lang="ka-GE" sz="1000" b="1">
                    <a:solidFill>
                      <a:srgbClr val="003366"/>
                    </a:solidFill>
                  </a:rPr>
                  <a:t>ბიოუსაფრთხოების დეპარტამენტი</a:t>
                </a:r>
              </a:p>
            </p:txBody>
          </p:sp>
          <p:sp>
            <p:nvSpPr>
              <p:cNvPr id="8" name="Rounded Rectangle 7">
                <a:extLst>
                  <a:ext uri="{FF2B5EF4-FFF2-40B4-BE49-F238E27FC236}"/>
                </a:extLst>
              </p:cNvPr>
              <p:cNvSpPr/>
              <p:nvPr/>
            </p:nvSpPr>
            <p:spPr>
              <a:xfrm>
                <a:off x="1806357" y="2245149"/>
                <a:ext cx="1686691" cy="5151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r>
                  <a:rPr lang="ka-GE" sz="1000" b="1">
                    <a:solidFill>
                      <a:srgbClr val="000066"/>
                    </a:solidFill>
                  </a:rPr>
                  <a:t>ბიოდაცვის სამმართველო</a:t>
                </a:r>
              </a:p>
            </p:txBody>
          </p:sp>
          <p:sp>
            <p:nvSpPr>
              <p:cNvPr id="10" name="Rounded Rectangle 9">
                <a:extLst>
                  <a:ext uri="{FF2B5EF4-FFF2-40B4-BE49-F238E27FC236}"/>
                </a:extLst>
              </p:cNvPr>
              <p:cNvSpPr/>
              <p:nvPr/>
            </p:nvSpPr>
            <p:spPr>
              <a:xfrm>
                <a:off x="1806357" y="2821561"/>
                <a:ext cx="1686691" cy="51986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r>
                  <a:rPr lang="ka-GE" sz="1000" b="1">
                    <a:solidFill>
                      <a:srgbClr val="000066"/>
                    </a:solidFill>
                  </a:rPr>
                  <a:t>ეროვნული საცავი</a:t>
                </a:r>
              </a:p>
            </p:txBody>
          </p:sp>
          <p:sp>
            <p:nvSpPr>
              <p:cNvPr id="11" name="Rounded Rectangle 10">
                <a:extLst>
                  <a:ext uri="{FF2B5EF4-FFF2-40B4-BE49-F238E27FC236}"/>
                </a:extLst>
              </p:cNvPr>
              <p:cNvSpPr/>
              <p:nvPr/>
            </p:nvSpPr>
            <p:spPr>
              <a:xfrm>
                <a:off x="1806357" y="3408967"/>
                <a:ext cx="1686691" cy="50887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r>
                  <a:rPr lang="ka-GE" sz="900" b="1">
                    <a:solidFill>
                      <a:srgbClr val="000066"/>
                    </a:solidFill>
                  </a:rPr>
                  <a:t>განსაკუთრებით საშიში პათოგენებოის ლაბორატორია</a:t>
                </a:r>
              </a:p>
            </p:txBody>
          </p:sp>
          <p:sp>
            <p:nvSpPr>
              <p:cNvPr id="12" name="Rounded Rectangle 11">
                <a:extLst>
                  <a:ext uri="{FF2B5EF4-FFF2-40B4-BE49-F238E27FC236}"/>
                </a:extLst>
              </p:cNvPr>
              <p:cNvSpPr/>
              <p:nvPr/>
            </p:nvSpPr>
            <p:spPr>
              <a:xfrm>
                <a:off x="1806357" y="3990090"/>
                <a:ext cx="1686691" cy="5104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r>
                  <a:rPr lang="ka-GE" sz="1000" b="1">
                    <a:solidFill>
                      <a:srgbClr val="000066"/>
                    </a:solidFill>
                  </a:rPr>
                  <a:t>ზოოენტომოლოგიური ლაბორატორია</a:t>
                </a:r>
              </a:p>
            </p:txBody>
          </p:sp>
          <p:sp>
            <p:nvSpPr>
              <p:cNvPr id="13" name="Rounded Rectangle 12">
                <a:extLst>
                  <a:ext uri="{FF2B5EF4-FFF2-40B4-BE49-F238E27FC236}"/>
                </a:extLst>
              </p:cNvPr>
              <p:cNvSpPr/>
              <p:nvPr/>
            </p:nvSpPr>
            <p:spPr>
              <a:xfrm>
                <a:off x="1705344" y="4560219"/>
                <a:ext cx="1766562" cy="43819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r>
                  <a:rPr lang="ka-GE" sz="900" b="1">
                    <a:solidFill>
                      <a:srgbClr val="000066"/>
                    </a:solidFill>
                  </a:rPr>
                  <a:t>ზოგადი ბაქტერიოლოგიის ლაბორატორია</a:t>
                </a:r>
              </a:p>
            </p:txBody>
          </p:sp>
          <p:sp>
            <p:nvSpPr>
              <p:cNvPr id="14" name="Rounded Rectangle 13">
                <a:extLst>
                  <a:ext uri="{FF2B5EF4-FFF2-40B4-BE49-F238E27FC236}"/>
                </a:extLst>
              </p:cNvPr>
              <p:cNvSpPr/>
              <p:nvPr/>
            </p:nvSpPr>
            <p:spPr>
              <a:xfrm>
                <a:off x="1806357" y="5094224"/>
                <a:ext cx="1686691" cy="395792"/>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r>
                  <a:rPr lang="ka-GE" sz="1000" b="1">
                    <a:solidFill>
                      <a:srgbClr val="000066"/>
                    </a:solidFill>
                  </a:rPr>
                  <a:t>ვივარიუმი</a:t>
                </a:r>
              </a:p>
            </p:txBody>
          </p:sp>
          <p:sp>
            <p:nvSpPr>
              <p:cNvPr id="15" name="Rounded Rectangle 14">
                <a:extLst>
                  <a:ext uri="{FF2B5EF4-FFF2-40B4-BE49-F238E27FC236}"/>
                </a:extLst>
              </p:cNvPr>
              <p:cNvSpPr/>
              <p:nvPr/>
            </p:nvSpPr>
            <p:spPr>
              <a:xfrm>
                <a:off x="1806357" y="5574829"/>
                <a:ext cx="1686691" cy="417781"/>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r>
                  <a:rPr lang="ka-GE" sz="1000" b="1">
                    <a:solidFill>
                      <a:srgbClr val="000066"/>
                    </a:solidFill>
                  </a:rPr>
                  <a:t>ნიმუშების მიმღები</a:t>
                </a:r>
              </a:p>
            </p:txBody>
          </p:sp>
          <p:cxnSp>
            <p:nvCxnSpPr>
              <p:cNvPr id="39" name="Straight Connector 38">
                <a:extLst>
                  <a:ext uri="{FF2B5EF4-FFF2-40B4-BE49-F238E27FC236}"/>
                </a:extLst>
              </p:cNvPr>
              <p:cNvCxnSpPr/>
              <p:nvPr/>
            </p:nvCxnSpPr>
            <p:spPr>
              <a:xfrm>
                <a:off x="2386598" y="1555654"/>
                <a:ext cx="0" cy="92665"/>
              </a:xfrm>
              <a:prstGeom prst="line">
                <a:avLst/>
              </a:prstGeom>
              <a:ln w="25400" cmpd="sng"/>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extLst>
              </p:cNvPr>
              <p:cNvCxnSpPr/>
              <p:nvPr/>
            </p:nvCxnSpPr>
            <p:spPr>
              <a:xfrm>
                <a:off x="1616075" y="1832080"/>
                <a:ext cx="11746" cy="3943786"/>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extLst>
              </p:cNvPr>
              <p:cNvCxnSpPr/>
              <p:nvPr/>
            </p:nvCxnSpPr>
            <p:spPr>
              <a:xfrm>
                <a:off x="1627821" y="1821086"/>
                <a:ext cx="17853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extLst>
              </p:cNvPr>
              <p:cNvCxnSpPr>
                <a:endCxn id="8" idx="1"/>
              </p:cNvCxnSpPr>
              <p:nvPr/>
            </p:nvCxnSpPr>
            <p:spPr>
              <a:xfrm>
                <a:off x="1616075" y="2501158"/>
                <a:ext cx="190282" cy="1570"/>
              </a:xfrm>
              <a:prstGeom prst="line">
                <a:avLst/>
              </a:prstGeom>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extLst>
              </p:cNvPr>
              <p:cNvCxnSpPr/>
              <p:nvPr/>
            </p:nvCxnSpPr>
            <p:spPr>
              <a:xfrm>
                <a:off x="1616075" y="3050869"/>
                <a:ext cx="232567"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extLst>
              </p:cNvPr>
              <p:cNvCxnSpPr/>
              <p:nvPr/>
            </p:nvCxnSpPr>
            <p:spPr>
              <a:xfrm>
                <a:off x="1616075" y="3664975"/>
                <a:ext cx="33592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extLst>
              </p:cNvPr>
              <p:cNvCxnSpPr>
                <a:endCxn id="12" idx="1"/>
              </p:cNvCxnSpPr>
              <p:nvPr/>
            </p:nvCxnSpPr>
            <p:spPr>
              <a:xfrm>
                <a:off x="1616075" y="4244528"/>
                <a:ext cx="1902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extLst>
              </p:cNvPr>
              <p:cNvCxnSpPr>
                <a:endCxn id="13" idx="1"/>
              </p:cNvCxnSpPr>
              <p:nvPr/>
            </p:nvCxnSpPr>
            <p:spPr>
              <a:xfrm>
                <a:off x="1594933" y="4778534"/>
                <a:ext cx="110411" cy="1570"/>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extLst>
              </p:cNvPr>
              <p:cNvCxnSpPr>
                <a:endCxn id="14" idx="1"/>
              </p:cNvCxnSpPr>
              <p:nvPr/>
            </p:nvCxnSpPr>
            <p:spPr>
              <a:xfrm flipV="1">
                <a:off x="1616075" y="5292121"/>
                <a:ext cx="19028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extLst>
              </p:cNvPr>
              <p:cNvCxnSpPr>
                <a:endCxn id="15" idx="1"/>
              </p:cNvCxnSpPr>
              <p:nvPr/>
            </p:nvCxnSpPr>
            <p:spPr>
              <a:xfrm>
                <a:off x="1627821" y="5775867"/>
                <a:ext cx="178536" cy="7854"/>
              </a:xfrm>
              <a:prstGeom prst="line">
                <a:avLst/>
              </a:prstGeom>
            </p:spPr>
            <p:style>
              <a:lnRef idx="1">
                <a:schemeClr val="accent1"/>
              </a:lnRef>
              <a:fillRef idx="0">
                <a:schemeClr val="accent1"/>
              </a:fillRef>
              <a:effectRef idx="0">
                <a:schemeClr val="accent1"/>
              </a:effectRef>
              <a:fontRef idx="minor">
                <a:schemeClr val="tx1"/>
              </a:fontRef>
            </p:style>
          </p:cxnSp>
          <p:sp>
            <p:nvSpPr>
              <p:cNvPr id="91" name="Rounded Rectangle 90">
                <a:extLst>
                  <a:ext uri="{FF2B5EF4-FFF2-40B4-BE49-F238E27FC236}"/>
                </a:extLst>
              </p:cNvPr>
              <p:cNvSpPr/>
              <p:nvPr/>
            </p:nvSpPr>
            <p:spPr>
              <a:xfrm>
                <a:off x="4719305" y="1632613"/>
                <a:ext cx="2010874" cy="55599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r>
                  <a:rPr lang="ka-GE" sz="800" b="1">
                    <a:solidFill>
                      <a:srgbClr val="003366"/>
                    </a:solidFill>
                  </a:rPr>
                  <a:t>ვირუსოლოგიის</a:t>
                </a:r>
                <a:r>
                  <a:rPr lang="ka-GE" sz="1000" b="1">
                    <a:solidFill>
                      <a:srgbClr val="003366"/>
                    </a:solidFill>
                  </a:rPr>
                  <a:t>, </a:t>
                </a:r>
                <a:r>
                  <a:rPr lang="ka-GE" sz="800" b="1">
                    <a:solidFill>
                      <a:srgbClr val="003366"/>
                    </a:solidFill>
                  </a:rPr>
                  <a:t>მოლეკულური ბიოლოგიის და გენომის დეპარტამენტი</a:t>
                </a:r>
              </a:p>
            </p:txBody>
          </p:sp>
          <p:sp>
            <p:nvSpPr>
              <p:cNvPr id="93" name="Rounded Rectangle 92">
                <a:extLst>
                  <a:ext uri="{FF2B5EF4-FFF2-40B4-BE49-F238E27FC236}"/>
                </a:extLst>
              </p:cNvPr>
              <p:cNvSpPr/>
              <p:nvPr/>
            </p:nvSpPr>
            <p:spPr>
              <a:xfrm>
                <a:off x="4752193" y="2242793"/>
                <a:ext cx="1977986" cy="51515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r>
                  <a:rPr lang="ka-GE" sz="1000" b="1" dirty="0">
                    <a:solidFill>
                      <a:srgbClr val="003366"/>
                    </a:solidFill>
                  </a:rPr>
                  <a:t>მოლეკულური ეპიდემიოლოგია</a:t>
                </a:r>
                <a:r>
                  <a:rPr lang="en-US" sz="1000" b="1" dirty="0">
                    <a:solidFill>
                      <a:srgbClr val="003366"/>
                    </a:solidFill>
                  </a:rPr>
                  <a:t> / </a:t>
                </a:r>
                <a:r>
                  <a:rPr lang="ka-GE" sz="1000" b="1" dirty="0">
                    <a:solidFill>
                      <a:srgbClr val="003366"/>
                    </a:solidFill>
                  </a:rPr>
                  <a:t>გენომი</a:t>
                </a:r>
              </a:p>
            </p:txBody>
          </p:sp>
          <p:sp>
            <p:nvSpPr>
              <p:cNvPr id="94" name="Rounded Rectangle 93">
                <a:extLst>
                  <a:ext uri="{FF2B5EF4-FFF2-40B4-BE49-F238E27FC236}"/>
                </a:extLst>
              </p:cNvPr>
              <p:cNvSpPr/>
              <p:nvPr/>
            </p:nvSpPr>
            <p:spPr>
              <a:xfrm>
                <a:off x="4835515" y="2829132"/>
                <a:ext cx="1728976" cy="58797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r>
                  <a:rPr lang="ka-GE" sz="1000" b="1" dirty="0">
                    <a:solidFill>
                      <a:srgbClr val="003366"/>
                    </a:solidFill>
                  </a:rPr>
                  <a:t>გრიპის და რესპირატორული ვირუსების ლაბორატორია</a:t>
                </a:r>
              </a:p>
            </p:txBody>
          </p:sp>
          <p:sp>
            <p:nvSpPr>
              <p:cNvPr id="95" name="Rounded Rectangle 94">
                <a:extLst>
                  <a:ext uri="{FF2B5EF4-FFF2-40B4-BE49-F238E27FC236}"/>
                </a:extLst>
              </p:cNvPr>
              <p:cNvSpPr/>
              <p:nvPr/>
            </p:nvSpPr>
            <p:spPr>
              <a:xfrm>
                <a:off x="4860254" y="3482786"/>
                <a:ext cx="1728976" cy="6172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r>
                  <a:rPr lang="ka-GE" sz="1000" b="1" dirty="0">
                    <a:solidFill>
                      <a:srgbClr val="002060"/>
                    </a:solidFill>
                  </a:rPr>
                  <a:t>პოლიო და სხვა </a:t>
                </a:r>
                <a:r>
                  <a:rPr lang="ka-GE" sz="1000" b="1" dirty="0" err="1">
                    <a:solidFill>
                      <a:srgbClr val="002060"/>
                    </a:solidFill>
                  </a:rPr>
                  <a:t>ენტერო</a:t>
                </a:r>
                <a:r>
                  <a:rPr lang="ka-GE" sz="1000" b="1" dirty="0">
                    <a:solidFill>
                      <a:srgbClr val="002060"/>
                    </a:solidFill>
                  </a:rPr>
                  <a:t> ვირუსების</a:t>
                </a:r>
                <a:r>
                  <a:rPr lang="en-US" sz="1000" b="1" dirty="0">
                    <a:solidFill>
                      <a:srgbClr val="002060"/>
                    </a:solidFill>
                  </a:rPr>
                  <a:t> </a:t>
                </a:r>
                <a:r>
                  <a:rPr lang="ka-GE" sz="1000" b="1" dirty="0">
                    <a:solidFill>
                      <a:srgbClr val="002060"/>
                    </a:solidFill>
                  </a:rPr>
                  <a:t>ლაბორატორია</a:t>
                </a:r>
              </a:p>
            </p:txBody>
          </p:sp>
          <p:sp>
            <p:nvSpPr>
              <p:cNvPr id="96" name="Rounded Rectangle 95">
                <a:extLst>
                  <a:ext uri="{FF2B5EF4-FFF2-40B4-BE49-F238E27FC236}"/>
                </a:extLst>
              </p:cNvPr>
              <p:cNvSpPr/>
              <p:nvPr/>
            </p:nvSpPr>
            <p:spPr>
              <a:xfrm>
                <a:off x="4833790" y="4188771"/>
                <a:ext cx="1728976" cy="510446"/>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r>
                  <a:rPr lang="ka-GE" sz="1000" b="1" dirty="0">
                    <a:solidFill>
                      <a:srgbClr val="003366"/>
                    </a:solidFill>
                  </a:rPr>
                  <a:t>უჯრედოვანი კულტურების ლაბორატორია</a:t>
                </a:r>
              </a:p>
            </p:txBody>
          </p:sp>
          <p:sp>
            <p:nvSpPr>
              <p:cNvPr id="105" name="Rounded Rectangle 104">
                <a:extLst>
                  <a:ext uri="{FF2B5EF4-FFF2-40B4-BE49-F238E27FC236}"/>
                </a:extLst>
              </p:cNvPr>
              <p:cNvSpPr/>
              <p:nvPr/>
            </p:nvSpPr>
            <p:spPr>
              <a:xfrm>
                <a:off x="4833790" y="4861775"/>
                <a:ext cx="1728976" cy="546569"/>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r>
                  <a:rPr lang="ka-GE" sz="900" b="1" dirty="0">
                    <a:solidFill>
                      <a:srgbClr val="002060"/>
                    </a:solidFill>
                  </a:rPr>
                  <a:t>სეროლოგიის ლაბ</a:t>
                </a:r>
                <a:r>
                  <a:rPr lang="en-US" sz="900" b="1" dirty="0">
                    <a:solidFill>
                      <a:srgbClr val="002060"/>
                    </a:solidFill>
                  </a:rPr>
                  <a:t> – </a:t>
                </a:r>
                <a:r>
                  <a:rPr lang="ka-GE" sz="900" b="1" dirty="0">
                    <a:solidFill>
                      <a:srgbClr val="002060"/>
                    </a:solidFill>
                  </a:rPr>
                  <a:t> ც ჰეპატიტის კვლევის ჯგუფი</a:t>
                </a:r>
              </a:p>
            </p:txBody>
          </p:sp>
        </p:grpSp>
      </p:grpSp>
      <p:sp>
        <p:nvSpPr>
          <p:cNvPr id="15366" name="Rectangle 4"/>
          <p:cNvSpPr>
            <a:spLocks noChangeArrowheads="1"/>
          </p:cNvSpPr>
          <p:nvPr/>
        </p:nvSpPr>
        <p:spPr bwMode="auto">
          <a:xfrm>
            <a:off x="0" y="6257925"/>
            <a:ext cx="9144000" cy="600075"/>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ka-GE" sz="1800"/>
          </a:p>
        </p:txBody>
      </p:sp>
      <p:sp>
        <p:nvSpPr>
          <p:cNvPr id="15367" name="Rectangle 5"/>
          <p:cNvSpPr>
            <a:spLocks noChangeArrowheads="1"/>
          </p:cNvSpPr>
          <p:nvPr/>
        </p:nvSpPr>
        <p:spPr bwMode="auto">
          <a:xfrm>
            <a:off x="1258888" y="6237288"/>
            <a:ext cx="50419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ka-GE" altLang="ka-GE" sz="1400" b="1">
                <a:solidFill>
                  <a:schemeClr val="bg1"/>
                </a:solidFill>
              </a:rPr>
              <a:t>დაავადებათა კონტროლისა და საზოაგადოებრივი ჯანმრთელობის ეროვნული ცენტრი</a:t>
            </a:r>
            <a:endParaRPr lang="ru-RU" altLang="ka-GE" sz="1400" b="1">
              <a:solidFill>
                <a:schemeClr val="bg1"/>
              </a:solidFill>
            </a:endParaRPr>
          </a:p>
        </p:txBody>
      </p:sp>
      <p:sp>
        <p:nvSpPr>
          <p:cNvPr id="15368" name="Text Box 8"/>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800">
                <a:solidFill>
                  <a:schemeClr val="bg1"/>
                </a:solidFill>
              </a:rPr>
              <a:t>www.ncdc.ge</a:t>
            </a:r>
            <a:endParaRPr lang="ru-RU" altLang="ka-GE" sz="1800">
              <a:solidFill>
                <a:schemeClr val="bg1"/>
              </a:solidFill>
            </a:endParaRPr>
          </a:p>
        </p:txBody>
      </p:sp>
      <p:sp>
        <p:nvSpPr>
          <p:cNvPr id="56" name="Rectangle 11">
            <a:extLst>
              <a:ext uri="{FF2B5EF4-FFF2-40B4-BE49-F238E27FC236}"/>
            </a:extLst>
          </p:cNvPr>
          <p:cNvSpPr>
            <a:spLocks noChangeArrowheads="1"/>
          </p:cNvSpPr>
          <p:nvPr/>
        </p:nvSpPr>
        <p:spPr bwMode="auto">
          <a:xfrm>
            <a:off x="3760788" y="1954213"/>
            <a:ext cx="3265487" cy="1538287"/>
          </a:xfrm>
          <a:prstGeom prst="rect">
            <a:avLst/>
          </a:prstGeom>
          <a:noFill/>
          <a:ln w="38100">
            <a:solidFill>
              <a:srgbClr val="00B0F0"/>
            </a:solidFill>
          </a:ln>
          <a:effectLst>
            <a:prstShdw prst="shdw17" dist="17961" dir="2700000">
              <a:schemeClr val="accent1">
                <a:gamma/>
                <a:shade val="60000"/>
                <a:invGamma/>
              </a:schemeClr>
            </a:prstShdw>
          </a:effectLst>
        </p:spPr>
        <p:txBody>
          <a:bodyPr>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2001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50000"/>
              </a:spcBef>
            </a:pPr>
            <a:endParaRPr lang="en-US" altLang="en-US" sz="1400" b="1">
              <a:solidFill>
                <a:srgbClr val="17375E"/>
              </a:solidFill>
            </a:endParaRPr>
          </a:p>
          <a:p>
            <a:pPr lvl="1" eaLnBrk="1" hangingPunct="1">
              <a:spcBef>
                <a:spcPct val="50000"/>
              </a:spcBef>
            </a:pPr>
            <a:r>
              <a:rPr lang="ka-GE" altLang="en-US" sz="1200" b="1">
                <a:solidFill>
                  <a:srgbClr val="C00000"/>
                </a:solidFill>
              </a:rPr>
              <a:t>ჯანმოს მიერ აკრედიტებული 3 ლაბორატორია</a:t>
            </a:r>
            <a:r>
              <a:rPr lang="en-US" altLang="en-US" sz="1200" b="1">
                <a:solidFill>
                  <a:srgbClr val="C00000"/>
                </a:solidFill>
              </a:rPr>
              <a:t> </a:t>
            </a:r>
          </a:p>
          <a:p>
            <a:pPr lvl="2">
              <a:buFontTx/>
              <a:buChar char="-"/>
            </a:pPr>
            <a:r>
              <a:rPr lang="ka-GE" altLang="en-US" sz="1200" b="1">
                <a:solidFill>
                  <a:srgbClr val="003366"/>
                </a:solidFill>
              </a:rPr>
              <a:t>პოლიო</a:t>
            </a:r>
            <a:endParaRPr lang="en-US" altLang="en-US" sz="1200" b="1">
              <a:solidFill>
                <a:srgbClr val="003366"/>
              </a:solidFill>
            </a:endParaRPr>
          </a:p>
          <a:p>
            <a:pPr lvl="2">
              <a:buFontTx/>
              <a:buChar char="-"/>
            </a:pPr>
            <a:r>
              <a:rPr lang="ka-GE" altLang="en-US" sz="1200" b="1">
                <a:solidFill>
                  <a:srgbClr val="003366"/>
                </a:solidFill>
              </a:rPr>
              <a:t>გრიპი</a:t>
            </a:r>
            <a:endParaRPr lang="en-US" altLang="en-US" sz="1200" b="1">
              <a:solidFill>
                <a:srgbClr val="003366"/>
              </a:solidFill>
            </a:endParaRPr>
          </a:p>
          <a:p>
            <a:pPr lvl="2">
              <a:buFontTx/>
              <a:buChar char="-"/>
            </a:pPr>
            <a:r>
              <a:rPr lang="ka-GE" altLang="en-US" sz="1200" b="1">
                <a:solidFill>
                  <a:srgbClr val="003366"/>
                </a:solidFill>
              </a:rPr>
              <a:t>წითელა / წითურა</a:t>
            </a:r>
            <a:endParaRPr lang="en-US" altLang="en-US" sz="1200" b="1">
              <a:solidFill>
                <a:srgbClr val="003366"/>
              </a:solidFill>
            </a:endParaRPr>
          </a:p>
          <a:p>
            <a:pPr lvl="2">
              <a:buFontTx/>
              <a:buChar char="-"/>
            </a:pPr>
            <a:endParaRPr lang="en-US" altLang="en-US" sz="1400" b="1">
              <a:solidFill>
                <a:srgbClr val="17375E"/>
              </a:solidFill>
            </a:endParaRPr>
          </a:p>
        </p:txBody>
      </p:sp>
      <p:sp>
        <p:nvSpPr>
          <p:cNvPr id="57" name="Rectangle 11">
            <a:extLst>
              <a:ext uri="{FF2B5EF4-FFF2-40B4-BE49-F238E27FC236}"/>
            </a:extLst>
          </p:cNvPr>
          <p:cNvSpPr>
            <a:spLocks noChangeArrowheads="1"/>
          </p:cNvSpPr>
          <p:nvPr/>
        </p:nvSpPr>
        <p:spPr bwMode="auto">
          <a:xfrm>
            <a:off x="6288088" y="3209925"/>
            <a:ext cx="2665412" cy="2406650"/>
          </a:xfrm>
          <a:prstGeom prst="rect">
            <a:avLst/>
          </a:prstGeom>
          <a:noFill/>
          <a:ln w="38100">
            <a:solidFill>
              <a:srgbClr val="00B0F0"/>
            </a:solidFill>
          </a:ln>
          <a:effectLst>
            <a:prstShdw prst="shdw17" dist="17961" dir="2700000">
              <a:schemeClr val="accent1">
                <a:gamma/>
                <a:shade val="60000"/>
                <a:invGamma/>
              </a:schemeClr>
            </a:prstShdw>
          </a:effectLst>
        </p:spPr>
        <p:txBody>
          <a:bodyPr>
            <a:spAutoFit/>
          </a:bodyPr>
          <a:lstStyle>
            <a:lvl1pPr marL="342900" indent="-342900">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257300" indent="-3429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20000"/>
              </a:spcBef>
            </a:pPr>
            <a:endParaRPr lang="en-US" sz="1600" b="1">
              <a:solidFill>
                <a:srgbClr val="2D2D8A"/>
              </a:solidFill>
            </a:endParaRPr>
          </a:p>
          <a:p>
            <a:pPr>
              <a:spcBef>
                <a:spcPct val="20000"/>
              </a:spcBef>
            </a:pPr>
            <a:r>
              <a:rPr lang="en-US" sz="1600" b="1">
                <a:solidFill>
                  <a:srgbClr val="2D2D8A"/>
                </a:solidFill>
              </a:rPr>
              <a:t>	</a:t>
            </a:r>
            <a:r>
              <a:rPr lang="ka-GE" sz="1600" b="1">
                <a:solidFill>
                  <a:srgbClr val="2D2D8A"/>
                </a:solidFill>
              </a:rPr>
              <a:t>ჯანმოს /</a:t>
            </a:r>
            <a:r>
              <a:rPr lang="en-US" sz="1200" b="1">
                <a:solidFill>
                  <a:srgbClr val="C00000"/>
                </a:solidFill>
              </a:rPr>
              <a:t> EQA</a:t>
            </a:r>
            <a:r>
              <a:rPr lang="ka-GE" sz="1200" b="1">
                <a:solidFill>
                  <a:srgbClr val="C00000"/>
                </a:solidFill>
              </a:rPr>
              <a:t> ქსელში მიერთებული 5 ლაბორატორია</a:t>
            </a:r>
            <a:endParaRPr lang="en-US" sz="1200" b="1">
              <a:solidFill>
                <a:srgbClr val="C00000"/>
              </a:solidFill>
            </a:endParaRPr>
          </a:p>
          <a:p>
            <a:pPr lvl="2">
              <a:spcBef>
                <a:spcPct val="20000"/>
              </a:spcBef>
              <a:buFontTx/>
              <a:buChar char="-"/>
            </a:pPr>
            <a:r>
              <a:rPr lang="ka-GE" sz="1200" b="1">
                <a:solidFill>
                  <a:srgbClr val="003366"/>
                </a:solidFill>
              </a:rPr>
              <a:t>როტავირუსების</a:t>
            </a:r>
            <a:endParaRPr lang="en-US" sz="1200" b="1">
              <a:solidFill>
                <a:srgbClr val="003366"/>
              </a:solidFill>
            </a:endParaRPr>
          </a:p>
          <a:p>
            <a:pPr lvl="2">
              <a:spcBef>
                <a:spcPct val="20000"/>
              </a:spcBef>
              <a:buFontTx/>
              <a:buChar char="-"/>
            </a:pPr>
            <a:r>
              <a:rPr lang="ka-GE" sz="1200" b="1">
                <a:solidFill>
                  <a:srgbClr val="003366"/>
                </a:solidFill>
              </a:rPr>
              <a:t>ინვაზიური მენინგიტების</a:t>
            </a:r>
            <a:endParaRPr lang="en-US" sz="1200" b="1">
              <a:solidFill>
                <a:srgbClr val="003366"/>
              </a:solidFill>
            </a:endParaRPr>
          </a:p>
          <a:p>
            <a:pPr lvl="2">
              <a:spcBef>
                <a:spcPct val="20000"/>
              </a:spcBef>
              <a:buFontTx/>
              <a:buChar char="-"/>
            </a:pPr>
            <a:r>
              <a:rPr lang="ka-GE" sz="1200" b="1">
                <a:solidFill>
                  <a:srgbClr val="003366"/>
                </a:solidFill>
              </a:rPr>
              <a:t>მალარიის</a:t>
            </a:r>
            <a:endParaRPr lang="en-US" sz="1200" b="1">
              <a:solidFill>
                <a:srgbClr val="003366"/>
              </a:solidFill>
            </a:endParaRPr>
          </a:p>
          <a:p>
            <a:pPr lvl="2">
              <a:spcBef>
                <a:spcPct val="20000"/>
              </a:spcBef>
              <a:buFontTx/>
              <a:buChar char="-"/>
            </a:pPr>
            <a:r>
              <a:rPr lang="ka-GE" sz="1200" b="1">
                <a:solidFill>
                  <a:srgbClr val="003366"/>
                </a:solidFill>
              </a:rPr>
              <a:t>სალმონელას</a:t>
            </a:r>
          </a:p>
          <a:p>
            <a:pPr lvl="2">
              <a:spcBef>
                <a:spcPct val="20000"/>
              </a:spcBef>
              <a:buFontTx/>
              <a:buChar char="-"/>
            </a:pPr>
            <a:r>
              <a:rPr lang="en-US" sz="1200" b="1">
                <a:solidFill>
                  <a:srgbClr val="003366"/>
                </a:solidFill>
              </a:rPr>
              <a:t>AMR</a:t>
            </a:r>
            <a:endParaRPr lang="ka-GE" sz="1200" b="1">
              <a:solidFill>
                <a:srgbClr val="003366"/>
              </a:solidFill>
            </a:endParaRPr>
          </a:p>
          <a:p>
            <a:pPr>
              <a:spcBef>
                <a:spcPct val="20000"/>
              </a:spcBef>
            </a:pPr>
            <a:endParaRPr lang="ru-RU" sz="1600">
              <a:solidFill>
                <a:srgbClr val="2D2D8A"/>
              </a:solidFill>
            </a:endParaRPr>
          </a:p>
        </p:txBody>
      </p:sp>
      <p:pic>
        <p:nvPicPr>
          <p:cNvPr id="15371" name="Picture 1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44481" y="881063"/>
            <a:ext cx="2489200" cy="174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2" name="Picture 4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8400" y="3384550"/>
            <a:ext cx="2527300"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3" name="Picture 4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6200" y="6262688"/>
            <a:ext cx="773113"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584576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Content Placeholder 2"/>
          <p:cNvSpPr txBox="1">
            <a:spLocks/>
          </p:cNvSpPr>
          <p:nvPr/>
        </p:nvSpPr>
        <p:spPr bwMode="auto">
          <a:xfrm>
            <a:off x="2058449" y="-395822"/>
            <a:ext cx="6790378" cy="3227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0" indent="0" algn="ctr" rtl="0" eaLnBrk="0" fontAlgn="base" hangingPunct="0">
              <a:spcBef>
                <a:spcPct val="20000"/>
              </a:spcBef>
              <a:spcAft>
                <a:spcPct val="0"/>
              </a:spcAft>
              <a:buNone/>
              <a:defRPr sz="3200">
                <a:solidFill>
                  <a:schemeClr val="tx1"/>
                </a:solidFill>
                <a:latin typeface="+mn-lt"/>
                <a:ea typeface="Arial" panose="020B0604020202020204" pitchFamily="34" charset="0"/>
                <a:cs typeface="+mn-cs"/>
              </a:defRPr>
            </a:lvl1pPr>
            <a:lvl2pPr marL="457200" indent="0" algn="ctr" rtl="0" eaLnBrk="0" fontAlgn="base" hangingPunct="0">
              <a:spcBef>
                <a:spcPct val="20000"/>
              </a:spcBef>
              <a:spcAft>
                <a:spcPct val="0"/>
              </a:spcAft>
              <a:buNone/>
              <a:defRPr sz="2800">
                <a:solidFill>
                  <a:schemeClr val="tx1"/>
                </a:solidFill>
                <a:latin typeface="+mn-lt"/>
                <a:ea typeface="Arial" panose="020B0604020202020204" pitchFamily="34" charset="0"/>
                <a:cs typeface="+mn-cs"/>
              </a:defRPr>
            </a:lvl2pPr>
            <a:lvl3pPr marL="914400" indent="0" algn="ctr" rtl="0" eaLnBrk="0" fontAlgn="base" hangingPunct="0">
              <a:spcBef>
                <a:spcPct val="20000"/>
              </a:spcBef>
              <a:spcAft>
                <a:spcPct val="0"/>
              </a:spcAft>
              <a:buNone/>
              <a:defRPr sz="2400">
                <a:solidFill>
                  <a:schemeClr val="tx1"/>
                </a:solidFill>
                <a:latin typeface="+mn-lt"/>
                <a:ea typeface="Arial" panose="020B0604020202020204" pitchFamily="34" charset="0"/>
                <a:cs typeface="+mn-cs"/>
              </a:defRPr>
            </a:lvl3pPr>
            <a:lvl4pPr marL="1371600" indent="0" algn="ctr" rtl="0" eaLnBrk="0" fontAlgn="base" hangingPunct="0">
              <a:spcBef>
                <a:spcPct val="20000"/>
              </a:spcBef>
              <a:spcAft>
                <a:spcPct val="0"/>
              </a:spcAft>
              <a:buNone/>
              <a:defRPr sz="2000">
                <a:solidFill>
                  <a:schemeClr val="tx1"/>
                </a:solidFill>
                <a:latin typeface="+mn-lt"/>
                <a:ea typeface="Arial" panose="020B0604020202020204" pitchFamily="34" charset="0"/>
                <a:cs typeface="+mn-cs"/>
              </a:defRPr>
            </a:lvl4pPr>
            <a:lvl5pPr marL="1828800" indent="0" algn="ctr" rtl="0" eaLnBrk="0" fontAlgn="base" hangingPunct="0">
              <a:spcBef>
                <a:spcPct val="20000"/>
              </a:spcBef>
              <a:spcAft>
                <a:spcPct val="0"/>
              </a:spcAft>
              <a:buNone/>
              <a:defRPr sz="2000">
                <a:solidFill>
                  <a:schemeClr val="tx1"/>
                </a:solidFill>
                <a:latin typeface="+mn-lt"/>
                <a:ea typeface="Arial" panose="020B0604020202020204" pitchFamily="34" charset="0"/>
                <a:cs typeface="+mn-cs"/>
              </a:defRPr>
            </a:lvl5pPr>
            <a:lvl6pPr marL="2286000" indent="0" algn="ctr" rtl="0" fontAlgn="base">
              <a:spcBef>
                <a:spcPct val="20000"/>
              </a:spcBef>
              <a:spcAft>
                <a:spcPct val="0"/>
              </a:spcAft>
              <a:buNone/>
              <a:defRPr sz="2000">
                <a:solidFill>
                  <a:schemeClr val="tx1"/>
                </a:solidFill>
                <a:latin typeface="+mn-lt"/>
                <a:cs typeface="+mn-cs"/>
              </a:defRPr>
            </a:lvl6pPr>
            <a:lvl7pPr marL="2743200" indent="0" algn="ctr" rtl="0" fontAlgn="base">
              <a:spcBef>
                <a:spcPct val="20000"/>
              </a:spcBef>
              <a:spcAft>
                <a:spcPct val="0"/>
              </a:spcAft>
              <a:buNone/>
              <a:defRPr sz="2000">
                <a:solidFill>
                  <a:schemeClr val="tx1"/>
                </a:solidFill>
                <a:latin typeface="+mn-lt"/>
                <a:cs typeface="+mn-cs"/>
              </a:defRPr>
            </a:lvl7pPr>
            <a:lvl8pPr marL="3200400" indent="0" algn="ctr" rtl="0" fontAlgn="base">
              <a:spcBef>
                <a:spcPct val="20000"/>
              </a:spcBef>
              <a:spcAft>
                <a:spcPct val="0"/>
              </a:spcAft>
              <a:buNone/>
              <a:defRPr sz="2000">
                <a:solidFill>
                  <a:schemeClr val="tx1"/>
                </a:solidFill>
                <a:latin typeface="+mn-lt"/>
                <a:cs typeface="+mn-cs"/>
              </a:defRPr>
            </a:lvl8pPr>
            <a:lvl9pPr marL="3657600" indent="0" algn="ctr" rtl="0" fontAlgn="base">
              <a:spcBef>
                <a:spcPct val="20000"/>
              </a:spcBef>
              <a:spcAft>
                <a:spcPct val="0"/>
              </a:spcAft>
              <a:buNone/>
              <a:defRPr sz="2000">
                <a:solidFill>
                  <a:schemeClr val="tx1"/>
                </a:solidFill>
                <a:latin typeface="+mn-lt"/>
                <a:cs typeface="+mn-cs"/>
              </a:defRPr>
            </a:lvl9pPr>
          </a:lstStyle>
          <a:p>
            <a:pPr algn="l">
              <a:lnSpc>
                <a:spcPct val="125000"/>
              </a:lnSpc>
              <a:spcBef>
                <a:spcPts val="0"/>
              </a:spcBef>
              <a:spcAft>
                <a:spcPts val="600"/>
              </a:spcAft>
            </a:pPr>
            <a:endParaRPr lang="ka-GE" sz="1600" b="1" kern="0" dirty="0">
              <a:solidFill>
                <a:srgbClr val="003366"/>
              </a:solidFill>
            </a:endParaRPr>
          </a:p>
          <a:p>
            <a:pPr marL="285750" indent="-285750" algn="l">
              <a:lnSpc>
                <a:spcPct val="125000"/>
              </a:lnSpc>
              <a:spcBef>
                <a:spcPts val="0"/>
              </a:spcBef>
              <a:spcAft>
                <a:spcPts val="600"/>
              </a:spcAft>
              <a:buFont typeface="Arial" panose="020B0604020202020204" pitchFamily="34" charset="0"/>
              <a:buChar char="•"/>
            </a:pPr>
            <a:r>
              <a:rPr lang="ka-GE" sz="1500" b="1" kern="0" dirty="0" smtClean="0">
                <a:solidFill>
                  <a:srgbClr val="003366"/>
                </a:solidFill>
              </a:rPr>
              <a:t>გაფორმდა </a:t>
            </a:r>
            <a:r>
              <a:rPr lang="ka-GE" sz="1500" b="1" kern="0" dirty="0">
                <a:solidFill>
                  <a:srgbClr val="C00000"/>
                </a:solidFill>
              </a:rPr>
              <a:t>თანამშრომლობის მემორანდუმი </a:t>
            </a:r>
            <a:r>
              <a:rPr lang="ka-GE" sz="1500" b="1" kern="0" dirty="0">
                <a:solidFill>
                  <a:srgbClr val="003366"/>
                </a:solidFill>
              </a:rPr>
              <a:t>იტალიის ჯანმრთელობის </a:t>
            </a:r>
            <a:r>
              <a:rPr lang="ka-GE" sz="1500" b="1" kern="0" dirty="0" smtClean="0">
                <a:solidFill>
                  <a:srgbClr val="003366"/>
                </a:solidFill>
              </a:rPr>
              <a:t>ეროვნულ </a:t>
            </a:r>
            <a:r>
              <a:rPr lang="ka-GE" sz="1500" b="1" kern="0" dirty="0">
                <a:solidFill>
                  <a:srgbClr val="003366"/>
                </a:solidFill>
              </a:rPr>
              <a:t>ინსტიტუტთან და განხორციელდა </a:t>
            </a:r>
            <a:r>
              <a:rPr lang="en-US" sz="1500" b="1" kern="0" dirty="0">
                <a:solidFill>
                  <a:srgbClr val="003366"/>
                </a:solidFill>
              </a:rPr>
              <a:t>MICS-</a:t>
            </a:r>
            <a:r>
              <a:rPr lang="ka-GE" sz="1500" b="1" kern="0" dirty="0">
                <a:solidFill>
                  <a:srgbClr val="003366"/>
                </a:solidFill>
              </a:rPr>
              <a:t>ის კვლევის ტყვიის კომპონენტი და სასმელი წყლის ხარისხის </a:t>
            </a:r>
            <a:r>
              <a:rPr lang="ka-GE" sz="1500" b="1" kern="0" dirty="0" smtClean="0">
                <a:solidFill>
                  <a:srgbClr val="003366"/>
                </a:solidFill>
              </a:rPr>
              <a:t>შეფასება</a:t>
            </a:r>
            <a:endParaRPr lang="ka-GE" sz="1500" b="1" kern="0" dirty="0">
              <a:solidFill>
                <a:srgbClr val="003366"/>
              </a:solidFill>
            </a:endParaRPr>
          </a:p>
          <a:p>
            <a:pPr marL="285750" indent="-285750" algn="l">
              <a:lnSpc>
                <a:spcPct val="125000"/>
              </a:lnSpc>
              <a:spcBef>
                <a:spcPts val="0"/>
              </a:spcBef>
              <a:spcAft>
                <a:spcPts val="600"/>
              </a:spcAft>
              <a:buFont typeface="Arial" panose="020B0604020202020204" pitchFamily="34" charset="0"/>
              <a:buChar char="•"/>
            </a:pPr>
            <a:endParaRPr lang="ka-GE" sz="1500" b="1" kern="0" dirty="0">
              <a:solidFill>
                <a:srgbClr val="003366"/>
              </a:solidFill>
            </a:endParaRPr>
          </a:p>
          <a:p>
            <a:pPr marL="285750" indent="-285750" algn="l">
              <a:lnSpc>
                <a:spcPct val="125000"/>
              </a:lnSpc>
              <a:spcBef>
                <a:spcPts val="0"/>
              </a:spcBef>
              <a:spcAft>
                <a:spcPts val="600"/>
              </a:spcAft>
              <a:buFont typeface="Arial" panose="020B0604020202020204" pitchFamily="34" charset="0"/>
              <a:buChar char="•"/>
            </a:pPr>
            <a:r>
              <a:rPr lang="en-US" sz="1500" b="1" kern="0" dirty="0" smtClean="0">
                <a:solidFill>
                  <a:srgbClr val="003366"/>
                </a:solidFill>
              </a:rPr>
              <a:t>UBA </a:t>
            </a:r>
            <a:r>
              <a:rPr lang="en-US" sz="1500" b="1" kern="0" dirty="0">
                <a:solidFill>
                  <a:srgbClr val="003366"/>
                </a:solidFill>
              </a:rPr>
              <a:t>Germany/WHO ECEH </a:t>
            </a:r>
            <a:r>
              <a:rPr lang="ka-GE" sz="1500" b="1" kern="0" dirty="0">
                <a:solidFill>
                  <a:srgbClr val="003366"/>
                </a:solidFill>
              </a:rPr>
              <a:t>მხარდაჭერით დაიწყო რეგიონული პროექტი „</a:t>
            </a:r>
            <a:r>
              <a:rPr lang="ka-GE" sz="1500" b="1" kern="0" dirty="0">
                <a:solidFill>
                  <a:srgbClr val="C00000"/>
                </a:solidFill>
              </a:rPr>
              <a:t>ქიმიური ნივთიერებების მდგრადი მართვის ეროვნული სისტემის </a:t>
            </a:r>
            <a:r>
              <a:rPr lang="ka-GE" sz="1500" b="1" kern="0" dirty="0">
                <a:solidFill>
                  <a:srgbClr val="003366"/>
                </a:solidFill>
              </a:rPr>
              <a:t>ძირითადი ელემენტების დანერგვა აღმოსავლეთ ევროპის, კავკასიის და ცენტრალური აზიის ზოგიერთი ქვეყნებში - ბელარუსი, საქართველო, ყაზახეთი</a:t>
            </a:r>
            <a:r>
              <a:rPr lang="ka-GE" sz="1500" b="1" kern="0" dirty="0" smtClean="0">
                <a:solidFill>
                  <a:srgbClr val="003366"/>
                </a:solidFill>
              </a:rPr>
              <a:t>“</a:t>
            </a:r>
            <a:endParaRPr lang="ka-GE" sz="1500" b="1" kern="0" dirty="0">
              <a:solidFill>
                <a:srgbClr val="003366"/>
              </a:solidFill>
            </a:endParaRPr>
          </a:p>
          <a:p>
            <a:pPr marL="285750" indent="-285750" algn="l">
              <a:lnSpc>
                <a:spcPct val="125000"/>
              </a:lnSpc>
              <a:spcBef>
                <a:spcPts val="0"/>
              </a:spcBef>
              <a:spcAft>
                <a:spcPts val="600"/>
              </a:spcAft>
              <a:buFont typeface="Arial" panose="020B0604020202020204" pitchFamily="34" charset="0"/>
              <a:buChar char="•"/>
            </a:pPr>
            <a:endParaRPr lang="ka-GE" sz="1500" b="1" kern="0" dirty="0">
              <a:solidFill>
                <a:srgbClr val="003366"/>
              </a:solidFill>
            </a:endParaRPr>
          </a:p>
          <a:p>
            <a:pPr marL="285750" indent="-285750" algn="l">
              <a:lnSpc>
                <a:spcPct val="125000"/>
              </a:lnSpc>
              <a:spcBef>
                <a:spcPts val="0"/>
              </a:spcBef>
              <a:spcAft>
                <a:spcPts val="600"/>
              </a:spcAft>
              <a:buFont typeface="Arial" panose="020B0604020202020204" pitchFamily="34" charset="0"/>
              <a:buChar char="•"/>
            </a:pPr>
            <a:r>
              <a:rPr lang="ka-GE" sz="1500" b="1" kern="0" dirty="0" smtClean="0">
                <a:solidFill>
                  <a:srgbClr val="003366"/>
                </a:solidFill>
              </a:rPr>
              <a:t>საქართველოს </a:t>
            </a:r>
            <a:r>
              <a:rPr lang="ka-GE" sz="1500" b="1" kern="0" dirty="0">
                <a:solidFill>
                  <a:srgbClr val="003366"/>
                </a:solidFill>
              </a:rPr>
              <a:t>მთავრობის 2018 წლის 29 დეკემბრის </a:t>
            </a:r>
            <a:r>
              <a:rPr lang="en-US" sz="1500" b="1" kern="0" dirty="0">
                <a:solidFill>
                  <a:srgbClr val="003366"/>
                </a:solidFill>
              </a:rPr>
              <a:t>N680 </a:t>
            </a:r>
            <a:r>
              <a:rPr lang="ka-GE" sz="1500" b="1" kern="0" dirty="0">
                <a:solidFill>
                  <a:srgbClr val="003366"/>
                </a:solidFill>
              </a:rPr>
              <a:t>დადგენილებით დამტკიცდა „საქართველოს გარემოს და ჯანმრთელობის 2018-2022 </a:t>
            </a:r>
            <a:r>
              <a:rPr lang="ka-GE" sz="1500" b="1" kern="0" dirty="0" err="1">
                <a:solidFill>
                  <a:srgbClr val="003366"/>
                </a:solidFill>
              </a:rPr>
              <a:t>წწ</a:t>
            </a:r>
            <a:r>
              <a:rPr lang="ka-GE" sz="1500" b="1" kern="0" dirty="0">
                <a:solidFill>
                  <a:srgbClr val="003366"/>
                </a:solidFill>
              </a:rPr>
              <a:t> </a:t>
            </a:r>
            <a:r>
              <a:rPr lang="ka-GE" sz="1500" b="1" kern="0" dirty="0">
                <a:solidFill>
                  <a:srgbClr val="C00000"/>
                </a:solidFill>
              </a:rPr>
              <a:t>ეროვნული სამოქმედო გეგმა  </a:t>
            </a:r>
            <a:r>
              <a:rPr lang="en-US" sz="1500" b="1" kern="0" dirty="0">
                <a:solidFill>
                  <a:srgbClr val="C00000"/>
                </a:solidFill>
              </a:rPr>
              <a:t>NEHAP-2</a:t>
            </a:r>
            <a:r>
              <a:rPr lang="en-US" sz="1500" b="1" kern="0" dirty="0" smtClean="0">
                <a:solidFill>
                  <a:srgbClr val="C00000"/>
                </a:solidFill>
              </a:rPr>
              <a:t>“</a:t>
            </a:r>
            <a:endParaRPr lang="ka-GE" sz="1500" b="1" kern="0" dirty="0" smtClean="0">
              <a:solidFill>
                <a:srgbClr val="C00000"/>
              </a:solidFill>
            </a:endParaRPr>
          </a:p>
          <a:p>
            <a:pPr marL="285750" indent="-285750" algn="l">
              <a:lnSpc>
                <a:spcPct val="125000"/>
              </a:lnSpc>
              <a:spcBef>
                <a:spcPts val="0"/>
              </a:spcBef>
              <a:spcAft>
                <a:spcPts val="600"/>
              </a:spcAft>
              <a:buFont typeface="Arial" panose="020B0604020202020204" pitchFamily="34" charset="0"/>
              <a:buChar char="•"/>
            </a:pPr>
            <a:endParaRPr lang="ka-GE" sz="1500" b="1" kern="0" dirty="0">
              <a:solidFill>
                <a:srgbClr val="C00000"/>
              </a:solidFill>
            </a:endParaRPr>
          </a:p>
          <a:p>
            <a:pPr marL="285750" indent="-285750" algn="l">
              <a:lnSpc>
                <a:spcPct val="125000"/>
              </a:lnSpc>
              <a:spcBef>
                <a:spcPts val="0"/>
              </a:spcBef>
              <a:spcAft>
                <a:spcPts val="600"/>
              </a:spcAft>
              <a:buFont typeface="Arial" panose="020B0604020202020204" pitchFamily="34" charset="0"/>
              <a:buChar char="•"/>
            </a:pPr>
            <a:r>
              <a:rPr lang="ka-GE" sz="1500" b="1" kern="0" dirty="0">
                <a:solidFill>
                  <a:srgbClr val="003366"/>
                </a:solidFill>
              </a:rPr>
              <a:t>შეიქმნა პირველი ქართულენოვანი </a:t>
            </a:r>
            <a:r>
              <a:rPr lang="ka-GE" sz="1500" b="1" kern="0" dirty="0" smtClean="0">
                <a:solidFill>
                  <a:srgbClr val="003366"/>
                </a:solidFill>
              </a:rPr>
              <a:t>საშიში</a:t>
            </a:r>
          </a:p>
          <a:p>
            <a:pPr algn="l">
              <a:lnSpc>
                <a:spcPct val="125000"/>
              </a:lnSpc>
              <a:spcBef>
                <a:spcPts val="0"/>
              </a:spcBef>
              <a:spcAft>
                <a:spcPts val="600"/>
              </a:spcAft>
            </a:pPr>
            <a:r>
              <a:rPr lang="ka-GE" sz="1500" b="1" kern="0" dirty="0" smtClean="0">
                <a:solidFill>
                  <a:srgbClr val="003366"/>
                </a:solidFill>
              </a:rPr>
              <a:t>     ქიმიური </a:t>
            </a:r>
            <a:r>
              <a:rPr lang="ka-GE" sz="1500" b="1" kern="0" dirty="0">
                <a:solidFill>
                  <a:srgbClr val="003366"/>
                </a:solidFill>
              </a:rPr>
              <a:t>ნივთიერებების </a:t>
            </a:r>
            <a:r>
              <a:rPr lang="ka-GE" sz="1500" b="1" kern="0" dirty="0">
                <a:solidFill>
                  <a:srgbClr val="C00000"/>
                </a:solidFill>
              </a:rPr>
              <a:t>რეგისტრი</a:t>
            </a:r>
            <a:r>
              <a:rPr lang="ka-GE" sz="1500" b="1" kern="0" dirty="0">
                <a:solidFill>
                  <a:srgbClr val="003366"/>
                </a:solidFill>
              </a:rPr>
              <a:t> და </a:t>
            </a:r>
            <a:endParaRPr lang="ka-GE" sz="1500" b="1" kern="0" dirty="0" smtClean="0">
              <a:solidFill>
                <a:srgbClr val="003366"/>
              </a:solidFill>
            </a:endParaRPr>
          </a:p>
          <a:p>
            <a:pPr algn="l">
              <a:lnSpc>
                <a:spcPct val="125000"/>
              </a:lnSpc>
              <a:spcBef>
                <a:spcPts val="0"/>
              </a:spcBef>
              <a:spcAft>
                <a:spcPts val="600"/>
              </a:spcAft>
            </a:pPr>
            <a:r>
              <a:rPr lang="ka-GE" sz="1500" b="1" kern="0" dirty="0">
                <a:solidFill>
                  <a:srgbClr val="003366"/>
                </a:solidFill>
              </a:rPr>
              <a:t> </a:t>
            </a:r>
            <a:r>
              <a:rPr lang="ka-GE" sz="1500" b="1" kern="0" dirty="0" smtClean="0">
                <a:solidFill>
                  <a:srgbClr val="003366"/>
                </a:solidFill>
              </a:rPr>
              <a:t>    გამოიცა </a:t>
            </a:r>
            <a:r>
              <a:rPr lang="ka-GE" sz="1500" b="1" kern="0" dirty="0">
                <a:solidFill>
                  <a:srgbClr val="003366"/>
                </a:solidFill>
              </a:rPr>
              <a:t>ქიმიური უსაფრთხოების ტერმინთა </a:t>
            </a:r>
            <a:endParaRPr lang="ka-GE" sz="1500" b="1" kern="0" dirty="0" smtClean="0">
              <a:solidFill>
                <a:srgbClr val="003366"/>
              </a:solidFill>
            </a:endParaRPr>
          </a:p>
          <a:p>
            <a:pPr algn="l">
              <a:lnSpc>
                <a:spcPct val="125000"/>
              </a:lnSpc>
              <a:spcBef>
                <a:spcPts val="0"/>
              </a:spcBef>
              <a:spcAft>
                <a:spcPts val="600"/>
              </a:spcAft>
            </a:pPr>
            <a:r>
              <a:rPr lang="ka-GE" sz="1500" b="1" kern="0" dirty="0">
                <a:solidFill>
                  <a:srgbClr val="003366"/>
                </a:solidFill>
              </a:rPr>
              <a:t> </a:t>
            </a:r>
            <a:r>
              <a:rPr lang="ka-GE" sz="1500" b="1" kern="0" dirty="0" smtClean="0">
                <a:solidFill>
                  <a:srgbClr val="003366"/>
                </a:solidFill>
              </a:rPr>
              <a:t>    </a:t>
            </a:r>
            <a:r>
              <a:rPr lang="ka-GE" sz="1500" b="1" kern="0" dirty="0" smtClean="0">
                <a:solidFill>
                  <a:srgbClr val="C00000"/>
                </a:solidFill>
              </a:rPr>
              <a:t>განმარტებითი </a:t>
            </a:r>
            <a:r>
              <a:rPr lang="ka-GE" sz="1500" b="1" kern="0" dirty="0">
                <a:solidFill>
                  <a:srgbClr val="C00000"/>
                </a:solidFill>
              </a:rPr>
              <a:t>ლექსიკონი</a:t>
            </a:r>
          </a:p>
          <a:p>
            <a:pPr marL="285750" indent="-285750" algn="l">
              <a:lnSpc>
                <a:spcPct val="125000"/>
              </a:lnSpc>
              <a:spcBef>
                <a:spcPts val="0"/>
              </a:spcBef>
              <a:spcAft>
                <a:spcPts val="600"/>
              </a:spcAft>
              <a:buFont typeface="Arial" panose="020B0604020202020204" pitchFamily="34" charset="0"/>
              <a:buChar char="•"/>
            </a:pPr>
            <a:endParaRPr lang="en-US" sz="1500" b="1" kern="0" dirty="0">
              <a:solidFill>
                <a:srgbClr val="C00000"/>
              </a:solidFill>
            </a:endParaRPr>
          </a:p>
        </p:txBody>
      </p:sp>
      <p:pic>
        <p:nvPicPr>
          <p:cNvPr id="3" name="Picture 2">
            <a:extLst>
              <a:ext uri="{FF2B5EF4-FFF2-40B4-BE49-F238E27FC236}">
                <a16:creationId xmlns="" xmlns:a16="http://schemas.microsoft.com/office/drawing/2014/main" id="{E1777B3E-8525-4D35-A3BB-D9D26A9B3F58}"/>
              </a:ext>
            </a:extLst>
          </p:cNvPr>
          <p:cNvPicPr>
            <a:picLocks noChangeAspect="1"/>
          </p:cNvPicPr>
          <p:nvPr/>
        </p:nvPicPr>
        <p:blipFill>
          <a:blip r:embed="rId3"/>
          <a:stretch>
            <a:fillRect/>
          </a:stretch>
        </p:blipFill>
        <p:spPr>
          <a:xfrm>
            <a:off x="151329" y="1834345"/>
            <a:ext cx="1783317" cy="2417093"/>
          </a:xfrm>
          <a:prstGeom prst="rect">
            <a:avLst/>
          </a:prstGeom>
        </p:spPr>
      </p:pic>
      <p:pic>
        <p:nvPicPr>
          <p:cNvPr id="4" name="Picture 3">
            <a:extLst>
              <a:ext uri="{FF2B5EF4-FFF2-40B4-BE49-F238E27FC236}">
                <a16:creationId xmlns="" xmlns:a16="http://schemas.microsoft.com/office/drawing/2014/main" id="{C34D6C05-2AE4-4C10-8165-04630D794D50}"/>
              </a:ext>
            </a:extLst>
          </p:cNvPr>
          <p:cNvPicPr>
            <a:picLocks noChangeAspect="1"/>
          </p:cNvPicPr>
          <p:nvPr/>
        </p:nvPicPr>
        <p:blipFill>
          <a:blip r:embed="rId4"/>
          <a:stretch>
            <a:fillRect/>
          </a:stretch>
        </p:blipFill>
        <p:spPr>
          <a:xfrm>
            <a:off x="142875" y="4365104"/>
            <a:ext cx="1890375" cy="1489895"/>
          </a:xfrm>
          <a:prstGeom prst="rect">
            <a:avLst/>
          </a:prstGeom>
        </p:spPr>
      </p:pic>
      <p:pic>
        <p:nvPicPr>
          <p:cNvPr id="2" name="Picture 1">
            <a:extLst>
              <a:ext uri="{FF2B5EF4-FFF2-40B4-BE49-F238E27FC236}">
                <a16:creationId xmlns="" xmlns:a16="http://schemas.microsoft.com/office/drawing/2014/main" id="{8EE7CE3D-DEFE-4AA6-A8AA-F127BCCBEB00}"/>
              </a:ext>
            </a:extLst>
          </p:cNvPr>
          <p:cNvPicPr>
            <a:picLocks noChangeAspect="1"/>
          </p:cNvPicPr>
          <p:nvPr/>
        </p:nvPicPr>
        <p:blipFill>
          <a:blip r:embed="rId5"/>
          <a:stretch>
            <a:fillRect/>
          </a:stretch>
        </p:blipFill>
        <p:spPr>
          <a:xfrm>
            <a:off x="109439" y="113185"/>
            <a:ext cx="1848648" cy="1615929"/>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4831" y="4312150"/>
            <a:ext cx="2589944" cy="1699811"/>
          </a:xfrm>
          <a:prstGeom prst="rect">
            <a:avLst/>
          </a:prstGeom>
        </p:spPr>
      </p:pic>
      <p:sp>
        <p:nvSpPr>
          <p:cNvPr id="11"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2"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3"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4" name="Picture 13"/>
          <p:cNvPicPr>
            <a:picLocks noChangeAspect="1"/>
          </p:cNvPicPr>
          <p:nvPr/>
        </p:nvPicPr>
        <p:blipFill>
          <a:blip r:embed="rId7"/>
          <a:stretch>
            <a:fillRect/>
          </a:stretch>
        </p:blipFill>
        <p:spPr>
          <a:xfrm>
            <a:off x="55013" y="6218816"/>
            <a:ext cx="772571" cy="594560"/>
          </a:xfrm>
          <a:prstGeom prst="rect">
            <a:avLst/>
          </a:prstGeom>
        </p:spPr>
      </p:pic>
      <p:sp>
        <p:nvSpPr>
          <p:cNvPr id="15"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6" name="Picture 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8"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Rectangle 59"/>
          <p:cNvSpPr/>
          <p:nvPr/>
        </p:nvSpPr>
        <p:spPr>
          <a:xfrm>
            <a:off x="228600" y="152400"/>
            <a:ext cx="2133600" cy="769441"/>
          </a:xfrm>
          <a:prstGeom prst="rect">
            <a:avLst/>
          </a:prstGeom>
        </p:spPr>
        <p:txBody>
          <a:bodyPr wrap="square">
            <a:spAutoFit/>
          </a:bodyPr>
          <a:lstStyle/>
          <a:p>
            <a:r>
              <a:rPr lang="en-US" sz="4400" b="1" dirty="0" smtClean="0">
                <a:solidFill>
                  <a:srgbClr val="0070C0"/>
                </a:solidFill>
                <a:latin typeface="+mj-lt"/>
                <a:ea typeface="+mj-ea"/>
                <a:cs typeface="+mj-cs"/>
              </a:rPr>
              <a:t> </a:t>
            </a:r>
            <a:endParaRPr lang="en-US" sz="4400" b="1" dirty="0">
              <a:solidFill>
                <a:srgbClr val="0070C0"/>
              </a:solidFill>
              <a:latin typeface="+mj-lt"/>
              <a:ea typeface="+mj-ea"/>
              <a:cs typeface="+mj-cs"/>
            </a:endParaRPr>
          </a:p>
        </p:txBody>
      </p:sp>
      <p:sp>
        <p:nvSpPr>
          <p:cNvPr id="18"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22"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24"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pic>
        <p:nvPicPr>
          <p:cNvPr id="5" name="Picture 4"/>
          <p:cNvPicPr>
            <a:picLocks noChangeAspect="1"/>
          </p:cNvPicPr>
          <p:nvPr/>
        </p:nvPicPr>
        <p:blipFill>
          <a:blip r:embed="rId4"/>
          <a:stretch>
            <a:fillRect/>
          </a:stretch>
        </p:blipFill>
        <p:spPr>
          <a:xfrm>
            <a:off x="179513" y="30138"/>
            <a:ext cx="8769156" cy="5956324"/>
          </a:xfrm>
          <a:prstGeom prst="rect">
            <a:avLst/>
          </a:prstGeom>
        </p:spPr>
      </p:pic>
    </p:spTree>
    <p:extLst>
      <p:ext uri="{BB962C8B-B14F-4D97-AF65-F5344CB8AC3E}">
        <p14:creationId xmlns:p14="http://schemas.microsoft.com/office/powerpoint/2010/main" val="23557518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7"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pic>
        <p:nvPicPr>
          <p:cNvPr id="9" name="Picture 8"/>
          <p:cNvPicPr>
            <a:picLocks noChangeAspect="1"/>
          </p:cNvPicPr>
          <p:nvPr/>
        </p:nvPicPr>
        <p:blipFill>
          <a:blip r:embed="rId3"/>
          <a:stretch>
            <a:fillRect/>
          </a:stretch>
        </p:blipFill>
        <p:spPr>
          <a:xfrm>
            <a:off x="199195" y="203537"/>
            <a:ext cx="8734425" cy="5810250"/>
          </a:xfrm>
          <a:prstGeom prst="rect">
            <a:avLst/>
          </a:prstGeom>
        </p:spPr>
      </p:pic>
    </p:spTree>
    <p:extLst>
      <p:ext uri="{BB962C8B-B14F-4D97-AF65-F5344CB8AC3E}">
        <p14:creationId xmlns:p14="http://schemas.microsoft.com/office/powerpoint/2010/main" val="150655682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3575" y="2204864"/>
            <a:ext cx="8229600" cy="4525963"/>
          </a:xfrm>
        </p:spPr>
        <p:txBody>
          <a:bodyPr/>
          <a:lstStyle/>
          <a:p>
            <a:pPr marL="0" indent="0" algn="ctr">
              <a:spcAft>
                <a:spcPts val="0"/>
              </a:spcAft>
              <a:buNone/>
            </a:pPr>
            <a:r>
              <a:rPr lang="ka-GE" sz="2800" b="1" spc="70" dirty="0" smtClean="0">
                <a:solidFill>
                  <a:srgbClr val="000066"/>
                </a:solidFill>
              </a:rPr>
              <a:t> </a:t>
            </a:r>
            <a:r>
              <a:rPr lang="ka-GE" sz="2800" b="1" spc="70" dirty="0" smtClean="0">
                <a:solidFill>
                  <a:srgbClr val="003366"/>
                </a:solidFill>
              </a:rPr>
              <a:t>საზოგადოებრივი </a:t>
            </a:r>
            <a:r>
              <a:rPr lang="ka-GE" sz="2800" b="1" spc="70" dirty="0">
                <a:solidFill>
                  <a:srgbClr val="003366"/>
                </a:solidFill>
              </a:rPr>
              <a:t>ჯანმრთელობის რისკებზე მზადყოფნის შესაძლებლობების გაძლიერება სწრაფი და ეფექტური რეაგირებისათვის</a:t>
            </a:r>
          </a:p>
          <a:p>
            <a:endParaRPr lang="en-US" dirty="0"/>
          </a:p>
        </p:txBody>
      </p:sp>
      <p:sp>
        <p:nvSpPr>
          <p:cNvPr id="5" name="Title 1"/>
          <p:cNvSpPr txBox="1">
            <a:spLocks/>
          </p:cNvSpPr>
          <p:nvPr/>
        </p:nvSpPr>
        <p:spPr bwMode="auto">
          <a:xfrm>
            <a:off x="468313" y="620713"/>
            <a:ext cx="8424862"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Arial" panose="020B0604020202020204" pitchFamily="34" charset="0"/>
                <a:cs typeface="+mj-cs"/>
              </a:defRPr>
            </a:lvl1pPr>
            <a:lvl2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r>
              <a:rPr lang="ka-GE" altLang="en-US" sz="2500" b="1" kern="0" dirty="0" smtClean="0">
                <a:solidFill>
                  <a:srgbClr val="A50021"/>
                </a:solidFill>
              </a:rPr>
              <a:t> </a:t>
            </a:r>
            <a:br>
              <a:rPr lang="ka-GE" altLang="en-US" sz="2500" b="1" kern="0" dirty="0" smtClean="0">
                <a:solidFill>
                  <a:srgbClr val="A50021"/>
                </a:solidFill>
              </a:rPr>
            </a:br>
            <a:r>
              <a:rPr lang="ka-GE" altLang="en-US" sz="2500" b="1" kern="0" dirty="0" smtClean="0">
                <a:solidFill>
                  <a:srgbClr val="A50021"/>
                </a:solidFill>
              </a:rPr>
              <a:t>სტრატეგიული პრიორიტეტი 4</a:t>
            </a:r>
            <a:endParaRPr lang="en-US" altLang="en-US" sz="2500" b="1" kern="0" dirty="0">
              <a:solidFill>
                <a:srgbClr val="A50021"/>
              </a:solidFill>
            </a:endParaRPr>
          </a:p>
        </p:txBody>
      </p:sp>
      <p:sp>
        <p:nvSpPr>
          <p:cNvPr id="10"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1"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2"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3" name="Picture 12"/>
          <p:cNvPicPr>
            <a:picLocks noChangeAspect="1"/>
          </p:cNvPicPr>
          <p:nvPr/>
        </p:nvPicPr>
        <p:blipFill>
          <a:blip r:embed="rId2"/>
          <a:stretch>
            <a:fillRect/>
          </a:stretch>
        </p:blipFill>
        <p:spPr>
          <a:xfrm>
            <a:off x="55013" y="6218816"/>
            <a:ext cx="772571" cy="594560"/>
          </a:xfrm>
          <a:prstGeom prst="rect">
            <a:avLst/>
          </a:prstGeom>
        </p:spPr>
      </p:pic>
      <p:sp>
        <p:nvSpPr>
          <p:cNvPr id="8"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5"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59850307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 name="Title 1"/>
          <p:cNvSpPr txBox="1">
            <a:spLocks/>
          </p:cNvSpPr>
          <p:nvPr/>
        </p:nvSpPr>
        <p:spPr>
          <a:xfrm>
            <a:off x="2255506" y="3356868"/>
            <a:ext cx="6739269" cy="880843"/>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Arial" panose="020B0604020202020204" pitchFamily="34" charset="0"/>
                <a:cs typeface="+mj-cs"/>
              </a:defRPr>
            </a:lvl1pPr>
            <a:lvl2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marL="285750" indent="-285750" algn="l">
              <a:buFont typeface="Arial" panose="020B0604020202020204" pitchFamily="34" charset="0"/>
              <a:buChar char="•"/>
            </a:pPr>
            <a:endParaRPr lang="ka-GE" sz="1600" b="1" kern="0" dirty="0">
              <a:solidFill>
                <a:srgbClr val="003366"/>
              </a:solidFill>
            </a:endParaRPr>
          </a:p>
          <a:p>
            <a:pPr marL="285750" indent="-285750" algn="l">
              <a:buFont typeface="Arial" panose="020B0604020202020204" pitchFamily="34" charset="0"/>
              <a:buChar char="•"/>
            </a:pPr>
            <a:endParaRPr lang="ka-GE" sz="1400" b="1" kern="0" dirty="0">
              <a:solidFill>
                <a:srgbClr val="003366"/>
              </a:solidFill>
            </a:endParaRPr>
          </a:p>
          <a:p>
            <a:pPr marL="285750" indent="-285750" algn="l">
              <a:buFont typeface="Arial" panose="020B0604020202020204" pitchFamily="34" charset="0"/>
              <a:buChar char="•"/>
            </a:pPr>
            <a:r>
              <a:rPr lang="ka-GE" sz="1400" b="1" kern="0" dirty="0" smtClean="0">
                <a:solidFill>
                  <a:srgbClr val="003366"/>
                </a:solidFill>
              </a:rPr>
              <a:t>ჩატარდა </a:t>
            </a:r>
            <a:r>
              <a:rPr lang="ka-GE" sz="1400" b="1" kern="0" dirty="0">
                <a:solidFill>
                  <a:srgbClr val="C00000"/>
                </a:solidFill>
              </a:rPr>
              <a:t>"</a:t>
            </a:r>
            <a:r>
              <a:rPr lang="en-US" sz="1400" b="1" kern="0" dirty="0">
                <a:solidFill>
                  <a:srgbClr val="C00000"/>
                </a:solidFill>
              </a:rPr>
              <a:t>IHR Exercise JADE 2018" </a:t>
            </a:r>
            <a:r>
              <a:rPr lang="ka-GE" sz="1400" b="1" kern="0" dirty="0">
                <a:solidFill>
                  <a:srgbClr val="003366"/>
                </a:solidFill>
              </a:rPr>
              <a:t>სიმულაციური </a:t>
            </a:r>
            <a:r>
              <a:rPr lang="ka-GE" sz="1400" b="1" kern="0" dirty="0" smtClean="0">
                <a:solidFill>
                  <a:srgbClr val="003366"/>
                </a:solidFill>
              </a:rPr>
              <a:t>სავარჯიშო</a:t>
            </a:r>
          </a:p>
          <a:p>
            <a:pPr marL="285750" indent="-285750" algn="l">
              <a:buFont typeface="Arial" panose="020B0604020202020204" pitchFamily="34" charset="0"/>
              <a:buChar char="•"/>
            </a:pPr>
            <a:endParaRPr lang="ka-GE" sz="1400" b="1" kern="0" dirty="0">
              <a:solidFill>
                <a:srgbClr val="003366"/>
              </a:solidFill>
            </a:endParaRPr>
          </a:p>
          <a:p>
            <a:pPr marL="285750" indent="-285750" algn="l">
              <a:buFont typeface="Arial" panose="020B0604020202020204" pitchFamily="34" charset="0"/>
              <a:buChar char="•"/>
            </a:pPr>
            <a:r>
              <a:rPr lang="ka-GE" sz="1400" b="1" kern="0" dirty="0" smtClean="0">
                <a:solidFill>
                  <a:srgbClr val="003366"/>
                </a:solidFill>
              </a:rPr>
              <a:t>გაიმართა </a:t>
            </a:r>
            <a:r>
              <a:rPr lang="ka-GE" sz="1400" b="1" kern="0" dirty="0">
                <a:solidFill>
                  <a:srgbClr val="003366"/>
                </a:solidFill>
              </a:rPr>
              <a:t>გლობალური </a:t>
            </a:r>
            <a:r>
              <a:rPr lang="ka-GE" sz="1400" b="1" kern="0" dirty="0">
                <a:solidFill>
                  <a:srgbClr val="C00000"/>
                </a:solidFill>
              </a:rPr>
              <a:t>ჯანმრთელობის უსაფრთხოების რეალურ </a:t>
            </a:r>
            <a:r>
              <a:rPr lang="ka-GE" sz="1400" b="1" kern="0" dirty="0" smtClean="0">
                <a:solidFill>
                  <a:srgbClr val="C00000"/>
                </a:solidFill>
              </a:rPr>
              <a:t>დროში </a:t>
            </a:r>
            <a:r>
              <a:rPr lang="ka-GE" sz="1400" b="1" kern="0" dirty="0" err="1">
                <a:solidFill>
                  <a:srgbClr val="003366"/>
                </a:solidFill>
              </a:rPr>
              <a:t>ბიოზედამხედველობის</a:t>
            </a:r>
            <a:r>
              <a:rPr lang="ka-GE" sz="1400" b="1" kern="0" dirty="0">
                <a:solidFill>
                  <a:srgbClr val="003366"/>
                </a:solidFill>
              </a:rPr>
              <a:t> პაკეტის პირველი </a:t>
            </a:r>
            <a:r>
              <a:rPr lang="ka-GE" sz="1400" b="1" kern="0" dirty="0" smtClean="0">
                <a:solidFill>
                  <a:srgbClr val="003366"/>
                </a:solidFill>
              </a:rPr>
              <a:t>შეხვედრა</a:t>
            </a:r>
          </a:p>
          <a:p>
            <a:pPr marL="285750" indent="-285750" algn="l">
              <a:buFont typeface="Arial" panose="020B0604020202020204" pitchFamily="34" charset="0"/>
              <a:buChar char="•"/>
            </a:pPr>
            <a:endParaRPr lang="ka-GE" sz="1400" b="1" kern="0" dirty="0">
              <a:solidFill>
                <a:srgbClr val="003366"/>
              </a:solidFill>
            </a:endParaRPr>
          </a:p>
          <a:p>
            <a:pPr marL="285750" indent="-285750" algn="l">
              <a:buFont typeface="Arial" panose="020B0604020202020204" pitchFamily="34" charset="0"/>
              <a:buChar char="•"/>
            </a:pPr>
            <a:r>
              <a:rPr lang="ka-GE" sz="1400" b="1" kern="0" dirty="0" smtClean="0">
                <a:solidFill>
                  <a:srgbClr val="003366"/>
                </a:solidFill>
              </a:rPr>
              <a:t>გაიმართა </a:t>
            </a:r>
            <a:r>
              <a:rPr lang="ka-GE" sz="1400" b="1" kern="0" dirty="0">
                <a:solidFill>
                  <a:srgbClr val="003366"/>
                </a:solidFill>
              </a:rPr>
              <a:t>საგანგებო სიტუაციების დროს </a:t>
            </a:r>
            <a:r>
              <a:rPr lang="ka-GE" sz="1400" b="1" kern="0" dirty="0">
                <a:solidFill>
                  <a:srgbClr val="C00000"/>
                </a:solidFill>
              </a:rPr>
              <a:t>რისკის კომუნიკაციის შესაძლებლობების გაძლიერების</a:t>
            </a:r>
            <a:r>
              <a:rPr lang="ka-GE" sz="1400" b="1" kern="0" dirty="0">
                <a:solidFill>
                  <a:srgbClr val="003366"/>
                </a:solidFill>
              </a:rPr>
              <a:t> სამუშაო შეხვედრა</a:t>
            </a:r>
          </a:p>
        </p:txBody>
      </p:sp>
      <p:sp>
        <p:nvSpPr>
          <p:cNvPr id="16" name="Title 1">
            <a:extLst>
              <a:ext uri="{FF2B5EF4-FFF2-40B4-BE49-F238E27FC236}">
                <a16:creationId xmlns="" xmlns:a16="http://schemas.microsoft.com/office/drawing/2014/main" id="{2E21374A-2908-49D3-AD18-632A6ADF61D5}"/>
              </a:ext>
            </a:extLst>
          </p:cNvPr>
          <p:cNvSpPr txBox="1">
            <a:spLocks/>
          </p:cNvSpPr>
          <p:nvPr/>
        </p:nvSpPr>
        <p:spPr>
          <a:xfrm>
            <a:off x="1" y="116499"/>
            <a:ext cx="6516216" cy="880843"/>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Arial" panose="020B0604020202020204" pitchFamily="34" charset="0"/>
                <a:cs typeface="+mj-cs"/>
              </a:defRPr>
            </a:lvl1pPr>
            <a:lvl2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marL="285750" indent="-285750" algn="l">
              <a:buFont typeface="Arial" panose="020B0604020202020204" pitchFamily="34" charset="0"/>
              <a:buChar char="•"/>
            </a:pPr>
            <a:r>
              <a:rPr lang="ka-GE" sz="1400" b="1" kern="0" dirty="0" err="1" smtClean="0">
                <a:solidFill>
                  <a:srgbClr val="003366"/>
                </a:solidFill>
              </a:rPr>
              <a:t>დკსჯეც</a:t>
            </a:r>
            <a:r>
              <a:rPr lang="ka-GE" sz="1400" b="1" kern="0" dirty="0" smtClean="0">
                <a:solidFill>
                  <a:srgbClr val="003366"/>
                </a:solidFill>
              </a:rPr>
              <a:t> </a:t>
            </a:r>
            <a:r>
              <a:rPr lang="ka-GE" sz="1400" b="1" kern="0" dirty="0">
                <a:solidFill>
                  <a:srgbClr val="003366"/>
                </a:solidFill>
              </a:rPr>
              <a:t>- ჯანმრთელობის საერთაშორისო წესების და ჯანმრთელობის გლობალური უსაფრთხოების დღის წესრიგის </a:t>
            </a:r>
            <a:r>
              <a:rPr lang="ka-GE" sz="1400" b="1" kern="0" dirty="0">
                <a:solidFill>
                  <a:srgbClr val="C00000"/>
                </a:solidFill>
              </a:rPr>
              <a:t>ეროვნული </a:t>
            </a:r>
            <a:r>
              <a:rPr lang="ka-GE" sz="1400" b="1" kern="0" dirty="0" err="1" smtClean="0">
                <a:solidFill>
                  <a:srgbClr val="C00000"/>
                </a:solidFill>
              </a:rPr>
              <a:t>კოორდიონატორი</a:t>
            </a:r>
            <a:endParaRPr lang="ka-GE" sz="1400" b="1" kern="0" dirty="0" smtClean="0">
              <a:solidFill>
                <a:srgbClr val="C00000"/>
              </a:solidFill>
            </a:endParaRPr>
          </a:p>
          <a:p>
            <a:pPr marL="285750" indent="-285750" algn="l">
              <a:buFont typeface="Arial" panose="020B0604020202020204" pitchFamily="34" charset="0"/>
              <a:buChar char="•"/>
            </a:pPr>
            <a:endParaRPr lang="ka-GE" sz="1400" b="1" kern="0" dirty="0" smtClean="0">
              <a:solidFill>
                <a:srgbClr val="C00000"/>
              </a:solidFill>
            </a:endParaRPr>
          </a:p>
          <a:p>
            <a:pPr marL="285750" indent="-285750" algn="l">
              <a:buFont typeface="Arial" panose="020B0604020202020204" pitchFamily="34" charset="0"/>
              <a:buChar char="•"/>
            </a:pPr>
            <a:r>
              <a:rPr lang="ka-GE" sz="1400" b="1" kern="0" dirty="0" smtClean="0">
                <a:solidFill>
                  <a:srgbClr val="003366"/>
                </a:solidFill>
              </a:rPr>
              <a:t>საქართველო  </a:t>
            </a:r>
            <a:r>
              <a:rPr lang="ka-GE" sz="1400" b="1" kern="0" dirty="0">
                <a:solidFill>
                  <a:srgbClr val="003366"/>
                </a:solidFill>
              </a:rPr>
              <a:t>-  „რეალურ დროში </a:t>
            </a:r>
            <a:r>
              <a:rPr lang="ka-GE" sz="1400" b="1" kern="0" dirty="0" err="1">
                <a:solidFill>
                  <a:srgbClr val="003366"/>
                </a:solidFill>
              </a:rPr>
              <a:t>ბიოზედამხედველობის</a:t>
            </a:r>
            <a:r>
              <a:rPr lang="ka-GE" sz="1400" b="1" kern="0" dirty="0">
                <a:solidFill>
                  <a:srgbClr val="003366"/>
                </a:solidFill>
              </a:rPr>
              <a:t>“ სამოქმედო პაკეტის ლიდერი და „</a:t>
            </a:r>
            <a:r>
              <a:rPr lang="ka-GE" sz="1400" b="1" kern="0" dirty="0" err="1">
                <a:solidFill>
                  <a:srgbClr val="003366"/>
                </a:solidFill>
              </a:rPr>
              <a:t>ზოონოზური</a:t>
            </a:r>
            <a:r>
              <a:rPr lang="ka-GE" sz="1400" b="1" kern="0" dirty="0">
                <a:solidFill>
                  <a:srgbClr val="003366"/>
                </a:solidFill>
              </a:rPr>
              <a:t> დაავადებების“ და „ეროვნული ლაბორატორიული სისტემის“ </a:t>
            </a:r>
            <a:r>
              <a:rPr lang="ka-GE" sz="1400" b="1" kern="0" dirty="0">
                <a:solidFill>
                  <a:srgbClr val="C00000"/>
                </a:solidFill>
              </a:rPr>
              <a:t>სამოქმედო პაკეტების </a:t>
            </a:r>
            <a:r>
              <a:rPr lang="ka-GE" sz="1400" b="1" kern="0" dirty="0" smtClean="0">
                <a:solidFill>
                  <a:srgbClr val="C00000"/>
                </a:solidFill>
              </a:rPr>
              <a:t>მხარდამჭერი</a:t>
            </a:r>
          </a:p>
          <a:p>
            <a:pPr algn="l"/>
            <a:endParaRPr lang="ka-GE" sz="1400" b="1" kern="0" dirty="0" smtClean="0">
              <a:solidFill>
                <a:srgbClr val="C00000"/>
              </a:solidFill>
            </a:endParaRPr>
          </a:p>
          <a:p>
            <a:pPr marL="285750" indent="-285750" algn="l">
              <a:buFont typeface="Arial" panose="020B0604020202020204" pitchFamily="34" charset="0"/>
              <a:buChar char="•"/>
            </a:pPr>
            <a:endParaRPr lang="ka-GE" sz="1400" b="1" kern="0" dirty="0">
              <a:solidFill>
                <a:srgbClr val="003366"/>
              </a:solidFill>
            </a:endParaRPr>
          </a:p>
        </p:txBody>
      </p:sp>
      <p:pic>
        <p:nvPicPr>
          <p:cNvPr id="12" name="Picture 11"/>
          <p:cNvPicPr/>
          <p:nvPr/>
        </p:nvPicPr>
        <p:blipFill>
          <a:blip r:embed="rId2">
            <a:extLst>
              <a:ext uri="{28A0092B-C50C-407E-A947-70E740481C1C}">
                <a14:useLocalDpi xmlns:a14="http://schemas.microsoft.com/office/drawing/2010/main" val="0"/>
              </a:ext>
            </a:extLst>
          </a:blip>
          <a:srcRect/>
          <a:stretch>
            <a:fillRect/>
          </a:stretch>
        </p:blipFill>
        <p:spPr bwMode="auto">
          <a:xfrm>
            <a:off x="6810182" y="116499"/>
            <a:ext cx="2142226" cy="3024469"/>
          </a:xfrm>
          <a:prstGeom prst="rect">
            <a:avLst/>
          </a:prstGeom>
          <a:noFill/>
          <a:ln>
            <a:noFill/>
          </a:ln>
          <a:extLst/>
        </p:spPr>
      </p:pic>
      <p:pic>
        <p:nvPicPr>
          <p:cNvPr id="2" name="Picture 1"/>
          <p:cNvPicPr>
            <a:picLocks noChangeAspect="1"/>
          </p:cNvPicPr>
          <p:nvPr/>
        </p:nvPicPr>
        <p:blipFill>
          <a:blip r:embed="rId3"/>
          <a:stretch>
            <a:fillRect/>
          </a:stretch>
        </p:blipFill>
        <p:spPr>
          <a:xfrm>
            <a:off x="376342" y="3341144"/>
            <a:ext cx="1656184" cy="2287983"/>
          </a:xfrm>
          <a:prstGeom prst="rect">
            <a:avLst/>
          </a:prstGeom>
        </p:spPr>
      </p:pic>
      <p:sp>
        <p:nvSpPr>
          <p:cNvPr id="14" name="Title 1">
            <a:extLst>
              <a:ext uri="{FF2B5EF4-FFF2-40B4-BE49-F238E27FC236}">
                <a16:creationId xmlns="" xmlns:a16="http://schemas.microsoft.com/office/drawing/2014/main" id="{2E21374A-2908-49D3-AD18-632A6ADF61D5}"/>
              </a:ext>
            </a:extLst>
          </p:cNvPr>
          <p:cNvSpPr txBox="1">
            <a:spLocks/>
          </p:cNvSpPr>
          <p:nvPr/>
        </p:nvSpPr>
        <p:spPr>
          <a:xfrm>
            <a:off x="8345" y="1576855"/>
            <a:ext cx="6351945" cy="880843"/>
          </a:xfrm>
          <a:prstGeom prst="rect">
            <a:avLst/>
          </a:prstGeom>
        </p:spPr>
        <p:txBody>
          <a:bodyPr>
            <a:noAutofit/>
          </a:bodyPr>
          <a:lstStyle>
            <a:lvl1pPr algn="ctr" rtl="0" eaLnBrk="0" fontAlgn="base" hangingPunct="0">
              <a:spcBef>
                <a:spcPct val="0"/>
              </a:spcBef>
              <a:spcAft>
                <a:spcPct val="0"/>
              </a:spcAft>
              <a:defRPr sz="4400">
                <a:solidFill>
                  <a:schemeClr val="tx2"/>
                </a:solidFill>
                <a:latin typeface="+mj-lt"/>
                <a:ea typeface="Arial" panose="020B0604020202020204" pitchFamily="34" charset="0"/>
                <a:cs typeface="+mj-cs"/>
              </a:defRPr>
            </a:lvl1pPr>
            <a:lvl2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a:endParaRPr lang="en-US" sz="1400" b="1" kern="0" dirty="0" smtClean="0">
              <a:solidFill>
                <a:srgbClr val="003366"/>
              </a:solidFill>
            </a:endParaRPr>
          </a:p>
          <a:p>
            <a:pPr marL="285750" indent="-285750" algn="l">
              <a:buFont typeface="Arial" panose="020B0604020202020204" pitchFamily="34" charset="0"/>
              <a:buChar char="•"/>
            </a:pPr>
            <a:endParaRPr lang="en-US" sz="1400" b="1" kern="0" dirty="0">
              <a:solidFill>
                <a:srgbClr val="003366"/>
              </a:solidFill>
            </a:endParaRPr>
          </a:p>
          <a:p>
            <a:pPr marL="285750" indent="-285750" algn="l">
              <a:buFont typeface="Arial" panose="020B0604020202020204" pitchFamily="34" charset="0"/>
              <a:buChar char="•"/>
            </a:pPr>
            <a:r>
              <a:rPr lang="en-US" sz="1400" b="1" kern="0" dirty="0">
                <a:solidFill>
                  <a:srgbClr val="C00000"/>
                </a:solidFill>
              </a:rPr>
              <a:t>GHSA </a:t>
            </a:r>
            <a:r>
              <a:rPr lang="ka-GE" sz="1400" b="1" kern="0" dirty="0" err="1">
                <a:solidFill>
                  <a:srgbClr val="C00000"/>
                </a:solidFill>
              </a:rPr>
              <a:t>მინისტერიალებში</a:t>
            </a:r>
            <a:r>
              <a:rPr lang="ka-GE" sz="1400" b="1" kern="0" dirty="0">
                <a:solidFill>
                  <a:srgbClr val="C00000"/>
                </a:solidFill>
              </a:rPr>
              <a:t> </a:t>
            </a:r>
            <a:r>
              <a:rPr lang="ka-GE" sz="1400" b="1" kern="0" dirty="0">
                <a:solidFill>
                  <a:srgbClr val="003366"/>
                </a:solidFill>
              </a:rPr>
              <a:t>და სხვა მაღალი დონის შეხვედრებში მონაწილეობა, რეალურ დროში ზედამხედველობის სამოქმედო პაკეტის ბილატერალური შეხვედრის თავმჯდომარეობა</a:t>
            </a:r>
          </a:p>
          <a:p>
            <a:pPr marL="285750" indent="-285750" algn="l">
              <a:buFont typeface="Arial" panose="020B0604020202020204" pitchFamily="34" charset="0"/>
              <a:buChar char="•"/>
            </a:pPr>
            <a:endParaRPr lang="ka-GE" sz="1400" b="1" kern="0" dirty="0">
              <a:solidFill>
                <a:srgbClr val="003366"/>
              </a:solidFill>
            </a:endParaRPr>
          </a:p>
        </p:txBody>
      </p:sp>
      <p:sp>
        <p:nvSpPr>
          <p:cNvPr id="13"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5"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21"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22" name="Picture 21"/>
          <p:cNvPicPr>
            <a:picLocks noChangeAspect="1"/>
          </p:cNvPicPr>
          <p:nvPr/>
        </p:nvPicPr>
        <p:blipFill>
          <a:blip r:embed="rId4"/>
          <a:stretch>
            <a:fillRect/>
          </a:stretch>
        </p:blipFill>
        <p:spPr>
          <a:xfrm>
            <a:off x="55013" y="6218816"/>
            <a:ext cx="772571" cy="594560"/>
          </a:xfrm>
          <a:prstGeom prst="rect">
            <a:avLst/>
          </a:prstGeom>
        </p:spPr>
      </p:pic>
      <p:sp>
        <p:nvSpPr>
          <p:cNvPr id="17"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8"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20"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293466364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51521" y="1280133"/>
            <a:ext cx="5779392" cy="4525963"/>
          </a:xfrm>
        </p:spPr>
        <p:txBody>
          <a:bodyPr/>
          <a:lstStyle/>
          <a:p>
            <a:pPr algn="just">
              <a:spcAft>
                <a:spcPts val="0"/>
              </a:spcAft>
            </a:pPr>
            <a:r>
              <a:rPr lang="ka-GE" sz="1800" b="1" spc="70" dirty="0" smtClean="0">
                <a:solidFill>
                  <a:srgbClr val="003366"/>
                </a:solidFill>
              </a:rPr>
              <a:t>მიზანი: </a:t>
            </a:r>
            <a:r>
              <a:rPr lang="en-US" sz="1800" b="1" spc="70" dirty="0" smtClean="0">
                <a:solidFill>
                  <a:srgbClr val="003366"/>
                </a:solidFill>
              </a:rPr>
              <a:t>IHR-</a:t>
            </a:r>
            <a:r>
              <a:rPr lang="ka-GE" sz="1800" b="1" spc="70" dirty="0" smtClean="0">
                <a:solidFill>
                  <a:srgbClr val="003366"/>
                </a:solidFill>
              </a:rPr>
              <a:t>ის </a:t>
            </a:r>
            <a:r>
              <a:rPr lang="ka-GE" sz="1800" b="1" spc="70" dirty="0">
                <a:solidFill>
                  <a:srgbClr val="003366"/>
                </a:solidFill>
              </a:rPr>
              <a:t>ფარგლებში არსებული ძირითადი შესაძლებლობების </a:t>
            </a:r>
            <a:r>
              <a:rPr lang="ka-GE" sz="1800" b="1" spc="70" dirty="0" smtClean="0">
                <a:solidFill>
                  <a:srgbClr val="003366"/>
                </a:solidFill>
              </a:rPr>
              <a:t>შეფასება</a:t>
            </a:r>
          </a:p>
          <a:p>
            <a:pPr algn="just">
              <a:spcAft>
                <a:spcPts val="0"/>
              </a:spcAft>
            </a:pPr>
            <a:endParaRPr lang="ka-GE" sz="1800" b="1" spc="70" dirty="0" smtClean="0">
              <a:solidFill>
                <a:srgbClr val="003366"/>
              </a:solidFill>
            </a:endParaRPr>
          </a:p>
          <a:p>
            <a:pPr algn="just">
              <a:spcAft>
                <a:spcPts val="0"/>
              </a:spcAft>
            </a:pPr>
            <a:r>
              <a:rPr lang="ka-GE" sz="1800" b="1" dirty="0">
                <a:solidFill>
                  <a:srgbClr val="003366"/>
                </a:solidFill>
              </a:rPr>
              <a:t>შეფასდა საქართველოს შესაძლებლობები 19 ტექნიკურ </a:t>
            </a:r>
            <a:r>
              <a:rPr lang="ka-GE" sz="1800" b="1" dirty="0" smtClean="0">
                <a:solidFill>
                  <a:srgbClr val="003366"/>
                </a:solidFill>
              </a:rPr>
              <a:t>სფეროში</a:t>
            </a:r>
          </a:p>
          <a:p>
            <a:pPr algn="just">
              <a:spcAft>
                <a:spcPts val="0"/>
              </a:spcAft>
            </a:pPr>
            <a:endParaRPr lang="ka-GE" sz="1800" b="1" dirty="0" smtClean="0">
              <a:solidFill>
                <a:srgbClr val="003366"/>
              </a:solidFill>
            </a:endParaRPr>
          </a:p>
          <a:p>
            <a:pPr algn="just">
              <a:spcAft>
                <a:spcPts val="0"/>
              </a:spcAft>
            </a:pPr>
            <a:r>
              <a:rPr lang="ka-GE" sz="1800" b="1" dirty="0" smtClean="0">
                <a:solidFill>
                  <a:srgbClr val="003366"/>
                </a:solidFill>
              </a:rPr>
              <a:t>განხორციელდა ექსპერტთა ერთობლივი დისკუსიები და საველე ვიზიტები </a:t>
            </a:r>
          </a:p>
          <a:p>
            <a:pPr algn="just">
              <a:spcAft>
                <a:spcPts val="0"/>
              </a:spcAft>
            </a:pPr>
            <a:endParaRPr lang="ka-GE" sz="1800" b="1" dirty="0" smtClean="0">
              <a:solidFill>
                <a:srgbClr val="003366"/>
              </a:solidFill>
            </a:endParaRPr>
          </a:p>
          <a:p>
            <a:pPr algn="just">
              <a:spcAft>
                <a:spcPts val="0"/>
              </a:spcAft>
            </a:pPr>
            <a:r>
              <a:rPr lang="ka-GE" sz="1800" b="1" spc="70" dirty="0" smtClean="0">
                <a:solidFill>
                  <a:srgbClr val="003366"/>
                </a:solidFill>
              </a:rPr>
              <a:t>შემუშავდა რეკომენდაციები ნაკლოვანებების აღმოფხვრისა და არსებული შესაძლებლობების გაძლიერების მიზნით</a:t>
            </a:r>
            <a:endParaRPr lang="ka-GE" sz="1800" b="1" spc="70" dirty="0">
              <a:solidFill>
                <a:srgbClr val="003366"/>
              </a:solidFill>
            </a:endParaRPr>
          </a:p>
          <a:p>
            <a:pPr algn="just">
              <a:spcAft>
                <a:spcPts val="0"/>
              </a:spcAft>
            </a:pPr>
            <a:endParaRPr lang="ka-GE" sz="1800" b="1" spc="70" dirty="0" smtClean="0">
              <a:solidFill>
                <a:srgbClr val="003366"/>
              </a:solidFill>
            </a:endParaRPr>
          </a:p>
          <a:p>
            <a:pPr marL="0" indent="0" algn="just">
              <a:spcAft>
                <a:spcPts val="0"/>
              </a:spcAft>
              <a:buNone/>
            </a:pPr>
            <a:endParaRPr lang="en-US" sz="1800" b="1" dirty="0">
              <a:solidFill>
                <a:srgbClr val="003366"/>
              </a:solidFill>
            </a:endParaRPr>
          </a:p>
        </p:txBody>
      </p:sp>
      <p:sp>
        <p:nvSpPr>
          <p:cNvPr id="5" name="Title 1"/>
          <p:cNvSpPr txBox="1">
            <a:spLocks/>
          </p:cNvSpPr>
          <p:nvPr/>
        </p:nvSpPr>
        <p:spPr bwMode="auto">
          <a:xfrm>
            <a:off x="353977" y="159041"/>
            <a:ext cx="8424862"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Arial" panose="020B0604020202020204" pitchFamily="34" charset="0"/>
                <a:cs typeface="+mj-cs"/>
              </a:defRPr>
            </a:lvl1pPr>
            <a:lvl2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r>
              <a:rPr lang="ka-GE" altLang="en-US" sz="2500" b="1" kern="0" dirty="0" smtClean="0">
                <a:solidFill>
                  <a:srgbClr val="A50021"/>
                </a:solidFill>
              </a:rPr>
              <a:t> </a:t>
            </a:r>
            <a:br>
              <a:rPr lang="ka-GE" altLang="en-US" sz="2500" b="1" kern="0" dirty="0" smtClean="0">
                <a:solidFill>
                  <a:srgbClr val="A50021"/>
                </a:solidFill>
              </a:rPr>
            </a:br>
            <a:r>
              <a:rPr lang="ka-GE" altLang="en-US" sz="2500" b="1" kern="0" dirty="0">
                <a:solidFill>
                  <a:srgbClr val="A50021"/>
                </a:solidFill>
              </a:rPr>
              <a:t>საქართველოს ერთობლივი </a:t>
            </a:r>
            <a:r>
              <a:rPr lang="ka-GE" altLang="en-US" sz="2500" b="1" kern="0" dirty="0" smtClean="0">
                <a:solidFill>
                  <a:srgbClr val="A50021"/>
                </a:solidFill>
              </a:rPr>
              <a:t>გარე შეფასება</a:t>
            </a:r>
          </a:p>
          <a:p>
            <a:pPr eaLnBrk="1" hangingPunct="1"/>
            <a:r>
              <a:rPr lang="ka-GE" altLang="en-US" sz="2500" b="1" kern="0" dirty="0" smtClean="0">
                <a:solidFill>
                  <a:srgbClr val="A50021"/>
                </a:solidFill>
              </a:rPr>
              <a:t>2019 წლის 10-14 ივნისი </a:t>
            </a:r>
            <a:endParaRPr lang="en-US" altLang="en-US" sz="2500" b="1" kern="0" dirty="0">
              <a:solidFill>
                <a:srgbClr val="A50021"/>
              </a:solidFill>
            </a:endParaRPr>
          </a:p>
        </p:txBody>
      </p:sp>
      <p:sp>
        <p:nvSpPr>
          <p:cNvPr id="10"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1"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2"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3" name="Picture 12"/>
          <p:cNvPicPr>
            <a:picLocks noChangeAspect="1"/>
          </p:cNvPicPr>
          <p:nvPr/>
        </p:nvPicPr>
        <p:blipFill>
          <a:blip r:embed="rId2"/>
          <a:stretch>
            <a:fillRect/>
          </a:stretch>
        </p:blipFill>
        <p:spPr>
          <a:xfrm>
            <a:off x="55013" y="6218816"/>
            <a:ext cx="772571" cy="594560"/>
          </a:xfrm>
          <a:prstGeom prst="rect">
            <a:avLst/>
          </a:prstGeom>
        </p:spPr>
      </p:pic>
      <p:sp>
        <p:nvSpPr>
          <p:cNvPr id="8"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5"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pic>
        <p:nvPicPr>
          <p:cNvPr id="16" name="Picture 15" descr="64806289_2302955043125746_728061037584056320_o.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52529" y="1280133"/>
            <a:ext cx="2907642" cy="2077362"/>
          </a:xfrm>
          <a:prstGeom prst="rect">
            <a:avLst/>
          </a:prstGeom>
        </p:spPr>
      </p:pic>
      <p:pic>
        <p:nvPicPr>
          <p:cNvPr id="17" name="Picture 16" descr="65011454_2302953626459221_4829682572504072192_o.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38893" y="3590659"/>
            <a:ext cx="2913538" cy="2185153"/>
          </a:xfrm>
          <a:prstGeom prst="rect">
            <a:avLst/>
          </a:prstGeom>
        </p:spPr>
      </p:pic>
    </p:spTree>
    <p:extLst>
      <p:ext uri="{BB962C8B-B14F-4D97-AF65-F5344CB8AC3E}">
        <p14:creationId xmlns:p14="http://schemas.microsoft.com/office/powerpoint/2010/main" val="8381842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3575" y="2204864"/>
            <a:ext cx="8229600" cy="4525963"/>
          </a:xfrm>
        </p:spPr>
        <p:txBody>
          <a:bodyPr/>
          <a:lstStyle/>
          <a:p>
            <a:pPr marL="0" indent="0" algn="ctr">
              <a:spcAft>
                <a:spcPts val="0"/>
              </a:spcAft>
              <a:buNone/>
            </a:pPr>
            <a:r>
              <a:rPr lang="ka-GE" sz="2800" b="1" spc="70" dirty="0">
                <a:solidFill>
                  <a:srgbClr val="000066"/>
                </a:solidFill>
              </a:rPr>
              <a:t> </a:t>
            </a:r>
            <a:r>
              <a:rPr lang="ka-GE" sz="2800" b="1" spc="70" dirty="0">
                <a:solidFill>
                  <a:srgbClr val="003366"/>
                </a:solidFill>
              </a:rPr>
              <a:t>გამოყენებითი და ფუნდამენტური </a:t>
            </a:r>
            <a:r>
              <a:rPr lang="ka-GE" sz="2800" b="1" spc="70" dirty="0" err="1">
                <a:solidFill>
                  <a:srgbClr val="003366"/>
                </a:solidFill>
              </a:rPr>
              <a:t>ბიოსამედიცინო</a:t>
            </a:r>
            <a:r>
              <a:rPr lang="ka-GE" sz="2800" b="1" spc="70" dirty="0">
                <a:solidFill>
                  <a:srgbClr val="003366"/>
                </a:solidFill>
              </a:rPr>
              <a:t> და ბიოტექნოლოგიური სამეცნიერო კვლევების პოტენციალის განვითარება</a:t>
            </a:r>
          </a:p>
          <a:p>
            <a:endParaRPr lang="en-US" dirty="0">
              <a:solidFill>
                <a:srgbClr val="003366"/>
              </a:solidFill>
            </a:endParaRPr>
          </a:p>
        </p:txBody>
      </p:sp>
      <p:sp>
        <p:nvSpPr>
          <p:cNvPr id="5" name="Title 1"/>
          <p:cNvSpPr txBox="1">
            <a:spLocks/>
          </p:cNvSpPr>
          <p:nvPr/>
        </p:nvSpPr>
        <p:spPr bwMode="auto">
          <a:xfrm>
            <a:off x="468313" y="620713"/>
            <a:ext cx="8424862"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Arial" panose="020B0604020202020204" pitchFamily="34" charset="0"/>
                <a:cs typeface="+mj-cs"/>
              </a:defRPr>
            </a:lvl1pPr>
            <a:lvl2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r>
              <a:rPr lang="ka-GE" altLang="en-US" sz="2500" b="1" kern="0" dirty="0" smtClean="0">
                <a:solidFill>
                  <a:srgbClr val="A50021"/>
                </a:solidFill>
              </a:rPr>
              <a:t> </a:t>
            </a:r>
            <a:br>
              <a:rPr lang="ka-GE" altLang="en-US" sz="2500" b="1" kern="0" dirty="0" smtClean="0">
                <a:solidFill>
                  <a:srgbClr val="A50021"/>
                </a:solidFill>
              </a:rPr>
            </a:br>
            <a:r>
              <a:rPr lang="ka-GE" altLang="en-US" sz="2500" b="1" kern="0" dirty="0" smtClean="0">
                <a:solidFill>
                  <a:srgbClr val="A50021"/>
                </a:solidFill>
              </a:rPr>
              <a:t>სტრატეგიული პრიორიტეტი 5</a:t>
            </a:r>
            <a:endParaRPr lang="en-US" altLang="en-US" sz="2500" b="1" kern="0" dirty="0">
              <a:solidFill>
                <a:srgbClr val="A50021"/>
              </a:solidFill>
            </a:endParaRPr>
          </a:p>
        </p:txBody>
      </p:sp>
      <p:sp>
        <p:nvSpPr>
          <p:cNvPr id="10"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1"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2"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3" name="Picture 12"/>
          <p:cNvPicPr>
            <a:picLocks noChangeAspect="1"/>
          </p:cNvPicPr>
          <p:nvPr/>
        </p:nvPicPr>
        <p:blipFill>
          <a:blip r:embed="rId2"/>
          <a:stretch>
            <a:fillRect/>
          </a:stretch>
        </p:blipFill>
        <p:spPr>
          <a:xfrm>
            <a:off x="55013" y="6218816"/>
            <a:ext cx="772571" cy="594560"/>
          </a:xfrm>
          <a:prstGeom prst="rect">
            <a:avLst/>
          </a:prstGeom>
        </p:spPr>
      </p:pic>
      <p:sp>
        <p:nvSpPr>
          <p:cNvPr id="8"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5"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37804246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p>
        </p:txBody>
      </p:sp>
      <p:sp>
        <p:nvSpPr>
          <p:cNvPr id="76803" name="Rectangle 3"/>
          <p:cNvSpPr>
            <a:spLocks noChangeArrowheads="1"/>
          </p:cNvSpPr>
          <p:nvPr/>
        </p:nvSpPr>
        <p:spPr bwMode="auto">
          <a:xfrm>
            <a:off x="1258888" y="6237288"/>
            <a:ext cx="46085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ka-GE" altLang="en-US" sz="1200" b="1">
                <a:solidFill>
                  <a:schemeClr val="bg1"/>
                </a:solidFill>
              </a:rPr>
              <a:t>დაავადებათა კონტროლისა და საზოგადოებრივი ჯანმრთელობის ეროვნული ცენტრი</a:t>
            </a:r>
            <a:endParaRPr lang="ru-RU" altLang="en-US" sz="1200" b="1">
              <a:solidFill>
                <a:schemeClr val="bg1"/>
              </a:solidFill>
            </a:endParaRPr>
          </a:p>
        </p:txBody>
      </p:sp>
      <p:pic>
        <p:nvPicPr>
          <p:cNvPr id="76804" name="Picture 1030"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6165850"/>
            <a:ext cx="90011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Text Box 5"/>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chemeClr val="bg1"/>
                </a:solidFill>
              </a:rPr>
              <a:t>www.ncdc.ge</a:t>
            </a:r>
            <a:endParaRPr lang="ru-RU" altLang="en-US" sz="1800">
              <a:solidFill>
                <a:schemeClr val="bg1"/>
              </a:solidFill>
            </a:endParaRPr>
          </a:p>
        </p:txBody>
      </p:sp>
      <p:sp>
        <p:nvSpPr>
          <p:cNvPr id="11271" name="Rectangle 8"/>
          <p:cNvSpPr>
            <a:spLocks noChangeArrowheads="1"/>
          </p:cNvSpPr>
          <p:nvPr/>
        </p:nvSpPr>
        <p:spPr bwMode="auto">
          <a:xfrm>
            <a:off x="611188" y="2847975"/>
            <a:ext cx="7991475" cy="646113"/>
          </a:xfrm>
          <a:prstGeom prst="rect">
            <a:avLst/>
          </a:prstGeom>
          <a:noFill/>
          <a:ln w="9525">
            <a:noFill/>
            <a:miter lim="800000"/>
            <a:headEnd/>
            <a:tailEnd/>
          </a:ln>
        </p:spPr>
        <p:txBody>
          <a:bodyPr anchor="ctr">
            <a:spAutoFit/>
          </a:bodyPr>
          <a:lstStyle/>
          <a:p>
            <a:pPr eaLnBrk="1" hangingPunct="1">
              <a:defRPr/>
            </a:pPr>
            <a:endParaRPr lang="ka-GE" sz="1600" b="1" dirty="0">
              <a:solidFill>
                <a:srgbClr val="FF0000"/>
              </a:solidFill>
              <a:latin typeface="+mn-lt"/>
              <a:ea typeface="+mn-ea"/>
            </a:endParaRPr>
          </a:p>
          <a:p>
            <a:pPr eaLnBrk="1" hangingPunct="1">
              <a:defRPr/>
            </a:pPr>
            <a:endParaRPr lang="ka-GE" sz="1000" b="1" dirty="0">
              <a:solidFill>
                <a:srgbClr val="003366"/>
              </a:solidFill>
              <a:ea typeface="+mn-ea"/>
            </a:endParaRPr>
          </a:p>
          <a:p>
            <a:pPr eaLnBrk="1" hangingPunct="1">
              <a:defRPr/>
            </a:pPr>
            <a:endParaRPr lang="ka-GE" sz="1000" b="1" dirty="0">
              <a:solidFill>
                <a:srgbClr val="003366"/>
              </a:solidFill>
              <a:ea typeface="+mn-ea"/>
            </a:endParaRPr>
          </a:p>
        </p:txBody>
      </p:sp>
      <p:sp>
        <p:nvSpPr>
          <p:cNvPr id="77825" name="Rectangle 1"/>
          <p:cNvSpPr>
            <a:spLocks noChangeArrowheads="1"/>
          </p:cNvSpPr>
          <p:nvPr/>
        </p:nvSpPr>
        <p:spPr bwMode="auto">
          <a:xfrm>
            <a:off x="378762" y="202112"/>
            <a:ext cx="8456325" cy="5807744"/>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just">
              <a:spcBef>
                <a:spcPct val="0"/>
              </a:spcBef>
              <a:buFontTx/>
              <a:buNone/>
            </a:pPr>
            <a:endParaRPr lang="ka-GE" altLang="en-US" sz="1300" dirty="0">
              <a:latin typeface="+mn-lt"/>
            </a:endParaRPr>
          </a:p>
          <a:p>
            <a:pPr marL="285750" indent="-285750"/>
            <a:r>
              <a:rPr lang="ka-GE" altLang="en-US" sz="1600" b="1" dirty="0" err="1" smtClean="0">
                <a:solidFill>
                  <a:srgbClr val="003366"/>
                </a:solidFill>
                <a:latin typeface="+mn-lt"/>
              </a:rPr>
              <a:t>ზოონოზური</a:t>
            </a:r>
            <a:r>
              <a:rPr lang="ka-GE" altLang="en-US" sz="1600" b="1" dirty="0" smtClean="0">
                <a:solidFill>
                  <a:srgbClr val="003366"/>
                </a:solidFill>
                <a:latin typeface="+mn-lt"/>
              </a:rPr>
              <a:t> </a:t>
            </a:r>
            <a:r>
              <a:rPr lang="ka-GE" altLang="en-US" sz="1600" b="1" dirty="0">
                <a:solidFill>
                  <a:srgbClr val="003366"/>
                </a:solidFill>
                <a:latin typeface="+mn-lt"/>
              </a:rPr>
              <a:t>დაავადებების </a:t>
            </a:r>
            <a:r>
              <a:rPr lang="ka-GE" altLang="en-US" sz="1600" b="1" dirty="0" err="1">
                <a:solidFill>
                  <a:srgbClr val="003366"/>
                </a:solidFill>
                <a:latin typeface="+mn-lt"/>
              </a:rPr>
              <a:t>სეროპრევალენტობის</a:t>
            </a:r>
            <a:r>
              <a:rPr lang="ka-GE" altLang="en-US" sz="1600" b="1" dirty="0">
                <a:solidFill>
                  <a:srgbClr val="003366"/>
                </a:solidFill>
                <a:latin typeface="+mn-lt"/>
              </a:rPr>
              <a:t> შესწავლისას ცხოველებში გამოვლინდა </a:t>
            </a:r>
            <a:r>
              <a:rPr lang="ka-GE" altLang="en-US" sz="1600" b="1" dirty="0">
                <a:solidFill>
                  <a:srgbClr val="C00000"/>
                </a:solidFill>
                <a:latin typeface="+mn-lt"/>
              </a:rPr>
              <a:t>ჯილეხის საწინააღმდეგო ვაქცინაციის ეფექტურობის </a:t>
            </a:r>
            <a:r>
              <a:rPr lang="ka-GE" altLang="en-US" sz="1600" b="1" dirty="0">
                <a:solidFill>
                  <a:srgbClr val="003366"/>
                </a:solidFill>
                <a:latin typeface="+mn-lt"/>
              </a:rPr>
              <a:t>ხანმოკლე პერიოდი  (6 თვე) </a:t>
            </a:r>
            <a:endParaRPr lang="ka-GE" altLang="en-US" sz="1600" b="1" dirty="0" smtClean="0">
              <a:solidFill>
                <a:srgbClr val="003366"/>
              </a:solidFill>
              <a:latin typeface="+mn-lt"/>
            </a:endParaRPr>
          </a:p>
          <a:p>
            <a:pPr marL="285750" indent="-285750"/>
            <a:endParaRPr lang="ka-GE" altLang="en-US" sz="1600" b="1" dirty="0">
              <a:solidFill>
                <a:srgbClr val="003366"/>
              </a:solidFill>
              <a:latin typeface="+mn-lt"/>
            </a:endParaRPr>
          </a:p>
          <a:p>
            <a:pPr marL="285750" indent="-285750"/>
            <a:r>
              <a:rPr lang="ka-GE" altLang="en-US" sz="1600" b="1" dirty="0" smtClean="0">
                <a:solidFill>
                  <a:srgbClr val="003366"/>
                </a:solidFill>
                <a:latin typeface="+mn-lt"/>
              </a:rPr>
              <a:t>პირველად </a:t>
            </a:r>
            <a:r>
              <a:rPr lang="ka-GE" altLang="en-US" sz="1600" b="1" dirty="0">
                <a:solidFill>
                  <a:srgbClr val="003366"/>
                </a:solidFill>
                <a:latin typeface="+mn-lt"/>
              </a:rPr>
              <a:t>საქართველოში შემუშავდა </a:t>
            </a:r>
            <a:r>
              <a:rPr lang="ka-GE" altLang="en-US" sz="1600" b="1" dirty="0" err="1">
                <a:solidFill>
                  <a:srgbClr val="C00000"/>
                </a:solidFill>
                <a:latin typeface="+mn-lt"/>
              </a:rPr>
              <a:t>კარბაპენემ</a:t>
            </a:r>
            <a:r>
              <a:rPr lang="ka-GE" altLang="en-US" sz="1600" b="1" dirty="0">
                <a:solidFill>
                  <a:srgbClr val="C00000"/>
                </a:solidFill>
                <a:latin typeface="+mn-lt"/>
              </a:rPr>
              <a:t> რეზისტენტული </a:t>
            </a:r>
            <a:r>
              <a:rPr lang="ka-GE" altLang="en-US" sz="1600" b="1" dirty="0" err="1" smtClean="0">
                <a:solidFill>
                  <a:srgbClr val="C00000"/>
                </a:solidFill>
                <a:latin typeface="+mn-lt"/>
              </a:rPr>
              <a:t>ენტერობაქტერიების</a:t>
            </a:r>
            <a:r>
              <a:rPr lang="ka-GE" altLang="en-US" sz="1600" b="1" dirty="0" smtClean="0">
                <a:solidFill>
                  <a:srgbClr val="C00000"/>
                </a:solidFill>
                <a:latin typeface="+mn-lt"/>
              </a:rPr>
              <a:t> </a:t>
            </a:r>
            <a:r>
              <a:rPr lang="ka-GE" altLang="en-US" sz="1600" b="1" dirty="0">
                <a:solidFill>
                  <a:srgbClr val="C00000"/>
                </a:solidFill>
                <a:latin typeface="+mn-lt"/>
              </a:rPr>
              <a:t>(</a:t>
            </a:r>
            <a:r>
              <a:rPr lang="en-US" altLang="en-US" sz="1600" b="1" dirty="0">
                <a:solidFill>
                  <a:srgbClr val="C00000"/>
                </a:solidFill>
                <a:latin typeface="+mn-lt"/>
              </a:rPr>
              <a:t>CRE)</a:t>
            </a:r>
            <a:r>
              <a:rPr lang="en-US" altLang="en-US" sz="1600" b="1" dirty="0">
                <a:solidFill>
                  <a:srgbClr val="003366"/>
                </a:solidFill>
                <a:latin typeface="+mn-lt"/>
              </a:rPr>
              <a:t> </a:t>
            </a:r>
            <a:r>
              <a:rPr lang="ka-GE" altLang="en-US" sz="1600" b="1" dirty="0">
                <a:solidFill>
                  <a:srgbClr val="003366"/>
                </a:solidFill>
                <a:latin typeface="+mn-lt"/>
              </a:rPr>
              <a:t>ინფექციებზე კლინიკური ზედამხედველობის </a:t>
            </a:r>
            <a:r>
              <a:rPr lang="ka-GE" altLang="en-US" sz="1600" b="1" dirty="0" smtClean="0">
                <a:solidFill>
                  <a:srgbClr val="003366"/>
                </a:solidFill>
                <a:latin typeface="+mn-lt"/>
              </a:rPr>
              <a:t>სისტემა</a:t>
            </a:r>
          </a:p>
          <a:p>
            <a:pPr marL="285750" indent="-285750"/>
            <a:endParaRPr lang="ka-GE" altLang="en-US" sz="1600" b="1" dirty="0">
              <a:solidFill>
                <a:srgbClr val="003366"/>
              </a:solidFill>
              <a:latin typeface="+mn-lt"/>
            </a:endParaRPr>
          </a:p>
          <a:p>
            <a:pPr marL="285750" indent="-285750"/>
            <a:r>
              <a:rPr lang="ka-GE" altLang="en-US" sz="1600" b="1" dirty="0">
                <a:solidFill>
                  <a:srgbClr val="003366"/>
                </a:solidFill>
                <a:latin typeface="+mn-lt"/>
              </a:rPr>
              <a:t>გაიზარდა აზერბაიჯანის მოსაზღვრე რეგიონში ჯილეხის ეკოლოგიის შესწავლისას </a:t>
            </a:r>
            <a:r>
              <a:rPr lang="ka-GE" altLang="en-US" sz="1600" b="1" dirty="0" err="1">
                <a:solidFill>
                  <a:srgbClr val="C00000"/>
                </a:solidFill>
                <a:latin typeface="+mn-lt"/>
              </a:rPr>
              <a:t>ნიადაგური</a:t>
            </a:r>
            <a:r>
              <a:rPr lang="ka-GE" altLang="en-US" sz="1600" b="1" dirty="0">
                <a:solidFill>
                  <a:srgbClr val="C00000"/>
                </a:solidFill>
                <a:latin typeface="+mn-lt"/>
              </a:rPr>
              <a:t> კერების აქტივობის გამოვლენა </a:t>
            </a:r>
          </a:p>
          <a:p>
            <a:pPr marL="285750" indent="-285750"/>
            <a:endParaRPr lang="ka-GE" altLang="en-US" sz="1600" b="1" dirty="0" smtClean="0">
              <a:solidFill>
                <a:srgbClr val="003366"/>
              </a:solidFill>
              <a:latin typeface="+mn-lt"/>
            </a:endParaRPr>
          </a:p>
          <a:p>
            <a:pPr marL="285750" indent="-285750"/>
            <a:r>
              <a:rPr lang="ka-GE" altLang="en-US" sz="1600" b="1" dirty="0" smtClean="0">
                <a:solidFill>
                  <a:srgbClr val="003366"/>
                </a:solidFill>
                <a:latin typeface="+mn-lt"/>
              </a:rPr>
              <a:t>მოხდა </a:t>
            </a:r>
            <a:r>
              <a:rPr lang="ka-GE" altLang="en-US" sz="1600" b="1" dirty="0">
                <a:solidFill>
                  <a:srgbClr val="003366"/>
                </a:solidFill>
                <a:latin typeface="+mn-lt"/>
              </a:rPr>
              <a:t>აზერბაიჯანის მოსაზღვრე რეგიონიდან გამოყოფილი ჯილეხის შტამების  </a:t>
            </a:r>
            <a:r>
              <a:rPr lang="ka-GE" altLang="en-US" sz="1600" b="1" dirty="0" err="1">
                <a:solidFill>
                  <a:srgbClr val="C00000"/>
                </a:solidFill>
                <a:latin typeface="+mn-lt"/>
              </a:rPr>
              <a:t>ფენოტიპურ</a:t>
            </a:r>
            <a:r>
              <a:rPr lang="ka-GE" altLang="en-US" sz="1600" b="1" dirty="0">
                <a:solidFill>
                  <a:srgbClr val="C00000"/>
                </a:solidFill>
                <a:latin typeface="+mn-lt"/>
              </a:rPr>
              <a:t> და გენეტიკურ დონეზე </a:t>
            </a:r>
            <a:r>
              <a:rPr lang="ka-GE" altLang="en-US" sz="1600" b="1" dirty="0" smtClean="0">
                <a:solidFill>
                  <a:srgbClr val="C00000"/>
                </a:solidFill>
                <a:latin typeface="+mn-lt"/>
              </a:rPr>
              <a:t>შესწავლა</a:t>
            </a:r>
          </a:p>
          <a:p>
            <a:pPr marL="285750" indent="-285750"/>
            <a:endParaRPr lang="ka-GE" altLang="en-US" sz="1600" b="1" dirty="0">
              <a:solidFill>
                <a:srgbClr val="003366"/>
              </a:solidFill>
              <a:latin typeface="+mn-lt"/>
            </a:endParaRPr>
          </a:p>
          <a:p>
            <a:pPr marL="285750" indent="-285750"/>
            <a:r>
              <a:rPr lang="ka-GE" altLang="en-US" sz="1600" b="1" dirty="0" smtClean="0">
                <a:solidFill>
                  <a:srgbClr val="003366"/>
                </a:solidFill>
                <a:latin typeface="+mn-lt"/>
              </a:rPr>
              <a:t>განხორციელდა </a:t>
            </a:r>
            <a:r>
              <a:rPr lang="en-US" altLang="en-US" sz="1600" b="1" dirty="0">
                <a:solidFill>
                  <a:srgbClr val="003366"/>
                </a:solidFill>
                <a:latin typeface="+mn-lt"/>
              </a:rPr>
              <a:t>GARP </a:t>
            </a:r>
            <a:r>
              <a:rPr lang="ka-GE" altLang="en-US" sz="1600" b="1" dirty="0">
                <a:solidFill>
                  <a:srgbClr val="003366"/>
                </a:solidFill>
                <a:latin typeface="+mn-lt"/>
              </a:rPr>
              <a:t>მოდელირების საშუალებით </a:t>
            </a:r>
            <a:r>
              <a:rPr lang="ka-GE" altLang="en-US" sz="1600" b="1" dirty="0">
                <a:solidFill>
                  <a:srgbClr val="C00000"/>
                </a:solidFill>
                <a:latin typeface="+mn-lt"/>
              </a:rPr>
              <a:t>ჯილეხის გავრცელების რისკ ფაქტორების შესწავლა</a:t>
            </a:r>
            <a:r>
              <a:rPr lang="ka-GE" altLang="en-US" sz="1600" b="1" dirty="0">
                <a:solidFill>
                  <a:srgbClr val="003366"/>
                </a:solidFill>
                <a:latin typeface="+mn-lt"/>
              </a:rPr>
              <a:t>, ანალიზი და ჯილეხის </a:t>
            </a:r>
            <a:r>
              <a:rPr lang="ka-GE" altLang="en-US" sz="1600" b="1" dirty="0" err="1">
                <a:solidFill>
                  <a:srgbClr val="003366"/>
                </a:solidFill>
                <a:latin typeface="+mn-lt"/>
              </a:rPr>
              <a:t>ნიადაგური</a:t>
            </a:r>
            <a:r>
              <a:rPr lang="ka-GE" altLang="en-US" sz="1600" b="1" dirty="0">
                <a:solidFill>
                  <a:srgbClr val="003366"/>
                </a:solidFill>
                <a:latin typeface="+mn-lt"/>
              </a:rPr>
              <a:t> კერების აქტივობის შესწავლა ნიადაგის ტიპების </a:t>
            </a:r>
            <a:r>
              <a:rPr lang="ka-GE" altLang="en-US" sz="1600" b="1" dirty="0" smtClean="0">
                <a:solidFill>
                  <a:srgbClr val="003366"/>
                </a:solidFill>
                <a:latin typeface="+mn-lt"/>
              </a:rPr>
              <a:t>მიხედვით</a:t>
            </a:r>
          </a:p>
          <a:p>
            <a:pPr marL="285750" indent="-285750"/>
            <a:endParaRPr lang="ka-GE" altLang="en-US" sz="1600" b="1" dirty="0">
              <a:solidFill>
                <a:srgbClr val="003366"/>
              </a:solidFill>
              <a:latin typeface="+mn-lt"/>
            </a:endParaRPr>
          </a:p>
          <a:p>
            <a:pPr marL="285750" indent="-285750"/>
            <a:r>
              <a:rPr lang="ka-GE" altLang="en-US" sz="1600" b="1" dirty="0" smtClean="0">
                <a:solidFill>
                  <a:srgbClr val="003366"/>
                </a:solidFill>
                <a:latin typeface="+mn-lt"/>
              </a:rPr>
              <a:t>ცენტრმა </a:t>
            </a:r>
            <a:r>
              <a:rPr lang="ka-GE" altLang="en-US" sz="1600" b="1" dirty="0">
                <a:solidFill>
                  <a:srgbClr val="003366"/>
                </a:solidFill>
                <a:latin typeface="+mn-lt"/>
              </a:rPr>
              <a:t>მიიღო ევროკავშირის პროგრამის </a:t>
            </a:r>
            <a:r>
              <a:rPr lang="en-US" altLang="en-US" sz="1600" b="1" dirty="0" err="1">
                <a:solidFill>
                  <a:srgbClr val="C00000"/>
                </a:solidFill>
                <a:latin typeface="+mn-lt"/>
              </a:rPr>
              <a:t>MediPIET</a:t>
            </a:r>
            <a:r>
              <a:rPr lang="en-US" altLang="en-US" sz="1600" b="1" dirty="0">
                <a:solidFill>
                  <a:srgbClr val="C00000"/>
                </a:solidFill>
                <a:latin typeface="+mn-lt"/>
              </a:rPr>
              <a:t>-</a:t>
            </a:r>
            <a:r>
              <a:rPr lang="ka-GE" altLang="en-US" sz="1600" b="1" dirty="0">
                <a:solidFill>
                  <a:srgbClr val="C00000"/>
                </a:solidFill>
                <a:latin typeface="+mn-lt"/>
              </a:rPr>
              <a:t>ის </a:t>
            </a:r>
            <a:r>
              <a:rPr lang="ka-GE" altLang="en-US" sz="1600" b="1" dirty="0" err="1">
                <a:solidFill>
                  <a:srgbClr val="003366"/>
                </a:solidFill>
                <a:latin typeface="+mn-lt"/>
              </a:rPr>
              <a:t>სატრეინინგო</a:t>
            </a:r>
            <a:r>
              <a:rPr lang="ka-GE" altLang="en-US" sz="1600" b="1" dirty="0">
                <a:solidFill>
                  <a:srgbClr val="003366"/>
                </a:solidFill>
                <a:latin typeface="+mn-lt"/>
              </a:rPr>
              <a:t> ბაზისათვის სავალდებულო კრიტერიუმების დაკმაყოფილების დამადასტურებელი სერტიფიკატი</a:t>
            </a:r>
          </a:p>
          <a:p>
            <a:pPr marL="285750" indent="-285750"/>
            <a:endParaRPr lang="ka-GE" altLang="en-US" sz="1600" b="1" dirty="0">
              <a:solidFill>
                <a:srgbClr val="C00000"/>
              </a:solidFill>
              <a:latin typeface="+mn-lt"/>
            </a:endParaRPr>
          </a:p>
        </p:txBody>
      </p:sp>
    </p:spTree>
    <p:extLst>
      <p:ext uri="{BB962C8B-B14F-4D97-AF65-F5344CB8AC3E}">
        <p14:creationId xmlns:p14="http://schemas.microsoft.com/office/powerpoint/2010/main" val="390262398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71" name="Rectangle 8"/>
          <p:cNvSpPr>
            <a:spLocks noChangeArrowheads="1"/>
          </p:cNvSpPr>
          <p:nvPr/>
        </p:nvSpPr>
        <p:spPr bwMode="auto">
          <a:xfrm>
            <a:off x="611188" y="2847975"/>
            <a:ext cx="7991475" cy="646113"/>
          </a:xfrm>
          <a:prstGeom prst="rect">
            <a:avLst/>
          </a:prstGeom>
          <a:noFill/>
          <a:ln w="9525">
            <a:noFill/>
            <a:miter lim="800000"/>
            <a:headEnd/>
            <a:tailEnd/>
          </a:ln>
        </p:spPr>
        <p:txBody>
          <a:bodyPr anchor="ctr">
            <a:spAutoFit/>
          </a:bodyPr>
          <a:lstStyle/>
          <a:p>
            <a:pPr eaLnBrk="1" hangingPunct="1">
              <a:defRPr/>
            </a:pPr>
            <a:endParaRPr lang="ka-GE" sz="1600" b="1" dirty="0">
              <a:solidFill>
                <a:srgbClr val="FF0000"/>
              </a:solidFill>
              <a:latin typeface="+mn-lt"/>
              <a:ea typeface="+mn-ea"/>
            </a:endParaRPr>
          </a:p>
          <a:p>
            <a:pPr eaLnBrk="1" hangingPunct="1">
              <a:defRPr/>
            </a:pPr>
            <a:endParaRPr lang="ka-GE" sz="1000" b="1" dirty="0">
              <a:solidFill>
                <a:srgbClr val="003366"/>
              </a:solidFill>
              <a:ea typeface="+mn-ea"/>
            </a:endParaRPr>
          </a:p>
          <a:p>
            <a:pPr eaLnBrk="1" hangingPunct="1">
              <a:defRPr/>
            </a:pPr>
            <a:endParaRPr lang="ka-GE" sz="1000" b="1" dirty="0">
              <a:solidFill>
                <a:srgbClr val="003366"/>
              </a:solidFill>
              <a:ea typeface="+mn-ea"/>
            </a:endParaRPr>
          </a:p>
        </p:txBody>
      </p:sp>
      <p:sp>
        <p:nvSpPr>
          <p:cNvPr id="10" name="Rectangle 1"/>
          <p:cNvSpPr>
            <a:spLocks noChangeArrowheads="1"/>
          </p:cNvSpPr>
          <p:nvPr/>
        </p:nvSpPr>
        <p:spPr bwMode="auto">
          <a:xfrm>
            <a:off x="119143" y="-131606"/>
            <a:ext cx="8894530" cy="6989606"/>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just">
              <a:spcBef>
                <a:spcPct val="0"/>
              </a:spcBef>
              <a:buFontTx/>
              <a:buNone/>
            </a:pPr>
            <a:endParaRPr lang="ka-GE" altLang="en-US" sz="1300" dirty="0">
              <a:latin typeface="+mn-lt"/>
            </a:endParaRPr>
          </a:p>
          <a:p>
            <a:pPr marL="285750" indent="-285750"/>
            <a:r>
              <a:rPr lang="ka-GE" altLang="en-US" sz="1600" b="1" dirty="0" smtClean="0">
                <a:solidFill>
                  <a:srgbClr val="003366"/>
                </a:solidFill>
                <a:latin typeface="+mn-lt"/>
              </a:rPr>
              <a:t>განხორციელდა </a:t>
            </a:r>
            <a:r>
              <a:rPr lang="en-US" altLang="en-US" sz="1600" b="1" dirty="0" err="1">
                <a:solidFill>
                  <a:srgbClr val="003366"/>
                </a:solidFill>
                <a:latin typeface="+mn-lt"/>
              </a:rPr>
              <a:t>Culex</a:t>
            </a:r>
            <a:r>
              <a:rPr lang="en-US" altLang="en-US" sz="1600" b="1" dirty="0">
                <a:solidFill>
                  <a:srgbClr val="003366"/>
                </a:solidFill>
                <a:latin typeface="+mn-lt"/>
              </a:rPr>
              <a:t> </a:t>
            </a:r>
            <a:r>
              <a:rPr lang="ka-GE" altLang="en-US" sz="1600" b="1" dirty="0">
                <a:solidFill>
                  <a:srgbClr val="003366"/>
                </a:solidFill>
                <a:latin typeface="+mn-lt"/>
              </a:rPr>
              <a:t>გვარის კოღოების </a:t>
            </a:r>
            <a:r>
              <a:rPr lang="ka-GE" altLang="en-US" sz="1600" b="1" dirty="0" err="1">
                <a:solidFill>
                  <a:srgbClr val="003366"/>
                </a:solidFill>
                <a:latin typeface="+mn-lt"/>
              </a:rPr>
              <a:t>ბარკოდირების</a:t>
            </a:r>
            <a:r>
              <a:rPr lang="ka-GE" altLang="en-US" sz="1600" b="1" dirty="0">
                <a:solidFill>
                  <a:srgbClr val="003366"/>
                </a:solidFill>
                <a:latin typeface="+mn-lt"/>
              </a:rPr>
              <a:t> აწყობა და მათი </a:t>
            </a:r>
            <a:r>
              <a:rPr lang="ka-GE" altLang="en-US" sz="1600" b="1" dirty="0" err="1">
                <a:solidFill>
                  <a:srgbClr val="C00000"/>
                </a:solidFill>
                <a:latin typeface="+mn-lt"/>
              </a:rPr>
              <a:t>ფილოგენეტიკური</a:t>
            </a:r>
            <a:r>
              <a:rPr lang="ka-GE" altLang="en-US" sz="1600" b="1" dirty="0">
                <a:solidFill>
                  <a:srgbClr val="C00000"/>
                </a:solidFill>
                <a:latin typeface="+mn-lt"/>
              </a:rPr>
              <a:t> </a:t>
            </a:r>
            <a:r>
              <a:rPr lang="ka-GE" altLang="en-US" sz="1600" b="1" dirty="0" smtClean="0">
                <a:solidFill>
                  <a:srgbClr val="C00000"/>
                </a:solidFill>
                <a:latin typeface="+mn-lt"/>
              </a:rPr>
              <a:t>ანალიზი</a:t>
            </a:r>
          </a:p>
          <a:p>
            <a:pPr marL="285750" indent="-285750"/>
            <a:endParaRPr lang="ka-GE" altLang="en-US" sz="1600" b="1" dirty="0">
              <a:solidFill>
                <a:srgbClr val="003366"/>
              </a:solidFill>
              <a:latin typeface="+mn-lt"/>
            </a:endParaRPr>
          </a:p>
          <a:p>
            <a:pPr marL="285750" indent="-285750"/>
            <a:r>
              <a:rPr lang="ka-GE" altLang="en-US" sz="1600" b="1" dirty="0" smtClean="0">
                <a:solidFill>
                  <a:srgbClr val="003366"/>
                </a:solidFill>
                <a:latin typeface="+mn-lt"/>
              </a:rPr>
              <a:t>განხორციელდა </a:t>
            </a:r>
            <a:r>
              <a:rPr lang="ka-GE" altLang="en-US" sz="1600" b="1" dirty="0" err="1">
                <a:solidFill>
                  <a:srgbClr val="003366"/>
                </a:solidFill>
                <a:latin typeface="+mn-lt"/>
              </a:rPr>
              <a:t>გსპ</a:t>
            </a:r>
            <a:r>
              <a:rPr lang="ka-GE" altLang="en-US" sz="1600" b="1" dirty="0">
                <a:solidFill>
                  <a:srgbClr val="003366"/>
                </a:solidFill>
                <a:latin typeface="+mn-lt"/>
              </a:rPr>
              <a:t> შტამების </a:t>
            </a:r>
            <a:r>
              <a:rPr lang="ka-GE" altLang="en-US" sz="1600" b="1" dirty="0">
                <a:solidFill>
                  <a:srgbClr val="C00000"/>
                </a:solidFill>
                <a:latin typeface="+mn-lt"/>
              </a:rPr>
              <a:t>სრული გენომის </a:t>
            </a:r>
            <a:r>
              <a:rPr lang="ka-GE" altLang="en-US" sz="1600" b="1" dirty="0" err="1">
                <a:solidFill>
                  <a:srgbClr val="C00000"/>
                </a:solidFill>
                <a:latin typeface="+mn-lt"/>
              </a:rPr>
              <a:t>სექვენირება</a:t>
            </a:r>
            <a:r>
              <a:rPr lang="ka-GE" altLang="en-US" sz="1600" b="1" dirty="0">
                <a:solidFill>
                  <a:srgbClr val="C00000"/>
                </a:solidFill>
                <a:latin typeface="+mn-lt"/>
              </a:rPr>
              <a:t> </a:t>
            </a:r>
            <a:r>
              <a:rPr lang="en-US" altLang="en-US" sz="1600" b="1" dirty="0" err="1">
                <a:solidFill>
                  <a:srgbClr val="003366"/>
                </a:solidFill>
                <a:latin typeface="+mn-lt"/>
              </a:rPr>
              <a:t>PacBio</a:t>
            </a:r>
            <a:r>
              <a:rPr lang="en-US" altLang="en-US" sz="1600" b="1" dirty="0">
                <a:solidFill>
                  <a:srgbClr val="003366"/>
                </a:solidFill>
                <a:latin typeface="+mn-lt"/>
              </a:rPr>
              <a:t> </a:t>
            </a:r>
            <a:r>
              <a:rPr lang="ka-GE" altLang="en-US" sz="1600" b="1" dirty="0">
                <a:solidFill>
                  <a:srgbClr val="003366"/>
                </a:solidFill>
                <a:latin typeface="+mn-lt"/>
              </a:rPr>
              <a:t>პლატფორმაზე (ლოს </a:t>
            </a:r>
            <a:r>
              <a:rPr lang="ka-GE" altLang="en-US" sz="1600" b="1" dirty="0" err="1">
                <a:solidFill>
                  <a:srgbClr val="003366"/>
                </a:solidFill>
                <a:latin typeface="+mn-lt"/>
              </a:rPr>
              <a:t>ალამოსის</a:t>
            </a:r>
            <a:r>
              <a:rPr lang="ka-GE" altLang="en-US" sz="1600" b="1" dirty="0">
                <a:solidFill>
                  <a:srgbClr val="003366"/>
                </a:solidFill>
                <a:latin typeface="+mn-lt"/>
              </a:rPr>
              <a:t> ლაბორატორიასთან ერთად</a:t>
            </a:r>
            <a:r>
              <a:rPr lang="ka-GE" altLang="en-US" sz="1600" b="1" dirty="0" smtClean="0">
                <a:solidFill>
                  <a:srgbClr val="003366"/>
                </a:solidFill>
                <a:latin typeface="+mn-lt"/>
              </a:rPr>
              <a:t>)</a:t>
            </a:r>
          </a:p>
          <a:p>
            <a:pPr marL="285750" indent="-285750"/>
            <a:endParaRPr lang="ka-GE" altLang="en-US" sz="1600" b="1" dirty="0">
              <a:solidFill>
                <a:srgbClr val="003366"/>
              </a:solidFill>
              <a:latin typeface="+mn-lt"/>
            </a:endParaRPr>
          </a:p>
          <a:p>
            <a:pPr marL="285750" indent="-285750"/>
            <a:r>
              <a:rPr lang="ka-GE" altLang="en-US" sz="1600" b="1" dirty="0" smtClean="0">
                <a:solidFill>
                  <a:srgbClr val="003366"/>
                </a:solidFill>
                <a:latin typeface="+mn-lt"/>
              </a:rPr>
              <a:t>პირველად </a:t>
            </a:r>
            <a:r>
              <a:rPr lang="ka-GE" altLang="en-US" sz="1600" b="1" dirty="0">
                <a:solidFill>
                  <a:srgbClr val="003366"/>
                </a:solidFill>
                <a:latin typeface="+mn-lt"/>
              </a:rPr>
              <a:t>საქართველოში რეგისტრირებული და დადასტურებულია </a:t>
            </a:r>
            <a:r>
              <a:rPr lang="ka-GE" altLang="en-US" sz="1600" b="1" dirty="0" err="1">
                <a:solidFill>
                  <a:srgbClr val="C00000"/>
                </a:solidFill>
                <a:latin typeface="+mn-lt"/>
              </a:rPr>
              <a:t>კოლისტინ</a:t>
            </a:r>
            <a:r>
              <a:rPr lang="ka-GE" altLang="en-US" sz="1600" b="1" dirty="0">
                <a:solidFill>
                  <a:srgbClr val="C00000"/>
                </a:solidFill>
                <a:latin typeface="+mn-lt"/>
              </a:rPr>
              <a:t>-რეზისტენტული გრამ-უარყოფითი ბაქტერიების</a:t>
            </a:r>
            <a:r>
              <a:rPr lang="ka-GE" altLang="en-US" sz="1600" b="1" dirty="0">
                <a:solidFill>
                  <a:srgbClr val="003366"/>
                </a:solidFill>
                <a:latin typeface="+mn-lt"/>
              </a:rPr>
              <a:t> არსებობა </a:t>
            </a:r>
            <a:r>
              <a:rPr lang="ka-GE" altLang="en-US" sz="1600" b="1" dirty="0" err="1">
                <a:solidFill>
                  <a:srgbClr val="003366"/>
                </a:solidFill>
                <a:latin typeface="+mn-lt"/>
              </a:rPr>
              <a:t>ნოზოკომიურ</a:t>
            </a:r>
            <a:r>
              <a:rPr lang="ka-GE" altLang="en-US" sz="1600" b="1" dirty="0">
                <a:solidFill>
                  <a:srgbClr val="003366"/>
                </a:solidFill>
                <a:latin typeface="+mn-lt"/>
              </a:rPr>
              <a:t> </a:t>
            </a:r>
            <a:r>
              <a:rPr lang="ka-GE" altLang="en-US" sz="1600" b="1" dirty="0" smtClean="0">
                <a:solidFill>
                  <a:srgbClr val="003366"/>
                </a:solidFill>
                <a:latin typeface="+mn-lt"/>
              </a:rPr>
              <a:t>ინფექციებში</a:t>
            </a:r>
          </a:p>
          <a:p>
            <a:pPr marL="285750" indent="-285750"/>
            <a:endParaRPr lang="ka-GE" altLang="en-US" sz="1600" b="1" dirty="0">
              <a:solidFill>
                <a:srgbClr val="003366"/>
              </a:solidFill>
              <a:latin typeface="+mn-lt"/>
            </a:endParaRPr>
          </a:p>
          <a:p>
            <a:pPr marL="285750" indent="-285750"/>
            <a:r>
              <a:rPr lang="ka-GE" altLang="en-US" sz="1600" b="1" dirty="0" smtClean="0">
                <a:solidFill>
                  <a:srgbClr val="003366"/>
                </a:solidFill>
                <a:latin typeface="+mn-lt"/>
              </a:rPr>
              <a:t>დაინერგა </a:t>
            </a:r>
            <a:r>
              <a:rPr lang="ka-GE" altLang="en-US" sz="1600" b="1" dirty="0">
                <a:solidFill>
                  <a:srgbClr val="003366"/>
                </a:solidFill>
                <a:latin typeface="+mn-lt"/>
              </a:rPr>
              <a:t>ამრ მექანიზმის </a:t>
            </a:r>
            <a:r>
              <a:rPr lang="ka-GE" altLang="en-US" sz="1600" b="1" dirty="0" err="1">
                <a:solidFill>
                  <a:srgbClr val="C00000"/>
                </a:solidFill>
                <a:latin typeface="+mn-lt"/>
              </a:rPr>
              <a:t>ფენოტიპური</a:t>
            </a:r>
            <a:r>
              <a:rPr lang="ka-GE" altLang="en-US" sz="1600" b="1" dirty="0">
                <a:solidFill>
                  <a:srgbClr val="C00000"/>
                </a:solidFill>
                <a:latin typeface="+mn-lt"/>
              </a:rPr>
              <a:t> და გენეტიკური კონფირმაციის </a:t>
            </a:r>
            <a:r>
              <a:rPr lang="ka-GE" altLang="en-US" sz="1600" b="1" dirty="0">
                <a:solidFill>
                  <a:srgbClr val="003366"/>
                </a:solidFill>
                <a:latin typeface="+mn-lt"/>
              </a:rPr>
              <a:t>ახალი </a:t>
            </a:r>
            <a:r>
              <a:rPr lang="ka-GE" altLang="en-US" sz="1600" b="1" dirty="0" smtClean="0">
                <a:solidFill>
                  <a:srgbClr val="003366"/>
                </a:solidFill>
                <a:latin typeface="+mn-lt"/>
              </a:rPr>
              <a:t>მეთოდები</a:t>
            </a:r>
          </a:p>
          <a:p>
            <a:pPr marL="285750" indent="-285750"/>
            <a:endParaRPr lang="ka-GE" altLang="en-US" sz="1600" b="1" dirty="0">
              <a:solidFill>
                <a:srgbClr val="003366"/>
              </a:solidFill>
              <a:latin typeface="+mn-lt"/>
            </a:endParaRPr>
          </a:p>
          <a:p>
            <a:pPr marL="285750" indent="-285750"/>
            <a:r>
              <a:rPr lang="ka-GE" altLang="en-US" sz="1600" b="1" dirty="0" smtClean="0">
                <a:solidFill>
                  <a:srgbClr val="003366"/>
                </a:solidFill>
                <a:latin typeface="+mn-lt"/>
              </a:rPr>
              <a:t>შეიქმნა </a:t>
            </a:r>
            <a:r>
              <a:rPr lang="ka-GE" altLang="en-US" sz="1600" b="1" dirty="0">
                <a:solidFill>
                  <a:srgbClr val="003366"/>
                </a:solidFill>
                <a:latin typeface="+mn-lt"/>
              </a:rPr>
              <a:t>და გაფართოვდა ეროვნული მიკრობიოლოგიური გარე ხარისხის კონტროლის პროგრამა - </a:t>
            </a:r>
            <a:r>
              <a:rPr lang="en-US" altLang="en-US" sz="1600" b="1" dirty="0">
                <a:solidFill>
                  <a:srgbClr val="C00000"/>
                </a:solidFill>
                <a:latin typeface="+mn-lt"/>
              </a:rPr>
              <a:t>QEOMICQUA,</a:t>
            </a:r>
            <a:r>
              <a:rPr lang="en-US" altLang="en-US" sz="1600" b="1" dirty="0">
                <a:solidFill>
                  <a:srgbClr val="003366"/>
                </a:solidFill>
                <a:latin typeface="+mn-lt"/>
              </a:rPr>
              <a:t> </a:t>
            </a:r>
            <a:r>
              <a:rPr lang="ka-GE" altLang="en-US" sz="1600" b="1" dirty="0" smtClean="0">
                <a:solidFill>
                  <a:srgbClr val="003366"/>
                </a:solidFill>
                <a:latin typeface="+mn-lt"/>
              </a:rPr>
              <a:t>სადაც </a:t>
            </a:r>
            <a:r>
              <a:rPr lang="ka-GE" altLang="en-US" sz="1600" b="1" dirty="0">
                <a:solidFill>
                  <a:srgbClr val="003366"/>
                </a:solidFill>
                <a:latin typeface="+mn-lt"/>
              </a:rPr>
              <a:t>ლუგარის ცენტრი წარმოდგენილია </a:t>
            </a:r>
            <a:r>
              <a:rPr lang="ka-GE" altLang="en-US" sz="1600" b="1" dirty="0" err="1" smtClean="0">
                <a:solidFill>
                  <a:srgbClr val="003366"/>
                </a:solidFill>
                <a:latin typeface="+mn-lt"/>
              </a:rPr>
              <a:t>პროვაიდერად</a:t>
            </a:r>
            <a:endParaRPr lang="ka-GE" altLang="en-US" sz="1600" b="1" dirty="0" smtClean="0">
              <a:solidFill>
                <a:srgbClr val="003366"/>
              </a:solidFill>
              <a:latin typeface="+mn-lt"/>
            </a:endParaRPr>
          </a:p>
          <a:p>
            <a:pPr marL="285750" indent="-285750"/>
            <a:endParaRPr lang="ka-GE" altLang="en-US" sz="1600" b="1" dirty="0">
              <a:solidFill>
                <a:srgbClr val="003366"/>
              </a:solidFill>
              <a:latin typeface="+mn-lt"/>
            </a:endParaRPr>
          </a:p>
          <a:p>
            <a:pPr marL="285750" indent="-285750"/>
            <a:r>
              <a:rPr lang="ka-GE" altLang="en-US" sz="1600" b="1" dirty="0" smtClean="0">
                <a:solidFill>
                  <a:srgbClr val="003366"/>
                </a:solidFill>
                <a:latin typeface="+mn-lt"/>
              </a:rPr>
              <a:t>პირველად მოხდა ღამურებიდან </a:t>
            </a:r>
            <a:r>
              <a:rPr lang="en-US" altLang="en-US" sz="1600" b="1" dirty="0" smtClean="0">
                <a:solidFill>
                  <a:srgbClr val="C00000"/>
                </a:solidFill>
                <a:latin typeface="+mn-lt"/>
              </a:rPr>
              <a:t>Y. </a:t>
            </a:r>
            <a:r>
              <a:rPr lang="en-US" altLang="en-US" sz="1600" b="1" dirty="0" err="1" smtClean="0">
                <a:solidFill>
                  <a:srgbClr val="C00000"/>
                </a:solidFill>
                <a:latin typeface="+mn-lt"/>
              </a:rPr>
              <a:t>emterocolitica</a:t>
            </a:r>
            <a:r>
              <a:rPr lang="en-US" altLang="en-US" sz="1600" b="1" dirty="0" smtClean="0">
                <a:solidFill>
                  <a:srgbClr val="C00000"/>
                </a:solidFill>
                <a:latin typeface="+mn-lt"/>
              </a:rPr>
              <a:t>-like </a:t>
            </a:r>
            <a:r>
              <a:rPr lang="ka-GE" altLang="en-US" sz="1600" b="1" dirty="0" smtClean="0">
                <a:solidFill>
                  <a:srgbClr val="C00000"/>
                </a:solidFill>
                <a:latin typeface="+mn-lt"/>
              </a:rPr>
              <a:t>ბაქტერიის გამოყოფა </a:t>
            </a:r>
            <a:r>
              <a:rPr lang="ka-GE" altLang="en-US" sz="1600" b="1" dirty="0" smtClean="0">
                <a:solidFill>
                  <a:srgbClr val="003366"/>
                </a:solidFill>
                <a:latin typeface="+mn-lt"/>
              </a:rPr>
              <a:t>და მათი </a:t>
            </a:r>
            <a:r>
              <a:rPr lang="ka-GE" altLang="en-US" sz="1600" b="1" dirty="0" err="1" smtClean="0">
                <a:solidFill>
                  <a:srgbClr val="003366"/>
                </a:solidFill>
                <a:latin typeface="+mn-lt"/>
              </a:rPr>
              <a:t>ფენოტიპური</a:t>
            </a:r>
            <a:r>
              <a:rPr lang="ka-GE" altLang="en-US" sz="1600" b="1" dirty="0" smtClean="0">
                <a:solidFill>
                  <a:srgbClr val="003366"/>
                </a:solidFill>
                <a:latin typeface="+mn-lt"/>
              </a:rPr>
              <a:t> და გენეტიკური შესწავლა, სრული გენომის </a:t>
            </a:r>
            <a:r>
              <a:rPr lang="ka-GE" altLang="en-US" sz="1600" b="1" dirty="0" err="1" smtClean="0">
                <a:solidFill>
                  <a:srgbClr val="003366"/>
                </a:solidFill>
                <a:latin typeface="+mn-lt"/>
              </a:rPr>
              <a:t>სექვენირება</a:t>
            </a:r>
            <a:r>
              <a:rPr lang="ka-GE" altLang="en-US" sz="1600" b="1" dirty="0" smtClean="0">
                <a:solidFill>
                  <a:srgbClr val="003366"/>
                </a:solidFill>
                <a:latin typeface="+mn-lt"/>
              </a:rPr>
              <a:t> და პრაიმერ-დიზაინზე მუშაობა ტეხასის უნივერსიტეტთან ერთად</a:t>
            </a:r>
          </a:p>
          <a:p>
            <a:pPr marL="285750" indent="-285750"/>
            <a:endParaRPr lang="ka-GE" altLang="en-US" sz="1600" b="1" dirty="0">
              <a:solidFill>
                <a:srgbClr val="003366"/>
              </a:solidFill>
              <a:latin typeface="+mn-lt"/>
            </a:endParaRPr>
          </a:p>
          <a:p>
            <a:pPr marL="285750" indent="-285750"/>
            <a:r>
              <a:rPr lang="ka-GE" altLang="en-US" sz="1600" b="1" dirty="0">
                <a:solidFill>
                  <a:srgbClr val="003366"/>
                </a:solidFill>
              </a:rPr>
              <a:t>შეძენილ იქნა ახალი თაობის </a:t>
            </a:r>
            <a:r>
              <a:rPr lang="ka-GE" altLang="en-US" sz="1600" b="1" dirty="0" err="1">
                <a:solidFill>
                  <a:srgbClr val="003366"/>
                </a:solidFill>
              </a:rPr>
              <a:t>სექვენირების</a:t>
            </a:r>
            <a:r>
              <a:rPr lang="ka-GE" altLang="en-US" sz="1600" b="1" dirty="0">
                <a:solidFill>
                  <a:srgbClr val="003366"/>
                </a:solidFill>
              </a:rPr>
              <a:t> კლინიკური კვლევებისათვის </a:t>
            </a:r>
            <a:r>
              <a:rPr lang="en-US" altLang="en-US" sz="1600" b="1" dirty="0">
                <a:solidFill>
                  <a:srgbClr val="003366"/>
                </a:solidFill>
              </a:rPr>
              <a:t>FDA </a:t>
            </a:r>
            <a:r>
              <a:rPr lang="ka-GE" altLang="en-US" sz="1600" b="1" dirty="0">
                <a:solidFill>
                  <a:srgbClr val="C00000"/>
                </a:solidFill>
              </a:rPr>
              <a:t>სერტიფიცირებული პლატფორმა </a:t>
            </a:r>
            <a:r>
              <a:rPr lang="en-US" altLang="en-US" sz="1600" b="1" dirty="0" err="1">
                <a:solidFill>
                  <a:srgbClr val="C00000"/>
                </a:solidFill>
              </a:rPr>
              <a:t>MISeq</a:t>
            </a:r>
            <a:r>
              <a:rPr lang="en-US" altLang="en-US" sz="1600" b="1" dirty="0">
                <a:solidFill>
                  <a:srgbClr val="C00000"/>
                </a:solidFill>
              </a:rPr>
              <a:t> </a:t>
            </a:r>
            <a:r>
              <a:rPr lang="en-US" altLang="en-US" sz="1600" b="1" dirty="0" err="1">
                <a:solidFill>
                  <a:srgbClr val="C00000"/>
                </a:solidFill>
              </a:rPr>
              <a:t>Dx</a:t>
            </a:r>
            <a:r>
              <a:rPr lang="en-US" altLang="en-US" sz="1600" b="1" dirty="0">
                <a:solidFill>
                  <a:srgbClr val="003366"/>
                </a:solidFill>
              </a:rPr>
              <a:t>; </a:t>
            </a:r>
            <a:r>
              <a:rPr lang="ka-GE" altLang="en-US" sz="1600" b="1" dirty="0">
                <a:solidFill>
                  <a:srgbClr val="003366"/>
                </a:solidFill>
              </a:rPr>
              <a:t>განხორციელდა ახალი მძლავრი სერვერების შესყიდვა</a:t>
            </a:r>
          </a:p>
          <a:p>
            <a:pPr marL="285750" indent="-285750"/>
            <a:endParaRPr lang="ka-GE" altLang="en-US" sz="1600" b="1" dirty="0" smtClean="0">
              <a:solidFill>
                <a:srgbClr val="003366"/>
              </a:solidFill>
              <a:latin typeface="+mn-lt"/>
            </a:endParaRPr>
          </a:p>
          <a:p>
            <a:pPr marL="285750" indent="-285750"/>
            <a:endParaRPr lang="ka-GE" altLang="en-US" sz="1600" b="1" dirty="0">
              <a:solidFill>
                <a:srgbClr val="003366"/>
              </a:solidFill>
              <a:latin typeface="+mn-lt"/>
            </a:endParaRPr>
          </a:p>
          <a:p>
            <a:pPr marL="285750" indent="-285750"/>
            <a:endParaRPr lang="ka-GE" altLang="en-US" sz="1600" b="1" dirty="0">
              <a:solidFill>
                <a:srgbClr val="003366"/>
              </a:solidFill>
              <a:latin typeface="+mn-lt"/>
            </a:endParaRPr>
          </a:p>
        </p:txBody>
      </p:sp>
      <p:sp>
        <p:nvSpPr>
          <p:cNvPr id="8"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9"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1"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2" name="Picture 11"/>
          <p:cNvPicPr>
            <a:picLocks noChangeAspect="1"/>
          </p:cNvPicPr>
          <p:nvPr/>
        </p:nvPicPr>
        <p:blipFill>
          <a:blip r:embed="rId3"/>
          <a:stretch>
            <a:fillRect/>
          </a:stretch>
        </p:blipFill>
        <p:spPr>
          <a:xfrm>
            <a:off x="55013" y="6218816"/>
            <a:ext cx="772571" cy="594560"/>
          </a:xfrm>
          <a:prstGeom prst="rect">
            <a:avLst/>
          </a:prstGeom>
        </p:spPr>
      </p:pic>
      <p:sp>
        <p:nvSpPr>
          <p:cNvPr id="13"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6"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23057598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71" name="Rectangle 8"/>
          <p:cNvSpPr>
            <a:spLocks noChangeArrowheads="1"/>
          </p:cNvSpPr>
          <p:nvPr/>
        </p:nvSpPr>
        <p:spPr bwMode="auto">
          <a:xfrm>
            <a:off x="611188" y="2847975"/>
            <a:ext cx="7991475" cy="646113"/>
          </a:xfrm>
          <a:prstGeom prst="rect">
            <a:avLst/>
          </a:prstGeom>
          <a:noFill/>
          <a:ln w="9525">
            <a:noFill/>
            <a:miter lim="800000"/>
            <a:headEnd/>
            <a:tailEnd/>
          </a:ln>
        </p:spPr>
        <p:txBody>
          <a:bodyPr anchor="ctr">
            <a:spAutoFit/>
          </a:bodyPr>
          <a:lstStyle/>
          <a:p>
            <a:pPr eaLnBrk="1" hangingPunct="1">
              <a:defRPr/>
            </a:pPr>
            <a:endParaRPr lang="ka-GE" sz="1600" b="1" dirty="0">
              <a:solidFill>
                <a:srgbClr val="FF0000"/>
              </a:solidFill>
              <a:latin typeface="+mn-lt"/>
              <a:ea typeface="+mn-ea"/>
            </a:endParaRPr>
          </a:p>
          <a:p>
            <a:pPr eaLnBrk="1" hangingPunct="1">
              <a:defRPr/>
            </a:pPr>
            <a:endParaRPr lang="ka-GE" sz="1000" b="1" dirty="0">
              <a:solidFill>
                <a:srgbClr val="003366"/>
              </a:solidFill>
              <a:ea typeface="+mn-ea"/>
            </a:endParaRPr>
          </a:p>
          <a:p>
            <a:pPr eaLnBrk="1" hangingPunct="1">
              <a:defRPr/>
            </a:pPr>
            <a:endParaRPr lang="ka-GE" sz="1000" b="1" dirty="0">
              <a:solidFill>
                <a:srgbClr val="003366"/>
              </a:solidFill>
              <a:ea typeface="+mn-ea"/>
            </a:endParaRPr>
          </a:p>
        </p:txBody>
      </p:sp>
      <p:sp>
        <p:nvSpPr>
          <p:cNvPr id="8" name="Rectangle 1"/>
          <p:cNvSpPr>
            <a:spLocks noChangeArrowheads="1"/>
          </p:cNvSpPr>
          <p:nvPr/>
        </p:nvSpPr>
        <p:spPr bwMode="auto">
          <a:xfrm>
            <a:off x="388584" y="362550"/>
            <a:ext cx="8863366" cy="6346353"/>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285750" indent="-285750"/>
            <a:r>
              <a:rPr lang="ka-GE" altLang="en-US" sz="1600" b="1" dirty="0" smtClean="0">
                <a:solidFill>
                  <a:srgbClr val="003366"/>
                </a:solidFill>
                <a:latin typeface="+mn-lt"/>
              </a:rPr>
              <a:t>განხორციელდა </a:t>
            </a:r>
            <a:r>
              <a:rPr lang="en-US" altLang="en-US" sz="1600" b="1" dirty="0" err="1">
                <a:solidFill>
                  <a:srgbClr val="003366"/>
                </a:solidFill>
                <a:latin typeface="+mn-lt"/>
              </a:rPr>
              <a:t>Xpert</a:t>
            </a:r>
            <a:r>
              <a:rPr lang="en-US" altLang="en-US" sz="1600" b="1" dirty="0">
                <a:solidFill>
                  <a:srgbClr val="003366"/>
                </a:solidFill>
                <a:latin typeface="+mn-lt"/>
              </a:rPr>
              <a:t>® ® </a:t>
            </a:r>
            <a:r>
              <a:rPr lang="en-US" altLang="en-US" sz="1600" b="1" dirty="0" err="1">
                <a:solidFill>
                  <a:srgbClr val="003366"/>
                </a:solidFill>
                <a:latin typeface="+mn-lt"/>
              </a:rPr>
              <a:t>Fingerstick</a:t>
            </a:r>
            <a:r>
              <a:rPr lang="en-US" altLang="en-US" sz="1600" b="1" dirty="0">
                <a:solidFill>
                  <a:srgbClr val="003366"/>
                </a:solidFill>
                <a:latin typeface="+mn-lt"/>
              </a:rPr>
              <a:t> HCV Viral Load (VL) Assay </a:t>
            </a:r>
            <a:r>
              <a:rPr lang="ka-GE" altLang="en-US" sz="1600" b="1" dirty="0">
                <a:solidFill>
                  <a:srgbClr val="003366"/>
                </a:solidFill>
                <a:latin typeface="+mn-lt"/>
              </a:rPr>
              <a:t>მეთოდის </a:t>
            </a:r>
            <a:r>
              <a:rPr lang="ka-GE" altLang="en-US" sz="1600" b="1" dirty="0">
                <a:solidFill>
                  <a:srgbClr val="C00000"/>
                </a:solidFill>
                <a:latin typeface="+mn-lt"/>
              </a:rPr>
              <a:t>დიაგნოსტიკური შესაძლებლობების შეფასება </a:t>
            </a:r>
            <a:r>
              <a:rPr lang="ka-GE" altLang="en-US" sz="1600" b="1" dirty="0">
                <a:solidFill>
                  <a:srgbClr val="003366"/>
                </a:solidFill>
                <a:latin typeface="+mn-lt"/>
              </a:rPr>
              <a:t>- დადგინდა ტესტის მგრძნობელობა, </a:t>
            </a:r>
            <a:r>
              <a:rPr lang="ka-GE" altLang="en-US" sz="1600" b="1" dirty="0" err="1">
                <a:solidFill>
                  <a:srgbClr val="003366"/>
                </a:solidFill>
                <a:latin typeface="+mn-lt"/>
              </a:rPr>
              <a:t>სპეციფიურობა</a:t>
            </a:r>
            <a:r>
              <a:rPr lang="ka-GE" altLang="en-US" sz="1600" b="1" dirty="0">
                <a:solidFill>
                  <a:srgbClr val="003366"/>
                </a:solidFill>
                <a:latin typeface="+mn-lt"/>
              </a:rPr>
              <a:t>, უარყოფითი საპროგნოზო მნიშვნელობა, დადებითი საპროგნოზო მნიშვნელობა და საერთო </a:t>
            </a:r>
            <a:r>
              <a:rPr lang="ka-GE" altLang="en-US" sz="1600" b="1" dirty="0" err="1">
                <a:solidFill>
                  <a:srgbClr val="003366"/>
                </a:solidFill>
                <a:latin typeface="+mn-lt"/>
              </a:rPr>
              <a:t>სარწმუნოობა</a:t>
            </a:r>
            <a:r>
              <a:rPr lang="ka-GE" altLang="en-US" sz="1600" b="1" dirty="0">
                <a:solidFill>
                  <a:srgbClr val="003366"/>
                </a:solidFill>
                <a:latin typeface="+mn-lt"/>
              </a:rPr>
              <a:t> კაპილარულ და ვენურ სისხლში. მიღებული შედეგები წარედგინა </a:t>
            </a:r>
            <a:r>
              <a:rPr lang="ka-GE" altLang="en-US" sz="1600" b="1" dirty="0" err="1" smtClean="0">
                <a:solidFill>
                  <a:srgbClr val="003366"/>
                </a:solidFill>
                <a:latin typeface="+mn-lt"/>
              </a:rPr>
              <a:t>ჯანმოს</a:t>
            </a:r>
            <a:endParaRPr lang="ka-GE" altLang="en-US" sz="1600" b="1" dirty="0">
              <a:solidFill>
                <a:srgbClr val="003366"/>
              </a:solidFill>
              <a:latin typeface="+mn-lt"/>
            </a:endParaRPr>
          </a:p>
          <a:p>
            <a:pPr marL="285750" indent="-285750"/>
            <a:endParaRPr lang="ka-GE" altLang="en-US" sz="1600" b="1" dirty="0">
              <a:solidFill>
                <a:srgbClr val="003366"/>
              </a:solidFill>
              <a:latin typeface="+mn-lt"/>
            </a:endParaRPr>
          </a:p>
          <a:p>
            <a:pPr marL="285750" indent="-285750"/>
            <a:r>
              <a:rPr lang="ka-GE" altLang="en-US" sz="1600" b="1" dirty="0" smtClean="0">
                <a:solidFill>
                  <a:srgbClr val="003366"/>
                </a:solidFill>
                <a:latin typeface="+mn-lt"/>
              </a:rPr>
              <a:t>განხორციელდა </a:t>
            </a:r>
            <a:r>
              <a:rPr lang="ka-GE" altLang="en-US" sz="1600" b="1" dirty="0">
                <a:solidFill>
                  <a:srgbClr val="003366"/>
                </a:solidFill>
                <a:latin typeface="+mn-lt"/>
              </a:rPr>
              <a:t>საქართველოში </a:t>
            </a:r>
            <a:r>
              <a:rPr lang="en-US" altLang="en-US" sz="1600" b="1" dirty="0">
                <a:solidFill>
                  <a:srgbClr val="003366"/>
                </a:solidFill>
                <a:latin typeface="+mn-lt"/>
              </a:rPr>
              <a:t>C </a:t>
            </a:r>
            <a:r>
              <a:rPr lang="ka-GE" altLang="en-US" sz="1600" b="1" dirty="0">
                <a:solidFill>
                  <a:srgbClr val="003366"/>
                </a:solidFill>
                <a:latin typeface="+mn-lt"/>
              </a:rPr>
              <a:t>ჰეპატიტის </a:t>
            </a:r>
            <a:r>
              <a:rPr lang="ka-GE" altLang="en-US" sz="1600" b="1" dirty="0" err="1">
                <a:solidFill>
                  <a:srgbClr val="003366"/>
                </a:solidFill>
                <a:latin typeface="+mn-lt"/>
              </a:rPr>
              <a:t>ელიმინაციის</a:t>
            </a:r>
            <a:r>
              <a:rPr lang="ka-GE" altLang="en-US" sz="1600" b="1" dirty="0">
                <a:solidFill>
                  <a:srgbClr val="003366"/>
                </a:solidFill>
                <a:latin typeface="+mn-lt"/>
              </a:rPr>
              <a:t> პროგრამის ფარგლებში შეგროვებული ნიმუშების არქივის </a:t>
            </a:r>
            <a:r>
              <a:rPr lang="ka-GE" altLang="en-US" sz="1600" b="1" dirty="0">
                <a:solidFill>
                  <a:srgbClr val="C00000"/>
                </a:solidFill>
                <a:latin typeface="+mn-lt"/>
              </a:rPr>
              <a:t>- </a:t>
            </a:r>
            <a:r>
              <a:rPr lang="ka-GE" altLang="en-US" sz="1600" b="1" dirty="0" err="1">
                <a:solidFill>
                  <a:srgbClr val="C00000"/>
                </a:solidFill>
                <a:latin typeface="+mn-lt"/>
              </a:rPr>
              <a:t>ბიობანკის</a:t>
            </a:r>
            <a:r>
              <a:rPr lang="ka-GE" altLang="en-US" sz="1600" b="1" dirty="0">
                <a:solidFill>
                  <a:srgbClr val="C00000"/>
                </a:solidFill>
                <a:latin typeface="+mn-lt"/>
              </a:rPr>
              <a:t> შექმნა</a:t>
            </a:r>
            <a:r>
              <a:rPr lang="ka-GE" altLang="en-US" sz="1600" b="1" dirty="0">
                <a:solidFill>
                  <a:srgbClr val="003366"/>
                </a:solidFill>
                <a:latin typeface="+mn-lt"/>
              </a:rPr>
              <a:t>;  განხორციელდა 10 სხვადასხვა მწარმოებლის </a:t>
            </a:r>
            <a:r>
              <a:rPr lang="en-US" altLang="en-US" sz="1600" b="1" dirty="0">
                <a:solidFill>
                  <a:srgbClr val="003366"/>
                </a:solidFill>
                <a:latin typeface="+mn-lt"/>
              </a:rPr>
              <a:t>C </a:t>
            </a:r>
            <a:r>
              <a:rPr lang="ka-GE" altLang="en-US" sz="1600" b="1" dirty="0">
                <a:solidFill>
                  <a:srgbClr val="003366"/>
                </a:solidFill>
                <a:latin typeface="+mn-lt"/>
              </a:rPr>
              <a:t>ჰეპატიტის სადიაგნოსტიკო სწრაფი ტესტების </a:t>
            </a:r>
            <a:r>
              <a:rPr lang="ka-GE" altLang="en-US" sz="1600" b="1" dirty="0" err="1">
                <a:solidFill>
                  <a:srgbClr val="003366"/>
                </a:solidFill>
                <a:latin typeface="+mn-lt"/>
              </a:rPr>
              <a:t>ვალიდაცია</a:t>
            </a:r>
            <a:r>
              <a:rPr lang="ka-GE" altLang="en-US" sz="1600" b="1" dirty="0">
                <a:solidFill>
                  <a:srgbClr val="003366"/>
                </a:solidFill>
                <a:latin typeface="+mn-lt"/>
              </a:rPr>
              <a:t>, სადაც გამოყენებულ იქნა ლუგარის ცენტრის </a:t>
            </a:r>
            <a:r>
              <a:rPr lang="ka-GE" altLang="en-US" sz="1600" b="1" dirty="0" err="1">
                <a:solidFill>
                  <a:srgbClr val="003366"/>
                </a:solidFill>
                <a:latin typeface="+mn-lt"/>
              </a:rPr>
              <a:t>ბიობანკში</a:t>
            </a:r>
            <a:r>
              <a:rPr lang="ka-GE" altLang="en-US" sz="1600" b="1" dirty="0">
                <a:solidFill>
                  <a:srgbClr val="003366"/>
                </a:solidFill>
                <a:latin typeface="+mn-lt"/>
              </a:rPr>
              <a:t> არსებული </a:t>
            </a:r>
            <a:r>
              <a:rPr lang="ka-GE" altLang="en-US" sz="1600" b="1" dirty="0" smtClean="0">
                <a:solidFill>
                  <a:srgbClr val="003366"/>
                </a:solidFill>
                <a:latin typeface="+mn-lt"/>
              </a:rPr>
              <a:t>ნიმუშები</a:t>
            </a:r>
            <a:endParaRPr lang="ka-GE" altLang="en-US" sz="1600" b="1" dirty="0">
              <a:solidFill>
                <a:srgbClr val="003366"/>
              </a:solidFill>
              <a:latin typeface="+mn-lt"/>
            </a:endParaRPr>
          </a:p>
          <a:p>
            <a:pPr marL="285750" indent="-285750"/>
            <a:endParaRPr lang="ka-GE" altLang="en-US" sz="1600" b="1" dirty="0">
              <a:solidFill>
                <a:srgbClr val="003366"/>
              </a:solidFill>
              <a:latin typeface="+mn-lt"/>
            </a:endParaRPr>
          </a:p>
          <a:p>
            <a:pPr marL="285750" indent="-285750"/>
            <a:r>
              <a:rPr lang="ka-GE" altLang="en-US" sz="1600" b="1" dirty="0" smtClean="0">
                <a:solidFill>
                  <a:srgbClr val="003366"/>
                </a:solidFill>
                <a:latin typeface="+mn-lt"/>
              </a:rPr>
              <a:t>მომზადდა </a:t>
            </a:r>
            <a:r>
              <a:rPr lang="ka-GE" altLang="en-US" sz="1600" b="1" dirty="0" err="1">
                <a:solidFill>
                  <a:srgbClr val="003366"/>
                </a:solidFill>
                <a:latin typeface="+mn-lt"/>
              </a:rPr>
              <a:t>არაგადამდები</a:t>
            </a:r>
            <a:r>
              <a:rPr lang="ka-GE" altLang="en-US" sz="1600" b="1" dirty="0">
                <a:solidFill>
                  <a:srgbClr val="003366"/>
                </a:solidFill>
                <a:latin typeface="+mn-lt"/>
              </a:rPr>
              <a:t> დაავადებების რისკის ფაქტორების კვლევის (</a:t>
            </a:r>
            <a:r>
              <a:rPr lang="en-US" altLang="en-US" sz="1600" b="1" dirty="0">
                <a:solidFill>
                  <a:srgbClr val="003366"/>
                </a:solidFill>
                <a:latin typeface="+mn-lt"/>
              </a:rPr>
              <a:t>STEPS) </a:t>
            </a:r>
            <a:r>
              <a:rPr lang="ka-GE" altLang="en-US" sz="1600" b="1" dirty="0">
                <a:solidFill>
                  <a:srgbClr val="C00000"/>
                </a:solidFill>
                <a:latin typeface="+mn-lt"/>
              </a:rPr>
              <a:t>ანალიზის საბოლოო </a:t>
            </a:r>
            <a:r>
              <a:rPr lang="ka-GE" altLang="en-US" sz="1600" b="1" dirty="0" smtClean="0">
                <a:solidFill>
                  <a:srgbClr val="C00000"/>
                </a:solidFill>
                <a:latin typeface="+mn-lt"/>
              </a:rPr>
              <a:t>დოკუმენტი</a:t>
            </a:r>
          </a:p>
          <a:p>
            <a:pPr marL="285750" indent="-285750"/>
            <a:endParaRPr lang="ka-GE" altLang="en-US" sz="1600" b="1" dirty="0">
              <a:solidFill>
                <a:srgbClr val="003366"/>
              </a:solidFill>
              <a:latin typeface="+mn-lt"/>
            </a:endParaRPr>
          </a:p>
          <a:p>
            <a:pPr marL="285750" indent="-285750"/>
            <a:r>
              <a:rPr lang="ka-GE" altLang="en-US" sz="1600" b="1" dirty="0" smtClean="0">
                <a:solidFill>
                  <a:srgbClr val="003366"/>
                </a:solidFill>
                <a:latin typeface="+mn-lt"/>
              </a:rPr>
              <a:t>სხვადასხვა </a:t>
            </a:r>
            <a:r>
              <a:rPr lang="ka-GE" altLang="en-US" sz="1600" b="1" dirty="0">
                <a:solidFill>
                  <a:srgbClr val="003366"/>
                </a:solidFill>
                <a:latin typeface="+mn-lt"/>
              </a:rPr>
              <a:t>სამეცნიერო ჟურნალში </a:t>
            </a:r>
            <a:r>
              <a:rPr lang="ka-GE" altLang="en-US" sz="1600" b="1" dirty="0" err="1">
                <a:solidFill>
                  <a:srgbClr val="003366"/>
                </a:solidFill>
                <a:latin typeface="+mn-lt"/>
              </a:rPr>
              <a:t>გამოქყვეყნდა</a:t>
            </a:r>
            <a:r>
              <a:rPr lang="ka-GE" altLang="en-US" sz="1600" b="1" dirty="0">
                <a:solidFill>
                  <a:srgbClr val="003366"/>
                </a:solidFill>
                <a:latin typeface="+mn-lt"/>
              </a:rPr>
              <a:t>  </a:t>
            </a:r>
            <a:r>
              <a:rPr lang="ka-GE" altLang="en-US" sz="1600" b="1" dirty="0">
                <a:solidFill>
                  <a:srgbClr val="C00000"/>
                </a:solidFill>
                <a:latin typeface="+mn-lt"/>
              </a:rPr>
              <a:t>18 სამეცნიერო </a:t>
            </a:r>
            <a:r>
              <a:rPr lang="ka-GE" altLang="en-US" sz="1600" b="1" dirty="0" smtClean="0">
                <a:solidFill>
                  <a:srgbClr val="C00000"/>
                </a:solidFill>
                <a:latin typeface="+mn-lt"/>
              </a:rPr>
              <a:t>სტატია</a:t>
            </a:r>
          </a:p>
          <a:p>
            <a:pPr>
              <a:buNone/>
            </a:pPr>
            <a:r>
              <a:rPr lang="ka-GE" altLang="en-US" sz="1600" b="1" dirty="0" smtClean="0">
                <a:solidFill>
                  <a:srgbClr val="003366"/>
                </a:solidFill>
                <a:latin typeface="+mn-lt"/>
              </a:rPr>
              <a:t>   </a:t>
            </a:r>
            <a:endParaRPr lang="ka-GE" altLang="en-US" sz="1600" b="1" dirty="0">
              <a:solidFill>
                <a:srgbClr val="003366"/>
              </a:solidFill>
              <a:latin typeface="+mn-lt"/>
            </a:endParaRPr>
          </a:p>
          <a:p>
            <a:pPr marL="285750" indent="-285750"/>
            <a:r>
              <a:rPr lang="ka-GE" altLang="en-US" sz="1600" b="1" dirty="0" smtClean="0">
                <a:solidFill>
                  <a:srgbClr val="003366"/>
                </a:solidFill>
                <a:latin typeface="+mn-lt"/>
              </a:rPr>
              <a:t>,,</a:t>
            </a:r>
            <a:r>
              <a:rPr lang="en-US" altLang="en-US" sz="1600" b="1" dirty="0">
                <a:solidFill>
                  <a:srgbClr val="003366"/>
                </a:solidFill>
                <a:latin typeface="+mn-lt"/>
              </a:rPr>
              <a:t>Northern European Conference on Travel Medicine”  </a:t>
            </a:r>
            <a:r>
              <a:rPr lang="ka-GE" altLang="en-US" sz="1600" b="1" dirty="0">
                <a:solidFill>
                  <a:srgbClr val="003366"/>
                </a:solidFill>
                <a:latin typeface="+mn-lt"/>
              </a:rPr>
              <a:t>სტოკჰოლმი, შვედეთი, </a:t>
            </a:r>
            <a:r>
              <a:rPr lang="ka-GE" altLang="en-US" sz="1600" b="1" dirty="0" err="1">
                <a:solidFill>
                  <a:srgbClr val="003366"/>
                </a:solidFill>
                <a:latin typeface="+mn-lt"/>
              </a:rPr>
              <a:t>პოსტერმა</a:t>
            </a:r>
            <a:r>
              <a:rPr lang="ka-GE" altLang="en-US" sz="1600" b="1" dirty="0" smtClean="0">
                <a:solidFill>
                  <a:srgbClr val="003366"/>
                </a:solidFill>
                <a:latin typeface="+mn-lt"/>
              </a:rPr>
              <a:t> ,,</a:t>
            </a:r>
            <a:r>
              <a:rPr lang="en-US" altLang="en-US" sz="1600" b="1" dirty="0">
                <a:solidFill>
                  <a:srgbClr val="003366"/>
                </a:solidFill>
                <a:latin typeface="+mn-lt"/>
              </a:rPr>
              <a:t>A pilot </a:t>
            </a:r>
            <a:r>
              <a:rPr lang="en-US" altLang="en-US" sz="1600" b="1" dirty="0" err="1">
                <a:solidFill>
                  <a:srgbClr val="003366"/>
                </a:solidFill>
                <a:latin typeface="+mn-lt"/>
              </a:rPr>
              <a:t>seroprevalence</a:t>
            </a:r>
            <a:r>
              <a:rPr lang="en-US" altLang="en-US" sz="1600" b="1" dirty="0">
                <a:solidFill>
                  <a:srgbClr val="003366"/>
                </a:solidFill>
                <a:latin typeface="+mn-lt"/>
              </a:rPr>
              <a:t> study of Tick-borne encephalitis virus in Eastern Georgia”. </a:t>
            </a:r>
            <a:r>
              <a:rPr lang="ka-GE" altLang="en-US" sz="1600" b="1" dirty="0" smtClean="0">
                <a:solidFill>
                  <a:srgbClr val="003366"/>
                </a:solidFill>
                <a:latin typeface="+mn-lt"/>
              </a:rPr>
              <a:t>მიიღო </a:t>
            </a:r>
            <a:r>
              <a:rPr lang="ka-GE" altLang="en-US" sz="1600" b="1" dirty="0">
                <a:solidFill>
                  <a:srgbClr val="C00000"/>
                </a:solidFill>
                <a:latin typeface="+mn-lt"/>
              </a:rPr>
              <a:t>საუკეთესო პოსტერის </a:t>
            </a:r>
            <a:r>
              <a:rPr lang="ka-GE" altLang="en-US" sz="1600" b="1" dirty="0" smtClean="0">
                <a:solidFill>
                  <a:srgbClr val="C00000"/>
                </a:solidFill>
                <a:latin typeface="+mn-lt"/>
              </a:rPr>
              <a:t>პრიზი</a:t>
            </a:r>
            <a:endParaRPr lang="ka-GE" altLang="en-US" sz="1600" b="1" dirty="0">
              <a:solidFill>
                <a:srgbClr val="C00000"/>
              </a:solidFill>
              <a:latin typeface="+mn-lt"/>
            </a:endParaRPr>
          </a:p>
          <a:p>
            <a:pPr marL="285750" indent="-285750"/>
            <a:endParaRPr lang="ka-GE" altLang="en-US" sz="1600" b="1" dirty="0">
              <a:solidFill>
                <a:srgbClr val="003366"/>
              </a:solidFill>
              <a:latin typeface="+mn-lt"/>
            </a:endParaRPr>
          </a:p>
          <a:p>
            <a:pPr marL="285750" indent="-285750"/>
            <a:endParaRPr lang="ka-GE" altLang="en-US" sz="1600" b="1" dirty="0">
              <a:solidFill>
                <a:srgbClr val="003366"/>
              </a:solidFill>
              <a:latin typeface="+mn-lt"/>
            </a:endParaRPr>
          </a:p>
          <a:p>
            <a:pPr marL="285750" indent="-285750"/>
            <a:endParaRPr lang="ka-GE" altLang="en-US" sz="1600" b="1" dirty="0">
              <a:solidFill>
                <a:srgbClr val="003366"/>
              </a:solidFill>
              <a:latin typeface="+mn-lt"/>
            </a:endParaRPr>
          </a:p>
          <a:p>
            <a:pPr marL="285750" indent="-285750"/>
            <a:r>
              <a:rPr lang="ka-GE" altLang="en-US" sz="1600" b="1" dirty="0">
                <a:solidFill>
                  <a:srgbClr val="003366"/>
                </a:solidFill>
                <a:latin typeface="+mn-lt"/>
              </a:rPr>
              <a:t>-- </a:t>
            </a:r>
          </a:p>
        </p:txBody>
      </p:sp>
      <p:sp>
        <p:nvSpPr>
          <p:cNvPr id="9"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0"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1"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2" name="Picture 11"/>
          <p:cNvPicPr>
            <a:picLocks noChangeAspect="1"/>
          </p:cNvPicPr>
          <p:nvPr/>
        </p:nvPicPr>
        <p:blipFill>
          <a:blip r:embed="rId3"/>
          <a:stretch>
            <a:fillRect/>
          </a:stretch>
        </p:blipFill>
        <p:spPr>
          <a:xfrm>
            <a:off x="55013" y="6218816"/>
            <a:ext cx="772571" cy="594560"/>
          </a:xfrm>
          <a:prstGeom prst="rect">
            <a:avLst/>
          </a:prstGeom>
        </p:spPr>
      </p:pic>
      <p:sp>
        <p:nvSpPr>
          <p:cNvPr id="13"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6"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407273826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7170" name="Group 4"/>
          <p:cNvGrpSpPr>
            <a:grpSpLocks/>
          </p:cNvGrpSpPr>
          <p:nvPr/>
        </p:nvGrpSpPr>
        <p:grpSpPr bwMode="auto">
          <a:xfrm>
            <a:off x="-1588" y="6165850"/>
            <a:ext cx="9144001" cy="692150"/>
            <a:chOff x="0" y="3884"/>
            <a:chExt cx="5760" cy="436"/>
          </a:xfrm>
        </p:grpSpPr>
        <p:sp>
          <p:nvSpPr>
            <p:cNvPr id="7174" name="Rectangle 5"/>
            <p:cNvSpPr>
              <a:spLocks noChangeArrowheads="1"/>
            </p:cNvSpPr>
            <p:nvPr/>
          </p:nvSpPr>
          <p:spPr bwMode="auto">
            <a:xfrm>
              <a:off x="0" y="3884"/>
              <a:ext cx="5760" cy="436"/>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ru-RU" altLang="en-US" sz="1800">
                <a:latin typeface="Calibri" panose="020F0502020204030204" pitchFamily="34" charset="0"/>
              </a:endParaRPr>
            </a:p>
          </p:txBody>
        </p:sp>
        <p:sp>
          <p:nvSpPr>
            <p:cNvPr id="7175" name="Rectangle 6"/>
            <p:cNvSpPr>
              <a:spLocks noChangeArrowheads="1"/>
            </p:cNvSpPr>
            <p:nvPr/>
          </p:nvSpPr>
          <p:spPr bwMode="auto">
            <a:xfrm>
              <a:off x="793" y="4016"/>
              <a:ext cx="3335" cy="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endParaRPr lang="ru-RU" altLang="en-US" sz="1400" b="1">
                <a:solidFill>
                  <a:schemeClr val="bg1"/>
                </a:solidFill>
                <a:latin typeface="Calibri" panose="020F0502020204030204" pitchFamily="34" charset="0"/>
              </a:endParaRPr>
            </a:p>
          </p:txBody>
        </p:sp>
        <p:sp>
          <p:nvSpPr>
            <p:cNvPr id="7176" name="Text Box 8"/>
            <p:cNvSpPr txBox="1">
              <a:spLocks noChangeArrowheads="1"/>
            </p:cNvSpPr>
            <p:nvPr/>
          </p:nvSpPr>
          <p:spPr bwMode="auto">
            <a:xfrm>
              <a:off x="4694" y="4020"/>
              <a:ext cx="97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chemeClr val="bg1"/>
                  </a:solidFill>
                  <a:latin typeface="Calibri" panose="020F0502020204030204" pitchFamily="34" charset="0"/>
                </a:rPr>
                <a:t>www.ncdc.ge</a:t>
              </a:r>
              <a:endParaRPr lang="ru-RU" altLang="en-US" sz="1800">
                <a:solidFill>
                  <a:schemeClr val="bg1"/>
                </a:solidFill>
                <a:latin typeface="Calibri" panose="020F0502020204030204" pitchFamily="34" charset="0"/>
              </a:endParaRPr>
            </a:p>
          </p:txBody>
        </p:sp>
      </p:grpSp>
      <p:sp>
        <p:nvSpPr>
          <p:cNvPr id="7171" name="Content Placeholder 2"/>
          <p:cNvSpPr txBox="1">
            <a:spLocks/>
          </p:cNvSpPr>
          <p:nvPr/>
        </p:nvSpPr>
        <p:spPr bwMode="auto">
          <a:xfrm>
            <a:off x="463550" y="215900"/>
            <a:ext cx="8215313" cy="551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273050" indent="-2730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just">
              <a:lnSpc>
                <a:spcPct val="80000"/>
              </a:lnSpc>
              <a:buFontTx/>
              <a:buNone/>
            </a:pPr>
            <a:endParaRPr lang="ka-GE" altLang="ka-GE" sz="2200" b="1">
              <a:solidFill>
                <a:srgbClr val="002060"/>
              </a:solidFill>
              <a:latin typeface="Sylfaen" panose="010A0502050306030303" pitchFamily="18" charset="0"/>
            </a:endParaRPr>
          </a:p>
          <a:p>
            <a:pPr>
              <a:lnSpc>
                <a:spcPct val="80000"/>
              </a:lnSpc>
              <a:buFontTx/>
              <a:buNone/>
            </a:pPr>
            <a:r>
              <a:rPr lang="ka-GE" altLang="ka-GE" sz="2800" b="1">
                <a:solidFill>
                  <a:srgbClr val="C00000"/>
                </a:solidFill>
                <a:latin typeface="Sylfaen" panose="010A0502050306030303" pitchFamily="18" charset="0"/>
              </a:rPr>
              <a:t>ხედვა</a:t>
            </a:r>
            <a:endParaRPr lang="en-US" altLang="ka-GE" sz="2800" b="1">
              <a:solidFill>
                <a:srgbClr val="C00000"/>
              </a:solidFill>
              <a:latin typeface="Sylfaen" panose="010A0502050306030303" pitchFamily="18" charset="0"/>
            </a:endParaRPr>
          </a:p>
          <a:p>
            <a:pPr lvl="1">
              <a:lnSpc>
                <a:spcPct val="80000"/>
              </a:lnSpc>
              <a:buClr>
                <a:srgbClr val="9BBB59"/>
              </a:buClr>
              <a:buSzPct val="95000"/>
              <a:buFont typeface="Arial" panose="020B0604020202020204" pitchFamily="34" charset="0"/>
              <a:buNone/>
            </a:pPr>
            <a:endParaRPr lang="ka-GE" altLang="ka-GE" sz="2400">
              <a:latin typeface="Sylfaen" panose="010A0502050306030303" pitchFamily="18" charset="0"/>
            </a:endParaRPr>
          </a:p>
          <a:p>
            <a:pPr lvl="1">
              <a:lnSpc>
                <a:spcPct val="80000"/>
              </a:lnSpc>
              <a:buClr>
                <a:srgbClr val="9BBB59"/>
              </a:buClr>
              <a:buSzPct val="95000"/>
              <a:buFont typeface="Arial" panose="020B0604020202020204" pitchFamily="34" charset="0"/>
              <a:buNone/>
            </a:pPr>
            <a:r>
              <a:rPr lang="ka-GE" altLang="ka-GE" sz="2200" b="1">
                <a:solidFill>
                  <a:srgbClr val="002060"/>
                </a:solidFill>
                <a:latin typeface="Calibri" panose="020F0502020204030204" pitchFamily="34" charset="0"/>
              </a:rPr>
              <a:t>ჩვენი ცოდნით  საზოგადოებრივი ჯანმრთელობის სამსახურში</a:t>
            </a:r>
            <a:endParaRPr lang="en-US" altLang="ka-GE" sz="2200" b="1">
              <a:solidFill>
                <a:srgbClr val="002060"/>
              </a:solidFill>
              <a:latin typeface="Calibri" panose="020F0502020204030204" pitchFamily="34" charset="0"/>
            </a:endParaRPr>
          </a:p>
          <a:p>
            <a:pPr>
              <a:lnSpc>
                <a:spcPct val="80000"/>
              </a:lnSpc>
              <a:buFontTx/>
              <a:buNone/>
            </a:pPr>
            <a:r>
              <a:rPr lang="en-US" altLang="ka-GE" sz="2200">
                <a:latin typeface="Calibri" panose="020F0502020204030204" pitchFamily="34" charset="0"/>
              </a:rPr>
              <a:t> </a:t>
            </a:r>
            <a:endParaRPr lang="ru-RU" altLang="ka-GE" sz="2200">
              <a:latin typeface="Calibri" panose="020F0502020204030204" pitchFamily="34" charset="0"/>
            </a:endParaRPr>
          </a:p>
          <a:p>
            <a:pPr algn="just">
              <a:lnSpc>
                <a:spcPct val="80000"/>
              </a:lnSpc>
              <a:buFontTx/>
              <a:buNone/>
            </a:pPr>
            <a:endParaRPr lang="ka-GE" altLang="ka-GE" sz="2200" b="1">
              <a:solidFill>
                <a:srgbClr val="002060"/>
              </a:solidFill>
              <a:latin typeface="Sylfaen" panose="010A0502050306030303" pitchFamily="18" charset="0"/>
            </a:endParaRPr>
          </a:p>
          <a:p>
            <a:pPr algn="just">
              <a:lnSpc>
                <a:spcPct val="80000"/>
              </a:lnSpc>
              <a:buFontTx/>
              <a:buNone/>
            </a:pPr>
            <a:r>
              <a:rPr lang="ka-GE" altLang="ka-GE" sz="2500" b="1">
                <a:solidFill>
                  <a:srgbClr val="C00000"/>
                </a:solidFill>
                <a:latin typeface="Sylfaen" panose="010A0502050306030303" pitchFamily="18" charset="0"/>
              </a:rPr>
              <a:t>მისია</a:t>
            </a:r>
          </a:p>
          <a:p>
            <a:pPr algn="just">
              <a:lnSpc>
                <a:spcPct val="80000"/>
              </a:lnSpc>
              <a:buFontTx/>
              <a:buNone/>
            </a:pPr>
            <a:endParaRPr lang="ka-GE" altLang="ka-GE" sz="2200" b="1">
              <a:solidFill>
                <a:srgbClr val="002060"/>
              </a:solidFill>
              <a:latin typeface="Sylfaen" panose="010A0502050306030303" pitchFamily="18" charset="0"/>
            </a:endParaRPr>
          </a:p>
          <a:p>
            <a:pPr algn="just">
              <a:lnSpc>
                <a:spcPct val="80000"/>
              </a:lnSpc>
              <a:buFontTx/>
              <a:buNone/>
            </a:pPr>
            <a:r>
              <a:rPr lang="ka-GE" altLang="ka-GE" sz="2200" b="1">
                <a:solidFill>
                  <a:srgbClr val="002060"/>
                </a:solidFill>
                <a:latin typeface="Sylfaen" panose="010A0502050306030303" pitchFamily="18" charset="0"/>
              </a:rPr>
              <a:t>გადამდები დაავადებებისა და საზოგადოებრივი ჯანმრთელობისთვის მნიშვნელოვანი არაგადამდები დაავადებების რისკების გამოვლენის, საინფორმაციო </a:t>
            </a:r>
            <a:r>
              <a:rPr lang="en-US" altLang="ka-GE" sz="2200" b="1">
                <a:solidFill>
                  <a:srgbClr val="002060"/>
                </a:solidFill>
                <a:latin typeface="Calibri" panose="020F0502020204030204" pitchFamily="34" charset="0"/>
              </a:rPr>
              <a:t> </a:t>
            </a:r>
            <a:r>
              <a:rPr lang="ka-GE" altLang="ka-GE" sz="2200" b="1">
                <a:solidFill>
                  <a:srgbClr val="002060"/>
                </a:solidFill>
                <a:latin typeface="Sylfaen" panose="010A0502050306030303" pitchFamily="18" charset="0"/>
              </a:rPr>
              <a:t>სისტემის ფუნქციონირების, დაავადებათა კონტროლისა და პრევენციის საფუძველზე ეფექტიანი სისტემების განვითარება საქართველოს მოსახლეობის ჯანმრთელობის დაცვისა და ხელშეწყობის მიზნით</a:t>
            </a:r>
            <a:endParaRPr lang="en-US" altLang="ka-GE" sz="2200" b="1">
              <a:solidFill>
                <a:srgbClr val="002060"/>
              </a:solidFill>
              <a:latin typeface="Calibri" panose="020F0502020204030204" pitchFamily="34" charset="0"/>
            </a:endParaRPr>
          </a:p>
          <a:p>
            <a:pPr algn="ctr">
              <a:lnSpc>
                <a:spcPct val="80000"/>
              </a:lnSpc>
            </a:pPr>
            <a:endParaRPr lang="en-US" altLang="ka-GE" sz="1000">
              <a:latin typeface="Calibri" panose="020F0502020204030204" pitchFamily="34" charset="0"/>
            </a:endParaRPr>
          </a:p>
          <a:p>
            <a:pPr algn="ctr">
              <a:lnSpc>
                <a:spcPct val="80000"/>
              </a:lnSpc>
              <a:buFontTx/>
              <a:buNone/>
            </a:pPr>
            <a:r>
              <a:rPr lang="en-US" altLang="ka-GE" sz="2300">
                <a:solidFill>
                  <a:srgbClr val="4A452A"/>
                </a:solidFill>
                <a:latin typeface="Calibri" panose="020F0502020204030204" pitchFamily="34" charset="0"/>
              </a:rPr>
              <a:t>    </a:t>
            </a:r>
          </a:p>
          <a:p>
            <a:pPr>
              <a:lnSpc>
                <a:spcPct val="80000"/>
              </a:lnSpc>
              <a:buFontTx/>
              <a:buNone/>
            </a:pPr>
            <a:r>
              <a:rPr lang="en-US" altLang="ka-GE" sz="2800" b="1">
                <a:solidFill>
                  <a:srgbClr val="4A452A"/>
                </a:solidFill>
                <a:latin typeface="Sylfaen" panose="010A0502050306030303" pitchFamily="18" charset="0"/>
              </a:rPr>
              <a:t> </a:t>
            </a:r>
            <a:endParaRPr lang="ru-RU" altLang="ka-GE" sz="2200">
              <a:latin typeface="Calibri" panose="020F0502020204030204" pitchFamily="34" charset="0"/>
            </a:endParaRPr>
          </a:p>
        </p:txBody>
      </p:sp>
      <p:sp>
        <p:nvSpPr>
          <p:cNvPr id="7172" name="Rectangle 6"/>
          <p:cNvSpPr>
            <a:spLocks noChangeArrowheads="1"/>
          </p:cNvSpPr>
          <p:nvPr/>
        </p:nvSpPr>
        <p:spPr bwMode="auto">
          <a:xfrm>
            <a:off x="1258888" y="6375400"/>
            <a:ext cx="5294312"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1300" b="1">
                <a:solidFill>
                  <a:schemeClr val="bg1"/>
                </a:solidFill>
                <a:latin typeface="Calibri" panose="020F0502020204030204" pitchFamily="34" charset="0"/>
              </a:rPr>
              <a:t>დაავადებათა კონტროლისა და საზოგადოებრივი ჯანმრთელობის ეროვნული ცენტრი</a:t>
            </a:r>
            <a:endParaRPr lang="ru-RU" altLang="en-US" sz="1300" b="1">
              <a:solidFill>
                <a:schemeClr val="bg1"/>
              </a:solidFill>
              <a:latin typeface="Calibri" panose="020F0502020204030204" pitchFamily="34" charset="0"/>
            </a:endParaRPr>
          </a:p>
        </p:txBody>
      </p:sp>
      <p:pic>
        <p:nvPicPr>
          <p:cNvPr id="7173"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563" y="6218238"/>
            <a:ext cx="771525"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424038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p>
        </p:txBody>
      </p:sp>
      <p:sp>
        <p:nvSpPr>
          <p:cNvPr id="76803" name="Rectangle 3"/>
          <p:cNvSpPr>
            <a:spLocks noChangeArrowheads="1"/>
          </p:cNvSpPr>
          <p:nvPr/>
        </p:nvSpPr>
        <p:spPr bwMode="auto">
          <a:xfrm>
            <a:off x="1258888" y="6237288"/>
            <a:ext cx="46085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ka-GE" altLang="en-US" sz="1200" b="1">
                <a:solidFill>
                  <a:schemeClr val="bg1"/>
                </a:solidFill>
              </a:rPr>
              <a:t>დაავადებათა კონტროლისა და საზოგადოებრივი ჯანმრთელობის ეროვნული ცენტრი</a:t>
            </a:r>
            <a:endParaRPr lang="ru-RU" altLang="en-US" sz="1200" b="1">
              <a:solidFill>
                <a:schemeClr val="bg1"/>
              </a:solidFill>
            </a:endParaRPr>
          </a:p>
        </p:txBody>
      </p:sp>
      <p:pic>
        <p:nvPicPr>
          <p:cNvPr id="76804" name="Picture 1030"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6165850"/>
            <a:ext cx="90011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5" name="Text Box 5"/>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chemeClr val="bg1"/>
                </a:solidFill>
              </a:rPr>
              <a:t>www.ncdc.ge</a:t>
            </a:r>
            <a:endParaRPr lang="ru-RU" altLang="en-US" sz="1800">
              <a:solidFill>
                <a:schemeClr val="bg1"/>
              </a:solidFill>
            </a:endParaRPr>
          </a:p>
        </p:txBody>
      </p:sp>
      <p:sp>
        <p:nvSpPr>
          <p:cNvPr id="11271" name="Rectangle 8"/>
          <p:cNvSpPr>
            <a:spLocks noChangeArrowheads="1"/>
          </p:cNvSpPr>
          <p:nvPr/>
        </p:nvSpPr>
        <p:spPr bwMode="auto">
          <a:xfrm>
            <a:off x="611188" y="2847975"/>
            <a:ext cx="7991475" cy="646113"/>
          </a:xfrm>
          <a:prstGeom prst="rect">
            <a:avLst/>
          </a:prstGeom>
          <a:noFill/>
          <a:ln w="9525">
            <a:noFill/>
            <a:miter lim="800000"/>
            <a:headEnd/>
            <a:tailEnd/>
          </a:ln>
        </p:spPr>
        <p:txBody>
          <a:bodyPr anchor="ctr">
            <a:spAutoFit/>
          </a:bodyPr>
          <a:lstStyle/>
          <a:p>
            <a:pPr eaLnBrk="1" hangingPunct="1">
              <a:defRPr/>
            </a:pPr>
            <a:endParaRPr lang="ka-GE" sz="1600" b="1" dirty="0">
              <a:solidFill>
                <a:srgbClr val="FF0000"/>
              </a:solidFill>
              <a:latin typeface="+mn-lt"/>
              <a:ea typeface="+mn-ea"/>
            </a:endParaRPr>
          </a:p>
          <a:p>
            <a:pPr eaLnBrk="1" hangingPunct="1">
              <a:defRPr/>
            </a:pPr>
            <a:endParaRPr lang="ka-GE" sz="1000" b="1" dirty="0">
              <a:solidFill>
                <a:srgbClr val="003366"/>
              </a:solidFill>
              <a:ea typeface="+mn-ea"/>
            </a:endParaRPr>
          </a:p>
          <a:p>
            <a:pPr eaLnBrk="1" hangingPunct="1">
              <a:defRPr/>
            </a:pPr>
            <a:endParaRPr lang="ka-GE" sz="1000" b="1" dirty="0">
              <a:solidFill>
                <a:srgbClr val="003366"/>
              </a:solidFill>
              <a:ea typeface="+mn-ea"/>
            </a:endParaRPr>
          </a:p>
        </p:txBody>
      </p:sp>
      <p:sp>
        <p:nvSpPr>
          <p:cNvPr id="77825" name="Rectangle 1"/>
          <p:cNvSpPr>
            <a:spLocks noChangeArrowheads="1"/>
          </p:cNvSpPr>
          <p:nvPr/>
        </p:nvSpPr>
        <p:spPr bwMode="auto">
          <a:xfrm>
            <a:off x="161430" y="-176627"/>
            <a:ext cx="8743255" cy="6644896"/>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just">
              <a:spcBef>
                <a:spcPct val="0"/>
              </a:spcBef>
              <a:buFontTx/>
              <a:buNone/>
            </a:pPr>
            <a:endParaRPr lang="ka-GE" altLang="en-US" sz="1300" dirty="0">
              <a:latin typeface="+mn-lt"/>
            </a:endParaRPr>
          </a:p>
          <a:p>
            <a:pPr marL="285750" indent="-285750"/>
            <a:r>
              <a:rPr lang="ka-GE" altLang="en-US" sz="1600" b="1" dirty="0" smtClean="0">
                <a:solidFill>
                  <a:srgbClr val="003366"/>
                </a:solidFill>
                <a:latin typeface="+mn-lt"/>
              </a:rPr>
              <a:t>აღმოჩენილ </a:t>
            </a:r>
            <a:r>
              <a:rPr lang="ka-GE" altLang="en-US" sz="1600" b="1" dirty="0">
                <a:solidFill>
                  <a:srgbClr val="003366"/>
                </a:solidFill>
                <a:latin typeface="+mn-lt"/>
              </a:rPr>
              <a:t>იქნა </a:t>
            </a:r>
            <a:r>
              <a:rPr lang="ka-GE" altLang="en-US" sz="1600" b="1" dirty="0">
                <a:solidFill>
                  <a:srgbClr val="C00000"/>
                </a:solidFill>
                <a:latin typeface="+mn-lt"/>
              </a:rPr>
              <a:t>ტულარემიის ახალი კერა</a:t>
            </a:r>
            <a:r>
              <a:rPr lang="ka-GE" altLang="en-US" sz="1600" b="1" dirty="0">
                <a:solidFill>
                  <a:srgbClr val="003366"/>
                </a:solidFill>
                <a:latin typeface="+mn-lt"/>
              </a:rPr>
              <a:t> ქვემო ქართლის </a:t>
            </a:r>
            <a:r>
              <a:rPr lang="ka-GE" altLang="en-US" sz="1600" b="1" dirty="0" smtClean="0">
                <a:solidFill>
                  <a:srgbClr val="003366"/>
                </a:solidFill>
                <a:latin typeface="+mn-lt"/>
              </a:rPr>
              <a:t>რეგიონში</a:t>
            </a:r>
          </a:p>
          <a:p>
            <a:pPr marL="285750" indent="-285750"/>
            <a:endParaRPr lang="ka-GE" altLang="en-US" sz="1600" b="1" dirty="0">
              <a:solidFill>
                <a:srgbClr val="003366"/>
              </a:solidFill>
              <a:latin typeface="+mn-lt"/>
            </a:endParaRPr>
          </a:p>
          <a:p>
            <a:pPr marL="285750" indent="-285750"/>
            <a:r>
              <a:rPr lang="ka-GE" altLang="en-US" sz="1600" b="1" dirty="0" smtClean="0">
                <a:solidFill>
                  <a:srgbClr val="003366"/>
                </a:solidFill>
                <a:latin typeface="+mn-lt"/>
              </a:rPr>
              <a:t>პირველად </a:t>
            </a:r>
            <a:r>
              <a:rPr lang="ka-GE" altLang="en-US" sz="1600" b="1" dirty="0">
                <a:solidFill>
                  <a:srgbClr val="003366"/>
                </a:solidFill>
                <a:latin typeface="+mn-lt"/>
              </a:rPr>
              <a:t>მოხდა </a:t>
            </a:r>
            <a:r>
              <a:rPr lang="ka-GE" altLang="en-US" sz="1600" b="1" dirty="0" err="1">
                <a:solidFill>
                  <a:srgbClr val="C00000"/>
                </a:solidFill>
                <a:latin typeface="+mn-lt"/>
              </a:rPr>
              <a:t>ზოონოზური</a:t>
            </a:r>
            <a:r>
              <a:rPr lang="ka-GE" altLang="en-US" sz="1600" b="1" dirty="0">
                <a:solidFill>
                  <a:srgbClr val="C00000"/>
                </a:solidFill>
                <a:latin typeface="+mn-lt"/>
              </a:rPr>
              <a:t> დაავადებების </a:t>
            </a:r>
            <a:r>
              <a:rPr lang="ka-GE" altLang="en-US" sz="1600" b="1" dirty="0" err="1">
                <a:solidFill>
                  <a:srgbClr val="C00000"/>
                </a:solidFill>
                <a:latin typeface="+mn-lt"/>
              </a:rPr>
              <a:t>სეროპრევალენტობის</a:t>
            </a:r>
            <a:r>
              <a:rPr lang="ka-GE" altLang="en-US" sz="1600" b="1" dirty="0">
                <a:solidFill>
                  <a:srgbClr val="C00000"/>
                </a:solidFill>
                <a:latin typeface="+mn-lt"/>
              </a:rPr>
              <a:t> შესწავლა </a:t>
            </a:r>
            <a:r>
              <a:rPr lang="ka-GE" altLang="en-US" sz="1600" b="1" dirty="0">
                <a:solidFill>
                  <a:srgbClr val="003366"/>
                </a:solidFill>
                <a:latin typeface="+mn-lt"/>
              </a:rPr>
              <a:t>პროფესიულ ჯგუფში (ვეტერინარებსა და ფერმერებში) და შინაურ ცხოველებში (ძაღლი, ცხვარი, ძროხა</a:t>
            </a:r>
            <a:r>
              <a:rPr lang="ka-GE" altLang="en-US" sz="1600" b="1" dirty="0" smtClean="0">
                <a:solidFill>
                  <a:srgbClr val="003366"/>
                </a:solidFill>
                <a:latin typeface="+mn-lt"/>
              </a:rPr>
              <a:t>)</a:t>
            </a:r>
          </a:p>
          <a:p>
            <a:pPr marL="285750" indent="-285750"/>
            <a:endParaRPr lang="ka-GE" altLang="en-US" sz="1600" b="1" dirty="0">
              <a:solidFill>
                <a:srgbClr val="003366"/>
              </a:solidFill>
              <a:latin typeface="+mn-lt"/>
            </a:endParaRPr>
          </a:p>
          <a:p>
            <a:pPr marL="285750" indent="-285750"/>
            <a:r>
              <a:rPr lang="ka-GE" altLang="en-US" sz="1600" b="1" dirty="0" smtClean="0">
                <a:solidFill>
                  <a:srgbClr val="003366"/>
                </a:solidFill>
                <a:latin typeface="+mn-lt"/>
              </a:rPr>
              <a:t>პირველად </a:t>
            </a:r>
            <a:r>
              <a:rPr lang="ka-GE" altLang="en-US" sz="1600" b="1" dirty="0">
                <a:solidFill>
                  <a:srgbClr val="003366"/>
                </a:solidFill>
                <a:latin typeface="+mn-lt"/>
              </a:rPr>
              <a:t>საქართველოში შესწავლილია </a:t>
            </a:r>
            <a:r>
              <a:rPr lang="en-US" altLang="en-US" sz="1600" b="1" dirty="0">
                <a:solidFill>
                  <a:srgbClr val="C00000"/>
                </a:solidFill>
                <a:latin typeface="+mn-lt"/>
              </a:rPr>
              <a:t>HIV-</a:t>
            </a:r>
            <a:r>
              <a:rPr lang="en-US" altLang="en-US" sz="1600" b="1" dirty="0" err="1">
                <a:solidFill>
                  <a:srgbClr val="C00000"/>
                </a:solidFill>
                <a:latin typeface="+mn-lt"/>
              </a:rPr>
              <a:t>Bartonella</a:t>
            </a:r>
            <a:r>
              <a:rPr lang="en-US" altLang="en-US" sz="1600" b="1" dirty="0">
                <a:solidFill>
                  <a:srgbClr val="C00000"/>
                </a:solidFill>
                <a:latin typeface="+mn-lt"/>
              </a:rPr>
              <a:t> </a:t>
            </a:r>
            <a:r>
              <a:rPr lang="ka-GE" altLang="en-US" sz="1600" b="1" dirty="0" err="1" smtClean="0">
                <a:solidFill>
                  <a:srgbClr val="C00000"/>
                </a:solidFill>
                <a:latin typeface="+mn-lt"/>
              </a:rPr>
              <a:t>კოინფექცია</a:t>
            </a:r>
            <a:endParaRPr lang="ka-GE" altLang="en-US" sz="1600" b="1" dirty="0" smtClean="0">
              <a:solidFill>
                <a:srgbClr val="C00000"/>
              </a:solidFill>
              <a:latin typeface="+mn-lt"/>
            </a:endParaRPr>
          </a:p>
          <a:p>
            <a:pPr marL="285750" indent="-285750"/>
            <a:endParaRPr lang="ka-GE" altLang="en-US" sz="1600" b="1" dirty="0">
              <a:solidFill>
                <a:srgbClr val="003366"/>
              </a:solidFill>
              <a:latin typeface="+mn-lt"/>
            </a:endParaRPr>
          </a:p>
          <a:p>
            <a:pPr marL="285750" indent="-285750"/>
            <a:r>
              <a:rPr lang="ka-GE" altLang="en-US" sz="1600" b="1" dirty="0" smtClean="0">
                <a:solidFill>
                  <a:srgbClr val="C00000"/>
                </a:solidFill>
                <a:latin typeface="+mn-lt"/>
              </a:rPr>
              <a:t>პირველად </a:t>
            </a:r>
            <a:r>
              <a:rPr lang="ka-GE" altLang="en-US" sz="1600" b="1" dirty="0">
                <a:solidFill>
                  <a:srgbClr val="C00000"/>
                </a:solidFill>
                <a:latin typeface="+mn-lt"/>
              </a:rPr>
              <a:t>დადგინდა მაღალი რეზისტენტობის </a:t>
            </a:r>
            <a:r>
              <a:rPr lang="ka-GE" altLang="en-US" sz="1600" b="1" dirty="0">
                <a:solidFill>
                  <a:srgbClr val="003366"/>
                </a:solidFill>
                <a:latin typeface="+mn-lt"/>
              </a:rPr>
              <a:t>განმსაზღვრელი ნიუ-დელის მეტალო-</a:t>
            </a:r>
            <a:r>
              <a:rPr lang="ka-GE" altLang="en-US" sz="1600" b="1" dirty="0" err="1">
                <a:solidFill>
                  <a:srgbClr val="003366"/>
                </a:solidFill>
                <a:latin typeface="+mn-lt"/>
              </a:rPr>
              <a:t>ბეტალაქტამაზას</a:t>
            </a:r>
            <a:r>
              <a:rPr lang="ka-GE" altLang="en-US" sz="1600" b="1" dirty="0">
                <a:solidFill>
                  <a:srgbClr val="003366"/>
                </a:solidFill>
                <a:latin typeface="+mn-lt"/>
              </a:rPr>
              <a:t> </a:t>
            </a:r>
            <a:r>
              <a:rPr lang="ka-GE" altLang="en-US" sz="1600" b="1" dirty="0" err="1">
                <a:solidFill>
                  <a:srgbClr val="003366"/>
                </a:solidFill>
                <a:latin typeface="+mn-lt"/>
              </a:rPr>
              <a:t>მაპროდუცირებელი</a:t>
            </a:r>
            <a:r>
              <a:rPr lang="ka-GE" altLang="en-US" sz="1600" b="1" dirty="0">
                <a:solidFill>
                  <a:srgbClr val="003366"/>
                </a:solidFill>
                <a:latin typeface="+mn-lt"/>
              </a:rPr>
              <a:t>-</a:t>
            </a:r>
            <a:r>
              <a:rPr lang="en-US" altLang="en-US" sz="1600" b="1" dirty="0">
                <a:solidFill>
                  <a:srgbClr val="003366"/>
                </a:solidFill>
                <a:latin typeface="+mn-lt"/>
              </a:rPr>
              <a:t>NDM </a:t>
            </a:r>
            <a:r>
              <a:rPr lang="en-US" altLang="en-US" sz="1600" b="1" dirty="0" err="1">
                <a:solidFill>
                  <a:srgbClr val="003366"/>
                </a:solidFill>
                <a:latin typeface="+mn-lt"/>
              </a:rPr>
              <a:t>Klebsiella</a:t>
            </a:r>
            <a:r>
              <a:rPr lang="en-US" altLang="en-US" sz="1600" b="1" dirty="0">
                <a:solidFill>
                  <a:srgbClr val="003366"/>
                </a:solidFill>
                <a:latin typeface="+mn-lt"/>
              </a:rPr>
              <a:t> pneumonia-</a:t>
            </a:r>
            <a:r>
              <a:rPr lang="ka-GE" altLang="en-US" sz="1600" b="1" dirty="0">
                <a:solidFill>
                  <a:srgbClr val="003366"/>
                </a:solidFill>
                <a:latin typeface="+mn-lt"/>
              </a:rPr>
              <a:t>სა და </a:t>
            </a:r>
            <a:r>
              <a:rPr lang="en-US" altLang="en-US" sz="1600" b="1" dirty="0" err="1">
                <a:solidFill>
                  <a:srgbClr val="003366"/>
                </a:solidFill>
                <a:latin typeface="+mn-lt"/>
              </a:rPr>
              <a:t>Acinetobacter</a:t>
            </a:r>
            <a:r>
              <a:rPr lang="en-US" altLang="en-US" sz="1600" b="1" dirty="0">
                <a:solidFill>
                  <a:srgbClr val="003366"/>
                </a:solidFill>
                <a:latin typeface="+mn-lt"/>
              </a:rPr>
              <a:t> </a:t>
            </a:r>
            <a:r>
              <a:rPr lang="en-US" altLang="en-US" sz="1600" b="1" dirty="0" err="1">
                <a:solidFill>
                  <a:srgbClr val="003366"/>
                </a:solidFill>
                <a:latin typeface="+mn-lt"/>
              </a:rPr>
              <a:t>baumannii</a:t>
            </a:r>
            <a:r>
              <a:rPr lang="en-US" altLang="en-US" sz="1600" b="1" dirty="0">
                <a:solidFill>
                  <a:srgbClr val="003366"/>
                </a:solidFill>
                <a:latin typeface="+mn-lt"/>
              </a:rPr>
              <a:t>-</a:t>
            </a:r>
            <a:r>
              <a:rPr lang="ka-GE" altLang="en-US" sz="1600" b="1" dirty="0">
                <a:solidFill>
                  <a:srgbClr val="003366"/>
                </a:solidFill>
                <a:latin typeface="+mn-lt"/>
              </a:rPr>
              <a:t>ის შტამების  არსებობა  აჭარაში; დადგინდა, რომ საქართველოში გავრცელებულია </a:t>
            </a:r>
            <a:r>
              <a:rPr lang="en-US" altLang="en-US" sz="1600" b="1" dirty="0">
                <a:solidFill>
                  <a:srgbClr val="003366"/>
                </a:solidFill>
                <a:latin typeface="+mn-lt"/>
              </a:rPr>
              <a:t>NDM-5 like, ST-395 </a:t>
            </a:r>
            <a:r>
              <a:rPr lang="ka-GE" altLang="en-US" sz="1600" b="1" dirty="0">
                <a:solidFill>
                  <a:srgbClr val="003366"/>
                </a:solidFill>
                <a:latin typeface="+mn-lt"/>
              </a:rPr>
              <a:t>ტიპის </a:t>
            </a:r>
            <a:r>
              <a:rPr lang="ka-GE" altLang="en-US" sz="1600" b="1" dirty="0" smtClean="0">
                <a:solidFill>
                  <a:srgbClr val="003366"/>
                </a:solidFill>
                <a:latin typeface="+mn-lt"/>
              </a:rPr>
              <a:t>შტამები</a:t>
            </a:r>
          </a:p>
          <a:p>
            <a:pPr marL="285750" indent="-285750"/>
            <a:endParaRPr lang="ka-GE" altLang="en-US" sz="1600" b="1" dirty="0">
              <a:solidFill>
                <a:srgbClr val="003366"/>
              </a:solidFill>
              <a:latin typeface="+mn-lt"/>
            </a:endParaRPr>
          </a:p>
          <a:p>
            <a:pPr marL="285750" indent="-285750"/>
            <a:r>
              <a:rPr lang="ka-GE" altLang="en-US" sz="1600" b="1" dirty="0" smtClean="0">
                <a:solidFill>
                  <a:srgbClr val="003366"/>
                </a:solidFill>
                <a:latin typeface="+mn-lt"/>
              </a:rPr>
              <a:t>პირველად </a:t>
            </a:r>
            <a:r>
              <a:rPr lang="ka-GE" altLang="en-US" sz="1600" b="1" dirty="0">
                <a:solidFill>
                  <a:srgbClr val="003366"/>
                </a:solidFill>
                <a:latin typeface="+mn-lt"/>
              </a:rPr>
              <a:t>მსოფლიოში </a:t>
            </a:r>
            <a:r>
              <a:rPr lang="en-US" altLang="en-US" sz="1600" b="1" dirty="0" err="1">
                <a:solidFill>
                  <a:srgbClr val="C00000"/>
                </a:solidFill>
                <a:latin typeface="+mn-lt"/>
              </a:rPr>
              <a:t>Bartonella</a:t>
            </a:r>
            <a:r>
              <a:rPr lang="en-US" altLang="en-US" sz="1600" b="1" dirty="0">
                <a:solidFill>
                  <a:srgbClr val="C00000"/>
                </a:solidFill>
                <a:latin typeface="+mn-lt"/>
              </a:rPr>
              <a:t> </a:t>
            </a:r>
            <a:r>
              <a:rPr lang="en-US" altLang="en-US" sz="1600" b="1" dirty="0" err="1">
                <a:solidFill>
                  <a:srgbClr val="C00000"/>
                </a:solidFill>
                <a:latin typeface="+mn-lt"/>
              </a:rPr>
              <a:t>taylorii</a:t>
            </a:r>
            <a:r>
              <a:rPr lang="en-US" altLang="en-US" sz="1600" b="1" dirty="0">
                <a:solidFill>
                  <a:srgbClr val="C00000"/>
                </a:solidFill>
                <a:latin typeface="+mn-lt"/>
              </a:rPr>
              <a:t> </a:t>
            </a:r>
            <a:r>
              <a:rPr lang="ka-GE" altLang="en-US" sz="1600" b="1" dirty="0">
                <a:solidFill>
                  <a:srgbClr val="003366"/>
                </a:solidFill>
                <a:latin typeface="+mn-lt"/>
              </a:rPr>
              <a:t>გამოვლინდა, როგორც ადამიანის </a:t>
            </a:r>
            <a:r>
              <a:rPr lang="ka-GE" altLang="en-US" sz="1600" b="1" dirty="0" err="1" smtClean="0">
                <a:solidFill>
                  <a:srgbClr val="003366"/>
                </a:solidFill>
                <a:latin typeface="+mn-lt"/>
              </a:rPr>
              <a:t>პათოგენი</a:t>
            </a:r>
            <a:endParaRPr lang="ka-GE" altLang="en-US" sz="1600" b="1" dirty="0" smtClean="0">
              <a:solidFill>
                <a:srgbClr val="003366"/>
              </a:solidFill>
              <a:latin typeface="+mn-lt"/>
            </a:endParaRPr>
          </a:p>
          <a:p>
            <a:pPr marL="285750" indent="-285750"/>
            <a:endParaRPr lang="ka-GE" altLang="en-US" sz="1600" b="1" dirty="0">
              <a:solidFill>
                <a:srgbClr val="003366"/>
              </a:solidFill>
              <a:latin typeface="+mn-lt"/>
            </a:endParaRPr>
          </a:p>
          <a:p>
            <a:pPr marL="285750" indent="-285750"/>
            <a:r>
              <a:rPr lang="ka-GE" altLang="en-US" sz="1600" b="1" dirty="0" err="1" smtClean="0">
                <a:solidFill>
                  <a:srgbClr val="003366"/>
                </a:solidFill>
                <a:latin typeface="+mn-lt"/>
              </a:rPr>
              <a:t>ბრუცელაზე</a:t>
            </a:r>
            <a:r>
              <a:rPr lang="ka-GE" altLang="en-US" sz="1600" b="1" dirty="0" smtClean="0">
                <a:solidFill>
                  <a:srgbClr val="003366"/>
                </a:solidFill>
                <a:latin typeface="+mn-lt"/>
              </a:rPr>
              <a:t> </a:t>
            </a:r>
            <a:r>
              <a:rPr lang="en-US" altLang="en-US" sz="1600" b="1" dirty="0">
                <a:solidFill>
                  <a:srgbClr val="003366"/>
                </a:solidFill>
                <a:latin typeface="+mn-lt"/>
              </a:rPr>
              <a:t>PCR </a:t>
            </a:r>
            <a:r>
              <a:rPr lang="ka-GE" altLang="en-US" sz="1600" b="1" dirty="0">
                <a:solidFill>
                  <a:srgbClr val="003366"/>
                </a:solidFill>
                <a:latin typeface="+mn-lt"/>
              </a:rPr>
              <a:t>დადებითი 4  ნიმუშიდან კულტურა გამოიყო ორ </a:t>
            </a:r>
            <a:r>
              <a:rPr lang="ka-GE" altLang="en-US" sz="1600" b="1" dirty="0" err="1">
                <a:solidFill>
                  <a:srgbClr val="003366"/>
                </a:solidFill>
                <a:latin typeface="+mn-lt"/>
              </a:rPr>
              <a:t>სხავდასხვა</a:t>
            </a:r>
            <a:r>
              <a:rPr lang="ka-GE" altLang="en-US" sz="1600" b="1" dirty="0">
                <a:solidFill>
                  <a:srgbClr val="003366"/>
                </a:solidFill>
                <a:latin typeface="+mn-lt"/>
              </a:rPr>
              <a:t> სახეობის ღამურაში. </a:t>
            </a:r>
            <a:r>
              <a:rPr lang="ka-GE" altLang="en-US" sz="1600" b="1" dirty="0" err="1">
                <a:solidFill>
                  <a:srgbClr val="003366"/>
                </a:solidFill>
                <a:latin typeface="+mn-lt"/>
              </a:rPr>
              <a:t>ფენოტიპურად</a:t>
            </a:r>
            <a:r>
              <a:rPr lang="ka-GE" altLang="en-US" sz="1600" b="1" dirty="0">
                <a:solidFill>
                  <a:srgbClr val="003366"/>
                </a:solidFill>
                <a:latin typeface="+mn-lt"/>
              </a:rPr>
              <a:t> </a:t>
            </a:r>
            <a:r>
              <a:rPr lang="ka-GE" altLang="en-US" sz="1600" b="1" dirty="0" err="1">
                <a:solidFill>
                  <a:srgbClr val="003366"/>
                </a:solidFill>
                <a:latin typeface="+mn-lt"/>
              </a:rPr>
              <a:t>ღამურის</a:t>
            </a:r>
            <a:r>
              <a:rPr lang="ka-GE" altLang="en-US" sz="1600" b="1" dirty="0">
                <a:solidFill>
                  <a:srgbClr val="003366"/>
                </a:solidFill>
                <a:latin typeface="+mn-lt"/>
              </a:rPr>
              <a:t> </a:t>
            </a:r>
            <a:r>
              <a:rPr lang="ka-GE" altLang="en-US" sz="1600" b="1" dirty="0" err="1">
                <a:solidFill>
                  <a:srgbClr val="003366"/>
                </a:solidFill>
                <a:latin typeface="+mn-lt"/>
              </a:rPr>
              <a:t>ბრუცელას</a:t>
            </a:r>
            <a:r>
              <a:rPr lang="ka-GE" altLang="en-US" sz="1600" b="1" dirty="0">
                <a:solidFill>
                  <a:srgbClr val="003366"/>
                </a:solidFill>
                <a:latin typeface="+mn-lt"/>
              </a:rPr>
              <a:t> </a:t>
            </a:r>
            <a:r>
              <a:rPr lang="ka-GE" altLang="en-US" sz="1600" b="1" dirty="0">
                <a:solidFill>
                  <a:srgbClr val="C00000"/>
                </a:solidFill>
                <a:latin typeface="+mn-lt"/>
              </a:rPr>
              <a:t>ეს სახეობა არ ემთხვევა არცერთ აქამდე </a:t>
            </a:r>
            <a:r>
              <a:rPr lang="ka-GE" altLang="en-US" sz="1600" b="1" dirty="0">
                <a:solidFill>
                  <a:srgbClr val="003366"/>
                </a:solidFill>
                <a:latin typeface="+mn-lt"/>
              </a:rPr>
              <a:t>აღწერილ </a:t>
            </a:r>
            <a:r>
              <a:rPr lang="ka-GE" altLang="en-US" sz="1600" b="1" dirty="0" err="1">
                <a:solidFill>
                  <a:srgbClr val="003366"/>
                </a:solidFill>
                <a:latin typeface="+mn-lt"/>
              </a:rPr>
              <a:t>ბრუცელას</a:t>
            </a:r>
            <a:r>
              <a:rPr lang="ka-GE" altLang="en-US" sz="1600" b="1" dirty="0">
                <a:solidFill>
                  <a:srgbClr val="003366"/>
                </a:solidFill>
                <a:latin typeface="+mn-lt"/>
              </a:rPr>
              <a:t> </a:t>
            </a:r>
            <a:r>
              <a:rPr lang="ka-GE" altLang="en-US" sz="1600" b="1" dirty="0" smtClean="0">
                <a:solidFill>
                  <a:srgbClr val="003366"/>
                </a:solidFill>
                <a:latin typeface="+mn-lt"/>
              </a:rPr>
              <a:t>სახეობას</a:t>
            </a:r>
          </a:p>
          <a:p>
            <a:pPr marL="285750" indent="-285750"/>
            <a:endParaRPr lang="ka-GE" altLang="en-US" sz="1600" b="1" dirty="0">
              <a:solidFill>
                <a:srgbClr val="003366"/>
              </a:solidFill>
              <a:latin typeface="+mn-lt"/>
            </a:endParaRPr>
          </a:p>
          <a:p>
            <a:pPr marL="285750" indent="-285750"/>
            <a:r>
              <a:rPr lang="ka-GE" altLang="en-US" sz="1600" b="1" dirty="0" smtClean="0">
                <a:solidFill>
                  <a:srgbClr val="003366"/>
                </a:solidFill>
                <a:latin typeface="+mn-lt"/>
              </a:rPr>
              <a:t>ხუთი </a:t>
            </a:r>
            <a:r>
              <a:rPr lang="ka-GE" altLang="en-US" sz="1600" b="1" dirty="0">
                <a:solidFill>
                  <a:srgbClr val="003366"/>
                </a:solidFill>
                <a:latin typeface="+mn-lt"/>
              </a:rPr>
              <a:t>წლის განმავლობაში ცენტრის სპეციალისტების მიერ დაცულია </a:t>
            </a:r>
            <a:r>
              <a:rPr lang="ka-GE" altLang="en-US" sz="1600" b="1" dirty="0">
                <a:solidFill>
                  <a:srgbClr val="C00000"/>
                </a:solidFill>
                <a:latin typeface="+mn-lt"/>
              </a:rPr>
              <a:t>3 სადოქტორო </a:t>
            </a:r>
            <a:r>
              <a:rPr lang="ka-GE" altLang="en-US" sz="1600" b="1" dirty="0">
                <a:solidFill>
                  <a:srgbClr val="003366"/>
                </a:solidFill>
                <a:latin typeface="+mn-lt"/>
              </a:rPr>
              <a:t>და </a:t>
            </a:r>
            <a:r>
              <a:rPr lang="ka-GE" altLang="en-US" sz="1600" b="1" dirty="0">
                <a:solidFill>
                  <a:srgbClr val="C00000"/>
                </a:solidFill>
                <a:latin typeface="+mn-lt"/>
              </a:rPr>
              <a:t>1 </a:t>
            </a:r>
            <a:r>
              <a:rPr lang="ka-GE" altLang="en-US" sz="1600" b="1" dirty="0" err="1">
                <a:solidFill>
                  <a:srgbClr val="C00000"/>
                </a:solidFill>
                <a:latin typeface="+mn-lt"/>
              </a:rPr>
              <a:t>სამაგისტრი</a:t>
            </a:r>
            <a:r>
              <a:rPr lang="ka-GE" altLang="en-US" sz="1600" b="1" dirty="0">
                <a:solidFill>
                  <a:srgbClr val="C00000"/>
                </a:solidFill>
                <a:latin typeface="+mn-lt"/>
              </a:rPr>
              <a:t> ნაშრომი</a:t>
            </a:r>
            <a:r>
              <a:rPr lang="ka-GE" altLang="en-US" sz="1600" b="1" dirty="0">
                <a:solidFill>
                  <a:srgbClr val="003366"/>
                </a:solidFill>
                <a:latin typeface="+mn-lt"/>
              </a:rPr>
              <a:t>, გამოქვეყნდა </a:t>
            </a:r>
            <a:r>
              <a:rPr lang="ka-GE" altLang="en-US" sz="1600" b="1" dirty="0">
                <a:solidFill>
                  <a:srgbClr val="C00000"/>
                </a:solidFill>
                <a:latin typeface="+mn-lt"/>
              </a:rPr>
              <a:t>98 სამეცნიერო  სტატია, 264 </a:t>
            </a:r>
            <a:r>
              <a:rPr lang="ka-GE" altLang="en-US" sz="1600" b="1" dirty="0" err="1">
                <a:solidFill>
                  <a:srgbClr val="C00000"/>
                </a:solidFill>
                <a:latin typeface="+mn-lt"/>
              </a:rPr>
              <a:t>აბსტრაქტი</a:t>
            </a:r>
            <a:r>
              <a:rPr lang="ka-GE" altLang="en-US" sz="1600" b="1" dirty="0">
                <a:solidFill>
                  <a:srgbClr val="C00000"/>
                </a:solidFill>
                <a:latin typeface="+mn-lt"/>
              </a:rPr>
              <a:t>/</a:t>
            </a:r>
            <a:r>
              <a:rPr lang="ka-GE" altLang="en-US" sz="1600" b="1" dirty="0" err="1">
                <a:solidFill>
                  <a:srgbClr val="C00000"/>
                </a:solidFill>
                <a:latin typeface="+mn-lt"/>
              </a:rPr>
              <a:t>პოსტერი</a:t>
            </a:r>
            <a:r>
              <a:rPr lang="ka-GE" altLang="en-US" sz="1600" b="1" dirty="0">
                <a:solidFill>
                  <a:srgbClr val="003366"/>
                </a:solidFill>
                <a:latin typeface="+mn-lt"/>
              </a:rPr>
              <a:t>, </a:t>
            </a:r>
            <a:r>
              <a:rPr lang="ka-GE" altLang="en-US" sz="1600" b="1" dirty="0">
                <a:solidFill>
                  <a:srgbClr val="C00000"/>
                </a:solidFill>
                <a:latin typeface="+mn-lt"/>
              </a:rPr>
              <a:t>201 სხვადასხვა </a:t>
            </a:r>
            <a:r>
              <a:rPr lang="ka-GE" altLang="en-US" sz="1600" b="1" dirty="0">
                <a:solidFill>
                  <a:srgbClr val="003366"/>
                </a:solidFill>
                <a:latin typeface="+mn-lt"/>
              </a:rPr>
              <a:t>სახის საგანმანათლებლო მასალა,   </a:t>
            </a:r>
            <a:r>
              <a:rPr lang="ka-GE" altLang="en-US" sz="1600" b="1" dirty="0" err="1">
                <a:solidFill>
                  <a:srgbClr val="C00000"/>
                </a:solidFill>
                <a:latin typeface="+mn-lt"/>
              </a:rPr>
              <a:t>ეპიდბიულეტენის</a:t>
            </a:r>
            <a:r>
              <a:rPr lang="ka-GE" altLang="en-US" sz="1600" b="1" dirty="0">
                <a:solidFill>
                  <a:srgbClr val="C00000"/>
                </a:solidFill>
                <a:latin typeface="+mn-lt"/>
              </a:rPr>
              <a:t> 43 </a:t>
            </a:r>
            <a:r>
              <a:rPr lang="ka-GE" altLang="en-US" sz="1600" b="1" dirty="0" smtClean="0">
                <a:solidFill>
                  <a:srgbClr val="C00000"/>
                </a:solidFill>
                <a:latin typeface="+mn-lt"/>
              </a:rPr>
              <a:t>ნომერი </a:t>
            </a:r>
            <a:endParaRPr lang="ka-GE" altLang="en-US" sz="1600" b="1" dirty="0">
              <a:solidFill>
                <a:srgbClr val="C00000"/>
              </a:solidFill>
              <a:latin typeface="+mn-lt"/>
            </a:endParaRPr>
          </a:p>
          <a:p>
            <a:pPr marL="285750" indent="-285750"/>
            <a:endParaRPr lang="ka-GE" altLang="en-US" sz="1600" b="1" dirty="0">
              <a:solidFill>
                <a:srgbClr val="C00000"/>
              </a:solidFill>
              <a:latin typeface="+mn-lt"/>
            </a:endParaRPr>
          </a:p>
        </p:txBody>
      </p:sp>
    </p:spTree>
    <p:extLst>
      <p:ext uri="{BB962C8B-B14F-4D97-AF65-F5344CB8AC3E}">
        <p14:creationId xmlns:p14="http://schemas.microsoft.com/office/powerpoint/2010/main" val="229724172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3575" y="2204864"/>
            <a:ext cx="8229600" cy="4525963"/>
          </a:xfrm>
        </p:spPr>
        <p:txBody>
          <a:bodyPr/>
          <a:lstStyle/>
          <a:p>
            <a:pPr marL="0" indent="0" algn="ctr">
              <a:spcAft>
                <a:spcPts val="0"/>
              </a:spcAft>
              <a:buNone/>
            </a:pPr>
            <a:r>
              <a:rPr lang="ka-GE" sz="2800" b="1" spc="70" dirty="0">
                <a:solidFill>
                  <a:srgbClr val="000066"/>
                </a:solidFill>
              </a:rPr>
              <a:t> </a:t>
            </a:r>
            <a:r>
              <a:rPr lang="ka-GE" sz="2800" b="1" spc="70" dirty="0">
                <a:solidFill>
                  <a:srgbClr val="003366"/>
                </a:solidFill>
              </a:rPr>
              <a:t>ელექტრონული ინფორმაციული სისტემების განვითარება</a:t>
            </a:r>
            <a:endParaRPr lang="en-US" dirty="0">
              <a:solidFill>
                <a:srgbClr val="003366"/>
              </a:solidFill>
            </a:endParaRPr>
          </a:p>
        </p:txBody>
      </p:sp>
      <p:sp>
        <p:nvSpPr>
          <p:cNvPr id="5" name="Title 1"/>
          <p:cNvSpPr txBox="1">
            <a:spLocks/>
          </p:cNvSpPr>
          <p:nvPr/>
        </p:nvSpPr>
        <p:spPr bwMode="auto">
          <a:xfrm>
            <a:off x="468313" y="620713"/>
            <a:ext cx="8424862"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Arial" panose="020B0604020202020204" pitchFamily="34" charset="0"/>
                <a:cs typeface="+mj-cs"/>
              </a:defRPr>
            </a:lvl1pPr>
            <a:lvl2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r>
              <a:rPr lang="ka-GE" altLang="en-US" sz="2500" b="1" kern="0" dirty="0" smtClean="0">
                <a:solidFill>
                  <a:srgbClr val="A50021"/>
                </a:solidFill>
              </a:rPr>
              <a:t> </a:t>
            </a:r>
            <a:br>
              <a:rPr lang="ka-GE" altLang="en-US" sz="2500" b="1" kern="0" dirty="0" smtClean="0">
                <a:solidFill>
                  <a:srgbClr val="A50021"/>
                </a:solidFill>
              </a:rPr>
            </a:br>
            <a:r>
              <a:rPr lang="ka-GE" altLang="en-US" sz="2500" b="1" kern="0" dirty="0" smtClean="0">
                <a:solidFill>
                  <a:srgbClr val="A50021"/>
                </a:solidFill>
              </a:rPr>
              <a:t>სტრატეგიული პრიორიტეტი 6</a:t>
            </a:r>
            <a:endParaRPr lang="en-US" altLang="en-US" sz="2500" b="1" kern="0" dirty="0">
              <a:solidFill>
                <a:srgbClr val="A50021"/>
              </a:solidFill>
            </a:endParaRPr>
          </a:p>
        </p:txBody>
      </p:sp>
      <p:sp>
        <p:nvSpPr>
          <p:cNvPr id="10"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1"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2"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3" name="Picture 12"/>
          <p:cNvPicPr>
            <a:picLocks noChangeAspect="1"/>
          </p:cNvPicPr>
          <p:nvPr/>
        </p:nvPicPr>
        <p:blipFill>
          <a:blip r:embed="rId2"/>
          <a:stretch>
            <a:fillRect/>
          </a:stretch>
        </p:blipFill>
        <p:spPr>
          <a:xfrm>
            <a:off x="55013" y="6218816"/>
            <a:ext cx="772571" cy="594560"/>
          </a:xfrm>
          <a:prstGeom prst="rect">
            <a:avLst/>
          </a:prstGeom>
        </p:spPr>
      </p:pic>
      <p:sp>
        <p:nvSpPr>
          <p:cNvPr id="8"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5"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56999541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686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5675" y="82550"/>
            <a:ext cx="3108325" cy="243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2"/>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p>
        </p:txBody>
      </p:sp>
      <p:sp>
        <p:nvSpPr>
          <p:cNvPr id="36868" name="Rectangle 3"/>
          <p:cNvSpPr>
            <a:spLocks noChangeArrowheads="1"/>
          </p:cNvSpPr>
          <p:nvPr/>
        </p:nvSpPr>
        <p:spPr bwMode="auto">
          <a:xfrm>
            <a:off x="1258888" y="6237288"/>
            <a:ext cx="46085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400" b="1">
                <a:solidFill>
                  <a:schemeClr val="bg1"/>
                </a:solidFill>
              </a:rPr>
              <a:t>National Center for Disease Control  &amp; Public Health</a:t>
            </a:r>
          </a:p>
        </p:txBody>
      </p:sp>
      <p:sp>
        <p:nvSpPr>
          <p:cNvPr id="36869" name="Text Box 5"/>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chemeClr val="bg1"/>
                </a:solidFill>
              </a:rPr>
              <a:t>www.ncdc.ge</a:t>
            </a:r>
            <a:endParaRPr lang="ru-RU" altLang="en-US" sz="1800">
              <a:solidFill>
                <a:schemeClr val="bg1"/>
              </a:solidFill>
            </a:endParaRPr>
          </a:p>
        </p:txBody>
      </p:sp>
      <p:sp>
        <p:nvSpPr>
          <p:cNvPr id="36870" name="Rectangle 2"/>
          <p:cNvSpPr>
            <a:spLocks noChangeArrowheads="1"/>
          </p:cNvSpPr>
          <p:nvPr/>
        </p:nvSpPr>
        <p:spPr bwMode="auto">
          <a:xfrm>
            <a:off x="-1533796" y="-3464"/>
            <a:ext cx="8988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2400" b="1" dirty="0">
                <a:solidFill>
                  <a:srgbClr val="A50021"/>
                </a:solidFill>
              </a:rPr>
              <a:t>სამედიცინო </a:t>
            </a:r>
            <a:r>
              <a:rPr lang="ka-GE" altLang="en-US" sz="2400" b="1" dirty="0" smtClean="0">
                <a:solidFill>
                  <a:srgbClr val="A50021"/>
                </a:solidFill>
              </a:rPr>
              <a:t>სტატისტიკის </a:t>
            </a:r>
            <a:r>
              <a:rPr lang="ka-GE" altLang="en-US" sz="2400" b="1" dirty="0" err="1" smtClean="0">
                <a:solidFill>
                  <a:srgbClr val="A50021"/>
                </a:solidFill>
              </a:rPr>
              <a:t>წარმოაება</a:t>
            </a:r>
            <a:r>
              <a:rPr lang="ka-GE" altLang="en-US" sz="2400" b="1" dirty="0" smtClean="0">
                <a:solidFill>
                  <a:srgbClr val="A50021"/>
                </a:solidFill>
              </a:rPr>
              <a:t> </a:t>
            </a:r>
            <a:r>
              <a:rPr lang="ka-GE" altLang="en-US" sz="2400" dirty="0" smtClean="0">
                <a:solidFill>
                  <a:srgbClr val="A50021"/>
                </a:solidFill>
              </a:rPr>
              <a:t> </a:t>
            </a:r>
            <a:endParaRPr lang="ka-GE" altLang="en-US" sz="2400" dirty="0">
              <a:solidFill>
                <a:srgbClr val="A50021"/>
              </a:solidFill>
            </a:endParaRPr>
          </a:p>
        </p:txBody>
      </p:sp>
      <p:sp>
        <p:nvSpPr>
          <p:cNvPr id="36871" name="Title 7"/>
          <p:cNvSpPr txBox="1">
            <a:spLocks/>
          </p:cNvSpPr>
          <p:nvPr/>
        </p:nvSpPr>
        <p:spPr bwMode="auto">
          <a:xfrm>
            <a:off x="-330981" y="79536"/>
            <a:ext cx="6582793" cy="329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85750" indent="-285750">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lvl="1" algn="just">
              <a:spcBef>
                <a:spcPct val="0"/>
              </a:spcBef>
            </a:pPr>
            <a:r>
              <a:rPr lang="ka-GE" altLang="en-US" sz="1400" b="1" dirty="0">
                <a:solidFill>
                  <a:srgbClr val="002060"/>
                </a:solidFill>
                <a:latin typeface="Calibri" panose="020F0502020204030204" pitchFamily="34" charset="0"/>
              </a:rPr>
              <a:t>რუტინული სტატისტიკის წარმოება</a:t>
            </a:r>
            <a:endParaRPr lang="en-US" altLang="en-US" sz="1400" b="1" dirty="0">
              <a:solidFill>
                <a:srgbClr val="002060"/>
              </a:solidFill>
              <a:latin typeface="Calibri" panose="020F0502020204030204" pitchFamily="34" charset="0"/>
            </a:endParaRPr>
          </a:p>
          <a:p>
            <a:pPr lvl="1" algn="just">
              <a:spcBef>
                <a:spcPct val="0"/>
              </a:spcBef>
            </a:pPr>
            <a:r>
              <a:rPr lang="ka-GE" altLang="en-US" sz="1400" b="1" dirty="0">
                <a:solidFill>
                  <a:srgbClr val="002060"/>
                </a:solidFill>
                <a:latin typeface="Calibri" panose="020F0502020204030204" pitchFamily="34" charset="0"/>
              </a:rPr>
              <a:t>პირველადი ჯანდაცვის დაწესებულებებისა და </a:t>
            </a:r>
          </a:p>
          <a:p>
            <a:pPr lvl="1" algn="just">
              <a:spcBef>
                <a:spcPct val="0"/>
              </a:spcBef>
              <a:buFontTx/>
              <a:buNone/>
            </a:pPr>
            <a:r>
              <a:rPr lang="en-US" altLang="en-US" sz="1400" b="1" dirty="0" smtClean="0">
                <a:solidFill>
                  <a:srgbClr val="002060"/>
                </a:solidFill>
                <a:latin typeface="Calibri" panose="020F0502020204030204" pitchFamily="34" charset="0"/>
              </a:rPr>
              <a:t>      </a:t>
            </a:r>
            <a:r>
              <a:rPr lang="ka-GE" altLang="en-US" sz="1400" b="1" dirty="0" smtClean="0">
                <a:solidFill>
                  <a:srgbClr val="002060"/>
                </a:solidFill>
                <a:latin typeface="Calibri" panose="020F0502020204030204" pitchFamily="34" charset="0"/>
              </a:rPr>
              <a:t> </a:t>
            </a:r>
            <a:r>
              <a:rPr lang="ka-GE" altLang="en-US" sz="1400" b="1" dirty="0" err="1" smtClean="0">
                <a:solidFill>
                  <a:srgbClr val="002060"/>
                </a:solidFill>
                <a:latin typeface="Calibri" panose="020F0502020204030204" pitchFamily="34" charset="0"/>
              </a:rPr>
              <a:t>ჰოსპიტლებისთვის</a:t>
            </a:r>
            <a:r>
              <a:rPr lang="ka-GE" altLang="en-US" sz="1400" b="1" dirty="0" smtClean="0">
                <a:solidFill>
                  <a:srgbClr val="002060"/>
                </a:solidFill>
                <a:latin typeface="Calibri" panose="020F0502020204030204" pitchFamily="34" charset="0"/>
              </a:rPr>
              <a:t> </a:t>
            </a:r>
            <a:r>
              <a:rPr lang="ka-GE" altLang="en-US" sz="1400" b="1" dirty="0">
                <a:solidFill>
                  <a:srgbClr val="002060"/>
                </a:solidFill>
                <a:latin typeface="Calibri" panose="020F0502020204030204" pitchFamily="34" charset="0"/>
              </a:rPr>
              <a:t>შემთხვევებზე დამყარებული ელ. ანგარიშგება</a:t>
            </a:r>
            <a:endParaRPr lang="en-US" altLang="en-US" sz="1400" b="1" dirty="0">
              <a:solidFill>
                <a:srgbClr val="002060"/>
              </a:solidFill>
              <a:latin typeface="Calibri" panose="020F0502020204030204" pitchFamily="34" charset="0"/>
            </a:endParaRPr>
          </a:p>
          <a:p>
            <a:pPr lvl="1" algn="just">
              <a:spcBef>
                <a:spcPct val="0"/>
              </a:spcBef>
            </a:pPr>
            <a:r>
              <a:rPr lang="ka-GE" sz="1400" b="1" dirty="0">
                <a:solidFill>
                  <a:srgbClr val="003366"/>
                </a:solidFill>
                <a:latin typeface="Calibri" panose="020F0502020204030204" pitchFamily="34" charset="0"/>
              </a:rPr>
              <a:t>კიბოს პოპულაციური რეგისტრი</a:t>
            </a:r>
            <a:endParaRPr lang="en-US" sz="1400" b="1" dirty="0">
              <a:solidFill>
                <a:srgbClr val="003366"/>
              </a:solidFill>
              <a:latin typeface="Calibri" panose="020F0502020204030204" pitchFamily="34" charset="0"/>
            </a:endParaRPr>
          </a:p>
          <a:p>
            <a:pPr lvl="1" algn="just">
              <a:spcBef>
                <a:spcPct val="0"/>
              </a:spcBef>
            </a:pPr>
            <a:r>
              <a:rPr lang="ka-GE" sz="1400" b="1" dirty="0">
                <a:solidFill>
                  <a:srgbClr val="003366"/>
                </a:solidFill>
                <a:latin typeface="Calibri" panose="020F0502020204030204" pitchFamily="34" charset="0"/>
              </a:rPr>
              <a:t>დაბადების რეგისტრი</a:t>
            </a:r>
            <a:endParaRPr lang="en-US" sz="1400" b="1" dirty="0">
              <a:solidFill>
                <a:srgbClr val="003366"/>
              </a:solidFill>
              <a:latin typeface="Calibri" panose="020F0502020204030204" pitchFamily="34" charset="0"/>
            </a:endParaRPr>
          </a:p>
          <a:p>
            <a:pPr lvl="1" algn="just">
              <a:spcBef>
                <a:spcPct val="0"/>
              </a:spcBef>
            </a:pPr>
            <a:r>
              <a:rPr lang="ka-GE" altLang="en-US" sz="1400" b="1" dirty="0">
                <a:solidFill>
                  <a:srgbClr val="002060"/>
                </a:solidFill>
                <a:latin typeface="Calibri" panose="020F0502020204030204" pitchFamily="34" charset="0"/>
              </a:rPr>
              <a:t>დაბადება / გარდაცვალების ელ. პროგრამა</a:t>
            </a:r>
            <a:endParaRPr lang="en-US" altLang="en-US" sz="1400" b="1" dirty="0">
              <a:solidFill>
                <a:srgbClr val="002060"/>
              </a:solidFill>
              <a:latin typeface="Calibri" panose="020F0502020204030204" pitchFamily="34" charset="0"/>
            </a:endParaRPr>
          </a:p>
          <a:p>
            <a:pPr lvl="1" algn="just">
              <a:spcBef>
                <a:spcPct val="0"/>
              </a:spcBef>
            </a:pPr>
            <a:r>
              <a:rPr lang="ka-GE" sz="1400" b="1" dirty="0">
                <a:solidFill>
                  <a:srgbClr val="003366"/>
                </a:solidFill>
                <a:latin typeface="Calibri" panose="020F0502020204030204" pitchFamily="34" charset="0"/>
              </a:rPr>
              <a:t>ავადობის ტენდენციების განსაზღვრა, ჯანმრთელობის ინდიკატორების </a:t>
            </a:r>
            <a:r>
              <a:rPr lang="ka-GE" sz="1400" b="1" dirty="0" smtClean="0">
                <a:solidFill>
                  <a:srgbClr val="003366"/>
                </a:solidFill>
                <a:latin typeface="Calibri" panose="020F0502020204030204" pitchFamily="34" charset="0"/>
              </a:rPr>
              <a:t>გამოთვლა და წარდგენა სახელმწიფო და საერთაშორისო დონეებზე</a:t>
            </a:r>
          </a:p>
          <a:p>
            <a:pPr lvl="1" algn="just">
              <a:spcBef>
                <a:spcPct val="0"/>
              </a:spcBef>
            </a:pPr>
            <a:r>
              <a:rPr lang="ka-GE" altLang="en-US" sz="1400" b="1" dirty="0">
                <a:solidFill>
                  <a:srgbClr val="003366"/>
                </a:solidFill>
                <a:latin typeface="Calibri" panose="020F0502020204030204" pitchFamily="34" charset="0"/>
              </a:rPr>
              <a:t>ყოველწლიური სტატისტიკური ცნობარის</a:t>
            </a:r>
            <a:r>
              <a:rPr lang="en-US" altLang="en-US" sz="1400" b="1" dirty="0">
                <a:solidFill>
                  <a:srgbClr val="003366"/>
                </a:solidFill>
                <a:latin typeface="Calibri" panose="020F0502020204030204" pitchFamily="34" charset="0"/>
              </a:rPr>
              <a:t> </a:t>
            </a:r>
            <a:r>
              <a:rPr lang="ka-GE" altLang="en-US" sz="1400" b="1" dirty="0">
                <a:solidFill>
                  <a:srgbClr val="003366"/>
                </a:solidFill>
                <a:latin typeface="Calibri" panose="020F0502020204030204" pitchFamily="34" charset="0"/>
              </a:rPr>
              <a:t>  </a:t>
            </a:r>
            <a:r>
              <a:rPr lang="en-US" altLang="en-US" sz="1400" b="1" dirty="0">
                <a:solidFill>
                  <a:srgbClr val="003366"/>
                </a:solidFill>
                <a:latin typeface="Calibri" panose="020F0502020204030204" pitchFamily="34" charset="0"/>
              </a:rPr>
              <a:t>“</a:t>
            </a:r>
            <a:r>
              <a:rPr lang="ka-GE" altLang="en-US" sz="1400" b="1" dirty="0">
                <a:solidFill>
                  <a:srgbClr val="C00000"/>
                </a:solidFill>
                <a:latin typeface="Calibri" panose="020F0502020204030204" pitchFamily="34" charset="0"/>
              </a:rPr>
              <a:t>ჯანმრთელობის დაცვა საქართველოში</a:t>
            </a:r>
            <a:r>
              <a:rPr lang="en-US" altLang="en-US" sz="1400" b="1" dirty="0">
                <a:solidFill>
                  <a:srgbClr val="C00000"/>
                </a:solidFill>
                <a:latin typeface="Calibri" panose="020F0502020204030204" pitchFamily="34" charset="0"/>
              </a:rPr>
              <a:t>” </a:t>
            </a:r>
            <a:r>
              <a:rPr lang="ka-GE" altLang="en-US" sz="1400" b="1" dirty="0">
                <a:solidFill>
                  <a:srgbClr val="002060"/>
                </a:solidFill>
                <a:latin typeface="Calibri" panose="020F0502020204030204" pitchFamily="34" charset="0"/>
              </a:rPr>
              <a:t>ქართულ და ინგლისურ ენებზე გამოქვეყნება და სხვა პუბლიკაციები</a:t>
            </a:r>
            <a:r>
              <a:rPr lang="en-US" sz="1400" b="1" dirty="0" smtClean="0">
                <a:solidFill>
                  <a:srgbClr val="002060"/>
                </a:solidFill>
                <a:latin typeface="Calibri" panose="020F0502020204030204" pitchFamily="34" charset="0"/>
              </a:rPr>
              <a:t> </a:t>
            </a:r>
            <a:endParaRPr lang="en-US" sz="1400" b="1" dirty="0">
              <a:solidFill>
                <a:srgbClr val="002060"/>
              </a:solidFill>
              <a:latin typeface="Calibri" panose="020F0502020204030204" pitchFamily="34" charset="0"/>
            </a:endParaRPr>
          </a:p>
        </p:txBody>
      </p:sp>
      <p:pic>
        <p:nvPicPr>
          <p:cNvPr id="36872"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166201">
            <a:off x="386499" y="3281110"/>
            <a:ext cx="13970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3" name="Title 7"/>
          <p:cNvSpPr txBox="1">
            <a:spLocks/>
          </p:cNvSpPr>
          <p:nvPr/>
        </p:nvSpPr>
        <p:spPr bwMode="auto">
          <a:xfrm>
            <a:off x="1552038" y="2197762"/>
            <a:ext cx="5202430" cy="329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85750" indent="-285750">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marL="742950" lvl="1" indent="-285750" algn="just">
              <a:spcBef>
                <a:spcPct val="0"/>
              </a:spcBef>
              <a:buFontTx/>
              <a:buChar char="-"/>
            </a:pPr>
            <a:r>
              <a:rPr lang="ka-GE" altLang="en-US" sz="1400" b="1" dirty="0" smtClean="0">
                <a:solidFill>
                  <a:srgbClr val="002060"/>
                </a:solidFill>
                <a:latin typeface="Calibri" panose="020F0502020204030204" pitchFamily="34" charset="0"/>
              </a:rPr>
              <a:t>თანამშრომლობა </a:t>
            </a:r>
            <a:r>
              <a:rPr lang="ka-GE" altLang="en-US" sz="1400" b="1" dirty="0">
                <a:solidFill>
                  <a:srgbClr val="002060"/>
                </a:solidFill>
                <a:latin typeface="Calibri" panose="020F0502020204030204" pitchFamily="34" charset="0"/>
              </a:rPr>
              <a:t>ვაშინგტონის უნივერსიტეტის ჯანმრთელობის გაზომვებისა და შეფასების ინსტიტუტთან (</a:t>
            </a:r>
            <a:r>
              <a:rPr lang="en-US" altLang="en-US" sz="1400" b="1" dirty="0">
                <a:solidFill>
                  <a:srgbClr val="002060"/>
                </a:solidFill>
                <a:latin typeface="Calibri" panose="020F0502020204030204" pitchFamily="34" charset="0"/>
              </a:rPr>
              <a:t>IHME</a:t>
            </a:r>
            <a:r>
              <a:rPr lang="en-US" altLang="en-US" sz="1400" b="1" dirty="0" smtClean="0">
                <a:solidFill>
                  <a:srgbClr val="002060"/>
                </a:solidFill>
                <a:latin typeface="Calibri" panose="020F0502020204030204" pitchFamily="34" charset="0"/>
              </a:rPr>
              <a:t>)</a:t>
            </a:r>
            <a:endParaRPr lang="ka-GE" altLang="en-US" sz="1400" b="1" dirty="0" smtClean="0">
              <a:solidFill>
                <a:srgbClr val="002060"/>
              </a:solidFill>
              <a:latin typeface="Calibri" panose="020F0502020204030204" pitchFamily="34" charset="0"/>
            </a:endParaRPr>
          </a:p>
          <a:p>
            <a:pPr marL="800100" lvl="1" indent="-342900" algn="just">
              <a:spcBef>
                <a:spcPct val="0"/>
              </a:spcBef>
              <a:buFontTx/>
              <a:buChar char="-"/>
            </a:pPr>
            <a:endParaRPr lang="ka-GE" altLang="en-US" sz="1400" b="1" dirty="0">
              <a:solidFill>
                <a:srgbClr val="002060"/>
              </a:solidFill>
              <a:latin typeface="Calibri" panose="020F0502020204030204" pitchFamily="34" charset="0"/>
            </a:endParaRPr>
          </a:p>
          <a:p>
            <a:pPr marL="800100" lvl="1" indent="-342900" algn="just">
              <a:spcBef>
                <a:spcPct val="0"/>
              </a:spcBef>
              <a:buFontTx/>
              <a:buChar char="-"/>
            </a:pPr>
            <a:r>
              <a:rPr lang="ka-GE" altLang="en-US" sz="1400" b="1" dirty="0">
                <a:solidFill>
                  <a:srgbClr val="003366"/>
                </a:solidFill>
                <a:latin typeface="Calibri" panose="020F0502020204030204" pitchFamily="34" charset="0"/>
              </a:rPr>
              <a:t>ჟურნალში „</a:t>
            </a:r>
            <a:r>
              <a:rPr lang="en-US" altLang="en-US" sz="1400" b="1" dirty="0">
                <a:solidFill>
                  <a:srgbClr val="003366"/>
                </a:solidFill>
                <a:latin typeface="Calibri" panose="020F0502020204030204" pitchFamily="34" charset="0"/>
              </a:rPr>
              <a:t>The Lancet“  </a:t>
            </a:r>
            <a:r>
              <a:rPr lang="ka-GE" altLang="en-US" sz="1400" b="1" dirty="0">
                <a:solidFill>
                  <a:srgbClr val="003366"/>
                </a:solidFill>
                <a:latin typeface="Calibri" panose="020F0502020204030204" pitchFamily="34" charset="0"/>
              </a:rPr>
              <a:t>გამოქვეყნდა 9 სტატია </a:t>
            </a:r>
          </a:p>
          <a:p>
            <a:pPr marL="800100" lvl="1" indent="-342900" algn="just">
              <a:spcBef>
                <a:spcPct val="0"/>
              </a:spcBef>
              <a:buFontTx/>
              <a:buChar char="-"/>
            </a:pPr>
            <a:endParaRPr lang="en-US" altLang="en-US" sz="1400" b="1" dirty="0" smtClean="0">
              <a:solidFill>
                <a:srgbClr val="003366"/>
              </a:solidFill>
              <a:latin typeface="Calibri" panose="020F0502020204030204" pitchFamily="34" charset="0"/>
            </a:endParaRPr>
          </a:p>
          <a:p>
            <a:pPr lvl="1" algn="just">
              <a:spcBef>
                <a:spcPct val="0"/>
              </a:spcBef>
              <a:buFontTx/>
              <a:buNone/>
            </a:pPr>
            <a:r>
              <a:rPr lang="en-US" altLang="en-US" sz="1400" b="1" dirty="0" smtClean="0">
                <a:solidFill>
                  <a:srgbClr val="003366"/>
                </a:solidFill>
                <a:latin typeface="Calibri" panose="020F0502020204030204" pitchFamily="34" charset="0"/>
              </a:rPr>
              <a:t>   </a:t>
            </a:r>
            <a:endParaRPr lang="en-US" altLang="en-US" sz="1400" b="1" dirty="0">
              <a:solidFill>
                <a:srgbClr val="003366"/>
              </a:solidFill>
              <a:latin typeface="Calibri" panose="020F0502020204030204" pitchFamily="34" charset="0"/>
            </a:endParaRPr>
          </a:p>
          <a:p>
            <a:pPr lvl="1" algn="just">
              <a:spcBef>
                <a:spcPct val="0"/>
              </a:spcBef>
              <a:buFontTx/>
              <a:buNone/>
            </a:pPr>
            <a:endParaRPr lang="en-US" altLang="en-US" sz="1400" b="1" dirty="0">
              <a:solidFill>
                <a:srgbClr val="002060"/>
              </a:solidFill>
              <a:latin typeface="Calibri" panose="020F0502020204030204" pitchFamily="34" charset="0"/>
            </a:endParaRPr>
          </a:p>
        </p:txBody>
      </p:sp>
      <p:pic>
        <p:nvPicPr>
          <p:cNvPr id="36874"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43685">
            <a:off x="503238" y="4186238"/>
            <a:ext cx="13589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5"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2396" y="3464926"/>
            <a:ext cx="1440231" cy="229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76" name="Picture 12"/>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563" y="6218238"/>
            <a:ext cx="771525"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p:nvPr/>
        </p:nvPicPr>
        <p:blipFill>
          <a:blip r:embed="rId8"/>
          <a:stretch>
            <a:fillRect/>
          </a:stretch>
        </p:blipFill>
        <p:spPr>
          <a:xfrm>
            <a:off x="7596159" y="2544478"/>
            <a:ext cx="1515944" cy="2285810"/>
          </a:xfrm>
          <a:prstGeom prst="rect">
            <a:avLst/>
          </a:prstGeom>
        </p:spPr>
      </p:pic>
      <p:pic>
        <p:nvPicPr>
          <p:cNvPr id="15" name="Picture 14"/>
          <p:cNvPicPr>
            <a:picLocks noChangeAspect="1"/>
          </p:cNvPicPr>
          <p:nvPr/>
        </p:nvPicPr>
        <p:blipFill>
          <a:blip r:embed="rId9"/>
          <a:stretch>
            <a:fillRect/>
          </a:stretch>
        </p:blipFill>
        <p:spPr>
          <a:xfrm>
            <a:off x="4579127" y="4303608"/>
            <a:ext cx="1456548" cy="1776836"/>
          </a:xfrm>
          <a:prstGeom prst="rect">
            <a:avLst/>
          </a:prstGeom>
        </p:spPr>
      </p:pic>
      <p:pic>
        <p:nvPicPr>
          <p:cNvPr id="16" name="Picture 15"/>
          <p:cNvPicPr>
            <a:picLocks noChangeAspect="1"/>
          </p:cNvPicPr>
          <p:nvPr/>
        </p:nvPicPr>
        <p:blipFill>
          <a:blip r:embed="rId10"/>
          <a:stretch>
            <a:fillRect/>
          </a:stretch>
        </p:blipFill>
        <p:spPr>
          <a:xfrm>
            <a:off x="2814952" y="4216543"/>
            <a:ext cx="1469015" cy="1868012"/>
          </a:xfrm>
          <a:prstGeom prst="rect">
            <a:avLst/>
          </a:prstGeom>
        </p:spPr>
      </p:pic>
    </p:spTree>
    <p:extLst>
      <p:ext uri="{BB962C8B-B14F-4D97-AF65-F5344CB8AC3E}">
        <p14:creationId xmlns:p14="http://schemas.microsoft.com/office/powerpoint/2010/main" val="359308080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8" name="Rectangle 2"/>
          <p:cNvSpPr>
            <a:spLocks noChangeArrowheads="1"/>
          </p:cNvSpPr>
          <p:nvPr/>
        </p:nvSpPr>
        <p:spPr bwMode="auto">
          <a:xfrm>
            <a:off x="-540568" y="300626"/>
            <a:ext cx="89884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2400" b="1" dirty="0">
                <a:solidFill>
                  <a:srgbClr val="A50021"/>
                </a:solidFill>
              </a:rPr>
              <a:t>სამედიცინო სტატისტიკის წარმოება </a:t>
            </a:r>
            <a:r>
              <a:rPr lang="ka-GE" altLang="en-US" sz="2400" b="1" dirty="0" smtClean="0">
                <a:solidFill>
                  <a:srgbClr val="A50021"/>
                </a:solidFill>
              </a:rPr>
              <a:t> </a:t>
            </a:r>
            <a:r>
              <a:rPr lang="ka-GE" altLang="en-US" sz="2400" dirty="0" smtClean="0">
                <a:solidFill>
                  <a:srgbClr val="A50021"/>
                </a:solidFill>
              </a:rPr>
              <a:t> </a:t>
            </a:r>
            <a:endParaRPr lang="ka-GE" altLang="en-US" sz="2400" dirty="0">
              <a:solidFill>
                <a:srgbClr val="A50021"/>
              </a:solidFill>
            </a:endParaRPr>
          </a:p>
        </p:txBody>
      </p:sp>
      <p:sp>
        <p:nvSpPr>
          <p:cNvPr id="3080" name="Title 7"/>
          <p:cNvSpPr txBox="1">
            <a:spLocks/>
          </p:cNvSpPr>
          <p:nvPr/>
        </p:nvSpPr>
        <p:spPr bwMode="auto">
          <a:xfrm>
            <a:off x="97615" y="-453753"/>
            <a:ext cx="6990181" cy="353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85750" indent="-2857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r>
              <a:rPr lang="ka-GE" altLang="en-US" sz="1400" b="1" dirty="0" smtClean="0">
                <a:solidFill>
                  <a:srgbClr val="003366"/>
                </a:solidFill>
              </a:rPr>
              <a:t>სიკვდილის </a:t>
            </a:r>
            <a:r>
              <a:rPr lang="ka-GE" altLang="en-US" sz="1400" b="1" dirty="0" err="1">
                <a:solidFill>
                  <a:srgbClr val="003366"/>
                </a:solidFill>
              </a:rPr>
              <a:t>არაიდენტიფიცირებული</a:t>
            </a:r>
            <a:r>
              <a:rPr lang="ka-GE" altLang="en-US" sz="1400" b="1" dirty="0">
                <a:solidFill>
                  <a:srgbClr val="003366"/>
                </a:solidFill>
              </a:rPr>
              <a:t> მიზეზების წილის შემცირების მიზნით </a:t>
            </a:r>
            <a:r>
              <a:rPr lang="ka-GE" altLang="en-US" sz="1400" b="1" dirty="0" err="1">
                <a:solidFill>
                  <a:srgbClr val="003366"/>
                </a:solidFill>
              </a:rPr>
              <a:t>საზ</a:t>
            </a:r>
            <a:r>
              <a:rPr lang="ka-GE" altLang="en-US" sz="1400" b="1" dirty="0">
                <a:solidFill>
                  <a:srgbClr val="003366"/>
                </a:solidFill>
              </a:rPr>
              <a:t>. ჯანდაცვის რაიონული ცენტრების მიერ </a:t>
            </a:r>
            <a:r>
              <a:rPr lang="ka-GE" altLang="en-US" sz="1400" b="1" dirty="0" smtClean="0">
                <a:solidFill>
                  <a:srgbClr val="003366"/>
                </a:solidFill>
              </a:rPr>
              <a:t>ვერბალური </a:t>
            </a:r>
            <a:r>
              <a:rPr lang="ka-GE" altLang="en-US" sz="1400" b="1" dirty="0" err="1">
                <a:solidFill>
                  <a:srgbClr val="003366"/>
                </a:solidFill>
              </a:rPr>
              <a:t>აუტოფსიის</a:t>
            </a:r>
            <a:r>
              <a:rPr lang="ka-GE" altLang="en-US" sz="1400" b="1" dirty="0">
                <a:solidFill>
                  <a:srgbClr val="003366"/>
                </a:solidFill>
              </a:rPr>
              <a:t> </a:t>
            </a:r>
            <a:r>
              <a:rPr lang="ka-GE" altLang="en-US" sz="1400" b="1" dirty="0" smtClean="0">
                <a:solidFill>
                  <a:srgbClr val="003366"/>
                </a:solidFill>
              </a:rPr>
              <a:t> გამოყენება</a:t>
            </a:r>
            <a:endParaRPr lang="ka-GE" altLang="en-US" sz="1400" b="1" dirty="0">
              <a:solidFill>
                <a:srgbClr val="003366"/>
              </a:solidFill>
            </a:endParaRPr>
          </a:p>
          <a:p>
            <a:pPr>
              <a:spcBef>
                <a:spcPct val="0"/>
              </a:spcBef>
            </a:pPr>
            <a:r>
              <a:rPr lang="ka-GE" altLang="en-US" sz="1400" b="1" dirty="0" smtClean="0">
                <a:solidFill>
                  <a:srgbClr val="003366"/>
                </a:solidFill>
              </a:rPr>
              <a:t>წლიური </a:t>
            </a:r>
            <a:r>
              <a:rPr lang="ka-GE" altLang="en-US" sz="1400" b="1" dirty="0">
                <a:solidFill>
                  <a:srgbClr val="003366"/>
                </a:solidFill>
              </a:rPr>
              <a:t>ანგარიშების და კიბოს პოპულაციური რეგისტრის </a:t>
            </a:r>
            <a:r>
              <a:rPr lang="ka-GE" altLang="en-US" sz="1400" b="1" dirty="0" err="1" smtClean="0">
                <a:solidFill>
                  <a:srgbClr val="003366"/>
                </a:solidFill>
              </a:rPr>
              <a:t>ელექტრონიზაცია</a:t>
            </a:r>
            <a:endParaRPr lang="ka-GE" altLang="en-US" sz="1400" b="1" dirty="0">
              <a:solidFill>
                <a:srgbClr val="003366"/>
              </a:solidFill>
            </a:endParaRPr>
          </a:p>
          <a:p>
            <a:pPr marL="0" indent="0">
              <a:spcBef>
                <a:spcPct val="0"/>
              </a:spcBef>
              <a:buNone/>
            </a:pPr>
            <a:endParaRPr lang="en-US" altLang="en-US" sz="1400" b="1" dirty="0">
              <a:solidFill>
                <a:srgbClr val="003366"/>
              </a:solidFill>
            </a:endParaRPr>
          </a:p>
        </p:txBody>
      </p:sp>
      <p:sp>
        <p:nvSpPr>
          <p:cNvPr id="15" name="Title 7"/>
          <p:cNvSpPr txBox="1">
            <a:spLocks/>
          </p:cNvSpPr>
          <p:nvPr/>
        </p:nvSpPr>
        <p:spPr bwMode="auto">
          <a:xfrm>
            <a:off x="109800" y="535863"/>
            <a:ext cx="8952345" cy="353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85750" indent="-2857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r>
              <a:rPr lang="ka-GE" altLang="en-US" sz="1400" b="1" dirty="0" err="1" smtClean="0">
                <a:solidFill>
                  <a:srgbClr val="003366"/>
                </a:solidFill>
              </a:rPr>
              <a:t>საქსტატის</a:t>
            </a:r>
            <a:r>
              <a:rPr lang="ka-GE" altLang="en-US" sz="1400" b="1" dirty="0" smtClean="0">
                <a:solidFill>
                  <a:srgbClr val="003366"/>
                </a:solidFill>
              </a:rPr>
              <a:t> </a:t>
            </a:r>
            <a:r>
              <a:rPr lang="ka-GE" altLang="en-US" sz="1400" b="1" dirty="0">
                <a:solidFill>
                  <a:srgbClr val="003366"/>
                </a:solidFill>
              </a:rPr>
              <a:t>მიერ </a:t>
            </a:r>
            <a:r>
              <a:rPr lang="ka-GE" altLang="en-US" sz="1400" b="1" dirty="0" err="1">
                <a:solidFill>
                  <a:srgbClr val="003366"/>
                </a:solidFill>
              </a:rPr>
              <a:t>აღწერათაშორისი</a:t>
            </a:r>
            <a:r>
              <a:rPr lang="ka-GE" altLang="en-US" sz="1400" b="1" dirty="0">
                <a:solidFill>
                  <a:srgbClr val="003366"/>
                </a:solidFill>
              </a:rPr>
              <a:t> წლების (1994-2014) მონაცემთა გადათვლის შემდეგ მოხდა წინა წლების ყველა შესაბამისი ინდიკატორის გადათვლა </a:t>
            </a:r>
          </a:p>
          <a:p>
            <a:pPr>
              <a:spcBef>
                <a:spcPct val="0"/>
              </a:spcBef>
            </a:pPr>
            <a:r>
              <a:rPr lang="ka-GE" altLang="en-US" sz="1400" b="1" dirty="0" smtClean="0">
                <a:solidFill>
                  <a:srgbClr val="003366"/>
                </a:solidFill>
              </a:rPr>
              <a:t>მომზადდა </a:t>
            </a:r>
            <a:r>
              <a:rPr lang="ka-GE" altLang="en-US" sz="1400" b="1" dirty="0">
                <a:solidFill>
                  <a:srgbClr val="003366"/>
                </a:solidFill>
              </a:rPr>
              <a:t>და გამოიცა  კიბოს პოპულაციური რეგისტრის სამი წლის შედეგების ანალიზი  ქართულ და ინგლისურ ენებზე</a:t>
            </a:r>
          </a:p>
          <a:p>
            <a:pPr marL="0" indent="0">
              <a:spcBef>
                <a:spcPct val="0"/>
              </a:spcBef>
              <a:buNone/>
            </a:pPr>
            <a:endParaRPr lang="ka-GE" altLang="en-US" sz="1400" b="1" dirty="0">
              <a:solidFill>
                <a:srgbClr val="003366"/>
              </a:solidFill>
            </a:endParaRPr>
          </a:p>
        </p:txBody>
      </p:sp>
      <p:sp>
        <p:nvSpPr>
          <p:cNvPr id="12"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3"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4"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6" name="Picture 15"/>
          <p:cNvPicPr>
            <a:picLocks noChangeAspect="1"/>
          </p:cNvPicPr>
          <p:nvPr/>
        </p:nvPicPr>
        <p:blipFill>
          <a:blip r:embed="rId3"/>
          <a:stretch>
            <a:fillRect/>
          </a:stretch>
        </p:blipFill>
        <p:spPr>
          <a:xfrm>
            <a:off x="55013" y="6218816"/>
            <a:ext cx="772571" cy="594560"/>
          </a:xfrm>
          <a:prstGeom prst="rect">
            <a:avLst/>
          </a:prstGeom>
        </p:spPr>
      </p:pic>
      <p:sp>
        <p:nvSpPr>
          <p:cNvPr id="17"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20"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
        <p:nvSpPr>
          <p:cNvPr id="21" name="Rectangle 1"/>
          <p:cNvSpPr>
            <a:spLocks noChangeArrowheads="1"/>
          </p:cNvSpPr>
          <p:nvPr/>
        </p:nvSpPr>
        <p:spPr bwMode="auto">
          <a:xfrm>
            <a:off x="5016215" y="2752352"/>
            <a:ext cx="37530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lgn="ctr">
              <a:spcBef>
                <a:spcPct val="0"/>
              </a:spcBef>
              <a:buFontTx/>
              <a:buNone/>
            </a:pPr>
            <a:r>
              <a:rPr lang="ka-GE" altLang="en-US" sz="1200" b="1" dirty="0" smtClean="0">
                <a:solidFill>
                  <a:srgbClr val="C00000"/>
                </a:solidFill>
                <a:latin typeface="Sylfaen" panose="010A0502050306030303" pitchFamily="18" charset="0"/>
              </a:rPr>
              <a:t>სიკვდილის </a:t>
            </a:r>
            <a:r>
              <a:rPr lang="ka-GE" altLang="en-US" sz="1200" b="1" dirty="0" err="1">
                <a:solidFill>
                  <a:srgbClr val="C00000"/>
                </a:solidFill>
                <a:latin typeface="Sylfaen" panose="010A0502050306030303" pitchFamily="18" charset="0"/>
              </a:rPr>
              <a:t>არაიდენტიფიცირებული</a:t>
            </a:r>
            <a:r>
              <a:rPr lang="ka-GE" altLang="en-US" sz="1200" b="1" dirty="0">
                <a:solidFill>
                  <a:srgbClr val="C00000"/>
                </a:solidFill>
                <a:latin typeface="Sylfaen" panose="010A0502050306030303" pitchFamily="18" charset="0"/>
              </a:rPr>
              <a:t> მიზეზების წილი (%) საერთო სიკვდილიანობაში</a:t>
            </a:r>
            <a:endParaRPr lang="en-US" altLang="en-US" sz="1200" dirty="0">
              <a:solidFill>
                <a:srgbClr val="C00000"/>
              </a:solidFill>
            </a:endParaRPr>
          </a:p>
        </p:txBody>
      </p:sp>
      <p:pic>
        <p:nvPicPr>
          <p:cNvPr id="5" name="Picture 4"/>
          <p:cNvPicPr>
            <a:picLocks noChangeAspect="1"/>
          </p:cNvPicPr>
          <p:nvPr/>
        </p:nvPicPr>
        <p:blipFill>
          <a:blip r:embed="rId5"/>
          <a:stretch>
            <a:fillRect/>
          </a:stretch>
        </p:blipFill>
        <p:spPr>
          <a:xfrm>
            <a:off x="97615" y="2924945"/>
            <a:ext cx="4295775" cy="3126432"/>
          </a:xfrm>
          <a:prstGeom prst="rect">
            <a:avLst/>
          </a:prstGeom>
        </p:spPr>
      </p:pic>
      <p:sp>
        <p:nvSpPr>
          <p:cNvPr id="22" name="Rectangle 1"/>
          <p:cNvSpPr>
            <a:spLocks noChangeArrowheads="1"/>
          </p:cNvSpPr>
          <p:nvPr/>
        </p:nvSpPr>
        <p:spPr bwMode="auto">
          <a:xfrm>
            <a:off x="187289" y="2741821"/>
            <a:ext cx="375309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Times New Roman" panose="02020603050405020304" pitchFamily="18"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Times New Roman" panose="02020603050405020304" pitchFamily="18"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Arial" panose="020B0604020202020204" pitchFamily="34" charset="0"/>
                <a:cs typeface="Arial" panose="020B0604020202020204" pitchFamily="34" charset="0"/>
              </a:defRPr>
            </a:lvl9pPr>
          </a:lstStyle>
          <a:p>
            <a:pPr algn="ctr">
              <a:spcBef>
                <a:spcPct val="0"/>
              </a:spcBef>
              <a:buFontTx/>
              <a:buNone/>
            </a:pPr>
            <a:r>
              <a:rPr lang="ka-GE" altLang="en-US" sz="1200" b="1" dirty="0" smtClean="0">
                <a:solidFill>
                  <a:srgbClr val="C00000"/>
                </a:solidFill>
                <a:latin typeface="Sylfaen" panose="010A0502050306030303" pitchFamily="18" charset="0"/>
              </a:rPr>
              <a:t>კიბოს </a:t>
            </a:r>
            <a:r>
              <a:rPr lang="ka-GE" altLang="en-US" sz="1200" b="1" dirty="0" err="1" smtClean="0">
                <a:solidFill>
                  <a:srgbClr val="C00000"/>
                </a:solidFill>
                <a:latin typeface="Sylfaen" panose="010A0502050306030303" pitchFamily="18" charset="0"/>
              </a:rPr>
              <a:t>ინციდენტობა</a:t>
            </a:r>
            <a:r>
              <a:rPr lang="ka-GE" altLang="en-US" sz="1200" b="1" dirty="0" smtClean="0">
                <a:solidFill>
                  <a:srgbClr val="C00000"/>
                </a:solidFill>
                <a:latin typeface="Sylfaen" panose="010A0502050306030303" pitchFamily="18" charset="0"/>
              </a:rPr>
              <a:t> 100000 მოსახლეზე</a:t>
            </a:r>
            <a:endParaRPr lang="en-US" altLang="en-US" sz="1200" dirty="0">
              <a:solidFill>
                <a:srgbClr val="C00000"/>
              </a:solidFill>
            </a:endParaRPr>
          </a:p>
        </p:txBody>
      </p:sp>
      <p:pic>
        <p:nvPicPr>
          <p:cNvPr id="6" name="Picture 5"/>
          <p:cNvPicPr>
            <a:picLocks noChangeAspect="1"/>
          </p:cNvPicPr>
          <p:nvPr/>
        </p:nvPicPr>
        <p:blipFill>
          <a:blip r:embed="rId6"/>
          <a:stretch>
            <a:fillRect/>
          </a:stretch>
        </p:blipFill>
        <p:spPr>
          <a:xfrm>
            <a:off x="4434540" y="3214017"/>
            <a:ext cx="4574270" cy="2681957"/>
          </a:xfrm>
          <a:prstGeom prst="rect">
            <a:avLst/>
          </a:prstGeom>
        </p:spPr>
      </p:pic>
    </p:spTree>
    <p:extLst>
      <p:ext uri="{BB962C8B-B14F-4D97-AF65-F5344CB8AC3E}">
        <p14:creationId xmlns:p14="http://schemas.microsoft.com/office/powerpoint/2010/main" val="279214514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8" name="Rectangle 2"/>
          <p:cNvSpPr>
            <a:spLocks noChangeArrowheads="1"/>
          </p:cNvSpPr>
          <p:nvPr/>
        </p:nvSpPr>
        <p:spPr bwMode="auto">
          <a:xfrm>
            <a:off x="183207" y="116632"/>
            <a:ext cx="89884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2400" b="1" dirty="0">
                <a:solidFill>
                  <a:srgbClr val="A50021"/>
                </a:solidFill>
              </a:rPr>
              <a:t>ელექტრონული მობილური ჯანმრთელობის პლატფორმის განვითარება</a:t>
            </a:r>
          </a:p>
        </p:txBody>
      </p:sp>
      <p:sp>
        <p:nvSpPr>
          <p:cNvPr id="3080" name="Title 7"/>
          <p:cNvSpPr txBox="1">
            <a:spLocks/>
          </p:cNvSpPr>
          <p:nvPr/>
        </p:nvSpPr>
        <p:spPr bwMode="auto">
          <a:xfrm>
            <a:off x="88266" y="720948"/>
            <a:ext cx="6552728" cy="353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85750" indent="-2857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r>
              <a:rPr lang="ka-GE" altLang="en-US" sz="1600" b="1" dirty="0" smtClean="0">
                <a:solidFill>
                  <a:srgbClr val="003366"/>
                </a:solidFill>
              </a:rPr>
              <a:t>დაინერგა იმუნიზაციის ელექტრონული მოდული </a:t>
            </a:r>
          </a:p>
          <a:p>
            <a:pPr>
              <a:spcBef>
                <a:spcPct val="0"/>
              </a:spcBef>
            </a:pPr>
            <a:endParaRPr lang="en-US" altLang="en-US" sz="1600" b="1" dirty="0" smtClean="0">
              <a:solidFill>
                <a:srgbClr val="003366"/>
              </a:solidFill>
            </a:endParaRPr>
          </a:p>
          <a:p>
            <a:pPr>
              <a:spcBef>
                <a:spcPct val="0"/>
              </a:spcBef>
            </a:pPr>
            <a:r>
              <a:rPr lang="ka-GE" altLang="en-US" sz="1600" b="1" dirty="0" smtClean="0">
                <a:solidFill>
                  <a:srgbClr val="003366"/>
                </a:solidFill>
              </a:rPr>
              <a:t>განახლდა </a:t>
            </a:r>
            <a:r>
              <a:rPr lang="en-US" altLang="en-US" sz="1600" b="1" dirty="0" smtClean="0">
                <a:solidFill>
                  <a:srgbClr val="003366"/>
                </a:solidFill>
              </a:rPr>
              <a:t>C </a:t>
            </a:r>
            <a:r>
              <a:rPr lang="ka-GE" altLang="en-US" sz="1600" b="1" dirty="0" smtClean="0">
                <a:solidFill>
                  <a:srgbClr val="003366"/>
                </a:solidFill>
              </a:rPr>
              <a:t>ჰეპატიტის ანალიტიკური სისტემა, რაც საშუალებას აძლევს ცენტრს და სხვა დაინტერესებულ პირებს, მიიღონ საჭირო ინფორმაცია სახელმწიფო პოლიტიკის განხორციელებისთვის</a:t>
            </a:r>
          </a:p>
          <a:p>
            <a:pPr>
              <a:spcBef>
                <a:spcPct val="0"/>
              </a:spcBef>
            </a:pPr>
            <a:endParaRPr lang="ka-GE" altLang="en-US" sz="1600" b="1" dirty="0" smtClean="0">
              <a:solidFill>
                <a:srgbClr val="003366"/>
              </a:solidFill>
            </a:endParaRPr>
          </a:p>
          <a:p>
            <a:pPr>
              <a:spcBef>
                <a:spcPct val="0"/>
              </a:spcBef>
            </a:pPr>
            <a:r>
              <a:rPr lang="en-US" altLang="en-US" sz="1600" b="1" dirty="0" smtClean="0">
                <a:solidFill>
                  <a:srgbClr val="003366"/>
                </a:solidFill>
              </a:rPr>
              <a:t>C </a:t>
            </a:r>
            <a:r>
              <a:rPr lang="ka-GE" altLang="en-US" sz="1600" b="1" dirty="0">
                <a:solidFill>
                  <a:srgbClr val="003366"/>
                </a:solidFill>
              </a:rPr>
              <a:t>ჰეპატიტის </a:t>
            </a:r>
            <a:r>
              <a:rPr lang="ka-GE" altLang="en-US" sz="1600" b="1" dirty="0" err="1" smtClean="0">
                <a:solidFill>
                  <a:srgbClr val="003366"/>
                </a:solidFill>
              </a:rPr>
              <a:t>ელიმინაციისათვის</a:t>
            </a:r>
            <a:r>
              <a:rPr lang="ka-GE" altLang="en-US" sz="1600" b="1" dirty="0" smtClean="0">
                <a:solidFill>
                  <a:srgbClr val="003366"/>
                </a:solidFill>
              </a:rPr>
              <a:t> </a:t>
            </a:r>
            <a:r>
              <a:rPr lang="ka-GE" altLang="en-US" sz="1600" b="1" dirty="0">
                <a:solidFill>
                  <a:srgbClr val="003366"/>
                </a:solidFill>
              </a:rPr>
              <a:t>სხვადასხვა კამპანიების წარმოება მოსახლეობისათვის მოკლე ტექსტური შეტყობინებების გაგზავნის </a:t>
            </a:r>
            <a:r>
              <a:rPr lang="ka-GE" altLang="en-US" sz="1600" b="1" dirty="0" smtClean="0">
                <a:solidFill>
                  <a:srgbClr val="003366"/>
                </a:solidFill>
              </a:rPr>
              <a:t>მიზნით</a:t>
            </a:r>
          </a:p>
          <a:p>
            <a:pPr>
              <a:spcBef>
                <a:spcPct val="0"/>
              </a:spcBef>
            </a:pPr>
            <a:endParaRPr lang="ka-GE" altLang="en-US" sz="1600" b="1" dirty="0">
              <a:solidFill>
                <a:srgbClr val="003366"/>
              </a:solidFill>
            </a:endParaRPr>
          </a:p>
          <a:p>
            <a:pPr>
              <a:spcBef>
                <a:spcPct val="0"/>
              </a:spcBef>
            </a:pPr>
            <a:r>
              <a:rPr lang="ka-GE" altLang="en-US" sz="1600" b="1" dirty="0" smtClean="0">
                <a:solidFill>
                  <a:srgbClr val="003366"/>
                </a:solidFill>
              </a:rPr>
              <a:t>2018 </a:t>
            </a:r>
            <a:r>
              <a:rPr lang="ka-GE" altLang="en-US" sz="1600" b="1" dirty="0">
                <a:solidFill>
                  <a:srgbClr val="003366"/>
                </a:solidFill>
              </a:rPr>
              <a:t>წლის მანძილზე </a:t>
            </a:r>
            <a:r>
              <a:rPr lang="ka-GE" altLang="en-US" sz="1600" b="1" dirty="0" smtClean="0">
                <a:solidFill>
                  <a:srgbClr val="003366"/>
                </a:solidFill>
              </a:rPr>
              <a:t>გაგზავნილ </a:t>
            </a:r>
            <a:r>
              <a:rPr lang="ka-GE" altLang="en-US" sz="1600" b="1" dirty="0">
                <a:solidFill>
                  <a:srgbClr val="003366"/>
                </a:solidFill>
              </a:rPr>
              <a:t>იქნა 3 მილიონზე მეტი მოკლე ტექსტური </a:t>
            </a:r>
            <a:r>
              <a:rPr lang="ka-GE" altLang="en-US" sz="1600" b="1" dirty="0" smtClean="0">
                <a:solidFill>
                  <a:srgbClr val="003366"/>
                </a:solidFill>
              </a:rPr>
              <a:t>შეტყობინება</a:t>
            </a:r>
          </a:p>
        </p:txBody>
      </p:sp>
      <p:pic>
        <p:nvPicPr>
          <p:cNvPr id="5" name="Picture 4"/>
          <p:cNvPicPr>
            <a:picLocks noChangeAspect="1"/>
          </p:cNvPicPr>
          <p:nvPr/>
        </p:nvPicPr>
        <p:blipFill>
          <a:blip r:embed="rId3"/>
          <a:stretch>
            <a:fillRect/>
          </a:stretch>
        </p:blipFill>
        <p:spPr>
          <a:xfrm>
            <a:off x="6639431" y="803308"/>
            <a:ext cx="2319926" cy="2769708"/>
          </a:xfrm>
          <a:prstGeom prst="rect">
            <a:avLst/>
          </a:prstGeom>
        </p:spPr>
      </p:pic>
      <p:pic>
        <p:nvPicPr>
          <p:cNvPr id="6" name="Picture 5"/>
          <p:cNvPicPr>
            <a:picLocks noChangeAspect="1"/>
          </p:cNvPicPr>
          <p:nvPr/>
        </p:nvPicPr>
        <p:blipFill>
          <a:blip r:embed="rId4"/>
          <a:stretch>
            <a:fillRect/>
          </a:stretch>
        </p:blipFill>
        <p:spPr>
          <a:xfrm>
            <a:off x="5239297" y="3926342"/>
            <a:ext cx="3651498" cy="2041814"/>
          </a:xfrm>
          <a:prstGeom prst="rect">
            <a:avLst/>
          </a:prstGeom>
        </p:spPr>
      </p:pic>
      <p:sp>
        <p:nvSpPr>
          <p:cNvPr id="16" name="Title 7"/>
          <p:cNvSpPr txBox="1">
            <a:spLocks/>
          </p:cNvSpPr>
          <p:nvPr/>
        </p:nvSpPr>
        <p:spPr bwMode="auto">
          <a:xfrm>
            <a:off x="126980" y="3102628"/>
            <a:ext cx="5112317" cy="3533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85750" indent="-2857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endParaRPr lang="ka-GE" altLang="en-US" sz="1600" b="1" dirty="0">
              <a:solidFill>
                <a:srgbClr val="003366"/>
              </a:solidFill>
            </a:endParaRPr>
          </a:p>
          <a:p>
            <a:pPr>
              <a:spcBef>
                <a:spcPct val="0"/>
              </a:spcBef>
            </a:pPr>
            <a:r>
              <a:rPr lang="ka-GE" altLang="en-US" sz="1600" b="1" dirty="0">
                <a:solidFill>
                  <a:srgbClr val="003366"/>
                </a:solidFill>
              </a:rPr>
              <a:t>რეალურ რეჟიმში ამუშავდა გლობალური ფონდის დაფინანსების ფარგლებში შექმნილი შიდსის პრევენციის ელექტრონული </a:t>
            </a:r>
            <a:r>
              <a:rPr lang="ka-GE" altLang="en-US" sz="1600" b="1" dirty="0" smtClean="0">
                <a:solidFill>
                  <a:srgbClr val="003366"/>
                </a:solidFill>
              </a:rPr>
              <a:t>სისტემა</a:t>
            </a:r>
          </a:p>
          <a:p>
            <a:pPr>
              <a:spcBef>
                <a:spcPct val="0"/>
              </a:spcBef>
            </a:pPr>
            <a:endParaRPr lang="ka-GE" altLang="en-US" sz="1600" b="1" dirty="0">
              <a:solidFill>
                <a:srgbClr val="003366"/>
              </a:solidFill>
            </a:endParaRPr>
          </a:p>
          <a:p>
            <a:pPr>
              <a:spcBef>
                <a:spcPct val="0"/>
              </a:spcBef>
            </a:pPr>
            <a:r>
              <a:rPr lang="ka-GE" altLang="en-US" sz="1600" b="1" dirty="0">
                <a:solidFill>
                  <a:srgbClr val="003366"/>
                </a:solidFill>
              </a:rPr>
              <a:t>შეიქმნა და </a:t>
            </a:r>
            <a:r>
              <a:rPr lang="ka-GE" altLang="en-US" sz="1600" b="1" dirty="0" err="1">
                <a:solidFill>
                  <a:srgbClr val="003366"/>
                </a:solidFill>
              </a:rPr>
              <a:t>ამუშავადა</a:t>
            </a:r>
            <a:r>
              <a:rPr lang="ka-GE" altLang="en-US" sz="1600" b="1" dirty="0">
                <a:solidFill>
                  <a:srgbClr val="003366"/>
                </a:solidFill>
              </a:rPr>
              <a:t> ცენტრის ახალი ვებ გვერდი, რომელიც აღიჭურვა ინტრანეტის ფუნქციით</a:t>
            </a:r>
            <a:endParaRPr lang="en-US" altLang="en-US" sz="1600" b="1" dirty="0">
              <a:solidFill>
                <a:srgbClr val="003366"/>
              </a:solidFill>
            </a:endParaRPr>
          </a:p>
        </p:txBody>
      </p:sp>
      <p:sp>
        <p:nvSpPr>
          <p:cNvPr id="11"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2"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3"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4" name="Picture 13"/>
          <p:cNvPicPr>
            <a:picLocks noChangeAspect="1"/>
          </p:cNvPicPr>
          <p:nvPr/>
        </p:nvPicPr>
        <p:blipFill>
          <a:blip r:embed="rId5"/>
          <a:stretch>
            <a:fillRect/>
          </a:stretch>
        </p:blipFill>
        <p:spPr>
          <a:xfrm>
            <a:off x="55013" y="6218816"/>
            <a:ext cx="772571" cy="594560"/>
          </a:xfrm>
          <a:prstGeom prst="rect">
            <a:avLst/>
          </a:prstGeom>
        </p:spPr>
      </p:pic>
      <p:sp>
        <p:nvSpPr>
          <p:cNvPr id="15"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7"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9"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133796576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63575" y="2204864"/>
            <a:ext cx="8229600" cy="4525963"/>
          </a:xfrm>
        </p:spPr>
        <p:txBody>
          <a:bodyPr/>
          <a:lstStyle/>
          <a:p>
            <a:pPr marL="0" indent="0" algn="ctr">
              <a:spcAft>
                <a:spcPts val="0"/>
              </a:spcAft>
              <a:buNone/>
            </a:pPr>
            <a:r>
              <a:rPr lang="ka-GE" sz="2800" b="1" spc="70" dirty="0">
                <a:solidFill>
                  <a:srgbClr val="000066"/>
                </a:solidFill>
              </a:rPr>
              <a:t> </a:t>
            </a:r>
            <a:r>
              <a:rPr lang="ka-GE" sz="2800" b="1" spc="70" dirty="0">
                <a:solidFill>
                  <a:srgbClr val="003366"/>
                </a:solidFill>
              </a:rPr>
              <a:t>საზოგადოებრივი ჯანდაცვის სისტემის მართვის განვითარების ხელშეწყობა</a:t>
            </a:r>
            <a:endParaRPr lang="en-US" dirty="0">
              <a:solidFill>
                <a:srgbClr val="003366"/>
              </a:solidFill>
            </a:endParaRPr>
          </a:p>
        </p:txBody>
      </p:sp>
      <p:sp>
        <p:nvSpPr>
          <p:cNvPr id="5" name="Title 1"/>
          <p:cNvSpPr txBox="1">
            <a:spLocks/>
          </p:cNvSpPr>
          <p:nvPr/>
        </p:nvSpPr>
        <p:spPr bwMode="auto">
          <a:xfrm>
            <a:off x="468313" y="620713"/>
            <a:ext cx="8424862"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Arial" panose="020B0604020202020204" pitchFamily="34" charset="0"/>
                <a:cs typeface="+mj-cs"/>
              </a:defRPr>
            </a:lvl1pPr>
            <a:lvl2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Arial" panose="020B0604020202020204"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eaLnBrk="1" hangingPunct="1"/>
            <a:r>
              <a:rPr lang="ka-GE" altLang="en-US" sz="2500" b="1" kern="0" dirty="0" smtClean="0">
                <a:solidFill>
                  <a:srgbClr val="A50021"/>
                </a:solidFill>
              </a:rPr>
              <a:t> </a:t>
            </a:r>
            <a:br>
              <a:rPr lang="ka-GE" altLang="en-US" sz="2500" b="1" kern="0" dirty="0" smtClean="0">
                <a:solidFill>
                  <a:srgbClr val="A50021"/>
                </a:solidFill>
              </a:rPr>
            </a:br>
            <a:r>
              <a:rPr lang="ka-GE" altLang="en-US" sz="2500" b="1" kern="0" dirty="0" smtClean="0">
                <a:solidFill>
                  <a:srgbClr val="A50021"/>
                </a:solidFill>
              </a:rPr>
              <a:t>სტრატეგიული პრიორიტეტი 7</a:t>
            </a:r>
            <a:endParaRPr lang="en-US" altLang="en-US" sz="2500" b="1" kern="0" dirty="0">
              <a:solidFill>
                <a:srgbClr val="A50021"/>
              </a:solidFill>
            </a:endParaRPr>
          </a:p>
        </p:txBody>
      </p:sp>
      <p:sp>
        <p:nvSpPr>
          <p:cNvPr id="10"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1"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2"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3" name="Picture 12"/>
          <p:cNvPicPr>
            <a:picLocks noChangeAspect="1"/>
          </p:cNvPicPr>
          <p:nvPr/>
        </p:nvPicPr>
        <p:blipFill>
          <a:blip r:embed="rId2"/>
          <a:stretch>
            <a:fillRect/>
          </a:stretch>
        </p:blipFill>
        <p:spPr>
          <a:xfrm>
            <a:off x="55013" y="6218816"/>
            <a:ext cx="772571" cy="594560"/>
          </a:xfrm>
          <a:prstGeom prst="rect">
            <a:avLst/>
          </a:prstGeom>
        </p:spPr>
      </p:pic>
      <p:sp>
        <p:nvSpPr>
          <p:cNvPr id="8"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5"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203456143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18312" y="41382"/>
            <a:ext cx="2176463"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6381" y="674451"/>
            <a:ext cx="2176463" cy="1638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7"/>
          <p:cNvSpPr txBox="1">
            <a:spLocks/>
          </p:cNvSpPr>
          <p:nvPr/>
        </p:nvSpPr>
        <p:spPr bwMode="auto">
          <a:xfrm>
            <a:off x="25529" y="2874055"/>
            <a:ext cx="8939762" cy="2754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85750" indent="-2857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endParaRPr lang="ka-GE" altLang="en-US" sz="1400" b="1" dirty="0">
              <a:solidFill>
                <a:srgbClr val="003366"/>
              </a:solidFill>
            </a:endParaRPr>
          </a:p>
          <a:p>
            <a:pPr>
              <a:spcBef>
                <a:spcPct val="0"/>
              </a:spcBef>
            </a:pPr>
            <a:endParaRPr lang="ka-GE" altLang="en-US" sz="1400" b="1" dirty="0">
              <a:solidFill>
                <a:srgbClr val="003366"/>
              </a:solidFill>
            </a:endParaRPr>
          </a:p>
          <a:p>
            <a:pPr>
              <a:spcBef>
                <a:spcPct val="0"/>
              </a:spcBef>
            </a:pPr>
            <a:endParaRPr lang="ka-GE" altLang="en-US" sz="1400" b="1" dirty="0">
              <a:solidFill>
                <a:srgbClr val="003366"/>
              </a:solidFill>
            </a:endParaRPr>
          </a:p>
          <a:p>
            <a:pPr>
              <a:spcBef>
                <a:spcPct val="0"/>
              </a:spcBef>
            </a:pPr>
            <a:endParaRPr lang="ka-GE" altLang="en-US" sz="1400" b="1" dirty="0">
              <a:solidFill>
                <a:srgbClr val="003366"/>
              </a:solidFill>
            </a:endParaRPr>
          </a:p>
          <a:p>
            <a:pPr>
              <a:spcBef>
                <a:spcPct val="0"/>
              </a:spcBef>
            </a:pPr>
            <a:r>
              <a:rPr lang="ka-GE" altLang="en-US" sz="1400" b="1" dirty="0" smtClean="0">
                <a:solidFill>
                  <a:srgbClr val="003366"/>
                </a:solidFill>
              </a:rPr>
              <a:t>მოხდა </a:t>
            </a:r>
            <a:r>
              <a:rPr lang="ka-GE" altLang="en-US" sz="1400" b="1" dirty="0">
                <a:solidFill>
                  <a:srgbClr val="003366"/>
                </a:solidFill>
              </a:rPr>
              <a:t>დაავადებათა კონტროლისა და საზოგადოებრივი ჯანმრთელობის ეროვნული ცენტრის რე-</a:t>
            </a:r>
            <a:r>
              <a:rPr lang="ka-GE" altLang="en-US" sz="1400" b="1" dirty="0" err="1">
                <a:solidFill>
                  <a:srgbClr val="003366"/>
                </a:solidFill>
              </a:rPr>
              <a:t>სერთიფიცირება</a:t>
            </a:r>
            <a:r>
              <a:rPr lang="ka-GE" altLang="en-US" sz="1400" b="1" dirty="0">
                <a:solidFill>
                  <a:srgbClr val="003366"/>
                </a:solidFill>
              </a:rPr>
              <a:t> </a:t>
            </a:r>
            <a:r>
              <a:rPr lang="en-US" altLang="en-US" sz="1400" b="1" dirty="0">
                <a:solidFill>
                  <a:srgbClr val="C00000"/>
                </a:solidFill>
              </a:rPr>
              <a:t>ISO 9001:2012 </a:t>
            </a:r>
            <a:r>
              <a:rPr lang="ka-GE" altLang="en-US" sz="1400" b="1" dirty="0">
                <a:solidFill>
                  <a:srgbClr val="003366"/>
                </a:solidFill>
              </a:rPr>
              <a:t>სტანდარტით (</a:t>
            </a:r>
            <a:r>
              <a:rPr lang="en-US" altLang="en-US" sz="1400" b="1" dirty="0">
                <a:solidFill>
                  <a:srgbClr val="003366"/>
                </a:solidFill>
              </a:rPr>
              <a:t>SAI-Global Georgia). </a:t>
            </a:r>
            <a:r>
              <a:rPr lang="ka-GE" altLang="en-US" sz="1400" b="1" dirty="0">
                <a:solidFill>
                  <a:srgbClr val="003366"/>
                </a:solidFill>
              </a:rPr>
              <a:t>აუდიტები ჩატარდა ცენტრის ადმინისტრაციულ, საფინანსო-ეკონომიკურ დეპარტამენტებში, ლუგარის ცენტრში, აჭარის და იმერეთის </a:t>
            </a:r>
            <a:r>
              <a:rPr lang="ka-GE" altLang="en-US" sz="1400" b="1" dirty="0" smtClean="0">
                <a:solidFill>
                  <a:srgbClr val="003366"/>
                </a:solidFill>
              </a:rPr>
              <a:t>სამმართველოებში</a:t>
            </a:r>
          </a:p>
          <a:p>
            <a:pPr>
              <a:spcBef>
                <a:spcPct val="0"/>
              </a:spcBef>
            </a:pPr>
            <a:endParaRPr lang="ka-GE" altLang="en-US" sz="1400" b="1" dirty="0">
              <a:solidFill>
                <a:srgbClr val="003366"/>
              </a:solidFill>
            </a:endParaRPr>
          </a:p>
          <a:p>
            <a:pPr>
              <a:spcBef>
                <a:spcPct val="0"/>
              </a:spcBef>
            </a:pPr>
            <a:r>
              <a:rPr lang="ka-GE" altLang="en-US" sz="1400" b="1" dirty="0">
                <a:solidFill>
                  <a:srgbClr val="003366"/>
                </a:solidFill>
              </a:rPr>
              <a:t>დაინერგა </a:t>
            </a:r>
            <a:r>
              <a:rPr lang="ka-GE" altLang="en-US" sz="1400" b="1" dirty="0" err="1">
                <a:solidFill>
                  <a:srgbClr val="003366"/>
                </a:solidFill>
              </a:rPr>
              <a:t>ლოჯისტიკური</a:t>
            </a:r>
            <a:r>
              <a:rPr lang="ka-GE" altLang="en-US" sz="1400" b="1" dirty="0">
                <a:solidFill>
                  <a:srgbClr val="003366"/>
                </a:solidFill>
              </a:rPr>
              <a:t> მართვის ელექტრონული მოდული, რომლის გამოყენებითაც შესაძლებელია, როგორც ვაქცინების, ასევე სხვა მარაგების სრული კონტროლი და პროცესებზე </a:t>
            </a:r>
            <a:r>
              <a:rPr lang="ka-GE" altLang="en-US" sz="1400" b="1" dirty="0" smtClean="0">
                <a:solidFill>
                  <a:srgbClr val="003366"/>
                </a:solidFill>
              </a:rPr>
              <a:t>ზედამხედველობა</a:t>
            </a:r>
          </a:p>
          <a:p>
            <a:pPr>
              <a:spcBef>
                <a:spcPct val="0"/>
              </a:spcBef>
            </a:pPr>
            <a:endParaRPr lang="ka-GE" altLang="en-US" sz="1400" b="1" dirty="0">
              <a:solidFill>
                <a:srgbClr val="003366"/>
              </a:solidFill>
            </a:endParaRPr>
          </a:p>
          <a:p>
            <a:pPr>
              <a:spcBef>
                <a:spcPct val="0"/>
              </a:spcBef>
            </a:pPr>
            <a:r>
              <a:rPr lang="ka-GE" altLang="en-US" sz="1400" b="1" dirty="0" err="1" smtClean="0">
                <a:solidFill>
                  <a:srgbClr val="003366"/>
                </a:solidFill>
              </a:rPr>
              <a:t>საზჯანდაცვის</a:t>
            </a:r>
            <a:r>
              <a:rPr lang="ka-GE" altLang="en-US" sz="1400" b="1" dirty="0" smtClean="0">
                <a:solidFill>
                  <a:srgbClr val="003366"/>
                </a:solidFill>
              </a:rPr>
              <a:t> </a:t>
            </a:r>
            <a:r>
              <a:rPr lang="ka-GE" altLang="en-US" sz="1400" b="1" dirty="0">
                <a:solidFill>
                  <a:srgbClr val="003366"/>
                </a:solidFill>
              </a:rPr>
              <a:t>რეგიონული მართვის დეპარტამენტის იმერეთის სამმართველოსთვის შესყიდულ იქნა </a:t>
            </a:r>
            <a:r>
              <a:rPr lang="ka-GE" altLang="en-US" sz="1400" b="1" dirty="0">
                <a:solidFill>
                  <a:srgbClr val="C00000"/>
                </a:solidFill>
              </a:rPr>
              <a:t>ბაქტერიოლოგიური საკვები არეების ჩამოსასხმელი აპარატი</a:t>
            </a:r>
            <a:r>
              <a:rPr lang="ka-GE" altLang="en-US" sz="1400" b="1" dirty="0">
                <a:solidFill>
                  <a:srgbClr val="003366"/>
                </a:solidFill>
              </a:rPr>
              <a:t> და განხორციელდა საკვები არეების ჩამოსასხმელი აპარატის ლაბორატორიული ოთახის საინჟინრო მოწყობა, შესაბამისი სტანდარტების </a:t>
            </a:r>
            <a:r>
              <a:rPr lang="ka-GE" altLang="en-US" sz="1400" b="1" dirty="0" smtClean="0">
                <a:solidFill>
                  <a:srgbClr val="003366"/>
                </a:solidFill>
              </a:rPr>
              <a:t>მიხედვით</a:t>
            </a:r>
          </a:p>
          <a:p>
            <a:pPr>
              <a:spcBef>
                <a:spcPct val="0"/>
              </a:spcBef>
            </a:pPr>
            <a:endParaRPr lang="ka-GE" altLang="en-US" sz="1400" b="1" dirty="0">
              <a:solidFill>
                <a:srgbClr val="003366"/>
              </a:solidFill>
            </a:endParaRPr>
          </a:p>
          <a:p>
            <a:pPr>
              <a:spcBef>
                <a:spcPct val="0"/>
              </a:spcBef>
            </a:pPr>
            <a:r>
              <a:rPr lang="ka-GE" altLang="en-US" sz="1400" b="1" dirty="0" smtClean="0">
                <a:solidFill>
                  <a:srgbClr val="003366"/>
                </a:solidFill>
              </a:rPr>
              <a:t>მოხდა </a:t>
            </a:r>
            <a:r>
              <a:rPr lang="ka-GE" altLang="en-US" sz="1400" b="1" dirty="0">
                <a:solidFill>
                  <a:srgbClr val="003366"/>
                </a:solidFill>
              </a:rPr>
              <a:t>იმერეთის </a:t>
            </a:r>
            <a:r>
              <a:rPr lang="ka-GE" altLang="en-US" sz="1400" b="1" dirty="0" err="1" smtClean="0">
                <a:solidFill>
                  <a:srgbClr val="003366"/>
                </a:solidFill>
              </a:rPr>
              <a:t>საზჯანდაცვის</a:t>
            </a:r>
            <a:r>
              <a:rPr lang="ka-GE" altLang="en-US" sz="1400" b="1" dirty="0" smtClean="0">
                <a:solidFill>
                  <a:srgbClr val="003366"/>
                </a:solidFill>
              </a:rPr>
              <a:t> </a:t>
            </a:r>
            <a:r>
              <a:rPr lang="ka-GE" altLang="en-US" sz="1400" b="1" dirty="0">
                <a:solidFill>
                  <a:srgbClr val="003366"/>
                </a:solidFill>
              </a:rPr>
              <a:t>რაიონული ცენტრების ექიმი-ეპიდემიოლოგების </a:t>
            </a:r>
            <a:r>
              <a:rPr lang="ka-GE" altLang="en-US" sz="1400" b="1" dirty="0">
                <a:solidFill>
                  <a:srgbClr val="C00000"/>
                </a:solidFill>
              </a:rPr>
              <a:t>გადამზადება</a:t>
            </a:r>
            <a:r>
              <a:rPr lang="ka-GE" altLang="en-US" sz="1400" b="1" dirty="0">
                <a:solidFill>
                  <a:srgbClr val="003366"/>
                </a:solidFill>
              </a:rPr>
              <a:t> საველე ეპიდემიოლოგიური სწავლების კურსის </a:t>
            </a:r>
            <a:r>
              <a:rPr lang="ka-GE" altLang="en-US" sz="1400" b="1" dirty="0" smtClean="0">
                <a:solidFill>
                  <a:srgbClr val="003366"/>
                </a:solidFill>
              </a:rPr>
              <a:t>ფარგლებში </a:t>
            </a:r>
          </a:p>
          <a:p>
            <a:pPr>
              <a:spcBef>
                <a:spcPct val="0"/>
              </a:spcBef>
            </a:pPr>
            <a:endParaRPr lang="ka-GE" altLang="en-US" sz="1400" b="1" dirty="0">
              <a:solidFill>
                <a:srgbClr val="003366"/>
              </a:solidFill>
            </a:endParaRPr>
          </a:p>
          <a:p>
            <a:pPr>
              <a:spcBef>
                <a:spcPct val="0"/>
              </a:spcBef>
            </a:pPr>
            <a:r>
              <a:rPr lang="ka-GE" altLang="en-US" sz="1400" b="1" dirty="0">
                <a:solidFill>
                  <a:srgbClr val="003366"/>
                </a:solidFill>
              </a:rPr>
              <a:t>გაფართოვდა კომერციული </a:t>
            </a:r>
            <a:r>
              <a:rPr lang="ka-GE" altLang="en-US" sz="1400" b="1" dirty="0">
                <a:solidFill>
                  <a:srgbClr val="C00000"/>
                </a:solidFill>
              </a:rPr>
              <a:t>ლაბორატორიული კვლევითი მომსახურება</a:t>
            </a:r>
          </a:p>
          <a:p>
            <a:pPr>
              <a:spcBef>
                <a:spcPct val="0"/>
              </a:spcBef>
            </a:pPr>
            <a:endParaRPr lang="ka-GE" altLang="en-US" sz="1400" b="1" dirty="0">
              <a:solidFill>
                <a:srgbClr val="003366"/>
              </a:solidFill>
            </a:endParaRPr>
          </a:p>
          <a:p>
            <a:pPr>
              <a:spcBef>
                <a:spcPct val="0"/>
              </a:spcBef>
            </a:pPr>
            <a:endParaRPr lang="ka-GE" altLang="en-US" sz="1400" b="1" dirty="0">
              <a:solidFill>
                <a:srgbClr val="003366"/>
              </a:solidFill>
            </a:endParaRPr>
          </a:p>
          <a:p>
            <a:pPr marL="0" indent="0">
              <a:spcBef>
                <a:spcPct val="0"/>
              </a:spcBef>
              <a:buNone/>
            </a:pPr>
            <a:endParaRPr lang="ka-GE" altLang="en-US" sz="1400" b="1" dirty="0" smtClean="0">
              <a:solidFill>
                <a:srgbClr val="003366"/>
              </a:solidFill>
            </a:endParaRPr>
          </a:p>
          <a:p>
            <a:pPr>
              <a:spcBef>
                <a:spcPct val="0"/>
              </a:spcBef>
            </a:pPr>
            <a:endParaRPr lang="ka-GE" altLang="en-US" sz="1400" b="1" dirty="0">
              <a:solidFill>
                <a:srgbClr val="003366"/>
              </a:solidFill>
            </a:endParaRPr>
          </a:p>
        </p:txBody>
      </p:sp>
      <p:sp>
        <p:nvSpPr>
          <p:cNvPr id="11"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2"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3"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4" name="Picture 13"/>
          <p:cNvPicPr>
            <a:picLocks noChangeAspect="1"/>
          </p:cNvPicPr>
          <p:nvPr/>
        </p:nvPicPr>
        <p:blipFill>
          <a:blip r:embed="rId5"/>
          <a:stretch>
            <a:fillRect/>
          </a:stretch>
        </p:blipFill>
        <p:spPr>
          <a:xfrm>
            <a:off x="55013" y="6218816"/>
            <a:ext cx="772571" cy="594560"/>
          </a:xfrm>
          <a:prstGeom prst="rect">
            <a:avLst/>
          </a:prstGeom>
        </p:spPr>
      </p:pic>
      <p:sp>
        <p:nvSpPr>
          <p:cNvPr id="15"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6"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8"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
        <p:nvSpPr>
          <p:cNvPr id="19" name="Title 7"/>
          <p:cNvSpPr txBox="1">
            <a:spLocks/>
          </p:cNvSpPr>
          <p:nvPr/>
        </p:nvSpPr>
        <p:spPr bwMode="auto">
          <a:xfrm>
            <a:off x="19893" y="-257128"/>
            <a:ext cx="6011020" cy="2754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85750" indent="-28575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pPr>
            <a:endParaRPr lang="ka-GE" altLang="en-US" sz="1400" b="1" dirty="0">
              <a:solidFill>
                <a:srgbClr val="003366"/>
              </a:solidFill>
            </a:endParaRPr>
          </a:p>
          <a:p>
            <a:pPr>
              <a:spcBef>
                <a:spcPct val="0"/>
              </a:spcBef>
            </a:pPr>
            <a:endParaRPr lang="ka-GE" altLang="en-US" sz="1400" b="1" dirty="0">
              <a:solidFill>
                <a:srgbClr val="003366"/>
              </a:solidFill>
            </a:endParaRPr>
          </a:p>
          <a:p>
            <a:pPr>
              <a:spcBef>
                <a:spcPct val="0"/>
              </a:spcBef>
            </a:pPr>
            <a:endParaRPr lang="ka-GE" altLang="en-US" sz="1400" b="1" dirty="0">
              <a:solidFill>
                <a:srgbClr val="003366"/>
              </a:solidFill>
            </a:endParaRPr>
          </a:p>
          <a:p>
            <a:pPr>
              <a:spcBef>
                <a:spcPct val="0"/>
              </a:spcBef>
            </a:pPr>
            <a:endParaRPr lang="ka-GE" altLang="en-US" sz="1400" b="1" dirty="0">
              <a:solidFill>
                <a:srgbClr val="003366"/>
              </a:solidFill>
            </a:endParaRPr>
          </a:p>
          <a:p>
            <a:pPr>
              <a:spcBef>
                <a:spcPct val="0"/>
              </a:spcBef>
            </a:pPr>
            <a:r>
              <a:rPr lang="ka-GE" altLang="en-US" sz="1400" b="1" dirty="0" smtClean="0">
                <a:solidFill>
                  <a:srgbClr val="003366"/>
                </a:solidFill>
              </a:rPr>
              <a:t>შემუშავდა </a:t>
            </a:r>
            <a:r>
              <a:rPr lang="ka-GE" altLang="en-US" sz="1400" b="1" dirty="0">
                <a:solidFill>
                  <a:srgbClr val="003366"/>
                </a:solidFill>
              </a:rPr>
              <a:t>და დამტკიცდა „საზოგადოებრივი ჯანდაცვის მუნიციპალური სამსახურების ფუნქციონირების შესახებ“ საზოგადოებრივი ჯანმრთელობის დაცვის ეროვნული რეკომენდაცია </a:t>
            </a:r>
            <a:r>
              <a:rPr lang="ka-GE" altLang="en-US" sz="1400" b="1" dirty="0">
                <a:solidFill>
                  <a:srgbClr val="C00000"/>
                </a:solidFill>
              </a:rPr>
              <a:t>(</a:t>
            </a:r>
            <a:r>
              <a:rPr lang="ka-GE" altLang="en-US" sz="1400" b="1" dirty="0" err="1" smtClean="0">
                <a:solidFill>
                  <a:srgbClr val="C00000"/>
                </a:solidFill>
              </a:rPr>
              <a:t>გაიდლაინი</a:t>
            </a:r>
            <a:r>
              <a:rPr lang="ka-GE" altLang="en-US" sz="1400" b="1" dirty="0">
                <a:solidFill>
                  <a:srgbClr val="C00000"/>
                </a:solidFill>
              </a:rPr>
              <a:t>) </a:t>
            </a:r>
            <a:endParaRPr lang="ka-GE" altLang="en-US" sz="1400" b="1" dirty="0" smtClean="0">
              <a:solidFill>
                <a:srgbClr val="C00000"/>
              </a:solidFill>
            </a:endParaRPr>
          </a:p>
          <a:p>
            <a:pPr>
              <a:spcBef>
                <a:spcPct val="0"/>
              </a:spcBef>
            </a:pPr>
            <a:endParaRPr lang="ka-GE" altLang="en-US" sz="1400" b="1" dirty="0">
              <a:solidFill>
                <a:srgbClr val="003366"/>
              </a:solidFill>
            </a:endParaRPr>
          </a:p>
          <a:p>
            <a:pPr>
              <a:spcBef>
                <a:spcPct val="0"/>
              </a:spcBef>
            </a:pPr>
            <a:r>
              <a:rPr lang="ka-GE" altLang="en-US" sz="1400" b="1" dirty="0" smtClean="0">
                <a:solidFill>
                  <a:srgbClr val="003366"/>
                </a:solidFill>
              </a:rPr>
              <a:t>განხორციელდა </a:t>
            </a:r>
            <a:r>
              <a:rPr lang="ka-GE" altLang="en-US" sz="1400" b="1" dirty="0" err="1">
                <a:solidFill>
                  <a:srgbClr val="003366"/>
                </a:solidFill>
              </a:rPr>
              <a:t>საზჯანდაცვის</a:t>
            </a:r>
            <a:r>
              <a:rPr lang="ka-GE" altLang="en-US" sz="1400" b="1" dirty="0">
                <a:solidFill>
                  <a:srgbClr val="003366"/>
                </a:solidFill>
              </a:rPr>
              <a:t> სფეროში </a:t>
            </a:r>
            <a:r>
              <a:rPr lang="ka-GE" altLang="en-US" sz="1400" b="1" dirty="0" err="1">
                <a:solidFill>
                  <a:srgbClr val="003366"/>
                </a:solidFill>
              </a:rPr>
              <a:t>ჯანმოს</a:t>
            </a:r>
            <a:r>
              <a:rPr lang="ka-GE" altLang="en-US" sz="1400" b="1" dirty="0">
                <a:solidFill>
                  <a:srgbClr val="003366"/>
                </a:solidFill>
              </a:rPr>
              <a:t> ექსპერტთა ჯგუფის </a:t>
            </a:r>
            <a:r>
              <a:rPr lang="ka-GE" altLang="en-US" sz="1400" b="1" dirty="0">
                <a:solidFill>
                  <a:srgbClr val="C00000"/>
                </a:solidFill>
              </a:rPr>
              <a:t>შეფასებითი მისიის ვიზიტი </a:t>
            </a:r>
            <a:r>
              <a:rPr lang="ka-GE" altLang="en-US" sz="1400" b="1" dirty="0" smtClean="0">
                <a:solidFill>
                  <a:srgbClr val="003366"/>
                </a:solidFill>
              </a:rPr>
              <a:t>საქართველოში</a:t>
            </a:r>
          </a:p>
          <a:p>
            <a:pPr>
              <a:spcBef>
                <a:spcPct val="0"/>
              </a:spcBef>
            </a:pPr>
            <a:endParaRPr lang="ka-GE" altLang="en-US" sz="1400" b="1" dirty="0">
              <a:solidFill>
                <a:srgbClr val="003366"/>
              </a:solidFill>
            </a:endParaRPr>
          </a:p>
          <a:p>
            <a:pPr>
              <a:spcBef>
                <a:spcPct val="0"/>
              </a:spcBef>
            </a:pPr>
            <a:r>
              <a:rPr lang="ka-GE" altLang="en-US" sz="1400" b="1" dirty="0" smtClean="0">
                <a:solidFill>
                  <a:srgbClr val="003366"/>
                </a:solidFill>
              </a:rPr>
              <a:t>შემუშავდა </a:t>
            </a:r>
            <a:r>
              <a:rPr lang="ka-GE" altLang="en-US" sz="1400" b="1" dirty="0">
                <a:solidFill>
                  <a:srgbClr val="003366"/>
                </a:solidFill>
              </a:rPr>
              <a:t>ადგილობრივი </a:t>
            </a:r>
            <a:r>
              <a:rPr lang="ka-GE" altLang="en-US" sz="1400" b="1" dirty="0" smtClean="0">
                <a:solidFill>
                  <a:srgbClr val="003366"/>
                </a:solidFill>
              </a:rPr>
              <a:t>მოსახლეობის საჭიროებებზე </a:t>
            </a:r>
            <a:r>
              <a:rPr lang="ka-GE" altLang="en-US" sz="1400" b="1" dirty="0">
                <a:solidFill>
                  <a:srgbClr val="003366"/>
                </a:solidFill>
              </a:rPr>
              <a:t>დაფუძნებული </a:t>
            </a:r>
            <a:r>
              <a:rPr lang="ka-GE" altLang="en-US" sz="1400" b="1" dirty="0">
                <a:solidFill>
                  <a:srgbClr val="C00000"/>
                </a:solidFill>
              </a:rPr>
              <a:t>მუნიციპალური </a:t>
            </a:r>
            <a:r>
              <a:rPr lang="ka-GE" altLang="en-US" sz="1400" b="1" dirty="0" smtClean="0">
                <a:solidFill>
                  <a:srgbClr val="C00000"/>
                </a:solidFill>
              </a:rPr>
              <a:t>პროგრამების </a:t>
            </a:r>
            <a:r>
              <a:rPr lang="ka-GE" altLang="en-US" sz="1400" b="1" dirty="0">
                <a:solidFill>
                  <a:srgbClr val="C00000"/>
                </a:solidFill>
              </a:rPr>
              <a:t>ნუსხა</a:t>
            </a:r>
            <a:r>
              <a:rPr lang="ka-GE" altLang="en-US" sz="1400" b="1" dirty="0">
                <a:solidFill>
                  <a:srgbClr val="003366"/>
                </a:solidFill>
              </a:rPr>
              <a:t>, მათი </a:t>
            </a:r>
            <a:r>
              <a:rPr lang="ka-GE" altLang="en-US" sz="1400" b="1" dirty="0" smtClean="0">
                <a:solidFill>
                  <a:srgbClr val="003366"/>
                </a:solidFill>
              </a:rPr>
              <a:t>შედგენის </a:t>
            </a:r>
            <a:r>
              <a:rPr lang="ka-GE" altLang="en-US" sz="1400" b="1" dirty="0">
                <a:solidFill>
                  <a:srgbClr val="003366"/>
                </a:solidFill>
              </a:rPr>
              <a:t>და განხორციელების </a:t>
            </a:r>
            <a:r>
              <a:rPr lang="ka-GE" altLang="en-US" sz="1400" b="1" dirty="0" smtClean="0">
                <a:solidFill>
                  <a:srgbClr val="003366"/>
                </a:solidFill>
              </a:rPr>
              <a:t>მეთოდოლოგია </a:t>
            </a:r>
          </a:p>
          <a:p>
            <a:pPr>
              <a:spcBef>
                <a:spcPct val="0"/>
              </a:spcBef>
            </a:pPr>
            <a:endParaRPr lang="ka-GE" altLang="en-US" sz="1400" b="1" dirty="0">
              <a:solidFill>
                <a:srgbClr val="003366"/>
              </a:solidFill>
            </a:endParaRPr>
          </a:p>
          <a:p>
            <a:pPr marL="0" indent="0">
              <a:spcBef>
                <a:spcPct val="0"/>
              </a:spcBef>
              <a:buNone/>
            </a:pPr>
            <a:endParaRPr lang="ka-GE" altLang="en-US" sz="1400" b="1" dirty="0" smtClean="0">
              <a:solidFill>
                <a:srgbClr val="003366"/>
              </a:solidFill>
            </a:endParaRPr>
          </a:p>
          <a:p>
            <a:pPr>
              <a:spcBef>
                <a:spcPct val="0"/>
              </a:spcBef>
            </a:pPr>
            <a:endParaRPr lang="ka-GE" altLang="en-US" sz="1400" b="1" dirty="0">
              <a:solidFill>
                <a:srgbClr val="003366"/>
              </a:solidFill>
            </a:endParaRPr>
          </a:p>
        </p:txBody>
      </p:sp>
    </p:spTree>
    <p:extLst>
      <p:ext uri="{BB962C8B-B14F-4D97-AF65-F5344CB8AC3E}">
        <p14:creationId xmlns:p14="http://schemas.microsoft.com/office/powerpoint/2010/main" val="282819192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4" name="Title 1"/>
          <p:cNvSpPr txBox="1">
            <a:spLocks/>
          </p:cNvSpPr>
          <p:nvPr/>
        </p:nvSpPr>
        <p:spPr bwMode="auto">
          <a:xfrm>
            <a:off x="-21603" y="332656"/>
            <a:ext cx="91440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r>
              <a:rPr lang="ka-GE" altLang="en-US" sz="2400" b="1" dirty="0">
                <a:solidFill>
                  <a:srgbClr val="C00000"/>
                </a:solidFill>
              </a:rPr>
              <a:t>ჯანმრთელობის დაცვის სახელმწიფო პროგრამების </a:t>
            </a:r>
            <a:r>
              <a:rPr lang="ka-GE" altLang="en-US" sz="2400" b="1" dirty="0" smtClean="0">
                <a:solidFill>
                  <a:srgbClr val="C00000"/>
                </a:solidFill>
              </a:rPr>
              <a:t>მართვა  </a:t>
            </a:r>
          </a:p>
          <a:p>
            <a:pPr algn="ctr">
              <a:spcBef>
                <a:spcPct val="0"/>
              </a:spcBef>
              <a:buFontTx/>
              <a:buNone/>
            </a:pPr>
            <a:endParaRPr lang="ka-GE" altLang="en-US" sz="2400" b="1" dirty="0">
              <a:solidFill>
                <a:srgbClr val="C00000"/>
              </a:solidFill>
            </a:endParaRPr>
          </a:p>
          <a:p>
            <a:pPr algn="ctr">
              <a:spcBef>
                <a:spcPct val="0"/>
              </a:spcBef>
              <a:buFontTx/>
              <a:buNone/>
            </a:pPr>
            <a:endParaRPr lang="ka-GE" altLang="en-US" sz="2400" b="1" dirty="0" smtClean="0">
              <a:solidFill>
                <a:srgbClr val="C00000"/>
              </a:solidFill>
            </a:endParaRPr>
          </a:p>
          <a:p>
            <a:pPr algn="ctr">
              <a:spcBef>
                <a:spcPct val="0"/>
              </a:spcBef>
              <a:buNone/>
            </a:pPr>
            <a:r>
              <a:rPr lang="ka-GE" sz="2400" b="1" dirty="0" smtClean="0">
                <a:solidFill>
                  <a:srgbClr val="003366"/>
                </a:solidFill>
              </a:rPr>
              <a:t>ცენტრის მიერ ადმინისტრირებადი პროგრამები/კომპონენტები:</a:t>
            </a:r>
          </a:p>
          <a:p>
            <a:pPr algn="ctr">
              <a:spcBef>
                <a:spcPct val="0"/>
              </a:spcBef>
              <a:buFontTx/>
              <a:buNone/>
            </a:pPr>
            <a:endParaRPr lang="ka-GE" altLang="en-US" sz="2400" b="1" dirty="0">
              <a:solidFill>
                <a:srgbClr val="C00000"/>
              </a:solidFill>
            </a:endParaRPr>
          </a:p>
        </p:txBody>
      </p:sp>
      <p:sp>
        <p:nvSpPr>
          <p:cNvPr id="4" name="Rectangle 3"/>
          <p:cNvSpPr/>
          <p:nvPr/>
        </p:nvSpPr>
        <p:spPr>
          <a:xfrm>
            <a:off x="1403648" y="2132856"/>
            <a:ext cx="6968448" cy="3662541"/>
          </a:xfrm>
          <a:prstGeom prst="rect">
            <a:avLst/>
          </a:prstGeom>
        </p:spPr>
        <p:txBody>
          <a:bodyPr wrap="square">
            <a:spAutoFit/>
          </a:bodyPr>
          <a:lstStyle/>
          <a:p>
            <a:endParaRPr lang="ka-GE" b="1" dirty="0">
              <a:solidFill>
                <a:srgbClr val="003366"/>
              </a:solidFill>
            </a:endParaRPr>
          </a:p>
          <a:p>
            <a:pPr marL="171450" indent="-171450">
              <a:buFont typeface="Arial" panose="020B0604020202020204" pitchFamily="34" charset="0"/>
              <a:buChar char="•"/>
            </a:pPr>
            <a:r>
              <a:rPr lang="ka-GE" b="1" dirty="0">
                <a:solidFill>
                  <a:srgbClr val="003366"/>
                </a:solidFill>
              </a:rPr>
              <a:t>დაავადებათა ადრეული გამოვლენა და </a:t>
            </a:r>
            <a:r>
              <a:rPr lang="ka-GE" b="1" dirty="0" err="1">
                <a:solidFill>
                  <a:srgbClr val="003366"/>
                </a:solidFill>
              </a:rPr>
              <a:t>სკრინინგი</a:t>
            </a:r>
            <a:endParaRPr lang="ka-GE" b="1" dirty="0">
              <a:solidFill>
                <a:srgbClr val="003366"/>
              </a:solidFill>
            </a:endParaRPr>
          </a:p>
          <a:p>
            <a:pPr marL="171450" indent="-171450">
              <a:buFont typeface="Arial" panose="020B0604020202020204" pitchFamily="34" charset="0"/>
              <a:buChar char="•"/>
            </a:pPr>
            <a:r>
              <a:rPr lang="ka-GE" b="1" dirty="0">
                <a:solidFill>
                  <a:srgbClr val="003366"/>
                </a:solidFill>
              </a:rPr>
              <a:t>იმუნიზაცია</a:t>
            </a:r>
          </a:p>
          <a:p>
            <a:pPr marL="171450" indent="-171450">
              <a:buFont typeface="Arial" panose="020B0604020202020204" pitchFamily="34" charset="0"/>
              <a:buChar char="•"/>
            </a:pPr>
            <a:r>
              <a:rPr lang="ka-GE" b="1" dirty="0">
                <a:solidFill>
                  <a:srgbClr val="003366"/>
                </a:solidFill>
              </a:rPr>
              <a:t>ეპიდზედამხედველობა</a:t>
            </a:r>
          </a:p>
          <a:p>
            <a:pPr marL="171450" indent="-171450">
              <a:buFont typeface="Arial" panose="020B0604020202020204" pitchFamily="34" charset="0"/>
              <a:buChar char="•"/>
            </a:pPr>
            <a:r>
              <a:rPr lang="ka-GE" b="1" dirty="0">
                <a:solidFill>
                  <a:srgbClr val="003366"/>
                </a:solidFill>
              </a:rPr>
              <a:t>უსაფრთხო სისხლი</a:t>
            </a:r>
          </a:p>
          <a:p>
            <a:pPr marL="171450" indent="-171450">
              <a:buFont typeface="Arial" panose="020B0604020202020204" pitchFamily="34" charset="0"/>
              <a:buChar char="•"/>
            </a:pPr>
            <a:r>
              <a:rPr lang="ka-GE" b="1" dirty="0">
                <a:solidFill>
                  <a:srgbClr val="003366"/>
                </a:solidFill>
              </a:rPr>
              <a:t>პროფესიულ დაავადებათა პრევენცია</a:t>
            </a:r>
          </a:p>
          <a:p>
            <a:pPr marL="171450" indent="-171450">
              <a:buFont typeface="Arial" panose="020B0604020202020204" pitchFamily="34" charset="0"/>
              <a:buChar char="•"/>
            </a:pPr>
            <a:r>
              <a:rPr lang="ka-GE" b="1" dirty="0">
                <a:solidFill>
                  <a:srgbClr val="003366"/>
                </a:solidFill>
              </a:rPr>
              <a:t>ტუბერკულოზის მართვა</a:t>
            </a:r>
          </a:p>
          <a:p>
            <a:pPr marL="171450" indent="-171450">
              <a:buFont typeface="Arial" panose="020B0604020202020204" pitchFamily="34" charset="0"/>
              <a:buChar char="•"/>
            </a:pPr>
            <a:r>
              <a:rPr lang="ka-GE" b="1" dirty="0">
                <a:solidFill>
                  <a:srgbClr val="003366"/>
                </a:solidFill>
              </a:rPr>
              <a:t>აივ-ინფექცია/შიდსის მართვა</a:t>
            </a:r>
          </a:p>
          <a:p>
            <a:pPr marL="171450" indent="-171450">
              <a:buFont typeface="Arial" panose="020B0604020202020204" pitchFamily="34" charset="0"/>
              <a:buChar char="•"/>
            </a:pPr>
            <a:r>
              <a:rPr lang="ka-GE" b="1" dirty="0">
                <a:solidFill>
                  <a:srgbClr val="003366"/>
                </a:solidFill>
              </a:rPr>
              <a:t>დედათა და ბავშვთა ჯანმრთელობა</a:t>
            </a:r>
          </a:p>
          <a:p>
            <a:pPr marL="171450" indent="-171450">
              <a:buFont typeface="Arial" panose="020B0604020202020204" pitchFamily="34" charset="0"/>
              <a:buChar char="•"/>
            </a:pPr>
            <a:r>
              <a:rPr lang="ka-GE" b="1" dirty="0">
                <a:solidFill>
                  <a:srgbClr val="003366"/>
                </a:solidFill>
              </a:rPr>
              <a:t>ჯანმრთელობის ხელშეწყობა</a:t>
            </a:r>
          </a:p>
          <a:p>
            <a:pPr marL="171450" indent="-171450">
              <a:buFont typeface="Arial" panose="020B0604020202020204" pitchFamily="34" charset="0"/>
              <a:buChar char="•"/>
            </a:pPr>
            <a:r>
              <a:rPr lang="en-US" b="1" dirty="0">
                <a:solidFill>
                  <a:srgbClr val="003366"/>
                </a:solidFill>
              </a:rPr>
              <a:t>C </a:t>
            </a:r>
            <a:r>
              <a:rPr lang="ka-GE" b="1" dirty="0">
                <a:solidFill>
                  <a:srgbClr val="003366"/>
                </a:solidFill>
              </a:rPr>
              <a:t>ჰეპატიტის მართვა</a:t>
            </a:r>
          </a:p>
          <a:p>
            <a:pPr marL="171450" indent="-171450">
              <a:buFont typeface="Arial" panose="020B0604020202020204" pitchFamily="34" charset="0"/>
              <a:buChar char="•"/>
            </a:pPr>
            <a:endParaRPr lang="ka-GE" b="1" dirty="0">
              <a:solidFill>
                <a:srgbClr val="003366"/>
              </a:solidFill>
            </a:endParaRPr>
          </a:p>
          <a:p>
            <a:endParaRPr lang="ka-GE" sz="1600" b="1" dirty="0">
              <a:solidFill>
                <a:srgbClr val="003366"/>
              </a:solidFill>
            </a:endParaRPr>
          </a:p>
        </p:txBody>
      </p:sp>
      <p:sp>
        <p:nvSpPr>
          <p:cNvPr id="8"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9"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0"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1" name="Picture 10"/>
          <p:cNvPicPr>
            <a:picLocks noChangeAspect="1"/>
          </p:cNvPicPr>
          <p:nvPr/>
        </p:nvPicPr>
        <p:blipFill>
          <a:blip r:embed="rId3"/>
          <a:stretch>
            <a:fillRect/>
          </a:stretch>
        </p:blipFill>
        <p:spPr>
          <a:xfrm>
            <a:off x="55013" y="6218816"/>
            <a:ext cx="772571" cy="594560"/>
          </a:xfrm>
          <a:prstGeom prst="rect">
            <a:avLst/>
          </a:prstGeom>
        </p:spPr>
      </p:pic>
      <p:sp>
        <p:nvSpPr>
          <p:cNvPr id="12"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3"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5"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361200869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68611" name="Rectangle 3"/>
          <p:cNvSpPr>
            <a:spLocks noChangeArrowheads="1"/>
          </p:cNvSpPr>
          <p:nvPr/>
        </p:nvSpPr>
        <p:spPr bwMode="auto">
          <a:xfrm>
            <a:off x="1258888" y="6237288"/>
            <a:ext cx="46085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ka-GE" altLang="en-US" sz="1400" b="1">
                <a:solidFill>
                  <a:srgbClr val="FFFFFF"/>
                </a:solidFill>
              </a:rPr>
              <a:t>დაავადებათა კონტროლისა და საზოგადოებრივი ჯანმრთელობის ეროვნული ცენტრი</a:t>
            </a:r>
            <a:endParaRPr lang="ru-RU" altLang="en-US" sz="1400" b="1">
              <a:solidFill>
                <a:srgbClr val="FFFFFF"/>
              </a:solidFill>
            </a:endParaRPr>
          </a:p>
        </p:txBody>
      </p:sp>
      <p:pic>
        <p:nvPicPr>
          <p:cNvPr id="68612" name="Picture 1030"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6165850"/>
            <a:ext cx="90011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Text Box 5"/>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rgbClr val="FFFFFF"/>
                </a:solidFill>
              </a:rPr>
              <a:t>www.ncdc.ge</a:t>
            </a:r>
            <a:endParaRPr lang="ru-RU" altLang="en-US" sz="1800">
              <a:solidFill>
                <a:srgbClr val="FFFFFF"/>
              </a:solidFill>
            </a:endParaRPr>
          </a:p>
        </p:txBody>
      </p:sp>
      <p:sp>
        <p:nvSpPr>
          <p:cNvPr id="68614" name="Title 1"/>
          <p:cNvSpPr txBox="1">
            <a:spLocks/>
          </p:cNvSpPr>
          <p:nvPr/>
        </p:nvSpPr>
        <p:spPr bwMode="auto">
          <a:xfrm>
            <a:off x="70685" y="152771"/>
            <a:ext cx="9002629"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r>
              <a:rPr lang="ka-GE" altLang="en-US" sz="2400" b="1" dirty="0">
                <a:solidFill>
                  <a:srgbClr val="C00000"/>
                </a:solidFill>
              </a:rPr>
              <a:t>ჯანმრთელობის დაცვის სახელმწიფო პროგრამების მართვა </a:t>
            </a:r>
            <a:r>
              <a:rPr lang="ka-GE" altLang="en-US" sz="2400" b="1" dirty="0" smtClean="0">
                <a:solidFill>
                  <a:srgbClr val="C00000"/>
                </a:solidFill>
              </a:rPr>
              <a:t> </a:t>
            </a:r>
            <a:endParaRPr lang="ka-GE" altLang="en-US" sz="2400" b="1" dirty="0">
              <a:solidFill>
                <a:srgbClr val="C00000"/>
              </a:solidFill>
            </a:endParaRPr>
          </a:p>
        </p:txBody>
      </p:sp>
      <p:sp>
        <p:nvSpPr>
          <p:cNvPr id="4" name="Rectangle 3"/>
          <p:cNvSpPr/>
          <p:nvPr/>
        </p:nvSpPr>
        <p:spPr>
          <a:xfrm>
            <a:off x="0" y="762662"/>
            <a:ext cx="9122231" cy="5909310"/>
          </a:xfrm>
          <a:prstGeom prst="rect">
            <a:avLst/>
          </a:prstGeom>
        </p:spPr>
        <p:txBody>
          <a:bodyPr wrap="square">
            <a:spAutoFit/>
          </a:bodyPr>
          <a:lstStyle/>
          <a:p>
            <a:pPr marL="171450" indent="-171450">
              <a:buFont typeface="Arial" panose="020B0604020202020204" pitchFamily="34" charset="0"/>
              <a:buChar char="•"/>
            </a:pPr>
            <a:r>
              <a:rPr lang="ka-GE" b="1" dirty="0">
                <a:solidFill>
                  <a:srgbClr val="003366"/>
                </a:solidFill>
              </a:rPr>
              <a:t>სახელმწიფომ გლობალური ფონდიდან სრულად გადმოიბარა ტუბერკულოზის და შიდსის სამკურნალო </a:t>
            </a:r>
            <a:r>
              <a:rPr lang="ka-GE" b="1" dirty="0">
                <a:solidFill>
                  <a:srgbClr val="C00000"/>
                </a:solidFill>
              </a:rPr>
              <a:t>პირველი რიგის </a:t>
            </a:r>
            <a:r>
              <a:rPr lang="ka-GE" b="1" dirty="0" smtClean="0">
                <a:solidFill>
                  <a:srgbClr val="C00000"/>
                </a:solidFill>
              </a:rPr>
              <a:t>მედიკამენტების და </a:t>
            </a:r>
            <a:r>
              <a:rPr lang="ka-GE" b="1" dirty="0">
                <a:solidFill>
                  <a:srgbClr val="C00000"/>
                </a:solidFill>
              </a:rPr>
              <a:t>მეორე რიგის მედიკამენტების (25%) </a:t>
            </a:r>
            <a:r>
              <a:rPr lang="ka-GE" b="1" dirty="0" smtClean="0">
                <a:solidFill>
                  <a:srgbClr val="C00000"/>
                </a:solidFill>
              </a:rPr>
              <a:t> შესყიდვის ვალდებულება</a:t>
            </a:r>
            <a:endParaRPr lang="ka-GE" b="1" dirty="0">
              <a:solidFill>
                <a:srgbClr val="C00000"/>
              </a:solidFill>
            </a:endParaRPr>
          </a:p>
          <a:p>
            <a:pPr marL="171450" indent="-171450">
              <a:buFont typeface="Arial" panose="020B0604020202020204" pitchFamily="34" charset="0"/>
              <a:buChar char="•"/>
            </a:pPr>
            <a:endParaRPr lang="ka-GE" b="1" dirty="0">
              <a:solidFill>
                <a:srgbClr val="003366"/>
              </a:solidFill>
            </a:endParaRPr>
          </a:p>
          <a:p>
            <a:pPr marL="171450" indent="-171450">
              <a:buFont typeface="Arial" panose="020B0604020202020204" pitchFamily="34" charset="0"/>
              <a:buChar char="•"/>
            </a:pPr>
            <a:r>
              <a:rPr lang="ka-GE" b="1" dirty="0" smtClean="0">
                <a:solidFill>
                  <a:srgbClr val="003366"/>
                </a:solidFill>
              </a:rPr>
              <a:t>დაინერგა </a:t>
            </a:r>
            <a:r>
              <a:rPr lang="en-US" b="1" dirty="0">
                <a:solidFill>
                  <a:srgbClr val="C00000"/>
                </a:solidFill>
              </a:rPr>
              <a:t>C </a:t>
            </a:r>
            <a:r>
              <a:rPr lang="ka-GE" b="1" dirty="0">
                <a:solidFill>
                  <a:srgbClr val="C00000"/>
                </a:solidFill>
              </a:rPr>
              <a:t>ჰეპატიტის დიაგნოზის მქონე პირების ვაქცინაცია  </a:t>
            </a:r>
            <a:r>
              <a:rPr lang="en-US" b="1" dirty="0">
                <a:solidFill>
                  <a:srgbClr val="003366"/>
                </a:solidFill>
              </a:rPr>
              <a:t>B </a:t>
            </a:r>
            <a:r>
              <a:rPr lang="ka-GE" b="1" dirty="0">
                <a:solidFill>
                  <a:srgbClr val="003366"/>
                </a:solidFill>
              </a:rPr>
              <a:t>ჰეპატიტის და გრიპის საწინააღმდეგო </a:t>
            </a:r>
            <a:r>
              <a:rPr lang="ka-GE" b="1" dirty="0" smtClean="0">
                <a:solidFill>
                  <a:srgbClr val="003366"/>
                </a:solidFill>
              </a:rPr>
              <a:t>ვაქცინებით</a:t>
            </a:r>
          </a:p>
          <a:p>
            <a:pPr marL="171450" indent="-171450">
              <a:buFont typeface="Arial" panose="020B0604020202020204" pitchFamily="34" charset="0"/>
              <a:buChar char="•"/>
            </a:pPr>
            <a:endParaRPr lang="ka-GE" b="1" dirty="0">
              <a:solidFill>
                <a:srgbClr val="003366"/>
              </a:solidFill>
            </a:endParaRPr>
          </a:p>
          <a:p>
            <a:pPr marL="171450" indent="-171450">
              <a:buFont typeface="Arial" panose="020B0604020202020204" pitchFamily="34" charset="0"/>
              <a:buChar char="•"/>
            </a:pPr>
            <a:r>
              <a:rPr lang="ka-GE" b="1" dirty="0">
                <a:solidFill>
                  <a:srgbClr val="003366"/>
                </a:solidFill>
              </a:rPr>
              <a:t> </a:t>
            </a:r>
            <a:r>
              <a:rPr lang="ka-GE" b="1" dirty="0" smtClean="0">
                <a:solidFill>
                  <a:srgbClr val="003366"/>
                </a:solidFill>
              </a:rPr>
              <a:t>შეიქმნა </a:t>
            </a:r>
            <a:r>
              <a:rPr lang="ka-GE" b="1" dirty="0">
                <a:solidFill>
                  <a:srgbClr val="003366"/>
                </a:solidFill>
              </a:rPr>
              <a:t>და დაინერგა </a:t>
            </a:r>
            <a:r>
              <a:rPr lang="en-US" b="1" dirty="0">
                <a:solidFill>
                  <a:srgbClr val="C00000"/>
                </a:solidFill>
              </a:rPr>
              <a:t>C </a:t>
            </a:r>
            <a:r>
              <a:rPr lang="ka-GE" b="1" dirty="0">
                <a:solidFill>
                  <a:srgbClr val="C00000"/>
                </a:solidFill>
              </a:rPr>
              <a:t>ჰეპატიტის </a:t>
            </a:r>
            <a:r>
              <a:rPr lang="ka-GE" b="1" dirty="0" err="1">
                <a:solidFill>
                  <a:srgbClr val="C00000"/>
                </a:solidFill>
              </a:rPr>
              <a:t>სკრინინგის</a:t>
            </a:r>
            <a:r>
              <a:rPr lang="ka-GE" b="1" dirty="0">
                <a:solidFill>
                  <a:srgbClr val="C00000"/>
                </a:solidFill>
              </a:rPr>
              <a:t> ელექტრონული </a:t>
            </a:r>
            <a:r>
              <a:rPr lang="ka-GE" b="1" dirty="0" smtClean="0">
                <a:solidFill>
                  <a:srgbClr val="C00000"/>
                </a:solidFill>
              </a:rPr>
              <a:t>მოდული</a:t>
            </a:r>
          </a:p>
          <a:p>
            <a:pPr marL="171450" indent="-171450">
              <a:buFont typeface="Arial" panose="020B0604020202020204" pitchFamily="34" charset="0"/>
              <a:buChar char="•"/>
            </a:pPr>
            <a:endParaRPr lang="ka-GE" b="1" dirty="0">
              <a:solidFill>
                <a:srgbClr val="C00000"/>
              </a:solidFill>
            </a:endParaRPr>
          </a:p>
          <a:p>
            <a:pPr marL="171450" indent="-171450">
              <a:buFont typeface="Arial" panose="020B0604020202020204" pitchFamily="34" charset="0"/>
              <a:buChar char="•"/>
            </a:pPr>
            <a:r>
              <a:rPr lang="ka-GE" b="1" dirty="0">
                <a:solidFill>
                  <a:srgbClr val="003366"/>
                </a:solidFill>
              </a:rPr>
              <a:t>დაინერგა აივ ინფექცია/შიდსზე </a:t>
            </a:r>
            <a:r>
              <a:rPr lang="ka-GE" b="1" dirty="0">
                <a:solidFill>
                  <a:srgbClr val="C00000"/>
                </a:solidFill>
              </a:rPr>
              <a:t>ტანდემ-ტესტირება  </a:t>
            </a:r>
            <a:r>
              <a:rPr lang="en-US" b="1" dirty="0">
                <a:solidFill>
                  <a:srgbClr val="003366"/>
                </a:solidFill>
              </a:rPr>
              <a:t>C </a:t>
            </a:r>
            <a:r>
              <a:rPr lang="ka-GE" b="1" dirty="0">
                <a:solidFill>
                  <a:srgbClr val="003366"/>
                </a:solidFill>
              </a:rPr>
              <a:t>ჰეპატიტზე </a:t>
            </a:r>
            <a:r>
              <a:rPr lang="ka-GE" b="1" dirty="0" err="1">
                <a:solidFill>
                  <a:srgbClr val="003366"/>
                </a:solidFill>
              </a:rPr>
              <a:t>სკრინინგთან</a:t>
            </a:r>
            <a:r>
              <a:rPr lang="ka-GE" b="1" dirty="0">
                <a:solidFill>
                  <a:srgbClr val="003366"/>
                </a:solidFill>
              </a:rPr>
              <a:t> ერთად </a:t>
            </a:r>
            <a:endParaRPr lang="ka-GE" b="1" dirty="0" smtClean="0">
              <a:solidFill>
                <a:srgbClr val="003366"/>
              </a:solidFill>
            </a:endParaRPr>
          </a:p>
          <a:p>
            <a:endParaRPr lang="ka-GE" b="1" dirty="0" smtClean="0">
              <a:solidFill>
                <a:srgbClr val="003366"/>
              </a:solidFill>
            </a:endParaRPr>
          </a:p>
          <a:p>
            <a:pPr marL="171450" indent="-171450">
              <a:buFont typeface="Arial" panose="020B0604020202020204" pitchFamily="34" charset="0"/>
              <a:buChar char="•"/>
            </a:pPr>
            <a:r>
              <a:rPr lang="ka-GE" b="1" dirty="0">
                <a:solidFill>
                  <a:srgbClr val="003366"/>
                </a:solidFill>
              </a:rPr>
              <a:t>14 სამეანო-</a:t>
            </a:r>
            <a:r>
              <a:rPr lang="ka-GE" b="1" dirty="0" err="1">
                <a:solidFill>
                  <a:srgbClr val="003366"/>
                </a:solidFill>
              </a:rPr>
              <a:t>ნეონატალური</a:t>
            </a:r>
            <a:r>
              <a:rPr lang="ka-GE" b="1" dirty="0">
                <a:solidFill>
                  <a:srgbClr val="003366"/>
                </a:solidFill>
              </a:rPr>
              <a:t> სერვისის მიმწოდებელი სამედიცინო დაწესებულება აღიჭურვა </a:t>
            </a:r>
            <a:r>
              <a:rPr lang="ka-GE" b="1" dirty="0">
                <a:solidFill>
                  <a:srgbClr val="C00000"/>
                </a:solidFill>
              </a:rPr>
              <a:t>ახალშობილთა სმენის </a:t>
            </a:r>
            <a:r>
              <a:rPr lang="ka-GE" b="1" dirty="0" err="1">
                <a:solidFill>
                  <a:srgbClr val="C00000"/>
                </a:solidFill>
              </a:rPr>
              <a:t>სკრინინგის</a:t>
            </a:r>
            <a:r>
              <a:rPr lang="ka-GE" b="1" dirty="0">
                <a:solidFill>
                  <a:srgbClr val="C00000"/>
                </a:solidFill>
              </a:rPr>
              <a:t> </a:t>
            </a:r>
            <a:r>
              <a:rPr lang="ka-GE" b="1" dirty="0" smtClean="0">
                <a:solidFill>
                  <a:srgbClr val="003366"/>
                </a:solidFill>
              </a:rPr>
              <a:t>აპარატებით</a:t>
            </a:r>
          </a:p>
          <a:p>
            <a:pPr marL="171450" indent="-171450">
              <a:buFont typeface="Arial" panose="020B0604020202020204" pitchFamily="34" charset="0"/>
              <a:buChar char="•"/>
            </a:pPr>
            <a:endParaRPr lang="ka-GE" b="1" dirty="0">
              <a:solidFill>
                <a:srgbClr val="003366"/>
              </a:solidFill>
            </a:endParaRPr>
          </a:p>
          <a:p>
            <a:pPr marL="171450" indent="-171450">
              <a:buFont typeface="Arial" panose="020B0604020202020204" pitchFamily="34" charset="0"/>
              <a:buChar char="•"/>
            </a:pPr>
            <a:r>
              <a:rPr lang="ka-GE" b="1" dirty="0" smtClean="0">
                <a:solidFill>
                  <a:srgbClr val="003366"/>
                </a:solidFill>
              </a:rPr>
              <a:t>ქვეყნის </a:t>
            </a:r>
            <a:r>
              <a:rPr lang="ka-GE" b="1" dirty="0">
                <a:solidFill>
                  <a:srgbClr val="003366"/>
                </a:solidFill>
              </a:rPr>
              <a:t>მასშტაბით სრულად დაინერგა </a:t>
            </a:r>
            <a:r>
              <a:rPr lang="ka-GE" b="1" dirty="0">
                <a:solidFill>
                  <a:srgbClr val="C00000"/>
                </a:solidFill>
              </a:rPr>
              <a:t>ნახველის/საკვლევი მასალის ტრანსპორტირების</a:t>
            </a:r>
            <a:r>
              <a:rPr lang="ka-GE" b="1" dirty="0">
                <a:solidFill>
                  <a:srgbClr val="003366"/>
                </a:solidFill>
              </a:rPr>
              <a:t> ახალი სქემა შპს „საქართველოს ფოსტის“ მეშვეობით; 15 სამედიცინო დაწესებულებაში დაიწყო </a:t>
            </a:r>
            <a:r>
              <a:rPr lang="ka-GE" b="1" dirty="0">
                <a:solidFill>
                  <a:srgbClr val="C00000"/>
                </a:solidFill>
              </a:rPr>
              <a:t>ჯინ ექსპერტ კვლევების </a:t>
            </a:r>
            <a:r>
              <a:rPr lang="ka-GE" b="1" dirty="0">
                <a:solidFill>
                  <a:srgbClr val="003366"/>
                </a:solidFill>
              </a:rPr>
              <a:t>პილოტური პროექტი</a:t>
            </a:r>
          </a:p>
          <a:p>
            <a:pPr marL="171450" indent="-171450">
              <a:buFont typeface="Arial" panose="020B0604020202020204" pitchFamily="34" charset="0"/>
              <a:buChar char="•"/>
            </a:pPr>
            <a:endParaRPr lang="ka-GE" b="1" dirty="0">
              <a:solidFill>
                <a:srgbClr val="003366"/>
              </a:solidFill>
            </a:endParaRPr>
          </a:p>
          <a:p>
            <a:pPr marL="171450" indent="-171450">
              <a:buFont typeface="Arial" panose="020B0604020202020204" pitchFamily="34" charset="0"/>
              <a:buChar char="•"/>
            </a:pPr>
            <a:endParaRPr lang="ka-GE" b="1" dirty="0">
              <a:solidFill>
                <a:srgbClr val="003366"/>
              </a:solidFill>
            </a:endParaRPr>
          </a:p>
        </p:txBody>
      </p:sp>
    </p:spTree>
    <p:extLst>
      <p:ext uri="{BB962C8B-B14F-4D97-AF65-F5344CB8AC3E}">
        <p14:creationId xmlns:p14="http://schemas.microsoft.com/office/powerpoint/2010/main" val="342877569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solidFill>
                <a:srgbClr val="000000"/>
              </a:solidFill>
            </a:endParaRPr>
          </a:p>
        </p:txBody>
      </p:sp>
      <p:sp>
        <p:nvSpPr>
          <p:cNvPr id="68611" name="Rectangle 3"/>
          <p:cNvSpPr>
            <a:spLocks noChangeArrowheads="1"/>
          </p:cNvSpPr>
          <p:nvPr/>
        </p:nvSpPr>
        <p:spPr bwMode="auto">
          <a:xfrm>
            <a:off x="1258888" y="6237288"/>
            <a:ext cx="46085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ka-GE" altLang="en-US" sz="1400" b="1">
                <a:solidFill>
                  <a:srgbClr val="FFFFFF"/>
                </a:solidFill>
              </a:rPr>
              <a:t>დაავადებათა კონტროლისა და საზოგადოებრივი ჯანმრთელობის ეროვნული ცენტრი</a:t>
            </a:r>
            <a:endParaRPr lang="ru-RU" altLang="en-US" sz="1400" b="1">
              <a:solidFill>
                <a:srgbClr val="FFFFFF"/>
              </a:solidFill>
            </a:endParaRPr>
          </a:p>
        </p:txBody>
      </p:sp>
      <p:pic>
        <p:nvPicPr>
          <p:cNvPr id="68612" name="Picture 1030"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6165850"/>
            <a:ext cx="90011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3" name="Text Box 5"/>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rgbClr val="FFFFFF"/>
                </a:solidFill>
              </a:rPr>
              <a:t>www.ncdc.ge</a:t>
            </a:r>
            <a:endParaRPr lang="ru-RU" altLang="en-US" sz="1800">
              <a:solidFill>
                <a:srgbClr val="FFFFFF"/>
              </a:solidFill>
            </a:endParaRPr>
          </a:p>
        </p:txBody>
      </p:sp>
      <p:sp>
        <p:nvSpPr>
          <p:cNvPr id="68614" name="Title 1"/>
          <p:cNvSpPr txBox="1">
            <a:spLocks/>
          </p:cNvSpPr>
          <p:nvPr/>
        </p:nvSpPr>
        <p:spPr bwMode="auto">
          <a:xfrm>
            <a:off x="0" y="374750"/>
            <a:ext cx="91440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r>
              <a:rPr lang="ka-GE" altLang="en-US" sz="2400" b="1" dirty="0">
                <a:solidFill>
                  <a:srgbClr val="C00000"/>
                </a:solidFill>
              </a:rPr>
              <a:t>ჯანმრთელობის დაცვის სახელმწიფო პროგრამების მართვა </a:t>
            </a:r>
            <a:r>
              <a:rPr lang="ka-GE" altLang="en-US" sz="2400" b="1" dirty="0" smtClean="0">
                <a:solidFill>
                  <a:srgbClr val="C00000"/>
                </a:solidFill>
              </a:rPr>
              <a:t> </a:t>
            </a:r>
            <a:endParaRPr lang="ka-GE" altLang="en-US" sz="2400" b="1" dirty="0">
              <a:solidFill>
                <a:srgbClr val="C00000"/>
              </a:solidFill>
            </a:endParaRPr>
          </a:p>
        </p:txBody>
      </p:sp>
      <p:sp>
        <p:nvSpPr>
          <p:cNvPr id="8" name="Rectangle 7">
            <a:extLst>
              <a:ext uri="{FF2B5EF4-FFF2-40B4-BE49-F238E27FC236}">
                <a16:creationId xmlns="" xmlns:a16="http://schemas.microsoft.com/office/drawing/2014/main" id="{25DFEAFF-AE85-4680-92AE-0C7C1AB535C1}"/>
              </a:ext>
            </a:extLst>
          </p:cNvPr>
          <p:cNvSpPr/>
          <p:nvPr/>
        </p:nvSpPr>
        <p:spPr>
          <a:xfrm>
            <a:off x="417224" y="916901"/>
            <a:ext cx="8707759" cy="5632311"/>
          </a:xfrm>
          <a:prstGeom prst="rect">
            <a:avLst/>
          </a:prstGeom>
          <a:ln>
            <a:solidFill>
              <a:schemeClr val="bg1"/>
            </a:solidFill>
          </a:ln>
        </p:spPr>
        <p:txBody>
          <a:bodyPr wrap="square">
            <a:spAutoFit/>
          </a:bodyPr>
          <a:lstStyle/>
          <a:p>
            <a:pPr marL="171450" indent="-171450">
              <a:buFont typeface="Arial" panose="020B0604020202020204" pitchFamily="34" charset="0"/>
              <a:buChar char="•"/>
            </a:pPr>
            <a:endParaRPr lang="ka-GE" b="1" dirty="0">
              <a:solidFill>
                <a:srgbClr val="003366"/>
              </a:solidFill>
            </a:endParaRPr>
          </a:p>
          <a:p>
            <a:pPr marL="171450" indent="-171450">
              <a:buFont typeface="Arial" panose="020B0604020202020204" pitchFamily="34" charset="0"/>
              <a:buChar char="•"/>
            </a:pPr>
            <a:endParaRPr lang="ka-GE" b="1" dirty="0">
              <a:solidFill>
                <a:srgbClr val="003366"/>
              </a:solidFill>
            </a:endParaRPr>
          </a:p>
          <a:p>
            <a:pPr marL="171450" indent="-171450">
              <a:buFont typeface="Arial" panose="020B0604020202020204" pitchFamily="34" charset="0"/>
              <a:buChar char="•"/>
            </a:pPr>
            <a:r>
              <a:rPr lang="ka-GE" b="1" dirty="0" smtClean="0">
                <a:solidFill>
                  <a:srgbClr val="003366"/>
                </a:solidFill>
              </a:rPr>
              <a:t>განახლდა </a:t>
            </a:r>
            <a:r>
              <a:rPr lang="ka-GE" b="1" dirty="0">
                <a:solidFill>
                  <a:srgbClr val="C00000"/>
                </a:solidFill>
              </a:rPr>
              <a:t>დონორთა ერთიანი ელექტრონული ბაზა </a:t>
            </a:r>
            <a:r>
              <a:rPr lang="ka-GE" b="1" dirty="0">
                <a:solidFill>
                  <a:srgbClr val="003366"/>
                </a:solidFill>
              </a:rPr>
              <a:t> </a:t>
            </a:r>
          </a:p>
          <a:p>
            <a:pPr marL="171450" indent="-171450">
              <a:buFont typeface="Arial" panose="020B0604020202020204" pitchFamily="34" charset="0"/>
              <a:buChar char="•"/>
            </a:pPr>
            <a:endParaRPr lang="ka-GE" b="1" dirty="0" smtClean="0">
              <a:solidFill>
                <a:srgbClr val="003366"/>
              </a:solidFill>
            </a:endParaRPr>
          </a:p>
          <a:p>
            <a:pPr marL="171450" indent="-171450">
              <a:buFont typeface="Arial" panose="020B0604020202020204" pitchFamily="34" charset="0"/>
              <a:buChar char="•"/>
            </a:pPr>
            <a:r>
              <a:rPr lang="ka-GE" b="1" dirty="0" smtClean="0">
                <a:solidFill>
                  <a:srgbClr val="003366"/>
                </a:solidFill>
              </a:rPr>
              <a:t>საქართველოს </a:t>
            </a:r>
            <a:r>
              <a:rPr lang="ka-GE" b="1" dirty="0">
                <a:solidFill>
                  <a:srgbClr val="003366"/>
                </a:solidFill>
              </a:rPr>
              <a:t>შავიზღვისპირა საკურორტო ზონაში (აჭარის, გურიისა და სამეგრელოს რეგიონები) </a:t>
            </a:r>
            <a:r>
              <a:rPr lang="ka-GE" b="1" dirty="0" smtClean="0">
                <a:solidFill>
                  <a:srgbClr val="003366"/>
                </a:solidFill>
              </a:rPr>
              <a:t>რუტინულად </a:t>
            </a:r>
            <a:r>
              <a:rPr lang="ka-GE" b="1" dirty="0">
                <a:solidFill>
                  <a:srgbClr val="003366"/>
                </a:solidFill>
              </a:rPr>
              <a:t>დაიწყო  </a:t>
            </a:r>
            <a:r>
              <a:rPr lang="ka-GE" b="1" dirty="0" smtClean="0">
                <a:solidFill>
                  <a:srgbClr val="C00000"/>
                </a:solidFill>
              </a:rPr>
              <a:t>ტრანსმისიური </a:t>
            </a:r>
            <a:r>
              <a:rPr lang="ka-GE" b="1" dirty="0">
                <a:solidFill>
                  <a:srgbClr val="C00000"/>
                </a:solidFill>
              </a:rPr>
              <a:t>დაავადებების გადამტანების საწინააღმდეგო პროფილაქტიკური ღონისძიებები </a:t>
            </a:r>
            <a:r>
              <a:rPr lang="ka-GE" b="1" dirty="0" smtClean="0">
                <a:solidFill>
                  <a:srgbClr val="003366"/>
                </a:solidFill>
              </a:rPr>
              <a:t> </a:t>
            </a:r>
            <a:endParaRPr lang="ka-GE" b="1" dirty="0">
              <a:solidFill>
                <a:srgbClr val="003366"/>
              </a:solidFill>
            </a:endParaRPr>
          </a:p>
          <a:p>
            <a:pPr marL="171450" indent="-171450">
              <a:buFont typeface="Arial" panose="020B0604020202020204" pitchFamily="34" charset="0"/>
              <a:buChar char="•"/>
            </a:pPr>
            <a:endParaRPr lang="ka-GE" b="1" dirty="0">
              <a:solidFill>
                <a:srgbClr val="003366"/>
              </a:solidFill>
            </a:endParaRPr>
          </a:p>
          <a:p>
            <a:pPr marL="171450" indent="-171450">
              <a:buFont typeface="Arial" panose="020B0604020202020204" pitchFamily="34" charset="0"/>
              <a:buChar char="•"/>
            </a:pPr>
            <a:r>
              <a:rPr lang="ka-GE" b="1" dirty="0">
                <a:solidFill>
                  <a:srgbClr val="C00000"/>
                </a:solidFill>
              </a:rPr>
              <a:t>სახელმწიფომ გადმოიბარა საყრდენი ბაზებით გრიპზე ზედამხედველობის </a:t>
            </a:r>
            <a:r>
              <a:rPr lang="ka-GE" b="1" dirty="0">
                <a:solidFill>
                  <a:srgbClr val="003366"/>
                </a:solidFill>
              </a:rPr>
              <a:t>ვალდებულება და გააფართოვა გრიპის ვაქცინაციით </a:t>
            </a:r>
            <a:r>
              <a:rPr lang="ka-GE" b="1" dirty="0" smtClean="0">
                <a:solidFill>
                  <a:srgbClr val="003366"/>
                </a:solidFill>
              </a:rPr>
              <a:t>მოცვა, გაფართოვდა </a:t>
            </a:r>
            <a:r>
              <a:rPr lang="ka-GE" b="1" dirty="0">
                <a:solidFill>
                  <a:srgbClr val="003366"/>
                </a:solidFill>
              </a:rPr>
              <a:t>გრიპის ვაქცინაციით </a:t>
            </a:r>
            <a:r>
              <a:rPr lang="ka-GE" b="1" dirty="0" smtClean="0">
                <a:solidFill>
                  <a:srgbClr val="003366"/>
                </a:solidFill>
              </a:rPr>
              <a:t>მოცვა</a:t>
            </a:r>
          </a:p>
          <a:p>
            <a:pPr marL="171450" indent="-171450">
              <a:buFont typeface="Arial" panose="020B0604020202020204" pitchFamily="34" charset="0"/>
              <a:buChar char="•"/>
            </a:pPr>
            <a:endParaRPr lang="ka-GE" b="1" dirty="0">
              <a:solidFill>
                <a:srgbClr val="003366"/>
              </a:solidFill>
            </a:endParaRPr>
          </a:p>
          <a:p>
            <a:pPr marL="171450" indent="-171450">
              <a:buFont typeface="Arial" panose="020B0604020202020204" pitchFamily="34" charset="0"/>
              <a:buChar char="•"/>
            </a:pPr>
            <a:r>
              <a:rPr lang="ka-GE" b="1" dirty="0" smtClean="0">
                <a:solidFill>
                  <a:srgbClr val="003366"/>
                </a:solidFill>
              </a:rPr>
              <a:t>გაიზარდა </a:t>
            </a:r>
            <a:r>
              <a:rPr lang="ka-GE" b="1" dirty="0">
                <a:solidFill>
                  <a:srgbClr val="C00000"/>
                </a:solidFill>
              </a:rPr>
              <a:t>ეპილეფსიის დიაგნოსტიკისადმი </a:t>
            </a:r>
            <a:r>
              <a:rPr lang="ka-GE" b="1" dirty="0">
                <a:solidFill>
                  <a:srgbClr val="003366"/>
                </a:solidFill>
              </a:rPr>
              <a:t>გეოგრაფიული ხელმისაწვდომობა</a:t>
            </a:r>
          </a:p>
          <a:p>
            <a:endParaRPr lang="ka-GE" b="1" dirty="0">
              <a:solidFill>
                <a:srgbClr val="003366"/>
              </a:solidFill>
            </a:endParaRPr>
          </a:p>
          <a:p>
            <a:pPr marL="171450" indent="-171450">
              <a:buFont typeface="Arial" panose="020B0604020202020204" pitchFamily="34" charset="0"/>
              <a:buChar char="•"/>
            </a:pPr>
            <a:r>
              <a:rPr lang="ka-GE" b="1" dirty="0">
                <a:solidFill>
                  <a:srgbClr val="C00000"/>
                </a:solidFill>
              </a:rPr>
              <a:t>სოფლის ექიმებს </a:t>
            </a:r>
            <a:r>
              <a:rPr lang="ka-GE" b="1" dirty="0">
                <a:solidFill>
                  <a:srgbClr val="003366"/>
                </a:solidFill>
              </a:rPr>
              <a:t>ორგანიზებული </a:t>
            </a:r>
            <a:r>
              <a:rPr lang="ka-GE" b="1" dirty="0" err="1">
                <a:solidFill>
                  <a:srgbClr val="003366"/>
                </a:solidFill>
              </a:rPr>
              <a:t>სკრინინგისათვის</a:t>
            </a:r>
            <a:r>
              <a:rPr lang="ka-GE" b="1" dirty="0">
                <a:solidFill>
                  <a:srgbClr val="003366"/>
                </a:solidFill>
              </a:rPr>
              <a:t> გადაეცათ </a:t>
            </a:r>
            <a:r>
              <a:rPr lang="ka-GE" b="1" dirty="0">
                <a:solidFill>
                  <a:srgbClr val="C00000"/>
                </a:solidFill>
              </a:rPr>
              <a:t>პაპ-ტესტის </a:t>
            </a:r>
            <a:r>
              <a:rPr lang="ka-GE" b="1" dirty="0">
                <a:solidFill>
                  <a:srgbClr val="003366"/>
                </a:solidFill>
              </a:rPr>
              <a:t>აღებისთვის საჭირო აღჭურვილობა და მიეცათ შესაძლებლობა თავად განახორციელონ პაპ-ტესტის აღება და </a:t>
            </a:r>
            <a:r>
              <a:rPr lang="ka-GE" b="1" dirty="0" err="1">
                <a:solidFill>
                  <a:srgbClr val="003366"/>
                </a:solidFill>
              </a:rPr>
              <a:t>რეფერალი</a:t>
            </a:r>
            <a:r>
              <a:rPr lang="ka-GE" b="1" dirty="0">
                <a:solidFill>
                  <a:srgbClr val="003366"/>
                </a:solidFill>
              </a:rPr>
              <a:t> სერვისის მიმწოდებელ კლინიკაში</a:t>
            </a:r>
          </a:p>
          <a:p>
            <a:endParaRPr lang="ka-GE" b="1" dirty="0">
              <a:solidFill>
                <a:srgbClr val="003366"/>
              </a:solidFill>
            </a:endParaRPr>
          </a:p>
          <a:p>
            <a:pPr marL="171450" indent="-171450">
              <a:buFont typeface="Arial" panose="020B0604020202020204" pitchFamily="34" charset="0"/>
              <a:buChar char="•"/>
            </a:pPr>
            <a:endParaRPr lang="ka-GE" b="1" dirty="0">
              <a:solidFill>
                <a:srgbClr val="003366"/>
              </a:solidFill>
            </a:endParaRPr>
          </a:p>
        </p:txBody>
      </p:sp>
    </p:spTree>
    <p:extLst>
      <p:ext uri="{BB962C8B-B14F-4D97-AF65-F5344CB8AC3E}">
        <p14:creationId xmlns:p14="http://schemas.microsoft.com/office/powerpoint/2010/main" val="16043537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idx="4294967295"/>
          </p:nvPr>
        </p:nvSpPr>
        <p:spPr>
          <a:xfrm>
            <a:off x="435970" y="404664"/>
            <a:ext cx="8424862" cy="765175"/>
          </a:xfrm>
        </p:spPr>
        <p:txBody>
          <a:bodyPr lIns="0" rIns="0" bIns="0" anchor="b"/>
          <a:lstStyle/>
          <a:p>
            <a:pPr eaLnBrk="1" hangingPunct="1"/>
            <a:r>
              <a:rPr lang="ka-GE" altLang="en-US" sz="2500" b="1" dirty="0">
                <a:solidFill>
                  <a:srgbClr val="A50021"/>
                </a:solidFill>
              </a:rPr>
              <a:t>დაავადებათა კონტროლისა და</a:t>
            </a:r>
            <a:r>
              <a:rPr lang="ka-GE" altLang="en-US" sz="2500" b="1" i="1" dirty="0">
                <a:solidFill>
                  <a:srgbClr val="A50021"/>
                </a:solidFill>
              </a:rPr>
              <a:t> </a:t>
            </a:r>
            <a:r>
              <a:rPr lang="ka-GE" altLang="en-US" sz="2500" b="1" dirty="0">
                <a:solidFill>
                  <a:srgbClr val="A50021"/>
                </a:solidFill>
              </a:rPr>
              <a:t>საზოგადოებრივი ჯანმრთელობის ეროვნული ცენტრის </a:t>
            </a:r>
            <a:br>
              <a:rPr lang="ka-GE" altLang="en-US" sz="2500" b="1" dirty="0">
                <a:solidFill>
                  <a:srgbClr val="A50021"/>
                </a:solidFill>
              </a:rPr>
            </a:br>
            <a:r>
              <a:rPr lang="ka-GE" altLang="en-US" sz="2500" b="1" dirty="0">
                <a:solidFill>
                  <a:srgbClr val="A50021"/>
                </a:solidFill>
              </a:rPr>
              <a:t>სტრატეგიული პრიორიტეტები</a:t>
            </a:r>
            <a:endParaRPr lang="en-US" altLang="en-US" sz="2500" b="1" dirty="0">
              <a:solidFill>
                <a:srgbClr val="A50021"/>
              </a:solidFill>
            </a:endParaRPr>
          </a:p>
        </p:txBody>
      </p:sp>
      <p:sp>
        <p:nvSpPr>
          <p:cNvPr id="9"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0"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1"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2" name="Picture 11"/>
          <p:cNvPicPr>
            <a:picLocks noChangeAspect="1"/>
          </p:cNvPicPr>
          <p:nvPr/>
        </p:nvPicPr>
        <p:blipFill>
          <a:blip r:embed="rId2"/>
          <a:stretch>
            <a:fillRect/>
          </a:stretch>
        </p:blipFill>
        <p:spPr>
          <a:xfrm>
            <a:off x="55013" y="6218816"/>
            <a:ext cx="772571" cy="594560"/>
          </a:xfrm>
          <a:prstGeom prst="rect">
            <a:avLst/>
          </a:prstGeom>
        </p:spPr>
      </p:pic>
      <p:pic>
        <p:nvPicPr>
          <p:cNvPr id="13" name="Picture 12"/>
          <p:cNvPicPr>
            <a:picLocks noChangeAspect="1"/>
          </p:cNvPicPr>
          <p:nvPr/>
        </p:nvPicPr>
        <p:blipFill>
          <a:blip r:embed="rId3"/>
          <a:stretch>
            <a:fillRect/>
          </a:stretch>
        </p:blipFill>
        <p:spPr>
          <a:xfrm>
            <a:off x="719572" y="1301878"/>
            <a:ext cx="7704856" cy="4812957"/>
          </a:xfrm>
          <a:prstGeom prst="rect">
            <a:avLst/>
          </a:prstGeom>
        </p:spPr>
      </p:pic>
      <p:sp>
        <p:nvSpPr>
          <p:cNvPr id="8"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6"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231118604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0" y="6165850"/>
            <a:ext cx="9144000" cy="692150"/>
          </a:xfrm>
          <a:prstGeom prst="rect">
            <a:avLst/>
          </a:prstGeom>
          <a:solidFill>
            <a:srgbClr val="0099CC"/>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en-US" sz="1800"/>
          </a:p>
        </p:txBody>
      </p:sp>
      <p:sp>
        <p:nvSpPr>
          <p:cNvPr id="74755" name="Rectangle 3"/>
          <p:cNvSpPr>
            <a:spLocks noChangeArrowheads="1"/>
          </p:cNvSpPr>
          <p:nvPr/>
        </p:nvSpPr>
        <p:spPr bwMode="auto">
          <a:xfrm>
            <a:off x="1258888" y="6237288"/>
            <a:ext cx="46085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ka-GE" altLang="en-US" sz="1400" b="1">
                <a:solidFill>
                  <a:schemeClr val="bg1"/>
                </a:solidFill>
              </a:rPr>
              <a:t>დაავადებათა კონტროლისა და საზოგადოებრივი ჯანმრთელობის ეროვნული ცენტრი</a:t>
            </a:r>
            <a:endParaRPr lang="ru-RU" altLang="en-US" sz="1400" b="1">
              <a:solidFill>
                <a:schemeClr val="bg1"/>
              </a:solidFill>
            </a:endParaRPr>
          </a:p>
        </p:txBody>
      </p:sp>
      <p:pic>
        <p:nvPicPr>
          <p:cNvPr id="74756" name="Picture 1030"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75" y="6165850"/>
            <a:ext cx="900113"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7" name="Text Box 5"/>
          <p:cNvSpPr txBox="1">
            <a:spLocks noChangeArrowheads="1"/>
          </p:cNvSpPr>
          <p:nvPr/>
        </p:nvSpPr>
        <p:spPr bwMode="auto">
          <a:xfrm>
            <a:off x="7451725" y="6381750"/>
            <a:ext cx="1543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en-US" sz="1800">
                <a:solidFill>
                  <a:schemeClr val="bg1"/>
                </a:solidFill>
              </a:rPr>
              <a:t>www.ncdc.ge</a:t>
            </a:r>
            <a:endParaRPr lang="ru-RU" altLang="en-US" sz="1800">
              <a:solidFill>
                <a:schemeClr val="bg1"/>
              </a:solidFill>
            </a:endParaRPr>
          </a:p>
        </p:txBody>
      </p:sp>
      <p:sp>
        <p:nvSpPr>
          <p:cNvPr id="74758" name="Rectangle 8"/>
          <p:cNvSpPr>
            <a:spLocks noChangeArrowheads="1"/>
          </p:cNvSpPr>
          <p:nvPr/>
        </p:nvSpPr>
        <p:spPr bwMode="auto">
          <a:xfrm>
            <a:off x="229320" y="120898"/>
            <a:ext cx="9144000"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2600" b="1" dirty="0">
                <a:solidFill>
                  <a:srgbClr val="C00000"/>
                </a:solidFill>
              </a:rPr>
              <a:t>ხარისხის მართვა</a:t>
            </a:r>
            <a:endParaRPr lang="ru-RU" altLang="en-US" sz="2600" dirty="0">
              <a:solidFill>
                <a:srgbClr val="C00000"/>
              </a:solidFill>
            </a:endParaRPr>
          </a:p>
        </p:txBody>
      </p:sp>
      <p:sp>
        <p:nvSpPr>
          <p:cNvPr id="8" name="Rectangle 7"/>
          <p:cNvSpPr/>
          <p:nvPr/>
        </p:nvSpPr>
        <p:spPr>
          <a:xfrm>
            <a:off x="142875" y="797407"/>
            <a:ext cx="8605589" cy="2554545"/>
          </a:xfrm>
          <a:prstGeom prst="rect">
            <a:avLst/>
          </a:prstGeom>
        </p:spPr>
        <p:txBody>
          <a:bodyPr wrap="square">
            <a:spAutoFit/>
          </a:bodyPr>
          <a:lstStyle/>
          <a:p>
            <a:pPr marL="285750" indent="-285750">
              <a:buFont typeface="Arial" panose="020B0604020202020204" pitchFamily="34" charset="0"/>
              <a:buChar char="•"/>
            </a:pPr>
            <a:r>
              <a:rPr lang="ka-GE" sz="1600" b="1" dirty="0" smtClean="0">
                <a:solidFill>
                  <a:srgbClr val="003366"/>
                </a:solidFill>
              </a:rPr>
              <a:t>ლუგარის </a:t>
            </a:r>
            <a:r>
              <a:rPr lang="ka-GE" sz="1600" b="1" dirty="0">
                <a:solidFill>
                  <a:srgbClr val="003366"/>
                </a:solidFill>
              </a:rPr>
              <a:t>ცენტრის ზოგადი </a:t>
            </a:r>
            <a:r>
              <a:rPr lang="ka-GE" sz="1600" b="1" dirty="0" err="1">
                <a:solidFill>
                  <a:srgbClr val="003366"/>
                </a:solidFill>
              </a:rPr>
              <a:t>ბაქტერიოლოგიისა</a:t>
            </a:r>
            <a:r>
              <a:rPr lang="ka-GE" sz="1600" b="1" dirty="0">
                <a:solidFill>
                  <a:srgbClr val="003366"/>
                </a:solidFill>
              </a:rPr>
              <a:t> და სეროლოგიის ლაბორატორიებში ჩატარდა სააკრედიტაციო შეფასება, რის შედეგად აღნიშნულ ლაბორატორიებს ამერიკული სააკრედიტაციო ორგანოს </a:t>
            </a:r>
            <a:r>
              <a:rPr lang="en-US" sz="1600" b="1" dirty="0">
                <a:solidFill>
                  <a:srgbClr val="003366"/>
                </a:solidFill>
              </a:rPr>
              <a:t>ANAB-</a:t>
            </a:r>
            <a:r>
              <a:rPr lang="ka-GE" sz="1600" b="1" dirty="0">
                <a:solidFill>
                  <a:srgbClr val="003366"/>
                </a:solidFill>
              </a:rPr>
              <a:t>ის მიერ მიენიჭა </a:t>
            </a:r>
            <a:r>
              <a:rPr lang="ka-GE" sz="1600" b="1" dirty="0">
                <a:solidFill>
                  <a:srgbClr val="C00000"/>
                </a:solidFill>
              </a:rPr>
              <a:t>საერთაშორისო აკრედიტაცია </a:t>
            </a:r>
            <a:r>
              <a:rPr lang="en-US" sz="1600" b="1" dirty="0">
                <a:solidFill>
                  <a:srgbClr val="C00000"/>
                </a:solidFill>
              </a:rPr>
              <a:t>ISO15189</a:t>
            </a:r>
            <a:endParaRPr lang="ka-GE" sz="1600" b="1" dirty="0">
              <a:solidFill>
                <a:srgbClr val="C00000"/>
              </a:solidFill>
            </a:endParaRPr>
          </a:p>
          <a:p>
            <a:pPr marL="285750" indent="-285750">
              <a:buFont typeface="Arial" panose="020B0604020202020204" pitchFamily="34" charset="0"/>
              <a:buChar char="•"/>
            </a:pPr>
            <a:endParaRPr lang="ka-GE" sz="1600" b="1" dirty="0" smtClean="0">
              <a:solidFill>
                <a:srgbClr val="003366"/>
              </a:solidFill>
            </a:endParaRPr>
          </a:p>
          <a:p>
            <a:pPr marL="285750" indent="-285750">
              <a:buFont typeface="Arial" panose="020B0604020202020204" pitchFamily="34" charset="0"/>
              <a:buChar char="•"/>
            </a:pPr>
            <a:r>
              <a:rPr lang="ka-GE" sz="1600" b="1" dirty="0" smtClean="0">
                <a:solidFill>
                  <a:srgbClr val="003366"/>
                </a:solidFill>
              </a:rPr>
              <a:t>დაინერგა </a:t>
            </a:r>
            <a:r>
              <a:rPr lang="ka-GE" sz="1600" b="1" dirty="0">
                <a:solidFill>
                  <a:srgbClr val="003366"/>
                </a:solidFill>
              </a:rPr>
              <a:t>და ხორციელდება  ხარისხის გარე კონტროლის ყოველთვიური პროგრამა </a:t>
            </a:r>
            <a:r>
              <a:rPr lang="en-US" sz="1600" b="1" dirty="0" smtClean="0">
                <a:solidFill>
                  <a:srgbClr val="C00000"/>
                </a:solidFill>
              </a:rPr>
              <a:t>EQA/UKNEQAS</a:t>
            </a:r>
            <a:endParaRPr lang="ka-GE" sz="1600" b="1" dirty="0">
              <a:solidFill>
                <a:srgbClr val="C00000"/>
              </a:solidFill>
            </a:endParaRPr>
          </a:p>
          <a:p>
            <a:pPr marL="285750" indent="-285750">
              <a:buFont typeface="Arial" panose="020B0604020202020204" pitchFamily="34" charset="0"/>
              <a:buChar char="•"/>
            </a:pPr>
            <a:endParaRPr lang="ka-GE" sz="1600" b="1" dirty="0">
              <a:solidFill>
                <a:srgbClr val="C00000"/>
              </a:solidFill>
            </a:endParaRPr>
          </a:p>
          <a:p>
            <a:pPr marL="285750" indent="-285750">
              <a:buFont typeface="Arial" panose="020B0604020202020204" pitchFamily="34" charset="0"/>
              <a:buChar char="•"/>
            </a:pPr>
            <a:r>
              <a:rPr lang="ka-GE" sz="1600" b="1" dirty="0">
                <a:solidFill>
                  <a:srgbClr val="003366"/>
                </a:solidFill>
              </a:rPr>
              <a:t>მომზადდა </a:t>
            </a:r>
            <a:r>
              <a:rPr lang="ka-GE" sz="1600" b="1" dirty="0">
                <a:solidFill>
                  <a:srgbClr val="C00000"/>
                </a:solidFill>
              </a:rPr>
              <a:t>ხარისხის სახელმძღვანელო</a:t>
            </a:r>
          </a:p>
          <a:p>
            <a:r>
              <a:rPr lang="ka-GE" sz="1600" b="1" dirty="0">
                <a:solidFill>
                  <a:srgbClr val="003366"/>
                </a:solidFill>
              </a:rPr>
              <a:t> </a:t>
            </a:r>
            <a:endParaRPr lang="ka-GE" sz="1600" b="1" dirty="0">
              <a:solidFill>
                <a:srgbClr val="C00000"/>
              </a:solidFill>
            </a:endParaRPr>
          </a:p>
        </p:txBody>
      </p:sp>
      <p:sp>
        <p:nvSpPr>
          <p:cNvPr id="10" name="Rectangle 9">
            <a:extLst>
              <a:ext uri="{FF2B5EF4-FFF2-40B4-BE49-F238E27FC236}">
                <a16:creationId xmlns="" xmlns:a16="http://schemas.microsoft.com/office/drawing/2014/main" id="{9C336266-9FB9-4D89-96C6-290DDCA39EA2}"/>
              </a:ext>
            </a:extLst>
          </p:cNvPr>
          <p:cNvSpPr/>
          <p:nvPr/>
        </p:nvSpPr>
        <p:spPr>
          <a:xfrm>
            <a:off x="197197" y="2996952"/>
            <a:ext cx="8749605" cy="2800767"/>
          </a:xfrm>
          <a:prstGeom prst="rect">
            <a:avLst/>
          </a:prstGeom>
        </p:spPr>
        <p:txBody>
          <a:bodyPr wrap="square">
            <a:spAutoFit/>
          </a:bodyPr>
          <a:lstStyle/>
          <a:p>
            <a:endParaRPr lang="ka-GE" sz="1600" b="1" dirty="0">
              <a:solidFill>
                <a:srgbClr val="003366"/>
              </a:solidFill>
            </a:endParaRPr>
          </a:p>
          <a:p>
            <a:pPr marL="285750" indent="-285750">
              <a:buFont typeface="Arial" panose="020B0604020202020204" pitchFamily="34" charset="0"/>
              <a:buChar char="•"/>
            </a:pPr>
            <a:r>
              <a:rPr lang="ka-GE" sz="1600" b="1" dirty="0" smtClean="0">
                <a:solidFill>
                  <a:srgbClr val="003366"/>
                </a:solidFill>
              </a:rPr>
              <a:t>დაინერგა </a:t>
            </a:r>
            <a:r>
              <a:rPr lang="ka-GE" sz="1600" b="1" dirty="0">
                <a:solidFill>
                  <a:srgbClr val="C00000"/>
                </a:solidFill>
              </a:rPr>
              <a:t>პერსონალის კომპეტენციის შეფასების </a:t>
            </a:r>
            <a:r>
              <a:rPr lang="ka-GE" sz="1600" b="1" dirty="0" smtClean="0">
                <a:solidFill>
                  <a:srgbClr val="003366"/>
                </a:solidFill>
              </a:rPr>
              <a:t>პრაქტიკა</a:t>
            </a:r>
          </a:p>
          <a:p>
            <a:pPr marL="285750" indent="-285750">
              <a:buFont typeface="Arial" panose="020B0604020202020204" pitchFamily="34" charset="0"/>
              <a:buChar char="•"/>
            </a:pPr>
            <a:endParaRPr lang="ka-GE" sz="1600" b="1" dirty="0">
              <a:solidFill>
                <a:srgbClr val="003366"/>
              </a:solidFill>
            </a:endParaRPr>
          </a:p>
          <a:p>
            <a:pPr marL="285750" indent="-285750">
              <a:buFont typeface="Arial" panose="020B0604020202020204" pitchFamily="34" charset="0"/>
              <a:buChar char="•"/>
            </a:pPr>
            <a:r>
              <a:rPr lang="ka-GE" sz="1600" b="1" dirty="0" smtClean="0">
                <a:solidFill>
                  <a:srgbClr val="003366"/>
                </a:solidFill>
              </a:rPr>
              <a:t>დამტკიცდა </a:t>
            </a:r>
            <a:r>
              <a:rPr lang="ka-GE" sz="1600" b="1" dirty="0">
                <a:solidFill>
                  <a:srgbClr val="003366"/>
                </a:solidFill>
              </a:rPr>
              <a:t>და განხორციელდა ხარისხის შიდა აუდიტების წლიური გეგმა</a:t>
            </a:r>
          </a:p>
          <a:p>
            <a:pPr marL="285750" indent="-285750">
              <a:buFont typeface="Arial" panose="020B0604020202020204" pitchFamily="34" charset="0"/>
              <a:buChar char="•"/>
            </a:pPr>
            <a:endParaRPr lang="ka-GE" sz="1600" b="1" dirty="0">
              <a:solidFill>
                <a:srgbClr val="C00000"/>
              </a:solidFill>
            </a:endParaRPr>
          </a:p>
          <a:p>
            <a:pPr marL="285750" indent="-285750">
              <a:buFont typeface="Arial" panose="020B0604020202020204" pitchFamily="34" charset="0"/>
              <a:buChar char="•"/>
            </a:pPr>
            <a:r>
              <a:rPr lang="ka-GE" sz="1600" b="1" dirty="0" smtClean="0">
                <a:solidFill>
                  <a:srgbClr val="003366"/>
                </a:solidFill>
              </a:rPr>
              <a:t>შეიქმნა</a:t>
            </a:r>
            <a:r>
              <a:rPr lang="ka-GE" sz="1600" b="1" dirty="0">
                <a:solidFill>
                  <a:srgbClr val="003366"/>
                </a:solidFill>
              </a:rPr>
              <a:t>, დამტკიცდა და დაინერგა </a:t>
            </a:r>
            <a:r>
              <a:rPr lang="ka-GE" sz="1600" b="1" dirty="0">
                <a:solidFill>
                  <a:srgbClr val="C00000"/>
                </a:solidFill>
              </a:rPr>
              <a:t>300-ზე მეტი ხარისხის დოკუმენტი </a:t>
            </a:r>
            <a:r>
              <a:rPr lang="ka-GE" sz="1600" b="1" dirty="0">
                <a:solidFill>
                  <a:srgbClr val="003366"/>
                </a:solidFill>
              </a:rPr>
              <a:t>(სსპ-ები, ფორმები, სახელმძღვანელოები და სხვა</a:t>
            </a:r>
            <a:r>
              <a:rPr lang="ka-GE" sz="1600" b="1" dirty="0" smtClean="0">
                <a:solidFill>
                  <a:srgbClr val="003366"/>
                </a:solidFill>
              </a:rPr>
              <a:t>)</a:t>
            </a:r>
          </a:p>
          <a:p>
            <a:r>
              <a:rPr lang="ka-GE" sz="1600" b="1" dirty="0" smtClean="0">
                <a:solidFill>
                  <a:srgbClr val="003366"/>
                </a:solidFill>
              </a:rPr>
              <a:t> </a:t>
            </a:r>
            <a:endParaRPr lang="ka-GE" sz="1600" b="1" dirty="0">
              <a:solidFill>
                <a:srgbClr val="003366"/>
              </a:solidFill>
            </a:endParaRPr>
          </a:p>
          <a:p>
            <a:pPr marL="285750" indent="-285750">
              <a:buFont typeface="Arial" panose="020B0604020202020204" pitchFamily="34" charset="0"/>
              <a:buChar char="•"/>
            </a:pPr>
            <a:r>
              <a:rPr lang="ka-GE" sz="1600" b="1" dirty="0" smtClean="0">
                <a:solidFill>
                  <a:srgbClr val="003366"/>
                </a:solidFill>
              </a:rPr>
              <a:t>განხორციელდა </a:t>
            </a:r>
            <a:r>
              <a:rPr lang="ka-GE" sz="1600" b="1" dirty="0">
                <a:solidFill>
                  <a:srgbClr val="C00000"/>
                </a:solidFill>
              </a:rPr>
              <a:t>სიმულაციური და რეალური აუდიტები</a:t>
            </a:r>
          </a:p>
          <a:p>
            <a:pPr marL="285750" indent="-285750">
              <a:buFont typeface="Arial" panose="020B0604020202020204" pitchFamily="34" charset="0"/>
              <a:buChar char="•"/>
            </a:pPr>
            <a:endParaRPr lang="ka-GE" sz="1600" b="1" dirty="0">
              <a:solidFill>
                <a:srgbClr val="003366"/>
              </a:solidFill>
            </a:endParaRPr>
          </a:p>
          <a:p>
            <a:pPr marL="285750" indent="-285750">
              <a:buFont typeface="Arial" panose="020B0604020202020204" pitchFamily="34" charset="0"/>
              <a:buChar char="•"/>
            </a:pPr>
            <a:r>
              <a:rPr lang="ka-GE" sz="1600" b="1" dirty="0" smtClean="0">
                <a:solidFill>
                  <a:srgbClr val="003366"/>
                </a:solidFill>
              </a:rPr>
              <a:t>შემუშავდა </a:t>
            </a:r>
            <a:r>
              <a:rPr lang="ka-GE" sz="1600" b="1" dirty="0">
                <a:solidFill>
                  <a:srgbClr val="003366"/>
                </a:solidFill>
              </a:rPr>
              <a:t>და დაინერგა </a:t>
            </a:r>
            <a:r>
              <a:rPr lang="ka-GE" sz="1600" b="1" dirty="0">
                <a:solidFill>
                  <a:srgbClr val="C00000"/>
                </a:solidFill>
              </a:rPr>
              <a:t>რისკების თავიდან აცილების </a:t>
            </a:r>
            <a:r>
              <a:rPr lang="ka-GE" sz="1600" b="1" dirty="0">
                <a:solidFill>
                  <a:srgbClr val="003366"/>
                </a:solidFill>
              </a:rPr>
              <a:t>გეგმა</a:t>
            </a:r>
            <a:endParaRPr lang="ka-GE" sz="1600" b="1" dirty="0">
              <a:solidFill>
                <a:srgbClr val="C00000"/>
              </a:solidFill>
            </a:endParaRPr>
          </a:p>
        </p:txBody>
      </p:sp>
    </p:spTree>
    <p:extLst>
      <p:ext uri="{BB962C8B-B14F-4D97-AF65-F5344CB8AC3E}">
        <p14:creationId xmlns:p14="http://schemas.microsoft.com/office/powerpoint/2010/main" val="233938057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691680" y="4581127"/>
            <a:ext cx="6068294" cy="1529897"/>
          </a:xfrm>
          <a:prstGeom prst="rect">
            <a:avLst/>
          </a:prstGeom>
        </p:spPr>
      </p:pic>
      <p:sp>
        <p:nvSpPr>
          <p:cNvPr id="83970" name="Rectangle 2"/>
          <p:cNvSpPr>
            <a:spLocks noGrp="1" noChangeArrowheads="1"/>
          </p:cNvSpPr>
          <p:nvPr>
            <p:ph type="title"/>
          </p:nvPr>
        </p:nvSpPr>
        <p:spPr>
          <a:xfrm>
            <a:off x="490289" y="135211"/>
            <a:ext cx="8229600" cy="792361"/>
          </a:xfrm>
        </p:spPr>
        <p:txBody>
          <a:bodyPr/>
          <a:lstStyle/>
          <a:p>
            <a:pPr eaLnBrk="1" hangingPunct="1"/>
            <a:r>
              <a:rPr lang="ka-GE" altLang="en-US" sz="2400" b="1" dirty="0">
                <a:solidFill>
                  <a:srgbClr val="A50021"/>
                </a:solidFill>
              </a:rPr>
              <a:t> ადგილობრივ და საერთაშორისო ორგანიზაციებთან </a:t>
            </a:r>
            <a:r>
              <a:rPr lang="ka-GE" altLang="en-US" sz="2400" b="1" dirty="0" smtClean="0">
                <a:solidFill>
                  <a:srgbClr val="A50021"/>
                </a:solidFill>
              </a:rPr>
              <a:t>თანამშრომლობა</a:t>
            </a:r>
            <a:r>
              <a:rPr lang="ka-GE" altLang="en-US" sz="2400" b="1" dirty="0">
                <a:solidFill>
                  <a:srgbClr val="A50021"/>
                </a:solidFill>
              </a:rPr>
              <a:t/>
            </a:r>
            <a:br>
              <a:rPr lang="ka-GE" altLang="en-US" sz="2400" b="1" dirty="0">
                <a:solidFill>
                  <a:srgbClr val="A50021"/>
                </a:solidFill>
              </a:rPr>
            </a:br>
            <a:endParaRPr lang="ka-GE" altLang="en-US" sz="2400" b="1" dirty="0">
              <a:solidFill>
                <a:srgbClr val="A50021"/>
              </a:solidFill>
            </a:endParaRPr>
          </a:p>
        </p:txBody>
      </p:sp>
      <p:sp>
        <p:nvSpPr>
          <p:cNvPr id="83971" name="Rectangle 3"/>
          <p:cNvSpPr>
            <a:spLocks noGrp="1" noChangeArrowheads="1"/>
          </p:cNvSpPr>
          <p:nvPr>
            <p:ph type="body" idx="1"/>
          </p:nvPr>
        </p:nvSpPr>
        <p:spPr>
          <a:xfrm>
            <a:off x="122140" y="661317"/>
            <a:ext cx="8866558" cy="5390059"/>
          </a:xfrm>
        </p:spPr>
        <p:txBody>
          <a:bodyPr/>
          <a:lstStyle/>
          <a:p>
            <a:r>
              <a:rPr lang="ka-GE" altLang="en-US" sz="1600" b="1" dirty="0">
                <a:solidFill>
                  <a:srgbClr val="003366"/>
                </a:solidFill>
              </a:rPr>
              <a:t>საქართველო </a:t>
            </a:r>
            <a:r>
              <a:rPr lang="ka-GE" altLang="en-US" sz="1600" b="1" dirty="0" smtClean="0">
                <a:solidFill>
                  <a:srgbClr val="003366"/>
                </a:solidFill>
              </a:rPr>
              <a:t>პირველად არჩეულ </a:t>
            </a:r>
            <a:r>
              <a:rPr lang="ka-GE" altLang="en-US" sz="1600" b="1" dirty="0">
                <a:solidFill>
                  <a:srgbClr val="003366"/>
                </a:solidFill>
              </a:rPr>
              <a:t>იქნა </a:t>
            </a:r>
            <a:r>
              <a:rPr lang="ka-GE" altLang="en-US" sz="1600" b="1" dirty="0" err="1">
                <a:solidFill>
                  <a:srgbClr val="003366"/>
                </a:solidFill>
              </a:rPr>
              <a:t>ჯანმოს</a:t>
            </a:r>
            <a:r>
              <a:rPr lang="ka-GE" altLang="en-US" sz="1600" b="1" dirty="0">
                <a:solidFill>
                  <a:srgbClr val="003366"/>
                </a:solidFill>
              </a:rPr>
              <a:t> </a:t>
            </a:r>
            <a:r>
              <a:rPr lang="ka-GE" altLang="en-US" sz="1600" b="1" dirty="0" smtClean="0">
                <a:solidFill>
                  <a:srgbClr val="C00000"/>
                </a:solidFill>
              </a:rPr>
              <a:t>აღმასრულებელ საბჭოში </a:t>
            </a:r>
            <a:r>
              <a:rPr lang="ka-GE" altLang="en-US" sz="1600" b="1" dirty="0" smtClean="0">
                <a:solidFill>
                  <a:srgbClr val="003366"/>
                </a:solidFill>
              </a:rPr>
              <a:t>2017-2020 </a:t>
            </a:r>
            <a:r>
              <a:rPr lang="ka-GE" altLang="en-US" sz="1600" b="1" dirty="0" err="1">
                <a:solidFill>
                  <a:srgbClr val="003366"/>
                </a:solidFill>
              </a:rPr>
              <a:t>წწ</a:t>
            </a:r>
            <a:r>
              <a:rPr lang="ka-GE" altLang="en-US" sz="1600" b="1" dirty="0">
                <a:solidFill>
                  <a:srgbClr val="003366"/>
                </a:solidFill>
              </a:rPr>
              <a:t> ვადით</a:t>
            </a:r>
          </a:p>
          <a:p>
            <a:endParaRPr lang="ka-GE" altLang="en-US" sz="1600" b="1" dirty="0" smtClean="0">
              <a:solidFill>
                <a:srgbClr val="003366"/>
              </a:solidFill>
            </a:endParaRPr>
          </a:p>
          <a:p>
            <a:r>
              <a:rPr lang="ka-GE" altLang="en-US" sz="1600" b="1" dirty="0" smtClean="0">
                <a:solidFill>
                  <a:srgbClr val="003366"/>
                </a:solidFill>
              </a:rPr>
              <a:t>საქართველო </a:t>
            </a:r>
            <a:r>
              <a:rPr lang="ka-GE" altLang="en-US" sz="1600" b="1" dirty="0">
                <a:solidFill>
                  <a:srgbClr val="003366"/>
                </a:solidFill>
              </a:rPr>
              <a:t>არჩეულ იქნა </a:t>
            </a:r>
            <a:r>
              <a:rPr lang="ka-GE" altLang="en-US" sz="1600" b="1" dirty="0" err="1">
                <a:solidFill>
                  <a:srgbClr val="003366"/>
                </a:solidFill>
              </a:rPr>
              <a:t>ჯანმოს</a:t>
            </a:r>
            <a:r>
              <a:rPr lang="ka-GE" altLang="en-US" sz="1600" b="1" dirty="0">
                <a:solidFill>
                  <a:srgbClr val="003366"/>
                </a:solidFill>
              </a:rPr>
              <a:t> ევროპის რეგიონული კომიტეტის </a:t>
            </a:r>
            <a:r>
              <a:rPr lang="ka-GE" altLang="en-US" sz="1600" b="1" dirty="0">
                <a:solidFill>
                  <a:srgbClr val="C00000"/>
                </a:solidFill>
              </a:rPr>
              <a:t>მუდმივმოქმედი კომიტეტის (</a:t>
            </a:r>
            <a:r>
              <a:rPr lang="en-US" altLang="en-US" sz="1600" b="1" dirty="0">
                <a:solidFill>
                  <a:srgbClr val="C00000"/>
                </a:solidFill>
              </a:rPr>
              <a:t>SCRC) </a:t>
            </a:r>
            <a:r>
              <a:rPr lang="ka-GE" altLang="en-US" sz="1600" b="1" dirty="0">
                <a:solidFill>
                  <a:srgbClr val="C00000"/>
                </a:solidFill>
              </a:rPr>
              <a:t>თავმჯდომარედ </a:t>
            </a:r>
            <a:r>
              <a:rPr lang="ka-GE" altLang="en-US" sz="1600" b="1" dirty="0">
                <a:solidFill>
                  <a:srgbClr val="003366"/>
                </a:solidFill>
              </a:rPr>
              <a:t>2017-2018 </a:t>
            </a:r>
            <a:r>
              <a:rPr lang="ka-GE" altLang="en-US" sz="1600" b="1" dirty="0" err="1">
                <a:solidFill>
                  <a:srgbClr val="003366"/>
                </a:solidFill>
              </a:rPr>
              <a:t>წწ</a:t>
            </a:r>
            <a:r>
              <a:rPr lang="ka-GE" altLang="en-US" sz="1600" b="1" dirty="0">
                <a:solidFill>
                  <a:srgbClr val="003366"/>
                </a:solidFill>
              </a:rPr>
              <a:t> </a:t>
            </a:r>
            <a:r>
              <a:rPr lang="ka-GE" altLang="en-US" sz="1600" b="1" dirty="0" smtClean="0">
                <a:solidFill>
                  <a:srgbClr val="003366"/>
                </a:solidFill>
              </a:rPr>
              <a:t>ვადით</a:t>
            </a:r>
          </a:p>
          <a:p>
            <a:endParaRPr lang="ka-GE" altLang="en-US" sz="1600" b="1" dirty="0">
              <a:solidFill>
                <a:srgbClr val="003366"/>
              </a:solidFill>
            </a:endParaRPr>
          </a:p>
          <a:p>
            <a:r>
              <a:rPr lang="ka-GE" altLang="en-US" sz="1600" b="1" dirty="0">
                <a:solidFill>
                  <a:srgbClr val="003366"/>
                </a:solidFill>
              </a:rPr>
              <a:t>10-14 დეკემბერს პირველად ქვეყანაში, გლობალური ჯანდაცვის ინსტიტუტისა და </a:t>
            </a:r>
            <a:r>
              <a:rPr lang="ka-GE" altLang="en-US" sz="1600" b="1" dirty="0" err="1">
                <a:solidFill>
                  <a:srgbClr val="003366"/>
                </a:solidFill>
              </a:rPr>
              <a:t>დკსჯ</a:t>
            </a:r>
            <a:r>
              <a:rPr lang="ka-GE" altLang="en-US" sz="1600" b="1" dirty="0">
                <a:solidFill>
                  <a:srgbClr val="003366"/>
                </a:solidFill>
              </a:rPr>
              <a:t> ცენტრის ორგანიზებით, კოპენჰაგენის და მაასტრიხტის უნივერსიტეტებთან თანამშრომლობით ჩატარდა საერთაშორისო სამუშაო შეხვედრა </a:t>
            </a:r>
            <a:r>
              <a:rPr lang="ka-GE" altLang="en-US" sz="1600" b="1" dirty="0">
                <a:solidFill>
                  <a:srgbClr val="C00000"/>
                </a:solidFill>
              </a:rPr>
              <a:t>გლობალური ჯანდაცვის საკითხებზე </a:t>
            </a:r>
            <a:r>
              <a:rPr lang="ka-GE" altLang="en-US" sz="1600" b="1" dirty="0">
                <a:solidFill>
                  <a:srgbClr val="003366"/>
                </a:solidFill>
              </a:rPr>
              <a:t> - „გლობალური ჯანდაცვის სეზონური სკოლა: გლობალური ჯანდაცვის სფეროში აკადემიური შესაძლებლობების გაძლიერება საქართველოში</a:t>
            </a:r>
            <a:r>
              <a:rPr lang="ka-GE" altLang="en-US" sz="1600" b="1" dirty="0" smtClean="0">
                <a:solidFill>
                  <a:srgbClr val="003366"/>
                </a:solidFill>
              </a:rPr>
              <a:t>“</a:t>
            </a:r>
          </a:p>
          <a:p>
            <a:endParaRPr lang="ka-GE" altLang="en-US" sz="1600" b="1" dirty="0" smtClean="0">
              <a:solidFill>
                <a:srgbClr val="003366"/>
              </a:solidFill>
            </a:endParaRPr>
          </a:p>
          <a:p>
            <a:r>
              <a:rPr lang="ka-GE" altLang="en-US" sz="1600" b="1" dirty="0">
                <a:solidFill>
                  <a:srgbClr val="003366"/>
                </a:solidFill>
              </a:rPr>
              <a:t>შეიქმნა </a:t>
            </a:r>
            <a:r>
              <a:rPr lang="ka-GE" altLang="en-US" sz="1600" b="1" dirty="0">
                <a:solidFill>
                  <a:srgbClr val="C00000"/>
                </a:solidFill>
              </a:rPr>
              <a:t>უწყებათაშორისი მმართველთა საბჭო </a:t>
            </a:r>
            <a:r>
              <a:rPr lang="ka-GE" altLang="en-US" sz="1600" b="1" dirty="0">
                <a:solidFill>
                  <a:srgbClr val="003366"/>
                </a:solidFill>
              </a:rPr>
              <a:t>(სსიპ - ლ. საყვარელიძის სახელობის დაავადებათა კონტროლისა და საზოგადოებრივი ჯანმრთელობის ეროვნული ცენტრი, სსიპ - სოფლის მეურნეობის  სამინისტროს ლაბორატორია, სსიპ - სურსათის ეროვნული სააგენტო)</a:t>
            </a:r>
          </a:p>
          <a:p>
            <a:endParaRPr lang="ka-GE" altLang="en-US" sz="1600" b="1" dirty="0" smtClean="0">
              <a:solidFill>
                <a:srgbClr val="003366"/>
              </a:solidFill>
            </a:endParaRPr>
          </a:p>
          <a:p>
            <a:pPr marL="0" indent="0">
              <a:buNone/>
            </a:pPr>
            <a:endParaRPr lang="ka-GE" altLang="en-US" sz="1600" b="1" dirty="0">
              <a:solidFill>
                <a:srgbClr val="003366"/>
              </a:solidFill>
            </a:endParaRPr>
          </a:p>
          <a:p>
            <a:pPr marL="0" indent="0">
              <a:buNone/>
            </a:pPr>
            <a:r>
              <a:rPr lang="ka-GE" altLang="en-US" sz="1600" b="1" dirty="0" smtClean="0">
                <a:solidFill>
                  <a:srgbClr val="003366"/>
                </a:solidFill>
              </a:rPr>
              <a:t> </a:t>
            </a:r>
            <a:endParaRPr lang="ka-GE" altLang="en-US" sz="1600" b="1" dirty="0">
              <a:solidFill>
                <a:srgbClr val="003366"/>
              </a:solidFill>
            </a:endParaRPr>
          </a:p>
        </p:txBody>
      </p:sp>
      <p:sp>
        <p:nvSpPr>
          <p:cNvPr id="11"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2"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3"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4" name="Picture 13"/>
          <p:cNvPicPr>
            <a:picLocks noChangeAspect="1"/>
          </p:cNvPicPr>
          <p:nvPr/>
        </p:nvPicPr>
        <p:blipFill>
          <a:blip r:embed="rId3"/>
          <a:stretch>
            <a:fillRect/>
          </a:stretch>
        </p:blipFill>
        <p:spPr>
          <a:xfrm>
            <a:off x="55013" y="6218816"/>
            <a:ext cx="772571" cy="594560"/>
          </a:xfrm>
          <a:prstGeom prst="rect">
            <a:avLst/>
          </a:prstGeom>
        </p:spPr>
      </p:pic>
      <p:sp>
        <p:nvSpPr>
          <p:cNvPr id="10"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7"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405614608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525462" y="273149"/>
            <a:ext cx="8229600" cy="792361"/>
          </a:xfrm>
        </p:spPr>
        <p:txBody>
          <a:bodyPr/>
          <a:lstStyle/>
          <a:p>
            <a:pPr eaLnBrk="1" hangingPunct="1"/>
            <a:r>
              <a:rPr lang="ka-GE" altLang="en-US" sz="2400" b="1" dirty="0">
                <a:solidFill>
                  <a:srgbClr val="A50021"/>
                </a:solidFill>
              </a:rPr>
              <a:t> ადგილობრივ და საერთაშორისო ორგანიზაციებთან თანამშრომლობა </a:t>
            </a:r>
            <a:r>
              <a:rPr lang="ka-GE" altLang="en-US" sz="2400" b="1" dirty="0" smtClean="0">
                <a:solidFill>
                  <a:srgbClr val="A50021"/>
                </a:solidFill>
              </a:rPr>
              <a:t>(2)</a:t>
            </a:r>
            <a:r>
              <a:rPr lang="ka-GE" altLang="en-US" sz="2400" b="1" dirty="0">
                <a:solidFill>
                  <a:srgbClr val="A50021"/>
                </a:solidFill>
              </a:rPr>
              <a:t/>
            </a:r>
            <a:br>
              <a:rPr lang="ka-GE" altLang="en-US" sz="2400" b="1" dirty="0">
                <a:solidFill>
                  <a:srgbClr val="A50021"/>
                </a:solidFill>
              </a:rPr>
            </a:br>
            <a:endParaRPr lang="ka-GE" altLang="en-US" sz="2400" b="1" dirty="0">
              <a:solidFill>
                <a:srgbClr val="A50021"/>
              </a:solidFill>
            </a:endParaRPr>
          </a:p>
        </p:txBody>
      </p:sp>
      <p:sp>
        <p:nvSpPr>
          <p:cNvPr id="83971" name="Rectangle 3"/>
          <p:cNvSpPr>
            <a:spLocks noGrp="1" noChangeArrowheads="1"/>
          </p:cNvSpPr>
          <p:nvPr>
            <p:ph type="body" idx="1"/>
          </p:nvPr>
        </p:nvSpPr>
        <p:spPr>
          <a:xfrm>
            <a:off x="142875" y="801322"/>
            <a:ext cx="5509246" cy="5390059"/>
          </a:xfrm>
        </p:spPr>
        <p:txBody>
          <a:bodyPr/>
          <a:lstStyle/>
          <a:p>
            <a:r>
              <a:rPr lang="ka-GE" altLang="en-US" sz="1600" b="1" dirty="0" smtClean="0">
                <a:solidFill>
                  <a:srgbClr val="003366"/>
                </a:solidFill>
              </a:rPr>
              <a:t>ცენტრში </a:t>
            </a:r>
            <a:r>
              <a:rPr lang="ka-GE" altLang="en-US" sz="1600" b="1" dirty="0">
                <a:solidFill>
                  <a:srgbClr val="003366"/>
                </a:solidFill>
              </a:rPr>
              <a:t>აღინიშნა აშშ-ის </a:t>
            </a:r>
            <a:r>
              <a:rPr lang="ka-GE" altLang="en-US" sz="1600" b="1" dirty="0">
                <a:solidFill>
                  <a:srgbClr val="C00000"/>
                </a:solidFill>
              </a:rPr>
              <a:t>უოლტერ რიდის სამხედრო კვლევითი ინსტიტუტის</a:t>
            </a:r>
            <a:r>
              <a:rPr lang="ka-GE" altLang="en-US" sz="1600" b="1" dirty="0">
                <a:solidFill>
                  <a:srgbClr val="003366"/>
                </a:solidFill>
              </a:rPr>
              <a:t> (</a:t>
            </a:r>
            <a:r>
              <a:rPr lang="en-US" altLang="en-US" sz="1600" b="1" dirty="0">
                <a:solidFill>
                  <a:srgbClr val="003366"/>
                </a:solidFill>
              </a:rPr>
              <a:t>WRAIR) </a:t>
            </a:r>
            <a:r>
              <a:rPr lang="ka-GE" altLang="en-US" sz="1600" b="1" dirty="0">
                <a:solidFill>
                  <a:srgbClr val="003366"/>
                </a:solidFill>
              </a:rPr>
              <a:t>დაარსების 125 </a:t>
            </a:r>
            <a:r>
              <a:rPr lang="ka-GE" altLang="en-US" sz="1600" b="1" dirty="0" smtClean="0">
                <a:solidFill>
                  <a:srgbClr val="003366"/>
                </a:solidFill>
              </a:rPr>
              <a:t>წლისთავი</a:t>
            </a:r>
          </a:p>
          <a:p>
            <a:endParaRPr lang="ka-GE" altLang="en-US" sz="1600" b="1" dirty="0">
              <a:solidFill>
                <a:srgbClr val="003366"/>
              </a:solidFill>
            </a:endParaRPr>
          </a:p>
          <a:p>
            <a:r>
              <a:rPr lang="ka-GE" altLang="en-US" sz="1600" b="1" dirty="0">
                <a:solidFill>
                  <a:srgbClr val="003366"/>
                </a:solidFill>
              </a:rPr>
              <a:t>2019 წლის მაისში დაავადებათა კონტროლისა და საზოგადოებრივი ჯანმრთელობის ეროვნულ ცენტრს პატივი ჰქონდა, ემასპინძლა აშშ-ის დაავადებათა კონტროლისა და პრევენციის ცენტრების (</a:t>
            </a:r>
            <a:r>
              <a:rPr lang="en-US" altLang="en-US" sz="1600" b="1" dirty="0">
                <a:solidFill>
                  <a:srgbClr val="003366"/>
                </a:solidFill>
              </a:rPr>
              <a:t>CDC) </a:t>
            </a:r>
            <a:r>
              <a:rPr lang="ka-GE" altLang="en-US" sz="1600" b="1" dirty="0">
                <a:solidFill>
                  <a:srgbClr val="003366"/>
                </a:solidFill>
              </a:rPr>
              <a:t>გენერალური დირექტორის - </a:t>
            </a:r>
            <a:r>
              <a:rPr lang="ka-GE" altLang="en-US" sz="1600" b="1" dirty="0">
                <a:solidFill>
                  <a:srgbClr val="C00000"/>
                </a:solidFill>
              </a:rPr>
              <a:t>რობერტ </a:t>
            </a:r>
            <a:r>
              <a:rPr lang="ka-GE" altLang="en-US" sz="1600" b="1" dirty="0" err="1" smtClean="0">
                <a:solidFill>
                  <a:srgbClr val="C00000"/>
                </a:solidFill>
              </a:rPr>
              <a:t>რედფილდისთვის</a:t>
            </a:r>
            <a:endParaRPr lang="ka-GE" altLang="en-US" sz="1600" b="1" dirty="0" smtClean="0">
              <a:solidFill>
                <a:srgbClr val="C00000"/>
              </a:solidFill>
            </a:endParaRPr>
          </a:p>
          <a:p>
            <a:endParaRPr lang="ka-GE" altLang="en-US" sz="1600" b="1" dirty="0">
              <a:solidFill>
                <a:srgbClr val="C00000"/>
              </a:solidFill>
            </a:endParaRPr>
          </a:p>
          <a:p>
            <a:r>
              <a:rPr lang="ka-GE" altLang="en-US" sz="1600" b="1" dirty="0">
                <a:solidFill>
                  <a:srgbClr val="003366"/>
                </a:solidFill>
              </a:rPr>
              <a:t>2018 წლის 20 დეკემბერს ჩატარდა </a:t>
            </a:r>
            <a:r>
              <a:rPr lang="ka-GE" altLang="en-US" sz="1600" b="1" dirty="0">
                <a:solidFill>
                  <a:srgbClr val="A50021"/>
                </a:solidFill>
              </a:rPr>
              <a:t>კონფერენცია </a:t>
            </a:r>
            <a:r>
              <a:rPr lang="ka-GE" altLang="en-US" sz="1600" b="1" dirty="0">
                <a:solidFill>
                  <a:srgbClr val="003366"/>
                </a:solidFill>
              </a:rPr>
              <a:t>“ჯანმრთელობის მსოფლიო ორგანიზაცია საქართველოში</a:t>
            </a:r>
            <a:r>
              <a:rPr lang="ka-GE" altLang="en-US" sz="1600" b="1" dirty="0" smtClean="0">
                <a:solidFill>
                  <a:srgbClr val="003366"/>
                </a:solidFill>
              </a:rPr>
              <a:t>” </a:t>
            </a:r>
            <a:endParaRPr lang="ka-GE" altLang="en-US" sz="1600" b="1" dirty="0">
              <a:solidFill>
                <a:srgbClr val="003366"/>
              </a:solidFill>
            </a:endParaRPr>
          </a:p>
        </p:txBody>
      </p:sp>
      <p:pic>
        <p:nvPicPr>
          <p:cNvPr id="9" name="Picture 8"/>
          <p:cNvPicPr/>
          <p:nvPr/>
        </p:nvPicPr>
        <p:blipFill>
          <a:blip r:embed="rId2"/>
          <a:stretch>
            <a:fillRect/>
          </a:stretch>
        </p:blipFill>
        <p:spPr>
          <a:xfrm>
            <a:off x="5564906" y="928962"/>
            <a:ext cx="3465567" cy="3364134"/>
          </a:xfrm>
          <a:prstGeom prst="rect">
            <a:avLst/>
          </a:prstGeom>
        </p:spPr>
      </p:pic>
      <p:sp>
        <p:nvSpPr>
          <p:cNvPr id="3" name="Rectangle 2"/>
          <p:cNvSpPr/>
          <p:nvPr/>
        </p:nvSpPr>
        <p:spPr>
          <a:xfrm>
            <a:off x="178183" y="4558089"/>
            <a:ext cx="8818849" cy="1569660"/>
          </a:xfrm>
          <a:prstGeom prst="rect">
            <a:avLst/>
          </a:prstGeom>
        </p:spPr>
        <p:txBody>
          <a:bodyPr wrap="square">
            <a:spAutoFit/>
          </a:bodyPr>
          <a:lstStyle/>
          <a:p>
            <a:pPr marL="285750" indent="-285750">
              <a:buFont typeface="Arial" panose="020B0604020202020204" pitchFamily="34" charset="0"/>
              <a:buChar char="•"/>
            </a:pPr>
            <a:r>
              <a:rPr lang="ka-GE" sz="1600" b="1" dirty="0">
                <a:solidFill>
                  <a:srgbClr val="003366"/>
                </a:solidFill>
              </a:rPr>
              <a:t>2018 წლის 14-15 ნოემბერს წარმატებულად განხორციელდა </a:t>
            </a:r>
            <a:r>
              <a:rPr lang="ka-GE" sz="1600" b="1" dirty="0">
                <a:solidFill>
                  <a:srgbClr val="C00000"/>
                </a:solidFill>
              </a:rPr>
              <a:t>გამჭვირვალობის კოლეგიალური შეფასების </a:t>
            </a:r>
            <a:r>
              <a:rPr lang="ka-GE" sz="1600" b="1" dirty="0" smtClean="0">
                <a:solidFill>
                  <a:srgbClr val="C00000"/>
                </a:solidFill>
              </a:rPr>
              <a:t>ვიზიტი </a:t>
            </a:r>
          </a:p>
          <a:p>
            <a:pPr marL="285750" indent="-285750">
              <a:buFont typeface="Arial" panose="020B0604020202020204" pitchFamily="34" charset="0"/>
              <a:buChar char="•"/>
            </a:pPr>
            <a:endParaRPr lang="ka-GE" sz="1600" b="1" dirty="0">
              <a:solidFill>
                <a:srgbClr val="C00000"/>
              </a:solidFill>
            </a:endParaRPr>
          </a:p>
          <a:p>
            <a:pPr marL="285750" indent="-285750">
              <a:buFont typeface="Arial" panose="020B0604020202020204" pitchFamily="34" charset="0"/>
              <a:buChar char="•"/>
            </a:pPr>
            <a:r>
              <a:rPr lang="ka-GE" sz="1600" b="1" dirty="0">
                <a:solidFill>
                  <a:srgbClr val="003366"/>
                </a:solidFill>
              </a:rPr>
              <a:t>საზოგადოებრივი ჯანმრთელობის ნაციონალური ინსტიტუტების საერთაშორისო ასოციაციის </a:t>
            </a:r>
            <a:r>
              <a:rPr lang="ka-GE" sz="1600" b="1" dirty="0">
                <a:solidFill>
                  <a:srgbClr val="C00000"/>
                </a:solidFill>
              </a:rPr>
              <a:t>(</a:t>
            </a:r>
            <a:r>
              <a:rPr lang="en-US" sz="1600" b="1" dirty="0">
                <a:solidFill>
                  <a:srgbClr val="C00000"/>
                </a:solidFill>
              </a:rPr>
              <a:t>IANPHI) </a:t>
            </a:r>
            <a:r>
              <a:rPr lang="ka-GE" sz="1600" b="1" dirty="0">
                <a:solidFill>
                  <a:srgbClr val="003366"/>
                </a:solidFill>
              </a:rPr>
              <a:t>ყოველწლიური შეხვედრა, რომელიც გაიმართა 2018 წლის 4-7 ნოემბერს, ქ. </a:t>
            </a:r>
            <a:r>
              <a:rPr lang="ka-GE" sz="1600" b="1" dirty="0" smtClean="0">
                <a:solidFill>
                  <a:srgbClr val="003366"/>
                </a:solidFill>
              </a:rPr>
              <a:t>ლონდონში</a:t>
            </a:r>
            <a:endParaRPr lang="en-US" sz="1600" b="1" dirty="0">
              <a:solidFill>
                <a:srgbClr val="003366"/>
              </a:solidFill>
            </a:endParaRPr>
          </a:p>
        </p:txBody>
      </p:sp>
      <p:sp>
        <p:nvSpPr>
          <p:cNvPr id="11"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2"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3"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4" name="Picture 13"/>
          <p:cNvPicPr>
            <a:picLocks noChangeAspect="1"/>
          </p:cNvPicPr>
          <p:nvPr/>
        </p:nvPicPr>
        <p:blipFill>
          <a:blip r:embed="rId3"/>
          <a:stretch>
            <a:fillRect/>
          </a:stretch>
        </p:blipFill>
        <p:spPr>
          <a:xfrm>
            <a:off x="55013" y="6218816"/>
            <a:ext cx="772571" cy="594560"/>
          </a:xfrm>
          <a:prstGeom prst="rect">
            <a:avLst/>
          </a:prstGeom>
        </p:spPr>
      </p:pic>
      <p:sp>
        <p:nvSpPr>
          <p:cNvPr id="10"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7"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192012758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523146" y="457866"/>
            <a:ext cx="8229600" cy="792361"/>
          </a:xfrm>
        </p:spPr>
        <p:txBody>
          <a:bodyPr/>
          <a:lstStyle/>
          <a:p>
            <a:pPr eaLnBrk="1" hangingPunct="1"/>
            <a:r>
              <a:rPr lang="ka-GE" altLang="en-US" sz="2400" b="1" dirty="0">
                <a:solidFill>
                  <a:srgbClr val="A50021"/>
                </a:solidFill>
              </a:rPr>
              <a:t> ადგილობრივ და საერთაშორისო ორგანიზაციებთან თანამშრომლობა </a:t>
            </a:r>
            <a:r>
              <a:rPr lang="ka-GE" altLang="en-US" sz="2400" b="1" dirty="0" smtClean="0">
                <a:solidFill>
                  <a:srgbClr val="A50021"/>
                </a:solidFill>
              </a:rPr>
              <a:t> </a:t>
            </a:r>
            <a:r>
              <a:rPr lang="ka-GE" altLang="en-US" sz="2400" b="1" dirty="0">
                <a:solidFill>
                  <a:srgbClr val="A50021"/>
                </a:solidFill>
              </a:rPr>
              <a:t/>
            </a:r>
            <a:br>
              <a:rPr lang="ka-GE" altLang="en-US" sz="2400" b="1" dirty="0">
                <a:solidFill>
                  <a:srgbClr val="A50021"/>
                </a:solidFill>
              </a:rPr>
            </a:br>
            <a:endParaRPr lang="ka-GE" altLang="en-US" sz="2400" b="1" dirty="0">
              <a:solidFill>
                <a:srgbClr val="A50021"/>
              </a:solidFill>
            </a:endParaRPr>
          </a:p>
        </p:txBody>
      </p:sp>
      <p:sp>
        <p:nvSpPr>
          <p:cNvPr id="3" name="Rectangle 2"/>
          <p:cNvSpPr/>
          <p:nvPr/>
        </p:nvSpPr>
        <p:spPr>
          <a:xfrm>
            <a:off x="787568" y="1700808"/>
            <a:ext cx="7932889" cy="3293209"/>
          </a:xfrm>
          <a:prstGeom prst="rect">
            <a:avLst/>
          </a:prstGeom>
        </p:spPr>
        <p:txBody>
          <a:bodyPr wrap="square">
            <a:spAutoFit/>
          </a:bodyPr>
          <a:lstStyle/>
          <a:p>
            <a:pPr marL="285750" indent="-285750">
              <a:buFont typeface="Arial" panose="020B0604020202020204" pitchFamily="34" charset="0"/>
              <a:buChar char="•"/>
            </a:pPr>
            <a:r>
              <a:rPr lang="ka-GE" sz="1600" b="1" dirty="0">
                <a:solidFill>
                  <a:srgbClr val="003366"/>
                </a:solidFill>
              </a:rPr>
              <a:t>2018 წლის 15-19 ოქტომბერს, </a:t>
            </a:r>
            <a:r>
              <a:rPr lang="ka-GE" sz="1600" b="1" dirty="0" smtClean="0">
                <a:solidFill>
                  <a:srgbClr val="003366"/>
                </a:solidFill>
              </a:rPr>
              <a:t> „</a:t>
            </a:r>
            <a:r>
              <a:rPr lang="ka-GE" sz="1600" b="1" dirty="0">
                <a:solidFill>
                  <a:srgbClr val="003366"/>
                </a:solidFill>
              </a:rPr>
              <a:t>ქართულ-ნორვეგიული თანამშრომლობა საზოგადოებრივ ჯანდაცვაში“ </a:t>
            </a:r>
            <a:r>
              <a:rPr lang="ka-GE" sz="1600" b="1" dirty="0" smtClean="0">
                <a:solidFill>
                  <a:srgbClr val="003366"/>
                </a:solidFill>
              </a:rPr>
              <a:t>ფარგლებში  ჩატარდა </a:t>
            </a:r>
            <a:r>
              <a:rPr lang="ka-GE" sz="1600" b="1" dirty="0">
                <a:solidFill>
                  <a:srgbClr val="003366"/>
                </a:solidFill>
              </a:rPr>
              <a:t>სასწავლო კურსი </a:t>
            </a:r>
            <a:r>
              <a:rPr lang="ka-GE" sz="1600" b="1" dirty="0">
                <a:solidFill>
                  <a:srgbClr val="C00000"/>
                </a:solidFill>
              </a:rPr>
              <a:t>„გლობალურ და საერთაშორისო ჯანმრთელობაში</a:t>
            </a:r>
            <a:r>
              <a:rPr lang="ka-GE" sz="1600" b="1" dirty="0" smtClean="0">
                <a:solidFill>
                  <a:srgbClr val="C00000"/>
                </a:solidFill>
              </a:rPr>
              <a:t>“</a:t>
            </a:r>
          </a:p>
          <a:p>
            <a:pPr marL="285750" indent="-285750">
              <a:buFont typeface="Arial" panose="020B0604020202020204" pitchFamily="34" charset="0"/>
              <a:buChar char="•"/>
            </a:pPr>
            <a:endParaRPr lang="ka-GE" sz="1600" b="1" dirty="0" smtClean="0">
              <a:solidFill>
                <a:srgbClr val="C00000"/>
              </a:solidFill>
            </a:endParaRPr>
          </a:p>
          <a:p>
            <a:pPr marL="285750" indent="-285750">
              <a:buFont typeface="Arial" panose="020B0604020202020204" pitchFamily="34" charset="0"/>
              <a:buChar char="•"/>
            </a:pPr>
            <a:r>
              <a:rPr lang="ka-GE" sz="1600" b="1" dirty="0">
                <a:solidFill>
                  <a:srgbClr val="003366"/>
                </a:solidFill>
              </a:rPr>
              <a:t>2018 წლის 27-28 ნოემბერს ლუბლიანაში (სლოვენია) გაიმართა</a:t>
            </a:r>
            <a:r>
              <a:rPr lang="ka-GE" sz="1600" b="1" dirty="0">
                <a:solidFill>
                  <a:srgbClr val="C00000"/>
                </a:solidFill>
              </a:rPr>
              <a:t> პარტნიორთა კოალიციის (</a:t>
            </a:r>
            <a:r>
              <a:rPr lang="en-US" sz="1600" b="1" dirty="0" err="1">
                <a:solidFill>
                  <a:srgbClr val="C00000"/>
                </a:solidFill>
              </a:rPr>
              <a:t>CoP</a:t>
            </a:r>
            <a:r>
              <a:rPr lang="en-US" sz="1600" b="1" dirty="0">
                <a:solidFill>
                  <a:srgbClr val="C00000"/>
                </a:solidFill>
              </a:rPr>
              <a:t>) </a:t>
            </a:r>
            <a:r>
              <a:rPr lang="ka-GE" sz="1600" b="1" dirty="0" smtClean="0">
                <a:solidFill>
                  <a:srgbClr val="C00000"/>
                </a:solidFill>
              </a:rPr>
              <a:t>მე-</a:t>
            </a:r>
            <a:r>
              <a:rPr lang="en-US" sz="1600" b="1" dirty="0" smtClean="0">
                <a:solidFill>
                  <a:srgbClr val="C00000"/>
                </a:solidFill>
              </a:rPr>
              <a:t>3</a:t>
            </a:r>
            <a:r>
              <a:rPr lang="ka-GE" sz="1600" b="1" dirty="0" smtClean="0">
                <a:solidFill>
                  <a:srgbClr val="C00000"/>
                </a:solidFill>
              </a:rPr>
              <a:t> შეხვედრა</a:t>
            </a:r>
          </a:p>
          <a:p>
            <a:pPr marL="285750" indent="-285750">
              <a:buFont typeface="Arial" panose="020B0604020202020204" pitchFamily="34" charset="0"/>
              <a:buChar char="•"/>
            </a:pPr>
            <a:endParaRPr lang="ka-GE" sz="1600" b="1" dirty="0">
              <a:solidFill>
                <a:srgbClr val="C00000"/>
              </a:solidFill>
            </a:endParaRPr>
          </a:p>
          <a:p>
            <a:pPr marL="285750" indent="-285750">
              <a:buFont typeface="Arial" panose="020B0604020202020204" pitchFamily="34" charset="0"/>
              <a:buChar char="•"/>
            </a:pPr>
            <a:r>
              <a:rPr lang="ka-GE" sz="1600" b="1" dirty="0">
                <a:solidFill>
                  <a:srgbClr val="003366"/>
                </a:solidFill>
              </a:rPr>
              <a:t>მომზადდა და დაიბეჭდა სხვადასხვა მნიშვნელოვანი </a:t>
            </a:r>
            <a:r>
              <a:rPr lang="ka-GE" sz="1600" b="1" dirty="0" smtClean="0">
                <a:solidFill>
                  <a:srgbClr val="003366"/>
                </a:solidFill>
              </a:rPr>
              <a:t>პუბლიკაციები:  ცენტრის </a:t>
            </a:r>
            <a:r>
              <a:rPr lang="ka-GE" sz="1600" b="1" dirty="0">
                <a:solidFill>
                  <a:srgbClr val="003366"/>
                </a:solidFill>
              </a:rPr>
              <a:t>2019 წლის დღიური, ბუკლეტი - „ამერიკული დონორი და პარტნიორი ორგანიზაციების როლი საქართველოში საზოგადოებრივი ჯანმრთელობის, </a:t>
            </a:r>
            <a:r>
              <a:rPr lang="ka-GE" sz="1600" b="1" dirty="0" err="1">
                <a:solidFill>
                  <a:srgbClr val="003366"/>
                </a:solidFill>
              </a:rPr>
              <a:t>ბიოსამედიცინო</a:t>
            </a:r>
            <a:r>
              <a:rPr lang="ka-GE" sz="1600" b="1" dirty="0">
                <a:solidFill>
                  <a:srgbClr val="003366"/>
                </a:solidFill>
              </a:rPr>
              <a:t> და ბიოტექნოლოგიური სამეცნიერო პოტენციალის განვითარებისა და გაძლიერების მიმართულებებით“, ცენტრის 2013-2018 </a:t>
            </a:r>
            <a:r>
              <a:rPr lang="ka-GE" sz="1600" b="1" dirty="0" err="1">
                <a:solidFill>
                  <a:srgbClr val="003366"/>
                </a:solidFill>
              </a:rPr>
              <a:t>წწ</a:t>
            </a:r>
            <a:r>
              <a:rPr lang="ka-GE" sz="1600" b="1" dirty="0">
                <a:solidFill>
                  <a:srgbClr val="003366"/>
                </a:solidFill>
              </a:rPr>
              <a:t> ძირითადი მიღწევები და გამოწვევები და სხვ. </a:t>
            </a:r>
            <a:r>
              <a:rPr lang="ka-GE" sz="1600" b="1" dirty="0" smtClean="0">
                <a:solidFill>
                  <a:srgbClr val="003366"/>
                </a:solidFill>
              </a:rPr>
              <a:t> </a:t>
            </a:r>
            <a:endParaRPr lang="en-US" sz="1600" b="1" dirty="0">
              <a:solidFill>
                <a:srgbClr val="003366"/>
              </a:solidFill>
            </a:endParaRPr>
          </a:p>
        </p:txBody>
      </p:sp>
      <p:sp>
        <p:nvSpPr>
          <p:cNvPr id="11"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2"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3"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4" name="Picture 13"/>
          <p:cNvPicPr>
            <a:picLocks noChangeAspect="1"/>
          </p:cNvPicPr>
          <p:nvPr/>
        </p:nvPicPr>
        <p:blipFill>
          <a:blip r:embed="rId2"/>
          <a:stretch>
            <a:fillRect/>
          </a:stretch>
        </p:blipFill>
        <p:spPr>
          <a:xfrm>
            <a:off x="55013" y="6218816"/>
            <a:ext cx="772571" cy="594560"/>
          </a:xfrm>
          <a:prstGeom prst="rect">
            <a:avLst/>
          </a:prstGeom>
        </p:spPr>
      </p:pic>
      <p:sp>
        <p:nvSpPr>
          <p:cNvPr id="8"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5"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45303188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29387"/>
            <a:ext cx="8229600" cy="792361"/>
          </a:xfrm>
        </p:spPr>
        <p:txBody>
          <a:bodyPr/>
          <a:lstStyle/>
          <a:p>
            <a:pPr eaLnBrk="1" hangingPunct="1"/>
            <a:r>
              <a:rPr lang="ka-GE" altLang="en-US" sz="2400" b="1" dirty="0">
                <a:solidFill>
                  <a:srgbClr val="A50021"/>
                </a:solidFill>
              </a:rPr>
              <a:t>ცენტრის სამართლებრივი </a:t>
            </a:r>
            <a:r>
              <a:rPr lang="ka-GE" altLang="en-US" sz="2400" b="1" dirty="0" smtClean="0">
                <a:solidFill>
                  <a:srgbClr val="A50021"/>
                </a:solidFill>
              </a:rPr>
              <a:t>საქმიანობა</a:t>
            </a:r>
            <a:endParaRPr lang="ru-RU" altLang="en-US" sz="2400" b="1" dirty="0">
              <a:solidFill>
                <a:srgbClr val="00B0F0"/>
              </a:solidFill>
            </a:endParaRPr>
          </a:p>
        </p:txBody>
      </p:sp>
      <p:sp>
        <p:nvSpPr>
          <p:cNvPr id="83971" name="Rectangle 3"/>
          <p:cNvSpPr>
            <a:spLocks noGrp="1" noChangeArrowheads="1"/>
          </p:cNvSpPr>
          <p:nvPr>
            <p:ph type="body" idx="1"/>
          </p:nvPr>
        </p:nvSpPr>
        <p:spPr>
          <a:xfrm>
            <a:off x="128447" y="666254"/>
            <a:ext cx="8843460" cy="5390059"/>
          </a:xfrm>
        </p:spPr>
        <p:txBody>
          <a:bodyPr/>
          <a:lstStyle/>
          <a:p>
            <a:r>
              <a:rPr lang="ka-GE" altLang="en-US" sz="1400" b="1" dirty="0">
                <a:solidFill>
                  <a:srgbClr val="003366"/>
                </a:solidFill>
              </a:rPr>
              <a:t>საქართველოს მთავრობის სხდომაზე წარსადგენად, </a:t>
            </a:r>
            <a:r>
              <a:rPr lang="ka-GE" altLang="en-US" sz="1400" b="1" dirty="0" smtClean="0">
                <a:solidFill>
                  <a:srgbClr val="003366"/>
                </a:solidFill>
              </a:rPr>
              <a:t>მომზადდა </a:t>
            </a:r>
            <a:r>
              <a:rPr lang="ka-GE" altLang="en-US" sz="1400" b="1" dirty="0">
                <a:solidFill>
                  <a:srgbClr val="003366"/>
                </a:solidFill>
              </a:rPr>
              <a:t>13 საგრანტო </a:t>
            </a:r>
            <a:r>
              <a:rPr lang="ka-GE" altLang="en-US" sz="1400" b="1" dirty="0" smtClean="0">
                <a:solidFill>
                  <a:srgbClr val="003366"/>
                </a:solidFill>
              </a:rPr>
              <a:t>პროექტი</a:t>
            </a:r>
          </a:p>
          <a:p>
            <a:r>
              <a:rPr lang="ka-GE" altLang="en-US" sz="1400" b="1" dirty="0" smtClean="0">
                <a:solidFill>
                  <a:srgbClr val="003366"/>
                </a:solidFill>
              </a:rPr>
              <a:t>მომზადდა </a:t>
            </a:r>
            <a:r>
              <a:rPr lang="ka-GE" altLang="en-US" sz="1400" b="1" dirty="0">
                <a:solidFill>
                  <a:srgbClr val="003366"/>
                </a:solidFill>
              </a:rPr>
              <a:t>საქართველოს მთავრობის განკარგულების </a:t>
            </a:r>
            <a:r>
              <a:rPr lang="ka-GE" altLang="en-US" sz="1400" b="1" dirty="0" err="1">
                <a:solidFill>
                  <a:srgbClr val="003366"/>
                </a:solidFill>
              </a:rPr>
              <a:t>სხვადა¬სხვა</a:t>
            </a:r>
            <a:r>
              <a:rPr lang="ka-GE" altLang="en-US" sz="1400" b="1" dirty="0">
                <a:solidFill>
                  <a:srgbClr val="003366"/>
                </a:solidFill>
              </a:rPr>
              <a:t> შინაარსის 10 </a:t>
            </a:r>
            <a:r>
              <a:rPr lang="ka-GE" altLang="en-US" sz="1400" b="1" dirty="0" smtClean="0">
                <a:solidFill>
                  <a:srgbClr val="003366"/>
                </a:solidFill>
              </a:rPr>
              <a:t>პროექტი</a:t>
            </a:r>
          </a:p>
          <a:p>
            <a:r>
              <a:rPr lang="ka-GE" altLang="en-US" sz="1400" b="1" dirty="0" smtClean="0">
                <a:solidFill>
                  <a:srgbClr val="003366"/>
                </a:solidFill>
              </a:rPr>
              <a:t>მომზადდა </a:t>
            </a:r>
            <a:r>
              <a:rPr lang="ka-GE" altLang="en-US" sz="1400" b="1" dirty="0">
                <a:solidFill>
                  <a:srgbClr val="003366"/>
                </a:solidFill>
              </a:rPr>
              <a:t>საქართველოს მთავრობის დადგენილების 3 </a:t>
            </a:r>
            <a:r>
              <a:rPr lang="ka-GE" altLang="en-US" sz="1400" b="1" dirty="0" smtClean="0">
                <a:solidFill>
                  <a:srgbClr val="003366"/>
                </a:solidFill>
              </a:rPr>
              <a:t>პროექტი</a:t>
            </a:r>
          </a:p>
          <a:p>
            <a:r>
              <a:rPr lang="ka-GE" altLang="en-US" sz="1400" b="1" dirty="0" smtClean="0">
                <a:solidFill>
                  <a:srgbClr val="003366"/>
                </a:solidFill>
              </a:rPr>
              <a:t>სამინისტროში </a:t>
            </a:r>
            <a:r>
              <a:rPr lang="ka-GE" altLang="en-US" sz="1400" b="1" dirty="0">
                <a:solidFill>
                  <a:srgbClr val="003366"/>
                </a:solidFill>
              </a:rPr>
              <a:t>დასამტკიცებლად გაიგზავნა საქართველოს ოკუპირებული ტერიტორიებიდან დევნილთა, შრომის, ჯანმრთელობისა და სოციალური დაცვის მინისტრის ბრძანების  5 </a:t>
            </a:r>
            <a:r>
              <a:rPr lang="ka-GE" altLang="en-US" sz="1400" b="1" dirty="0" smtClean="0">
                <a:solidFill>
                  <a:srgbClr val="003366"/>
                </a:solidFill>
              </a:rPr>
              <a:t>პროექტი</a:t>
            </a:r>
            <a:endParaRPr lang="ka-GE" altLang="en-US" sz="1400" b="1" dirty="0">
              <a:solidFill>
                <a:srgbClr val="003366"/>
              </a:solidFill>
            </a:endParaRPr>
          </a:p>
          <a:p>
            <a:r>
              <a:rPr lang="ka-GE" altLang="en-US" sz="1400" b="1" dirty="0" smtClean="0">
                <a:solidFill>
                  <a:srgbClr val="003366"/>
                </a:solidFill>
              </a:rPr>
              <a:t>მომზადდა რეგისტრაციის </a:t>
            </a:r>
            <a:r>
              <a:rPr lang="ka-GE" altLang="en-US" sz="1400" b="1" dirty="0">
                <a:solidFill>
                  <a:srgbClr val="003366"/>
                </a:solidFill>
              </a:rPr>
              <a:t>საკითხებთან დაკავშირებული 43 </a:t>
            </a:r>
            <a:r>
              <a:rPr lang="ka-GE" altLang="en-US" sz="1400" b="1" dirty="0" smtClean="0">
                <a:solidFill>
                  <a:srgbClr val="003366"/>
                </a:solidFill>
              </a:rPr>
              <a:t>წერილი</a:t>
            </a:r>
          </a:p>
          <a:p>
            <a:r>
              <a:rPr lang="ka-GE" altLang="en-US" sz="1400" b="1" dirty="0" smtClean="0">
                <a:solidFill>
                  <a:srgbClr val="003366"/>
                </a:solidFill>
              </a:rPr>
              <a:t>გაფორმდა </a:t>
            </a:r>
            <a:r>
              <a:rPr lang="ka-GE" altLang="en-US" sz="1400" b="1" dirty="0">
                <a:solidFill>
                  <a:srgbClr val="003366"/>
                </a:solidFill>
              </a:rPr>
              <a:t>ლაბორატორიული კვლევის - 111 ხელშეკრულება </a:t>
            </a:r>
            <a:endParaRPr lang="ka-GE" altLang="en-US" sz="1400" b="1" dirty="0" smtClean="0">
              <a:solidFill>
                <a:srgbClr val="003366"/>
              </a:solidFill>
            </a:endParaRPr>
          </a:p>
          <a:p>
            <a:r>
              <a:rPr lang="ka-GE" altLang="en-US" sz="1400" b="1" dirty="0" smtClean="0">
                <a:solidFill>
                  <a:srgbClr val="003366"/>
                </a:solidFill>
              </a:rPr>
              <a:t>გაფორმდა </a:t>
            </a:r>
            <a:r>
              <a:rPr lang="ka-GE" altLang="en-US" sz="1400" b="1" dirty="0">
                <a:solidFill>
                  <a:srgbClr val="003366"/>
                </a:solidFill>
              </a:rPr>
              <a:t>სადეზინფექციო და </a:t>
            </a:r>
            <a:r>
              <a:rPr lang="ka-GE" altLang="en-US" sz="1400" b="1" dirty="0" err="1">
                <a:solidFill>
                  <a:srgbClr val="003366"/>
                </a:solidFill>
              </a:rPr>
              <a:t>სადეზინსექციო</a:t>
            </a:r>
            <a:r>
              <a:rPr lang="ka-GE" altLang="en-US" sz="1400" b="1" dirty="0">
                <a:solidFill>
                  <a:srgbClr val="003366"/>
                </a:solidFill>
              </a:rPr>
              <a:t> საშუალებების რეგისტრაციისთვის საჭირო კვლევების 53 ხელშეკრულება </a:t>
            </a:r>
            <a:endParaRPr lang="ka-GE" altLang="en-US" sz="1400" b="1" dirty="0" smtClean="0">
              <a:solidFill>
                <a:srgbClr val="003366"/>
              </a:solidFill>
            </a:endParaRPr>
          </a:p>
          <a:p>
            <a:r>
              <a:rPr lang="ka-GE" altLang="en-US" sz="1400" b="1" dirty="0" smtClean="0">
                <a:solidFill>
                  <a:srgbClr val="003366"/>
                </a:solidFill>
              </a:rPr>
              <a:t>გაფორმდა </a:t>
            </a:r>
            <a:r>
              <a:rPr lang="ka-GE" altLang="en-US" sz="1400" b="1" dirty="0">
                <a:solidFill>
                  <a:srgbClr val="003366"/>
                </a:solidFill>
              </a:rPr>
              <a:t>სხვადასხვა ტიპის 97  ხელშეკრულება </a:t>
            </a:r>
            <a:endParaRPr lang="ka-GE" altLang="en-US" sz="1400" b="1" dirty="0" smtClean="0">
              <a:solidFill>
                <a:srgbClr val="003366"/>
              </a:solidFill>
            </a:endParaRPr>
          </a:p>
          <a:p>
            <a:r>
              <a:rPr lang="ka-GE" altLang="en-US" sz="1400" b="1" dirty="0" smtClean="0">
                <a:solidFill>
                  <a:srgbClr val="003366"/>
                </a:solidFill>
              </a:rPr>
              <a:t>გაფორმდა </a:t>
            </a:r>
            <a:r>
              <a:rPr lang="ka-GE" altLang="en-US" sz="1400" b="1" dirty="0">
                <a:solidFill>
                  <a:srgbClr val="003366"/>
                </a:solidFill>
              </a:rPr>
              <a:t>8 მემორანდუმი პარტნიორ </a:t>
            </a:r>
            <a:r>
              <a:rPr lang="ka-GE" altLang="en-US" sz="1400" b="1" dirty="0" smtClean="0">
                <a:solidFill>
                  <a:srgbClr val="003366"/>
                </a:solidFill>
              </a:rPr>
              <a:t>დაწესებულებებთან</a:t>
            </a:r>
            <a:endParaRPr lang="ka-GE" altLang="en-US" sz="1400" b="1" dirty="0">
              <a:solidFill>
                <a:srgbClr val="003366"/>
              </a:solidFill>
            </a:endParaRPr>
          </a:p>
          <a:p>
            <a:r>
              <a:rPr lang="ka-GE" altLang="en-US" sz="1400" b="1" dirty="0" smtClean="0">
                <a:solidFill>
                  <a:srgbClr val="003366"/>
                </a:solidFill>
              </a:rPr>
              <a:t>2018 </a:t>
            </a:r>
            <a:r>
              <a:rPr lang="ka-GE" altLang="en-US" sz="1400" b="1" dirty="0">
                <a:solidFill>
                  <a:srgbClr val="003366"/>
                </a:solidFill>
              </a:rPr>
              <a:t>წელს საჯარო ინფორმაციის გაცემის თაობაზე შემოვიდა 181 განცხადება, აქედან  დაკმაყოფილდა 180 განცხადება, არ დაკმაყოფილდა 1 (ცენტრი არ ფლობდა მოთხოვნილ ინფორმაციას, ვინაიდან საკითხი არ შედიოდა მის კომპეტენციაში) საჯარო ინფორმაციაში შესწორების შეტანის მოთხოვნებს ადგილი არ </a:t>
            </a:r>
            <a:r>
              <a:rPr lang="ka-GE" altLang="en-US" sz="1400" b="1" dirty="0" smtClean="0">
                <a:solidFill>
                  <a:srgbClr val="003366"/>
                </a:solidFill>
              </a:rPr>
              <a:t>ჰქონია</a:t>
            </a:r>
          </a:p>
          <a:p>
            <a:r>
              <a:rPr lang="ka-GE" altLang="en-US" sz="1400" b="1" dirty="0" smtClean="0">
                <a:solidFill>
                  <a:srgbClr val="003366"/>
                </a:solidFill>
              </a:rPr>
              <a:t>გამოიცა </a:t>
            </a:r>
            <a:r>
              <a:rPr lang="ka-GE" altLang="en-US" sz="1400" b="1" dirty="0">
                <a:solidFill>
                  <a:srgbClr val="003366"/>
                </a:solidFill>
              </a:rPr>
              <a:t>86 ინდივიდუალური სამართლებრივი </a:t>
            </a:r>
            <a:r>
              <a:rPr lang="ka-GE" altLang="en-US" sz="1400" b="1" dirty="0" smtClean="0">
                <a:solidFill>
                  <a:srgbClr val="003366"/>
                </a:solidFill>
              </a:rPr>
              <a:t>აქტი</a:t>
            </a:r>
          </a:p>
          <a:p>
            <a:r>
              <a:rPr lang="ka-GE" altLang="en-US" sz="1400" b="1" dirty="0" smtClean="0">
                <a:solidFill>
                  <a:srgbClr val="003366"/>
                </a:solidFill>
              </a:rPr>
              <a:t>ჩატარდა </a:t>
            </a:r>
            <a:r>
              <a:rPr lang="ka-GE" altLang="en-US" sz="1400" b="1" dirty="0">
                <a:solidFill>
                  <a:srgbClr val="003366"/>
                </a:solidFill>
              </a:rPr>
              <a:t>ზემდგომი და სხვა დაწესებულებიდან მიღებული საკანონმდებლო აქტების პროექტების სამართლებრივი </a:t>
            </a:r>
            <a:r>
              <a:rPr lang="ka-GE" altLang="en-US" sz="1400" b="1" dirty="0" smtClean="0">
                <a:solidFill>
                  <a:srgbClr val="003366"/>
                </a:solidFill>
              </a:rPr>
              <a:t>ექსპერტიზა</a:t>
            </a:r>
          </a:p>
          <a:p>
            <a:r>
              <a:rPr lang="ka-GE" altLang="en-US" sz="1400" b="1" dirty="0" smtClean="0">
                <a:solidFill>
                  <a:srgbClr val="003366"/>
                </a:solidFill>
              </a:rPr>
              <a:t>2018 </a:t>
            </a:r>
            <a:r>
              <a:rPr lang="ka-GE" altLang="en-US" sz="1400" b="1" dirty="0">
                <a:solidFill>
                  <a:srgbClr val="003366"/>
                </a:solidFill>
              </a:rPr>
              <a:t>წლის განმავლობაში წარიმართა 7 სასამართლო პროცესი; გაიცა 32 </a:t>
            </a:r>
            <a:r>
              <a:rPr lang="ka-GE" altLang="en-US" sz="1400" b="1" dirty="0" smtClean="0">
                <a:solidFill>
                  <a:srgbClr val="003366"/>
                </a:solidFill>
              </a:rPr>
              <a:t>მინდობილობა</a:t>
            </a:r>
            <a:endParaRPr lang="ka-GE" altLang="en-US" sz="1400" b="1" dirty="0">
              <a:solidFill>
                <a:srgbClr val="003366"/>
              </a:solidFill>
            </a:endParaRPr>
          </a:p>
          <a:p>
            <a:r>
              <a:rPr lang="ka-GE" altLang="en-US" sz="1400" b="1" dirty="0" smtClean="0">
                <a:solidFill>
                  <a:srgbClr val="003366"/>
                </a:solidFill>
              </a:rPr>
              <a:t>განხორციელდა </a:t>
            </a:r>
            <a:r>
              <a:rPr lang="ka-GE" altLang="en-US" sz="1400" b="1" dirty="0">
                <a:solidFill>
                  <a:srgbClr val="003366"/>
                </a:solidFill>
              </a:rPr>
              <a:t>სააღსრულებლო ბიუროს მეშვეობით იძულებითი აღსრულების პროცესები, რომლის შედეგად ცენტრის შიდა ანგარიშზე ჩარიცხულია  16 514, 85  ლარი,  სახელმწიფო ბიუჯეტის სასარგებლოდ 24,880,87 </a:t>
            </a:r>
            <a:r>
              <a:rPr lang="ka-GE" altLang="en-US" sz="1400" b="1" dirty="0" smtClean="0">
                <a:solidFill>
                  <a:srgbClr val="003366"/>
                </a:solidFill>
              </a:rPr>
              <a:t>ლარი</a:t>
            </a:r>
            <a:endParaRPr lang="ka-GE" altLang="en-US" sz="1400" b="1" dirty="0">
              <a:solidFill>
                <a:srgbClr val="003366"/>
              </a:solidFill>
            </a:endParaRPr>
          </a:p>
          <a:p>
            <a:endParaRPr lang="ka-GE" altLang="en-US" sz="1400" b="1" dirty="0" smtClean="0">
              <a:solidFill>
                <a:srgbClr val="003366"/>
              </a:solidFill>
            </a:endParaRPr>
          </a:p>
          <a:p>
            <a:endParaRPr lang="ka-GE" altLang="en-US" sz="1400" b="1" dirty="0" smtClean="0">
              <a:solidFill>
                <a:srgbClr val="003366"/>
              </a:solidFill>
            </a:endParaRPr>
          </a:p>
          <a:p>
            <a:r>
              <a:rPr lang="ka-GE" altLang="en-US" sz="1400" b="1" dirty="0" smtClean="0">
                <a:solidFill>
                  <a:srgbClr val="003366"/>
                </a:solidFill>
              </a:rPr>
              <a:t> </a:t>
            </a:r>
            <a:endParaRPr lang="ka-GE" altLang="en-US" sz="1400" b="1" dirty="0">
              <a:solidFill>
                <a:srgbClr val="003366"/>
              </a:solidFill>
            </a:endParaRPr>
          </a:p>
        </p:txBody>
      </p:sp>
      <p:sp>
        <p:nvSpPr>
          <p:cNvPr id="10"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1"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2"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3" name="Picture 12"/>
          <p:cNvPicPr>
            <a:picLocks noChangeAspect="1"/>
          </p:cNvPicPr>
          <p:nvPr/>
        </p:nvPicPr>
        <p:blipFill>
          <a:blip r:embed="rId2"/>
          <a:stretch>
            <a:fillRect/>
          </a:stretch>
        </p:blipFill>
        <p:spPr>
          <a:xfrm>
            <a:off x="55013" y="6218816"/>
            <a:ext cx="772571" cy="594560"/>
          </a:xfrm>
          <a:prstGeom prst="rect">
            <a:avLst/>
          </a:prstGeom>
        </p:spPr>
      </p:pic>
      <p:sp>
        <p:nvSpPr>
          <p:cNvPr id="8"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5"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298158055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29387"/>
            <a:ext cx="8229600" cy="792361"/>
          </a:xfrm>
        </p:spPr>
        <p:txBody>
          <a:bodyPr/>
          <a:lstStyle/>
          <a:p>
            <a:pPr eaLnBrk="1" hangingPunct="1"/>
            <a:r>
              <a:rPr lang="ka-GE" altLang="en-US" sz="3000" b="1" dirty="0">
                <a:solidFill>
                  <a:srgbClr val="A50021"/>
                </a:solidFill>
              </a:rPr>
              <a:t>ადმინისტრაციული </a:t>
            </a:r>
            <a:r>
              <a:rPr lang="ka-GE" altLang="en-US" sz="3000" b="1" dirty="0" smtClean="0">
                <a:solidFill>
                  <a:srgbClr val="A50021"/>
                </a:solidFill>
              </a:rPr>
              <a:t>საქმიანობა</a:t>
            </a:r>
            <a:endParaRPr lang="ru-RU" altLang="en-US" sz="3000" b="1" dirty="0">
              <a:solidFill>
                <a:srgbClr val="00B0F0"/>
              </a:solidFill>
            </a:endParaRPr>
          </a:p>
        </p:txBody>
      </p:sp>
      <p:sp>
        <p:nvSpPr>
          <p:cNvPr id="83971" name="Rectangle 3"/>
          <p:cNvSpPr>
            <a:spLocks noGrp="1" noChangeArrowheads="1"/>
          </p:cNvSpPr>
          <p:nvPr>
            <p:ph type="body" idx="1"/>
          </p:nvPr>
        </p:nvSpPr>
        <p:spPr>
          <a:xfrm>
            <a:off x="117053" y="674191"/>
            <a:ext cx="5191590" cy="5390059"/>
          </a:xfrm>
        </p:spPr>
        <p:txBody>
          <a:bodyPr/>
          <a:lstStyle/>
          <a:p>
            <a:r>
              <a:rPr lang="ka-GE" altLang="en-US" sz="1600" b="1" dirty="0" smtClean="0">
                <a:solidFill>
                  <a:srgbClr val="003366"/>
                </a:solidFill>
              </a:rPr>
              <a:t>წარმატებულად </a:t>
            </a:r>
            <a:r>
              <a:rPr lang="ka-GE" altLang="en-US" sz="1600" b="1" dirty="0">
                <a:solidFill>
                  <a:srgbClr val="003366"/>
                </a:solidFill>
              </a:rPr>
              <a:t>განხორციელდა ცენტრის ახალ ადმინისტრაციულ შენობაში (</a:t>
            </a:r>
            <a:r>
              <a:rPr lang="ka-GE" altLang="en-US" sz="1600" b="1" dirty="0" err="1">
                <a:solidFill>
                  <a:srgbClr val="003366"/>
                </a:solidFill>
              </a:rPr>
              <a:t>ქ.თბილისი</a:t>
            </a:r>
            <a:r>
              <a:rPr lang="ka-GE" altLang="en-US" sz="1600" b="1" dirty="0">
                <a:solidFill>
                  <a:srgbClr val="003366"/>
                </a:solidFill>
              </a:rPr>
              <a:t>, კახეთის გზატკეცილი #99) სრულად გადასვლა და მასთან დაკავშირებული ტექნიკური/ორგანიზაციული </a:t>
            </a:r>
            <a:r>
              <a:rPr lang="ka-GE" altLang="en-US" sz="1600" b="1" dirty="0" smtClean="0">
                <a:solidFill>
                  <a:srgbClr val="003366"/>
                </a:solidFill>
              </a:rPr>
              <a:t>ღონისძიებები</a:t>
            </a:r>
          </a:p>
          <a:p>
            <a:r>
              <a:rPr lang="ka-GE" altLang="en-US" sz="1600" b="1" dirty="0" smtClean="0">
                <a:solidFill>
                  <a:srgbClr val="003366"/>
                </a:solidFill>
              </a:rPr>
              <a:t>ჩატარდა </a:t>
            </a:r>
            <a:r>
              <a:rPr lang="ka-GE" altLang="en-US" sz="1600" b="1" dirty="0">
                <a:solidFill>
                  <a:srgbClr val="003366"/>
                </a:solidFill>
              </a:rPr>
              <a:t>ცენტრის სამეთვალყურეო საბჭოს სხდომა ახალ ადმინისტრაციულ </a:t>
            </a:r>
            <a:r>
              <a:rPr lang="ka-GE" altLang="en-US" sz="1600" b="1" dirty="0" smtClean="0">
                <a:solidFill>
                  <a:srgbClr val="003366"/>
                </a:solidFill>
              </a:rPr>
              <a:t>შენობაში</a:t>
            </a:r>
          </a:p>
          <a:p>
            <a:r>
              <a:rPr lang="ka-GE" altLang="en-US" sz="1600" b="1" dirty="0" smtClean="0">
                <a:solidFill>
                  <a:srgbClr val="003366"/>
                </a:solidFill>
              </a:rPr>
              <a:t>ინფორმაციის </a:t>
            </a:r>
            <a:r>
              <a:rPr lang="ka-GE" altLang="en-US" sz="1600" b="1" dirty="0">
                <a:solidFill>
                  <a:srgbClr val="003366"/>
                </a:solidFill>
              </a:rPr>
              <a:t>თავისუფლების განვითარების ინსტიტუტის (</a:t>
            </a:r>
            <a:r>
              <a:rPr lang="en-US" altLang="en-US" sz="1600" b="1" dirty="0">
                <a:solidFill>
                  <a:srgbClr val="003366"/>
                </a:solidFill>
              </a:rPr>
              <a:t>IDFI) </a:t>
            </a:r>
            <a:r>
              <a:rPr lang="ka-GE" altLang="en-US" sz="1600" b="1" dirty="0">
                <a:solidFill>
                  <a:srgbClr val="003366"/>
                </a:solidFill>
              </a:rPr>
              <a:t>მონიტორინგისა და კვლევის შედეგებით, </a:t>
            </a:r>
            <a:r>
              <a:rPr lang="ka-GE" altLang="en-US" sz="1600" b="1" dirty="0" err="1">
                <a:solidFill>
                  <a:srgbClr val="003366"/>
                </a:solidFill>
              </a:rPr>
              <a:t>დკსჯეც</a:t>
            </a:r>
            <a:r>
              <a:rPr lang="ka-GE" altLang="en-US" sz="1600" b="1" dirty="0">
                <a:solidFill>
                  <a:srgbClr val="003366"/>
                </a:solidFill>
              </a:rPr>
              <a:t> რეიტინგებში, ზედიზედ </a:t>
            </a:r>
            <a:r>
              <a:rPr lang="ka-GE" altLang="en-US" sz="1600" b="1" dirty="0" smtClean="0">
                <a:solidFill>
                  <a:srgbClr val="003366"/>
                </a:solidFill>
              </a:rPr>
              <a:t>ორჯერ </a:t>
            </a:r>
            <a:r>
              <a:rPr lang="ka-GE" altLang="en-US" sz="1600" b="1" dirty="0">
                <a:solidFill>
                  <a:srgbClr val="003366"/>
                </a:solidFill>
              </a:rPr>
              <a:t>დასახელდა ყველაზე ანგარიშვალდებულ და ღია საჯარო დაწესებულებებს </a:t>
            </a:r>
            <a:r>
              <a:rPr lang="ka-GE" altLang="en-US" sz="1600" b="1" dirty="0" smtClean="0">
                <a:solidFill>
                  <a:srgbClr val="003366"/>
                </a:solidFill>
              </a:rPr>
              <a:t>შორის </a:t>
            </a:r>
            <a:endParaRPr lang="ka-GE" altLang="en-US" sz="1600" b="1" dirty="0">
              <a:solidFill>
                <a:srgbClr val="003366"/>
              </a:solidFill>
            </a:endParaRPr>
          </a:p>
          <a:p>
            <a:endParaRPr lang="ka-GE" altLang="en-US" sz="1600" b="1" dirty="0">
              <a:solidFill>
                <a:srgbClr val="003366"/>
              </a:solidFill>
            </a:endParaRPr>
          </a:p>
        </p:txBody>
      </p:sp>
      <p:pic>
        <p:nvPicPr>
          <p:cNvPr id="5" name="Picture 4"/>
          <p:cNvPicPr>
            <a:picLocks noChangeAspect="1"/>
          </p:cNvPicPr>
          <p:nvPr/>
        </p:nvPicPr>
        <p:blipFill>
          <a:blip r:embed="rId2"/>
          <a:stretch>
            <a:fillRect/>
          </a:stretch>
        </p:blipFill>
        <p:spPr>
          <a:xfrm>
            <a:off x="5237565" y="3014510"/>
            <a:ext cx="3773812" cy="1568099"/>
          </a:xfrm>
          <a:prstGeom prst="rect">
            <a:avLst/>
          </a:prstGeom>
        </p:spPr>
      </p:pic>
      <p:pic>
        <p:nvPicPr>
          <p:cNvPr id="2" name="Picture 1"/>
          <p:cNvPicPr>
            <a:picLocks noChangeAspect="1"/>
          </p:cNvPicPr>
          <p:nvPr/>
        </p:nvPicPr>
        <p:blipFill>
          <a:blip r:embed="rId3"/>
          <a:stretch>
            <a:fillRect/>
          </a:stretch>
        </p:blipFill>
        <p:spPr>
          <a:xfrm>
            <a:off x="5942755" y="755494"/>
            <a:ext cx="3017940" cy="2068656"/>
          </a:xfrm>
          <a:prstGeom prst="rect">
            <a:avLst/>
          </a:prstGeom>
        </p:spPr>
      </p:pic>
      <p:sp>
        <p:nvSpPr>
          <p:cNvPr id="13"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4"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5"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6" name="Picture 15"/>
          <p:cNvPicPr>
            <a:picLocks noChangeAspect="1"/>
          </p:cNvPicPr>
          <p:nvPr/>
        </p:nvPicPr>
        <p:blipFill>
          <a:blip r:embed="rId4"/>
          <a:stretch>
            <a:fillRect/>
          </a:stretch>
        </p:blipFill>
        <p:spPr>
          <a:xfrm>
            <a:off x="55013" y="6218816"/>
            <a:ext cx="772571" cy="594560"/>
          </a:xfrm>
          <a:prstGeom prst="rect">
            <a:avLst/>
          </a:prstGeom>
        </p:spPr>
      </p:pic>
      <p:sp>
        <p:nvSpPr>
          <p:cNvPr id="10"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1"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7"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pic>
        <p:nvPicPr>
          <p:cNvPr id="18" name="Picture 17"/>
          <p:cNvPicPr/>
          <p:nvPr/>
        </p:nvPicPr>
        <p:blipFill>
          <a:blip r:embed="rId6" cstate="print">
            <a:extLst>
              <a:ext uri="{28A0092B-C50C-407E-A947-70E740481C1C}">
                <a14:useLocalDpi xmlns:a14="http://schemas.microsoft.com/office/drawing/2010/main" val="0"/>
              </a:ext>
            </a:extLst>
          </a:blip>
          <a:stretch>
            <a:fillRect/>
          </a:stretch>
        </p:blipFill>
        <p:spPr>
          <a:xfrm>
            <a:off x="1065586" y="3800484"/>
            <a:ext cx="2210270" cy="1604378"/>
          </a:xfrm>
          <a:prstGeom prst="rect">
            <a:avLst/>
          </a:prstGeom>
        </p:spPr>
      </p:pic>
      <p:pic>
        <p:nvPicPr>
          <p:cNvPr id="19" name="Picture 18">
            <a:extLst>
              <a:ext uri="{FF2B5EF4-FFF2-40B4-BE49-F238E27FC236}">
                <a16:creationId xmlns:wpc="http://schemas.microsoft.com/office/word/2010/wordprocessingCanvas" xmlns:mc="http://schemas.openxmlformats.org/markup-compatibility/2006" xmlns:m="http://schemas.openxmlformats.org/officeDocument/2006/math" xmlns:wp14="http://schemas.microsoft.com/office/word/2010/wordprocessingDrawing" xmlns:wp="http://schemas.openxmlformats.org/drawingml/2006/wordprocessingDrawing" xmlns:w14="http://schemas.microsoft.com/office/word/2010/wordml" xmlns:w15="http://schemas.microsoft.com/office/word/2012/wordml" xmlns:wpg="http://schemas.microsoft.com/office/word/2010/wordprocessingGroup" xmlns:wpi="http://schemas.microsoft.com/office/word/2010/wordprocessingInk" xmlns:wne="http://schemas.microsoft.com/office/word/2006/wordml" xmlns:wps="http://schemas.microsoft.com/office/word/2010/wordprocessingShape" xmlns:a16="http://schemas.microsoft.com/office/drawing/2014/main" xmlns="" xmlns:w="http://schemas.openxmlformats.org/wordprocessingml/2006/main" xmlns:w10="urn:schemas-microsoft-com:office:word" xmlns:v="urn:schemas-microsoft-com:vml" xmlns:o="urn:schemas-microsoft-com:office:office" xmlns:lc="http://schemas.openxmlformats.org/drawingml/2006/lockedCanvas" id="{066A95B7-141D-474D-86B6-10F93865A73F}"/>
              </a:ext>
            </a:extLst>
          </p:cNvPr>
          <p:cNvPicPr/>
          <p:nvPr/>
        </p:nvPicPr>
        <p:blipFill>
          <a:blip r:embed="rId7" cstate="print">
            <a:extLst>
              <a:ext uri="{28A0092B-C50C-407E-A947-70E740481C1C}">
                <a14:useLocalDpi xmlns:a14="http://schemas.microsoft.com/office/drawing/2010/main" val="0"/>
              </a:ext>
            </a:extLst>
          </a:blip>
          <a:stretch>
            <a:fillRect/>
          </a:stretch>
        </p:blipFill>
        <p:spPr>
          <a:xfrm>
            <a:off x="79375" y="4412352"/>
            <a:ext cx="2118519" cy="1639024"/>
          </a:xfrm>
          <a:prstGeom prst="rect">
            <a:avLst/>
          </a:prstGeom>
        </p:spPr>
      </p:pic>
      <p:sp>
        <p:nvSpPr>
          <p:cNvPr id="20" name="Rectangle 3"/>
          <p:cNvSpPr txBox="1">
            <a:spLocks noChangeArrowheads="1"/>
          </p:cNvSpPr>
          <p:nvPr/>
        </p:nvSpPr>
        <p:spPr bwMode="auto">
          <a:xfrm>
            <a:off x="3275856" y="4513504"/>
            <a:ext cx="5902314" cy="5390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Arial" panose="020B0604020202020204" pitchFamily="34"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panose="020B0604020202020204" pitchFamily="34"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panose="020B0604020202020204" pitchFamily="34"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panose="020B0604020202020204" pitchFamily="34"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panose="020B0604020202020204" pitchFamily="34"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None/>
            </a:pPr>
            <a:endParaRPr lang="ka-GE" altLang="en-US" sz="1600" b="1" kern="0" dirty="0" smtClean="0">
              <a:solidFill>
                <a:srgbClr val="003366"/>
              </a:solidFill>
            </a:endParaRPr>
          </a:p>
          <a:p>
            <a:r>
              <a:rPr lang="ka-GE" altLang="en-US" sz="1600" b="1" kern="0" dirty="0" smtClean="0">
                <a:solidFill>
                  <a:srgbClr val="003366"/>
                </a:solidFill>
              </a:rPr>
              <a:t>დამტკიცდა ცენტრის ახალი 2018-2022 წლების სტრატეგია</a:t>
            </a:r>
          </a:p>
          <a:p>
            <a:r>
              <a:rPr lang="ka-GE" altLang="en-US" sz="1600" b="1" kern="0" dirty="0" smtClean="0">
                <a:solidFill>
                  <a:srgbClr val="003366"/>
                </a:solidFill>
              </a:rPr>
              <a:t>დაიხვეწა ცენტრის „ცხელი ხაზის“ (ნომერი - 116001) საქმიანობა და გაუმჯობესდა აღრიცხვის სისტემა</a:t>
            </a:r>
          </a:p>
          <a:p>
            <a:endParaRPr lang="ka-GE" altLang="en-US" sz="1600" b="1" kern="0" dirty="0">
              <a:solidFill>
                <a:srgbClr val="003366"/>
              </a:solidFill>
            </a:endParaRPr>
          </a:p>
        </p:txBody>
      </p:sp>
    </p:spTree>
    <p:extLst>
      <p:ext uri="{BB962C8B-B14F-4D97-AF65-F5344CB8AC3E}">
        <p14:creationId xmlns:p14="http://schemas.microsoft.com/office/powerpoint/2010/main" val="767051175"/>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457200" y="29387"/>
            <a:ext cx="8229600" cy="792361"/>
          </a:xfrm>
        </p:spPr>
        <p:txBody>
          <a:bodyPr/>
          <a:lstStyle/>
          <a:p>
            <a:pPr eaLnBrk="1" hangingPunct="1"/>
            <a:r>
              <a:rPr lang="ka-GE" altLang="en-US" sz="3000" b="1" dirty="0">
                <a:solidFill>
                  <a:srgbClr val="A50021"/>
                </a:solidFill>
              </a:rPr>
              <a:t>ადამიანური რესურსების </a:t>
            </a:r>
            <a:r>
              <a:rPr lang="ka-GE" altLang="en-US" sz="3000" b="1" dirty="0" smtClean="0">
                <a:solidFill>
                  <a:srgbClr val="A50021"/>
                </a:solidFill>
              </a:rPr>
              <a:t>განვითარება </a:t>
            </a:r>
            <a:endParaRPr lang="ru-RU" altLang="en-US" sz="3000" b="1" dirty="0">
              <a:solidFill>
                <a:srgbClr val="00B0F0"/>
              </a:solidFill>
            </a:endParaRPr>
          </a:p>
        </p:txBody>
      </p:sp>
      <p:sp>
        <p:nvSpPr>
          <p:cNvPr id="83971" name="Rectangle 3"/>
          <p:cNvSpPr>
            <a:spLocks noGrp="1" noChangeArrowheads="1"/>
          </p:cNvSpPr>
          <p:nvPr>
            <p:ph type="body" idx="1"/>
          </p:nvPr>
        </p:nvSpPr>
        <p:spPr>
          <a:xfrm>
            <a:off x="151315" y="821748"/>
            <a:ext cx="8843460" cy="5390059"/>
          </a:xfrm>
        </p:spPr>
        <p:txBody>
          <a:bodyPr/>
          <a:lstStyle/>
          <a:p>
            <a:r>
              <a:rPr lang="ka-GE" altLang="en-US" sz="1800" b="1" dirty="0">
                <a:solidFill>
                  <a:srgbClr val="003366"/>
                </a:solidFill>
              </a:rPr>
              <a:t>ცენტრის 2018-2022 წლების სტრატეგიული პრიორიტეტების თანახმად, 2018 წლის განმავლობაში განხორციელდა ცენტრის </a:t>
            </a:r>
            <a:r>
              <a:rPr lang="ka-GE" altLang="en-US" sz="1800" b="1" dirty="0">
                <a:solidFill>
                  <a:srgbClr val="C00000"/>
                </a:solidFill>
              </a:rPr>
              <a:t>ადამიანური რესურსების გაძლიერება და განვითარება,</a:t>
            </a:r>
            <a:r>
              <a:rPr lang="ka-GE" altLang="en-US" sz="1800" b="1" dirty="0">
                <a:solidFill>
                  <a:srgbClr val="003366"/>
                </a:solidFill>
              </a:rPr>
              <a:t> არსებული პერსონალის განვითარება და ახალი კვალიფიციური კადრების </a:t>
            </a:r>
            <a:r>
              <a:rPr lang="ka-GE" altLang="en-US" sz="1800" b="1" dirty="0" smtClean="0">
                <a:solidFill>
                  <a:srgbClr val="003366"/>
                </a:solidFill>
              </a:rPr>
              <a:t>შერჩევა-აყვანა</a:t>
            </a:r>
            <a:endParaRPr lang="ka-GE" altLang="en-US" sz="1800" b="1" dirty="0">
              <a:solidFill>
                <a:srgbClr val="003366"/>
              </a:solidFill>
            </a:endParaRPr>
          </a:p>
          <a:p>
            <a:endParaRPr lang="ka-GE" altLang="en-US" sz="1800" b="1" dirty="0" smtClean="0">
              <a:solidFill>
                <a:srgbClr val="003366"/>
              </a:solidFill>
            </a:endParaRPr>
          </a:p>
          <a:p>
            <a:r>
              <a:rPr lang="ka-GE" altLang="en-US" sz="1800" b="1" dirty="0">
                <a:solidFill>
                  <a:srgbClr val="003366"/>
                </a:solidFill>
              </a:rPr>
              <a:t>ცენტრი აქტიურად და წარმატებით ახორცილებს სახელმწიფო პროგრამას - „</a:t>
            </a:r>
            <a:r>
              <a:rPr lang="ka-GE" altLang="en-US" sz="1800" b="1" dirty="0">
                <a:solidFill>
                  <a:srgbClr val="C00000"/>
                </a:solidFill>
              </a:rPr>
              <a:t>საჯარო დაწესებულებაში სტაჟირების გავლის წესისა და პირობების შესახებ</a:t>
            </a:r>
            <a:r>
              <a:rPr lang="ka-GE" altLang="en-US" sz="1800" b="1" dirty="0" smtClean="0">
                <a:solidFill>
                  <a:srgbClr val="003366"/>
                </a:solidFill>
              </a:rPr>
              <a:t>“</a:t>
            </a:r>
          </a:p>
          <a:p>
            <a:endParaRPr lang="ka-GE" altLang="en-US" sz="1800" b="1" dirty="0">
              <a:solidFill>
                <a:srgbClr val="003366"/>
              </a:solidFill>
            </a:endParaRPr>
          </a:p>
          <a:p>
            <a:r>
              <a:rPr lang="ka-GE" altLang="en-US" sz="1800" b="1" dirty="0">
                <a:solidFill>
                  <a:srgbClr val="003366"/>
                </a:solidFill>
              </a:rPr>
              <a:t>2018 წელს ცენტრში </a:t>
            </a:r>
            <a:r>
              <a:rPr lang="ka-GE" altLang="en-US" sz="1800" b="1" dirty="0">
                <a:solidFill>
                  <a:srgbClr val="C00000"/>
                </a:solidFill>
              </a:rPr>
              <a:t>სტაჟირებაზე</a:t>
            </a:r>
            <a:r>
              <a:rPr lang="ka-GE" altLang="en-US" sz="1800" b="1" dirty="0">
                <a:solidFill>
                  <a:srgbClr val="003366"/>
                </a:solidFill>
              </a:rPr>
              <a:t> იმყოფებოდა 85 სტაჟიორი, მათ შორის სახელმწიფო პროგრამის ფარგლებში - 21 სტუდენტი. კვალიფიკაციის ამაღლების მიზნით, საწარმო პრაქტიკის პროგრამა გაიარა 4  მონაწილემ, პროფესიული პრაქტიკის პროგრამა - 5 მონაწილემ. ცენტრის სამეცნიერო-კვლევით ბაზაზე მომზადდა 4 სადოქტორო დისერტაცია, მათ შორის, ცენტრის 3 თანამშრომელს მიენიჭა დოქტორის აკადემიური ხარისხი.</a:t>
            </a:r>
          </a:p>
        </p:txBody>
      </p:sp>
      <p:sp>
        <p:nvSpPr>
          <p:cNvPr id="10"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1"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2"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3" name="Picture 12"/>
          <p:cNvPicPr>
            <a:picLocks noChangeAspect="1"/>
          </p:cNvPicPr>
          <p:nvPr/>
        </p:nvPicPr>
        <p:blipFill>
          <a:blip r:embed="rId2"/>
          <a:stretch>
            <a:fillRect/>
          </a:stretch>
        </p:blipFill>
        <p:spPr>
          <a:xfrm>
            <a:off x="55013" y="6218816"/>
            <a:ext cx="772571" cy="594560"/>
          </a:xfrm>
          <a:prstGeom prst="rect">
            <a:avLst/>
          </a:prstGeom>
        </p:spPr>
      </p:pic>
      <p:sp>
        <p:nvSpPr>
          <p:cNvPr id="8"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5"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212969464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3"/>
          <p:cNvSpPr>
            <a:spLocks noChangeArrowheads="1"/>
          </p:cNvSpPr>
          <p:nvPr/>
        </p:nvSpPr>
        <p:spPr bwMode="auto">
          <a:xfrm flipV="1">
            <a:off x="693738" y="5629275"/>
            <a:ext cx="12638087" cy="4603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ndParaRPr>
          </a:p>
        </p:txBody>
      </p:sp>
      <p:sp>
        <p:nvSpPr>
          <p:cNvPr id="8" name="Title 1"/>
          <p:cNvSpPr txBox="1">
            <a:spLocks/>
          </p:cNvSpPr>
          <p:nvPr/>
        </p:nvSpPr>
        <p:spPr>
          <a:xfrm>
            <a:off x="457200" y="260648"/>
            <a:ext cx="8229600" cy="1008112"/>
          </a:xfrm>
          <a:prstGeom prst="rect">
            <a:avLst/>
          </a:prstGeom>
        </p:spPr>
        <p:txBody>
          <a:bodyPr>
            <a:no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ka-GE" altLang="en-US" sz="3000" b="1" i="0" u="none" strike="noStrike" kern="1200" cap="none" spc="0" normalizeH="0" baseline="0" noProof="0" dirty="0">
                <a:ln>
                  <a:noFill/>
                </a:ln>
                <a:solidFill>
                  <a:srgbClr val="C00000"/>
                </a:solidFill>
                <a:effectLst/>
                <a:uLnTx/>
                <a:uFillTx/>
              </a:rPr>
              <a:t>დკსჯეც-ის დაფინანსების დინამიკა</a:t>
            </a:r>
            <a:endParaRPr kumimoji="0" lang="en-US" altLang="en-US" sz="3000" b="1" i="0" u="none" strike="noStrike" kern="1200" cap="none" spc="0" normalizeH="0" baseline="0" noProof="0" dirty="0">
              <a:ln>
                <a:noFill/>
              </a:ln>
              <a:solidFill>
                <a:srgbClr val="C00000"/>
              </a:solidFill>
              <a:effectLst/>
              <a:uLnTx/>
              <a:uFillTx/>
              <a:latin typeface="Arial" panose="020B0604020202020204" pitchFamily="34" charset="0"/>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ka-GE" altLang="en-US" sz="2000" b="0" i="0" u="none" strike="noStrike" kern="1200" cap="none" spc="0" normalizeH="0" baseline="0" noProof="0" dirty="0">
                <a:ln>
                  <a:noFill/>
                </a:ln>
                <a:solidFill>
                  <a:srgbClr val="C00000"/>
                </a:solidFill>
                <a:effectLst/>
                <a:uLnTx/>
                <a:uFillTx/>
              </a:rPr>
              <a:t>(მლნ. ლარში)</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ka-GE" altLang="en-US" sz="2000" b="1" i="0" u="none" strike="noStrike" kern="1200" cap="none" spc="0" normalizeH="0" baseline="0" noProof="0" dirty="0">
              <a:ln>
                <a:noFill/>
              </a:ln>
              <a:solidFill>
                <a:srgbClr val="C00000"/>
              </a:solidFill>
              <a:effectLst/>
              <a:uLnTx/>
              <a:uFillTx/>
            </a:endParaRP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400" b="1" i="0" u="none" strike="noStrike" kern="1200" cap="none" spc="0" normalizeH="0" baseline="0" noProof="0" dirty="0">
                <a:ln>
                  <a:noFill/>
                </a:ln>
                <a:solidFill>
                  <a:srgbClr val="C00000"/>
                </a:solidFill>
                <a:effectLst/>
                <a:uLnTx/>
                <a:uFillTx/>
                <a:latin typeface="Arial" panose="020B0604020202020204" pitchFamily="34" charset="0"/>
              </a:rPr>
              <a:t> </a:t>
            </a:r>
          </a:p>
        </p:txBody>
      </p:sp>
      <p:graphicFrame>
        <p:nvGraphicFramePr>
          <p:cNvPr id="10" name="Chart 9"/>
          <p:cNvGraphicFramePr/>
          <p:nvPr>
            <p:extLst>
              <p:ext uri="{D42A27DB-BD31-4B8C-83A1-F6EECF244321}">
                <p14:modId xmlns:p14="http://schemas.microsoft.com/office/powerpoint/2010/main" val="2845600560"/>
              </p:ext>
            </p:extLst>
          </p:nvPr>
        </p:nvGraphicFramePr>
        <p:xfrm>
          <a:off x="323527" y="1268760"/>
          <a:ext cx="8671247" cy="4680520"/>
        </p:xfrm>
        <a:graphic>
          <a:graphicData uri="http://schemas.openxmlformats.org/drawingml/2006/chart">
            <c:chart xmlns:c="http://schemas.openxmlformats.org/drawingml/2006/chart" xmlns:r="http://schemas.openxmlformats.org/officeDocument/2006/relationships" r:id="rId3"/>
          </a:graphicData>
        </a:graphic>
      </p:graphicFrame>
      <p:sp>
        <p:nvSpPr>
          <p:cNvPr id="11"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2"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3"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4" name="Picture 13"/>
          <p:cNvPicPr>
            <a:picLocks noChangeAspect="1"/>
          </p:cNvPicPr>
          <p:nvPr/>
        </p:nvPicPr>
        <p:blipFill>
          <a:blip r:embed="rId4"/>
          <a:stretch>
            <a:fillRect/>
          </a:stretch>
        </p:blipFill>
        <p:spPr>
          <a:xfrm>
            <a:off x="55013" y="6218816"/>
            <a:ext cx="772571" cy="594560"/>
          </a:xfrm>
          <a:prstGeom prst="rect">
            <a:avLst/>
          </a:prstGeom>
        </p:spPr>
      </p:pic>
      <p:sp>
        <p:nvSpPr>
          <p:cNvPr id="9"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5"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7"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8641924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3"/>
          <p:cNvSpPr>
            <a:spLocks noChangeArrowheads="1"/>
          </p:cNvSpPr>
          <p:nvPr/>
        </p:nvSpPr>
        <p:spPr bwMode="auto">
          <a:xfrm flipV="1">
            <a:off x="693738" y="5629275"/>
            <a:ext cx="12638087" cy="4603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en-US"/>
          </a:p>
        </p:txBody>
      </p:sp>
      <p:sp>
        <p:nvSpPr>
          <p:cNvPr id="8" name="Title 1"/>
          <p:cNvSpPr txBox="1">
            <a:spLocks/>
          </p:cNvSpPr>
          <p:nvPr/>
        </p:nvSpPr>
        <p:spPr>
          <a:xfrm>
            <a:off x="155575" y="404664"/>
            <a:ext cx="8839200" cy="504056"/>
          </a:xfrm>
          <a:prstGeom prst="rect">
            <a:avLst/>
          </a:prstGeom>
        </p:spPr>
        <p:txBody>
          <a:bodyPr>
            <a:noAutofit/>
          </a:bodyPr>
          <a:lstStyle/>
          <a:p>
            <a:pPr lvl="0" algn="ctr">
              <a:defRPr/>
            </a:pPr>
            <a:r>
              <a:rPr lang="ka-GE" altLang="en-US" sz="2400" b="1" dirty="0" smtClean="0">
                <a:solidFill>
                  <a:srgbClr val="C00000"/>
                </a:solidFill>
              </a:rPr>
              <a:t>2019 </a:t>
            </a:r>
            <a:r>
              <a:rPr lang="ka-GE" altLang="en-US" sz="2400" b="1" dirty="0">
                <a:solidFill>
                  <a:srgbClr val="C00000"/>
                </a:solidFill>
              </a:rPr>
              <a:t>წლის ნაერთი ბიუჯეტის შესრულება</a:t>
            </a:r>
            <a:endParaRPr lang="en-US" altLang="en-US" sz="2400" b="1" dirty="0">
              <a:solidFill>
                <a:srgbClr val="C00000"/>
              </a:solidFill>
            </a:endParaRPr>
          </a:p>
        </p:txBody>
      </p:sp>
      <p:pic>
        <p:nvPicPr>
          <p:cNvPr id="2" name="Picture 1"/>
          <p:cNvPicPr>
            <a:picLocks noChangeAspect="1"/>
          </p:cNvPicPr>
          <p:nvPr/>
        </p:nvPicPr>
        <p:blipFill>
          <a:blip r:embed="rId3"/>
          <a:stretch>
            <a:fillRect/>
          </a:stretch>
        </p:blipFill>
        <p:spPr>
          <a:xfrm>
            <a:off x="592931" y="1349986"/>
            <a:ext cx="8311455" cy="4813301"/>
          </a:xfrm>
          <a:prstGeom prst="rect">
            <a:avLst/>
          </a:prstGeom>
        </p:spPr>
      </p:pic>
      <p:sp>
        <p:nvSpPr>
          <p:cNvPr id="11"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2"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3"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4" name="Picture 13"/>
          <p:cNvPicPr>
            <a:picLocks noChangeAspect="1"/>
          </p:cNvPicPr>
          <p:nvPr/>
        </p:nvPicPr>
        <p:blipFill>
          <a:blip r:embed="rId4"/>
          <a:stretch>
            <a:fillRect/>
          </a:stretch>
        </p:blipFill>
        <p:spPr>
          <a:xfrm>
            <a:off x="55013" y="6218816"/>
            <a:ext cx="772571" cy="594560"/>
          </a:xfrm>
          <a:prstGeom prst="rect">
            <a:avLst/>
          </a:prstGeom>
        </p:spPr>
      </p:pic>
      <p:sp>
        <p:nvSpPr>
          <p:cNvPr id="9"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0"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6"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153856496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3"/>
          <p:cNvSpPr>
            <a:spLocks noChangeArrowheads="1"/>
          </p:cNvSpPr>
          <p:nvPr/>
        </p:nvSpPr>
        <p:spPr bwMode="auto">
          <a:xfrm flipV="1">
            <a:off x="693738" y="5629275"/>
            <a:ext cx="12638087" cy="4603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en-US"/>
          </a:p>
        </p:txBody>
      </p:sp>
      <p:sp>
        <p:nvSpPr>
          <p:cNvPr id="8" name="Title 1"/>
          <p:cNvSpPr txBox="1">
            <a:spLocks/>
          </p:cNvSpPr>
          <p:nvPr/>
        </p:nvSpPr>
        <p:spPr>
          <a:xfrm>
            <a:off x="155575" y="404664"/>
            <a:ext cx="8839200" cy="504056"/>
          </a:xfrm>
          <a:prstGeom prst="rect">
            <a:avLst/>
          </a:prstGeom>
        </p:spPr>
        <p:txBody>
          <a:bodyPr>
            <a:noAutofit/>
          </a:bodyPr>
          <a:lstStyle/>
          <a:p>
            <a:pPr lvl="0" algn="ctr">
              <a:defRPr/>
            </a:pPr>
            <a:r>
              <a:rPr lang="ka-GE" altLang="en-US" sz="2400" b="1" dirty="0">
                <a:solidFill>
                  <a:srgbClr val="C00000"/>
                </a:solidFill>
              </a:rPr>
              <a:t>2010-2019 წლები სახელმწიფო ბიუჯეტის დაფინანსებული შეწონილი და გამოყოფილი ასიგნების დინამიკა</a:t>
            </a:r>
            <a:endParaRPr lang="en-US" altLang="en-US" sz="2400" b="1" dirty="0">
              <a:solidFill>
                <a:srgbClr val="C00000"/>
              </a:solidFill>
            </a:endParaRPr>
          </a:p>
        </p:txBody>
      </p:sp>
      <p:pic>
        <p:nvPicPr>
          <p:cNvPr id="4" name="Picture 3"/>
          <p:cNvPicPr>
            <a:picLocks noChangeAspect="1"/>
          </p:cNvPicPr>
          <p:nvPr/>
        </p:nvPicPr>
        <p:blipFill>
          <a:blip r:embed="rId3"/>
          <a:stretch>
            <a:fillRect/>
          </a:stretch>
        </p:blipFill>
        <p:spPr>
          <a:xfrm>
            <a:off x="323527" y="1399257"/>
            <a:ext cx="8352929" cy="4511005"/>
          </a:xfrm>
          <a:prstGeom prst="rect">
            <a:avLst/>
          </a:prstGeom>
        </p:spPr>
      </p:pic>
      <p:sp>
        <p:nvSpPr>
          <p:cNvPr id="10"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1"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2"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3" name="Picture 12"/>
          <p:cNvPicPr>
            <a:picLocks noChangeAspect="1"/>
          </p:cNvPicPr>
          <p:nvPr/>
        </p:nvPicPr>
        <p:blipFill>
          <a:blip r:embed="rId4"/>
          <a:stretch>
            <a:fillRect/>
          </a:stretch>
        </p:blipFill>
        <p:spPr>
          <a:xfrm>
            <a:off x="55013" y="6218816"/>
            <a:ext cx="772571" cy="594560"/>
          </a:xfrm>
          <a:prstGeom prst="rect">
            <a:avLst/>
          </a:prstGeom>
        </p:spPr>
      </p:pic>
      <p:sp>
        <p:nvSpPr>
          <p:cNvPr id="9"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4"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6"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15805392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idx="4294967295"/>
          </p:nvPr>
        </p:nvSpPr>
        <p:spPr>
          <a:xfrm>
            <a:off x="468313" y="620713"/>
            <a:ext cx="8424862" cy="765175"/>
          </a:xfrm>
        </p:spPr>
        <p:txBody>
          <a:bodyPr lIns="0" rIns="0" bIns="0" anchor="b"/>
          <a:lstStyle/>
          <a:p>
            <a:pPr eaLnBrk="1" hangingPunct="1"/>
            <a:r>
              <a:rPr lang="ka-GE" altLang="en-US" sz="2500" b="1" dirty="0" smtClean="0">
                <a:solidFill>
                  <a:srgbClr val="A50021"/>
                </a:solidFill>
              </a:rPr>
              <a:t> </a:t>
            </a:r>
            <a:r>
              <a:rPr lang="ka-GE" altLang="en-US" sz="2500" b="1" dirty="0">
                <a:solidFill>
                  <a:srgbClr val="A50021"/>
                </a:solidFill>
              </a:rPr>
              <a:t/>
            </a:r>
            <a:br>
              <a:rPr lang="ka-GE" altLang="en-US" sz="2500" b="1" dirty="0">
                <a:solidFill>
                  <a:srgbClr val="A50021"/>
                </a:solidFill>
              </a:rPr>
            </a:br>
            <a:r>
              <a:rPr lang="ka-GE" altLang="en-US" sz="3200" b="1" dirty="0">
                <a:solidFill>
                  <a:srgbClr val="A50021"/>
                </a:solidFill>
              </a:rPr>
              <a:t>სტრატეგიული </a:t>
            </a:r>
            <a:r>
              <a:rPr lang="ka-GE" altLang="en-US" sz="3200" b="1" dirty="0" smtClean="0">
                <a:solidFill>
                  <a:srgbClr val="A50021"/>
                </a:solidFill>
              </a:rPr>
              <a:t>პრიორიტეტი 1</a:t>
            </a:r>
            <a:endParaRPr lang="en-US" altLang="en-US" sz="3200" b="1" dirty="0">
              <a:solidFill>
                <a:srgbClr val="A50021"/>
              </a:solidFill>
            </a:endParaRPr>
          </a:p>
        </p:txBody>
      </p:sp>
      <p:sp>
        <p:nvSpPr>
          <p:cNvPr id="2" name="Rectangle 1"/>
          <p:cNvSpPr/>
          <p:nvPr/>
        </p:nvSpPr>
        <p:spPr>
          <a:xfrm>
            <a:off x="1115616" y="2636912"/>
            <a:ext cx="6544332" cy="1366528"/>
          </a:xfrm>
          <a:prstGeom prst="rect">
            <a:avLst/>
          </a:prstGeom>
        </p:spPr>
        <p:txBody>
          <a:bodyPr wrap="square">
            <a:spAutoFit/>
          </a:bodyPr>
          <a:lstStyle/>
          <a:p>
            <a:pPr algn="ctr">
              <a:lnSpc>
                <a:spcPct val="115000"/>
              </a:lnSpc>
              <a:spcAft>
                <a:spcPts val="0"/>
              </a:spcAft>
              <a:tabLst>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Lst>
            </a:pPr>
            <a:r>
              <a:rPr lang="en-US" sz="2400" b="1" spc="70" dirty="0" err="1">
                <a:solidFill>
                  <a:srgbClr val="003366"/>
                </a:solidFill>
              </a:rPr>
              <a:t>გადამდები</a:t>
            </a:r>
            <a:r>
              <a:rPr lang="en-US" sz="2400" b="1" spc="75" dirty="0">
                <a:solidFill>
                  <a:srgbClr val="003366"/>
                </a:solidFill>
              </a:rPr>
              <a:t> </a:t>
            </a:r>
            <a:r>
              <a:rPr lang="en-US" sz="2400" b="1" spc="60" dirty="0" err="1">
                <a:solidFill>
                  <a:srgbClr val="003366"/>
                </a:solidFill>
              </a:rPr>
              <a:t>დაავადებებით</a:t>
            </a:r>
            <a:r>
              <a:rPr lang="en-US" sz="2400" b="1" spc="145" dirty="0">
                <a:solidFill>
                  <a:srgbClr val="003366"/>
                </a:solidFill>
              </a:rPr>
              <a:t> </a:t>
            </a:r>
            <a:r>
              <a:rPr lang="en-US" sz="2400" b="1" spc="70" dirty="0" err="1">
                <a:solidFill>
                  <a:srgbClr val="003366"/>
                </a:solidFill>
              </a:rPr>
              <a:t>განპირობებული</a:t>
            </a:r>
            <a:r>
              <a:rPr lang="en-US" sz="2400" b="1" spc="75" dirty="0">
                <a:solidFill>
                  <a:srgbClr val="003366"/>
                </a:solidFill>
              </a:rPr>
              <a:t> </a:t>
            </a:r>
            <a:r>
              <a:rPr lang="en-US" sz="2400" b="1" spc="65" dirty="0" err="1">
                <a:solidFill>
                  <a:srgbClr val="003366"/>
                </a:solidFill>
              </a:rPr>
              <a:t>ავადობის</a:t>
            </a:r>
            <a:r>
              <a:rPr lang="en-US" sz="2400" b="1" spc="65" dirty="0">
                <a:solidFill>
                  <a:srgbClr val="003366"/>
                </a:solidFill>
              </a:rPr>
              <a:t>,</a:t>
            </a:r>
            <a:r>
              <a:rPr lang="en-US" sz="2400" b="1" spc="125" dirty="0">
                <a:solidFill>
                  <a:srgbClr val="003366"/>
                </a:solidFill>
              </a:rPr>
              <a:t> </a:t>
            </a:r>
            <a:r>
              <a:rPr lang="ka-GE" sz="2400" b="1" spc="60" dirty="0">
                <a:solidFill>
                  <a:srgbClr val="003366"/>
                </a:solidFill>
              </a:rPr>
              <a:t>შეზღუდული შესაძლებლობების</a:t>
            </a:r>
            <a:r>
              <a:rPr lang="ka-GE" sz="2400" b="1" spc="125" dirty="0">
                <a:solidFill>
                  <a:srgbClr val="003366"/>
                </a:solidFill>
              </a:rPr>
              <a:t> </a:t>
            </a:r>
            <a:r>
              <a:rPr lang="en-US" sz="2400" b="1" spc="50" dirty="0" err="1">
                <a:solidFill>
                  <a:srgbClr val="003366"/>
                </a:solidFill>
              </a:rPr>
              <a:t>და</a:t>
            </a:r>
            <a:r>
              <a:rPr lang="en-US" sz="2400" b="1" spc="65" dirty="0">
                <a:solidFill>
                  <a:srgbClr val="003366"/>
                </a:solidFill>
              </a:rPr>
              <a:t> </a:t>
            </a:r>
            <a:r>
              <a:rPr lang="en-US" sz="2400" b="1" spc="60" dirty="0" err="1">
                <a:solidFill>
                  <a:srgbClr val="003366"/>
                </a:solidFill>
              </a:rPr>
              <a:t>სიკვდილიანობის</a:t>
            </a:r>
            <a:r>
              <a:rPr lang="en-US" sz="2400" b="1" spc="125" dirty="0">
                <a:solidFill>
                  <a:srgbClr val="003366"/>
                </a:solidFill>
              </a:rPr>
              <a:t> </a:t>
            </a:r>
            <a:r>
              <a:rPr lang="en-US" sz="2400" b="1" spc="70" dirty="0" err="1">
                <a:solidFill>
                  <a:srgbClr val="003366"/>
                </a:solidFill>
              </a:rPr>
              <a:t>შემცირება</a:t>
            </a:r>
            <a:endParaRPr lang="en-US" sz="2400" b="1" dirty="0">
              <a:solidFill>
                <a:srgbClr val="003366"/>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0"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1"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2" name="Picture 11"/>
          <p:cNvPicPr>
            <a:picLocks noChangeAspect="1"/>
          </p:cNvPicPr>
          <p:nvPr/>
        </p:nvPicPr>
        <p:blipFill>
          <a:blip r:embed="rId2"/>
          <a:stretch>
            <a:fillRect/>
          </a:stretch>
        </p:blipFill>
        <p:spPr>
          <a:xfrm>
            <a:off x="55013" y="6218816"/>
            <a:ext cx="772571" cy="594560"/>
          </a:xfrm>
          <a:prstGeom prst="rect">
            <a:avLst/>
          </a:prstGeom>
        </p:spPr>
      </p:pic>
      <p:sp>
        <p:nvSpPr>
          <p:cNvPr id="8"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5"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83250298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Rectangle 3"/>
          <p:cNvSpPr>
            <a:spLocks noChangeArrowheads="1"/>
          </p:cNvSpPr>
          <p:nvPr/>
        </p:nvSpPr>
        <p:spPr bwMode="auto">
          <a:xfrm flipV="1">
            <a:off x="380728" y="6062663"/>
            <a:ext cx="12638087" cy="46038"/>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pAutoFit/>
          </a:bodyPr>
          <a:lstStyle/>
          <a:p>
            <a:pPr>
              <a:defRPr/>
            </a:pPr>
            <a:endParaRPr lang="en-US"/>
          </a:p>
        </p:txBody>
      </p:sp>
      <p:sp>
        <p:nvSpPr>
          <p:cNvPr id="10" name="Rectangle 9"/>
          <p:cNvSpPr/>
          <p:nvPr/>
        </p:nvSpPr>
        <p:spPr>
          <a:xfrm>
            <a:off x="395536" y="188640"/>
            <a:ext cx="8534400" cy="400110"/>
          </a:xfrm>
          <a:prstGeom prst="rect">
            <a:avLst/>
          </a:prstGeom>
        </p:spPr>
        <p:txBody>
          <a:bodyPr wrap="square">
            <a:spAutoFit/>
          </a:bodyPr>
          <a:lstStyle/>
          <a:p>
            <a:pPr algn="ctr"/>
            <a:r>
              <a:rPr lang="ka-GE" altLang="en-US" sz="2000" b="1" dirty="0">
                <a:solidFill>
                  <a:srgbClr val="C00000"/>
                </a:solidFill>
              </a:rPr>
              <a:t>დონორი ორგანიზაციებისგან მიღებული დაფინანსება</a:t>
            </a:r>
            <a:endParaRPr lang="ru-RU" altLang="en-US" sz="2000" b="1" dirty="0">
              <a:solidFill>
                <a:srgbClr val="C00000"/>
              </a:solidFill>
            </a:endParaRPr>
          </a:p>
        </p:txBody>
      </p:sp>
      <p:pic>
        <p:nvPicPr>
          <p:cNvPr id="5" name="Picture 4"/>
          <p:cNvPicPr>
            <a:picLocks noChangeAspect="1"/>
          </p:cNvPicPr>
          <p:nvPr/>
        </p:nvPicPr>
        <p:blipFill>
          <a:blip r:embed="rId3"/>
          <a:stretch>
            <a:fillRect/>
          </a:stretch>
        </p:blipFill>
        <p:spPr>
          <a:xfrm>
            <a:off x="142875" y="587828"/>
            <a:ext cx="6589365" cy="3273220"/>
          </a:xfrm>
          <a:prstGeom prst="rect">
            <a:avLst/>
          </a:prstGeom>
        </p:spPr>
      </p:pic>
      <p:pic>
        <p:nvPicPr>
          <p:cNvPr id="4" name="Picture 3"/>
          <p:cNvPicPr>
            <a:picLocks noChangeAspect="1"/>
          </p:cNvPicPr>
          <p:nvPr/>
        </p:nvPicPr>
        <p:blipFill>
          <a:blip r:embed="rId4"/>
          <a:stretch>
            <a:fillRect/>
          </a:stretch>
        </p:blipFill>
        <p:spPr>
          <a:xfrm>
            <a:off x="4355976" y="3685184"/>
            <a:ext cx="4459982" cy="2448917"/>
          </a:xfrm>
          <a:prstGeom prst="rect">
            <a:avLst/>
          </a:prstGeom>
        </p:spPr>
      </p:pic>
      <p:sp>
        <p:nvSpPr>
          <p:cNvPr id="14"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5"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6"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7" name="Picture 16"/>
          <p:cNvPicPr>
            <a:picLocks noChangeAspect="1"/>
          </p:cNvPicPr>
          <p:nvPr/>
        </p:nvPicPr>
        <p:blipFill>
          <a:blip r:embed="rId5"/>
          <a:stretch>
            <a:fillRect/>
          </a:stretch>
        </p:blipFill>
        <p:spPr>
          <a:xfrm>
            <a:off x="55013" y="6218816"/>
            <a:ext cx="772571" cy="594560"/>
          </a:xfrm>
          <a:prstGeom prst="rect">
            <a:avLst/>
          </a:prstGeom>
        </p:spPr>
      </p:pic>
      <p:sp>
        <p:nvSpPr>
          <p:cNvPr id="11"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2"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8"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299627603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Rectangle 9"/>
          <p:cNvSpPr/>
          <p:nvPr/>
        </p:nvSpPr>
        <p:spPr>
          <a:xfrm>
            <a:off x="395536" y="188640"/>
            <a:ext cx="8534400" cy="400110"/>
          </a:xfrm>
          <a:prstGeom prst="rect">
            <a:avLst/>
          </a:prstGeom>
        </p:spPr>
        <p:txBody>
          <a:bodyPr wrap="square">
            <a:spAutoFit/>
          </a:bodyPr>
          <a:lstStyle/>
          <a:p>
            <a:pPr algn="ctr"/>
            <a:r>
              <a:rPr lang="ka-GE" altLang="en-US" sz="2000" b="1" dirty="0">
                <a:solidFill>
                  <a:srgbClr val="C00000"/>
                </a:solidFill>
              </a:rPr>
              <a:t>კომერციული საქმიანობის ბიუჯეტის შემოსავლების დინამიკა </a:t>
            </a:r>
            <a:endParaRPr lang="ru-RU" altLang="en-US" sz="2000" b="1" dirty="0">
              <a:solidFill>
                <a:srgbClr val="C00000"/>
              </a:solidFill>
            </a:endParaRPr>
          </a:p>
        </p:txBody>
      </p:sp>
      <p:pic>
        <p:nvPicPr>
          <p:cNvPr id="2" name="Picture 1"/>
          <p:cNvPicPr>
            <a:picLocks noChangeAspect="1"/>
          </p:cNvPicPr>
          <p:nvPr/>
        </p:nvPicPr>
        <p:blipFill>
          <a:blip r:embed="rId3"/>
          <a:stretch>
            <a:fillRect/>
          </a:stretch>
        </p:blipFill>
        <p:spPr>
          <a:xfrm>
            <a:off x="323528" y="980728"/>
            <a:ext cx="8671246" cy="4896544"/>
          </a:xfrm>
          <a:prstGeom prst="rect">
            <a:avLst/>
          </a:prstGeom>
        </p:spPr>
      </p:pic>
      <p:sp>
        <p:nvSpPr>
          <p:cNvPr id="11"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3"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4"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5" name="Picture 14"/>
          <p:cNvPicPr>
            <a:picLocks noChangeAspect="1"/>
          </p:cNvPicPr>
          <p:nvPr/>
        </p:nvPicPr>
        <p:blipFill>
          <a:blip r:embed="rId4"/>
          <a:stretch>
            <a:fillRect/>
          </a:stretch>
        </p:blipFill>
        <p:spPr>
          <a:xfrm>
            <a:off x="55013" y="6218816"/>
            <a:ext cx="772571" cy="594560"/>
          </a:xfrm>
          <a:prstGeom prst="rect">
            <a:avLst/>
          </a:prstGeom>
        </p:spPr>
      </p:pic>
      <p:sp>
        <p:nvSpPr>
          <p:cNvPr id="8"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9"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6"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358365280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22" name="Rectangle 6"/>
          <p:cNvSpPr>
            <a:spLocks noChangeArrowheads="1"/>
          </p:cNvSpPr>
          <p:nvPr/>
        </p:nvSpPr>
        <p:spPr bwMode="auto">
          <a:xfrm>
            <a:off x="35718" y="9383"/>
            <a:ext cx="9144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2400" b="1" dirty="0">
                <a:solidFill>
                  <a:srgbClr val="C00000"/>
                </a:solidFill>
              </a:rPr>
              <a:t>ძირითადი </a:t>
            </a:r>
            <a:r>
              <a:rPr lang="en-US" altLang="en-US" sz="2400" b="1" dirty="0" err="1" smtClean="0">
                <a:solidFill>
                  <a:srgbClr val="C00000"/>
                </a:solidFill>
              </a:rPr>
              <a:t>გამოწვევები</a:t>
            </a:r>
            <a:r>
              <a:rPr lang="ka-GE" altLang="en-US" sz="2400" b="1" dirty="0" smtClean="0">
                <a:solidFill>
                  <a:srgbClr val="C00000"/>
                </a:solidFill>
              </a:rPr>
              <a:t>  </a:t>
            </a:r>
            <a:endParaRPr lang="ka-GE" altLang="en-US" sz="2400" b="1" dirty="0">
              <a:solidFill>
                <a:srgbClr val="A50021"/>
              </a:solidFill>
            </a:endParaRPr>
          </a:p>
          <a:p>
            <a:pPr eaLnBrk="1" hangingPunct="1">
              <a:spcBef>
                <a:spcPct val="0"/>
              </a:spcBef>
              <a:buFontTx/>
              <a:buNone/>
            </a:pPr>
            <a:r>
              <a:rPr lang="ka-GE" altLang="en-US" sz="1800" b="1" dirty="0">
                <a:solidFill>
                  <a:srgbClr val="A50021"/>
                </a:solidFill>
              </a:rPr>
              <a:t> </a:t>
            </a:r>
            <a:endParaRPr lang="ru-RU" altLang="en-US" sz="1800" b="1" dirty="0">
              <a:solidFill>
                <a:srgbClr val="A50021"/>
              </a:solidFill>
            </a:endParaRPr>
          </a:p>
        </p:txBody>
      </p:sp>
      <p:sp>
        <p:nvSpPr>
          <p:cNvPr id="86023" name="Rectangle 7"/>
          <p:cNvSpPr>
            <a:spLocks noChangeArrowheads="1"/>
          </p:cNvSpPr>
          <p:nvPr/>
        </p:nvSpPr>
        <p:spPr bwMode="auto">
          <a:xfrm>
            <a:off x="250825" y="3241675"/>
            <a:ext cx="8713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ka-GE" altLang="en-US" sz="1800" b="1">
                <a:solidFill>
                  <a:srgbClr val="003366"/>
                </a:solidFill>
              </a:rPr>
              <a:t>  </a:t>
            </a:r>
            <a:endParaRPr lang="ru-RU" altLang="en-US" sz="1800" b="1">
              <a:solidFill>
                <a:srgbClr val="003366"/>
              </a:solidFill>
            </a:endParaRPr>
          </a:p>
        </p:txBody>
      </p:sp>
      <p:sp>
        <p:nvSpPr>
          <p:cNvPr id="86024" name="Rectangle 2"/>
          <p:cNvSpPr>
            <a:spLocks noChangeArrowheads="1"/>
          </p:cNvSpPr>
          <p:nvPr/>
        </p:nvSpPr>
        <p:spPr bwMode="auto">
          <a:xfrm>
            <a:off x="431254" y="464631"/>
            <a:ext cx="8352927" cy="573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just">
              <a:lnSpc>
                <a:spcPct val="115000"/>
              </a:lnSpc>
              <a:spcBef>
                <a:spcPct val="0"/>
              </a:spcBef>
              <a:buFont typeface="Symbol" panose="05050102010706020507" pitchFamily="18" charset="2"/>
              <a:buChar char=""/>
            </a:pPr>
            <a:r>
              <a:rPr lang="ka-GE" altLang="en-US" sz="1600" b="1" dirty="0" smtClean="0">
                <a:solidFill>
                  <a:srgbClr val="003366"/>
                </a:solidFill>
                <a:latin typeface="+mj-lt"/>
                <a:cs typeface="Times New Roman" panose="02020603050405020304" pitchFamily="18" charset="0"/>
              </a:rPr>
              <a:t>მგრძნობიარე </a:t>
            </a:r>
            <a:r>
              <a:rPr lang="ka-GE" altLang="en-US" sz="1600" b="1" dirty="0">
                <a:solidFill>
                  <a:srgbClr val="003366"/>
                </a:solidFill>
                <a:latin typeface="+mj-lt"/>
                <a:cs typeface="Times New Roman" panose="02020603050405020304" pitchFamily="18" charset="0"/>
              </a:rPr>
              <a:t>ეპიდზედამხედველობის სისტემის შენარჩუნება, ქვეყანაში არსებული ეპიდსიტუაციის ფლობის მიზნით რეალურ დროში:</a:t>
            </a:r>
          </a:p>
          <a:p>
            <a:pPr algn="just">
              <a:lnSpc>
                <a:spcPct val="115000"/>
              </a:lnSpc>
              <a:spcBef>
                <a:spcPct val="0"/>
              </a:spcBef>
              <a:buFont typeface="Symbol" panose="05050102010706020507" pitchFamily="18" charset="2"/>
              <a:buChar char=""/>
            </a:pPr>
            <a:r>
              <a:rPr lang="ka-GE" altLang="en-US" sz="1600" b="1" dirty="0" err="1" smtClean="0">
                <a:solidFill>
                  <a:srgbClr val="003366"/>
                </a:solidFill>
                <a:latin typeface="+mj-lt"/>
                <a:cs typeface="Times New Roman" panose="02020603050405020304" pitchFamily="18" charset="0"/>
              </a:rPr>
              <a:t>დზეის</a:t>
            </a:r>
            <a:r>
              <a:rPr lang="ka-GE" altLang="en-US" sz="1600" b="1" dirty="0" smtClean="0">
                <a:solidFill>
                  <a:srgbClr val="003366"/>
                </a:solidFill>
                <a:latin typeface="+mj-lt"/>
                <a:cs typeface="Times New Roman" panose="02020603050405020304" pitchFamily="18" charset="0"/>
              </a:rPr>
              <a:t>-ის </a:t>
            </a:r>
            <a:r>
              <a:rPr lang="ka-GE" altLang="en-US" sz="1600" b="1" dirty="0">
                <a:solidFill>
                  <a:srgbClr val="003366"/>
                </a:solidFill>
                <a:latin typeface="+mj-lt"/>
                <a:cs typeface="Times New Roman" panose="02020603050405020304" pitchFamily="18" charset="0"/>
              </a:rPr>
              <a:t>მდგრადობის შენარჩუნება</a:t>
            </a:r>
          </a:p>
          <a:p>
            <a:pPr algn="just">
              <a:lnSpc>
                <a:spcPct val="115000"/>
              </a:lnSpc>
              <a:spcBef>
                <a:spcPct val="0"/>
              </a:spcBef>
              <a:buFont typeface="Symbol" panose="05050102010706020507" pitchFamily="18" charset="2"/>
              <a:buChar char=""/>
            </a:pPr>
            <a:r>
              <a:rPr lang="ka-GE" altLang="en-US" sz="1600" b="1" dirty="0" smtClean="0">
                <a:solidFill>
                  <a:srgbClr val="003366"/>
                </a:solidFill>
                <a:latin typeface="+mj-lt"/>
                <a:cs typeface="Times New Roman" panose="02020603050405020304" pitchFamily="18" charset="0"/>
              </a:rPr>
              <a:t>მოვლენებზე </a:t>
            </a:r>
            <a:r>
              <a:rPr lang="ka-GE" altLang="en-US" sz="1600" b="1" dirty="0">
                <a:solidFill>
                  <a:srgbClr val="003366"/>
                </a:solidFill>
                <a:latin typeface="+mj-lt"/>
                <a:cs typeface="Times New Roman" panose="02020603050405020304" pitchFamily="18" charset="0"/>
              </a:rPr>
              <a:t>დაფუძნებული ზედამხედველობის განვითარება</a:t>
            </a:r>
          </a:p>
          <a:p>
            <a:pPr algn="just">
              <a:lnSpc>
                <a:spcPct val="115000"/>
              </a:lnSpc>
              <a:spcBef>
                <a:spcPct val="0"/>
              </a:spcBef>
              <a:buFont typeface="Symbol" panose="05050102010706020507" pitchFamily="18" charset="2"/>
              <a:buChar char=""/>
            </a:pPr>
            <a:r>
              <a:rPr lang="ka-GE" altLang="en-US" sz="1600" b="1" dirty="0" smtClean="0">
                <a:solidFill>
                  <a:srgbClr val="003366"/>
                </a:solidFill>
                <a:latin typeface="+mj-lt"/>
                <a:cs typeface="Times New Roman" panose="02020603050405020304" pitchFamily="18" charset="0"/>
              </a:rPr>
              <a:t>ცენტრის </a:t>
            </a:r>
            <a:r>
              <a:rPr lang="ka-GE" altLang="en-US" sz="1600" b="1" dirty="0">
                <a:solidFill>
                  <a:srgbClr val="003366"/>
                </a:solidFill>
                <a:latin typeface="+mj-lt"/>
                <a:cs typeface="Times New Roman" panose="02020603050405020304" pitchFamily="18" charset="0"/>
              </a:rPr>
              <a:t>გარე სტრუქტურებთან თანამშრომლობა</a:t>
            </a:r>
          </a:p>
          <a:p>
            <a:pPr algn="just">
              <a:lnSpc>
                <a:spcPct val="115000"/>
              </a:lnSpc>
              <a:spcBef>
                <a:spcPct val="0"/>
              </a:spcBef>
              <a:buFont typeface="Symbol" panose="05050102010706020507" pitchFamily="18" charset="2"/>
              <a:buChar char=""/>
            </a:pPr>
            <a:r>
              <a:rPr lang="ka-GE" altLang="en-US" sz="1600" b="1" dirty="0" smtClean="0">
                <a:solidFill>
                  <a:srgbClr val="003366"/>
                </a:solidFill>
                <a:latin typeface="+mj-lt"/>
                <a:cs typeface="Times New Roman" panose="02020603050405020304" pitchFamily="18" charset="0"/>
              </a:rPr>
              <a:t>ერთიანი </a:t>
            </a:r>
            <a:r>
              <a:rPr lang="ka-GE" altLang="en-US" sz="1600" b="1" dirty="0">
                <a:solidFill>
                  <a:srgbClr val="003366"/>
                </a:solidFill>
                <a:latin typeface="+mj-lt"/>
                <a:cs typeface="Times New Roman" panose="02020603050405020304" pitchFamily="18" charset="0"/>
              </a:rPr>
              <a:t>ჯანმრთელობის მიდგომის ფარგლებში გაძლიერდეს ამრ ზედამხედველობა მულტისექტორული კუთხით</a:t>
            </a:r>
          </a:p>
          <a:p>
            <a:pPr algn="just">
              <a:lnSpc>
                <a:spcPct val="115000"/>
              </a:lnSpc>
              <a:spcBef>
                <a:spcPct val="0"/>
              </a:spcBef>
              <a:buFont typeface="Symbol" panose="05050102010706020507" pitchFamily="18" charset="2"/>
              <a:buChar char=""/>
            </a:pPr>
            <a:r>
              <a:rPr lang="ka-GE" altLang="en-US" sz="1600" b="1" dirty="0" smtClean="0">
                <a:solidFill>
                  <a:srgbClr val="003366"/>
                </a:solidFill>
                <a:latin typeface="+mj-lt"/>
                <a:cs typeface="Times New Roman" panose="02020603050405020304" pitchFamily="18" charset="0"/>
              </a:rPr>
              <a:t>ადამიანის </a:t>
            </a:r>
            <a:r>
              <a:rPr lang="ka-GE" altLang="en-US" sz="1600" b="1" dirty="0">
                <a:solidFill>
                  <a:srgbClr val="003366"/>
                </a:solidFill>
                <a:latin typeface="+mj-lt"/>
                <a:cs typeface="Times New Roman" panose="02020603050405020304" pitchFamily="18" charset="0"/>
              </a:rPr>
              <a:t>პაპილომა ვირუსის საწინააღმდეგო </a:t>
            </a:r>
            <a:r>
              <a:rPr lang="ka-GE" altLang="en-US" sz="1600" b="1" dirty="0" err="1">
                <a:solidFill>
                  <a:srgbClr val="003366"/>
                </a:solidFill>
                <a:latin typeface="+mj-lt"/>
                <a:cs typeface="Times New Roman" panose="02020603050405020304" pitchFamily="18" charset="0"/>
              </a:rPr>
              <a:t>ვაქცინაცის</a:t>
            </a:r>
            <a:r>
              <a:rPr lang="ka-GE" altLang="en-US" sz="1600" b="1" dirty="0">
                <a:solidFill>
                  <a:srgbClr val="003366"/>
                </a:solidFill>
                <a:latin typeface="+mj-lt"/>
                <a:cs typeface="Times New Roman" panose="02020603050405020304" pitchFamily="18" charset="0"/>
              </a:rPr>
              <a:t> დანერგვა ქვეყნის მასშტაბით 10,11 და 12 წლის გოგონათა შორის;</a:t>
            </a:r>
          </a:p>
          <a:p>
            <a:pPr algn="just">
              <a:lnSpc>
                <a:spcPct val="115000"/>
              </a:lnSpc>
              <a:spcBef>
                <a:spcPct val="0"/>
              </a:spcBef>
              <a:buFont typeface="Symbol" panose="05050102010706020507" pitchFamily="18" charset="2"/>
              <a:buChar char=""/>
            </a:pPr>
            <a:r>
              <a:rPr lang="ka-GE" altLang="en-US" sz="1600" b="1" dirty="0" smtClean="0">
                <a:solidFill>
                  <a:srgbClr val="003366"/>
                </a:solidFill>
                <a:latin typeface="+mj-lt"/>
                <a:cs typeface="Times New Roman" panose="02020603050405020304" pitchFamily="18" charset="0"/>
              </a:rPr>
              <a:t>სავალდებულო </a:t>
            </a:r>
            <a:r>
              <a:rPr lang="ka-GE" altLang="en-US" sz="1600" b="1" dirty="0">
                <a:solidFill>
                  <a:srgbClr val="003366"/>
                </a:solidFill>
                <a:latin typeface="+mj-lt"/>
                <a:cs typeface="Times New Roman" panose="02020603050405020304" pitchFamily="18" charset="0"/>
              </a:rPr>
              <a:t>იმუნიზაციის შესახებ მოსახლების ცოდნის, გათვითცნობიერებისა და დამოკიდებულების შეცვლა </a:t>
            </a:r>
          </a:p>
          <a:p>
            <a:pPr algn="just">
              <a:lnSpc>
                <a:spcPct val="115000"/>
              </a:lnSpc>
              <a:spcBef>
                <a:spcPct val="0"/>
              </a:spcBef>
              <a:buFont typeface="Symbol" panose="05050102010706020507" pitchFamily="18" charset="2"/>
              <a:buChar char=""/>
            </a:pPr>
            <a:r>
              <a:rPr lang="ka-GE" altLang="en-US" sz="1600" b="1" dirty="0" err="1" smtClean="0">
                <a:solidFill>
                  <a:srgbClr val="003366"/>
                </a:solidFill>
                <a:latin typeface="+mj-lt"/>
                <a:cs typeface="Times New Roman" panose="02020603050405020304" pitchFamily="18" charset="0"/>
              </a:rPr>
              <a:t>საელიმინაციო</a:t>
            </a:r>
            <a:r>
              <a:rPr lang="ka-GE" altLang="en-US" sz="1600" b="1" dirty="0" smtClean="0">
                <a:solidFill>
                  <a:srgbClr val="003366"/>
                </a:solidFill>
                <a:latin typeface="+mj-lt"/>
                <a:cs typeface="Times New Roman" panose="02020603050405020304" pitchFamily="18" charset="0"/>
              </a:rPr>
              <a:t> </a:t>
            </a:r>
            <a:r>
              <a:rPr lang="ka-GE" altLang="en-US" sz="1600" b="1" dirty="0">
                <a:solidFill>
                  <a:srgbClr val="003366"/>
                </a:solidFill>
                <a:latin typeface="+mj-lt"/>
                <a:cs typeface="Times New Roman" panose="02020603050405020304" pitchFamily="18" charset="0"/>
              </a:rPr>
              <a:t>დაავადებების რეგიონული და ქვეყნის მიზნის მიღწევის მიზნით მუშაობაში მონაწილეობა - კომპეტენციის ფარგლებში</a:t>
            </a:r>
          </a:p>
          <a:p>
            <a:pPr algn="just">
              <a:lnSpc>
                <a:spcPct val="115000"/>
              </a:lnSpc>
              <a:spcBef>
                <a:spcPct val="0"/>
              </a:spcBef>
              <a:buFont typeface="Symbol" panose="05050102010706020507" pitchFamily="18" charset="2"/>
              <a:buChar char=""/>
            </a:pPr>
            <a:r>
              <a:rPr lang="ka-GE" altLang="en-US" sz="1600" b="1" dirty="0" smtClean="0">
                <a:solidFill>
                  <a:srgbClr val="003366"/>
                </a:solidFill>
                <a:latin typeface="+mj-lt"/>
                <a:cs typeface="Times New Roman" panose="02020603050405020304" pitchFamily="18" charset="0"/>
              </a:rPr>
              <a:t>რეპრესიული </a:t>
            </a:r>
            <a:r>
              <a:rPr lang="ka-GE" altLang="en-US" sz="1600" b="1" dirty="0">
                <a:solidFill>
                  <a:srgbClr val="003366"/>
                </a:solidFill>
                <a:latin typeface="+mj-lt"/>
                <a:cs typeface="Times New Roman" panose="02020603050405020304" pitchFamily="18" charset="0"/>
              </a:rPr>
              <a:t>ნარკოპოლიტიკის პირობებში არსებული რთული გარემო შპრიცისა და ნემსის პროგრამაში   ნიმ-ების მოსაზიდად. </a:t>
            </a:r>
          </a:p>
          <a:p>
            <a:pPr algn="just">
              <a:lnSpc>
                <a:spcPct val="115000"/>
              </a:lnSpc>
              <a:spcBef>
                <a:spcPct val="0"/>
              </a:spcBef>
              <a:buFont typeface="Symbol" panose="05050102010706020507" pitchFamily="18" charset="2"/>
              <a:buChar char=""/>
            </a:pPr>
            <a:r>
              <a:rPr lang="ka-GE" altLang="en-US" sz="1600" b="1" dirty="0" smtClean="0">
                <a:solidFill>
                  <a:srgbClr val="003366"/>
                </a:solidFill>
                <a:latin typeface="+mj-lt"/>
                <a:cs typeface="Times New Roman" panose="02020603050405020304" pitchFamily="18" charset="0"/>
              </a:rPr>
              <a:t>საზოგადოებაში </a:t>
            </a:r>
            <a:r>
              <a:rPr lang="ka-GE" altLang="en-US" sz="1600" b="1" dirty="0">
                <a:solidFill>
                  <a:srgbClr val="003366"/>
                </a:solidFill>
                <a:latin typeface="+mj-lt"/>
                <a:cs typeface="Times New Roman" panose="02020603050405020304" pitchFamily="18" charset="0"/>
              </a:rPr>
              <a:t>არსებული აივ ინფექციასთან ასოცირებული სტიგმისა და დისკრიმინაციის მაღალი დონე </a:t>
            </a:r>
            <a:endParaRPr lang="ka-GE" altLang="en-US" sz="1600" b="1" dirty="0" smtClean="0">
              <a:solidFill>
                <a:srgbClr val="003366"/>
              </a:solidFill>
              <a:latin typeface="+mj-lt"/>
              <a:cs typeface="Times New Roman" panose="02020603050405020304" pitchFamily="18" charset="0"/>
            </a:endParaRPr>
          </a:p>
          <a:p>
            <a:pPr algn="just">
              <a:lnSpc>
                <a:spcPct val="115000"/>
              </a:lnSpc>
              <a:spcBef>
                <a:spcPct val="0"/>
              </a:spcBef>
              <a:buFont typeface="Symbol" panose="05050102010706020507" pitchFamily="18" charset="2"/>
              <a:buChar char=""/>
            </a:pPr>
            <a:r>
              <a:rPr lang="ka-GE" altLang="en-US" sz="1600" b="1" dirty="0">
                <a:solidFill>
                  <a:srgbClr val="003366"/>
                </a:solidFill>
                <a:latin typeface="+mj-lt"/>
                <a:cs typeface="Times New Roman" panose="02020603050405020304" pitchFamily="18" charset="0"/>
              </a:rPr>
              <a:t>აივ ინფექციის შემთხვევების გამოვლენის დაბალი მაჩვენებელი და გვიან სტადიაზე დაავადების გამოვლენის მნიშვნელოვანი პროცენტი</a:t>
            </a:r>
          </a:p>
          <a:p>
            <a:pPr algn="just">
              <a:lnSpc>
                <a:spcPct val="115000"/>
              </a:lnSpc>
              <a:spcBef>
                <a:spcPct val="0"/>
              </a:spcBef>
              <a:buFont typeface="Symbol" panose="05050102010706020507" pitchFamily="18" charset="2"/>
              <a:buChar char=""/>
            </a:pPr>
            <a:endParaRPr lang="ka-GE" altLang="en-US" sz="1600" b="1" dirty="0">
              <a:solidFill>
                <a:srgbClr val="003366"/>
              </a:solidFill>
              <a:latin typeface="+mj-lt"/>
              <a:cs typeface="Times New Roman" panose="02020603050405020304" pitchFamily="18" charset="0"/>
            </a:endParaRPr>
          </a:p>
        </p:txBody>
      </p:sp>
      <p:sp>
        <p:nvSpPr>
          <p:cNvPr id="9"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0"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1"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2" name="Picture 11"/>
          <p:cNvPicPr>
            <a:picLocks noChangeAspect="1"/>
          </p:cNvPicPr>
          <p:nvPr/>
        </p:nvPicPr>
        <p:blipFill>
          <a:blip r:embed="rId3"/>
          <a:stretch>
            <a:fillRect/>
          </a:stretch>
        </p:blipFill>
        <p:spPr>
          <a:xfrm>
            <a:off x="55013" y="6218816"/>
            <a:ext cx="772571" cy="594560"/>
          </a:xfrm>
          <a:prstGeom prst="rect">
            <a:avLst/>
          </a:prstGeom>
        </p:spPr>
      </p:pic>
      <p:sp>
        <p:nvSpPr>
          <p:cNvPr id="13"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6"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2921443793"/>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22" name="Rectangle 6"/>
          <p:cNvSpPr>
            <a:spLocks noChangeArrowheads="1"/>
          </p:cNvSpPr>
          <p:nvPr/>
        </p:nvSpPr>
        <p:spPr bwMode="auto">
          <a:xfrm>
            <a:off x="0" y="318056"/>
            <a:ext cx="9144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2400" b="1" dirty="0">
                <a:solidFill>
                  <a:srgbClr val="C00000"/>
                </a:solidFill>
              </a:rPr>
              <a:t>ძირითადი </a:t>
            </a:r>
            <a:r>
              <a:rPr lang="en-US" altLang="en-US" sz="2400" b="1" dirty="0" err="1" smtClean="0">
                <a:solidFill>
                  <a:srgbClr val="C00000"/>
                </a:solidFill>
              </a:rPr>
              <a:t>გამოწვევები</a:t>
            </a:r>
            <a:r>
              <a:rPr lang="ka-GE" altLang="en-US" sz="2400" b="1" dirty="0" smtClean="0">
                <a:solidFill>
                  <a:srgbClr val="C00000"/>
                </a:solidFill>
              </a:rPr>
              <a:t>  </a:t>
            </a:r>
            <a:endParaRPr lang="ka-GE" altLang="en-US" sz="2400" b="1" dirty="0">
              <a:solidFill>
                <a:srgbClr val="A50021"/>
              </a:solidFill>
            </a:endParaRPr>
          </a:p>
          <a:p>
            <a:pPr eaLnBrk="1" hangingPunct="1">
              <a:spcBef>
                <a:spcPct val="0"/>
              </a:spcBef>
              <a:buFontTx/>
              <a:buNone/>
            </a:pPr>
            <a:r>
              <a:rPr lang="ka-GE" altLang="en-US" sz="1800" b="1" dirty="0">
                <a:solidFill>
                  <a:srgbClr val="A50021"/>
                </a:solidFill>
              </a:rPr>
              <a:t> </a:t>
            </a:r>
            <a:endParaRPr lang="ru-RU" altLang="en-US" sz="1800" b="1" dirty="0">
              <a:solidFill>
                <a:srgbClr val="A50021"/>
              </a:solidFill>
            </a:endParaRPr>
          </a:p>
        </p:txBody>
      </p:sp>
      <p:sp>
        <p:nvSpPr>
          <p:cNvPr id="86023" name="Rectangle 7"/>
          <p:cNvSpPr>
            <a:spLocks noChangeArrowheads="1"/>
          </p:cNvSpPr>
          <p:nvPr/>
        </p:nvSpPr>
        <p:spPr bwMode="auto">
          <a:xfrm>
            <a:off x="250825" y="3241675"/>
            <a:ext cx="8713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ka-GE" altLang="en-US" sz="1800" b="1">
                <a:solidFill>
                  <a:srgbClr val="003366"/>
                </a:solidFill>
              </a:rPr>
              <a:t>  </a:t>
            </a:r>
            <a:endParaRPr lang="ru-RU" altLang="en-US" sz="1800" b="1">
              <a:solidFill>
                <a:srgbClr val="003366"/>
              </a:solidFill>
            </a:endParaRPr>
          </a:p>
        </p:txBody>
      </p:sp>
      <p:sp>
        <p:nvSpPr>
          <p:cNvPr id="86024" name="Rectangle 2"/>
          <p:cNvSpPr>
            <a:spLocks noChangeArrowheads="1"/>
          </p:cNvSpPr>
          <p:nvPr/>
        </p:nvSpPr>
        <p:spPr bwMode="auto">
          <a:xfrm>
            <a:off x="142875" y="853540"/>
            <a:ext cx="8768287" cy="694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just">
              <a:lnSpc>
                <a:spcPct val="115000"/>
              </a:lnSpc>
              <a:spcBef>
                <a:spcPct val="0"/>
              </a:spcBef>
              <a:buFont typeface="Symbol" panose="05050102010706020507" pitchFamily="18" charset="2"/>
              <a:buChar char=""/>
            </a:pPr>
            <a:endParaRPr lang="ka-GE" altLang="en-US" sz="1700" b="1" dirty="0">
              <a:solidFill>
                <a:srgbClr val="003366"/>
              </a:solidFill>
              <a:latin typeface="Sylfaen" panose="010A0502050306030303" pitchFamily="18" charset="0"/>
              <a:cs typeface="Times New Roman" panose="02020603050405020304" pitchFamily="18" charset="0"/>
            </a:endParaRPr>
          </a:p>
          <a:p>
            <a:pPr algn="just">
              <a:lnSpc>
                <a:spcPct val="115000"/>
              </a:lnSpc>
              <a:spcBef>
                <a:spcPct val="0"/>
              </a:spcBef>
              <a:buFont typeface="Symbol" panose="05050102010706020507" pitchFamily="18" charset="2"/>
              <a:buChar char=""/>
            </a:pPr>
            <a:endParaRPr lang="ka-GE" altLang="en-US" sz="1700" b="1" dirty="0">
              <a:solidFill>
                <a:srgbClr val="003366"/>
              </a:solidFill>
              <a:latin typeface="Sylfaen" panose="010A0502050306030303" pitchFamily="18" charset="0"/>
              <a:cs typeface="Times New Roman" panose="02020603050405020304" pitchFamily="18" charset="0"/>
            </a:endParaRPr>
          </a:p>
        </p:txBody>
      </p:sp>
      <p:sp>
        <p:nvSpPr>
          <p:cNvPr id="2" name="Rectangle 1"/>
          <p:cNvSpPr/>
          <p:nvPr/>
        </p:nvSpPr>
        <p:spPr>
          <a:xfrm>
            <a:off x="250825" y="889844"/>
            <a:ext cx="8803212" cy="4524315"/>
          </a:xfrm>
          <a:prstGeom prst="rect">
            <a:avLst/>
          </a:prstGeom>
        </p:spPr>
        <p:txBody>
          <a:bodyPr wrap="square">
            <a:spAutoFit/>
          </a:bodyPr>
          <a:lstStyle/>
          <a:p>
            <a:pPr marL="285750" indent="-285750">
              <a:buFont typeface="Arial" panose="020B0604020202020204" pitchFamily="34" charset="0"/>
              <a:buChar char="•"/>
            </a:pPr>
            <a:r>
              <a:rPr lang="ka-GE" b="1" dirty="0" err="1" smtClean="0">
                <a:solidFill>
                  <a:srgbClr val="003366"/>
                </a:solidFill>
              </a:rPr>
              <a:t>არაგადამდებ</a:t>
            </a:r>
            <a:r>
              <a:rPr lang="ka-GE" b="1" dirty="0" smtClean="0">
                <a:solidFill>
                  <a:srgbClr val="003366"/>
                </a:solidFill>
              </a:rPr>
              <a:t> </a:t>
            </a:r>
            <a:r>
              <a:rPr lang="ka-GE" b="1" dirty="0">
                <a:solidFill>
                  <a:srgbClr val="003366"/>
                </a:solidFill>
              </a:rPr>
              <a:t>დაავადებათა არასრულყოფილი მონიტორინგი </a:t>
            </a:r>
          </a:p>
          <a:p>
            <a:pPr marL="285750" indent="-285750">
              <a:buFont typeface="Arial" panose="020B0604020202020204" pitchFamily="34" charset="0"/>
              <a:buChar char="•"/>
            </a:pPr>
            <a:r>
              <a:rPr lang="ka-GE" b="1" dirty="0" smtClean="0">
                <a:solidFill>
                  <a:srgbClr val="003366"/>
                </a:solidFill>
              </a:rPr>
              <a:t>დედათა </a:t>
            </a:r>
            <a:r>
              <a:rPr lang="ka-GE" b="1" dirty="0">
                <a:solidFill>
                  <a:srgbClr val="003366"/>
                </a:solidFill>
              </a:rPr>
              <a:t>და პერინატალური სიკვდილის შემთხვევებზე არასრულყოფილი ზედამხედველობისა და მათზე რეაგირების გაძლიერება</a:t>
            </a:r>
          </a:p>
          <a:p>
            <a:pPr marL="285750" indent="-285750">
              <a:buFont typeface="Arial" panose="020B0604020202020204" pitchFamily="34" charset="0"/>
              <a:buChar char="•"/>
            </a:pPr>
            <a:r>
              <a:rPr lang="ka-GE" b="1" dirty="0" smtClean="0">
                <a:solidFill>
                  <a:srgbClr val="003366"/>
                </a:solidFill>
              </a:rPr>
              <a:t>რეპროდუქციული </a:t>
            </a:r>
            <a:r>
              <a:rPr lang="ka-GE" b="1" dirty="0">
                <a:solidFill>
                  <a:srgbClr val="003366"/>
                </a:solidFill>
              </a:rPr>
              <a:t>ასაკის ქალთა და 0-5 წლის ასაკის ბავშვთა გარდაცვალების შემთხვევების არასრული აღრიცხვიანობა </a:t>
            </a:r>
            <a:r>
              <a:rPr lang="ka-GE" b="1" dirty="0" err="1" smtClean="0">
                <a:solidFill>
                  <a:srgbClr val="003366"/>
                </a:solidFill>
              </a:rPr>
              <a:t>დ</a:t>
            </a:r>
            <a:r>
              <a:rPr lang="ka-GE" b="1" dirty="0" err="1">
                <a:solidFill>
                  <a:srgbClr val="003366"/>
                </a:solidFill>
              </a:rPr>
              <a:t>ზ</a:t>
            </a:r>
            <a:r>
              <a:rPr lang="ka-GE" b="1" dirty="0" err="1" smtClean="0">
                <a:solidFill>
                  <a:srgbClr val="003366"/>
                </a:solidFill>
              </a:rPr>
              <a:t>ეი</a:t>
            </a:r>
            <a:r>
              <a:rPr lang="ka-GE" b="1" dirty="0" smtClean="0">
                <a:solidFill>
                  <a:srgbClr val="003366"/>
                </a:solidFill>
              </a:rPr>
              <a:t>-ის </a:t>
            </a:r>
            <a:r>
              <a:rPr lang="ka-GE" b="1" dirty="0">
                <a:solidFill>
                  <a:srgbClr val="003366"/>
                </a:solidFill>
              </a:rPr>
              <a:t>სისტემაში</a:t>
            </a:r>
          </a:p>
          <a:p>
            <a:pPr marL="285750" indent="-285750">
              <a:buFont typeface="Arial" panose="020B0604020202020204" pitchFamily="34" charset="0"/>
              <a:buChar char="•"/>
            </a:pPr>
            <a:r>
              <a:rPr lang="ka-GE" b="1" dirty="0" smtClean="0">
                <a:solidFill>
                  <a:srgbClr val="003366"/>
                </a:solidFill>
              </a:rPr>
              <a:t>რეგიონული </a:t>
            </a:r>
            <a:r>
              <a:rPr lang="ka-GE" b="1" dirty="0">
                <a:solidFill>
                  <a:srgbClr val="003366"/>
                </a:solidFill>
              </a:rPr>
              <a:t>ცენტრების ნაკლები ჩართულობა აგდ პრევენციისა და ეპიდზედამხედველობის </a:t>
            </a:r>
            <a:r>
              <a:rPr lang="ka-GE" b="1" dirty="0" smtClean="0">
                <a:solidFill>
                  <a:srgbClr val="003366"/>
                </a:solidFill>
              </a:rPr>
              <a:t>მიმართულებით</a:t>
            </a:r>
          </a:p>
          <a:p>
            <a:pPr marL="285750" indent="-285750">
              <a:buFont typeface="Arial" panose="020B0604020202020204" pitchFamily="34" charset="0"/>
              <a:buChar char="•"/>
            </a:pPr>
            <a:r>
              <a:rPr lang="ka-GE" b="1" dirty="0" err="1" smtClean="0">
                <a:solidFill>
                  <a:srgbClr val="003366"/>
                </a:solidFill>
              </a:rPr>
              <a:t>მულტიდისციპლინარული</a:t>
            </a:r>
            <a:r>
              <a:rPr lang="ka-GE" b="1" dirty="0" smtClean="0">
                <a:solidFill>
                  <a:srgbClr val="003366"/>
                </a:solidFill>
              </a:rPr>
              <a:t> </a:t>
            </a:r>
            <a:r>
              <a:rPr lang="ka-GE" b="1" dirty="0">
                <a:solidFill>
                  <a:srgbClr val="003366"/>
                </a:solidFill>
              </a:rPr>
              <a:t>კვლევების შესაძლებლობების განვითარება</a:t>
            </a:r>
          </a:p>
          <a:p>
            <a:pPr marL="285750" indent="-285750">
              <a:buFont typeface="Arial" panose="020B0604020202020204" pitchFamily="34" charset="0"/>
              <a:buChar char="•"/>
            </a:pPr>
            <a:r>
              <a:rPr lang="ka-GE" b="1" dirty="0" smtClean="0">
                <a:solidFill>
                  <a:srgbClr val="003366"/>
                </a:solidFill>
              </a:rPr>
              <a:t>სამეცნიერო </a:t>
            </a:r>
            <a:r>
              <a:rPr lang="ka-GE" b="1" dirty="0">
                <a:solidFill>
                  <a:srgbClr val="003366"/>
                </a:solidFill>
              </a:rPr>
              <a:t>მიმართულებების გაფართოება, მათ შორის „</a:t>
            </a:r>
            <a:r>
              <a:rPr lang="ka-GE" b="1" dirty="0" err="1">
                <a:solidFill>
                  <a:srgbClr val="003366"/>
                </a:solidFill>
              </a:rPr>
              <a:t>პერსონალიზებული</a:t>
            </a:r>
            <a:r>
              <a:rPr lang="ka-GE" b="1" dirty="0">
                <a:solidFill>
                  <a:srgbClr val="003366"/>
                </a:solidFill>
              </a:rPr>
              <a:t> მედიცინის“ საკითხებზე</a:t>
            </a:r>
          </a:p>
          <a:p>
            <a:pPr marL="285750" indent="-285750">
              <a:buFont typeface="Arial" panose="020B0604020202020204" pitchFamily="34" charset="0"/>
              <a:buChar char="•"/>
            </a:pPr>
            <a:r>
              <a:rPr lang="ka-GE" b="1" dirty="0" smtClean="0">
                <a:solidFill>
                  <a:srgbClr val="003366"/>
                </a:solidFill>
              </a:rPr>
              <a:t>უახლესი </a:t>
            </a:r>
            <a:r>
              <a:rPr lang="ka-GE" b="1" dirty="0">
                <a:solidFill>
                  <a:srgbClr val="003366"/>
                </a:solidFill>
              </a:rPr>
              <a:t>მეთოდების ათვისება და მათ დანერგვაზე მუშაობა</a:t>
            </a:r>
          </a:p>
          <a:p>
            <a:pPr marL="285750" indent="-285750">
              <a:buFont typeface="Arial" panose="020B0604020202020204" pitchFamily="34" charset="0"/>
              <a:buChar char="•"/>
            </a:pPr>
            <a:r>
              <a:rPr lang="ka-GE" b="1" dirty="0" smtClean="0">
                <a:solidFill>
                  <a:srgbClr val="003366"/>
                </a:solidFill>
              </a:rPr>
              <a:t>ახალი </a:t>
            </a:r>
            <a:r>
              <a:rPr lang="ka-GE" b="1" dirty="0">
                <a:solidFill>
                  <a:srgbClr val="003366"/>
                </a:solidFill>
              </a:rPr>
              <a:t>თაობის </a:t>
            </a:r>
            <a:r>
              <a:rPr lang="ka-GE" b="1" dirty="0" err="1">
                <a:solidFill>
                  <a:srgbClr val="003366"/>
                </a:solidFill>
              </a:rPr>
              <a:t>სექვენირების</a:t>
            </a:r>
            <a:r>
              <a:rPr lang="ka-GE" b="1" dirty="0">
                <a:solidFill>
                  <a:srgbClr val="003366"/>
                </a:solidFill>
              </a:rPr>
              <a:t> დანერგვა ადამიანის გენომის </a:t>
            </a:r>
            <a:r>
              <a:rPr lang="ka-GE" b="1" dirty="0" smtClean="0">
                <a:solidFill>
                  <a:srgbClr val="003366"/>
                </a:solidFill>
              </a:rPr>
              <a:t>კვლევისთვის</a:t>
            </a:r>
          </a:p>
          <a:p>
            <a:pPr marL="285750" indent="-285750">
              <a:buFont typeface="Arial" panose="020B0604020202020204" pitchFamily="34" charset="0"/>
              <a:buChar char="•"/>
            </a:pPr>
            <a:r>
              <a:rPr lang="ka-GE" b="1" dirty="0" smtClean="0">
                <a:solidFill>
                  <a:srgbClr val="003366"/>
                </a:solidFill>
              </a:rPr>
              <a:t> მონაცემთა </a:t>
            </a:r>
            <a:r>
              <a:rPr lang="ka-GE" b="1" dirty="0">
                <a:solidFill>
                  <a:srgbClr val="003366"/>
                </a:solidFill>
              </a:rPr>
              <a:t>ხარისხი (მოცვა, სიზუსტე, დროულობა)</a:t>
            </a:r>
          </a:p>
          <a:p>
            <a:pPr marL="285750" indent="-285750">
              <a:buFont typeface="Arial" panose="020B0604020202020204" pitchFamily="34" charset="0"/>
              <a:buChar char="•"/>
            </a:pPr>
            <a:r>
              <a:rPr lang="ka-GE" b="1" dirty="0" err="1" smtClean="0">
                <a:solidFill>
                  <a:srgbClr val="003366"/>
                </a:solidFill>
              </a:rPr>
              <a:t>ანგარიშგები</a:t>
            </a:r>
            <a:r>
              <a:rPr lang="ka-GE" b="1" dirty="0" smtClean="0">
                <a:solidFill>
                  <a:srgbClr val="003366"/>
                </a:solidFill>
              </a:rPr>
              <a:t> ქაღალდის </a:t>
            </a:r>
            <a:r>
              <a:rPr lang="ka-GE" b="1" dirty="0">
                <a:solidFill>
                  <a:srgbClr val="003366"/>
                </a:solidFill>
              </a:rPr>
              <a:t>ფორმებიდან ელექტრონულ ანგარიშგებაზე გადასვლა</a:t>
            </a:r>
          </a:p>
          <a:p>
            <a:pPr marL="285750" indent="-285750">
              <a:buFont typeface="Arial" panose="020B0604020202020204" pitchFamily="34" charset="0"/>
              <a:buChar char="•"/>
            </a:pPr>
            <a:endParaRPr lang="ka-GE" b="1" dirty="0" smtClean="0">
              <a:solidFill>
                <a:srgbClr val="003366"/>
              </a:solidFill>
            </a:endParaRPr>
          </a:p>
          <a:p>
            <a:pPr marL="285750" indent="-285750">
              <a:buFont typeface="Arial" panose="020B0604020202020204" pitchFamily="34" charset="0"/>
              <a:buChar char="•"/>
            </a:pPr>
            <a:endParaRPr lang="ka-GE" b="1" dirty="0">
              <a:solidFill>
                <a:srgbClr val="003366"/>
              </a:solidFill>
            </a:endParaRPr>
          </a:p>
        </p:txBody>
      </p:sp>
      <p:sp>
        <p:nvSpPr>
          <p:cNvPr id="10"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1"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2"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3" name="Picture 12"/>
          <p:cNvPicPr>
            <a:picLocks noChangeAspect="1"/>
          </p:cNvPicPr>
          <p:nvPr/>
        </p:nvPicPr>
        <p:blipFill>
          <a:blip r:embed="rId3"/>
          <a:stretch>
            <a:fillRect/>
          </a:stretch>
        </p:blipFill>
        <p:spPr>
          <a:xfrm>
            <a:off x="55013" y="6218816"/>
            <a:ext cx="772571" cy="594560"/>
          </a:xfrm>
          <a:prstGeom prst="rect">
            <a:avLst/>
          </a:prstGeom>
        </p:spPr>
      </p:pic>
      <p:sp>
        <p:nvSpPr>
          <p:cNvPr id="14"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7"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9985777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6022" name="Rectangle 6"/>
          <p:cNvSpPr>
            <a:spLocks noChangeArrowheads="1"/>
          </p:cNvSpPr>
          <p:nvPr/>
        </p:nvSpPr>
        <p:spPr bwMode="auto">
          <a:xfrm>
            <a:off x="0" y="230660"/>
            <a:ext cx="914400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2400" b="1" dirty="0">
                <a:solidFill>
                  <a:srgbClr val="C00000"/>
                </a:solidFill>
              </a:rPr>
              <a:t>ძირითადი </a:t>
            </a:r>
            <a:r>
              <a:rPr lang="en-US" altLang="en-US" sz="2400" b="1" dirty="0" err="1" smtClean="0">
                <a:solidFill>
                  <a:srgbClr val="C00000"/>
                </a:solidFill>
              </a:rPr>
              <a:t>გამოწვევები</a:t>
            </a:r>
            <a:r>
              <a:rPr lang="ka-GE" altLang="en-US" sz="2400" b="1" dirty="0" smtClean="0">
                <a:solidFill>
                  <a:srgbClr val="C00000"/>
                </a:solidFill>
              </a:rPr>
              <a:t>  </a:t>
            </a:r>
            <a:endParaRPr lang="ka-GE" altLang="en-US" sz="2400" b="1" dirty="0">
              <a:solidFill>
                <a:srgbClr val="A50021"/>
              </a:solidFill>
            </a:endParaRPr>
          </a:p>
          <a:p>
            <a:pPr eaLnBrk="1" hangingPunct="1">
              <a:spcBef>
                <a:spcPct val="0"/>
              </a:spcBef>
              <a:buFontTx/>
              <a:buNone/>
            </a:pPr>
            <a:r>
              <a:rPr lang="ka-GE" altLang="en-US" sz="1800" b="1" dirty="0">
                <a:solidFill>
                  <a:srgbClr val="A50021"/>
                </a:solidFill>
              </a:rPr>
              <a:t> </a:t>
            </a:r>
            <a:endParaRPr lang="ru-RU" altLang="en-US" sz="1800" b="1" dirty="0">
              <a:solidFill>
                <a:srgbClr val="A50021"/>
              </a:solidFill>
            </a:endParaRPr>
          </a:p>
        </p:txBody>
      </p:sp>
      <p:sp>
        <p:nvSpPr>
          <p:cNvPr id="86023" name="Rectangle 7"/>
          <p:cNvSpPr>
            <a:spLocks noChangeArrowheads="1"/>
          </p:cNvSpPr>
          <p:nvPr/>
        </p:nvSpPr>
        <p:spPr bwMode="auto">
          <a:xfrm>
            <a:off x="250825" y="3241675"/>
            <a:ext cx="8713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ka-GE" altLang="en-US" sz="1800" b="1">
                <a:solidFill>
                  <a:srgbClr val="003366"/>
                </a:solidFill>
              </a:rPr>
              <a:t>  </a:t>
            </a:r>
            <a:endParaRPr lang="ru-RU" altLang="en-US" sz="1800" b="1">
              <a:solidFill>
                <a:srgbClr val="003366"/>
              </a:solidFill>
            </a:endParaRPr>
          </a:p>
        </p:txBody>
      </p:sp>
      <p:sp>
        <p:nvSpPr>
          <p:cNvPr id="86024" name="Rectangle 2"/>
          <p:cNvSpPr>
            <a:spLocks noChangeArrowheads="1"/>
          </p:cNvSpPr>
          <p:nvPr/>
        </p:nvSpPr>
        <p:spPr bwMode="auto">
          <a:xfrm>
            <a:off x="246616" y="692696"/>
            <a:ext cx="8140830" cy="6693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just">
              <a:lnSpc>
                <a:spcPct val="115000"/>
              </a:lnSpc>
              <a:spcBef>
                <a:spcPct val="0"/>
              </a:spcBef>
              <a:buFont typeface="Symbol" panose="05050102010706020507" pitchFamily="18" charset="2"/>
              <a:buChar char=""/>
            </a:pPr>
            <a:r>
              <a:rPr lang="ka-GE" altLang="en-US" sz="1800" b="1" dirty="0" err="1" smtClean="0">
                <a:solidFill>
                  <a:srgbClr val="003366"/>
                </a:solidFill>
                <a:latin typeface="Sylfaen" panose="010A0502050306030303" pitchFamily="18" charset="0"/>
                <a:cs typeface="Times New Roman" panose="02020603050405020304" pitchFamily="18" charset="0"/>
              </a:rPr>
              <a:t>საზ</a:t>
            </a:r>
            <a:r>
              <a:rPr lang="ka-GE" altLang="en-US" sz="1800" b="1" dirty="0">
                <a:solidFill>
                  <a:srgbClr val="003366"/>
                </a:solidFill>
                <a:latin typeface="Sylfaen" panose="010A0502050306030303" pitchFamily="18" charset="0"/>
                <a:cs typeface="Times New Roman" panose="02020603050405020304" pitchFamily="18" charset="0"/>
              </a:rPr>
              <a:t>. ჯანდაცვის მუნიციპალური სისტემის მართვა-კოორდინაციის ხარვეზები;</a:t>
            </a:r>
          </a:p>
          <a:p>
            <a:pPr algn="just">
              <a:lnSpc>
                <a:spcPct val="115000"/>
              </a:lnSpc>
              <a:spcBef>
                <a:spcPct val="0"/>
              </a:spcBef>
              <a:buFont typeface="Symbol" panose="05050102010706020507" pitchFamily="18" charset="2"/>
              <a:buChar char=""/>
            </a:pPr>
            <a:r>
              <a:rPr lang="ka-GE" altLang="en-US" sz="1800" b="1" dirty="0" smtClean="0">
                <a:solidFill>
                  <a:srgbClr val="003366"/>
                </a:solidFill>
                <a:latin typeface="Sylfaen" panose="010A0502050306030303" pitchFamily="18" charset="0"/>
                <a:cs typeface="Times New Roman" panose="02020603050405020304" pitchFamily="18" charset="0"/>
              </a:rPr>
              <a:t>ადგილობრივ </a:t>
            </a:r>
            <a:r>
              <a:rPr lang="ka-GE" altLang="en-US" sz="1800" b="1" dirty="0">
                <a:solidFill>
                  <a:srgbClr val="003366"/>
                </a:solidFill>
                <a:latin typeface="Sylfaen" panose="010A0502050306030303" pitchFamily="18" charset="0"/>
                <a:cs typeface="Times New Roman" panose="02020603050405020304" pitchFamily="18" charset="0"/>
              </a:rPr>
              <a:t>საჭიროებებზე დაფუძნებული მუნიციპალური პროგრამების სიმწირე და  არასაკმარისი დაფინანსება;</a:t>
            </a:r>
          </a:p>
          <a:p>
            <a:pPr algn="just">
              <a:lnSpc>
                <a:spcPct val="115000"/>
              </a:lnSpc>
              <a:spcBef>
                <a:spcPct val="0"/>
              </a:spcBef>
              <a:buFont typeface="Symbol" panose="05050102010706020507" pitchFamily="18" charset="2"/>
              <a:buChar char=""/>
            </a:pPr>
            <a:r>
              <a:rPr lang="ka-GE" altLang="en-US" sz="1800" b="1" dirty="0" smtClean="0">
                <a:solidFill>
                  <a:srgbClr val="003366"/>
                </a:solidFill>
                <a:latin typeface="Sylfaen" panose="010A0502050306030303" pitchFamily="18" charset="0"/>
                <a:cs typeface="Times New Roman" panose="02020603050405020304" pitchFamily="18" charset="0"/>
              </a:rPr>
              <a:t>ადგილობრივი </a:t>
            </a:r>
            <a:r>
              <a:rPr lang="ka-GE" altLang="en-US" sz="1800" b="1" dirty="0">
                <a:solidFill>
                  <a:srgbClr val="003366"/>
                </a:solidFill>
                <a:latin typeface="Sylfaen" panose="010A0502050306030303" pitchFamily="18" charset="0"/>
                <a:cs typeface="Times New Roman" panose="02020603050405020304" pitchFamily="18" charset="0"/>
              </a:rPr>
              <a:t>სამსახურების </a:t>
            </a:r>
            <a:r>
              <a:rPr lang="ka-GE" altLang="en-US" sz="1800" b="1" dirty="0" err="1">
                <a:solidFill>
                  <a:srgbClr val="003366"/>
                </a:solidFill>
                <a:latin typeface="Sylfaen" panose="010A0502050306030303" pitchFamily="18" charset="0"/>
                <a:cs typeface="Times New Roman" panose="02020603050405020304" pitchFamily="18" charset="0"/>
              </a:rPr>
              <a:t>არასისტემატურად</a:t>
            </a:r>
            <a:r>
              <a:rPr lang="ka-GE" altLang="en-US" sz="1800" b="1" dirty="0">
                <a:solidFill>
                  <a:srgbClr val="003366"/>
                </a:solidFill>
                <a:latin typeface="Sylfaen" panose="010A0502050306030303" pitchFamily="18" charset="0"/>
                <a:cs typeface="Times New Roman" panose="02020603050405020304" pitchFamily="18" charset="0"/>
              </a:rPr>
              <a:t> განახლებადი საოფისე, მატერიალურ-ტექნიკური ბაზები, სატრანსპორტო საშუალებები და </a:t>
            </a:r>
            <a:r>
              <a:rPr lang="ka-GE" altLang="en-US" sz="1800" b="1" dirty="0" err="1">
                <a:solidFill>
                  <a:srgbClr val="003366"/>
                </a:solidFill>
                <a:latin typeface="Sylfaen" panose="010A0502050306030303" pitchFamily="18" charset="0"/>
                <a:cs typeface="Times New Roman" panose="02020603050405020304" pitchFamily="18" charset="0"/>
              </a:rPr>
              <a:t>არაოპტიმალური</a:t>
            </a:r>
            <a:r>
              <a:rPr lang="ka-GE" altLang="en-US" sz="1800" b="1" dirty="0">
                <a:solidFill>
                  <a:srgbClr val="003366"/>
                </a:solidFill>
                <a:latin typeface="Sylfaen" panose="010A0502050306030303" pitchFamily="18" charset="0"/>
                <a:cs typeface="Times New Roman" panose="02020603050405020304" pitchFamily="18" charset="0"/>
              </a:rPr>
              <a:t> საშტატო განრიგები;</a:t>
            </a:r>
          </a:p>
          <a:p>
            <a:pPr algn="just">
              <a:lnSpc>
                <a:spcPct val="115000"/>
              </a:lnSpc>
              <a:spcBef>
                <a:spcPct val="0"/>
              </a:spcBef>
              <a:buFont typeface="Symbol" panose="05050102010706020507" pitchFamily="18" charset="2"/>
              <a:buChar char=""/>
            </a:pPr>
            <a:r>
              <a:rPr lang="ka-GE" altLang="en-US" sz="1800" b="1" dirty="0" smtClean="0">
                <a:solidFill>
                  <a:srgbClr val="003366"/>
                </a:solidFill>
                <a:latin typeface="Sylfaen" panose="010A0502050306030303" pitchFamily="18" charset="0"/>
                <a:cs typeface="Times New Roman" panose="02020603050405020304" pitchFamily="18" charset="0"/>
              </a:rPr>
              <a:t>კვალიფიციური </a:t>
            </a:r>
            <a:r>
              <a:rPr lang="ka-GE" altLang="en-US" sz="1800" b="1" dirty="0">
                <a:solidFill>
                  <a:srgbClr val="003366"/>
                </a:solidFill>
                <a:latin typeface="Sylfaen" panose="010A0502050306030303" pitchFamily="18" charset="0"/>
                <a:cs typeface="Times New Roman" panose="02020603050405020304" pitchFamily="18" charset="0"/>
              </a:rPr>
              <a:t>კადრების დეფიციტი, მოზიდვა/შენარჩუნების სირთულე დაბალი მოტივაციის გამო, რეზერვის არარსებობა;</a:t>
            </a:r>
          </a:p>
          <a:p>
            <a:pPr algn="just">
              <a:lnSpc>
                <a:spcPct val="115000"/>
              </a:lnSpc>
              <a:spcBef>
                <a:spcPct val="0"/>
              </a:spcBef>
              <a:buFont typeface="Symbol" panose="05050102010706020507" pitchFamily="18" charset="2"/>
              <a:buChar char=""/>
            </a:pPr>
            <a:r>
              <a:rPr lang="ka-GE" altLang="en-US" sz="1800" b="1" dirty="0" smtClean="0">
                <a:solidFill>
                  <a:srgbClr val="003366"/>
                </a:solidFill>
                <a:latin typeface="Sylfaen" panose="010A0502050306030303" pitchFamily="18" charset="0"/>
                <a:cs typeface="Times New Roman" panose="02020603050405020304" pitchFamily="18" charset="0"/>
              </a:rPr>
              <a:t>რეგიონული </a:t>
            </a:r>
            <a:r>
              <a:rPr lang="ka-GE" altLang="en-US" sz="1800" b="1" dirty="0">
                <a:solidFill>
                  <a:srgbClr val="003366"/>
                </a:solidFill>
                <a:latin typeface="Sylfaen" panose="010A0502050306030303" pitchFamily="18" charset="0"/>
                <a:cs typeface="Times New Roman" panose="02020603050405020304" pitchFamily="18" charset="0"/>
              </a:rPr>
              <a:t>სტრუქტურების და მუნიციპალური </a:t>
            </a:r>
            <a:r>
              <a:rPr lang="ka-GE" altLang="en-US" sz="1800" b="1" dirty="0" err="1">
                <a:solidFill>
                  <a:srgbClr val="003366"/>
                </a:solidFill>
                <a:latin typeface="Sylfaen" panose="010A0502050306030303" pitchFamily="18" charset="0"/>
                <a:cs typeface="Times New Roman" panose="02020603050405020304" pitchFamily="18" charset="0"/>
              </a:rPr>
              <a:t>საზ</a:t>
            </a:r>
            <a:r>
              <a:rPr lang="ka-GE" altLang="en-US" sz="1800" b="1" dirty="0">
                <a:solidFill>
                  <a:srgbClr val="003366"/>
                </a:solidFill>
                <a:latin typeface="Sylfaen" panose="010A0502050306030303" pitchFamily="18" charset="0"/>
                <a:cs typeface="Times New Roman" panose="02020603050405020304" pitchFamily="18" charset="0"/>
              </a:rPr>
              <a:t>. ჯანდაცვის ცენტრების  ურთიერთ </a:t>
            </a:r>
            <a:r>
              <a:rPr lang="ka-GE" altLang="en-US" sz="1800" b="1" dirty="0" err="1">
                <a:solidFill>
                  <a:srgbClr val="003366"/>
                </a:solidFill>
                <a:latin typeface="Sylfaen" panose="010A0502050306030303" pitchFamily="18" charset="0"/>
                <a:cs typeface="Times New Roman" panose="02020603050405020304" pitchFamily="18" charset="0"/>
              </a:rPr>
              <a:t>ანგარიშვალდებულებათა</a:t>
            </a:r>
            <a:r>
              <a:rPr lang="ka-GE" altLang="en-US" sz="1800" b="1" dirty="0">
                <a:solidFill>
                  <a:srgbClr val="003366"/>
                </a:solidFill>
                <a:latin typeface="Sylfaen" panose="010A0502050306030303" pitchFamily="18" charset="0"/>
                <a:cs typeface="Times New Roman" panose="02020603050405020304" pitchFamily="18" charset="0"/>
              </a:rPr>
              <a:t> არასაკმარისი დონე; </a:t>
            </a:r>
          </a:p>
          <a:p>
            <a:pPr algn="just">
              <a:lnSpc>
                <a:spcPct val="115000"/>
              </a:lnSpc>
              <a:spcBef>
                <a:spcPct val="0"/>
              </a:spcBef>
              <a:buFont typeface="Symbol" panose="05050102010706020507" pitchFamily="18" charset="2"/>
              <a:buChar char=""/>
            </a:pPr>
            <a:r>
              <a:rPr lang="ka-GE" altLang="en-US" sz="1800" b="1" dirty="0" smtClean="0">
                <a:solidFill>
                  <a:srgbClr val="003366"/>
                </a:solidFill>
                <a:latin typeface="Sylfaen" panose="010A0502050306030303" pitchFamily="18" charset="0"/>
                <a:cs typeface="Times New Roman" panose="02020603050405020304" pitchFamily="18" charset="0"/>
              </a:rPr>
              <a:t>პარტნიორთა/კონტრაქტორთა </a:t>
            </a:r>
            <a:r>
              <a:rPr lang="ka-GE" altLang="en-US" sz="1800" b="1" dirty="0">
                <a:solidFill>
                  <a:srgbClr val="003366"/>
                </a:solidFill>
                <a:latin typeface="Sylfaen" panose="010A0502050306030303" pitchFamily="18" charset="0"/>
                <a:cs typeface="Times New Roman" panose="02020603050405020304" pitchFamily="18" charset="0"/>
              </a:rPr>
              <a:t>რაოდენობის და ლაბორატორიული კვლევების  </a:t>
            </a:r>
            <a:r>
              <a:rPr lang="ka-GE" altLang="en-US" sz="1800" b="1" dirty="0" smtClean="0">
                <a:solidFill>
                  <a:srgbClr val="003366"/>
                </a:solidFill>
                <a:latin typeface="Sylfaen" panose="010A0502050306030303" pitchFamily="18" charset="0"/>
                <a:cs typeface="Times New Roman" panose="02020603050405020304" pitchFamily="18" charset="0"/>
              </a:rPr>
              <a:t>გაფართოება</a:t>
            </a:r>
          </a:p>
          <a:p>
            <a:pPr algn="just">
              <a:lnSpc>
                <a:spcPct val="115000"/>
              </a:lnSpc>
              <a:spcBef>
                <a:spcPct val="0"/>
              </a:spcBef>
              <a:buFont typeface="Symbol" panose="05050102010706020507" pitchFamily="18" charset="2"/>
              <a:buChar char=""/>
            </a:pPr>
            <a:r>
              <a:rPr lang="ka-GE" sz="1800" b="1" dirty="0">
                <a:solidFill>
                  <a:srgbClr val="003366"/>
                </a:solidFill>
              </a:rPr>
              <a:t>ადამიანური რესურსის განვითარება </a:t>
            </a:r>
          </a:p>
          <a:p>
            <a:pPr algn="just">
              <a:lnSpc>
                <a:spcPct val="115000"/>
              </a:lnSpc>
              <a:spcBef>
                <a:spcPct val="0"/>
              </a:spcBef>
              <a:buFont typeface="Symbol" panose="05050102010706020507" pitchFamily="18" charset="2"/>
              <a:buChar char=""/>
            </a:pPr>
            <a:r>
              <a:rPr lang="ka-GE" sz="1800" b="1" dirty="0" smtClean="0">
                <a:solidFill>
                  <a:srgbClr val="003366"/>
                </a:solidFill>
              </a:rPr>
              <a:t>ფინანსირების </a:t>
            </a:r>
            <a:r>
              <a:rPr lang="ka-GE" sz="1800" b="1" dirty="0">
                <a:solidFill>
                  <a:srgbClr val="003366"/>
                </a:solidFill>
              </a:rPr>
              <a:t>ახალი წყაროების მოძიება</a:t>
            </a:r>
          </a:p>
          <a:p>
            <a:pPr algn="just">
              <a:lnSpc>
                <a:spcPct val="115000"/>
              </a:lnSpc>
              <a:spcBef>
                <a:spcPct val="0"/>
              </a:spcBef>
              <a:buFont typeface="Symbol" panose="05050102010706020507" pitchFamily="18" charset="2"/>
              <a:buChar char=""/>
            </a:pPr>
            <a:endParaRPr lang="ka-GE" altLang="en-US" sz="1800" b="1" dirty="0">
              <a:solidFill>
                <a:srgbClr val="003366"/>
              </a:solidFill>
              <a:latin typeface="Sylfaen" panose="010A0502050306030303" pitchFamily="18" charset="0"/>
              <a:cs typeface="Times New Roman" panose="02020603050405020304" pitchFamily="18" charset="0"/>
            </a:endParaRPr>
          </a:p>
          <a:p>
            <a:pPr algn="just">
              <a:lnSpc>
                <a:spcPct val="115000"/>
              </a:lnSpc>
              <a:spcBef>
                <a:spcPct val="0"/>
              </a:spcBef>
              <a:buFont typeface="Symbol" panose="05050102010706020507" pitchFamily="18" charset="2"/>
              <a:buChar char=""/>
            </a:pPr>
            <a:endParaRPr lang="ka-GE" altLang="en-US" sz="1700" b="1" dirty="0">
              <a:solidFill>
                <a:srgbClr val="C00000"/>
              </a:solidFill>
              <a:latin typeface="Sylfaen" panose="010A0502050306030303" pitchFamily="18" charset="0"/>
              <a:cs typeface="Times New Roman" panose="02020603050405020304" pitchFamily="18" charset="0"/>
            </a:endParaRPr>
          </a:p>
          <a:p>
            <a:pPr algn="just">
              <a:lnSpc>
                <a:spcPct val="115000"/>
              </a:lnSpc>
              <a:spcBef>
                <a:spcPct val="0"/>
              </a:spcBef>
              <a:buFont typeface="Symbol" panose="05050102010706020507" pitchFamily="18" charset="2"/>
              <a:buChar char=""/>
            </a:pPr>
            <a:endParaRPr lang="ka-GE" altLang="en-US" sz="1700" b="1" dirty="0">
              <a:solidFill>
                <a:srgbClr val="003366"/>
              </a:solidFill>
              <a:latin typeface="Sylfaen" panose="010A0502050306030303" pitchFamily="18" charset="0"/>
              <a:cs typeface="Times New Roman" panose="02020603050405020304" pitchFamily="18" charset="0"/>
            </a:endParaRPr>
          </a:p>
          <a:p>
            <a:pPr algn="just">
              <a:lnSpc>
                <a:spcPct val="115000"/>
              </a:lnSpc>
              <a:spcBef>
                <a:spcPct val="0"/>
              </a:spcBef>
              <a:buFont typeface="Symbol" panose="05050102010706020507" pitchFamily="18" charset="2"/>
              <a:buChar char=""/>
            </a:pPr>
            <a:endParaRPr lang="ka-GE" sz="1700" b="1" dirty="0">
              <a:solidFill>
                <a:srgbClr val="003366"/>
              </a:solidFill>
              <a:latin typeface="Sylfaen" panose="010A0502050306030303" pitchFamily="18" charset="0"/>
              <a:cs typeface="Times New Roman" panose="02020603050405020304" pitchFamily="18" charset="0"/>
            </a:endParaRPr>
          </a:p>
          <a:p>
            <a:pPr algn="just">
              <a:lnSpc>
                <a:spcPct val="115000"/>
              </a:lnSpc>
              <a:spcBef>
                <a:spcPct val="0"/>
              </a:spcBef>
              <a:buFont typeface="Symbol" panose="05050102010706020507" pitchFamily="18" charset="2"/>
              <a:buChar char=""/>
            </a:pPr>
            <a:endParaRPr lang="ka-GE" altLang="en-US" sz="1700" b="1" dirty="0">
              <a:solidFill>
                <a:srgbClr val="003366"/>
              </a:solidFill>
              <a:latin typeface="Sylfaen" panose="010A0502050306030303" pitchFamily="18" charset="0"/>
              <a:cs typeface="Times New Roman" panose="02020603050405020304" pitchFamily="18" charset="0"/>
            </a:endParaRPr>
          </a:p>
          <a:p>
            <a:pPr algn="just">
              <a:lnSpc>
                <a:spcPct val="115000"/>
              </a:lnSpc>
              <a:spcBef>
                <a:spcPct val="0"/>
              </a:spcBef>
              <a:buFont typeface="Symbol" panose="05050102010706020507" pitchFamily="18" charset="2"/>
              <a:buChar char=""/>
            </a:pPr>
            <a:endParaRPr lang="ka-GE" altLang="en-US" sz="1700" b="1" dirty="0">
              <a:solidFill>
                <a:srgbClr val="003366"/>
              </a:solidFill>
              <a:latin typeface="Sylfaen" panose="010A0502050306030303" pitchFamily="18" charset="0"/>
              <a:cs typeface="Times New Roman" panose="02020603050405020304" pitchFamily="18" charset="0"/>
            </a:endParaRPr>
          </a:p>
        </p:txBody>
      </p:sp>
      <p:sp>
        <p:nvSpPr>
          <p:cNvPr id="9"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0"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1"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2" name="Picture 11"/>
          <p:cNvPicPr>
            <a:picLocks noChangeAspect="1"/>
          </p:cNvPicPr>
          <p:nvPr/>
        </p:nvPicPr>
        <p:blipFill>
          <a:blip r:embed="rId3"/>
          <a:stretch>
            <a:fillRect/>
          </a:stretch>
        </p:blipFill>
        <p:spPr>
          <a:xfrm>
            <a:off x="55013" y="6218816"/>
            <a:ext cx="772571" cy="594560"/>
          </a:xfrm>
          <a:prstGeom prst="rect">
            <a:avLst/>
          </a:prstGeom>
        </p:spPr>
      </p:pic>
      <p:sp>
        <p:nvSpPr>
          <p:cNvPr id="13"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4"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6"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35753817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6" name="Rectangle 7"/>
          <p:cNvSpPr>
            <a:spLocks noChangeArrowheads="1"/>
          </p:cNvSpPr>
          <p:nvPr/>
        </p:nvSpPr>
        <p:spPr bwMode="auto">
          <a:xfrm>
            <a:off x="250825" y="3241675"/>
            <a:ext cx="8713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ka-GE" altLang="en-US" sz="1800" b="1">
                <a:solidFill>
                  <a:srgbClr val="003366"/>
                </a:solidFill>
              </a:rPr>
              <a:t>  </a:t>
            </a:r>
            <a:endParaRPr lang="ru-RU" altLang="en-US" sz="1800" b="1">
              <a:solidFill>
                <a:srgbClr val="003366"/>
              </a:solidFill>
            </a:endParaRPr>
          </a:p>
        </p:txBody>
      </p:sp>
      <p:sp>
        <p:nvSpPr>
          <p:cNvPr id="92167" name="Subtitle 8"/>
          <p:cNvSpPr>
            <a:spLocks noGrp="1"/>
          </p:cNvSpPr>
          <p:nvPr>
            <p:ph type="subTitle" idx="1"/>
          </p:nvPr>
        </p:nvSpPr>
        <p:spPr>
          <a:xfrm>
            <a:off x="1" y="995292"/>
            <a:ext cx="8994774" cy="4752975"/>
          </a:xfrm>
        </p:spPr>
        <p:txBody>
          <a:bodyPr/>
          <a:lstStyle/>
          <a:p>
            <a:r>
              <a:rPr lang="ka-GE" altLang="en-US" sz="1600" b="1" dirty="0" smtClean="0">
                <a:solidFill>
                  <a:srgbClr val="003366"/>
                </a:solidFill>
              </a:rPr>
              <a:t>2019 </a:t>
            </a:r>
            <a:r>
              <a:rPr lang="ka-GE" altLang="en-US" sz="1600" b="1" dirty="0">
                <a:solidFill>
                  <a:srgbClr val="003366"/>
                </a:solidFill>
              </a:rPr>
              <a:t>წლის ორიენტირები განისაზღვრა გაეროს მდგრადი განვითარების მიზნების,  </a:t>
            </a:r>
            <a:endParaRPr lang="en-US" altLang="en-US" sz="1600" b="1" dirty="0" smtClean="0">
              <a:solidFill>
                <a:srgbClr val="003366"/>
              </a:solidFill>
            </a:endParaRPr>
          </a:p>
          <a:p>
            <a:r>
              <a:rPr lang="ka-GE" altLang="en-US" sz="1600" b="1" dirty="0" smtClean="0">
                <a:solidFill>
                  <a:srgbClr val="003366"/>
                </a:solidFill>
              </a:rPr>
              <a:t>ჯანმო-ს </a:t>
            </a:r>
            <a:r>
              <a:rPr lang="ka-GE" altLang="en-US" sz="1600" b="1" dirty="0">
                <a:solidFill>
                  <a:srgbClr val="003366"/>
                </a:solidFill>
              </a:rPr>
              <a:t>და საქართველოს </a:t>
            </a:r>
            <a:r>
              <a:rPr lang="ka-GE" altLang="en-US" sz="1600" b="1" dirty="0" smtClean="0">
                <a:solidFill>
                  <a:srgbClr val="003366"/>
                </a:solidFill>
              </a:rPr>
              <a:t>ოკუპირებული </a:t>
            </a:r>
            <a:r>
              <a:rPr lang="ka-GE" altLang="en-US" sz="1600" b="1" dirty="0">
                <a:solidFill>
                  <a:srgbClr val="003366"/>
                </a:solidFill>
              </a:rPr>
              <a:t>ტერიტორიებიდან </a:t>
            </a:r>
            <a:r>
              <a:rPr lang="ka-GE" altLang="en-US" sz="1600" b="1" dirty="0" smtClean="0">
                <a:solidFill>
                  <a:srgbClr val="003366"/>
                </a:solidFill>
              </a:rPr>
              <a:t>დევნილთა, შრომის</a:t>
            </a:r>
            <a:r>
              <a:rPr lang="ka-GE" altLang="en-US" sz="1600" b="1" dirty="0">
                <a:solidFill>
                  <a:srgbClr val="003366"/>
                </a:solidFill>
              </a:rPr>
              <a:t>, ჯანმრთელობისა და სოციალური დაცვის სამინისტროს სტრატეგიების შესაბამისად</a:t>
            </a:r>
          </a:p>
          <a:p>
            <a:endParaRPr lang="ka-GE" altLang="en-US" sz="1600" b="1" dirty="0">
              <a:solidFill>
                <a:srgbClr val="003366"/>
              </a:solidFill>
            </a:endParaRPr>
          </a:p>
          <a:p>
            <a:r>
              <a:rPr lang="ka-GE" altLang="en-US" sz="1600" b="1" dirty="0">
                <a:solidFill>
                  <a:srgbClr val="C00000"/>
                </a:solidFill>
              </a:rPr>
              <a:t>გადამდები დაავადებებით განპირობებული ავადობის, შეზღუდული შესაძლებლობებისა და სიკვდილიანობის შემცირება</a:t>
            </a:r>
          </a:p>
          <a:p>
            <a:pPr algn="l"/>
            <a:endParaRPr lang="en-US" altLang="en-US" sz="1400" dirty="0">
              <a:solidFill>
                <a:srgbClr val="C00000"/>
              </a:solidFill>
            </a:endParaRPr>
          </a:p>
          <a:p>
            <a:pPr lvl="1" algn="l"/>
            <a:r>
              <a:rPr lang="ka-GE" altLang="en-US" sz="1400" b="1" dirty="0" smtClean="0">
                <a:solidFill>
                  <a:srgbClr val="C00000"/>
                </a:solidFill>
              </a:rPr>
              <a:t>•    </a:t>
            </a:r>
            <a:r>
              <a:rPr lang="ka-GE" altLang="en-US" sz="1600" b="1" dirty="0" smtClean="0">
                <a:solidFill>
                  <a:srgbClr val="003366"/>
                </a:solidFill>
              </a:rPr>
              <a:t>გადამდებ </a:t>
            </a:r>
            <a:r>
              <a:rPr lang="ka-GE" altLang="en-US" sz="1600" b="1" dirty="0">
                <a:solidFill>
                  <a:srgbClr val="003366"/>
                </a:solidFill>
              </a:rPr>
              <a:t>დაავადებათა ზედამხედველობის შესაძლებლობების გაძლიერება და </a:t>
            </a:r>
            <a:r>
              <a:rPr lang="ka-GE" altLang="en-US" sz="1600" b="1" dirty="0" smtClean="0">
                <a:solidFill>
                  <a:srgbClr val="003366"/>
                </a:solidFill>
              </a:rPr>
              <a:t>  </a:t>
            </a:r>
          </a:p>
          <a:p>
            <a:pPr lvl="1" algn="l"/>
            <a:r>
              <a:rPr lang="ka-GE" altLang="en-US" sz="1600" b="1" dirty="0">
                <a:solidFill>
                  <a:srgbClr val="003366"/>
                </a:solidFill>
              </a:rPr>
              <a:t> </a:t>
            </a:r>
            <a:r>
              <a:rPr lang="ka-GE" altLang="en-US" sz="1600" b="1" dirty="0" smtClean="0">
                <a:solidFill>
                  <a:srgbClr val="003366"/>
                </a:solidFill>
              </a:rPr>
              <a:t>    მდგრადობა</a:t>
            </a:r>
          </a:p>
          <a:p>
            <a:pPr marL="742950" lvl="1" indent="-285750" algn="l">
              <a:buFont typeface="Arial" panose="020B0604020202020204" pitchFamily="34" charset="0"/>
              <a:buChar char="•"/>
            </a:pPr>
            <a:r>
              <a:rPr lang="ka-GE" altLang="en-US" sz="1600" b="1" dirty="0" smtClean="0">
                <a:solidFill>
                  <a:srgbClr val="003366"/>
                </a:solidFill>
              </a:rPr>
              <a:t>გადამდებ </a:t>
            </a:r>
            <a:r>
              <a:rPr lang="ka-GE" altLang="en-US" sz="1600" b="1" dirty="0">
                <a:solidFill>
                  <a:srgbClr val="003366"/>
                </a:solidFill>
              </a:rPr>
              <a:t>დაავადებათა </a:t>
            </a:r>
            <a:r>
              <a:rPr lang="ka-GE" altLang="en-US" sz="1600" b="1" dirty="0" err="1">
                <a:solidFill>
                  <a:srgbClr val="003366"/>
                </a:solidFill>
              </a:rPr>
              <a:t>ეპიდზედამხედველობაში</a:t>
            </a:r>
            <a:r>
              <a:rPr lang="ka-GE" altLang="en-US" sz="1600" b="1" dirty="0">
                <a:solidFill>
                  <a:srgbClr val="003366"/>
                </a:solidFill>
              </a:rPr>
              <a:t> „ერთიანი ჯანმრთელობის” პრინციპების </a:t>
            </a:r>
            <a:r>
              <a:rPr lang="ka-GE" altLang="en-US" sz="1600" b="1" dirty="0" smtClean="0">
                <a:solidFill>
                  <a:srgbClr val="003366"/>
                </a:solidFill>
              </a:rPr>
              <a:t>დანერგვა</a:t>
            </a:r>
          </a:p>
          <a:p>
            <a:pPr marL="742950" lvl="1" indent="-285750" algn="l">
              <a:buFont typeface="Arial" panose="020B0604020202020204" pitchFamily="34" charset="0"/>
              <a:buChar char="•"/>
            </a:pPr>
            <a:r>
              <a:rPr lang="ka-GE" altLang="en-US" sz="1600" b="1" dirty="0">
                <a:solidFill>
                  <a:srgbClr val="003366"/>
                </a:solidFill>
              </a:rPr>
              <a:t>გლობალური სტრატეგიით განსაზღვრული ან ქვეყნისთვის მნიშვნელოვანი </a:t>
            </a:r>
            <a:r>
              <a:rPr lang="ka-GE" altLang="en-US" sz="1600" b="1" dirty="0" err="1">
                <a:solidFill>
                  <a:srgbClr val="003366"/>
                </a:solidFill>
              </a:rPr>
              <a:t>დააავადებების</a:t>
            </a:r>
            <a:r>
              <a:rPr lang="ka-GE" altLang="en-US" sz="1600" b="1" dirty="0">
                <a:solidFill>
                  <a:srgbClr val="003366"/>
                </a:solidFill>
              </a:rPr>
              <a:t> </a:t>
            </a:r>
            <a:r>
              <a:rPr lang="ka-GE" altLang="en-US" sz="1600" b="1" dirty="0" smtClean="0">
                <a:solidFill>
                  <a:srgbClr val="003366"/>
                </a:solidFill>
              </a:rPr>
              <a:t>ელიმინაცია/</a:t>
            </a:r>
            <a:r>
              <a:rPr lang="ka-GE" altLang="en-US" sz="1600" b="1" dirty="0" err="1" smtClean="0">
                <a:solidFill>
                  <a:srgbClr val="003366"/>
                </a:solidFill>
              </a:rPr>
              <a:t>ერადიკაცია</a:t>
            </a:r>
            <a:endParaRPr lang="ka-GE" altLang="en-US" sz="1600" b="1" dirty="0" smtClean="0">
              <a:solidFill>
                <a:srgbClr val="003366"/>
              </a:solidFill>
            </a:endParaRPr>
          </a:p>
          <a:p>
            <a:pPr marL="742950" lvl="1" indent="-285750" algn="l">
              <a:buFont typeface="Arial" panose="020B0604020202020204" pitchFamily="34" charset="0"/>
              <a:buChar char="•"/>
            </a:pPr>
            <a:r>
              <a:rPr lang="ka-GE" altLang="en-US" sz="1600" b="1" dirty="0" err="1">
                <a:solidFill>
                  <a:srgbClr val="003366"/>
                </a:solidFill>
              </a:rPr>
              <a:t>ანტიმიკრობული</a:t>
            </a:r>
            <a:r>
              <a:rPr lang="ka-GE" altLang="en-US" sz="1600" b="1" dirty="0">
                <a:solidFill>
                  <a:srgbClr val="003366"/>
                </a:solidFill>
              </a:rPr>
              <a:t> რეზისტენტობა და ინფექციური კონტროლი</a:t>
            </a:r>
          </a:p>
          <a:p>
            <a:pPr marL="742950" lvl="1" indent="-285750" algn="l">
              <a:buFont typeface="Arial" panose="020B0604020202020204" pitchFamily="34" charset="0"/>
              <a:buChar char="•"/>
            </a:pPr>
            <a:r>
              <a:rPr lang="ka-GE" altLang="en-US" sz="1600" b="1" dirty="0">
                <a:solidFill>
                  <a:srgbClr val="003366"/>
                </a:solidFill>
              </a:rPr>
              <a:t>უსაფრთხო სისხლის სისტემის განვითარება და </a:t>
            </a:r>
            <a:r>
              <a:rPr lang="ka-GE" altLang="en-US" sz="1600" b="1" dirty="0" smtClean="0">
                <a:solidFill>
                  <a:srgbClr val="003366"/>
                </a:solidFill>
              </a:rPr>
              <a:t>გაძლიერება</a:t>
            </a:r>
          </a:p>
          <a:p>
            <a:pPr marL="742950" lvl="1" indent="-285750" algn="l">
              <a:buFont typeface="Arial" panose="020B0604020202020204" pitchFamily="34" charset="0"/>
              <a:buChar char="•"/>
            </a:pPr>
            <a:r>
              <a:rPr lang="ka-GE" altLang="en-US" sz="1600" b="1" dirty="0">
                <a:solidFill>
                  <a:srgbClr val="003366"/>
                </a:solidFill>
              </a:rPr>
              <a:t>იმუნიზაცია და ვაქცინებით </a:t>
            </a:r>
            <a:r>
              <a:rPr lang="ka-GE" altLang="en-US" sz="1600" b="1" dirty="0" smtClean="0">
                <a:solidFill>
                  <a:srgbClr val="003366"/>
                </a:solidFill>
              </a:rPr>
              <a:t>უზრუნველყოფა</a:t>
            </a:r>
          </a:p>
          <a:p>
            <a:pPr marL="742950" lvl="1" indent="-285750" algn="l">
              <a:buFont typeface="Arial" panose="020B0604020202020204" pitchFamily="34" charset="0"/>
              <a:buChar char="•"/>
            </a:pPr>
            <a:endParaRPr lang="ka-GE" altLang="en-US" sz="1400" b="1" dirty="0">
              <a:solidFill>
                <a:srgbClr val="003366"/>
              </a:solidFill>
            </a:endParaRPr>
          </a:p>
          <a:p>
            <a:pPr marL="742950" lvl="1" indent="-285750" algn="l">
              <a:buFont typeface="Arial" panose="020B0604020202020204" pitchFamily="34" charset="0"/>
              <a:buChar char="•"/>
            </a:pPr>
            <a:endParaRPr lang="ka-GE" altLang="en-US" sz="1400" b="1" dirty="0">
              <a:solidFill>
                <a:srgbClr val="003366"/>
              </a:solidFill>
            </a:endParaRPr>
          </a:p>
          <a:p>
            <a:pPr lvl="1" algn="l"/>
            <a:endParaRPr lang="en-US" altLang="en-US" sz="1400" b="1" dirty="0">
              <a:solidFill>
                <a:srgbClr val="003366"/>
              </a:solidFill>
            </a:endParaRPr>
          </a:p>
          <a:p>
            <a:pPr lvl="1" algn="l"/>
            <a:r>
              <a:rPr lang="en-US" altLang="en-US" sz="1400" b="1" dirty="0" smtClean="0">
                <a:solidFill>
                  <a:srgbClr val="003366"/>
                </a:solidFill>
              </a:rPr>
              <a:t> </a:t>
            </a:r>
          </a:p>
          <a:p>
            <a:pPr lvl="1" algn="l"/>
            <a:endParaRPr lang="en-US" altLang="en-US" sz="1400" b="1" dirty="0" smtClean="0">
              <a:solidFill>
                <a:srgbClr val="003366"/>
              </a:solidFill>
            </a:endParaRPr>
          </a:p>
          <a:p>
            <a:pPr algn="l"/>
            <a:r>
              <a:rPr lang="en-US" altLang="en-US" sz="1400" b="1" dirty="0" smtClean="0">
                <a:solidFill>
                  <a:srgbClr val="C00000"/>
                </a:solidFill>
              </a:rPr>
              <a:t> </a:t>
            </a:r>
            <a:endParaRPr lang="ka-GE" altLang="en-US" sz="1400" b="1" dirty="0">
              <a:solidFill>
                <a:srgbClr val="003366"/>
              </a:solidFill>
            </a:endParaRPr>
          </a:p>
        </p:txBody>
      </p:sp>
      <p:sp>
        <p:nvSpPr>
          <p:cNvPr id="18" name="Rectangle 6"/>
          <p:cNvSpPr>
            <a:spLocks noChangeArrowheads="1"/>
          </p:cNvSpPr>
          <p:nvPr/>
        </p:nvSpPr>
        <p:spPr bwMode="auto">
          <a:xfrm>
            <a:off x="-3613" y="341027"/>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buFontTx/>
              <a:buNone/>
            </a:pPr>
            <a:r>
              <a:rPr lang="en-US" altLang="en-US" sz="2400" b="1" dirty="0" smtClean="0">
                <a:solidFill>
                  <a:srgbClr val="C00000"/>
                </a:solidFill>
              </a:rPr>
              <a:t>201</a:t>
            </a:r>
            <a:r>
              <a:rPr lang="ka-GE" altLang="en-US" sz="2400" b="1" dirty="0" smtClean="0">
                <a:solidFill>
                  <a:srgbClr val="C00000"/>
                </a:solidFill>
              </a:rPr>
              <a:t>9 წლის პრიორიტეტები</a:t>
            </a:r>
            <a:endParaRPr lang="en-US" altLang="en-US" sz="2400" b="1" dirty="0">
              <a:solidFill>
                <a:srgbClr val="C00000"/>
              </a:solidFill>
            </a:endParaRPr>
          </a:p>
        </p:txBody>
      </p:sp>
      <p:sp>
        <p:nvSpPr>
          <p:cNvPr id="19"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20"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21"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22" name="Picture 21"/>
          <p:cNvPicPr>
            <a:picLocks noChangeAspect="1"/>
          </p:cNvPicPr>
          <p:nvPr/>
        </p:nvPicPr>
        <p:blipFill>
          <a:blip r:embed="rId3"/>
          <a:stretch>
            <a:fillRect/>
          </a:stretch>
        </p:blipFill>
        <p:spPr>
          <a:xfrm>
            <a:off x="55013" y="6218816"/>
            <a:ext cx="772571" cy="594560"/>
          </a:xfrm>
          <a:prstGeom prst="rect">
            <a:avLst/>
          </a:prstGeom>
        </p:spPr>
      </p:pic>
      <p:sp>
        <p:nvSpPr>
          <p:cNvPr id="9"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0"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2"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2268577952"/>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6" name="Rectangle 7"/>
          <p:cNvSpPr>
            <a:spLocks noChangeArrowheads="1"/>
          </p:cNvSpPr>
          <p:nvPr/>
        </p:nvSpPr>
        <p:spPr bwMode="auto">
          <a:xfrm>
            <a:off x="250825" y="3241675"/>
            <a:ext cx="8713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ka-GE" altLang="en-US" sz="1800" b="1">
                <a:solidFill>
                  <a:srgbClr val="003366"/>
                </a:solidFill>
              </a:rPr>
              <a:t>  </a:t>
            </a:r>
            <a:endParaRPr lang="ru-RU" altLang="en-US" sz="1800" b="1">
              <a:solidFill>
                <a:srgbClr val="003366"/>
              </a:solidFill>
            </a:endParaRPr>
          </a:p>
        </p:txBody>
      </p:sp>
      <p:sp>
        <p:nvSpPr>
          <p:cNvPr id="92167" name="Subtitle 8"/>
          <p:cNvSpPr>
            <a:spLocks noGrp="1"/>
          </p:cNvSpPr>
          <p:nvPr>
            <p:ph type="subTitle" idx="1"/>
          </p:nvPr>
        </p:nvSpPr>
        <p:spPr>
          <a:xfrm>
            <a:off x="79375" y="570119"/>
            <a:ext cx="9053443" cy="4752975"/>
          </a:xfrm>
        </p:spPr>
        <p:txBody>
          <a:bodyPr/>
          <a:lstStyle/>
          <a:p>
            <a:pPr algn="l"/>
            <a:r>
              <a:rPr lang="ka-GE" altLang="en-US" sz="1400" b="1" dirty="0">
                <a:solidFill>
                  <a:srgbClr val="C00000"/>
                </a:solidFill>
              </a:rPr>
              <a:t>არაგადამდები დაავადებებით </a:t>
            </a:r>
            <a:r>
              <a:rPr lang="ka-GE" altLang="en-US" sz="1400" b="1" dirty="0" smtClean="0">
                <a:solidFill>
                  <a:srgbClr val="C00000"/>
                </a:solidFill>
              </a:rPr>
              <a:t>განპირობებული </a:t>
            </a:r>
            <a:r>
              <a:rPr lang="ka-GE" altLang="en-US" sz="1400" b="1" dirty="0">
                <a:solidFill>
                  <a:srgbClr val="C00000"/>
                </a:solidFill>
              </a:rPr>
              <a:t>ავადობის, შეზღუდული </a:t>
            </a:r>
            <a:r>
              <a:rPr lang="ka-GE" altLang="en-US" sz="1400" b="1" dirty="0" smtClean="0">
                <a:solidFill>
                  <a:srgbClr val="C00000"/>
                </a:solidFill>
              </a:rPr>
              <a:t>შესაძლებლობებისა  </a:t>
            </a:r>
            <a:r>
              <a:rPr lang="ka-GE" altLang="en-US" sz="1400" b="1" dirty="0">
                <a:solidFill>
                  <a:srgbClr val="C00000"/>
                </a:solidFill>
              </a:rPr>
              <a:t>და </a:t>
            </a:r>
            <a:r>
              <a:rPr lang="ka-GE" altLang="en-US" sz="1400" b="1" dirty="0" smtClean="0">
                <a:solidFill>
                  <a:srgbClr val="C00000"/>
                </a:solidFill>
              </a:rPr>
              <a:t>ნაადრევი სიკვდილიანობის </a:t>
            </a:r>
            <a:r>
              <a:rPr lang="ka-GE" altLang="en-US" sz="1400" b="1" dirty="0">
                <a:solidFill>
                  <a:srgbClr val="C00000"/>
                </a:solidFill>
              </a:rPr>
              <a:t>შემცირება: </a:t>
            </a:r>
            <a:endParaRPr lang="ka-GE" altLang="en-US" sz="1400" b="1" dirty="0" smtClean="0">
              <a:solidFill>
                <a:srgbClr val="C00000"/>
              </a:solidFill>
            </a:endParaRPr>
          </a:p>
          <a:p>
            <a:pPr algn="l"/>
            <a:endParaRPr lang="ka-GE" altLang="en-US" sz="1400" b="1" dirty="0">
              <a:solidFill>
                <a:srgbClr val="003366"/>
              </a:solidFill>
            </a:endParaRPr>
          </a:p>
          <a:p>
            <a:pPr lvl="1" algn="l"/>
            <a:r>
              <a:rPr lang="ka-GE" altLang="en-US" sz="1400" b="1" dirty="0" smtClean="0">
                <a:solidFill>
                  <a:srgbClr val="003366"/>
                </a:solidFill>
              </a:rPr>
              <a:t>•    </a:t>
            </a:r>
            <a:r>
              <a:rPr lang="ka-GE" altLang="en-US" sz="1400" b="1" dirty="0" err="1" smtClean="0">
                <a:solidFill>
                  <a:srgbClr val="003366"/>
                </a:solidFill>
              </a:rPr>
              <a:t>არაგადამდებ</a:t>
            </a:r>
            <a:r>
              <a:rPr lang="ka-GE" altLang="en-US" sz="1400" b="1" dirty="0" smtClean="0">
                <a:solidFill>
                  <a:srgbClr val="003366"/>
                </a:solidFill>
              </a:rPr>
              <a:t> </a:t>
            </a:r>
            <a:r>
              <a:rPr lang="ka-GE" altLang="en-US" sz="1400" b="1" dirty="0">
                <a:solidFill>
                  <a:srgbClr val="003366"/>
                </a:solidFill>
              </a:rPr>
              <a:t>დაავადებათა და ტრავმატიზმის ეპიდზედამხედველობის </a:t>
            </a:r>
            <a:r>
              <a:rPr lang="ka-GE" altLang="en-US" sz="1400" b="1" dirty="0" smtClean="0">
                <a:solidFill>
                  <a:srgbClr val="003366"/>
                </a:solidFill>
              </a:rPr>
              <a:t>გაძლიერება</a:t>
            </a:r>
          </a:p>
          <a:p>
            <a:pPr marL="742950" lvl="1" indent="-285750" algn="l">
              <a:buFont typeface="Arial" panose="020B0604020202020204" pitchFamily="34" charset="0"/>
              <a:buChar char="•"/>
            </a:pPr>
            <a:r>
              <a:rPr lang="ka-GE" altLang="en-US" sz="1400" b="1" dirty="0" smtClean="0">
                <a:solidFill>
                  <a:srgbClr val="003366"/>
                </a:solidFill>
              </a:rPr>
              <a:t>დედათა </a:t>
            </a:r>
            <a:r>
              <a:rPr lang="ka-GE" altLang="en-US" sz="1400" b="1" dirty="0">
                <a:solidFill>
                  <a:srgbClr val="003366"/>
                </a:solidFill>
              </a:rPr>
              <a:t>და ბავშვთა ჯანმრთელობა, რეპროდუქციული </a:t>
            </a:r>
            <a:r>
              <a:rPr lang="ka-GE" altLang="en-US" sz="1400" b="1" dirty="0" smtClean="0">
                <a:solidFill>
                  <a:srgbClr val="003366"/>
                </a:solidFill>
              </a:rPr>
              <a:t>ჯანმრთელობა</a:t>
            </a:r>
          </a:p>
          <a:p>
            <a:pPr marL="742950" lvl="1" indent="-285750" algn="l">
              <a:buFont typeface="Arial" panose="020B0604020202020204" pitchFamily="34" charset="0"/>
              <a:buChar char="•"/>
            </a:pPr>
            <a:r>
              <a:rPr lang="ka-GE" altLang="en-US" sz="1400" b="1" dirty="0" smtClean="0">
                <a:solidFill>
                  <a:srgbClr val="003366"/>
                </a:solidFill>
              </a:rPr>
              <a:t>ჯანმრთელობის </a:t>
            </a:r>
            <a:r>
              <a:rPr lang="ka-GE" altLang="en-US" sz="1400" b="1" dirty="0">
                <a:solidFill>
                  <a:srgbClr val="003366"/>
                </a:solidFill>
              </a:rPr>
              <a:t>ხელშეწყობა</a:t>
            </a:r>
          </a:p>
          <a:p>
            <a:pPr marL="742950" lvl="1" indent="-285750" algn="l">
              <a:buFont typeface="Arial" panose="020B0604020202020204" pitchFamily="34" charset="0"/>
              <a:buChar char="•"/>
            </a:pPr>
            <a:r>
              <a:rPr lang="ka-GE" altLang="en-US" sz="1400" b="1" dirty="0" smtClean="0">
                <a:solidFill>
                  <a:srgbClr val="003366"/>
                </a:solidFill>
              </a:rPr>
              <a:t>თამბაქოს კონტროლი</a:t>
            </a:r>
          </a:p>
          <a:p>
            <a:pPr marL="742950" lvl="1" indent="-285750" algn="l">
              <a:buFont typeface="Arial" panose="020B0604020202020204" pitchFamily="34" charset="0"/>
              <a:buChar char="•"/>
            </a:pPr>
            <a:r>
              <a:rPr lang="ka-GE" altLang="en-US" sz="1400" b="1" dirty="0" smtClean="0">
                <a:solidFill>
                  <a:srgbClr val="003366"/>
                </a:solidFill>
              </a:rPr>
              <a:t>ტყვიის სახელმწიფო პროგრამის ინიცირება და იმპლემენტაცია</a:t>
            </a:r>
            <a:endParaRPr lang="en-US" altLang="en-US" sz="1400" b="1" dirty="0" smtClean="0">
              <a:solidFill>
                <a:srgbClr val="003366"/>
              </a:solidFill>
            </a:endParaRPr>
          </a:p>
          <a:p>
            <a:pPr marL="742950" lvl="1" indent="-285750" algn="l">
              <a:buFont typeface="Arial" panose="020B0604020202020204" pitchFamily="34" charset="0"/>
              <a:buChar char="•"/>
            </a:pPr>
            <a:r>
              <a:rPr lang="ka-GE" altLang="en-US" sz="1400" b="1" dirty="0" smtClean="0">
                <a:solidFill>
                  <a:srgbClr val="003366"/>
                </a:solidFill>
              </a:rPr>
              <a:t>უსაფრთხო </a:t>
            </a:r>
            <a:r>
              <a:rPr lang="ka-GE" altLang="en-US" sz="1400" b="1" dirty="0">
                <a:solidFill>
                  <a:srgbClr val="003366"/>
                </a:solidFill>
              </a:rPr>
              <a:t>სისხლის </a:t>
            </a:r>
            <a:r>
              <a:rPr lang="ka-GE" altLang="en-US" sz="1400" b="1" dirty="0" err="1">
                <a:solidFill>
                  <a:srgbClr val="003366"/>
                </a:solidFill>
              </a:rPr>
              <a:t>ტვინინგის</a:t>
            </a:r>
            <a:r>
              <a:rPr lang="ka-GE" altLang="en-US" sz="1400" b="1" dirty="0">
                <a:solidFill>
                  <a:srgbClr val="003366"/>
                </a:solidFill>
              </a:rPr>
              <a:t> პროგრამის დაწყება და განვითარება </a:t>
            </a:r>
            <a:r>
              <a:rPr lang="en-US" altLang="en-US" sz="1400" b="1" dirty="0">
                <a:solidFill>
                  <a:srgbClr val="003366"/>
                </a:solidFill>
              </a:rPr>
              <a:t>NAT </a:t>
            </a:r>
            <a:r>
              <a:rPr lang="ka-GE" altLang="en-US" sz="1400" b="1" dirty="0">
                <a:solidFill>
                  <a:srgbClr val="003366"/>
                </a:solidFill>
              </a:rPr>
              <a:t>ტექნოლოგიის </a:t>
            </a:r>
            <a:r>
              <a:rPr lang="ka-GE" altLang="en-US" sz="1400" b="1" dirty="0" smtClean="0">
                <a:solidFill>
                  <a:srgbClr val="003366"/>
                </a:solidFill>
              </a:rPr>
              <a:t>გამოყენებით</a:t>
            </a:r>
            <a:endParaRPr lang="en-US" altLang="en-US" sz="1400" b="1" dirty="0" smtClean="0">
              <a:solidFill>
                <a:srgbClr val="003366"/>
              </a:solidFill>
            </a:endParaRPr>
          </a:p>
          <a:p>
            <a:pPr lvl="1" algn="l"/>
            <a:endParaRPr lang="ka-GE" altLang="en-US" sz="1400" b="1" dirty="0">
              <a:solidFill>
                <a:srgbClr val="003366"/>
              </a:solidFill>
            </a:endParaRPr>
          </a:p>
          <a:p>
            <a:pPr algn="l"/>
            <a:r>
              <a:rPr lang="ka-GE" altLang="en-US" sz="1400" b="1" dirty="0" smtClean="0">
                <a:solidFill>
                  <a:srgbClr val="C00000"/>
                </a:solidFill>
              </a:rPr>
              <a:t>კლიმატის </a:t>
            </a:r>
            <a:r>
              <a:rPr lang="ka-GE" altLang="en-US" sz="1400" b="1" dirty="0">
                <a:solidFill>
                  <a:srgbClr val="C00000"/>
                </a:solidFill>
              </a:rPr>
              <a:t>ცვლილებისა და გარემო ფაქტორების ზემოქმედებით განპირობებულ ავადობის, შეზღუდული შესაძლებლობებისა და სიკვდილიანობის პრევენცია</a:t>
            </a:r>
          </a:p>
          <a:p>
            <a:pPr algn="l"/>
            <a:endParaRPr lang="ka-GE" altLang="en-US" sz="1400" b="1" dirty="0">
              <a:solidFill>
                <a:srgbClr val="003366"/>
              </a:solidFill>
            </a:endParaRPr>
          </a:p>
          <a:p>
            <a:pPr marL="628650" lvl="1" indent="-171450" algn="l">
              <a:buFont typeface="Arial" panose="020B0604020202020204" pitchFamily="34" charset="0"/>
              <a:buChar char="•"/>
            </a:pPr>
            <a:r>
              <a:rPr lang="ka-GE" altLang="en-US" sz="1400" b="1" dirty="0">
                <a:solidFill>
                  <a:srgbClr val="003366"/>
                </a:solidFill>
              </a:rPr>
              <a:t>საქართველოს გარემოს და ჯანმრთელობის ეროვნული სამოქმედო გეგმის (</a:t>
            </a:r>
            <a:r>
              <a:rPr lang="en-US" altLang="en-US" sz="1400" b="1" dirty="0">
                <a:solidFill>
                  <a:srgbClr val="003366"/>
                </a:solidFill>
              </a:rPr>
              <a:t>NEHAPs) </a:t>
            </a:r>
            <a:r>
              <a:rPr lang="ka-GE" altLang="en-US" sz="1400" b="1" dirty="0">
                <a:solidFill>
                  <a:srgbClr val="003366"/>
                </a:solidFill>
              </a:rPr>
              <a:t>და სტრატეგიის განხორციელება. გარემოსა და ჯანმრთელობის მე-6 მინისტერიალის </a:t>
            </a:r>
            <a:r>
              <a:rPr lang="ka-GE" altLang="en-US" sz="1400" b="1" dirty="0" err="1">
                <a:solidFill>
                  <a:srgbClr val="003366"/>
                </a:solidFill>
              </a:rPr>
              <a:t>ე.წ</a:t>
            </a:r>
            <a:r>
              <a:rPr lang="ka-GE" altLang="en-US" sz="1400" b="1" dirty="0">
                <a:solidFill>
                  <a:srgbClr val="003366"/>
                </a:solidFill>
              </a:rPr>
              <a:t>. „ოსტრავას დეკლარაციის“ ვალდებულებების შესრულება</a:t>
            </a:r>
          </a:p>
          <a:p>
            <a:pPr marL="628650" lvl="1" indent="-171450" algn="l">
              <a:buFont typeface="Arial" panose="020B0604020202020204" pitchFamily="34" charset="0"/>
              <a:buChar char="•"/>
            </a:pPr>
            <a:r>
              <a:rPr lang="ka-GE" altLang="en-US" sz="1400" b="1" dirty="0">
                <a:solidFill>
                  <a:srgbClr val="003366"/>
                </a:solidFill>
              </a:rPr>
              <a:t>გარემოს ჯანმრთელობის არსებული სისტემის გაძლიერება ეროვნულ დონეზე</a:t>
            </a:r>
          </a:p>
          <a:p>
            <a:pPr marL="628650" lvl="1" indent="-171450" algn="l">
              <a:buFont typeface="Arial" panose="020B0604020202020204" pitchFamily="34" charset="0"/>
              <a:buChar char="•"/>
            </a:pPr>
            <a:r>
              <a:rPr lang="ka-GE" altLang="en-US" sz="1400" b="1" dirty="0">
                <a:solidFill>
                  <a:srgbClr val="003366"/>
                </a:solidFill>
              </a:rPr>
              <a:t>კოორდინირებული, თანმიმდევრული, მტკიცებულებაზე დაფუძნებული პოლიტიკის ჩამოყალიბება და </a:t>
            </a:r>
            <a:r>
              <a:rPr lang="ka-GE" altLang="en-US" sz="1400" b="1" dirty="0" err="1">
                <a:solidFill>
                  <a:srgbClr val="003366"/>
                </a:solidFill>
              </a:rPr>
              <a:t>ინტერსექტორული</a:t>
            </a:r>
            <a:r>
              <a:rPr lang="ka-GE" altLang="en-US" sz="1400" b="1" dirty="0">
                <a:solidFill>
                  <a:srgbClr val="003366"/>
                </a:solidFill>
              </a:rPr>
              <a:t> თანამშრომლობის გაძლიერება გარემოს ჯანმრთელობის სფეროში</a:t>
            </a:r>
          </a:p>
          <a:p>
            <a:pPr marL="628650" lvl="1" indent="-171450" algn="l">
              <a:buFont typeface="Arial" panose="020B0604020202020204" pitchFamily="34" charset="0"/>
              <a:buChar char="•"/>
            </a:pPr>
            <a:r>
              <a:rPr lang="ka-GE" altLang="en-US" sz="1400" b="1" dirty="0">
                <a:solidFill>
                  <a:srgbClr val="003366"/>
                </a:solidFill>
              </a:rPr>
              <a:t>გარემოს ეპიდემიოლოგიის კვლევების დაგეგმვა და განხორციელება გარემოს რისკ-ფაქტორების ადამიანთა ჯანმრთელობაზე ზემოქმედების შეფასების მიზნით</a:t>
            </a:r>
          </a:p>
          <a:p>
            <a:pPr lvl="1" algn="l"/>
            <a:endParaRPr lang="ka-GE" altLang="en-US" sz="1400" b="1" dirty="0" smtClean="0">
              <a:solidFill>
                <a:srgbClr val="003366"/>
              </a:solidFill>
            </a:endParaRPr>
          </a:p>
          <a:p>
            <a:pPr lvl="1" algn="l"/>
            <a:endParaRPr lang="ka-GE" altLang="en-US" sz="1400" b="1" dirty="0">
              <a:solidFill>
                <a:srgbClr val="003366"/>
              </a:solidFill>
            </a:endParaRPr>
          </a:p>
          <a:p>
            <a:pPr marL="628650" lvl="1" indent="-171450" algn="l">
              <a:buFont typeface="Arial" panose="020B0604020202020204" pitchFamily="34" charset="0"/>
              <a:buChar char="•"/>
            </a:pPr>
            <a:endParaRPr lang="ka-GE" altLang="en-US" sz="1400" b="1" dirty="0">
              <a:solidFill>
                <a:srgbClr val="C00000"/>
              </a:solidFill>
            </a:endParaRPr>
          </a:p>
          <a:p>
            <a:pPr marL="628650" lvl="1" indent="-171450" algn="l">
              <a:buFont typeface="Arial" panose="020B0604020202020204" pitchFamily="34" charset="0"/>
              <a:buChar char="•"/>
            </a:pPr>
            <a:endParaRPr lang="ka-GE" altLang="en-US" sz="1400" b="1" dirty="0">
              <a:solidFill>
                <a:srgbClr val="003366"/>
              </a:solidFill>
            </a:endParaRPr>
          </a:p>
        </p:txBody>
      </p:sp>
      <p:sp>
        <p:nvSpPr>
          <p:cNvPr id="9" name="Rectangle 6"/>
          <p:cNvSpPr>
            <a:spLocks noChangeArrowheads="1"/>
          </p:cNvSpPr>
          <p:nvPr/>
        </p:nvSpPr>
        <p:spPr bwMode="auto">
          <a:xfrm>
            <a:off x="-11182" y="207"/>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buFontTx/>
              <a:buNone/>
            </a:pPr>
            <a:r>
              <a:rPr lang="en-US" altLang="en-US" sz="2400" b="1" dirty="0" smtClean="0">
                <a:solidFill>
                  <a:srgbClr val="C00000"/>
                </a:solidFill>
              </a:rPr>
              <a:t>201</a:t>
            </a:r>
            <a:r>
              <a:rPr lang="ka-GE" altLang="en-US" sz="2400" b="1" dirty="0" smtClean="0">
                <a:solidFill>
                  <a:srgbClr val="C00000"/>
                </a:solidFill>
              </a:rPr>
              <a:t>9</a:t>
            </a:r>
            <a:r>
              <a:rPr lang="en-US" altLang="en-US" sz="2400" b="1" dirty="0" smtClean="0">
                <a:solidFill>
                  <a:srgbClr val="C00000"/>
                </a:solidFill>
              </a:rPr>
              <a:t> </a:t>
            </a:r>
            <a:r>
              <a:rPr lang="ka-GE" altLang="en-US" sz="2400" b="1" dirty="0" smtClean="0">
                <a:solidFill>
                  <a:srgbClr val="C00000"/>
                </a:solidFill>
              </a:rPr>
              <a:t>წლის პრიორიტეტები</a:t>
            </a:r>
            <a:endParaRPr lang="en-US" altLang="en-US" sz="2400" b="1" dirty="0">
              <a:solidFill>
                <a:srgbClr val="C00000"/>
              </a:solidFill>
            </a:endParaRPr>
          </a:p>
        </p:txBody>
      </p:sp>
      <p:sp>
        <p:nvSpPr>
          <p:cNvPr id="10"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1"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2"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3" name="Picture 12"/>
          <p:cNvPicPr>
            <a:picLocks noChangeAspect="1"/>
          </p:cNvPicPr>
          <p:nvPr/>
        </p:nvPicPr>
        <p:blipFill>
          <a:blip r:embed="rId3"/>
          <a:stretch>
            <a:fillRect/>
          </a:stretch>
        </p:blipFill>
        <p:spPr>
          <a:xfrm>
            <a:off x="55013" y="6218816"/>
            <a:ext cx="772571" cy="594560"/>
          </a:xfrm>
          <a:prstGeom prst="rect">
            <a:avLst/>
          </a:prstGeom>
        </p:spPr>
      </p:pic>
      <p:sp>
        <p:nvSpPr>
          <p:cNvPr id="14"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7"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185212877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6" name="Rectangle 7"/>
          <p:cNvSpPr>
            <a:spLocks noChangeArrowheads="1"/>
          </p:cNvSpPr>
          <p:nvPr/>
        </p:nvSpPr>
        <p:spPr bwMode="auto">
          <a:xfrm>
            <a:off x="250825" y="3241675"/>
            <a:ext cx="8713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ka-GE" altLang="en-US" sz="1800" b="1">
                <a:solidFill>
                  <a:srgbClr val="003366"/>
                </a:solidFill>
              </a:rPr>
              <a:t>  </a:t>
            </a:r>
            <a:endParaRPr lang="ru-RU" altLang="en-US" sz="1800" b="1">
              <a:solidFill>
                <a:srgbClr val="003366"/>
              </a:solidFill>
            </a:endParaRPr>
          </a:p>
        </p:txBody>
      </p:sp>
      <p:sp>
        <p:nvSpPr>
          <p:cNvPr id="92167" name="Subtitle 8"/>
          <p:cNvSpPr>
            <a:spLocks noGrp="1"/>
          </p:cNvSpPr>
          <p:nvPr>
            <p:ph type="subTitle" idx="1"/>
          </p:nvPr>
        </p:nvSpPr>
        <p:spPr>
          <a:xfrm>
            <a:off x="212905" y="135731"/>
            <a:ext cx="8718189" cy="4752975"/>
          </a:xfrm>
        </p:spPr>
        <p:txBody>
          <a:bodyPr/>
          <a:lstStyle/>
          <a:p>
            <a:pPr lvl="1" algn="l"/>
            <a:endParaRPr lang="ka-GE" altLang="en-US" sz="1600" b="1" dirty="0" smtClean="0">
              <a:solidFill>
                <a:srgbClr val="003366"/>
              </a:solidFill>
            </a:endParaRPr>
          </a:p>
          <a:p>
            <a:pPr algn="l"/>
            <a:r>
              <a:rPr lang="ka-GE" altLang="en-US" sz="1600" b="1" dirty="0" smtClean="0">
                <a:solidFill>
                  <a:srgbClr val="C00000"/>
                </a:solidFill>
              </a:rPr>
              <a:t>საზოგადოებრივი ჯანმრთელობის რისკებზე მზადყოფნის შესაძლებლობების გაძლიერება სწრაფი და ეფექტური რეაგირებისთვის</a:t>
            </a:r>
          </a:p>
          <a:p>
            <a:pPr lvl="1" algn="l"/>
            <a:endParaRPr lang="ka-GE" altLang="en-US" sz="1600" b="1" dirty="0">
              <a:solidFill>
                <a:srgbClr val="C00000"/>
              </a:solidFill>
            </a:endParaRPr>
          </a:p>
          <a:p>
            <a:pPr marL="742950" lvl="1" indent="-285750" algn="l">
              <a:buFont typeface="Arial" panose="020B0604020202020204" pitchFamily="34" charset="0"/>
              <a:buChar char="•"/>
            </a:pPr>
            <a:r>
              <a:rPr lang="ka-GE" altLang="en-US" sz="1600" b="1" dirty="0">
                <a:solidFill>
                  <a:srgbClr val="003366"/>
                </a:solidFill>
              </a:rPr>
              <a:t>საზოგადოებრივი ჯანმრთელობის საგანგებო სიტუაციების მართვის ცენტრის (</a:t>
            </a:r>
            <a:r>
              <a:rPr lang="en-US" altLang="en-US" sz="1600" b="1" dirty="0">
                <a:solidFill>
                  <a:srgbClr val="003366"/>
                </a:solidFill>
              </a:rPr>
              <a:t>PHEOC) </a:t>
            </a:r>
            <a:r>
              <a:rPr lang="ka-GE" altLang="en-US" sz="1600" b="1" dirty="0" smtClean="0">
                <a:solidFill>
                  <a:srgbClr val="003366"/>
                </a:solidFill>
              </a:rPr>
              <a:t>ჩამოყალიბება</a:t>
            </a:r>
          </a:p>
          <a:p>
            <a:pPr marL="742950" lvl="1" indent="-285750" algn="l">
              <a:buFont typeface="Arial" panose="020B0604020202020204" pitchFamily="34" charset="0"/>
              <a:buChar char="•"/>
            </a:pPr>
            <a:r>
              <a:rPr lang="ka-GE" altLang="en-US" sz="1600" b="1" dirty="0">
                <a:solidFill>
                  <a:srgbClr val="003366"/>
                </a:solidFill>
              </a:rPr>
              <a:t>ჯანმრთელობის საერთაშორისო წესების (</a:t>
            </a:r>
            <a:r>
              <a:rPr lang="en-US" altLang="en-US" sz="1600" b="1" dirty="0">
                <a:solidFill>
                  <a:srgbClr val="003366"/>
                </a:solidFill>
              </a:rPr>
              <a:t>IHR 2005) </a:t>
            </a:r>
            <a:r>
              <a:rPr lang="ka-GE" altLang="en-US" sz="1600" b="1" dirty="0">
                <a:solidFill>
                  <a:srgbClr val="003366"/>
                </a:solidFill>
              </a:rPr>
              <a:t>განხორციელების უზრუნველყოფა</a:t>
            </a:r>
          </a:p>
          <a:p>
            <a:pPr marL="742950" lvl="1" indent="-285750" algn="l">
              <a:buFont typeface="Arial" panose="020B0604020202020204" pitchFamily="34" charset="0"/>
              <a:buChar char="•"/>
            </a:pPr>
            <a:r>
              <a:rPr lang="ka-GE" altLang="en-US" sz="1600" b="1" dirty="0">
                <a:solidFill>
                  <a:srgbClr val="003366"/>
                </a:solidFill>
              </a:rPr>
              <a:t>ჯანმრთელობის გლობალური უსაფრთხოების ინიციატივის (</a:t>
            </a:r>
            <a:r>
              <a:rPr lang="en-US" altLang="en-US" sz="1600" b="1" dirty="0">
                <a:solidFill>
                  <a:srgbClr val="003366"/>
                </a:solidFill>
              </a:rPr>
              <a:t>GHSA) </a:t>
            </a:r>
            <a:r>
              <a:rPr lang="ka-GE" altLang="en-US" sz="1600" b="1" dirty="0">
                <a:solidFill>
                  <a:srgbClr val="003366"/>
                </a:solidFill>
              </a:rPr>
              <a:t>განხორციელების </a:t>
            </a:r>
            <a:r>
              <a:rPr lang="ka-GE" altLang="en-US" sz="1600" b="1" dirty="0" smtClean="0">
                <a:solidFill>
                  <a:srgbClr val="003366"/>
                </a:solidFill>
              </a:rPr>
              <a:t>უზრუნველყოფა</a:t>
            </a:r>
          </a:p>
          <a:p>
            <a:pPr marL="742950" lvl="1" indent="-285750" algn="l">
              <a:buFont typeface="Arial" panose="020B0604020202020204" pitchFamily="34" charset="0"/>
              <a:buChar char="•"/>
            </a:pPr>
            <a:r>
              <a:rPr lang="ka-GE" altLang="en-US" sz="1600" b="1" dirty="0">
                <a:solidFill>
                  <a:srgbClr val="003366"/>
                </a:solidFill>
              </a:rPr>
              <a:t>ტრენინგებისა და სიმულაციური სავარჯიშოების ჩატარება</a:t>
            </a:r>
          </a:p>
          <a:p>
            <a:pPr marL="742950" lvl="1" indent="-285750" algn="l">
              <a:buFont typeface="Arial" panose="020B0604020202020204" pitchFamily="34" charset="0"/>
              <a:buChar char="•"/>
            </a:pPr>
            <a:endParaRPr lang="ka-GE" altLang="en-US" sz="1600" b="1" dirty="0" smtClean="0">
              <a:solidFill>
                <a:srgbClr val="003366"/>
              </a:solidFill>
            </a:endParaRPr>
          </a:p>
          <a:p>
            <a:pPr algn="l"/>
            <a:r>
              <a:rPr lang="ka-GE" altLang="en-US" sz="1600" b="1" dirty="0" smtClean="0">
                <a:solidFill>
                  <a:srgbClr val="C00000"/>
                </a:solidFill>
              </a:rPr>
              <a:t>გამოყენებითი </a:t>
            </a:r>
            <a:r>
              <a:rPr lang="ka-GE" altLang="en-US" sz="1600" b="1" dirty="0">
                <a:solidFill>
                  <a:srgbClr val="C00000"/>
                </a:solidFill>
              </a:rPr>
              <a:t>და ფუნდამენტური </a:t>
            </a:r>
            <a:r>
              <a:rPr lang="ka-GE" altLang="en-US" sz="1600" b="1" dirty="0" err="1">
                <a:solidFill>
                  <a:srgbClr val="C00000"/>
                </a:solidFill>
              </a:rPr>
              <a:t>ბიოსამედიცინო</a:t>
            </a:r>
            <a:r>
              <a:rPr lang="ka-GE" altLang="en-US" sz="1600" b="1" dirty="0">
                <a:solidFill>
                  <a:srgbClr val="C00000"/>
                </a:solidFill>
              </a:rPr>
              <a:t>  და ბიოტექნოლოგიური სამეცნიერო კვლევების პოტენციალის განვითარება: </a:t>
            </a:r>
          </a:p>
          <a:p>
            <a:pPr algn="l"/>
            <a:endParaRPr lang="ka-GE" altLang="en-US" sz="1600" b="1" dirty="0">
              <a:solidFill>
                <a:srgbClr val="003366"/>
              </a:solidFill>
            </a:endParaRPr>
          </a:p>
          <a:p>
            <a:pPr marL="628650" lvl="1" indent="-171450" algn="l">
              <a:buFont typeface="Arial" panose="020B0604020202020204" pitchFamily="34" charset="0"/>
              <a:buChar char="•"/>
            </a:pPr>
            <a:r>
              <a:rPr lang="ka-GE" altLang="en-US" sz="1600" b="1" dirty="0" smtClean="0">
                <a:solidFill>
                  <a:srgbClr val="003366"/>
                </a:solidFill>
              </a:rPr>
              <a:t>სამეცნიერო </a:t>
            </a:r>
            <a:r>
              <a:rPr lang="ka-GE" altLang="en-US" sz="1600" b="1" dirty="0">
                <a:solidFill>
                  <a:srgbClr val="003366"/>
                </a:solidFill>
              </a:rPr>
              <a:t>პოტენციალის განვითარება, მათ შორის </a:t>
            </a:r>
            <a:r>
              <a:rPr lang="ka-GE" altLang="en-US" sz="1600" b="1" dirty="0" err="1">
                <a:solidFill>
                  <a:srgbClr val="003366"/>
                </a:solidFill>
              </a:rPr>
              <a:t>პრეციზიოზულ</a:t>
            </a:r>
            <a:r>
              <a:rPr lang="ka-GE" altLang="en-US" sz="1600" b="1" dirty="0">
                <a:solidFill>
                  <a:srgbClr val="003366"/>
                </a:solidFill>
              </a:rPr>
              <a:t> მედიცინაში გამოყენებული თანამედროვე ტექნოლოგიების </a:t>
            </a:r>
            <a:r>
              <a:rPr lang="ka-GE" altLang="en-US" sz="1600" b="1" dirty="0" smtClean="0">
                <a:solidFill>
                  <a:srgbClr val="003366"/>
                </a:solidFill>
              </a:rPr>
              <a:t>დანერგვა</a:t>
            </a:r>
            <a:endParaRPr lang="ka-GE" altLang="en-US" sz="1600" b="1" dirty="0">
              <a:solidFill>
                <a:srgbClr val="003366"/>
              </a:solidFill>
            </a:endParaRPr>
          </a:p>
          <a:p>
            <a:pPr marL="628650" lvl="1" indent="-171450" algn="l">
              <a:buFont typeface="Arial" panose="020B0604020202020204" pitchFamily="34" charset="0"/>
              <a:buChar char="•"/>
            </a:pPr>
            <a:r>
              <a:rPr lang="ka-GE" altLang="en-US" sz="1600" b="1" dirty="0" err="1">
                <a:solidFill>
                  <a:srgbClr val="003366"/>
                </a:solidFill>
              </a:rPr>
              <a:t>დკსჯეცის</a:t>
            </a:r>
            <a:r>
              <a:rPr lang="ka-GE" altLang="en-US" sz="1600" b="1" dirty="0">
                <a:solidFill>
                  <a:srgbClr val="003366"/>
                </a:solidFill>
              </a:rPr>
              <a:t> მატერიალურ-ტექნიკური შესაძლებლობების გაძლიერება</a:t>
            </a:r>
          </a:p>
          <a:p>
            <a:pPr marL="628650" lvl="1" indent="-171450" algn="l">
              <a:buFont typeface="Arial" panose="020B0604020202020204" pitchFamily="34" charset="0"/>
              <a:buChar char="•"/>
            </a:pPr>
            <a:r>
              <a:rPr lang="ka-GE" altLang="en-US" sz="1600" b="1" dirty="0">
                <a:solidFill>
                  <a:srgbClr val="003366"/>
                </a:solidFill>
              </a:rPr>
              <a:t>გენომის ცენტრის გაძლიერება და </a:t>
            </a:r>
            <a:r>
              <a:rPr lang="ka-GE" altLang="en-US" sz="1600" b="1" dirty="0" err="1">
                <a:solidFill>
                  <a:srgbClr val="003366"/>
                </a:solidFill>
              </a:rPr>
              <a:t>ვივარიუმის</a:t>
            </a:r>
            <a:r>
              <a:rPr lang="ka-GE" altLang="en-US" sz="1600" b="1" dirty="0">
                <a:solidFill>
                  <a:srgbClr val="003366"/>
                </a:solidFill>
              </a:rPr>
              <a:t> ფუნქციონირების უზრუნველყოფა საერთაშორისო </a:t>
            </a:r>
            <a:r>
              <a:rPr lang="ka-GE" altLang="en-US" sz="1600" b="1" dirty="0" smtClean="0">
                <a:solidFill>
                  <a:srgbClr val="003366"/>
                </a:solidFill>
              </a:rPr>
              <a:t>სტანდარტებით</a:t>
            </a:r>
          </a:p>
          <a:p>
            <a:pPr marL="628650" lvl="1" indent="-171450" algn="l">
              <a:buFont typeface="Arial" panose="020B0604020202020204" pitchFamily="34" charset="0"/>
              <a:buChar char="•"/>
            </a:pPr>
            <a:r>
              <a:rPr lang="ka-GE" altLang="en-US" sz="1600" b="1" dirty="0">
                <a:solidFill>
                  <a:srgbClr val="003366"/>
                </a:solidFill>
              </a:rPr>
              <a:t>სამეცნიერო საქმიანობის პოპულარიზაცია და ინტერნაციონალიზაცია</a:t>
            </a:r>
          </a:p>
          <a:p>
            <a:pPr marL="628650" lvl="1" indent="-171450" algn="l">
              <a:buFont typeface="Arial" panose="020B0604020202020204" pitchFamily="34" charset="0"/>
              <a:buChar char="•"/>
            </a:pPr>
            <a:endParaRPr lang="ka-GE" altLang="en-US" sz="1600" b="1" dirty="0">
              <a:solidFill>
                <a:srgbClr val="003366"/>
              </a:solidFill>
            </a:endParaRPr>
          </a:p>
          <a:p>
            <a:pPr marL="628650" lvl="1" indent="-171450" algn="l">
              <a:buFont typeface="Arial" panose="020B0604020202020204" pitchFamily="34" charset="0"/>
              <a:buChar char="•"/>
            </a:pPr>
            <a:endParaRPr lang="ka-GE" altLang="en-US" sz="1600" b="1" dirty="0">
              <a:solidFill>
                <a:srgbClr val="003366"/>
              </a:solidFill>
            </a:endParaRPr>
          </a:p>
        </p:txBody>
      </p:sp>
      <p:sp>
        <p:nvSpPr>
          <p:cNvPr id="9" name="Rectangle 6"/>
          <p:cNvSpPr>
            <a:spLocks noChangeArrowheads="1"/>
          </p:cNvSpPr>
          <p:nvPr/>
        </p:nvSpPr>
        <p:spPr bwMode="auto">
          <a:xfrm>
            <a:off x="0" y="30815"/>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buFontTx/>
              <a:buNone/>
            </a:pPr>
            <a:r>
              <a:rPr lang="en-US" altLang="en-US" sz="2400" b="1" dirty="0" smtClean="0">
                <a:solidFill>
                  <a:srgbClr val="C00000"/>
                </a:solidFill>
              </a:rPr>
              <a:t>201</a:t>
            </a:r>
            <a:r>
              <a:rPr lang="ka-GE" altLang="en-US" sz="2400" b="1" dirty="0" smtClean="0">
                <a:solidFill>
                  <a:srgbClr val="C00000"/>
                </a:solidFill>
              </a:rPr>
              <a:t>9</a:t>
            </a:r>
            <a:r>
              <a:rPr lang="en-US" altLang="en-US" sz="2400" b="1" dirty="0" smtClean="0">
                <a:solidFill>
                  <a:srgbClr val="C00000"/>
                </a:solidFill>
              </a:rPr>
              <a:t> </a:t>
            </a:r>
            <a:r>
              <a:rPr lang="ka-GE" altLang="en-US" sz="2400" b="1" dirty="0" smtClean="0">
                <a:solidFill>
                  <a:srgbClr val="C00000"/>
                </a:solidFill>
              </a:rPr>
              <a:t>წლის პრიორიტეტები</a:t>
            </a:r>
            <a:endParaRPr lang="en-US" altLang="en-US" sz="2400" b="1" dirty="0">
              <a:solidFill>
                <a:srgbClr val="C00000"/>
              </a:solidFill>
            </a:endParaRPr>
          </a:p>
        </p:txBody>
      </p:sp>
      <p:sp>
        <p:nvSpPr>
          <p:cNvPr id="10"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1"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2"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3" name="Picture 12"/>
          <p:cNvPicPr>
            <a:picLocks noChangeAspect="1"/>
          </p:cNvPicPr>
          <p:nvPr/>
        </p:nvPicPr>
        <p:blipFill>
          <a:blip r:embed="rId3"/>
          <a:stretch>
            <a:fillRect/>
          </a:stretch>
        </p:blipFill>
        <p:spPr>
          <a:xfrm>
            <a:off x="55013" y="6218816"/>
            <a:ext cx="772571" cy="594560"/>
          </a:xfrm>
          <a:prstGeom prst="rect">
            <a:avLst/>
          </a:prstGeom>
        </p:spPr>
      </p:pic>
      <p:sp>
        <p:nvSpPr>
          <p:cNvPr id="14"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7"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268869420"/>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66" name="Rectangle 7"/>
          <p:cNvSpPr>
            <a:spLocks noChangeArrowheads="1"/>
          </p:cNvSpPr>
          <p:nvPr/>
        </p:nvSpPr>
        <p:spPr bwMode="auto">
          <a:xfrm>
            <a:off x="250825" y="3241675"/>
            <a:ext cx="87137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ka-GE" altLang="en-US" sz="1800" b="1">
                <a:solidFill>
                  <a:srgbClr val="003366"/>
                </a:solidFill>
              </a:rPr>
              <a:t>  </a:t>
            </a:r>
            <a:endParaRPr lang="ru-RU" altLang="en-US" sz="1800" b="1">
              <a:solidFill>
                <a:srgbClr val="003366"/>
              </a:solidFill>
            </a:endParaRPr>
          </a:p>
        </p:txBody>
      </p:sp>
      <p:sp>
        <p:nvSpPr>
          <p:cNvPr id="92167" name="Subtitle 8"/>
          <p:cNvSpPr>
            <a:spLocks noGrp="1"/>
          </p:cNvSpPr>
          <p:nvPr>
            <p:ph type="subTitle" idx="1"/>
          </p:nvPr>
        </p:nvSpPr>
        <p:spPr>
          <a:xfrm>
            <a:off x="250825" y="869458"/>
            <a:ext cx="8713788" cy="4752975"/>
          </a:xfrm>
        </p:spPr>
        <p:txBody>
          <a:bodyPr/>
          <a:lstStyle/>
          <a:p>
            <a:pPr algn="l"/>
            <a:r>
              <a:rPr lang="ka-GE" altLang="en-US" sz="1400" b="1" dirty="0">
                <a:solidFill>
                  <a:srgbClr val="C00000"/>
                </a:solidFill>
              </a:rPr>
              <a:t>საზოგადოებრივი ჯანდაცვის ელექტრონული ინფორმაციული სისტემების </a:t>
            </a:r>
            <a:r>
              <a:rPr lang="ka-GE" altLang="en-US" sz="1400" b="1" dirty="0" smtClean="0">
                <a:solidFill>
                  <a:srgbClr val="C00000"/>
                </a:solidFill>
              </a:rPr>
              <a:t>განვითარება</a:t>
            </a:r>
          </a:p>
          <a:p>
            <a:pPr algn="l"/>
            <a:endParaRPr lang="ka-GE" altLang="en-US" sz="1400" b="1" dirty="0">
              <a:solidFill>
                <a:srgbClr val="003366"/>
              </a:solidFill>
            </a:endParaRPr>
          </a:p>
          <a:p>
            <a:pPr lvl="1" algn="l"/>
            <a:r>
              <a:rPr lang="ka-GE" altLang="en-US" sz="1400" b="1" dirty="0" smtClean="0">
                <a:solidFill>
                  <a:srgbClr val="003366"/>
                </a:solidFill>
              </a:rPr>
              <a:t>•</a:t>
            </a:r>
            <a:r>
              <a:rPr lang="ka-GE" altLang="en-US" sz="1400" b="1" dirty="0">
                <a:solidFill>
                  <a:srgbClr val="003366"/>
                </a:solidFill>
              </a:rPr>
              <a:t> </a:t>
            </a:r>
            <a:r>
              <a:rPr lang="ka-GE" altLang="en-US" sz="1400" b="1" dirty="0" smtClean="0">
                <a:solidFill>
                  <a:srgbClr val="003366"/>
                </a:solidFill>
              </a:rPr>
              <a:t>    თემატური </a:t>
            </a:r>
            <a:r>
              <a:rPr lang="ka-GE" altLang="en-US" sz="1400" b="1" dirty="0">
                <a:solidFill>
                  <a:srgbClr val="003366"/>
                </a:solidFill>
              </a:rPr>
              <a:t>რეგისტრების და სისტემების </a:t>
            </a:r>
            <a:r>
              <a:rPr lang="ka-GE" altLang="en-US" sz="1400" b="1" dirty="0" smtClean="0">
                <a:solidFill>
                  <a:srgbClr val="003366"/>
                </a:solidFill>
              </a:rPr>
              <a:t>განვითარება</a:t>
            </a:r>
          </a:p>
          <a:p>
            <a:pPr marL="742950" lvl="1" indent="-285750" algn="l">
              <a:buFont typeface="Arial" panose="020B0604020202020204" pitchFamily="34" charset="0"/>
              <a:buChar char="•"/>
            </a:pPr>
            <a:r>
              <a:rPr lang="ka-GE" altLang="en-US" sz="1400" b="1" dirty="0">
                <a:solidFill>
                  <a:srgbClr val="003366"/>
                </a:solidFill>
              </a:rPr>
              <a:t>სტატისტიკური მონაცემების ანალიზი და </a:t>
            </a:r>
            <a:r>
              <a:rPr lang="ka-GE" altLang="en-US" sz="1400" b="1" dirty="0" smtClean="0">
                <a:solidFill>
                  <a:srgbClr val="003366"/>
                </a:solidFill>
              </a:rPr>
              <a:t>წარდგენა</a:t>
            </a:r>
          </a:p>
          <a:p>
            <a:pPr marL="742950" lvl="1" indent="-285750" algn="l">
              <a:buFont typeface="Arial" panose="020B0604020202020204" pitchFamily="34" charset="0"/>
              <a:buChar char="•"/>
            </a:pPr>
            <a:r>
              <a:rPr lang="ka-GE" altLang="en-US" sz="1400" b="1" dirty="0">
                <a:solidFill>
                  <a:srgbClr val="003366"/>
                </a:solidFill>
              </a:rPr>
              <a:t>სამთავრობო და საერთაშორისო ინიციატივებში მონაწილეობა, ადგილობრივ და საერთაშორისო ორგანიზაციებთან </a:t>
            </a:r>
            <a:r>
              <a:rPr lang="ka-GE" altLang="en-US" sz="1400" b="1" dirty="0" smtClean="0">
                <a:solidFill>
                  <a:srgbClr val="003366"/>
                </a:solidFill>
              </a:rPr>
              <a:t>თანამშრომლობა</a:t>
            </a:r>
          </a:p>
          <a:p>
            <a:pPr marL="742950" lvl="1" indent="-285750" algn="l">
              <a:buFont typeface="Arial" panose="020B0604020202020204" pitchFamily="34" charset="0"/>
              <a:buChar char="•"/>
            </a:pPr>
            <a:endParaRPr lang="ka-GE" altLang="en-US" sz="1400" b="1" dirty="0" smtClean="0">
              <a:solidFill>
                <a:srgbClr val="003366"/>
              </a:solidFill>
            </a:endParaRPr>
          </a:p>
          <a:p>
            <a:pPr algn="l"/>
            <a:r>
              <a:rPr lang="ka-GE" altLang="en-US" sz="1400" b="1" dirty="0">
                <a:solidFill>
                  <a:srgbClr val="C00000"/>
                </a:solidFill>
              </a:rPr>
              <a:t>საზოგადოებრივი ჯანდაცვის სისტემის მართვის განვითარების </a:t>
            </a:r>
            <a:r>
              <a:rPr lang="ka-GE" altLang="en-US" sz="1400" b="1" dirty="0" smtClean="0">
                <a:solidFill>
                  <a:srgbClr val="C00000"/>
                </a:solidFill>
              </a:rPr>
              <a:t>ხელშეწყობა</a:t>
            </a:r>
          </a:p>
          <a:p>
            <a:pPr algn="l"/>
            <a:endParaRPr lang="ka-GE" altLang="en-US" sz="1400" b="1" dirty="0">
              <a:solidFill>
                <a:srgbClr val="003366"/>
              </a:solidFill>
            </a:endParaRPr>
          </a:p>
          <a:p>
            <a:pPr marL="742950" lvl="1" indent="-285750" algn="l">
              <a:buFont typeface="Arial" panose="020B0604020202020204" pitchFamily="34" charset="0"/>
              <a:buChar char="•"/>
            </a:pPr>
            <a:r>
              <a:rPr lang="ka-GE" altLang="en-US" sz="1400" b="1" dirty="0" smtClean="0">
                <a:solidFill>
                  <a:srgbClr val="003366"/>
                </a:solidFill>
              </a:rPr>
              <a:t>სისტემის  </a:t>
            </a:r>
            <a:r>
              <a:rPr lang="ka-GE" altLang="en-US" sz="1400" b="1" dirty="0">
                <a:solidFill>
                  <a:srgbClr val="003366"/>
                </a:solidFill>
              </a:rPr>
              <a:t>თანამედროვე სტრუქტურის შექმნის, მდგრადობის და ეფექტური მართვის </a:t>
            </a:r>
            <a:r>
              <a:rPr lang="ka-GE" altLang="en-US" sz="1400" b="1" dirty="0" smtClean="0">
                <a:solidFill>
                  <a:srgbClr val="003366"/>
                </a:solidFill>
              </a:rPr>
              <a:t>ხელშეწყობა</a:t>
            </a:r>
          </a:p>
          <a:p>
            <a:pPr marL="742950" lvl="1" indent="-285750" algn="l">
              <a:buFont typeface="Arial" panose="020B0604020202020204" pitchFamily="34" charset="0"/>
              <a:buChar char="•"/>
            </a:pPr>
            <a:r>
              <a:rPr lang="ka-GE" altLang="en-US" sz="1400" b="1" dirty="0">
                <a:solidFill>
                  <a:srgbClr val="003366"/>
                </a:solidFill>
              </a:rPr>
              <a:t>მოსახლეობის დროული და სრულყოფილი ინფორმაციული უზრუნველყოფა ჯანმრთელობის რისკებისა და პრევენციული ინტერვენციების  შესახებ, უკუკავშირების თანამედროვე მეთოდების  </a:t>
            </a:r>
            <a:r>
              <a:rPr lang="ka-GE" altLang="en-US" sz="1400" b="1" dirty="0" smtClean="0">
                <a:solidFill>
                  <a:srgbClr val="003366"/>
                </a:solidFill>
              </a:rPr>
              <a:t>დანერგვა</a:t>
            </a:r>
          </a:p>
          <a:p>
            <a:pPr marL="742950" lvl="1" indent="-285750" algn="l">
              <a:buFont typeface="Arial" panose="020B0604020202020204" pitchFamily="34" charset="0"/>
              <a:buChar char="•"/>
            </a:pPr>
            <a:r>
              <a:rPr lang="ka-GE" altLang="en-US" sz="1400" b="1" dirty="0">
                <a:solidFill>
                  <a:srgbClr val="003366"/>
                </a:solidFill>
              </a:rPr>
              <a:t>საზოგადოებრივი ჯანდაცვის სამსახურების ფუნქციონირების საკანონმდებლო ბაზის სრულყოფის </a:t>
            </a:r>
            <a:r>
              <a:rPr lang="ka-GE" altLang="en-US" sz="1400" b="1" dirty="0" smtClean="0">
                <a:solidFill>
                  <a:srgbClr val="003366"/>
                </a:solidFill>
              </a:rPr>
              <a:t>ხელშეწყობა</a:t>
            </a:r>
          </a:p>
          <a:p>
            <a:pPr marL="742950" lvl="1" indent="-285750" algn="l">
              <a:buFont typeface="Arial" panose="020B0604020202020204" pitchFamily="34" charset="0"/>
              <a:buChar char="•"/>
            </a:pPr>
            <a:r>
              <a:rPr lang="ka-GE" altLang="en-US" sz="1400" b="1" dirty="0">
                <a:solidFill>
                  <a:srgbClr val="003366"/>
                </a:solidFill>
              </a:rPr>
              <a:t>საზოგადოებრივი ჯანდაცვის ლაბორატორიული ქსელის განვითარება და </a:t>
            </a:r>
            <a:r>
              <a:rPr lang="ka-GE" altLang="en-US" sz="1400" b="1" dirty="0" smtClean="0">
                <a:solidFill>
                  <a:srgbClr val="003366"/>
                </a:solidFill>
              </a:rPr>
              <a:t>გაძლიერება</a:t>
            </a:r>
          </a:p>
          <a:p>
            <a:pPr marL="742950" lvl="1" indent="-285750" algn="l">
              <a:buFont typeface="Arial" panose="020B0604020202020204" pitchFamily="34" charset="0"/>
              <a:buChar char="•"/>
            </a:pPr>
            <a:endParaRPr lang="ka-GE" altLang="en-US" sz="1400" b="1" dirty="0" smtClean="0">
              <a:solidFill>
                <a:srgbClr val="003366"/>
              </a:solidFill>
            </a:endParaRPr>
          </a:p>
          <a:p>
            <a:pPr lvl="1" algn="l"/>
            <a:endParaRPr lang="ka-GE" altLang="en-US" sz="1400" b="1" dirty="0">
              <a:solidFill>
                <a:srgbClr val="003366"/>
              </a:solidFill>
            </a:endParaRPr>
          </a:p>
          <a:p>
            <a:pPr lvl="1" algn="l"/>
            <a:endParaRPr lang="en-US" altLang="en-US" sz="1400" b="1" dirty="0" smtClean="0">
              <a:solidFill>
                <a:srgbClr val="003366"/>
              </a:solidFill>
            </a:endParaRPr>
          </a:p>
          <a:p>
            <a:pPr lvl="1" algn="l"/>
            <a:endParaRPr lang="ka-GE" altLang="en-US" sz="1400" b="1" dirty="0" smtClean="0">
              <a:solidFill>
                <a:srgbClr val="003366"/>
              </a:solidFill>
            </a:endParaRPr>
          </a:p>
          <a:p>
            <a:pPr lvl="1" algn="l"/>
            <a:endParaRPr lang="ka-GE" altLang="en-US" sz="1400" b="1" dirty="0">
              <a:solidFill>
                <a:srgbClr val="003366"/>
              </a:solidFill>
            </a:endParaRPr>
          </a:p>
          <a:p>
            <a:pPr marL="628650" lvl="1" indent="-171450" algn="l">
              <a:buFont typeface="Arial" panose="020B0604020202020204" pitchFamily="34" charset="0"/>
              <a:buChar char="•"/>
            </a:pPr>
            <a:endParaRPr lang="ka-GE" altLang="en-US" sz="1200" b="1" dirty="0">
              <a:solidFill>
                <a:srgbClr val="C00000"/>
              </a:solidFill>
            </a:endParaRPr>
          </a:p>
          <a:p>
            <a:pPr marL="628650" lvl="1" indent="-171450" algn="l">
              <a:buFont typeface="Arial" panose="020B0604020202020204" pitchFamily="34" charset="0"/>
              <a:buChar char="•"/>
            </a:pPr>
            <a:endParaRPr lang="ka-GE" altLang="en-US" sz="1400" b="1" dirty="0">
              <a:solidFill>
                <a:srgbClr val="003366"/>
              </a:solidFill>
            </a:endParaRPr>
          </a:p>
        </p:txBody>
      </p:sp>
      <p:sp>
        <p:nvSpPr>
          <p:cNvPr id="9" name="Rectangle 6"/>
          <p:cNvSpPr>
            <a:spLocks noChangeArrowheads="1"/>
          </p:cNvSpPr>
          <p:nvPr/>
        </p:nvSpPr>
        <p:spPr bwMode="auto">
          <a:xfrm>
            <a:off x="-3613" y="341027"/>
            <a:ext cx="9144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buFontTx/>
              <a:buNone/>
            </a:pPr>
            <a:r>
              <a:rPr lang="en-US" altLang="en-US" sz="2400" b="1" dirty="0" smtClean="0">
                <a:solidFill>
                  <a:srgbClr val="C00000"/>
                </a:solidFill>
              </a:rPr>
              <a:t>201</a:t>
            </a:r>
            <a:r>
              <a:rPr lang="ka-GE" altLang="en-US" sz="2400" b="1" dirty="0" smtClean="0">
                <a:solidFill>
                  <a:srgbClr val="C00000"/>
                </a:solidFill>
              </a:rPr>
              <a:t>9</a:t>
            </a:r>
            <a:r>
              <a:rPr lang="en-US" altLang="en-US" sz="2400" b="1" dirty="0" smtClean="0">
                <a:solidFill>
                  <a:srgbClr val="C00000"/>
                </a:solidFill>
              </a:rPr>
              <a:t> </a:t>
            </a:r>
            <a:r>
              <a:rPr lang="ka-GE" altLang="en-US" sz="2400" b="1" dirty="0" smtClean="0">
                <a:solidFill>
                  <a:srgbClr val="C00000"/>
                </a:solidFill>
              </a:rPr>
              <a:t>წლის პრიორიტეტები</a:t>
            </a:r>
            <a:endParaRPr lang="en-US" altLang="en-US" sz="2400" b="1" dirty="0">
              <a:solidFill>
                <a:srgbClr val="C00000"/>
              </a:solidFill>
            </a:endParaRPr>
          </a:p>
        </p:txBody>
      </p:sp>
      <p:sp>
        <p:nvSpPr>
          <p:cNvPr id="10"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1"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2"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3" name="Picture 12"/>
          <p:cNvPicPr>
            <a:picLocks noChangeAspect="1"/>
          </p:cNvPicPr>
          <p:nvPr/>
        </p:nvPicPr>
        <p:blipFill>
          <a:blip r:embed="rId3"/>
          <a:stretch>
            <a:fillRect/>
          </a:stretch>
        </p:blipFill>
        <p:spPr>
          <a:xfrm>
            <a:off x="55013" y="6218816"/>
            <a:ext cx="772571" cy="594560"/>
          </a:xfrm>
          <a:prstGeom prst="rect">
            <a:avLst/>
          </a:prstGeom>
        </p:spPr>
      </p:pic>
      <p:sp>
        <p:nvSpPr>
          <p:cNvPr id="14"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7"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384768725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4034" name="Rectangle 11"/>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en-US" sz="1800"/>
          </a:p>
        </p:txBody>
      </p:sp>
      <p:sp>
        <p:nvSpPr>
          <p:cNvPr id="44035" name="Text Box 8"/>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800">
                <a:solidFill>
                  <a:schemeClr val="bg1"/>
                </a:solidFill>
              </a:rPr>
              <a:t>www.ncdc.ge</a:t>
            </a:r>
            <a:endParaRPr lang="ru-RU" altLang="ka-GE" sz="1800">
              <a:solidFill>
                <a:schemeClr val="bg1"/>
              </a:solidFill>
            </a:endParaRPr>
          </a:p>
        </p:txBody>
      </p:sp>
      <p:sp>
        <p:nvSpPr>
          <p:cNvPr id="44036" name="Rectangle 8"/>
          <p:cNvSpPr>
            <a:spLocks noChangeArrowheads="1"/>
          </p:cNvSpPr>
          <p:nvPr/>
        </p:nvSpPr>
        <p:spPr bwMode="auto">
          <a:xfrm>
            <a:off x="1403350" y="6351588"/>
            <a:ext cx="4627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ka-GE" altLang="ka-GE" sz="1400" b="1">
                <a:solidFill>
                  <a:schemeClr val="bg1"/>
                </a:solidFill>
              </a:rPr>
              <a:t>დაავადებათა კონტროლისა და საზოგადოებრივი ჯანმრთელობის ეროვნული ცენტრი</a:t>
            </a:r>
            <a:endParaRPr lang="ru-RU" altLang="ka-GE" sz="1400" b="1">
              <a:solidFill>
                <a:schemeClr val="bg1"/>
              </a:solidFill>
            </a:endParaRPr>
          </a:p>
        </p:txBody>
      </p:sp>
      <p:pic>
        <p:nvPicPr>
          <p:cNvPr id="44047"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563" y="6218238"/>
            <a:ext cx="771525" cy="59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55563" y="260647"/>
            <a:ext cx="8939211" cy="5840115"/>
          </a:xfrm>
          <a:prstGeom prst="rect">
            <a:avLst/>
          </a:prstGeom>
        </p:spPr>
      </p:pic>
    </p:spTree>
    <p:extLst>
      <p:ext uri="{BB962C8B-B14F-4D97-AF65-F5344CB8AC3E}">
        <p14:creationId xmlns:p14="http://schemas.microsoft.com/office/powerpoint/2010/main" val="301349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4" name="Rectangle 6"/>
          <p:cNvSpPr>
            <a:spLocks noChangeArrowheads="1"/>
          </p:cNvSpPr>
          <p:nvPr/>
        </p:nvSpPr>
        <p:spPr bwMode="auto">
          <a:xfrm>
            <a:off x="-2488046" y="1060"/>
            <a:ext cx="9144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r>
              <a:rPr lang="ka-GE" altLang="en-US" sz="3000" b="1" dirty="0">
                <a:solidFill>
                  <a:srgbClr val="A50021"/>
                </a:solidFill>
              </a:rPr>
              <a:t>იმუნიზაცია</a:t>
            </a:r>
            <a:r>
              <a:rPr lang="en-US" altLang="en-US" sz="3000" b="1" dirty="0">
                <a:solidFill>
                  <a:srgbClr val="A50021"/>
                </a:solidFill>
              </a:rPr>
              <a:t> </a:t>
            </a:r>
            <a:r>
              <a:rPr lang="en-US" altLang="en-US" sz="3000" b="1" dirty="0" smtClean="0">
                <a:solidFill>
                  <a:srgbClr val="A50021"/>
                </a:solidFill>
              </a:rPr>
              <a:t> </a:t>
            </a:r>
            <a:endParaRPr lang="ka-GE" altLang="en-US" sz="3000" b="1" dirty="0">
              <a:solidFill>
                <a:srgbClr val="A50021"/>
              </a:solidFill>
            </a:endParaRPr>
          </a:p>
        </p:txBody>
      </p:sp>
      <p:sp>
        <p:nvSpPr>
          <p:cNvPr id="3" name="Rectangle 2">
            <a:extLst>
              <a:ext uri="{FF2B5EF4-FFF2-40B4-BE49-F238E27FC236}">
                <a16:creationId xmlns="" xmlns:a16="http://schemas.microsoft.com/office/drawing/2014/main" id="{B2CF520A-A3DC-4766-BE56-2B1327F54F7C}"/>
              </a:ext>
            </a:extLst>
          </p:cNvPr>
          <p:cNvSpPr/>
          <p:nvPr/>
        </p:nvSpPr>
        <p:spPr>
          <a:xfrm>
            <a:off x="55013" y="563463"/>
            <a:ext cx="5812388" cy="2031325"/>
          </a:xfrm>
          <a:prstGeom prst="rect">
            <a:avLst/>
          </a:prstGeom>
        </p:spPr>
        <p:txBody>
          <a:bodyPr wrap="square">
            <a:spAutoFit/>
          </a:bodyPr>
          <a:lstStyle/>
          <a:p>
            <a:pPr marL="342900" indent="-342900">
              <a:spcAft>
                <a:spcPts val="0"/>
              </a:spcAft>
              <a:buFont typeface="Symbol" panose="05050102010706020507" pitchFamily="18" charset="2"/>
              <a:buChar char=""/>
            </a:pPr>
            <a:r>
              <a:rPr lang="ka-GE" sz="1400" b="1" dirty="0" smtClean="0">
                <a:solidFill>
                  <a:srgbClr val="003366"/>
                </a:solidFill>
              </a:rPr>
              <a:t>საქართველოს </a:t>
            </a:r>
            <a:r>
              <a:rPr lang="ka-GE" sz="1400" b="1" dirty="0">
                <a:solidFill>
                  <a:srgbClr val="003366"/>
                </a:solidFill>
              </a:rPr>
              <a:t>იმუნიზაციის კომუნიკაციის </a:t>
            </a:r>
            <a:r>
              <a:rPr lang="ka-GE" sz="1400" b="1" dirty="0">
                <a:solidFill>
                  <a:srgbClr val="C00000"/>
                </a:solidFill>
              </a:rPr>
              <a:t>ეროვნული სტრატეგია </a:t>
            </a:r>
            <a:r>
              <a:rPr lang="ka-GE" sz="1400" b="1" dirty="0">
                <a:solidFill>
                  <a:srgbClr val="003366"/>
                </a:solidFill>
              </a:rPr>
              <a:t>2017 – </a:t>
            </a:r>
            <a:r>
              <a:rPr lang="ka-GE" sz="1400" b="1" dirty="0" smtClean="0">
                <a:solidFill>
                  <a:srgbClr val="003366"/>
                </a:solidFill>
              </a:rPr>
              <a:t>2021</a:t>
            </a:r>
          </a:p>
          <a:p>
            <a:pPr marL="342900" indent="-342900">
              <a:spcAft>
                <a:spcPts val="0"/>
              </a:spcAft>
              <a:buFont typeface="Symbol" panose="05050102010706020507" pitchFamily="18" charset="2"/>
              <a:buChar char=""/>
            </a:pPr>
            <a:r>
              <a:rPr lang="ka-GE" sz="1400" b="1" dirty="0" smtClean="0">
                <a:solidFill>
                  <a:srgbClr val="003366"/>
                </a:solidFill>
              </a:rPr>
              <a:t>ადამიანის </a:t>
            </a:r>
            <a:r>
              <a:rPr lang="ka-GE" sz="1400" b="1" dirty="0" err="1">
                <a:solidFill>
                  <a:srgbClr val="003366"/>
                </a:solidFill>
              </a:rPr>
              <a:t>პაპილომავირუსის</a:t>
            </a:r>
            <a:r>
              <a:rPr lang="ka-GE" sz="1400" b="1" dirty="0">
                <a:solidFill>
                  <a:srgbClr val="003366"/>
                </a:solidFill>
              </a:rPr>
              <a:t>  საწინააღმდეგო ვაქცინაციის დანერგვის კომუნიკაციის </a:t>
            </a:r>
            <a:r>
              <a:rPr lang="ka-GE" sz="1400" b="1" dirty="0">
                <a:solidFill>
                  <a:srgbClr val="C00000"/>
                </a:solidFill>
              </a:rPr>
              <a:t>სტრატეგიული გეგმა  </a:t>
            </a:r>
            <a:r>
              <a:rPr lang="ka-GE" sz="1400" b="1" dirty="0" smtClean="0">
                <a:solidFill>
                  <a:srgbClr val="003366"/>
                </a:solidFill>
              </a:rPr>
              <a:t>2017-2019</a:t>
            </a:r>
          </a:p>
          <a:p>
            <a:pPr marL="342900" indent="-342900">
              <a:spcAft>
                <a:spcPts val="0"/>
              </a:spcAft>
              <a:buFont typeface="Symbol" panose="05050102010706020507" pitchFamily="18" charset="2"/>
              <a:buChar char=""/>
            </a:pPr>
            <a:r>
              <a:rPr lang="ka-GE" sz="1400" b="1" dirty="0" smtClean="0">
                <a:solidFill>
                  <a:srgbClr val="003366"/>
                </a:solidFill>
              </a:rPr>
              <a:t>წითელას</a:t>
            </a:r>
            <a:r>
              <a:rPr lang="ka-GE" sz="1400" b="1" dirty="0">
                <a:solidFill>
                  <a:srgbClr val="003366"/>
                </a:solidFill>
              </a:rPr>
              <a:t>, წითურას და თანდაყოლილი წითურას სინდრომის </a:t>
            </a:r>
            <a:r>
              <a:rPr lang="ka-GE" sz="1400" b="1" dirty="0" err="1">
                <a:solidFill>
                  <a:srgbClr val="003366"/>
                </a:solidFill>
              </a:rPr>
              <a:t>ელიმინაციის</a:t>
            </a:r>
            <a:r>
              <a:rPr lang="ka-GE" sz="1400" b="1" dirty="0">
                <a:solidFill>
                  <a:srgbClr val="003366"/>
                </a:solidFill>
              </a:rPr>
              <a:t> </a:t>
            </a:r>
            <a:r>
              <a:rPr lang="ka-GE" sz="1400" b="1" dirty="0">
                <a:solidFill>
                  <a:srgbClr val="C00000"/>
                </a:solidFill>
              </a:rPr>
              <a:t>ეროვნული სამოქმედო </a:t>
            </a:r>
            <a:r>
              <a:rPr lang="ka-GE" sz="1400" b="1" dirty="0" smtClean="0">
                <a:solidFill>
                  <a:srgbClr val="C00000"/>
                </a:solidFill>
              </a:rPr>
              <a:t>გეგმა</a:t>
            </a:r>
          </a:p>
          <a:p>
            <a:pPr marL="342900" indent="-342900">
              <a:spcAft>
                <a:spcPts val="0"/>
              </a:spcAft>
              <a:buFont typeface="Symbol" panose="05050102010706020507" pitchFamily="18" charset="2"/>
              <a:buChar char=""/>
            </a:pPr>
            <a:r>
              <a:rPr lang="ka-GE" sz="1400" b="1" dirty="0" smtClean="0">
                <a:solidFill>
                  <a:srgbClr val="C00000"/>
                </a:solidFill>
              </a:rPr>
              <a:t>დაინერგა </a:t>
            </a:r>
            <a:r>
              <a:rPr lang="ka-GE" sz="1400" b="1" dirty="0">
                <a:solidFill>
                  <a:srgbClr val="C00000"/>
                </a:solidFill>
              </a:rPr>
              <a:t>4 ახალი ვაქცინა </a:t>
            </a:r>
            <a:r>
              <a:rPr lang="ka-GE" sz="1400" b="1" dirty="0">
                <a:solidFill>
                  <a:srgbClr val="003366"/>
                </a:solidFill>
              </a:rPr>
              <a:t>(</a:t>
            </a:r>
            <a:r>
              <a:rPr lang="ka-GE" sz="1400" b="1" dirty="0" err="1">
                <a:solidFill>
                  <a:srgbClr val="003366"/>
                </a:solidFill>
              </a:rPr>
              <a:t>როტავირუსული</a:t>
            </a:r>
            <a:r>
              <a:rPr lang="ka-GE" sz="1400" b="1" dirty="0">
                <a:solidFill>
                  <a:srgbClr val="003366"/>
                </a:solidFill>
              </a:rPr>
              <a:t>, პნევმოკოკური, პოლიომიელიტის </a:t>
            </a:r>
            <a:r>
              <a:rPr lang="ka-GE" sz="1400" b="1" dirty="0" err="1">
                <a:solidFill>
                  <a:srgbClr val="003366"/>
                </a:solidFill>
              </a:rPr>
              <a:t>ინაქტივირებული</a:t>
            </a:r>
            <a:r>
              <a:rPr lang="ka-GE" sz="1400" b="1" dirty="0">
                <a:solidFill>
                  <a:srgbClr val="003366"/>
                </a:solidFill>
              </a:rPr>
              <a:t> </a:t>
            </a:r>
            <a:r>
              <a:rPr lang="ka-GE" sz="1400" b="1" dirty="0" err="1">
                <a:solidFill>
                  <a:srgbClr val="003366"/>
                </a:solidFill>
              </a:rPr>
              <a:t>ჰექსავალენტური</a:t>
            </a:r>
            <a:r>
              <a:rPr lang="ka-GE" sz="1400" b="1" dirty="0">
                <a:solidFill>
                  <a:srgbClr val="003366"/>
                </a:solidFill>
              </a:rPr>
              <a:t>, პოლიომიელიტის ორალური </a:t>
            </a:r>
            <a:r>
              <a:rPr lang="ka-GE" sz="1400" b="1" dirty="0" err="1">
                <a:solidFill>
                  <a:srgbClr val="003366"/>
                </a:solidFill>
              </a:rPr>
              <a:t>ბივალენტური</a:t>
            </a:r>
            <a:r>
              <a:rPr lang="ka-GE" sz="1400" b="1" dirty="0" smtClean="0">
                <a:solidFill>
                  <a:srgbClr val="003366"/>
                </a:solidFill>
              </a:rPr>
              <a:t>) </a:t>
            </a:r>
            <a:endParaRPr lang="ka-GE" sz="1400" b="1" dirty="0">
              <a:solidFill>
                <a:srgbClr val="003366"/>
              </a:solidFill>
              <a:latin typeface="Calibri" panose="020F0502020204030204" pitchFamily="34" charset="0"/>
              <a:ea typeface="Calibri" panose="020F0502020204030204" pitchFamily="34" charset="0"/>
              <a:cs typeface="Times New Roman" panose="02020603050405020304" pitchFamily="18" charset="0"/>
            </a:endParaRPr>
          </a:p>
        </p:txBody>
      </p:sp>
      <p:pic>
        <p:nvPicPr>
          <p:cNvPr id="14" name="Picture 13"/>
          <p:cNvPicPr>
            <a:picLocks noChangeAspect="1"/>
          </p:cNvPicPr>
          <p:nvPr/>
        </p:nvPicPr>
        <p:blipFill>
          <a:blip r:embed="rId3"/>
          <a:stretch>
            <a:fillRect/>
          </a:stretch>
        </p:blipFill>
        <p:spPr>
          <a:xfrm>
            <a:off x="5724128" y="175608"/>
            <a:ext cx="3100738" cy="2893352"/>
          </a:xfrm>
          <a:prstGeom prst="rect">
            <a:avLst/>
          </a:prstGeom>
        </p:spPr>
      </p:pic>
      <p:pic>
        <p:nvPicPr>
          <p:cNvPr id="15" name="Picture 14">
            <a:extLst>
              <a:ext uri="{FF2B5EF4-FFF2-40B4-BE49-F238E27FC236}">
                <a16:creationId xmlns:a16="http://schemas.microsoft.com/office/drawing/2014/main" xmlns="" id="{931E9049-C753-4ECB-A3A5-BDE95B4333BD}"/>
              </a:ext>
            </a:extLst>
          </p:cNvPr>
          <p:cNvPicPr>
            <a:picLocks noChangeAspect="1"/>
          </p:cNvPicPr>
          <p:nvPr/>
        </p:nvPicPr>
        <p:blipFill>
          <a:blip r:embed="rId4"/>
          <a:stretch>
            <a:fillRect/>
          </a:stretch>
        </p:blipFill>
        <p:spPr>
          <a:xfrm>
            <a:off x="6948264" y="3453295"/>
            <a:ext cx="1910774" cy="2586927"/>
          </a:xfrm>
          <a:prstGeom prst="rect">
            <a:avLst/>
          </a:prstGeom>
        </p:spPr>
      </p:pic>
      <p:sp>
        <p:nvSpPr>
          <p:cNvPr id="16" name="Rectangle 15">
            <a:extLst>
              <a:ext uri="{FF2B5EF4-FFF2-40B4-BE49-F238E27FC236}">
                <a16:creationId xmlns="" xmlns:a16="http://schemas.microsoft.com/office/drawing/2014/main" id="{A545A1FD-3405-4DF2-8629-DC7D6FA23F14}"/>
              </a:ext>
            </a:extLst>
          </p:cNvPr>
          <p:cNvSpPr/>
          <p:nvPr/>
        </p:nvSpPr>
        <p:spPr>
          <a:xfrm>
            <a:off x="6228184" y="3098778"/>
            <a:ext cx="3240360" cy="326628"/>
          </a:xfrm>
          <a:prstGeom prst="rect">
            <a:avLst/>
          </a:prstGeom>
        </p:spPr>
        <p:txBody>
          <a:bodyPr wrap="square">
            <a:spAutoFit/>
          </a:bodyPr>
          <a:lstStyle/>
          <a:p>
            <a:pPr algn="ctr">
              <a:lnSpc>
                <a:spcPct val="115000"/>
              </a:lnSpc>
            </a:pPr>
            <a:r>
              <a:rPr lang="ka-GE" sz="1400" b="1" spc="5" dirty="0" smtClean="0">
                <a:solidFill>
                  <a:srgbClr val="C00000"/>
                </a:solidFill>
                <a:latin typeface="Sylfaen" panose="010A0502050306030303" pitchFamily="18" charset="0"/>
                <a:ea typeface="Sylfaen" panose="010A0502050306030303" pitchFamily="18" charset="0"/>
                <a:cs typeface="Sylfaen" panose="010A0502050306030303" pitchFamily="18" charset="0"/>
              </a:rPr>
              <a:t>ვაქცინაციის კალენდარი</a:t>
            </a:r>
            <a:endParaRPr lang="ka-GE" sz="1400" dirty="0">
              <a:effectLst/>
            </a:endParaRPr>
          </a:p>
        </p:txBody>
      </p:sp>
      <p:sp>
        <p:nvSpPr>
          <p:cNvPr id="11"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2"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3"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7" name="Picture 16"/>
          <p:cNvPicPr>
            <a:picLocks noChangeAspect="1"/>
          </p:cNvPicPr>
          <p:nvPr/>
        </p:nvPicPr>
        <p:blipFill>
          <a:blip r:embed="rId5"/>
          <a:stretch>
            <a:fillRect/>
          </a:stretch>
        </p:blipFill>
        <p:spPr>
          <a:xfrm>
            <a:off x="55013" y="6218816"/>
            <a:ext cx="772571" cy="594560"/>
          </a:xfrm>
          <a:prstGeom prst="rect">
            <a:avLst/>
          </a:prstGeom>
        </p:spPr>
      </p:pic>
      <p:sp>
        <p:nvSpPr>
          <p:cNvPr id="18"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9"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21"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
        <p:nvSpPr>
          <p:cNvPr id="22" name="Rectangle 21">
            <a:extLst>
              <a:ext uri="{FF2B5EF4-FFF2-40B4-BE49-F238E27FC236}">
                <a16:creationId xmlns="" xmlns:a16="http://schemas.microsoft.com/office/drawing/2014/main" id="{B2CF520A-A3DC-4766-BE56-2B1327F54F7C}"/>
              </a:ext>
            </a:extLst>
          </p:cNvPr>
          <p:cNvSpPr/>
          <p:nvPr/>
        </p:nvSpPr>
        <p:spPr>
          <a:xfrm>
            <a:off x="12515" y="2276872"/>
            <a:ext cx="6600942" cy="5262979"/>
          </a:xfrm>
          <a:prstGeom prst="rect">
            <a:avLst/>
          </a:prstGeom>
        </p:spPr>
        <p:txBody>
          <a:bodyPr wrap="square">
            <a:spAutoFit/>
          </a:bodyPr>
          <a:lstStyle/>
          <a:p>
            <a:pPr>
              <a:spcAft>
                <a:spcPts val="0"/>
              </a:spcAft>
            </a:pPr>
            <a:r>
              <a:rPr lang="ka-GE" sz="1400" b="1" dirty="0" smtClean="0">
                <a:solidFill>
                  <a:srgbClr val="003366"/>
                </a:solidFill>
              </a:rPr>
              <a:t> </a:t>
            </a:r>
          </a:p>
          <a:p>
            <a:pPr marL="342900" indent="-342900">
              <a:spcAft>
                <a:spcPts val="0"/>
              </a:spcAft>
              <a:buFont typeface="Symbol" panose="05050102010706020507" pitchFamily="18" charset="2"/>
              <a:buChar char=""/>
            </a:pPr>
            <a:r>
              <a:rPr lang="ka-GE" sz="1400" b="1" dirty="0" smtClean="0">
                <a:solidFill>
                  <a:srgbClr val="003366"/>
                </a:solidFill>
              </a:rPr>
              <a:t>იმუნიზაციის </a:t>
            </a:r>
            <a:r>
              <a:rPr lang="ka-GE" sz="1400" b="1" dirty="0">
                <a:solidFill>
                  <a:srgbClr val="003366"/>
                </a:solidFill>
              </a:rPr>
              <a:t>პროგრამით ქვეყანა პირველად გადავიდა </a:t>
            </a:r>
            <a:r>
              <a:rPr lang="ka-GE" sz="1400" b="1" dirty="0">
                <a:solidFill>
                  <a:srgbClr val="C00000"/>
                </a:solidFill>
              </a:rPr>
              <a:t>ვაქცინების სრულად </a:t>
            </a:r>
            <a:r>
              <a:rPr lang="ka-GE" sz="1400" b="1" dirty="0" err="1">
                <a:solidFill>
                  <a:srgbClr val="C00000"/>
                </a:solidFill>
              </a:rPr>
              <a:t>წინსწრებით</a:t>
            </a:r>
            <a:r>
              <a:rPr lang="ka-GE" sz="1400" b="1" dirty="0">
                <a:solidFill>
                  <a:srgbClr val="C00000"/>
                </a:solidFill>
              </a:rPr>
              <a:t> შესყიდვის </a:t>
            </a:r>
            <a:r>
              <a:rPr lang="ka-GE" sz="1400" b="1" dirty="0">
                <a:solidFill>
                  <a:srgbClr val="003366"/>
                </a:solidFill>
              </a:rPr>
              <a:t>მექანიზმზე, რითაც საბოლოოდ იქნება მიღწეული ვაქცინების მომარაგებაში </a:t>
            </a:r>
            <a:r>
              <a:rPr lang="ka-GE" sz="1400" b="1" dirty="0" smtClean="0">
                <a:solidFill>
                  <a:srgbClr val="003366"/>
                </a:solidFill>
              </a:rPr>
              <a:t>უწყვეტობა</a:t>
            </a:r>
          </a:p>
          <a:p>
            <a:pPr marL="285750" indent="-285750">
              <a:spcAft>
                <a:spcPts val="0"/>
              </a:spcAft>
              <a:buFont typeface="Arial" panose="020B0604020202020204" pitchFamily="34" charset="0"/>
              <a:buChar char="•"/>
            </a:pPr>
            <a:r>
              <a:rPr lang="ka-GE" sz="1400" b="1" dirty="0" smtClean="0">
                <a:solidFill>
                  <a:srgbClr val="003366"/>
                </a:solidFill>
              </a:rPr>
              <a:t> თბილისში და ქუთაისში, აჭარისა და აფხაზეთის ავტონომიურ რესპუბლიკებში დაიწყო 2008-2009 წელს დაბადებული გოგონების იმუნიზაცია ადამიანის </a:t>
            </a:r>
            <a:r>
              <a:rPr lang="ka-GE" sz="1400" b="1" dirty="0" err="1" smtClean="0">
                <a:solidFill>
                  <a:srgbClr val="003366"/>
                </a:solidFill>
              </a:rPr>
              <a:t>პაპილომავირუსული</a:t>
            </a:r>
            <a:r>
              <a:rPr lang="ka-GE" sz="1400" b="1" dirty="0" smtClean="0">
                <a:solidFill>
                  <a:srgbClr val="003366"/>
                </a:solidFill>
              </a:rPr>
              <a:t> ინფექციის  საწინააღმდეგო ვაქცინით</a:t>
            </a:r>
          </a:p>
          <a:p>
            <a:pPr marL="342900" indent="-342900">
              <a:spcAft>
                <a:spcPts val="0"/>
              </a:spcAft>
              <a:buFont typeface="Symbol" panose="05050102010706020507" pitchFamily="18" charset="2"/>
              <a:buChar char=""/>
            </a:pPr>
            <a:r>
              <a:rPr lang="ka-GE" sz="1400" b="1" dirty="0" smtClean="0">
                <a:solidFill>
                  <a:srgbClr val="003366"/>
                </a:solidFill>
              </a:rPr>
              <a:t>გრიპის </a:t>
            </a:r>
            <a:r>
              <a:rPr lang="ka-GE" sz="1400" b="1" dirty="0">
                <a:solidFill>
                  <a:srgbClr val="003366"/>
                </a:solidFill>
              </a:rPr>
              <a:t>სეზონისთვის მზადყოფნის მიზნით ყოველწლიურად ტარდება რისკ-ჯგუფების იმუნიზაცია, </a:t>
            </a:r>
          </a:p>
          <a:p>
            <a:pPr marL="342900" indent="-342900">
              <a:spcAft>
                <a:spcPts val="0"/>
              </a:spcAft>
              <a:buFont typeface="Symbol" panose="05050102010706020507" pitchFamily="18" charset="2"/>
              <a:buChar char=""/>
            </a:pPr>
            <a:r>
              <a:rPr lang="ka-GE" sz="1400" b="1" dirty="0" smtClean="0">
                <a:solidFill>
                  <a:srgbClr val="003366"/>
                </a:solidFill>
              </a:rPr>
              <a:t>განხორციელდა </a:t>
            </a:r>
            <a:r>
              <a:rPr lang="ka-GE" sz="1400" b="1" dirty="0">
                <a:solidFill>
                  <a:srgbClr val="003366"/>
                </a:solidFill>
              </a:rPr>
              <a:t>ვაქცინების მართვის </a:t>
            </a:r>
            <a:r>
              <a:rPr lang="ka-GE" sz="1400" b="1" dirty="0">
                <a:solidFill>
                  <a:srgbClr val="C00000"/>
                </a:solidFill>
              </a:rPr>
              <a:t>სისტემის ეფექტურობის შეფასება </a:t>
            </a:r>
            <a:r>
              <a:rPr lang="ka-GE" sz="1400" b="1" dirty="0">
                <a:solidFill>
                  <a:srgbClr val="003366"/>
                </a:solidFill>
              </a:rPr>
              <a:t>ქვეყნის </a:t>
            </a:r>
            <a:r>
              <a:rPr lang="ka-GE" sz="1400" b="1" dirty="0" smtClean="0">
                <a:solidFill>
                  <a:srgbClr val="003366"/>
                </a:solidFill>
              </a:rPr>
              <a:t>მასშტაბით</a:t>
            </a:r>
          </a:p>
          <a:p>
            <a:pPr marL="342900" indent="-342900">
              <a:spcAft>
                <a:spcPts val="0"/>
              </a:spcAft>
              <a:buFont typeface="Symbol" panose="05050102010706020507" pitchFamily="18" charset="2"/>
              <a:buChar char=""/>
            </a:pPr>
            <a:r>
              <a:rPr lang="ka-GE" sz="1400" b="1" dirty="0" smtClean="0">
                <a:solidFill>
                  <a:srgbClr val="003366"/>
                </a:solidFill>
              </a:rPr>
              <a:t>პირველად </a:t>
            </a:r>
            <a:r>
              <a:rPr lang="ka-GE" sz="1400" b="1" dirty="0">
                <a:solidFill>
                  <a:srgbClr val="003366"/>
                </a:solidFill>
              </a:rPr>
              <a:t>სახელმწიფოს მიერ განახლდა </a:t>
            </a:r>
            <a:r>
              <a:rPr lang="ka-GE" sz="1400" b="1" dirty="0">
                <a:solidFill>
                  <a:srgbClr val="C00000"/>
                </a:solidFill>
              </a:rPr>
              <a:t>„ცივი ჯაჭვის“ </a:t>
            </a:r>
            <a:r>
              <a:rPr lang="ka-GE" sz="1400" b="1" dirty="0">
                <a:solidFill>
                  <a:srgbClr val="003366"/>
                </a:solidFill>
              </a:rPr>
              <a:t>ინფრასტრუქტურის დაახლოებით 30</a:t>
            </a:r>
            <a:r>
              <a:rPr lang="ka-GE" sz="1400" b="1" dirty="0" smtClean="0">
                <a:solidFill>
                  <a:srgbClr val="003366"/>
                </a:solidFill>
              </a:rPr>
              <a:t>%</a:t>
            </a:r>
          </a:p>
          <a:p>
            <a:pPr marL="342900" indent="-342900">
              <a:spcAft>
                <a:spcPts val="0"/>
              </a:spcAft>
              <a:buFont typeface="Symbol" panose="05050102010706020507" pitchFamily="18" charset="2"/>
              <a:buChar char=""/>
            </a:pPr>
            <a:r>
              <a:rPr lang="ka-GE" sz="1400" b="1" dirty="0" smtClean="0">
                <a:solidFill>
                  <a:srgbClr val="003366"/>
                </a:solidFill>
              </a:rPr>
              <a:t>შემუშავებულ </a:t>
            </a:r>
            <a:r>
              <a:rPr lang="ka-GE" sz="1400" b="1" dirty="0">
                <a:solidFill>
                  <a:srgbClr val="003366"/>
                </a:solidFill>
              </a:rPr>
              <a:t>იქნა ვაქცინების ცივი ჯაჭვის, ხარისხის მართვის სისტემური მიდგომებისა და შესაბამისი ვაქცინების მართვის  </a:t>
            </a:r>
            <a:r>
              <a:rPr lang="ka-GE" sz="1400" b="1" dirty="0">
                <a:solidFill>
                  <a:srgbClr val="C00000"/>
                </a:solidFill>
              </a:rPr>
              <a:t>სტანდარტული სამოქმედო პროცედურები </a:t>
            </a:r>
            <a:r>
              <a:rPr lang="ka-GE" sz="1400" b="1" dirty="0">
                <a:solidFill>
                  <a:srgbClr val="003366"/>
                </a:solidFill>
              </a:rPr>
              <a:t>(სსპ)</a:t>
            </a:r>
          </a:p>
          <a:p>
            <a:pPr marL="342900" indent="-342900">
              <a:spcAft>
                <a:spcPts val="0"/>
              </a:spcAft>
              <a:buFont typeface="Symbol" panose="05050102010706020507" pitchFamily="18" charset="2"/>
              <a:buChar char=""/>
            </a:pPr>
            <a:endParaRPr lang="ka-GE" sz="1400" b="1" dirty="0" smtClean="0">
              <a:solidFill>
                <a:srgbClr val="003366"/>
              </a:solidFill>
            </a:endParaRPr>
          </a:p>
          <a:p>
            <a:pPr>
              <a:spcAft>
                <a:spcPts val="0"/>
              </a:spcAft>
            </a:pPr>
            <a:r>
              <a:rPr lang="en-US" sz="1400" b="1" dirty="0" smtClean="0">
                <a:solidFill>
                  <a:srgbClr val="003366"/>
                </a:solidFill>
                <a:latin typeface="Sylfaen" panose="010A0502050306030303" pitchFamily="18" charset="0"/>
                <a:ea typeface="Times New Roman" panose="02020603050405020304" pitchFamily="18" charset="0"/>
                <a:cs typeface="Calibri" panose="020F0502020204030204" pitchFamily="34" charset="0"/>
              </a:rPr>
              <a:t> </a:t>
            </a:r>
          </a:p>
          <a:p>
            <a:pPr marL="342900" indent="-342900">
              <a:spcAft>
                <a:spcPts val="0"/>
              </a:spcAft>
              <a:buFont typeface="Symbol" panose="05050102010706020507" pitchFamily="18" charset="2"/>
              <a:buChar char=""/>
            </a:pPr>
            <a:endParaRPr lang="en-US" sz="1400" dirty="0"/>
          </a:p>
          <a:p>
            <a:pPr marL="342900" indent="-342900">
              <a:spcAft>
                <a:spcPts val="0"/>
              </a:spcAft>
              <a:buFont typeface="Symbol" panose="05050102010706020507" pitchFamily="18" charset="2"/>
              <a:buChar char=""/>
            </a:pPr>
            <a:endParaRPr lang="en-US" sz="1400" dirty="0"/>
          </a:p>
          <a:p>
            <a:pPr marL="342900" lvl="0" indent="-342900">
              <a:spcAft>
                <a:spcPts val="0"/>
              </a:spcAft>
              <a:buFont typeface="Symbol" panose="05050102010706020507" pitchFamily="18" charset="2"/>
              <a:buChar char=""/>
            </a:pPr>
            <a:endParaRPr lang="en-US" sz="1400" b="1" dirty="0" smtClean="0">
              <a:solidFill>
                <a:srgbClr val="003366"/>
              </a:solidFill>
              <a:latin typeface="Sylfaen" panose="010A0502050306030303" pitchFamily="18" charset="0"/>
              <a:ea typeface="Times New Roman" panose="02020603050405020304" pitchFamily="18" charset="0"/>
              <a:cs typeface="Calibri" panose="020F0502020204030204" pitchFamily="34" charset="0"/>
            </a:endParaRPr>
          </a:p>
          <a:p>
            <a:pPr marL="342900" lvl="0" indent="-342900">
              <a:spcAft>
                <a:spcPts val="0"/>
              </a:spcAft>
              <a:buFont typeface="Symbol" panose="05050102010706020507" pitchFamily="18" charset="2"/>
              <a:buChar char=""/>
            </a:pPr>
            <a:endParaRPr lang="en-US" sz="1400" b="1" dirty="0">
              <a:solidFill>
                <a:srgbClr val="003366"/>
              </a:solidFill>
              <a:latin typeface="Sylfaen" panose="010A0502050306030303" pitchFamily="18" charset="0"/>
              <a:ea typeface="Calibri" panose="020F0502020204030204" pitchFamily="34" charset="0"/>
              <a:cs typeface="Calibri" panose="020F0502020204030204" pitchFamily="34" charset="0"/>
            </a:endParaRPr>
          </a:p>
          <a:p>
            <a:pPr marL="342900" lvl="0" indent="-342900">
              <a:spcAft>
                <a:spcPts val="0"/>
              </a:spcAft>
              <a:buFont typeface="Symbol" panose="05050102010706020507" pitchFamily="18" charset="2"/>
              <a:buChar char=""/>
            </a:pPr>
            <a:endParaRPr lang="ka-GE" sz="1400" b="1" dirty="0">
              <a:solidFill>
                <a:srgbClr val="003366"/>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36043850"/>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Rounded Rectangle 5">
            <a:extLst>
              <a:ext uri="{FF2B5EF4-FFF2-40B4-BE49-F238E27FC236}">
                <a16:creationId xmlns="" xmlns:a16="http://schemas.microsoft.com/office/drawing/2014/main" id="{5D890AEC-333A-4E1A-9406-2DD6C3877403}"/>
              </a:ext>
            </a:extLst>
          </p:cNvPr>
          <p:cNvSpPr/>
          <p:nvPr/>
        </p:nvSpPr>
        <p:spPr>
          <a:xfrm>
            <a:off x="1546225" y="4602163"/>
            <a:ext cx="5570538" cy="1158875"/>
          </a:xfrm>
          <a:prstGeom prst="roundRect">
            <a:avLst/>
          </a:prstGeom>
          <a:solidFill>
            <a:srgbClr val="FFFFF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2" name="Title 1">
            <a:extLst>
              <a:ext uri="{FF2B5EF4-FFF2-40B4-BE49-F238E27FC236}">
                <a16:creationId xmlns="" xmlns:a16="http://schemas.microsoft.com/office/drawing/2014/main" id="{8FE0C204-F65F-4A81-BA69-917096424FF8}"/>
              </a:ext>
            </a:extLst>
          </p:cNvPr>
          <p:cNvSpPr>
            <a:spLocks noGrp="1"/>
          </p:cNvSpPr>
          <p:nvPr>
            <p:ph type="title" idx="4294967295"/>
          </p:nvPr>
        </p:nvSpPr>
        <p:spPr>
          <a:xfrm>
            <a:off x="457200" y="457200"/>
            <a:ext cx="8229600" cy="1143000"/>
          </a:xfrm>
        </p:spPr>
        <p:txBody>
          <a:bodyPr>
            <a:normAutofit/>
          </a:bodyPr>
          <a:lstStyle/>
          <a:p>
            <a:pPr eaLnBrk="1" hangingPunct="1"/>
            <a:r>
              <a:rPr lang="ka-GE" altLang="ka-GE" sz="4000" b="1">
                <a:solidFill>
                  <a:srgbClr val="A50021"/>
                </a:solidFill>
                <a:effectLst>
                  <a:outerShdw blurRad="38100" dist="38100" dir="2700000" algn="tl">
                    <a:srgbClr val="C0C0C0"/>
                  </a:outerShdw>
                </a:effectLst>
                <a:latin typeface="Sylfaen" panose="010A0502050306030303" pitchFamily="18" charset="0"/>
              </a:rPr>
              <a:t>გმადლობთ ყურადღებისათვის!</a:t>
            </a:r>
            <a:endParaRPr lang="en-US" altLang="ka-GE" sz="4000" b="1">
              <a:solidFill>
                <a:srgbClr val="A50021"/>
              </a:solidFill>
              <a:effectLst>
                <a:outerShdw blurRad="38100" dist="38100" dir="2700000" algn="tl">
                  <a:srgbClr val="C0C0C0"/>
                </a:outerShdw>
              </a:effectLst>
            </a:endParaRPr>
          </a:p>
        </p:txBody>
      </p:sp>
      <p:sp>
        <p:nvSpPr>
          <p:cNvPr id="5125" name="Rectangle 9">
            <a:extLst>
              <a:ext uri="{FF2B5EF4-FFF2-40B4-BE49-F238E27FC236}">
                <a16:creationId xmlns="" xmlns:a16="http://schemas.microsoft.com/office/drawing/2014/main" id="{72C2D7DD-2121-4793-BA25-27AAB7C7083E}"/>
              </a:ext>
            </a:extLst>
          </p:cNvPr>
          <p:cNvSpPr>
            <a:spLocks noChangeArrowheads="1"/>
          </p:cNvSpPr>
          <p:nvPr/>
        </p:nvSpPr>
        <p:spPr bwMode="auto">
          <a:xfrm>
            <a:off x="0" y="619283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eaLnBrk="1" hangingPunct="1">
              <a:spcBef>
                <a:spcPct val="0"/>
              </a:spcBef>
              <a:buFontTx/>
              <a:buNone/>
            </a:pPr>
            <a:endParaRPr lang="en-US" altLang="ka-GE" sz="1800"/>
          </a:p>
        </p:txBody>
      </p:sp>
      <p:pic>
        <p:nvPicPr>
          <p:cNvPr id="5126" name="Picture 10" descr="logo">
            <a:extLst>
              <a:ext uri="{FF2B5EF4-FFF2-40B4-BE49-F238E27FC236}">
                <a16:creationId xmlns="" xmlns:a16="http://schemas.microsoft.com/office/drawing/2014/main" id="{25474FD4-9DB8-49CA-BAA1-C42DB10658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6192838"/>
            <a:ext cx="900113"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7" name="Rectangle 11">
            <a:extLst>
              <a:ext uri="{FF2B5EF4-FFF2-40B4-BE49-F238E27FC236}">
                <a16:creationId xmlns="" xmlns:a16="http://schemas.microsoft.com/office/drawing/2014/main" id="{ACCAF93E-0190-40E3-95EE-09C63BDCC97C}"/>
              </a:ext>
            </a:extLst>
          </p:cNvPr>
          <p:cNvSpPr>
            <a:spLocks noChangeArrowheads="1"/>
          </p:cNvSpPr>
          <p:nvPr/>
        </p:nvSpPr>
        <p:spPr bwMode="auto">
          <a:xfrm>
            <a:off x="1258888" y="6264275"/>
            <a:ext cx="4608512"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ka-GE" altLang="ka-GE" sz="1400" b="1">
                <a:solidFill>
                  <a:schemeClr val="bg1"/>
                </a:solidFill>
              </a:rPr>
              <a:t>დაავადებათა კონტროლისა და საზოგადოებრივი ჯანმრთელობის ეროვნული ცენტრი</a:t>
            </a:r>
            <a:endParaRPr lang="ru-RU" altLang="ka-GE" sz="1400" b="1">
              <a:solidFill>
                <a:schemeClr val="bg1"/>
              </a:solidFill>
            </a:endParaRPr>
          </a:p>
        </p:txBody>
      </p:sp>
      <p:sp>
        <p:nvSpPr>
          <p:cNvPr id="5128" name="Text Box 8">
            <a:extLst>
              <a:ext uri="{FF2B5EF4-FFF2-40B4-BE49-F238E27FC236}">
                <a16:creationId xmlns="" xmlns:a16="http://schemas.microsoft.com/office/drawing/2014/main" id="{3E15C669-D0B3-4B3E-8007-3DD0FDEC5E50}"/>
              </a:ext>
            </a:extLst>
          </p:cNvPr>
          <p:cNvSpPr txBox="1">
            <a:spLocks noChangeArrowheads="1"/>
          </p:cNvSpPr>
          <p:nvPr/>
        </p:nvSpPr>
        <p:spPr bwMode="auto">
          <a:xfrm>
            <a:off x="7451725" y="6408738"/>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800">
                <a:solidFill>
                  <a:schemeClr val="bg1"/>
                </a:solidFill>
              </a:rPr>
              <a:t>www.ncdc.ge</a:t>
            </a:r>
            <a:endParaRPr lang="ru-RU" altLang="ka-GE" sz="1800">
              <a:solidFill>
                <a:schemeClr val="bg1"/>
              </a:solidFill>
            </a:endParaRPr>
          </a:p>
        </p:txBody>
      </p:sp>
      <p:sp>
        <p:nvSpPr>
          <p:cNvPr id="9" name="Rectangle 10">
            <a:extLst>
              <a:ext uri="{FF2B5EF4-FFF2-40B4-BE49-F238E27FC236}">
                <a16:creationId xmlns="" xmlns:a16="http://schemas.microsoft.com/office/drawing/2014/main" id="{31DAB044-27AB-4CC2-8574-28EA4C965195}"/>
              </a:ext>
            </a:extLst>
          </p:cNvPr>
          <p:cNvSpPr>
            <a:spLocks noChangeArrowheads="1"/>
          </p:cNvSpPr>
          <p:nvPr/>
        </p:nvSpPr>
        <p:spPr bwMode="auto">
          <a:xfrm>
            <a:off x="0" y="6173788"/>
            <a:ext cx="9144000" cy="692150"/>
          </a:xfrm>
          <a:prstGeom prst="rect">
            <a:avLst/>
          </a:prstGeom>
          <a:solidFill>
            <a:srgbClr val="336699"/>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ctr">
              <a:spcBef>
                <a:spcPct val="0"/>
              </a:spcBef>
              <a:buFontTx/>
              <a:buNone/>
            </a:pPr>
            <a:endParaRPr lang="en-US" altLang="ka-GE" sz="1800"/>
          </a:p>
        </p:txBody>
      </p:sp>
      <p:sp>
        <p:nvSpPr>
          <p:cNvPr id="10" name="Text Box 8">
            <a:extLst>
              <a:ext uri="{FF2B5EF4-FFF2-40B4-BE49-F238E27FC236}">
                <a16:creationId xmlns="" xmlns:a16="http://schemas.microsoft.com/office/drawing/2014/main" id="{7F18148A-7616-45B1-90F6-78E69637A916}"/>
              </a:ext>
            </a:extLst>
          </p:cNvPr>
          <p:cNvSpPr txBox="1">
            <a:spLocks noChangeArrowheads="1"/>
          </p:cNvSpPr>
          <p:nvPr/>
        </p:nvSpPr>
        <p:spPr bwMode="auto">
          <a:xfrm>
            <a:off x="7451725" y="6381750"/>
            <a:ext cx="15430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r>
              <a:rPr lang="en-US" altLang="ka-GE">
                <a:solidFill>
                  <a:schemeClr val="bg1"/>
                </a:solidFill>
              </a:rPr>
              <a:t>www.ncdc.ge</a:t>
            </a:r>
            <a:endParaRPr lang="ru-RU" altLang="ka-GE">
              <a:solidFill>
                <a:schemeClr val="bg1"/>
              </a:solidFill>
            </a:endParaRPr>
          </a:p>
        </p:txBody>
      </p:sp>
      <p:sp>
        <p:nvSpPr>
          <p:cNvPr id="11" name="Rectangle 8">
            <a:extLst>
              <a:ext uri="{FF2B5EF4-FFF2-40B4-BE49-F238E27FC236}">
                <a16:creationId xmlns="" xmlns:a16="http://schemas.microsoft.com/office/drawing/2014/main" id="{5F0282BD-D5C2-4858-A828-A60F4597BFF2}"/>
              </a:ext>
            </a:extLst>
          </p:cNvPr>
          <p:cNvSpPr>
            <a:spLocks noChangeArrowheads="1"/>
          </p:cNvSpPr>
          <p:nvPr/>
        </p:nvSpPr>
        <p:spPr bwMode="auto">
          <a:xfrm>
            <a:off x="1403350" y="6351588"/>
            <a:ext cx="46275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ct val="0"/>
              </a:spcBef>
              <a:buFontTx/>
              <a:buNone/>
            </a:pPr>
            <a:r>
              <a:rPr lang="en-US" altLang="ka-GE" sz="1400" b="1">
                <a:solidFill>
                  <a:schemeClr val="bg1"/>
                </a:solidFill>
              </a:rPr>
              <a:t>National Center for Disease Control &amp; Public Health</a:t>
            </a:r>
            <a:endParaRPr lang="ru-RU" altLang="ka-GE" sz="1400" b="1">
              <a:solidFill>
                <a:schemeClr val="bg1"/>
              </a:solidFill>
            </a:endParaRPr>
          </a:p>
        </p:txBody>
      </p:sp>
      <p:pic>
        <p:nvPicPr>
          <p:cNvPr id="12" name="Picture 11"/>
          <p:cNvPicPr>
            <a:picLocks noChangeAspect="1"/>
          </p:cNvPicPr>
          <p:nvPr/>
        </p:nvPicPr>
        <p:blipFill>
          <a:blip r:embed="rId3"/>
          <a:stretch>
            <a:fillRect/>
          </a:stretch>
        </p:blipFill>
        <p:spPr>
          <a:xfrm>
            <a:off x="55013" y="6218816"/>
            <a:ext cx="772571" cy="594560"/>
          </a:xfrm>
          <a:prstGeom prst="rect">
            <a:avLst/>
          </a:prstGeom>
        </p:spPr>
      </p:pic>
      <p:pic>
        <p:nvPicPr>
          <p:cNvPr id="13" name="Picture 12"/>
          <p:cNvPicPr>
            <a:picLocks noChangeAspect="1"/>
          </p:cNvPicPr>
          <p:nvPr/>
        </p:nvPicPr>
        <p:blipFill>
          <a:blip r:embed="rId3"/>
          <a:stretch>
            <a:fillRect/>
          </a:stretch>
        </p:blipFill>
        <p:spPr>
          <a:xfrm>
            <a:off x="2555776" y="1962881"/>
            <a:ext cx="4228788" cy="3254417"/>
          </a:xfrm>
          <a:prstGeom prst="rect">
            <a:avLst/>
          </a:prstGeom>
        </p:spPr>
      </p:pic>
      <p:sp>
        <p:nvSpPr>
          <p:cNvPr id="14" name="Rectangle 9"/>
          <p:cNvSpPr>
            <a:spLocks noChangeArrowheads="1"/>
          </p:cNvSpPr>
          <p:nvPr/>
        </p:nvSpPr>
        <p:spPr bwMode="auto">
          <a:xfrm>
            <a:off x="-11182" y="6096000"/>
            <a:ext cx="9155181" cy="762000"/>
          </a:xfrm>
          <a:prstGeom prst="rect">
            <a:avLst/>
          </a:prstGeom>
          <a:solidFill>
            <a:srgbClr val="3399FF"/>
          </a:solidFill>
          <a:ln w="9525">
            <a:solidFill>
              <a:schemeClr val="tx1"/>
            </a:solidFill>
            <a:miter lim="800000"/>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endParaRPr lang="en-US" sz="1800"/>
          </a:p>
        </p:txBody>
      </p:sp>
      <p:pic>
        <p:nvPicPr>
          <p:cNvPr id="15"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9375" y="6178549"/>
            <a:ext cx="755650"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8"/>
          <p:cNvSpPr txBox="1">
            <a:spLocks noChangeArrowheads="1"/>
          </p:cNvSpPr>
          <p:nvPr/>
        </p:nvSpPr>
        <p:spPr bwMode="auto">
          <a:xfrm>
            <a:off x="7405619" y="6381750"/>
            <a:ext cx="15430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en-US" sz="1800" dirty="0">
                <a:solidFill>
                  <a:schemeClr val="bg1"/>
                </a:solidFill>
              </a:rPr>
              <a:t>www.ncdc.ge</a:t>
            </a:r>
            <a:endParaRPr lang="ru-RU" sz="1800" dirty="0">
              <a:solidFill>
                <a:schemeClr val="bg1"/>
              </a:solidFill>
            </a:endParaRPr>
          </a:p>
        </p:txBody>
      </p:sp>
      <p:sp>
        <p:nvSpPr>
          <p:cNvPr id="17" name="Rectangle 11"/>
          <p:cNvSpPr>
            <a:spLocks noChangeArrowheads="1"/>
          </p:cNvSpPr>
          <p:nvPr/>
        </p:nvSpPr>
        <p:spPr bwMode="auto">
          <a:xfrm>
            <a:off x="1191491" y="6237287"/>
            <a:ext cx="46298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ka-GE" sz="1400" b="1" dirty="0">
                <a:solidFill>
                  <a:schemeClr val="bg1"/>
                </a:solidFill>
              </a:rPr>
              <a:t>დაავადებათა კონტროლისა და საზოგადოებრივი ჯანმრთელობის ეროვნული ცენტრი</a:t>
            </a:r>
            <a:endParaRPr lang="ru-RU" sz="1400" b="1" dirty="0">
              <a:solidFill>
                <a:schemeClr val="bg1"/>
              </a:solidFill>
            </a:endParaRPr>
          </a:p>
        </p:txBody>
      </p:sp>
    </p:spTree>
    <p:extLst>
      <p:ext uri="{BB962C8B-B14F-4D97-AF65-F5344CB8AC3E}">
        <p14:creationId xmlns:p14="http://schemas.microsoft.com/office/powerpoint/2010/main" val="638380327"/>
      </p:ext>
    </p:extLst>
  </p:cSld>
  <p:clrMapOvr>
    <a:masterClrMapping/>
  </p:clrMapOvr>
  <p:timing>
    <p:tnLst>
      <p:par>
        <p:cTn id="1" dur="indefinite" restart="never" nodeType="tmRoot"/>
      </p:par>
    </p:tnLst>
  </p:timing>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10035</TotalTime>
  <Words>6807</Words>
  <Application>Microsoft Office PowerPoint</Application>
  <PresentationFormat>On-screen Show (4:3)</PresentationFormat>
  <Paragraphs>1597</Paragraphs>
  <Slides>90</Slides>
  <Notes>64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90</vt:i4>
      </vt:variant>
    </vt:vector>
  </HeadingPairs>
  <TitlesOfParts>
    <vt:vector size="101" baseType="lpstr">
      <vt:lpstr>MS PGothic</vt:lpstr>
      <vt:lpstr>SimSun</vt:lpstr>
      <vt:lpstr>Arial</vt:lpstr>
      <vt:lpstr>Calibri</vt:lpstr>
      <vt:lpstr>Calibri Light</vt:lpstr>
      <vt:lpstr>Sylfaen</vt:lpstr>
      <vt:lpstr>Symbol</vt:lpstr>
      <vt:lpstr>Times New Roman</vt:lpstr>
      <vt:lpstr>Wingdings</vt:lpstr>
      <vt:lpstr>Оформление по умолчанию</vt:lpstr>
      <vt:lpstr>Office Theme</vt:lpstr>
      <vt:lpstr>PowerPoint Presentation</vt:lpstr>
      <vt:lpstr>PowerPoint Presentation</vt:lpstr>
      <vt:lpstr>PowerPoint Presentation</vt:lpstr>
      <vt:lpstr>PowerPoint Presentation</vt:lpstr>
      <vt:lpstr>PowerPoint Presentation</vt:lpstr>
      <vt:lpstr>PowerPoint Presentation</vt:lpstr>
      <vt:lpstr>დაავადებათა კონტროლისა და საზოგადოებრივი ჯანმრთელობის ეროვნული ცენტრის  სტრატეგიული პრიორიტეტები</vt:lpstr>
      <vt:lpstr>  სტრატეგიული პრიორიტეტი 1</vt:lpstr>
      <vt:lpstr>PowerPoint Presentation</vt:lpstr>
      <vt:lpstr>PowerPoint Presentation</vt:lpstr>
      <vt:lpstr>ეპიდზედამხედველობის სისტემა   “ერთიანი ჯანმრთელობის” პრინციპით</vt:lpstr>
      <vt:lpstr>PowerPoint Presentation</vt:lpstr>
      <vt:lpstr>PowerPoint Presentation</vt:lpstr>
      <vt:lpstr>PowerPoint Presentation</vt:lpstr>
      <vt:lpstr>PowerPoint Presentation</vt:lpstr>
      <vt:lpstr>PowerPoint Presentation</vt:lpstr>
      <vt:lpstr>PowerPoint Presentation</vt:lpstr>
      <vt:lpstr>დაავადებები, რომელთა ელიმინაციაც შესაძლებელია</vt:lpstr>
      <vt:lpstr>PowerPoint Presentation</vt:lpstr>
      <vt:lpstr>PowerPoint Presentation</vt:lpstr>
      <vt:lpstr>HCV სკრინინგი საქართველოს მოსახლეობაში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ლუგარის ცენტრის  ძირითადი მისია</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ადგილობრივ და საერთაშორისო ორგანიზაციებთან თანამშრომლობა </vt:lpstr>
      <vt:lpstr> ადგილობრივ და საერთაშორისო ორგანიზაციებთან თანამშრომლობა (2) </vt:lpstr>
      <vt:lpstr> ადგილობრივ და საერთაშორისო ორგანიზაციებთან თანამშრომლობა   </vt:lpstr>
      <vt:lpstr>ცენტრის სამართლებრივი საქმიანობა</vt:lpstr>
      <vt:lpstr>ადმინისტრაციული საქმიანობა</vt:lpstr>
      <vt:lpstr>ადამიანური რესურსების განვითარება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გმადლობთ ყურადღებისათვის!</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user</dc:creator>
  <cp:lastModifiedBy>Amiran Gamkrelidze</cp:lastModifiedBy>
  <cp:revision>1263</cp:revision>
  <cp:lastPrinted>2018-08-02T11:00:49Z</cp:lastPrinted>
  <dcterms:created xsi:type="dcterms:W3CDTF">2013-07-11T13:44:30Z</dcterms:created>
  <dcterms:modified xsi:type="dcterms:W3CDTF">2019-06-24T12:21:14Z</dcterms:modified>
</cp:coreProperties>
</file>