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14"/>
  </p:handoutMasterIdLst>
  <p:sldIdLst>
    <p:sldId id="256" r:id="rId2"/>
    <p:sldId id="269" r:id="rId3"/>
    <p:sldId id="259" r:id="rId4"/>
    <p:sldId id="267" r:id="rId5"/>
    <p:sldId id="263" r:id="rId6"/>
    <p:sldId id="264" r:id="rId7"/>
    <p:sldId id="265" r:id="rId8"/>
    <p:sldId id="268" r:id="rId9"/>
    <p:sldId id="257" r:id="rId10"/>
    <p:sldId id="258" r:id="rId11"/>
    <p:sldId id="261" r:id="rId12"/>
    <p:sldId id="262" r:id="rId1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4C2"/>
    <a:srgbClr val="878787"/>
    <a:srgbClr val="669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14" autoAdjust="0"/>
    <p:restoredTop sz="95474" autoAdjust="0"/>
  </p:normalViewPr>
  <p:slideViewPr>
    <p:cSldViewPr snapToGrid="0" snapToObjects="1">
      <p:cViewPr varScale="1">
        <p:scale>
          <a:sx n="119" d="100"/>
          <a:sy n="119" d="100"/>
        </p:scale>
        <p:origin x="102" y="4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276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32631-60D9-492E-B779-1892383FCF92}" type="datetimeFigureOut">
              <a:rPr lang="fr-CH" smtClean="0"/>
              <a:t>27.06.2019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F00A2-9BB7-4ED1-97B6-824377C9F84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53944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D5ED97A-18B4-5944-BD21-A894E9280ACC}"/>
              </a:ext>
            </a:extLst>
          </p:cNvPr>
          <p:cNvSpPr/>
          <p:nvPr userDrawn="1"/>
        </p:nvSpPr>
        <p:spPr>
          <a:xfrm>
            <a:off x="8115918" y="510760"/>
            <a:ext cx="514041" cy="514041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DDFDA86-FCAB-6E4C-AFC4-D79A9193FFB1}"/>
              </a:ext>
            </a:extLst>
          </p:cNvPr>
          <p:cNvSpPr/>
          <p:nvPr userDrawn="1"/>
        </p:nvSpPr>
        <p:spPr>
          <a:xfrm>
            <a:off x="8629959" y="1024801"/>
            <a:ext cx="514041" cy="514041"/>
          </a:xfrm>
          <a:prstGeom prst="rect">
            <a:avLst/>
          </a:prstGeom>
          <a:solidFill>
            <a:srgbClr val="CBC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30D5C2D-A098-D645-9278-B263D6E07E3A}"/>
              </a:ext>
            </a:extLst>
          </p:cNvPr>
          <p:cNvSpPr/>
          <p:nvPr userDrawn="1"/>
        </p:nvSpPr>
        <p:spPr>
          <a:xfrm>
            <a:off x="8629959" y="1661"/>
            <a:ext cx="514041" cy="514041"/>
          </a:xfrm>
          <a:prstGeom prst="rect">
            <a:avLst/>
          </a:prstGeom>
          <a:solidFill>
            <a:srgbClr val="66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8273DEC-4C4E-C548-8658-DEFFD888274B}"/>
              </a:ext>
            </a:extLst>
          </p:cNvPr>
          <p:cNvSpPr/>
          <p:nvPr userDrawn="1"/>
        </p:nvSpPr>
        <p:spPr>
          <a:xfrm>
            <a:off x="1" y="4115420"/>
            <a:ext cx="514041" cy="514041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0911B56-80F8-F34A-91AB-7ECB1A8BA378}"/>
              </a:ext>
            </a:extLst>
          </p:cNvPr>
          <p:cNvSpPr/>
          <p:nvPr userDrawn="1"/>
        </p:nvSpPr>
        <p:spPr>
          <a:xfrm>
            <a:off x="514042" y="4629461"/>
            <a:ext cx="514041" cy="514041"/>
          </a:xfrm>
          <a:prstGeom prst="rect">
            <a:avLst/>
          </a:prstGeom>
          <a:solidFill>
            <a:srgbClr val="A7B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7454C56F-9132-994F-A5DC-97D1D0B423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2330417"/>
            <a:ext cx="7920000" cy="7126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6E9502E3-8DFF-4146-A9C6-0E61F65D3F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999" y="3258000"/>
            <a:ext cx="7920000" cy="2124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14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Presenter (possibly with institution and country)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xmlns="" id="{F1B5720F-1E0D-6044-AD05-5DF61B0ED6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999" y="3445200"/>
            <a:ext cx="7920000" cy="211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Location (if presented at an ISSA event: Event name)</a:t>
            </a:r>
            <a:endParaRPr lang="en-US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xmlns="" id="{AE36A10B-CD74-4E49-9B54-FA50EF419D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9" y="3697200"/>
            <a:ext cx="7920000" cy="211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Date (if presented at an ISSA event: Event date(s) | Event city, Event country)</a:t>
            </a:r>
            <a:endParaRPr lang="en-US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xmlns="" id="{3816C425-F032-FB42-B883-074C7915CB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1281821"/>
            <a:ext cx="7920000" cy="9937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6697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A7AA0ED-D202-C543-8AB9-21731B13A438}"/>
              </a:ext>
            </a:extLst>
          </p:cNvPr>
          <p:cNvSpPr/>
          <p:nvPr userDrawn="1"/>
        </p:nvSpPr>
        <p:spPr>
          <a:xfrm>
            <a:off x="1028082" y="4786452"/>
            <a:ext cx="7200000" cy="21544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8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www.issa.int</a:t>
            </a:r>
            <a:endParaRPr lang="en-US" sz="800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259200"/>
            <a:ext cx="280530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1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xmlns="" id="{9F68A398-F7B6-4249-AA99-90A5241C8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954000"/>
            <a:ext cx="8280000" cy="4474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400" b="1">
                <a:solidFill>
                  <a:srgbClr val="6697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 line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B1DEE48-30C6-B240-8E52-B34414283768}"/>
              </a:ext>
            </a:extLst>
          </p:cNvPr>
          <p:cNvSpPr/>
          <p:nvPr userDrawn="1"/>
        </p:nvSpPr>
        <p:spPr>
          <a:xfrm>
            <a:off x="2" y="4504996"/>
            <a:ext cx="319252" cy="319252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4C723DF-8B08-9D48-A995-24211E0CFD0A}"/>
              </a:ext>
            </a:extLst>
          </p:cNvPr>
          <p:cNvSpPr/>
          <p:nvPr userDrawn="1"/>
        </p:nvSpPr>
        <p:spPr>
          <a:xfrm>
            <a:off x="319254" y="4824248"/>
            <a:ext cx="319252" cy="319252"/>
          </a:xfrm>
          <a:prstGeom prst="rect">
            <a:avLst/>
          </a:prstGeom>
          <a:solidFill>
            <a:srgbClr val="A7B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F5F63D7-67EA-AC4F-9F3A-640126F16370}"/>
              </a:ext>
            </a:extLst>
          </p:cNvPr>
          <p:cNvSpPr/>
          <p:nvPr userDrawn="1"/>
        </p:nvSpPr>
        <p:spPr>
          <a:xfrm>
            <a:off x="8524640" y="318126"/>
            <a:ext cx="301235" cy="315310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8B75526-0BA3-DC40-8AB2-924A7412C26D}"/>
              </a:ext>
            </a:extLst>
          </p:cNvPr>
          <p:cNvSpPr/>
          <p:nvPr userDrawn="1"/>
        </p:nvSpPr>
        <p:spPr>
          <a:xfrm>
            <a:off x="8827520" y="633436"/>
            <a:ext cx="316480" cy="316480"/>
          </a:xfrm>
          <a:prstGeom prst="rect">
            <a:avLst/>
          </a:prstGeom>
          <a:solidFill>
            <a:srgbClr val="CBCF8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260E6E3-3229-9D4C-A136-50ED93C64A7C}"/>
              </a:ext>
            </a:extLst>
          </p:cNvPr>
          <p:cNvSpPr/>
          <p:nvPr userDrawn="1"/>
        </p:nvSpPr>
        <p:spPr>
          <a:xfrm>
            <a:off x="8825875" y="2"/>
            <a:ext cx="318125" cy="318125"/>
          </a:xfrm>
          <a:prstGeom prst="rect">
            <a:avLst/>
          </a:prstGeom>
          <a:solidFill>
            <a:srgbClr val="66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E016E78-0C25-A14C-BD63-3F3DB41ED914}"/>
              </a:ext>
            </a:extLst>
          </p:cNvPr>
          <p:cNvSpPr/>
          <p:nvPr userDrawn="1"/>
        </p:nvSpPr>
        <p:spPr>
          <a:xfrm>
            <a:off x="638506" y="4876153"/>
            <a:ext cx="7553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www.issa.int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0C1E0874-D180-AF4B-8930-EA1EF631FD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8" y="1440000"/>
            <a:ext cx="8279999" cy="30636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A7B341"/>
              </a:buClr>
              <a:buFont typeface="Wingdings" pitchFamily="2" charset="2"/>
              <a:buChar char="§"/>
              <a:defRPr sz="18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6697AD"/>
              </a:buClr>
              <a:buFont typeface="Wingdings" pitchFamily="2" charset="2"/>
              <a:buChar char="§"/>
              <a:defRPr sz="18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Font typeface="STIXGeneral-Regular" pitchFamily="2" charset="2"/>
              <a:buChar char="⎯"/>
              <a:defRPr sz="18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Font typeface="STIXGeneral-Regular" pitchFamily="2" charset="2"/>
              <a:buChar char="⎯"/>
              <a:defRPr sz="18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Font typeface="STIXGeneral-Regular" pitchFamily="2" charset="2"/>
              <a:buChar char="⎯"/>
              <a:defRPr sz="18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259200"/>
            <a:ext cx="2206837" cy="4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0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xmlns="" id="{9F68A398-F7B6-4249-AA99-90A5241C8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954000"/>
            <a:ext cx="8280000" cy="4474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400" b="1">
                <a:solidFill>
                  <a:srgbClr val="6697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 line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B1DEE48-30C6-B240-8E52-B34414283768}"/>
              </a:ext>
            </a:extLst>
          </p:cNvPr>
          <p:cNvSpPr/>
          <p:nvPr userDrawn="1"/>
        </p:nvSpPr>
        <p:spPr>
          <a:xfrm>
            <a:off x="2" y="4504996"/>
            <a:ext cx="319252" cy="319252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4C723DF-8B08-9D48-A995-24211E0CFD0A}"/>
              </a:ext>
            </a:extLst>
          </p:cNvPr>
          <p:cNvSpPr/>
          <p:nvPr userDrawn="1"/>
        </p:nvSpPr>
        <p:spPr>
          <a:xfrm>
            <a:off x="319254" y="4824248"/>
            <a:ext cx="319252" cy="319252"/>
          </a:xfrm>
          <a:prstGeom prst="rect">
            <a:avLst/>
          </a:prstGeom>
          <a:solidFill>
            <a:srgbClr val="A7B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F5F63D7-67EA-AC4F-9F3A-640126F16370}"/>
              </a:ext>
            </a:extLst>
          </p:cNvPr>
          <p:cNvSpPr/>
          <p:nvPr userDrawn="1"/>
        </p:nvSpPr>
        <p:spPr>
          <a:xfrm>
            <a:off x="8524640" y="318126"/>
            <a:ext cx="301235" cy="315310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8B75526-0BA3-DC40-8AB2-924A7412C26D}"/>
              </a:ext>
            </a:extLst>
          </p:cNvPr>
          <p:cNvSpPr/>
          <p:nvPr userDrawn="1"/>
        </p:nvSpPr>
        <p:spPr>
          <a:xfrm>
            <a:off x="8827520" y="633436"/>
            <a:ext cx="316480" cy="316480"/>
          </a:xfrm>
          <a:prstGeom prst="rect">
            <a:avLst/>
          </a:prstGeom>
          <a:solidFill>
            <a:srgbClr val="CBCF8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260E6E3-3229-9D4C-A136-50ED93C64A7C}"/>
              </a:ext>
            </a:extLst>
          </p:cNvPr>
          <p:cNvSpPr/>
          <p:nvPr userDrawn="1"/>
        </p:nvSpPr>
        <p:spPr>
          <a:xfrm>
            <a:off x="8825875" y="2"/>
            <a:ext cx="318125" cy="318125"/>
          </a:xfrm>
          <a:prstGeom prst="rect">
            <a:avLst/>
          </a:prstGeom>
          <a:solidFill>
            <a:srgbClr val="66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E016E78-0C25-A14C-BD63-3F3DB41ED914}"/>
              </a:ext>
            </a:extLst>
          </p:cNvPr>
          <p:cNvSpPr/>
          <p:nvPr userDrawn="1"/>
        </p:nvSpPr>
        <p:spPr>
          <a:xfrm>
            <a:off x="638506" y="4876153"/>
            <a:ext cx="7553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www.issa.int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16B79701-3AB8-EE4B-935C-1062D8F566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62000" y="1440000"/>
            <a:ext cx="4050000" cy="3063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EE74035A-FDC3-724B-951B-592FC17BFB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8" y="1440000"/>
            <a:ext cx="4050000" cy="30636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A7B341"/>
              </a:buClr>
              <a:buFont typeface="Wingdings" pitchFamily="2" charset="2"/>
              <a:buChar char="§"/>
              <a:defRPr sz="18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6697AD"/>
              </a:buClr>
              <a:buFont typeface="Wingdings" pitchFamily="2" charset="2"/>
              <a:buChar char="§"/>
              <a:defRPr sz="18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Font typeface="STIXGeneral-Regular" pitchFamily="2" charset="2"/>
              <a:buChar char="⎯"/>
              <a:defRPr sz="18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Font typeface="STIXGeneral-Regular" pitchFamily="2" charset="2"/>
              <a:buChar char="⎯"/>
              <a:defRPr sz="18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Font typeface="STIXGeneral-Regular" pitchFamily="2" charset="2"/>
              <a:buChar char="⎯"/>
              <a:defRPr sz="18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259200"/>
            <a:ext cx="2206837" cy="4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58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B1DEE48-30C6-B240-8E52-B34414283768}"/>
              </a:ext>
            </a:extLst>
          </p:cNvPr>
          <p:cNvSpPr/>
          <p:nvPr userDrawn="1"/>
        </p:nvSpPr>
        <p:spPr>
          <a:xfrm>
            <a:off x="2" y="4504996"/>
            <a:ext cx="319252" cy="319252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4C723DF-8B08-9D48-A995-24211E0CFD0A}"/>
              </a:ext>
            </a:extLst>
          </p:cNvPr>
          <p:cNvSpPr/>
          <p:nvPr userDrawn="1"/>
        </p:nvSpPr>
        <p:spPr>
          <a:xfrm>
            <a:off x="319254" y="4824248"/>
            <a:ext cx="319252" cy="319252"/>
          </a:xfrm>
          <a:prstGeom prst="rect">
            <a:avLst/>
          </a:prstGeom>
          <a:solidFill>
            <a:srgbClr val="A7B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F5F63D7-67EA-AC4F-9F3A-640126F16370}"/>
              </a:ext>
            </a:extLst>
          </p:cNvPr>
          <p:cNvSpPr/>
          <p:nvPr userDrawn="1"/>
        </p:nvSpPr>
        <p:spPr>
          <a:xfrm>
            <a:off x="8524640" y="318126"/>
            <a:ext cx="301235" cy="315310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8B75526-0BA3-DC40-8AB2-924A7412C26D}"/>
              </a:ext>
            </a:extLst>
          </p:cNvPr>
          <p:cNvSpPr/>
          <p:nvPr userDrawn="1"/>
        </p:nvSpPr>
        <p:spPr>
          <a:xfrm>
            <a:off x="8827520" y="633436"/>
            <a:ext cx="316480" cy="316480"/>
          </a:xfrm>
          <a:prstGeom prst="rect">
            <a:avLst/>
          </a:prstGeom>
          <a:solidFill>
            <a:srgbClr val="CBCF8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260E6E3-3229-9D4C-A136-50ED93C64A7C}"/>
              </a:ext>
            </a:extLst>
          </p:cNvPr>
          <p:cNvSpPr/>
          <p:nvPr userDrawn="1"/>
        </p:nvSpPr>
        <p:spPr>
          <a:xfrm>
            <a:off x="8825875" y="2"/>
            <a:ext cx="318125" cy="318125"/>
          </a:xfrm>
          <a:prstGeom prst="rect">
            <a:avLst/>
          </a:prstGeom>
          <a:solidFill>
            <a:srgbClr val="66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E016E78-0C25-A14C-BD63-3F3DB41ED914}"/>
              </a:ext>
            </a:extLst>
          </p:cNvPr>
          <p:cNvSpPr/>
          <p:nvPr userDrawn="1"/>
        </p:nvSpPr>
        <p:spPr>
          <a:xfrm>
            <a:off x="638506" y="4876153"/>
            <a:ext cx="7553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www.issa.int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xmlns="" id="{5A10ECE4-6A3A-8545-ABD5-D1E622AFE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954000"/>
            <a:ext cx="8280000" cy="770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400" b="1">
                <a:solidFill>
                  <a:srgbClr val="6697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 line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F87DB1E4-120A-7D40-8974-D3A61A61C8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64000"/>
            <a:ext cx="8280000" cy="2739600"/>
          </a:xfrm>
          <a:prstGeom prst="rect">
            <a:avLst/>
          </a:prstGeom>
        </p:spPr>
        <p:txBody>
          <a:bodyPr lIns="90000"/>
          <a:lstStyle>
            <a:lvl1pPr marL="171450" indent="-171450">
              <a:buClr>
                <a:srgbClr val="A7B341"/>
              </a:buClr>
              <a:buFont typeface="Wingdings" pitchFamily="2" charset="2"/>
              <a:buChar char="§"/>
              <a:defRPr sz="18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6697AD"/>
              </a:buClr>
              <a:buFont typeface="Wingdings" pitchFamily="2" charset="2"/>
              <a:buChar char="§"/>
              <a:defRPr sz="18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Font typeface="STIXGeneral-Regular" pitchFamily="2" charset="2"/>
              <a:buChar char="⎯"/>
              <a:defRPr sz="18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Font typeface="STIXGeneral-Regular" pitchFamily="2" charset="2"/>
              <a:buChar char="⎯"/>
              <a:defRPr sz="18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Font typeface="STIXGeneral-Regular" pitchFamily="2" charset="2"/>
              <a:buChar char="⎯"/>
              <a:defRPr sz="18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259200"/>
            <a:ext cx="2206837" cy="4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6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B1DEE48-30C6-B240-8E52-B34414283768}"/>
              </a:ext>
            </a:extLst>
          </p:cNvPr>
          <p:cNvSpPr/>
          <p:nvPr userDrawn="1"/>
        </p:nvSpPr>
        <p:spPr>
          <a:xfrm>
            <a:off x="2" y="4504996"/>
            <a:ext cx="319252" cy="319252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4C723DF-8B08-9D48-A995-24211E0CFD0A}"/>
              </a:ext>
            </a:extLst>
          </p:cNvPr>
          <p:cNvSpPr/>
          <p:nvPr userDrawn="1"/>
        </p:nvSpPr>
        <p:spPr>
          <a:xfrm>
            <a:off x="319254" y="4824248"/>
            <a:ext cx="319252" cy="319252"/>
          </a:xfrm>
          <a:prstGeom prst="rect">
            <a:avLst/>
          </a:prstGeom>
          <a:solidFill>
            <a:srgbClr val="A7B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F5F63D7-67EA-AC4F-9F3A-640126F16370}"/>
              </a:ext>
            </a:extLst>
          </p:cNvPr>
          <p:cNvSpPr/>
          <p:nvPr userDrawn="1"/>
        </p:nvSpPr>
        <p:spPr>
          <a:xfrm>
            <a:off x="8524640" y="318126"/>
            <a:ext cx="301235" cy="315310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8B75526-0BA3-DC40-8AB2-924A7412C26D}"/>
              </a:ext>
            </a:extLst>
          </p:cNvPr>
          <p:cNvSpPr/>
          <p:nvPr userDrawn="1"/>
        </p:nvSpPr>
        <p:spPr>
          <a:xfrm>
            <a:off x="8827520" y="633436"/>
            <a:ext cx="316480" cy="316480"/>
          </a:xfrm>
          <a:prstGeom prst="rect">
            <a:avLst/>
          </a:prstGeom>
          <a:solidFill>
            <a:srgbClr val="CBCF8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260E6E3-3229-9D4C-A136-50ED93C64A7C}"/>
              </a:ext>
            </a:extLst>
          </p:cNvPr>
          <p:cNvSpPr/>
          <p:nvPr userDrawn="1"/>
        </p:nvSpPr>
        <p:spPr>
          <a:xfrm>
            <a:off x="8825875" y="2"/>
            <a:ext cx="318125" cy="318125"/>
          </a:xfrm>
          <a:prstGeom prst="rect">
            <a:avLst/>
          </a:prstGeom>
          <a:solidFill>
            <a:srgbClr val="66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E016E78-0C25-A14C-BD63-3F3DB41ED914}"/>
              </a:ext>
            </a:extLst>
          </p:cNvPr>
          <p:cNvSpPr/>
          <p:nvPr userDrawn="1"/>
        </p:nvSpPr>
        <p:spPr>
          <a:xfrm>
            <a:off x="638506" y="4876153"/>
            <a:ext cx="7553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www.issa.int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F0CCAA02-1084-494C-80A0-EBB5745D20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62000" y="1764000"/>
            <a:ext cx="4050000" cy="2739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xmlns="" id="{C3D8FAF1-3858-9248-9C16-849703CCC5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954000"/>
            <a:ext cx="8280000" cy="770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400" b="1">
                <a:solidFill>
                  <a:srgbClr val="6697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 line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D28FFFAA-630D-2F4B-8E68-53437FA139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64000"/>
            <a:ext cx="4050000" cy="2739600"/>
          </a:xfrm>
          <a:prstGeom prst="rect">
            <a:avLst/>
          </a:prstGeom>
        </p:spPr>
        <p:txBody>
          <a:bodyPr lIns="90000"/>
          <a:lstStyle>
            <a:lvl1pPr marL="171450" indent="-171450">
              <a:buClr>
                <a:srgbClr val="A7B341"/>
              </a:buClr>
              <a:buFont typeface="Wingdings" pitchFamily="2" charset="2"/>
              <a:buChar char="§"/>
              <a:defRPr sz="18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6697AD"/>
              </a:buClr>
              <a:buFont typeface="Wingdings" pitchFamily="2" charset="2"/>
              <a:buChar char="§"/>
              <a:defRPr sz="18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Font typeface="STIXGeneral-Regular" pitchFamily="2" charset="2"/>
              <a:buChar char="⎯"/>
              <a:defRPr sz="18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Font typeface="STIXGeneral-Regular" pitchFamily="2" charset="2"/>
              <a:buChar char="⎯"/>
              <a:defRPr sz="18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Font typeface="STIXGeneral-Regular" pitchFamily="2" charset="2"/>
              <a:buChar char="⎯"/>
              <a:defRPr sz="18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259200"/>
            <a:ext cx="2206837" cy="4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1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C7BDD71-73D6-B940-8BDA-49169336F104}"/>
              </a:ext>
            </a:extLst>
          </p:cNvPr>
          <p:cNvSpPr/>
          <p:nvPr userDrawn="1"/>
        </p:nvSpPr>
        <p:spPr>
          <a:xfrm>
            <a:off x="0" y="1659"/>
            <a:ext cx="9144000" cy="5143500"/>
          </a:xfrm>
          <a:prstGeom prst="rect">
            <a:avLst/>
          </a:prstGeom>
          <a:solidFill>
            <a:srgbClr val="66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3176D3E6-8909-AA4B-AE3C-FCB6122BD4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2000" y="2031750"/>
            <a:ext cx="432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84CB459-4D0A-0345-B2C3-D54284BA64BE}"/>
              </a:ext>
            </a:extLst>
          </p:cNvPr>
          <p:cNvSpPr/>
          <p:nvPr userDrawn="1"/>
        </p:nvSpPr>
        <p:spPr>
          <a:xfrm>
            <a:off x="1028083" y="4771064"/>
            <a:ext cx="82586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www.issa.int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2F46BC3-9D97-634E-BF95-318A42CEB2EF}"/>
              </a:ext>
            </a:extLst>
          </p:cNvPr>
          <p:cNvSpPr/>
          <p:nvPr userDrawn="1"/>
        </p:nvSpPr>
        <p:spPr>
          <a:xfrm>
            <a:off x="8115918" y="510760"/>
            <a:ext cx="514041" cy="514041"/>
          </a:xfrm>
          <a:prstGeom prst="rect">
            <a:avLst/>
          </a:prstGeom>
          <a:solidFill>
            <a:srgbClr val="B1B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60533FF-F634-A84A-BB29-8EAC99A39EA8}"/>
              </a:ext>
            </a:extLst>
          </p:cNvPr>
          <p:cNvSpPr/>
          <p:nvPr userDrawn="1"/>
        </p:nvSpPr>
        <p:spPr>
          <a:xfrm>
            <a:off x="8629959" y="1024801"/>
            <a:ext cx="514041" cy="514041"/>
          </a:xfrm>
          <a:prstGeom prst="rect">
            <a:avLst/>
          </a:prstGeom>
          <a:solidFill>
            <a:srgbClr val="CBC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950E011-B036-2848-ABBB-B6208A1034C9}"/>
              </a:ext>
            </a:extLst>
          </p:cNvPr>
          <p:cNvSpPr/>
          <p:nvPr userDrawn="1"/>
        </p:nvSpPr>
        <p:spPr>
          <a:xfrm>
            <a:off x="8629959" y="1661"/>
            <a:ext cx="514041" cy="514041"/>
          </a:xfrm>
          <a:prstGeom prst="rect">
            <a:avLst/>
          </a:prstGeom>
          <a:solidFill>
            <a:srgbClr val="A3B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2996367-AB44-8844-9C85-A8F866B04C3D}"/>
              </a:ext>
            </a:extLst>
          </p:cNvPr>
          <p:cNvSpPr/>
          <p:nvPr userDrawn="1"/>
        </p:nvSpPr>
        <p:spPr>
          <a:xfrm>
            <a:off x="1" y="4115420"/>
            <a:ext cx="514041" cy="514041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9749097-8F22-4841-82BD-9583077CFC60}"/>
              </a:ext>
            </a:extLst>
          </p:cNvPr>
          <p:cNvSpPr/>
          <p:nvPr userDrawn="1"/>
        </p:nvSpPr>
        <p:spPr>
          <a:xfrm>
            <a:off x="514042" y="4629461"/>
            <a:ext cx="514041" cy="514041"/>
          </a:xfrm>
          <a:prstGeom prst="rect">
            <a:avLst/>
          </a:prstGeom>
          <a:solidFill>
            <a:srgbClr val="A7B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8E5BC6C-FD7A-D142-B16C-A6F7F663FF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3600" y="4819658"/>
            <a:ext cx="142655" cy="14265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DBD2320-E6E9-064C-85BD-0E1162E9C5C0}"/>
              </a:ext>
            </a:extLst>
          </p:cNvPr>
          <p:cNvSpPr/>
          <p:nvPr userDrawn="1"/>
        </p:nvSpPr>
        <p:spPr>
          <a:xfrm>
            <a:off x="8164927" y="4771064"/>
            <a:ext cx="9300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@ISSACOMM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259200"/>
            <a:ext cx="280530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7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C7BDD71-73D6-B940-8BDA-49169336F104}"/>
              </a:ext>
            </a:extLst>
          </p:cNvPr>
          <p:cNvSpPr/>
          <p:nvPr userDrawn="1"/>
        </p:nvSpPr>
        <p:spPr>
          <a:xfrm>
            <a:off x="0" y="1659"/>
            <a:ext cx="9144000" cy="5143500"/>
          </a:xfrm>
          <a:prstGeom prst="rect">
            <a:avLst/>
          </a:prstGeom>
          <a:solidFill>
            <a:srgbClr val="66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84CB459-4D0A-0345-B2C3-D54284BA64BE}"/>
              </a:ext>
            </a:extLst>
          </p:cNvPr>
          <p:cNvSpPr/>
          <p:nvPr userDrawn="1"/>
        </p:nvSpPr>
        <p:spPr>
          <a:xfrm>
            <a:off x="2412000" y="2232000"/>
            <a:ext cx="4320000" cy="453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www.issa.int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2F46BC3-9D97-634E-BF95-318A42CEB2EF}"/>
              </a:ext>
            </a:extLst>
          </p:cNvPr>
          <p:cNvSpPr/>
          <p:nvPr userDrawn="1"/>
        </p:nvSpPr>
        <p:spPr>
          <a:xfrm>
            <a:off x="8115918" y="510760"/>
            <a:ext cx="514041" cy="514041"/>
          </a:xfrm>
          <a:prstGeom prst="rect">
            <a:avLst/>
          </a:prstGeom>
          <a:solidFill>
            <a:srgbClr val="B1B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60533FF-F634-A84A-BB29-8EAC99A39EA8}"/>
              </a:ext>
            </a:extLst>
          </p:cNvPr>
          <p:cNvSpPr/>
          <p:nvPr userDrawn="1"/>
        </p:nvSpPr>
        <p:spPr>
          <a:xfrm>
            <a:off x="8629959" y="1024801"/>
            <a:ext cx="514041" cy="514041"/>
          </a:xfrm>
          <a:prstGeom prst="rect">
            <a:avLst/>
          </a:prstGeom>
          <a:solidFill>
            <a:srgbClr val="CBC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950E011-B036-2848-ABBB-B6208A1034C9}"/>
              </a:ext>
            </a:extLst>
          </p:cNvPr>
          <p:cNvSpPr/>
          <p:nvPr userDrawn="1"/>
        </p:nvSpPr>
        <p:spPr>
          <a:xfrm>
            <a:off x="8629959" y="1661"/>
            <a:ext cx="514041" cy="514041"/>
          </a:xfrm>
          <a:prstGeom prst="rect">
            <a:avLst/>
          </a:prstGeom>
          <a:solidFill>
            <a:srgbClr val="A3B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2996367-AB44-8844-9C85-A8F866B04C3D}"/>
              </a:ext>
            </a:extLst>
          </p:cNvPr>
          <p:cNvSpPr/>
          <p:nvPr userDrawn="1"/>
        </p:nvSpPr>
        <p:spPr>
          <a:xfrm>
            <a:off x="1" y="4115420"/>
            <a:ext cx="514041" cy="514041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9749097-8F22-4841-82BD-9583077CFC60}"/>
              </a:ext>
            </a:extLst>
          </p:cNvPr>
          <p:cNvSpPr/>
          <p:nvPr userDrawn="1"/>
        </p:nvSpPr>
        <p:spPr>
          <a:xfrm>
            <a:off x="514042" y="4629461"/>
            <a:ext cx="514041" cy="514041"/>
          </a:xfrm>
          <a:prstGeom prst="rect">
            <a:avLst/>
          </a:prstGeom>
          <a:solidFill>
            <a:srgbClr val="A7B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575138C-1C22-1843-8A3B-89CA0067A4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3040" y="2731649"/>
            <a:ext cx="345146" cy="34514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C752672-3B59-CB41-BB95-BB282D2F3951}"/>
              </a:ext>
            </a:extLst>
          </p:cNvPr>
          <p:cNvSpPr/>
          <p:nvPr userDrawn="1"/>
        </p:nvSpPr>
        <p:spPr>
          <a:xfrm>
            <a:off x="4068613" y="2746800"/>
            <a:ext cx="1346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0" i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@ISSACOMM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259200"/>
            <a:ext cx="280530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42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92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63" r:id="rId4"/>
    <p:sldLayoutId id="2147483665" r:id="rId5"/>
    <p:sldLayoutId id="2147483666" r:id="rId6"/>
    <p:sldLayoutId id="2147483667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CH" dirty="0" err="1" smtClean="0"/>
              <a:t>Technical</a:t>
            </a:r>
            <a:r>
              <a:rPr lang="fr-CH" dirty="0" smtClean="0"/>
              <a:t> Commission on </a:t>
            </a:r>
            <a:r>
              <a:rPr lang="fr-CH" dirty="0" err="1" smtClean="0"/>
              <a:t>Health</a:t>
            </a:r>
            <a:endParaRPr lang="fr-CH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31999" y="2895600"/>
            <a:ext cx="7920000" cy="50925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Mr. </a:t>
            </a:r>
            <a:r>
              <a:rPr lang="en-US" dirty="0" err="1" smtClean="0"/>
              <a:t>Fachmi</a:t>
            </a:r>
            <a:r>
              <a:rPr lang="en-US" dirty="0" smtClean="0"/>
              <a:t> </a:t>
            </a:r>
            <a:r>
              <a:rPr lang="en-US" dirty="0" err="1"/>
              <a:t>Idris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President Director, BPJS </a:t>
            </a:r>
            <a:r>
              <a:rPr lang="en-GB" dirty="0" err="1" smtClean="0"/>
              <a:t>Kesehatan</a:t>
            </a:r>
            <a:r>
              <a:rPr lang="en-GB" dirty="0" smtClean="0"/>
              <a:t>, </a:t>
            </a:r>
            <a:r>
              <a:rPr lang="en-US" dirty="0" smtClean="0"/>
              <a:t>Indonesia</a:t>
            </a:r>
            <a:endParaRPr lang="fr-CH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r"/>
            <a:r>
              <a:rPr lang="en-US" b="1" kern="0" dirty="0">
                <a:solidFill>
                  <a:schemeClr val="accent3"/>
                </a:solidFill>
              </a:rPr>
              <a:t>13th ISSA Forum for Technical Commissions</a:t>
            </a:r>
          </a:p>
          <a:p>
            <a:endParaRPr lang="fr-CH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>
              <a:spcAft>
                <a:spcPct val="0"/>
              </a:spcAft>
              <a:defRPr/>
            </a:pPr>
            <a:r>
              <a:rPr lang="en-US" kern="0" dirty="0">
                <a:solidFill>
                  <a:schemeClr val="accent3"/>
                </a:solidFill>
              </a:rPr>
              <a:t>26-27 June 2019 | Geneva, Switzerland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spc="-20" dirty="0"/>
              <a:t>Report from the Technical Commission on</a:t>
            </a:r>
            <a:br>
              <a:rPr lang="en-US" sz="2800" spc="-20" dirty="0"/>
            </a:br>
            <a:r>
              <a:rPr lang="en-US" sz="2800" spc="-20" dirty="0"/>
              <a:t>Medical Care and Sickness Insurance</a:t>
            </a:r>
            <a:endParaRPr lang="fr-CH" sz="2800" dirty="0"/>
          </a:p>
        </p:txBody>
      </p:sp>
    </p:spTree>
    <p:extLst>
      <p:ext uri="{BB962C8B-B14F-4D97-AF65-F5344CB8AC3E}">
        <p14:creationId xmlns:p14="http://schemas.microsoft.com/office/powerpoint/2010/main" val="8030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0EAF8644-07A8-FB44-9661-613E23346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953999"/>
            <a:ext cx="8280000" cy="729327"/>
          </a:xfrm>
        </p:spPr>
        <p:txBody>
          <a:bodyPr/>
          <a:lstStyle/>
          <a:p>
            <a:pPr lvl="0"/>
            <a:r>
              <a:rPr lang="en-GB" dirty="0"/>
              <a:t>Overview presentation by BPJS-</a:t>
            </a:r>
            <a:r>
              <a:rPr lang="en-GB" dirty="0" err="1"/>
              <a:t>Kesehatan</a:t>
            </a:r>
            <a:r>
              <a:rPr lang="en-GB" dirty="0"/>
              <a:t> on the healthcare system in Indonesia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E06688D4-6958-0445-B398-F2BEE5FB8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199" y="3579435"/>
            <a:ext cx="8279999" cy="824345"/>
          </a:xfrm>
        </p:spPr>
        <p:txBody>
          <a:bodyPr/>
          <a:lstStyle/>
          <a:p>
            <a:pPr marL="720725" lvl="0" indent="442913">
              <a:buFont typeface="Wingdings" panose="05000000000000000000" pitchFamily="2" charset="2"/>
              <a:buChar char="v"/>
              <a:tabLst>
                <a:tab pos="984250" algn="l"/>
              </a:tabLst>
            </a:pPr>
            <a:r>
              <a:rPr lang="en-GB" dirty="0"/>
              <a:t>Big data </a:t>
            </a:r>
            <a:r>
              <a:rPr lang="en-GB" dirty="0" smtClean="0"/>
              <a:t>event</a:t>
            </a:r>
            <a:endParaRPr lang="en-GB" dirty="0"/>
          </a:p>
          <a:p>
            <a:pPr marL="720725" lvl="0" indent="442913">
              <a:buFont typeface="Wingdings" panose="05000000000000000000" pitchFamily="2" charset="2"/>
              <a:buChar char="v"/>
              <a:tabLst>
                <a:tab pos="984250" algn="l"/>
              </a:tabLst>
            </a:pPr>
            <a:r>
              <a:rPr lang="en-GB" dirty="0"/>
              <a:t>Others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EAF8644-07A8-FB44-9661-613E23346FC8}"/>
              </a:ext>
            </a:extLst>
          </p:cNvPr>
          <p:cNvSpPr txBox="1">
            <a:spLocks/>
          </p:cNvSpPr>
          <p:nvPr/>
        </p:nvSpPr>
        <p:spPr>
          <a:xfrm>
            <a:off x="432000" y="3123621"/>
            <a:ext cx="8280000" cy="7293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6697A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Any-other-business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E06688D4-6958-0445-B398-F2BEE5FB8398}"/>
              </a:ext>
            </a:extLst>
          </p:cNvPr>
          <p:cNvSpPr txBox="1">
            <a:spLocks/>
          </p:cNvSpPr>
          <p:nvPr/>
        </p:nvSpPr>
        <p:spPr>
          <a:xfrm>
            <a:off x="584398" y="1707711"/>
            <a:ext cx="8279999" cy="118179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A7B341"/>
              </a:buClr>
              <a:buFont typeface="Wingdings" pitchFamily="2" charset="2"/>
              <a:buChar char="§"/>
              <a:defRPr sz="1800" kern="1200" baseline="0">
                <a:solidFill>
                  <a:srgbClr val="87878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6697AD"/>
              </a:buClr>
              <a:buFont typeface="Wingdings" pitchFamily="2" charset="2"/>
              <a:buChar char="§"/>
              <a:defRPr sz="1800" kern="1200" baseline="0">
                <a:solidFill>
                  <a:srgbClr val="87878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TIXGeneral-Regular" pitchFamily="2" charset="2"/>
              <a:buChar char="⎯"/>
              <a:defRPr sz="1800" kern="1200" baseline="0">
                <a:solidFill>
                  <a:srgbClr val="87878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TIXGeneral-Regular" pitchFamily="2" charset="2"/>
              <a:buChar char="⎯"/>
              <a:defRPr sz="1800" kern="1200" baseline="0">
                <a:solidFill>
                  <a:srgbClr val="87878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STIXGeneral-Regular" pitchFamily="2" charset="2"/>
              <a:buChar char="⎯"/>
              <a:defRPr sz="1800" kern="1200" baseline="0">
                <a:solidFill>
                  <a:srgbClr val="87878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Major progress in coverage extension </a:t>
            </a:r>
          </a:p>
          <a:p>
            <a:r>
              <a:rPr lang="en-US" dirty="0" smtClean="0"/>
              <a:t>Challenges regarding demography, financing and morbidity</a:t>
            </a:r>
          </a:p>
          <a:p>
            <a:r>
              <a:rPr lang="en-US" dirty="0" smtClean="0"/>
              <a:t>Discussion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487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A2073-8042-EC41-8BC8-DA1BED447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170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387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57" y="1097287"/>
            <a:ext cx="7544663" cy="29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91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AF8644-07A8-FB44-9661-613E23346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E5C631-5A98-D448-9835-6F7CF6F46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447800"/>
            <a:ext cx="8280000" cy="3055800"/>
          </a:xfrm>
        </p:spPr>
        <p:txBody>
          <a:bodyPr/>
          <a:lstStyle/>
          <a:p>
            <a:pPr lvl="0"/>
            <a:r>
              <a:rPr lang="en-GB" dirty="0"/>
              <a:t>Opening and welcome</a:t>
            </a:r>
          </a:p>
          <a:p>
            <a:pPr lvl="0"/>
            <a:r>
              <a:rPr lang="en-GB" dirty="0" smtClean="0"/>
              <a:t>Technical </a:t>
            </a:r>
            <a:r>
              <a:rPr lang="en-GB" dirty="0"/>
              <a:t>Report on ‘Aging –in-place and LTC’</a:t>
            </a:r>
          </a:p>
          <a:p>
            <a:pPr lvl="0"/>
            <a:r>
              <a:rPr lang="en-GB" dirty="0" smtClean="0"/>
              <a:t>Confirmation of work </a:t>
            </a:r>
            <a:r>
              <a:rPr lang="en-GB" dirty="0"/>
              <a:t>plan </a:t>
            </a:r>
            <a:r>
              <a:rPr lang="en-GB" dirty="0" smtClean="0"/>
              <a:t>completion</a:t>
            </a:r>
          </a:p>
          <a:p>
            <a:pPr lvl="0"/>
            <a:r>
              <a:rPr lang="en-GB" dirty="0" smtClean="0"/>
              <a:t>Brainstorming on </a:t>
            </a:r>
            <a:r>
              <a:rPr lang="en-GB" dirty="0"/>
              <a:t>the next triennium work-plan</a:t>
            </a:r>
          </a:p>
          <a:p>
            <a:pPr lvl="0"/>
            <a:r>
              <a:rPr lang="en-GB" dirty="0"/>
              <a:t>Overview presentation by BPJS-</a:t>
            </a:r>
            <a:r>
              <a:rPr lang="en-GB" dirty="0" err="1"/>
              <a:t>Kesehatan</a:t>
            </a:r>
            <a:r>
              <a:rPr lang="en-GB" dirty="0"/>
              <a:t> on the healthcare system in Indonesia </a:t>
            </a:r>
          </a:p>
          <a:p>
            <a:pPr lvl="0"/>
            <a:r>
              <a:rPr lang="en-GB" dirty="0"/>
              <a:t>Any other business (AOB)</a:t>
            </a:r>
          </a:p>
          <a:p>
            <a:pPr marL="720725" lvl="0" indent="442913">
              <a:buFont typeface="Wingdings" panose="05000000000000000000" pitchFamily="2" charset="2"/>
              <a:buChar char="v"/>
              <a:tabLst>
                <a:tab pos="984250" algn="l"/>
              </a:tabLst>
            </a:pPr>
            <a:r>
              <a:rPr lang="en-GB" dirty="0"/>
              <a:t>Big data event</a:t>
            </a:r>
          </a:p>
          <a:p>
            <a:pPr marL="720725" lvl="0" indent="442913">
              <a:buFont typeface="Wingdings" panose="05000000000000000000" pitchFamily="2" charset="2"/>
              <a:buChar char="v"/>
              <a:tabLst>
                <a:tab pos="984250" algn="l"/>
              </a:tabLst>
            </a:pPr>
            <a:r>
              <a:rPr lang="en-GB" dirty="0" smtClean="0"/>
              <a:t>Others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354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954000"/>
            <a:ext cx="8280000" cy="431455"/>
          </a:xfrm>
        </p:spPr>
        <p:txBody>
          <a:bodyPr/>
          <a:lstStyle/>
          <a:p>
            <a:r>
              <a:rPr lang="en-GB" dirty="0" smtClean="0"/>
              <a:t>Discussion on the Technical Report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600200"/>
            <a:ext cx="8280000" cy="2903400"/>
          </a:xfrm>
        </p:spPr>
        <p:txBody>
          <a:bodyPr/>
          <a:lstStyle/>
          <a:p>
            <a:r>
              <a:rPr lang="en-GB" dirty="0" smtClean="0"/>
              <a:t>Agreement from the countries’ represented in the report on their respective section based on final round of consultation</a:t>
            </a:r>
          </a:p>
          <a:p>
            <a:endParaRPr lang="en-GB" dirty="0" smtClean="0"/>
          </a:p>
          <a:p>
            <a:r>
              <a:rPr lang="en-GB" dirty="0"/>
              <a:t>Technical report endorsed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smtClean="0"/>
              <a:t>by TC Health and to be released in the coming WSSF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49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AF8644-07A8-FB44-9661-613E23346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954000"/>
            <a:ext cx="8280000" cy="505200"/>
          </a:xfrm>
        </p:spPr>
        <p:txBody>
          <a:bodyPr/>
          <a:lstStyle/>
          <a:p>
            <a:r>
              <a:rPr lang="en-GB" altLang="en-US" dirty="0" smtClean="0"/>
              <a:t>Work-plan updates (1/3)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E5C631-5A98-D448-9835-6F7CF6F46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459200"/>
            <a:ext cx="8280000" cy="2739600"/>
          </a:xfrm>
        </p:spPr>
        <p:txBody>
          <a:bodyPr/>
          <a:lstStyle/>
          <a:p>
            <a:pPr marL="342900" indent="-342900">
              <a:buFont typeface="+mj-lt"/>
              <a:buAutoNum type="alphaUcPeriod"/>
            </a:pPr>
            <a:r>
              <a:rPr lang="en-GB" altLang="en-US" b="1" dirty="0" smtClean="0"/>
              <a:t>Contribution </a:t>
            </a:r>
            <a:r>
              <a:rPr lang="en-GB" altLang="en-US" b="1" dirty="0"/>
              <a:t>to ISSA Centre for Excellence</a:t>
            </a:r>
            <a:r>
              <a:rPr lang="en-GB" altLang="en-US" b="1" i="1" dirty="0"/>
              <a:t> </a:t>
            </a:r>
          </a:p>
          <a:p>
            <a:pPr>
              <a:buNone/>
            </a:pPr>
            <a:endParaRPr lang="en-GB" altLang="en-US" sz="700" i="1" dirty="0"/>
          </a:p>
          <a:p>
            <a:pPr>
              <a:buNone/>
            </a:pPr>
            <a:r>
              <a:rPr lang="en-GB" altLang="en-US" i="1" dirty="0"/>
              <a:t>ISSA Guidelines </a:t>
            </a:r>
            <a:r>
              <a:rPr lang="en-GB" altLang="en-US" i="1" dirty="0" smtClean="0">
                <a:solidFill>
                  <a:srgbClr val="AFBC22"/>
                </a:solidFill>
              </a:rPr>
              <a:t>(Almost Completed)</a:t>
            </a:r>
            <a:endParaRPr lang="en-GB" altLang="en-US" i="1" dirty="0">
              <a:solidFill>
                <a:srgbClr val="AFBC22"/>
              </a:solidFill>
            </a:endParaRPr>
          </a:p>
          <a:p>
            <a:pPr lvl="1"/>
            <a:endParaRPr lang="en-US" altLang="en-US" sz="900" i="1" dirty="0" smtClean="0"/>
          </a:p>
          <a:p>
            <a:pPr lvl="1"/>
            <a:r>
              <a:rPr lang="en-US" altLang="en-US" i="1" dirty="0" smtClean="0"/>
              <a:t>Participate </a:t>
            </a:r>
            <a:r>
              <a:rPr lang="en-US" altLang="en-US" i="1" dirty="0"/>
              <a:t>in the preparation of new ISSA Guidelines on Error, Evasion and Fraud</a:t>
            </a:r>
            <a:endParaRPr lang="en-GB" altLang="en-US" b="1" i="1" dirty="0">
              <a:solidFill>
                <a:srgbClr val="5D8C46"/>
              </a:solidFill>
              <a:latin typeface="Century Schoolbook" panose="02040604050505020304" pitchFamily="18" charset="0"/>
            </a:endParaRPr>
          </a:p>
          <a:p>
            <a:pPr lvl="1"/>
            <a:r>
              <a:rPr lang="en-US" i="1" dirty="0"/>
              <a:t>Provide input for the review of the following ISSA Guidelines </a:t>
            </a:r>
            <a:endParaRPr lang="en-US" b="1" i="1" dirty="0">
              <a:solidFill>
                <a:srgbClr val="5D8C46"/>
              </a:solidFill>
              <a:latin typeface="Century Schoolbook" panose="02040604050505020304" pitchFamily="18" charset="0"/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fr-CH" altLang="en-US" dirty="0"/>
              <a:t>Service </a:t>
            </a:r>
            <a:r>
              <a:rPr lang="fr-CH" altLang="en-US" dirty="0" err="1"/>
              <a:t>Quality</a:t>
            </a:r>
            <a:endParaRPr lang="fr-CH" altLang="en-US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fr-CH" dirty="0" err="1"/>
              <a:t>Work</a:t>
            </a:r>
            <a:r>
              <a:rPr lang="fr-CH" dirty="0"/>
              <a:t> Place </a:t>
            </a:r>
            <a:r>
              <a:rPr lang="fr-CH" dirty="0" err="1"/>
              <a:t>Health</a:t>
            </a:r>
            <a:r>
              <a:rPr lang="fr-CH" dirty="0"/>
              <a:t> Promotion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CH" dirty="0"/>
              <a:t>Information and Communication Technologies (</a:t>
            </a:r>
            <a:r>
              <a:rPr lang="fr-CH" altLang="en-US" dirty="0" err="1"/>
              <a:t>contribute</a:t>
            </a:r>
            <a:r>
              <a:rPr lang="fr-CH" altLang="en-US" dirty="0"/>
              <a:t> a new </a:t>
            </a:r>
            <a:r>
              <a:rPr lang="fr-CH" altLang="en-US" dirty="0" err="1"/>
              <a:t>chapter</a:t>
            </a:r>
            <a:r>
              <a:rPr lang="fr-CH" altLang="en-US" dirty="0"/>
              <a:t> on E-</a:t>
            </a:r>
            <a:r>
              <a:rPr lang="fr-CH" altLang="en-US" dirty="0" err="1"/>
              <a:t>health</a:t>
            </a:r>
            <a:r>
              <a:rPr lang="en-GB" altLang="en-US" dirty="0"/>
              <a:t> to the ICT Guidelines)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5727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E5C631-5A98-D448-9835-6F7CF6F46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509" y="1305791"/>
            <a:ext cx="8280000" cy="4017818"/>
          </a:xfrm>
        </p:spPr>
        <p:txBody>
          <a:bodyPr/>
          <a:lstStyle/>
          <a:p>
            <a:pPr marL="342900" indent="-342900">
              <a:buAutoNum type="alphaUcPeriod" startAt="2"/>
            </a:pPr>
            <a:r>
              <a:rPr lang="en-GB" altLang="en-US" sz="1700" b="1" dirty="0" smtClean="0"/>
              <a:t>Contribution </a:t>
            </a:r>
            <a:r>
              <a:rPr lang="en-GB" altLang="en-US" sz="1700" b="1" dirty="0"/>
              <a:t>to the ISSA Research &amp; </a:t>
            </a:r>
            <a:r>
              <a:rPr lang="en-GB" altLang="en-US" sz="1700" b="1" dirty="0" smtClean="0"/>
              <a:t>Innovation </a:t>
            </a:r>
            <a:r>
              <a:rPr lang="en-GB" altLang="en-US" sz="1700" i="1" dirty="0" smtClean="0">
                <a:solidFill>
                  <a:srgbClr val="AFBC22"/>
                </a:solidFill>
              </a:rPr>
              <a:t>(Completed)</a:t>
            </a:r>
            <a:r>
              <a:rPr lang="en-GB" altLang="en-US" sz="1700" i="1" dirty="0" smtClean="0"/>
              <a:t>  </a:t>
            </a:r>
          </a:p>
          <a:p>
            <a:pPr marL="0" indent="0">
              <a:buNone/>
            </a:pPr>
            <a:r>
              <a:rPr lang="en-GB" altLang="en-US" sz="1600" i="1" u="sng" dirty="0"/>
              <a:t>Addressing the </a:t>
            </a:r>
            <a:r>
              <a:rPr lang="en-GB" altLang="en-US" sz="1600" i="1" u="sng" dirty="0" smtClean="0"/>
              <a:t>Global </a:t>
            </a:r>
            <a:r>
              <a:rPr lang="en-GB" altLang="en-US" sz="1600" i="1" u="sng" dirty="0"/>
              <a:t>Challenges</a:t>
            </a:r>
          </a:p>
          <a:p>
            <a:pPr lvl="1">
              <a:lnSpc>
                <a:spcPct val="150000"/>
              </a:lnSpc>
            </a:pPr>
            <a:r>
              <a:rPr lang="fr-CA" altLang="en-US" sz="1700" b="1" i="1" dirty="0" err="1" smtClean="0">
                <a:solidFill>
                  <a:srgbClr val="569BBE"/>
                </a:solidFill>
              </a:rPr>
              <a:t>Priority</a:t>
            </a:r>
            <a:r>
              <a:rPr lang="fr-CA" altLang="en-US" sz="1700" b="1" i="1" dirty="0" smtClean="0">
                <a:solidFill>
                  <a:srgbClr val="569BBE"/>
                </a:solidFill>
              </a:rPr>
              <a:t> </a:t>
            </a:r>
            <a:r>
              <a:rPr lang="fr-CA" altLang="en-US" sz="1700" b="1" i="1" dirty="0">
                <a:solidFill>
                  <a:srgbClr val="569BBE"/>
                </a:solidFill>
              </a:rPr>
              <a:t>1: </a:t>
            </a:r>
            <a:r>
              <a:rPr lang="fr-CA" altLang="en-US" sz="1700" b="1" i="1" dirty="0" err="1">
                <a:solidFill>
                  <a:srgbClr val="569BBE"/>
                </a:solidFill>
              </a:rPr>
              <a:t>Coverage</a:t>
            </a:r>
            <a:r>
              <a:rPr lang="fr-CA" altLang="en-US" sz="1700" b="1" i="1" dirty="0">
                <a:solidFill>
                  <a:srgbClr val="569BBE"/>
                </a:solidFill>
              </a:rPr>
              <a:t> extension</a:t>
            </a:r>
          </a:p>
          <a:p>
            <a:pPr marL="1162050" lvl="1" indent="-352425">
              <a:buFont typeface="Wingdings" pitchFamily="2" charset="2"/>
              <a:buChar char="Ø"/>
            </a:pPr>
            <a:r>
              <a:rPr lang="en-US" altLang="en-US" sz="1700" i="1" dirty="0" smtClean="0"/>
              <a:t>Good </a:t>
            </a:r>
            <a:r>
              <a:rPr lang="en-US" altLang="en-US" sz="1700" i="1" dirty="0"/>
              <a:t>practices and innovative approaches</a:t>
            </a:r>
          </a:p>
          <a:p>
            <a:pPr lvl="1" indent="0">
              <a:buNone/>
            </a:pPr>
            <a:endParaRPr lang="en-GB" altLang="en-US" sz="1000" i="1" dirty="0"/>
          </a:p>
          <a:p>
            <a:pPr lvl="1"/>
            <a:r>
              <a:rPr lang="en-US" altLang="en-US" sz="1700" b="1" i="1" dirty="0">
                <a:solidFill>
                  <a:srgbClr val="569BBE"/>
                </a:solidFill>
              </a:rPr>
              <a:t>Priority 2: Long-term care and chronic diseases </a:t>
            </a:r>
          </a:p>
          <a:p>
            <a:pPr marL="1162050" lvl="1" indent="-352425">
              <a:buFont typeface="Wingdings" pitchFamily="2" charset="2"/>
              <a:buChar char="Ø"/>
            </a:pPr>
            <a:r>
              <a:rPr lang="fr-CH" altLang="en-US" sz="1700" i="1" dirty="0" err="1" smtClean="0"/>
              <a:t>Innovative</a:t>
            </a:r>
            <a:r>
              <a:rPr lang="fr-CH" altLang="en-US" sz="1700" i="1" dirty="0" smtClean="0"/>
              <a:t> </a:t>
            </a:r>
            <a:r>
              <a:rPr lang="fr-CH" altLang="en-US" sz="1700" i="1" dirty="0" err="1"/>
              <a:t>approaches</a:t>
            </a:r>
            <a:endParaRPr lang="fr-CH" altLang="en-US" sz="1700" i="1" dirty="0"/>
          </a:p>
          <a:p>
            <a:pPr marL="1162050" lvl="1" indent="-352425">
              <a:buFont typeface="Wingdings" pitchFamily="2" charset="2"/>
              <a:buChar char="Ø"/>
            </a:pPr>
            <a:r>
              <a:rPr lang="fr-CH" altLang="en-US" sz="1700" i="1" dirty="0" err="1"/>
              <a:t>Seminar</a:t>
            </a:r>
            <a:r>
              <a:rPr lang="fr-CH" altLang="en-US" sz="1700" i="1" dirty="0"/>
              <a:t> in </a:t>
            </a:r>
            <a:r>
              <a:rPr lang="fr-CH" altLang="en-US" sz="1700" i="1" dirty="0" err="1"/>
              <a:t>Oct</a:t>
            </a:r>
            <a:r>
              <a:rPr lang="fr-CH" altLang="en-US" sz="1700" i="1" dirty="0"/>
              <a:t> 2017 by NHIS, </a:t>
            </a:r>
            <a:r>
              <a:rPr lang="fr-CH" altLang="en-US" sz="1700" i="1" dirty="0" err="1"/>
              <a:t>Korea</a:t>
            </a:r>
            <a:r>
              <a:rPr lang="fr-CH" altLang="en-US" sz="1700" i="1" dirty="0"/>
              <a:t> on LTC</a:t>
            </a:r>
          </a:p>
          <a:p>
            <a:pPr marL="1162050" lvl="1" indent="-352425">
              <a:buFont typeface="Wingdings" pitchFamily="2" charset="2"/>
              <a:buChar char="Ø"/>
            </a:pPr>
            <a:r>
              <a:rPr lang="fr-CH" altLang="en-US" sz="1700" i="1" dirty="0"/>
              <a:t>Long-</a:t>
            </a:r>
            <a:r>
              <a:rPr lang="fr-CH" altLang="en-US" sz="1700" i="1" dirty="0" err="1"/>
              <a:t>term</a:t>
            </a:r>
            <a:r>
              <a:rPr lang="fr-CH" altLang="en-US" sz="1700" i="1" dirty="0"/>
              <a:t> care </a:t>
            </a:r>
            <a:r>
              <a:rPr lang="fr-CH" altLang="en-US" sz="1700" i="1" dirty="0" err="1"/>
              <a:t>Webinar</a:t>
            </a:r>
            <a:r>
              <a:rPr lang="fr-CH" altLang="en-US" sz="1700" i="1" dirty="0"/>
              <a:t> for Latin </a:t>
            </a:r>
            <a:r>
              <a:rPr lang="fr-CH" altLang="en-US" sz="1700" i="1" dirty="0" err="1"/>
              <a:t>America</a:t>
            </a:r>
            <a:r>
              <a:rPr lang="fr-CH" altLang="en-US" sz="1700" i="1" dirty="0"/>
              <a:t>, </a:t>
            </a:r>
            <a:r>
              <a:rPr lang="fr-CH" altLang="en-US" sz="1700" i="1" dirty="0" err="1"/>
              <a:t>Nov</a:t>
            </a:r>
            <a:r>
              <a:rPr lang="fr-CH" altLang="en-US" sz="1700" i="1" dirty="0"/>
              <a:t> 2018</a:t>
            </a:r>
          </a:p>
          <a:p>
            <a:pPr marL="1162050" lvl="1" indent="-352425">
              <a:buFont typeface="Wingdings" pitchFamily="2" charset="2"/>
              <a:buChar char="Ø"/>
            </a:pPr>
            <a:r>
              <a:rPr lang="fr-CH" altLang="en-US" sz="1700" i="1" dirty="0" err="1"/>
              <a:t>Technical</a:t>
            </a:r>
            <a:r>
              <a:rPr lang="fr-CH" altLang="en-US" sz="1700" i="1" dirty="0"/>
              <a:t> Report on </a:t>
            </a:r>
            <a:r>
              <a:rPr lang="fr-CH" altLang="en-US" sz="1700" i="1" dirty="0" err="1"/>
              <a:t>Aging</a:t>
            </a:r>
            <a:r>
              <a:rPr lang="fr-CH" altLang="en-US" sz="1700" i="1" dirty="0"/>
              <a:t>-</a:t>
            </a:r>
            <a:r>
              <a:rPr lang="fr-CH" altLang="en-US" sz="1700" i="1" dirty="0" err="1"/>
              <a:t>in-place</a:t>
            </a:r>
            <a:r>
              <a:rPr lang="fr-CH" altLang="en-US" sz="1700" i="1" dirty="0"/>
              <a:t> and </a:t>
            </a:r>
            <a:r>
              <a:rPr lang="fr-CH" altLang="en-US" sz="1700" i="1" dirty="0" smtClean="0"/>
              <a:t>LTC</a:t>
            </a:r>
          </a:p>
          <a:p>
            <a:pPr marL="1162050" lvl="1" indent="-352425">
              <a:buFont typeface="Wingdings" pitchFamily="2" charset="2"/>
              <a:buChar char="Ø"/>
            </a:pPr>
            <a:endParaRPr lang="fr-CH" altLang="en-US" sz="1000" i="1" dirty="0"/>
          </a:p>
          <a:p>
            <a:pPr marL="809625" lvl="1" indent="0">
              <a:buNone/>
            </a:pPr>
            <a:r>
              <a:rPr lang="en-US" altLang="en-US" i="1" dirty="0" smtClean="0"/>
              <a:t>( A total of </a:t>
            </a:r>
            <a:r>
              <a:rPr lang="en-US" altLang="en-US" i="1" dirty="0" smtClean="0">
                <a:solidFill>
                  <a:srgbClr val="C00000"/>
                </a:solidFill>
              </a:rPr>
              <a:t>35 Innovative approaches </a:t>
            </a:r>
            <a:r>
              <a:rPr lang="en-US" altLang="en-US" i="1" dirty="0" smtClean="0"/>
              <a:t>were shared to date)</a:t>
            </a:r>
            <a:endParaRPr lang="en-US" altLang="en-US" i="1" dirty="0"/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endParaRPr lang="en-GB" alt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0EAF8644-07A8-FB44-9661-613E23346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81" y="782782"/>
            <a:ext cx="8280000" cy="419100"/>
          </a:xfrm>
        </p:spPr>
        <p:txBody>
          <a:bodyPr/>
          <a:lstStyle/>
          <a:p>
            <a:r>
              <a:rPr lang="en-GB" altLang="en-US" dirty="0" smtClean="0"/>
              <a:t>Work-plan updates (2/3)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530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AF8644-07A8-FB44-9661-613E23346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760527"/>
            <a:ext cx="8280000" cy="521018"/>
          </a:xfrm>
        </p:spPr>
        <p:txBody>
          <a:bodyPr/>
          <a:lstStyle/>
          <a:p>
            <a:r>
              <a:rPr lang="en-GB" altLang="en-US" dirty="0"/>
              <a:t>Work-plan updates </a:t>
            </a:r>
            <a:r>
              <a:rPr lang="en-GB" altLang="en-US" dirty="0" smtClean="0"/>
              <a:t>(3/3)</a:t>
            </a: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E5C631-5A98-D448-9835-6F7CF6F46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7" y="1468582"/>
            <a:ext cx="8603672" cy="3035018"/>
          </a:xfrm>
        </p:spPr>
        <p:txBody>
          <a:bodyPr/>
          <a:lstStyle/>
          <a:p>
            <a:pPr marL="0" lvl="1" indent="0">
              <a:spcBef>
                <a:spcPts val="750"/>
              </a:spcBef>
              <a:buClr>
                <a:srgbClr val="A7B341"/>
              </a:buClr>
              <a:buNone/>
            </a:pPr>
            <a:r>
              <a:rPr lang="en-GB" altLang="en-US" sz="1700" b="1" dirty="0">
                <a:solidFill>
                  <a:srgbClr val="AFBC22"/>
                </a:solidFill>
              </a:rPr>
              <a:t>C.    </a:t>
            </a:r>
            <a:r>
              <a:rPr lang="en-GB" altLang="en-US" sz="1700" b="1" dirty="0"/>
              <a:t>Contribution and participation to ISSA </a:t>
            </a:r>
            <a:r>
              <a:rPr lang="en-GB" altLang="en-US" sz="1700" b="1" dirty="0" smtClean="0"/>
              <a:t>conferences/events </a:t>
            </a:r>
            <a:r>
              <a:rPr lang="en-GB" altLang="en-US" sz="1700" i="1" dirty="0" smtClean="0">
                <a:solidFill>
                  <a:srgbClr val="AFBC22"/>
                </a:solidFill>
              </a:rPr>
              <a:t>(almost Completed</a:t>
            </a:r>
            <a:r>
              <a:rPr lang="en-GB" altLang="en-US" sz="1700" i="1" dirty="0">
                <a:solidFill>
                  <a:srgbClr val="AFBC22"/>
                </a:solidFill>
              </a:rPr>
              <a:t>)</a:t>
            </a:r>
            <a:r>
              <a:rPr lang="en-GB" altLang="en-US" sz="1700" i="1" dirty="0"/>
              <a:t>  </a:t>
            </a:r>
          </a:p>
          <a:p>
            <a:pPr marL="0" lvl="1" indent="0">
              <a:spcBef>
                <a:spcPts val="750"/>
              </a:spcBef>
              <a:buClr>
                <a:srgbClr val="A7B341"/>
              </a:buClr>
              <a:buNone/>
            </a:pPr>
            <a:endParaRPr lang="en-GB" altLang="en-US" sz="1700" b="1" dirty="0"/>
          </a:p>
          <a:p>
            <a:pPr marL="685800" lvl="2" indent="-342900">
              <a:buClr>
                <a:srgbClr val="AFBC22"/>
              </a:buClr>
              <a:buFont typeface="Wingdings" pitchFamily="2" charset="2"/>
              <a:buChar char="n"/>
            </a:pPr>
            <a:r>
              <a:rPr lang="en-US" altLang="en-US" sz="1600" b="1" dirty="0"/>
              <a:t>Regional </a:t>
            </a:r>
            <a:r>
              <a:rPr lang="en-US" altLang="en-US" sz="1600" b="1" dirty="0" smtClean="0"/>
              <a:t>Seminar </a:t>
            </a:r>
            <a:r>
              <a:rPr lang="en-US" altLang="en-US" sz="1600" b="1" dirty="0"/>
              <a:t>in Korea, Oct 2017</a:t>
            </a:r>
          </a:p>
          <a:p>
            <a:pPr marL="685800" lvl="2" indent="-342900">
              <a:buClr>
                <a:srgbClr val="AFBC22"/>
              </a:buClr>
              <a:buFont typeface="Wingdings" pitchFamily="2" charset="2"/>
              <a:buChar char="n"/>
            </a:pPr>
            <a:r>
              <a:rPr lang="en-US" altLang="en-US" sz="1600" b="1" dirty="0"/>
              <a:t>ICT </a:t>
            </a:r>
            <a:r>
              <a:rPr lang="en-US" altLang="en-US" sz="1600" b="1" dirty="0" smtClean="0"/>
              <a:t>Conference in </a:t>
            </a:r>
            <a:r>
              <a:rPr lang="en-US" altLang="en-US" sz="1600" b="1" dirty="0"/>
              <a:t>Casablanca, April 2018</a:t>
            </a:r>
          </a:p>
          <a:p>
            <a:pPr marL="685800" lvl="2" indent="-342900">
              <a:buClr>
                <a:srgbClr val="AFBC22"/>
              </a:buClr>
              <a:buFont typeface="Wingdings" pitchFamily="2" charset="2"/>
              <a:buChar char="n"/>
            </a:pPr>
            <a:r>
              <a:rPr lang="en-US" altLang="en-US" sz="1600" b="1" dirty="0"/>
              <a:t>LTC Webinar, Nov 2018</a:t>
            </a:r>
          </a:p>
          <a:p>
            <a:pPr marL="685800" lvl="2" indent="-342900">
              <a:buClr>
                <a:srgbClr val="AFBC22"/>
              </a:buClr>
              <a:buFont typeface="Wingdings" pitchFamily="2" charset="2"/>
              <a:buChar char="n"/>
            </a:pPr>
            <a:r>
              <a:rPr lang="en-US" altLang="en-US" sz="1600" b="1" dirty="0"/>
              <a:t>Contributions to Regional Social Security Fora </a:t>
            </a:r>
          </a:p>
          <a:p>
            <a:pPr marL="0" lvl="1" indent="0">
              <a:buClr>
                <a:srgbClr val="AFBC22"/>
              </a:buClr>
              <a:buNone/>
            </a:pPr>
            <a:r>
              <a:rPr lang="en-US" altLang="en-US" sz="1600" b="1" dirty="0"/>
              <a:t> </a:t>
            </a:r>
            <a:r>
              <a:rPr lang="en-US" altLang="en-US" sz="1600" b="1" dirty="0" smtClean="0"/>
              <a:t>		</a:t>
            </a:r>
            <a:r>
              <a:rPr lang="en-US" altLang="en-US" sz="1600" i="1" dirty="0" smtClean="0"/>
              <a:t>(</a:t>
            </a:r>
            <a:r>
              <a:rPr lang="en-US" altLang="en-US" sz="1600" i="1" dirty="0"/>
              <a:t>Asia Pacific, Oct 2018 and Europe, May 2019)</a:t>
            </a:r>
          </a:p>
          <a:p>
            <a:pPr marL="685800" lvl="2" indent="-342900">
              <a:buClr>
                <a:srgbClr val="AFBC22"/>
              </a:buClr>
              <a:buFont typeface="Wingdings" pitchFamily="2" charset="2"/>
              <a:buChar char="n"/>
            </a:pPr>
            <a:r>
              <a:rPr lang="en-US" altLang="en-US" sz="1600" b="1" dirty="0">
                <a:solidFill>
                  <a:srgbClr val="7884C2"/>
                </a:solidFill>
              </a:rPr>
              <a:t>World Social Security Forum Oct, 2019</a:t>
            </a:r>
          </a:p>
          <a:p>
            <a:pPr marL="171450" lvl="1">
              <a:spcBef>
                <a:spcPts val="750"/>
              </a:spcBef>
              <a:buClr>
                <a:srgbClr val="A7B341"/>
              </a:buClr>
            </a:pPr>
            <a:endParaRPr lang="fr-CH" altLang="en-US" sz="17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806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815454"/>
            <a:ext cx="8280000" cy="722401"/>
          </a:xfrm>
        </p:spPr>
        <p:txBody>
          <a:bodyPr/>
          <a:lstStyle/>
          <a:p>
            <a:r>
              <a:rPr lang="en-GB" sz="2000" b="0" dirty="0"/>
              <a:t/>
            </a:r>
            <a:br>
              <a:rPr lang="en-GB" sz="2000" b="0" dirty="0"/>
            </a:br>
            <a:r>
              <a:rPr lang="en-US" sz="2000" b="0" dirty="0"/>
              <a:t> </a:t>
            </a:r>
            <a:r>
              <a:rPr lang="en-US" sz="2000" dirty="0"/>
              <a:t>On the Status of the implementation of the 2017-2019 Work Plan 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944" y="1748444"/>
            <a:ext cx="7723911" cy="2328436"/>
          </a:xfrm>
        </p:spPr>
        <p:txBody>
          <a:bodyPr/>
          <a:lstStyle/>
          <a:p>
            <a:pPr lvl="0"/>
            <a:r>
              <a:rPr lang="en-GB" dirty="0" smtClean="0"/>
              <a:t>TC Health </a:t>
            </a:r>
          </a:p>
          <a:p>
            <a:pPr marL="0" lvl="0" indent="0">
              <a:buNone/>
            </a:pPr>
            <a:endParaRPr lang="en-GB" dirty="0" smtClean="0"/>
          </a:p>
          <a:p>
            <a:pPr lvl="1"/>
            <a:r>
              <a:rPr lang="en-GB" dirty="0" smtClean="0"/>
              <a:t>Acknowledges </a:t>
            </a:r>
            <a:r>
              <a:rPr lang="en-GB" dirty="0"/>
              <a:t>the completion of the work-plan for the triennium 2017-2019, and grant a project closure approval; </a:t>
            </a:r>
            <a:r>
              <a:rPr lang="en-GB" dirty="0" smtClean="0"/>
              <a:t>and</a:t>
            </a:r>
          </a:p>
          <a:p>
            <a:pPr marL="342900" lvl="1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lvl="1"/>
            <a:r>
              <a:rPr lang="en-GB" dirty="0"/>
              <a:t>Concur that all outstanding items have been appropriately addressed.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37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76F37F-9B85-A943-8FDE-1C58C5586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Brainstorming on the next triennium work-plan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6688D4-6958-0445-B398-F2BEE5FB8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Extension of coverage and contribution collection in the informal sector</a:t>
            </a:r>
          </a:p>
          <a:p>
            <a:r>
              <a:rPr lang="en-US" dirty="0" smtClean="0"/>
              <a:t>Supply side and facilitating access to services:</a:t>
            </a:r>
          </a:p>
          <a:p>
            <a:pPr lvl="1"/>
            <a:r>
              <a:rPr lang="en-US" dirty="0" smtClean="0"/>
              <a:t>Medical service provision in rural areas (e.g. availability of doctors)</a:t>
            </a:r>
          </a:p>
          <a:p>
            <a:pPr lvl="1"/>
            <a:r>
              <a:rPr lang="en-US" dirty="0" smtClean="0"/>
              <a:t>Reducing access barriers (e.g. language barriers for refugees, migrants)</a:t>
            </a:r>
          </a:p>
          <a:p>
            <a:pPr lvl="1"/>
            <a:r>
              <a:rPr lang="en-US" dirty="0" smtClean="0"/>
              <a:t>Shortage of nurse personnel</a:t>
            </a:r>
          </a:p>
          <a:p>
            <a:r>
              <a:rPr lang="en-US" dirty="0" smtClean="0"/>
              <a:t>Rational use of medical devices, technologies and drugs </a:t>
            </a:r>
          </a:p>
          <a:p>
            <a:r>
              <a:rPr lang="en-US" dirty="0" smtClean="0"/>
              <a:t>Improving integrity in the health care sector</a:t>
            </a:r>
          </a:p>
          <a:p>
            <a:r>
              <a:rPr lang="en-US" dirty="0" smtClean="0"/>
              <a:t>Exchange of best practice and scientific researches</a:t>
            </a:r>
          </a:p>
        </p:txBody>
      </p:sp>
    </p:spTree>
    <p:extLst>
      <p:ext uri="{BB962C8B-B14F-4D97-AF65-F5344CB8AC3E}">
        <p14:creationId xmlns:p14="http://schemas.microsoft.com/office/powerpoint/2010/main" val="465232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1417</TotalTime>
  <Words>431</Words>
  <Application>Microsoft Office PowerPoint</Application>
  <PresentationFormat>On-screen Show (16:9)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Schoolbook</vt:lpstr>
      <vt:lpstr>STIXGeneral-Regular</vt:lpstr>
      <vt:lpstr>Wingdings</vt:lpstr>
      <vt:lpstr>Office Theme</vt:lpstr>
      <vt:lpstr>Report from the Technical Commission on Medical Care and Sickness Insurance</vt:lpstr>
      <vt:lpstr>PowerPoint Presentation</vt:lpstr>
      <vt:lpstr>Agenda </vt:lpstr>
      <vt:lpstr>Discussion on the Technical Report </vt:lpstr>
      <vt:lpstr>Work-plan updates (1/3)</vt:lpstr>
      <vt:lpstr>Work-plan updates (2/3)</vt:lpstr>
      <vt:lpstr>Work-plan updates (3/3)</vt:lpstr>
      <vt:lpstr>  On the Status of the implementation of the 2017-2019 Work Plan </vt:lpstr>
      <vt:lpstr>Brainstorming on the next triennium work-plan </vt:lpstr>
      <vt:lpstr>Overview presentation by BPJS-Kesehatan on the healthcare system in Indonesia </vt:lpstr>
      <vt:lpstr>Thank You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TMC Office Products</dc:creator>
  <cp:lastModifiedBy>Odermatt, Patricia</cp:lastModifiedBy>
  <cp:revision>59</cp:revision>
  <dcterms:created xsi:type="dcterms:W3CDTF">2019-02-27T15:16:38Z</dcterms:created>
  <dcterms:modified xsi:type="dcterms:W3CDTF">2019-06-27T11:20:42Z</dcterms:modified>
</cp:coreProperties>
</file>