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4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5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vid Torua" initials="DT" lastIdx="9" clrIdx="0">
    <p:extLst>
      <p:ext uri="{19B8F6BF-5375-455C-9EA6-DF929625EA0E}">
        <p15:presenceInfo xmlns:p15="http://schemas.microsoft.com/office/powerpoint/2012/main" userId="David Toru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9D3"/>
    <a:srgbClr val="DFE7F5"/>
    <a:srgbClr val="E2E9F6"/>
    <a:srgbClr val="ECF2FF"/>
    <a:srgbClr val="ABB7E3"/>
    <a:srgbClr val="788BD2"/>
    <a:srgbClr val="0069B8"/>
    <a:srgbClr val="419BDF"/>
    <a:srgbClr val="4BA1E1"/>
    <a:srgbClr val="3C6F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62" autoAdjust="0"/>
    <p:restoredTop sz="96433" autoAdjust="0"/>
  </p:normalViewPr>
  <p:slideViewPr>
    <p:cSldViewPr snapToGrid="0">
      <p:cViewPr varScale="1">
        <p:scale>
          <a:sx n="74" d="100"/>
          <a:sy n="74" d="100"/>
        </p:scale>
        <p:origin x="1224" y="72"/>
      </p:cViewPr>
      <p:guideLst>
        <p:guide orient="horz" pos="2160"/>
        <p:guide pos="2856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zandguladze\AppData\Local\Microsoft\Windows\INetCache\Content.Outlook\WV5ENLKH\&#4306;&#4304;&#4315;&#4317;&#4331;&#4304;&#4334;&#4308;&#4305;&#4308;&#4305;&#4312;%20&#4320;&#4304;&#4312;&#4317;&#4316;&#4308;&#4305;&#4312;&#4321;%20&#4307;&#4304;%20&#4311;&#4309;&#4308;&#4308;&#4305;&#4312;&#4321;%20&#4333;&#4320;&#4312;&#4314;&#4328;&#4312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zandguladze\Desktop\Copy%20of%20&#4306;&#4304;&#4315;&#4317;&#4331;&#4304;&#4334;&#4308;&#4305;&#4308;&#4305;&#4312;%20&#4320;&#4304;&#4312;&#4317;&#4316;&#4308;&#4305;&#4312;&#4321;%20&#4307;&#4304;%20&#4311;&#4309;&#4308;&#4308;&#4305;&#4312;&#4321;%20&#4333;&#4320;&#4312;&#4314;&#4328;&#4312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COVID-19 </a:t>
            </a:r>
            <a:r>
              <a:rPr lang="ka-GE"/>
              <a:t>ჰოსპიტალიზაცია</a:t>
            </a:r>
            <a:r>
              <a:rPr lang="en-US"/>
              <a:t>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Sheet1!$D$21</c:f>
              <c:strCache>
                <c:ptCount val="1"/>
                <c:pt idx="0">
                  <c:v>კოვიდ-19 ჰოსპიტალიზაცია - სასწრაფო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Sheet1!$F$16:$H$16</c:f>
              <c:strCache>
                <c:ptCount val="3"/>
                <c:pt idx="0">
                  <c:v>თებერვალი 2020</c:v>
                </c:pt>
                <c:pt idx="1">
                  <c:v>მარტი 2020</c:v>
                </c:pt>
                <c:pt idx="2">
                  <c:v>აპრილი 2020</c:v>
                </c:pt>
              </c:strCache>
            </c:strRef>
          </c:cat>
          <c:val>
            <c:numRef>
              <c:f>Sheet1!$F$21:$H$21</c:f>
              <c:numCache>
                <c:formatCode>_(* #,##0_);_(* \(#,##0\);_(* "-"_);_(@_)</c:formatCode>
                <c:ptCount val="3"/>
                <c:pt idx="0">
                  <c:v>1</c:v>
                </c:pt>
                <c:pt idx="1">
                  <c:v>48</c:v>
                </c:pt>
                <c:pt idx="2">
                  <c:v>187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117-445B-8348-F01B7CC11BCF}"/>
            </c:ext>
          </c:extLst>
        </c:ser>
        <c:ser>
          <c:idx val="1"/>
          <c:order val="1"/>
          <c:tx>
            <c:strRef>
              <c:f>Sheet1!$D$22</c:f>
              <c:strCache>
                <c:ptCount val="1"/>
                <c:pt idx="0">
                  <c:v>კოვიდ-19 ჰოსპიტალიზაცია - რეფერალი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Sheet1!$F$16:$H$16</c:f>
              <c:strCache>
                <c:ptCount val="3"/>
                <c:pt idx="0">
                  <c:v>თებერვალი 2020</c:v>
                </c:pt>
                <c:pt idx="1">
                  <c:v>მარტი 2020</c:v>
                </c:pt>
                <c:pt idx="2">
                  <c:v>აპრილი 2020</c:v>
                </c:pt>
              </c:strCache>
            </c:strRef>
          </c:cat>
          <c:val>
            <c:numRef>
              <c:f>Sheet1!$F$22:$H$22</c:f>
              <c:numCache>
                <c:formatCode>_(* #,##0_);_(* \(#,##0\);_(* "-"_);_(@_)</c:formatCode>
                <c:ptCount val="3"/>
                <c:pt idx="0">
                  <c:v>2</c:v>
                </c:pt>
                <c:pt idx="1">
                  <c:v>37</c:v>
                </c:pt>
                <c:pt idx="2">
                  <c:v>170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117-445B-8348-F01B7CC11B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4367088"/>
        <c:axId val="304364736"/>
      </c:barChart>
      <c:catAx>
        <c:axId val="304367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04364736"/>
        <c:crosses val="autoZero"/>
        <c:auto val="1"/>
        <c:lblAlgn val="ctr"/>
        <c:lblOffset val="100"/>
        <c:noMultiLvlLbl val="0"/>
      </c:catAx>
      <c:valAx>
        <c:axId val="30436473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_);_(@_)" sourceLinked="1"/>
        <c:majorTickMark val="none"/>
        <c:minorTickMark val="none"/>
        <c:tickLblPos val="nextTo"/>
        <c:crossAx val="3043670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1270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b="1"/>
              <a:t>2020 იანვარი - აპრილის გამოძახებები</a:t>
            </a:r>
            <a:endParaRPr lang="en-US" b="1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39935977659457583"/>
          <c:y val="0.13801755340423258"/>
          <c:w val="0.60064030457731243"/>
          <c:h val="0.7115239101209909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Sheet1!$E$16</c:f>
              <c:strCache>
                <c:ptCount val="1"/>
                <c:pt idx="0">
                  <c:v>იანვარი 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Sheet1!$D$17:$D$20</c:f>
              <c:strCache>
                <c:ptCount val="4"/>
                <c:pt idx="0">
                  <c:v>სულ გამოძახება</c:v>
                </c:pt>
                <c:pt idx="1">
                  <c:v>სულ ჰოსპიტალიზაცია</c:v>
                </c:pt>
                <c:pt idx="2">
                  <c:v>რესპ. გამოახებები</c:v>
                </c:pt>
                <c:pt idx="3">
                  <c:v>რესპ. ჰოსპიტალიზაცია</c:v>
                </c:pt>
              </c:strCache>
            </c:strRef>
          </c:cat>
          <c:val>
            <c:numRef>
              <c:f>Sheet1!$E$17:$E$20</c:f>
              <c:numCache>
                <c:formatCode>_(* #,##0_);_(* \(#,##0\);_(* "-"_);_(@_)</c:formatCode>
                <c:ptCount val="4"/>
                <c:pt idx="0">
                  <c:v>154586</c:v>
                </c:pt>
                <c:pt idx="1">
                  <c:v>42825</c:v>
                </c:pt>
                <c:pt idx="2">
                  <c:v>39876</c:v>
                </c:pt>
                <c:pt idx="3">
                  <c:v>12122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CA0-4E10-9F22-358288C0D8D1}"/>
            </c:ext>
          </c:extLst>
        </c:ser>
        <c:ser>
          <c:idx val="1"/>
          <c:order val="1"/>
          <c:tx>
            <c:strRef>
              <c:f>Sheet1!$F$16</c:f>
              <c:strCache>
                <c:ptCount val="1"/>
                <c:pt idx="0">
                  <c:v>თებერვალი 2020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Sheet1!$D$17:$D$20</c:f>
              <c:strCache>
                <c:ptCount val="4"/>
                <c:pt idx="0">
                  <c:v>სულ გამოძახება</c:v>
                </c:pt>
                <c:pt idx="1">
                  <c:v>სულ ჰოსპიტალიზაცია</c:v>
                </c:pt>
                <c:pt idx="2">
                  <c:v>რესპ. გამოახებები</c:v>
                </c:pt>
                <c:pt idx="3">
                  <c:v>რესპ. ჰოსპიტალიზაცია</c:v>
                </c:pt>
              </c:strCache>
            </c:strRef>
          </c:cat>
          <c:val>
            <c:numRef>
              <c:f>Sheet1!$F$17:$F$20</c:f>
              <c:numCache>
                <c:formatCode>_(* #,##0_);_(* \(#,##0\);_(* "-"_);_(@_)</c:formatCode>
                <c:ptCount val="4"/>
                <c:pt idx="0">
                  <c:v>122965</c:v>
                </c:pt>
                <c:pt idx="1">
                  <c:v>35087</c:v>
                </c:pt>
                <c:pt idx="2">
                  <c:v>18240</c:v>
                </c:pt>
                <c:pt idx="3">
                  <c:v>4690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CA0-4E10-9F22-358288C0D8D1}"/>
            </c:ext>
          </c:extLst>
        </c:ser>
        <c:ser>
          <c:idx val="2"/>
          <c:order val="2"/>
          <c:tx>
            <c:strRef>
              <c:f>Sheet1!$G$16</c:f>
              <c:strCache>
                <c:ptCount val="1"/>
                <c:pt idx="0">
                  <c:v>მარტი 2020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Sheet1!$D$17:$D$20</c:f>
              <c:strCache>
                <c:ptCount val="4"/>
                <c:pt idx="0">
                  <c:v>სულ გამოძახება</c:v>
                </c:pt>
                <c:pt idx="1">
                  <c:v>სულ ჰოსპიტალიზაცია</c:v>
                </c:pt>
                <c:pt idx="2">
                  <c:v>რესპ. გამოახებები</c:v>
                </c:pt>
                <c:pt idx="3">
                  <c:v>რესპ. ჰოსპიტალიზაცია</c:v>
                </c:pt>
              </c:strCache>
            </c:strRef>
          </c:cat>
          <c:val>
            <c:numRef>
              <c:f>Sheet1!$G$17:$G$20</c:f>
              <c:numCache>
                <c:formatCode>_(* #,##0_);_(* \(#,##0\);_(* "-"_);_(@_)</c:formatCode>
                <c:ptCount val="4"/>
                <c:pt idx="0">
                  <c:v>113378</c:v>
                </c:pt>
                <c:pt idx="1">
                  <c:v>28828</c:v>
                </c:pt>
                <c:pt idx="2">
                  <c:v>11428</c:v>
                </c:pt>
                <c:pt idx="3">
                  <c:v>5255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CA0-4E10-9F22-358288C0D8D1}"/>
            </c:ext>
          </c:extLst>
        </c:ser>
        <c:ser>
          <c:idx val="3"/>
          <c:order val="3"/>
          <c:tx>
            <c:strRef>
              <c:f>Sheet1!$H$16</c:f>
              <c:strCache>
                <c:ptCount val="1"/>
                <c:pt idx="0">
                  <c:v>აპრილი 2020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Sheet1!$D$17:$D$20</c:f>
              <c:strCache>
                <c:ptCount val="4"/>
                <c:pt idx="0">
                  <c:v>სულ გამოძახება</c:v>
                </c:pt>
                <c:pt idx="1">
                  <c:v>სულ ჰოსპიტალიზაცია</c:v>
                </c:pt>
                <c:pt idx="2">
                  <c:v>რესპ. გამოახებები</c:v>
                </c:pt>
                <c:pt idx="3">
                  <c:v>რესპ. ჰოსპიტალიზაცია</c:v>
                </c:pt>
              </c:strCache>
            </c:strRef>
          </c:cat>
          <c:val>
            <c:numRef>
              <c:f>Sheet1!$H$17:$H$20</c:f>
              <c:numCache>
                <c:formatCode>_(* #,##0_);_(* \(#,##0\);_(* "-"_);_(@_)</c:formatCode>
                <c:ptCount val="4"/>
                <c:pt idx="0">
                  <c:v>95558</c:v>
                </c:pt>
                <c:pt idx="1">
                  <c:v>27612</c:v>
                </c:pt>
                <c:pt idx="2">
                  <c:v>6198</c:v>
                </c:pt>
                <c:pt idx="3">
                  <c:v>3727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CA0-4E10-9F22-358288C0D8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37843144"/>
        <c:axId val="337843928"/>
      </c:barChart>
      <c:catAx>
        <c:axId val="3378431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37843928"/>
        <c:crosses val="autoZero"/>
        <c:auto val="1"/>
        <c:lblAlgn val="ctr"/>
        <c:lblOffset val="100"/>
        <c:noMultiLvlLbl val="0"/>
      </c:catAx>
      <c:valAx>
        <c:axId val="337843928"/>
        <c:scaling>
          <c:orientation val="minMax"/>
        </c:scaling>
        <c:delete val="1"/>
        <c:axPos val="b"/>
        <c:numFmt formatCode="_(* #,##0_);_(* \(#,##0\);_(* &quot;-&quot;_);_(@_)" sourceLinked="1"/>
        <c:majorTickMark val="none"/>
        <c:minorTickMark val="none"/>
        <c:tickLblPos val="nextTo"/>
        <c:crossAx val="337843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809A1-EC70-4356-BFDD-4A3CC6515DEB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8BF16-EEA5-4742-99F7-7AFCB4C7E3F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822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809A1-EC70-4356-BFDD-4A3CC6515DEB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8BF16-EEA5-4742-99F7-7AFCB4C7E3F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5802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809A1-EC70-4356-BFDD-4A3CC6515DEB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8BF16-EEA5-4742-99F7-7AFCB4C7E3F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151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809A1-EC70-4356-BFDD-4A3CC6515DEB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8BF16-EEA5-4742-99F7-7AFCB4C7E3F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625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809A1-EC70-4356-BFDD-4A3CC6515DEB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8BF16-EEA5-4742-99F7-7AFCB4C7E3F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565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809A1-EC70-4356-BFDD-4A3CC6515DEB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8BF16-EEA5-4742-99F7-7AFCB4C7E3F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703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809A1-EC70-4356-BFDD-4A3CC6515DEB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8BF16-EEA5-4742-99F7-7AFCB4C7E3F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516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809A1-EC70-4356-BFDD-4A3CC6515DEB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8BF16-EEA5-4742-99F7-7AFCB4C7E3F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397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809A1-EC70-4356-BFDD-4A3CC6515DEB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8BF16-EEA5-4742-99F7-7AFCB4C7E3F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594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809A1-EC70-4356-BFDD-4A3CC6515DEB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8BF16-EEA5-4742-99F7-7AFCB4C7E3F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794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809A1-EC70-4356-BFDD-4A3CC6515DEB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8BF16-EEA5-4742-99F7-7AFCB4C7E3F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764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809A1-EC70-4356-BFDD-4A3CC6515DEB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8BF16-EEA5-4742-99F7-7AFCB4C7E3F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156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778" y="0"/>
            <a:ext cx="9179654" cy="6858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" y="0"/>
            <a:ext cx="914303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942376" y="226457"/>
            <a:ext cx="62006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a-GE" sz="1600" b="1" dirty="0" smtClean="0">
                <a:solidFill>
                  <a:schemeClr val="bg1"/>
                </a:solidFill>
              </a:rPr>
              <a:t>2020 გამოძახებები და </a:t>
            </a:r>
            <a:r>
              <a:rPr lang="en-US" sz="1600" b="1" dirty="0" smtClean="0">
                <a:solidFill>
                  <a:schemeClr val="bg1"/>
                </a:solidFill>
              </a:rPr>
              <a:t>COVID-19</a:t>
            </a:r>
            <a:endParaRPr lang="en-US" sz="1400" b="1" dirty="0">
              <a:solidFill>
                <a:schemeClr val="bg1"/>
              </a:solidFill>
            </a:endParaRPr>
          </a:p>
        </p:txBody>
      </p:sp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5582691"/>
              </p:ext>
            </p:extLst>
          </p:nvPr>
        </p:nvGraphicFramePr>
        <p:xfrm>
          <a:off x="289420" y="891331"/>
          <a:ext cx="3267512" cy="16840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Chart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4654813"/>
              </p:ext>
            </p:extLst>
          </p:nvPr>
        </p:nvGraphicFramePr>
        <p:xfrm>
          <a:off x="-224668" y="2685634"/>
          <a:ext cx="4295688" cy="36228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6" name="Rectangle 15"/>
          <p:cNvSpPr/>
          <p:nvPr/>
        </p:nvSpPr>
        <p:spPr>
          <a:xfrm>
            <a:off x="4798177" y="743460"/>
            <a:ext cx="3999349" cy="5583198"/>
          </a:xfrm>
          <a:prstGeom prst="rect">
            <a:avLst/>
          </a:prstGeom>
          <a:noFill/>
          <a:ln>
            <a:solidFill>
              <a:srgbClr val="1F4E7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4613189" y="593124"/>
            <a:ext cx="1432899" cy="1050607"/>
          </a:xfrm>
          <a:custGeom>
            <a:avLst/>
            <a:gdLst>
              <a:gd name="connsiteX0" fmla="*/ 0 w 1432899"/>
              <a:gd name="connsiteY0" fmla="*/ 0 h 1050607"/>
              <a:gd name="connsiteX1" fmla="*/ 1432899 w 1432899"/>
              <a:gd name="connsiteY1" fmla="*/ 0 h 1050607"/>
              <a:gd name="connsiteX2" fmla="*/ 1432899 w 1432899"/>
              <a:gd name="connsiteY2" fmla="*/ 20335 h 1050607"/>
              <a:gd name="connsiteX3" fmla="*/ 0 w 1432899"/>
              <a:gd name="connsiteY3" fmla="*/ 1050607 h 1050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32899" h="1050607">
                <a:moveTo>
                  <a:pt x="0" y="0"/>
                </a:moveTo>
                <a:lnTo>
                  <a:pt x="1432899" y="0"/>
                </a:lnTo>
                <a:lnTo>
                  <a:pt x="1432899" y="20335"/>
                </a:lnTo>
                <a:lnTo>
                  <a:pt x="0" y="1050607"/>
                </a:lnTo>
                <a:close/>
              </a:path>
            </a:pathLst>
          </a:custGeom>
          <a:solidFill>
            <a:srgbClr val="ECF2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 rot="19475732">
            <a:off x="4400110" y="749555"/>
            <a:ext cx="13907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400" dirty="0" smtClean="0">
                <a:solidFill>
                  <a:srgbClr val="1F4E79"/>
                </a:solidFill>
              </a:rPr>
              <a:t>კოვიდ აქტივობები</a:t>
            </a:r>
            <a:endParaRPr lang="en-US" sz="1400" dirty="0">
              <a:solidFill>
                <a:srgbClr val="1F4E79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798176" y="1342767"/>
            <a:ext cx="3999349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fontAlgn="ctr">
              <a:buFont typeface="Wingdings" panose="05000000000000000000" pitchFamily="2" charset="2"/>
              <a:buChar char="ü"/>
            </a:pPr>
            <a:r>
              <a:rPr lang="ka-GE" sz="1100" dirty="0" smtClean="0">
                <a:solidFill>
                  <a:schemeClr val="bg2">
                    <a:lumMod val="25000"/>
                  </a:schemeClr>
                </a:solidFill>
              </a:rPr>
              <a:t>ქვეყნის შემოსასვლელ პუნქტებზე </a:t>
            </a:r>
            <a:r>
              <a:rPr lang="ka-GE" sz="1100" b="1" dirty="0" smtClean="0">
                <a:solidFill>
                  <a:schemeClr val="bg2">
                    <a:lumMod val="25000"/>
                  </a:schemeClr>
                </a:solidFill>
              </a:rPr>
              <a:t>პირველადი ტრიაჟი</a:t>
            </a:r>
            <a:r>
              <a:rPr lang="ka-GE" sz="1100" dirty="0" smtClean="0">
                <a:solidFill>
                  <a:schemeClr val="bg2">
                    <a:lumMod val="25000"/>
                  </a:schemeClr>
                </a:solidFill>
              </a:rPr>
              <a:t> - თერმოსკრინინგი, მგზავრთთა დაყოვნება ადგილზე მოწყობილ დროებით საკარანტინო ზონებში  </a:t>
            </a:r>
          </a:p>
          <a:p>
            <a:pPr marL="171450" indent="-171450" fontAlgn="ctr">
              <a:buFont typeface="Wingdings" panose="05000000000000000000" pitchFamily="2" charset="2"/>
              <a:buChar char="ü"/>
            </a:pPr>
            <a:r>
              <a:rPr lang="ka-GE" sz="1100" dirty="0" smtClean="0">
                <a:solidFill>
                  <a:schemeClr val="bg2">
                    <a:lumMod val="25000"/>
                  </a:schemeClr>
                </a:solidFill>
              </a:rPr>
              <a:t>მგზავრთა </a:t>
            </a:r>
            <a:r>
              <a:rPr lang="ka-GE" sz="1100" dirty="0">
                <a:solidFill>
                  <a:schemeClr val="bg2">
                    <a:lumMod val="25000"/>
                  </a:schemeClr>
                </a:solidFill>
              </a:rPr>
              <a:t>გადაყვანა საკარანტინე დაწესებულებაში </a:t>
            </a:r>
            <a:r>
              <a:rPr lang="ka-GE" sz="1100" dirty="0" smtClean="0">
                <a:solidFill>
                  <a:schemeClr val="bg2">
                    <a:lumMod val="25000"/>
                  </a:schemeClr>
                </a:solidFill>
              </a:rPr>
              <a:t>ცენტრის სპეციალიზირებული ტრანსპორტით</a:t>
            </a:r>
          </a:p>
          <a:p>
            <a:pPr marL="171450" indent="-171450" fontAlgn="ctr">
              <a:buFont typeface="Wingdings" panose="05000000000000000000" pitchFamily="2" charset="2"/>
              <a:buChar char="ü"/>
            </a:pPr>
            <a:r>
              <a:rPr lang="ka-GE" sz="1100" dirty="0" smtClean="0">
                <a:solidFill>
                  <a:schemeClr val="bg2">
                    <a:lumMod val="25000"/>
                  </a:schemeClr>
                </a:solidFill>
              </a:rPr>
              <a:t>112-ში </a:t>
            </a:r>
            <a:r>
              <a:rPr lang="ka-GE" sz="1100" dirty="0">
                <a:solidFill>
                  <a:schemeClr val="bg2">
                    <a:lumMod val="25000"/>
                  </a:schemeClr>
                </a:solidFill>
              </a:rPr>
              <a:t>შესაბამისი პროტოკოლის საფუძველზე </a:t>
            </a:r>
            <a:r>
              <a:rPr lang="ka-GE" sz="1100" b="1" dirty="0" smtClean="0">
                <a:solidFill>
                  <a:schemeClr val="bg2">
                    <a:lumMod val="25000"/>
                  </a:schemeClr>
                </a:solidFill>
              </a:rPr>
              <a:t>შემომავალი ზარების ტრიაჟი </a:t>
            </a:r>
            <a:r>
              <a:rPr lang="ka-GE" sz="1100" dirty="0" smtClean="0">
                <a:solidFill>
                  <a:schemeClr val="bg2">
                    <a:lumMod val="25000"/>
                  </a:schemeClr>
                </a:solidFill>
              </a:rPr>
              <a:t>და სასწრაფო დახმარების პერსონალის შესაბამისი პერსონალური დაცვის </a:t>
            </a:r>
            <a:r>
              <a:rPr lang="ka-GE" sz="1100" dirty="0">
                <a:solidFill>
                  <a:schemeClr val="bg2">
                    <a:lumMod val="25000"/>
                  </a:schemeClr>
                </a:solidFill>
              </a:rPr>
              <a:t>საშუალებებით </a:t>
            </a:r>
            <a:r>
              <a:rPr lang="ka-GE" sz="1100" dirty="0" smtClean="0">
                <a:solidFill>
                  <a:schemeClr val="bg2">
                    <a:lumMod val="25000"/>
                  </a:schemeClr>
                </a:solidFill>
              </a:rPr>
              <a:t>აღჭურვა; </a:t>
            </a:r>
            <a:r>
              <a:rPr lang="ka-GE" sz="1100" dirty="0">
                <a:solidFill>
                  <a:schemeClr val="bg2">
                    <a:lumMod val="25000"/>
                  </a:schemeClr>
                </a:solidFill>
              </a:rPr>
              <a:t>პაციენტის </a:t>
            </a:r>
            <a:r>
              <a:rPr lang="ka-GE" sz="1100" dirty="0" smtClean="0">
                <a:solidFill>
                  <a:schemeClr val="bg2">
                    <a:lumMod val="25000"/>
                  </a:schemeClr>
                </a:solidFill>
              </a:rPr>
              <a:t>ტრანსპორტირება </a:t>
            </a:r>
            <a:r>
              <a:rPr lang="ka-GE" sz="1100" dirty="0">
                <a:solidFill>
                  <a:schemeClr val="bg2">
                    <a:lumMod val="25000"/>
                  </a:schemeClr>
                </a:solidFill>
              </a:rPr>
              <a:t>ცხელების ცენტრებსა და </a:t>
            </a:r>
            <a:r>
              <a:rPr lang="en-US" sz="1100" dirty="0">
                <a:solidFill>
                  <a:schemeClr val="bg2">
                    <a:lumMod val="25000"/>
                  </a:schemeClr>
                </a:solidFill>
              </a:rPr>
              <a:t>COVID 19-</a:t>
            </a:r>
            <a:r>
              <a:rPr lang="ka-GE" sz="1100" dirty="0">
                <a:solidFill>
                  <a:schemeClr val="bg2">
                    <a:lumMod val="25000"/>
                  </a:schemeClr>
                </a:solidFill>
              </a:rPr>
              <a:t>ზე მორეგირე </a:t>
            </a:r>
            <a:r>
              <a:rPr lang="ka-GE" sz="1100" dirty="0" smtClean="0">
                <a:solidFill>
                  <a:schemeClr val="bg2">
                    <a:lumMod val="25000"/>
                  </a:schemeClr>
                </a:solidFill>
              </a:rPr>
              <a:t>კლინიკებში</a:t>
            </a:r>
          </a:p>
          <a:p>
            <a:pPr marL="171450" indent="-171450" fontAlgn="ctr">
              <a:buFont typeface="Wingdings" panose="05000000000000000000" pitchFamily="2" charset="2"/>
              <a:buChar char="ü"/>
            </a:pPr>
            <a:r>
              <a:rPr lang="ka-GE" sz="1100" dirty="0" smtClean="0">
                <a:solidFill>
                  <a:schemeClr val="bg2">
                    <a:lumMod val="25000"/>
                  </a:schemeClr>
                </a:solidFill>
              </a:rPr>
              <a:t>პერსონალური </a:t>
            </a:r>
            <a:r>
              <a:rPr lang="ka-GE" sz="1100" dirty="0">
                <a:solidFill>
                  <a:schemeClr val="bg2">
                    <a:lumMod val="25000"/>
                  </a:schemeClr>
                </a:solidFill>
              </a:rPr>
              <a:t>დაცვის </a:t>
            </a:r>
            <a:r>
              <a:rPr lang="ka-GE" sz="1100" dirty="0" smtClean="0">
                <a:solidFill>
                  <a:schemeClr val="bg2">
                    <a:lumMod val="25000"/>
                  </a:schemeClr>
                </a:solidFill>
              </a:rPr>
              <a:t>საშუალებების, სადეზინფექციო </a:t>
            </a:r>
            <a:r>
              <a:rPr lang="ka-GE" sz="1100" dirty="0">
                <a:solidFill>
                  <a:schemeClr val="bg2">
                    <a:lumMod val="25000"/>
                  </a:schemeClr>
                </a:solidFill>
              </a:rPr>
              <a:t>საშუალებების </a:t>
            </a:r>
            <a:r>
              <a:rPr lang="ka-GE" sz="1100" b="1" dirty="0">
                <a:solidFill>
                  <a:schemeClr val="bg2">
                    <a:lumMod val="25000"/>
                  </a:schemeClr>
                </a:solidFill>
              </a:rPr>
              <a:t>მარაგების მართვის მენეჯმენტი</a:t>
            </a:r>
            <a:r>
              <a:rPr lang="ka-GE" sz="1100" dirty="0">
                <a:solidFill>
                  <a:schemeClr val="bg2">
                    <a:lumMod val="25000"/>
                  </a:schemeClr>
                </a:solidFill>
              </a:rPr>
              <a:t> - მუდმივი </a:t>
            </a:r>
            <a:r>
              <a:rPr lang="ka-GE" sz="1100" dirty="0" smtClean="0">
                <a:solidFill>
                  <a:schemeClr val="bg2">
                    <a:lumMod val="25000"/>
                  </a:schemeClr>
                </a:solidFill>
              </a:rPr>
              <a:t>აღრიცხვა/დაგეგმვა/გაცემა</a:t>
            </a:r>
            <a:endParaRPr lang="ka-GE" sz="1100" dirty="0">
              <a:solidFill>
                <a:schemeClr val="bg2">
                  <a:lumMod val="25000"/>
                </a:schemeClr>
              </a:solidFill>
            </a:endParaRPr>
          </a:p>
          <a:p>
            <a:pPr marL="171450" indent="-171450" fontAlgn="ctr">
              <a:buFont typeface="Wingdings" panose="05000000000000000000" pitchFamily="2" charset="2"/>
              <a:buChar char="ü"/>
            </a:pPr>
            <a:r>
              <a:rPr lang="ka-GE" sz="1100" dirty="0" smtClean="0">
                <a:solidFill>
                  <a:schemeClr val="bg2">
                    <a:lumMod val="25000"/>
                  </a:schemeClr>
                </a:solidFill>
              </a:rPr>
              <a:t>განახლებული </a:t>
            </a:r>
            <a:r>
              <a:rPr lang="ka-GE" sz="1100" dirty="0">
                <a:solidFill>
                  <a:schemeClr val="bg2">
                    <a:lumMod val="25000"/>
                  </a:schemeClr>
                </a:solidFill>
              </a:rPr>
              <a:t>გაიდლაინების/რეკომენდაციების გაზიარება პერსონალთან, განსაკუთრებული აქცენტებით პირადი დაცვის აღჭურვილობის ჩაცმა /გახდის (</a:t>
            </a:r>
            <a:r>
              <a:rPr lang="en-US" sz="1100" dirty="0">
                <a:solidFill>
                  <a:schemeClr val="bg2">
                    <a:lumMod val="25000"/>
                  </a:schemeClr>
                </a:solidFill>
              </a:rPr>
              <a:t>donning/doffing PPE) </a:t>
            </a:r>
            <a:r>
              <a:rPr lang="ka-GE" sz="1100" dirty="0" smtClean="0">
                <a:solidFill>
                  <a:schemeClr val="bg2">
                    <a:lumMod val="25000"/>
                  </a:schemeClr>
                </a:solidFill>
              </a:rPr>
              <a:t>ტრენინგზე</a:t>
            </a:r>
          </a:p>
          <a:p>
            <a:pPr marL="171450" indent="-171450" fontAlgn="ctr">
              <a:buFont typeface="Wingdings" panose="05000000000000000000" pitchFamily="2" charset="2"/>
              <a:buChar char="ü"/>
            </a:pPr>
            <a:r>
              <a:rPr lang="ka-GE" sz="1100" dirty="0" smtClean="0">
                <a:solidFill>
                  <a:schemeClr val="bg2">
                    <a:lumMod val="25000"/>
                  </a:schemeClr>
                </a:solidFill>
              </a:rPr>
              <a:t>დამატებითი </a:t>
            </a:r>
            <a:r>
              <a:rPr lang="ka-GE" sz="1100" dirty="0">
                <a:solidFill>
                  <a:schemeClr val="bg2">
                    <a:lumMod val="25000"/>
                  </a:schemeClr>
                </a:solidFill>
              </a:rPr>
              <a:t>ინფექციური საწოლების და საკარანტინე ზონების უზრუნველყოფის მიზნით, სამიზნე </a:t>
            </a:r>
            <a:r>
              <a:rPr lang="ka-GE" sz="1100" b="1" dirty="0">
                <a:solidFill>
                  <a:schemeClr val="bg2">
                    <a:lumMod val="25000"/>
                  </a:schemeClr>
                </a:solidFill>
              </a:rPr>
              <a:t>კლინიკების დაცლის კოორდინაცია </a:t>
            </a:r>
            <a:r>
              <a:rPr lang="ka-GE" sz="1100" dirty="0">
                <a:solidFill>
                  <a:schemeClr val="bg2">
                    <a:lumMod val="25000"/>
                  </a:schemeClr>
                </a:solidFill>
              </a:rPr>
              <a:t>და შესაბამისი სამედიცინო ტრანსპორტირებების </a:t>
            </a:r>
            <a:r>
              <a:rPr lang="ka-GE" sz="1100" dirty="0" smtClean="0">
                <a:solidFill>
                  <a:schemeClr val="bg2">
                    <a:lumMod val="25000"/>
                  </a:schemeClr>
                </a:solidFill>
              </a:rPr>
              <a:t>განხორციელება</a:t>
            </a:r>
          </a:p>
          <a:p>
            <a:pPr marL="171450" indent="-171450" fontAlgn="ctr">
              <a:buFont typeface="Wingdings" panose="05000000000000000000" pitchFamily="2" charset="2"/>
              <a:buChar char="ü"/>
            </a:pPr>
            <a:r>
              <a:rPr lang="ka-GE" sz="1100" dirty="0" smtClean="0">
                <a:solidFill>
                  <a:schemeClr val="bg2">
                    <a:lumMod val="25000"/>
                  </a:schemeClr>
                </a:solidFill>
              </a:rPr>
              <a:t>დაინფიცირებული პერსონალის ჩანაცვლება სხვა რაიონებიდან ორგანიზებული კადრებით</a:t>
            </a:r>
          </a:p>
          <a:p>
            <a:pPr marL="171450" indent="-171450" fontAlgn="ctr">
              <a:buFont typeface="Wingdings" panose="05000000000000000000" pitchFamily="2" charset="2"/>
              <a:buChar char="ü"/>
            </a:pPr>
            <a:r>
              <a:rPr lang="ka-GE" sz="1100" dirty="0" smtClean="0">
                <a:solidFill>
                  <a:schemeClr val="bg2">
                    <a:lumMod val="25000"/>
                  </a:schemeClr>
                </a:solidFill>
              </a:rPr>
              <a:t>ცვლაში </a:t>
            </a:r>
            <a:r>
              <a:rPr lang="ka-GE" sz="1100" dirty="0">
                <a:solidFill>
                  <a:schemeClr val="bg2">
                    <a:lumMod val="25000"/>
                  </a:schemeClr>
                </a:solidFill>
              </a:rPr>
              <a:t>მუშაობის დაწყებამდე </a:t>
            </a:r>
            <a:r>
              <a:rPr lang="ka-GE" sz="1100" b="1" dirty="0">
                <a:solidFill>
                  <a:schemeClr val="bg2">
                    <a:lumMod val="25000"/>
                  </a:schemeClr>
                </a:solidFill>
              </a:rPr>
              <a:t>ყველა თანამშრომლის დისტანციური </a:t>
            </a:r>
            <a:r>
              <a:rPr lang="ka-GE" sz="1100" b="1" dirty="0" smtClean="0">
                <a:solidFill>
                  <a:schemeClr val="bg2">
                    <a:lumMod val="25000"/>
                  </a:schemeClr>
                </a:solidFill>
              </a:rPr>
              <a:t>თერმოსკრინინგი</a:t>
            </a:r>
          </a:p>
          <a:p>
            <a:pPr marL="171450" indent="-171450" fontAlgn="ctr">
              <a:buFont typeface="Wingdings" panose="05000000000000000000" pitchFamily="2" charset="2"/>
              <a:buChar char="ü"/>
            </a:pPr>
            <a:r>
              <a:rPr lang="ka-GE" sz="1100" dirty="0" smtClean="0">
                <a:solidFill>
                  <a:schemeClr val="bg2">
                    <a:lumMod val="25000"/>
                  </a:schemeClr>
                </a:solidFill>
              </a:rPr>
              <a:t>ჰოსპიტალების მზაობის შეფასება </a:t>
            </a:r>
            <a:r>
              <a:rPr lang="en-US" sz="1100" dirty="0" smtClean="0">
                <a:solidFill>
                  <a:schemeClr val="bg2">
                    <a:lumMod val="25000"/>
                  </a:schemeClr>
                </a:solidFill>
              </a:rPr>
              <a:t>WHO</a:t>
            </a:r>
            <a:r>
              <a:rPr lang="ka-GE" sz="1100" dirty="0" smtClean="0">
                <a:solidFill>
                  <a:schemeClr val="bg2">
                    <a:lumMod val="25000"/>
                  </a:schemeClr>
                </a:solidFill>
              </a:rPr>
              <a:t> ექსპერტებთან ერთად - კოვიდ 19-ზე</a:t>
            </a:r>
            <a:endParaRPr lang="en-US" sz="11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2773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AsOne/>
      </p:bldGraphic>
      <p:bldGraphic spid="14" grpId="0">
        <p:bldAsOne/>
      </p:bldGraphic>
      <p:bldP spid="16" grpId="0" animBg="1"/>
      <p:bldP spid="17" grpId="0" animBg="1"/>
      <p:bldP spid="18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5207</TotalTime>
  <Words>133</Words>
  <Application>Microsoft Office PowerPoint</Application>
  <PresentationFormat>Экран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Sylfaen</vt:lpstr>
      <vt:lpstr>Wingdings</vt:lpstr>
      <vt:lpstr>Office Theme</vt:lpstr>
      <vt:lpstr>Презентация PowerPoint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RePack by Diakov</dc:creator>
  <cp:lastModifiedBy>David Torua</cp:lastModifiedBy>
  <cp:revision>994</cp:revision>
  <dcterms:created xsi:type="dcterms:W3CDTF">2018-03-05T08:27:12Z</dcterms:created>
  <dcterms:modified xsi:type="dcterms:W3CDTF">2020-05-27T11:32:24Z</dcterms:modified>
</cp:coreProperties>
</file>