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Lst>
  <p:notesMasterIdLst>
    <p:notesMasterId r:id="rId17"/>
  </p:notesMasterIdLst>
  <p:sldIdLst>
    <p:sldId id="256" r:id="rId2"/>
    <p:sldId id="257" r:id="rId3"/>
    <p:sldId id="258" r:id="rId4"/>
    <p:sldId id="259" r:id="rId5"/>
    <p:sldId id="263" r:id="rId6"/>
    <p:sldId id="264" r:id="rId7"/>
    <p:sldId id="260" r:id="rId8"/>
    <p:sldId id="261" r:id="rId9"/>
    <p:sldId id="262" r:id="rId10"/>
    <p:sldId id="271" r:id="rId11"/>
    <p:sldId id="266" r:id="rId12"/>
    <p:sldId id="268" r:id="rId13"/>
    <p:sldId id="269" r:id="rId14"/>
    <p:sldId id="270" r:id="rId15"/>
    <p:sldId id="265"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Verdana"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Verdana"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Verdana"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Verdana" charset="0"/>
        <a:ea typeface="ＭＳ Ｐゴシック" charset="0"/>
        <a:cs typeface="+mn-cs"/>
      </a:defRPr>
    </a:lvl5pPr>
    <a:lvl6pPr marL="2286000" algn="l" defTabSz="457200" rtl="0" eaLnBrk="1" latinLnBrk="0" hangingPunct="1">
      <a:defRPr kern="1200">
        <a:solidFill>
          <a:schemeClr val="tx1"/>
        </a:solidFill>
        <a:latin typeface="Verdana" charset="0"/>
        <a:ea typeface="ＭＳ Ｐゴシック" charset="0"/>
        <a:cs typeface="+mn-cs"/>
      </a:defRPr>
    </a:lvl6pPr>
    <a:lvl7pPr marL="2743200" algn="l" defTabSz="457200" rtl="0" eaLnBrk="1" latinLnBrk="0" hangingPunct="1">
      <a:defRPr kern="1200">
        <a:solidFill>
          <a:schemeClr val="tx1"/>
        </a:solidFill>
        <a:latin typeface="Verdana" charset="0"/>
        <a:ea typeface="ＭＳ Ｐゴシック" charset="0"/>
        <a:cs typeface="+mn-cs"/>
      </a:defRPr>
    </a:lvl7pPr>
    <a:lvl8pPr marL="3200400" algn="l" defTabSz="457200" rtl="0" eaLnBrk="1" latinLnBrk="0" hangingPunct="1">
      <a:defRPr kern="1200">
        <a:solidFill>
          <a:schemeClr val="tx1"/>
        </a:solidFill>
        <a:latin typeface="Verdana" charset="0"/>
        <a:ea typeface="ＭＳ Ｐゴシック" charset="0"/>
        <a:cs typeface="+mn-cs"/>
      </a:defRPr>
    </a:lvl8pPr>
    <a:lvl9pPr marL="3657600" algn="l" defTabSz="457200" rtl="0" eaLnBrk="1" latinLnBrk="0" hangingPunct="1">
      <a:defRPr kern="1200">
        <a:solidFill>
          <a:schemeClr val="tx1"/>
        </a:solidFill>
        <a:latin typeface="Verdana"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no Odisharia" initials="NO" lastIdx="1" clrIdx="0">
    <p:extLst>
      <p:ext uri="{19B8F6BF-5375-455C-9EA6-DF929625EA0E}">
        <p15:presenceInfo xmlns:p15="http://schemas.microsoft.com/office/powerpoint/2012/main" userId="S-1-5-21-814208047-3971608839-2166339660-74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60" autoAdjust="0"/>
  </p:normalViewPr>
  <p:slideViewPr>
    <p:cSldViewPr>
      <p:cViewPr varScale="1">
        <p:scale>
          <a:sx n="109" d="100"/>
          <a:sy n="109" d="100"/>
        </p:scale>
        <p:origin x="97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057444-3C7C-42FF-AB9F-6E3565CF26DC}" type="datetimeFigureOut">
              <a:rPr lang="en-US" smtClean="0"/>
              <a:t>11-Feb-19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133F54-B974-4D77-8BCD-86E3197F4577}" type="slidenum">
              <a:rPr lang="en-US" smtClean="0"/>
              <a:t>‹#›</a:t>
            </a:fld>
            <a:endParaRPr lang="en-US"/>
          </a:p>
        </p:txBody>
      </p:sp>
    </p:spTree>
    <p:extLst>
      <p:ext uri="{BB962C8B-B14F-4D97-AF65-F5344CB8AC3E}">
        <p14:creationId xmlns:p14="http://schemas.microsoft.com/office/powerpoint/2010/main" val="1195849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133F54-B974-4D77-8BCD-86E3197F4577}" type="slidenum">
              <a:rPr lang="en-US" smtClean="0"/>
              <a:t>14</a:t>
            </a:fld>
            <a:endParaRPr lang="en-US"/>
          </a:p>
        </p:txBody>
      </p:sp>
    </p:spTree>
    <p:extLst>
      <p:ext uri="{BB962C8B-B14F-4D97-AF65-F5344CB8AC3E}">
        <p14:creationId xmlns:p14="http://schemas.microsoft.com/office/powerpoint/2010/main" val="3134357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7586" name="Group 2"/>
          <p:cNvGrpSpPr>
            <a:grpSpLocks/>
          </p:cNvGrpSpPr>
          <p:nvPr/>
        </p:nvGrpSpPr>
        <p:grpSpPr bwMode="auto">
          <a:xfrm>
            <a:off x="-3222625" y="304800"/>
            <a:ext cx="11909425" cy="4724400"/>
            <a:chOff x="-2030" y="192"/>
            <a:chExt cx="7502" cy="2976"/>
          </a:xfrm>
        </p:grpSpPr>
        <p:sp>
          <p:nvSpPr>
            <p:cNvPr id="67587" name="Line 3"/>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67588"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2083 -32000"/>
                <a:gd name="T13" fmla="*/ T12 w 64000"/>
                <a:gd name="T14" fmla="+- 0 -29632 -32000"/>
                <a:gd name="T15" fmla="*/ -29632 h 64000"/>
                <a:gd name="T16" fmla="+- 0 32000 -32000"/>
                <a:gd name="T17" fmla="*/ T16 w 64000"/>
                <a:gd name="T18" fmla="+- 0 0 -32000"/>
                <a:gd name="T19" fmla="*/ 0 h 64000"/>
                <a:gd name="T20" fmla="+- 0 12083 -32000"/>
                <a:gd name="T21" fmla="*/ T20 w 64000"/>
                <a:gd name="T22" fmla="+- 0 29631 -32000"/>
                <a:gd name="T23" fmla="*/ 29631 h 64000"/>
                <a:gd name="T24" fmla="+- 0 12083 -32000"/>
                <a:gd name="T25" fmla="*/ T24 w 64000"/>
                <a:gd name="T26" fmla="+- 0 29631 -32000"/>
                <a:gd name="T27" fmla="*/ 29631 h 64000"/>
                <a:gd name="T28" fmla="+- 0 12082 -32000"/>
                <a:gd name="T29" fmla="*/ T28 w 64000"/>
                <a:gd name="T30" fmla="+- 0 29631 -32000"/>
                <a:gd name="T31" fmla="*/ 29631 h 64000"/>
                <a:gd name="T32" fmla="+- 0 12083 -32000"/>
                <a:gd name="T33" fmla="*/ T32 w 64000"/>
                <a:gd name="T34" fmla="+- 0 29632 -32000"/>
                <a:gd name="T35" fmla="*/ 29632 h 64000"/>
                <a:gd name="T36" fmla="+- 0 12083 -32000"/>
                <a:gd name="T37" fmla="*/ T36 w 64000"/>
                <a:gd name="T38" fmla="+- 0 -29632 -32000"/>
                <a:gd name="T39" fmla="*/ -29632 h 64000"/>
                <a:gd name="T40" fmla="+- 0 12082 -32000"/>
                <a:gd name="T41" fmla="*/ T40 w 64000"/>
                <a:gd name="T42" fmla="+- 0 -29632 -32000"/>
                <a:gd name="T43" fmla="*/ -29632 h 64000"/>
                <a:gd name="T44" fmla="+- 0 12083 -32000"/>
                <a:gd name="T45" fmla="*/ T44 w 64000"/>
                <a:gd name="T46" fmla="+- 0 -29632 -32000"/>
                <a:gd name="T47" fmla="*/ -29632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z="2400">
                <a:latin typeface="Times New Roman" charset="0"/>
              </a:endParaRPr>
            </a:p>
          </p:txBody>
        </p:sp>
        <p:sp>
          <p:nvSpPr>
            <p:cNvPr id="67589"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994 -32000"/>
                <a:gd name="T13" fmla="*/ T12 w 64000"/>
                <a:gd name="T14" fmla="+- 0 -25754 -32000"/>
                <a:gd name="T15" fmla="*/ -25754 h 64000"/>
                <a:gd name="T16" fmla="+- 0 32000 -32000"/>
                <a:gd name="T17" fmla="*/ T16 w 64000"/>
                <a:gd name="T18" fmla="+- 0 0 -32000"/>
                <a:gd name="T19" fmla="*/ 0 h 64000"/>
                <a:gd name="T20" fmla="+- 0 18994 -32000"/>
                <a:gd name="T21" fmla="*/ T20 w 64000"/>
                <a:gd name="T22" fmla="+- 0 25753 -32000"/>
                <a:gd name="T23" fmla="*/ 25753 h 64000"/>
                <a:gd name="T24" fmla="+- 0 18994 -32000"/>
                <a:gd name="T25" fmla="*/ T24 w 64000"/>
                <a:gd name="T26" fmla="+- 0 25753 -32000"/>
                <a:gd name="T27" fmla="*/ 25753 h 64000"/>
                <a:gd name="T28" fmla="+- 0 18993 -32000"/>
                <a:gd name="T29" fmla="*/ T28 w 64000"/>
                <a:gd name="T30" fmla="+- 0 25753 -32000"/>
                <a:gd name="T31" fmla="*/ 25753 h 64000"/>
                <a:gd name="T32" fmla="+- 0 18994 -32000"/>
                <a:gd name="T33" fmla="*/ T32 w 64000"/>
                <a:gd name="T34" fmla="+- 0 25754 -32000"/>
                <a:gd name="T35" fmla="*/ 25754 h 64000"/>
                <a:gd name="T36" fmla="+- 0 18994 -32000"/>
                <a:gd name="T37" fmla="*/ T36 w 64000"/>
                <a:gd name="T38" fmla="+- 0 -25754 -32000"/>
                <a:gd name="T39" fmla="*/ -25754 h 64000"/>
                <a:gd name="T40" fmla="+- 0 18993 -32000"/>
                <a:gd name="T41" fmla="*/ T40 w 64000"/>
                <a:gd name="T42" fmla="+- 0 -25754 -32000"/>
                <a:gd name="T43" fmla="*/ -25754 h 64000"/>
                <a:gd name="T44" fmla="+- 0 18994 -32000"/>
                <a:gd name="T45" fmla="*/ T44 w 64000"/>
                <a:gd name="T46" fmla="+- 0 -25754 -32000"/>
                <a:gd name="T47" fmla="*/ -25754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atin typeface="Arial" charset="0"/>
              </a:endParaRPr>
            </a:p>
          </p:txBody>
        </p:sp>
      </p:grpSp>
      <p:sp>
        <p:nvSpPr>
          <p:cNvPr id="67590" name="Rectangle 6"/>
          <p:cNvSpPr>
            <a:spLocks noGrp="1" noChangeArrowheads="1"/>
          </p:cNvSpPr>
          <p:nvPr>
            <p:ph type="ctrTitle"/>
          </p:nvPr>
        </p:nvSpPr>
        <p:spPr>
          <a:xfrm>
            <a:off x="1443038" y="985838"/>
            <a:ext cx="7239000" cy="1444625"/>
          </a:xfrm>
        </p:spPr>
        <p:txBody>
          <a:bodyPr/>
          <a:lstStyle>
            <a:lvl1pPr>
              <a:defRPr sz="4000"/>
            </a:lvl1pPr>
          </a:lstStyle>
          <a:p>
            <a:pPr lvl="0"/>
            <a:r>
              <a:rPr lang="en-US" noProof="0" smtClean="0"/>
              <a:t>Click to edit Master title style</a:t>
            </a:r>
          </a:p>
        </p:txBody>
      </p:sp>
      <p:sp>
        <p:nvSpPr>
          <p:cNvPr id="67591" name="Rectangle 7"/>
          <p:cNvSpPr>
            <a:spLocks noGrp="1" noChangeArrowheads="1"/>
          </p:cNvSpPr>
          <p:nvPr>
            <p:ph type="subTitle" idx="1"/>
          </p:nvPr>
        </p:nvSpPr>
        <p:spPr>
          <a:xfrm>
            <a:off x="1443038" y="3427413"/>
            <a:ext cx="7239000" cy="1752600"/>
          </a:xfrm>
        </p:spPr>
        <p:txBody>
          <a:bodyPr/>
          <a:lstStyle>
            <a:lvl1pPr marL="0" indent="0">
              <a:buFont typeface="Wingdings" charset="0"/>
              <a:buNone/>
              <a:defRPr/>
            </a:lvl1pPr>
          </a:lstStyle>
          <a:p>
            <a:pPr lvl="0"/>
            <a:r>
              <a:rPr lang="en-US" noProof="0" smtClean="0"/>
              <a:t>Click to edit Master subtitle style</a:t>
            </a:r>
          </a:p>
        </p:txBody>
      </p:sp>
      <p:sp>
        <p:nvSpPr>
          <p:cNvPr id="67592" name="Rectangle 8"/>
          <p:cNvSpPr>
            <a:spLocks noGrp="1" noChangeArrowheads="1"/>
          </p:cNvSpPr>
          <p:nvPr>
            <p:ph type="dt" sz="half" idx="2"/>
          </p:nvPr>
        </p:nvSpPr>
        <p:spPr/>
        <p:txBody>
          <a:bodyPr/>
          <a:lstStyle>
            <a:lvl1pPr>
              <a:defRPr/>
            </a:lvl1pPr>
          </a:lstStyle>
          <a:p>
            <a:endParaRPr lang="en-US"/>
          </a:p>
        </p:txBody>
      </p:sp>
      <p:sp>
        <p:nvSpPr>
          <p:cNvPr id="67593" name="Rectangle 9"/>
          <p:cNvSpPr>
            <a:spLocks noGrp="1" noChangeArrowheads="1"/>
          </p:cNvSpPr>
          <p:nvPr>
            <p:ph type="ftr" sz="quarter" idx="3"/>
          </p:nvPr>
        </p:nvSpPr>
        <p:spPr/>
        <p:txBody>
          <a:bodyPr/>
          <a:lstStyle>
            <a:lvl1pPr>
              <a:defRPr/>
            </a:lvl1pPr>
          </a:lstStyle>
          <a:p>
            <a:endParaRPr lang="en-US"/>
          </a:p>
        </p:txBody>
      </p:sp>
      <p:sp>
        <p:nvSpPr>
          <p:cNvPr id="67594" name="Rectangle 10"/>
          <p:cNvSpPr>
            <a:spLocks noGrp="1" noChangeArrowheads="1"/>
          </p:cNvSpPr>
          <p:nvPr>
            <p:ph type="sldNum" sz="quarter" idx="4"/>
          </p:nvPr>
        </p:nvSpPr>
        <p:spPr/>
        <p:txBody>
          <a:bodyPr/>
          <a:lstStyle>
            <a:lvl1pPr>
              <a:defRPr/>
            </a:lvl1pPr>
          </a:lstStyle>
          <a:p>
            <a:fld id="{8AD58A1E-F981-944B-93E4-206B61A6FB3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11709B-19DE-F546-A1AF-9BA1DDA77EC7}" type="slidenum">
              <a:rPr lang="en-US"/>
              <a:pPr/>
              <a:t>‹#›</a:t>
            </a:fld>
            <a:endParaRPr lang="en-US"/>
          </a:p>
        </p:txBody>
      </p:sp>
    </p:spTree>
    <p:extLst>
      <p:ext uri="{BB962C8B-B14F-4D97-AF65-F5344CB8AC3E}">
        <p14:creationId xmlns:p14="http://schemas.microsoft.com/office/powerpoint/2010/main" val="3638780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B03503-C7C4-DA4F-81D5-5C02F69D9BC2}" type="slidenum">
              <a:rPr lang="en-US"/>
              <a:pPr/>
              <a:t>‹#›</a:t>
            </a:fld>
            <a:endParaRPr lang="en-US"/>
          </a:p>
        </p:txBody>
      </p:sp>
    </p:spTree>
    <p:extLst>
      <p:ext uri="{BB962C8B-B14F-4D97-AF65-F5344CB8AC3E}">
        <p14:creationId xmlns:p14="http://schemas.microsoft.com/office/powerpoint/2010/main" val="251621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5711796-B089-DE49-9B97-475DEBDE59DB}" type="slidenum">
              <a:rPr lang="en-US"/>
              <a:pPr/>
              <a:t>‹#›</a:t>
            </a:fld>
            <a:endParaRPr lang="en-US"/>
          </a:p>
        </p:txBody>
      </p:sp>
    </p:spTree>
    <p:extLst>
      <p:ext uri="{BB962C8B-B14F-4D97-AF65-F5344CB8AC3E}">
        <p14:creationId xmlns:p14="http://schemas.microsoft.com/office/powerpoint/2010/main" val="2323981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252F3C-40EA-E94C-B271-F2B331629A03}" type="slidenum">
              <a:rPr lang="en-US"/>
              <a:pPr/>
              <a:t>‹#›</a:t>
            </a:fld>
            <a:endParaRPr lang="en-US"/>
          </a:p>
        </p:txBody>
      </p:sp>
    </p:spTree>
    <p:extLst>
      <p:ext uri="{BB962C8B-B14F-4D97-AF65-F5344CB8AC3E}">
        <p14:creationId xmlns:p14="http://schemas.microsoft.com/office/powerpoint/2010/main" val="370324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0E61BFE-E6A0-E544-8289-775ECE035AEC}" type="slidenum">
              <a:rPr lang="en-US"/>
              <a:pPr/>
              <a:t>‹#›</a:t>
            </a:fld>
            <a:endParaRPr lang="en-US"/>
          </a:p>
        </p:txBody>
      </p:sp>
    </p:spTree>
    <p:extLst>
      <p:ext uri="{BB962C8B-B14F-4D97-AF65-F5344CB8AC3E}">
        <p14:creationId xmlns:p14="http://schemas.microsoft.com/office/powerpoint/2010/main" val="4236175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18514AF-0CA9-214C-AF33-671FF492C244}" type="slidenum">
              <a:rPr lang="en-US"/>
              <a:pPr/>
              <a:t>‹#›</a:t>
            </a:fld>
            <a:endParaRPr lang="en-US"/>
          </a:p>
        </p:txBody>
      </p:sp>
    </p:spTree>
    <p:extLst>
      <p:ext uri="{BB962C8B-B14F-4D97-AF65-F5344CB8AC3E}">
        <p14:creationId xmlns:p14="http://schemas.microsoft.com/office/powerpoint/2010/main" val="1860018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3B07D56-0DF3-C840-8ECF-09596BE782DD}" type="slidenum">
              <a:rPr lang="en-US"/>
              <a:pPr/>
              <a:t>‹#›</a:t>
            </a:fld>
            <a:endParaRPr lang="en-US"/>
          </a:p>
        </p:txBody>
      </p:sp>
    </p:spTree>
    <p:extLst>
      <p:ext uri="{BB962C8B-B14F-4D97-AF65-F5344CB8AC3E}">
        <p14:creationId xmlns:p14="http://schemas.microsoft.com/office/powerpoint/2010/main" val="2642249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ED94313-A80E-4B46-B248-A4EB4D86273C}" type="slidenum">
              <a:rPr lang="en-US"/>
              <a:pPr/>
              <a:t>‹#›</a:t>
            </a:fld>
            <a:endParaRPr lang="en-US"/>
          </a:p>
        </p:txBody>
      </p:sp>
    </p:spTree>
    <p:extLst>
      <p:ext uri="{BB962C8B-B14F-4D97-AF65-F5344CB8AC3E}">
        <p14:creationId xmlns:p14="http://schemas.microsoft.com/office/powerpoint/2010/main" val="2942080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AD83A37-5992-0044-B822-8C5B7A7DC307}" type="slidenum">
              <a:rPr lang="en-US"/>
              <a:pPr/>
              <a:t>‹#›</a:t>
            </a:fld>
            <a:endParaRPr lang="en-US"/>
          </a:p>
        </p:txBody>
      </p:sp>
    </p:spTree>
    <p:extLst>
      <p:ext uri="{BB962C8B-B14F-4D97-AF65-F5344CB8AC3E}">
        <p14:creationId xmlns:p14="http://schemas.microsoft.com/office/powerpoint/2010/main" val="2693568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FB65A44-43D5-6449-A470-E9628F1E4A1C}" type="slidenum">
              <a:rPr lang="en-US"/>
              <a:pPr/>
              <a:t>‹#›</a:t>
            </a:fld>
            <a:endParaRPr lang="en-US"/>
          </a:p>
        </p:txBody>
      </p:sp>
    </p:spTree>
    <p:extLst>
      <p:ext uri="{BB962C8B-B14F-4D97-AF65-F5344CB8AC3E}">
        <p14:creationId xmlns:p14="http://schemas.microsoft.com/office/powerpoint/2010/main" val="359251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6562" name="Group 2"/>
          <p:cNvGrpSpPr>
            <a:grpSpLocks/>
          </p:cNvGrpSpPr>
          <p:nvPr/>
        </p:nvGrpSpPr>
        <p:grpSpPr bwMode="auto">
          <a:xfrm>
            <a:off x="-3238500" y="0"/>
            <a:ext cx="11925300" cy="3810000"/>
            <a:chOff x="-2040" y="0"/>
            <a:chExt cx="7512" cy="2400"/>
          </a:xfrm>
        </p:grpSpPr>
        <p:sp>
          <p:nvSpPr>
            <p:cNvPr id="66563"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296 -32000"/>
                <a:gd name="T13" fmla="*/ T12 w 64000"/>
                <a:gd name="T14" fmla="+- 0 -26254 -32000"/>
                <a:gd name="T15" fmla="*/ -26254 h 64000"/>
                <a:gd name="T16" fmla="+- 0 32000 -32000"/>
                <a:gd name="T17" fmla="*/ T16 w 64000"/>
                <a:gd name="T18" fmla="+- 0 0 -32000"/>
                <a:gd name="T19" fmla="*/ 0 h 64000"/>
                <a:gd name="T20" fmla="+- 0 18296 -32000"/>
                <a:gd name="T21" fmla="*/ T20 w 64000"/>
                <a:gd name="T22" fmla="+- 0 26253 -32000"/>
                <a:gd name="T23" fmla="*/ 26253 h 64000"/>
                <a:gd name="T24" fmla="+- 0 18296 -32000"/>
                <a:gd name="T25" fmla="*/ T24 w 64000"/>
                <a:gd name="T26" fmla="+- 0 26253 -32000"/>
                <a:gd name="T27" fmla="*/ 26253 h 64000"/>
                <a:gd name="T28" fmla="+- 0 18295 -32000"/>
                <a:gd name="T29" fmla="*/ T28 w 64000"/>
                <a:gd name="T30" fmla="+- 0 26253 -32000"/>
                <a:gd name="T31" fmla="*/ 26253 h 64000"/>
                <a:gd name="T32" fmla="+- 0 18296 -32000"/>
                <a:gd name="T33" fmla="*/ T32 w 64000"/>
                <a:gd name="T34" fmla="+- 0 26254 -32000"/>
                <a:gd name="T35" fmla="*/ 26254 h 64000"/>
                <a:gd name="T36" fmla="+- 0 18296 -32000"/>
                <a:gd name="T37" fmla="*/ T36 w 64000"/>
                <a:gd name="T38" fmla="+- 0 -26254 -32000"/>
                <a:gd name="T39" fmla="*/ -26254 h 64000"/>
                <a:gd name="T40" fmla="+- 0 18295 -32000"/>
                <a:gd name="T41" fmla="*/ T40 w 64000"/>
                <a:gd name="T42" fmla="+- 0 -26254 -32000"/>
                <a:gd name="T43" fmla="*/ -26254 h 64000"/>
                <a:gd name="T44" fmla="+- 0 18296 -32000"/>
                <a:gd name="T45" fmla="*/ T44 w 64000"/>
                <a:gd name="T46" fmla="+- 0 -26254 -32000"/>
                <a:gd name="T47" fmla="*/ -26254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z="2400">
                <a:latin typeface="Times New Roman" charset="0"/>
              </a:endParaRPr>
            </a:p>
          </p:txBody>
        </p:sp>
        <p:sp>
          <p:nvSpPr>
            <p:cNvPr id="66564"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077 -32000"/>
                <a:gd name="T13" fmla="*/ T12 w 64000"/>
                <a:gd name="T14" fmla="+- 0 -26405 -32000"/>
                <a:gd name="T15" fmla="*/ -26405 h 64000"/>
                <a:gd name="T16" fmla="+- 0 32000 -32000"/>
                <a:gd name="T17" fmla="*/ T16 w 64000"/>
                <a:gd name="T18" fmla="+- 0 0 -32000"/>
                <a:gd name="T19" fmla="*/ 0 h 64000"/>
                <a:gd name="T20" fmla="+- 0 18077 -32000"/>
                <a:gd name="T21" fmla="*/ T20 w 64000"/>
                <a:gd name="T22" fmla="+- 0 26404 -32000"/>
                <a:gd name="T23" fmla="*/ 26404 h 64000"/>
                <a:gd name="T24" fmla="+- 0 18077 -32000"/>
                <a:gd name="T25" fmla="*/ T24 w 64000"/>
                <a:gd name="T26" fmla="+- 0 26404 -32000"/>
                <a:gd name="T27" fmla="*/ 26404 h 64000"/>
                <a:gd name="T28" fmla="+- 0 18076 -32000"/>
                <a:gd name="T29" fmla="*/ T28 w 64000"/>
                <a:gd name="T30" fmla="+- 0 26404 -32000"/>
                <a:gd name="T31" fmla="*/ 26404 h 64000"/>
                <a:gd name="T32" fmla="+- 0 18077 -32000"/>
                <a:gd name="T33" fmla="*/ T32 w 64000"/>
                <a:gd name="T34" fmla="+- 0 26405 -32000"/>
                <a:gd name="T35" fmla="*/ 26405 h 64000"/>
                <a:gd name="T36" fmla="+- 0 18077 -32000"/>
                <a:gd name="T37" fmla="*/ T36 w 64000"/>
                <a:gd name="T38" fmla="+- 0 -26405 -32000"/>
                <a:gd name="T39" fmla="*/ -26405 h 64000"/>
                <a:gd name="T40" fmla="+- 0 18076 -32000"/>
                <a:gd name="T41" fmla="*/ T40 w 64000"/>
                <a:gd name="T42" fmla="+- 0 -26405 -32000"/>
                <a:gd name="T43" fmla="*/ -26405 h 64000"/>
                <a:gd name="T44" fmla="+- 0 18077 -32000"/>
                <a:gd name="T45" fmla="*/ T44 w 64000"/>
                <a:gd name="T46" fmla="+- 0 -26405 -32000"/>
                <a:gd name="T47" fmla="*/ -26405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atin typeface="Arial" charset="0"/>
              </a:endParaRPr>
            </a:p>
          </p:txBody>
        </p:sp>
        <p:sp>
          <p:nvSpPr>
            <p:cNvPr id="66565" name="Line 5"/>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grpSp>
      <p:sp>
        <p:nvSpPr>
          <p:cNvPr id="66566" name="Rectangle 6"/>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endParaRPr lang="en-US"/>
          </a:p>
        </p:txBody>
      </p:sp>
      <p:sp>
        <p:nvSpPr>
          <p:cNvPr id="66567" name="Rectangle 7"/>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6568"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66569"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66570" name="Rectangle 10"/>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9BF8CD43-A83F-074D-9E23-365C5BCCFD8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ea typeface="ＭＳ Ｐゴシック" charset="0"/>
        </a:defRPr>
      </a:lvl2pPr>
      <a:lvl3pPr algn="l" rtl="0" eaLnBrk="1" fontAlgn="base" hangingPunct="1">
        <a:spcBef>
          <a:spcPct val="0"/>
        </a:spcBef>
        <a:spcAft>
          <a:spcPct val="0"/>
        </a:spcAft>
        <a:defRPr sz="3600">
          <a:solidFill>
            <a:schemeClr val="tx2"/>
          </a:solidFill>
          <a:latin typeface="Arial" charset="0"/>
          <a:ea typeface="ＭＳ Ｐゴシック" charset="0"/>
        </a:defRPr>
      </a:lvl3pPr>
      <a:lvl4pPr algn="l" rtl="0" eaLnBrk="1" fontAlgn="base" hangingPunct="1">
        <a:spcBef>
          <a:spcPct val="0"/>
        </a:spcBef>
        <a:spcAft>
          <a:spcPct val="0"/>
        </a:spcAft>
        <a:defRPr sz="3600">
          <a:solidFill>
            <a:schemeClr val="tx2"/>
          </a:solidFill>
          <a:latin typeface="Arial" charset="0"/>
          <a:ea typeface="ＭＳ Ｐゴシック" charset="0"/>
        </a:defRPr>
      </a:lvl4pPr>
      <a:lvl5pPr algn="l" rtl="0" eaLnBrk="1" fontAlgn="base" hangingPunct="1">
        <a:spcBef>
          <a:spcPct val="0"/>
        </a:spcBef>
        <a:spcAft>
          <a:spcPct val="0"/>
        </a:spcAft>
        <a:defRPr sz="3600">
          <a:solidFill>
            <a:schemeClr val="tx2"/>
          </a:solidFill>
          <a:latin typeface="Arial" charset="0"/>
          <a:ea typeface="ＭＳ Ｐゴシック" charset="0"/>
        </a:defRPr>
      </a:lvl5pPr>
      <a:lvl6pPr marL="457200" algn="l" rtl="0" eaLnBrk="1" fontAlgn="base" hangingPunct="1">
        <a:spcBef>
          <a:spcPct val="0"/>
        </a:spcBef>
        <a:spcAft>
          <a:spcPct val="0"/>
        </a:spcAft>
        <a:defRPr sz="3600">
          <a:solidFill>
            <a:schemeClr val="tx2"/>
          </a:solidFill>
          <a:latin typeface="Arial" charset="0"/>
          <a:ea typeface="ＭＳ Ｐゴシック" charset="0"/>
        </a:defRPr>
      </a:lvl6pPr>
      <a:lvl7pPr marL="914400" algn="l" rtl="0" eaLnBrk="1" fontAlgn="base" hangingPunct="1">
        <a:spcBef>
          <a:spcPct val="0"/>
        </a:spcBef>
        <a:spcAft>
          <a:spcPct val="0"/>
        </a:spcAft>
        <a:defRPr sz="3600">
          <a:solidFill>
            <a:schemeClr val="tx2"/>
          </a:solidFill>
          <a:latin typeface="Arial" charset="0"/>
          <a:ea typeface="ＭＳ Ｐゴシック" charset="0"/>
        </a:defRPr>
      </a:lvl7pPr>
      <a:lvl8pPr marL="1371600" algn="l" rtl="0" eaLnBrk="1" fontAlgn="base" hangingPunct="1">
        <a:spcBef>
          <a:spcPct val="0"/>
        </a:spcBef>
        <a:spcAft>
          <a:spcPct val="0"/>
        </a:spcAft>
        <a:defRPr sz="3600">
          <a:solidFill>
            <a:schemeClr val="tx2"/>
          </a:solidFill>
          <a:latin typeface="Arial" charset="0"/>
          <a:ea typeface="ＭＳ Ｐゴシック" charset="0"/>
        </a:defRPr>
      </a:lvl8pPr>
      <a:lvl9pPr marL="1828800" algn="l" rtl="0" eaLnBrk="1" fontAlgn="base" hangingPunct="1">
        <a:spcBef>
          <a:spcPct val="0"/>
        </a:spcBef>
        <a:spcAft>
          <a:spcPct val="0"/>
        </a:spcAft>
        <a:defRPr sz="3600">
          <a:solidFill>
            <a:schemeClr val="tx2"/>
          </a:solidFill>
          <a:latin typeface="Arial" charset="0"/>
          <a:ea typeface="ＭＳ Ｐゴシック" charset="0"/>
        </a:defRPr>
      </a:lvl9pPr>
    </p:titleStyle>
    <p:bodyStyle>
      <a:lvl1pPr marL="342900" indent="-342900" algn="l" rtl="0" eaLnBrk="1" fontAlgn="base" hangingPunct="1">
        <a:spcBef>
          <a:spcPct val="20000"/>
        </a:spcBef>
        <a:spcAft>
          <a:spcPct val="0"/>
        </a:spcAft>
        <a:buClr>
          <a:schemeClr val="tx2"/>
        </a:buClr>
        <a:buSzPct val="70000"/>
        <a:buFont typeface="Wingdings" charset="0"/>
        <a:buChar char="¡"/>
        <a:defRPr sz="29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charset="0"/>
        <a:buChar char="l"/>
        <a:defRPr sz="2500">
          <a:solidFill>
            <a:schemeClr val="tx1"/>
          </a:solidFill>
          <a:latin typeface="+mn-lt"/>
          <a:ea typeface="+mn-ea"/>
        </a:defRPr>
      </a:lvl2pPr>
      <a:lvl3pPr marL="1143000" indent="-228600" algn="l" rtl="0" eaLnBrk="1" fontAlgn="base" hangingPunct="1">
        <a:spcBef>
          <a:spcPct val="20000"/>
        </a:spcBef>
        <a:spcAft>
          <a:spcPct val="0"/>
        </a:spcAft>
        <a:buClr>
          <a:schemeClr val="tx2"/>
        </a:buClr>
        <a:buSzPct val="65000"/>
        <a:buFont typeface="Wingdings" charset="0"/>
        <a:buChar char="¡"/>
        <a:defRPr sz="2200">
          <a:solidFill>
            <a:schemeClr val="tx1"/>
          </a:solidFill>
          <a:latin typeface="+mn-lt"/>
          <a:ea typeface="+mn-ea"/>
        </a:defRPr>
      </a:lvl3pPr>
      <a:lvl4pPr marL="1600200" indent="-228600" algn="l" rtl="0" eaLnBrk="1" fontAlgn="base" hangingPunct="1">
        <a:spcBef>
          <a:spcPct val="20000"/>
        </a:spcBef>
        <a:spcAft>
          <a:spcPct val="0"/>
        </a:spcAft>
        <a:buClr>
          <a:schemeClr val="accent2"/>
        </a:buClr>
        <a:buSzPct val="70000"/>
        <a:buFont typeface="Wingdings" charset="0"/>
        <a:buChar char="l"/>
        <a:defRPr sz="1900">
          <a:solidFill>
            <a:schemeClr val="tx1"/>
          </a:solidFill>
          <a:latin typeface="+mn-lt"/>
          <a:ea typeface="+mn-ea"/>
        </a:defRPr>
      </a:lvl4pPr>
      <a:lvl5pPr marL="2057400" indent="-228600" algn="l" rtl="0" eaLnBrk="1" fontAlgn="base" hangingPunct="1">
        <a:spcBef>
          <a:spcPct val="20000"/>
        </a:spcBef>
        <a:spcAft>
          <a:spcPct val="0"/>
        </a:spcAft>
        <a:buClr>
          <a:schemeClr val="tx2"/>
        </a:buClr>
        <a:buSzPct val="60000"/>
        <a:buFont typeface="Wingdings" charset="0"/>
        <a:buChar char="¡"/>
        <a:defRPr sz="1900">
          <a:solidFill>
            <a:schemeClr val="tx1"/>
          </a:solidFill>
          <a:latin typeface="+mn-lt"/>
          <a:ea typeface="+mn-ea"/>
        </a:defRPr>
      </a:lvl5pPr>
      <a:lvl6pPr marL="2514600" indent="-228600" algn="l" rtl="0" eaLnBrk="1" fontAlgn="base" hangingPunct="1">
        <a:spcBef>
          <a:spcPct val="20000"/>
        </a:spcBef>
        <a:spcAft>
          <a:spcPct val="0"/>
        </a:spcAft>
        <a:buClr>
          <a:schemeClr val="tx2"/>
        </a:buClr>
        <a:buSzPct val="60000"/>
        <a:buFont typeface="Wingdings" charset="0"/>
        <a:buChar char="¡"/>
        <a:defRPr sz="1900">
          <a:solidFill>
            <a:schemeClr val="tx1"/>
          </a:solidFill>
          <a:latin typeface="+mn-lt"/>
          <a:ea typeface="+mn-ea"/>
        </a:defRPr>
      </a:lvl6pPr>
      <a:lvl7pPr marL="2971800" indent="-228600" algn="l" rtl="0" eaLnBrk="1" fontAlgn="base" hangingPunct="1">
        <a:spcBef>
          <a:spcPct val="20000"/>
        </a:spcBef>
        <a:spcAft>
          <a:spcPct val="0"/>
        </a:spcAft>
        <a:buClr>
          <a:schemeClr val="tx2"/>
        </a:buClr>
        <a:buSzPct val="60000"/>
        <a:buFont typeface="Wingdings" charset="0"/>
        <a:buChar char="¡"/>
        <a:defRPr sz="1900">
          <a:solidFill>
            <a:schemeClr val="tx1"/>
          </a:solidFill>
          <a:latin typeface="+mn-lt"/>
          <a:ea typeface="+mn-ea"/>
        </a:defRPr>
      </a:lvl7pPr>
      <a:lvl8pPr marL="3429000" indent="-228600" algn="l" rtl="0" eaLnBrk="1" fontAlgn="base" hangingPunct="1">
        <a:spcBef>
          <a:spcPct val="20000"/>
        </a:spcBef>
        <a:spcAft>
          <a:spcPct val="0"/>
        </a:spcAft>
        <a:buClr>
          <a:schemeClr val="tx2"/>
        </a:buClr>
        <a:buSzPct val="60000"/>
        <a:buFont typeface="Wingdings" charset="0"/>
        <a:buChar char="¡"/>
        <a:defRPr sz="1900">
          <a:solidFill>
            <a:schemeClr val="tx1"/>
          </a:solidFill>
          <a:latin typeface="+mn-lt"/>
          <a:ea typeface="+mn-ea"/>
        </a:defRPr>
      </a:lvl8pPr>
      <a:lvl9pPr marL="3886200" indent="-228600" algn="l" rtl="0" eaLnBrk="1" fontAlgn="base" hangingPunct="1">
        <a:spcBef>
          <a:spcPct val="20000"/>
        </a:spcBef>
        <a:spcAft>
          <a:spcPct val="0"/>
        </a:spcAft>
        <a:buClr>
          <a:schemeClr val="tx2"/>
        </a:buClr>
        <a:buSzPct val="60000"/>
        <a:buFont typeface="Wingdings" charset="0"/>
        <a:buChar char="¡"/>
        <a:defRPr sz="19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3600" dirty="0" err="1" smtClean="0">
                <a:latin typeface="Calibri"/>
                <a:cs typeface="Calibri"/>
              </a:rPr>
              <a:t>Labour</a:t>
            </a:r>
            <a:r>
              <a:rPr lang="en-US" sz="3600" dirty="0" smtClean="0">
                <a:latin typeface="Calibri"/>
                <a:cs typeface="Calibri"/>
              </a:rPr>
              <a:t>, Employment and Social Policy</a:t>
            </a:r>
            <a:br>
              <a:rPr lang="en-US" sz="3600" dirty="0" smtClean="0">
                <a:latin typeface="Calibri"/>
                <a:cs typeface="Calibri"/>
              </a:rPr>
            </a:br>
            <a:r>
              <a:rPr lang="en-US" sz="3600" dirty="0" smtClean="0">
                <a:latin typeface="Calibri"/>
                <a:cs typeface="Calibri"/>
              </a:rPr>
              <a:t>Recent Developments</a:t>
            </a:r>
            <a:endParaRPr lang="en-US" sz="3600" dirty="0">
              <a:latin typeface="Calibri"/>
              <a:cs typeface="Calibri"/>
            </a:endParaRPr>
          </a:p>
        </p:txBody>
      </p:sp>
      <p:sp>
        <p:nvSpPr>
          <p:cNvPr id="3" name="Subtitle 2"/>
          <p:cNvSpPr>
            <a:spLocks noGrp="1"/>
          </p:cNvSpPr>
          <p:nvPr>
            <p:ph type="subTitle" idx="1"/>
          </p:nvPr>
        </p:nvSpPr>
        <p:spPr>
          <a:xfrm>
            <a:off x="1443038" y="3427412"/>
            <a:ext cx="7239000" cy="2748245"/>
          </a:xfrm>
        </p:spPr>
        <p:txBody>
          <a:bodyPr/>
          <a:lstStyle/>
          <a:p>
            <a:pPr algn="ctr"/>
            <a:r>
              <a:rPr lang="en-US" sz="2400" dirty="0" smtClean="0">
                <a:latin typeface="Calibri"/>
                <a:cs typeface="Calibri"/>
              </a:rPr>
              <a:t>Ministry of Internally Displace Persons from the Occupied Territories, </a:t>
            </a:r>
            <a:r>
              <a:rPr lang="en-US" sz="2400" dirty="0" err="1" smtClean="0">
                <a:latin typeface="Calibri"/>
                <a:cs typeface="Calibri"/>
              </a:rPr>
              <a:t>Labour</a:t>
            </a:r>
            <a:r>
              <a:rPr lang="en-US" sz="2400" dirty="0" smtClean="0">
                <a:latin typeface="Calibri"/>
                <a:cs typeface="Calibri"/>
              </a:rPr>
              <a:t>, Health and Social Affairs of Georgia</a:t>
            </a:r>
          </a:p>
          <a:p>
            <a:pPr algn="ctr"/>
            <a:r>
              <a:rPr lang="en-US" sz="2400" dirty="0" err="1" smtClean="0">
                <a:latin typeface="Calibri"/>
                <a:cs typeface="Calibri"/>
              </a:rPr>
              <a:t>Labour</a:t>
            </a:r>
            <a:r>
              <a:rPr lang="en-US" sz="2400" dirty="0" smtClean="0">
                <a:latin typeface="Calibri"/>
                <a:cs typeface="Calibri"/>
              </a:rPr>
              <a:t> and Employment Policy Department</a:t>
            </a:r>
          </a:p>
          <a:p>
            <a:pPr algn="ctr"/>
            <a:r>
              <a:rPr lang="en-US" sz="2400" dirty="0" smtClean="0">
                <a:latin typeface="Calibri"/>
                <a:cs typeface="Calibri"/>
              </a:rPr>
              <a:t>Lika Klimiashvili</a:t>
            </a:r>
          </a:p>
          <a:p>
            <a:pPr algn="ctr"/>
            <a:r>
              <a:rPr lang="en-US" sz="2400" dirty="0" smtClean="0">
                <a:latin typeface="Calibri"/>
                <a:cs typeface="Calibri"/>
              </a:rPr>
              <a:t>February, 2019</a:t>
            </a:r>
          </a:p>
          <a:p>
            <a:endParaRPr lang="en-US" dirty="0">
              <a:latin typeface="Calibri"/>
              <a:cs typeface="Calibri"/>
            </a:endParaRPr>
          </a:p>
        </p:txBody>
      </p:sp>
    </p:spTree>
    <p:extLst>
      <p:ext uri="{BB962C8B-B14F-4D97-AF65-F5344CB8AC3E}">
        <p14:creationId xmlns:p14="http://schemas.microsoft.com/office/powerpoint/2010/main" val="9431850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70013" y="228600"/>
            <a:ext cx="7313612" cy="3581400"/>
          </a:xfrm>
        </p:spPr>
        <p:txBody>
          <a:bodyPr/>
          <a:lstStyle/>
          <a:p>
            <a:r>
              <a:rPr lang="en-US" dirty="0" smtClean="0"/>
              <a:t>Social Policy</a:t>
            </a:r>
            <a:endParaRPr lang="en-US" dirty="0"/>
          </a:p>
        </p:txBody>
      </p:sp>
    </p:spTree>
    <p:extLst>
      <p:ext uri="{BB962C8B-B14F-4D97-AF65-F5344CB8AC3E}">
        <p14:creationId xmlns:p14="http://schemas.microsoft.com/office/powerpoint/2010/main" val="1561052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3" y="381001"/>
            <a:ext cx="7313612" cy="1063624"/>
          </a:xfrm>
        </p:spPr>
        <p:txBody>
          <a:bodyPr/>
          <a:lstStyle/>
          <a:p>
            <a:r>
              <a:rPr lang="en-GB" dirty="0" smtClean="0"/>
              <a:t>Amendments to TSA program</a:t>
            </a:r>
            <a:endParaRPr lang="en-US" dirty="0"/>
          </a:p>
        </p:txBody>
      </p:sp>
      <p:sp>
        <p:nvSpPr>
          <p:cNvPr id="3" name="Content Placeholder 2"/>
          <p:cNvSpPr>
            <a:spLocks noGrp="1"/>
          </p:cNvSpPr>
          <p:nvPr>
            <p:ph idx="1"/>
          </p:nvPr>
        </p:nvSpPr>
        <p:spPr/>
        <p:txBody>
          <a:bodyPr/>
          <a:lstStyle/>
          <a:p>
            <a:pPr marL="457200" indent="-457200">
              <a:buFont typeface="Wingdings" panose="05000000000000000000" pitchFamily="2" charset="2"/>
              <a:buChar char="§"/>
            </a:pPr>
            <a:endParaRPr lang="en-US" sz="1400" dirty="0" smtClean="0">
              <a:latin typeface="Calibri" panose="020F0502020204030204" pitchFamily="34" charset="0"/>
              <a:cs typeface="Calibri" panose="020F0502020204030204" pitchFamily="34" charset="0"/>
            </a:endParaRPr>
          </a:p>
          <a:p>
            <a:pPr>
              <a:buFont typeface="Courier New" panose="02070309020205020404" pitchFamily="49" charset="0"/>
              <a:buChar char="o"/>
            </a:pPr>
            <a:endParaRPr lang="en-US" sz="2400" dirty="0" smtClean="0">
              <a:latin typeface="Calibri" panose="020F0502020204030204" pitchFamily="34" charset="0"/>
              <a:cs typeface="Calibri" panose="020F0502020204030204" pitchFamily="34" charset="0"/>
            </a:endParaRPr>
          </a:p>
          <a:p>
            <a:pPr>
              <a:buFont typeface="Courier New" panose="02070309020205020404" pitchFamily="49" charset="0"/>
              <a:buChar char="o"/>
            </a:pPr>
            <a:r>
              <a:rPr lang="en-US" sz="2400" dirty="0" smtClean="0">
                <a:latin typeface="Calibri" panose="020F0502020204030204" pitchFamily="34" charset="0"/>
                <a:cs typeface="Calibri" panose="020F0502020204030204" pitchFamily="34" charset="0"/>
              </a:rPr>
              <a:t>Child </a:t>
            </a:r>
            <a:r>
              <a:rPr lang="en-US" sz="2400" dirty="0">
                <a:latin typeface="Calibri" panose="020F0502020204030204" pitchFamily="34" charset="0"/>
                <a:cs typeface="Calibri" panose="020F0502020204030204" pitchFamily="34" charset="0"/>
              </a:rPr>
              <a:t>benefit </a:t>
            </a:r>
            <a:r>
              <a:rPr lang="en-US" sz="2400" dirty="0" smtClean="0">
                <a:latin typeface="Calibri" panose="020F0502020204030204" pitchFamily="34" charset="0"/>
                <a:cs typeface="Calibri" panose="020F0502020204030204" pitchFamily="34" charset="0"/>
              </a:rPr>
              <a:t> increased from </a:t>
            </a:r>
            <a:r>
              <a:rPr lang="en-US" sz="2400" dirty="0">
                <a:latin typeface="Calibri" panose="020F0502020204030204" pitchFamily="34" charset="0"/>
                <a:cs typeface="Calibri" panose="020F0502020204030204" pitchFamily="34" charset="0"/>
              </a:rPr>
              <a:t>10 GEL to 50 </a:t>
            </a:r>
            <a:r>
              <a:rPr lang="en-US" sz="2400" dirty="0" smtClean="0">
                <a:latin typeface="Calibri" panose="020F0502020204030204" pitchFamily="34" charset="0"/>
                <a:cs typeface="Calibri" panose="020F0502020204030204" pitchFamily="34" charset="0"/>
              </a:rPr>
              <a:t>GEL.</a:t>
            </a:r>
          </a:p>
          <a:p>
            <a:pPr>
              <a:buFont typeface="Courier New" panose="02070309020205020404" pitchFamily="49" charset="0"/>
              <a:buChar char="o"/>
            </a:pPr>
            <a:endParaRPr lang="en-US" sz="2400" dirty="0" smtClean="0">
              <a:cs typeface="Calibri" panose="020F0502020204030204" pitchFamily="34" charset="0"/>
            </a:endParaRPr>
          </a:p>
          <a:p>
            <a:pPr>
              <a:buFont typeface="Courier New" panose="02070309020205020404" pitchFamily="49" charset="0"/>
              <a:buChar char="o"/>
            </a:pPr>
            <a:r>
              <a:rPr lang="en-US" sz="2400" dirty="0" smtClean="0">
                <a:latin typeface="Calibri" panose="020F0502020204030204" pitchFamily="34" charset="0"/>
                <a:cs typeface="Calibri" panose="020F0502020204030204" pitchFamily="34" charset="0"/>
              </a:rPr>
              <a:t>Social </a:t>
            </a:r>
            <a:r>
              <a:rPr lang="en-US" sz="2400" dirty="0">
                <a:latin typeface="Calibri" panose="020F0502020204030204" pitchFamily="34" charset="0"/>
                <a:cs typeface="Calibri" panose="020F0502020204030204" pitchFamily="34" charset="0"/>
              </a:rPr>
              <a:t>assistance </a:t>
            </a:r>
            <a:r>
              <a:rPr lang="en-US" sz="2400" dirty="0" smtClean="0">
                <a:latin typeface="Calibri" panose="020F0502020204030204" pitchFamily="34" charset="0"/>
                <a:cs typeface="Calibri" panose="020F0502020204030204" pitchFamily="34" charset="0"/>
              </a:rPr>
              <a:t>maintained in </a:t>
            </a:r>
            <a:r>
              <a:rPr lang="en-US" sz="2400" dirty="0">
                <a:latin typeface="Calibri" panose="020F0502020204030204" pitchFamily="34" charset="0"/>
                <a:cs typeface="Calibri" panose="020F0502020204030204" pitchFamily="34" charset="0"/>
              </a:rPr>
              <a:t>case of employment of socially vulnerable family </a:t>
            </a:r>
            <a:r>
              <a:rPr lang="en-US" sz="2400" dirty="0" smtClean="0">
                <a:latin typeface="Calibri" panose="020F0502020204030204" pitchFamily="34" charset="0"/>
                <a:cs typeface="Calibri" panose="020F0502020204030204" pitchFamily="34" charset="0"/>
              </a:rPr>
              <a:t>member.</a:t>
            </a:r>
            <a:endParaRPr lang="ka-GE" sz="2400" dirty="0">
              <a:cs typeface="Calibri" panose="020F0502020204030204" pitchFamily="34" charset="0"/>
            </a:endParaRP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3852002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381001"/>
            <a:ext cx="6705600" cy="1219200"/>
          </a:xfrm>
        </p:spPr>
        <p:txBody>
          <a:bodyPr>
            <a:normAutofit fontScale="90000"/>
          </a:bodyPr>
          <a:lstStyle/>
          <a:p>
            <a:pPr marL="457200" indent="-457200" algn="ctr"/>
            <a:r>
              <a:rPr lang="en-US" sz="2400" b="1" dirty="0" smtClean="0">
                <a:solidFill>
                  <a:schemeClr val="accent5">
                    <a:lumMod val="75000"/>
                  </a:schemeClr>
                </a:solidFill>
              </a:rPr>
              <a:t/>
            </a:r>
            <a:br>
              <a:rPr lang="en-US" sz="2400" b="1" dirty="0" smtClean="0">
                <a:solidFill>
                  <a:schemeClr val="accent5">
                    <a:lumMod val="75000"/>
                  </a:schemeClr>
                </a:solidFill>
              </a:rPr>
            </a:br>
            <a:r>
              <a:rPr lang="en-US" sz="2400" b="1" dirty="0" smtClean="0">
                <a:solidFill>
                  <a:schemeClr val="accent5">
                    <a:lumMod val="75000"/>
                  </a:schemeClr>
                </a:solidFill>
              </a:rPr>
              <a:t/>
            </a:r>
            <a:br>
              <a:rPr lang="en-US" sz="2400" b="1" dirty="0" smtClean="0">
                <a:solidFill>
                  <a:schemeClr val="accent5">
                    <a:lumMod val="75000"/>
                  </a:schemeClr>
                </a:solidFill>
              </a:rPr>
            </a:br>
            <a:r>
              <a:rPr lang="en-GB" dirty="0" smtClean="0">
                <a:cs typeface="Calibri" panose="020F0502020204030204" pitchFamily="34" charset="0"/>
              </a:rPr>
              <a:t>Child benefit increased from 10 GEL to 50 GEL</a:t>
            </a:r>
            <a:endParaRPr lang="ka-GE" b="1" dirty="0">
              <a:solidFill>
                <a:schemeClr val="accent5">
                  <a:lumMod val="75000"/>
                </a:schemeClr>
              </a:solidFill>
              <a:cs typeface="Calibri" panose="020F0502020204030204" pitchFamily="34" charset="0"/>
            </a:endParaRPr>
          </a:p>
        </p:txBody>
      </p:sp>
      <p:sp>
        <p:nvSpPr>
          <p:cNvPr id="3" name="Subtitle 2"/>
          <p:cNvSpPr>
            <a:spLocks noGrp="1"/>
          </p:cNvSpPr>
          <p:nvPr>
            <p:ph type="subTitle" idx="1"/>
          </p:nvPr>
        </p:nvSpPr>
        <p:spPr>
          <a:xfrm>
            <a:off x="381000" y="1219200"/>
            <a:ext cx="8305800" cy="5105400"/>
          </a:xfrm>
        </p:spPr>
        <p:txBody>
          <a:bodyPr>
            <a:normAutofit/>
          </a:bodyPr>
          <a:lstStyle/>
          <a:p>
            <a:pPr marL="342900" indent="-342900" algn="l">
              <a:buFont typeface="Arial" panose="020B0604020202020204" pitchFamily="34" charset="0"/>
              <a:buChar char="•"/>
            </a:pPr>
            <a:endParaRPr lang="en-US" sz="2000" dirty="0"/>
          </a:p>
          <a:p>
            <a:pPr marL="342900" indent="-342900" algn="l">
              <a:buFont typeface="Arial" panose="020B0604020202020204" pitchFamily="34" charset="0"/>
              <a:buChar char="•"/>
            </a:pPr>
            <a:endParaRPr lang="ka-GE" sz="2000" dirty="0" smtClean="0">
              <a:solidFill>
                <a:schemeClr val="accent5">
                  <a:lumMod val="75000"/>
                </a:schemeClr>
              </a:solidFill>
            </a:endParaRPr>
          </a:p>
          <a:p>
            <a:pPr marL="457200" indent="-457200">
              <a:buFont typeface="Wingdings" panose="05000000000000000000" pitchFamily="2" charset="2"/>
              <a:buChar char="§"/>
            </a:pPr>
            <a:r>
              <a:rPr lang="en-US" sz="1800" dirty="0">
                <a:latin typeface="Calibri" panose="020F0502020204030204" pitchFamily="34" charset="0"/>
                <a:cs typeface="Calibri" panose="020F0502020204030204" pitchFamily="34" charset="0"/>
              </a:rPr>
              <a:t>The differentiated system of social assistance is introduced - amount of assistance depends on the rating score.</a:t>
            </a:r>
          </a:p>
          <a:p>
            <a:pPr marL="457200" indent="-457200" algn="l">
              <a:buFont typeface="Wingdings" panose="05000000000000000000" pitchFamily="2" charset="2"/>
              <a:buChar char="§"/>
            </a:pPr>
            <a:endParaRPr lang="ka-GE" sz="3000" dirty="0">
              <a:solidFill>
                <a:schemeClr val="accent5">
                  <a:lumMod val="75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361060878"/>
              </p:ext>
            </p:extLst>
          </p:nvPr>
        </p:nvGraphicFramePr>
        <p:xfrm>
          <a:off x="1181100" y="3124201"/>
          <a:ext cx="6705600" cy="2667000"/>
        </p:xfrm>
        <a:graphic>
          <a:graphicData uri="http://schemas.openxmlformats.org/drawingml/2006/table">
            <a:tbl>
              <a:tblPr firstRow="1" bandRow="1">
                <a:tableStyleId>{5C22544A-7EE6-4342-B048-85BDC9FD1C3A}</a:tableStyleId>
              </a:tblPr>
              <a:tblGrid>
                <a:gridCol w="16764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tblGrid>
              <a:tr h="498950">
                <a:tc>
                  <a:txBody>
                    <a:bodyPr/>
                    <a:lstStyle/>
                    <a:p>
                      <a:pPr algn="ctr">
                        <a:spcAft>
                          <a:spcPts val="0"/>
                        </a:spcAft>
                      </a:pPr>
                      <a:r>
                        <a:rPr lang="en-US" sz="1100" b="1" dirty="0" smtClean="0">
                          <a:solidFill>
                            <a:schemeClr val="bg1"/>
                          </a:solidFill>
                          <a:latin typeface="Calibri" panose="020F0502020204030204" pitchFamily="34" charset="0"/>
                          <a:ea typeface="Sylfaen"/>
                          <a:cs typeface="Calibri" panose="020F0502020204030204" pitchFamily="34" charset="0"/>
                        </a:rPr>
                        <a:t>level</a:t>
                      </a:r>
                      <a:r>
                        <a:rPr lang="ka-GE" sz="1100" b="1" dirty="0" smtClean="0">
                          <a:solidFill>
                            <a:schemeClr val="bg1"/>
                          </a:solidFill>
                          <a:latin typeface="Sylfaen"/>
                          <a:ea typeface="Sylfaen"/>
                          <a:cs typeface="Calibri" panose="020F0502020204030204" pitchFamily="34" charset="0"/>
                        </a:rPr>
                        <a:t> </a:t>
                      </a:r>
                      <a:endParaRPr lang="en-US" sz="1100" dirty="0">
                        <a:solidFill>
                          <a:schemeClr val="bg1"/>
                        </a:solidFill>
                        <a:latin typeface="Calibri" panose="020F0502020204030204" pitchFamily="34" charset="0"/>
                        <a:ea typeface="Calibri"/>
                        <a:cs typeface="Calibri" panose="020F0502020204030204" pitchFamily="34" charset="0"/>
                      </a:endParaRPr>
                    </a:p>
                  </a:txBody>
                  <a:tcPr>
                    <a:solidFill>
                      <a:schemeClr val="accent1">
                        <a:lumMod val="50000"/>
                      </a:schemeClr>
                    </a:solidFill>
                  </a:tcPr>
                </a:tc>
                <a:tc>
                  <a:txBody>
                    <a:bodyPr/>
                    <a:lstStyle/>
                    <a:p>
                      <a:pPr algn="ctr">
                        <a:spcAft>
                          <a:spcPts val="0"/>
                        </a:spcAft>
                      </a:pPr>
                      <a:r>
                        <a:rPr lang="en-US" sz="1100" b="1" dirty="0" smtClean="0">
                          <a:solidFill>
                            <a:schemeClr val="bg1"/>
                          </a:solidFill>
                          <a:latin typeface="Calibri" panose="020F0502020204030204" pitchFamily="34" charset="0"/>
                          <a:ea typeface="Sylfaen"/>
                          <a:cs typeface="Calibri" panose="020F0502020204030204" pitchFamily="34" charset="0"/>
                        </a:rPr>
                        <a:t>Any member</a:t>
                      </a:r>
                      <a:r>
                        <a:rPr lang="en-US" sz="1100" b="1" baseline="0" dirty="0" smtClean="0">
                          <a:solidFill>
                            <a:schemeClr val="bg1"/>
                          </a:solidFill>
                          <a:latin typeface="Calibri" panose="020F0502020204030204" pitchFamily="34" charset="0"/>
                          <a:ea typeface="Sylfaen"/>
                          <a:cs typeface="Calibri" panose="020F0502020204030204" pitchFamily="34" charset="0"/>
                        </a:rPr>
                        <a:t> of the family</a:t>
                      </a:r>
                      <a:endParaRPr lang="en-US" sz="1100" dirty="0">
                        <a:solidFill>
                          <a:schemeClr val="bg1"/>
                        </a:solidFill>
                        <a:latin typeface="Calibri" panose="020F0502020204030204" pitchFamily="34" charset="0"/>
                        <a:ea typeface="Calibri"/>
                        <a:cs typeface="Calibri" panose="020F0502020204030204" pitchFamily="34" charset="0"/>
                      </a:endParaRPr>
                    </a:p>
                  </a:txBody>
                  <a:tcPr>
                    <a:solidFill>
                      <a:schemeClr val="accent1">
                        <a:lumMod val="50000"/>
                      </a:schemeClr>
                    </a:solidFill>
                  </a:tcPr>
                </a:tc>
                <a:tc>
                  <a:txBody>
                    <a:bodyPr/>
                    <a:lstStyle/>
                    <a:p>
                      <a:pPr algn="ctr">
                        <a:spcAft>
                          <a:spcPts val="0"/>
                        </a:spcAft>
                      </a:pPr>
                      <a:r>
                        <a:rPr lang="en-US" sz="1100" b="1" dirty="0" smtClean="0">
                          <a:solidFill>
                            <a:schemeClr val="bg1"/>
                          </a:solidFill>
                          <a:latin typeface="Calibri" panose="020F0502020204030204" pitchFamily="34" charset="0"/>
                          <a:ea typeface="Sylfaen"/>
                          <a:cs typeface="Calibri" panose="020F0502020204030204" pitchFamily="34" charset="0"/>
                        </a:rPr>
                        <a:t>Child benefit </a:t>
                      </a:r>
                      <a:r>
                        <a:rPr lang="ka-GE" sz="1100" b="1" dirty="0" smtClean="0">
                          <a:solidFill>
                            <a:schemeClr val="bg1"/>
                          </a:solidFill>
                          <a:latin typeface="Sylfaen"/>
                          <a:ea typeface="Sylfaen"/>
                          <a:cs typeface="Calibri" panose="020F0502020204030204" pitchFamily="34" charset="0"/>
                        </a:rPr>
                        <a:t>(</a:t>
                      </a:r>
                      <a:r>
                        <a:rPr lang="en-US" sz="1100" b="1" dirty="0" smtClean="0">
                          <a:solidFill>
                            <a:schemeClr val="bg1"/>
                          </a:solidFill>
                          <a:latin typeface="Calibri" panose="020F0502020204030204" pitchFamily="34" charset="0"/>
                          <a:ea typeface="Sylfaen"/>
                          <a:cs typeface="Calibri" panose="020F0502020204030204" pitchFamily="34" charset="0"/>
                        </a:rPr>
                        <a:t>2018</a:t>
                      </a:r>
                      <a:r>
                        <a:rPr lang="ka-GE" sz="1100" b="1" dirty="0" smtClean="0">
                          <a:solidFill>
                            <a:schemeClr val="bg1"/>
                          </a:solidFill>
                          <a:latin typeface="Sylfaen"/>
                          <a:ea typeface="Sylfaen"/>
                          <a:cs typeface="Calibri" panose="020F0502020204030204" pitchFamily="34" charset="0"/>
                        </a:rPr>
                        <a:t>)</a:t>
                      </a:r>
                      <a:endParaRPr lang="en-US" sz="1100" dirty="0">
                        <a:solidFill>
                          <a:schemeClr val="bg1"/>
                        </a:solidFill>
                        <a:latin typeface="Calibri" panose="020F0502020204030204" pitchFamily="34" charset="0"/>
                        <a:ea typeface="Calibri"/>
                        <a:cs typeface="Calibri" panose="020F0502020204030204" pitchFamily="34" charset="0"/>
                      </a:endParaRPr>
                    </a:p>
                  </a:txBody>
                  <a:tcP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100" b="1" dirty="0" smtClean="0">
                          <a:solidFill>
                            <a:schemeClr val="bg1"/>
                          </a:solidFill>
                          <a:latin typeface="Calibri" panose="020F0502020204030204" pitchFamily="34" charset="0"/>
                          <a:ea typeface="Sylfaen"/>
                          <a:cs typeface="Calibri" panose="020F0502020204030204" pitchFamily="34" charset="0"/>
                        </a:rPr>
                        <a:t>Child benefit </a:t>
                      </a:r>
                      <a:r>
                        <a:rPr lang="ka-GE" sz="1100" b="1" dirty="0" smtClean="0">
                          <a:solidFill>
                            <a:schemeClr val="bg1"/>
                          </a:solidFill>
                          <a:latin typeface="Sylfaen"/>
                          <a:ea typeface="Sylfaen"/>
                          <a:cs typeface="Calibri" panose="020F0502020204030204" pitchFamily="34" charset="0"/>
                        </a:rPr>
                        <a:t>(2019)</a:t>
                      </a:r>
                      <a:endParaRPr lang="en-US" sz="1100" dirty="0" smtClean="0">
                        <a:solidFill>
                          <a:schemeClr val="bg1"/>
                        </a:solidFill>
                        <a:latin typeface="Calibri" panose="020F0502020204030204" pitchFamily="34" charset="0"/>
                        <a:ea typeface="Calibri"/>
                        <a:cs typeface="Calibri" panose="020F0502020204030204" pitchFamily="34" charset="0"/>
                      </a:endParaRPr>
                    </a:p>
                  </a:txBody>
                  <a:tcPr>
                    <a:solidFill>
                      <a:schemeClr val="accent1">
                        <a:lumMod val="50000"/>
                      </a:schemeClr>
                    </a:solidFill>
                  </a:tcPr>
                </a:tc>
                <a:extLst>
                  <a:ext uri="{0D108BD9-81ED-4DB2-BD59-A6C34878D82A}">
                    <a16:rowId xmlns:a16="http://schemas.microsoft.com/office/drawing/2014/main" val="10000"/>
                  </a:ext>
                </a:extLst>
              </a:tr>
              <a:tr h="433610">
                <a:tc>
                  <a:txBody>
                    <a:bodyPr/>
                    <a:lstStyle/>
                    <a:p>
                      <a:pPr algn="ctr">
                        <a:spcAft>
                          <a:spcPts val="0"/>
                        </a:spcAft>
                      </a:pPr>
                      <a:r>
                        <a:rPr lang="en-US" sz="1800" dirty="0">
                          <a:latin typeface="Sylfaen"/>
                          <a:ea typeface="Sylfaen"/>
                          <a:cs typeface="Times New Roman"/>
                        </a:rPr>
                        <a:t>&lt;30,000</a:t>
                      </a:r>
                      <a:r>
                        <a:rPr lang="en-US" sz="1800" b="1" dirty="0">
                          <a:latin typeface="Sylfaen"/>
                          <a:ea typeface="Sylfaen"/>
                          <a:cs typeface="Times New Roman"/>
                        </a:rPr>
                        <a:t> </a:t>
                      </a:r>
                      <a:endParaRPr lang="en-US" sz="1800" dirty="0">
                        <a:latin typeface="Calibri"/>
                        <a:ea typeface="Calibri"/>
                        <a:cs typeface="Times New Roman"/>
                      </a:endParaRPr>
                    </a:p>
                  </a:txBody>
                  <a:tcPr/>
                </a:tc>
                <a:tc>
                  <a:txBody>
                    <a:bodyPr/>
                    <a:lstStyle/>
                    <a:p>
                      <a:pPr algn="ctr">
                        <a:spcAft>
                          <a:spcPts val="0"/>
                        </a:spcAft>
                      </a:pPr>
                      <a:r>
                        <a:rPr lang="en-US" sz="1800" dirty="0">
                          <a:latin typeface="Sylfaen"/>
                          <a:ea typeface="Sylfaen"/>
                          <a:cs typeface="Times New Roman"/>
                        </a:rPr>
                        <a:t>60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ka-GE" sz="1800" dirty="0" smtClean="0">
                          <a:latin typeface="Sylfaen"/>
                          <a:ea typeface="Sylfaen"/>
                          <a:cs typeface="Times New Roman"/>
                        </a:rPr>
                        <a:t>1</a:t>
                      </a:r>
                      <a:r>
                        <a:rPr lang="en-US" sz="1800" dirty="0" smtClean="0">
                          <a:latin typeface="Sylfaen"/>
                          <a:ea typeface="Sylfaen"/>
                          <a:cs typeface="Times New Roman"/>
                        </a:rPr>
                        <a:t>0</a:t>
                      </a:r>
                      <a:endParaRPr lang="en-US" sz="1800" dirty="0">
                        <a:latin typeface="Calibri"/>
                        <a:ea typeface="Calibri"/>
                        <a:cs typeface="Times New Roman"/>
                      </a:endParaRPr>
                    </a:p>
                  </a:txBody>
                  <a:tcPr anchor="ctr"/>
                </a:tc>
                <a:tc>
                  <a:txBody>
                    <a:bodyPr/>
                    <a:lstStyle/>
                    <a:p>
                      <a:pPr algn="ctr">
                        <a:spcAft>
                          <a:spcPts val="0"/>
                        </a:spcAft>
                      </a:pPr>
                      <a:r>
                        <a:rPr lang="ka-GE" sz="1800" dirty="0" smtClean="0">
                          <a:latin typeface="Calibri"/>
                          <a:ea typeface="Calibri"/>
                          <a:cs typeface="Times New Roman"/>
                        </a:rPr>
                        <a:t>50</a:t>
                      </a:r>
                    </a:p>
                  </a:txBody>
                  <a:tcPr anchor="ctr"/>
                </a:tc>
                <a:extLst>
                  <a:ext uri="{0D108BD9-81ED-4DB2-BD59-A6C34878D82A}">
                    <a16:rowId xmlns:a16="http://schemas.microsoft.com/office/drawing/2014/main" val="10001"/>
                  </a:ext>
                </a:extLst>
              </a:tr>
              <a:tr h="433610">
                <a:tc>
                  <a:txBody>
                    <a:bodyPr/>
                    <a:lstStyle/>
                    <a:p>
                      <a:pPr algn="ctr">
                        <a:spcAft>
                          <a:spcPts val="0"/>
                        </a:spcAft>
                      </a:pPr>
                      <a:r>
                        <a:rPr lang="en-US" sz="1800" dirty="0">
                          <a:latin typeface="Sylfaen"/>
                          <a:ea typeface="Sylfaen"/>
                          <a:cs typeface="Times New Roman"/>
                        </a:rPr>
                        <a:t>30,000-57,000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en-US" sz="1800" dirty="0">
                          <a:latin typeface="Sylfaen"/>
                          <a:ea typeface="Sylfaen"/>
                          <a:cs typeface="Times New Roman"/>
                        </a:rPr>
                        <a:t>50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en-US" sz="1800" dirty="0" smtClean="0">
                          <a:latin typeface="Sylfaen"/>
                          <a:ea typeface="Sylfaen"/>
                          <a:cs typeface="Times New Roman"/>
                        </a:rPr>
                        <a:t>10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ka-GE" sz="1800" dirty="0" smtClean="0">
                          <a:latin typeface="Calibri"/>
                          <a:ea typeface="Calibri"/>
                          <a:cs typeface="Times New Roman"/>
                        </a:rPr>
                        <a:t>50</a:t>
                      </a:r>
                      <a:endParaRPr lang="en-US" sz="1800" dirty="0">
                        <a:latin typeface="Calibri"/>
                        <a:ea typeface="Calibri"/>
                        <a:cs typeface="Times New Roman"/>
                      </a:endParaRPr>
                    </a:p>
                  </a:txBody>
                  <a:tcPr marL="9525" marR="9525" marT="9525" marB="0" anchor="ctr"/>
                </a:tc>
                <a:extLst>
                  <a:ext uri="{0D108BD9-81ED-4DB2-BD59-A6C34878D82A}">
                    <a16:rowId xmlns:a16="http://schemas.microsoft.com/office/drawing/2014/main" val="10002"/>
                  </a:ext>
                </a:extLst>
              </a:tr>
              <a:tr h="433610">
                <a:tc>
                  <a:txBody>
                    <a:bodyPr/>
                    <a:lstStyle/>
                    <a:p>
                      <a:pPr algn="ctr">
                        <a:spcAft>
                          <a:spcPts val="0"/>
                        </a:spcAft>
                      </a:pPr>
                      <a:r>
                        <a:rPr lang="en-US" sz="1800" dirty="0">
                          <a:latin typeface="Sylfaen"/>
                          <a:ea typeface="Sylfaen"/>
                          <a:cs typeface="Times New Roman"/>
                        </a:rPr>
                        <a:t>57,000-60,000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en-US" sz="1800" dirty="0">
                          <a:latin typeface="Sylfaen"/>
                          <a:ea typeface="Sylfaen"/>
                          <a:cs typeface="Times New Roman"/>
                        </a:rPr>
                        <a:t>40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en-US" sz="1800" dirty="0" smtClean="0">
                          <a:latin typeface="Sylfaen"/>
                          <a:ea typeface="Sylfaen"/>
                          <a:cs typeface="Times New Roman"/>
                        </a:rPr>
                        <a:t>10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ka-GE" sz="1800" dirty="0" smtClean="0">
                          <a:latin typeface="Calibri"/>
                          <a:ea typeface="Calibri"/>
                          <a:cs typeface="Times New Roman"/>
                        </a:rPr>
                        <a:t>50</a:t>
                      </a:r>
                      <a:endParaRPr lang="en-US" sz="1800" dirty="0">
                        <a:latin typeface="Calibri"/>
                        <a:ea typeface="Calibri"/>
                        <a:cs typeface="Times New Roman"/>
                      </a:endParaRPr>
                    </a:p>
                  </a:txBody>
                  <a:tcPr marL="9525" marR="9525" marT="9525" marB="0" anchor="ctr"/>
                </a:tc>
                <a:extLst>
                  <a:ext uri="{0D108BD9-81ED-4DB2-BD59-A6C34878D82A}">
                    <a16:rowId xmlns:a16="http://schemas.microsoft.com/office/drawing/2014/main" val="10003"/>
                  </a:ext>
                </a:extLst>
              </a:tr>
              <a:tr h="433610">
                <a:tc>
                  <a:txBody>
                    <a:bodyPr/>
                    <a:lstStyle/>
                    <a:p>
                      <a:pPr algn="ctr">
                        <a:spcAft>
                          <a:spcPts val="0"/>
                        </a:spcAft>
                      </a:pPr>
                      <a:r>
                        <a:rPr lang="en-US" sz="1800" dirty="0">
                          <a:latin typeface="Sylfaen"/>
                          <a:ea typeface="Sylfaen"/>
                          <a:cs typeface="Times New Roman"/>
                        </a:rPr>
                        <a:t>60,000-65,000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en-US" sz="1800" dirty="0">
                          <a:latin typeface="Sylfaen"/>
                          <a:ea typeface="Sylfaen"/>
                          <a:cs typeface="Times New Roman"/>
                        </a:rPr>
                        <a:t>30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en-US" sz="1800" dirty="0">
                          <a:latin typeface="Sylfaen"/>
                          <a:ea typeface="Sylfaen"/>
                          <a:cs typeface="Times New Roman"/>
                        </a:rPr>
                        <a:t>10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ka-GE" sz="1800" dirty="0" smtClean="0">
                          <a:latin typeface="Calibri"/>
                          <a:ea typeface="Calibri"/>
                          <a:cs typeface="Times New Roman"/>
                        </a:rPr>
                        <a:t>50</a:t>
                      </a:r>
                      <a:endParaRPr lang="en-US" sz="1800" dirty="0">
                        <a:latin typeface="Calibri"/>
                        <a:ea typeface="Calibri"/>
                        <a:cs typeface="Times New Roman"/>
                      </a:endParaRPr>
                    </a:p>
                  </a:txBody>
                  <a:tcPr marL="9525" marR="9525" marT="9525" marB="0" anchor="ctr"/>
                </a:tc>
                <a:extLst>
                  <a:ext uri="{0D108BD9-81ED-4DB2-BD59-A6C34878D82A}">
                    <a16:rowId xmlns:a16="http://schemas.microsoft.com/office/drawing/2014/main" val="10004"/>
                  </a:ext>
                </a:extLst>
              </a:tr>
              <a:tr h="433610">
                <a:tc>
                  <a:txBody>
                    <a:bodyPr/>
                    <a:lstStyle/>
                    <a:p>
                      <a:pPr algn="ctr">
                        <a:spcAft>
                          <a:spcPts val="0"/>
                        </a:spcAft>
                      </a:pPr>
                      <a:r>
                        <a:rPr lang="en-US" sz="1800" dirty="0">
                          <a:latin typeface="Sylfaen"/>
                          <a:ea typeface="Sylfaen"/>
                          <a:cs typeface="Times New Roman"/>
                        </a:rPr>
                        <a:t>65,000-100,000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en-US" sz="1800" dirty="0">
                          <a:latin typeface="Sylfaen"/>
                          <a:ea typeface="Sylfaen"/>
                          <a:cs typeface="Times New Roman"/>
                        </a:rPr>
                        <a:t>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en-US" sz="1800" dirty="0">
                          <a:latin typeface="Sylfaen"/>
                          <a:ea typeface="Sylfaen"/>
                          <a:cs typeface="Times New Roman"/>
                        </a:rPr>
                        <a:t>10</a:t>
                      </a:r>
                      <a:endParaRPr lang="en-US" sz="1800" dirty="0">
                        <a:latin typeface="Calibri"/>
                        <a:ea typeface="Calibri"/>
                        <a:cs typeface="Times New Roman"/>
                      </a:endParaRPr>
                    </a:p>
                  </a:txBody>
                  <a:tcPr marL="9525" marR="9525" marT="9525" marB="0" anchor="ctr"/>
                </a:tc>
                <a:tc>
                  <a:txBody>
                    <a:bodyPr/>
                    <a:lstStyle/>
                    <a:p>
                      <a:pPr algn="ctr">
                        <a:spcAft>
                          <a:spcPts val="0"/>
                        </a:spcAft>
                      </a:pPr>
                      <a:r>
                        <a:rPr lang="ka-GE" sz="1800" dirty="0" smtClean="0">
                          <a:latin typeface="Calibri"/>
                          <a:ea typeface="Calibri"/>
                          <a:cs typeface="Times New Roman"/>
                        </a:rPr>
                        <a:t>50</a:t>
                      </a:r>
                      <a:endParaRPr lang="en-US" sz="1800" dirty="0">
                        <a:latin typeface="Calibri"/>
                        <a:ea typeface="Calibri"/>
                        <a:cs typeface="Times New Roman"/>
                      </a:endParaRPr>
                    </a:p>
                  </a:txBody>
                  <a:tcPr marL="9525" marR="9525" marT="9525"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944015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cs typeface="Calibri" panose="020F0502020204030204" pitchFamily="34" charset="0"/>
              </a:rPr>
              <a:t>Administration of increased child benefit</a:t>
            </a:r>
            <a:endParaRPr lang="en-US" dirty="0"/>
          </a:p>
        </p:txBody>
      </p:sp>
      <p:sp>
        <p:nvSpPr>
          <p:cNvPr id="3" name="Content Placeholder 2"/>
          <p:cNvSpPr>
            <a:spLocks noGrp="1"/>
          </p:cNvSpPr>
          <p:nvPr>
            <p:ph idx="1"/>
          </p:nvPr>
        </p:nvSpPr>
        <p:spPr/>
        <p:txBody>
          <a:bodyPr/>
          <a:lstStyle/>
          <a:p>
            <a:pPr algn="just">
              <a:spcBef>
                <a:spcPct val="0"/>
              </a:spcBef>
            </a:pPr>
            <a:r>
              <a:rPr lang="en-US" sz="2400" dirty="0"/>
              <a:t>„</a:t>
            </a:r>
            <a:r>
              <a:rPr lang="en-US" sz="2400" dirty="0">
                <a:latin typeface="Calibri" panose="020F0502020204030204" pitchFamily="34" charset="0"/>
                <a:cs typeface="Calibri" panose="020F0502020204030204" pitchFamily="34" charset="0"/>
              </a:rPr>
              <a:t>Child Nutrition Card" can be used only for purchasing food products in all stores registered by LEPL Social Service </a:t>
            </a:r>
            <a:r>
              <a:rPr lang="en-US" sz="2400" dirty="0" smtClean="0">
                <a:latin typeface="Calibri" panose="020F0502020204030204" pitchFamily="34" charset="0"/>
                <a:cs typeface="Calibri" panose="020F0502020204030204" pitchFamily="34" charset="0"/>
              </a:rPr>
              <a:t>Agency-will be activated in March 2019.</a:t>
            </a:r>
          </a:p>
          <a:p>
            <a:pPr algn="just">
              <a:spcBef>
                <a:spcPct val="0"/>
              </a:spcBef>
            </a:pPr>
            <a:r>
              <a:rPr lang="en-US" sz="2400" dirty="0">
                <a:latin typeface="Calibri" panose="020F0502020204030204" pitchFamily="34" charset="0"/>
                <a:cs typeface="Calibri" panose="020F0502020204030204" pitchFamily="34" charset="0"/>
              </a:rPr>
              <a:t>Based on analysis of the assessment results, the best model which mostly meets the needs of child will be implemented across the </a:t>
            </a:r>
            <a:r>
              <a:rPr lang="en-US" sz="2400" dirty="0" smtClean="0">
                <a:latin typeface="Calibri" panose="020F0502020204030204" pitchFamily="34" charset="0"/>
                <a:cs typeface="Calibri" panose="020F0502020204030204" pitchFamily="34" charset="0"/>
              </a:rPr>
              <a:t>country.</a:t>
            </a:r>
          </a:p>
          <a:p>
            <a:pPr algn="just">
              <a:spcBef>
                <a:spcPct val="0"/>
              </a:spcBef>
            </a:pPr>
            <a:r>
              <a:rPr lang="en-US" sz="2400" dirty="0" smtClean="0">
                <a:latin typeface="Calibri" panose="020F0502020204030204" pitchFamily="34" charset="0"/>
                <a:cs typeface="Calibri" panose="020F0502020204030204" pitchFamily="34" charset="0"/>
              </a:rPr>
              <a:t>The </a:t>
            </a:r>
            <a:r>
              <a:rPr lang="en-US" sz="2400" dirty="0">
                <a:latin typeface="Calibri" panose="020F0502020204030204" pitchFamily="34" charset="0"/>
                <a:cs typeface="Calibri" panose="020F0502020204030204" pitchFamily="34" charset="0"/>
              </a:rPr>
              <a:t>project will cover more than 144,000 </a:t>
            </a:r>
            <a:r>
              <a:rPr lang="en-US" sz="2400" dirty="0" smtClean="0">
                <a:latin typeface="Calibri" panose="020F0502020204030204" pitchFamily="34" charset="0"/>
                <a:cs typeface="Calibri" panose="020F0502020204030204" pitchFamily="34" charset="0"/>
              </a:rPr>
              <a:t>children.</a:t>
            </a:r>
          </a:p>
          <a:p>
            <a:pPr algn="just">
              <a:spcBef>
                <a:spcPct val="0"/>
              </a:spcBef>
            </a:pPr>
            <a:r>
              <a:rPr lang="en-US" sz="2400" dirty="0" smtClean="0">
                <a:latin typeface="Calibri" panose="020F0502020204030204" pitchFamily="34" charset="0"/>
                <a:cs typeface="Calibri" panose="020F0502020204030204" pitchFamily="34" charset="0"/>
              </a:rPr>
              <a:t>Based </a:t>
            </a:r>
            <a:r>
              <a:rPr lang="en-US" sz="2400" dirty="0">
                <a:latin typeface="Calibri" panose="020F0502020204030204" pitchFamily="34" charset="0"/>
                <a:cs typeface="Calibri" panose="020F0502020204030204" pitchFamily="34" charset="0"/>
              </a:rPr>
              <a:t>on the estimated prognosis of the implementation of this project, the children's extreme poverty will be reduced from 6.8% to 4.5%;</a:t>
            </a:r>
            <a:endParaRPr lang="ka-GE" sz="2400" dirty="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333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3" y="533399"/>
            <a:ext cx="7313612" cy="914401"/>
          </a:xfrm>
        </p:spPr>
        <p:txBody>
          <a:bodyPr/>
          <a:lstStyle/>
          <a:p>
            <a:pPr algn="ctr"/>
            <a:r>
              <a:rPr lang="en-US" dirty="0">
                <a:latin typeface="Calibri" panose="020F0502020204030204" pitchFamily="34" charset="0"/>
                <a:cs typeface="Calibri" panose="020F0502020204030204" pitchFamily="34" charset="0"/>
              </a:rPr>
              <a:t>Social assistance maintained in case of </a:t>
            </a:r>
            <a:r>
              <a:rPr lang="en-US" dirty="0" smtClean="0">
                <a:latin typeface="Calibri" panose="020F0502020204030204" pitchFamily="34" charset="0"/>
                <a:cs typeface="Calibri" panose="020F0502020204030204" pitchFamily="34" charset="0"/>
              </a:rPr>
              <a:t>employment</a:t>
            </a:r>
            <a:endParaRPr lang="en-US" dirty="0"/>
          </a:p>
        </p:txBody>
      </p:sp>
      <p:sp>
        <p:nvSpPr>
          <p:cNvPr id="3" name="Content Placeholder 2"/>
          <p:cNvSpPr>
            <a:spLocks noGrp="1"/>
          </p:cNvSpPr>
          <p:nvPr>
            <p:ph idx="1"/>
          </p:nvPr>
        </p:nvSpPr>
        <p:spPr/>
        <p:txBody>
          <a:bodyPr/>
          <a:lstStyle/>
          <a:p>
            <a:pPr algn="just"/>
            <a:r>
              <a:rPr lang="en-US" sz="2000" dirty="0">
                <a:latin typeface="Calibri" panose="020F0502020204030204" pitchFamily="34" charset="0"/>
                <a:cs typeface="Calibri" panose="020F0502020204030204" pitchFamily="34" charset="0"/>
              </a:rPr>
              <a:t>The subsistence allowance, for the families, registered in the database as  vulnerable, receiving subsidy under 100001 rating score, will not be suspended during  next  12 months  even of salary existence of the family </a:t>
            </a:r>
            <a:r>
              <a:rPr lang="en-US" sz="2000" dirty="0" smtClean="0">
                <a:latin typeface="Calibri" panose="020F0502020204030204" pitchFamily="34" charset="0"/>
                <a:cs typeface="Calibri" panose="020F0502020204030204" pitchFamily="34" charset="0"/>
              </a:rPr>
              <a:t>member</a:t>
            </a:r>
            <a:r>
              <a:rPr lang="ka-GE" sz="2000" dirty="0" smtClean="0">
                <a:latin typeface="Calibri" panose="020F0502020204030204" pitchFamily="34" charset="0"/>
                <a:cs typeface="Calibri" panose="020F0502020204030204" pitchFamily="34" charset="0"/>
              </a:rPr>
              <a:t>.</a:t>
            </a:r>
          </a:p>
          <a:p>
            <a:pPr algn="just"/>
            <a:r>
              <a:rPr lang="en-US" sz="2000" dirty="0" smtClean="0">
                <a:latin typeface="Calibri" panose="020F0502020204030204" pitchFamily="34" charset="0"/>
                <a:cs typeface="Calibri" panose="020F0502020204030204" pitchFamily="34" charset="0"/>
              </a:rPr>
              <a:t>The </a:t>
            </a:r>
            <a:r>
              <a:rPr lang="en-US" sz="2000" dirty="0">
                <a:latin typeface="Calibri" panose="020F0502020204030204" pitchFamily="34" charset="0"/>
                <a:cs typeface="Calibri" panose="020F0502020204030204" pitchFamily="34" charset="0"/>
              </a:rPr>
              <a:t>subsistence allowance for such families will be maintained for a year, and the next one year will only retain the child's benefits, non-monetary benefits and other benefits attached to rating </a:t>
            </a:r>
            <a:r>
              <a:rPr lang="en-US" sz="2000" dirty="0" smtClean="0">
                <a:latin typeface="Calibri" panose="020F0502020204030204" pitchFamily="34" charset="0"/>
                <a:cs typeface="Calibri" panose="020F0502020204030204" pitchFamily="34" charset="0"/>
              </a:rPr>
              <a:t>score.</a:t>
            </a:r>
          </a:p>
          <a:p>
            <a:pPr algn="just"/>
            <a:r>
              <a:rPr lang="en-US" sz="2000" dirty="0" smtClean="0">
                <a:latin typeface="Calibri" panose="020F0502020204030204" pitchFamily="34" charset="0"/>
                <a:cs typeface="Calibri" panose="020F0502020204030204" pitchFamily="34" charset="0"/>
              </a:rPr>
              <a:t>In </a:t>
            </a:r>
            <a:r>
              <a:rPr lang="en-US" sz="2000" dirty="0">
                <a:latin typeface="Calibri" panose="020F0502020204030204" pitchFamily="34" charset="0"/>
                <a:cs typeface="Calibri" panose="020F0502020204030204" pitchFamily="34" charset="0"/>
              </a:rPr>
              <a:t>case of loss of income or any other capability, assessment and assistance will be administered by the existing rule.</a:t>
            </a:r>
            <a:endParaRPr lang="ka-GE" sz="2000" dirty="0">
              <a:cs typeface="Calibri" panose="020F0502020204030204" pitchFamily="34" charset="0"/>
            </a:endParaRPr>
          </a:p>
          <a:p>
            <a:pPr algn="just"/>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9451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pPr marL="0" indent="0" algn="ctr">
              <a:buNone/>
            </a:pPr>
            <a:endParaRPr lang="en-US" dirty="0" smtClean="0"/>
          </a:p>
          <a:p>
            <a:pPr marL="0" indent="0">
              <a:buNone/>
            </a:pPr>
            <a:r>
              <a:rPr lang="en-US" dirty="0"/>
              <a:t>	</a:t>
            </a:r>
            <a:r>
              <a:rPr lang="en-US" dirty="0" smtClean="0">
                <a:latin typeface="Calibri" panose="020F0502020204030204" pitchFamily="34" charset="0"/>
                <a:cs typeface="Calibri" panose="020F0502020204030204" pitchFamily="34" charset="0"/>
              </a:rPr>
              <a:t>Thank you for your attention! </a:t>
            </a:r>
          </a:p>
          <a:p>
            <a:endParaRPr lang="en-US" dirty="0"/>
          </a:p>
        </p:txBody>
      </p:sp>
    </p:spTree>
    <p:extLst>
      <p:ext uri="{BB962C8B-B14F-4D97-AF65-F5344CB8AC3E}">
        <p14:creationId xmlns:p14="http://schemas.microsoft.com/office/powerpoint/2010/main" val="528325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20" y="168486"/>
            <a:ext cx="7313612" cy="1183396"/>
          </a:xfrm>
        </p:spPr>
        <p:txBody>
          <a:bodyPr/>
          <a:lstStyle/>
          <a:p>
            <a:pPr algn="ctr"/>
            <a:r>
              <a:rPr lang="en-GB" dirty="0" smtClean="0">
                <a:solidFill>
                  <a:schemeClr val="tx2"/>
                </a:solidFill>
              </a:rPr>
              <a:t>Legal approximation with EU Law </a:t>
            </a:r>
            <a:endParaRPr lang="en-US" dirty="0"/>
          </a:p>
        </p:txBody>
      </p:sp>
      <p:sp>
        <p:nvSpPr>
          <p:cNvPr id="3" name="Content Placeholder 2"/>
          <p:cNvSpPr>
            <a:spLocks noGrp="1"/>
          </p:cNvSpPr>
          <p:nvPr>
            <p:ph idx="1"/>
          </p:nvPr>
        </p:nvSpPr>
        <p:spPr/>
        <p:txBody>
          <a:bodyPr/>
          <a:lstStyle/>
          <a:p>
            <a:pPr algn="just"/>
            <a:endParaRPr lang="en-US" sz="2400" dirty="0" smtClean="0">
              <a:latin typeface="Calibri" panose="020F0502020204030204" pitchFamily="34" charset="0"/>
              <a:cs typeface="Calibri" panose="020F0502020204030204" pitchFamily="34" charset="0"/>
            </a:endParaRPr>
          </a:p>
          <a:p>
            <a:pPr algn="just"/>
            <a:endParaRPr lang="en-US" sz="2400" dirty="0">
              <a:latin typeface="Calibri" panose="020F0502020204030204" pitchFamily="34" charset="0"/>
              <a:cs typeface="Calibri" panose="020F0502020204030204" pitchFamily="34" charset="0"/>
            </a:endParaRPr>
          </a:p>
          <a:p>
            <a:pPr algn="just"/>
            <a:r>
              <a:rPr lang="en-US" sz="2400" dirty="0" smtClean="0">
                <a:latin typeface="Calibri" panose="020F0502020204030204" pitchFamily="34" charset="0"/>
                <a:cs typeface="Calibri" panose="020F0502020204030204" pitchFamily="34" charset="0"/>
              </a:rPr>
              <a:t>Commitments taken </a:t>
            </a:r>
            <a:r>
              <a:rPr lang="en-US" sz="2400" dirty="0">
                <a:latin typeface="Calibri" panose="020F0502020204030204" pitchFamily="34" charset="0"/>
                <a:cs typeface="Calibri" panose="020F0502020204030204" pitchFamily="34" charset="0"/>
              </a:rPr>
              <a:t>by the EU-Georgia Association Agreement </a:t>
            </a:r>
            <a:r>
              <a:rPr lang="en-US" sz="2400" dirty="0" smtClean="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Annex </a:t>
            </a:r>
            <a:r>
              <a:rPr lang="en-US" sz="2400" dirty="0" smtClean="0">
                <a:latin typeface="Calibri" panose="020F0502020204030204" pitchFamily="34" charset="0"/>
                <a:cs typeface="Calibri" panose="020F0502020204030204" pitchFamily="34" charset="0"/>
              </a:rPr>
              <a:t>XXX.</a:t>
            </a:r>
          </a:p>
          <a:p>
            <a:pPr marL="0" indent="0" algn="just">
              <a:buNone/>
            </a:pPr>
            <a:endParaRPr lang="en-US" sz="2400" dirty="0" smtClean="0">
              <a:latin typeface="Calibri" panose="020F0502020204030204" pitchFamily="34" charset="0"/>
              <a:cs typeface="Calibri" panose="020F0502020204030204" pitchFamily="34" charset="0"/>
            </a:endParaRPr>
          </a:p>
          <a:p>
            <a:pPr algn="just"/>
            <a:r>
              <a:rPr lang="en-US" sz="2400" dirty="0" smtClean="0">
                <a:latin typeface="Calibri" panose="020F0502020204030204" pitchFamily="34" charset="0"/>
                <a:cs typeface="Calibri" panose="020F0502020204030204" pitchFamily="34" charset="0"/>
              </a:rPr>
              <a:t>Georgian legislation in </a:t>
            </a:r>
            <a:r>
              <a:rPr lang="en-US" sz="2400" dirty="0">
                <a:latin typeface="Calibri" panose="020F0502020204030204" pitchFamily="34" charset="0"/>
                <a:cs typeface="Calibri" panose="020F0502020204030204" pitchFamily="34" charset="0"/>
              </a:rPr>
              <a:t>alignment with EU </a:t>
            </a:r>
            <a:r>
              <a:rPr lang="en-US" sz="2400" dirty="0" smtClean="0">
                <a:latin typeface="Calibri" panose="020F0502020204030204" pitchFamily="34" charset="0"/>
                <a:cs typeface="Calibri" panose="020F0502020204030204" pitchFamily="34" charset="0"/>
              </a:rPr>
              <a:t>directives.</a:t>
            </a:r>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419566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Labour</a:t>
            </a:r>
            <a:r>
              <a:rPr lang="en-US" dirty="0" smtClean="0"/>
              <a:t> Code</a:t>
            </a:r>
            <a:endParaRPr lang="en-US" dirty="0"/>
          </a:p>
        </p:txBody>
      </p:sp>
      <p:sp>
        <p:nvSpPr>
          <p:cNvPr id="3" name="Content Placeholder 2"/>
          <p:cNvSpPr>
            <a:spLocks noGrp="1"/>
          </p:cNvSpPr>
          <p:nvPr>
            <p:ph idx="1"/>
          </p:nvPr>
        </p:nvSpPr>
        <p:spPr/>
        <p:txBody>
          <a:bodyPr/>
          <a:lstStyle/>
          <a:p>
            <a:pPr marL="0" indent="0">
              <a:buNone/>
            </a:pPr>
            <a:endParaRPr lang="en-US" dirty="0" smtClean="0">
              <a:latin typeface="Calibri"/>
              <a:cs typeface="Calibri"/>
            </a:endParaRPr>
          </a:p>
          <a:p>
            <a:pPr algn="just"/>
            <a:r>
              <a:rPr lang="en-US" dirty="0" smtClean="0">
                <a:latin typeface="Calibri"/>
                <a:cs typeface="Calibri"/>
              </a:rPr>
              <a:t>Draft amendments to:</a:t>
            </a:r>
          </a:p>
          <a:p>
            <a:pPr algn="just">
              <a:buFontTx/>
              <a:buChar char="-"/>
            </a:pPr>
            <a:r>
              <a:rPr lang="en-GB" sz="1600" b="1" i="1" u="sng" dirty="0" smtClean="0">
                <a:solidFill>
                  <a:schemeClr val="tx1"/>
                </a:solidFill>
                <a:latin typeface="Calibri"/>
                <a:cs typeface="Calibri"/>
              </a:rPr>
              <a:t>Organic </a:t>
            </a:r>
            <a:r>
              <a:rPr lang="en-GB" sz="1600" b="1" i="1" u="sng" dirty="0">
                <a:solidFill>
                  <a:schemeClr val="tx1"/>
                </a:solidFill>
                <a:latin typeface="Calibri"/>
                <a:cs typeface="Calibri"/>
              </a:rPr>
              <a:t>Law of Georgia “Georgian Labour Code</a:t>
            </a:r>
            <a:r>
              <a:rPr lang="en-GB" sz="1600" b="1" i="1" u="sng" dirty="0" smtClean="0">
                <a:solidFill>
                  <a:schemeClr val="tx1"/>
                </a:solidFill>
                <a:latin typeface="Calibri"/>
                <a:cs typeface="Calibri"/>
              </a:rPr>
              <a:t>”</a:t>
            </a:r>
          </a:p>
          <a:p>
            <a:pPr algn="just">
              <a:buFontTx/>
              <a:buChar char="-"/>
            </a:pPr>
            <a:r>
              <a:rPr lang="en-GB" sz="1600" b="1" i="1" u="sng" dirty="0" smtClean="0">
                <a:solidFill>
                  <a:schemeClr val="tx1"/>
                </a:solidFill>
                <a:latin typeface="Calibri"/>
                <a:cs typeface="Calibri"/>
              </a:rPr>
              <a:t>Law </a:t>
            </a:r>
            <a:r>
              <a:rPr lang="en-GB" sz="1600" b="1" i="1" u="sng" dirty="0">
                <a:solidFill>
                  <a:schemeClr val="tx1"/>
                </a:solidFill>
                <a:latin typeface="Calibri"/>
                <a:cs typeface="Calibri"/>
              </a:rPr>
              <a:t>of Georgia on “Elimination of All Forms of Discrimination</a:t>
            </a:r>
            <a:r>
              <a:rPr lang="en-GB" sz="1600" b="1" i="1" u="sng" dirty="0" smtClean="0">
                <a:solidFill>
                  <a:schemeClr val="tx1"/>
                </a:solidFill>
                <a:latin typeface="Calibri"/>
                <a:cs typeface="Calibri"/>
              </a:rPr>
              <a:t>”</a:t>
            </a:r>
          </a:p>
          <a:p>
            <a:pPr algn="just">
              <a:buFontTx/>
              <a:buChar char="-"/>
            </a:pPr>
            <a:r>
              <a:rPr lang="en-GB" sz="1600" b="1" i="1" u="sng" dirty="0" smtClean="0">
                <a:solidFill>
                  <a:schemeClr val="tx1"/>
                </a:solidFill>
                <a:latin typeface="Calibri"/>
                <a:cs typeface="Calibri"/>
              </a:rPr>
              <a:t>Law </a:t>
            </a:r>
            <a:r>
              <a:rPr lang="en-GB" sz="1600" b="1" i="1" u="sng" dirty="0">
                <a:solidFill>
                  <a:schemeClr val="tx1"/>
                </a:solidFill>
                <a:latin typeface="Calibri"/>
                <a:cs typeface="Calibri"/>
              </a:rPr>
              <a:t>of Georgia on “Public </a:t>
            </a:r>
            <a:r>
              <a:rPr lang="en-GB" sz="1600" b="1" i="1" u="sng" dirty="0" smtClean="0">
                <a:solidFill>
                  <a:schemeClr val="tx1"/>
                </a:solidFill>
                <a:latin typeface="Calibri"/>
                <a:cs typeface="Calibri"/>
              </a:rPr>
              <a:t>Service</a:t>
            </a:r>
            <a:r>
              <a:rPr lang="en-GB" sz="1600" b="1" i="1" u="sng" dirty="0" smtClean="0">
                <a:latin typeface="Calibri"/>
                <a:cs typeface="Calibri"/>
              </a:rPr>
              <a:t>”</a:t>
            </a:r>
            <a:endParaRPr lang="en-GB" sz="1600" b="1" i="1" u="sng" dirty="0" smtClean="0">
              <a:solidFill>
                <a:schemeClr val="tx1"/>
              </a:solidFill>
              <a:latin typeface="Calibri"/>
              <a:cs typeface="Calibri"/>
            </a:endParaRPr>
          </a:p>
          <a:p>
            <a:pPr algn="just">
              <a:buFontTx/>
              <a:buChar char="-"/>
            </a:pPr>
            <a:r>
              <a:rPr lang="en-GB" sz="1600" b="1" i="1" u="sng" dirty="0" smtClean="0">
                <a:solidFill>
                  <a:schemeClr val="tx1"/>
                </a:solidFill>
                <a:latin typeface="Calibri"/>
                <a:cs typeface="Calibri"/>
              </a:rPr>
              <a:t>Law </a:t>
            </a:r>
            <a:r>
              <a:rPr lang="en-GB" sz="1600" b="1" i="1" u="sng" dirty="0">
                <a:solidFill>
                  <a:schemeClr val="tx1"/>
                </a:solidFill>
                <a:latin typeface="Calibri"/>
                <a:cs typeface="Calibri"/>
              </a:rPr>
              <a:t>of Georgia on “Gender Equality” </a:t>
            </a:r>
            <a:endParaRPr lang="en-US" sz="1600" b="1" i="1" u="sng" dirty="0" smtClean="0">
              <a:latin typeface="Calibri"/>
              <a:cs typeface="Calibri"/>
            </a:endParaRPr>
          </a:p>
          <a:p>
            <a:pPr algn="just"/>
            <a:r>
              <a:rPr lang="en-US" dirty="0" smtClean="0">
                <a:latin typeface="Calibri"/>
                <a:cs typeface="Calibri"/>
              </a:rPr>
              <a:t>Two hearings at the Parliament of Georgia.</a:t>
            </a:r>
          </a:p>
          <a:p>
            <a:pPr algn="just"/>
            <a:r>
              <a:rPr lang="en-US" dirty="0" smtClean="0">
                <a:latin typeface="Calibri"/>
                <a:cs typeface="Calibri"/>
              </a:rPr>
              <a:t>Current work on legislative package based on EU Directives.</a:t>
            </a:r>
          </a:p>
          <a:p>
            <a:endParaRPr lang="en-US" dirty="0" smtClean="0">
              <a:latin typeface="Calibri"/>
              <a:cs typeface="Calibri"/>
            </a:endParaRPr>
          </a:p>
          <a:p>
            <a:pPr lvl="1">
              <a:buFontTx/>
              <a:buChar char="-"/>
            </a:pPr>
            <a:endParaRPr lang="en-US" sz="1400" i="1" u="sng" dirty="0">
              <a:latin typeface="Calibri"/>
              <a:cs typeface="Calibri"/>
            </a:endParaRPr>
          </a:p>
          <a:p>
            <a:pPr lvl="1">
              <a:buFontTx/>
              <a:buChar char="-"/>
            </a:pPr>
            <a:endParaRPr lang="en-US" sz="1400" i="1" u="sng" dirty="0" smtClean="0">
              <a:effectLst/>
              <a:latin typeface="Calibri"/>
              <a:cs typeface="Calibri"/>
            </a:endParaRPr>
          </a:p>
          <a:p>
            <a:pPr lvl="1">
              <a:buFont typeface="Courier New"/>
              <a:buChar char="o"/>
            </a:pPr>
            <a:endParaRPr lang="en-US" sz="1400" i="1" u="sng" dirty="0" smtClean="0">
              <a:effectLst/>
              <a:latin typeface="Calibri"/>
              <a:cs typeface="Calibri"/>
            </a:endParaRPr>
          </a:p>
        </p:txBody>
      </p:sp>
    </p:spTree>
    <p:extLst>
      <p:ext uri="{BB962C8B-B14F-4D97-AF65-F5344CB8AC3E}">
        <p14:creationId xmlns:p14="http://schemas.microsoft.com/office/powerpoint/2010/main" val="8937456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tx2"/>
                </a:solidFill>
              </a:rPr>
              <a:t>OSH </a:t>
            </a:r>
            <a:r>
              <a:rPr lang="en-GB" dirty="0" smtClean="0">
                <a:solidFill>
                  <a:schemeClr val="tx2"/>
                </a:solidFill>
              </a:rPr>
              <a:t>Law and </a:t>
            </a:r>
            <a:r>
              <a:rPr lang="en-GB" dirty="0">
                <a:solidFill>
                  <a:schemeClr val="tx2"/>
                </a:solidFill>
              </a:rPr>
              <a:t>labour law </a:t>
            </a:r>
            <a:endParaRPr lang="en-US" dirty="0"/>
          </a:p>
        </p:txBody>
      </p:sp>
      <p:sp>
        <p:nvSpPr>
          <p:cNvPr id="3" name="Content Placeholder 2"/>
          <p:cNvSpPr>
            <a:spLocks noGrp="1"/>
          </p:cNvSpPr>
          <p:nvPr>
            <p:ph idx="1"/>
          </p:nvPr>
        </p:nvSpPr>
        <p:spPr>
          <a:xfrm>
            <a:off x="1343824" y="1801000"/>
            <a:ext cx="7313612" cy="4114800"/>
          </a:xfrm>
        </p:spPr>
        <p:txBody>
          <a:bodyPr/>
          <a:lstStyle/>
          <a:p>
            <a:pPr algn="just"/>
            <a:endParaRPr lang="en-US" sz="2400" dirty="0" smtClean="0">
              <a:solidFill>
                <a:schemeClr val="tx1"/>
              </a:solidFill>
            </a:endParaRPr>
          </a:p>
          <a:p>
            <a:pPr algn="just"/>
            <a:r>
              <a:rPr lang="ka-GE" sz="2400" dirty="0" smtClean="0">
                <a:solidFill>
                  <a:schemeClr val="tx1"/>
                </a:solidFill>
              </a:rPr>
              <a:t>Law </a:t>
            </a:r>
            <a:r>
              <a:rPr lang="ka-GE" sz="2400" dirty="0">
                <a:solidFill>
                  <a:schemeClr val="tx1"/>
                </a:solidFill>
              </a:rPr>
              <a:t>on „</a:t>
            </a:r>
            <a:r>
              <a:rPr lang="en-GB" sz="2400" dirty="0">
                <a:solidFill>
                  <a:schemeClr val="tx1"/>
                </a:solidFill>
              </a:rPr>
              <a:t>Occupational Safety</a:t>
            </a:r>
            <a:r>
              <a:rPr lang="en-GB" sz="2400" dirty="0" smtClean="0">
                <a:solidFill>
                  <a:schemeClr val="tx1"/>
                </a:solidFill>
              </a:rPr>
              <a:t>”.</a:t>
            </a:r>
          </a:p>
          <a:p>
            <a:pPr algn="just"/>
            <a:r>
              <a:rPr lang="en-GB" sz="2400" dirty="0" smtClean="0">
                <a:solidFill>
                  <a:schemeClr val="tx1"/>
                </a:solidFill>
              </a:rPr>
              <a:t>List </a:t>
            </a:r>
            <a:r>
              <a:rPr lang="en-GB" sz="2400" dirty="0">
                <a:solidFill>
                  <a:schemeClr val="tx1"/>
                </a:solidFill>
              </a:rPr>
              <a:t>of High Risk, Hard, Harmful, and Hazardous </a:t>
            </a:r>
            <a:r>
              <a:rPr lang="en-GB" sz="2400" dirty="0" smtClean="0">
                <a:solidFill>
                  <a:schemeClr val="tx1"/>
                </a:solidFill>
              </a:rPr>
              <a:t>Works.</a:t>
            </a:r>
            <a:endParaRPr lang="en-US" sz="2400" dirty="0" smtClean="0">
              <a:effectLst/>
            </a:endParaRPr>
          </a:p>
          <a:p>
            <a:pPr algn="just"/>
            <a:r>
              <a:rPr lang="en-GB" sz="2400" dirty="0">
                <a:solidFill>
                  <a:schemeClr val="tx1"/>
                </a:solidFill>
              </a:rPr>
              <a:t>Rule and Conditions for Selective </a:t>
            </a:r>
            <a:r>
              <a:rPr lang="en-GB" sz="2400" dirty="0" smtClean="0">
                <a:solidFill>
                  <a:schemeClr val="tx1"/>
                </a:solidFill>
              </a:rPr>
              <a:t>Control.</a:t>
            </a:r>
          </a:p>
          <a:p>
            <a:pPr algn="just"/>
            <a:r>
              <a:rPr lang="en-GB" sz="2400" dirty="0" smtClean="0"/>
              <a:t>A</a:t>
            </a:r>
            <a:r>
              <a:rPr lang="en-GB" sz="2400" dirty="0" smtClean="0">
                <a:solidFill>
                  <a:schemeClr val="tx1"/>
                </a:solidFill>
              </a:rPr>
              <a:t>ccredited </a:t>
            </a:r>
            <a:r>
              <a:rPr lang="en-GB" sz="2400" dirty="0">
                <a:solidFill>
                  <a:schemeClr val="tx1"/>
                </a:solidFill>
              </a:rPr>
              <a:t>program for an occupational safety </a:t>
            </a:r>
            <a:r>
              <a:rPr lang="en-GB" sz="2400" dirty="0" smtClean="0">
                <a:solidFill>
                  <a:schemeClr val="tx1"/>
                </a:solidFill>
              </a:rPr>
              <a:t>specialist. </a:t>
            </a:r>
          </a:p>
          <a:p>
            <a:pPr algn="just"/>
            <a:r>
              <a:rPr lang="en-GB" sz="2400" dirty="0" smtClean="0"/>
              <a:t>H</a:t>
            </a:r>
            <a:r>
              <a:rPr lang="en-GB" sz="2400" dirty="0" smtClean="0">
                <a:solidFill>
                  <a:schemeClr val="tx1"/>
                </a:solidFill>
              </a:rPr>
              <a:t>ealth </a:t>
            </a:r>
            <a:r>
              <a:rPr lang="en-GB" sz="2400" dirty="0">
                <a:solidFill>
                  <a:schemeClr val="tx1"/>
                </a:solidFill>
              </a:rPr>
              <a:t>insurance from the work </a:t>
            </a:r>
            <a:r>
              <a:rPr lang="en-GB" sz="2400" dirty="0" smtClean="0">
                <a:solidFill>
                  <a:schemeClr val="tx1"/>
                </a:solidFill>
              </a:rPr>
              <a:t>accidents.</a:t>
            </a:r>
          </a:p>
          <a:p>
            <a:endParaRPr lang="en-US" sz="2400" dirty="0"/>
          </a:p>
        </p:txBody>
      </p:sp>
    </p:spTree>
    <p:extLst>
      <p:ext uri="{BB962C8B-B14F-4D97-AF65-F5344CB8AC3E}">
        <p14:creationId xmlns:p14="http://schemas.microsoft.com/office/powerpoint/2010/main" val="1921438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Current/Future Activities</a:t>
            </a:r>
            <a:endParaRPr lang="en-US" dirty="0"/>
          </a:p>
        </p:txBody>
      </p:sp>
      <p:sp>
        <p:nvSpPr>
          <p:cNvPr id="3" name="Content Placeholder 2"/>
          <p:cNvSpPr>
            <a:spLocks noGrp="1"/>
          </p:cNvSpPr>
          <p:nvPr>
            <p:ph idx="1"/>
          </p:nvPr>
        </p:nvSpPr>
        <p:spPr/>
        <p:txBody>
          <a:bodyPr/>
          <a:lstStyle/>
          <a:p>
            <a:pPr algn="just"/>
            <a:r>
              <a:rPr lang="en-GB" sz="2400" dirty="0">
                <a:latin typeface="Calibri"/>
                <a:cs typeface="Calibri"/>
              </a:rPr>
              <a:t>N</a:t>
            </a:r>
            <a:r>
              <a:rPr lang="en-GB" sz="2400" dirty="0" smtClean="0">
                <a:solidFill>
                  <a:schemeClr val="tx1"/>
                </a:solidFill>
                <a:latin typeface="Calibri"/>
                <a:cs typeface="Calibri"/>
              </a:rPr>
              <a:t>ew</a:t>
            </a:r>
            <a:r>
              <a:rPr lang="en-GB" sz="2400" dirty="0">
                <a:solidFill>
                  <a:schemeClr val="tx1"/>
                </a:solidFill>
                <a:latin typeface="Calibri"/>
                <a:cs typeface="Calibri"/>
              </a:rPr>
              <a:t>, extended Law on Occupational Safety </a:t>
            </a:r>
            <a:r>
              <a:rPr lang="en-GB" sz="2400" dirty="0" smtClean="0">
                <a:solidFill>
                  <a:schemeClr val="tx1"/>
                </a:solidFill>
                <a:latin typeface="Calibri"/>
                <a:cs typeface="Calibri"/>
              </a:rPr>
              <a:t>- </a:t>
            </a:r>
            <a:r>
              <a:rPr lang="en-GB" sz="2400" dirty="0">
                <a:solidFill>
                  <a:schemeClr val="tx1"/>
                </a:solidFill>
                <a:latin typeface="Calibri"/>
                <a:cs typeface="Calibri"/>
              </a:rPr>
              <a:t>transforming the current </a:t>
            </a:r>
            <a:r>
              <a:rPr lang="en-GB" sz="2400" dirty="0" smtClean="0">
                <a:solidFill>
                  <a:schemeClr val="tx1"/>
                </a:solidFill>
                <a:latin typeface="Calibri"/>
                <a:cs typeface="Calibri"/>
              </a:rPr>
              <a:t>OSH </a:t>
            </a:r>
            <a:r>
              <a:rPr lang="en-GB" sz="2400" dirty="0">
                <a:solidFill>
                  <a:schemeClr val="tx1"/>
                </a:solidFill>
                <a:latin typeface="Calibri"/>
                <a:cs typeface="Calibri"/>
              </a:rPr>
              <a:t>law into Organic Law of Georgia </a:t>
            </a:r>
            <a:r>
              <a:rPr lang="en-GB" sz="2400" dirty="0" smtClean="0">
                <a:solidFill>
                  <a:schemeClr val="tx1"/>
                </a:solidFill>
                <a:latin typeface="Calibri"/>
                <a:cs typeface="Calibri"/>
              </a:rPr>
              <a:t>- </a:t>
            </a:r>
            <a:r>
              <a:rPr lang="en-GB" sz="2400" dirty="0">
                <a:solidFill>
                  <a:schemeClr val="tx1"/>
                </a:solidFill>
                <a:latin typeface="Calibri"/>
                <a:cs typeface="Calibri"/>
              </a:rPr>
              <a:t>more protected from political leverage, fluctuations and guarantee establishment of effective labour rights protection </a:t>
            </a:r>
            <a:r>
              <a:rPr lang="en-GB" sz="2400" dirty="0" smtClean="0">
                <a:solidFill>
                  <a:schemeClr val="tx1"/>
                </a:solidFill>
                <a:latin typeface="Calibri"/>
                <a:cs typeface="Calibri"/>
              </a:rPr>
              <a:t>system</a:t>
            </a:r>
            <a:r>
              <a:rPr lang="en-GB" sz="2400" dirty="0" smtClean="0">
                <a:latin typeface="Calibri"/>
                <a:cs typeface="Calibri"/>
              </a:rPr>
              <a:t>.</a:t>
            </a:r>
          </a:p>
          <a:p>
            <a:pPr algn="just"/>
            <a:r>
              <a:rPr lang="en-GB" sz="2400" dirty="0" smtClean="0">
                <a:latin typeface="Calibri"/>
                <a:cs typeface="Calibri"/>
              </a:rPr>
              <a:t>E</a:t>
            </a:r>
            <a:r>
              <a:rPr lang="en-GB" sz="2400" dirty="0" smtClean="0">
                <a:solidFill>
                  <a:schemeClr val="tx1"/>
                </a:solidFill>
                <a:latin typeface="Calibri"/>
                <a:cs typeface="Calibri"/>
              </a:rPr>
              <a:t>xtended </a:t>
            </a:r>
            <a:r>
              <a:rPr lang="en-GB" sz="2400" dirty="0">
                <a:solidFill>
                  <a:schemeClr val="tx1"/>
                </a:solidFill>
                <a:latin typeface="Calibri"/>
                <a:cs typeface="Calibri"/>
              </a:rPr>
              <a:t>mandate of labour inspectors </a:t>
            </a:r>
            <a:r>
              <a:rPr lang="mr-IN" sz="2400" dirty="0" smtClean="0">
                <a:solidFill>
                  <a:schemeClr val="tx1"/>
                </a:solidFill>
                <a:latin typeface="Calibri"/>
                <a:cs typeface="Calibri"/>
              </a:rPr>
              <a:t>–</a:t>
            </a:r>
            <a:r>
              <a:rPr lang="en-GB" sz="2400" dirty="0" smtClean="0">
                <a:solidFill>
                  <a:schemeClr val="tx1"/>
                </a:solidFill>
                <a:latin typeface="Calibri"/>
                <a:cs typeface="Calibri"/>
              </a:rPr>
              <a:t> conducting  </a:t>
            </a:r>
            <a:r>
              <a:rPr lang="en-GB" sz="2400" dirty="0">
                <a:solidFill>
                  <a:schemeClr val="tx1"/>
                </a:solidFill>
                <a:latin typeface="Calibri"/>
                <a:cs typeface="Calibri"/>
              </a:rPr>
              <a:t>unannounced inspections (without court order) in enterprises in all economic sectors and </a:t>
            </a:r>
            <a:r>
              <a:rPr lang="en-GB" sz="2400" dirty="0" smtClean="0">
                <a:solidFill>
                  <a:schemeClr val="tx1"/>
                </a:solidFill>
                <a:latin typeface="Calibri"/>
                <a:cs typeface="Calibri"/>
              </a:rPr>
              <a:t>imposing </a:t>
            </a:r>
            <a:r>
              <a:rPr lang="en-GB" sz="2400" dirty="0">
                <a:solidFill>
                  <a:schemeClr val="tx1"/>
                </a:solidFill>
                <a:latin typeface="Calibri"/>
                <a:cs typeface="Calibri"/>
              </a:rPr>
              <a:t>sanctions on identified violations.</a:t>
            </a:r>
            <a:r>
              <a:rPr lang="en-US" sz="2400" dirty="0" smtClean="0">
                <a:effectLst/>
                <a:latin typeface="Calibri"/>
                <a:cs typeface="Calibri"/>
              </a:rPr>
              <a:t> </a:t>
            </a:r>
            <a:endParaRPr lang="en-US" sz="2400" dirty="0">
              <a:solidFill>
                <a:schemeClr val="tx1"/>
              </a:solidFill>
              <a:latin typeface="Calibri"/>
              <a:cs typeface="Calibri"/>
            </a:endParaRPr>
          </a:p>
          <a:p>
            <a:endParaRPr lang="en-US" dirty="0"/>
          </a:p>
        </p:txBody>
      </p:sp>
    </p:spTree>
    <p:extLst>
      <p:ext uri="{BB962C8B-B14F-4D97-AF65-F5344CB8AC3E}">
        <p14:creationId xmlns:p14="http://schemas.microsoft.com/office/powerpoint/2010/main" val="20659648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Current/Future Activities</a:t>
            </a:r>
            <a:endParaRPr lang="en-US" dirty="0"/>
          </a:p>
        </p:txBody>
      </p:sp>
      <p:sp>
        <p:nvSpPr>
          <p:cNvPr id="3" name="Content Placeholder 2"/>
          <p:cNvSpPr>
            <a:spLocks noGrp="1"/>
          </p:cNvSpPr>
          <p:nvPr>
            <p:ph idx="1"/>
          </p:nvPr>
        </p:nvSpPr>
        <p:spPr/>
        <p:txBody>
          <a:bodyPr/>
          <a:lstStyle/>
          <a:p>
            <a:pPr algn="just"/>
            <a:endParaRPr lang="en-GB" sz="2400" dirty="0" smtClean="0">
              <a:latin typeface="Calibri"/>
              <a:cs typeface="Calibri"/>
            </a:endParaRPr>
          </a:p>
          <a:p>
            <a:pPr algn="just"/>
            <a:r>
              <a:rPr lang="en-GB" sz="2400" dirty="0" smtClean="0">
                <a:latin typeface="Calibri"/>
                <a:cs typeface="Calibri"/>
              </a:rPr>
              <a:t>W</a:t>
            </a:r>
            <a:r>
              <a:rPr lang="en-GB" sz="2400" dirty="0" smtClean="0">
                <a:solidFill>
                  <a:schemeClr val="tx1"/>
                </a:solidFill>
                <a:latin typeface="Calibri"/>
                <a:cs typeface="Calibri"/>
              </a:rPr>
              <a:t>orking </a:t>
            </a:r>
            <a:r>
              <a:rPr lang="en-GB" sz="2400" dirty="0">
                <a:solidFill>
                  <a:schemeClr val="tx1"/>
                </a:solidFill>
                <a:latin typeface="Calibri"/>
                <a:cs typeface="Calibri"/>
              </a:rPr>
              <a:t>on </a:t>
            </a:r>
            <a:r>
              <a:rPr lang="en-GB" sz="2400" dirty="0" smtClean="0">
                <a:solidFill>
                  <a:schemeClr val="tx1"/>
                </a:solidFill>
                <a:latin typeface="Calibri"/>
                <a:cs typeface="Calibri"/>
              </a:rPr>
              <a:t>expansion/sophistication </a:t>
            </a:r>
            <a:r>
              <a:rPr lang="en-GB" sz="2400" dirty="0">
                <a:solidFill>
                  <a:schemeClr val="tx1"/>
                </a:solidFill>
                <a:latin typeface="Calibri"/>
                <a:cs typeface="Calibri"/>
              </a:rPr>
              <a:t>of </a:t>
            </a:r>
            <a:r>
              <a:rPr lang="ka-GE" sz="2400" dirty="0">
                <a:solidFill>
                  <a:schemeClr val="tx1"/>
                </a:solidFill>
                <a:latin typeface="Calibri"/>
                <a:cs typeface="Calibri"/>
              </a:rPr>
              <a:t>Organic Law of Georgia “Georgian Labour Code</a:t>
            </a:r>
            <a:r>
              <a:rPr lang="ka-GE" sz="2400" dirty="0" smtClean="0">
                <a:solidFill>
                  <a:schemeClr val="tx1"/>
                </a:solidFill>
                <a:latin typeface="Calibri"/>
                <a:cs typeface="Calibri"/>
              </a:rPr>
              <a:t>”</a:t>
            </a:r>
            <a:r>
              <a:rPr lang="en-US" sz="2400" dirty="0" smtClean="0">
                <a:latin typeface="Calibri"/>
                <a:cs typeface="Calibri"/>
              </a:rPr>
              <a:t>.</a:t>
            </a:r>
          </a:p>
          <a:p>
            <a:pPr algn="just"/>
            <a:endParaRPr lang="en-US" sz="2400" dirty="0" smtClean="0">
              <a:effectLst/>
              <a:latin typeface="Calibri"/>
              <a:cs typeface="Calibri"/>
            </a:endParaRPr>
          </a:p>
          <a:p>
            <a:pPr algn="just"/>
            <a:r>
              <a:rPr lang="ka-GE" sz="2400" dirty="0" smtClean="0">
                <a:latin typeface="Calibri"/>
                <a:cs typeface="Calibri"/>
              </a:rPr>
              <a:t>Organic </a:t>
            </a:r>
            <a:r>
              <a:rPr lang="ka-GE" sz="2400" dirty="0">
                <a:latin typeface="Calibri"/>
                <a:cs typeface="Calibri"/>
              </a:rPr>
              <a:t>Law of Georgia “Georgian Labour Code”</a:t>
            </a:r>
            <a:r>
              <a:rPr lang="en-US" sz="2400" dirty="0" smtClean="0">
                <a:latin typeface="Calibri"/>
                <a:cs typeface="Calibri"/>
              </a:rPr>
              <a:t> ensuring </a:t>
            </a:r>
            <a:r>
              <a:rPr lang="ka-GE" sz="2400" dirty="0" smtClean="0">
                <a:solidFill>
                  <a:schemeClr val="tx1"/>
                </a:solidFill>
                <a:latin typeface="Calibri"/>
                <a:cs typeface="Calibri"/>
              </a:rPr>
              <a:t>that </a:t>
            </a:r>
            <a:r>
              <a:rPr lang="ka-GE" sz="2400" dirty="0">
                <a:solidFill>
                  <a:schemeClr val="tx1"/>
                </a:solidFill>
                <a:latin typeface="Calibri"/>
                <a:cs typeface="Calibri"/>
              </a:rPr>
              <a:t>enforcement of labour legislation will be supervised by the competent authority i.e. labour inspectorate. </a:t>
            </a:r>
            <a:endParaRPr lang="en-US" sz="2400" dirty="0">
              <a:latin typeface="Calibri"/>
              <a:cs typeface="Calibri"/>
            </a:endParaRPr>
          </a:p>
        </p:txBody>
      </p:sp>
    </p:spTree>
    <p:extLst>
      <p:ext uri="{BB962C8B-B14F-4D97-AF65-F5344CB8AC3E}">
        <p14:creationId xmlns:p14="http://schemas.microsoft.com/office/powerpoint/2010/main" val="3863281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3" y="481357"/>
            <a:ext cx="7313612" cy="963267"/>
          </a:xfrm>
        </p:spPr>
        <p:txBody>
          <a:bodyPr/>
          <a:lstStyle/>
          <a:p>
            <a:pPr lvl="0"/>
            <a:r>
              <a:rPr lang="en-US" dirty="0" smtClean="0">
                <a:solidFill>
                  <a:schemeClr val="tx2"/>
                </a:solidFill>
              </a:rPr>
              <a:t/>
            </a:r>
            <a:br>
              <a:rPr lang="en-US" dirty="0" smtClean="0">
                <a:solidFill>
                  <a:schemeClr val="tx2"/>
                </a:solidFill>
              </a:rPr>
            </a:br>
            <a:r>
              <a:rPr lang="en-US" dirty="0"/>
              <a:t/>
            </a:r>
            <a:br>
              <a:rPr lang="en-US" dirty="0"/>
            </a:br>
            <a:r>
              <a:rPr lang="en-US" dirty="0" smtClean="0"/>
              <a:t/>
            </a:r>
            <a:br>
              <a:rPr lang="en-US" dirty="0" smtClean="0"/>
            </a:br>
            <a:r>
              <a:rPr lang="en-US" dirty="0" err="1" smtClean="0">
                <a:solidFill>
                  <a:schemeClr val="tx2"/>
                </a:solidFill>
              </a:rPr>
              <a:t>Labour</a:t>
            </a:r>
            <a:r>
              <a:rPr lang="en-US" dirty="0" smtClean="0">
                <a:solidFill>
                  <a:schemeClr val="tx2"/>
                </a:solidFill>
              </a:rPr>
              <a:t> </a:t>
            </a:r>
            <a:r>
              <a:rPr lang="en-US" dirty="0">
                <a:solidFill>
                  <a:schemeClr val="tx2"/>
                </a:solidFill>
              </a:rPr>
              <a:t>Inspectorate </a:t>
            </a:r>
            <a:endParaRPr lang="en-US" dirty="0"/>
          </a:p>
        </p:txBody>
      </p:sp>
      <p:sp>
        <p:nvSpPr>
          <p:cNvPr id="3" name="Content Placeholder 2"/>
          <p:cNvSpPr>
            <a:spLocks noGrp="1"/>
          </p:cNvSpPr>
          <p:nvPr>
            <p:ph idx="1"/>
          </p:nvPr>
        </p:nvSpPr>
        <p:spPr/>
        <p:txBody>
          <a:bodyPr/>
          <a:lstStyle/>
          <a:p>
            <a:pPr algn="just"/>
            <a:r>
              <a:rPr lang="en-GB" sz="2400" dirty="0">
                <a:solidFill>
                  <a:schemeClr val="tx1"/>
                </a:solidFill>
                <a:latin typeface="Calibri"/>
                <a:cs typeface="Calibri"/>
              </a:rPr>
              <a:t>Number of labour Inspectors were increased to the </a:t>
            </a:r>
            <a:r>
              <a:rPr lang="en-GB" sz="2400" dirty="0" smtClean="0">
                <a:solidFill>
                  <a:schemeClr val="tx1"/>
                </a:solidFill>
                <a:latin typeface="Calibri"/>
                <a:cs typeface="Calibri"/>
              </a:rPr>
              <a:t>40</a:t>
            </a:r>
            <a:r>
              <a:rPr lang="en-US" sz="2400" dirty="0" smtClean="0">
                <a:latin typeface="Calibri"/>
                <a:cs typeface="Calibri"/>
              </a:rPr>
              <a:t>, </a:t>
            </a:r>
            <a:r>
              <a:rPr lang="en-GB" sz="2400" dirty="0" smtClean="0">
                <a:latin typeface="Calibri"/>
                <a:cs typeface="Calibri"/>
              </a:rPr>
              <a:t>commitment</a:t>
            </a:r>
            <a:r>
              <a:rPr lang="en-GB" sz="2400" dirty="0" smtClean="0">
                <a:solidFill>
                  <a:schemeClr val="tx1"/>
                </a:solidFill>
                <a:latin typeface="Calibri"/>
                <a:cs typeface="Calibri"/>
              </a:rPr>
              <a:t> to </a:t>
            </a:r>
            <a:r>
              <a:rPr lang="en-GB" sz="2400" dirty="0">
                <a:solidFill>
                  <a:schemeClr val="tx1"/>
                </a:solidFill>
                <a:latin typeface="Calibri"/>
                <a:cs typeface="Calibri"/>
              </a:rPr>
              <a:t>increase the number of labour inspectors to </a:t>
            </a:r>
            <a:r>
              <a:rPr lang="en-GB" sz="2400" dirty="0" smtClean="0">
                <a:solidFill>
                  <a:schemeClr val="tx1"/>
                </a:solidFill>
                <a:latin typeface="Calibri"/>
                <a:cs typeface="Calibri"/>
              </a:rPr>
              <a:t>80</a:t>
            </a:r>
            <a:r>
              <a:rPr lang="en-US" sz="2400" dirty="0">
                <a:latin typeface="Calibri"/>
                <a:cs typeface="Calibri"/>
              </a:rPr>
              <a:t>.</a:t>
            </a:r>
            <a:endParaRPr lang="en-US" sz="2400" dirty="0" smtClean="0">
              <a:latin typeface="Calibri"/>
              <a:cs typeface="Calibri"/>
            </a:endParaRPr>
          </a:p>
          <a:p>
            <a:pPr algn="just"/>
            <a:r>
              <a:rPr lang="en-GB" sz="2400" dirty="0">
                <a:solidFill>
                  <a:schemeClr val="tx1"/>
                </a:solidFill>
                <a:latin typeface="Calibri"/>
                <a:cs typeface="Calibri"/>
              </a:rPr>
              <a:t>2 divisions were </a:t>
            </a:r>
            <a:r>
              <a:rPr lang="en-GB" sz="2400" dirty="0" smtClean="0">
                <a:solidFill>
                  <a:schemeClr val="tx1"/>
                </a:solidFill>
                <a:latin typeface="Calibri"/>
                <a:cs typeface="Calibri"/>
              </a:rPr>
              <a:t>established</a:t>
            </a:r>
            <a:r>
              <a:rPr lang="en-US" sz="2400" dirty="0" smtClean="0">
                <a:latin typeface="Calibri"/>
                <a:cs typeface="Calibri"/>
              </a:rPr>
              <a:t>.</a:t>
            </a:r>
          </a:p>
          <a:p>
            <a:pPr algn="just"/>
            <a:r>
              <a:rPr lang="en-US" sz="2400" dirty="0" smtClean="0">
                <a:latin typeface="Calibri"/>
                <a:cs typeface="Calibri"/>
              </a:rPr>
              <a:t>Continuous training opportunities for </a:t>
            </a:r>
            <a:r>
              <a:rPr lang="en-US" sz="2400" dirty="0" err="1" smtClean="0">
                <a:latin typeface="Calibri"/>
                <a:cs typeface="Calibri"/>
              </a:rPr>
              <a:t>labour</a:t>
            </a:r>
            <a:r>
              <a:rPr lang="en-US" sz="2400" dirty="0" smtClean="0">
                <a:latin typeface="Calibri"/>
                <a:cs typeface="Calibri"/>
              </a:rPr>
              <a:t> inspectors.</a:t>
            </a:r>
          </a:p>
          <a:p>
            <a:pPr algn="just"/>
            <a:r>
              <a:rPr lang="en-US" sz="2400" dirty="0" smtClean="0">
                <a:latin typeface="Calibri"/>
                <a:cs typeface="Calibri"/>
              </a:rPr>
              <a:t>The department </a:t>
            </a:r>
            <a:r>
              <a:rPr lang="en-GB" sz="2400" dirty="0" smtClean="0">
                <a:solidFill>
                  <a:schemeClr val="tx1"/>
                </a:solidFill>
                <a:latin typeface="Calibri"/>
                <a:cs typeface="Calibri"/>
              </a:rPr>
              <a:t>equipped </a:t>
            </a:r>
            <a:r>
              <a:rPr lang="en-GB" sz="2400" dirty="0">
                <a:solidFill>
                  <a:schemeClr val="tx1"/>
                </a:solidFill>
                <a:latin typeface="Calibri"/>
                <a:cs typeface="Calibri"/>
              </a:rPr>
              <a:t>by body cameras, special clothes, special boots, helmets, tablets, </a:t>
            </a:r>
            <a:r>
              <a:rPr lang="en-GB" sz="2400" dirty="0" smtClean="0">
                <a:solidFill>
                  <a:schemeClr val="tx1"/>
                </a:solidFill>
                <a:latin typeface="Calibri"/>
                <a:cs typeface="Calibri"/>
              </a:rPr>
              <a:t>computers.</a:t>
            </a:r>
          </a:p>
          <a:p>
            <a:pPr algn="just"/>
            <a:r>
              <a:rPr lang="en-GB" sz="2400" dirty="0">
                <a:latin typeface="Calibri"/>
                <a:cs typeface="Calibri"/>
              </a:rPr>
              <a:t>S</a:t>
            </a:r>
            <a:r>
              <a:rPr lang="en-GB" sz="2400" dirty="0" smtClean="0">
                <a:solidFill>
                  <a:schemeClr val="tx1"/>
                </a:solidFill>
                <a:latin typeface="Calibri"/>
                <a:cs typeface="Calibri"/>
              </a:rPr>
              <a:t>oftware for centralized database </a:t>
            </a:r>
            <a:r>
              <a:rPr lang="en-US" sz="2400" dirty="0" smtClean="0">
                <a:solidFill>
                  <a:schemeClr val="tx1"/>
                </a:solidFill>
                <a:latin typeface="Calibri"/>
                <a:cs typeface="Calibri"/>
              </a:rPr>
              <a:t>is being developed.</a:t>
            </a:r>
          </a:p>
          <a:p>
            <a:pPr algn="just"/>
            <a:endParaRPr lang="en-US" sz="2400" dirty="0" smtClean="0">
              <a:latin typeface="Calibri"/>
              <a:cs typeface="Calibri"/>
            </a:endParaRPr>
          </a:p>
        </p:txBody>
      </p:sp>
    </p:spTree>
    <p:extLst>
      <p:ext uri="{BB962C8B-B14F-4D97-AF65-F5344CB8AC3E}">
        <p14:creationId xmlns:p14="http://schemas.microsoft.com/office/powerpoint/2010/main" val="3600038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tx2"/>
                </a:solidFill>
              </a:rPr>
              <a:t>Employment Policy</a:t>
            </a:r>
            <a:r>
              <a:rPr lang="en-US" dirty="0" smtClean="0">
                <a:effectLst/>
              </a:rPr>
              <a:t> </a:t>
            </a:r>
            <a:endParaRPr lang="en-US" dirty="0"/>
          </a:p>
        </p:txBody>
      </p:sp>
      <p:sp>
        <p:nvSpPr>
          <p:cNvPr id="3" name="Content Placeholder 2"/>
          <p:cNvSpPr>
            <a:spLocks noGrp="1"/>
          </p:cNvSpPr>
          <p:nvPr>
            <p:ph idx="1"/>
          </p:nvPr>
        </p:nvSpPr>
        <p:spPr/>
        <p:txBody>
          <a:bodyPr/>
          <a:lstStyle/>
          <a:p>
            <a:pPr algn="just"/>
            <a:endParaRPr lang="en-GB" sz="2400" dirty="0" smtClean="0">
              <a:latin typeface="Calibri"/>
              <a:cs typeface="Calibri"/>
            </a:endParaRPr>
          </a:p>
          <a:p>
            <a:pPr algn="just"/>
            <a:r>
              <a:rPr lang="en-GB" sz="2400" dirty="0" smtClean="0">
                <a:latin typeface="Calibri"/>
                <a:cs typeface="Calibri"/>
              </a:rPr>
              <a:t>A</a:t>
            </a:r>
            <a:r>
              <a:rPr lang="en-GB" sz="2400" dirty="0" smtClean="0">
                <a:solidFill>
                  <a:schemeClr val="tx1"/>
                </a:solidFill>
                <a:latin typeface="Calibri"/>
                <a:cs typeface="Calibri"/>
              </a:rPr>
              <a:t> </a:t>
            </a:r>
            <a:r>
              <a:rPr lang="en-GB" sz="2400" dirty="0">
                <a:solidFill>
                  <a:schemeClr val="tx1"/>
                </a:solidFill>
                <a:latin typeface="Calibri"/>
                <a:cs typeface="Calibri"/>
              </a:rPr>
              <a:t>concept of new model of employment support services has been </a:t>
            </a:r>
            <a:r>
              <a:rPr lang="en-GB" sz="2400" dirty="0" smtClean="0">
                <a:solidFill>
                  <a:schemeClr val="tx1"/>
                </a:solidFill>
                <a:latin typeface="Calibri"/>
                <a:cs typeface="Calibri"/>
              </a:rPr>
              <a:t>developed</a:t>
            </a:r>
            <a:r>
              <a:rPr lang="en-US" sz="2400" dirty="0">
                <a:latin typeface="Calibri"/>
                <a:cs typeface="Calibri"/>
              </a:rPr>
              <a:t> </a:t>
            </a:r>
            <a:r>
              <a:rPr lang="en-US" sz="2400" dirty="0" smtClean="0">
                <a:latin typeface="Calibri"/>
                <a:cs typeface="Calibri"/>
              </a:rPr>
              <a:t>– </a:t>
            </a:r>
            <a:r>
              <a:rPr lang="en-GB" sz="2400" dirty="0" smtClean="0">
                <a:solidFill>
                  <a:schemeClr val="tx1"/>
                </a:solidFill>
                <a:latin typeface="Calibri"/>
                <a:cs typeface="Calibri"/>
              </a:rPr>
              <a:t>already implemented </a:t>
            </a:r>
            <a:r>
              <a:rPr lang="en-GB" sz="2400" dirty="0">
                <a:solidFill>
                  <a:schemeClr val="tx1"/>
                </a:solidFill>
                <a:latin typeface="Calibri"/>
                <a:cs typeface="Calibri"/>
              </a:rPr>
              <a:t>in 4  </a:t>
            </a:r>
            <a:r>
              <a:rPr lang="en-GB" sz="2400" dirty="0" smtClean="0">
                <a:solidFill>
                  <a:schemeClr val="tx1"/>
                </a:solidFill>
                <a:latin typeface="Calibri"/>
                <a:cs typeface="Calibri"/>
              </a:rPr>
              <a:t>regions.</a:t>
            </a:r>
          </a:p>
          <a:p>
            <a:pPr algn="just"/>
            <a:r>
              <a:rPr lang="en-GB" sz="2400" dirty="0" smtClean="0">
                <a:latin typeface="Calibri"/>
                <a:cs typeface="Calibri"/>
              </a:rPr>
              <a:t>E</a:t>
            </a:r>
            <a:r>
              <a:rPr lang="en-GB" sz="2400" dirty="0" smtClean="0">
                <a:solidFill>
                  <a:schemeClr val="tx1"/>
                </a:solidFill>
                <a:latin typeface="Calibri"/>
                <a:cs typeface="Calibri"/>
              </a:rPr>
              <a:t>mpowerment </a:t>
            </a:r>
            <a:r>
              <a:rPr lang="en-GB" sz="2400" dirty="0">
                <a:solidFill>
                  <a:schemeClr val="tx1"/>
                </a:solidFill>
                <a:latin typeface="Calibri"/>
                <a:cs typeface="Calibri"/>
              </a:rPr>
              <a:t>and </a:t>
            </a:r>
            <a:r>
              <a:rPr lang="en-GB" sz="2400" dirty="0" smtClean="0">
                <a:solidFill>
                  <a:schemeClr val="tx1"/>
                </a:solidFill>
                <a:latin typeface="Calibri"/>
                <a:cs typeface="Calibri"/>
              </a:rPr>
              <a:t>institutional development of  </a:t>
            </a:r>
            <a:r>
              <a:rPr lang="en-GB" sz="2400" dirty="0">
                <a:solidFill>
                  <a:schemeClr val="tx1"/>
                </a:solidFill>
                <a:latin typeface="Calibri"/>
                <a:cs typeface="Calibri"/>
              </a:rPr>
              <a:t>State Employment Services</a:t>
            </a:r>
            <a:r>
              <a:rPr lang="en-US" sz="2400" dirty="0" smtClean="0">
                <a:effectLst/>
                <a:latin typeface="Calibri"/>
                <a:cs typeface="Calibri"/>
              </a:rPr>
              <a:t> planned.</a:t>
            </a:r>
          </a:p>
          <a:p>
            <a:pPr algn="just"/>
            <a:r>
              <a:rPr lang="en-US" sz="2400" dirty="0">
                <a:solidFill>
                  <a:schemeClr val="tx1"/>
                </a:solidFill>
                <a:latin typeface="Calibri"/>
                <a:cs typeface="Calibri"/>
              </a:rPr>
              <a:t>National </a:t>
            </a:r>
            <a:r>
              <a:rPr lang="en-US" sz="2400" dirty="0" err="1">
                <a:solidFill>
                  <a:schemeClr val="tx1"/>
                </a:solidFill>
                <a:latin typeface="Calibri"/>
                <a:cs typeface="Calibri"/>
              </a:rPr>
              <a:t>Labour</a:t>
            </a:r>
            <a:r>
              <a:rPr lang="en-US" sz="2400" dirty="0">
                <a:solidFill>
                  <a:schemeClr val="tx1"/>
                </a:solidFill>
                <a:latin typeface="Calibri"/>
                <a:cs typeface="Calibri"/>
              </a:rPr>
              <a:t> and Employment Strategy and Strategy Realization Action Plan 2019-</a:t>
            </a:r>
            <a:r>
              <a:rPr lang="en-US" sz="2400" dirty="0" smtClean="0">
                <a:solidFill>
                  <a:schemeClr val="tx1"/>
                </a:solidFill>
                <a:latin typeface="Calibri"/>
                <a:cs typeface="Calibri"/>
              </a:rPr>
              <a:t>2023</a:t>
            </a:r>
            <a:r>
              <a:rPr lang="en-US" sz="2400" dirty="0" smtClean="0">
                <a:latin typeface="Calibri"/>
                <a:cs typeface="Calibri"/>
              </a:rPr>
              <a:t>.</a:t>
            </a:r>
          </a:p>
          <a:p>
            <a:pPr algn="just"/>
            <a:r>
              <a:rPr lang="en-US" sz="2400" dirty="0" smtClean="0">
                <a:latin typeface="Calibri"/>
                <a:cs typeface="Calibri"/>
              </a:rPr>
              <a:t>Active </a:t>
            </a:r>
            <a:r>
              <a:rPr lang="en-US" sz="2400" dirty="0" err="1" smtClean="0">
                <a:latin typeface="Calibri"/>
                <a:cs typeface="Calibri"/>
              </a:rPr>
              <a:t>Labour</a:t>
            </a:r>
            <a:r>
              <a:rPr lang="en-US" sz="2400" dirty="0" smtClean="0">
                <a:latin typeface="Calibri"/>
                <a:cs typeface="Calibri"/>
              </a:rPr>
              <a:t> Market Policy being implemented through State Programs.</a:t>
            </a:r>
          </a:p>
          <a:p>
            <a:pPr algn="just"/>
            <a:endParaRPr lang="en-US" sz="2400" dirty="0">
              <a:latin typeface="Calibri"/>
              <a:cs typeface="Calibri"/>
            </a:endParaRPr>
          </a:p>
        </p:txBody>
      </p:sp>
    </p:spTree>
    <p:extLst>
      <p:ext uri="{BB962C8B-B14F-4D97-AF65-F5344CB8AC3E}">
        <p14:creationId xmlns:p14="http://schemas.microsoft.com/office/powerpoint/2010/main" val="3228258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tx2"/>
                </a:solidFill>
              </a:rPr>
              <a:t>Social </a:t>
            </a:r>
            <a:r>
              <a:rPr lang="en-GB" dirty="0" smtClean="0">
                <a:solidFill>
                  <a:schemeClr val="tx2"/>
                </a:solidFill>
              </a:rPr>
              <a:t>Dialogue/TSPC </a:t>
            </a:r>
            <a:endParaRPr lang="en-US" dirty="0"/>
          </a:p>
        </p:txBody>
      </p:sp>
      <p:sp>
        <p:nvSpPr>
          <p:cNvPr id="3" name="Content Placeholder 2"/>
          <p:cNvSpPr>
            <a:spLocks noGrp="1"/>
          </p:cNvSpPr>
          <p:nvPr>
            <p:ph idx="1"/>
          </p:nvPr>
        </p:nvSpPr>
        <p:spPr/>
        <p:txBody>
          <a:bodyPr/>
          <a:lstStyle/>
          <a:p>
            <a:pPr algn="just"/>
            <a:endParaRPr lang="en-US" sz="2400" dirty="0" smtClean="0">
              <a:latin typeface="Calibri"/>
              <a:cs typeface="Calibri"/>
            </a:endParaRPr>
          </a:p>
          <a:p>
            <a:pPr algn="just"/>
            <a:endParaRPr lang="en-US" sz="2400" dirty="0">
              <a:latin typeface="Calibri"/>
              <a:cs typeface="Calibri"/>
            </a:endParaRPr>
          </a:p>
          <a:p>
            <a:pPr algn="just"/>
            <a:r>
              <a:rPr lang="en-US" sz="2400" dirty="0" smtClean="0">
                <a:latin typeface="Calibri"/>
                <a:cs typeface="Calibri"/>
              </a:rPr>
              <a:t>Strategic Plan for 2018-2019.</a:t>
            </a:r>
          </a:p>
          <a:p>
            <a:pPr algn="just"/>
            <a:r>
              <a:rPr lang="en-GB" sz="2400" dirty="0">
                <a:solidFill>
                  <a:schemeClr val="tx1"/>
                </a:solidFill>
                <a:latin typeface="Calibri"/>
                <a:cs typeface="Calibri"/>
              </a:rPr>
              <a:t>Tripartite Social Partnership Commission of the Autonomous Republic of </a:t>
            </a:r>
            <a:r>
              <a:rPr lang="en-GB" sz="2400" dirty="0" err="1" smtClean="0">
                <a:solidFill>
                  <a:schemeClr val="tx1"/>
                </a:solidFill>
                <a:latin typeface="Calibri"/>
                <a:cs typeface="Calibri"/>
              </a:rPr>
              <a:t>Adjara</a:t>
            </a:r>
            <a:r>
              <a:rPr lang="en-US" sz="2400" dirty="0" smtClean="0">
                <a:latin typeface="Calibri"/>
                <a:cs typeface="Calibri"/>
              </a:rPr>
              <a:t>.</a:t>
            </a:r>
          </a:p>
          <a:p>
            <a:pPr algn="just"/>
            <a:r>
              <a:rPr lang="en-US" sz="2400" dirty="0" smtClean="0">
                <a:latin typeface="Calibri"/>
                <a:cs typeface="Calibri"/>
              </a:rPr>
              <a:t>Two meetings of national TSPC in 2018 dedicated to occupational health and safety issues.</a:t>
            </a:r>
            <a:endParaRPr lang="en-US" sz="2400" dirty="0">
              <a:latin typeface="Calibri"/>
              <a:cs typeface="Calibri"/>
            </a:endParaRPr>
          </a:p>
        </p:txBody>
      </p:sp>
    </p:spTree>
    <p:extLst>
      <p:ext uri="{BB962C8B-B14F-4D97-AF65-F5344CB8AC3E}">
        <p14:creationId xmlns:p14="http://schemas.microsoft.com/office/powerpoint/2010/main" val="2115597742"/>
      </p:ext>
    </p:extLst>
  </p:cSld>
  <p:clrMapOvr>
    <a:masterClrMapping/>
  </p:clrMapOvr>
</p:sld>
</file>

<file path=ppt/theme/theme1.xml><?xml version="1.0" encoding="utf-8"?>
<a:theme xmlns:a="http://schemas.openxmlformats.org/drawingml/2006/main" name="TM10203770">
  <a:themeElements>
    <a:clrScheme name="Office Them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Office Theme">
      <a:majorFont>
        <a:latin typeface="Arial"/>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charset="0"/>
            <a:ea typeface="ＭＳ Ｐゴシック" charset="0"/>
          </a:defRPr>
        </a:defPPr>
      </a:lstStyle>
    </a:lnDef>
  </a:objectDefaults>
  <a:extraClrSchemeLst>
    <a:extraClrScheme>
      <a:clrScheme name="Office Them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Office Them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Office Them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Office Them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Office Them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Office Them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Office Them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TM10203770</Template>
  <TotalTime>138</TotalTime>
  <Words>700</Words>
  <Application>Microsoft Office PowerPoint</Application>
  <PresentationFormat>On-screen Show (4:3)</PresentationFormat>
  <Paragraphs>104</Paragraphs>
  <Slides>15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ＭＳ Ｐゴシック</vt:lpstr>
      <vt:lpstr>Arial</vt:lpstr>
      <vt:lpstr>Calibri</vt:lpstr>
      <vt:lpstr>Courier New</vt:lpstr>
      <vt:lpstr>Sylfaen</vt:lpstr>
      <vt:lpstr>Times New Roman</vt:lpstr>
      <vt:lpstr>Verdana</vt:lpstr>
      <vt:lpstr>Wingdings</vt:lpstr>
      <vt:lpstr>TM10203770</vt:lpstr>
      <vt:lpstr>Labour, Employment and Social Policy Recent Developments</vt:lpstr>
      <vt:lpstr>Legal approximation with EU Law </vt:lpstr>
      <vt:lpstr>Labour Code</vt:lpstr>
      <vt:lpstr>OSH Law and labour law </vt:lpstr>
      <vt:lpstr>Current/Future Activities</vt:lpstr>
      <vt:lpstr>Current/Future Activities</vt:lpstr>
      <vt:lpstr>   Labour Inspectorate </vt:lpstr>
      <vt:lpstr>Employment Policy </vt:lpstr>
      <vt:lpstr>Social Dialogue/TSPC </vt:lpstr>
      <vt:lpstr>Social Policy</vt:lpstr>
      <vt:lpstr>Amendments to TSA program</vt:lpstr>
      <vt:lpstr>  Child benefit increased from 10 GEL to 50 GEL</vt:lpstr>
      <vt:lpstr>Administration of increased child benefit</vt:lpstr>
      <vt:lpstr>Social assistance maintained in case of employment</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Nino Odisharia</dc:creator>
  <cp:keywords/>
  <dc:description/>
  <cp:lastModifiedBy>Lika Klimiashvili</cp:lastModifiedBy>
  <cp:revision>27</cp:revision>
  <cp:lastPrinted>1601-01-01T00:00:00Z</cp:lastPrinted>
  <dcterms:created xsi:type="dcterms:W3CDTF">1601-01-01T00:00:00Z</dcterms:created>
  <dcterms:modified xsi:type="dcterms:W3CDTF">2019-02-11T12:56:28Z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TC102037701033</vt:lpwstr>
  </property>
</Properties>
</file>