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3" r:id="rId6"/>
  </p:sldMasterIdLst>
  <p:notesMasterIdLst>
    <p:notesMasterId r:id="rId29"/>
  </p:notesMasterIdLst>
  <p:sldIdLst>
    <p:sldId id="306" r:id="rId7"/>
    <p:sldId id="258" r:id="rId8"/>
    <p:sldId id="260" r:id="rId9"/>
    <p:sldId id="1448943072" r:id="rId10"/>
    <p:sldId id="270" r:id="rId11"/>
    <p:sldId id="264" r:id="rId12"/>
    <p:sldId id="271" r:id="rId13"/>
    <p:sldId id="273" r:id="rId14"/>
    <p:sldId id="1448943071" r:id="rId15"/>
    <p:sldId id="313" r:id="rId16"/>
    <p:sldId id="317" r:id="rId17"/>
    <p:sldId id="326" r:id="rId18"/>
    <p:sldId id="3948" r:id="rId19"/>
    <p:sldId id="319" r:id="rId20"/>
    <p:sldId id="320" r:id="rId21"/>
    <p:sldId id="3949" r:id="rId22"/>
    <p:sldId id="3962" r:id="rId23"/>
    <p:sldId id="3947" r:id="rId24"/>
    <p:sldId id="1448943054" r:id="rId25"/>
    <p:sldId id="3950" r:id="rId26"/>
    <p:sldId id="325"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BRAS, Fiona" userId="4063993e-e60e-44df-b207-3e00125c3962" providerId="ADAL" clId="{29FE7655-8108-440A-A01F-129ED820CE5A}"/>
    <pc:docChg chg="undo custSel modSld">
      <pc:chgData name="CABRAS, Fiona" userId="4063993e-e60e-44df-b207-3e00125c3962" providerId="ADAL" clId="{29FE7655-8108-440A-A01F-129ED820CE5A}" dt="2020-03-04T17:31:08.706" v="129" actId="13926"/>
      <pc:docMkLst>
        <pc:docMk/>
      </pc:docMkLst>
      <pc:sldChg chg="modSp">
        <pc:chgData name="CABRAS, Fiona" userId="4063993e-e60e-44df-b207-3e00125c3962" providerId="ADAL" clId="{29FE7655-8108-440A-A01F-129ED820CE5A}" dt="2020-03-04T17:31:08.706" v="129" actId="13926"/>
        <pc:sldMkLst>
          <pc:docMk/>
          <pc:sldMk cId="342229880" sldId="258"/>
        </pc:sldMkLst>
        <pc:spChg chg="mod">
          <ac:chgData name="CABRAS, Fiona" userId="4063993e-e60e-44df-b207-3e00125c3962" providerId="ADAL" clId="{29FE7655-8108-440A-A01F-129ED820CE5A}" dt="2020-03-04T17:31:08.706" v="129" actId="13926"/>
          <ac:spMkLst>
            <pc:docMk/>
            <pc:sldMk cId="342229880" sldId="258"/>
            <ac:spMk id="4" creationId="{00000000-0000-0000-0000-000000000000}"/>
          </ac:spMkLst>
        </pc:spChg>
      </pc:sldChg>
      <pc:sldChg chg="modSp">
        <pc:chgData name="CABRAS, Fiona" userId="4063993e-e60e-44df-b207-3e00125c3962" providerId="ADAL" clId="{29FE7655-8108-440A-A01F-129ED820CE5A}" dt="2020-03-04T17:01:52.747" v="18" actId="20577"/>
        <pc:sldMkLst>
          <pc:docMk/>
          <pc:sldMk cId="0" sldId="264"/>
        </pc:sldMkLst>
        <pc:spChg chg="mod">
          <ac:chgData name="CABRAS, Fiona" userId="4063993e-e60e-44df-b207-3e00125c3962" providerId="ADAL" clId="{29FE7655-8108-440A-A01F-129ED820CE5A}" dt="2020-03-04T17:01:52.747" v="18" actId="20577"/>
          <ac:spMkLst>
            <pc:docMk/>
            <pc:sldMk cId="0" sldId="264"/>
            <ac:spMk id="3" creationId="{3A16FAD8-36FA-43CE-A1CD-B400F7BCFB35}"/>
          </ac:spMkLst>
        </pc:spChg>
        <pc:graphicFrameChg chg="modGraphic">
          <ac:chgData name="CABRAS, Fiona" userId="4063993e-e60e-44df-b207-3e00125c3962" providerId="ADAL" clId="{29FE7655-8108-440A-A01F-129ED820CE5A}" dt="2020-03-04T17:01:44.238" v="12" actId="6549"/>
          <ac:graphicFrameMkLst>
            <pc:docMk/>
            <pc:sldMk cId="0" sldId="264"/>
            <ac:graphicFrameMk id="6" creationId="{00000000-0000-0000-0000-000000000000}"/>
          </ac:graphicFrameMkLst>
        </pc:graphicFrameChg>
      </pc:sldChg>
      <pc:sldChg chg="modSp">
        <pc:chgData name="CABRAS, Fiona" userId="4063993e-e60e-44df-b207-3e00125c3962" providerId="ADAL" clId="{29FE7655-8108-440A-A01F-129ED820CE5A}" dt="2020-03-04T17:00:30.320" v="11" actId="13926"/>
        <pc:sldMkLst>
          <pc:docMk/>
          <pc:sldMk cId="186372729" sldId="271"/>
        </pc:sldMkLst>
        <pc:graphicFrameChg chg="modGraphic">
          <ac:chgData name="CABRAS, Fiona" userId="4063993e-e60e-44df-b207-3e00125c3962" providerId="ADAL" clId="{29FE7655-8108-440A-A01F-129ED820CE5A}" dt="2020-03-04T17:00:30.320" v="11" actId="13926"/>
          <ac:graphicFrameMkLst>
            <pc:docMk/>
            <pc:sldMk cId="186372729" sldId="271"/>
            <ac:graphicFrameMk id="6" creationId="{00000000-0000-0000-0000-000000000000}"/>
          </ac:graphicFrameMkLst>
        </pc:graphicFrameChg>
      </pc:sldChg>
      <pc:sldChg chg="modSp">
        <pc:chgData name="CABRAS, Fiona" userId="4063993e-e60e-44df-b207-3e00125c3962" providerId="ADAL" clId="{29FE7655-8108-440A-A01F-129ED820CE5A}" dt="2020-03-04T17:19:39.363" v="113" actId="13926"/>
        <pc:sldMkLst>
          <pc:docMk/>
          <pc:sldMk cId="552527515" sldId="273"/>
        </pc:sldMkLst>
        <pc:spChg chg="mod">
          <ac:chgData name="CABRAS, Fiona" userId="4063993e-e60e-44df-b207-3e00125c3962" providerId="ADAL" clId="{29FE7655-8108-440A-A01F-129ED820CE5A}" dt="2020-03-04T17:19:39.363" v="113" actId="13926"/>
          <ac:spMkLst>
            <pc:docMk/>
            <pc:sldMk cId="552527515" sldId="273"/>
            <ac:spMk id="3" creationId="{7FE8F693-B9CF-47B7-881F-CF0F557D09B7}"/>
          </ac:spMkLst>
        </pc:spChg>
      </pc:sldChg>
      <pc:sldChg chg="modSp">
        <pc:chgData name="CABRAS, Fiona" userId="4063993e-e60e-44df-b207-3e00125c3962" providerId="ADAL" clId="{29FE7655-8108-440A-A01F-129ED820CE5A}" dt="2020-03-04T17:04:43.227" v="41" actId="20577"/>
        <pc:sldMkLst>
          <pc:docMk/>
          <pc:sldMk cId="3649576183" sldId="3949"/>
        </pc:sldMkLst>
        <pc:spChg chg="mod">
          <ac:chgData name="CABRAS, Fiona" userId="4063993e-e60e-44df-b207-3e00125c3962" providerId="ADAL" clId="{29FE7655-8108-440A-A01F-129ED820CE5A}" dt="2020-03-04T17:04:43.227" v="41" actId="20577"/>
          <ac:spMkLst>
            <pc:docMk/>
            <pc:sldMk cId="3649576183" sldId="3949"/>
            <ac:spMk id="6" creationId="{5FB0A6D1-57E6-4615-AEDD-4B8ED4C5AA92}"/>
          </ac:spMkLst>
        </pc:spChg>
      </pc:sldChg>
      <pc:sldChg chg="modSp">
        <pc:chgData name="CABRAS, Fiona" userId="4063993e-e60e-44df-b207-3e00125c3962" providerId="ADAL" clId="{29FE7655-8108-440A-A01F-129ED820CE5A}" dt="2020-03-04T17:06:00.440" v="69" actId="20577"/>
        <pc:sldMkLst>
          <pc:docMk/>
          <pc:sldMk cId="3559064460" sldId="3962"/>
        </pc:sldMkLst>
        <pc:graphicFrameChg chg="modGraphic">
          <ac:chgData name="CABRAS, Fiona" userId="4063993e-e60e-44df-b207-3e00125c3962" providerId="ADAL" clId="{29FE7655-8108-440A-A01F-129ED820CE5A}" dt="2020-03-04T17:06:00.440" v="69" actId="20577"/>
          <ac:graphicFrameMkLst>
            <pc:docMk/>
            <pc:sldMk cId="3559064460" sldId="3962"/>
            <ac:graphicFrameMk id="13" creationId="{FA695607-E708-43F4-9235-6AF571BD186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F16B3-1473-4A67-BBAE-9DB1896CA20A}" type="datetimeFigureOut">
              <a:rPr lang="en-US" smtClean="0"/>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263F3-4065-4FEB-B786-1561A27B1268}" type="slidenum">
              <a:rPr lang="en-US" smtClean="0"/>
              <a:t>‹#›</a:t>
            </a:fld>
            <a:endParaRPr lang="en-US"/>
          </a:p>
        </p:txBody>
      </p:sp>
    </p:spTree>
    <p:extLst>
      <p:ext uri="{BB962C8B-B14F-4D97-AF65-F5344CB8AC3E}">
        <p14:creationId xmlns:p14="http://schemas.microsoft.com/office/powerpoint/2010/main" val="140289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FF709-DD97-4476-9DD0-6A85A2D923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52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8D0E3-791A-45FF-AF8E-E5EB0840E7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10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dirty="0">
              <a:solidFill>
                <a:prstClr val="white">
                  <a:lumMod val="75000"/>
                </a:prstClr>
              </a:solidFill>
            </a:endParaRPr>
          </a:p>
        </p:txBody>
      </p:sp>
      <p:sp>
        <p:nvSpPr>
          <p:cNvPr id="2" name="Title 1"/>
          <p:cNvSpPr>
            <a:spLocks noGrp="1"/>
          </p:cNvSpPr>
          <p:nvPr>
            <p:ph type="ctrTitle"/>
          </p:nvPr>
        </p:nvSpPr>
        <p:spPr>
          <a:xfrm>
            <a:off x="1828800" y="1844825"/>
            <a:ext cx="103632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1828800" y="2962189"/>
            <a:ext cx="8534400" cy="792088"/>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
        <p:nvSpPr>
          <p:cNvPr id="10" name="Rectangle 9"/>
          <p:cNvSpPr/>
          <p:nvPr/>
        </p:nvSpPr>
        <p:spPr>
          <a:xfrm>
            <a:off x="0" y="5489848"/>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dirty="0">
              <a:solidFill>
                <a:prstClr val="white">
                  <a:lumMod val="75000"/>
                </a:prstClr>
              </a:solidFill>
            </a:endParaRPr>
          </a:p>
        </p:txBody>
      </p:sp>
    </p:spTree>
    <p:extLst>
      <p:ext uri="{BB962C8B-B14F-4D97-AF65-F5344CB8AC3E}">
        <p14:creationId xmlns:p14="http://schemas.microsoft.com/office/powerpoint/2010/main" val="64096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880000" y="36001"/>
            <a:ext cx="284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11490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dirty="0">
              <a:solidFill>
                <a:prstClr val="white">
                  <a:lumMod val="75000"/>
                </a:prstClr>
              </a:solidFill>
            </a:endParaRPr>
          </a:p>
        </p:txBody>
      </p:sp>
      <p:sp>
        <p:nvSpPr>
          <p:cNvPr id="2" name="Title 1"/>
          <p:cNvSpPr>
            <a:spLocks noGrp="1"/>
          </p:cNvSpPr>
          <p:nvPr>
            <p:ph type="ctrTitle"/>
          </p:nvPr>
        </p:nvSpPr>
        <p:spPr>
          <a:xfrm>
            <a:off x="1828800" y="1844825"/>
            <a:ext cx="103632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1828800" y="2962189"/>
            <a:ext cx="8534400" cy="792088"/>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
        <p:nvSpPr>
          <p:cNvPr id="10" name="Rectangle 9"/>
          <p:cNvSpPr/>
          <p:nvPr/>
        </p:nvSpPr>
        <p:spPr>
          <a:xfrm>
            <a:off x="0" y="5489848"/>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dirty="0">
              <a:solidFill>
                <a:prstClr val="white">
                  <a:lumMod val="75000"/>
                </a:prstClr>
              </a:solidFill>
            </a:endParaRPr>
          </a:p>
        </p:txBody>
      </p:sp>
    </p:spTree>
    <p:extLst>
      <p:ext uri="{BB962C8B-B14F-4D97-AF65-F5344CB8AC3E}">
        <p14:creationId xmlns:p14="http://schemas.microsoft.com/office/powerpoint/2010/main" val="93223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891" y="116632"/>
            <a:ext cx="10972800" cy="1143000"/>
          </a:xfrm>
        </p:spPr>
        <p:txBody>
          <a:bodyPr>
            <a:normAutofit/>
          </a:bodyPr>
          <a:lstStyle>
            <a:lvl1pP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400" b="0"/>
            </a:lvl1pPr>
            <a:lvl2pPr>
              <a:defRPr sz="2000" b="0"/>
            </a:lvl2pPr>
            <a:lvl3pPr>
              <a:defRPr sz="1800" b="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880309" y="44624"/>
            <a:ext cx="2844800" cy="365125"/>
          </a:xfrm>
          <a:prstGeom prst="rect">
            <a:avLst/>
          </a:prstGeom>
        </p:spPr>
        <p:txBody>
          <a:bodyPr/>
          <a:lstStyle/>
          <a:p>
            <a:fld id="{D13ED809-051C-418A-9513-F0A5C4E3CB02}" type="datetimeFigureOut">
              <a:rPr lang="en-US" smtClean="0"/>
              <a:t>3/4/2020</a:t>
            </a:fld>
            <a:endParaRPr lang="en-US"/>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35258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289148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3/4/2020</a:t>
            </a:fld>
            <a:endParaRPr lang="en-US"/>
          </a:p>
        </p:txBody>
      </p:sp>
      <p:sp>
        <p:nvSpPr>
          <p:cNvPr id="7" name="Slide Number Placeholder 6"/>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931122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3/4/2020</a:t>
            </a:fld>
            <a:endParaRPr lang="en-US"/>
          </a:p>
        </p:txBody>
      </p:sp>
      <p:sp>
        <p:nvSpPr>
          <p:cNvPr id="9" name="Slide Number Placeholder 8"/>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08089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3/4/2020</a:t>
            </a:fld>
            <a:endParaRPr lang="en-US"/>
          </a:p>
        </p:txBody>
      </p:sp>
      <p:sp>
        <p:nvSpPr>
          <p:cNvPr id="5" name="Slide Number Placeholder 4"/>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657848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3/4/2020</a:t>
            </a:fld>
            <a:endParaRPr lang="en-US"/>
          </a:p>
        </p:txBody>
      </p:sp>
      <p:sp>
        <p:nvSpPr>
          <p:cNvPr id="4" name="Slide Number Placeholder 3"/>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125490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59008"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766733" y="1268760"/>
            <a:ext cx="6815667"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268760"/>
            <a:ext cx="4011084"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3/4/2020</a:t>
            </a:fld>
            <a:endParaRPr lang="en-US"/>
          </a:p>
        </p:txBody>
      </p:sp>
      <p:sp>
        <p:nvSpPr>
          <p:cNvPr id="7" name="Slide Number Placeholder 6"/>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4014583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2389717" y="5367338"/>
            <a:ext cx="73152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3/4/2020</a:t>
            </a:fld>
            <a:endParaRPr lang="en-US"/>
          </a:p>
        </p:txBody>
      </p:sp>
      <p:sp>
        <p:nvSpPr>
          <p:cNvPr id="7" name="Slide Number Placeholder 6"/>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146463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891" y="116632"/>
            <a:ext cx="10972800" cy="1143000"/>
          </a:xfrm>
        </p:spPr>
        <p:txBody>
          <a:bodyPr>
            <a:normAutofit/>
          </a:bodyPr>
          <a:lstStyle>
            <a:lvl1pPr>
              <a:defRPr sz="360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400" b="0"/>
            </a:lvl1pPr>
            <a:lvl2pPr>
              <a:defRPr sz="2000" b="0"/>
            </a:lvl2pPr>
            <a:lvl3pPr>
              <a:defRPr sz="1800" b="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880309" y="44624"/>
            <a:ext cx="284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1840029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880000" y="36001"/>
            <a:ext cx="2844800" cy="365125"/>
          </a:xfrm>
          <a:prstGeom prst="rect">
            <a:avLst/>
          </a:prstGeom>
        </p:spPr>
        <p:txBody>
          <a:bodyPr/>
          <a:lstStyle/>
          <a:p>
            <a:fld id="{D13ED809-051C-418A-9513-F0A5C4E3CB02}" type="datetimeFigureOut">
              <a:rPr lang="en-US" smtClean="0"/>
              <a:t>3/4/2020</a:t>
            </a:fld>
            <a:endParaRPr lang="en-US"/>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1530687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ft title with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2BDC3D-93E3-1241-9E10-5D6CDE6D5D9C}"/>
              </a:ext>
            </a:extLst>
          </p:cNvPr>
          <p:cNvSpPr/>
          <p:nvPr userDrawn="1"/>
        </p:nvSpPr>
        <p:spPr>
          <a:xfrm>
            <a:off x="0" y="0"/>
            <a:ext cx="50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179B0-6321-434D-A23C-857F7EA6A669}"/>
              </a:ext>
            </a:extLst>
          </p:cNvPr>
          <p:cNvSpPr>
            <a:spLocks noGrp="1"/>
          </p:cNvSpPr>
          <p:nvPr>
            <p:ph type="title"/>
          </p:nvPr>
        </p:nvSpPr>
        <p:spPr>
          <a:xfrm>
            <a:off x="695325" y="559110"/>
            <a:ext cx="3959802" cy="984885"/>
          </a:xfrm>
        </p:spPr>
        <p:txBody>
          <a:bodyPr wrap="square" lIns="0" tIns="0" rIns="0" bIns="0" anchor="t">
            <a:spAutoFit/>
          </a:bodyPr>
          <a:lstStyle>
            <a:lvl1pPr>
              <a:lnSpc>
                <a:spcPct val="100000"/>
              </a:lnSpc>
              <a:defRPr sz="3200">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59E37B-4747-6449-BB6B-B72D5F4344DF}"/>
              </a:ext>
            </a:extLst>
          </p:cNvPr>
          <p:cNvSpPr>
            <a:spLocks noGrp="1"/>
          </p:cNvSpPr>
          <p:nvPr>
            <p:ph idx="1"/>
          </p:nvPr>
        </p:nvSpPr>
        <p:spPr>
          <a:xfrm>
            <a:off x="5340675" y="555393"/>
            <a:ext cx="6156000" cy="2510880"/>
          </a:xfrm>
        </p:spPr>
        <p:txBody>
          <a:bodyPr lIns="0" tIns="0" rIns="0" bIns="0">
            <a:spAutoFit/>
          </a:bodyPr>
          <a:lstStyle>
            <a:lvl1pPr>
              <a:lnSpc>
                <a:spcPct val="120000"/>
              </a:lnSpc>
              <a:defRPr sz="3200"/>
            </a:lvl1pPr>
            <a:lvl2pPr>
              <a:lnSpc>
                <a:spcPct val="120000"/>
              </a:lnSpc>
              <a:defRPr sz="2800"/>
            </a:lvl2pPr>
            <a:lvl3pPr>
              <a:lnSpc>
                <a:spcPct val="120000"/>
              </a:lnSpc>
              <a:defRPr sz="2400"/>
            </a:lvl3pPr>
            <a:lvl4pPr>
              <a:lnSpc>
                <a:spcPct val="120000"/>
              </a:lnSpc>
              <a:defRPr sz="2000"/>
            </a:lvl4pPr>
            <a:lvl5pPr>
              <a:lnSpc>
                <a:spcPct val="120000"/>
              </a:lnSpc>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DD23EC2E-9E53-8748-A741-6569647C02D3}"/>
              </a:ext>
            </a:extLst>
          </p:cNvPr>
          <p:cNvSpPr>
            <a:spLocks noGrp="1"/>
          </p:cNvSpPr>
          <p:nvPr>
            <p:ph type="body" sz="half" idx="2"/>
          </p:nvPr>
        </p:nvSpPr>
        <p:spPr>
          <a:xfrm>
            <a:off x="695325" y="2232000"/>
            <a:ext cx="3959802" cy="4066890"/>
          </a:xfrm>
        </p:spPr>
        <p:txBody>
          <a:bodyPr lIns="0" tIns="0" rIns="0" bIns="0"/>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E32E236B-5A32-B844-A230-2E0E1929B910}"/>
              </a:ext>
            </a:extLst>
          </p:cNvPr>
          <p:cNvSpPr>
            <a:spLocks noGrp="1"/>
          </p:cNvSpPr>
          <p:nvPr>
            <p:ph type="dt" sz="half" idx="10"/>
          </p:nvPr>
        </p:nvSpPr>
        <p:spPr/>
        <p:txBody>
          <a:bodyPr/>
          <a:lstStyle/>
          <a:p>
            <a:r>
              <a:rPr lang="en-US"/>
              <a:t>21/02/2020</a:t>
            </a:r>
            <a:endParaRPr lang="en-GB"/>
          </a:p>
        </p:txBody>
      </p:sp>
      <p:pic>
        <p:nvPicPr>
          <p:cNvPr id="8" name="Picture 7">
            <a:extLst>
              <a:ext uri="{FF2B5EF4-FFF2-40B4-BE49-F238E27FC236}">
                <a16:creationId xmlns:a16="http://schemas.microsoft.com/office/drawing/2014/main" id="{2C5ECAB8-6157-464D-9920-A0C7B23593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6251180"/>
            <a:ext cx="1792521" cy="548640"/>
          </a:xfrm>
          <a:prstGeom prst="rect">
            <a:avLst/>
          </a:prstGeom>
        </p:spPr>
      </p:pic>
    </p:spTree>
    <p:extLst>
      <p:ext uri="{BB962C8B-B14F-4D97-AF65-F5344CB8AC3E}">
        <p14:creationId xmlns:p14="http://schemas.microsoft.com/office/powerpoint/2010/main" val="30846027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dirty="0">
              <a:solidFill>
                <a:prstClr val="white">
                  <a:lumMod val="75000"/>
                </a:prstClr>
              </a:solidFill>
            </a:endParaRPr>
          </a:p>
        </p:txBody>
      </p:sp>
      <p:sp>
        <p:nvSpPr>
          <p:cNvPr id="2" name="Title 1"/>
          <p:cNvSpPr>
            <a:spLocks noGrp="1"/>
          </p:cNvSpPr>
          <p:nvPr>
            <p:ph type="ctrTitle"/>
          </p:nvPr>
        </p:nvSpPr>
        <p:spPr>
          <a:xfrm>
            <a:off x="1828800" y="1844827"/>
            <a:ext cx="103632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1828800" y="2962189"/>
            <a:ext cx="8534400" cy="792088"/>
          </a:xfrm>
        </p:spPr>
        <p:txBody>
          <a:bodyPr>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
        <p:nvSpPr>
          <p:cNvPr id="10" name="Rectangle 9"/>
          <p:cNvSpPr/>
          <p:nvPr/>
        </p:nvSpPr>
        <p:spPr>
          <a:xfrm>
            <a:off x="0" y="5489848"/>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dirty="0">
              <a:solidFill>
                <a:prstClr val="white">
                  <a:lumMod val="75000"/>
                </a:prstClr>
              </a:solidFill>
            </a:endParaRPr>
          </a:p>
        </p:txBody>
      </p:sp>
    </p:spTree>
    <p:extLst>
      <p:ext uri="{BB962C8B-B14F-4D97-AF65-F5344CB8AC3E}">
        <p14:creationId xmlns:p14="http://schemas.microsoft.com/office/powerpoint/2010/main" val="1328297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891" y="116632"/>
            <a:ext cx="10972800" cy="1143000"/>
          </a:xfrm>
        </p:spPr>
        <p:txBody>
          <a:bodyPr>
            <a:normAutofit/>
          </a:bodyPr>
          <a:lstStyle>
            <a:lvl1pPr>
              <a:defRPr sz="270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1800" b="0"/>
            </a:lvl1pPr>
            <a:lvl2pPr>
              <a:defRPr sz="1500" b="0"/>
            </a:lvl2pPr>
            <a:lvl3pPr>
              <a:defRPr sz="1350" b="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880309" y="44624"/>
            <a:ext cx="2844800" cy="365125"/>
          </a:xfrm>
          <a:prstGeom prst="rect">
            <a:avLst/>
          </a:prstGeom>
        </p:spPr>
        <p:txBody>
          <a:bodyPr/>
          <a:lstStyle/>
          <a:p>
            <a:fld id="{241EB5C9-1307-BA42-ABA2-0BC069CD8E7F}" type="datetimeFigureOut">
              <a:rPr lang="en-US" smtClean="0"/>
              <a:t>3/4/2020</a:t>
            </a:fld>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68304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60165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3/4/2020</a:t>
            </a:fld>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520738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solidFill>
                  <a:srgbClr val="0070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solidFill>
                  <a:srgbClr val="0070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3/4/2020</a:t>
            </a:fld>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845509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3/4/2020</a:t>
            </a:fld>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560181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3/4/2020</a:t>
            </a:fld>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923250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59008" cy="779686"/>
          </a:xfrm>
        </p:spPr>
        <p:txBody>
          <a:bodyPr anchor="b"/>
          <a:lstStyle>
            <a:lvl1pPr algn="l">
              <a:defRPr sz="15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766733" y="1268760"/>
            <a:ext cx="6815667" cy="48574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268760"/>
            <a:ext cx="4011084" cy="485740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3/4/2020</a:t>
            </a:fld>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391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419941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4" name="Text Placeholder 3"/>
          <p:cNvSpPr>
            <a:spLocks noGrp="1"/>
          </p:cNvSpPr>
          <p:nvPr>
            <p:ph type="body" sz="half" idx="2"/>
          </p:nvPr>
        </p:nvSpPr>
        <p:spPr>
          <a:xfrm>
            <a:off x="2389717" y="5367338"/>
            <a:ext cx="7315200" cy="58194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3/4/2020</a:t>
            </a:fld>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916529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3/4/2020</a:t>
            </a:fld>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84595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79B0-6321-434D-A23C-857F7EA6A669}"/>
              </a:ext>
            </a:extLst>
          </p:cNvPr>
          <p:cNvSpPr>
            <a:spLocks noGrp="1"/>
          </p:cNvSpPr>
          <p:nvPr>
            <p:ph type="title"/>
          </p:nvPr>
        </p:nvSpPr>
        <p:spPr>
          <a:xfrm>
            <a:off x="0" y="0"/>
            <a:ext cx="12192000" cy="1255825"/>
          </a:xfrm>
          <a:solidFill>
            <a:schemeClr val="tx2"/>
          </a:solidFill>
        </p:spPr>
        <p:txBody>
          <a:bodyPr wrap="square" lIns="684000" tIns="576000" rIns="684000" bIns="180000" anchor="t" anchorCtr="0">
            <a:spAutoFit/>
          </a:bodyPr>
          <a:lstStyle>
            <a:lvl1pPr>
              <a:lnSpc>
                <a:spcPct val="100000"/>
              </a:lnSpc>
              <a:defRPr sz="32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159E37B-4747-6449-BB6B-B72D5F4344DF}"/>
              </a:ext>
            </a:extLst>
          </p:cNvPr>
          <p:cNvSpPr>
            <a:spLocks noGrp="1"/>
          </p:cNvSpPr>
          <p:nvPr>
            <p:ph idx="1"/>
          </p:nvPr>
        </p:nvSpPr>
        <p:spPr>
          <a:xfrm>
            <a:off x="695325" y="1619999"/>
            <a:ext cx="5949919" cy="2510880"/>
          </a:xfrm>
        </p:spPr>
        <p:txBody>
          <a:bodyPr wrap="square" lIns="0" tIns="0" rIns="0" bIns="0">
            <a:spAutoFit/>
          </a:bodyPr>
          <a:lstStyle>
            <a:lvl1pPr marL="0" indent="0">
              <a:lnSpc>
                <a:spcPct val="120000"/>
              </a:lnSpc>
              <a:buNone/>
              <a:defRPr sz="3200"/>
            </a:lvl1pPr>
            <a:lvl2pPr marL="457200" indent="0">
              <a:lnSpc>
                <a:spcPct val="120000"/>
              </a:lnSpc>
              <a:buNone/>
              <a:defRPr sz="2800"/>
            </a:lvl2pPr>
            <a:lvl3pPr marL="914400" indent="0">
              <a:lnSpc>
                <a:spcPct val="120000"/>
              </a:lnSpc>
              <a:buNone/>
              <a:defRPr sz="2400"/>
            </a:lvl3pPr>
            <a:lvl4pPr marL="1371600" indent="0">
              <a:lnSpc>
                <a:spcPct val="120000"/>
              </a:lnSpc>
              <a:buNone/>
              <a:defRPr sz="2000"/>
            </a:lvl4pPr>
            <a:lvl5pPr marL="1828800" indent="0">
              <a:lnSpc>
                <a:spcPct val="120000"/>
              </a:lnSpc>
              <a:buNone/>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5">
            <a:extLst>
              <a:ext uri="{FF2B5EF4-FFF2-40B4-BE49-F238E27FC236}">
                <a16:creationId xmlns:a16="http://schemas.microsoft.com/office/drawing/2014/main" id="{F38189F6-97D8-5F4D-889D-8ECCB6D01735}"/>
              </a:ext>
            </a:extLst>
          </p:cNvPr>
          <p:cNvSpPr>
            <a:spLocks noGrp="1"/>
          </p:cNvSpPr>
          <p:nvPr>
            <p:ph type="pic" sz="quarter" idx="11"/>
          </p:nvPr>
        </p:nvSpPr>
        <p:spPr>
          <a:xfrm>
            <a:off x="7088188" y="1619250"/>
            <a:ext cx="4408487" cy="4689475"/>
          </a:xfrm>
        </p:spPr>
        <p:txBody>
          <a:bodyPr/>
          <a:lstStyle>
            <a:lvl1pPr marL="0" indent="0">
              <a:buNone/>
              <a:defRPr/>
            </a:lvl1pPr>
          </a:lstStyle>
          <a:p>
            <a:endParaRPr lang="en-US"/>
          </a:p>
        </p:txBody>
      </p:sp>
      <p:sp>
        <p:nvSpPr>
          <p:cNvPr id="5" name="Date Placeholder 4">
            <a:extLst>
              <a:ext uri="{FF2B5EF4-FFF2-40B4-BE49-F238E27FC236}">
                <a16:creationId xmlns:a16="http://schemas.microsoft.com/office/drawing/2014/main" id="{0B98DC8E-7A96-4744-952C-070C0837C506}"/>
              </a:ext>
            </a:extLst>
          </p:cNvPr>
          <p:cNvSpPr>
            <a:spLocks noGrp="1"/>
          </p:cNvSpPr>
          <p:nvPr>
            <p:ph type="dt" sz="half" idx="12"/>
          </p:nvPr>
        </p:nvSpPr>
        <p:spPr/>
        <p:txBody>
          <a:bodyPr/>
          <a:lstStyle/>
          <a:p>
            <a:r>
              <a:rPr lang="en-US"/>
              <a:t>18/02/2020</a:t>
            </a:r>
            <a:endParaRPr lang="en-GB" dirty="0"/>
          </a:p>
        </p:txBody>
      </p:sp>
      <p:sp>
        <p:nvSpPr>
          <p:cNvPr id="9" name="Text Placeholder 8">
            <a:extLst>
              <a:ext uri="{FF2B5EF4-FFF2-40B4-BE49-F238E27FC236}">
                <a16:creationId xmlns:a16="http://schemas.microsoft.com/office/drawing/2014/main" id="{14DA5BFD-8C1D-4D4E-9B76-C6A5445F5F6C}"/>
              </a:ext>
            </a:extLst>
          </p:cNvPr>
          <p:cNvSpPr>
            <a:spLocks noGrp="1" noChangeAspect="1"/>
          </p:cNvSpPr>
          <p:nvPr>
            <p:ph type="body" sz="quarter" idx="13"/>
          </p:nvPr>
        </p:nvSpPr>
        <p:spPr>
          <a:xfrm rot="10800000">
            <a:off x="10750414" y="0"/>
            <a:ext cx="1441585" cy="1255825"/>
          </a:xfrm>
          <a:prstGeom prst="rtTriangle">
            <a:avLst/>
          </a:prstGeom>
          <a:solidFill>
            <a:schemeClr val="accent4"/>
          </a:solidFill>
        </p:spPr>
        <p:txBody>
          <a:bodyPr/>
          <a:lstStyle>
            <a:lvl1pPr marL="0" indent="0">
              <a:buNone/>
              <a:defRPr>
                <a:noFill/>
              </a:defRPr>
            </a:lvl1pPr>
          </a:lstStyle>
          <a:p>
            <a:pPr lvl="0"/>
            <a:endParaRPr lang="en-US" dirty="0"/>
          </a:p>
        </p:txBody>
      </p:sp>
    </p:spTree>
    <p:extLst>
      <p:ext uri="{BB962C8B-B14F-4D97-AF65-F5344CB8AC3E}">
        <p14:creationId xmlns:p14="http://schemas.microsoft.com/office/powerpoint/2010/main" val="26690096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with feature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DE383A-C06B-6C41-ADAB-6A3A33C23C8C}"/>
              </a:ext>
            </a:extLst>
          </p:cNvPr>
          <p:cNvSpPr/>
          <p:nvPr userDrawn="1"/>
        </p:nvSpPr>
        <p:spPr>
          <a:xfrm>
            <a:off x="695325" y="2349499"/>
            <a:ext cx="10801350" cy="3950748"/>
          </a:xfrm>
          <a:prstGeom prst="rect">
            <a:avLst/>
          </a:prstGeom>
          <a:blipFill dpi="0" rotWithShape="1">
            <a:blip r:embed="rId2">
              <a:extLst>
                <a:ext uri="{28A0092B-C50C-407E-A947-70E740481C1C}">
                  <a14:useLocalDpi xmlns:a14="http://schemas.microsoft.com/office/drawing/2010/main" val="0"/>
                </a:ext>
              </a:extLst>
            </a:blip>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179B0-6321-434D-A23C-857F7EA6A669}"/>
              </a:ext>
            </a:extLst>
          </p:cNvPr>
          <p:cNvSpPr>
            <a:spLocks noGrp="1"/>
          </p:cNvSpPr>
          <p:nvPr>
            <p:ph type="title"/>
          </p:nvPr>
        </p:nvSpPr>
        <p:spPr>
          <a:xfrm>
            <a:off x="0" y="0"/>
            <a:ext cx="12192000" cy="1255825"/>
          </a:xfrm>
          <a:solidFill>
            <a:schemeClr val="tx2"/>
          </a:solidFill>
        </p:spPr>
        <p:txBody>
          <a:bodyPr wrap="square" lIns="684000" tIns="576000" rIns="684000" bIns="180000" anchor="t" anchorCtr="0">
            <a:spAutoFit/>
          </a:bodyPr>
          <a:lstStyle>
            <a:lvl1pPr>
              <a:lnSpc>
                <a:spcPct val="100000"/>
              </a:lnSpc>
              <a:defRPr sz="32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159E37B-4747-6449-BB6B-B72D5F4344DF}"/>
              </a:ext>
            </a:extLst>
          </p:cNvPr>
          <p:cNvSpPr>
            <a:spLocks noGrp="1"/>
          </p:cNvSpPr>
          <p:nvPr>
            <p:ph idx="1"/>
          </p:nvPr>
        </p:nvSpPr>
        <p:spPr>
          <a:xfrm>
            <a:off x="1416049" y="3068638"/>
            <a:ext cx="9359901" cy="2510880"/>
          </a:xfrm>
        </p:spPr>
        <p:txBody>
          <a:bodyPr wrap="square" lIns="0" tIns="0" rIns="0" bIns="0">
            <a:spAutoFit/>
          </a:bodyPr>
          <a:lstStyle>
            <a:lvl1pPr marL="0" indent="0">
              <a:lnSpc>
                <a:spcPct val="120000"/>
              </a:lnSpc>
              <a:buNone/>
              <a:defRPr sz="3200"/>
            </a:lvl1pPr>
            <a:lvl2pPr marL="457200" indent="0">
              <a:lnSpc>
                <a:spcPct val="120000"/>
              </a:lnSpc>
              <a:buNone/>
              <a:defRPr sz="2800"/>
            </a:lvl2pPr>
            <a:lvl3pPr marL="914400" indent="0">
              <a:lnSpc>
                <a:spcPct val="120000"/>
              </a:lnSpc>
              <a:buNone/>
              <a:defRPr sz="2400"/>
            </a:lvl3pPr>
            <a:lvl4pPr marL="1371600" indent="0">
              <a:lnSpc>
                <a:spcPct val="120000"/>
              </a:lnSpc>
              <a:buNone/>
              <a:defRPr sz="2000"/>
            </a:lvl4pPr>
            <a:lvl5pPr marL="1828800" indent="0">
              <a:lnSpc>
                <a:spcPct val="120000"/>
              </a:lnSpc>
              <a:buNone/>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3">
            <a:extLst>
              <a:ext uri="{FF2B5EF4-FFF2-40B4-BE49-F238E27FC236}">
                <a16:creationId xmlns:a16="http://schemas.microsoft.com/office/drawing/2014/main" id="{223BEA6A-078C-CA4C-9294-1251235CDA7C}"/>
              </a:ext>
            </a:extLst>
          </p:cNvPr>
          <p:cNvSpPr>
            <a:spLocks noGrp="1"/>
          </p:cNvSpPr>
          <p:nvPr>
            <p:ph type="body" sz="half" idx="2"/>
          </p:nvPr>
        </p:nvSpPr>
        <p:spPr>
          <a:xfrm>
            <a:off x="695325" y="1620000"/>
            <a:ext cx="10801350" cy="582376"/>
          </a:xfrm>
        </p:spPr>
        <p:txBody>
          <a:bodyPr lIns="0" tIns="0" rIns="0" bIns="0">
            <a:normAutofit/>
          </a:bodyPr>
          <a:lstStyle>
            <a:lvl1pPr marL="0" indent="0">
              <a:lnSpc>
                <a:spcPct val="120000"/>
              </a:lnSpc>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Date Placeholder 6">
            <a:extLst>
              <a:ext uri="{FF2B5EF4-FFF2-40B4-BE49-F238E27FC236}">
                <a16:creationId xmlns:a16="http://schemas.microsoft.com/office/drawing/2014/main" id="{DDFB1C5F-68FF-6D44-A478-9F19F1884CC6}"/>
              </a:ext>
            </a:extLst>
          </p:cNvPr>
          <p:cNvSpPr txBox="1">
            <a:spLocks/>
          </p:cNvSpPr>
          <p:nvPr userDrawn="1"/>
        </p:nvSpPr>
        <p:spPr>
          <a:xfrm flipV="1">
            <a:off x="10775950" y="0"/>
            <a:ext cx="1416050" cy="1255825"/>
          </a:xfrm>
          <a:custGeom>
            <a:avLst/>
            <a:gdLst>
              <a:gd name="connsiteX0" fmla="*/ 0 w 2001718"/>
              <a:gd name="connsiteY0" fmla="*/ 1091113 h 1091113"/>
              <a:gd name="connsiteX1" fmla="*/ 0 w 2001718"/>
              <a:gd name="connsiteY1" fmla="*/ 0 h 1091113"/>
              <a:gd name="connsiteX2" fmla="*/ 2001718 w 2001718"/>
              <a:gd name="connsiteY2" fmla="*/ 1091113 h 1091113"/>
              <a:gd name="connsiteX3" fmla="*/ 0 w 2001718"/>
              <a:gd name="connsiteY3" fmla="*/ 1091113 h 1091113"/>
              <a:gd name="connsiteX0" fmla="*/ 0 w 2017059"/>
              <a:gd name="connsiteY0" fmla="*/ 1073183 h 1073183"/>
              <a:gd name="connsiteX1" fmla="*/ 2017059 w 2017059"/>
              <a:gd name="connsiteY1" fmla="*/ 0 h 1073183"/>
              <a:gd name="connsiteX2" fmla="*/ 2001718 w 2017059"/>
              <a:gd name="connsiteY2" fmla="*/ 1073183 h 1073183"/>
              <a:gd name="connsiteX3" fmla="*/ 0 w 2017059"/>
              <a:gd name="connsiteY3" fmla="*/ 1073183 h 1073183"/>
              <a:gd name="connsiteX0" fmla="*/ 0 w 2004359"/>
              <a:gd name="connsiteY0" fmla="*/ 1070008 h 1070008"/>
              <a:gd name="connsiteX1" fmla="*/ 2004359 w 2004359"/>
              <a:gd name="connsiteY1" fmla="*/ 0 h 1070008"/>
              <a:gd name="connsiteX2" fmla="*/ 2001718 w 2004359"/>
              <a:gd name="connsiteY2" fmla="*/ 1070008 h 1070008"/>
              <a:gd name="connsiteX3" fmla="*/ 0 w 2004359"/>
              <a:gd name="connsiteY3" fmla="*/ 1070008 h 1070008"/>
              <a:gd name="connsiteX0" fmla="*/ 0 w 2001814"/>
              <a:gd name="connsiteY0" fmla="*/ 1082708 h 1082708"/>
              <a:gd name="connsiteX1" fmla="*/ 1998009 w 2001814"/>
              <a:gd name="connsiteY1" fmla="*/ 0 h 1082708"/>
              <a:gd name="connsiteX2" fmla="*/ 2001718 w 2001814"/>
              <a:gd name="connsiteY2" fmla="*/ 1082708 h 1082708"/>
              <a:gd name="connsiteX3" fmla="*/ 0 w 2001814"/>
              <a:gd name="connsiteY3" fmla="*/ 1082708 h 1082708"/>
              <a:gd name="connsiteX0" fmla="*/ 0 w 2001744"/>
              <a:gd name="connsiteY0" fmla="*/ 1079533 h 1079533"/>
              <a:gd name="connsiteX1" fmla="*/ 1982134 w 2001744"/>
              <a:gd name="connsiteY1" fmla="*/ 0 h 1079533"/>
              <a:gd name="connsiteX2" fmla="*/ 2001718 w 2001744"/>
              <a:gd name="connsiteY2" fmla="*/ 1079533 h 1079533"/>
              <a:gd name="connsiteX3" fmla="*/ 0 w 2001744"/>
              <a:gd name="connsiteY3" fmla="*/ 1079533 h 1079533"/>
              <a:gd name="connsiteX0" fmla="*/ 0 w 2001922"/>
              <a:gd name="connsiteY0" fmla="*/ 1076358 h 1076358"/>
              <a:gd name="connsiteX1" fmla="*/ 2001184 w 2001922"/>
              <a:gd name="connsiteY1" fmla="*/ 0 h 1076358"/>
              <a:gd name="connsiteX2" fmla="*/ 2001718 w 2001922"/>
              <a:gd name="connsiteY2" fmla="*/ 1076358 h 1076358"/>
              <a:gd name="connsiteX3" fmla="*/ 0 w 2001922"/>
              <a:gd name="connsiteY3" fmla="*/ 1076358 h 1076358"/>
              <a:gd name="connsiteX0" fmla="*/ 0 w 2001922"/>
              <a:gd name="connsiteY0" fmla="*/ 1085883 h 1085883"/>
              <a:gd name="connsiteX1" fmla="*/ 2001184 w 2001922"/>
              <a:gd name="connsiteY1" fmla="*/ 0 h 1085883"/>
              <a:gd name="connsiteX2" fmla="*/ 2001718 w 2001922"/>
              <a:gd name="connsiteY2" fmla="*/ 1085883 h 1085883"/>
              <a:gd name="connsiteX3" fmla="*/ 0 w 2001922"/>
              <a:gd name="connsiteY3" fmla="*/ 1085883 h 1085883"/>
            </a:gdLst>
            <a:ahLst/>
            <a:cxnLst>
              <a:cxn ang="0">
                <a:pos x="connsiteX0" y="connsiteY0"/>
              </a:cxn>
              <a:cxn ang="0">
                <a:pos x="connsiteX1" y="connsiteY1"/>
              </a:cxn>
              <a:cxn ang="0">
                <a:pos x="connsiteX2" y="connsiteY2"/>
              </a:cxn>
              <a:cxn ang="0">
                <a:pos x="connsiteX3" y="connsiteY3"/>
              </a:cxn>
            </a:cxnLst>
            <a:rect l="l" t="t" r="r" b="b"/>
            <a:pathLst>
              <a:path w="2001922" h="1085883">
                <a:moveTo>
                  <a:pt x="0" y="1085883"/>
                </a:moveTo>
                <a:lnTo>
                  <a:pt x="2001184" y="0"/>
                </a:lnTo>
                <a:cubicBezTo>
                  <a:pt x="2000304" y="356669"/>
                  <a:pt x="2002598" y="729214"/>
                  <a:pt x="2001718" y="1085883"/>
                </a:cubicBezTo>
                <a:lnTo>
                  <a:pt x="0" y="1085883"/>
                </a:lnTo>
                <a:close/>
              </a:path>
            </a:pathLst>
          </a:custGeom>
          <a:solidFill>
            <a:schemeClr val="bg1"/>
          </a:solidFill>
        </p:spPr>
        <p:txBody>
          <a:bodyPr vert="horz" wrap="square" lIns="0" tIns="0" rIns="0" bIns="0" rtlCol="0" anchor="b">
            <a:noAutofit/>
          </a:bodyP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noFill/>
            </a:endParaRPr>
          </a:p>
        </p:txBody>
      </p:sp>
      <p:sp>
        <p:nvSpPr>
          <p:cNvPr id="5" name="Date Placeholder 4">
            <a:extLst>
              <a:ext uri="{FF2B5EF4-FFF2-40B4-BE49-F238E27FC236}">
                <a16:creationId xmlns:a16="http://schemas.microsoft.com/office/drawing/2014/main" id="{6BB1A420-20EF-2843-A237-8C33DAC30C7E}"/>
              </a:ext>
            </a:extLst>
          </p:cNvPr>
          <p:cNvSpPr>
            <a:spLocks noGrp="1"/>
          </p:cNvSpPr>
          <p:nvPr>
            <p:ph type="dt" sz="half" idx="10"/>
          </p:nvPr>
        </p:nvSpPr>
        <p:spPr/>
        <p:txBody>
          <a:bodyPr/>
          <a:lstStyle/>
          <a:p>
            <a:r>
              <a:rPr lang="en-US"/>
              <a:t>18/02/2020</a:t>
            </a:r>
            <a:endParaRPr lang="en-GB" dirty="0"/>
          </a:p>
        </p:txBody>
      </p:sp>
    </p:spTree>
    <p:extLst>
      <p:ext uri="{BB962C8B-B14F-4D97-AF65-F5344CB8AC3E}">
        <p14:creationId xmlns:p14="http://schemas.microsoft.com/office/powerpoint/2010/main" val="284963375"/>
      </p:ext>
    </p:extLst>
  </p:cSld>
  <p:clrMapOvr>
    <a:masterClrMapping/>
  </p:clrMapOvr>
  <p:extLst>
    <p:ext uri="{DCECCB84-F9BA-43D5-87BE-67443E8EF086}">
      <p15:sldGuideLst xmlns:p15="http://schemas.microsoft.com/office/powerpoint/2012/main">
        <p15:guide id="1" pos="892">
          <p15:clr>
            <a:srgbClr val="FBAE40"/>
          </p15:clr>
        </p15:guide>
        <p15:guide id="2" orient="horz" pos="1480">
          <p15:clr>
            <a:srgbClr val="FBAE40"/>
          </p15:clr>
        </p15:guide>
        <p15:guide id="3" orient="horz" pos="3521">
          <p15:clr>
            <a:srgbClr val="FBAE40"/>
          </p15:clr>
        </p15:guide>
        <p15:guide id="4" pos="6788">
          <p15:clr>
            <a:srgbClr val="FBAE40"/>
          </p15:clr>
        </p15:guide>
        <p15:guide id="5" orient="horz" pos="193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80000" y="36001"/>
            <a:ext cx="284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91778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880000" y="36001"/>
            <a:ext cx="284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211272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880000" y="36001"/>
            <a:ext cx="284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427446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80000" y="36001"/>
            <a:ext cx="284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95151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59008"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766733" y="1268760"/>
            <a:ext cx="6815667"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268760"/>
            <a:ext cx="4011084"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340970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2389717" y="5367338"/>
            <a:ext cx="73152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69188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819819" y="60212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F5B0D-9654-4FEB-BAB9-5F4A9A9AF9AD}" type="slidenum">
              <a:rPr lang="en-US" smtClean="0"/>
              <a:t>‹#›</a:t>
            </a:fld>
            <a:endParaRPr lang="en-US"/>
          </a:p>
        </p:txBody>
      </p:sp>
      <p:sp>
        <p:nvSpPr>
          <p:cNvPr id="7" name="Rectangle 6"/>
          <p:cNvSpPr/>
          <p:nvPr/>
        </p:nvSpPr>
        <p:spPr>
          <a:xfrm>
            <a:off x="0" y="-27384"/>
            <a:ext cx="12192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dirty="0">
              <a:solidFill>
                <a:prstClr val="white"/>
              </a:solidFill>
            </a:endParaRPr>
          </a:p>
        </p:txBody>
      </p:sp>
      <p:grpSp>
        <p:nvGrpSpPr>
          <p:cNvPr id="9" name="Group 8"/>
          <p:cNvGrpSpPr/>
          <p:nvPr/>
        </p:nvGrpSpPr>
        <p:grpSpPr>
          <a:xfrm>
            <a:off x="9066230" y="6150623"/>
            <a:ext cx="2515543" cy="569706"/>
            <a:chOff x="5525840" y="3530278"/>
            <a:chExt cx="1886657" cy="569706"/>
          </a:xfrm>
        </p:grpSpPr>
        <p:sp>
          <p:nvSpPr>
            <p:cNvPr id="10" name="TextBox 9"/>
            <p:cNvSpPr txBox="1"/>
            <p:nvPr/>
          </p:nvSpPr>
          <p:spPr>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dirty="0">
                  <a:solidFill>
                    <a:srgbClr val="1E7FB8"/>
                  </a:solidFill>
                  <a:latin typeface="Corbel" panose="020B0503020204020204" pitchFamily="34" charset="0"/>
                  <a:cs typeface="+mn-cs"/>
                </a:rPr>
                <a:t>Health</a:t>
              </a:r>
            </a:p>
          </p:txBody>
        </p:sp>
        <p:grpSp>
          <p:nvGrpSpPr>
            <p:cNvPr id="11" name="Group 10"/>
            <p:cNvGrpSpPr/>
            <p:nvPr/>
          </p:nvGrpSpPr>
          <p:grpSpPr>
            <a:xfrm>
              <a:off x="5525840" y="3618320"/>
              <a:ext cx="1879457" cy="481664"/>
              <a:chOff x="5525840" y="3618320"/>
              <a:chExt cx="1879457" cy="481664"/>
            </a:xfrm>
          </p:grpSpPr>
          <p:sp>
            <p:nvSpPr>
              <p:cNvPr id="12" name="TextBox 11"/>
              <p:cNvSpPr txBox="1"/>
              <p:nvPr/>
            </p:nvSpPr>
            <p:spPr>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dirty="0">
                    <a:solidFill>
                      <a:srgbClr val="1E7FB8"/>
                    </a:solidFill>
                    <a:latin typeface="Corbel" panose="020B0503020204020204" pitchFamily="34" charset="0"/>
                    <a:cs typeface="+mn-cs"/>
                  </a:rPr>
                  <a:t>programme</a:t>
                </a:r>
              </a:p>
            </p:txBody>
          </p:sp>
          <p:sp>
            <p:nvSpPr>
              <p:cNvPr id="13" name="TextBox 12"/>
              <p:cNvSpPr txBox="1"/>
              <p:nvPr/>
            </p:nvSpPr>
            <p:spPr>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3393" y="6108272"/>
            <a:ext cx="2754284" cy="63309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16" name="Straight Connector 15"/>
          <p:cNvCxnSpPr/>
          <p:nvPr/>
        </p:nvCxnSpPr>
        <p:spPr>
          <a:xfrm>
            <a:off x="-12288" y="6021288"/>
            <a:ext cx="122042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8880000" y="36001"/>
            <a:ext cx="28448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endParaRPr lang="en-US"/>
          </a:p>
        </p:txBody>
      </p:sp>
    </p:spTree>
    <p:extLst>
      <p:ext uri="{BB962C8B-B14F-4D97-AF65-F5344CB8AC3E}">
        <p14:creationId xmlns:p14="http://schemas.microsoft.com/office/powerpoint/2010/main" val="3198672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819819" y="60212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F5B0D-9654-4FEB-BAB9-5F4A9A9AF9AD}" type="slidenum">
              <a:rPr lang="en-US" smtClean="0"/>
              <a:t>‹#›</a:t>
            </a:fld>
            <a:endParaRPr lang="en-US"/>
          </a:p>
        </p:txBody>
      </p:sp>
      <p:sp>
        <p:nvSpPr>
          <p:cNvPr id="7" name="Rectangle 6"/>
          <p:cNvSpPr/>
          <p:nvPr/>
        </p:nvSpPr>
        <p:spPr>
          <a:xfrm>
            <a:off x="0" y="-27384"/>
            <a:ext cx="12192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dirty="0">
              <a:solidFill>
                <a:prstClr val="white"/>
              </a:solidFill>
            </a:endParaRPr>
          </a:p>
        </p:txBody>
      </p:sp>
      <p:grpSp>
        <p:nvGrpSpPr>
          <p:cNvPr id="9" name="Group 8"/>
          <p:cNvGrpSpPr/>
          <p:nvPr/>
        </p:nvGrpSpPr>
        <p:grpSpPr>
          <a:xfrm>
            <a:off x="9066230" y="6150623"/>
            <a:ext cx="2515543" cy="569706"/>
            <a:chOff x="5525840" y="3530278"/>
            <a:chExt cx="1886657" cy="569706"/>
          </a:xfrm>
        </p:grpSpPr>
        <p:sp>
          <p:nvSpPr>
            <p:cNvPr id="10" name="TextBox 9"/>
            <p:cNvSpPr txBox="1"/>
            <p:nvPr/>
          </p:nvSpPr>
          <p:spPr>
            <a:xfrm>
              <a:off x="5540240" y="3530278"/>
              <a:ext cx="1872257" cy="246221"/>
            </a:xfrm>
            <a:prstGeom prst="rect">
              <a:avLst/>
            </a:prstGeom>
            <a:noFill/>
          </p:spPr>
          <p:txBody>
            <a:bodyPr wrap="square" rtlCol="0">
              <a:spAutoFit/>
            </a:bodyPr>
            <a:lstStyle/>
            <a:p>
              <a:pPr eaLnBrk="1" fontAlgn="auto" hangingPunct="1">
                <a:spcBef>
                  <a:spcPts val="0"/>
                </a:spcBef>
                <a:spcAft>
                  <a:spcPts val="0"/>
                </a:spcAft>
              </a:pPr>
              <a:r>
                <a:rPr lang="en-GB" sz="1000" cap="all" dirty="0">
                  <a:solidFill>
                    <a:srgbClr val="1E7FB8"/>
                  </a:solidFill>
                  <a:latin typeface="Corbel" panose="020B0503020204020204" pitchFamily="34" charset="0"/>
                  <a:cs typeface="+mn-cs"/>
                </a:rPr>
                <a:t>Health</a:t>
              </a:r>
            </a:p>
          </p:txBody>
        </p:sp>
        <p:grpSp>
          <p:nvGrpSpPr>
            <p:cNvPr id="11" name="Group 10"/>
            <p:cNvGrpSpPr/>
            <p:nvPr/>
          </p:nvGrpSpPr>
          <p:grpSpPr>
            <a:xfrm>
              <a:off x="5525840" y="3618320"/>
              <a:ext cx="1879457" cy="481664"/>
              <a:chOff x="5525840" y="3618320"/>
              <a:chExt cx="1879457" cy="481664"/>
            </a:xfrm>
          </p:grpSpPr>
          <p:sp>
            <p:nvSpPr>
              <p:cNvPr id="12" name="TextBox 11"/>
              <p:cNvSpPr txBox="1"/>
              <p:nvPr/>
            </p:nvSpPr>
            <p:spPr>
              <a:xfrm>
                <a:off x="6494240" y="3838374"/>
                <a:ext cx="889168" cy="261610"/>
              </a:xfrm>
              <a:prstGeom prst="rect">
                <a:avLst/>
              </a:prstGeom>
              <a:noFill/>
            </p:spPr>
            <p:txBody>
              <a:bodyPr wrap="square" rtlCol="0">
                <a:spAutoFit/>
              </a:bodyPr>
              <a:lstStyle/>
              <a:p>
                <a:pPr eaLnBrk="1" fontAlgn="auto" hangingPunct="1">
                  <a:spcBef>
                    <a:spcPts val="0"/>
                  </a:spcBef>
                  <a:spcAft>
                    <a:spcPts val="0"/>
                  </a:spcAft>
                </a:pPr>
                <a:r>
                  <a:rPr lang="en-GB" sz="1100" spc="-80" dirty="0">
                    <a:solidFill>
                      <a:srgbClr val="1E7FB8"/>
                    </a:solidFill>
                    <a:latin typeface="Corbel" panose="020B0503020204020204" pitchFamily="34" charset="0"/>
                    <a:cs typeface="+mn-cs"/>
                  </a:rPr>
                  <a:t>programme</a:t>
                </a:r>
              </a:p>
            </p:txBody>
          </p:sp>
          <p:sp>
            <p:nvSpPr>
              <p:cNvPr id="13" name="TextBox 12"/>
              <p:cNvSpPr txBox="1"/>
              <p:nvPr/>
            </p:nvSpPr>
            <p:spPr>
              <a:xfrm>
                <a:off x="5525840" y="3618320"/>
                <a:ext cx="1879457" cy="400110"/>
              </a:xfrm>
              <a:prstGeom prst="rect">
                <a:avLst/>
              </a:prstGeom>
              <a:noFill/>
            </p:spPr>
            <p:txBody>
              <a:bodyPr wrap="square" rtlCol="0">
                <a:spAutoFit/>
              </a:bodyPr>
              <a:lstStyle/>
              <a:p>
                <a:pPr eaLnBrk="1" fontAlgn="auto" hangingPunct="1">
                  <a:spcBef>
                    <a:spcPts val="0"/>
                  </a:spcBef>
                  <a:spcAft>
                    <a:spcPts val="0"/>
                  </a:spcAft>
                </a:pPr>
                <a:r>
                  <a:rPr lang="en-GB" sz="2000" b="1" cap="all" spc="-8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23393" y="6108272"/>
            <a:ext cx="2754284" cy="63309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16" name="Straight Connector 15"/>
          <p:cNvCxnSpPr/>
          <p:nvPr/>
        </p:nvCxnSpPr>
        <p:spPr>
          <a:xfrm>
            <a:off x="-12288" y="6021288"/>
            <a:ext cx="122042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8880000" y="36001"/>
            <a:ext cx="28448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fld id="{D13ED809-051C-418A-9513-F0A5C4E3CB02}" type="datetimeFigureOut">
              <a:rPr lang="en-US" smtClean="0"/>
              <a:t>3/4/2020</a:t>
            </a:fld>
            <a:endParaRPr lang="en-US"/>
          </a:p>
        </p:txBody>
      </p:sp>
    </p:spTree>
    <p:extLst>
      <p:ext uri="{BB962C8B-B14F-4D97-AF65-F5344CB8AC3E}">
        <p14:creationId xmlns:p14="http://schemas.microsoft.com/office/powerpoint/2010/main" val="10056878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819819" y="6021291"/>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
        <p:nvSpPr>
          <p:cNvPr id="7" name="Rectangle 6"/>
          <p:cNvSpPr/>
          <p:nvPr/>
        </p:nvSpPr>
        <p:spPr>
          <a:xfrm>
            <a:off x="0" y="-27384"/>
            <a:ext cx="12192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dirty="0">
              <a:solidFill>
                <a:prstClr val="white"/>
              </a:solidFill>
            </a:endParaRPr>
          </a:p>
        </p:txBody>
      </p:sp>
      <p:grpSp>
        <p:nvGrpSpPr>
          <p:cNvPr id="9" name="Group 8"/>
          <p:cNvGrpSpPr/>
          <p:nvPr/>
        </p:nvGrpSpPr>
        <p:grpSpPr>
          <a:xfrm>
            <a:off x="9066231" y="6150625"/>
            <a:ext cx="2515543" cy="527387"/>
            <a:chOff x="5525840" y="3530278"/>
            <a:chExt cx="1886657" cy="527387"/>
          </a:xfrm>
        </p:grpSpPr>
        <p:sp>
          <p:nvSpPr>
            <p:cNvPr id="10" name="TextBox 9"/>
            <p:cNvSpPr txBox="1"/>
            <p:nvPr/>
          </p:nvSpPr>
          <p:spPr>
            <a:xfrm>
              <a:off x="5540240" y="3530278"/>
              <a:ext cx="1872257" cy="207749"/>
            </a:xfrm>
            <a:prstGeom prst="rect">
              <a:avLst/>
            </a:prstGeom>
            <a:noFill/>
          </p:spPr>
          <p:txBody>
            <a:bodyPr wrap="square" rtlCol="0">
              <a:spAutoFit/>
            </a:bodyPr>
            <a:lstStyle/>
            <a:p>
              <a:pPr eaLnBrk="1" fontAlgn="auto" hangingPunct="1">
                <a:spcBef>
                  <a:spcPts val="0"/>
                </a:spcBef>
                <a:spcAft>
                  <a:spcPts val="0"/>
                </a:spcAft>
              </a:pPr>
              <a:r>
                <a:rPr lang="en-GB" sz="750" cap="all" dirty="0">
                  <a:solidFill>
                    <a:srgbClr val="1E7FB8"/>
                  </a:solidFill>
                  <a:latin typeface="Corbel" panose="020B0503020204020204" pitchFamily="34" charset="0"/>
                  <a:cs typeface="+mn-cs"/>
                </a:rPr>
                <a:t>Health</a:t>
              </a:r>
            </a:p>
          </p:txBody>
        </p:sp>
        <p:grpSp>
          <p:nvGrpSpPr>
            <p:cNvPr id="11" name="Group 10"/>
            <p:cNvGrpSpPr/>
            <p:nvPr/>
          </p:nvGrpSpPr>
          <p:grpSpPr>
            <a:xfrm>
              <a:off x="5525840" y="3618320"/>
              <a:ext cx="1879457" cy="439345"/>
              <a:chOff x="5525840" y="3618320"/>
              <a:chExt cx="1879457" cy="439345"/>
            </a:xfrm>
          </p:grpSpPr>
          <p:sp>
            <p:nvSpPr>
              <p:cNvPr id="12" name="TextBox 11"/>
              <p:cNvSpPr txBox="1"/>
              <p:nvPr/>
            </p:nvSpPr>
            <p:spPr>
              <a:xfrm>
                <a:off x="6494240" y="3838374"/>
                <a:ext cx="889168" cy="219291"/>
              </a:xfrm>
              <a:prstGeom prst="rect">
                <a:avLst/>
              </a:prstGeom>
              <a:noFill/>
            </p:spPr>
            <p:txBody>
              <a:bodyPr wrap="square" rtlCol="0">
                <a:spAutoFit/>
              </a:bodyPr>
              <a:lstStyle/>
              <a:p>
                <a:pPr eaLnBrk="1" fontAlgn="auto" hangingPunct="1">
                  <a:spcBef>
                    <a:spcPts val="0"/>
                  </a:spcBef>
                  <a:spcAft>
                    <a:spcPts val="0"/>
                  </a:spcAft>
                </a:pPr>
                <a:r>
                  <a:rPr lang="en-GB" sz="825" spc="-60" dirty="0">
                    <a:solidFill>
                      <a:srgbClr val="1E7FB8"/>
                    </a:solidFill>
                    <a:latin typeface="Corbel" panose="020B0503020204020204" pitchFamily="34" charset="0"/>
                    <a:cs typeface="+mn-cs"/>
                  </a:rPr>
                  <a:t>programme</a:t>
                </a:r>
              </a:p>
            </p:txBody>
          </p:sp>
          <p:sp>
            <p:nvSpPr>
              <p:cNvPr id="13" name="TextBox 12"/>
              <p:cNvSpPr txBox="1"/>
              <p:nvPr/>
            </p:nvSpPr>
            <p:spPr>
              <a:xfrm>
                <a:off x="5525840" y="3618320"/>
                <a:ext cx="1879457" cy="323165"/>
              </a:xfrm>
              <a:prstGeom prst="rect">
                <a:avLst/>
              </a:prstGeom>
              <a:noFill/>
            </p:spPr>
            <p:txBody>
              <a:bodyPr wrap="square" rtlCol="0">
                <a:spAutoFit/>
              </a:bodyPr>
              <a:lstStyle/>
              <a:p>
                <a:pPr eaLnBrk="1" fontAlgn="auto" hangingPunct="1">
                  <a:spcBef>
                    <a:spcPts val="0"/>
                  </a:spcBef>
                  <a:spcAft>
                    <a:spcPts val="0"/>
                  </a:spcAft>
                </a:pPr>
                <a:r>
                  <a:rPr lang="en-GB" sz="1500" b="1" cap="all" spc="-6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23394" y="6108274"/>
            <a:ext cx="2754284" cy="63309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16" name="Straight Connector 15"/>
          <p:cNvCxnSpPr/>
          <p:nvPr/>
        </p:nvCxnSpPr>
        <p:spPr>
          <a:xfrm>
            <a:off x="-12288" y="6021288"/>
            <a:ext cx="122042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8880000" y="36001"/>
            <a:ext cx="2844800" cy="365125"/>
          </a:xfrm>
          <a:prstGeom prst="rect">
            <a:avLst/>
          </a:prstGeom>
        </p:spPr>
        <p:txBody>
          <a:bodyPr vert="horz" lIns="91440" tIns="45720" rIns="91440" bIns="45720" rtlCol="0" anchor="ctr"/>
          <a:lstStyle>
            <a:lvl1pPr algn="r">
              <a:defRPr sz="900">
                <a:solidFill>
                  <a:schemeClr val="bg1"/>
                </a:solidFill>
                <a:latin typeface="Segoe Condensed" panose="020B0606040200020203" pitchFamily="34" charset="0"/>
              </a:defRPr>
            </a:lvl1pPr>
          </a:lstStyle>
          <a:p>
            <a:fld id="{241EB5C9-1307-BA42-ABA2-0BC069CD8E7F}" type="datetimeFigureOut">
              <a:rPr lang="en-US" smtClean="0"/>
              <a:t>3/4/2020</a:t>
            </a:fld>
            <a:endParaRPr lang="en-US"/>
          </a:p>
        </p:txBody>
      </p:sp>
    </p:spTree>
    <p:extLst>
      <p:ext uri="{BB962C8B-B14F-4D97-AF65-F5344CB8AC3E}">
        <p14:creationId xmlns:p14="http://schemas.microsoft.com/office/powerpoint/2010/main" val="30457555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685800" rtl="0" eaLnBrk="1" latinLnBrk="0" hangingPunct="1">
        <a:spcBef>
          <a:spcPct val="0"/>
        </a:spcBef>
        <a:buNone/>
        <a:defRPr sz="3300" b="1" kern="1200">
          <a:solidFill>
            <a:schemeClr val="bg1"/>
          </a:solidFill>
          <a:latin typeface="Segoe Condensed" panose="020B0606040200020203"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b="1" kern="1200">
          <a:solidFill>
            <a:schemeClr val="tx1">
              <a:lumMod val="50000"/>
              <a:lumOff val="50000"/>
            </a:schemeClr>
          </a:solidFill>
          <a:latin typeface="Segoe Condensed" panose="020B0606040200020203"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b="1" kern="1200">
          <a:solidFill>
            <a:schemeClr val="tx1">
              <a:lumMod val="50000"/>
              <a:lumOff val="50000"/>
            </a:schemeClr>
          </a:solidFill>
          <a:latin typeface="Segoe Condensed" panose="020B0606040200020203"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b="1" kern="1200">
          <a:solidFill>
            <a:schemeClr val="tx1">
              <a:lumMod val="50000"/>
              <a:lumOff val="50000"/>
            </a:schemeClr>
          </a:solidFill>
          <a:latin typeface="Segoe Condensed" panose="020B0606040200020203"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b="1" kern="1200">
          <a:solidFill>
            <a:schemeClr val="tx1">
              <a:lumMod val="50000"/>
              <a:lumOff val="50000"/>
            </a:schemeClr>
          </a:solidFill>
          <a:latin typeface="Segoe Condensed" panose="020B0606040200020203"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hyperlink" Target="https://www.who.int/emergencies/diseases/novel-coronavirus-2019/"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C909D2-C136-47AB-A71D-196C9682BA15}"/>
              </a:ext>
            </a:extLst>
          </p:cNvPr>
          <p:cNvSpPr>
            <a:spLocks noGrp="1"/>
          </p:cNvSpPr>
          <p:nvPr>
            <p:ph type="ctrTitle"/>
          </p:nvPr>
        </p:nvSpPr>
        <p:spPr>
          <a:xfrm>
            <a:off x="703211" y="1874970"/>
            <a:ext cx="10581088" cy="1470025"/>
          </a:xfrm>
        </p:spPr>
        <p:txBody>
          <a:bodyPr>
            <a:normAutofit/>
          </a:bodyPr>
          <a:lstStyle/>
          <a:p>
            <a:r>
              <a:rPr lang="en-US" dirty="0">
                <a:solidFill>
                  <a:schemeClr val="tx1"/>
                </a:solidFill>
              </a:rPr>
              <a:t>COVID-19 update</a:t>
            </a:r>
          </a:p>
        </p:txBody>
      </p:sp>
      <p:sp>
        <p:nvSpPr>
          <p:cNvPr id="5" name="Subtitle 4">
            <a:extLst>
              <a:ext uri="{FF2B5EF4-FFF2-40B4-BE49-F238E27FC236}">
                <a16:creationId xmlns:a16="http://schemas.microsoft.com/office/drawing/2014/main" id="{04345256-EC61-47CF-929E-3641E22E2E91}"/>
              </a:ext>
            </a:extLst>
          </p:cNvPr>
          <p:cNvSpPr>
            <a:spLocks noGrp="1"/>
          </p:cNvSpPr>
          <p:nvPr>
            <p:ph type="subTitle" idx="1"/>
          </p:nvPr>
        </p:nvSpPr>
        <p:spPr>
          <a:xfrm>
            <a:off x="703210" y="3032956"/>
            <a:ext cx="10068253" cy="792088"/>
          </a:xfrm>
        </p:spPr>
        <p:txBody>
          <a:bodyPr/>
          <a:lstStyle/>
          <a:p>
            <a:pPr algn="r"/>
            <a:r>
              <a:rPr lang="en-US" dirty="0"/>
              <a:t>4 March 2020</a:t>
            </a:r>
          </a:p>
        </p:txBody>
      </p:sp>
    </p:spTree>
    <p:custDataLst>
      <p:tags r:id="rId1"/>
    </p:custDataLst>
    <p:extLst>
      <p:ext uri="{BB962C8B-B14F-4D97-AF65-F5344CB8AC3E}">
        <p14:creationId xmlns:p14="http://schemas.microsoft.com/office/powerpoint/2010/main" val="214346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C909D2-C136-47AB-A71D-196C9682BA15}"/>
              </a:ext>
            </a:extLst>
          </p:cNvPr>
          <p:cNvSpPr>
            <a:spLocks noGrp="1"/>
          </p:cNvSpPr>
          <p:nvPr>
            <p:ph type="ctrTitle"/>
          </p:nvPr>
        </p:nvSpPr>
        <p:spPr>
          <a:xfrm>
            <a:off x="703211" y="1874970"/>
            <a:ext cx="10581088" cy="1470025"/>
          </a:xfrm>
        </p:spPr>
        <p:txBody>
          <a:bodyPr>
            <a:normAutofit/>
          </a:bodyPr>
          <a:lstStyle/>
          <a:p>
            <a:r>
              <a:rPr lang="en-US" dirty="0">
                <a:solidFill>
                  <a:schemeClr val="tx1"/>
                </a:solidFill>
              </a:rPr>
              <a:t>Update on COVID-19 Country Preparedness and Response</a:t>
            </a:r>
          </a:p>
        </p:txBody>
      </p:sp>
      <p:sp>
        <p:nvSpPr>
          <p:cNvPr id="5" name="Subtitle 4">
            <a:extLst>
              <a:ext uri="{FF2B5EF4-FFF2-40B4-BE49-F238E27FC236}">
                <a16:creationId xmlns:a16="http://schemas.microsoft.com/office/drawing/2014/main" id="{04345256-EC61-47CF-929E-3641E22E2E91}"/>
              </a:ext>
            </a:extLst>
          </p:cNvPr>
          <p:cNvSpPr>
            <a:spLocks noGrp="1"/>
          </p:cNvSpPr>
          <p:nvPr>
            <p:ph type="subTitle" idx="1"/>
          </p:nvPr>
        </p:nvSpPr>
        <p:spPr>
          <a:xfrm>
            <a:off x="1828800" y="3876589"/>
            <a:ext cx="8534400" cy="792088"/>
          </a:xfrm>
        </p:spPr>
        <p:txBody>
          <a:bodyPr/>
          <a:lstStyle/>
          <a:p>
            <a:pPr algn="r"/>
            <a:r>
              <a:rPr lang="en-US" dirty="0"/>
              <a:t>4 March 2020</a:t>
            </a:r>
          </a:p>
        </p:txBody>
      </p:sp>
    </p:spTree>
    <p:custDataLst>
      <p:tags r:id="rId1"/>
    </p:custDataLst>
    <p:extLst>
      <p:ext uri="{BB962C8B-B14F-4D97-AF65-F5344CB8AC3E}">
        <p14:creationId xmlns:p14="http://schemas.microsoft.com/office/powerpoint/2010/main" val="169227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2020-8E0C-43D0-81E3-E9B46E219562}"/>
              </a:ext>
            </a:extLst>
          </p:cNvPr>
          <p:cNvSpPr>
            <a:spLocks noGrp="1"/>
          </p:cNvSpPr>
          <p:nvPr>
            <p:ph type="title"/>
          </p:nvPr>
        </p:nvSpPr>
        <p:spPr>
          <a:xfrm>
            <a:off x="466891" y="116632"/>
            <a:ext cx="10972800" cy="1143000"/>
          </a:xfrm>
        </p:spPr>
        <p:txBody>
          <a:bodyPr>
            <a:normAutofit/>
          </a:bodyPr>
          <a:lstStyle/>
          <a:p>
            <a:r>
              <a:rPr lang="en-US" dirty="0"/>
              <a:t>Supporting country preparedness and response</a:t>
            </a:r>
          </a:p>
        </p:txBody>
      </p:sp>
      <p:sp>
        <p:nvSpPr>
          <p:cNvPr id="7" name="Content Placeholder 6">
            <a:extLst>
              <a:ext uri="{FF2B5EF4-FFF2-40B4-BE49-F238E27FC236}">
                <a16:creationId xmlns:a16="http://schemas.microsoft.com/office/drawing/2014/main" id="{82A214E0-549A-43FC-A38F-36EB7D5A8B2C}"/>
              </a:ext>
            </a:extLst>
          </p:cNvPr>
          <p:cNvSpPr>
            <a:spLocks noGrp="1"/>
          </p:cNvSpPr>
          <p:nvPr>
            <p:ph idx="1"/>
          </p:nvPr>
        </p:nvSpPr>
        <p:spPr>
          <a:xfrm>
            <a:off x="609600" y="1496504"/>
            <a:ext cx="5293360" cy="4525963"/>
          </a:xfrm>
        </p:spPr>
        <p:txBody>
          <a:bodyPr>
            <a:normAutofit fontScale="92500" lnSpcReduction="20000"/>
          </a:bodyPr>
          <a:lstStyle/>
          <a:p>
            <a:pPr marL="57150" indent="0">
              <a:buNone/>
            </a:pPr>
            <a:r>
              <a:rPr lang="en-US" sz="2800" dirty="0">
                <a:solidFill>
                  <a:schemeClr val="tx1"/>
                </a:solidFill>
              </a:rPr>
              <a:t>Country operational planning guidelines:</a:t>
            </a:r>
          </a:p>
          <a:p>
            <a:pPr marL="400050">
              <a:spcBef>
                <a:spcPts val="1200"/>
              </a:spcBef>
            </a:pPr>
            <a:r>
              <a:rPr lang="en-US" sz="2600" dirty="0">
                <a:solidFill>
                  <a:schemeClr val="tx1"/>
                </a:solidFill>
              </a:rPr>
              <a:t>Country-level coordination</a:t>
            </a:r>
          </a:p>
          <a:p>
            <a:pPr marL="400050">
              <a:spcBef>
                <a:spcPts val="1200"/>
              </a:spcBef>
            </a:pPr>
            <a:r>
              <a:rPr lang="en-US" sz="2600" dirty="0">
                <a:solidFill>
                  <a:schemeClr val="tx1"/>
                </a:solidFill>
              </a:rPr>
              <a:t>Risk communication and community engagement</a:t>
            </a:r>
          </a:p>
          <a:p>
            <a:pPr marL="400050">
              <a:spcBef>
                <a:spcPts val="1200"/>
              </a:spcBef>
            </a:pPr>
            <a:r>
              <a:rPr lang="en-US" sz="2600" dirty="0">
                <a:solidFill>
                  <a:schemeClr val="tx1"/>
                </a:solidFill>
              </a:rPr>
              <a:t>Surveillance and points of entry</a:t>
            </a:r>
          </a:p>
          <a:p>
            <a:pPr marL="400050">
              <a:spcBef>
                <a:spcPts val="1200"/>
              </a:spcBef>
            </a:pPr>
            <a:r>
              <a:rPr lang="en-US" sz="2600" dirty="0">
                <a:solidFill>
                  <a:schemeClr val="tx1"/>
                </a:solidFill>
              </a:rPr>
              <a:t>Rapid response teams</a:t>
            </a:r>
          </a:p>
          <a:p>
            <a:pPr marL="400050">
              <a:spcBef>
                <a:spcPts val="1200"/>
              </a:spcBef>
            </a:pPr>
            <a:r>
              <a:rPr lang="en-US" sz="2600" dirty="0">
                <a:solidFill>
                  <a:schemeClr val="tx1"/>
                </a:solidFill>
              </a:rPr>
              <a:t>National laboratory system</a:t>
            </a:r>
          </a:p>
          <a:p>
            <a:pPr marL="400050">
              <a:spcBef>
                <a:spcPts val="1200"/>
              </a:spcBef>
            </a:pPr>
            <a:r>
              <a:rPr lang="en-US" sz="2600" dirty="0">
                <a:solidFill>
                  <a:schemeClr val="tx1"/>
                </a:solidFill>
              </a:rPr>
              <a:t>Infection prevention and control</a:t>
            </a:r>
          </a:p>
          <a:p>
            <a:pPr marL="400050">
              <a:spcBef>
                <a:spcPts val="1200"/>
              </a:spcBef>
            </a:pPr>
            <a:r>
              <a:rPr lang="en-US" sz="2600" dirty="0">
                <a:solidFill>
                  <a:schemeClr val="tx1"/>
                </a:solidFill>
              </a:rPr>
              <a:t>Case management</a:t>
            </a:r>
          </a:p>
          <a:p>
            <a:pPr marL="400050">
              <a:spcBef>
                <a:spcPts val="1200"/>
              </a:spcBef>
            </a:pPr>
            <a:r>
              <a:rPr lang="en-US" sz="2600" dirty="0">
                <a:solidFill>
                  <a:schemeClr val="tx1"/>
                </a:solidFill>
              </a:rPr>
              <a:t>Logistics and supply management</a:t>
            </a:r>
          </a:p>
        </p:txBody>
      </p:sp>
      <p:pic>
        <p:nvPicPr>
          <p:cNvPr id="4" name="Picture 3">
            <a:extLst>
              <a:ext uri="{FF2B5EF4-FFF2-40B4-BE49-F238E27FC236}">
                <a16:creationId xmlns:a16="http://schemas.microsoft.com/office/drawing/2014/main" id="{90201D55-6FAE-4C67-8ED6-1C5C3990DB99}"/>
              </a:ext>
            </a:extLst>
          </p:cNvPr>
          <p:cNvPicPr>
            <a:picLocks noChangeAspect="1"/>
          </p:cNvPicPr>
          <p:nvPr/>
        </p:nvPicPr>
        <p:blipFill rotWithShape="1">
          <a:blip r:embed="rId2"/>
          <a:srcRect t="1536"/>
          <a:stretch/>
        </p:blipFill>
        <p:spPr>
          <a:xfrm>
            <a:off x="7276123" y="1516185"/>
            <a:ext cx="3091163" cy="4286738"/>
          </a:xfrm>
          <a:prstGeom prst="rect">
            <a:avLst/>
          </a:prstGeom>
        </p:spPr>
      </p:pic>
    </p:spTree>
    <p:extLst>
      <p:ext uri="{BB962C8B-B14F-4D97-AF65-F5344CB8AC3E}">
        <p14:creationId xmlns:p14="http://schemas.microsoft.com/office/powerpoint/2010/main" val="268591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2020-8E0C-43D0-81E3-E9B46E219562}"/>
              </a:ext>
            </a:extLst>
          </p:cNvPr>
          <p:cNvSpPr>
            <a:spLocks noGrp="1"/>
          </p:cNvSpPr>
          <p:nvPr>
            <p:ph type="title"/>
          </p:nvPr>
        </p:nvSpPr>
        <p:spPr>
          <a:xfrm>
            <a:off x="466891" y="116632"/>
            <a:ext cx="10972800" cy="1143000"/>
          </a:xfrm>
        </p:spPr>
        <p:txBody>
          <a:bodyPr>
            <a:normAutofit/>
          </a:bodyPr>
          <a:lstStyle/>
          <a:p>
            <a:r>
              <a:rPr lang="en-US" dirty="0"/>
              <a:t>Scaling country preparedness and response</a:t>
            </a:r>
          </a:p>
        </p:txBody>
      </p:sp>
      <p:sp>
        <p:nvSpPr>
          <p:cNvPr id="7" name="Content Placeholder 6">
            <a:extLst>
              <a:ext uri="{FF2B5EF4-FFF2-40B4-BE49-F238E27FC236}">
                <a16:creationId xmlns:a16="http://schemas.microsoft.com/office/drawing/2014/main" id="{82A214E0-549A-43FC-A38F-36EB7D5A8B2C}"/>
              </a:ext>
            </a:extLst>
          </p:cNvPr>
          <p:cNvSpPr>
            <a:spLocks noGrp="1"/>
          </p:cNvSpPr>
          <p:nvPr>
            <p:ph idx="1"/>
          </p:nvPr>
        </p:nvSpPr>
        <p:spPr>
          <a:xfrm>
            <a:off x="171938" y="1496504"/>
            <a:ext cx="5731022" cy="4525963"/>
          </a:xfrm>
        </p:spPr>
        <p:txBody>
          <a:bodyPr>
            <a:normAutofit fontScale="77500" lnSpcReduction="20000"/>
          </a:bodyPr>
          <a:lstStyle/>
          <a:p>
            <a:pPr marL="57150" indent="0">
              <a:buNone/>
            </a:pPr>
            <a:r>
              <a:rPr lang="en-US" sz="2800" dirty="0">
                <a:solidFill>
                  <a:schemeClr val="tx1"/>
                </a:solidFill>
              </a:rPr>
              <a:t>Work with national governments through UNCT to:</a:t>
            </a:r>
          </a:p>
          <a:p>
            <a:pPr marL="400050">
              <a:spcBef>
                <a:spcPts val="1200"/>
              </a:spcBef>
            </a:pPr>
            <a:r>
              <a:rPr lang="en-US" sz="2800" dirty="0">
                <a:solidFill>
                  <a:schemeClr val="tx1"/>
                </a:solidFill>
              </a:rPr>
              <a:t>Engage with national authorities to identify appropriate coordination mechanism and key technical/operational partners</a:t>
            </a:r>
          </a:p>
          <a:p>
            <a:pPr marL="400050">
              <a:spcBef>
                <a:spcPts val="1200"/>
              </a:spcBef>
            </a:pPr>
            <a:r>
              <a:rPr lang="en-US" sz="2800" dirty="0">
                <a:solidFill>
                  <a:schemeClr val="tx1"/>
                </a:solidFill>
              </a:rPr>
              <a:t>Map existing preparedness and response capacity and identify key gaps</a:t>
            </a:r>
          </a:p>
          <a:p>
            <a:pPr marL="400050">
              <a:spcBef>
                <a:spcPts val="1200"/>
              </a:spcBef>
            </a:pPr>
            <a:r>
              <a:rPr lang="en-US" sz="2800" dirty="0">
                <a:solidFill>
                  <a:schemeClr val="tx1"/>
                </a:solidFill>
              </a:rPr>
              <a:t>Engage with national authorities and partners to assign roles and responsibilities to address key gaps</a:t>
            </a:r>
          </a:p>
          <a:p>
            <a:pPr marL="400050">
              <a:spcBef>
                <a:spcPts val="1200"/>
              </a:spcBef>
            </a:pPr>
            <a:r>
              <a:rPr lang="en-US" sz="2800" dirty="0">
                <a:solidFill>
                  <a:schemeClr val="tx1"/>
                </a:solidFill>
              </a:rPr>
              <a:t>Engage with local donors and existing programmes to mobilize resources and capacities</a:t>
            </a:r>
          </a:p>
          <a:p>
            <a:pPr marL="400050">
              <a:spcBef>
                <a:spcPts val="1200"/>
              </a:spcBef>
            </a:pPr>
            <a:r>
              <a:rPr lang="en-US" sz="2800" dirty="0">
                <a:solidFill>
                  <a:schemeClr val="tx1"/>
                </a:solidFill>
              </a:rPr>
              <a:t>Establish monitoring mechanisms based on key performance indicators to track progress and adjust the plans as outbreak evolves </a:t>
            </a:r>
          </a:p>
        </p:txBody>
      </p:sp>
      <p:pic>
        <p:nvPicPr>
          <p:cNvPr id="3" name="Picture 2">
            <a:extLst>
              <a:ext uri="{FF2B5EF4-FFF2-40B4-BE49-F238E27FC236}">
                <a16:creationId xmlns:a16="http://schemas.microsoft.com/office/drawing/2014/main" id="{0FD980E9-EFC9-47CE-BA71-744C7023622F}"/>
              </a:ext>
            </a:extLst>
          </p:cNvPr>
          <p:cNvPicPr>
            <a:picLocks noChangeAspect="1"/>
          </p:cNvPicPr>
          <p:nvPr/>
        </p:nvPicPr>
        <p:blipFill>
          <a:blip r:embed="rId2"/>
          <a:stretch>
            <a:fillRect/>
          </a:stretch>
        </p:blipFill>
        <p:spPr>
          <a:xfrm>
            <a:off x="6223472" y="2186391"/>
            <a:ext cx="5899954" cy="3353581"/>
          </a:xfrm>
          <a:prstGeom prst="rect">
            <a:avLst/>
          </a:prstGeom>
        </p:spPr>
      </p:pic>
    </p:spTree>
    <p:extLst>
      <p:ext uri="{BB962C8B-B14F-4D97-AF65-F5344CB8AC3E}">
        <p14:creationId xmlns:p14="http://schemas.microsoft.com/office/powerpoint/2010/main" val="403533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A14B-BA75-4CCD-9D63-E6F52C999C62}"/>
              </a:ext>
            </a:extLst>
          </p:cNvPr>
          <p:cNvSpPr>
            <a:spLocks noGrp="1"/>
          </p:cNvSpPr>
          <p:nvPr>
            <p:ph type="title"/>
          </p:nvPr>
        </p:nvSpPr>
        <p:spPr/>
        <p:txBody>
          <a:bodyPr/>
          <a:lstStyle/>
          <a:p>
            <a:r>
              <a:rPr lang="en-US" dirty="0"/>
              <a:t>Monitoring country preparedness and response</a:t>
            </a:r>
          </a:p>
        </p:txBody>
      </p:sp>
      <p:sp>
        <p:nvSpPr>
          <p:cNvPr id="5" name="Rectangle 4">
            <a:extLst>
              <a:ext uri="{FF2B5EF4-FFF2-40B4-BE49-F238E27FC236}">
                <a16:creationId xmlns:a16="http://schemas.microsoft.com/office/drawing/2014/main" id="{0E0251A4-6A00-4EA5-A552-43A7664EEBB1}"/>
              </a:ext>
            </a:extLst>
          </p:cNvPr>
          <p:cNvSpPr/>
          <p:nvPr/>
        </p:nvSpPr>
        <p:spPr>
          <a:xfrm>
            <a:off x="0" y="5914417"/>
            <a:ext cx="12192000" cy="94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AFE740B-09C3-41D0-9355-35100D18A889}"/>
              </a:ext>
            </a:extLst>
          </p:cNvPr>
          <p:cNvPicPr>
            <a:picLocks noChangeAspect="1"/>
          </p:cNvPicPr>
          <p:nvPr/>
        </p:nvPicPr>
        <p:blipFill rotWithShape="1">
          <a:blip r:embed="rId3"/>
          <a:srcRect t="13641" b="7752"/>
          <a:stretch/>
        </p:blipFill>
        <p:spPr>
          <a:xfrm>
            <a:off x="1053201" y="1259632"/>
            <a:ext cx="9644536" cy="5364903"/>
          </a:xfrm>
          <a:prstGeom prst="rect">
            <a:avLst/>
          </a:prstGeom>
        </p:spPr>
      </p:pic>
    </p:spTree>
    <p:extLst>
      <p:ext uri="{BB962C8B-B14F-4D97-AF65-F5344CB8AC3E}">
        <p14:creationId xmlns:p14="http://schemas.microsoft.com/office/powerpoint/2010/main" val="257668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02DF-920C-4E11-8FA0-D40A744C2C17}"/>
              </a:ext>
            </a:extLst>
          </p:cNvPr>
          <p:cNvSpPr>
            <a:spLocks noGrp="1"/>
          </p:cNvSpPr>
          <p:nvPr>
            <p:ph type="title"/>
          </p:nvPr>
        </p:nvSpPr>
        <p:spPr/>
        <p:txBody>
          <a:bodyPr/>
          <a:lstStyle/>
          <a:p>
            <a:r>
              <a:rPr lang="en-US" dirty="0"/>
              <a:t>Tracking country risk and vulnerability</a:t>
            </a:r>
          </a:p>
        </p:txBody>
      </p:sp>
      <p:pic>
        <p:nvPicPr>
          <p:cNvPr id="8" name="Content Placeholder 4" descr="A close up of a map&#10;&#10;Description generated with high confidence">
            <a:extLst>
              <a:ext uri="{FF2B5EF4-FFF2-40B4-BE49-F238E27FC236}">
                <a16:creationId xmlns:a16="http://schemas.microsoft.com/office/drawing/2014/main" id="{A0BD8F01-8BC3-4DA5-BE5C-8287AB8FD6B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35" t="9909" r="2084" b="7586"/>
          <a:stretch/>
        </p:blipFill>
        <p:spPr>
          <a:xfrm>
            <a:off x="1195860" y="1338606"/>
            <a:ext cx="9514862" cy="45437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5686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115C-3844-49E3-A7A2-927E5F12ED15}"/>
              </a:ext>
            </a:extLst>
          </p:cNvPr>
          <p:cNvSpPr>
            <a:spLocks noGrp="1"/>
          </p:cNvSpPr>
          <p:nvPr>
            <p:ph type="title"/>
          </p:nvPr>
        </p:nvSpPr>
        <p:spPr/>
        <p:txBody>
          <a:bodyPr/>
          <a:lstStyle/>
          <a:p>
            <a:r>
              <a:rPr lang="en-US" dirty="0"/>
              <a:t>Scaling support to countries</a:t>
            </a:r>
          </a:p>
        </p:txBody>
      </p:sp>
      <p:sp>
        <p:nvSpPr>
          <p:cNvPr id="13" name="Rectangle 12">
            <a:extLst>
              <a:ext uri="{FF2B5EF4-FFF2-40B4-BE49-F238E27FC236}">
                <a16:creationId xmlns:a16="http://schemas.microsoft.com/office/drawing/2014/main" id="{EF5D7DFF-9180-49A8-BEC4-7E46D20E9554}"/>
              </a:ext>
            </a:extLst>
          </p:cNvPr>
          <p:cNvSpPr/>
          <p:nvPr/>
        </p:nvSpPr>
        <p:spPr>
          <a:xfrm>
            <a:off x="1734533" y="1502480"/>
            <a:ext cx="4487158" cy="2640723"/>
          </a:xfrm>
          <a:prstGeom prst="rect">
            <a:avLst/>
          </a:prstGeom>
        </p:spPr>
        <p:txBody>
          <a:bodyPr vert="horz" lIns="91440" tIns="45720" rIns="91440" bIns="45720" rtlCol="0">
            <a:noAutofit/>
          </a:bodyPr>
          <a:lstStyle/>
          <a:p>
            <a:pPr marL="5715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Increasing support according to capacity:</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Technical guidance &amp; tools</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Technical expertise</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Supplies &amp; equipment</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Training &amp; capacity building</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In-country technical &amp; operational support</a:t>
            </a:r>
          </a:p>
        </p:txBody>
      </p:sp>
      <p:sp>
        <p:nvSpPr>
          <p:cNvPr id="14" name="Rectangle 13">
            <a:extLst>
              <a:ext uri="{FF2B5EF4-FFF2-40B4-BE49-F238E27FC236}">
                <a16:creationId xmlns:a16="http://schemas.microsoft.com/office/drawing/2014/main" id="{E84EB2E2-EE99-44B4-A819-57F6CEA84B03}"/>
              </a:ext>
            </a:extLst>
          </p:cNvPr>
          <p:cNvSpPr/>
          <p:nvPr/>
        </p:nvSpPr>
        <p:spPr>
          <a:xfrm>
            <a:off x="1055803" y="1732175"/>
            <a:ext cx="546755" cy="3393649"/>
          </a:xfrm>
          <a:prstGeom prst="rect">
            <a:avLst/>
          </a:prstGeom>
          <a:gradFill flip="none" rotWithShape="1">
            <a:gsLst>
              <a:gs pos="0">
                <a:schemeClr val="accent4">
                  <a:lumMod val="50000"/>
                </a:schemeClr>
              </a:gs>
              <a:gs pos="50000">
                <a:schemeClr val="accent1">
                  <a:tint val="44500"/>
                  <a:satMod val="160000"/>
                </a:schemeClr>
              </a:gs>
              <a:gs pos="100000">
                <a:schemeClr val="accent3">
                  <a:lumMod val="40000"/>
                  <a:lumOff val="60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4B1877C-9F7E-4022-A052-6185FEDC2CC8}"/>
              </a:ext>
            </a:extLst>
          </p:cNvPr>
          <p:cNvSpPr txBox="1"/>
          <p:nvPr/>
        </p:nvSpPr>
        <p:spPr>
          <a:xfrm>
            <a:off x="152920" y="1680329"/>
            <a:ext cx="8368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Level 5</a:t>
            </a:r>
          </a:p>
        </p:txBody>
      </p:sp>
      <p:sp>
        <p:nvSpPr>
          <p:cNvPr id="16" name="TextBox 15">
            <a:extLst>
              <a:ext uri="{FF2B5EF4-FFF2-40B4-BE49-F238E27FC236}">
                <a16:creationId xmlns:a16="http://schemas.microsoft.com/office/drawing/2014/main" id="{11D09BE2-77BA-4967-A78D-7B86E6CBF2A1}"/>
              </a:ext>
            </a:extLst>
          </p:cNvPr>
          <p:cNvSpPr txBox="1"/>
          <p:nvPr/>
        </p:nvSpPr>
        <p:spPr>
          <a:xfrm>
            <a:off x="86932" y="4756492"/>
            <a:ext cx="8368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Level 1</a:t>
            </a:r>
          </a:p>
        </p:txBody>
      </p:sp>
      <p:cxnSp>
        <p:nvCxnSpPr>
          <p:cNvPr id="18" name="Straight Arrow Connector 17">
            <a:extLst>
              <a:ext uri="{FF2B5EF4-FFF2-40B4-BE49-F238E27FC236}">
                <a16:creationId xmlns:a16="http://schemas.microsoft.com/office/drawing/2014/main" id="{85596FA5-09F2-4D18-853F-6278C22E884C}"/>
              </a:ext>
            </a:extLst>
          </p:cNvPr>
          <p:cNvCxnSpPr/>
          <p:nvPr/>
        </p:nvCxnSpPr>
        <p:spPr>
          <a:xfrm>
            <a:off x="552514" y="2168165"/>
            <a:ext cx="0" cy="2469823"/>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42F8C05-811E-4693-9E8A-12288BBFB08E}"/>
              </a:ext>
            </a:extLst>
          </p:cNvPr>
          <p:cNvSpPr/>
          <p:nvPr/>
        </p:nvSpPr>
        <p:spPr>
          <a:xfrm>
            <a:off x="6466788" y="1502481"/>
            <a:ext cx="4487158" cy="2640723"/>
          </a:xfrm>
          <a:prstGeom prst="rect">
            <a:avLst/>
          </a:prstGeom>
        </p:spPr>
        <p:txBody>
          <a:bodyPr vert="horz" lIns="91440" tIns="45720" rIns="91440" bIns="45720" rtlCol="0">
            <a:noAutofit/>
          </a:bodyPr>
          <a:lstStyle/>
          <a:p>
            <a:pPr marL="5715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No regrets support:</a:t>
            </a:r>
          </a:p>
        </p:txBody>
      </p:sp>
      <p:sp>
        <p:nvSpPr>
          <p:cNvPr id="20" name="Rectangle 19">
            <a:extLst>
              <a:ext uri="{FF2B5EF4-FFF2-40B4-BE49-F238E27FC236}">
                <a16:creationId xmlns:a16="http://schemas.microsoft.com/office/drawing/2014/main" id="{87A96943-BA0A-4E3D-BB01-558AD192132D}"/>
              </a:ext>
            </a:extLst>
          </p:cNvPr>
          <p:cNvSpPr/>
          <p:nvPr/>
        </p:nvSpPr>
        <p:spPr>
          <a:xfrm>
            <a:off x="6992592" y="2778550"/>
            <a:ext cx="1432874" cy="6881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Imported Cases</a:t>
            </a:r>
          </a:p>
        </p:txBody>
      </p:sp>
      <p:sp>
        <p:nvSpPr>
          <p:cNvPr id="21" name="Rectangle 20">
            <a:extLst>
              <a:ext uri="{FF2B5EF4-FFF2-40B4-BE49-F238E27FC236}">
                <a16:creationId xmlns:a16="http://schemas.microsoft.com/office/drawing/2014/main" id="{A0DD3A48-9E43-4636-8856-1B2301897076}"/>
              </a:ext>
            </a:extLst>
          </p:cNvPr>
          <p:cNvSpPr/>
          <p:nvPr/>
        </p:nvSpPr>
        <p:spPr>
          <a:xfrm>
            <a:off x="6992592" y="4282734"/>
            <a:ext cx="1432874" cy="6881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Transmission</a:t>
            </a:r>
          </a:p>
        </p:txBody>
      </p:sp>
      <p:cxnSp>
        <p:nvCxnSpPr>
          <p:cNvPr id="22" name="Straight Arrow Connector 21">
            <a:extLst>
              <a:ext uri="{FF2B5EF4-FFF2-40B4-BE49-F238E27FC236}">
                <a16:creationId xmlns:a16="http://schemas.microsoft.com/office/drawing/2014/main" id="{F9AA0A75-E0D3-4ABF-B8A4-31644D1EDB62}"/>
              </a:ext>
            </a:extLst>
          </p:cNvPr>
          <p:cNvCxnSpPr>
            <a:cxnSpLocks/>
          </p:cNvCxnSpPr>
          <p:nvPr/>
        </p:nvCxnSpPr>
        <p:spPr>
          <a:xfrm>
            <a:off x="8677893" y="3122628"/>
            <a:ext cx="1123886"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014DF1F-0779-4EBC-9845-7AA5942B9219}"/>
              </a:ext>
            </a:extLst>
          </p:cNvPr>
          <p:cNvSpPr/>
          <p:nvPr/>
        </p:nvSpPr>
        <p:spPr>
          <a:xfrm>
            <a:off x="10020692" y="2740843"/>
            <a:ext cx="1432874" cy="688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Local Transmission </a:t>
            </a:r>
          </a:p>
        </p:txBody>
      </p:sp>
      <p:cxnSp>
        <p:nvCxnSpPr>
          <p:cNvPr id="25" name="Straight Arrow Connector 24">
            <a:extLst>
              <a:ext uri="{FF2B5EF4-FFF2-40B4-BE49-F238E27FC236}">
                <a16:creationId xmlns:a16="http://schemas.microsoft.com/office/drawing/2014/main" id="{BB673137-EFF7-4A76-8D72-84A279C6A33D}"/>
              </a:ext>
            </a:extLst>
          </p:cNvPr>
          <p:cNvCxnSpPr>
            <a:cxnSpLocks/>
          </p:cNvCxnSpPr>
          <p:nvPr/>
        </p:nvCxnSpPr>
        <p:spPr>
          <a:xfrm>
            <a:off x="8677893" y="4626812"/>
            <a:ext cx="1123886"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909BE2F-AFC7-4277-88BD-B62BCE3725B7}"/>
              </a:ext>
            </a:extLst>
          </p:cNvPr>
          <p:cNvSpPr/>
          <p:nvPr/>
        </p:nvSpPr>
        <p:spPr>
          <a:xfrm>
            <a:off x="10020692" y="4282734"/>
            <a:ext cx="1432874" cy="688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Community Transmission </a:t>
            </a:r>
          </a:p>
        </p:txBody>
      </p:sp>
      <p:sp>
        <p:nvSpPr>
          <p:cNvPr id="27" name="TextBox 26">
            <a:extLst>
              <a:ext uri="{FF2B5EF4-FFF2-40B4-BE49-F238E27FC236}">
                <a16:creationId xmlns:a16="http://schemas.microsoft.com/office/drawing/2014/main" id="{DF04A3B9-B2AF-43A4-958C-8836A6056A92}"/>
              </a:ext>
            </a:extLst>
          </p:cNvPr>
          <p:cNvSpPr txBox="1"/>
          <p:nvPr/>
        </p:nvSpPr>
        <p:spPr>
          <a:xfrm>
            <a:off x="6992592" y="2182131"/>
            <a:ext cx="1279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Current risk</a:t>
            </a:r>
          </a:p>
        </p:txBody>
      </p:sp>
      <p:sp>
        <p:nvSpPr>
          <p:cNvPr id="28" name="TextBox 27">
            <a:extLst>
              <a:ext uri="{FF2B5EF4-FFF2-40B4-BE49-F238E27FC236}">
                <a16:creationId xmlns:a16="http://schemas.microsoft.com/office/drawing/2014/main" id="{1CD74726-7184-4BC3-9616-A54ADFCC0C31}"/>
              </a:ext>
            </a:extLst>
          </p:cNvPr>
          <p:cNvSpPr txBox="1"/>
          <p:nvPr/>
        </p:nvSpPr>
        <p:spPr>
          <a:xfrm>
            <a:off x="9932289" y="2168165"/>
            <a:ext cx="1819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Support Provided</a:t>
            </a:r>
          </a:p>
        </p:txBody>
      </p:sp>
    </p:spTree>
    <p:extLst>
      <p:ext uri="{BB962C8B-B14F-4D97-AF65-F5344CB8AC3E}">
        <p14:creationId xmlns:p14="http://schemas.microsoft.com/office/powerpoint/2010/main" val="89477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BB91-3733-4A5F-A37E-AB52C04731ED}"/>
              </a:ext>
            </a:extLst>
          </p:cNvPr>
          <p:cNvSpPr>
            <a:spLocks noGrp="1"/>
          </p:cNvSpPr>
          <p:nvPr>
            <p:ph type="title"/>
          </p:nvPr>
        </p:nvSpPr>
        <p:spPr/>
        <p:txBody>
          <a:bodyPr/>
          <a:lstStyle/>
          <a:p>
            <a:r>
              <a:rPr lang="en-US" dirty="0"/>
              <a:t>Immediate response and support to countries</a:t>
            </a:r>
          </a:p>
        </p:txBody>
      </p:sp>
      <p:sp>
        <p:nvSpPr>
          <p:cNvPr id="4" name="Content Placeholder 2">
            <a:extLst>
              <a:ext uri="{FF2B5EF4-FFF2-40B4-BE49-F238E27FC236}">
                <a16:creationId xmlns:a16="http://schemas.microsoft.com/office/drawing/2014/main" id="{78FFFA29-1FA6-46F9-A884-9823E38EDD88}"/>
              </a:ext>
            </a:extLst>
          </p:cNvPr>
          <p:cNvSpPr>
            <a:spLocks noGrp="1"/>
          </p:cNvSpPr>
          <p:nvPr>
            <p:ph sz="half" idx="1"/>
          </p:nvPr>
        </p:nvSpPr>
        <p:spPr>
          <a:xfrm>
            <a:off x="609600" y="1417637"/>
            <a:ext cx="4604426" cy="4525963"/>
          </a:xfrm>
        </p:spPr>
        <p:txBody>
          <a:bodyPr>
            <a:normAutofit/>
          </a:bodyPr>
          <a:lstStyle/>
          <a:p>
            <a:r>
              <a:rPr lang="en-US" sz="1800" b="1" dirty="0">
                <a:solidFill>
                  <a:schemeClr val="tx1"/>
                </a:solidFill>
              </a:rPr>
              <a:t>Technical support missions:</a:t>
            </a:r>
          </a:p>
          <a:p>
            <a:pPr lvl="1"/>
            <a:r>
              <a:rPr lang="en-US" sz="1400" dirty="0">
                <a:solidFill>
                  <a:schemeClr val="tx1"/>
                </a:solidFill>
              </a:rPr>
              <a:t>China</a:t>
            </a:r>
          </a:p>
          <a:p>
            <a:pPr lvl="1"/>
            <a:r>
              <a:rPr lang="en-US" sz="1400" dirty="0">
                <a:solidFill>
                  <a:schemeClr val="tx1"/>
                </a:solidFill>
              </a:rPr>
              <a:t>Iran</a:t>
            </a:r>
          </a:p>
          <a:p>
            <a:pPr lvl="1"/>
            <a:r>
              <a:rPr lang="en-US" sz="1400" dirty="0">
                <a:solidFill>
                  <a:schemeClr val="tx1"/>
                </a:solidFill>
              </a:rPr>
              <a:t>Italy</a:t>
            </a:r>
          </a:p>
          <a:p>
            <a:pPr lvl="1"/>
            <a:r>
              <a:rPr lang="en-US" sz="1400" dirty="0">
                <a:solidFill>
                  <a:schemeClr val="tx1"/>
                </a:solidFill>
              </a:rPr>
              <a:t>Algeria</a:t>
            </a:r>
          </a:p>
          <a:p>
            <a:pPr lvl="1"/>
            <a:r>
              <a:rPr lang="en-US" sz="1400" dirty="0">
                <a:solidFill>
                  <a:schemeClr val="tx1"/>
                </a:solidFill>
              </a:rPr>
              <a:t>Nigeria</a:t>
            </a:r>
          </a:p>
          <a:p>
            <a:pPr lvl="1"/>
            <a:r>
              <a:rPr lang="en-US" sz="1400" dirty="0">
                <a:solidFill>
                  <a:schemeClr val="tx1"/>
                </a:solidFill>
              </a:rPr>
              <a:t>Afghanistan/Pakistan</a:t>
            </a:r>
          </a:p>
          <a:p>
            <a:pPr marL="0" indent="0">
              <a:buNone/>
            </a:pPr>
            <a:endParaRPr lang="en-US" sz="1800" dirty="0">
              <a:solidFill>
                <a:schemeClr val="tx1"/>
              </a:solidFill>
            </a:endParaRPr>
          </a:p>
          <a:p>
            <a:r>
              <a:rPr lang="en-US" sz="1800" dirty="0">
                <a:solidFill>
                  <a:schemeClr val="tx1"/>
                </a:solidFill>
              </a:rPr>
              <a:t>Many newly affected countries are asking for support</a:t>
            </a:r>
          </a:p>
          <a:p>
            <a:endParaRPr lang="en-US" sz="1800" dirty="0">
              <a:solidFill>
                <a:schemeClr val="tx1"/>
              </a:solidFill>
            </a:endParaRPr>
          </a:p>
          <a:p>
            <a:r>
              <a:rPr lang="en-US" sz="1800" dirty="0">
                <a:solidFill>
                  <a:schemeClr val="tx1"/>
                </a:solidFill>
              </a:rPr>
              <a:t>WHO Regional Offices together with GOARN partners to provide support </a:t>
            </a:r>
          </a:p>
          <a:p>
            <a:pPr marL="0" indent="0">
              <a:buNone/>
            </a:pPr>
            <a:endParaRPr lang="en-US" sz="1800" b="0" dirty="0">
              <a:solidFill>
                <a:schemeClr val="tx1"/>
              </a:solidFill>
            </a:endParaRPr>
          </a:p>
        </p:txBody>
      </p:sp>
      <p:sp>
        <p:nvSpPr>
          <p:cNvPr id="5" name="Content Placeholder 3">
            <a:extLst>
              <a:ext uri="{FF2B5EF4-FFF2-40B4-BE49-F238E27FC236}">
                <a16:creationId xmlns:a16="http://schemas.microsoft.com/office/drawing/2014/main" id="{FF652C77-4D9F-45D8-B87C-8409BC01498F}"/>
              </a:ext>
            </a:extLst>
          </p:cNvPr>
          <p:cNvSpPr txBox="1">
            <a:spLocks/>
          </p:cNvSpPr>
          <p:nvPr/>
        </p:nvSpPr>
        <p:spPr>
          <a:xfrm>
            <a:off x="6307769" y="1417638"/>
            <a:ext cx="53848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p:txBody>
      </p:sp>
      <p:sp>
        <p:nvSpPr>
          <p:cNvPr id="6" name="Content Placeholder 5">
            <a:extLst>
              <a:ext uri="{FF2B5EF4-FFF2-40B4-BE49-F238E27FC236}">
                <a16:creationId xmlns:a16="http://schemas.microsoft.com/office/drawing/2014/main" id="{5FB0A6D1-57E6-4615-AEDD-4B8ED4C5AA92}"/>
              </a:ext>
            </a:extLst>
          </p:cNvPr>
          <p:cNvSpPr txBox="1">
            <a:spLocks/>
          </p:cNvSpPr>
          <p:nvPr/>
        </p:nvSpPr>
        <p:spPr>
          <a:xfrm>
            <a:off x="6307769" y="1410678"/>
            <a:ext cx="5384801"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b="0"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0"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b="0"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Emergency Medical Teams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Support hospitals and health </a:t>
            </a:r>
            <a:r>
              <a:rPr kumimoji="0" lang="en-US" sz="2400" b="0" i="0" u="none" strike="noStrike" kern="1200" cap="none" spc="0" normalizeH="0" baseline="0" noProof="0" dirty="0" err="1">
                <a:ln>
                  <a:noFill/>
                </a:ln>
                <a:solidFill>
                  <a:prstClr val="black"/>
                </a:solidFill>
                <a:effectLst/>
                <a:uLnTx/>
                <a:uFillTx/>
                <a:latin typeface="Segoe Condensed" panose="020B0606040200020203" pitchFamily="34" charset="0"/>
                <a:ea typeface="+mn-ea"/>
                <a:cs typeface="+mn-cs"/>
              </a:rPr>
              <a:t>centres</a:t>
            </a:r>
            <a:r>
              <a:rPr kumimoji="0" lang="en-US" sz="2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 in triage, case detection, temporary isolation and infection prevention and control measures, including the transfer of suspect cases.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Countries EMTs are currently operating in </a:t>
            </a:r>
            <a:endParaRPr kumimoji="0" lang="en-US" sz="2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Australia, Cambodia, China (Guangdong, Shanghai, Sichuan, and Tianjin), China (Macao SAR), Democratic Republic of Congo, Ghana, Japan, Italy, Malaysia, Mongolia, Philippines, Marshall Islands, South Africa, New Zealand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Countries EMTs will potentially be operating in within the next two weeks </a:t>
            </a:r>
            <a:endParaRPr kumimoji="0" lang="en-US" sz="2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lvl="0">
              <a:defRPr/>
            </a:pPr>
            <a:r>
              <a:rPr kumimoji="0" lang="en-US" sz="2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Albania, Azerbaijan, Bosnia and Herzegovina, Kazakhstan, Montenegro, Nigeria, Papua New Guinea, </a:t>
            </a:r>
            <a:r>
              <a:rPr lang="en-US" dirty="0">
                <a:solidFill>
                  <a:prstClr val="black"/>
                </a:solidFill>
              </a:rPr>
              <a:t>Lao People’s Democratic Republic, </a:t>
            </a:r>
            <a:r>
              <a:rPr kumimoji="0" lang="en-US" sz="2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Serbia, Tonga, Tuvalu </a:t>
            </a:r>
          </a:p>
        </p:txBody>
      </p:sp>
    </p:spTree>
    <p:extLst>
      <p:ext uri="{BB962C8B-B14F-4D97-AF65-F5344CB8AC3E}">
        <p14:creationId xmlns:p14="http://schemas.microsoft.com/office/powerpoint/2010/main" val="3649576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D6E0D4-83B3-466B-9600-FEEDC8843D2E}"/>
              </a:ext>
            </a:extLst>
          </p:cNvPr>
          <p:cNvSpPr/>
          <p:nvPr/>
        </p:nvSpPr>
        <p:spPr>
          <a:xfrm>
            <a:off x="0" y="5914417"/>
            <a:ext cx="12192000" cy="94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10">
            <a:extLst>
              <a:ext uri="{FF2B5EF4-FFF2-40B4-BE49-F238E27FC236}">
                <a16:creationId xmlns:a16="http://schemas.microsoft.com/office/drawing/2014/main" id="{35F63683-F8A5-49F5-8547-5C329FF4BA85}"/>
              </a:ext>
            </a:extLst>
          </p:cNvPr>
          <p:cNvSpPr>
            <a:spLocks noGrp="1"/>
          </p:cNvSpPr>
          <p:nvPr>
            <p:ph type="title"/>
          </p:nvPr>
        </p:nvSpPr>
        <p:spPr>
          <a:xfrm>
            <a:off x="745434" y="0"/>
            <a:ext cx="10515600" cy="1325563"/>
          </a:xfrm>
        </p:spPr>
        <p:txBody>
          <a:bodyPr>
            <a:normAutofit/>
          </a:bodyPr>
          <a:lstStyle/>
          <a:p>
            <a:r>
              <a:rPr lang="en-US" sz="3600" dirty="0"/>
              <a:t>Personal Protective Equipment Shipments</a:t>
            </a:r>
          </a:p>
        </p:txBody>
      </p:sp>
      <p:graphicFrame>
        <p:nvGraphicFramePr>
          <p:cNvPr id="12" name="Table 11">
            <a:extLst>
              <a:ext uri="{FF2B5EF4-FFF2-40B4-BE49-F238E27FC236}">
                <a16:creationId xmlns:a16="http://schemas.microsoft.com/office/drawing/2014/main" id="{C173E441-28F9-4C62-9992-D9C5160D10C7}"/>
              </a:ext>
            </a:extLst>
          </p:cNvPr>
          <p:cNvGraphicFramePr>
            <a:graphicFrameLocks noGrp="1"/>
          </p:cNvGraphicFramePr>
          <p:nvPr>
            <p:extLst/>
          </p:nvPr>
        </p:nvGraphicFramePr>
        <p:xfrm>
          <a:off x="397567" y="1325563"/>
          <a:ext cx="10969486" cy="2563432"/>
        </p:xfrm>
        <a:graphic>
          <a:graphicData uri="http://schemas.openxmlformats.org/drawingml/2006/table">
            <a:tbl>
              <a:tblPr firstRow="1" firstCol="1" bandRow="1">
                <a:tableStyleId>{5C22544A-7EE6-4342-B048-85BDC9FD1C3A}</a:tableStyleId>
              </a:tblPr>
              <a:tblGrid>
                <a:gridCol w="2007416">
                  <a:extLst>
                    <a:ext uri="{9D8B030D-6E8A-4147-A177-3AD203B41FA5}">
                      <a16:colId xmlns:a16="http://schemas.microsoft.com/office/drawing/2014/main" val="3725090617"/>
                    </a:ext>
                  </a:extLst>
                </a:gridCol>
                <a:gridCol w="1281236">
                  <a:extLst>
                    <a:ext uri="{9D8B030D-6E8A-4147-A177-3AD203B41FA5}">
                      <a16:colId xmlns:a16="http://schemas.microsoft.com/office/drawing/2014/main" val="2604950461"/>
                    </a:ext>
                  </a:extLst>
                </a:gridCol>
                <a:gridCol w="1829710">
                  <a:extLst>
                    <a:ext uri="{9D8B030D-6E8A-4147-A177-3AD203B41FA5}">
                      <a16:colId xmlns:a16="http://schemas.microsoft.com/office/drawing/2014/main" val="904422579"/>
                    </a:ext>
                  </a:extLst>
                </a:gridCol>
                <a:gridCol w="1739760">
                  <a:extLst>
                    <a:ext uri="{9D8B030D-6E8A-4147-A177-3AD203B41FA5}">
                      <a16:colId xmlns:a16="http://schemas.microsoft.com/office/drawing/2014/main" val="925300686"/>
                    </a:ext>
                  </a:extLst>
                </a:gridCol>
                <a:gridCol w="1281236">
                  <a:extLst>
                    <a:ext uri="{9D8B030D-6E8A-4147-A177-3AD203B41FA5}">
                      <a16:colId xmlns:a16="http://schemas.microsoft.com/office/drawing/2014/main" val="2103619956"/>
                    </a:ext>
                  </a:extLst>
                </a:gridCol>
                <a:gridCol w="1371186">
                  <a:extLst>
                    <a:ext uri="{9D8B030D-6E8A-4147-A177-3AD203B41FA5}">
                      <a16:colId xmlns:a16="http://schemas.microsoft.com/office/drawing/2014/main" val="3808369877"/>
                    </a:ext>
                  </a:extLst>
                </a:gridCol>
                <a:gridCol w="1458942">
                  <a:extLst>
                    <a:ext uri="{9D8B030D-6E8A-4147-A177-3AD203B41FA5}">
                      <a16:colId xmlns:a16="http://schemas.microsoft.com/office/drawing/2014/main" val="3947615173"/>
                    </a:ext>
                  </a:extLst>
                </a:gridCol>
              </a:tblGrid>
              <a:tr h="640858">
                <a:tc>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Mask, Surgical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Mask, N95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Gloves, Examination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Gown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Goggles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Alcohol hand rub, 100mL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2016606"/>
                  </a:ext>
                </a:extLst>
              </a:tr>
              <a:tr h="320429">
                <a:tc>
                  <a:txBody>
                    <a:bodyPr/>
                    <a:lstStyle/>
                    <a:p>
                      <a:pPr marL="0" marR="0" algn="ctr">
                        <a:lnSpc>
                          <a:spcPct val="107000"/>
                        </a:lnSpc>
                        <a:spcBef>
                          <a:spcPts val="0"/>
                        </a:spcBef>
                        <a:spcAft>
                          <a:spcPts val="0"/>
                        </a:spcAft>
                      </a:pPr>
                      <a:r>
                        <a:rPr lang="en-US" sz="1600" dirty="0">
                          <a:solidFill>
                            <a:schemeClr val="bg1"/>
                          </a:solidFill>
                          <a:effectLst/>
                        </a:rPr>
                        <a:t>SHIPPED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4928146"/>
                  </a:ext>
                </a:extLst>
              </a:tr>
              <a:tr h="320429">
                <a:tc>
                  <a:txBody>
                    <a:bodyPr/>
                    <a:lstStyle/>
                    <a:p>
                      <a:pPr marL="0" marR="0" algn="ctr">
                        <a:lnSpc>
                          <a:spcPct val="107000"/>
                        </a:lnSpc>
                        <a:spcBef>
                          <a:spcPts val="0"/>
                        </a:spcBef>
                        <a:spcAft>
                          <a:spcPts val="0"/>
                        </a:spcAft>
                      </a:pPr>
                      <a:r>
                        <a:rPr lang="en-US" sz="1600">
                          <a:effectLst/>
                        </a:rPr>
                        <a:t>WPRO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152,000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301,700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10,840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458683"/>
                  </a:ext>
                </a:extLst>
              </a:tr>
              <a:tr h="320429">
                <a:tc>
                  <a:txBody>
                    <a:bodyPr/>
                    <a:lstStyle/>
                    <a:p>
                      <a:pPr marL="0" marR="0" algn="ctr">
                        <a:lnSpc>
                          <a:spcPct val="107000"/>
                        </a:lnSpc>
                        <a:spcBef>
                          <a:spcPts val="0"/>
                        </a:spcBef>
                        <a:spcAft>
                          <a:spcPts val="0"/>
                        </a:spcAft>
                      </a:pPr>
                      <a:r>
                        <a:rPr lang="en-US" sz="1600">
                          <a:effectLst/>
                        </a:rPr>
                        <a:t>SEARO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165,000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13,525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3,250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1,500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1042943"/>
                  </a:ext>
                </a:extLst>
              </a:tr>
              <a:tr h="320429">
                <a:tc>
                  <a:txBody>
                    <a:bodyPr/>
                    <a:lstStyle/>
                    <a:p>
                      <a:pPr marL="0" marR="0" algn="ctr">
                        <a:lnSpc>
                          <a:spcPct val="107000"/>
                        </a:lnSpc>
                        <a:spcBef>
                          <a:spcPts val="0"/>
                        </a:spcBef>
                        <a:spcAft>
                          <a:spcPts val="0"/>
                        </a:spcAft>
                      </a:pPr>
                      <a:r>
                        <a:rPr lang="en-US" sz="1600">
                          <a:effectLst/>
                        </a:rPr>
                        <a:t>EMRO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62,000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61,000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65,000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1,400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6547022"/>
                  </a:ext>
                </a:extLst>
              </a:tr>
              <a:tr h="320429">
                <a:tc>
                  <a:txBody>
                    <a:bodyPr/>
                    <a:lstStyle/>
                    <a:p>
                      <a:pPr marL="0" marR="0" algn="ctr">
                        <a:lnSpc>
                          <a:spcPct val="107000"/>
                        </a:lnSpc>
                        <a:spcBef>
                          <a:spcPts val="0"/>
                        </a:spcBef>
                        <a:spcAft>
                          <a:spcPts val="0"/>
                        </a:spcAft>
                      </a:pPr>
                      <a:r>
                        <a:rPr lang="en-US" sz="1600">
                          <a:effectLst/>
                        </a:rPr>
                        <a:t>AFRO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2,710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4,200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954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4549946"/>
                  </a:ext>
                </a:extLst>
              </a:tr>
              <a:tr h="320429">
                <a:tc>
                  <a:txBody>
                    <a:bodyPr/>
                    <a:lstStyle/>
                    <a:p>
                      <a:pPr marL="0" marR="0" algn="ctr">
                        <a:lnSpc>
                          <a:spcPct val="107000"/>
                        </a:lnSpc>
                        <a:spcBef>
                          <a:spcPts val="0"/>
                        </a:spcBef>
                        <a:spcAft>
                          <a:spcPts val="0"/>
                        </a:spcAft>
                      </a:pPr>
                      <a:r>
                        <a:rPr lang="en-US" sz="1600" dirty="0">
                          <a:solidFill>
                            <a:schemeClr val="bg1"/>
                          </a:solidFill>
                          <a:effectLst/>
                        </a:rPr>
                        <a:t>TOTAL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chemeClr val="tx1"/>
                          </a:solidFill>
                          <a:effectLst/>
                        </a:rPr>
                        <a:t>381,710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chemeClr val="tx1"/>
                          </a:solidFill>
                          <a:effectLst/>
                        </a:rPr>
                        <a:t>21,220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chemeClr val="tx1"/>
                          </a:solidFill>
                          <a:effectLst/>
                        </a:rPr>
                        <a:t>456,900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chemeClr val="tx1"/>
                          </a:solidFill>
                          <a:effectLst/>
                        </a:rPr>
                        <a:t>75,154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chemeClr val="tx1"/>
                          </a:solidFill>
                          <a:effectLst/>
                        </a:rPr>
                        <a:t>15,550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chemeClr val="tx1"/>
                          </a:solidFill>
                          <a:effectLst/>
                        </a:rPr>
                        <a:t>6,620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6379033"/>
                  </a:ext>
                </a:extLst>
              </a:tr>
            </a:tbl>
          </a:graphicData>
        </a:graphic>
      </p:graphicFrame>
      <p:graphicFrame>
        <p:nvGraphicFramePr>
          <p:cNvPr id="13" name="Table 12">
            <a:extLst>
              <a:ext uri="{FF2B5EF4-FFF2-40B4-BE49-F238E27FC236}">
                <a16:creationId xmlns:a16="http://schemas.microsoft.com/office/drawing/2014/main" id="{FA695607-E708-43F4-9235-6AF571BD1861}"/>
              </a:ext>
            </a:extLst>
          </p:cNvPr>
          <p:cNvGraphicFramePr>
            <a:graphicFrameLocks noGrp="1"/>
          </p:cNvGraphicFramePr>
          <p:nvPr>
            <p:extLst>
              <p:ext uri="{D42A27DB-BD31-4B8C-83A1-F6EECF244321}">
                <p14:modId xmlns:p14="http://schemas.microsoft.com/office/powerpoint/2010/main" val="788158622"/>
              </p:ext>
            </p:extLst>
          </p:nvPr>
        </p:nvGraphicFramePr>
        <p:xfrm>
          <a:off x="397567" y="4433919"/>
          <a:ext cx="10969486" cy="1774258"/>
        </p:xfrm>
        <a:graphic>
          <a:graphicData uri="http://schemas.openxmlformats.org/drawingml/2006/table">
            <a:tbl>
              <a:tblPr firstRow="1" firstCol="1" bandRow="1">
                <a:tableStyleId>{5C22544A-7EE6-4342-B048-85BDC9FD1C3A}</a:tableStyleId>
              </a:tblPr>
              <a:tblGrid>
                <a:gridCol w="1948181">
                  <a:extLst>
                    <a:ext uri="{9D8B030D-6E8A-4147-A177-3AD203B41FA5}">
                      <a16:colId xmlns:a16="http://schemas.microsoft.com/office/drawing/2014/main" val="4267710295"/>
                    </a:ext>
                  </a:extLst>
                </a:gridCol>
                <a:gridCol w="1340471">
                  <a:extLst>
                    <a:ext uri="{9D8B030D-6E8A-4147-A177-3AD203B41FA5}">
                      <a16:colId xmlns:a16="http://schemas.microsoft.com/office/drawing/2014/main" val="723513699"/>
                    </a:ext>
                  </a:extLst>
                </a:gridCol>
                <a:gridCol w="7680834">
                  <a:extLst>
                    <a:ext uri="{9D8B030D-6E8A-4147-A177-3AD203B41FA5}">
                      <a16:colId xmlns:a16="http://schemas.microsoft.com/office/drawing/2014/main" val="3861175571"/>
                    </a:ext>
                  </a:extLst>
                </a:gridCol>
              </a:tblGrid>
              <a:tr h="220330">
                <a:tc gridSpan="3">
                  <a:txBody>
                    <a:bodyPr/>
                    <a:lstStyle/>
                    <a:p>
                      <a:pPr marL="0" marR="0">
                        <a:lnSpc>
                          <a:spcPct val="107000"/>
                        </a:lnSpc>
                        <a:spcBef>
                          <a:spcPts val="0"/>
                        </a:spcBef>
                        <a:spcAft>
                          <a:spcPts val="0"/>
                        </a:spcAft>
                      </a:pPr>
                      <a:r>
                        <a:rPr lang="en-US" sz="1400" dirty="0">
                          <a:solidFill>
                            <a:schemeClr val="bg1"/>
                          </a:solidFill>
                          <a:effectLst/>
                        </a:rPr>
                        <a:t>SHIPPED:</a:t>
                      </a:r>
                      <a:r>
                        <a:rPr lang="en-US" sz="1400" dirty="0">
                          <a:solidFill>
                            <a:schemeClr val="tx1"/>
                          </a:solidFill>
                          <a:effectLst/>
                        </a:rPr>
                        <a:t> </a:t>
                      </a:r>
                      <a:r>
                        <a:rPr lang="en-US" sz="1400" dirty="0">
                          <a:effectLst/>
                        </a:rPr>
                        <a:t>Regional Breakdown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6977274"/>
                  </a:ext>
                </a:extLst>
              </a:tr>
              <a:tr h="394407">
                <a:tc>
                  <a:txBody>
                    <a:bodyPr/>
                    <a:lstStyle/>
                    <a:p>
                      <a:pPr marL="0" marR="0" algn="ctr">
                        <a:lnSpc>
                          <a:spcPct val="107000"/>
                        </a:lnSpc>
                        <a:spcBef>
                          <a:spcPts val="0"/>
                        </a:spcBef>
                        <a:spcAft>
                          <a:spcPts val="0"/>
                        </a:spcAft>
                      </a:pPr>
                      <a:r>
                        <a:rPr lang="en-US" sz="1400">
                          <a:effectLst/>
                        </a:rPr>
                        <a:t>WPRO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Cambodia, Fiji, Kiribati, Lao PDR, Mongolia, Nauru, Papua New Guinea, Samoa, Solomon Islands, Tonga, Vanuatu and the Philippines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7092627"/>
                  </a:ext>
                </a:extLst>
              </a:tr>
              <a:tr h="220330">
                <a:tc>
                  <a:txBody>
                    <a:bodyPr/>
                    <a:lstStyle/>
                    <a:p>
                      <a:pPr marL="0" marR="0" algn="ctr">
                        <a:lnSpc>
                          <a:spcPct val="107000"/>
                        </a:lnSpc>
                        <a:spcBef>
                          <a:spcPts val="0"/>
                        </a:spcBef>
                        <a:spcAft>
                          <a:spcPts val="0"/>
                        </a:spcAft>
                      </a:pPr>
                      <a:r>
                        <a:rPr lang="en-US" sz="1400">
                          <a:effectLst/>
                        </a:rPr>
                        <a:t>SEARO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Bhutan, Maldives, Myanmar, Nepal and Timor-Leste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2969309"/>
                  </a:ext>
                </a:extLst>
              </a:tr>
              <a:tr h="220330">
                <a:tc>
                  <a:txBody>
                    <a:bodyPr/>
                    <a:lstStyle/>
                    <a:p>
                      <a:pPr marL="0" marR="0" algn="ctr">
                        <a:lnSpc>
                          <a:spcPct val="107000"/>
                        </a:lnSpc>
                        <a:spcBef>
                          <a:spcPts val="0"/>
                        </a:spcBef>
                        <a:spcAft>
                          <a:spcPts val="0"/>
                        </a:spcAft>
                      </a:pPr>
                      <a:r>
                        <a:rPr lang="en-US" sz="1400">
                          <a:effectLst/>
                        </a:rPr>
                        <a:t>EMRO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Afghanistan, Djibouti, Lebanon, Somalia, Pakistan and Sudan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3411706"/>
                  </a:ext>
                </a:extLst>
              </a:tr>
              <a:tr h="295219">
                <a:tc>
                  <a:txBody>
                    <a:bodyPr/>
                    <a:lstStyle/>
                    <a:p>
                      <a:pPr marL="0" marR="0" algn="ctr">
                        <a:lnSpc>
                          <a:spcPct val="107000"/>
                        </a:lnSpc>
                        <a:spcBef>
                          <a:spcPts val="0"/>
                        </a:spcBef>
                        <a:spcAft>
                          <a:spcPts val="0"/>
                        </a:spcAft>
                      </a:pPr>
                      <a:r>
                        <a:rPr lang="en-US" sz="1400">
                          <a:effectLst/>
                        </a:rPr>
                        <a:t>AFRO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Ethiopia, Togo, Côte d’Ivoire, Mauritius, Nigeria, Uganda, Tanzania, Algeria, Angola, Ghana, Kenya, Zambia, Equatorial Guinea, Gambia, Madagascar, Mauritania, Mozambique, Seychelles and Zimbabwe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4414660"/>
                  </a:ext>
                </a:extLst>
              </a:tr>
              <a:tr h="220330">
                <a:tc>
                  <a:txBody>
                    <a:bodyPr/>
                    <a:lstStyle/>
                    <a:p>
                      <a:pPr marL="0" marR="0" algn="ctr">
                        <a:lnSpc>
                          <a:spcPct val="107000"/>
                        </a:lnSpc>
                        <a:spcBef>
                          <a:spcPts val="0"/>
                        </a:spcBef>
                        <a:spcAft>
                          <a:spcPts val="0"/>
                        </a:spcAft>
                      </a:pPr>
                      <a:r>
                        <a:rPr lang="en-US" sz="1400" b="1" dirty="0">
                          <a:solidFill>
                            <a:schemeClr val="bg1"/>
                          </a:solidFill>
                          <a:effectLst/>
                        </a:rPr>
                        <a:t>TOTAL COUNTRIES</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chemeClr val="tx1"/>
                          </a:solidFill>
                          <a:effectLst/>
                        </a:rPr>
                        <a:t>42</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450095"/>
                  </a:ext>
                </a:extLst>
              </a:tr>
            </a:tbl>
          </a:graphicData>
        </a:graphic>
      </p:graphicFrame>
    </p:spTree>
    <p:extLst>
      <p:ext uri="{BB962C8B-B14F-4D97-AF65-F5344CB8AC3E}">
        <p14:creationId xmlns:p14="http://schemas.microsoft.com/office/powerpoint/2010/main" val="355906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B1E5-AD49-49BE-974A-B02C6C6A0347}"/>
              </a:ext>
            </a:extLst>
          </p:cNvPr>
          <p:cNvSpPr>
            <a:spLocks noGrp="1"/>
          </p:cNvSpPr>
          <p:nvPr>
            <p:ph type="title"/>
          </p:nvPr>
        </p:nvSpPr>
        <p:spPr/>
        <p:txBody>
          <a:bodyPr>
            <a:normAutofit fontScale="90000"/>
          </a:bodyPr>
          <a:lstStyle/>
          <a:p>
            <a:r>
              <a:rPr lang="en-US" dirty="0"/>
              <a:t>Platform for supporting country preparedness and response plans</a:t>
            </a:r>
          </a:p>
        </p:txBody>
      </p:sp>
      <p:sp>
        <p:nvSpPr>
          <p:cNvPr id="4" name="Rectangle 3">
            <a:extLst>
              <a:ext uri="{FF2B5EF4-FFF2-40B4-BE49-F238E27FC236}">
                <a16:creationId xmlns:a16="http://schemas.microsoft.com/office/drawing/2014/main" id="{ACBD6437-7441-49F9-BB0D-ABA31EE283A7}"/>
              </a:ext>
            </a:extLst>
          </p:cNvPr>
          <p:cNvSpPr/>
          <p:nvPr/>
        </p:nvSpPr>
        <p:spPr>
          <a:xfrm>
            <a:off x="1817243" y="4333863"/>
            <a:ext cx="1432874" cy="688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Country Plan B</a:t>
            </a:r>
          </a:p>
        </p:txBody>
      </p:sp>
      <p:sp>
        <p:nvSpPr>
          <p:cNvPr id="5" name="Rectangle 4">
            <a:extLst>
              <a:ext uri="{FF2B5EF4-FFF2-40B4-BE49-F238E27FC236}">
                <a16:creationId xmlns:a16="http://schemas.microsoft.com/office/drawing/2014/main" id="{9C13896D-6518-4C52-9E08-AAB12D4354A2}"/>
              </a:ext>
            </a:extLst>
          </p:cNvPr>
          <p:cNvSpPr/>
          <p:nvPr/>
        </p:nvSpPr>
        <p:spPr>
          <a:xfrm>
            <a:off x="2850142" y="4677941"/>
            <a:ext cx="1432874" cy="688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Country Plan C</a:t>
            </a:r>
          </a:p>
        </p:txBody>
      </p:sp>
      <p:sp>
        <p:nvSpPr>
          <p:cNvPr id="6" name="Rectangle 5">
            <a:extLst>
              <a:ext uri="{FF2B5EF4-FFF2-40B4-BE49-F238E27FC236}">
                <a16:creationId xmlns:a16="http://schemas.microsoft.com/office/drawing/2014/main" id="{1E0AFC1A-0B3E-4FAB-B70D-76347C1B3BCB}"/>
              </a:ext>
            </a:extLst>
          </p:cNvPr>
          <p:cNvSpPr/>
          <p:nvPr/>
        </p:nvSpPr>
        <p:spPr>
          <a:xfrm>
            <a:off x="900819" y="4853320"/>
            <a:ext cx="1432874" cy="688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Country Plan A</a:t>
            </a:r>
          </a:p>
        </p:txBody>
      </p:sp>
      <p:sp>
        <p:nvSpPr>
          <p:cNvPr id="7" name="Rectangle 6">
            <a:extLst>
              <a:ext uri="{FF2B5EF4-FFF2-40B4-BE49-F238E27FC236}">
                <a16:creationId xmlns:a16="http://schemas.microsoft.com/office/drawing/2014/main" id="{E49D55CD-43CB-49F2-8BA2-0E9AA22663A2}"/>
              </a:ext>
            </a:extLst>
          </p:cNvPr>
          <p:cNvSpPr/>
          <p:nvPr/>
        </p:nvSpPr>
        <p:spPr>
          <a:xfrm>
            <a:off x="3729097" y="5210882"/>
            <a:ext cx="1432874" cy="688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Country Plan D</a:t>
            </a:r>
          </a:p>
        </p:txBody>
      </p:sp>
      <p:sp>
        <p:nvSpPr>
          <p:cNvPr id="8" name="Rectangle 7">
            <a:extLst>
              <a:ext uri="{FF2B5EF4-FFF2-40B4-BE49-F238E27FC236}">
                <a16:creationId xmlns:a16="http://schemas.microsoft.com/office/drawing/2014/main" id="{A5BB1DA6-3BB0-4B04-9919-076585FB3255}"/>
              </a:ext>
            </a:extLst>
          </p:cNvPr>
          <p:cNvSpPr/>
          <p:nvPr/>
        </p:nvSpPr>
        <p:spPr>
          <a:xfrm>
            <a:off x="5605726" y="3906440"/>
            <a:ext cx="3484023" cy="1543001"/>
          </a:xfrm>
          <a:prstGeom prst="rect">
            <a:avLst/>
          </a:prstGeom>
        </p:spPr>
        <p:txBody>
          <a:bodyPr vert="horz" lIns="91440" tIns="45720" rIns="91440" bIns="45720" rtlCol="0">
            <a:noAutofit/>
          </a:bodyPr>
          <a:lstStyle/>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Needs and gap analysis</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Resource requirements by implementing partner</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Requests for technical support</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Requests for supplies &amp; equipment</a:t>
            </a:r>
          </a:p>
        </p:txBody>
      </p:sp>
      <p:sp>
        <p:nvSpPr>
          <p:cNvPr id="9" name="Rectangle 8">
            <a:extLst>
              <a:ext uri="{FF2B5EF4-FFF2-40B4-BE49-F238E27FC236}">
                <a16:creationId xmlns:a16="http://schemas.microsoft.com/office/drawing/2014/main" id="{8B82DDF3-0947-4369-89E9-F5939A09A775}"/>
              </a:ext>
            </a:extLst>
          </p:cNvPr>
          <p:cNvSpPr/>
          <p:nvPr/>
        </p:nvSpPr>
        <p:spPr>
          <a:xfrm>
            <a:off x="8914619" y="3865823"/>
            <a:ext cx="2974131" cy="1543001"/>
          </a:xfrm>
          <a:prstGeom prst="rect">
            <a:avLst/>
          </a:prstGeom>
        </p:spPr>
        <p:txBody>
          <a:bodyPr vert="horz" lIns="91440" tIns="45720" rIns="91440" bIns="45720" rtlCol="0">
            <a:noAutofit/>
          </a:bodyPr>
          <a:lstStyle/>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Monitoring of progress against steps and actions</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Reporting against KPIs</a:t>
            </a:r>
          </a:p>
        </p:txBody>
      </p:sp>
      <p:cxnSp>
        <p:nvCxnSpPr>
          <p:cNvPr id="10" name="Straight Arrow Connector 9">
            <a:extLst>
              <a:ext uri="{FF2B5EF4-FFF2-40B4-BE49-F238E27FC236}">
                <a16:creationId xmlns:a16="http://schemas.microsoft.com/office/drawing/2014/main" id="{F30879D5-E2B9-4125-9704-6FD1C7BCBDDC}"/>
              </a:ext>
            </a:extLst>
          </p:cNvPr>
          <p:cNvCxnSpPr>
            <a:cxnSpLocks/>
          </p:cNvCxnSpPr>
          <p:nvPr/>
        </p:nvCxnSpPr>
        <p:spPr>
          <a:xfrm flipV="1">
            <a:off x="1350676" y="2661955"/>
            <a:ext cx="0" cy="177056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5AFD9E-02A0-4507-B7C6-21DCE36A31F3}"/>
              </a:ext>
            </a:extLst>
          </p:cNvPr>
          <p:cNvCxnSpPr>
            <a:cxnSpLocks/>
          </p:cNvCxnSpPr>
          <p:nvPr/>
        </p:nvCxnSpPr>
        <p:spPr>
          <a:xfrm flipV="1">
            <a:off x="2478608" y="2661955"/>
            <a:ext cx="0" cy="124620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1891219-D207-499E-820A-272D0467C405}"/>
              </a:ext>
            </a:extLst>
          </p:cNvPr>
          <p:cNvCxnSpPr>
            <a:cxnSpLocks/>
          </p:cNvCxnSpPr>
          <p:nvPr/>
        </p:nvCxnSpPr>
        <p:spPr>
          <a:xfrm flipV="1">
            <a:off x="3606540" y="2661955"/>
            <a:ext cx="0" cy="177056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D5A8F3-C410-4EC6-B59D-995620E926E9}"/>
              </a:ext>
            </a:extLst>
          </p:cNvPr>
          <p:cNvCxnSpPr>
            <a:cxnSpLocks/>
          </p:cNvCxnSpPr>
          <p:nvPr/>
        </p:nvCxnSpPr>
        <p:spPr>
          <a:xfrm flipV="1">
            <a:off x="4734473" y="2661955"/>
            <a:ext cx="0" cy="2373702"/>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CADDEC4-80CF-4FDA-9F01-247E3305596A}"/>
              </a:ext>
            </a:extLst>
          </p:cNvPr>
          <p:cNvSpPr/>
          <p:nvPr/>
        </p:nvSpPr>
        <p:spPr>
          <a:xfrm>
            <a:off x="832015" y="1479676"/>
            <a:ext cx="4445149" cy="6881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COVID-19 Partners Platform</a:t>
            </a:r>
          </a:p>
        </p:txBody>
      </p:sp>
      <p:sp>
        <p:nvSpPr>
          <p:cNvPr id="19" name="Rectangle 18">
            <a:extLst>
              <a:ext uri="{FF2B5EF4-FFF2-40B4-BE49-F238E27FC236}">
                <a16:creationId xmlns:a16="http://schemas.microsoft.com/office/drawing/2014/main" id="{118ED61F-F5A1-434E-91C1-07781EF93182}"/>
              </a:ext>
            </a:extLst>
          </p:cNvPr>
          <p:cNvSpPr/>
          <p:nvPr/>
        </p:nvSpPr>
        <p:spPr>
          <a:xfrm>
            <a:off x="5605727" y="1396331"/>
            <a:ext cx="3308892" cy="1543001"/>
          </a:xfrm>
          <a:prstGeom prst="rect">
            <a:avLst/>
          </a:prstGeom>
        </p:spPr>
        <p:txBody>
          <a:bodyPr vert="horz" lIns="91440" tIns="45720" rIns="91440" bIns="45720" rtlCol="0">
            <a:noAutofit/>
          </a:bodyPr>
          <a:lstStyle/>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Overview of needs and  requirements by country, pillar, implementing partner</a:t>
            </a:r>
          </a:p>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Financial contribution tracking by donor and gap analysis</a:t>
            </a:r>
          </a:p>
        </p:txBody>
      </p:sp>
      <p:sp>
        <p:nvSpPr>
          <p:cNvPr id="20" name="Rectangle 19">
            <a:extLst>
              <a:ext uri="{FF2B5EF4-FFF2-40B4-BE49-F238E27FC236}">
                <a16:creationId xmlns:a16="http://schemas.microsoft.com/office/drawing/2014/main" id="{91699C65-E5FF-4871-8F42-69F55C41DA15}"/>
              </a:ext>
            </a:extLst>
          </p:cNvPr>
          <p:cNvSpPr/>
          <p:nvPr/>
        </p:nvSpPr>
        <p:spPr>
          <a:xfrm>
            <a:off x="8883108" y="1396330"/>
            <a:ext cx="3158629" cy="1543001"/>
          </a:xfrm>
          <a:prstGeom prst="rect">
            <a:avLst/>
          </a:prstGeom>
        </p:spPr>
        <p:txBody>
          <a:bodyPr vert="horz" lIns="91440" tIns="45720" rIns="91440" bIns="45720" rtlCol="0">
            <a:noAutofit/>
          </a:bodyPr>
          <a:lstStyle/>
          <a:p>
            <a:pPr marL="51435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Overview of progress against Strategic Preparedness and Response Plan</a:t>
            </a:r>
          </a:p>
        </p:txBody>
      </p:sp>
    </p:spTree>
    <p:extLst>
      <p:ext uri="{BB962C8B-B14F-4D97-AF65-F5344CB8AC3E}">
        <p14:creationId xmlns:p14="http://schemas.microsoft.com/office/powerpoint/2010/main" val="1358138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1227-64CB-4D04-B302-0EB4C28CF7BB}"/>
              </a:ext>
            </a:extLst>
          </p:cNvPr>
          <p:cNvSpPr>
            <a:spLocks noGrp="1"/>
          </p:cNvSpPr>
          <p:nvPr>
            <p:ph type="title"/>
          </p:nvPr>
        </p:nvSpPr>
        <p:spPr/>
        <p:txBody>
          <a:bodyPr/>
          <a:lstStyle/>
          <a:p>
            <a:r>
              <a:rPr lang="en-US" dirty="0"/>
              <a:t>COVID-19 Partners Platform</a:t>
            </a:r>
          </a:p>
        </p:txBody>
      </p:sp>
      <p:pic>
        <p:nvPicPr>
          <p:cNvPr id="5" name="Graphic 4">
            <a:extLst>
              <a:ext uri="{FF2B5EF4-FFF2-40B4-BE49-F238E27FC236}">
                <a16:creationId xmlns:a16="http://schemas.microsoft.com/office/drawing/2014/main" id="{A5735CF6-7491-46FB-AA05-084379D23E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93237"/>
            <a:ext cx="7943564" cy="4618871"/>
          </a:xfrm>
          <a:prstGeom prst="rect">
            <a:avLst/>
          </a:prstGeom>
        </p:spPr>
      </p:pic>
      <p:sp>
        <p:nvSpPr>
          <p:cNvPr id="6" name="TextBox 5">
            <a:extLst>
              <a:ext uri="{FF2B5EF4-FFF2-40B4-BE49-F238E27FC236}">
                <a16:creationId xmlns:a16="http://schemas.microsoft.com/office/drawing/2014/main" id="{B93CD2E2-8FEE-429E-87F9-A603FBA5F9C3}"/>
              </a:ext>
            </a:extLst>
          </p:cNvPr>
          <p:cNvSpPr txBox="1">
            <a:spLocks/>
          </p:cNvSpPr>
          <p:nvPr/>
        </p:nvSpPr>
        <p:spPr>
          <a:xfrm>
            <a:off x="8227831" y="1328994"/>
            <a:ext cx="2914726" cy="400252"/>
          </a:xfrm>
          <a:prstGeom prst="rect">
            <a:avLst/>
          </a:prstGeom>
        </p:spPr>
        <p:txBody>
          <a:bodyPr vert="horz" wrap="square" lIns="0" tIns="0" rIns="0" bIns="0" rtlCol="0">
            <a:no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BEA5A347-AF42-4E24-AB76-DEFCA0AD067F}"/>
              </a:ext>
            </a:extLst>
          </p:cNvPr>
          <p:cNvGrpSpPr/>
          <p:nvPr/>
        </p:nvGrpSpPr>
        <p:grpSpPr>
          <a:xfrm>
            <a:off x="1049443" y="1848826"/>
            <a:ext cx="5844678" cy="3562138"/>
            <a:chOff x="1053472" y="1973364"/>
            <a:chExt cx="5844678" cy="3680562"/>
          </a:xfrm>
        </p:grpSpPr>
        <p:pic>
          <p:nvPicPr>
            <p:cNvPr id="8" name="Picture 7">
              <a:extLst>
                <a:ext uri="{FF2B5EF4-FFF2-40B4-BE49-F238E27FC236}">
                  <a16:creationId xmlns:a16="http://schemas.microsoft.com/office/drawing/2014/main" id="{F9C32A24-056E-442A-A453-5AFBC0ED8349}"/>
                </a:ext>
              </a:extLst>
            </p:cNvPr>
            <p:cNvPicPr>
              <a:picLocks noChangeAspect="1"/>
            </p:cNvPicPr>
            <p:nvPr/>
          </p:nvPicPr>
          <p:blipFill>
            <a:blip r:embed="rId4"/>
            <a:stretch>
              <a:fillRect/>
            </a:stretch>
          </p:blipFill>
          <p:spPr>
            <a:xfrm>
              <a:off x="1053472" y="1973364"/>
              <a:ext cx="5844678" cy="2795281"/>
            </a:xfrm>
            <a:prstGeom prst="rect">
              <a:avLst/>
            </a:prstGeom>
          </p:spPr>
        </p:pic>
        <p:pic>
          <p:nvPicPr>
            <p:cNvPr id="9" name="Picture 8">
              <a:extLst>
                <a:ext uri="{FF2B5EF4-FFF2-40B4-BE49-F238E27FC236}">
                  <a16:creationId xmlns:a16="http://schemas.microsoft.com/office/drawing/2014/main" id="{AADDFCA5-843F-466A-BD9A-AEC3448D4D35}"/>
                </a:ext>
              </a:extLst>
            </p:cNvPr>
            <p:cNvPicPr>
              <a:picLocks noChangeAspect="1"/>
            </p:cNvPicPr>
            <p:nvPr/>
          </p:nvPicPr>
          <p:blipFill rotWithShape="1">
            <a:blip r:embed="rId5"/>
            <a:srcRect b="53538"/>
            <a:stretch/>
          </p:blipFill>
          <p:spPr>
            <a:xfrm>
              <a:off x="1083733" y="4759533"/>
              <a:ext cx="5425200" cy="894393"/>
            </a:xfrm>
            <a:prstGeom prst="rect">
              <a:avLst/>
            </a:prstGeom>
          </p:spPr>
        </p:pic>
        <p:sp>
          <p:nvSpPr>
            <p:cNvPr id="10" name="Rectangle 9">
              <a:extLst>
                <a:ext uri="{FF2B5EF4-FFF2-40B4-BE49-F238E27FC236}">
                  <a16:creationId xmlns:a16="http://schemas.microsoft.com/office/drawing/2014/main" id="{EBEF24BF-4B6F-4038-90B8-D4C0BF0DD633}"/>
                </a:ext>
              </a:extLst>
            </p:cNvPr>
            <p:cNvSpPr/>
            <p:nvPr/>
          </p:nvSpPr>
          <p:spPr>
            <a:xfrm>
              <a:off x="6508933" y="4768645"/>
              <a:ext cx="389217" cy="8852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6D61D54-79C3-4C3C-A802-BE0F7EF3BF81}"/>
                </a:ext>
              </a:extLst>
            </p:cNvPr>
            <p:cNvSpPr/>
            <p:nvPr/>
          </p:nvSpPr>
          <p:spPr>
            <a:xfrm>
              <a:off x="1053472" y="4678892"/>
              <a:ext cx="389217" cy="975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Rectangle 11">
            <a:extLst>
              <a:ext uri="{FF2B5EF4-FFF2-40B4-BE49-F238E27FC236}">
                <a16:creationId xmlns:a16="http://schemas.microsoft.com/office/drawing/2014/main" id="{8F3A1D2D-5267-4DB7-82F6-436AD58F4F10}"/>
              </a:ext>
            </a:extLst>
          </p:cNvPr>
          <p:cNvSpPr/>
          <p:nvPr/>
        </p:nvSpPr>
        <p:spPr>
          <a:xfrm>
            <a:off x="7623667" y="1485221"/>
            <a:ext cx="4135920"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Online Tool is now available to: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Report progress of the activities under each pillar of the response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Request support when resources are not available at country level</a:t>
            </a:r>
          </a:p>
        </p:txBody>
      </p:sp>
      <p:sp>
        <p:nvSpPr>
          <p:cNvPr id="13" name="TextBox 12">
            <a:extLst>
              <a:ext uri="{FF2B5EF4-FFF2-40B4-BE49-F238E27FC236}">
                <a16:creationId xmlns:a16="http://schemas.microsoft.com/office/drawing/2014/main" id="{72AB2C53-9E40-4487-9065-1364DDECD3FD}"/>
              </a:ext>
            </a:extLst>
          </p:cNvPr>
          <p:cNvSpPr txBox="1"/>
          <p:nvPr/>
        </p:nvSpPr>
        <p:spPr>
          <a:xfrm>
            <a:off x="8406832" y="4388466"/>
            <a:ext cx="307535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a:ea typeface="+mn-ea"/>
                <a:cs typeface="+mn-cs"/>
                <a:hlinkClick r:id="rId6"/>
              </a:rPr>
              <a:t>https://www.who.int/emergencies/diseases/novel-coronavirus-2019/</a:t>
            </a:r>
            <a:endParaRPr kumimoji="0" lang="en-GB" sz="18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a:ea typeface="+mn-ea"/>
                <a:cs typeface="+mn-cs"/>
              </a:rPr>
              <a:t>technical-guidance/country-readiness</a:t>
            </a:r>
          </a:p>
        </p:txBody>
      </p:sp>
    </p:spTree>
    <p:extLst>
      <p:ext uri="{BB962C8B-B14F-4D97-AF65-F5344CB8AC3E}">
        <p14:creationId xmlns:p14="http://schemas.microsoft.com/office/powerpoint/2010/main" val="2673194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Current Situation (As of 04 Mar, 6AM Geneva Time)</a:t>
            </a:r>
          </a:p>
        </p:txBody>
      </p:sp>
      <p:sp>
        <p:nvSpPr>
          <p:cNvPr id="3" name="Content Placeholder 2"/>
          <p:cNvSpPr>
            <a:spLocks noGrp="1"/>
          </p:cNvSpPr>
          <p:nvPr>
            <p:ph sz="half" idx="1"/>
          </p:nvPr>
        </p:nvSpPr>
        <p:spPr>
          <a:xfrm>
            <a:off x="609600" y="1247986"/>
            <a:ext cx="5384800" cy="4983479"/>
          </a:xfrm>
        </p:spPr>
        <p:txBody>
          <a:bodyPr>
            <a:normAutofit lnSpcReduction="10000"/>
          </a:bodyPr>
          <a:lstStyle/>
          <a:p>
            <a:pPr marL="0" indent="0">
              <a:buNone/>
            </a:pPr>
            <a:r>
              <a:rPr sz="1600" b="1" u="sng" dirty="0">
                <a:solidFill>
                  <a:schemeClr val="tx1"/>
                </a:solidFill>
              </a:rPr>
              <a:t>Updates from last 24 hours</a:t>
            </a:r>
          </a:p>
          <a:p>
            <a:pPr marL="0" indent="0">
              <a:spcBef>
                <a:spcPts val="3000"/>
              </a:spcBef>
              <a:buNone/>
            </a:pPr>
            <a:r>
              <a:rPr sz="1600" b="1" dirty="0">
                <a:solidFill>
                  <a:schemeClr val="tx1"/>
                </a:solidFill>
              </a:rPr>
              <a:t>China:</a:t>
            </a:r>
          </a:p>
          <a:p>
            <a:pPr lvl="1"/>
            <a:r>
              <a:rPr sz="1500" b="0" dirty="0">
                <a:solidFill>
                  <a:schemeClr val="tx1"/>
                </a:solidFill>
              </a:rPr>
              <a:t>120  new confirmed cases: 96 % (115) cases from Hubei</a:t>
            </a:r>
          </a:p>
          <a:p>
            <a:pPr lvl="1"/>
            <a:r>
              <a:rPr sz="1500" b="0" dirty="0">
                <a:solidFill>
                  <a:schemeClr val="tx1"/>
                </a:solidFill>
              </a:rPr>
              <a:t>38 new deaths: Hubei(37), Inner Mongolia(1)</a:t>
            </a:r>
          </a:p>
          <a:p>
            <a:pPr lvl="1"/>
            <a:r>
              <a:rPr sz="1500" b="0" dirty="0">
                <a:solidFill>
                  <a:schemeClr val="tx1"/>
                </a:solidFill>
              </a:rPr>
              <a:t>143  new suspected cases</a:t>
            </a:r>
          </a:p>
          <a:p>
            <a:pPr marL="0" indent="0">
              <a:spcBef>
                <a:spcPts val="3000"/>
              </a:spcBef>
              <a:buNone/>
            </a:pPr>
            <a:r>
              <a:rPr sz="1600" b="1" dirty="0">
                <a:solidFill>
                  <a:schemeClr val="tx1"/>
                </a:solidFill>
              </a:rPr>
              <a:t>Outside China:</a:t>
            </a:r>
          </a:p>
          <a:p>
            <a:pPr lvl="1"/>
            <a:r>
              <a:rPr sz="1500" b="0" dirty="0">
                <a:solidFill>
                  <a:schemeClr val="tx1"/>
                </a:solidFill>
              </a:rPr>
              <a:t>2,075 new confirmed cases: Iran (Islamic Republic of)(835), Republic of Korea(516), Italy(466), United States of America(44), Germany(38), Spain(37), France(21), Japan(19), The United Kingdom(12), Netherlands(10), Sweden(9), Switzerland(7), Norway(7), Iceland(7), United Arab Emirates(6), Oman(6), Austria(6), Iraq(5), Denmark(3), Canada(3), Singapore(2), Israel(2), Czech Republic(2), </a:t>
            </a:r>
            <a:r>
              <a:rPr sz="1500" b="0" dirty="0">
                <a:solidFill>
                  <a:srgbClr val="FF0000"/>
                </a:solidFill>
              </a:rPr>
              <a:t>Ukraine(1)</a:t>
            </a:r>
            <a:r>
              <a:rPr sz="1500" b="0" dirty="0">
                <a:solidFill>
                  <a:schemeClr val="tx1"/>
                </a:solidFill>
              </a:rPr>
              <a:t>, Romania(1), Qatar(1), Pakistan(1), New Zealand(1), Ireland(1), India(1), Estonia(1), Ecuador(1), Croatia(1), </a:t>
            </a:r>
            <a:r>
              <a:rPr sz="1500" b="0" dirty="0">
                <a:solidFill>
                  <a:srgbClr val="FF0000"/>
                </a:solidFill>
              </a:rPr>
              <a:t>Chile(1)</a:t>
            </a:r>
            <a:r>
              <a:rPr sz="1500" b="0" dirty="0">
                <a:solidFill>
                  <a:schemeClr val="tx1"/>
                </a:solidFill>
              </a:rPr>
              <a:t>, </a:t>
            </a:r>
            <a:r>
              <a:rPr sz="1500" b="0" dirty="0">
                <a:solidFill>
                  <a:srgbClr val="FF0000"/>
                </a:solidFill>
              </a:rPr>
              <a:t>Argentina</a:t>
            </a:r>
            <a:r>
              <a:rPr lang="fr-CH" sz="1500" b="0" dirty="0">
                <a:solidFill>
                  <a:srgbClr val="FF0000"/>
                </a:solidFill>
              </a:rPr>
              <a:t> </a:t>
            </a:r>
            <a:r>
              <a:rPr sz="1500" b="0" dirty="0">
                <a:solidFill>
                  <a:srgbClr val="FF0000"/>
                </a:solidFill>
              </a:rPr>
              <a:t>(1)</a:t>
            </a:r>
          </a:p>
          <a:p>
            <a:pPr lvl="1"/>
            <a:r>
              <a:rPr sz="1500" b="0" dirty="0">
                <a:solidFill>
                  <a:schemeClr val="tx1"/>
                </a:solidFill>
              </a:rPr>
              <a:t>49 new death:  Italy (28), Iran (Islamic Republic of)(11), United States of America(5), Republic of Korea(4), France(1)</a:t>
            </a:r>
          </a:p>
        </p:txBody>
      </p:sp>
      <p:sp>
        <p:nvSpPr>
          <p:cNvPr id="4" name="Content Placeholder 3"/>
          <p:cNvSpPr>
            <a:spLocks noGrp="1"/>
          </p:cNvSpPr>
          <p:nvPr>
            <p:ph sz="half" idx="2"/>
          </p:nvPr>
        </p:nvSpPr>
        <p:spPr>
          <a:xfrm>
            <a:off x="6197600" y="1247986"/>
            <a:ext cx="5384800" cy="4825435"/>
          </a:xfrm>
        </p:spPr>
        <p:txBody>
          <a:bodyPr>
            <a:normAutofit lnSpcReduction="10000"/>
          </a:bodyPr>
          <a:lstStyle/>
          <a:p>
            <a:pPr marL="0" indent="0">
              <a:buNone/>
            </a:pPr>
            <a:r>
              <a:rPr sz="1600" b="1" u="sng" dirty="0">
                <a:solidFill>
                  <a:schemeClr val="tx1"/>
                </a:solidFill>
              </a:rPr>
              <a:t>Globally, between 31 Dec 2019 - 04 Mar 2020</a:t>
            </a:r>
          </a:p>
          <a:p>
            <a:pPr lvl="1"/>
            <a:r>
              <a:rPr sz="1400" b="1" dirty="0">
                <a:solidFill>
                  <a:schemeClr val="tx1"/>
                </a:solidFill>
              </a:rPr>
              <a:t>93,062</a:t>
            </a:r>
            <a:r>
              <a:rPr sz="1400" dirty="0">
                <a:solidFill>
                  <a:schemeClr val="tx1"/>
                </a:solidFill>
              </a:rPr>
              <a:t> confirmed cases</a:t>
            </a:r>
          </a:p>
          <a:p>
            <a:pPr lvl="1"/>
            <a:r>
              <a:rPr sz="1400" dirty="0">
                <a:solidFill>
                  <a:schemeClr val="tx1"/>
                </a:solidFill>
              </a:rPr>
              <a:t>3,198 deaths</a:t>
            </a:r>
          </a:p>
          <a:p>
            <a:pPr marL="0" indent="0">
              <a:spcBef>
                <a:spcPts val="3000"/>
              </a:spcBef>
              <a:buNone/>
            </a:pPr>
            <a:r>
              <a:rPr sz="1600" b="1" dirty="0">
                <a:solidFill>
                  <a:schemeClr val="tx1"/>
                </a:solidFill>
              </a:rPr>
              <a:t>China</a:t>
            </a:r>
          </a:p>
          <a:p>
            <a:pPr lvl="1"/>
            <a:r>
              <a:rPr sz="1400" b="0" dirty="0">
                <a:solidFill>
                  <a:schemeClr val="tx1"/>
                </a:solidFill>
              </a:rPr>
              <a:t>80,422 confirmed cases </a:t>
            </a:r>
          </a:p>
          <a:p>
            <a:pPr lvl="1"/>
            <a:r>
              <a:rPr sz="1400" b="0" dirty="0">
                <a:solidFill>
                  <a:schemeClr val="tx1"/>
                </a:solidFill>
              </a:rPr>
              <a:t>6,416 severe cases</a:t>
            </a:r>
          </a:p>
          <a:p>
            <a:pPr lvl="1"/>
            <a:r>
              <a:rPr sz="1400" b="0" dirty="0">
                <a:solidFill>
                  <a:schemeClr val="tx1"/>
                </a:solidFill>
              </a:rPr>
              <a:t>2,984 deaths: Hubei(2871), Henan(22), Heilongjiang(13), Beijing(8), Guangdong(7), Hebei(6), Anhui(6), Shandong(6), Chongqing(6), Hainan(5), Hunan(4), Tianjin(3), Shanghai(3), Sichuan(3), Xinjiang(3), Guangxi(2), Guizhou(2), Yunnan(2), Gansu(2), Hong Kong SAR(2), Inner Mongolia(1), Liaoning(1), Jilin(1), Zhejiang(1), Fujian(1), Jiangxi(1), Shaanxi(1), Taipei</a:t>
            </a:r>
            <a:r>
              <a:rPr lang="fr-CH" sz="1400" b="0" dirty="0">
                <a:solidFill>
                  <a:schemeClr val="tx1"/>
                </a:solidFill>
              </a:rPr>
              <a:t> and environs</a:t>
            </a:r>
            <a:r>
              <a:rPr sz="1400" b="0" dirty="0">
                <a:solidFill>
                  <a:schemeClr val="tx1"/>
                </a:solidFill>
              </a:rPr>
              <a:t>(1)</a:t>
            </a:r>
          </a:p>
          <a:p>
            <a:pPr marL="0" indent="0">
              <a:spcBef>
                <a:spcPts val="3000"/>
              </a:spcBef>
              <a:buNone/>
            </a:pPr>
            <a:r>
              <a:rPr sz="1600" b="1" dirty="0">
                <a:solidFill>
                  <a:schemeClr val="tx1"/>
                </a:solidFill>
              </a:rPr>
              <a:t>Outside China</a:t>
            </a:r>
          </a:p>
          <a:p>
            <a:pPr lvl="1"/>
            <a:r>
              <a:rPr sz="1400" b="0" dirty="0">
                <a:solidFill>
                  <a:schemeClr val="tx1"/>
                </a:solidFill>
              </a:rPr>
              <a:t>12,640 cases from 75 countries</a:t>
            </a:r>
          </a:p>
          <a:p>
            <a:pPr lvl="1"/>
            <a:r>
              <a:rPr sz="1400" b="0" dirty="0">
                <a:solidFill>
                  <a:schemeClr val="tx1"/>
                </a:solidFill>
              </a:rPr>
              <a:t>214 deaths: Italy (80), Iran (Islamic Republic of)(77), Republic of Korea(32), International conveyance (Diamond Princess)(6), Japan(6), United States of America(6), France(4), Australia(1), Philippines(1), Thailand(1)</a:t>
            </a:r>
          </a:p>
        </p:txBody>
      </p:sp>
    </p:spTree>
    <p:custDataLst>
      <p:tags r:id="rId1"/>
    </p:custDataLst>
    <p:extLst>
      <p:ext uri="{BB962C8B-B14F-4D97-AF65-F5344CB8AC3E}">
        <p14:creationId xmlns:p14="http://schemas.microsoft.com/office/powerpoint/2010/main" val="342229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B23C365-5818-4715-BBCA-2F5612B925CC}"/>
              </a:ext>
            </a:extLst>
          </p:cNvPr>
          <p:cNvGraphicFramePr>
            <a:graphicFrameLocks noGrp="1"/>
          </p:cNvGraphicFramePr>
          <p:nvPr>
            <p:ph idx="1"/>
            <p:extLst/>
          </p:nvPr>
        </p:nvGraphicFramePr>
        <p:xfrm>
          <a:off x="838986" y="1600200"/>
          <a:ext cx="8946037" cy="1854200"/>
        </p:xfrm>
        <a:graphic>
          <a:graphicData uri="http://schemas.openxmlformats.org/drawingml/2006/table">
            <a:tbl>
              <a:tblPr firstRow="1" bandRow="1">
                <a:tableStyleId>{5C22544A-7EE6-4342-B048-85BDC9FD1C3A}</a:tableStyleId>
              </a:tblPr>
              <a:tblGrid>
                <a:gridCol w="5974769">
                  <a:extLst>
                    <a:ext uri="{9D8B030D-6E8A-4147-A177-3AD203B41FA5}">
                      <a16:colId xmlns:a16="http://schemas.microsoft.com/office/drawing/2014/main" val="447646620"/>
                    </a:ext>
                  </a:extLst>
                </a:gridCol>
                <a:gridCol w="2971268">
                  <a:extLst>
                    <a:ext uri="{9D8B030D-6E8A-4147-A177-3AD203B41FA5}">
                      <a16:colId xmlns:a16="http://schemas.microsoft.com/office/drawing/2014/main" val="2809654685"/>
                    </a:ext>
                  </a:extLst>
                </a:gridCol>
              </a:tblGrid>
              <a:tr h="370840">
                <a:tc>
                  <a:txBody>
                    <a:bodyPr/>
                    <a:lstStyle/>
                    <a:p>
                      <a:r>
                        <a:rPr lang="en-US" sz="1400" b="1" i="0" u="none" strike="noStrike" kern="1200" baseline="0" dirty="0">
                          <a:solidFill>
                            <a:schemeClr val="bg1"/>
                          </a:solidFill>
                          <a:latin typeface="Segoe Condensed" panose="020B0606040200020203" pitchFamily="34" charset="0"/>
                          <a:ea typeface="+mn-ea"/>
                          <a:cs typeface="+mn-cs"/>
                        </a:rPr>
                        <a:t>Strategic preparedness and response pillars</a:t>
                      </a:r>
                      <a:endParaRPr lang="en-GB" sz="1400" dirty="0">
                        <a:solidFill>
                          <a:schemeClr val="bg1"/>
                        </a:solidFill>
                        <a:latin typeface="Segoe Condensed" panose="020B0606040200020203" pitchFamily="34" charset="0"/>
                      </a:endParaRPr>
                    </a:p>
                  </a:txBody>
                  <a:tcPr/>
                </a:tc>
                <a:tc>
                  <a:txBody>
                    <a:bodyPr/>
                    <a:lstStyle/>
                    <a:p>
                      <a:pPr algn="r"/>
                      <a:r>
                        <a:rPr lang="en-GB" sz="1400" dirty="0">
                          <a:solidFill>
                            <a:schemeClr val="bg1"/>
                          </a:solidFill>
                          <a:latin typeface="Segoe Condensed" panose="020B0606040200020203" pitchFamily="34" charset="0"/>
                        </a:rPr>
                        <a:t>Estimated requirement (USD)</a:t>
                      </a:r>
                    </a:p>
                  </a:txBody>
                  <a:tcPr/>
                </a:tc>
                <a:extLst>
                  <a:ext uri="{0D108BD9-81ED-4DB2-BD59-A6C34878D82A}">
                    <a16:rowId xmlns:a16="http://schemas.microsoft.com/office/drawing/2014/main" val="2157973694"/>
                  </a:ext>
                </a:extLst>
              </a:tr>
              <a:tr h="370840">
                <a:tc>
                  <a:txBody>
                    <a:bodyPr/>
                    <a:lstStyle/>
                    <a:p>
                      <a:r>
                        <a:rPr lang="en-US" sz="1400" b="0" dirty="0">
                          <a:solidFill>
                            <a:schemeClr val="tx1"/>
                          </a:solidFill>
                          <a:latin typeface="Segoe Condensed" panose="020B0606040200020203" pitchFamily="34" charset="0"/>
                        </a:rPr>
                        <a:t>A) Rapidly establishing international coordination and operations</a:t>
                      </a:r>
                      <a:endParaRPr lang="en-GB" sz="1400" b="0" dirty="0">
                        <a:solidFill>
                          <a:schemeClr val="tx1"/>
                        </a:solidFill>
                        <a:latin typeface="Segoe Condensed" panose="020B0606040200020203" pitchFamily="34" charset="0"/>
                      </a:endParaRPr>
                    </a:p>
                  </a:txBody>
                  <a:tcPr>
                    <a:solidFill>
                      <a:schemeClr val="bg1">
                        <a:lumMod val="95000"/>
                      </a:schemeClr>
                    </a:solidFill>
                  </a:tcPr>
                </a:tc>
                <a:tc>
                  <a:txBody>
                    <a:bodyPr/>
                    <a:lstStyle/>
                    <a:p>
                      <a:pPr algn="r"/>
                      <a:r>
                        <a:rPr lang="en-US" sz="1400" b="0" dirty="0">
                          <a:solidFill>
                            <a:schemeClr val="tx1"/>
                          </a:solidFill>
                          <a:latin typeface="Segoe Condensed" panose="020B0606040200020203" pitchFamily="34" charset="0"/>
                        </a:rPr>
                        <a:t>30,577,500 </a:t>
                      </a:r>
                      <a:endParaRPr lang="en-GB" sz="1400" b="0" dirty="0">
                        <a:solidFill>
                          <a:schemeClr val="tx1"/>
                        </a:solidFill>
                        <a:latin typeface="Segoe Condensed" panose="020B0606040200020203" pitchFamily="34" charset="0"/>
                      </a:endParaRPr>
                    </a:p>
                  </a:txBody>
                  <a:tcPr>
                    <a:solidFill>
                      <a:schemeClr val="bg1">
                        <a:lumMod val="95000"/>
                      </a:schemeClr>
                    </a:solidFill>
                  </a:tcPr>
                </a:tc>
                <a:extLst>
                  <a:ext uri="{0D108BD9-81ED-4DB2-BD59-A6C34878D82A}">
                    <a16:rowId xmlns:a16="http://schemas.microsoft.com/office/drawing/2014/main" val="3819250743"/>
                  </a:ext>
                </a:extLst>
              </a:tr>
              <a:tr h="370840">
                <a:tc>
                  <a:txBody>
                    <a:bodyPr/>
                    <a:lstStyle/>
                    <a:p>
                      <a:r>
                        <a:rPr lang="en-US" sz="1400" b="0" dirty="0">
                          <a:solidFill>
                            <a:schemeClr val="tx1"/>
                          </a:solidFill>
                          <a:latin typeface="Segoe Condensed" panose="020B0606040200020203" pitchFamily="34" charset="0"/>
                        </a:rPr>
                        <a:t>B) Scaling up country preparedness and response operations</a:t>
                      </a:r>
                      <a:endParaRPr lang="en-GB" sz="1400" b="0" dirty="0">
                        <a:solidFill>
                          <a:schemeClr val="tx1"/>
                        </a:solidFill>
                        <a:latin typeface="Segoe Condensed" panose="020B0606040200020203" pitchFamily="34" charset="0"/>
                      </a:endParaRPr>
                    </a:p>
                  </a:txBody>
                  <a:tcPr>
                    <a:solidFill>
                      <a:schemeClr val="bg1">
                        <a:lumMod val="95000"/>
                      </a:schemeClr>
                    </a:solidFill>
                  </a:tcPr>
                </a:tc>
                <a:tc>
                  <a:txBody>
                    <a:bodyPr/>
                    <a:lstStyle/>
                    <a:p>
                      <a:pPr algn="r"/>
                      <a:r>
                        <a:rPr lang="en-US" sz="1400" b="0" dirty="0">
                          <a:solidFill>
                            <a:schemeClr val="tx1"/>
                          </a:solidFill>
                          <a:latin typeface="Segoe Condensed" panose="020B0606040200020203" pitchFamily="34" charset="0"/>
                        </a:rPr>
                        <a:t>640,361,927</a:t>
                      </a:r>
                      <a:endParaRPr lang="en-GB" sz="1400" b="0" dirty="0">
                        <a:solidFill>
                          <a:schemeClr val="tx1"/>
                        </a:solidFill>
                        <a:latin typeface="Segoe Condensed" panose="020B0606040200020203" pitchFamily="34" charset="0"/>
                      </a:endParaRPr>
                    </a:p>
                  </a:txBody>
                  <a:tcPr>
                    <a:solidFill>
                      <a:schemeClr val="bg1">
                        <a:lumMod val="95000"/>
                      </a:schemeClr>
                    </a:solidFill>
                  </a:tcPr>
                </a:tc>
                <a:extLst>
                  <a:ext uri="{0D108BD9-81ED-4DB2-BD59-A6C34878D82A}">
                    <a16:rowId xmlns:a16="http://schemas.microsoft.com/office/drawing/2014/main" val="2564319210"/>
                  </a:ext>
                </a:extLst>
              </a:tr>
              <a:tr h="370840">
                <a:tc>
                  <a:txBody>
                    <a:bodyPr/>
                    <a:lstStyle/>
                    <a:p>
                      <a:r>
                        <a:rPr lang="en-US" sz="1400" b="0" dirty="0">
                          <a:solidFill>
                            <a:schemeClr val="tx1"/>
                          </a:solidFill>
                          <a:latin typeface="Segoe Condensed" panose="020B0606040200020203" pitchFamily="34" charset="0"/>
                        </a:rPr>
                        <a:t>C) Accelerating priority research and innovation</a:t>
                      </a:r>
                      <a:endParaRPr lang="en-GB" sz="1400" b="0" dirty="0">
                        <a:solidFill>
                          <a:schemeClr val="tx1"/>
                        </a:solidFill>
                        <a:latin typeface="Segoe Condensed" panose="020B0606040200020203" pitchFamily="34" charset="0"/>
                      </a:endParaRPr>
                    </a:p>
                  </a:txBody>
                  <a:tcPr>
                    <a:solidFill>
                      <a:schemeClr val="bg1">
                        <a:lumMod val="95000"/>
                      </a:schemeClr>
                    </a:solidFill>
                  </a:tcPr>
                </a:tc>
                <a:tc>
                  <a:txBody>
                    <a:bodyPr/>
                    <a:lstStyle/>
                    <a:p>
                      <a:pPr algn="r"/>
                      <a:r>
                        <a:rPr lang="en-US" sz="1400" b="0" dirty="0">
                          <a:solidFill>
                            <a:schemeClr val="tx1"/>
                          </a:solidFill>
                          <a:latin typeface="Segoe Condensed" panose="020B0606040200020203" pitchFamily="34" charset="0"/>
                        </a:rPr>
                        <a:t>4,741,000</a:t>
                      </a:r>
                    </a:p>
                  </a:txBody>
                  <a:tcPr>
                    <a:solidFill>
                      <a:schemeClr val="bg1">
                        <a:lumMod val="95000"/>
                      </a:schemeClr>
                    </a:solidFill>
                  </a:tcPr>
                </a:tc>
                <a:extLst>
                  <a:ext uri="{0D108BD9-81ED-4DB2-BD59-A6C34878D82A}">
                    <a16:rowId xmlns:a16="http://schemas.microsoft.com/office/drawing/2014/main" val="667556323"/>
                  </a:ext>
                </a:extLst>
              </a:tr>
              <a:tr h="370840">
                <a:tc>
                  <a:txBody>
                    <a:bodyPr/>
                    <a:lstStyle/>
                    <a:p>
                      <a:r>
                        <a:rPr lang="en-GB" sz="1400" b="1" dirty="0">
                          <a:solidFill>
                            <a:schemeClr val="bg1"/>
                          </a:solidFill>
                          <a:latin typeface="Segoe Condensed" panose="020B0606040200020203" pitchFamily="34" charset="0"/>
                        </a:rPr>
                        <a:t>Total estimated resource requirement</a:t>
                      </a:r>
                    </a:p>
                  </a:txBody>
                  <a:tcPr>
                    <a:solidFill>
                      <a:schemeClr val="bg1">
                        <a:lumMod val="65000"/>
                      </a:schemeClr>
                    </a:solidFill>
                  </a:tcPr>
                </a:tc>
                <a:tc>
                  <a:txBody>
                    <a:bodyPr/>
                    <a:lstStyle/>
                    <a:p>
                      <a:pPr algn="r"/>
                      <a:r>
                        <a:rPr lang="en-US" sz="1400" b="1" dirty="0">
                          <a:solidFill>
                            <a:schemeClr val="bg1"/>
                          </a:solidFill>
                          <a:latin typeface="Segoe Condensed" panose="020B0606040200020203" pitchFamily="34" charset="0"/>
                        </a:rPr>
                        <a:t>675,680,427</a:t>
                      </a:r>
                      <a:endParaRPr lang="en-GB" sz="1400" b="1" dirty="0">
                        <a:solidFill>
                          <a:schemeClr val="bg1"/>
                        </a:solidFill>
                        <a:latin typeface="Segoe Condensed" panose="020B0606040200020203" pitchFamily="34" charset="0"/>
                      </a:endParaRPr>
                    </a:p>
                  </a:txBody>
                  <a:tcPr>
                    <a:solidFill>
                      <a:schemeClr val="bg1">
                        <a:lumMod val="65000"/>
                      </a:schemeClr>
                    </a:solidFill>
                  </a:tcPr>
                </a:tc>
                <a:extLst>
                  <a:ext uri="{0D108BD9-81ED-4DB2-BD59-A6C34878D82A}">
                    <a16:rowId xmlns:a16="http://schemas.microsoft.com/office/drawing/2014/main" val="3446775266"/>
                  </a:ext>
                </a:extLst>
              </a:tr>
            </a:tbl>
          </a:graphicData>
        </a:graphic>
      </p:graphicFrame>
      <p:sp>
        <p:nvSpPr>
          <p:cNvPr id="4" name="Title 1">
            <a:extLst>
              <a:ext uri="{FF2B5EF4-FFF2-40B4-BE49-F238E27FC236}">
                <a16:creationId xmlns:a16="http://schemas.microsoft.com/office/drawing/2014/main" id="{4FFBD6E4-8F8B-478E-959E-D2F9A15E6230}"/>
              </a:ext>
            </a:extLst>
          </p:cNvPr>
          <p:cNvSpPr>
            <a:spLocks noGrp="1"/>
          </p:cNvSpPr>
          <p:nvPr>
            <p:ph type="title"/>
          </p:nvPr>
        </p:nvSpPr>
        <p:spPr/>
        <p:txBody>
          <a:bodyPr/>
          <a:lstStyle/>
          <a:p>
            <a:r>
              <a:rPr lang="en-US" dirty="0"/>
              <a:t>Overall estimated resources required February-April 2020</a:t>
            </a:r>
          </a:p>
        </p:txBody>
      </p:sp>
      <p:graphicFrame>
        <p:nvGraphicFramePr>
          <p:cNvPr id="6" name="Content Placeholder 4">
            <a:extLst>
              <a:ext uri="{FF2B5EF4-FFF2-40B4-BE49-F238E27FC236}">
                <a16:creationId xmlns:a16="http://schemas.microsoft.com/office/drawing/2014/main" id="{13025EE2-66EA-4E70-BE6F-DC7922257394}"/>
              </a:ext>
            </a:extLst>
          </p:cNvPr>
          <p:cNvGraphicFramePr>
            <a:graphicFrameLocks/>
          </p:cNvGraphicFramePr>
          <p:nvPr>
            <p:extLst/>
          </p:nvPr>
        </p:nvGraphicFramePr>
        <p:xfrm>
          <a:off x="838986" y="3835400"/>
          <a:ext cx="8936610" cy="1417320"/>
        </p:xfrm>
        <a:graphic>
          <a:graphicData uri="http://schemas.openxmlformats.org/drawingml/2006/table">
            <a:tbl>
              <a:tblPr firstRow="1" bandRow="1">
                <a:tableStyleId>{5C22544A-7EE6-4342-B048-85BDC9FD1C3A}</a:tableStyleId>
              </a:tblPr>
              <a:tblGrid>
                <a:gridCol w="5974769">
                  <a:extLst>
                    <a:ext uri="{9D8B030D-6E8A-4147-A177-3AD203B41FA5}">
                      <a16:colId xmlns:a16="http://schemas.microsoft.com/office/drawing/2014/main" val="447646620"/>
                    </a:ext>
                  </a:extLst>
                </a:gridCol>
                <a:gridCol w="2961841">
                  <a:extLst>
                    <a:ext uri="{9D8B030D-6E8A-4147-A177-3AD203B41FA5}">
                      <a16:colId xmlns:a16="http://schemas.microsoft.com/office/drawing/2014/main" val="2809654685"/>
                    </a:ext>
                  </a:extLst>
                </a:gridCol>
              </a:tblGrid>
              <a:tr h="0">
                <a:tc>
                  <a:txBody>
                    <a:bodyPr/>
                    <a:lstStyle/>
                    <a:p>
                      <a:r>
                        <a:rPr lang="en-US" sz="1400" dirty="0">
                          <a:solidFill>
                            <a:schemeClr val="bg1"/>
                          </a:solidFill>
                          <a:latin typeface="Segoe Condensed" panose="020B0606040200020203" pitchFamily="34" charset="0"/>
                        </a:rPr>
                        <a:t>Funding status </a:t>
                      </a:r>
                      <a:endParaRPr lang="en-GB" sz="1400" dirty="0">
                        <a:solidFill>
                          <a:schemeClr val="bg1"/>
                        </a:solidFill>
                        <a:latin typeface="Segoe Condensed" panose="020B0606040200020203" pitchFamily="34" charset="0"/>
                      </a:endParaRPr>
                    </a:p>
                  </a:txBody>
                  <a:tcPr/>
                </a:tc>
                <a:tc>
                  <a:txBody>
                    <a:bodyPr/>
                    <a:lstStyle/>
                    <a:p>
                      <a:pPr algn="r"/>
                      <a:r>
                        <a:rPr lang="en-US" sz="1400" dirty="0">
                          <a:solidFill>
                            <a:schemeClr val="bg1"/>
                          </a:solidFill>
                          <a:latin typeface="Segoe Condensed" panose="020B0606040200020203" pitchFamily="34" charset="0"/>
                        </a:rPr>
                        <a:t> Funding (USD)</a:t>
                      </a:r>
                      <a:endParaRPr lang="en-GB" sz="1400" dirty="0">
                        <a:solidFill>
                          <a:schemeClr val="bg1"/>
                        </a:solidFill>
                        <a:latin typeface="Segoe Condensed" panose="020B0606040200020203" pitchFamily="34" charset="0"/>
                      </a:endParaRPr>
                    </a:p>
                  </a:txBody>
                  <a:tcPr/>
                </a:tc>
                <a:extLst>
                  <a:ext uri="{0D108BD9-81ED-4DB2-BD59-A6C34878D82A}">
                    <a16:rowId xmlns:a16="http://schemas.microsoft.com/office/drawing/2014/main" val="2157973694"/>
                  </a:ext>
                </a:extLst>
              </a:tr>
              <a:tr h="370840">
                <a:tc>
                  <a:txBody>
                    <a:bodyPr/>
                    <a:lstStyle/>
                    <a:p>
                      <a:r>
                        <a:rPr lang="en-US" sz="1400" b="0" dirty="0">
                          <a:solidFill>
                            <a:schemeClr val="tx1"/>
                          </a:solidFill>
                          <a:latin typeface="Segoe Condensed" panose="020B0606040200020203" pitchFamily="34" charset="0"/>
                        </a:rPr>
                        <a:t>Funding received </a:t>
                      </a:r>
                      <a:endParaRPr lang="en-GB" sz="1400" b="0" dirty="0">
                        <a:solidFill>
                          <a:schemeClr val="tx1"/>
                        </a:solidFill>
                        <a:latin typeface="Segoe Condensed" panose="020B0606040200020203" pitchFamily="34" charset="0"/>
                      </a:endParaRPr>
                    </a:p>
                  </a:txBody>
                  <a:tcPr>
                    <a:solidFill>
                      <a:schemeClr val="bg1">
                        <a:lumMod val="95000"/>
                      </a:schemeClr>
                    </a:solidFill>
                  </a:tcPr>
                </a:tc>
                <a:tc>
                  <a:txBody>
                    <a:bodyPr/>
                    <a:lstStyle/>
                    <a:p>
                      <a:pPr algn="r"/>
                      <a:r>
                        <a:rPr lang="en-US" sz="1400" b="0" dirty="0">
                          <a:solidFill>
                            <a:schemeClr val="tx1"/>
                          </a:solidFill>
                          <a:latin typeface="Segoe Condensed" panose="020B0606040200020203" pitchFamily="34" charset="0"/>
                        </a:rPr>
                        <a:t>21,450,148 </a:t>
                      </a:r>
                      <a:endParaRPr lang="en-GB" sz="1400" b="0" dirty="0">
                        <a:solidFill>
                          <a:schemeClr val="tx1"/>
                        </a:solidFill>
                        <a:latin typeface="Segoe Condensed" panose="020B0606040200020203" pitchFamily="34" charset="0"/>
                      </a:endParaRPr>
                    </a:p>
                  </a:txBody>
                  <a:tcPr>
                    <a:solidFill>
                      <a:schemeClr val="bg1">
                        <a:lumMod val="95000"/>
                      </a:schemeClr>
                    </a:solidFill>
                  </a:tcPr>
                </a:tc>
                <a:extLst>
                  <a:ext uri="{0D108BD9-81ED-4DB2-BD59-A6C34878D82A}">
                    <a16:rowId xmlns:a16="http://schemas.microsoft.com/office/drawing/2014/main" val="2564319210"/>
                  </a:ext>
                </a:extLst>
              </a:tr>
              <a:tr h="370840">
                <a:tc>
                  <a:txBody>
                    <a:bodyPr/>
                    <a:lstStyle/>
                    <a:p>
                      <a:r>
                        <a:rPr lang="en-GB" sz="1400" b="0" dirty="0">
                          <a:solidFill>
                            <a:schemeClr val="tx1"/>
                          </a:solidFill>
                          <a:latin typeface="Segoe Condensed" panose="020B0606040200020203" pitchFamily="34" charset="0"/>
                        </a:rPr>
                        <a:t>Funding pledged </a:t>
                      </a:r>
                    </a:p>
                  </a:txBody>
                  <a:tcPr>
                    <a:solidFill>
                      <a:schemeClr val="bg1">
                        <a:lumMod val="95000"/>
                      </a:schemeClr>
                    </a:solidFill>
                  </a:tcPr>
                </a:tc>
                <a:tc>
                  <a:txBody>
                    <a:bodyPr/>
                    <a:lstStyle/>
                    <a:p>
                      <a:pPr algn="r"/>
                      <a:r>
                        <a:rPr lang="en-GB" sz="1400" b="0" dirty="0">
                          <a:solidFill>
                            <a:schemeClr val="tx1"/>
                          </a:solidFill>
                          <a:latin typeface="Segoe Condensed" panose="020B0606040200020203" pitchFamily="34" charset="0"/>
                        </a:rPr>
                        <a:t>289,381,852</a:t>
                      </a:r>
                    </a:p>
                  </a:txBody>
                  <a:tcPr>
                    <a:solidFill>
                      <a:schemeClr val="bg1">
                        <a:lumMod val="95000"/>
                      </a:schemeClr>
                    </a:solidFill>
                  </a:tcPr>
                </a:tc>
                <a:extLst>
                  <a:ext uri="{0D108BD9-81ED-4DB2-BD59-A6C34878D82A}">
                    <a16:rowId xmlns:a16="http://schemas.microsoft.com/office/drawing/2014/main" val="3746097294"/>
                  </a:ext>
                </a:extLst>
              </a:tr>
              <a:tr h="370840">
                <a:tc>
                  <a:txBody>
                    <a:bodyPr/>
                    <a:lstStyle/>
                    <a:p>
                      <a:r>
                        <a:rPr lang="en-US" sz="1400" b="1" dirty="0">
                          <a:solidFill>
                            <a:schemeClr val="bg1"/>
                          </a:solidFill>
                          <a:latin typeface="Segoe Condensed" panose="020B0606040200020203" pitchFamily="34" charset="0"/>
                        </a:rPr>
                        <a:t>Gap </a:t>
                      </a:r>
                      <a:endParaRPr lang="en-GB" sz="1400" b="1" dirty="0">
                        <a:solidFill>
                          <a:schemeClr val="bg1"/>
                        </a:solidFill>
                        <a:latin typeface="Segoe Condensed" panose="020B0606040200020203" pitchFamily="34" charset="0"/>
                      </a:endParaRPr>
                    </a:p>
                  </a:txBody>
                  <a:tcPr>
                    <a:solidFill>
                      <a:schemeClr val="bg1">
                        <a:lumMod val="65000"/>
                      </a:schemeClr>
                    </a:solidFill>
                  </a:tcPr>
                </a:tc>
                <a:tc>
                  <a:txBody>
                    <a:bodyPr/>
                    <a:lstStyle/>
                    <a:p>
                      <a:pPr algn="r"/>
                      <a:r>
                        <a:rPr lang="en-US" sz="1400" b="1" dirty="0">
                          <a:solidFill>
                            <a:schemeClr val="bg1"/>
                          </a:solidFill>
                          <a:latin typeface="Segoe Condensed" panose="020B0606040200020203" pitchFamily="34" charset="0"/>
                        </a:rPr>
                        <a:t>386,298,575</a:t>
                      </a:r>
                      <a:endParaRPr lang="en-GB" sz="1400" b="1" dirty="0">
                        <a:solidFill>
                          <a:schemeClr val="bg1"/>
                        </a:solidFill>
                        <a:latin typeface="Segoe Condensed" panose="020B0606040200020203" pitchFamily="34" charset="0"/>
                      </a:endParaRPr>
                    </a:p>
                  </a:txBody>
                  <a:tcPr>
                    <a:solidFill>
                      <a:schemeClr val="bg1">
                        <a:lumMod val="65000"/>
                      </a:schemeClr>
                    </a:solidFill>
                  </a:tcPr>
                </a:tc>
                <a:extLst>
                  <a:ext uri="{0D108BD9-81ED-4DB2-BD59-A6C34878D82A}">
                    <a16:rowId xmlns:a16="http://schemas.microsoft.com/office/drawing/2014/main" val="3446775266"/>
                  </a:ext>
                </a:extLst>
              </a:tr>
            </a:tbl>
          </a:graphicData>
        </a:graphic>
      </p:graphicFrame>
    </p:spTree>
    <p:extLst>
      <p:ext uri="{BB962C8B-B14F-4D97-AF65-F5344CB8AC3E}">
        <p14:creationId xmlns:p14="http://schemas.microsoft.com/office/powerpoint/2010/main" val="74805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F8D9297-4BAA-4489-8E91-3B0F5D404211}"/>
              </a:ext>
            </a:extLst>
          </p:cNvPr>
          <p:cNvSpPr/>
          <p:nvPr/>
        </p:nvSpPr>
        <p:spPr>
          <a:xfrm>
            <a:off x="0" y="5933033"/>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DBF77A8-EB2A-4FB7-BBA3-F8BC0790834B}"/>
              </a:ext>
            </a:extLst>
          </p:cNvPr>
          <p:cNvSpPr>
            <a:spLocks noGrp="1"/>
          </p:cNvSpPr>
          <p:nvPr>
            <p:ph type="title"/>
          </p:nvPr>
        </p:nvSpPr>
        <p:spPr/>
        <p:txBody>
          <a:bodyPr/>
          <a:lstStyle/>
          <a:p>
            <a:r>
              <a:rPr lang="en-US" dirty="0"/>
              <a:t>Established UN Crisis Management Team</a:t>
            </a:r>
          </a:p>
        </p:txBody>
      </p:sp>
      <p:sp>
        <p:nvSpPr>
          <p:cNvPr id="6" name="Rectangle 5">
            <a:extLst>
              <a:ext uri="{FF2B5EF4-FFF2-40B4-BE49-F238E27FC236}">
                <a16:creationId xmlns:a16="http://schemas.microsoft.com/office/drawing/2014/main" id="{C6469FCF-33D2-4C9A-9276-CF8E3EBD4F09}"/>
              </a:ext>
            </a:extLst>
          </p:cNvPr>
          <p:cNvSpPr/>
          <p:nvPr/>
        </p:nvSpPr>
        <p:spPr>
          <a:xfrm>
            <a:off x="1066800" y="1523475"/>
            <a:ext cx="10147300" cy="130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D062BD07-377A-48CE-9D01-FBD1AFAEEB72}"/>
              </a:ext>
            </a:extLst>
          </p:cNvPr>
          <p:cNvSpPr/>
          <p:nvPr/>
        </p:nvSpPr>
        <p:spPr>
          <a:xfrm>
            <a:off x="1066799" y="2933700"/>
            <a:ext cx="10147299" cy="368737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51A8876-3AA9-4238-A014-8FD2668F341A}"/>
              </a:ext>
            </a:extLst>
          </p:cNvPr>
          <p:cNvSpPr txBox="1"/>
          <p:nvPr/>
        </p:nvSpPr>
        <p:spPr>
          <a:xfrm>
            <a:off x="1054099" y="1934974"/>
            <a:ext cx="5029200"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Communication of key information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Development of strategies, policy &amp; plans </a:t>
            </a:r>
          </a:p>
        </p:txBody>
      </p:sp>
      <p:sp>
        <p:nvSpPr>
          <p:cNvPr id="11" name="TextBox 10">
            <a:extLst>
              <a:ext uri="{FF2B5EF4-FFF2-40B4-BE49-F238E27FC236}">
                <a16:creationId xmlns:a16="http://schemas.microsoft.com/office/drawing/2014/main" id="{4B4F4BBE-9DB7-4693-82C7-03B4FD431529}"/>
              </a:ext>
            </a:extLst>
          </p:cNvPr>
          <p:cNvSpPr txBox="1"/>
          <p:nvPr/>
        </p:nvSpPr>
        <p:spPr>
          <a:xfrm>
            <a:off x="6096000" y="1952908"/>
            <a:ext cx="5130801"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Analysis &amp; prioritization of key issues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Joint action where synergies exist </a:t>
            </a:r>
          </a:p>
        </p:txBody>
      </p:sp>
      <p:sp>
        <p:nvSpPr>
          <p:cNvPr id="12" name="TextBox 11">
            <a:extLst>
              <a:ext uri="{FF2B5EF4-FFF2-40B4-BE49-F238E27FC236}">
                <a16:creationId xmlns:a16="http://schemas.microsoft.com/office/drawing/2014/main" id="{DD3EF087-3F0D-4212-8EA2-29B64C9F8114}"/>
              </a:ext>
            </a:extLst>
          </p:cNvPr>
          <p:cNvSpPr txBox="1"/>
          <p:nvPr/>
        </p:nvSpPr>
        <p:spPr>
          <a:xfrm>
            <a:off x="1066800" y="2933700"/>
            <a:ext cx="5029200" cy="29700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Support to country’s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UN coordination, resourcing &amp; oversight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Public health preparedness &amp; response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Assess/address social &amp; economic impact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UN operations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UN staff communication &amp; safety</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UN business continuity</a:t>
            </a:r>
          </a:p>
        </p:txBody>
      </p:sp>
      <p:sp>
        <p:nvSpPr>
          <p:cNvPr id="13" name="TextBox 12">
            <a:extLst>
              <a:ext uri="{FF2B5EF4-FFF2-40B4-BE49-F238E27FC236}">
                <a16:creationId xmlns:a16="http://schemas.microsoft.com/office/drawing/2014/main" id="{BF4D5AF2-BEDE-4B9D-9BD6-A6C890B97C1E}"/>
              </a:ext>
            </a:extLst>
          </p:cNvPr>
          <p:cNvSpPr txBox="1"/>
          <p:nvPr/>
        </p:nvSpPr>
        <p:spPr>
          <a:xfrm>
            <a:off x="6229347" y="2941598"/>
            <a:ext cx="5029200"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Global Issues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Advocacy &amp; resource mobilization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Supply chain monitoring &amp; intervention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Travel, trade &amp; mass gatherings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Global public health</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Coordination &amp; technical guidance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Epidemiological analysis &amp; risk communications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Accelerated research &amp; innovation</a:t>
            </a:r>
          </a:p>
        </p:txBody>
      </p:sp>
      <p:sp>
        <p:nvSpPr>
          <p:cNvPr id="14" name="TextBox 13">
            <a:extLst>
              <a:ext uri="{FF2B5EF4-FFF2-40B4-BE49-F238E27FC236}">
                <a16:creationId xmlns:a16="http://schemas.microsoft.com/office/drawing/2014/main" id="{8B297CD8-2F24-48C9-97F6-B9AB7AADB361}"/>
              </a:ext>
            </a:extLst>
          </p:cNvPr>
          <p:cNvSpPr txBox="1"/>
          <p:nvPr/>
        </p:nvSpPr>
        <p:spPr>
          <a:xfrm>
            <a:off x="1054099" y="1533050"/>
            <a:ext cx="965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Align whole of UN effort for coherent and coordinated action</a:t>
            </a:r>
          </a:p>
        </p:txBody>
      </p:sp>
    </p:spTree>
    <p:extLst>
      <p:ext uri="{BB962C8B-B14F-4D97-AF65-F5344CB8AC3E}">
        <p14:creationId xmlns:p14="http://schemas.microsoft.com/office/powerpoint/2010/main" val="364683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9C8D30-70A7-416C-9E32-A8319A9EC12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74928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Number of cases by date of report in China</a:t>
            </a:r>
          </a:p>
        </p:txBody>
      </p:sp>
      <p:pic>
        <p:nvPicPr>
          <p:cNvPr id="3" name="Picture 1" descr="DVA_nCoV_Slides_updated_files/figure-pptx/unnamed-chunk-6-1.png"/>
          <p:cNvPicPr>
            <a:picLocks noGrp="1" noChangeAspect="1"/>
          </p:cNvPicPr>
          <p:nvPr/>
        </p:nvPicPr>
        <p:blipFill>
          <a:blip r:embed="rId3"/>
          <a:stretch>
            <a:fillRect/>
          </a:stretch>
        </p:blipFill>
        <p:spPr bwMode="auto">
          <a:xfrm>
            <a:off x="321212" y="1363264"/>
            <a:ext cx="5630594" cy="3488135"/>
          </a:xfrm>
          <a:prstGeom prst="rect">
            <a:avLst/>
          </a:prstGeom>
          <a:noFill/>
          <a:ln w="9525">
            <a:noFill/>
            <a:headEnd/>
            <a:tailEnd/>
          </a:ln>
        </p:spPr>
      </p:pic>
      <p:sp>
        <p:nvSpPr>
          <p:cNvPr id="4" name="TextBox 3"/>
          <p:cNvSpPr txBox="1"/>
          <p:nvPr/>
        </p:nvSpPr>
        <p:spPr>
          <a:xfrm>
            <a:off x="386862" y="5240735"/>
            <a:ext cx="5785338" cy="508000"/>
          </a:xfrm>
          <a:prstGeom prst="rect">
            <a:avLst/>
          </a:prstGeo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Number of cases (suspected and confirmed)</a:t>
            </a:r>
          </a:p>
        </p:txBody>
      </p:sp>
      <p:pic>
        <p:nvPicPr>
          <p:cNvPr id="5" name="Picture 1" descr="DVA_nCoV_Slides_updated_files/figure-pptx/unnamed-chunk-7-1.png"/>
          <p:cNvPicPr>
            <a:picLocks noGrp="1" noChangeAspect="1"/>
          </p:cNvPicPr>
          <p:nvPr/>
        </p:nvPicPr>
        <p:blipFill>
          <a:blip r:embed="rId4"/>
          <a:stretch>
            <a:fillRect/>
          </a:stretch>
        </p:blipFill>
        <p:spPr bwMode="auto">
          <a:xfrm>
            <a:off x="6172200" y="1363265"/>
            <a:ext cx="5630594" cy="3488135"/>
          </a:xfrm>
          <a:prstGeom prst="rect">
            <a:avLst/>
          </a:prstGeom>
          <a:noFill/>
          <a:ln w="9525">
            <a:noFill/>
            <a:headEnd/>
            <a:tailEnd/>
          </a:ln>
        </p:spPr>
      </p:pic>
      <p:sp>
        <p:nvSpPr>
          <p:cNvPr id="6" name="TextBox 3"/>
          <p:cNvSpPr txBox="1"/>
          <p:nvPr/>
        </p:nvSpPr>
        <p:spPr>
          <a:xfrm>
            <a:off x="6094828" y="5240735"/>
            <a:ext cx="5785338" cy="508000"/>
          </a:xfrm>
          <a:prstGeom prst="rect">
            <a:avLst/>
          </a:prstGeom>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Number of confirmed cases (Hubei province vs. others)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
            </a:r>
            <a:r>
              <a:rPr dirty="0"/>
              <a:t>onfirmed cases outside China by </a:t>
            </a:r>
            <a:r>
              <a:rPr lang="en-US" dirty="0"/>
              <a:t>date of report </a:t>
            </a:r>
            <a:r>
              <a:rPr dirty="0"/>
              <a:t>as of 04 Mar 6AM</a:t>
            </a:r>
          </a:p>
        </p:txBody>
      </p:sp>
      <p:pic>
        <p:nvPicPr>
          <p:cNvPr id="3" name="Picture 1" descr="DVA_nCoV_Slides_updated_files/figure-pptx/unnamed-chunk-19-1.png"/>
          <p:cNvPicPr>
            <a:picLocks noGrp="1" noChangeAspect="1"/>
          </p:cNvPicPr>
          <p:nvPr/>
        </p:nvPicPr>
        <p:blipFill>
          <a:blip r:embed="rId3"/>
          <a:stretch>
            <a:fillRect/>
          </a:stretch>
        </p:blipFill>
        <p:spPr bwMode="auto">
          <a:xfrm>
            <a:off x="2057400" y="1259632"/>
            <a:ext cx="8077200" cy="4521200"/>
          </a:xfrm>
          <a:prstGeom prst="rect">
            <a:avLst/>
          </a:prstGeom>
          <a:noFill/>
          <a:ln w="9525">
            <a:noFill/>
            <a:headEnd/>
            <a:tailEnd/>
          </a:ln>
        </p:spPr>
      </p:pic>
    </p:spTree>
    <p:custDataLst>
      <p:tags r:id="rId1"/>
    </p:custDataLst>
    <p:extLst>
      <p:ext uri="{BB962C8B-B14F-4D97-AF65-F5344CB8AC3E}">
        <p14:creationId xmlns:p14="http://schemas.microsoft.com/office/powerpoint/2010/main" val="7663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Confirmed cases outside China notified under IHR or from official government sources (WPRO and SEARO, as of 04 Mar 6AM)</a:t>
            </a:r>
          </a:p>
        </p:txBody>
      </p:sp>
      <p:graphicFrame>
        <p:nvGraphicFramePr>
          <p:cNvPr id="6" name="Content Placeholder 5"/>
          <p:cNvGraphicFramePr>
            <a:graphicFrameLocks noGrp="1"/>
          </p:cNvGraphicFramePr>
          <p:nvPr>
            <p:ph idx="1"/>
            <p:extLst/>
          </p:nvPr>
        </p:nvGraphicFramePr>
        <p:xfrm>
          <a:off x="124262" y="1180044"/>
          <a:ext cx="6797040" cy="5730240"/>
        </p:xfrm>
        <a:graphic>
          <a:graphicData uri="http://schemas.openxmlformats.org/drawingml/2006/table">
            <a:tbl>
              <a:tblPr firstRow="1" bandRow="1">
                <a:tableStyleId>{5C22544A-7EE6-4342-B048-85BDC9FD1C3A}</a:tableStyleId>
              </a:tblPr>
              <a:tblGrid>
                <a:gridCol w="733866">
                  <a:extLst>
                    <a:ext uri="{9D8B030D-6E8A-4147-A177-3AD203B41FA5}">
                      <a16:colId xmlns:a16="http://schemas.microsoft.com/office/drawing/2014/main" val="20000"/>
                    </a:ext>
                  </a:extLst>
                </a:gridCol>
                <a:gridCol w="1913206">
                  <a:extLst>
                    <a:ext uri="{9D8B030D-6E8A-4147-A177-3AD203B41FA5}">
                      <a16:colId xmlns:a16="http://schemas.microsoft.com/office/drawing/2014/main" val="20001"/>
                    </a:ext>
                  </a:extLst>
                </a:gridCol>
                <a:gridCol w="1037492">
                  <a:extLst>
                    <a:ext uri="{9D8B030D-6E8A-4147-A177-3AD203B41FA5}">
                      <a16:colId xmlns:a16="http://schemas.microsoft.com/office/drawing/2014/main" val="20002"/>
                    </a:ext>
                  </a:extLst>
                </a:gridCol>
                <a:gridCol w="1037492">
                  <a:extLst>
                    <a:ext uri="{9D8B030D-6E8A-4147-A177-3AD203B41FA5}">
                      <a16:colId xmlns:a16="http://schemas.microsoft.com/office/drawing/2014/main" val="20003"/>
                    </a:ext>
                  </a:extLst>
                </a:gridCol>
                <a:gridCol w="1037492">
                  <a:extLst>
                    <a:ext uri="{9D8B030D-6E8A-4147-A177-3AD203B41FA5}">
                      <a16:colId xmlns:a16="http://schemas.microsoft.com/office/drawing/2014/main" val="20004"/>
                    </a:ext>
                  </a:extLst>
                </a:gridCol>
                <a:gridCol w="1037492">
                  <a:extLst>
                    <a:ext uri="{9D8B030D-6E8A-4147-A177-3AD203B41FA5}">
                      <a16:colId xmlns:a16="http://schemas.microsoft.com/office/drawing/2014/main" val="20005"/>
                    </a:ext>
                  </a:extLst>
                </a:gridCol>
              </a:tblGrid>
              <a:tr h="0">
                <a:tc>
                  <a:txBody>
                    <a:bodyPr/>
                    <a:lstStyle/>
                    <a:p>
                      <a:pPr marL="0" lvl="0" indent="0" algn="l">
                        <a:buNone/>
                      </a:pPr>
                      <a:r>
                        <a:rPr sz="1400"/>
                        <a:t>Region</a:t>
                      </a:r>
                    </a:p>
                  </a:txBody>
                  <a:tcPr/>
                </a:tc>
                <a:tc>
                  <a:txBody>
                    <a:bodyPr/>
                    <a:lstStyle/>
                    <a:p>
                      <a:pPr marL="0" lvl="0" indent="0" algn="l">
                        <a:buNone/>
                      </a:pPr>
                      <a:r>
                        <a:rPr sz="1400" dirty="0"/>
                        <a:t>Country</a:t>
                      </a:r>
                    </a:p>
                  </a:txBody>
                  <a:tcPr/>
                </a:tc>
                <a:tc>
                  <a:txBody>
                    <a:bodyPr/>
                    <a:lstStyle/>
                    <a:p>
                      <a:pPr marL="0" lvl="0" indent="0" algn="r">
                        <a:buNone/>
                      </a:pPr>
                      <a:r>
                        <a:rPr sz="1400" dirty="0"/>
                        <a:t>Cumulative Cases (03-Mar)</a:t>
                      </a:r>
                    </a:p>
                  </a:txBody>
                  <a:tcPr/>
                </a:tc>
                <a:tc>
                  <a:txBody>
                    <a:bodyPr/>
                    <a:lstStyle/>
                    <a:p>
                      <a:pPr marL="0" lvl="0" indent="0" algn="r">
                        <a:buNone/>
                      </a:pPr>
                      <a:r>
                        <a:rPr sz="1400"/>
                        <a:t>Cumulative Cases (04-Mar)</a:t>
                      </a:r>
                    </a:p>
                  </a:txBody>
                  <a:tcPr/>
                </a:tc>
                <a:tc>
                  <a:txBody>
                    <a:bodyPr/>
                    <a:lstStyle/>
                    <a:p>
                      <a:pPr marL="0" lvl="0" indent="0" algn="r">
                        <a:buNone/>
                      </a:pPr>
                      <a:r>
                        <a:rPr sz="1400"/>
                        <a:t>Cumulative Deaths (03-Mar)</a:t>
                      </a:r>
                    </a:p>
                  </a:txBody>
                  <a:tcPr/>
                </a:tc>
                <a:tc>
                  <a:txBody>
                    <a:bodyPr/>
                    <a:lstStyle/>
                    <a:p>
                      <a:pPr marL="0" lvl="0" indent="0" algn="r">
                        <a:buNone/>
                      </a:pPr>
                      <a:r>
                        <a:rPr sz="1400"/>
                        <a:t>Cumulative Deaths (04-Mar)</a:t>
                      </a:r>
                    </a:p>
                  </a:txBody>
                  <a:tcPr/>
                </a:tc>
                <a:extLst>
                  <a:ext uri="{0D108BD9-81ED-4DB2-BD59-A6C34878D82A}">
                    <a16:rowId xmlns:a16="http://schemas.microsoft.com/office/drawing/2014/main" val="10000"/>
                  </a:ext>
                </a:extLst>
              </a:tr>
              <a:tr h="0">
                <a:tc>
                  <a:txBody>
                    <a:bodyPr/>
                    <a:lstStyle/>
                    <a:p>
                      <a:pPr marL="0" lvl="0" indent="0" algn="l">
                        <a:buNone/>
                      </a:pPr>
                      <a:r>
                        <a:rPr sz="1400"/>
                        <a:t>WPRO</a:t>
                      </a:r>
                    </a:p>
                  </a:txBody>
                  <a:tcPr/>
                </a:tc>
                <a:tc>
                  <a:txBody>
                    <a:bodyPr/>
                    <a:lstStyle/>
                    <a:p>
                      <a:pPr marL="0" lvl="0" indent="0" algn="l">
                        <a:buNone/>
                      </a:pPr>
                      <a:r>
                        <a:rPr sz="1400"/>
                        <a:t>Republic of Korea</a:t>
                      </a:r>
                    </a:p>
                  </a:txBody>
                  <a:tcPr/>
                </a:tc>
                <a:tc>
                  <a:txBody>
                    <a:bodyPr/>
                    <a:lstStyle/>
                    <a:p>
                      <a:pPr marL="0" lvl="0" indent="0" algn="r">
                        <a:buNone/>
                      </a:pPr>
                      <a:r>
                        <a:rPr sz="1400"/>
                        <a:t>4812</a:t>
                      </a:r>
                    </a:p>
                  </a:txBody>
                  <a:tcPr/>
                </a:tc>
                <a:tc>
                  <a:txBody>
                    <a:bodyPr/>
                    <a:lstStyle/>
                    <a:p>
                      <a:pPr marL="0" lvl="0" indent="0" algn="r">
                        <a:buNone/>
                      </a:pPr>
                      <a:r>
                        <a:rPr sz="1400" b="1" dirty="0">
                          <a:solidFill>
                            <a:srgbClr val="FF0000"/>
                          </a:solidFill>
                        </a:rPr>
                        <a:t>5328</a:t>
                      </a:r>
                    </a:p>
                  </a:txBody>
                  <a:tcPr/>
                </a:tc>
                <a:tc>
                  <a:txBody>
                    <a:bodyPr/>
                    <a:lstStyle/>
                    <a:p>
                      <a:pPr marL="0" lvl="0" indent="0" algn="r">
                        <a:buNone/>
                      </a:pPr>
                      <a:r>
                        <a:rPr sz="1400"/>
                        <a:t>28</a:t>
                      </a:r>
                    </a:p>
                  </a:txBody>
                  <a:tcPr/>
                </a:tc>
                <a:tc>
                  <a:txBody>
                    <a:bodyPr/>
                    <a:lstStyle/>
                    <a:p>
                      <a:pPr marL="0" lvl="0" indent="0" algn="r">
                        <a:buNone/>
                      </a:pPr>
                      <a:r>
                        <a:rPr sz="1100" b="1" kern="1200" dirty="0">
                          <a:solidFill>
                            <a:srgbClr val="FF0000"/>
                          </a:solidFill>
                          <a:latin typeface="+mn-lt"/>
                          <a:ea typeface="+mn-ea"/>
                          <a:cs typeface="+mn-cs"/>
                        </a:rPr>
                        <a:t>32</a:t>
                      </a:r>
                    </a:p>
                  </a:txBody>
                  <a:tcPr/>
                </a:tc>
                <a:extLst>
                  <a:ext uri="{0D108BD9-81ED-4DB2-BD59-A6C34878D82A}">
                    <a16:rowId xmlns:a16="http://schemas.microsoft.com/office/drawing/2014/main" val="10001"/>
                  </a:ext>
                </a:extLst>
              </a:tr>
              <a:tr h="0">
                <a:tc>
                  <a:txBody>
                    <a:bodyPr/>
                    <a:lstStyle/>
                    <a:p>
                      <a:pPr marL="0" lvl="0" indent="0" algn="l">
                        <a:buNone/>
                      </a:pPr>
                      <a:r>
                        <a:rPr sz="1400"/>
                        <a:t>WPRO</a:t>
                      </a:r>
                    </a:p>
                  </a:txBody>
                  <a:tcPr/>
                </a:tc>
                <a:tc>
                  <a:txBody>
                    <a:bodyPr/>
                    <a:lstStyle/>
                    <a:p>
                      <a:pPr marL="0" lvl="0" indent="0" algn="l">
                        <a:buNone/>
                      </a:pPr>
                      <a:r>
                        <a:rPr sz="1400"/>
                        <a:t>Japan</a:t>
                      </a:r>
                    </a:p>
                  </a:txBody>
                  <a:tcPr/>
                </a:tc>
                <a:tc>
                  <a:txBody>
                    <a:bodyPr/>
                    <a:lstStyle/>
                    <a:p>
                      <a:pPr marL="0" lvl="0" indent="0" algn="r">
                        <a:buNone/>
                      </a:pPr>
                      <a:r>
                        <a:rPr sz="1400"/>
                        <a:t>268</a:t>
                      </a:r>
                    </a:p>
                  </a:txBody>
                  <a:tcPr/>
                </a:tc>
                <a:tc>
                  <a:txBody>
                    <a:bodyPr/>
                    <a:lstStyle/>
                    <a:p>
                      <a:pPr marL="0" lvl="0" indent="0" algn="r">
                        <a:buNone/>
                      </a:pPr>
                      <a:r>
                        <a:rPr sz="1400" b="1" dirty="0">
                          <a:solidFill>
                            <a:srgbClr val="FF0000"/>
                          </a:solidFill>
                        </a:rPr>
                        <a:t>287</a:t>
                      </a:r>
                    </a:p>
                  </a:txBody>
                  <a:tcPr/>
                </a:tc>
                <a:tc>
                  <a:txBody>
                    <a:bodyPr/>
                    <a:lstStyle/>
                    <a:p>
                      <a:pPr marL="0" lvl="0" indent="0" algn="r">
                        <a:buNone/>
                      </a:pPr>
                      <a:r>
                        <a:rPr sz="1400"/>
                        <a:t>6</a:t>
                      </a:r>
                    </a:p>
                  </a:txBody>
                  <a:tcPr/>
                </a:tc>
                <a:tc>
                  <a:txBody>
                    <a:bodyPr/>
                    <a:lstStyle/>
                    <a:p>
                      <a:pPr marL="0" lvl="0" indent="0" algn="r">
                        <a:buNone/>
                      </a:pPr>
                      <a:r>
                        <a:rPr sz="1400"/>
                        <a:t>6</a:t>
                      </a:r>
                    </a:p>
                  </a:txBody>
                  <a:tcPr/>
                </a:tc>
                <a:extLst>
                  <a:ext uri="{0D108BD9-81ED-4DB2-BD59-A6C34878D82A}">
                    <a16:rowId xmlns:a16="http://schemas.microsoft.com/office/drawing/2014/main" val="10002"/>
                  </a:ext>
                </a:extLst>
              </a:tr>
              <a:tr h="0">
                <a:tc>
                  <a:txBody>
                    <a:bodyPr/>
                    <a:lstStyle/>
                    <a:p>
                      <a:pPr marL="0" lvl="0" indent="0" algn="l">
                        <a:buNone/>
                      </a:pPr>
                      <a:r>
                        <a:rPr sz="1400"/>
                        <a:t>WPRO</a:t>
                      </a:r>
                    </a:p>
                  </a:txBody>
                  <a:tcPr/>
                </a:tc>
                <a:tc>
                  <a:txBody>
                    <a:bodyPr/>
                    <a:lstStyle/>
                    <a:p>
                      <a:pPr marL="0" lvl="0" indent="0" algn="l">
                        <a:buNone/>
                      </a:pPr>
                      <a:r>
                        <a:rPr sz="1400"/>
                        <a:t>Singapore</a:t>
                      </a:r>
                    </a:p>
                  </a:txBody>
                  <a:tcPr/>
                </a:tc>
                <a:tc>
                  <a:txBody>
                    <a:bodyPr/>
                    <a:lstStyle/>
                    <a:p>
                      <a:pPr marL="0" lvl="0" indent="0" algn="r">
                        <a:buNone/>
                      </a:pPr>
                      <a:r>
                        <a:rPr sz="1400"/>
                        <a:t>108</a:t>
                      </a:r>
                    </a:p>
                  </a:txBody>
                  <a:tcPr/>
                </a:tc>
                <a:tc>
                  <a:txBody>
                    <a:bodyPr/>
                    <a:lstStyle/>
                    <a:p>
                      <a:pPr marL="0" lvl="0" indent="0" algn="r">
                        <a:buNone/>
                      </a:pPr>
                      <a:r>
                        <a:rPr sz="1400" b="1" dirty="0">
                          <a:solidFill>
                            <a:srgbClr val="FF0000"/>
                          </a:solidFill>
                        </a:rPr>
                        <a:t>110</a:t>
                      </a:r>
                    </a:p>
                  </a:txBody>
                  <a:tcPr/>
                </a:tc>
                <a:tc>
                  <a:txBody>
                    <a:bodyPr/>
                    <a:lstStyle/>
                    <a:p>
                      <a:pPr marL="0" lvl="0" indent="0" algn="r">
                        <a:buNone/>
                      </a:pPr>
                      <a:r>
                        <a:rPr sz="1400"/>
                        <a:t>0</a:t>
                      </a:r>
                    </a:p>
                  </a:txBody>
                  <a:tcPr/>
                </a:tc>
                <a:tc>
                  <a:txBody>
                    <a:bodyPr/>
                    <a:lstStyle/>
                    <a:p>
                      <a:pPr marL="0" lvl="0" indent="0" algn="r">
                        <a:buNone/>
                      </a:pPr>
                      <a:r>
                        <a:rPr sz="1400"/>
                        <a:t>0</a:t>
                      </a:r>
                    </a:p>
                  </a:txBody>
                  <a:tcPr/>
                </a:tc>
                <a:extLst>
                  <a:ext uri="{0D108BD9-81ED-4DB2-BD59-A6C34878D82A}">
                    <a16:rowId xmlns:a16="http://schemas.microsoft.com/office/drawing/2014/main" val="10003"/>
                  </a:ext>
                </a:extLst>
              </a:tr>
              <a:tr h="0">
                <a:tc>
                  <a:txBody>
                    <a:bodyPr/>
                    <a:lstStyle/>
                    <a:p>
                      <a:pPr marL="0" lvl="0" indent="0" algn="l">
                        <a:buNone/>
                      </a:pPr>
                      <a:r>
                        <a:rPr sz="1400"/>
                        <a:t>WPRO</a:t>
                      </a:r>
                    </a:p>
                  </a:txBody>
                  <a:tcPr/>
                </a:tc>
                <a:tc>
                  <a:txBody>
                    <a:bodyPr/>
                    <a:lstStyle/>
                    <a:p>
                      <a:pPr marL="0" lvl="0" indent="0" algn="l">
                        <a:buNone/>
                      </a:pPr>
                      <a:r>
                        <a:rPr sz="1400" dirty="0"/>
                        <a:t>Australia</a:t>
                      </a:r>
                    </a:p>
                  </a:txBody>
                  <a:tcPr/>
                </a:tc>
                <a:tc>
                  <a:txBody>
                    <a:bodyPr/>
                    <a:lstStyle/>
                    <a:p>
                      <a:pPr marL="0" lvl="0" indent="0" algn="r">
                        <a:buNone/>
                      </a:pPr>
                      <a:r>
                        <a:rPr sz="1400"/>
                        <a:t>33</a:t>
                      </a:r>
                    </a:p>
                  </a:txBody>
                  <a:tcPr/>
                </a:tc>
                <a:tc>
                  <a:txBody>
                    <a:bodyPr/>
                    <a:lstStyle/>
                    <a:p>
                      <a:pPr marL="0" lvl="0" indent="0" algn="r">
                        <a:buNone/>
                      </a:pPr>
                      <a:r>
                        <a:rPr sz="1400"/>
                        <a:t>33</a:t>
                      </a:r>
                    </a:p>
                  </a:txBody>
                  <a:tcPr/>
                </a:tc>
                <a:tc>
                  <a:txBody>
                    <a:bodyPr/>
                    <a:lstStyle/>
                    <a:p>
                      <a:pPr marL="0" lvl="0" indent="0" algn="r">
                        <a:buNone/>
                      </a:pPr>
                      <a:r>
                        <a:rPr sz="1400" dirty="0"/>
                        <a:t>1</a:t>
                      </a:r>
                    </a:p>
                  </a:txBody>
                  <a:tcPr/>
                </a:tc>
                <a:tc>
                  <a:txBody>
                    <a:bodyPr/>
                    <a:lstStyle/>
                    <a:p>
                      <a:pPr marL="0" lvl="0" indent="0" algn="r">
                        <a:buNone/>
                      </a:pPr>
                      <a:r>
                        <a:rPr sz="1400"/>
                        <a:t>1</a:t>
                      </a:r>
                    </a:p>
                  </a:txBody>
                  <a:tcPr/>
                </a:tc>
                <a:extLst>
                  <a:ext uri="{0D108BD9-81ED-4DB2-BD59-A6C34878D82A}">
                    <a16:rowId xmlns:a16="http://schemas.microsoft.com/office/drawing/2014/main" val="10004"/>
                  </a:ext>
                </a:extLst>
              </a:tr>
              <a:tr h="0">
                <a:tc>
                  <a:txBody>
                    <a:bodyPr/>
                    <a:lstStyle/>
                    <a:p>
                      <a:pPr marL="0" lvl="0" indent="0" algn="l">
                        <a:buNone/>
                      </a:pPr>
                      <a:r>
                        <a:rPr sz="1400"/>
                        <a:t>WPRO</a:t>
                      </a:r>
                    </a:p>
                  </a:txBody>
                  <a:tcPr/>
                </a:tc>
                <a:tc>
                  <a:txBody>
                    <a:bodyPr/>
                    <a:lstStyle/>
                    <a:p>
                      <a:pPr marL="0" lvl="0" indent="0" algn="l">
                        <a:buNone/>
                      </a:pPr>
                      <a:r>
                        <a:rPr sz="1400"/>
                        <a:t>Malaysia</a:t>
                      </a:r>
                    </a:p>
                  </a:txBody>
                  <a:tcPr/>
                </a:tc>
                <a:tc>
                  <a:txBody>
                    <a:bodyPr/>
                    <a:lstStyle/>
                    <a:p>
                      <a:pPr marL="0" lvl="0" indent="0" algn="r">
                        <a:buNone/>
                      </a:pPr>
                      <a:r>
                        <a:rPr sz="1400"/>
                        <a:t>29</a:t>
                      </a:r>
                    </a:p>
                  </a:txBody>
                  <a:tcPr/>
                </a:tc>
                <a:tc>
                  <a:txBody>
                    <a:bodyPr/>
                    <a:lstStyle/>
                    <a:p>
                      <a:pPr marL="0" lvl="0" indent="0" algn="r">
                        <a:buNone/>
                      </a:pPr>
                      <a:r>
                        <a:rPr sz="1400"/>
                        <a:t>29</a:t>
                      </a:r>
                    </a:p>
                  </a:txBody>
                  <a:tcPr/>
                </a:tc>
                <a:tc>
                  <a:txBody>
                    <a:bodyPr/>
                    <a:lstStyle/>
                    <a:p>
                      <a:pPr marL="0" lvl="0" indent="0" algn="r">
                        <a:buNone/>
                      </a:pPr>
                      <a:r>
                        <a:rPr sz="1400" dirty="0"/>
                        <a:t>0</a:t>
                      </a:r>
                    </a:p>
                  </a:txBody>
                  <a:tcPr/>
                </a:tc>
                <a:tc>
                  <a:txBody>
                    <a:bodyPr/>
                    <a:lstStyle/>
                    <a:p>
                      <a:pPr marL="0" lvl="0" indent="0" algn="r">
                        <a:buNone/>
                      </a:pPr>
                      <a:r>
                        <a:rPr sz="1400"/>
                        <a:t>0</a:t>
                      </a:r>
                    </a:p>
                  </a:txBody>
                  <a:tcPr/>
                </a:tc>
                <a:extLst>
                  <a:ext uri="{0D108BD9-81ED-4DB2-BD59-A6C34878D82A}">
                    <a16:rowId xmlns:a16="http://schemas.microsoft.com/office/drawing/2014/main" val="10005"/>
                  </a:ext>
                </a:extLst>
              </a:tr>
              <a:tr h="0">
                <a:tc>
                  <a:txBody>
                    <a:bodyPr/>
                    <a:lstStyle/>
                    <a:p>
                      <a:pPr marL="0" lvl="0" indent="0" algn="l">
                        <a:buNone/>
                      </a:pPr>
                      <a:r>
                        <a:rPr sz="1400"/>
                        <a:t>WPRO</a:t>
                      </a:r>
                    </a:p>
                  </a:txBody>
                  <a:tcPr/>
                </a:tc>
                <a:tc>
                  <a:txBody>
                    <a:bodyPr/>
                    <a:lstStyle/>
                    <a:p>
                      <a:pPr marL="0" lvl="0" indent="0" algn="l">
                        <a:buNone/>
                      </a:pPr>
                      <a:r>
                        <a:rPr sz="1400"/>
                        <a:t>Viet Nam</a:t>
                      </a:r>
                    </a:p>
                  </a:txBody>
                  <a:tcPr/>
                </a:tc>
                <a:tc>
                  <a:txBody>
                    <a:bodyPr/>
                    <a:lstStyle/>
                    <a:p>
                      <a:pPr marL="0" lvl="0" indent="0" algn="r">
                        <a:buNone/>
                      </a:pPr>
                      <a:r>
                        <a:rPr sz="1400"/>
                        <a:t>16</a:t>
                      </a:r>
                    </a:p>
                  </a:txBody>
                  <a:tcPr/>
                </a:tc>
                <a:tc>
                  <a:txBody>
                    <a:bodyPr/>
                    <a:lstStyle/>
                    <a:p>
                      <a:pPr marL="0" lvl="0" indent="0" algn="r">
                        <a:buNone/>
                      </a:pPr>
                      <a:r>
                        <a:rPr sz="1400"/>
                        <a:t>16</a:t>
                      </a:r>
                    </a:p>
                  </a:txBody>
                  <a:tcPr/>
                </a:tc>
                <a:tc>
                  <a:txBody>
                    <a:bodyPr/>
                    <a:lstStyle/>
                    <a:p>
                      <a:pPr marL="0" lvl="0" indent="0" algn="r">
                        <a:buNone/>
                      </a:pPr>
                      <a:r>
                        <a:rPr sz="1400" dirty="0"/>
                        <a:t>0</a:t>
                      </a:r>
                    </a:p>
                  </a:txBody>
                  <a:tcPr/>
                </a:tc>
                <a:tc>
                  <a:txBody>
                    <a:bodyPr/>
                    <a:lstStyle/>
                    <a:p>
                      <a:pPr marL="0" lvl="0" indent="0" algn="r">
                        <a:buNone/>
                      </a:pPr>
                      <a:r>
                        <a:rPr sz="1400"/>
                        <a:t>0</a:t>
                      </a:r>
                    </a:p>
                  </a:txBody>
                  <a:tcPr/>
                </a:tc>
                <a:extLst>
                  <a:ext uri="{0D108BD9-81ED-4DB2-BD59-A6C34878D82A}">
                    <a16:rowId xmlns:a16="http://schemas.microsoft.com/office/drawing/2014/main" val="10006"/>
                  </a:ext>
                </a:extLst>
              </a:tr>
              <a:tr h="0">
                <a:tc>
                  <a:txBody>
                    <a:bodyPr/>
                    <a:lstStyle/>
                    <a:p>
                      <a:pPr marL="0" lvl="0" indent="0" algn="l">
                        <a:buNone/>
                      </a:pPr>
                      <a:r>
                        <a:rPr sz="1400"/>
                        <a:t>WPRO</a:t>
                      </a:r>
                    </a:p>
                  </a:txBody>
                  <a:tcPr/>
                </a:tc>
                <a:tc>
                  <a:txBody>
                    <a:bodyPr/>
                    <a:lstStyle/>
                    <a:p>
                      <a:pPr marL="0" lvl="0" indent="0" algn="l">
                        <a:buNone/>
                      </a:pPr>
                      <a:r>
                        <a:rPr sz="1400"/>
                        <a:t>Philippines</a:t>
                      </a:r>
                    </a:p>
                  </a:txBody>
                  <a:tcPr/>
                </a:tc>
                <a:tc>
                  <a:txBody>
                    <a:bodyPr/>
                    <a:lstStyle/>
                    <a:p>
                      <a:pPr marL="0" lvl="0" indent="0" algn="r">
                        <a:buNone/>
                      </a:pPr>
                      <a:r>
                        <a:rPr sz="1400"/>
                        <a:t>3</a:t>
                      </a:r>
                    </a:p>
                  </a:txBody>
                  <a:tcPr/>
                </a:tc>
                <a:tc>
                  <a:txBody>
                    <a:bodyPr/>
                    <a:lstStyle/>
                    <a:p>
                      <a:pPr marL="0" lvl="0" indent="0" algn="r">
                        <a:buNone/>
                      </a:pPr>
                      <a:r>
                        <a:rPr sz="1400"/>
                        <a:t>3</a:t>
                      </a:r>
                    </a:p>
                  </a:txBody>
                  <a:tcPr/>
                </a:tc>
                <a:tc>
                  <a:txBody>
                    <a:bodyPr/>
                    <a:lstStyle/>
                    <a:p>
                      <a:pPr marL="0" lvl="0" indent="0" algn="r">
                        <a:buNone/>
                      </a:pPr>
                      <a:r>
                        <a:rPr sz="1400"/>
                        <a:t>1</a:t>
                      </a:r>
                    </a:p>
                  </a:txBody>
                  <a:tcPr/>
                </a:tc>
                <a:tc>
                  <a:txBody>
                    <a:bodyPr/>
                    <a:lstStyle/>
                    <a:p>
                      <a:pPr marL="0" lvl="0" indent="0" algn="r">
                        <a:buNone/>
                      </a:pPr>
                      <a:r>
                        <a:rPr sz="1400"/>
                        <a:t>1</a:t>
                      </a:r>
                    </a:p>
                  </a:txBody>
                  <a:tcPr/>
                </a:tc>
                <a:extLst>
                  <a:ext uri="{0D108BD9-81ED-4DB2-BD59-A6C34878D82A}">
                    <a16:rowId xmlns:a16="http://schemas.microsoft.com/office/drawing/2014/main" val="10007"/>
                  </a:ext>
                </a:extLst>
              </a:tr>
              <a:tr h="0">
                <a:tc>
                  <a:txBody>
                    <a:bodyPr/>
                    <a:lstStyle/>
                    <a:p>
                      <a:pPr marL="0" lvl="0" indent="0" algn="l">
                        <a:buNone/>
                      </a:pPr>
                      <a:r>
                        <a:rPr sz="1400"/>
                        <a:t>WPRO</a:t>
                      </a:r>
                    </a:p>
                  </a:txBody>
                  <a:tcPr/>
                </a:tc>
                <a:tc>
                  <a:txBody>
                    <a:bodyPr/>
                    <a:lstStyle/>
                    <a:p>
                      <a:pPr marL="0" lvl="0" indent="0" algn="l">
                        <a:buNone/>
                      </a:pPr>
                      <a:r>
                        <a:rPr sz="1400"/>
                        <a:t>New Zealand</a:t>
                      </a:r>
                    </a:p>
                  </a:txBody>
                  <a:tcPr/>
                </a:tc>
                <a:tc>
                  <a:txBody>
                    <a:bodyPr/>
                    <a:lstStyle/>
                    <a:p>
                      <a:pPr marL="0" lvl="0" indent="0" algn="r">
                        <a:buNone/>
                      </a:pPr>
                      <a:r>
                        <a:rPr sz="1400"/>
                        <a:t>1</a:t>
                      </a:r>
                    </a:p>
                  </a:txBody>
                  <a:tcPr/>
                </a:tc>
                <a:tc>
                  <a:txBody>
                    <a:bodyPr/>
                    <a:lstStyle/>
                    <a:p>
                      <a:pPr marL="0" lvl="0" indent="0" algn="r">
                        <a:buNone/>
                      </a:pPr>
                      <a:r>
                        <a:rPr sz="1100" b="1" kern="1200" dirty="0">
                          <a:solidFill>
                            <a:srgbClr val="FF0000"/>
                          </a:solidFill>
                          <a:latin typeface="+mn-lt"/>
                          <a:ea typeface="+mn-ea"/>
                          <a:cs typeface="+mn-cs"/>
                        </a:rPr>
                        <a:t>2</a:t>
                      </a:r>
                    </a:p>
                  </a:txBody>
                  <a:tcPr/>
                </a:tc>
                <a:tc>
                  <a:txBody>
                    <a:bodyPr/>
                    <a:lstStyle/>
                    <a:p>
                      <a:pPr marL="0" lvl="0" indent="0" algn="r">
                        <a:buNone/>
                      </a:pPr>
                      <a:r>
                        <a:rPr sz="1400" dirty="0"/>
                        <a:t>0</a:t>
                      </a:r>
                    </a:p>
                  </a:txBody>
                  <a:tcPr/>
                </a:tc>
                <a:tc>
                  <a:txBody>
                    <a:bodyPr/>
                    <a:lstStyle/>
                    <a:p>
                      <a:pPr marL="0" lvl="0" indent="0" algn="r">
                        <a:buNone/>
                      </a:pPr>
                      <a:r>
                        <a:rPr sz="1400"/>
                        <a:t>0</a:t>
                      </a:r>
                    </a:p>
                  </a:txBody>
                  <a:tcPr/>
                </a:tc>
                <a:extLst>
                  <a:ext uri="{0D108BD9-81ED-4DB2-BD59-A6C34878D82A}">
                    <a16:rowId xmlns:a16="http://schemas.microsoft.com/office/drawing/2014/main" val="10008"/>
                  </a:ext>
                </a:extLst>
              </a:tr>
              <a:tr h="0">
                <a:tc>
                  <a:txBody>
                    <a:bodyPr/>
                    <a:lstStyle/>
                    <a:p>
                      <a:pPr marL="0" lvl="0" indent="0" algn="l">
                        <a:buNone/>
                      </a:pPr>
                      <a:r>
                        <a:rPr sz="1400"/>
                        <a:t>WPRO</a:t>
                      </a:r>
                    </a:p>
                  </a:txBody>
                  <a:tcPr/>
                </a:tc>
                <a:tc>
                  <a:txBody>
                    <a:bodyPr/>
                    <a:lstStyle/>
                    <a:p>
                      <a:pPr marL="0" lvl="0" indent="0" algn="l">
                        <a:buNone/>
                      </a:pPr>
                      <a:r>
                        <a:rPr sz="1400"/>
                        <a:t>Cambodia</a:t>
                      </a:r>
                    </a:p>
                  </a:txBody>
                  <a:tcPr/>
                </a:tc>
                <a:tc>
                  <a:txBody>
                    <a:bodyPr/>
                    <a:lstStyle/>
                    <a:p>
                      <a:pPr marL="0" lvl="0" indent="0" algn="r">
                        <a:buNone/>
                      </a:pPr>
                      <a:r>
                        <a:rPr sz="1400"/>
                        <a:t>1</a:t>
                      </a:r>
                    </a:p>
                  </a:txBody>
                  <a:tcPr/>
                </a:tc>
                <a:tc>
                  <a:txBody>
                    <a:bodyPr/>
                    <a:lstStyle/>
                    <a:p>
                      <a:pPr marL="0" lvl="0" indent="0" algn="r">
                        <a:buNone/>
                      </a:pPr>
                      <a:r>
                        <a:rPr sz="1400"/>
                        <a:t>1</a:t>
                      </a:r>
                    </a:p>
                  </a:txBody>
                  <a:tcPr/>
                </a:tc>
                <a:tc>
                  <a:txBody>
                    <a:bodyPr/>
                    <a:lstStyle/>
                    <a:p>
                      <a:pPr marL="0" lvl="0" indent="0" algn="r">
                        <a:buNone/>
                      </a:pPr>
                      <a:r>
                        <a:rPr sz="1400"/>
                        <a:t>0</a:t>
                      </a:r>
                    </a:p>
                  </a:txBody>
                  <a:tcPr/>
                </a:tc>
                <a:tc>
                  <a:txBody>
                    <a:bodyPr/>
                    <a:lstStyle/>
                    <a:p>
                      <a:pPr marL="0" lvl="0" indent="0" algn="r">
                        <a:buNone/>
                      </a:pPr>
                      <a:r>
                        <a:rPr sz="1400"/>
                        <a:t>0</a:t>
                      </a:r>
                    </a:p>
                  </a:txBody>
                  <a:tcPr/>
                </a:tc>
                <a:extLst>
                  <a:ext uri="{0D108BD9-81ED-4DB2-BD59-A6C34878D82A}">
                    <a16:rowId xmlns:a16="http://schemas.microsoft.com/office/drawing/2014/main" val="10009"/>
                  </a:ext>
                </a:extLst>
              </a:tr>
              <a:tr h="0">
                <a:tc>
                  <a:txBody>
                    <a:bodyPr/>
                    <a:lstStyle/>
                    <a:p>
                      <a:pPr marL="0" lvl="0" indent="0" algn="l">
                        <a:buNone/>
                      </a:pPr>
                      <a:r>
                        <a:rPr sz="1400"/>
                        <a:t>SEARO</a:t>
                      </a:r>
                    </a:p>
                  </a:txBody>
                  <a:tcPr/>
                </a:tc>
                <a:tc>
                  <a:txBody>
                    <a:bodyPr/>
                    <a:lstStyle/>
                    <a:p>
                      <a:pPr marL="0" lvl="0" indent="0" algn="l">
                        <a:buNone/>
                      </a:pPr>
                      <a:r>
                        <a:rPr sz="1400"/>
                        <a:t>Thailand</a:t>
                      </a:r>
                    </a:p>
                  </a:txBody>
                  <a:tcPr/>
                </a:tc>
                <a:tc>
                  <a:txBody>
                    <a:bodyPr/>
                    <a:lstStyle/>
                    <a:p>
                      <a:pPr marL="0" lvl="0" indent="0" algn="r">
                        <a:buNone/>
                      </a:pPr>
                      <a:r>
                        <a:rPr sz="1400"/>
                        <a:t>43</a:t>
                      </a:r>
                    </a:p>
                  </a:txBody>
                  <a:tcPr/>
                </a:tc>
                <a:tc>
                  <a:txBody>
                    <a:bodyPr/>
                    <a:lstStyle/>
                    <a:p>
                      <a:pPr marL="0" lvl="0" indent="0" algn="r">
                        <a:buNone/>
                      </a:pPr>
                      <a:r>
                        <a:rPr sz="1400"/>
                        <a:t>43</a:t>
                      </a:r>
                    </a:p>
                  </a:txBody>
                  <a:tcPr/>
                </a:tc>
                <a:tc>
                  <a:txBody>
                    <a:bodyPr/>
                    <a:lstStyle/>
                    <a:p>
                      <a:pPr marL="0" lvl="0" indent="0" algn="r">
                        <a:buNone/>
                      </a:pPr>
                      <a:r>
                        <a:rPr sz="1400"/>
                        <a:t>1</a:t>
                      </a:r>
                    </a:p>
                  </a:txBody>
                  <a:tcPr/>
                </a:tc>
                <a:tc>
                  <a:txBody>
                    <a:bodyPr/>
                    <a:lstStyle/>
                    <a:p>
                      <a:pPr marL="0" lvl="0" indent="0" algn="r">
                        <a:buNone/>
                      </a:pPr>
                      <a:r>
                        <a:rPr sz="1400"/>
                        <a:t>1</a:t>
                      </a:r>
                    </a:p>
                  </a:txBody>
                  <a:tcPr/>
                </a:tc>
                <a:extLst>
                  <a:ext uri="{0D108BD9-81ED-4DB2-BD59-A6C34878D82A}">
                    <a16:rowId xmlns:a16="http://schemas.microsoft.com/office/drawing/2014/main" val="10010"/>
                  </a:ext>
                </a:extLst>
              </a:tr>
              <a:tr h="0">
                <a:tc>
                  <a:txBody>
                    <a:bodyPr/>
                    <a:lstStyle/>
                    <a:p>
                      <a:pPr marL="0" lvl="0" indent="0" algn="l">
                        <a:buNone/>
                      </a:pPr>
                      <a:r>
                        <a:rPr sz="1400"/>
                        <a:t>SEARO</a:t>
                      </a:r>
                    </a:p>
                  </a:txBody>
                  <a:tcPr/>
                </a:tc>
                <a:tc>
                  <a:txBody>
                    <a:bodyPr/>
                    <a:lstStyle/>
                    <a:p>
                      <a:pPr marL="0" lvl="0" indent="0" algn="l">
                        <a:buNone/>
                      </a:pPr>
                      <a:r>
                        <a:rPr sz="1400"/>
                        <a:t>India</a:t>
                      </a:r>
                    </a:p>
                  </a:txBody>
                  <a:tcPr/>
                </a:tc>
                <a:tc>
                  <a:txBody>
                    <a:bodyPr/>
                    <a:lstStyle/>
                    <a:p>
                      <a:pPr marL="0" lvl="0" indent="0" algn="r">
                        <a:buNone/>
                      </a:pPr>
                      <a:r>
                        <a:rPr sz="1400"/>
                        <a:t>5</a:t>
                      </a:r>
                    </a:p>
                  </a:txBody>
                  <a:tcPr/>
                </a:tc>
                <a:tc>
                  <a:txBody>
                    <a:bodyPr/>
                    <a:lstStyle/>
                    <a:p>
                      <a:pPr marL="0" lvl="0" indent="0" algn="r">
                        <a:buNone/>
                      </a:pPr>
                      <a:r>
                        <a:rPr sz="1100" b="1" kern="1200" dirty="0">
                          <a:solidFill>
                            <a:srgbClr val="FF0000"/>
                          </a:solidFill>
                          <a:latin typeface="+mn-lt"/>
                          <a:ea typeface="+mn-ea"/>
                          <a:cs typeface="+mn-cs"/>
                        </a:rPr>
                        <a:t>6</a:t>
                      </a:r>
                    </a:p>
                  </a:txBody>
                  <a:tcPr/>
                </a:tc>
                <a:tc>
                  <a:txBody>
                    <a:bodyPr/>
                    <a:lstStyle/>
                    <a:p>
                      <a:pPr marL="0" lvl="0" indent="0" algn="r">
                        <a:buNone/>
                      </a:pPr>
                      <a:r>
                        <a:rPr sz="1400"/>
                        <a:t>0</a:t>
                      </a:r>
                    </a:p>
                  </a:txBody>
                  <a:tcPr/>
                </a:tc>
                <a:tc>
                  <a:txBody>
                    <a:bodyPr/>
                    <a:lstStyle/>
                    <a:p>
                      <a:pPr marL="0" lvl="0" indent="0" algn="r">
                        <a:buNone/>
                      </a:pPr>
                      <a:r>
                        <a:rPr sz="1400" dirty="0"/>
                        <a:t>0</a:t>
                      </a:r>
                    </a:p>
                  </a:txBody>
                  <a:tcPr/>
                </a:tc>
                <a:extLst>
                  <a:ext uri="{0D108BD9-81ED-4DB2-BD59-A6C34878D82A}">
                    <a16:rowId xmlns:a16="http://schemas.microsoft.com/office/drawing/2014/main" val="10011"/>
                  </a:ext>
                </a:extLst>
              </a:tr>
              <a:tr h="0">
                <a:tc>
                  <a:txBody>
                    <a:bodyPr/>
                    <a:lstStyle/>
                    <a:p>
                      <a:pPr marL="0" lvl="0" indent="0" algn="l">
                        <a:buNone/>
                      </a:pPr>
                      <a:r>
                        <a:rPr sz="1400"/>
                        <a:t>SEARO</a:t>
                      </a:r>
                    </a:p>
                  </a:txBody>
                  <a:tcPr/>
                </a:tc>
                <a:tc>
                  <a:txBody>
                    <a:bodyPr/>
                    <a:lstStyle/>
                    <a:p>
                      <a:pPr marL="0" lvl="0" indent="0" algn="l">
                        <a:buNone/>
                      </a:pPr>
                      <a:r>
                        <a:rPr sz="1400"/>
                        <a:t>Indonesia</a:t>
                      </a:r>
                    </a:p>
                  </a:txBody>
                  <a:tcPr/>
                </a:tc>
                <a:tc>
                  <a:txBody>
                    <a:bodyPr/>
                    <a:lstStyle/>
                    <a:p>
                      <a:pPr marL="0" lvl="0" indent="0" algn="r">
                        <a:buNone/>
                      </a:pPr>
                      <a:r>
                        <a:rPr sz="1400"/>
                        <a:t>2</a:t>
                      </a:r>
                    </a:p>
                  </a:txBody>
                  <a:tcPr/>
                </a:tc>
                <a:tc>
                  <a:txBody>
                    <a:bodyPr/>
                    <a:lstStyle/>
                    <a:p>
                      <a:pPr marL="0" lvl="0" indent="0" algn="r">
                        <a:buNone/>
                      </a:pPr>
                      <a:r>
                        <a:rPr sz="1400"/>
                        <a:t>2</a:t>
                      </a:r>
                    </a:p>
                  </a:txBody>
                  <a:tcPr/>
                </a:tc>
                <a:tc>
                  <a:txBody>
                    <a:bodyPr/>
                    <a:lstStyle/>
                    <a:p>
                      <a:pPr marL="0" lvl="0" indent="0" algn="r">
                        <a:buNone/>
                      </a:pPr>
                      <a:r>
                        <a:rPr sz="1400"/>
                        <a:t>0</a:t>
                      </a:r>
                    </a:p>
                  </a:txBody>
                  <a:tcPr/>
                </a:tc>
                <a:tc>
                  <a:txBody>
                    <a:bodyPr/>
                    <a:lstStyle/>
                    <a:p>
                      <a:pPr marL="0" lvl="0" indent="0" algn="r">
                        <a:buNone/>
                      </a:pPr>
                      <a:r>
                        <a:rPr sz="1400" dirty="0"/>
                        <a:t>0</a:t>
                      </a:r>
                    </a:p>
                  </a:txBody>
                  <a:tcPr/>
                </a:tc>
                <a:extLst>
                  <a:ext uri="{0D108BD9-81ED-4DB2-BD59-A6C34878D82A}">
                    <a16:rowId xmlns:a16="http://schemas.microsoft.com/office/drawing/2014/main" val="10012"/>
                  </a:ext>
                </a:extLst>
              </a:tr>
              <a:tr h="0">
                <a:tc>
                  <a:txBody>
                    <a:bodyPr/>
                    <a:lstStyle/>
                    <a:p>
                      <a:pPr marL="0" lvl="0" indent="0" algn="l">
                        <a:buNone/>
                      </a:pPr>
                      <a:r>
                        <a:rPr sz="1400"/>
                        <a:t>SEARO</a:t>
                      </a:r>
                    </a:p>
                  </a:txBody>
                  <a:tcPr/>
                </a:tc>
                <a:tc>
                  <a:txBody>
                    <a:bodyPr/>
                    <a:lstStyle/>
                    <a:p>
                      <a:pPr marL="0" lvl="0" indent="0" algn="l">
                        <a:buNone/>
                      </a:pPr>
                      <a:r>
                        <a:rPr sz="1400"/>
                        <a:t>Nepal</a:t>
                      </a:r>
                    </a:p>
                  </a:txBody>
                  <a:tcPr/>
                </a:tc>
                <a:tc>
                  <a:txBody>
                    <a:bodyPr/>
                    <a:lstStyle/>
                    <a:p>
                      <a:pPr marL="0" lvl="0" indent="0" algn="r">
                        <a:buNone/>
                      </a:pPr>
                      <a:r>
                        <a:rPr sz="1400"/>
                        <a:t>1</a:t>
                      </a:r>
                    </a:p>
                  </a:txBody>
                  <a:tcPr/>
                </a:tc>
                <a:tc>
                  <a:txBody>
                    <a:bodyPr/>
                    <a:lstStyle/>
                    <a:p>
                      <a:pPr marL="0" lvl="0" indent="0" algn="r">
                        <a:buNone/>
                      </a:pPr>
                      <a:r>
                        <a:rPr sz="1400"/>
                        <a:t>1</a:t>
                      </a:r>
                    </a:p>
                  </a:txBody>
                  <a:tcPr/>
                </a:tc>
                <a:tc>
                  <a:txBody>
                    <a:bodyPr/>
                    <a:lstStyle/>
                    <a:p>
                      <a:pPr marL="0" lvl="0" indent="0" algn="r">
                        <a:buNone/>
                      </a:pPr>
                      <a:r>
                        <a:rPr sz="1400"/>
                        <a:t>0</a:t>
                      </a:r>
                    </a:p>
                  </a:txBody>
                  <a:tcPr/>
                </a:tc>
                <a:tc>
                  <a:txBody>
                    <a:bodyPr/>
                    <a:lstStyle/>
                    <a:p>
                      <a:pPr marL="0" lvl="0" indent="0" algn="r">
                        <a:buNone/>
                      </a:pPr>
                      <a:r>
                        <a:rPr sz="1400" dirty="0"/>
                        <a:t>0</a:t>
                      </a:r>
                    </a:p>
                  </a:txBody>
                  <a:tcPr/>
                </a:tc>
                <a:extLst>
                  <a:ext uri="{0D108BD9-81ED-4DB2-BD59-A6C34878D82A}">
                    <a16:rowId xmlns:a16="http://schemas.microsoft.com/office/drawing/2014/main" val="10013"/>
                  </a:ext>
                </a:extLst>
              </a:tr>
              <a:tr h="0">
                <a:tc>
                  <a:txBody>
                    <a:bodyPr/>
                    <a:lstStyle/>
                    <a:p>
                      <a:pPr marL="0" lvl="0" indent="0" algn="l">
                        <a:buNone/>
                      </a:pPr>
                      <a:r>
                        <a:rPr sz="1400"/>
                        <a:t>SEARO</a:t>
                      </a:r>
                    </a:p>
                  </a:txBody>
                  <a:tcPr/>
                </a:tc>
                <a:tc>
                  <a:txBody>
                    <a:bodyPr/>
                    <a:lstStyle/>
                    <a:p>
                      <a:pPr marL="0" lvl="0" indent="0" algn="l">
                        <a:buNone/>
                      </a:pPr>
                      <a:r>
                        <a:rPr sz="1400"/>
                        <a:t>Sri Lanka</a:t>
                      </a:r>
                    </a:p>
                  </a:txBody>
                  <a:tcPr/>
                </a:tc>
                <a:tc>
                  <a:txBody>
                    <a:bodyPr/>
                    <a:lstStyle/>
                    <a:p>
                      <a:pPr marL="0" lvl="0" indent="0" algn="r">
                        <a:buNone/>
                      </a:pPr>
                      <a:r>
                        <a:rPr sz="1400"/>
                        <a:t>1</a:t>
                      </a:r>
                    </a:p>
                  </a:txBody>
                  <a:tcPr/>
                </a:tc>
                <a:tc>
                  <a:txBody>
                    <a:bodyPr/>
                    <a:lstStyle/>
                    <a:p>
                      <a:pPr marL="0" lvl="0" indent="0" algn="r">
                        <a:buNone/>
                      </a:pPr>
                      <a:r>
                        <a:rPr sz="1400"/>
                        <a:t>1</a:t>
                      </a:r>
                    </a:p>
                  </a:txBody>
                  <a:tcPr/>
                </a:tc>
                <a:tc>
                  <a:txBody>
                    <a:bodyPr/>
                    <a:lstStyle/>
                    <a:p>
                      <a:pPr marL="0" lvl="0" indent="0" algn="r">
                        <a:buNone/>
                      </a:pPr>
                      <a:r>
                        <a:rPr sz="1400"/>
                        <a:t>0</a:t>
                      </a:r>
                    </a:p>
                  </a:txBody>
                  <a:tcPr/>
                </a:tc>
                <a:tc>
                  <a:txBody>
                    <a:bodyPr/>
                    <a:lstStyle/>
                    <a:p>
                      <a:pPr marL="0" lvl="0" indent="0" algn="r">
                        <a:buNone/>
                      </a:pPr>
                      <a:r>
                        <a:rPr sz="1400" dirty="0"/>
                        <a:t>0</a:t>
                      </a:r>
                    </a:p>
                  </a:txBody>
                  <a:tcPr/>
                </a:tc>
                <a:extLst>
                  <a:ext uri="{0D108BD9-81ED-4DB2-BD59-A6C34878D82A}">
                    <a16:rowId xmlns:a16="http://schemas.microsoft.com/office/drawing/2014/main" val="10014"/>
                  </a:ext>
                </a:extLst>
              </a:tr>
              <a:tr h="0">
                <a:tc>
                  <a:txBody>
                    <a:bodyPr/>
                    <a:lstStyle/>
                    <a:p>
                      <a:pPr marL="0" lvl="0" indent="0" algn="l">
                        <a:buNone/>
                      </a:pPr>
                      <a:r>
                        <a:rPr sz="1400"/>
                        <a:t>OTHER</a:t>
                      </a:r>
                    </a:p>
                  </a:txBody>
                  <a:tcPr/>
                </a:tc>
                <a:tc>
                  <a:txBody>
                    <a:bodyPr/>
                    <a:lstStyle/>
                    <a:p>
                      <a:pPr marL="0" lvl="0" indent="0" algn="l">
                        <a:buNone/>
                      </a:pPr>
                      <a:r>
                        <a:rPr sz="1400"/>
                        <a:t>International conveyance (Diamond Princess)</a:t>
                      </a:r>
                    </a:p>
                  </a:txBody>
                  <a:tcPr/>
                </a:tc>
                <a:tc>
                  <a:txBody>
                    <a:bodyPr/>
                    <a:lstStyle/>
                    <a:p>
                      <a:pPr marL="0" lvl="0" indent="0" algn="r">
                        <a:buNone/>
                      </a:pPr>
                      <a:r>
                        <a:rPr sz="1400"/>
                        <a:t>706</a:t>
                      </a:r>
                    </a:p>
                  </a:txBody>
                  <a:tcPr/>
                </a:tc>
                <a:tc>
                  <a:txBody>
                    <a:bodyPr/>
                    <a:lstStyle/>
                    <a:p>
                      <a:pPr marL="0" lvl="0" indent="0" algn="r">
                        <a:buNone/>
                      </a:pPr>
                      <a:r>
                        <a:rPr sz="1400"/>
                        <a:t>706</a:t>
                      </a:r>
                    </a:p>
                  </a:txBody>
                  <a:tcPr/>
                </a:tc>
                <a:tc>
                  <a:txBody>
                    <a:bodyPr/>
                    <a:lstStyle/>
                    <a:p>
                      <a:pPr marL="0" lvl="0" indent="0" algn="r">
                        <a:buNone/>
                      </a:pPr>
                      <a:r>
                        <a:rPr sz="1400"/>
                        <a:t>6</a:t>
                      </a:r>
                    </a:p>
                  </a:txBody>
                  <a:tcPr/>
                </a:tc>
                <a:tc>
                  <a:txBody>
                    <a:bodyPr/>
                    <a:lstStyle/>
                    <a:p>
                      <a:pPr marL="0" lvl="0" indent="0" algn="r">
                        <a:buNone/>
                      </a:pPr>
                      <a:r>
                        <a:rPr sz="1400" dirty="0"/>
                        <a:t>6</a:t>
                      </a:r>
                    </a:p>
                  </a:txBody>
                  <a:tcPr/>
                </a:tc>
                <a:extLst>
                  <a:ext uri="{0D108BD9-81ED-4DB2-BD59-A6C34878D82A}">
                    <a16:rowId xmlns:a16="http://schemas.microsoft.com/office/drawing/2014/main" val="10015"/>
                  </a:ext>
                </a:extLst>
              </a:tr>
            </a:tbl>
          </a:graphicData>
        </a:graphic>
      </p:graphicFrame>
      <p:sp>
        <p:nvSpPr>
          <p:cNvPr id="3" name="Rectangle 2">
            <a:extLst>
              <a:ext uri="{FF2B5EF4-FFF2-40B4-BE49-F238E27FC236}">
                <a16:creationId xmlns:a16="http://schemas.microsoft.com/office/drawing/2014/main" id="{603B119B-7C15-4141-915B-6E174EFC12EA}"/>
              </a:ext>
            </a:extLst>
          </p:cNvPr>
          <p:cNvSpPr/>
          <p:nvPr/>
        </p:nvSpPr>
        <p:spPr>
          <a:xfrm>
            <a:off x="7019778" y="1527902"/>
            <a:ext cx="4861018" cy="505426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Republic of Korea</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Times New Roman" panose="02020603050405020304" pitchFamily="18" charset="0"/>
                <a:cs typeface="Calibri" panose="020F0502020204030204" pitchFamily="34" charset="0"/>
              </a:rPr>
              <a:t>516 additional cases and 4 new deaths. 90% of total cases from Daegu/</a:t>
            </a:r>
            <a:r>
              <a:rPr kumimoji="0" lang="en-US" sz="1600" b="0" i="0" u="none" strike="noStrike" kern="1200" cap="none" spc="0" normalizeH="0" baseline="0" noProof="0" dirty="0" err="1">
                <a:ln>
                  <a:noFill/>
                </a:ln>
                <a:solidFill>
                  <a:prstClr val="black"/>
                </a:solidFill>
                <a:effectLst/>
                <a:uLnTx/>
                <a:uFillTx/>
                <a:latin typeface="Segoe Condensed" panose="020B0606040200020203" pitchFamily="34" charset="0"/>
                <a:ea typeface="Times New Roman" panose="02020603050405020304" pitchFamily="18" charset="0"/>
                <a:cs typeface="Calibri" panose="020F0502020204030204" pitchFamily="34" charset="0"/>
              </a:rPr>
              <a:t>Gyeongbuk</a:t>
            </a: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Japan</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16 new cases. </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International conveyance – Diamond Princess Cruise Ship</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No new cases reported since 2 March. </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Singapore</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2 new cases (1 linked to existing cluster, 1 with no epi-link)</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New Zealand</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1 new case (ex-Italy)</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India</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1 new case from Jaipur (detail pending)</a:t>
            </a:r>
          </a:p>
          <a:p>
            <a:pPr marL="0" marR="0" lvl="0" indent="0" algn="l" defTabSz="914400" rtl="0" eaLnBrk="1" fontAlgn="auto" latinLnBrk="0" hangingPunct="1">
              <a:lnSpc>
                <a:spcPct val="107000"/>
              </a:lnSpc>
              <a:spcBef>
                <a:spcPts val="0"/>
              </a:spcBef>
              <a:spcAft>
                <a:spcPts val="12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6169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91" y="-24048"/>
            <a:ext cx="10972800" cy="1143000"/>
          </a:xfrm>
        </p:spPr>
        <p:txBody>
          <a:bodyPr>
            <a:normAutofit fontScale="90000"/>
          </a:bodyPr>
          <a:lstStyle/>
          <a:p>
            <a:r>
              <a:rPr dirty="0"/>
              <a:t>Confirmed cases outside China notified under IHR or from official government sources (EURO, as of 04 Mar 6AM)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813238"/>
              </p:ext>
            </p:extLst>
          </p:nvPr>
        </p:nvGraphicFramePr>
        <p:xfrm>
          <a:off x="96126" y="1020476"/>
          <a:ext cx="5887334" cy="5852160"/>
        </p:xfrm>
        <a:graphic>
          <a:graphicData uri="http://schemas.openxmlformats.org/drawingml/2006/table">
            <a:tbl>
              <a:tblPr firstRow="1" bandRow="1">
                <a:tableStyleId>{5C22544A-7EE6-4342-B048-85BDC9FD1C3A}</a:tableStyleId>
              </a:tblPr>
              <a:tblGrid>
                <a:gridCol w="595443">
                  <a:extLst>
                    <a:ext uri="{9D8B030D-6E8A-4147-A177-3AD203B41FA5}">
                      <a16:colId xmlns:a16="http://schemas.microsoft.com/office/drawing/2014/main" val="20000"/>
                    </a:ext>
                  </a:extLst>
                </a:gridCol>
                <a:gridCol w="1573327">
                  <a:extLst>
                    <a:ext uri="{9D8B030D-6E8A-4147-A177-3AD203B41FA5}">
                      <a16:colId xmlns:a16="http://schemas.microsoft.com/office/drawing/2014/main" val="20001"/>
                    </a:ext>
                  </a:extLst>
                </a:gridCol>
                <a:gridCol w="929641">
                  <a:extLst>
                    <a:ext uri="{9D8B030D-6E8A-4147-A177-3AD203B41FA5}">
                      <a16:colId xmlns:a16="http://schemas.microsoft.com/office/drawing/2014/main" val="20002"/>
                    </a:ext>
                  </a:extLst>
                </a:gridCol>
                <a:gridCol w="929641">
                  <a:extLst>
                    <a:ext uri="{9D8B030D-6E8A-4147-A177-3AD203B41FA5}">
                      <a16:colId xmlns:a16="http://schemas.microsoft.com/office/drawing/2014/main" val="20003"/>
                    </a:ext>
                  </a:extLst>
                </a:gridCol>
                <a:gridCol w="929641">
                  <a:extLst>
                    <a:ext uri="{9D8B030D-6E8A-4147-A177-3AD203B41FA5}">
                      <a16:colId xmlns:a16="http://schemas.microsoft.com/office/drawing/2014/main" val="20004"/>
                    </a:ext>
                  </a:extLst>
                </a:gridCol>
                <a:gridCol w="929641">
                  <a:extLst>
                    <a:ext uri="{9D8B030D-6E8A-4147-A177-3AD203B41FA5}">
                      <a16:colId xmlns:a16="http://schemas.microsoft.com/office/drawing/2014/main" val="20005"/>
                    </a:ext>
                  </a:extLst>
                </a:gridCol>
              </a:tblGrid>
              <a:tr h="0">
                <a:tc>
                  <a:txBody>
                    <a:bodyPr/>
                    <a:lstStyle/>
                    <a:p>
                      <a:pPr marL="0" lvl="0" indent="0" algn="l">
                        <a:buNone/>
                      </a:pPr>
                      <a:r>
                        <a:rPr sz="1100" dirty="0"/>
                        <a:t>Region</a:t>
                      </a:r>
                    </a:p>
                  </a:txBody>
                  <a:tcPr/>
                </a:tc>
                <a:tc>
                  <a:txBody>
                    <a:bodyPr/>
                    <a:lstStyle/>
                    <a:p>
                      <a:pPr marL="0" lvl="0" indent="0" algn="l">
                        <a:buNone/>
                      </a:pPr>
                      <a:r>
                        <a:rPr sz="1100"/>
                        <a:t>Country</a:t>
                      </a:r>
                    </a:p>
                  </a:txBody>
                  <a:tcPr/>
                </a:tc>
                <a:tc>
                  <a:txBody>
                    <a:bodyPr/>
                    <a:lstStyle/>
                    <a:p>
                      <a:pPr marL="0" lvl="0" indent="0" algn="r">
                        <a:buNone/>
                      </a:pPr>
                      <a:r>
                        <a:rPr sz="1100" dirty="0"/>
                        <a:t>Cumulative Cases (03-Mar)</a:t>
                      </a:r>
                    </a:p>
                  </a:txBody>
                  <a:tcPr/>
                </a:tc>
                <a:tc>
                  <a:txBody>
                    <a:bodyPr/>
                    <a:lstStyle/>
                    <a:p>
                      <a:pPr marL="0" lvl="0" indent="0" algn="r">
                        <a:buNone/>
                      </a:pPr>
                      <a:r>
                        <a:rPr sz="1100" dirty="0"/>
                        <a:t>Cumulative Cases (04-Mar)</a:t>
                      </a:r>
                    </a:p>
                  </a:txBody>
                  <a:tcPr/>
                </a:tc>
                <a:tc>
                  <a:txBody>
                    <a:bodyPr/>
                    <a:lstStyle/>
                    <a:p>
                      <a:pPr marL="0" lvl="0" indent="0" algn="r">
                        <a:buNone/>
                      </a:pPr>
                      <a:r>
                        <a:rPr sz="1100" dirty="0"/>
                        <a:t>Cumulative Deaths (03-Mar)</a:t>
                      </a:r>
                    </a:p>
                  </a:txBody>
                  <a:tcPr/>
                </a:tc>
                <a:tc>
                  <a:txBody>
                    <a:bodyPr/>
                    <a:lstStyle/>
                    <a:p>
                      <a:pPr marL="0" lvl="0" indent="0" algn="r">
                        <a:buNone/>
                      </a:pPr>
                      <a:r>
                        <a:rPr sz="1100" dirty="0"/>
                        <a:t>Cumulative Deaths (04-Mar)</a:t>
                      </a:r>
                    </a:p>
                  </a:txBody>
                  <a:tcPr/>
                </a:tc>
                <a:extLst>
                  <a:ext uri="{0D108BD9-81ED-4DB2-BD59-A6C34878D82A}">
                    <a16:rowId xmlns:a16="http://schemas.microsoft.com/office/drawing/2014/main" val="10000"/>
                  </a:ext>
                </a:extLst>
              </a:tr>
              <a:tr h="0">
                <a:tc>
                  <a:txBody>
                    <a:bodyPr/>
                    <a:lstStyle/>
                    <a:p>
                      <a:pPr marL="0" lvl="0" indent="0" algn="l">
                        <a:buNone/>
                      </a:pPr>
                      <a:r>
                        <a:rPr sz="1200"/>
                        <a:t>EURO</a:t>
                      </a:r>
                    </a:p>
                  </a:txBody>
                  <a:tcPr/>
                </a:tc>
                <a:tc>
                  <a:txBody>
                    <a:bodyPr/>
                    <a:lstStyle/>
                    <a:p>
                      <a:pPr marL="0" lvl="0" indent="0" algn="l">
                        <a:buNone/>
                      </a:pPr>
                      <a:r>
                        <a:rPr sz="1200"/>
                        <a:t>Italy</a:t>
                      </a:r>
                    </a:p>
                  </a:txBody>
                  <a:tcPr/>
                </a:tc>
                <a:tc>
                  <a:txBody>
                    <a:bodyPr/>
                    <a:lstStyle/>
                    <a:p>
                      <a:pPr marL="0" lvl="0" indent="0" algn="r">
                        <a:buNone/>
                      </a:pPr>
                      <a:r>
                        <a:rPr sz="1200"/>
                        <a:t>2036</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2502</a:t>
                      </a:r>
                    </a:p>
                  </a:txBody>
                  <a:tcPr/>
                </a:tc>
                <a:tc>
                  <a:txBody>
                    <a:bodyPr/>
                    <a:lstStyle/>
                    <a:p>
                      <a:pPr marL="0" lvl="0" indent="0" algn="r">
                        <a:buNone/>
                      </a:pPr>
                      <a:r>
                        <a:rPr sz="1200"/>
                        <a:t>52</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80</a:t>
                      </a:r>
                    </a:p>
                  </a:txBody>
                  <a:tcPr/>
                </a:tc>
                <a:extLst>
                  <a:ext uri="{0D108BD9-81ED-4DB2-BD59-A6C34878D82A}">
                    <a16:rowId xmlns:a16="http://schemas.microsoft.com/office/drawing/2014/main" val="10001"/>
                  </a:ext>
                </a:extLst>
              </a:tr>
              <a:tr h="0">
                <a:tc>
                  <a:txBody>
                    <a:bodyPr/>
                    <a:lstStyle/>
                    <a:p>
                      <a:pPr marL="0" lvl="0" indent="0" algn="l">
                        <a:buNone/>
                      </a:pPr>
                      <a:r>
                        <a:rPr sz="1200"/>
                        <a:t>EURO</a:t>
                      </a:r>
                    </a:p>
                  </a:txBody>
                  <a:tcPr/>
                </a:tc>
                <a:tc>
                  <a:txBody>
                    <a:bodyPr/>
                    <a:lstStyle/>
                    <a:p>
                      <a:pPr marL="0" lvl="0" indent="0" algn="l">
                        <a:buNone/>
                      </a:pPr>
                      <a:r>
                        <a:rPr sz="1200"/>
                        <a:t>France</a:t>
                      </a:r>
                    </a:p>
                  </a:txBody>
                  <a:tcPr/>
                </a:tc>
                <a:tc>
                  <a:txBody>
                    <a:bodyPr/>
                    <a:lstStyle/>
                    <a:p>
                      <a:pPr marL="0" lvl="0" indent="0" algn="r">
                        <a:buNone/>
                      </a:pPr>
                      <a:r>
                        <a:rPr sz="1200"/>
                        <a:t>191</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212</a:t>
                      </a:r>
                    </a:p>
                  </a:txBody>
                  <a:tcPr/>
                </a:tc>
                <a:tc>
                  <a:txBody>
                    <a:bodyPr/>
                    <a:lstStyle/>
                    <a:p>
                      <a:pPr marL="0" lvl="0" indent="0" algn="r">
                        <a:buNone/>
                      </a:pPr>
                      <a:r>
                        <a:rPr sz="1200"/>
                        <a:t>3</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4</a:t>
                      </a:r>
                    </a:p>
                  </a:txBody>
                  <a:tcPr/>
                </a:tc>
                <a:extLst>
                  <a:ext uri="{0D108BD9-81ED-4DB2-BD59-A6C34878D82A}">
                    <a16:rowId xmlns:a16="http://schemas.microsoft.com/office/drawing/2014/main" val="10002"/>
                  </a:ext>
                </a:extLst>
              </a:tr>
              <a:tr h="0">
                <a:tc>
                  <a:txBody>
                    <a:bodyPr/>
                    <a:lstStyle/>
                    <a:p>
                      <a:pPr marL="0" lvl="0" indent="0" algn="l">
                        <a:buNone/>
                      </a:pPr>
                      <a:r>
                        <a:rPr sz="1200"/>
                        <a:t>EURO</a:t>
                      </a:r>
                    </a:p>
                  </a:txBody>
                  <a:tcPr/>
                </a:tc>
                <a:tc>
                  <a:txBody>
                    <a:bodyPr/>
                    <a:lstStyle/>
                    <a:p>
                      <a:pPr marL="0" lvl="0" indent="0" algn="l">
                        <a:buNone/>
                      </a:pPr>
                      <a:r>
                        <a:rPr sz="1200"/>
                        <a:t>Germany</a:t>
                      </a:r>
                    </a:p>
                  </a:txBody>
                  <a:tcPr/>
                </a:tc>
                <a:tc>
                  <a:txBody>
                    <a:bodyPr/>
                    <a:lstStyle/>
                    <a:p>
                      <a:pPr marL="0" lvl="0" indent="0" algn="r">
                        <a:buNone/>
                      </a:pPr>
                      <a:r>
                        <a:rPr sz="1200"/>
                        <a:t>158</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196</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03"/>
                  </a:ext>
                </a:extLst>
              </a:tr>
              <a:tr h="0">
                <a:tc>
                  <a:txBody>
                    <a:bodyPr/>
                    <a:lstStyle/>
                    <a:p>
                      <a:pPr marL="0" lvl="0" indent="0" algn="l">
                        <a:buNone/>
                      </a:pPr>
                      <a:r>
                        <a:rPr sz="1200"/>
                        <a:t>EURO</a:t>
                      </a:r>
                    </a:p>
                  </a:txBody>
                  <a:tcPr/>
                </a:tc>
                <a:tc>
                  <a:txBody>
                    <a:bodyPr/>
                    <a:lstStyle/>
                    <a:p>
                      <a:pPr marL="0" lvl="0" indent="0" algn="l">
                        <a:buNone/>
                      </a:pPr>
                      <a:r>
                        <a:rPr sz="1200"/>
                        <a:t>Spain</a:t>
                      </a:r>
                    </a:p>
                  </a:txBody>
                  <a:tcPr/>
                </a:tc>
                <a:tc>
                  <a:txBody>
                    <a:bodyPr/>
                    <a:lstStyle/>
                    <a:p>
                      <a:pPr marL="0" lvl="0" indent="0" algn="r">
                        <a:buNone/>
                      </a:pPr>
                      <a:r>
                        <a:rPr sz="1200"/>
                        <a:t>114</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151</a:t>
                      </a:r>
                    </a:p>
                  </a:txBody>
                  <a:tcPr/>
                </a:tc>
                <a:tc>
                  <a:txBody>
                    <a:bodyPr/>
                    <a:lstStyle/>
                    <a:p>
                      <a:pPr marL="0" lvl="0" indent="0" algn="r">
                        <a:buNone/>
                      </a:pPr>
                      <a:r>
                        <a:rPr sz="1200"/>
                        <a:t>0</a:t>
                      </a:r>
                    </a:p>
                  </a:txBody>
                  <a:tcPr/>
                </a:tc>
                <a:tc>
                  <a:txBody>
                    <a:bodyPr/>
                    <a:lstStyle/>
                    <a:p>
                      <a:pPr marL="0" lvl="0" indent="0" algn="r">
                        <a:buNone/>
                      </a:pPr>
                      <a:r>
                        <a:rPr sz="1200" dirty="0"/>
                        <a:t>0</a:t>
                      </a:r>
                    </a:p>
                  </a:txBody>
                  <a:tcPr/>
                </a:tc>
                <a:extLst>
                  <a:ext uri="{0D108BD9-81ED-4DB2-BD59-A6C34878D82A}">
                    <a16:rowId xmlns:a16="http://schemas.microsoft.com/office/drawing/2014/main" val="10004"/>
                  </a:ext>
                </a:extLst>
              </a:tr>
              <a:tr h="0">
                <a:tc>
                  <a:txBody>
                    <a:bodyPr/>
                    <a:lstStyle/>
                    <a:p>
                      <a:pPr marL="0" lvl="0" indent="0" algn="l">
                        <a:buNone/>
                      </a:pPr>
                      <a:r>
                        <a:rPr sz="1200"/>
                        <a:t>EURO</a:t>
                      </a:r>
                    </a:p>
                  </a:txBody>
                  <a:tcPr/>
                </a:tc>
                <a:tc>
                  <a:txBody>
                    <a:bodyPr/>
                    <a:lstStyle/>
                    <a:p>
                      <a:pPr marL="0" lvl="0" indent="0" algn="l">
                        <a:buNone/>
                      </a:pPr>
                      <a:r>
                        <a:rPr sz="1200" dirty="0"/>
                        <a:t>United Kingdom</a:t>
                      </a:r>
                    </a:p>
                  </a:txBody>
                  <a:tcPr/>
                </a:tc>
                <a:tc>
                  <a:txBody>
                    <a:bodyPr/>
                    <a:lstStyle/>
                    <a:p>
                      <a:pPr marL="0" lvl="0" indent="0" algn="r">
                        <a:buNone/>
                      </a:pPr>
                      <a:r>
                        <a:rPr sz="1200"/>
                        <a:t>39</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51</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05"/>
                  </a:ext>
                </a:extLst>
              </a:tr>
              <a:tr h="0">
                <a:tc>
                  <a:txBody>
                    <a:bodyPr/>
                    <a:lstStyle/>
                    <a:p>
                      <a:pPr marL="0" lvl="0" indent="0" algn="l">
                        <a:buNone/>
                      </a:pPr>
                      <a:r>
                        <a:rPr sz="1200"/>
                        <a:t>EURO</a:t>
                      </a:r>
                    </a:p>
                  </a:txBody>
                  <a:tcPr/>
                </a:tc>
                <a:tc>
                  <a:txBody>
                    <a:bodyPr/>
                    <a:lstStyle/>
                    <a:p>
                      <a:pPr marL="0" lvl="0" indent="0" algn="l">
                        <a:buNone/>
                      </a:pPr>
                      <a:r>
                        <a:rPr sz="1200"/>
                        <a:t>Switzerland</a:t>
                      </a:r>
                    </a:p>
                  </a:txBody>
                  <a:tcPr/>
                </a:tc>
                <a:tc>
                  <a:txBody>
                    <a:bodyPr/>
                    <a:lstStyle/>
                    <a:p>
                      <a:pPr marL="0" lvl="0" indent="0" algn="r">
                        <a:buNone/>
                      </a:pPr>
                      <a:r>
                        <a:rPr sz="1200"/>
                        <a:t>30</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37</a:t>
                      </a:r>
                    </a:p>
                  </a:txBody>
                  <a:tcPr/>
                </a:tc>
                <a:tc>
                  <a:txBody>
                    <a:bodyPr/>
                    <a:lstStyle/>
                    <a:p>
                      <a:pPr marL="0" lvl="0" indent="0" algn="r">
                        <a:buNone/>
                      </a:pPr>
                      <a:r>
                        <a:rPr sz="1200"/>
                        <a:t>0</a:t>
                      </a:r>
                    </a:p>
                  </a:txBody>
                  <a:tcPr/>
                </a:tc>
                <a:tc>
                  <a:txBody>
                    <a:bodyPr/>
                    <a:lstStyle/>
                    <a:p>
                      <a:pPr marL="0" lvl="0" indent="0" algn="r">
                        <a:buNone/>
                      </a:pPr>
                      <a:r>
                        <a:rPr sz="1200" dirty="0"/>
                        <a:t>0</a:t>
                      </a:r>
                    </a:p>
                  </a:txBody>
                  <a:tcPr/>
                </a:tc>
                <a:extLst>
                  <a:ext uri="{0D108BD9-81ED-4DB2-BD59-A6C34878D82A}">
                    <a16:rowId xmlns:a16="http://schemas.microsoft.com/office/drawing/2014/main" val="10006"/>
                  </a:ext>
                </a:extLst>
              </a:tr>
              <a:tr h="0">
                <a:tc>
                  <a:txBody>
                    <a:bodyPr/>
                    <a:lstStyle/>
                    <a:p>
                      <a:pPr marL="0" lvl="0" indent="0" algn="l">
                        <a:buNone/>
                      </a:pPr>
                      <a:r>
                        <a:rPr sz="1200"/>
                        <a:t>EURO</a:t>
                      </a:r>
                    </a:p>
                  </a:txBody>
                  <a:tcPr/>
                </a:tc>
                <a:tc>
                  <a:txBody>
                    <a:bodyPr/>
                    <a:lstStyle/>
                    <a:p>
                      <a:pPr marL="0" lvl="0" indent="0" algn="l">
                        <a:buNone/>
                      </a:pPr>
                      <a:r>
                        <a:rPr sz="1200"/>
                        <a:t>Norway</a:t>
                      </a:r>
                    </a:p>
                  </a:txBody>
                  <a:tcPr/>
                </a:tc>
                <a:tc>
                  <a:txBody>
                    <a:bodyPr/>
                    <a:lstStyle/>
                    <a:p>
                      <a:pPr marL="0" lvl="0" indent="0" algn="r">
                        <a:buNone/>
                      </a:pPr>
                      <a:r>
                        <a:rPr sz="1200"/>
                        <a:t>25</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32</a:t>
                      </a:r>
                    </a:p>
                  </a:txBody>
                  <a:tcPr/>
                </a:tc>
                <a:tc>
                  <a:txBody>
                    <a:bodyPr/>
                    <a:lstStyle/>
                    <a:p>
                      <a:pPr marL="0" lvl="0" indent="0" algn="r">
                        <a:buNone/>
                      </a:pPr>
                      <a:r>
                        <a:rPr sz="1200"/>
                        <a:t>0</a:t>
                      </a:r>
                    </a:p>
                  </a:txBody>
                  <a:tcPr/>
                </a:tc>
                <a:tc>
                  <a:txBody>
                    <a:bodyPr/>
                    <a:lstStyle/>
                    <a:p>
                      <a:pPr marL="0" lvl="0" indent="0" algn="r">
                        <a:buNone/>
                      </a:pPr>
                      <a:r>
                        <a:rPr sz="1200" dirty="0"/>
                        <a:t>0</a:t>
                      </a:r>
                    </a:p>
                  </a:txBody>
                  <a:tcPr/>
                </a:tc>
                <a:extLst>
                  <a:ext uri="{0D108BD9-81ED-4DB2-BD59-A6C34878D82A}">
                    <a16:rowId xmlns:a16="http://schemas.microsoft.com/office/drawing/2014/main" val="10007"/>
                  </a:ext>
                </a:extLst>
              </a:tr>
              <a:tr h="0">
                <a:tc>
                  <a:txBody>
                    <a:bodyPr/>
                    <a:lstStyle/>
                    <a:p>
                      <a:pPr marL="0" lvl="0" indent="0" algn="l">
                        <a:buNone/>
                      </a:pPr>
                      <a:r>
                        <a:rPr sz="1200"/>
                        <a:t>EURO</a:t>
                      </a:r>
                    </a:p>
                  </a:txBody>
                  <a:tcPr/>
                </a:tc>
                <a:tc>
                  <a:txBody>
                    <a:bodyPr/>
                    <a:lstStyle/>
                    <a:p>
                      <a:pPr marL="0" lvl="0" indent="0" algn="l">
                        <a:buNone/>
                      </a:pPr>
                      <a:r>
                        <a:rPr sz="1200"/>
                        <a:t>Netherlands</a:t>
                      </a:r>
                    </a:p>
                  </a:txBody>
                  <a:tcPr/>
                </a:tc>
                <a:tc>
                  <a:txBody>
                    <a:bodyPr/>
                    <a:lstStyle/>
                    <a:p>
                      <a:pPr marL="0" lvl="0" indent="0" algn="r">
                        <a:buNone/>
                      </a:pPr>
                      <a:r>
                        <a:rPr sz="1200"/>
                        <a:t>18</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28</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08"/>
                  </a:ext>
                </a:extLst>
              </a:tr>
              <a:tr h="0">
                <a:tc>
                  <a:txBody>
                    <a:bodyPr/>
                    <a:lstStyle/>
                    <a:p>
                      <a:pPr marL="0" lvl="0" indent="0" algn="l">
                        <a:buNone/>
                      </a:pPr>
                      <a:r>
                        <a:rPr sz="1200"/>
                        <a:t>EURO</a:t>
                      </a:r>
                    </a:p>
                  </a:txBody>
                  <a:tcPr/>
                </a:tc>
                <a:tc>
                  <a:txBody>
                    <a:bodyPr/>
                    <a:lstStyle/>
                    <a:p>
                      <a:pPr marL="0" lvl="0" indent="0" algn="l">
                        <a:buNone/>
                      </a:pPr>
                      <a:r>
                        <a:rPr sz="1200"/>
                        <a:t>Austria</a:t>
                      </a:r>
                    </a:p>
                  </a:txBody>
                  <a:tcPr/>
                </a:tc>
                <a:tc>
                  <a:txBody>
                    <a:bodyPr/>
                    <a:lstStyle/>
                    <a:p>
                      <a:pPr marL="0" lvl="0" indent="0" algn="r">
                        <a:buNone/>
                      </a:pPr>
                      <a:r>
                        <a:rPr sz="1200"/>
                        <a:t>18</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24</a:t>
                      </a:r>
                    </a:p>
                  </a:txBody>
                  <a:tcPr/>
                </a:tc>
                <a:tc>
                  <a:txBody>
                    <a:bodyPr/>
                    <a:lstStyle/>
                    <a:p>
                      <a:pPr marL="0" lvl="0" indent="0" algn="r">
                        <a:buNone/>
                      </a:pPr>
                      <a:r>
                        <a:rPr sz="1200"/>
                        <a:t>0</a:t>
                      </a:r>
                    </a:p>
                  </a:txBody>
                  <a:tcPr/>
                </a:tc>
                <a:tc>
                  <a:txBody>
                    <a:bodyPr/>
                    <a:lstStyle/>
                    <a:p>
                      <a:pPr marL="0" lvl="0" indent="0" algn="r">
                        <a:buNone/>
                      </a:pPr>
                      <a:r>
                        <a:rPr sz="1200" dirty="0"/>
                        <a:t>0</a:t>
                      </a:r>
                    </a:p>
                  </a:txBody>
                  <a:tcPr/>
                </a:tc>
                <a:extLst>
                  <a:ext uri="{0D108BD9-81ED-4DB2-BD59-A6C34878D82A}">
                    <a16:rowId xmlns:a16="http://schemas.microsoft.com/office/drawing/2014/main" val="10009"/>
                  </a:ext>
                </a:extLst>
              </a:tr>
              <a:tr h="0">
                <a:tc>
                  <a:txBody>
                    <a:bodyPr/>
                    <a:lstStyle/>
                    <a:p>
                      <a:pPr marL="0" lvl="0" indent="0" algn="l">
                        <a:buNone/>
                      </a:pPr>
                      <a:r>
                        <a:rPr sz="1200"/>
                        <a:t>EURO</a:t>
                      </a:r>
                    </a:p>
                  </a:txBody>
                  <a:tcPr/>
                </a:tc>
                <a:tc>
                  <a:txBody>
                    <a:bodyPr/>
                    <a:lstStyle/>
                    <a:p>
                      <a:pPr marL="0" lvl="0" indent="0" algn="l">
                        <a:buNone/>
                      </a:pPr>
                      <a:r>
                        <a:rPr sz="1200"/>
                        <a:t>Sweden</a:t>
                      </a:r>
                    </a:p>
                  </a:txBody>
                  <a:tcPr/>
                </a:tc>
                <a:tc>
                  <a:txBody>
                    <a:bodyPr/>
                    <a:lstStyle/>
                    <a:p>
                      <a:pPr marL="0" lvl="0" indent="0" algn="r">
                        <a:buNone/>
                      </a:pPr>
                      <a:r>
                        <a:rPr sz="1200"/>
                        <a:t>15</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24</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10"/>
                  </a:ext>
                </a:extLst>
              </a:tr>
              <a:tr h="0">
                <a:tc>
                  <a:txBody>
                    <a:bodyPr/>
                    <a:lstStyle/>
                    <a:p>
                      <a:pPr marL="0" lvl="0" indent="0" algn="l">
                        <a:buNone/>
                      </a:pPr>
                      <a:r>
                        <a:rPr sz="1200"/>
                        <a:t>EURO</a:t>
                      </a:r>
                    </a:p>
                  </a:txBody>
                  <a:tcPr/>
                </a:tc>
                <a:tc>
                  <a:txBody>
                    <a:bodyPr/>
                    <a:lstStyle/>
                    <a:p>
                      <a:pPr marL="0" lvl="0" indent="0" algn="l">
                        <a:buNone/>
                      </a:pPr>
                      <a:r>
                        <a:rPr sz="1200"/>
                        <a:t>Iceland</a:t>
                      </a:r>
                    </a:p>
                  </a:txBody>
                  <a:tcPr/>
                </a:tc>
                <a:tc>
                  <a:txBody>
                    <a:bodyPr/>
                    <a:lstStyle/>
                    <a:p>
                      <a:pPr marL="0" lvl="0" indent="0" algn="r">
                        <a:buNone/>
                      </a:pPr>
                      <a:r>
                        <a:rPr sz="1200"/>
                        <a:t>9</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16</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11"/>
                  </a:ext>
                </a:extLst>
              </a:tr>
              <a:tr h="0">
                <a:tc>
                  <a:txBody>
                    <a:bodyPr/>
                    <a:lstStyle/>
                    <a:p>
                      <a:pPr marL="0" lvl="0" indent="0" algn="l">
                        <a:buNone/>
                      </a:pPr>
                      <a:r>
                        <a:rPr sz="1200"/>
                        <a:t>EURO</a:t>
                      </a:r>
                    </a:p>
                  </a:txBody>
                  <a:tcPr/>
                </a:tc>
                <a:tc>
                  <a:txBody>
                    <a:bodyPr/>
                    <a:lstStyle/>
                    <a:p>
                      <a:pPr marL="0" lvl="0" indent="0" algn="l">
                        <a:buNone/>
                      </a:pPr>
                      <a:r>
                        <a:rPr sz="1200"/>
                        <a:t>Israel</a:t>
                      </a:r>
                    </a:p>
                  </a:txBody>
                  <a:tcPr/>
                </a:tc>
                <a:tc>
                  <a:txBody>
                    <a:bodyPr/>
                    <a:lstStyle/>
                    <a:p>
                      <a:pPr marL="0" lvl="0" indent="0" algn="r">
                        <a:buNone/>
                      </a:pPr>
                      <a:r>
                        <a:rPr sz="1200"/>
                        <a:t>10</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12</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12"/>
                  </a:ext>
                </a:extLst>
              </a:tr>
              <a:tr h="0">
                <a:tc>
                  <a:txBody>
                    <a:bodyPr/>
                    <a:lstStyle/>
                    <a:p>
                      <a:pPr marL="0" lvl="0" indent="0" algn="l">
                        <a:buNone/>
                      </a:pPr>
                      <a:r>
                        <a:rPr sz="1200"/>
                        <a:t>EURO</a:t>
                      </a:r>
                    </a:p>
                  </a:txBody>
                  <a:tcPr/>
                </a:tc>
                <a:tc>
                  <a:txBody>
                    <a:bodyPr/>
                    <a:lstStyle/>
                    <a:p>
                      <a:pPr marL="0" lvl="0" indent="0" algn="l">
                        <a:buNone/>
                      </a:pPr>
                      <a:r>
                        <a:rPr sz="1200"/>
                        <a:t>Croatia</a:t>
                      </a:r>
                    </a:p>
                  </a:txBody>
                  <a:tcPr/>
                </a:tc>
                <a:tc>
                  <a:txBody>
                    <a:bodyPr/>
                    <a:lstStyle/>
                    <a:p>
                      <a:pPr marL="0" lvl="0" indent="0" algn="r">
                        <a:buNone/>
                      </a:pPr>
                      <a:r>
                        <a:rPr sz="1200"/>
                        <a:t>8</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9</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13"/>
                  </a:ext>
                </a:extLst>
              </a:tr>
              <a:tr h="0">
                <a:tc>
                  <a:txBody>
                    <a:bodyPr/>
                    <a:lstStyle/>
                    <a:p>
                      <a:pPr marL="0" lvl="0" indent="0" algn="l">
                        <a:buNone/>
                      </a:pPr>
                      <a:r>
                        <a:rPr sz="1200"/>
                        <a:t>EURO</a:t>
                      </a:r>
                    </a:p>
                  </a:txBody>
                  <a:tcPr/>
                </a:tc>
                <a:tc>
                  <a:txBody>
                    <a:bodyPr/>
                    <a:lstStyle/>
                    <a:p>
                      <a:pPr marL="0" lvl="0" indent="0" algn="l">
                        <a:buNone/>
                      </a:pPr>
                      <a:r>
                        <a:rPr sz="1200"/>
                        <a:t>Belgium</a:t>
                      </a:r>
                    </a:p>
                  </a:txBody>
                  <a:tcPr/>
                </a:tc>
                <a:tc>
                  <a:txBody>
                    <a:bodyPr/>
                    <a:lstStyle/>
                    <a:p>
                      <a:pPr marL="0" lvl="0" indent="0" algn="r">
                        <a:buNone/>
                      </a:pPr>
                      <a:r>
                        <a:rPr sz="1200"/>
                        <a:t>8</a:t>
                      </a:r>
                    </a:p>
                  </a:txBody>
                  <a:tcPr/>
                </a:tc>
                <a:tc>
                  <a:txBody>
                    <a:bodyPr/>
                    <a:lstStyle/>
                    <a:p>
                      <a:pPr marL="0" lvl="0" indent="0" algn="r">
                        <a:buNone/>
                      </a:pPr>
                      <a:r>
                        <a:rPr sz="1200"/>
                        <a:t>8</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14"/>
                  </a:ext>
                </a:extLst>
              </a:tr>
              <a:tr h="0">
                <a:tc>
                  <a:txBody>
                    <a:bodyPr/>
                    <a:lstStyle/>
                    <a:p>
                      <a:pPr marL="0" lvl="0" indent="0" algn="l">
                        <a:buNone/>
                      </a:pPr>
                      <a:r>
                        <a:rPr sz="1200"/>
                        <a:t>EURO</a:t>
                      </a:r>
                    </a:p>
                  </a:txBody>
                  <a:tcPr/>
                </a:tc>
                <a:tc>
                  <a:txBody>
                    <a:bodyPr/>
                    <a:lstStyle/>
                    <a:p>
                      <a:pPr marL="0" lvl="0" indent="0" algn="l">
                        <a:buNone/>
                      </a:pPr>
                      <a:r>
                        <a:rPr sz="1200"/>
                        <a:t>Denmark</a:t>
                      </a:r>
                    </a:p>
                  </a:txBody>
                  <a:tcPr/>
                </a:tc>
                <a:tc>
                  <a:txBody>
                    <a:bodyPr/>
                    <a:lstStyle/>
                    <a:p>
                      <a:pPr marL="0" lvl="0" indent="0" algn="r">
                        <a:buNone/>
                      </a:pPr>
                      <a:r>
                        <a:rPr sz="1200"/>
                        <a:t>5</a:t>
                      </a:r>
                    </a:p>
                  </a:txBody>
                  <a:tcPr/>
                </a:tc>
                <a:tc>
                  <a:txBody>
                    <a:bodyPr/>
                    <a:lstStyle/>
                    <a:p>
                      <a:pPr marL="0" lvl="0" indent="0" algn="r">
                        <a:buNone/>
                      </a:pPr>
                      <a:r>
                        <a:rPr sz="1350" b="1" kern="1200" dirty="0">
                          <a:solidFill>
                            <a:srgbClr val="FF0000"/>
                          </a:solidFill>
                          <a:latin typeface="+mn-lt"/>
                          <a:ea typeface="+mn-ea"/>
                          <a:cs typeface="+mn-cs"/>
                        </a:rPr>
                        <a:t>8</a:t>
                      </a:r>
                    </a:p>
                  </a:txBody>
                  <a:tcPr/>
                </a:tc>
                <a:tc>
                  <a:txBody>
                    <a:bodyPr/>
                    <a:lstStyle/>
                    <a:p>
                      <a:pPr marL="0" lvl="0" indent="0" algn="r">
                        <a:buNone/>
                      </a:pPr>
                      <a:r>
                        <a:rPr sz="1200"/>
                        <a:t>0</a:t>
                      </a:r>
                    </a:p>
                  </a:txBody>
                  <a:tcPr/>
                </a:tc>
                <a:tc>
                  <a:txBody>
                    <a:bodyPr/>
                    <a:lstStyle/>
                    <a:p>
                      <a:pPr marL="0" lvl="0" indent="0" algn="r">
                        <a:buNone/>
                      </a:pPr>
                      <a:r>
                        <a:rPr sz="1200" dirty="0"/>
                        <a:t>0</a:t>
                      </a:r>
                    </a:p>
                  </a:txBody>
                  <a:tcPr/>
                </a:tc>
                <a:extLst>
                  <a:ext uri="{0D108BD9-81ED-4DB2-BD59-A6C34878D82A}">
                    <a16:rowId xmlns:a16="http://schemas.microsoft.com/office/drawing/2014/main" val="10015"/>
                  </a:ext>
                </a:extLst>
              </a:tr>
              <a:tr h="0">
                <a:tc>
                  <a:txBody>
                    <a:bodyPr/>
                    <a:lstStyle/>
                    <a:p>
                      <a:pPr marL="0" lvl="0" indent="0" algn="l">
                        <a:buNone/>
                      </a:pPr>
                      <a:r>
                        <a:rPr sz="1200"/>
                        <a:t>EURO</a:t>
                      </a:r>
                    </a:p>
                  </a:txBody>
                  <a:tcPr/>
                </a:tc>
                <a:tc>
                  <a:txBody>
                    <a:bodyPr/>
                    <a:lstStyle/>
                    <a:p>
                      <a:pPr marL="0" lvl="0" indent="0" algn="l">
                        <a:buNone/>
                      </a:pPr>
                      <a:r>
                        <a:rPr sz="1200"/>
                        <a:t>San Marino</a:t>
                      </a:r>
                    </a:p>
                  </a:txBody>
                  <a:tcPr/>
                </a:tc>
                <a:tc>
                  <a:txBody>
                    <a:bodyPr/>
                    <a:lstStyle/>
                    <a:p>
                      <a:pPr marL="0" lvl="0" indent="0" algn="r">
                        <a:buNone/>
                      </a:pPr>
                      <a:r>
                        <a:rPr sz="1200"/>
                        <a:t>8</a:t>
                      </a:r>
                    </a:p>
                  </a:txBody>
                  <a:tcPr/>
                </a:tc>
                <a:tc>
                  <a:txBody>
                    <a:bodyPr/>
                    <a:lstStyle/>
                    <a:p>
                      <a:pPr marL="0" lvl="0" indent="0" algn="r">
                        <a:buNone/>
                      </a:pPr>
                      <a:r>
                        <a:rPr sz="1200"/>
                        <a:t>8</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16"/>
                  </a:ext>
                </a:extLst>
              </a:tr>
              <a:tr h="0">
                <a:tc>
                  <a:txBody>
                    <a:bodyPr/>
                    <a:lstStyle/>
                    <a:p>
                      <a:pPr marL="0" lvl="0" indent="0" algn="l">
                        <a:buNone/>
                      </a:pPr>
                      <a:r>
                        <a:rPr sz="1200"/>
                        <a:t>EURO</a:t>
                      </a:r>
                    </a:p>
                  </a:txBody>
                  <a:tcPr/>
                </a:tc>
                <a:tc>
                  <a:txBody>
                    <a:bodyPr/>
                    <a:lstStyle/>
                    <a:p>
                      <a:pPr marL="0" lvl="0" indent="0" algn="l">
                        <a:buNone/>
                      </a:pPr>
                      <a:r>
                        <a:rPr sz="1200"/>
                        <a:t>Finland</a:t>
                      </a:r>
                    </a:p>
                  </a:txBody>
                  <a:tcPr/>
                </a:tc>
                <a:tc>
                  <a:txBody>
                    <a:bodyPr/>
                    <a:lstStyle/>
                    <a:p>
                      <a:pPr marL="0" lvl="0" indent="0" algn="r">
                        <a:buNone/>
                      </a:pPr>
                      <a:r>
                        <a:rPr sz="1200"/>
                        <a:t>7</a:t>
                      </a:r>
                    </a:p>
                  </a:txBody>
                  <a:tcPr/>
                </a:tc>
                <a:tc>
                  <a:txBody>
                    <a:bodyPr/>
                    <a:lstStyle/>
                    <a:p>
                      <a:pPr marL="0" lvl="0" indent="0" algn="r">
                        <a:buNone/>
                      </a:pPr>
                      <a:r>
                        <a:rPr sz="1200"/>
                        <a:t>7</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17"/>
                  </a:ext>
                </a:extLst>
              </a:tr>
              <a:tr h="0">
                <a:tc>
                  <a:txBody>
                    <a:bodyPr/>
                    <a:lstStyle/>
                    <a:p>
                      <a:pPr marL="0" lvl="0" indent="0" algn="l">
                        <a:buNone/>
                      </a:pPr>
                      <a:r>
                        <a:rPr sz="1200"/>
                        <a:t>EURO</a:t>
                      </a:r>
                    </a:p>
                  </a:txBody>
                  <a:tcPr/>
                </a:tc>
                <a:tc>
                  <a:txBody>
                    <a:bodyPr/>
                    <a:lstStyle/>
                    <a:p>
                      <a:pPr marL="0" lvl="0" indent="0" algn="l">
                        <a:buNone/>
                      </a:pPr>
                      <a:r>
                        <a:rPr sz="1200"/>
                        <a:t>Greece</a:t>
                      </a:r>
                    </a:p>
                  </a:txBody>
                  <a:tcPr/>
                </a:tc>
                <a:tc>
                  <a:txBody>
                    <a:bodyPr/>
                    <a:lstStyle/>
                    <a:p>
                      <a:pPr marL="0" lvl="0" indent="0" algn="r">
                        <a:buNone/>
                      </a:pPr>
                      <a:r>
                        <a:rPr sz="1200"/>
                        <a:t>7</a:t>
                      </a:r>
                    </a:p>
                  </a:txBody>
                  <a:tcPr/>
                </a:tc>
                <a:tc>
                  <a:txBody>
                    <a:bodyPr/>
                    <a:lstStyle/>
                    <a:p>
                      <a:pPr marL="0" lvl="0" indent="0" algn="r">
                        <a:buNone/>
                      </a:pPr>
                      <a:r>
                        <a:rPr sz="1200"/>
                        <a:t>7</a:t>
                      </a:r>
                    </a:p>
                  </a:txBody>
                  <a:tcPr/>
                </a:tc>
                <a:tc>
                  <a:txBody>
                    <a:bodyPr/>
                    <a:lstStyle/>
                    <a:p>
                      <a:pPr marL="0" lvl="0" indent="0" algn="r">
                        <a:buNone/>
                      </a:pPr>
                      <a:r>
                        <a:rPr sz="1200"/>
                        <a:t>0</a:t>
                      </a:r>
                    </a:p>
                  </a:txBody>
                  <a:tcPr/>
                </a:tc>
                <a:tc>
                  <a:txBody>
                    <a:bodyPr/>
                    <a:lstStyle/>
                    <a:p>
                      <a:pPr marL="0" lvl="0" indent="0" algn="r">
                        <a:buNone/>
                      </a:pPr>
                      <a:r>
                        <a:rPr sz="1200" dirty="0"/>
                        <a:t>0</a:t>
                      </a:r>
                    </a:p>
                  </a:txBody>
                  <a:tcPr/>
                </a:tc>
                <a:extLst>
                  <a:ext uri="{0D108BD9-81ED-4DB2-BD59-A6C34878D82A}">
                    <a16:rowId xmlns:a16="http://schemas.microsoft.com/office/drawing/2014/main" val="10018"/>
                  </a:ext>
                </a:extLst>
              </a:tr>
            </a:tbl>
          </a:graphicData>
        </a:graphic>
      </p:graphicFrame>
      <p:sp>
        <p:nvSpPr>
          <p:cNvPr id="3" name="Rectangle 2">
            <a:extLst>
              <a:ext uri="{FF2B5EF4-FFF2-40B4-BE49-F238E27FC236}">
                <a16:creationId xmlns:a16="http://schemas.microsoft.com/office/drawing/2014/main" id="{3A16FAD8-36FA-43CE-A1CD-B400F7BCFB35}"/>
              </a:ext>
            </a:extLst>
          </p:cNvPr>
          <p:cNvSpPr/>
          <p:nvPr/>
        </p:nvSpPr>
        <p:spPr>
          <a:xfrm>
            <a:off x="6124136" y="1217428"/>
            <a:ext cx="5999874" cy="540147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Italy: </a:t>
            </a:r>
            <a:r>
              <a:rPr kumimoji="0" lang="en-GB"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Calibri" panose="020F0502020204030204" pitchFamily="34" charset="0"/>
              </a:rPr>
              <a:t>466 new cases and 28 new deaths. Lombardy region counts for 61% (1520) of the cases.</a:t>
            </a:r>
            <a:endPar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Calibri" panose="020F0502020204030204" pitchFamily="34" charset="0"/>
              </a:rPr>
              <a:t>France:  </a:t>
            </a:r>
            <a:r>
              <a:rPr kumimoji="0" lang="en-GB"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Calibri" panose="020F0502020204030204" pitchFamily="34" charset="0"/>
              </a:rPr>
              <a:t>21 new cases and 1 new death. Auvergne-Rhone-Alpes accounts for 19% of all cases</a:t>
            </a:r>
            <a:endPar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Germany: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39 more cases. 52% of the cases have been reported from North-Rhine Westphalia.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Spain:</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37 new cases (all with clear epi-link) </a:t>
            </a: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1" dirty="0">
                <a:solidFill>
                  <a:prstClr val="black"/>
                </a:solidFill>
                <a:latin typeface="Segoe Condensed" panose="020B0606040200020203" pitchFamily="34" charset="0"/>
                <a:ea typeface="Calibri" panose="020F0502020204030204" pitchFamily="34" charset="0"/>
                <a:cs typeface="Times New Roman" panose="02020603050405020304" pitchFamily="18" charset="0"/>
              </a:rPr>
              <a:t>U</a:t>
            </a:r>
            <a:r>
              <a:rPr kumimoji="0" lang="en-US" sz="1400" b="1" i="0" u="none" strike="noStrike" kern="1200" cap="none" spc="0" normalizeH="0" baseline="0" noProof="0" dirty="0" err="1">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nited</a:t>
            </a: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Kingdom: 12</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additional cases and the first case reported from Gibraltar (UK overseas territory). Total case count excludes Gibraltar case at the moment</a:t>
            </a:r>
            <a:endPar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Switzerland:</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7 new cases. (1 contact, 6 detail pending)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Norway: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7 new cases (all with clear epi-link)</a:t>
            </a: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In total, 22 cases have travelled abroad (20 to northern Italy, 1 to Iran and 1 to China) and 11 are close contacts of confirmed cases in Norway.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Calibri" panose="020F0502020204030204" pitchFamily="34" charset="0"/>
              </a:rPr>
              <a:t>The Netherlands;</a:t>
            </a:r>
            <a:r>
              <a:rPr kumimoji="0" lang="en-GB"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Calibri" panose="020F0502020204030204" pitchFamily="34" charset="0"/>
              </a:rPr>
              <a:t> 10 more cases (some cases don’t have clear epi-link)</a:t>
            </a:r>
            <a:endPar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Austria: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6 new cases. Total: Vienna (14), Lower Austria (3), Tyrol (2), Salzburg (2), Styria (3).</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Sweden: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9 new cases (8 ex-Italy, 1 close contact)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Iceland: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7 new cases</a:t>
            </a: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All cases reported so far are ex-Italy or Austria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Israel:</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2 new cases (ex-Italy) </a:t>
            </a:r>
            <a:endPar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Croatia: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1 new case (ex-Italy).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Denmark: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3 new cases (all ex-Italy)</a:t>
            </a:r>
            <a:endPar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Confirmed cases outside China notified under IHR or from official government sources (EURO, as of 04 Mar 6AM)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4623617"/>
              </p:ext>
            </p:extLst>
          </p:nvPr>
        </p:nvGraphicFramePr>
        <p:xfrm>
          <a:off x="208670" y="1259632"/>
          <a:ext cx="5887332" cy="5372100"/>
        </p:xfrm>
        <a:graphic>
          <a:graphicData uri="http://schemas.openxmlformats.org/drawingml/2006/table">
            <a:tbl>
              <a:tblPr firstRow="1" bandRow="1">
                <a:tableStyleId>{5C22544A-7EE6-4342-B048-85BDC9FD1C3A}</a:tableStyleId>
              </a:tblPr>
              <a:tblGrid>
                <a:gridCol w="595443">
                  <a:extLst>
                    <a:ext uri="{9D8B030D-6E8A-4147-A177-3AD203B41FA5}">
                      <a16:colId xmlns:a16="http://schemas.microsoft.com/office/drawing/2014/main" val="20000"/>
                    </a:ext>
                  </a:extLst>
                </a:gridCol>
                <a:gridCol w="1367001">
                  <a:extLst>
                    <a:ext uri="{9D8B030D-6E8A-4147-A177-3AD203B41FA5}">
                      <a16:colId xmlns:a16="http://schemas.microsoft.com/office/drawing/2014/main" val="20001"/>
                    </a:ext>
                  </a:extLst>
                </a:gridCol>
                <a:gridCol w="981222">
                  <a:extLst>
                    <a:ext uri="{9D8B030D-6E8A-4147-A177-3AD203B41FA5}">
                      <a16:colId xmlns:a16="http://schemas.microsoft.com/office/drawing/2014/main" val="20002"/>
                    </a:ext>
                  </a:extLst>
                </a:gridCol>
                <a:gridCol w="981222">
                  <a:extLst>
                    <a:ext uri="{9D8B030D-6E8A-4147-A177-3AD203B41FA5}">
                      <a16:colId xmlns:a16="http://schemas.microsoft.com/office/drawing/2014/main" val="20003"/>
                    </a:ext>
                  </a:extLst>
                </a:gridCol>
                <a:gridCol w="981222">
                  <a:extLst>
                    <a:ext uri="{9D8B030D-6E8A-4147-A177-3AD203B41FA5}">
                      <a16:colId xmlns:a16="http://schemas.microsoft.com/office/drawing/2014/main" val="20004"/>
                    </a:ext>
                  </a:extLst>
                </a:gridCol>
                <a:gridCol w="981222">
                  <a:extLst>
                    <a:ext uri="{9D8B030D-6E8A-4147-A177-3AD203B41FA5}">
                      <a16:colId xmlns:a16="http://schemas.microsoft.com/office/drawing/2014/main" val="20005"/>
                    </a:ext>
                  </a:extLst>
                </a:gridCol>
              </a:tblGrid>
              <a:tr h="0">
                <a:tc>
                  <a:txBody>
                    <a:bodyPr/>
                    <a:lstStyle/>
                    <a:p>
                      <a:pPr marL="0" lvl="0" indent="0" algn="l">
                        <a:buNone/>
                      </a:pPr>
                      <a:r>
                        <a:rPr sz="1100" dirty="0"/>
                        <a:t>Region</a:t>
                      </a:r>
                    </a:p>
                  </a:txBody>
                  <a:tcPr/>
                </a:tc>
                <a:tc>
                  <a:txBody>
                    <a:bodyPr/>
                    <a:lstStyle/>
                    <a:p>
                      <a:pPr marL="0" lvl="0" indent="0" algn="l">
                        <a:buNone/>
                      </a:pPr>
                      <a:r>
                        <a:rPr sz="1100"/>
                        <a:t>Country</a:t>
                      </a:r>
                    </a:p>
                  </a:txBody>
                  <a:tcPr/>
                </a:tc>
                <a:tc>
                  <a:txBody>
                    <a:bodyPr/>
                    <a:lstStyle/>
                    <a:p>
                      <a:pPr marL="0" lvl="0" indent="0" algn="r">
                        <a:buNone/>
                      </a:pPr>
                      <a:r>
                        <a:rPr sz="1100"/>
                        <a:t>Cumulative Cases (03-Mar)</a:t>
                      </a:r>
                    </a:p>
                  </a:txBody>
                  <a:tcPr/>
                </a:tc>
                <a:tc>
                  <a:txBody>
                    <a:bodyPr/>
                    <a:lstStyle/>
                    <a:p>
                      <a:pPr marL="0" lvl="0" indent="0" algn="r">
                        <a:buNone/>
                      </a:pPr>
                      <a:r>
                        <a:rPr sz="1100" dirty="0"/>
                        <a:t>Cumulative Cases (04-Mar)</a:t>
                      </a:r>
                    </a:p>
                  </a:txBody>
                  <a:tcPr/>
                </a:tc>
                <a:tc>
                  <a:txBody>
                    <a:bodyPr/>
                    <a:lstStyle/>
                    <a:p>
                      <a:pPr marL="0" lvl="0" indent="0" algn="r">
                        <a:buNone/>
                      </a:pPr>
                      <a:r>
                        <a:rPr sz="1100" dirty="0"/>
                        <a:t>Cumulative Deaths (03-Mar)</a:t>
                      </a:r>
                    </a:p>
                  </a:txBody>
                  <a:tcPr/>
                </a:tc>
                <a:tc>
                  <a:txBody>
                    <a:bodyPr/>
                    <a:lstStyle/>
                    <a:p>
                      <a:pPr marL="0" lvl="0" indent="0" algn="r">
                        <a:buNone/>
                      </a:pPr>
                      <a:r>
                        <a:rPr sz="1100" dirty="0"/>
                        <a:t>Cumulative Deaths (04-Mar)</a:t>
                      </a:r>
                    </a:p>
                  </a:txBody>
                  <a:tcPr/>
                </a:tc>
                <a:extLst>
                  <a:ext uri="{0D108BD9-81ED-4DB2-BD59-A6C34878D82A}">
                    <a16:rowId xmlns:a16="http://schemas.microsoft.com/office/drawing/2014/main" val="10000"/>
                  </a:ext>
                </a:extLst>
              </a:tr>
              <a:tr h="0">
                <a:tc>
                  <a:txBody>
                    <a:bodyPr/>
                    <a:lstStyle/>
                    <a:p>
                      <a:pPr marL="0" lvl="0" indent="0" algn="l">
                        <a:buNone/>
                      </a:pPr>
                      <a:r>
                        <a:rPr sz="1200" dirty="0"/>
                        <a:t>EURO</a:t>
                      </a:r>
                    </a:p>
                  </a:txBody>
                  <a:tcPr/>
                </a:tc>
                <a:tc>
                  <a:txBody>
                    <a:bodyPr/>
                    <a:lstStyle/>
                    <a:p>
                      <a:pPr marL="0" lvl="0" indent="0" algn="l">
                        <a:buNone/>
                      </a:pPr>
                      <a:r>
                        <a:rPr sz="1200" dirty="0"/>
                        <a:t>Czech Republic</a:t>
                      </a:r>
                    </a:p>
                  </a:txBody>
                  <a:tcPr/>
                </a:tc>
                <a:tc>
                  <a:txBody>
                    <a:bodyPr/>
                    <a:lstStyle/>
                    <a:p>
                      <a:pPr marL="0" lvl="0" indent="0" algn="r">
                        <a:buNone/>
                      </a:pPr>
                      <a:r>
                        <a:rPr sz="1200"/>
                        <a:t>3</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5</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19"/>
                  </a:ext>
                </a:extLst>
              </a:tr>
              <a:tr h="0">
                <a:tc>
                  <a:txBody>
                    <a:bodyPr/>
                    <a:lstStyle/>
                    <a:p>
                      <a:pPr marL="0" lvl="0" indent="0" algn="l">
                        <a:buNone/>
                      </a:pPr>
                      <a:r>
                        <a:rPr sz="1200"/>
                        <a:t>EURO</a:t>
                      </a:r>
                    </a:p>
                  </a:txBody>
                  <a:tcPr/>
                </a:tc>
                <a:tc>
                  <a:txBody>
                    <a:bodyPr/>
                    <a:lstStyle/>
                    <a:p>
                      <a:pPr marL="0" lvl="0" indent="0" algn="l">
                        <a:buNone/>
                      </a:pPr>
                      <a:r>
                        <a:rPr sz="1200"/>
                        <a:t>Romania</a:t>
                      </a:r>
                    </a:p>
                  </a:txBody>
                  <a:tcPr/>
                </a:tc>
                <a:tc>
                  <a:txBody>
                    <a:bodyPr/>
                    <a:lstStyle/>
                    <a:p>
                      <a:pPr marL="0" lvl="0" indent="0" algn="r">
                        <a:buNone/>
                      </a:pPr>
                      <a:r>
                        <a:rPr sz="1200"/>
                        <a:t>3</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4</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0"/>
                  </a:ext>
                </a:extLst>
              </a:tr>
              <a:tr h="0">
                <a:tc>
                  <a:txBody>
                    <a:bodyPr/>
                    <a:lstStyle/>
                    <a:p>
                      <a:pPr marL="0" lvl="0" indent="0" algn="l">
                        <a:buNone/>
                      </a:pPr>
                      <a:r>
                        <a:rPr sz="1200"/>
                        <a:t>EURO</a:t>
                      </a:r>
                    </a:p>
                  </a:txBody>
                  <a:tcPr/>
                </a:tc>
                <a:tc>
                  <a:txBody>
                    <a:bodyPr/>
                    <a:lstStyle/>
                    <a:p>
                      <a:pPr marL="0" lvl="0" indent="0" algn="l">
                        <a:buNone/>
                      </a:pPr>
                      <a:r>
                        <a:rPr sz="1200"/>
                        <a:t>Azerbaijan</a:t>
                      </a:r>
                    </a:p>
                  </a:txBody>
                  <a:tcPr/>
                </a:tc>
                <a:tc>
                  <a:txBody>
                    <a:bodyPr/>
                    <a:lstStyle/>
                    <a:p>
                      <a:pPr marL="0" lvl="0" indent="0" algn="r">
                        <a:buNone/>
                      </a:pPr>
                      <a:r>
                        <a:rPr sz="1200"/>
                        <a:t>3</a:t>
                      </a:r>
                    </a:p>
                  </a:txBody>
                  <a:tcPr/>
                </a:tc>
                <a:tc>
                  <a:txBody>
                    <a:bodyPr/>
                    <a:lstStyle/>
                    <a:p>
                      <a:pPr marL="0" lvl="0" indent="0" algn="r">
                        <a:buNone/>
                      </a:pPr>
                      <a:r>
                        <a:rPr sz="1200"/>
                        <a:t>3</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1"/>
                  </a:ext>
                </a:extLst>
              </a:tr>
              <a:tr h="0">
                <a:tc>
                  <a:txBody>
                    <a:bodyPr/>
                    <a:lstStyle/>
                    <a:p>
                      <a:pPr marL="0" lvl="0" indent="0" algn="l">
                        <a:buNone/>
                      </a:pPr>
                      <a:r>
                        <a:rPr sz="1200"/>
                        <a:t>EURO</a:t>
                      </a:r>
                    </a:p>
                  </a:txBody>
                  <a:tcPr/>
                </a:tc>
                <a:tc>
                  <a:txBody>
                    <a:bodyPr/>
                    <a:lstStyle/>
                    <a:p>
                      <a:pPr marL="0" lvl="0" indent="0" algn="l">
                        <a:buNone/>
                      </a:pPr>
                      <a:r>
                        <a:rPr sz="1200"/>
                        <a:t>Georgia</a:t>
                      </a:r>
                    </a:p>
                  </a:txBody>
                  <a:tcPr/>
                </a:tc>
                <a:tc>
                  <a:txBody>
                    <a:bodyPr/>
                    <a:lstStyle/>
                    <a:p>
                      <a:pPr marL="0" lvl="0" indent="0" algn="r">
                        <a:buNone/>
                      </a:pPr>
                      <a:r>
                        <a:rPr sz="1200"/>
                        <a:t>3</a:t>
                      </a:r>
                    </a:p>
                  </a:txBody>
                  <a:tcPr/>
                </a:tc>
                <a:tc>
                  <a:txBody>
                    <a:bodyPr/>
                    <a:lstStyle/>
                    <a:p>
                      <a:pPr marL="0" lvl="0" indent="0" algn="r">
                        <a:buNone/>
                      </a:pPr>
                      <a:r>
                        <a:rPr sz="1200"/>
                        <a:t>3</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2"/>
                  </a:ext>
                </a:extLst>
              </a:tr>
              <a:tr h="0">
                <a:tc>
                  <a:txBody>
                    <a:bodyPr/>
                    <a:lstStyle/>
                    <a:p>
                      <a:pPr marL="0" lvl="0" indent="0" algn="l">
                        <a:buNone/>
                      </a:pPr>
                      <a:r>
                        <a:rPr sz="1200"/>
                        <a:t>EURO</a:t>
                      </a:r>
                    </a:p>
                  </a:txBody>
                  <a:tcPr/>
                </a:tc>
                <a:tc>
                  <a:txBody>
                    <a:bodyPr/>
                    <a:lstStyle/>
                    <a:p>
                      <a:pPr marL="0" lvl="0" indent="0" algn="l">
                        <a:buNone/>
                      </a:pPr>
                      <a:r>
                        <a:rPr sz="1200"/>
                        <a:t>Russian Federation</a:t>
                      </a:r>
                    </a:p>
                  </a:txBody>
                  <a:tcPr/>
                </a:tc>
                <a:tc>
                  <a:txBody>
                    <a:bodyPr/>
                    <a:lstStyle/>
                    <a:p>
                      <a:pPr marL="0" lvl="0" indent="0" algn="r">
                        <a:buNone/>
                      </a:pPr>
                      <a:r>
                        <a:rPr sz="1200"/>
                        <a:t>3</a:t>
                      </a:r>
                    </a:p>
                  </a:txBody>
                  <a:tcPr/>
                </a:tc>
                <a:tc>
                  <a:txBody>
                    <a:bodyPr/>
                    <a:lstStyle/>
                    <a:p>
                      <a:pPr marL="0" lvl="0" indent="0" algn="r">
                        <a:buNone/>
                      </a:pPr>
                      <a:r>
                        <a:rPr sz="1200"/>
                        <a:t>3</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3"/>
                  </a:ext>
                </a:extLst>
              </a:tr>
              <a:tr h="0">
                <a:tc>
                  <a:txBody>
                    <a:bodyPr/>
                    <a:lstStyle/>
                    <a:p>
                      <a:pPr marL="0" lvl="0" indent="0" algn="l">
                        <a:buNone/>
                      </a:pPr>
                      <a:r>
                        <a:rPr sz="1200"/>
                        <a:t>EURO</a:t>
                      </a:r>
                    </a:p>
                  </a:txBody>
                  <a:tcPr/>
                </a:tc>
                <a:tc>
                  <a:txBody>
                    <a:bodyPr/>
                    <a:lstStyle/>
                    <a:p>
                      <a:pPr marL="0" lvl="0" indent="0" algn="l">
                        <a:buNone/>
                      </a:pPr>
                      <a:r>
                        <a:rPr sz="1200"/>
                        <a:t>Estonia</a:t>
                      </a:r>
                    </a:p>
                  </a:txBody>
                  <a:tcPr/>
                </a:tc>
                <a:tc>
                  <a:txBody>
                    <a:bodyPr/>
                    <a:lstStyle/>
                    <a:p>
                      <a:pPr marL="0" lvl="0" indent="0" algn="r">
                        <a:buNone/>
                      </a:pPr>
                      <a:r>
                        <a:rPr sz="1200"/>
                        <a:t>1</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2</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4"/>
                  </a:ext>
                </a:extLst>
              </a:tr>
              <a:tr h="0">
                <a:tc>
                  <a:txBody>
                    <a:bodyPr/>
                    <a:lstStyle/>
                    <a:p>
                      <a:pPr marL="0" lvl="0" indent="0" algn="l">
                        <a:buNone/>
                      </a:pPr>
                      <a:r>
                        <a:rPr sz="1200"/>
                        <a:t>EURO</a:t>
                      </a:r>
                    </a:p>
                  </a:txBody>
                  <a:tcPr/>
                </a:tc>
                <a:tc>
                  <a:txBody>
                    <a:bodyPr/>
                    <a:lstStyle/>
                    <a:p>
                      <a:pPr marL="0" lvl="0" indent="0" algn="l">
                        <a:buNone/>
                      </a:pPr>
                      <a:r>
                        <a:rPr sz="1200"/>
                        <a:t>Ireland</a:t>
                      </a:r>
                    </a:p>
                  </a:txBody>
                  <a:tcPr/>
                </a:tc>
                <a:tc>
                  <a:txBody>
                    <a:bodyPr/>
                    <a:lstStyle/>
                    <a:p>
                      <a:pPr marL="0" lvl="0" indent="0" algn="r">
                        <a:buNone/>
                      </a:pPr>
                      <a:r>
                        <a:rPr sz="1200"/>
                        <a:t>1</a:t>
                      </a:r>
                    </a:p>
                  </a:txBody>
                  <a:tcPr/>
                </a:tc>
                <a:tc>
                  <a:txBody>
                    <a:bodyPr/>
                    <a:lstStyle/>
                    <a:p>
                      <a:pPr marL="0" lvl="0" indent="0" algn="r" defTabSz="685800" rtl="0" eaLnBrk="1" latinLnBrk="0" hangingPunct="1">
                        <a:buNone/>
                      </a:pPr>
                      <a:r>
                        <a:rPr sz="1350" b="1" kern="1200" dirty="0">
                          <a:solidFill>
                            <a:srgbClr val="FF0000"/>
                          </a:solidFill>
                          <a:latin typeface="+mn-lt"/>
                          <a:ea typeface="+mn-ea"/>
                          <a:cs typeface="+mn-cs"/>
                        </a:rPr>
                        <a:t>2</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5"/>
                  </a:ext>
                </a:extLst>
              </a:tr>
              <a:tr h="0">
                <a:tc>
                  <a:txBody>
                    <a:bodyPr/>
                    <a:lstStyle/>
                    <a:p>
                      <a:pPr marL="0" lvl="0" indent="0" algn="l">
                        <a:buNone/>
                      </a:pPr>
                      <a:r>
                        <a:rPr sz="1200"/>
                        <a:t>EURO</a:t>
                      </a:r>
                    </a:p>
                  </a:txBody>
                  <a:tcPr/>
                </a:tc>
                <a:tc>
                  <a:txBody>
                    <a:bodyPr/>
                    <a:lstStyle/>
                    <a:p>
                      <a:pPr marL="0" lvl="0" indent="0" algn="l">
                        <a:buNone/>
                      </a:pPr>
                      <a:r>
                        <a:rPr sz="1200"/>
                        <a:t>Portugal</a:t>
                      </a:r>
                    </a:p>
                  </a:txBody>
                  <a:tcPr/>
                </a:tc>
                <a:tc>
                  <a:txBody>
                    <a:bodyPr/>
                    <a:lstStyle/>
                    <a:p>
                      <a:pPr marL="0" lvl="0" indent="0" algn="r">
                        <a:buNone/>
                      </a:pPr>
                      <a:r>
                        <a:rPr sz="1200"/>
                        <a:t>2</a:t>
                      </a:r>
                    </a:p>
                  </a:txBody>
                  <a:tcPr/>
                </a:tc>
                <a:tc>
                  <a:txBody>
                    <a:bodyPr/>
                    <a:lstStyle/>
                    <a:p>
                      <a:pPr marL="0" lvl="0" indent="0" algn="r">
                        <a:buNone/>
                      </a:pPr>
                      <a:r>
                        <a:rPr sz="1200"/>
                        <a:t>2</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6"/>
                  </a:ext>
                </a:extLst>
              </a:tr>
              <a:tr h="0">
                <a:tc>
                  <a:txBody>
                    <a:bodyPr/>
                    <a:lstStyle/>
                    <a:p>
                      <a:pPr marL="0" lvl="0" indent="0" algn="l">
                        <a:buNone/>
                      </a:pPr>
                      <a:r>
                        <a:rPr sz="1200"/>
                        <a:t>EURO</a:t>
                      </a:r>
                    </a:p>
                  </a:txBody>
                  <a:tcPr/>
                </a:tc>
                <a:tc>
                  <a:txBody>
                    <a:bodyPr/>
                    <a:lstStyle/>
                    <a:p>
                      <a:pPr marL="0" lvl="0" indent="0" algn="l">
                        <a:buNone/>
                      </a:pPr>
                      <a:r>
                        <a:rPr sz="1200"/>
                        <a:t>Andorra</a:t>
                      </a:r>
                    </a:p>
                  </a:txBody>
                  <a:tcPr/>
                </a:tc>
                <a:tc>
                  <a:txBody>
                    <a:bodyPr/>
                    <a:lstStyle/>
                    <a:p>
                      <a:pPr marL="0" lvl="0" indent="0" algn="r">
                        <a:buNone/>
                      </a:pPr>
                      <a:r>
                        <a:rPr sz="1200"/>
                        <a:t>1</a:t>
                      </a:r>
                    </a:p>
                  </a:txBody>
                  <a:tcPr/>
                </a:tc>
                <a:tc>
                  <a:txBody>
                    <a:bodyPr/>
                    <a:lstStyle/>
                    <a:p>
                      <a:pPr marL="0" lvl="0" indent="0" algn="r">
                        <a:buNone/>
                      </a:pPr>
                      <a:r>
                        <a:rPr sz="1200"/>
                        <a:t>1</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7"/>
                  </a:ext>
                </a:extLst>
              </a:tr>
              <a:tr h="0">
                <a:tc>
                  <a:txBody>
                    <a:bodyPr/>
                    <a:lstStyle/>
                    <a:p>
                      <a:pPr marL="0" lvl="0" indent="0" algn="l">
                        <a:buNone/>
                      </a:pPr>
                      <a:r>
                        <a:rPr sz="1200"/>
                        <a:t>EURO</a:t>
                      </a:r>
                    </a:p>
                  </a:txBody>
                  <a:tcPr/>
                </a:tc>
                <a:tc>
                  <a:txBody>
                    <a:bodyPr/>
                    <a:lstStyle/>
                    <a:p>
                      <a:pPr marL="0" lvl="0" indent="0" algn="l">
                        <a:buNone/>
                      </a:pPr>
                      <a:r>
                        <a:rPr sz="1200"/>
                        <a:t>Armenia</a:t>
                      </a:r>
                    </a:p>
                  </a:txBody>
                  <a:tcPr/>
                </a:tc>
                <a:tc>
                  <a:txBody>
                    <a:bodyPr/>
                    <a:lstStyle/>
                    <a:p>
                      <a:pPr marL="0" lvl="0" indent="0" algn="r">
                        <a:buNone/>
                      </a:pPr>
                      <a:r>
                        <a:rPr sz="1200"/>
                        <a:t>1</a:t>
                      </a:r>
                    </a:p>
                  </a:txBody>
                  <a:tcPr/>
                </a:tc>
                <a:tc>
                  <a:txBody>
                    <a:bodyPr/>
                    <a:lstStyle/>
                    <a:p>
                      <a:pPr marL="0" lvl="0" indent="0" algn="r">
                        <a:buNone/>
                      </a:pPr>
                      <a:r>
                        <a:rPr sz="1200"/>
                        <a:t>1</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8"/>
                  </a:ext>
                </a:extLst>
              </a:tr>
              <a:tr h="0">
                <a:tc>
                  <a:txBody>
                    <a:bodyPr/>
                    <a:lstStyle/>
                    <a:p>
                      <a:pPr marL="0" lvl="0" indent="0" algn="l">
                        <a:buNone/>
                      </a:pPr>
                      <a:r>
                        <a:rPr sz="1200"/>
                        <a:t>EURO</a:t>
                      </a:r>
                    </a:p>
                  </a:txBody>
                  <a:tcPr/>
                </a:tc>
                <a:tc>
                  <a:txBody>
                    <a:bodyPr/>
                    <a:lstStyle/>
                    <a:p>
                      <a:pPr marL="0" lvl="0" indent="0" algn="l">
                        <a:buNone/>
                      </a:pPr>
                      <a:r>
                        <a:rPr sz="1200"/>
                        <a:t>Belarus</a:t>
                      </a:r>
                    </a:p>
                  </a:txBody>
                  <a:tcPr/>
                </a:tc>
                <a:tc>
                  <a:txBody>
                    <a:bodyPr/>
                    <a:lstStyle/>
                    <a:p>
                      <a:pPr marL="0" lvl="0" indent="0" algn="r">
                        <a:buNone/>
                      </a:pPr>
                      <a:r>
                        <a:rPr sz="1200" dirty="0"/>
                        <a:t>1</a:t>
                      </a:r>
                    </a:p>
                  </a:txBody>
                  <a:tcPr/>
                </a:tc>
                <a:tc>
                  <a:txBody>
                    <a:bodyPr/>
                    <a:lstStyle/>
                    <a:p>
                      <a:pPr marL="0" lvl="0" indent="0" algn="r">
                        <a:buNone/>
                      </a:pPr>
                      <a:r>
                        <a:rPr sz="1200"/>
                        <a:t>1</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29"/>
                  </a:ext>
                </a:extLst>
              </a:tr>
              <a:tr h="0">
                <a:tc>
                  <a:txBody>
                    <a:bodyPr/>
                    <a:lstStyle/>
                    <a:p>
                      <a:pPr marL="0" lvl="0" indent="0" algn="l">
                        <a:buNone/>
                      </a:pPr>
                      <a:r>
                        <a:rPr sz="1200"/>
                        <a:t>EURO</a:t>
                      </a:r>
                    </a:p>
                  </a:txBody>
                  <a:tcPr/>
                </a:tc>
                <a:tc>
                  <a:txBody>
                    <a:bodyPr/>
                    <a:lstStyle/>
                    <a:p>
                      <a:pPr marL="0" lvl="0" indent="0" algn="l">
                        <a:buNone/>
                      </a:pPr>
                      <a:r>
                        <a:rPr sz="1200"/>
                        <a:t>Latvia</a:t>
                      </a:r>
                    </a:p>
                  </a:txBody>
                  <a:tcPr/>
                </a:tc>
                <a:tc>
                  <a:txBody>
                    <a:bodyPr/>
                    <a:lstStyle/>
                    <a:p>
                      <a:pPr marL="0" lvl="0" indent="0" algn="r">
                        <a:buNone/>
                      </a:pPr>
                      <a:r>
                        <a:rPr sz="1200"/>
                        <a:t>1</a:t>
                      </a:r>
                    </a:p>
                  </a:txBody>
                  <a:tcPr/>
                </a:tc>
                <a:tc>
                  <a:txBody>
                    <a:bodyPr/>
                    <a:lstStyle/>
                    <a:p>
                      <a:pPr marL="0" lvl="0" indent="0" algn="r">
                        <a:buNone/>
                      </a:pPr>
                      <a:r>
                        <a:rPr sz="1200"/>
                        <a:t>1</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30"/>
                  </a:ext>
                </a:extLst>
              </a:tr>
              <a:tr h="0">
                <a:tc>
                  <a:txBody>
                    <a:bodyPr/>
                    <a:lstStyle/>
                    <a:p>
                      <a:pPr marL="0" lvl="0" indent="0" algn="l">
                        <a:buNone/>
                      </a:pPr>
                      <a:r>
                        <a:rPr sz="1200"/>
                        <a:t>EURO</a:t>
                      </a:r>
                    </a:p>
                  </a:txBody>
                  <a:tcPr/>
                </a:tc>
                <a:tc>
                  <a:txBody>
                    <a:bodyPr/>
                    <a:lstStyle/>
                    <a:p>
                      <a:pPr marL="0" lvl="0" indent="0" algn="l">
                        <a:buNone/>
                      </a:pPr>
                      <a:r>
                        <a:rPr sz="1200"/>
                        <a:t>Lithuania</a:t>
                      </a:r>
                    </a:p>
                  </a:txBody>
                  <a:tcPr/>
                </a:tc>
                <a:tc>
                  <a:txBody>
                    <a:bodyPr/>
                    <a:lstStyle/>
                    <a:p>
                      <a:pPr marL="0" lvl="0" indent="0" algn="r">
                        <a:buNone/>
                      </a:pPr>
                      <a:r>
                        <a:rPr sz="1200"/>
                        <a:t>1</a:t>
                      </a:r>
                    </a:p>
                  </a:txBody>
                  <a:tcPr/>
                </a:tc>
                <a:tc>
                  <a:txBody>
                    <a:bodyPr/>
                    <a:lstStyle/>
                    <a:p>
                      <a:pPr marL="0" lvl="0" indent="0" algn="r">
                        <a:buNone/>
                      </a:pPr>
                      <a:r>
                        <a:rPr sz="1200"/>
                        <a:t>1</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31"/>
                  </a:ext>
                </a:extLst>
              </a:tr>
              <a:tr h="0">
                <a:tc>
                  <a:txBody>
                    <a:bodyPr/>
                    <a:lstStyle/>
                    <a:p>
                      <a:pPr marL="0" lvl="0" indent="0" algn="l">
                        <a:buNone/>
                      </a:pPr>
                      <a:r>
                        <a:rPr sz="1200"/>
                        <a:t>EURO</a:t>
                      </a:r>
                    </a:p>
                  </a:txBody>
                  <a:tcPr/>
                </a:tc>
                <a:tc>
                  <a:txBody>
                    <a:bodyPr/>
                    <a:lstStyle/>
                    <a:p>
                      <a:pPr marL="0" lvl="0" indent="0" algn="l">
                        <a:buNone/>
                      </a:pPr>
                      <a:r>
                        <a:rPr sz="1200"/>
                        <a:t>Luxembourg</a:t>
                      </a:r>
                    </a:p>
                  </a:txBody>
                  <a:tcPr/>
                </a:tc>
                <a:tc>
                  <a:txBody>
                    <a:bodyPr/>
                    <a:lstStyle/>
                    <a:p>
                      <a:pPr marL="0" lvl="0" indent="0" algn="r">
                        <a:buNone/>
                      </a:pPr>
                      <a:r>
                        <a:rPr sz="1200"/>
                        <a:t>1</a:t>
                      </a:r>
                    </a:p>
                  </a:txBody>
                  <a:tcPr/>
                </a:tc>
                <a:tc>
                  <a:txBody>
                    <a:bodyPr/>
                    <a:lstStyle/>
                    <a:p>
                      <a:pPr marL="0" lvl="0" indent="0" algn="r">
                        <a:buNone/>
                      </a:pPr>
                      <a:r>
                        <a:rPr sz="1200"/>
                        <a:t>1</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32"/>
                  </a:ext>
                </a:extLst>
              </a:tr>
              <a:tr h="0">
                <a:tc>
                  <a:txBody>
                    <a:bodyPr/>
                    <a:lstStyle/>
                    <a:p>
                      <a:pPr marL="0" lvl="0" indent="0" algn="l">
                        <a:buNone/>
                      </a:pPr>
                      <a:r>
                        <a:rPr sz="1200"/>
                        <a:t>EURO</a:t>
                      </a:r>
                    </a:p>
                  </a:txBody>
                  <a:tcPr/>
                </a:tc>
                <a:tc>
                  <a:txBody>
                    <a:bodyPr/>
                    <a:lstStyle/>
                    <a:p>
                      <a:pPr marL="0" lvl="0" indent="0" algn="l">
                        <a:buNone/>
                      </a:pPr>
                      <a:r>
                        <a:rPr sz="1200"/>
                        <a:t>Monaco</a:t>
                      </a:r>
                    </a:p>
                  </a:txBody>
                  <a:tcPr/>
                </a:tc>
                <a:tc>
                  <a:txBody>
                    <a:bodyPr/>
                    <a:lstStyle/>
                    <a:p>
                      <a:pPr marL="0" lvl="0" indent="0" algn="r">
                        <a:buNone/>
                      </a:pPr>
                      <a:r>
                        <a:rPr sz="1200"/>
                        <a:t>1</a:t>
                      </a:r>
                    </a:p>
                  </a:txBody>
                  <a:tcPr/>
                </a:tc>
                <a:tc>
                  <a:txBody>
                    <a:bodyPr/>
                    <a:lstStyle/>
                    <a:p>
                      <a:pPr marL="0" lvl="0" indent="0" algn="r">
                        <a:buNone/>
                      </a:pPr>
                      <a:r>
                        <a:rPr sz="1200"/>
                        <a:t>1</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33"/>
                  </a:ext>
                </a:extLst>
              </a:tr>
              <a:tr h="0">
                <a:tc>
                  <a:txBody>
                    <a:bodyPr/>
                    <a:lstStyle/>
                    <a:p>
                      <a:pPr marL="0" lvl="0" indent="0" algn="l">
                        <a:buNone/>
                      </a:pPr>
                      <a:r>
                        <a:rPr sz="1200"/>
                        <a:t>EURO</a:t>
                      </a:r>
                    </a:p>
                  </a:txBody>
                  <a:tcPr/>
                </a:tc>
                <a:tc>
                  <a:txBody>
                    <a:bodyPr/>
                    <a:lstStyle/>
                    <a:p>
                      <a:pPr marL="0" lvl="0" indent="0" algn="l">
                        <a:buNone/>
                      </a:pPr>
                      <a:r>
                        <a:rPr sz="1200" dirty="0"/>
                        <a:t>North Macedonia</a:t>
                      </a:r>
                    </a:p>
                  </a:txBody>
                  <a:tcPr/>
                </a:tc>
                <a:tc>
                  <a:txBody>
                    <a:bodyPr/>
                    <a:lstStyle/>
                    <a:p>
                      <a:pPr marL="0" lvl="0" indent="0" algn="r">
                        <a:buNone/>
                      </a:pPr>
                      <a:r>
                        <a:rPr sz="1200"/>
                        <a:t>1</a:t>
                      </a:r>
                    </a:p>
                  </a:txBody>
                  <a:tcPr/>
                </a:tc>
                <a:tc>
                  <a:txBody>
                    <a:bodyPr/>
                    <a:lstStyle/>
                    <a:p>
                      <a:pPr marL="0" lvl="0" indent="0" algn="r">
                        <a:buNone/>
                      </a:pPr>
                      <a:r>
                        <a:rPr sz="1200"/>
                        <a:t>1</a:t>
                      </a:r>
                    </a:p>
                  </a:txBody>
                  <a:tcPr/>
                </a:tc>
                <a:tc>
                  <a:txBody>
                    <a:bodyPr/>
                    <a:lstStyle/>
                    <a:p>
                      <a:pPr marL="0" lvl="0" indent="0" algn="r">
                        <a:buNone/>
                      </a:pPr>
                      <a:r>
                        <a:rPr sz="1200"/>
                        <a:t>0</a:t>
                      </a:r>
                    </a:p>
                  </a:txBody>
                  <a:tcPr/>
                </a:tc>
                <a:tc>
                  <a:txBody>
                    <a:bodyPr/>
                    <a:lstStyle/>
                    <a:p>
                      <a:pPr marL="0" lvl="0" indent="0" algn="r">
                        <a:buNone/>
                      </a:pPr>
                      <a:r>
                        <a:rPr sz="1200"/>
                        <a:t>0</a:t>
                      </a:r>
                    </a:p>
                  </a:txBody>
                  <a:tcPr/>
                </a:tc>
                <a:extLst>
                  <a:ext uri="{0D108BD9-81ED-4DB2-BD59-A6C34878D82A}">
                    <a16:rowId xmlns:a16="http://schemas.microsoft.com/office/drawing/2014/main" val="10034"/>
                  </a:ext>
                </a:extLst>
              </a:tr>
              <a:tr h="0">
                <a:tc>
                  <a:txBody>
                    <a:bodyPr/>
                    <a:lstStyle/>
                    <a:p>
                      <a:pPr marL="0" lvl="0" indent="0" algn="l">
                        <a:buNone/>
                      </a:pPr>
                      <a:r>
                        <a:rPr sz="1200"/>
                        <a:t>EURO</a:t>
                      </a:r>
                    </a:p>
                  </a:txBody>
                  <a:tcPr/>
                </a:tc>
                <a:tc>
                  <a:txBody>
                    <a:bodyPr/>
                    <a:lstStyle/>
                    <a:p>
                      <a:pPr marL="0" lvl="0" indent="0" algn="l">
                        <a:buNone/>
                      </a:pPr>
                      <a:r>
                        <a:rPr sz="1200"/>
                        <a:t>Ukraine</a:t>
                      </a:r>
                    </a:p>
                  </a:txBody>
                  <a:tcPr/>
                </a:tc>
                <a:tc>
                  <a:txBody>
                    <a:bodyPr/>
                    <a:lstStyle/>
                    <a:p>
                      <a:pPr marL="0" lvl="0" indent="0" algn="r">
                        <a:buNone/>
                      </a:pPr>
                      <a:endParaRPr sz="1200" dirty="0"/>
                    </a:p>
                  </a:txBody>
                  <a:tcPr/>
                </a:tc>
                <a:tc>
                  <a:txBody>
                    <a:bodyPr/>
                    <a:lstStyle/>
                    <a:p>
                      <a:pPr marL="0" lvl="0" indent="0" algn="r">
                        <a:buNone/>
                      </a:pPr>
                      <a:r>
                        <a:rPr sz="1350" b="1" kern="1200" dirty="0">
                          <a:solidFill>
                            <a:srgbClr val="FF0000"/>
                          </a:solidFill>
                          <a:latin typeface="+mn-lt"/>
                          <a:ea typeface="+mn-ea"/>
                          <a:cs typeface="+mn-cs"/>
                        </a:rPr>
                        <a:t>1</a:t>
                      </a:r>
                    </a:p>
                  </a:txBody>
                  <a:tcPr/>
                </a:tc>
                <a:tc>
                  <a:txBody>
                    <a:bodyPr/>
                    <a:lstStyle/>
                    <a:p>
                      <a:pPr marL="0" lvl="0" indent="0" algn="r">
                        <a:buNone/>
                      </a:pPr>
                      <a:r>
                        <a:rPr sz="1200"/>
                        <a:t>0</a:t>
                      </a:r>
                    </a:p>
                  </a:txBody>
                  <a:tcPr/>
                </a:tc>
                <a:tc>
                  <a:txBody>
                    <a:bodyPr/>
                    <a:lstStyle/>
                    <a:p>
                      <a:pPr marL="0" lvl="0" indent="0" algn="r">
                        <a:buNone/>
                      </a:pPr>
                      <a:r>
                        <a:rPr sz="1200" dirty="0"/>
                        <a:t>0</a:t>
                      </a:r>
                    </a:p>
                  </a:txBody>
                  <a:tcPr/>
                </a:tc>
                <a:extLst>
                  <a:ext uri="{0D108BD9-81ED-4DB2-BD59-A6C34878D82A}">
                    <a16:rowId xmlns:a16="http://schemas.microsoft.com/office/drawing/2014/main" val="10035"/>
                  </a:ext>
                </a:extLst>
              </a:tr>
            </a:tbl>
          </a:graphicData>
        </a:graphic>
      </p:graphicFrame>
      <p:sp>
        <p:nvSpPr>
          <p:cNvPr id="3" name="Rectangle 2">
            <a:extLst>
              <a:ext uri="{FF2B5EF4-FFF2-40B4-BE49-F238E27FC236}">
                <a16:creationId xmlns:a16="http://schemas.microsoft.com/office/drawing/2014/main" id="{89624E04-1163-486C-B66C-1B0A02DB53B5}"/>
              </a:ext>
            </a:extLst>
          </p:cNvPr>
          <p:cNvSpPr/>
          <p:nvPr/>
        </p:nvSpPr>
        <p:spPr>
          <a:xfrm>
            <a:off x="6395180" y="1470340"/>
            <a:ext cx="5044511" cy="391729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Czech Republic</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2 new cases (ex-Italy). 1 among them is Ecuadorian (Milan resident)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Romania</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1 new case (ex-Italy)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Estonia</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1 new case (ex-Italy, Latvia)</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Calibri" panose="020F0502020204030204" pitchFamily="34" charset="0"/>
              </a:rPr>
              <a:t>Ireland</a:t>
            </a:r>
            <a:b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Calibri" panose="020F0502020204030204" pitchFamily="34"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Calibri" panose="020F0502020204030204" pitchFamily="34" charset="0"/>
              </a:rPr>
              <a:t>1 new case (ex-Italy)</a:t>
            </a: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Ukraine</a:t>
            </a:r>
            <a:b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1</a:t>
            </a:r>
            <a:r>
              <a:rPr kumimoji="0" lang="en-US" sz="1600" b="0" i="0" u="none" strike="noStrike" kern="1200" cap="none" spc="0" normalizeH="0" baseline="3000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st</a:t>
            </a: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case reported (ex-Italy, direct contact of a confirmed case)</a:t>
            </a:r>
            <a:endPar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18 EURO countries </a:t>
            </a:r>
            <a:r>
              <a:rPr kumimoji="0" lang="en-US" sz="16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with no cases</a:t>
            </a:r>
          </a:p>
        </p:txBody>
      </p:sp>
    </p:spTree>
    <p:custDataLst>
      <p:tags r:id="rId1"/>
    </p:custDataLst>
    <p:extLst>
      <p:ext uri="{BB962C8B-B14F-4D97-AF65-F5344CB8AC3E}">
        <p14:creationId xmlns:p14="http://schemas.microsoft.com/office/powerpoint/2010/main" val="18637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Confirmed cases outside China notified under IHR or from official government sources (EMRO, as of 04 Mar 6AM)</a:t>
            </a:r>
          </a:p>
        </p:txBody>
      </p:sp>
      <p:graphicFrame>
        <p:nvGraphicFramePr>
          <p:cNvPr id="6" name="Content Placeholder 5"/>
          <p:cNvGraphicFramePr>
            <a:graphicFrameLocks noGrp="1"/>
          </p:cNvGraphicFramePr>
          <p:nvPr>
            <p:ph idx="1"/>
            <p:extLst/>
          </p:nvPr>
        </p:nvGraphicFramePr>
        <p:xfrm>
          <a:off x="264941" y="1245089"/>
          <a:ext cx="6712632" cy="5516880"/>
        </p:xfrm>
        <a:graphic>
          <a:graphicData uri="http://schemas.openxmlformats.org/drawingml/2006/table">
            <a:tbl>
              <a:tblPr firstRow="1" bandRow="1">
                <a:tableStyleId>{5C22544A-7EE6-4342-B048-85BDC9FD1C3A}</a:tableStyleId>
              </a:tblPr>
              <a:tblGrid>
                <a:gridCol w="705730">
                  <a:extLst>
                    <a:ext uri="{9D8B030D-6E8A-4147-A177-3AD203B41FA5}">
                      <a16:colId xmlns:a16="http://schemas.microsoft.com/office/drawing/2014/main" val="20000"/>
                    </a:ext>
                  </a:extLst>
                </a:gridCol>
                <a:gridCol w="1927274">
                  <a:extLst>
                    <a:ext uri="{9D8B030D-6E8A-4147-A177-3AD203B41FA5}">
                      <a16:colId xmlns:a16="http://schemas.microsoft.com/office/drawing/2014/main" val="20001"/>
                    </a:ext>
                  </a:extLst>
                </a:gridCol>
                <a:gridCol w="1019907">
                  <a:extLst>
                    <a:ext uri="{9D8B030D-6E8A-4147-A177-3AD203B41FA5}">
                      <a16:colId xmlns:a16="http://schemas.microsoft.com/office/drawing/2014/main" val="20002"/>
                    </a:ext>
                  </a:extLst>
                </a:gridCol>
                <a:gridCol w="1019907">
                  <a:extLst>
                    <a:ext uri="{9D8B030D-6E8A-4147-A177-3AD203B41FA5}">
                      <a16:colId xmlns:a16="http://schemas.microsoft.com/office/drawing/2014/main" val="20003"/>
                    </a:ext>
                  </a:extLst>
                </a:gridCol>
                <a:gridCol w="1019907">
                  <a:extLst>
                    <a:ext uri="{9D8B030D-6E8A-4147-A177-3AD203B41FA5}">
                      <a16:colId xmlns:a16="http://schemas.microsoft.com/office/drawing/2014/main" val="20004"/>
                    </a:ext>
                  </a:extLst>
                </a:gridCol>
                <a:gridCol w="1019907">
                  <a:extLst>
                    <a:ext uri="{9D8B030D-6E8A-4147-A177-3AD203B41FA5}">
                      <a16:colId xmlns:a16="http://schemas.microsoft.com/office/drawing/2014/main" val="20005"/>
                    </a:ext>
                  </a:extLst>
                </a:gridCol>
              </a:tblGrid>
              <a:tr h="0">
                <a:tc>
                  <a:txBody>
                    <a:bodyPr/>
                    <a:lstStyle/>
                    <a:p>
                      <a:pPr marL="0" lvl="0" indent="0" algn="l">
                        <a:buNone/>
                      </a:pPr>
                      <a:r>
                        <a:rPr sz="1400"/>
                        <a:t>Region</a:t>
                      </a:r>
                    </a:p>
                  </a:txBody>
                  <a:tcPr/>
                </a:tc>
                <a:tc>
                  <a:txBody>
                    <a:bodyPr/>
                    <a:lstStyle/>
                    <a:p>
                      <a:pPr marL="0" lvl="0" indent="0" algn="l">
                        <a:buNone/>
                      </a:pPr>
                      <a:r>
                        <a:rPr sz="1400" dirty="0"/>
                        <a:t>Country</a:t>
                      </a:r>
                    </a:p>
                  </a:txBody>
                  <a:tcPr/>
                </a:tc>
                <a:tc>
                  <a:txBody>
                    <a:bodyPr/>
                    <a:lstStyle/>
                    <a:p>
                      <a:pPr marL="0" lvl="0" indent="0" algn="r">
                        <a:buNone/>
                      </a:pPr>
                      <a:r>
                        <a:rPr sz="1400" dirty="0"/>
                        <a:t>Cumulative Cases (03-Mar)</a:t>
                      </a:r>
                    </a:p>
                  </a:txBody>
                  <a:tcPr/>
                </a:tc>
                <a:tc>
                  <a:txBody>
                    <a:bodyPr/>
                    <a:lstStyle/>
                    <a:p>
                      <a:pPr marL="0" lvl="0" indent="0" algn="r">
                        <a:buNone/>
                      </a:pPr>
                      <a:r>
                        <a:rPr sz="1400" dirty="0"/>
                        <a:t>Cumulative Cases (04-Mar)</a:t>
                      </a:r>
                    </a:p>
                  </a:txBody>
                  <a:tcPr/>
                </a:tc>
                <a:tc>
                  <a:txBody>
                    <a:bodyPr/>
                    <a:lstStyle/>
                    <a:p>
                      <a:pPr marL="0" lvl="0" indent="0" algn="r">
                        <a:buNone/>
                      </a:pPr>
                      <a:r>
                        <a:rPr sz="1400"/>
                        <a:t>Cumulative Deaths (03-Mar)</a:t>
                      </a:r>
                    </a:p>
                  </a:txBody>
                  <a:tcPr/>
                </a:tc>
                <a:tc>
                  <a:txBody>
                    <a:bodyPr/>
                    <a:lstStyle/>
                    <a:p>
                      <a:pPr marL="0" lvl="0" indent="0" algn="r">
                        <a:buNone/>
                      </a:pPr>
                      <a:r>
                        <a:rPr sz="1400"/>
                        <a:t>Cumulative Deaths (04-Mar)</a:t>
                      </a:r>
                    </a:p>
                  </a:txBody>
                  <a:tcPr/>
                </a:tc>
                <a:extLst>
                  <a:ext uri="{0D108BD9-81ED-4DB2-BD59-A6C34878D82A}">
                    <a16:rowId xmlns:a16="http://schemas.microsoft.com/office/drawing/2014/main" val="10000"/>
                  </a:ext>
                </a:extLst>
              </a:tr>
              <a:tr h="0">
                <a:tc>
                  <a:txBody>
                    <a:bodyPr/>
                    <a:lstStyle/>
                    <a:p>
                      <a:pPr marL="0" lvl="0" indent="0" algn="l">
                        <a:buNone/>
                      </a:pPr>
                      <a:r>
                        <a:rPr sz="1400"/>
                        <a:t>EMRO</a:t>
                      </a:r>
                    </a:p>
                  </a:txBody>
                  <a:tcPr/>
                </a:tc>
                <a:tc>
                  <a:txBody>
                    <a:bodyPr/>
                    <a:lstStyle/>
                    <a:p>
                      <a:pPr marL="0" lvl="0" indent="0" algn="l">
                        <a:buNone/>
                      </a:pPr>
                      <a:r>
                        <a:rPr sz="1400"/>
                        <a:t>Iran (Islamic Republic of)</a:t>
                      </a:r>
                    </a:p>
                  </a:txBody>
                  <a:tcPr/>
                </a:tc>
                <a:tc>
                  <a:txBody>
                    <a:bodyPr/>
                    <a:lstStyle/>
                    <a:p>
                      <a:pPr marL="0" lvl="0" indent="0" algn="r">
                        <a:buNone/>
                      </a:pPr>
                      <a:r>
                        <a:rPr sz="1400"/>
                        <a:t>1501</a:t>
                      </a:r>
                    </a:p>
                  </a:txBody>
                  <a:tcPr/>
                </a:tc>
                <a:tc>
                  <a:txBody>
                    <a:bodyPr/>
                    <a:lstStyle/>
                    <a:p>
                      <a:pPr marL="0" lvl="0" indent="0" algn="r">
                        <a:buNone/>
                      </a:pPr>
                      <a:r>
                        <a:rPr sz="1400" b="1" dirty="0">
                          <a:solidFill>
                            <a:srgbClr val="FF0000"/>
                          </a:solidFill>
                        </a:rPr>
                        <a:t>2336</a:t>
                      </a:r>
                    </a:p>
                  </a:txBody>
                  <a:tcPr/>
                </a:tc>
                <a:tc>
                  <a:txBody>
                    <a:bodyPr/>
                    <a:lstStyle/>
                    <a:p>
                      <a:pPr marL="0" lvl="0" indent="0" algn="r">
                        <a:buNone/>
                      </a:pPr>
                      <a:r>
                        <a:rPr sz="1400"/>
                        <a:t>66</a:t>
                      </a:r>
                    </a:p>
                  </a:txBody>
                  <a:tcPr/>
                </a:tc>
                <a:tc>
                  <a:txBody>
                    <a:bodyPr/>
                    <a:lstStyle/>
                    <a:p>
                      <a:pPr marL="0" lvl="0" indent="0" algn="r">
                        <a:buNone/>
                      </a:pPr>
                      <a:r>
                        <a:rPr sz="1100" b="1" kern="1200" dirty="0">
                          <a:solidFill>
                            <a:srgbClr val="FF0000"/>
                          </a:solidFill>
                          <a:latin typeface="+mn-lt"/>
                          <a:ea typeface="+mn-ea"/>
                          <a:cs typeface="+mn-cs"/>
                        </a:rPr>
                        <a:t>77</a:t>
                      </a:r>
                    </a:p>
                  </a:txBody>
                  <a:tcPr/>
                </a:tc>
                <a:extLst>
                  <a:ext uri="{0D108BD9-81ED-4DB2-BD59-A6C34878D82A}">
                    <a16:rowId xmlns:a16="http://schemas.microsoft.com/office/drawing/2014/main" val="10001"/>
                  </a:ext>
                </a:extLst>
              </a:tr>
              <a:tr h="0">
                <a:tc>
                  <a:txBody>
                    <a:bodyPr/>
                    <a:lstStyle/>
                    <a:p>
                      <a:pPr marL="0" lvl="0" indent="0" algn="l">
                        <a:buNone/>
                      </a:pPr>
                      <a:r>
                        <a:rPr sz="1400"/>
                        <a:t>EMRO</a:t>
                      </a:r>
                    </a:p>
                  </a:txBody>
                  <a:tcPr/>
                </a:tc>
                <a:tc>
                  <a:txBody>
                    <a:bodyPr/>
                    <a:lstStyle/>
                    <a:p>
                      <a:pPr marL="0" lvl="0" indent="0" algn="l">
                        <a:buNone/>
                      </a:pPr>
                      <a:r>
                        <a:rPr sz="1400"/>
                        <a:t>Kuwait</a:t>
                      </a:r>
                    </a:p>
                  </a:txBody>
                  <a:tcPr/>
                </a:tc>
                <a:tc>
                  <a:txBody>
                    <a:bodyPr/>
                    <a:lstStyle/>
                    <a:p>
                      <a:pPr marL="0" lvl="0" indent="0" algn="r">
                        <a:buNone/>
                      </a:pPr>
                      <a:r>
                        <a:rPr sz="1400"/>
                        <a:t>56</a:t>
                      </a:r>
                    </a:p>
                  </a:txBody>
                  <a:tcPr/>
                </a:tc>
                <a:tc>
                  <a:txBody>
                    <a:bodyPr/>
                    <a:lstStyle/>
                    <a:p>
                      <a:pPr marL="0" lvl="0" indent="0" algn="r">
                        <a:buNone/>
                      </a:pPr>
                      <a:r>
                        <a:rPr sz="1400"/>
                        <a:t>56</a:t>
                      </a:r>
                    </a:p>
                  </a:txBody>
                  <a:tcPr/>
                </a:tc>
                <a:tc>
                  <a:txBody>
                    <a:bodyPr/>
                    <a:lstStyle/>
                    <a:p>
                      <a:pPr marL="0" lvl="0" indent="0" algn="r">
                        <a:buNone/>
                      </a:pPr>
                      <a:r>
                        <a:rPr sz="1400"/>
                        <a:t>0</a:t>
                      </a:r>
                    </a:p>
                  </a:txBody>
                  <a:tcPr/>
                </a:tc>
                <a:tc>
                  <a:txBody>
                    <a:bodyPr/>
                    <a:lstStyle/>
                    <a:p>
                      <a:pPr marL="0" lvl="0" indent="0" algn="r">
                        <a:buNone/>
                      </a:pPr>
                      <a:r>
                        <a:rPr sz="1400"/>
                        <a:t>0</a:t>
                      </a:r>
                    </a:p>
                  </a:txBody>
                  <a:tcPr/>
                </a:tc>
                <a:extLst>
                  <a:ext uri="{0D108BD9-81ED-4DB2-BD59-A6C34878D82A}">
                    <a16:rowId xmlns:a16="http://schemas.microsoft.com/office/drawing/2014/main" val="10002"/>
                  </a:ext>
                </a:extLst>
              </a:tr>
              <a:tr h="0">
                <a:tc>
                  <a:txBody>
                    <a:bodyPr/>
                    <a:lstStyle/>
                    <a:p>
                      <a:pPr marL="0" lvl="0" indent="0" algn="l">
                        <a:buNone/>
                      </a:pPr>
                      <a:r>
                        <a:rPr sz="1400"/>
                        <a:t>EMRO</a:t>
                      </a:r>
                    </a:p>
                  </a:txBody>
                  <a:tcPr/>
                </a:tc>
                <a:tc>
                  <a:txBody>
                    <a:bodyPr/>
                    <a:lstStyle/>
                    <a:p>
                      <a:pPr marL="0" lvl="0" indent="0" algn="l">
                        <a:buNone/>
                      </a:pPr>
                      <a:r>
                        <a:rPr sz="1400"/>
                        <a:t>Bahrain</a:t>
                      </a:r>
                    </a:p>
                  </a:txBody>
                  <a:tcPr/>
                </a:tc>
                <a:tc>
                  <a:txBody>
                    <a:bodyPr/>
                    <a:lstStyle/>
                    <a:p>
                      <a:pPr marL="0" lvl="0" indent="0" algn="r">
                        <a:buNone/>
                      </a:pPr>
                      <a:r>
                        <a:rPr sz="1400"/>
                        <a:t>49</a:t>
                      </a:r>
                    </a:p>
                  </a:txBody>
                  <a:tcPr/>
                </a:tc>
                <a:tc>
                  <a:txBody>
                    <a:bodyPr/>
                    <a:lstStyle/>
                    <a:p>
                      <a:pPr marL="0" lvl="0" indent="0" algn="r">
                        <a:buNone/>
                      </a:pPr>
                      <a:r>
                        <a:rPr sz="1400" dirty="0"/>
                        <a:t>49</a:t>
                      </a:r>
                    </a:p>
                  </a:txBody>
                  <a:tcPr/>
                </a:tc>
                <a:tc>
                  <a:txBody>
                    <a:bodyPr/>
                    <a:lstStyle/>
                    <a:p>
                      <a:pPr marL="0" lvl="0" indent="0" algn="r">
                        <a:buNone/>
                      </a:pPr>
                      <a:r>
                        <a:rPr sz="1400" dirty="0"/>
                        <a:t>0</a:t>
                      </a:r>
                    </a:p>
                  </a:txBody>
                  <a:tcPr/>
                </a:tc>
                <a:tc>
                  <a:txBody>
                    <a:bodyPr/>
                    <a:lstStyle/>
                    <a:p>
                      <a:pPr marL="0" lvl="0" indent="0" algn="r">
                        <a:buNone/>
                      </a:pPr>
                      <a:r>
                        <a:rPr sz="1400"/>
                        <a:t>0</a:t>
                      </a:r>
                    </a:p>
                  </a:txBody>
                  <a:tcPr/>
                </a:tc>
                <a:extLst>
                  <a:ext uri="{0D108BD9-81ED-4DB2-BD59-A6C34878D82A}">
                    <a16:rowId xmlns:a16="http://schemas.microsoft.com/office/drawing/2014/main" val="10003"/>
                  </a:ext>
                </a:extLst>
              </a:tr>
              <a:tr h="0">
                <a:tc>
                  <a:txBody>
                    <a:bodyPr/>
                    <a:lstStyle/>
                    <a:p>
                      <a:pPr marL="0" lvl="0" indent="0" algn="l">
                        <a:buNone/>
                      </a:pPr>
                      <a:r>
                        <a:rPr sz="1400"/>
                        <a:t>EMRO</a:t>
                      </a:r>
                    </a:p>
                  </a:txBody>
                  <a:tcPr/>
                </a:tc>
                <a:tc>
                  <a:txBody>
                    <a:bodyPr/>
                    <a:lstStyle/>
                    <a:p>
                      <a:pPr marL="0" lvl="0" indent="0" algn="l">
                        <a:buNone/>
                      </a:pPr>
                      <a:r>
                        <a:rPr sz="1400"/>
                        <a:t>Iraq</a:t>
                      </a:r>
                    </a:p>
                  </a:txBody>
                  <a:tcPr/>
                </a:tc>
                <a:tc>
                  <a:txBody>
                    <a:bodyPr/>
                    <a:lstStyle/>
                    <a:p>
                      <a:pPr marL="0" lvl="0" indent="0" algn="r">
                        <a:buNone/>
                      </a:pPr>
                      <a:r>
                        <a:rPr sz="1400"/>
                        <a:t>26</a:t>
                      </a:r>
                    </a:p>
                  </a:txBody>
                  <a:tcPr/>
                </a:tc>
                <a:tc>
                  <a:txBody>
                    <a:bodyPr/>
                    <a:lstStyle/>
                    <a:p>
                      <a:pPr marL="0" lvl="0" indent="0" algn="r" defTabSz="685800" rtl="0" eaLnBrk="1" latinLnBrk="0" hangingPunct="1">
                        <a:buNone/>
                      </a:pPr>
                      <a:r>
                        <a:rPr sz="1100" b="1" kern="1200" dirty="0">
                          <a:solidFill>
                            <a:srgbClr val="FF0000"/>
                          </a:solidFill>
                          <a:latin typeface="+mn-lt"/>
                          <a:ea typeface="+mn-ea"/>
                          <a:cs typeface="+mn-cs"/>
                        </a:rPr>
                        <a:t>31</a:t>
                      </a:r>
                    </a:p>
                  </a:txBody>
                  <a:tcPr/>
                </a:tc>
                <a:tc>
                  <a:txBody>
                    <a:bodyPr/>
                    <a:lstStyle/>
                    <a:p>
                      <a:pPr marL="0" lvl="0" indent="0" algn="r">
                        <a:buNone/>
                      </a:pPr>
                      <a:r>
                        <a:rPr sz="1400"/>
                        <a:t>0</a:t>
                      </a:r>
                    </a:p>
                  </a:txBody>
                  <a:tcPr/>
                </a:tc>
                <a:tc>
                  <a:txBody>
                    <a:bodyPr/>
                    <a:lstStyle/>
                    <a:p>
                      <a:pPr marL="0" lvl="0" indent="0" algn="r">
                        <a:buNone/>
                      </a:pPr>
                      <a:r>
                        <a:rPr sz="1400"/>
                        <a:t>0</a:t>
                      </a:r>
                    </a:p>
                  </a:txBody>
                  <a:tcPr/>
                </a:tc>
                <a:extLst>
                  <a:ext uri="{0D108BD9-81ED-4DB2-BD59-A6C34878D82A}">
                    <a16:rowId xmlns:a16="http://schemas.microsoft.com/office/drawing/2014/main" val="10004"/>
                  </a:ext>
                </a:extLst>
              </a:tr>
              <a:tr h="0">
                <a:tc>
                  <a:txBody>
                    <a:bodyPr/>
                    <a:lstStyle/>
                    <a:p>
                      <a:pPr marL="0" lvl="0" indent="0" algn="l">
                        <a:buNone/>
                      </a:pPr>
                      <a:r>
                        <a:rPr sz="1400"/>
                        <a:t>EMRO</a:t>
                      </a:r>
                    </a:p>
                  </a:txBody>
                  <a:tcPr/>
                </a:tc>
                <a:tc>
                  <a:txBody>
                    <a:bodyPr/>
                    <a:lstStyle/>
                    <a:p>
                      <a:pPr marL="0" lvl="0" indent="0" algn="l">
                        <a:buNone/>
                      </a:pPr>
                      <a:r>
                        <a:rPr sz="1400"/>
                        <a:t>United Arab Emirates</a:t>
                      </a:r>
                    </a:p>
                  </a:txBody>
                  <a:tcPr/>
                </a:tc>
                <a:tc>
                  <a:txBody>
                    <a:bodyPr/>
                    <a:lstStyle/>
                    <a:p>
                      <a:pPr marL="0" lvl="0" indent="0" algn="r">
                        <a:buNone/>
                      </a:pPr>
                      <a:r>
                        <a:rPr sz="1400"/>
                        <a:t>21</a:t>
                      </a:r>
                    </a:p>
                  </a:txBody>
                  <a:tcPr/>
                </a:tc>
                <a:tc>
                  <a:txBody>
                    <a:bodyPr/>
                    <a:lstStyle/>
                    <a:p>
                      <a:pPr marL="0" lvl="0" indent="0" algn="r" defTabSz="685800" rtl="0" eaLnBrk="1" latinLnBrk="0" hangingPunct="1">
                        <a:buNone/>
                      </a:pPr>
                      <a:r>
                        <a:rPr sz="1100" b="1" kern="1200" dirty="0">
                          <a:solidFill>
                            <a:srgbClr val="FF0000"/>
                          </a:solidFill>
                          <a:latin typeface="+mn-lt"/>
                          <a:ea typeface="+mn-ea"/>
                          <a:cs typeface="+mn-cs"/>
                        </a:rPr>
                        <a:t>27</a:t>
                      </a:r>
                    </a:p>
                  </a:txBody>
                  <a:tcPr/>
                </a:tc>
                <a:tc>
                  <a:txBody>
                    <a:bodyPr/>
                    <a:lstStyle/>
                    <a:p>
                      <a:pPr marL="0" lvl="0" indent="0" algn="r">
                        <a:buNone/>
                      </a:pPr>
                      <a:r>
                        <a:rPr sz="1400" dirty="0"/>
                        <a:t>0</a:t>
                      </a:r>
                    </a:p>
                  </a:txBody>
                  <a:tcPr/>
                </a:tc>
                <a:tc>
                  <a:txBody>
                    <a:bodyPr/>
                    <a:lstStyle/>
                    <a:p>
                      <a:pPr marL="0" lvl="0" indent="0" algn="r">
                        <a:buNone/>
                      </a:pPr>
                      <a:r>
                        <a:rPr sz="1400"/>
                        <a:t>0</a:t>
                      </a:r>
                    </a:p>
                  </a:txBody>
                  <a:tcPr/>
                </a:tc>
                <a:extLst>
                  <a:ext uri="{0D108BD9-81ED-4DB2-BD59-A6C34878D82A}">
                    <a16:rowId xmlns:a16="http://schemas.microsoft.com/office/drawing/2014/main" val="10005"/>
                  </a:ext>
                </a:extLst>
              </a:tr>
              <a:tr h="0">
                <a:tc>
                  <a:txBody>
                    <a:bodyPr/>
                    <a:lstStyle/>
                    <a:p>
                      <a:pPr marL="0" lvl="0" indent="0" algn="l">
                        <a:buNone/>
                      </a:pPr>
                      <a:r>
                        <a:rPr sz="1400"/>
                        <a:t>EMRO</a:t>
                      </a:r>
                    </a:p>
                  </a:txBody>
                  <a:tcPr/>
                </a:tc>
                <a:tc>
                  <a:txBody>
                    <a:bodyPr/>
                    <a:lstStyle/>
                    <a:p>
                      <a:pPr marL="0" lvl="0" indent="0" algn="l">
                        <a:buNone/>
                      </a:pPr>
                      <a:r>
                        <a:rPr sz="1400"/>
                        <a:t>Lebanon</a:t>
                      </a:r>
                    </a:p>
                  </a:txBody>
                  <a:tcPr/>
                </a:tc>
                <a:tc>
                  <a:txBody>
                    <a:bodyPr/>
                    <a:lstStyle/>
                    <a:p>
                      <a:pPr marL="0" lvl="0" indent="0" algn="r">
                        <a:buNone/>
                      </a:pPr>
                      <a:r>
                        <a:rPr sz="1400"/>
                        <a:t>13</a:t>
                      </a:r>
                    </a:p>
                  </a:txBody>
                  <a:tcPr/>
                </a:tc>
                <a:tc>
                  <a:txBody>
                    <a:bodyPr/>
                    <a:lstStyle/>
                    <a:p>
                      <a:pPr marL="0" lvl="0" indent="0" algn="r">
                        <a:buNone/>
                      </a:pPr>
                      <a:r>
                        <a:rPr sz="1400"/>
                        <a:t>13</a:t>
                      </a:r>
                    </a:p>
                  </a:txBody>
                  <a:tcPr/>
                </a:tc>
                <a:tc>
                  <a:txBody>
                    <a:bodyPr/>
                    <a:lstStyle/>
                    <a:p>
                      <a:pPr marL="0" lvl="0" indent="0" algn="r">
                        <a:buNone/>
                      </a:pPr>
                      <a:r>
                        <a:rPr sz="1400" dirty="0"/>
                        <a:t>0</a:t>
                      </a:r>
                    </a:p>
                  </a:txBody>
                  <a:tcPr/>
                </a:tc>
                <a:tc>
                  <a:txBody>
                    <a:bodyPr/>
                    <a:lstStyle/>
                    <a:p>
                      <a:pPr marL="0" lvl="0" indent="0" algn="r">
                        <a:buNone/>
                      </a:pPr>
                      <a:r>
                        <a:rPr sz="1400"/>
                        <a:t>0</a:t>
                      </a:r>
                    </a:p>
                  </a:txBody>
                  <a:tcPr/>
                </a:tc>
                <a:extLst>
                  <a:ext uri="{0D108BD9-81ED-4DB2-BD59-A6C34878D82A}">
                    <a16:rowId xmlns:a16="http://schemas.microsoft.com/office/drawing/2014/main" val="10006"/>
                  </a:ext>
                </a:extLst>
              </a:tr>
              <a:tr h="0">
                <a:tc>
                  <a:txBody>
                    <a:bodyPr/>
                    <a:lstStyle/>
                    <a:p>
                      <a:pPr marL="0" lvl="0" indent="0" algn="l">
                        <a:buNone/>
                      </a:pPr>
                      <a:r>
                        <a:rPr sz="1400"/>
                        <a:t>EMRO</a:t>
                      </a:r>
                    </a:p>
                  </a:txBody>
                  <a:tcPr/>
                </a:tc>
                <a:tc>
                  <a:txBody>
                    <a:bodyPr/>
                    <a:lstStyle/>
                    <a:p>
                      <a:pPr marL="0" lvl="0" indent="0" algn="l">
                        <a:buNone/>
                      </a:pPr>
                      <a:r>
                        <a:rPr sz="1400"/>
                        <a:t>Oman</a:t>
                      </a:r>
                    </a:p>
                  </a:txBody>
                  <a:tcPr/>
                </a:tc>
                <a:tc>
                  <a:txBody>
                    <a:bodyPr/>
                    <a:lstStyle/>
                    <a:p>
                      <a:pPr marL="0" lvl="0" indent="0" algn="r">
                        <a:buNone/>
                      </a:pPr>
                      <a:r>
                        <a:rPr sz="1400"/>
                        <a:t>6</a:t>
                      </a:r>
                    </a:p>
                  </a:txBody>
                  <a:tcPr/>
                </a:tc>
                <a:tc>
                  <a:txBody>
                    <a:bodyPr/>
                    <a:lstStyle/>
                    <a:p>
                      <a:pPr marL="0" lvl="0" indent="0" algn="r" defTabSz="685800" rtl="0" eaLnBrk="1" latinLnBrk="0" hangingPunct="1">
                        <a:buNone/>
                      </a:pPr>
                      <a:r>
                        <a:rPr sz="1100" b="1" kern="1200" dirty="0">
                          <a:solidFill>
                            <a:srgbClr val="FF0000"/>
                          </a:solidFill>
                          <a:latin typeface="+mn-lt"/>
                          <a:ea typeface="+mn-ea"/>
                          <a:cs typeface="+mn-cs"/>
                        </a:rPr>
                        <a:t>12</a:t>
                      </a:r>
                    </a:p>
                  </a:txBody>
                  <a:tcPr/>
                </a:tc>
                <a:tc>
                  <a:txBody>
                    <a:bodyPr/>
                    <a:lstStyle/>
                    <a:p>
                      <a:pPr marL="0" lvl="0" indent="0" algn="r">
                        <a:buNone/>
                      </a:pPr>
                      <a:r>
                        <a:rPr sz="1400" dirty="0"/>
                        <a:t>0</a:t>
                      </a:r>
                    </a:p>
                  </a:txBody>
                  <a:tcPr/>
                </a:tc>
                <a:tc>
                  <a:txBody>
                    <a:bodyPr/>
                    <a:lstStyle/>
                    <a:p>
                      <a:pPr marL="0" lvl="0" indent="0" algn="r">
                        <a:buNone/>
                      </a:pPr>
                      <a:r>
                        <a:rPr sz="1400"/>
                        <a:t>0</a:t>
                      </a:r>
                    </a:p>
                  </a:txBody>
                  <a:tcPr/>
                </a:tc>
                <a:extLst>
                  <a:ext uri="{0D108BD9-81ED-4DB2-BD59-A6C34878D82A}">
                    <a16:rowId xmlns:a16="http://schemas.microsoft.com/office/drawing/2014/main" val="10007"/>
                  </a:ext>
                </a:extLst>
              </a:tr>
              <a:tr h="0">
                <a:tc>
                  <a:txBody>
                    <a:bodyPr/>
                    <a:lstStyle/>
                    <a:p>
                      <a:pPr marL="0" lvl="0" indent="0" algn="l">
                        <a:buNone/>
                      </a:pPr>
                      <a:r>
                        <a:rPr sz="1400"/>
                        <a:t>EMRO</a:t>
                      </a:r>
                    </a:p>
                  </a:txBody>
                  <a:tcPr/>
                </a:tc>
                <a:tc>
                  <a:txBody>
                    <a:bodyPr/>
                    <a:lstStyle/>
                    <a:p>
                      <a:pPr marL="0" lvl="0" indent="0" algn="l">
                        <a:buNone/>
                      </a:pPr>
                      <a:r>
                        <a:rPr sz="1400"/>
                        <a:t>Qatar</a:t>
                      </a:r>
                    </a:p>
                  </a:txBody>
                  <a:tcPr/>
                </a:tc>
                <a:tc>
                  <a:txBody>
                    <a:bodyPr/>
                    <a:lstStyle/>
                    <a:p>
                      <a:pPr marL="0" lvl="0" indent="0" algn="r">
                        <a:buNone/>
                      </a:pPr>
                      <a:r>
                        <a:rPr sz="1400"/>
                        <a:t>7</a:t>
                      </a:r>
                    </a:p>
                  </a:txBody>
                  <a:tcPr/>
                </a:tc>
                <a:tc>
                  <a:txBody>
                    <a:bodyPr/>
                    <a:lstStyle/>
                    <a:p>
                      <a:pPr marL="0" lvl="0" indent="0" algn="r" defTabSz="685800" rtl="0" eaLnBrk="1" latinLnBrk="0" hangingPunct="1">
                        <a:buNone/>
                      </a:pPr>
                      <a:r>
                        <a:rPr sz="1100" b="1" kern="1200" dirty="0">
                          <a:solidFill>
                            <a:srgbClr val="FF0000"/>
                          </a:solidFill>
                          <a:latin typeface="+mn-lt"/>
                          <a:ea typeface="+mn-ea"/>
                          <a:cs typeface="+mn-cs"/>
                        </a:rPr>
                        <a:t>8</a:t>
                      </a:r>
                    </a:p>
                  </a:txBody>
                  <a:tcPr/>
                </a:tc>
                <a:tc>
                  <a:txBody>
                    <a:bodyPr/>
                    <a:lstStyle/>
                    <a:p>
                      <a:pPr marL="0" lvl="0" indent="0" algn="r">
                        <a:buNone/>
                      </a:pPr>
                      <a:r>
                        <a:rPr sz="1400"/>
                        <a:t>0</a:t>
                      </a:r>
                    </a:p>
                  </a:txBody>
                  <a:tcPr/>
                </a:tc>
                <a:tc>
                  <a:txBody>
                    <a:bodyPr/>
                    <a:lstStyle/>
                    <a:p>
                      <a:pPr marL="0" lvl="0" indent="0" algn="r">
                        <a:buNone/>
                      </a:pPr>
                      <a:r>
                        <a:rPr sz="1400" dirty="0"/>
                        <a:t>0</a:t>
                      </a:r>
                    </a:p>
                  </a:txBody>
                  <a:tcPr/>
                </a:tc>
                <a:extLst>
                  <a:ext uri="{0D108BD9-81ED-4DB2-BD59-A6C34878D82A}">
                    <a16:rowId xmlns:a16="http://schemas.microsoft.com/office/drawing/2014/main" val="10008"/>
                  </a:ext>
                </a:extLst>
              </a:tr>
              <a:tr h="0">
                <a:tc>
                  <a:txBody>
                    <a:bodyPr/>
                    <a:lstStyle/>
                    <a:p>
                      <a:pPr marL="0" lvl="0" indent="0" algn="l">
                        <a:buNone/>
                      </a:pPr>
                      <a:r>
                        <a:rPr sz="1400"/>
                        <a:t>EMRO</a:t>
                      </a:r>
                    </a:p>
                  </a:txBody>
                  <a:tcPr/>
                </a:tc>
                <a:tc>
                  <a:txBody>
                    <a:bodyPr/>
                    <a:lstStyle/>
                    <a:p>
                      <a:pPr marL="0" lvl="0" indent="0" algn="l">
                        <a:buNone/>
                      </a:pPr>
                      <a:r>
                        <a:rPr sz="1400"/>
                        <a:t>Pakistan</a:t>
                      </a:r>
                    </a:p>
                  </a:txBody>
                  <a:tcPr/>
                </a:tc>
                <a:tc>
                  <a:txBody>
                    <a:bodyPr/>
                    <a:lstStyle/>
                    <a:p>
                      <a:pPr marL="0" lvl="0" indent="0" algn="r">
                        <a:buNone/>
                      </a:pPr>
                      <a:r>
                        <a:rPr sz="1400"/>
                        <a:t>5</a:t>
                      </a:r>
                    </a:p>
                  </a:txBody>
                  <a:tcPr/>
                </a:tc>
                <a:tc>
                  <a:txBody>
                    <a:bodyPr/>
                    <a:lstStyle/>
                    <a:p>
                      <a:pPr marL="0" lvl="0" indent="0" algn="r" defTabSz="685800" rtl="0" eaLnBrk="1" latinLnBrk="0" hangingPunct="1">
                        <a:buNone/>
                      </a:pPr>
                      <a:r>
                        <a:rPr sz="1100" b="1" kern="1200" dirty="0">
                          <a:solidFill>
                            <a:srgbClr val="FF0000"/>
                          </a:solidFill>
                          <a:latin typeface="+mn-lt"/>
                          <a:ea typeface="+mn-ea"/>
                          <a:cs typeface="+mn-cs"/>
                        </a:rPr>
                        <a:t>6</a:t>
                      </a:r>
                    </a:p>
                  </a:txBody>
                  <a:tcPr/>
                </a:tc>
                <a:tc>
                  <a:txBody>
                    <a:bodyPr/>
                    <a:lstStyle/>
                    <a:p>
                      <a:pPr marL="0" lvl="0" indent="0" algn="r">
                        <a:buNone/>
                      </a:pPr>
                      <a:r>
                        <a:rPr sz="1400"/>
                        <a:t>0</a:t>
                      </a:r>
                    </a:p>
                  </a:txBody>
                  <a:tcPr/>
                </a:tc>
                <a:tc>
                  <a:txBody>
                    <a:bodyPr/>
                    <a:lstStyle/>
                    <a:p>
                      <a:pPr marL="0" lvl="0" indent="0" algn="r">
                        <a:buNone/>
                      </a:pPr>
                      <a:r>
                        <a:rPr sz="1400"/>
                        <a:t>0</a:t>
                      </a:r>
                    </a:p>
                  </a:txBody>
                  <a:tcPr/>
                </a:tc>
                <a:extLst>
                  <a:ext uri="{0D108BD9-81ED-4DB2-BD59-A6C34878D82A}">
                    <a16:rowId xmlns:a16="http://schemas.microsoft.com/office/drawing/2014/main" val="10009"/>
                  </a:ext>
                </a:extLst>
              </a:tr>
              <a:tr h="0">
                <a:tc>
                  <a:txBody>
                    <a:bodyPr/>
                    <a:lstStyle/>
                    <a:p>
                      <a:pPr marL="0" lvl="0" indent="0" algn="l">
                        <a:buNone/>
                      </a:pPr>
                      <a:r>
                        <a:rPr sz="1400"/>
                        <a:t>EMRO</a:t>
                      </a:r>
                    </a:p>
                  </a:txBody>
                  <a:tcPr/>
                </a:tc>
                <a:tc>
                  <a:txBody>
                    <a:bodyPr/>
                    <a:lstStyle/>
                    <a:p>
                      <a:pPr marL="0" lvl="0" indent="0" algn="l">
                        <a:buNone/>
                      </a:pPr>
                      <a:r>
                        <a:rPr sz="1400"/>
                        <a:t>Egypt</a:t>
                      </a:r>
                    </a:p>
                  </a:txBody>
                  <a:tcPr/>
                </a:tc>
                <a:tc>
                  <a:txBody>
                    <a:bodyPr/>
                    <a:lstStyle/>
                    <a:p>
                      <a:pPr marL="0" lvl="0" indent="0" algn="r">
                        <a:buNone/>
                      </a:pPr>
                      <a:r>
                        <a:rPr sz="1400"/>
                        <a:t>2</a:t>
                      </a:r>
                    </a:p>
                  </a:txBody>
                  <a:tcPr/>
                </a:tc>
                <a:tc>
                  <a:txBody>
                    <a:bodyPr/>
                    <a:lstStyle/>
                    <a:p>
                      <a:pPr marL="0" lvl="0" indent="0" algn="r">
                        <a:buNone/>
                      </a:pPr>
                      <a:r>
                        <a:rPr sz="1400"/>
                        <a:t>2</a:t>
                      </a:r>
                    </a:p>
                  </a:txBody>
                  <a:tcPr/>
                </a:tc>
                <a:tc>
                  <a:txBody>
                    <a:bodyPr/>
                    <a:lstStyle/>
                    <a:p>
                      <a:pPr marL="0" lvl="0" indent="0" algn="r">
                        <a:buNone/>
                      </a:pPr>
                      <a:r>
                        <a:rPr sz="1400"/>
                        <a:t>0</a:t>
                      </a:r>
                    </a:p>
                  </a:txBody>
                  <a:tcPr/>
                </a:tc>
                <a:tc>
                  <a:txBody>
                    <a:bodyPr/>
                    <a:lstStyle/>
                    <a:p>
                      <a:pPr marL="0" lvl="0" indent="0" algn="r">
                        <a:buNone/>
                      </a:pPr>
                      <a:r>
                        <a:rPr sz="1400"/>
                        <a:t>0</a:t>
                      </a:r>
                    </a:p>
                  </a:txBody>
                  <a:tcPr/>
                </a:tc>
                <a:extLst>
                  <a:ext uri="{0D108BD9-81ED-4DB2-BD59-A6C34878D82A}">
                    <a16:rowId xmlns:a16="http://schemas.microsoft.com/office/drawing/2014/main" val="10010"/>
                  </a:ext>
                </a:extLst>
              </a:tr>
              <a:tr h="0">
                <a:tc>
                  <a:txBody>
                    <a:bodyPr/>
                    <a:lstStyle/>
                    <a:p>
                      <a:pPr marL="0" lvl="0" indent="0" algn="l">
                        <a:buNone/>
                      </a:pPr>
                      <a:r>
                        <a:rPr sz="1400"/>
                        <a:t>EMRO</a:t>
                      </a:r>
                    </a:p>
                  </a:txBody>
                  <a:tcPr/>
                </a:tc>
                <a:tc>
                  <a:txBody>
                    <a:bodyPr/>
                    <a:lstStyle/>
                    <a:p>
                      <a:pPr marL="0" lvl="0" indent="0" algn="l">
                        <a:buNone/>
                      </a:pPr>
                      <a:r>
                        <a:rPr sz="1400"/>
                        <a:t>Afghanistan</a:t>
                      </a:r>
                    </a:p>
                  </a:txBody>
                  <a:tcPr/>
                </a:tc>
                <a:tc>
                  <a:txBody>
                    <a:bodyPr/>
                    <a:lstStyle/>
                    <a:p>
                      <a:pPr marL="0" lvl="0" indent="0" algn="r">
                        <a:buNone/>
                      </a:pPr>
                      <a:r>
                        <a:rPr sz="1400"/>
                        <a:t>1</a:t>
                      </a:r>
                    </a:p>
                  </a:txBody>
                  <a:tcPr/>
                </a:tc>
                <a:tc>
                  <a:txBody>
                    <a:bodyPr/>
                    <a:lstStyle/>
                    <a:p>
                      <a:pPr marL="0" lvl="0" indent="0" algn="r">
                        <a:buNone/>
                      </a:pPr>
                      <a:r>
                        <a:rPr sz="1400"/>
                        <a:t>1</a:t>
                      </a:r>
                    </a:p>
                  </a:txBody>
                  <a:tcPr/>
                </a:tc>
                <a:tc>
                  <a:txBody>
                    <a:bodyPr/>
                    <a:lstStyle/>
                    <a:p>
                      <a:pPr marL="0" lvl="0" indent="0" algn="r">
                        <a:buNone/>
                      </a:pPr>
                      <a:r>
                        <a:rPr sz="1400"/>
                        <a:t>0</a:t>
                      </a:r>
                    </a:p>
                  </a:txBody>
                  <a:tcPr/>
                </a:tc>
                <a:tc>
                  <a:txBody>
                    <a:bodyPr/>
                    <a:lstStyle/>
                    <a:p>
                      <a:pPr marL="0" lvl="0" indent="0" algn="r">
                        <a:buNone/>
                      </a:pPr>
                      <a:r>
                        <a:rPr sz="1400"/>
                        <a:t>0</a:t>
                      </a:r>
                    </a:p>
                  </a:txBody>
                  <a:tcPr/>
                </a:tc>
                <a:extLst>
                  <a:ext uri="{0D108BD9-81ED-4DB2-BD59-A6C34878D82A}">
                    <a16:rowId xmlns:a16="http://schemas.microsoft.com/office/drawing/2014/main" val="10011"/>
                  </a:ext>
                </a:extLst>
              </a:tr>
              <a:tr h="0">
                <a:tc>
                  <a:txBody>
                    <a:bodyPr/>
                    <a:lstStyle/>
                    <a:p>
                      <a:pPr marL="0" lvl="0" indent="0" algn="l">
                        <a:buNone/>
                      </a:pPr>
                      <a:r>
                        <a:rPr sz="1400"/>
                        <a:t>EMRO</a:t>
                      </a:r>
                    </a:p>
                  </a:txBody>
                  <a:tcPr/>
                </a:tc>
                <a:tc>
                  <a:txBody>
                    <a:bodyPr/>
                    <a:lstStyle/>
                    <a:p>
                      <a:pPr marL="0" lvl="0" indent="0" algn="l">
                        <a:buNone/>
                      </a:pPr>
                      <a:r>
                        <a:rPr sz="1400"/>
                        <a:t>Jordan</a:t>
                      </a:r>
                    </a:p>
                  </a:txBody>
                  <a:tcPr/>
                </a:tc>
                <a:tc>
                  <a:txBody>
                    <a:bodyPr/>
                    <a:lstStyle/>
                    <a:p>
                      <a:pPr marL="0" lvl="0" indent="0" algn="r">
                        <a:buNone/>
                      </a:pPr>
                      <a:r>
                        <a:rPr sz="1400"/>
                        <a:t>1</a:t>
                      </a:r>
                    </a:p>
                  </a:txBody>
                  <a:tcPr/>
                </a:tc>
                <a:tc>
                  <a:txBody>
                    <a:bodyPr/>
                    <a:lstStyle/>
                    <a:p>
                      <a:pPr marL="0" lvl="0" indent="0" algn="r">
                        <a:buNone/>
                      </a:pPr>
                      <a:r>
                        <a:rPr sz="1400"/>
                        <a:t>1</a:t>
                      </a:r>
                    </a:p>
                  </a:txBody>
                  <a:tcPr/>
                </a:tc>
                <a:tc>
                  <a:txBody>
                    <a:bodyPr/>
                    <a:lstStyle/>
                    <a:p>
                      <a:pPr marL="0" lvl="0" indent="0" algn="r">
                        <a:buNone/>
                      </a:pPr>
                      <a:r>
                        <a:rPr sz="1400"/>
                        <a:t>0</a:t>
                      </a:r>
                    </a:p>
                  </a:txBody>
                  <a:tcPr/>
                </a:tc>
                <a:tc>
                  <a:txBody>
                    <a:bodyPr/>
                    <a:lstStyle/>
                    <a:p>
                      <a:pPr marL="0" lvl="0" indent="0" algn="r">
                        <a:buNone/>
                      </a:pPr>
                      <a:r>
                        <a:rPr sz="1400" dirty="0"/>
                        <a:t>0</a:t>
                      </a:r>
                    </a:p>
                  </a:txBody>
                  <a:tcPr/>
                </a:tc>
                <a:extLst>
                  <a:ext uri="{0D108BD9-81ED-4DB2-BD59-A6C34878D82A}">
                    <a16:rowId xmlns:a16="http://schemas.microsoft.com/office/drawing/2014/main" val="10012"/>
                  </a:ext>
                </a:extLst>
              </a:tr>
              <a:tr h="0">
                <a:tc>
                  <a:txBody>
                    <a:bodyPr/>
                    <a:lstStyle/>
                    <a:p>
                      <a:pPr marL="0" lvl="0" indent="0" algn="l">
                        <a:buNone/>
                      </a:pPr>
                      <a:r>
                        <a:rPr sz="1400"/>
                        <a:t>EMRO</a:t>
                      </a:r>
                    </a:p>
                  </a:txBody>
                  <a:tcPr/>
                </a:tc>
                <a:tc>
                  <a:txBody>
                    <a:bodyPr/>
                    <a:lstStyle/>
                    <a:p>
                      <a:pPr marL="0" lvl="0" indent="0" algn="l">
                        <a:buNone/>
                      </a:pPr>
                      <a:r>
                        <a:rPr sz="1400"/>
                        <a:t>Morocco</a:t>
                      </a:r>
                    </a:p>
                  </a:txBody>
                  <a:tcPr/>
                </a:tc>
                <a:tc>
                  <a:txBody>
                    <a:bodyPr/>
                    <a:lstStyle/>
                    <a:p>
                      <a:pPr marL="0" lvl="0" indent="0" algn="r">
                        <a:buNone/>
                      </a:pPr>
                      <a:r>
                        <a:rPr sz="1400"/>
                        <a:t>1</a:t>
                      </a:r>
                    </a:p>
                  </a:txBody>
                  <a:tcPr/>
                </a:tc>
                <a:tc>
                  <a:txBody>
                    <a:bodyPr/>
                    <a:lstStyle/>
                    <a:p>
                      <a:pPr marL="0" lvl="0" indent="0" algn="r">
                        <a:buNone/>
                      </a:pPr>
                      <a:r>
                        <a:rPr sz="1400"/>
                        <a:t>1</a:t>
                      </a:r>
                    </a:p>
                  </a:txBody>
                  <a:tcPr/>
                </a:tc>
                <a:tc>
                  <a:txBody>
                    <a:bodyPr/>
                    <a:lstStyle/>
                    <a:p>
                      <a:pPr marL="0" lvl="0" indent="0" algn="r">
                        <a:buNone/>
                      </a:pPr>
                      <a:r>
                        <a:rPr sz="1400"/>
                        <a:t>0</a:t>
                      </a:r>
                    </a:p>
                  </a:txBody>
                  <a:tcPr/>
                </a:tc>
                <a:tc>
                  <a:txBody>
                    <a:bodyPr/>
                    <a:lstStyle/>
                    <a:p>
                      <a:pPr marL="0" lvl="0" indent="0" algn="r">
                        <a:buNone/>
                      </a:pPr>
                      <a:r>
                        <a:rPr sz="1400" dirty="0"/>
                        <a:t>0</a:t>
                      </a:r>
                    </a:p>
                  </a:txBody>
                  <a:tcPr/>
                </a:tc>
                <a:extLst>
                  <a:ext uri="{0D108BD9-81ED-4DB2-BD59-A6C34878D82A}">
                    <a16:rowId xmlns:a16="http://schemas.microsoft.com/office/drawing/2014/main" val="10013"/>
                  </a:ext>
                </a:extLst>
              </a:tr>
              <a:tr h="0">
                <a:tc>
                  <a:txBody>
                    <a:bodyPr/>
                    <a:lstStyle/>
                    <a:p>
                      <a:pPr marL="0" lvl="0" indent="0" algn="l">
                        <a:buNone/>
                      </a:pPr>
                      <a:r>
                        <a:rPr sz="1400"/>
                        <a:t>EMRO</a:t>
                      </a:r>
                    </a:p>
                  </a:txBody>
                  <a:tcPr/>
                </a:tc>
                <a:tc>
                  <a:txBody>
                    <a:bodyPr/>
                    <a:lstStyle/>
                    <a:p>
                      <a:pPr marL="0" lvl="0" indent="0" algn="l">
                        <a:buNone/>
                      </a:pPr>
                      <a:r>
                        <a:rPr sz="1400"/>
                        <a:t>Saudi Arabia</a:t>
                      </a:r>
                    </a:p>
                  </a:txBody>
                  <a:tcPr/>
                </a:tc>
                <a:tc>
                  <a:txBody>
                    <a:bodyPr/>
                    <a:lstStyle/>
                    <a:p>
                      <a:pPr marL="0" lvl="0" indent="0" algn="r">
                        <a:buNone/>
                      </a:pPr>
                      <a:r>
                        <a:rPr sz="1400"/>
                        <a:t>1</a:t>
                      </a:r>
                    </a:p>
                  </a:txBody>
                  <a:tcPr/>
                </a:tc>
                <a:tc>
                  <a:txBody>
                    <a:bodyPr/>
                    <a:lstStyle/>
                    <a:p>
                      <a:pPr marL="0" lvl="0" indent="0" algn="r">
                        <a:buNone/>
                      </a:pPr>
                      <a:r>
                        <a:rPr sz="1400"/>
                        <a:t>1</a:t>
                      </a:r>
                    </a:p>
                  </a:txBody>
                  <a:tcPr/>
                </a:tc>
                <a:tc>
                  <a:txBody>
                    <a:bodyPr/>
                    <a:lstStyle/>
                    <a:p>
                      <a:pPr marL="0" lvl="0" indent="0" algn="r">
                        <a:buNone/>
                      </a:pPr>
                      <a:r>
                        <a:rPr sz="1400"/>
                        <a:t>0</a:t>
                      </a:r>
                    </a:p>
                  </a:txBody>
                  <a:tcPr/>
                </a:tc>
                <a:tc>
                  <a:txBody>
                    <a:bodyPr/>
                    <a:lstStyle/>
                    <a:p>
                      <a:pPr marL="0" lvl="0" indent="0" algn="r">
                        <a:buNone/>
                      </a:pPr>
                      <a:r>
                        <a:rPr sz="1400" dirty="0"/>
                        <a:t>0</a:t>
                      </a:r>
                    </a:p>
                  </a:txBody>
                  <a:tcPr/>
                </a:tc>
                <a:extLst>
                  <a:ext uri="{0D108BD9-81ED-4DB2-BD59-A6C34878D82A}">
                    <a16:rowId xmlns:a16="http://schemas.microsoft.com/office/drawing/2014/main" val="10014"/>
                  </a:ext>
                </a:extLst>
              </a:tr>
              <a:tr h="0">
                <a:tc>
                  <a:txBody>
                    <a:bodyPr/>
                    <a:lstStyle/>
                    <a:p>
                      <a:pPr marL="0" lvl="0" indent="0" algn="l">
                        <a:buNone/>
                      </a:pPr>
                      <a:r>
                        <a:rPr sz="1400"/>
                        <a:t>EMRO</a:t>
                      </a:r>
                    </a:p>
                  </a:txBody>
                  <a:tcPr/>
                </a:tc>
                <a:tc>
                  <a:txBody>
                    <a:bodyPr/>
                    <a:lstStyle/>
                    <a:p>
                      <a:pPr marL="0" lvl="0" indent="0" algn="l">
                        <a:buNone/>
                      </a:pPr>
                      <a:r>
                        <a:rPr sz="1400"/>
                        <a:t>Tunisia</a:t>
                      </a:r>
                    </a:p>
                  </a:txBody>
                  <a:tcPr/>
                </a:tc>
                <a:tc>
                  <a:txBody>
                    <a:bodyPr/>
                    <a:lstStyle/>
                    <a:p>
                      <a:pPr marL="0" lvl="0" indent="0" algn="r">
                        <a:buNone/>
                      </a:pPr>
                      <a:r>
                        <a:rPr sz="1400"/>
                        <a:t>1</a:t>
                      </a:r>
                    </a:p>
                  </a:txBody>
                  <a:tcPr/>
                </a:tc>
                <a:tc>
                  <a:txBody>
                    <a:bodyPr/>
                    <a:lstStyle/>
                    <a:p>
                      <a:pPr marL="0" lvl="0" indent="0" algn="r">
                        <a:buNone/>
                      </a:pPr>
                      <a:r>
                        <a:rPr sz="1400"/>
                        <a:t>1</a:t>
                      </a:r>
                    </a:p>
                  </a:txBody>
                  <a:tcPr/>
                </a:tc>
                <a:tc>
                  <a:txBody>
                    <a:bodyPr/>
                    <a:lstStyle/>
                    <a:p>
                      <a:pPr marL="0" lvl="0" indent="0" algn="r">
                        <a:buNone/>
                      </a:pPr>
                      <a:r>
                        <a:rPr sz="1400"/>
                        <a:t>0</a:t>
                      </a:r>
                    </a:p>
                  </a:txBody>
                  <a:tcPr/>
                </a:tc>
                <a:tc>
                  <a:txBody>
                    <a:bodyPr/>
                    <a:lstStyle/>
                    <a:p>
                      <a:pPr marL="0" lvl="0" indent="0" algn="r">
                        <a:buNone/>
                      </a:pPr>
                      <a:r>
                        <a:rPr sz="1400" dirty="0"/>
                        <a:t>0</a:t>
                      </a:r>
                    </a:p>
                  </a:txBody>
                  <a:tcPr/>
                </a:tc>
                <a:extLst>
                  <a:ext uri="{0D108BD9-81ED-4DB2-BD59-A6C34878D82A}">
                    <a16:rowId xmlns:a16="http://schemas.microsoft.com/office/drawing/2014/main" val="10015"/>
                  </a:ext>
                </a:extLst>
              </a:tr>
            </a:tbl>
          </a:graphicData>
        </a:graphic>
      </p:graphicFrame>
      <p:sp>
        <p:nvSpPr>
          <p:cNvPr id="3" name="Rectangle 2">
            <a:extLst>
              <a:ext uri="{FF2B5EF4-FFF2-40B4-BE49-F238E27FC236}">
                <a16:creationId xmlns:a16="http://schemas.microsoft.com/office/drawing/2014/main" id="{7FE8F693-B9CF-47B7-881F-CF0F557D09B7}"/>
              </a:ext>
            </a:extLst>
          </p:cNvPr>
          <p:cNvSpPr/>
          <p:nvPr/>
        </p:nvSpPr>
        <p:spPr>
          <a:xfrm>
            <a:off x="7047913" y="1546498"/>
            <a:ext cx="4949486" cy="4893647"/>
          </a:xfrm>
          <a:prstGeom prst="rect">
            <a:avLst/>
          </a:prstGeom>
          <a:solidFill>
            <a:schemeClr val="bg1"/>
          </a:solidFill>
        </p:spPr>
        <p:txBody>
          <a:bodyPr wrap="square">
            <a:spAutoFit/>
          </a:bodyPr>
          <a:lstStyle/>
          <a:p>
            <a:pPr lvl="0">
              <a:spcBef>
                <a:spcPts val="600"/>
              </a:spcBef>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6 EMRO Members </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with no cases:</a:t>
            </a:r>
            <a:b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b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Djibouti, Libya, Somalia, Sudan, </a:t>
            </a:r>
            <a:r>
              <a:rPr lang="en-US" sz="1400" dirty="0">
                <a:solidFill>
                  <a:prstClr val="black"/>
                </a:solidFill>
                <a:latin typeface="Segoe Condensed" panose="020B0606040200020203" pitchFamily="34" charset="0"/>
              </a:rPr>
              <a:t>Palestine</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 Yemen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Islamic Republic of Iran </a:t>
            </a:r>
            <a:endPar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835 new cases and 11 new deaths.</a:t>
            </a:r>
            <a:br>
              <a:rPr kumimoji="0" lang="en-GB"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br>
            <a:r>
              <a:rPr kumimoji="0" lang="en-GB" sz="1400" b="0" i="0" u="none" strike="noStrike" kern="1200" cap="none" spc="0" normalizeH="0" baseline="0" noProof="0" dirty="0" err="1">
                <a:ln>
                  <a:noFill/>
                </a:ln>
                <a:solidFill>
                  <a:prstClr val="black"/>
                </a:solidFill>
                <a:effectLst/>
                <a:uLnTx/>
                <a:uFillTx/>
                <a:latin typeface="Segoe Condensed" panose="020B0606040200020203" pitchFamily="34" charset="0"/>
                <a:ea typeface="+mn-ea"/>
                <a:cs typeface="+mn-cs"/>
              </a:rPr>
              <a:t>Gilan</a:t>
            </a:r>
            <a:r>
              <a:rPr kumimoji="0" lang="en-GB"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 Teheran and Qom are the provinces reporting the most cases. </a:t>
            </a:r>
            <a:br>
              <a:rPr kumimoji="0" lang="en-GB"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br>
            <a:r>
              <a:rPr kumimoji="0" lang="en-GB"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no breakdown by province available.</a:t>
            </a:r>
            <a:endPar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Iraq</a:t>
            </a:r>
            <a:endPar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I5 new cases: Baghdad(1), </a:t>
            </a:r>
            <a:r>
              <a:rPr kumimoji="0" lang="en-US" sz="1400" b="0" i="0" u="none" strike="noStrike" kern="1200" cap="none" spc="0" normalizeH="0" baseline="0" noProof="0" dirty="0" err="1">
                <a:ln>
                  <a:noFill/>
                </a:ln>
                <a:solidFill>
                  <a:prstClr val="black"/>
                </a:solidFill>
                <a:effectLst/>
                <a:uLnTx/>
                <a:uFillTx/>
                <a:latin typeface="Segoe Condensed" panose="020B0606040200020203" pitchFamily="34" charset="0"/>
                <a:ea typeface="+mn-ea"/>
                <a:cs typeface="+mn-cs"/>
              </a:rPr>
              <a:t>Wasit</a:t>
            </a: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(1), Najaf(1), and Karbala(1).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Oman</a:t>
            </a:r>
            <a:endPar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6 new cases (all ex-Iran)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Pakistan</a:t>
            </a:r>
            <a:endPar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1 new case (detail pending)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Qatar</a:t>
            </a:r>
            <a:endPar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1 new case (repatriate from Iran)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United Arab Emirates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6 new cases with 4 different nationalities (Russian (2), Italian (2), German (1), and Colombian (1). All contacts of the two previously reported cases linked to the Emirates Bicycle Tour (UAE tour). </a:t>
            </a:r>
          </a:p>
        </p:txBody>
      </p:sp>
    </p:spTree>
    <p:custDataLst>
      <p:tags r:id="rId1"/>
    </p:custDataLst>
    <p:extLst>
      <p:ext uri="{BB962C8B-B14F-4D97-AF65-F5344CB8AC3E}">
        <p14:creationId xmlns:p14="http://schemas.microsoft.com/office/powerpoint/2010/main" val="55252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Confirmed cases outside China notified under IHR or from official government sources (PAHO and AFRO, as of 04 Mar 6AM)</a:t>
            </a:r>
          </a:p>
        </p:txBody>
      </p:sp>
      <p:graphicFrame>
        <p:nvGraphicFramePr>
          <p:cNvPr id="6" name="Content Placeholder 5"/>
          <p:cNvGraphicFramePr>
            <a:graphicFrameLocks noGrp="1"/>
          </p:cNvGraphicFramePr>
          <p:nvPr>
            <p:ph idx="1"/>
            <p:extLst/>
          </p:nvPr>
        </p:nvGraphicFramePr>
        <p:xfrm>
          <a:off x="206326" y="1501727"/>
          <a:ext cx="6025662" cy="5242560"/>
        </p:xfrm>
        <a:graphic>
          <a:graphicData uri="http://schemas.openxmlformats.org/drawingml/2006/table">
            <a:tbl>
              <a:tblPr firstRow="1" bandRow="1">
                <a:tableStyleId>{5C22544A-7EE6-4342-B048-85BDC9FD1C3A}</a:tableStyleId>
              </a:tblPr>
              <a:tblGrid>
                <a:gridCol w="665871">
                  <a:extLst>
                    <a:ext uri="{9D8B030D-6E8A-4147-A177-3AD203B41FA5}">
                      <a16:colId xmlns:a16="http://schemas.microsoft.com/office/drawing/2014/main" val="20000"/>
                    </a:ext>
                  </a:extLst>
                </a:gridCol>
                <a:gridCol w="1342683">
                  <a:extLst>
                    <a:ext uri="{9D8B030D-6E8A-4147-A177-3AD203B41FA5}">
                      <a16:colId xmlns:a16="http://schemas.microsoft.com/office/drawing/2014/main" val="20001"/>
                    </a:ext>
                  </a:extLst>
                </a:gridCol>
                <a:gridCol w="1004277">
                  <a:extLst>
                    <a:ext uri="{9D8B030D-6E8A-4147-A177-3AD203B41FA5}">
                      <a16:colId xmlns:a16="http://schemas.microsoft.com/office/drawing/2014/main" val="20002"/>
                    </a:ext>
                  </a:extLst>
                </a:gridCol>
                <a:gridCol w="1004277">
                  <a:extLst>
                    <a:ext uri="{9D8B030D-6E8A-4147-A177-3AD203B41FA5}">
                      <a16:colId xmlns:a16="http://schemas.microsoft.com/office/drawing/2014/main" val="20003"/>
                    </a:ext>
                  </a:extLst>
                </a:gridCol>
                <a:gridCol w="1004277">
                  <a:extLst>
                    <a:ext uri="{9D8B030D-6E8A-4147-A177-3AD203B41FA5}">
                      <a16:colId xmlns:a16="http://schemas.microsoft.com/office/drawing/2014/main" val="20004"/>
                    </a:ext>
                  </a:extLst>
                </a:gridCol>
                <a:gridCol w="1004277">
                  <a:extLst>
                    <a:ext uri="{9D8B030D-6E8A-4147-A177-3AD203B41FA5}">
                      <a16:colId xmlns:a16="http://schemas.microsoft.com/office/drawing/2014/main" val="20005"/>
                    </a:ext>
                  </a:extLst>
                </a:gridCol>
              </a:tblGrid>
              <a:tr h="0">
                <a:tc>
                  <a:txBody>
                    <a:bodyPr/>
                    <a:lstStyle/>
                    <a:p>
                      <a:pPr marL="0" lvl="0" indent="0" algn="l">
                        <a:buNone/>
                      </a:pPr>
                      <a:r>
                        <a:rPr sz="1600"/>
                        <a:t>Region</a:t>
                      </a:r>
                    </a:p>
                  </a:txBody>
                  <a:tcPr/>
                </a:tc>
                <a:tc>
                  <a:txBody>
                    <a:bodyPr/>
                    <a:lstStyle/>
                    <a:p>
                      <a:pPr marL="0" lvl="0" indent="0" algn="l">
                        <a:buNone/>
                      </a:pPr>
                      <a:r>
                        <a:rPr sz="1600" dirty="0"/>
                        <a:t>Country</a:t>
                      </a:r>
                    </a:p>
                  </a:txBody>
                  <a:tcPr/>
                </a:tc>
                <a:tc>
                  <a:txBody>
                    <a:bodyPr/>
                    <a:lstStyle/>
                    <a:p>
                      <a:pPr marL="0" lvl="0" indent="0" algn="r">
                        <a:buNone/>
                      </a:pPr>
                      <a:r>
                        <a:rPr sz="1600"/>
                        <a:t>Cumulative Cases (03-Mar)</a:t>
                      </a:r>
                    </a:p>
                  </a:txBody>
                  <a:tcPr/>
                </a:tc>
                <a:tc>
                  <a:txBody>
                    <a:bodyPr/>
                    <a:lstStyle/>
                    <a:p>
                      <a:pPr marL="0" lvl="0" indent="0" algn="r">
                        <a:buNone/>
                      </a:pPr>
                      <a:r>
                        <a:rPr sz="1600"/>
                        <a:t>Cumulative Cases (04-Mar)</a:t>
                      </a:r>
                    </a:p>
                  </a:txBody>
                  <a:tcPr/>
                </a:tc>
                <a:tc>
                  <a:txBody>
                    <a:bodyPr/>
                    <a:lstStyle/>
                    <a:p>
                      <a:pPr marL="0" lvl="0" indent="0" algn="r">
                        <a:buNone/>
                      </a:pPr>
                      <a:r>
                        <a:rPr sz="1600"/>
                        <a:t>Cumulative Deaths (03-Mar)</a:t>
                      </a:r>
                    </a:p>
                  </a:txBody>
                  <a:tcPr/>
                </a:tc>
                <a:tc>
                  <a:txBody>
                    <a:bodyPr/>
                    <a:lstStyle/>
                    <a:p>
                      <a:pPr marL="0" lvl="0" indent="0" algn="r">
                        <a:buNone/>
                      </a:pPr>
                      <a:r>
                        <a:rPr sz="1600"/>
                        <a:t>Cumulative Deaths (04-Mar)</a:t>
                      </a:r>
                    </a:p>
                  </a:txBody>
                  <a:tcPr/>
                </a:tc>
                <a:extLst>
                  <a:ext uri="{0D108BD9-81ED-4DB2-BD59-A6C34878D82A}">
                    <a16:rowId xmlns:a16="http://schemas.microsoft.com/office/drawing/2014/main" val="10000"/>
                  </a:ext>
                </a:extLst>
              </a:tr>
              <a:tr h="0">
                <a:tc>
                  <a:txBody>
                    <a:bodyPr/>
                    <a:lstStyle/>
                    <a:p>
                      <a:pPr marL="0" lvl="0" indent="0" algn="l">
                        <a:buNone/>
                      </a:pPr>
                      <a:r>
                        <a:rPr sz="1600"/>
                        <a:t>PAHO</a:t>
                      </a:r>
                    </a:p>
                  </a:txBody>
                  <a:tcPr/>
                </a:tc>
                <a:tc>
                  <a:txBody>
                    <a:bodyPr/>
                    <a:lstStyle/>
                    <a:p>
                      <a:pPr marL="0" lvl="0" indent="0" algn="l">
                        <a:buNone/>
                      </a:pPr>
                      <a:r>
                        <a:rPr sz="1600"/>
                        <a:t>United States of America</a:t>
                      </a:r>
                    </a:p>
                  </a:txBody>
                  <a:tcPr/>
                </a:tc>
                <a:tc>
                  <a:txBody>
                    <a:bodyPr/>
                    <a:lstStyle/>
                    <a:p>
                      <a:pPr marL="0" lvl="0" indent="0" algn="r">
                        <a:buNone/>
                      </a:pPr>
                      <a:r>
                        <a:rPr sz="1600"/>
                        <a:t>64</a:t>
                      </a:r>
                    </a:p>
                  </a:txBody>
                  <a:tcPr/>
                </a:tc>
                <a:tc>
                  <a:txBody>
                    <a:bodyPr/>
                    <a:lstStyle/>
                    <a:p>
                      <a:pPr marL="0" lvl="0" indent="0" algn="r" defTabSz="685800" rtl="0" eaLnBrk="1" latinLnBrk="0" hangingPunct="1">
                        <a:buNone/>
                      </a:pPr>
                      <a:r>
                        <a:rPr sz="1200" b="1" kern="1200" dirty="0">
                          <a:solidFill>
                            <a:srgbClr val="FF0000"/>
                          </a:solidFill>
                          <a:latin typeface="+mn-lt"/>
                          <a:ea typeface="+mn-ea"/>
                          <a:cs typeface="+mn-cs"/>
                        </a:rPr>
                        <a:t>108</a:t>
                      </a:r>
                    </a:p>
                  </a:txBody>
                  <a:tcPr/>
                </a:tc>
                <a:tc>
                  <a:txBody>
                    <a:bodyPr/>
                    <a:lstStyle/>
                    <a:p>
                      <a:pPr marL="0" lvl="0" indent="0" algn="r">
                        <a:buNone/>
                      </a:pPr>
                      <a:r>
                        <a:rPr sz="1600"/>
                        <a:t>1</a:t>
                      </a:r>
                    </a:p>
                  </a:txBody>
                  <a:tcPr/>
                </a:tc>
                <a:tc>
                  <a:txBody>
                    <a:bodyPr/>
                    <a:lstStyle/>
                    <a:p>
                      <a:pPr marL="0" lvl="0" indent="0" algn="r">
                        <a:buNone/>
                      </a:pPr>
                      <a:r>
                        <a:rPr sz="1200" b="1" kern="1200" dirty="0">
                          <a:solidFill>
                            <a:srgbClr val="FF0000"/>
                          </a:solidFill>
                          <a:latin typeface="+mn-lt"/>
                          <a:ea typeface="+mn-ea"/>
                          <a:cs typeface="+mn-cs"/>
                        </a:rPr>
                        <a:t>6</a:t>
                      </a:r>
                    </a:p>
                  </a:txBody>
                  <a:tcPr/>
                </a:tc>
                <a:extLst>
                  <a:ext uri="{0D108BD9-81ED-4DB2-BD59-A6C34878D82A}">
                    <a16:rowId xmlns:a16="http://schemas.microsoft.com/office/drawing/2014/main" val="10001"/>
                  </a:ext>
                </a:extLst>
              </a:tr>
              <a:tr h="0">
                <a:tc>
                  <a:txBody>
                    <a:bodyPr/>
                    <a:lstStyle/>
                    <a:p>
                      <a:pPr marL="0" lvl="0" indent="0" algn="l">
                        <a:buNone/>
                      </a:pPr>
                      <a:r>
                        <a:rPr sz="1600"/>
                        <a:t>PAHO</a:t>
                      </a:r>
                    </a:p>
                  </a:txBody>
                  <a:tcPr/>
                </a:tc>
                <a:tc>
                  <a:txBody>
                    <a:bodyPr/>
                    <a:lstStyle/>
                    <a:p>
                      <a:pPr marL="0" lvl="0" indent="0" algn="l">
                        <a:buNone/>
                      </a:pPr>
                      <a:r>
                        <a:rPr sz="1600"/>
                        <a:t>Canada</a:t>
                      </a:r>
                    </a:p>
                  </a:txBody>
                  <a:tcPr/>
                </a:tc>
                <a:tc>
                  <a:txBody>
                    <a:bodyPr/>
                    <a:lstStyle/>
                    <a:p>
                      <a:pPr marL="0" lvl="0" indent="0" algn="r">
                        <a:buNone/>
                      </a:pPr>
                      <a:r>
                        <a:rPr sz="1600"/>
                        <a:t>27</a:t>
                      </a:r>
                    </a:p>
                  </a:txBody>
                  <a:tcPr/>
                </a:tc>
                <a:tc>
                  <a:txBody>
                    <a:bodyPr/>
                    <a:lstStyle/>
                    <a:p>
                      <a:pPr marL="0" lvl="0" indent="0" algn="r" defTabSz="685800" rtl="0" eaLnBrk="1" latinLnBrk="0" hangingPunct="1">
                        <a:buNone/>
                      </a:pPr>
                      <a:r>
                        <a:rPr sz="1200" b="1" kern="1200" dirty="0">
                          <a:solidFill>
                            <a:srgbClr val="FF0000"/>
                          </a:solidFill>
                          <a:latin typeface="+mn-lt"/>
                          <a:ea typeface="+mn-ea"/>
                          <a:cs typeface="+mn-cs"/>
                        </a:rPr>
                        <a:t>30</a:t>
                      </a:r>
                    </a:p>
                  </a:txBody>
                  <a:tcPr/>
                </a:tc>
                <a:tc>
                  <a:txBody>
                    <a:bodyPr/>
                    <a:lstStyle/>
                    <a:p>
                      <a:pPr marL="0" lvl="0" indent="0" algn="r">
                        <a:buNone/>
                      </a:pPr>
                      <a:r>
                        <a:rPr sz="1600"/>
                        <a:t>0</a:t>
                      </a:r>
                    </a:p>
                  </a:txBody>
                  <a:tcPr/>
                </a:tc>
                <a:tc>
                  <a:txBody>
                    <a:bodyPr/>
                    <a:lstStyle/>
                    <a:p>
                      <a:pPr marL="0" lvl="0" indent="0" algn="r">
                        <a:buNone/>
                      </a:pPr>
                      <a:r>
                        <a:rPr sz="1600"/>
                        <a:t>0</a:t>
                      </a:r>
                    </a:p>
                  </a:txBody>
                  <a:tcPr/>
                </a:tc>
                <a:extLst>
                  <a:ext uri="{0D108BD9-81ED-4DB2-BD59-A6C34878D82A}">
                    <a16:rowId xmlns:a16="http://schemas.microsoft.com/office/drawing/2014/main" val="10002"/>
                  </a:ext>
                </a:extLst>
              </a:tr>
              <a:tr h="0">
                <a:tc>
                  <a:txBody>
                    <a:bodyPr/>
                    <a:lstStyle/>
                    <a:p>
                      <a:pPr marL="0" lvl="0" indent="0" algn="l">
                        <a:buNone/>
                      </a:pPr>
                      <a:r>
                        <a:rPr sz="1600"/>
                        <a:t>PAHO</a:t>
                      </a:r>
                    </a:p>
                  </a:txBody>
                  <a:tcPr/>
                </a:tc>
                <a:tc>
                  <a:txBody>
                    <a:bodyPr/>
                    <a:lstStyle/>
                    <a:p>
                      <a:pPr marL="0" lvl="0" indent="0" algn="l">
                        <a:buNone/>
                      </a:pPr>
                      <a:r>
                        <a:rPr sz="1600"/>
                        <a:t>Ecuador</a:t>
                      </a:r>
                    </a:p>
                  </a:txBody>
                  <a:tcPr/>
                </a:tc>
                <a:tc>
                  <a:txBody>
                    <a:bodyPr/>
                    <a:lstStyle/>
                    <a:p>
                      <a:pPr marL="0" lvl="0" indent="0" algn="r">
                        <a:buNone/>
                      </a:pPr>
                      <a:r>
                        <a:rPr sz="1600"/>
                        <a:t>6</a:t>
                      </a:r>
                    </a:p>
                  </a:txBody>
                  <a:tcPr/>
                </a:tc>
                <a:tc>
                  <a:txBody>
                    <a:bodyPr/>
                    <a:lstStyle/>
                    <a:p>
                      <a:pPr marL="0" lvl="0" indent="0" algn="r" defTabSz="685800" rtl="0" eaLnBrk="1" latinLnBrk="0" hangingPunct="1">
                        <a:buNone/>
                      </a:pPr>
                      <a:r>
                        <a:rPr sz="1200" b="1" kern="1200" dirty="0">
                          <a:solidFill>
                            <a:srgbClr val="FF0000"/>
                          </a:solidFill>
                          <a:latin typeface="+mn-lt"/>
                          <a:ea typeface="+mn-ea"/>
                          <a:cs typeface="+mn-cs"/>
                        </a:rPr>
                        <a:t>7</a:t>
                      </a:r>
                    </a:p>
                  </a:txBody>
                  <a:tcPr/>
                </a:tc>
                <a:tc>
                  <a:txBody>
                    <a:bodyPr/>
                    <a:lstStyle/>
                    <a:p>
                      <a:pPr marL="0" lvl="0" indent="0" algn="r">
                        <a:buNone/>
                      </a:pPr>
                      <a:r>
                        <a:rPr sz="1600"/>
                        <a:t>0</a:t>
                      </a:r>
                    </a:p>
                  </a:txBody>
                  <a:tcPr/>
                </a:tc>
                <a:tc>
                  <a:txBody>
                    <a:bodyPr/>
                    <a:lstStyle/>
                    <a:p>
                      <a:pPr marL="0" lvl="0" indent="0" algn="r">
                        <a:buNone/>
                      </a:pPr>
                      <a:r>
                        <a:rPr sz="1600"/>
                        <a:t>0</a:t>
                      </a:r>
                    </a:p>
                  </a:txBody>
                  <a:tcPr/>
                </a:tc>
                <a:extLst>
                  <a:ext uri="{0D108BD9-81ED-4DB2-BD59-A6C34878D82A}">
                    <a16:rowId xmlns:a16="http://schemas.microsoft.com/office/drawing/2014/main" val="10003"/>
                  </a:ext>
                </a:extLst>
              </a:tr>
              <a:tr h="0">
                <a:tc>
                  <a:txBody>
                    <a:bodyPr/>
                    <a:lstStyle/>
                    <a:p>
                      <a:pPr marL="0" lvl="0" indent="0" algn="l">
                        <a:buNone/>
                      </a:pPr>
                      <a:r>
                        <a:rPr sz="1600"/>
                        <a:t>PAHO</a:t>
                      </a:r>
                    </a:p>
                  </a:txBody>
                  <a:tcPr/>
                </a:tc>
                <a:tc>
                  <a:txBody>
                    <a:bodyPr/>
                    <a:lstStyle/>
                    <a:p>
                      <a:pPr marL="0" lvl="0" indent="0" algn="l">
                        <a:buNone/>
                      </a:pPr>
                      <a:r>
                        <a:rPr sz="1600"/>
                        <a:t>Mexico</a:t>
                      </a:r>
                    </a:p>
                  </a:txBody>
                  <a:tcPr/>
                </a:tc>
                <a:tc>
                  <a:txBody>
                    <a:bodyPr/>
                    <a:lstStyle/>
                    <a:p>
                      <a:pPr marL="0" lvl="0" indent="0" algn="r">
                        <a:buNone/>
                      </a:pPr>
                      <a:r>
                        <a:rPr sz="1600"/>
                        <a:t>5</a:t>
                      </a:r>
                    </a:p>
                  </a:txBody>
                  <a:tcPr/>
                </a:tc>
                <a:tc>
                  <a:txBody>
                    <a:bodyPr/>
                    <a:lstStyle/>
                    <a:p>
                      <a:pPr marL="0" lvl="0" indent="0" algn="r">
                        <a:buNone/>
                      </a:pPr>
                      <a:r>
                        <a:rPr sz="1600"/>
                        <a:t>5</a:t>
                      </a:r>
                    </a:p>
                  </a:txBody>
                  <a:tcPr/>
                </a:tc>
                <a:tc>
                  <a:txBody>
                    <a:bodyPr/>
                    <a:lstStyle/>
                    <a:p>
                      <a:pPr marL="0" lvl="0" indent="0" algn="r">
                        <a:buNone/>
                      </a:pPr>
                      <a:r>
                        <a:rPr sz="1600"/>
                        <a:t>0</a:t>
                      </a:r>
                    </a:p>
                  </a:txBody>
                  <a:tcPr/>
                </a:tc>
                <a:tc>
                  <a:txBody>
                    <a:bodyPr/>
                    <a:lstStyle/>
                    <a:p>
                      <a:pPr marL="0" lvl="0" indent="0" algn="r">
                        <a:buNone/>
                      </a:pPr>
                      <a:r>
                        <a:rPr sz="1600"/>
                        <a:t>0</a:t>
                      </a:r>
                    </a:p>
                  </a:txBody>
                  <a:tcPr/>
                </a:tc>
                <a:extLst>
                  <a:ext uri="{0D108BD9-81ED-4DB2-BD59-A6C34878D82A}">
                    <a16:rowId xmlns:a16="http://schemas.microsoft.com/office/drawing/2014/main" val="10004"/>
                  </a:ext>
                </a:extLst>
              </a:tr>
              <a:tr h="0">
                <a:tc>
                  <a:txBody>
                    <a:bodyPr/>
                    <a:lstStyle/>
                    <a:p>
                      <a:pPr marL="0" lvl="0" indent="0" algn="l">
                        <a:buNone/>
                      </a:pPr>
                      <a:r>
                        <a:rPr sz="1600"/>
                        <a:t>PAHO</a:t>
                      </a:r>
                    </a:p>
                  </a:txBody>
                  <a:tcPr/>
                </a:tc>
                <a:tc>
                  <a:txBody>
                    <a:bodyPr/>
                    <a:lstStyle/>
                    <a:p>
                      <a:pPr marL="0" lvl="0" indent="0" algn="l">
                        <a:buNone/>
                      </a:pPr>
                      <a:r>
                        <a:rPr sz="1600"/>
                        <a:t>Brazil</a:t>
                      </a:r>
                    </a:p>
                  </a:txBody>
                  <a:tcPr/>
                </a:tc>
                <a:tc>
                  <a:txBody>
                    <a:bodyPr/>
                    <a:lstStyle/>
                    <a:p>
                      <a:pPr marL="0" lvl="0" indent="0" algn="r">
                        <a:buNone/>
                      </a:pPr>
                      <a:r>
                        <a:rPr sz="1600"/>
                        <a:t>2</a:t>
                      </a:r>
                    </a:p>
                  </a:txBody>
                  <a:tcPr/>
                </a:tc>
                <a:tc>
                  <a:txBody>
                    <a:bodyPr/>
                    <a:lstStyle/>
                    <a:p>
                      <a:pPr marL="0" lvl="0" indent="0" algn="r">
                        <a:buNone/>
                      </a:pPr>
                      <a:r>
                        <a:rPr sz="1600"/>
                        <a:t>2</a:t>
                      </a:r>
                    </a:p>
                  </a:txBody>
                  <a:tcPr/>
                </a:tc>
                <a:tc>
                  <a:txBody>
                    <a:bodyPr/>
                    <a:lstStyle/>
                    <a:p>
                      <a:pPr marL="0" lvl="0" indent="0" algn="r">
                        <a:buNone/>
                      </a:pPr>
                      <a:r>
                        <a:rPr sz="1600"/>
                        <a:t>0</a:t>
                      </a:r>
                    </a:p>
                  </a:txBody>
                  <a:tcPr/>
                </a:tc>
                <a:tc>
                  <a:txBody>
                    <a:bodyPr/>
                    <a:lstStyle/>
                    <a:p>
                      <a:pPr marL="0" lvl="0" indent="0" algn="r">
                        <a:buNone/>
                      </a:pPr>
                      <a:r>
                        <a:rPr sz="1600"/>
                        <a:t>0</a:t>
                      </a:r>
                    </a:p>
                  </a:txBody>
                  <a:tcPr/>
                </a:tc>
                <a:extLst>
                  <a:ext uri="{0D108BD9-81ED-4DB2-BD59-A6C34878D82A}">
                    <a16:rowId xmlns:a16="http://schemas.microsoft.com/office/drawing/2014/main" val="10005"/>
                  </a:ext>
                </a:extLst>
              </a:tr>
              <a:tr h="0">
                <a:tc>
                  <a:txBody>
                    <a:bodyPr/>
                    <a:lstStyle/>
                    <a:p>
                      <a:pPr marL="0" lvl="0" indent="0" algn="l">
                        <a:buNone/>
                      </a:pPr>
                      <a:r>
                        <a:rPr sz="1600"/>
                        <a:t>PAHO</a:t>
                      </a:r>
                    </a:p>
                  </a:txBody>
                  <a:tcPr/>
                </a:tc>
                <a:tc>
                  <a:txBody>
                    <a:bodyPr/>
                    <a:lstStyle/>
                    <a:p>
                      <a:pPr marL="0" lvl="0" indent="0" algn="l">
                        <a:buNone/>
                      </a:pPr>
                      <a:r>
                        <a:rPr sz="1600"/>
                        <a:t>Argentina</a:t>
                      </a:r>
                    </a:p>
                  </a:txBody>
                  <a:tcPr/>
                </a:tc>
                <a:tc>
                  <a:txBody>
                    <a:bodyPr/>
                    <a:lstStyle/>
                    <a:p>
                      <a:pPr marL="0" lvl="0" indent="0" algn="r">
                        <a:buNone/>
                      </a:pPr>
                      <a:endParaRPr sz="1600" dirty="0"/>
                    </a:p>
                  </a:txBody>
                  <a:tcPr/>
                </a:tc>
                <a:tc>
                  <a:txBody>
                    <a:bodyPr/>
                    <a:lstStyle/>
                    <a:p>
                      <a:pPr marL="0" lvl="0" indent="0" algn="r" defTabSz="685800" rtl="0" eaLnBrk="1" latinLnBrk="0" hangingPunct="1">
                        <a:buNone/>
                      </a:pPr>
                      <a:r>
                        <a:rPr sz="1200" b="1" kern="1200" dirty="0">
                          <a:solidFill>
                            <a:srgbClr val="FF0000"/>
                          </a:solidFill>
                          <a:latin typeface="+mn-lt"/>
                          <a:ea typeface="+mn-ea"/>
                          <a:cs typeface="+mn-cs"/>
                        </a:rPr>
                        <a:t>1</a:t>
                      </a:r>
                    </a:p>
                  </a:txBody>
                  <a:tcPr/>
                </a:tc>
                <a:tc>
                  <a:txBody>
                    <a:bodyPr/>
                    <a:lstStyle/>
                    <a:p>
                      <a:pPr marL="0" lvl="0" indent="0" algn="r">
                        <a:buNone/>
                      </a:pPr>
                      <a:r>
                        <a:rPr sz="1600"/>
                        <a:t>0</a:t>
                      </a:r>
                    </a:p>
                  </a:txBody>
                  <a:tcPr/>
                </a:tc>
                <a:tc>
                  <a:txBody>
                    <a:bodyPr/>
                    <a:lstStyle/>
                    <a:p>
                      <a:pPr marL="0" lvl="0" indent="0" algn="r">
                        <a:buNone/>
                      </a:pPr>
                      <a:r>
                        <a:rPr sz="1600"/>
                        <a:t>0</a:t>
                      </a:r>
                    </a:p>
                  </a:txBody>
                  <a:tcPr/>
                </a:tc>
                <a:extLst>
                  <a:ext uri="{0D108BD9-81ED-4DB2-BD59-A6C34878D82A}">
                    <a16:rowId xmlns:a16="http://schemas.microsoft.com/office/drawing/2014/main" val="10006"/>
                  </a:ext>
                </a:extLst>
              </a:tr>
              <a:tr h="0">
                <a:tc>
                  <a:txBody>
                    <a:bodyPr/>
                    <a:lstStyle/>
                    <a:p>
                      <a:pPr marL="0" lvl="0" indent="0" algn="l">
                        <a:buNone/>
                      </a:pPr>
                      <a:r>
                        <a:rPr sz="1600"/>
                        <a:t>PAHO</a:t>
                      </a:r>
                    </a:p>
                  </a:txBody>
                  <a:tcPr/>
                </a:tc>
                <a:tc>
                  <a:txBody>
                    <a:bodyPr/>
                    <a:lstStyle/>
                    <a:p>
                      <a:pPr marL="0" lvl="0" indent="0" algn="l">
                        <a:buNone/>
                      </a:pPr>
                      <a:r>
                        <a:rPr sz="1600"/>
                        <a:t>Chile</a:t>
                      </a:r>
                    </a:p>
                  </a:txBody>
                  <a:tcPr/>
                </a:tc>
                <a:tc>
                  <a:txBody>
                    <a:bodyPr/>
                    <a:lstStyle/>
                    <a:p>
                      <a:pPr marL="0" lvl="0" indent="0" algn="r">
                        <a:buNone/>
                      </a:pPr>
                      <a:endParaRPr sz="1600" dirty="0"/>
                    </a:p>
                  </a:txBody>
                  <a:tcPr/>
                </a:tc>
                <a:tc>
                  <a:txBody>
                    <a:bodyPr/>
                    <a:lstStyle/>
                    <a:p>
                      <a:pPr marL="0" lvl="0" indent="0" algn="r" defTabSz="685800" rtl="0" eaLnBrk="1" latinLnBrk="0" hangingPunct="1">
                        <a:buNone/>
                      </a:pPr>
                      <a:r>
                        <a:rPr sz="1200" b="1" kern="1200" dirty="0">
                          <a:solidFill>
                            <a:srgbClr val="FF0000"/>
                          </a:solidFill>
                          <a:latin typeface="+mn-lt"/>
                          <a:ea typeface="+mn-ea"/>
                          <a:cs typeface="+mn-cs"/>
                        </a:rPr>
                        <a:t>1</a:t>
                      </a:r>
                    </a:p>
                  </a:txBody>
                  <a:tcPr/>
                </a:tc>
                <a:tc>
                  <a:txBody>
                    <a:bodyPr/>
                    <a:lstStyle/>
                    <a:p>
                      <a:pPr marL="0" lvl="0" indent="0" algn="r">
                        <a:buNone/>
                      </a:pPr>
                      <a:r>
                        <a:rPr sz="1600"/>
                        <a:t>0</a:t>
                      </a:r>
                    </a:p>
                  </a:txBody>
                  <a:tcPr/>
                </a:tc>
                <a:tc>
                  <a:txBody>
                    <a:bodyPr/>
                    <a:lstStyle/>
                    <a:p>
                      <a:pPr marL="0" lvl="0" indent="0" algn="r">
                        <a:buNone/>
                      </a:pPr>
                      <a:r>
                        <a:rPr sz="1600"/>
                        <a:t>0</a:t>
                      </a:r>
                    </a:p>
                  </a:txBody>
                  <a:tcPr/>
                </a:tc>
                <a:extLst>
                  <a:ext uri="{0D108BD9-81ED-4DB2-BD59-A6C34878D82A}">
                    <a16:rowId xmlns:a16="http://schemas.microsoft.com/office/drawing/2014/main" val="10007"/>
                  </a:ext>
                </a:extLst>
              </a:tr>
              <a:tr h="0">
                <a:tc>
                  <a:txBody>
                    <a:bodyPr/>
                    <a:lstStyle/>
                    <a:p>
                      <a:pPr marL="0" lvl="0" indent="0" algn="l">
                        <a:buNone/>
                      </a:pPr>
                      <a:r>
                        <a:rPr sz="1600"/>
                        <a:t>PAHO</a:t>
                      </a:r>
                    </a:p>
                  </a:txBody>
                  <a:tcPr/>
                </a:tc>
                <a:tc>
                  <a:txBody>
                    <a:bodyPr/>
                    <a:lstStyle/>
                    <a:p>
                      <a:pPr marL="0" lvl="0" indent="0" algn="l">
                        <a:buNone/>
                      </a:pPr>
                      <a:r>
                        <a:rPr sz="1600"/>
                        <a:t>Dominican Republic</a:t>
                      </a:r>
                    </a:p>
                  </a:txBody>
                  <a:tcPr/>
                </a:tc>
                <a:tc>
                  <a:txBody>
                    <a:bodyPr/>
                    <a:lstStyle/>
                    <a:p>
                      <a:pPr marL="0" lvl="0" indent="0" algn="r">
                        <a:buNone/>
                      </a:pPr>
                      <a:r>
                        <a:rPr sz="1600"/>
                        <a:t>1</a:t>
                      </a:r>
                    </a:p>
                  </a:txBody>
                  <a:tcPr/>
                </a:tc>
                <a:tc>
                  <a:txBody>
                    <a:bodyPr/>
                    <a:lstStyle/>
                    <a:p>
                      <a:pPr marL="0" lvl="0" indent="0" algn="r">
                        <a:buNone/>
                      </a:pPr>
                      <a:r>
                        <a:rPr sz="1600"/>
                        <a:t>1</a:t>
                      </a:r>
                    </a:p>
                  </a:txBody>
                  <a:tcPr/>
                </a:tc>
                <a:tc>
                  <a:txBody>
                    <a:bodyPr/>
                    <a:lstStyle/>
                    <a:p>
                      <a:pPr marL="0" lvl="0" indent="0" algn="r">
                        <a:buNone/>
                      </a:pPr>
                      <a:r>
                        <a:rPr sz="1600"/>
                        <a:t>0</a:t>
                      </a:r>
                    </a:p>
                  </a:txBody>
                  <a:tcPr/>
                </a:tc>
                <a:tc>
                  <a:txBody>
                    <a:bodyPr/>
                    <a:lstStyle/>
                    <a:p>
                      <a:pPr marL="0" lvl="0" indent="0" algn="r">
                        <a:buNone/>
                      </a:pPr>
                      <a:r>
                        <a:rPr sz="1600"/>
                        <a:t>0</a:t>
                      </a:r>
                    </a:p>
                  </a:txBody>
                  <a:tcPr/>
                </a:tc>
                <a:extLst>
                  <a:ext uri="{0D108BD9-81ED-4DB2-BD59-A6C34878D82A}">
                    <a16:rowId xmlns:a16="http://schemas.microsoft.com/office/drawing/2014/main" val="10008"/>
                  </a:ext>
                </a:extLst>
              </a:tr>
              <a:tr h="0">
                <a:tc>
                  <a:txBody>
                    <a:bodyPr/>
                    <a:lstStyle/>
                    <a:p>
                      <a:pPr marL="0" lvl="0" indent="0" algn="l">
                        <a:buNone/>
                      </a:pPr>
                      <a:r>
                        <a:rPr sz="1600"/>
                        <a:t>AFRO</a:t>
                      </a:r>
                    </a:p>
                  </a:txBody>
                  <a:tcPr/>
                </a:tc>
                <a:tc>
                  <a:txBody>
                    <a:bodyPr/>
                    <a:lstStyle/>
                    <a:p>
                      <a:pPr marL="0" lvl="0" indent="0" algn="l">
                        <a:buNone/>
                      </a:pPr>
                      <a:r>
                        <a:rPr sz="1600"/>
                        <a:t>Algeria</a:t>
                      </a:r>
                    </a:p>
                  </a:txBody>
                  <a:tcPr/>
                </a:tc>
                <a:tc>
                  <a:txBody>
                    <a:bodyPr/>
                    <a:lstStyle/>
                    <a:p>
                      <a:pPr marL="0" lvl="0" indent="0" algn="r">
                        <a:buNone/>
                      </a:pPr>
                      <a:r>
                        <a:rPr sz="1600"/>
                        <a:t>5</a:t>
                      </a:r>
                    </a:p>
                  </a:txBody>
                  <a:tcPr/>
                </a:tc>
                <a:tc>
                  <a:txBody>
                    <a:bodyPr/>
                    <a:lstStyle/>
                    <a:p>
                      <a:pPr marL="0" lvl="0" indent="0" algn="r">
                        <a:buNone/>
                      </a:pPr>
                      <a:r>
                        <a:rPr sz="1600"/>
                        <a:t>5</a:t>
                      </a:r>
                    </a:p>
                  </a:txBody>
                  <a:tcPr/>
                </a:tc>
                <a:tc>
                  <a:txBody>
                    <a:bodyPr/>
                    <a:lstStyle/>
                    <a:p>
                      <a:pPr marL="0" lvl="0" indent="0" algn="r">
                        <a:buNone/>
                      </a:pPr>
                      <a:r>
                        <a:rPr sz="1600"/>
                        <a:t>0</a:t>
                      </a:r>
                    </a:p>
                  </a:txBody>
                  <a:tcPr/>
                </a:tc>
                <a:tc>
                  <a:txBody>
                    <a:bodyPr/>
                    <a:lstStyle/>
                    <a:p>
                      <a:pPr marL="0" lvl="0" indent="0" algn="r">
                        <a:buNone/>
                      </a:pPr>
                      <a:r>
                        <a:rPr sz="1600"/>
                        <a:t>0</a:t>
                      </a:r>
                    </a:p>
                  </a:txBody>
                  <a:tcPr/>
                </a:tc>
                <a:extLst>
                  <a:ext uri="{0D108BD9-81ED-4DB2-BD59-A6C34878D82A}">
                    <a16:rowId xmlns:a16="http://schemas.microsoft.com/office/drawing/2014/main" val="10009"/>
                  </a:ext>
                </a:extLst>
              </a:tr>
              <a:tr h="0">
                <a:tc>
                  <a:txBody>
                    <a:bodyPr/>
                    <a:lstStyle/>
                    <a:p>
                      <a:pPr marL="0" lvl="0" indent="0" algn="l">
                        <a:buNone/>
                      </a:pPr>
                      <a:r>
                        <a:rPr sz="1600"/>
                        <a:t>AFRO</a:t>
                      </a:r>
                    </a:p>
                  </a:txBody>
                  <a:tcPr/>
                </a:tc>
                <a:tc>
                  <a:txBody>
                    <a:bodyPr/>
                    <a:lstStyle/>
                    <a:p>
                      <a:pPr marL="0" lvl="0" indent="0" algn="l">
                        <a:buNone/>
                      </a:pPr>
                      <a:r>
                        <a:rPr sz="1600"/>
                        <a:t>Nigeria</a:t>
                      </a:r>
                    </a:p>
                  </a:txBody>
                  <a:tcPr/>
                </a:tc>
                <a:tc>
                  <a:txBody>
                    <a:bodyPr/>
                    <a:lstStyle/>
                    <a:p>
                      <a:pPr marL="0" lvl="0" indent="0" algn="r">
                        <a:buNone/>
                      </a:pPr>
                      <a:r>
                        <a:rPr sz="1600"/>
                        <a:t>1</a:t>
                      </a:r>
                    </a:p>
                  </a:txBody>
                  <a:tcPr/>
                </a:tc>
                <a:tc>
                  <a:txBody>
                    <a:bodyPr/>
                    <a:lstStyle/>
                    <a:p>
                      <a:pPr marL="0" lvl="0" indent="0" algn="r">
                        <a:buNone/>
                      </a:pPr>
                      <a:r>
                        <a:rPr sz="1600"/>
                        <a:t>1</a:t>
                      </a:r>
                    </a:p>
                  </a:txBody>
                  <a:tcPr/>
                </a:tc>
                <a:tc>
                  <a:txBody>
                    <a:bodyPr/>
                    <a:lstStyle/>
                    <a:p>
                      <a:pPr marL="0" lvl="0" indent="0" algn="r">
                        <a:buNone/>
                      </a:pPr>
                      <a:r>
                        <a:rPr sz="1600"/>
                        <a:t>0</a:t>
                      </a:r>
                    </a:p>
                  </a:txBody>
                  <a:tcPr/>
                </a:tc>
                <a:tc>
                  <a:txBody>
                    <a:bodyPr/>
                    <a:lstStyle/>
                    <a:p>
                      <a:pPr marL="0" lvl="0" indent="0" algn="r">
                        <a:buNone/>
                      </a:pPr>
                      <a:r>
                        <a:rPr sz="1600"/>
                        <a:t>0</a:t>
                      </a:r>
                    </a:p>
                  </a:txBody>
                  <a:tcPr/>
                </a:tc>
                <a:extLst>
                  <a:ext uri="{0D108BD9-81ED-4DB2-BD59-A6C34878D82A}">
                    <a16:rowId xmlns:a16="http://schemas.microsoft.com/office/drawing/2014/main" val="10010"/>
                  </a:ext>
                </a:extLst>
              </a:tr>
              <a:tr h="0">
                <a:tc>
                  <a:txBody>
                    <a:bodyPr/>
                    <a:lstStyle/>
                    <a:p>
                      <a:pPr marL="0" lvl="0" indent="0" algn="l">
                        <a:buNone/>
                      </a:pPr>
                      <a:r>
                        <a:rPr sz="1600"/>
                        <a:t>AFRO</a:t>
                      </a:r>
                    </a:p>
                  </a:txBody>
                  <a:tcPr/>
                </a:tc>
                <a:tc>
                  <a:txBody>
                    <a:bodyPr/>
                    <a:lstStyle/>
                    <a:p>
                      <a:pPr marL="0" lvl="0" indent="0" algn="l">
                        <a:buNone/>
                      </a:pPr>
                      <a:r>
                        <a:rPr sz="1600"/>
                        <a:t>Senegal</a:t>
                      </a:r>
                    </a:p>
                  </a:txBody>
                  <a:tcPr/>
                </a:tc>
                <a:tc>
                  <a:txBody>
                    <a:bodyPr/>
                    <a:lstStyle/>
                    <a:p>
                      <a:pPr marL="0" lvl="0" indent="0" algn="r">
                        <a:buNone/>
                      </a:pPr>
                      <a:r>
                        <a:rPr sz="1600"/>
                        <a:t>1</a:t>
                      </a:r>
                    </a:p>
                  </a:txBody>
                  <a:tcPr/>
                </a:tc>
                <a:tc>
                  <a:txBody>
                    <a:bodyPr/>
                    <a:lstStyle/>
                    <a:p>
                      <a:pPr marL="0" lvl="0" indent="0" algn="r">
                        <a:buNone/>
                      </a:pPr>
                      <a:r>
                        <a:rPr sz="1600"/>
                        <a:t>1</a:t>
                      </a:r>
                    </a:p>
                  </a:txBody>
                  <a:tcPr/>
                </a:tc>
                <a:tc>
                  <a:txBody>
                    <a:bodyPr/>
                    <a:lstStyle/>
                    <a:p>
                      <a:pPr marL="0" lvl="0" indent="0" algn="r">
                        <a:buNone/>
                      </a:pPr>
                      <a:r>
                        <a:rPr sz="1600"/>
                        <a:t>0</a:t>
                      </a:r>
                    </a:p>
                  </a:txBody>
                  <a:tcPr/>
                </a:tc>
                <a:tc>
                  <a:txBody>
                    <a:bodyPr/>
                    <a:lstStyle/>
                    <a:p>
                      <a:pPr marL="0" lvl="0" indent="0" algn="r">
                        <a:buNone/>
                      </a:pPr>
                      <a:r>
                        <a:rPr sz="1600" dirty="0"/>
                        <a:t>0</a:t>
                      </a:r>
                    </a:p>
                  </a:txBody>
                  <a:tcPr/>
                </a:tc>
                <a:extLst>
                  <a:ext uri="{0D108BD9-81ED-4DB2-BD59-A6C34878D82A}">
                    <a16:rowId xmlns:a16="http://schemas.microsoft.com/office/drawing/2014/main" val="10011"/>
                  </a:ext>
                </a:extLst>
              </a:tr>
            </a:tbl>
          </a:graphicData>
        </a:graphic>
      </p:graphicFrame>
      <p:sp>
        <p:nvSpPr>
          <p:cNvPr id="3" name="Rectangle 2">
            <a:extLst>
              <a:ext uri="{FF2B5EF4-FFF2-40B4-BE49-F238E27FC236}">
                <a16:creationId xmlns:a16="http://schemas.microsoft.com/office/drawing/2014/main" id="{D4885545-7796-4A94-9C29-77EEE1481252}"/>
              </a:ext>
            </a:extLst>
          </p:cNvPr>
          <p:cNvSpPr/>
          <p:nvPr/>
        </p:nvSpPr>
        <p:spPr>
          <a:xfrm>
            <a:off x="6424246" y="1501727"/>
            <a:ext cx="5561427" cy="382668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USA</a:t>
            </a:r>
            <a:br>
              <a:rPr kumimoji="0" lang="en-US" sz="18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44 additional cases and 4 new </a:t>
            </a:r>
            <a:r>
              <a:rPr kumimoji="0" lang="en-US" sz="1800" b="0" i="0" u="none" strike="noStrike" kern="1200" cap="none" spc="0" normalizeH="0" baseline="0" noProof="0">
                <a:ln>
                  <a:noFill/>
                </a:ln>
                <a:solidFill>
                  <a:prstClr val="black"/>
                </a:solidFill>
                <a:effectLst/>
                <a:uLnTx/>
                <a:uFillTx/>
                <a:latin typeface="Segoe Condensed" panose="020B0606040200020203" pitchFamily="34" charset="0"/>
                <a:ea typeface="+mn-ea"/>
                <a:cs typeface="+mn-cs"/>
              </a:rPr>
              <a:t>deaths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Segoe Condensed" panose="020B0606040200020203" pitchFamily="34" charset="0"/>
                <a:ea typeface="+mn-ea"/>
                <a:cs typeface="+mn-cs"/>
              </a:rPr>
              <a:t>Canada</a:t>
            </a:r>
            <a:br>
              <a:rPr kumimoji="0" lang="en-US" sz="18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3 additional cases (2 in Ontario – 1 ex-Egypt, 1 ex-Iran; and 1 in B.C)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Ecuador</a:t>
            </a:r>
            <a:br>
              <a:rPr kumimoji="0" lang="en-US" sz="1800" b="1"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Segoe Condensed" panose="020B0606040200020203" pitchFamily="34" charset="0"/>
                <a:ea typeface="+mn-ea"/>
                <a:cs typeface="+mn-cs"/>
              </a:rPr>
              <a:t>1 new case (contact of case #1) </a:t>
            </a:r>
          </a:p>
          <a:p>
            <a:pPr marL="0" marR="0" lvl="0" indent="0" algn="l" defTabSz="914400" rtl="0" eaLnBrk="1" fontAlgn="auto" latinLnBrk="0" hangingPunct="1">
              <a:lnSpc>
                <a:spcPct val="100000"/>
              </a:lnSpc>
              <a:spcBef>
                <a:spcPts val="60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Argentina</a:t>
            </a:r>
            <a:br>
              <a:rPr kumimoji="0" lang="en-US" sz="18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8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1</a:t>
            </a:r>
            <a:r>
              <a:rPr kumimoji="0" lang="en-US" sz="1800" b="0" i="0" u="none" strike="noStrike" kern="1200" cap="none" spc="0" normalizeH="0" baseline="3000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st</a:t>
            </a:r>
            <a:r>
              <a:rPr kumimoji="0" lang="en-US" sz="18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case (a 43-year-old male, ex-Italy, Spain) 	</a:t>
            </a:r>
          </a:p>
          <a:p>
            <a:pPr marL="0" marR="0" lvl="0" indent="0" algn="l" defTabSz="914400" rtl="0" eaLnBrk="1" fontAlgn="auto" latinLnBrk="0" hangingPunct="1">
              <a:lnSpc>
                <a:spcPct val="100000"/>
              </a:lnSpc>
              <a:spcBef>
                <a:spcPts val="60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Chile</a:t>
            </a:r>
            <a:br>
              <a:rPr kumimoji="0" lang="en-US" sz="1800" b="1"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br>
            <a:r>
              <a:rPr kumimoji="0" lang="en-US" sz="18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1</a:t>
            </a:r>
            <a:r>
              <a:rPr kumimoji="0" lang="en-US" sz="1800" b="0" i="0" u="none" strike="noStrike" kern="1200" cap="none" spc="0" normalizeH="0" baseline="3000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st</a:t>
            </a:r>
            <a:r>
              <a:rPr kumimoji="0" lang="en-US" sz="1800" b="0" i="0" u="none" strike="noStrike" kern="1200" cap="none" spc="0" normalizeH="0" baseline="0" noProof="0" dirty="0">
                <a:ln>
                  <a:noFill/>
                </a:ln>
                <a:solidFill>
                  <a:prstClr val="black"/>
                </a:solidFill>
                <a:effectLst/>
                <a:uLnTx/>
                <a:uFillTx/>
                <a:latin typeface="Segoe Condensed" panose="020B0606040200020203" pitchFamily="34" charset="0"/>
                <a:ea typeface="Calibri" panose="020F0502020204030204" pitchFamily="34" charset="0"/>
                <a:cs typeface="Times New Roman" panose="02020603050405020304" pitchFamily="18" charset="0"/>
              </a:rPr>
              <a:t> case (a 33-year-old male, ex-Southeast Asia including Singapore) 	</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 id="{E17D93E7-A4F3-4828-8FC3-8E0420159C6D}" vid="{59D0634D-DD3A-47DC-8CE6-91EB5BAD1D67}"/>
    </a:ext>
  </a:extLst>
</a:theme>
</file>

<file path=ppt/theme/theme2.xml><?xml version="1.0" encoding="utf-8"?>
<a:theme xmlns:a="http://schemas.openxmlformats.org/drawingml/2006/main" name="1_WH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 id="{E17D93E7-A4F3-4828-8FC3-8E0420159C6D}" vid="{59D0634D-DD3A-47DC-8CE6-91EB5BAD1D67}"/>
    </a:ext>
  </a:extLst>
</a:theme>
</file>

<file path=ppt/theme/theme3.xml><?xml version="1.0" encoding="utf-8"?>
<a:theme xmlns:a="http://schemas.openxmlformats.org/drawingml/2006/main" name="2_WH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 id="{E17D93E7-A4F3-4828-8FC3-8E0420159C6D}" vid="{59D0634D-DD3A-47DC-8CE6-91EB5BAD1D6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A6A53871B84C4891C435BA347F55F3" ma:contentTypeVersion="10" ma:contentTypeDescription="Create a new document." ma:contentTypeScope="" ma:versionID="dc6971122820de1a52a1470b7bdcb157">
  <xsd:schema xmlns:xsd="http://www.w3.org/2001/XMLSchema" xmlns:xs="http://www.w3.org/2001/XMLSchema" xmlns:p="http://schemas.microsoft.com/office/2006/metadata/properties" xmlns:ns3="ff889d88-0064-4987-9747-5a9c9350378d" targetNamespace="http://schemas.microsoft.com/office/2006/metadata/properties" ma:root="true" ma:fieldsID="dc956caba1c040cf4613834bb757a35e" ns3:_="">
    <xsd:import namespace="ff889d88-0064-4987-9747-5a9c9350378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89d88-0064-4987-9747-5a9c93503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5A15F2-C3D5-4206-8F97-830FB28E909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f889d88-0064-4987-9747-5a9c9350378d"/>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21C5BE6-682C-4D00-A49A-B1C6EB3F9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889d88-0064-4987-9747-5a9c93503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48A2B9-88DA-4070-988B-CA922A2A67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503</TotalTime>
  <Words>2077</Words>
  <Application>Microsoft Office PowerPoint</Application>
  <PresentationFormat>Widescreen</PresentationFormat>
  <Paragraphs>740</Paragraphs>
  <Slides>22</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Corbel</vt:lpstr>
      <vt:lpstr>Lato Heavy</vt:lpstr>
      <vt:lpstr>Leelawadee</vt:lpstr>
      <vt:lpstr>Segoe Condensed</vt:lpstr>
      <vt:lpstr>Times New Roman</vt:lpstr>
      <vt:lpstr>WHE</vt:lpstr>
      <vt:lpstr>1_WHE</vt:lpstr>
      <vt:lpstr>2_WHE</vt:lpstr>
      <vt:lpstr>COVID-19 update</vt:lpstr>
      <vt:lpstr>Current Situation (As of 04 Mar, 6AM Geneva Time)</vt:lpstr>
      <vt:lpstr>Number of cases by date of report in China</vt:lpstr>
      <vt:lpstr>Confirmed cases outside China by date of report as of 04 Mar 6AM</vt:lpstr>
      <vt:lpstr>Confirmed cases outside China notified under IHR or from official government sources (WPRO and SEARO, as of 04 Mar 6AM)</vt:lpstr>
      <vt:lpstr>Confirmed cases outside China notified under IHR or from official government sources (EURO, as of 04 Mar 6AM)</vt:lpstr>
      <vt:lpstr>Confirmed cases outside China notified under IHR or from official government sources (EURO, as of 04 Mar 6AM)</vt:lpstr>
      <vt:lpstr>Confirmed cases outside China notified under IHR or from official government sources (EMRO, as of 04 Mar 6AM)</vt:lpstr>
      <vt:lpstr>Confirmed cases outside China notified under IHR or from official government sources (PAHO and AFRO, as of 04 Mar 6AM)</vt:lpstr>
      <vt:lpstr>Update on COVID-19 Country Preparedness and Response</vt:lpstr>
      <vt:lpstr>Supporting country preparedness and response</vt:lpstr>
      <vt:lpstr>Scaling country preparedness and response</vt:lpstr>
      <vt:lpstr>Monitoring country preparedness and response</vt:lpstr>
      <vt:lpstr>Tracking country risk and vulnerability</vt:lpstr>
      <vt:lpstr>Scaling support to countries</vt:lpstr>
      <vt:lpstr>Immediate response and support to countries</vt:lpstr>
      <vt:lpstr>Personal Protective Equipment Shipments</vt:lpstr>
      <vt:lpstr>Platform for supporting country preparedness and response plans</vt:lpstr>
      <vt:lpstr>COVID-19 Partners Platform</vt:lpstr>
      <vt:lpstr>Overall estimated resources required February-April 2020</vt:lpstr>
      <vt:lpstr>Established UN Crisis Management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Member State Briefing and UN CMT (as needed)</dc:title>
  <dc:creator>SAMAAN, Gina</dc:creator>
  <cp:lastModifiedBy>CABRAS, Fiona</cp:lastModifiedBy>
  <cp:revision>29</cp:revision>
  <dcterms:created xsi:type="dcterms:W3CDTF">2020-03-03T14:40:51Z</dcterms:created>
  <dcterms:modified xsi:type="dcterms:W3CDTF">2020-03-04T17:31:27Z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0x010100C6A6A53871B84C4891C435BA347F55F3</vt:lpwstr>
  </property>
</Properties>
</file>