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2" r:id="rId1"/>
  </p:sldMasterIdLst>
  <p:sldIdLst>
    <p:sldId id="257" r:id="rId2"/>
    <p:sldId id="266" r:id="rId3"/>
    <p:sldId id="264" r:id="rId4"/>
    <p:sldId id="268" r:id="rId5"/>
    <p:sldId id="262" r:id="rId6"/>
    <p:sldId id="263" r:id="rId7"/>
    <p:sldId id="265" r:id="rId8"/>
    <p:sldId id="26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09" autoAdjust="0"/>
    <p:restoredTop sz="89946" autoAdjust="0"/>
  </p:normalViewPr>
  <p:slideViewPr>
    <p:cSldViewPr snapToGrid="0">
      <p:cViewPr varScale="1">
        <p:scale>
          <a:sx n="67" d="100"/>
          <a:sy n="67" d="100"/>
        </p:scale>
        <p:origin x="9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54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057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14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13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91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204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965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116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564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86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941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404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081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0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8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01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55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BD3B8C-998D-4D4D-81C6-6CEA118327D5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C25942B-6BC0-459C-A864-31880D6E3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292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3" r:id="rId1"/>
    <p:sldLayoutId id="2147484124" r:id="rId2"/>
    <p:sldLayoutId id="2147484125" r:id="rId3"/>
    <p:sldLayoutId id="2147484126" r:id="rId4"/>
    <p:sldLayoutId id="2147484127" r:id="rId5"/>
    <p:sldLayoutId id="2147484128" r:id="rId6"/>
    <p:sldLayoutId id="2147484129" r:id="rId7"/>
    <p:sldLayoutId id="2147484130" r:id="rId8"/>
    <p:sldLayoutId id="2147484131" r:id="rId9"/>
    <p:sldLayoutId id="2147484132" r:id="rId10"/>
    <p:sldLayoutId id="2147484133" r:id="rId11"/>
    <p:sldLayoutId id="2147484134" r:id="rId12"/>
    <p:sldLayoutId id="2147484135" r:id="rId13"/>
    <p:sldLayoutId id="2147484136" r:id="rId14"/>
    <p:sldLayoutId id="2147484137" r:id="rId15"/>
    <p:sldLayoutId id="2147484138" r:id="rId16"/>
    <p:sldLayoutId id="214748413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733023" y="2253268"/>
            <a:ext cx="6815669" cy="1515533"/>
          </a:xfrm>
        </p:spPr>
        <p:txBody>
          <a:bodyPr>
            <a:normAutofit fontScale="90000"/>
          </a:bodyPr>
          <a:lstStyle/>
          <a:p>
            <a:r>
              <a:rPr lang="ka-GE" sz="3200" b="1" dirty="0" smtClean="0">
                <a:latin typeface="Sylfaen" panose="010A0502050306030303" pitchFamily="18" charset="0"/>
              </a:rPr>
              <a:t>კორონავირუსით  </a:t>
            </a:r>
            <a:r>
              <a:rPr lang="ka-GE" sz="3200" b="1" dirty="0">
                <a:latin typeface="Sylfaen" panose="010A0502050306030303" pitchFamily="18" charset="0"/>
              </a:rPr>
              <a:t>(</a:t>
            </a:r>
            <a:r>
              <a:rPr lang="en-US" sz="3200" b="1" dirty="0">
                <a:latin typeface="Sylfaen" panose="010A0502050306030303" pitchFamily="18" charset="0"/>
              </a:rPr>
              <a:t>SARS-COV-2) </a:t>
            </a:r>
            <a:r>
              <a:rPr lang="ka-GE" sz="3200" b="1" dirty="0">
                <a:latin typeface="Sylfaen" panose="010A0502050306030303" pitchFamily="18" charset="0"/>
              </a:rPr>
              <a:t>გამოწვეული ინფექციის  (</a:t>
            </a:r>
            <a:r>
              <a:rPr lang="en-US" sz="3200" b="1" dirty="0">
                <a:latin typeface="Sylfaen" panose="010A0502050306030303" pitchFamily="18" charset="0"/>
              </a:rPr>
              <a:t>COVID-19) </a:t>
            </a:r>
            <a:r>
              <a:rPr lang="ka-GE" sz="3200" b="1" dirty="0" smtClean="0">
                <a:latin typeface="Sylfaen" panose="010A0502050306030303" pitchFamily="18" charset="0"/>
              </a:rPr>
              <a:t>გავრცელების პირობებში განხორციელებული საქმიანობა და გამოწვევები</a:t>
            </a:r>
            <a:endParaRPr lang="ka-GE" sz="3200" b="1" dirty="0">
              <a:latin typeface="Sylfaen" panose="010A0502050306030303" pitchFamily="18" charset="0"/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733024" y="4260119"/>
            <a:ext cx="7985133" cy="1642969"/>
          </a:xfrm>
        </p:spPr>
        <p:txBody>
          <a:bodyPr>
            <a:normAutofit/>
          </a:bodyPr>
          <a:lstStyle/>
          <a:p>
            <a:r>
              <a:rPr lang="ka-GE" b="1" dirty="0" smtClean="0"/>
              <a:t>სსიპ სახელმწიფო ზრუნვისა და ტრეფიკინგის </a:t>
            </a:r>
            <a:r>
              <a:rPr lang="ka-GE" b="1" dirty="0" smtClean="0"/>
              <a:t>მსხვერპლთა, </a:t>
            </a:r>
            <a:r>
              <a:rPr lang="ka-GE" b="1" dirty="0" smtClean="0"/>
              <a:t>დაზარალებულთა </a:t>
            </a:r>
            <a:r>
              <a:rPr lang="ka-GE" b="1" dirty="0" smtClean="0"/>
              <a:t>დახმარების სააგენტო</a:t>
            </a:r>
            <a:endParaRPr lang="ka-GE" b="1" dirty="0" smtClean="0"/>
          </a:p>
          <a:p>
            <a:r>
              <a:rPr lang="ka-GE" sz="1400" b="1" dirty="0" smtClean="0"/>
              <a:t>05.2020</a:t>
            </a:r>
            <a:endParaRPr lang="en-US" sz="1400" b="1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485" y="5318725"/>
            <a:ext cx="1400535" cy="11687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3648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1009934"/>
            <a:ext cx="10018713" cy="1009935"/>
          </a:xfrm>
        </p:spPr>
        <p:txBody>
          <a:bodyPr>
            <a:normAutofit fontScale="90000"/>
          </a:bodyPr>
          <a:lstStyle/>
          <a:p>
            <a:r>
              <a:rPr lang="ka-GE" sz="2000" b="1" dirty="0"/>
              <a:t>სახელმწიფო ზრუნვისა და ტრეფიკინგის მსხვერპლთა დაზარალებულთა დახმარების სააგენტოში გასატარებელი ღონისძიებების შესახებ“07-36 ბრძანების  შესაბამისად:</a:t>
            </a:r>
            <a:br>
              <a:rPr lang="ka-GE" sz="2000" b="1" dirty="0"/>
            </a:br>
            <a:r>
              <a:rPr lang="en-US" sz="7200" b="1" dirty="0"/>
              <a:t/>
            </a:r>
            <a:br>
              <a:rPr lang="en-US" sz="7200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1637731"/>
            <a:ext cx="10018713" cy="5349922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ka-GE" sz="2500" b="1" i="1" dirty="0"/>
              <a:t>სსიპ სახელმწიფო ზრუნვისა და ტრეფიკინგის მსხვერპლთა, დაზარალებულთა დახმარების  სააგენტოს რეგიონულ/რაიონულ ცენტრებს გაეგზავნათ საინსტრუქციო წერილი ფუნქციების </a:t>
            </a:r>
            <a:r>
              <a:rPr lang="ka-GE" sz="2500" b="1" i="1" dirty="0" smtClean="0"/>
              <a:t>დისტანციურად </a:t>
            </a:r>
            <a:r>
              <a:rPr lang="ka-GE" sz="2500" b="1" i="1" dirty="0"/>
              <a:t>შესრულებასთან დაკავშირებით</a:t>
            </a:r>
            <a:r>
              <a:rPr lang="ka-GE" sz="2500" b="1" i="1" dirty="0" smtClean="0"/>
              <a:t>; </a:t>
            </a:r>
            <a:endParaRPr lang="en-US" sz="2500" b="1" i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 smtClean="0"/>
              <a:t>ხორციელდება მონიტორინგი ალტერნატიულ ზრუნვაში მყოფ არასრულწლოვნებთან;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 smtClean="0"/>
              <a:t>სოციალური მუშაკები ჩართულნი არიან შემთხვევის მართვის პროცესში;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 smtClean="0"/>
              <a:t>ახორციელებენ რისკისა და ზიანის დონის შეფასებას;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 smtClean="0"/>
              <a:t>მუშაობენ ძალადობის და უგულებელყოფის შემთხვევებზე;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 smtClean="0"/>
              <a:t>საჭიროების შემთხვევაში სპეციალური აღჭურვილობით გადიან ადგილზე;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/>
              <a:t>საჭიროების შემთხვევაში უზრუნველყოფენ არასრულწლოვნის 24 საათიან მომსახურებაში გადაყვანას; </a:t>
            </a:r>
            <a:endParaRPr lang="ka-GE" i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 smtClean="0"/>
              <a:t>კანონთან კონფლიქტში მყოფ არასრულლწოვნებთან ასრულებენ საპროცესო წარმომადგენლის ფუნქციას;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 smtClean="0"/>
              <a:t>მუშაობენ შეზღუდული შესაძლებლობის მქონე პირებთან და მათ ოჯახებთან;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 smtClean="0"/>
              <a:t>უწევენ მხარდაჭერას ოჯახს და ცალკეულ პირებს;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i="1" dirty="0" smtClean="0"/>
              <a:t>იცავენ გეითქიფინგის პრინციპებს და მაქსიმალურად ცდილობენ არასრულწლოვანი შენარჩუნებულ იქნას ბიოლოგიურ გარემოში; 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ka-GE" b="1" i="1" dirty="0" smtClean="0"/>
          </a:p>
          <a:p>
            <a:pPr algn="just">
              <a:buFont typeface="Arial" panose="020B0604020202020204" pitchFamily="34" charset="0"/>
              <a:buChar char="•"/>
            </a:pPr>
            <a:r>
              <a:rPr lang="ka-GE" b="1" i="1" dirty="0" smtClean="0"/>
              <a:t>ქალაქ </a:t>
            </a:r>
            <a:r>
              <a:rPr lang="ka-GE" b="1" i="1" dirty="0"/>
              <a:t>თბილისში გაიხსნა საკარანტინე სივრცე, სადაც თავსდებიან როგორც ქუჩაში მცხოვრები და მომუშავე ბავშვები, ასევე, სახელმწიფო მზრუნველობაში მყოფი არასრულწლოვნები, რომლებიც იმყოფებოდნენ მომსახურების გარეთ და დაუდგენელია მათი კონტაქტები;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34015" y="628797"/>
            <a:ext cx="369008" cy="3811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83502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006522"/>
          </a:xfrm>
        </p:spPr>
        <p:txBody>
          <a:bodyPr>
            <a:normAutofit/>
          </a:bodyPr>
          <a:lstStyle/>
          <a:p>
            <a:r>
              <a:rPr lang="ka-GE" sz="2000" b="1" dirty="0" smtClean="0"/>
              <a:t>სააგენტოს 24 საათიანი სტრუქტურული (თავშესაფრები, თბ. კრიზისული ცენტრი, და ფილიალების (ხანდაზმულთა პანსიონატები, შშმ პირთა პანსიონატები და ბავშვთა სახლები) ფარგლებში განხორციელდა შემდეგი: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210937"/>
            <a:ext cx="10018713" cy="423080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სააგენტოს დირექტორის 2020 წლის 3 აპრილის N07/45/ო ბრძანების შესაბამისად ფილიალებს დაევალათ საგანგებო მდგომარეობის მოქმედების პერიოდში შეემუშავებინათ  არადისტანციურად </a:t>
            </a:r>
            <a:r>
              <a:rPr lang="ka-GE" dirty="0" smtClean="0"/>
              <a:t>მომუშავე </a:t>
            </a:r>
            <a:r>
              <a:rPr lang="ka-GE" dirty="0" smtClean="0"/>
              <a:t>თანამშრომლების </a:t>
            </a:r>
            <a:r>
              <a:rPr lang="ka-GE" dirty="0" smtClean="0"/>
              <a:t>გრაფიკი</a:t>
            </a:r>
            <a:r>
              <a:rPr lang="ka-GE" dirty="0"/>
              <a:t> </a:t>
            </a:r>
            <a:r>
              <a:rPr lang="ka-GE" dirty="0" smtClean="0"/>
              <a:t>(მინიმუმ 7- მაქსიმუმ 14 დღე); </a:t>
            </a:r>
            <a:endParaRPr lang="ka-GE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მომსახურების მიმღებ პირებს უწყვეტად მიეწოდებათ მომსახურება, მათ შორის დისტანციური სახით; </a:t>
            </a:r>
            <a:endParaRPr lang="ka-GE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სააგენტოს </a:t>
            </a:r>
            <a:r>
              <a:rPr lang="ka-GE" dirty="0" smtClean="0"/>
              <a:t>მონიტორინგისა და შეფასების სამმართველოს მხრიდან მუდმივად ხორციელდება მონიტორინგი რეკომენდაციების </a:t>
            </a:r>
            <a:r>
              <a:rPr lang="ka-GE" dirty="0"/>
              <a:t>შ</a:t>
            </a:r>
            <a:r>
              <a:rPr lang="ka-GE" dirty="0" smtClean="0"/>
              <a:t>ესრულებასთან </a:t>
            </a:r>
            <a:r>
              <a:rPr lang="ka-GE" dirty="0" smtClean="0"/>
              <a:t>დაკავშრებით</a:t>
            </a:r>
            <a:r>
              <a:rPr lang="ka-GE" dirty="0" smtClean="0"/>
              <a:t>; </a:t>
            </a:r>
            <a:endParaRPr lang="ka-GE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/>
              <a:t>სააგენტოს მიერ </a:t>
            </a:r>
            <a:r>
              <a:rPr lang="ka-GE" dirty="0" smtClean="0"/>
              <a:t>ჩატარებული </a:t>
            </a:r>
            <a:r>
              <a:rPr lang="ka-GE" dirty="0"/>
              <a:t>იქნა სადეზინფექციო სამუშაოები, როგორც შიდა, ასევე გარე პერიმეტრზე; </a:t>
            </a:r>
          </a:p>
          <a:p>
            <a:pPr algn="just"/>
            <a:endParaRPr lang="ka-GE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6393" y="1189061"/>
            <a:ext cx="577285" cy="5032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0911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878" y="245660"/>
            <a:ext cx="10543340" cy="638715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ka-GE" sz="2000" b="1" dirty="0" smtClean="0"/>
              <a:t>საქართველოს მთავრობის N670 დადგენილებით </a:t>
            </a:r>
            <a:r>
              <a:rPr lang="ka-GE" sz="2000" b="1" dirty="0" smtClean="0"/>
              <a:t>„სოციალური </a:t>
            </a:r>
            <a:r>
              <a:rPr lang="ka-GE" sz="2000" b="1" dirty="0"/>
              <a:t>რეაბილიტაციისა და ბავშვზე ზრუნვის 2020 წლის სახელმწიფო </a:t>
            </a:r>
            <a:r>
              <a:rPr lang="ka-GE" sz="2000" b="1" dirty="0" smtClean="0"/>
              <a:t>პროგრამაში“ განხორციელებული ცვლილების შედეგად: </a:t>
            </a:r>
            <a:endParaRPr lang="en-US" sz="2000" b="1" dirty="0"/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2000" dirty="0" smtClean="0"/>
              <a:t> </a:t>
            </a:r>
            <a:r>
              <a:rPr lang="ka-GE" sz="2000" b="1" i="1" dirty="0"/>
              <a:t>დისტანციურ </a:t>
            </a:r>
            <a:r>
              <a:rPr lang="ka-GE" sz="2000" b="1" i="1" dirty="0" smtClean="0"/>
              <a:t>მომსახურებაზე</a:t>
            </a:r>
            <a:r>
              <a:rPr lang="en-US" sz="2000" b="1" i="1" dirty="0" smtClean="0"/>
              <a:t> </a:t>
            </a:r>
            <a:r>
              <a:rPr lang="ka-GE" sz="2000" b="1" i="1" dirty="0" smtClean="0"/>
              <a:t>გადასვლის </a:t>
            </a:r>
            <a:r>
              <a:rPr lang="ka-GE" sz="2000" b="1" i="1" dirty="0"/>
              <a:t>რეკომენდაცია მიეცათ: </a:t>
            </a:r>
            <a:endParaRPr lang="ka-GE" sz="2000" dirty="0" smtClean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dirty="0" smtClean="0"/>
              <a:t>„</a:t>
            </a:r>
            <a:r>
              <a:rPr lang="ka-GE" sz="1700" dirty="0"/>
              <a:t>ბავშვთა ადრეული განვითარების ხელშეწყობის </a:t>
            </a:r>
            <a:r>
              <a:rPr lang="ka-GE" sz="1700" dirty="0" smtClean="0"/>
              <a:t>ქვეპროგრამის მომსახურების მიმწოდებლებს“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1700" dirty="0" smtClean="0"/>
              <a:t>„</a:t>
            </a:r>
            <a:r>
              <a:rPr lang="ka-GE" sz="1700" dirty="0"/>
              <a:t>ბავშვთა რეაბილიტაცია/აბილიტაციის </a:t>
            </a:r>
            <a:r>
              <a:rPr lang="ka-GE" sz="1700" dirty="0" smtClean="0"/>
              <a:t>ქვეპროგრამის მომსახურების მიმწოდებლებს;“ 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1700" dirty="0" smtClean="0"/>
              <a:t>„</a:t>
            </a:r>
            <a:r>
              <a:rPr lang="ka-GE" sz="1700" dirty="0"/>
              <a:t>დღის ცენტრებში მომსახურებით უზრუნველყოფის </a:t>
            </a:r>
            <a:r>
              <a:rPr lang="ka-GE" sz="1700" dirty="0" smtClean="0"/>
              <a:t>ქვეპროგრამის მომსახურების მიმწოდებლებს“;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ka-GE" sz="1700" dirty="0" smtClean="0"/>
              <a:t>„</a:t>
            </a:r>
            <a:r>
              <a:rPr lang="ka-GE" sz="1700" dirty="0"/>
              <a:t>განვითარების მძიმე და ღრმა შეფერხების მქონე ბავშვთა ბინაზე მოვლით უზრუნველყოფის </a:t>
            </a:r>
            <a:r>
              <a:rPr lang="ka-GE" sz="1700" dirty="0" smtClean="0"/>
              <a:t>ქვეპროგრამის მომსახურების მიმწოდებლებს“; </a:t>
            </a:r>
          </a:p>
          <a:p>
            <a:pPr algn="just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ka-GE" sz="1700" b="1" dirty="0" smtClean="0"/>
              <a:t>დღის ცენტრების ქვეპროგრამით მოსარგებლე 2200 ბენეფიციარს გადეცა 4200 კვების ვაუჩერი (თითო 80 ლარის ღირებულების); </a:t>
            </a:r>
            <a:endParaRPr lang="ka-GE" sz="1700" b="1" dirty="0"/>
          </a:p>
          <a:p>
            <a:pPr marL="0" indent="0" algn="just">
              <a:lnSpc>
                <a:spcPct val="120000"/>
              </a:lnSpc>
              <a:buNone/>
            </a:pPr>
            <a:endParaRPr lang="ka-GE" sz="1700" b="1" dirty="0" smtClean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ü"/>
            </a:pPr>
            <a:endParaRPr lang="ka-GE" b="1" dirty="0" smtClean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4309" y="1378425"/>
            <a:ext cx="559817" cy="39968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3315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8424" y="-218363"/>
            <a:ext cx="10126189" cy="69793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ka-GE" b="1" dirty="0"/>
              <a:t>სსიპ სახელმწიფო ზრუნვისა და ტრეფიკინგის მსხვერპლთა, დაზარალებულთა დახმარების </a:t>
            </a:r>
            <a:r>
              <a:rPr lang="ka-GE" b="1" dirty="0" smtClean="0"/>
              <a:t>სააგენტოს მიერ </a:t>
            </a:r>
            <a:r>
              <a:rPr lang="ka-GE" b="1" dirty="0" smtClean="0"/>
              <a:t>შემუშავდა კითხვარი:</a:t>
            </a:r>
          </a:p>
          <a:p>
            <a:pPr marL="0" indent="0" algn="just">
              <a:buNone/>
            </a:pPr>
            <a:endParaRPr lang="ka-GE" b="1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dirty="0" smtClean="0"/>
              <a:t>მიზანი : ყველაზე </a:t>
            </a:r>
            <a:r>
              <a:rPr lang="ka-GE" b="1" dirty="0" smtClean="0"/>
              <a:t>მოწყვლადი ჯგუფების საჭიროებების </a:t>
            </a:r>
            <a:r>
              <a:rPr lang="ka-GE" b="1" dirty="0" smtClean="0"/>
              <a:t>გამოკვეთა;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dirty="0" smtClean="0"/>
              <a:t>სამიზნე ჯგუფი:</a:t>
            </a:r>
            <a:endParaRPr lang="ka-GE" dirty="0"/>
          </a:p>
          <a:p>
            <a:pPr marL="0" indent="0" algn="just">
              <a:buNone/>
            </a:pPr>
            <a:r>
              <a:rPr lang="ka-GE" dirty="0" smtClean="0"/>
              <a:t>1.ბავშვიანი ოჯახები;</a:t>
            </a:r>
          </a:p>
          <a:p>
            <a:pPr marL="0" indent="0" algn="just">
              <a:buNone/>
            </a:pPr>
            <a:r>
              <a:rPr lang="ka-GE" dirty="0" smtClean="0"/>
              <a:t>2.ხანდაზმულები;</a:t>
            </a:r>
          </a:p>
          <a:p>
            <a:pPr marL="0" indent="0" algn="just">
              <a:buNone/>
            </a:pPr>
            <a:r>
              <a:rPr lang="ka-GE" dirty="0" smtClean="0"/>
              <a:t>3. შშმ პირები;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კვლევაში </a:t>
            </a:r>
            <a:r>
              <a:rPr lang="ka-GE" dirty="0" smtClean="0"/>
              <a:t>მონაწილეობა მიიღო </a:t>
            </a:r>
            <a:r>
              <a:rPr lang="ka-GE" b="1" i="1" dirty="0" smtClean="0"/>
              <a:t>650-მა </a:t>
            </a:r>
            <a:r>
              <a:rPr lang="ka-GE" b="1" i="1" dirty="0" smtClean="0"/>
              <a:t>ოჯახმა</a:t>
            </a:r>
            <a:r>
              <a:rPr lang="ka-GE" b="1" i="1" dirty="0"/>
              <a:t>;</a:t>
            </a:r>
            <a:endParaRPr lang="ka-GE" b="1" i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i="1" dirty="0" smtClean="0"/>
              <a:t>200 </a:t>
            </a:r>
            <a:r>
              <a:rPr lang="ka-GE" b="1" i="1" dirty="0" smtClean="0"/>
              <a:t>ოჯახი </a:t>
            </a:r>
            <a:r>
              <a:rPr lang="ka-GE" dirty="0" smtClean="0"/>
              <a:t>ჩაერთო „კრიზისულ მდგომარეობაში მყოფი ბავშვიანი ოჯახების  გადაუდებელი დახმარების </a:t>
            </a:r>
            <a:r>
              <a:rPr lang="ka-GE" dirty="0" smtClean="0"/>
              <a:t>ქვეპროგრამაში“</a:t>
            </a:r>
            <a:r>
              <a:rPr lang="ka-GE" dirty="0" smtClean="0"/>
              <a:t>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b="1" i="1" dirty="0" smtClean="0"/>
              <a:t>403 ბენეფიციარის </a:t>
            </a:r>
            <a:r>
              <a:rPr lang="ka-GE" dirty="0" smtClean="0"/>
              <a:t>შესახებ </a:t>
            </a:r>
            <a:r>
              <a:rPr lang="ka-GE" dirty="0" smtClean="0"/>
              <a:t>ინფორმაცია </a:t>
            </a:r>
            <a:r>
              <a:rPr lang="ka-GE" dirty="0" smtClean="0"/>
              <a:t>გაიგზავნა სხვა უწყებაში;  </a:t>
            </a:r>
          </a:p>
        </p:txBody>
      </p:sp>
      <p:pic>
        <p:nvPicPr>
          <p:cNvPr id="5" name="Picture 4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84769" y="749000"/>
            <a:ext cx="639688" cy="3974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9978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781460"/>
          </a:xfrm>
        </p:spPr>
        <p:txBody>
          <a:bodyPr>
            <a:normAutofit fontScale="90000"/>
          </a:bodyPr>
          <a:lstStyle/>
          <a:p>
            <a:pPr algn="ctr"/>
            <a:r>
              <a:rPr lang="ka-GE" sz="3200" b="1" dirty="0" smtClean="0"/>
              <a:t>სააგენტო უწევს ადმინისტრირებას და მხარს </a:t>
            </a:r>
            <a:r>
              <a:rPr lang="ka-GE" sz="3200" b="1" dirty="0" smtClean="0"/>
              <a:t>უჭერს </a:t>
            </a:r>
            <a:r>
              <a:rPr lang="ka-GE" sz="3200" b="1" dirty="0" smtClean="0"/>
              <a:t>შემდეგ პროექტებს: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4463" y="1390943"/>
            <a:ext cx="9940474" cy="5937905"/>
          </a:xfrm>
        </p:spPr>
        <p:txBody>
          <a:bodyPr>
            <a:normAutofit fontScale="92500"/>
          </a:bodyPr>
          <a:lstStyle/>
          <a:p>
            <a:endParaRPr lang="ka-GE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b="1" i="1" dirty="0"/>
              <a:t>თბილისის კრიზისული ცენტრის ბაზაზე ამუშავდა ბავშვთა დახმარების ცხელი ხაზი „111“;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21/04/2020 </a:t>
            </a:r>
            <a:r>
              <a:rPr lang="ka-GE" dirty="0"/>
              <a:t>– 15-ივე დაწესებულებაში ერთჯერადი ტრეინინგი </a:t>
            </a:r>
            <a:r>
              <a:rPr lang="ka-GE" dirty="0" smtClean="0"/>
              <a:t>ეპიდემიოლოგთან;</a:t>
            </a:r>
            <a:endParaRPr lang="ka-GE" dirty="0"/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23/04/2020 </a:t>
            </a:r>
            <a:r>
              <a:rPr lang="ka-GE" dirty="0"/>
              <a:t>- დან დღემდე - დუშეთის, მარტყოფის და ძევრის პანსიონატებში თანამშრომლების ფსიქო-ემოციონალური </a:t>
            </a:r>
            <a:r>
              <a:rPr lang="ka-GE" dirty="0" smtClean="0"/>
              <a:t>ტრეინინგები;</a:t>
            </a:r>
            <a:endParaRPr lang="ka-GE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18,19,20/05/2020 </a:t>
            </a:r>
            <a:r>
              <a:rPr lang="ka-GE" dirty="0"/>
              <a:t>- იგივე ფსიქოლოგების ჯგუფი გადაამზადებს დუშეთის, მარტყოფის, ძევრის შშმპ, თბილისის და ქუთაისის  პანსიონატების ფსიქოლოგებს და სოციალურ მუშაკებს იმ მიზნით, რომ შემდგომში თავად შესძლონ თანამშრომლებთან ტრეინინგების ჩატარება;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ka-GE" dirty="0" smtClean="0"/>
              <a:t>04/05/2020 </a:t>
            </a:r>
            <a:r>
              <a:rPr lang="ka-GE" dirty="0"/>
              <a:t>- მარტყოფის და დუშეთის პანსიონატების თანამშრომლებისა და ბენეფიციარებისთვის ამოქმედდა პროექტი</a:t>
            </a:r>
            <a:r>
              <a:rPr lang="ka-GE" dirty="0" smtClean="0"/>
              <a:t>: „მარტყოფის</a:t>
            </a:r>
            <a:r>
              <a:rPr lang="ka-GE" dirty="0"/>
              <a:t> და დუშეთის შშმ პირთა პანსიონატებში კარანტინის ფსიქოლოგიური ეფექტის მინიმიზაცია და ფსიქიკური მდგომარეობის მართვა“.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cid:WC20200422110531.63A7B1@moh.gov.g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1590" y="800187"/>
            <a:ext cx="792088" cy="5907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72653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742" y="1091314"/>
            <a:ext cx="9601196" cy="573713"/>
          </a:xfrm>
        </p:spPr>
        <p:txBody>
          <a:bodyPr>
            <a:normAutofit fontScale="90000"/>
          </a:bodyPr>
          <a:lstStyle/>
          <a:p>
            <a:r>
              <a:rPr lang="ka-GE" b="1" dirty="0"/>
              <a:t>სააგენტო </a:t>
            </a:r>
            <a:r>
              <a:rPr lang="ka-GE" b="1" dirty="0" smtClean="0"/>
              <a:t>მხარს უჭერს </a:t>
            </a:r>
            <a:r>
              <a:rPr lang="ka-GE" b="1" dirty="0"/>
              <a:t>შემდეგ პროექტებს: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47165"/>
            <a:ext cx="10018713" cy="4462818"/>
          </a:xfrm>
        </p:spPr>
        <p:txBody>
          <a:bodyPr>
            <a:normAutofit/>
          </a:bodyPr>
          <a:lstStyle/>
          <a:p>
            <a:pPr algn="just"/>
            <a:r>
              <a:rPr lang="ka-GE" dirty="0" smtClean="0"/>
              <a:t>ორგანიზაცია </a:t>
            </a:r>
            <a:r>
              <a:rPr lang="ka-GE" b="1" i="1" dirty="0" smtClean="0"/>
              <a:t>„საქართველოს ბავშვები</a:t>
            </a:r>
            <a:r>
              <a:rPr lang="ka-GE" b="1" i="1" dirty="0" smtClean="0"/>
              <a:t>“ </a:t>
            </a:r>
            <a:r>
              <a:rPr lang="ka-GE" dirty="0" smtClean="0"/>
              <a:t>ახორციელებს </a:t>
            </a:r>
            <a:r>
              <a:rPr lang="ka-GE" dirty="0" smtClean="0"/>
              <a:t>პროექტს, რომლის ძირითადი </a:t>
            </a:r>
            <a:r>
              <a:rPr lang="ka-GE" dirty="0"/>
              <a:t>მიზანია სახელმწიფო ზრუნვაში მყოფი  ბავშვების, აღმზრდელების/მიმღები მშობლების  დახმარება  ახალი კორონა ვირუსისგან </a:t>
            </a:r>
            <a:r>
              <a:rPr lang="ka-GE" dirty="0" smtClean="0"/>
              <a:t>გამოწვეულ  </a:t>
            </a:r>
            <a:r>
              <a:rPr lang="ka-GE" dirty="0"/>
              <a:t>სტრესთან გამკლავებაში და კრიზისული  მდგომარეობის  </a:t>
            </a:r>
            <a:r>
              <a:rPr lang="ka-GE" dirty="0" smtClean="0"/>
              <a:t>დაძლევაში</a:t>
            </a:r>
            <a:r>
              <a:rPr lang="ka-GE" dirty="0"/>
              <a:t>. </a:t>
            </a:r>
            <a:endParaRPr lang="en-US" dirty="0"/>
          </a:p>
          <a:p>
            <a:pPr algn="just"/>
            <a:r>
              <a:rPr lang="ka-GE" dirty="0" smtClean="0"/>
              <a:t>ორგანიზაცია </a:t>
            </a:r>
            <a:r>
              <a:rPr lang="ka-GE" b="1" i="1" dirty="0" smtClean="0"/>
              <a:t>„ინიციატივა სოციალური ცვლილებებისთვის</a:t>
            </a:r>
            <a:r>
              <a:rPr lang="ka-GE" dirty="0" smtClean="0"/>
              <a:t>“ ახორციელებს პროექტს, რომლის მიზანიცაა  </a:t>
            </a:r>
            <a:r>
              <a:rPr lang="ka-GE" dirty="0"/>
              <a:t>„სოციალურ მუშაკთა პროფესიული შესაძლებლობების გაძლიერება საგანგებო მდგომარეობის დროს მოქმედებისთვის</a:t>
            </a:r>
            <a:r>
              <a:rPr lang="ka-GE" dirty="0" smtClean="0"/>
              <a:t>“.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379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965579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>სააგენტოს წინაშე მდგარი გამოწვევები </a:t>
            </a:r>
            <a:r>
              <a:rPr lang="en-US" dirty="0" smtClean="0"/>
              <a:t>(COVID-19</a:t>
            </a:r>
            <a:r>
              <a:rPr lang="ka-GE" dirty="0" smtClean="0"/>
              <a:t>) პირობებში: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965278"/>
            <a:ext cx="10018713" cy="4312691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შშმ პირთა 24 საათიანი დაწესებულების ნაკლებობა;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 ახალი მიმღები ოჯახების დატრენინგების </a:t>
            </a:r>
            <a:r>
              <a:rPr lang="ka-GE" smtClean="0"/>
              <a:t>პროცესი შეჩერება, მიმღები მშობლის ნაკლებობა;</a:t>
            </a:r>
            <a:endParaRPr lang="ka-GE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შშმ ბავშთა სერვისები;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რთული ქცევის მქონე ბავშვების ქცევის მართვის მომსახურებების ნაკლებობა;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/>
              <a:t> </a:t>
            </a:r>
            <a:r>
              <a:rPr lang="ka-GE" dirty="0" smtClean="0"/>
              <a:t>სტაციონარში მოხვედრილი ბავშვის მეთვალყურის პრობლემა;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შეჩერებული მომსახურებების ამოქმედების ვადა;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მინდობითი აღზრდისა (590000ლარი) და რეინტეგრაციის (100000ლარი) ქვეპროგრამებში წლის ბოლომდე წარმოქმნილი საბიუჯეტო დეფიციტი;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ka-GE" dirty="0" smtClean="0"/>
              <a:t>კონკურსის ჩატარების პროცედურების გახანგრძლივება და ახალი კადრების აყვანის პრობლემა;</a:t>
            </a:r>
          </a:p>
          <a:p>
            <a:pPr>
              <a:buFont typeface="Wingdings" panose="05000000000000000000" pitchFamily="2" charset="2"/>
              <a:buChar char="ü"/>
            </a:pPr>
            <a:endParaRPr lang="ka-GE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787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396</TotalTime>
  <Words>609</Words>
  <Application>Microsoft Office PowerPoint</Application>
  <PresentationFormat>Widescreen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Corbel</vt:lpstr>
      <vt:lpstr>Sylfaen</vt:lpstr>
      <vt:lpstr>Wingdings</vt:lpstr>
      <vt:lpstr>Parallax</vt:lpstr>
      <vt:lpstr>კორონავირუსით  (SARS-COV-2) გამოწვეული ინფექციის  (COVID-19) გავრცელების პირობებში განხორციელებული საქმიანობა და გამოწვევები</vt:lpstr>
      <vt:lpstr>სახელმწიფო ზრუნვისა და ტრეფიკინგის მსხვერპლთა დაზარალებულთა დახმარების სააგენტოში გასატარებელი ღონისძიებების შესახებ“07-36 ბრძანების  შესაბამისად:  </vt:lpstr>
      <vt:lpstr>სააგენტოს 24 საათიანი სტრუქტურული (თავშესაფრები, თბ. კრიზისული ცენტრი, და ფილიალების (ხანდაზმულთა პანსიონატები, შშმ პირთა პანსიონატები და ბავშვთა სახლები) ფარგლებში განხორციელდა შემდეგი:</vt:lpstr>
      <vt:lpstr>PowerPoint Presentation</vt:lpstr>
      <vt:lpstr>PowerPoint Presentation</vt:lpstr>
      <vt:lpstr>სააგენტო უწევს ადმინისტრირებას და მხარს უჭერს შემდეგ პროექტებს: </vt:lpstr>
      <vt:lpstr>სააგენტო მხარს უჭერს შემდეგ პროექტებს: </vt:lpstr>
      <vt:lpstr>სააგენტოს წინაშე მდგარი გამოწვევები (COVID-19) პირობებში: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სამუშაო ადგილებზე ახალი კორონავირუსით (SARS-CoV-2) გამოწვეული ინფექციის (COVID-19) გავრცელების პრევენციული ღონისძიებები</dc:title>
  <dc:creator>Shorena Kubaneishvili</dc:creator>
  <cp:lastModifiedBy>Zurabi</cp:lastModifiedBy>
  <cp:revision>37</cp:revision>
  <dcterms:created xsi:type="dcterms:W3CDTF">2020-05-09T09:08:29Z</dcterms:created>
  <dcterms:modified xsi:type="dcterms:W3CDTF">2020-05-11T12:33:29Z</dcterms:modified>
</cp:coreProperties>
</file>