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64EBF-B119-4E86-B464-72FB25DF4203}" type="datetimeFigureOut">
              <a:rPr lang="en-US" smtClean="0"/>
              <a:t>26-Feb-19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D3C68-A097-4B88-A7A3-5B43708E9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97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26-Feb-19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1600200"/>
            <a:ext cx="83820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229600" cy="3886200"/>
          </a:xfrm>
        </p:spPr>
        <p:txBody>
          <a:bodyPr>
            <a:normAutofit/>
          </a:bodyPr>
          <a:lstStyle/>
          <a:p>
            <a:r>
              <a:rPr lang="en-US" sz="4000" b="1" i="1" dirty="0" smtClean="0">
                <a:solidFill>
                  <a:schemeClr val="tx1"/>
                </a:solidFill>
              </a:rPr>
              <a:t>    </a:t>
            </a:r>
          </a:p>
          <a:p>
            <a:r>
              <a:rPr lang="en-US" sz="4800" b="1" i="1" dirty="0" smtClean="0">
                <a:solidFill>
                  <a:schemeClr val="tx1"/>
                </a:solidFill>
              </a:rPr>
              <a:t> </a:t>
            </a:r>
            <a:r>
              <a:rPr lang="ka-GE" sz="4800" b="1" dirty="0">
                <a:solidFill>
                  <a:schemeClr val="tx2">
                    <a:lumMod val="75000"/>
                  </a:schemeClr>
                </a:solidFill>
              </a:rPr>
              <a:t>სოციალური მუშაობის   ხელშემწყობი საკოორდინაციო საბჭო</a:t>
            </a:r>
            <a:endParaRPr lang="ru-RU" sz="48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l"/>
            <a:endParaRPr lang="en-US" dirty="0"/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756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099" y="1001409"/>
            <a:ext cx="8305800" cy="5627991"/>
          </a:xfrm>
        </p:spPr>
        <p:txBody>
          <a:bodyPr>
            <a:normAutofit/>
          </a:bodyPr>
          <a:lstStyle/>
          <a:p>
            <a:r>
              <a:rPr lang="ka-GE" sz="4400" b="1" dirty="0" smtClean="0">
                <a:solidFill>
                  <a:schemeClr val="tx2">
                    <a:lumMod val="75000"/>
                  </a:schemeClr>
                </a:solidFill>
              </a:rPr>
              <a:t>მიზანი: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35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2800" dirty="0" smtClean="0">
                <a:solidFill>
                  <a:schemeClr val="tx2">
                    <a:lumMod val="75000"/>
                  </a:schemeClr>
                </a:solidFill>
              </a:rPr>
              <a:t>სოციალური </a:t>
            </a:r>
            <a:r>
              <a:rPr lang="ka-GE" sz="2800" dirty="0">
                <a:solidFill>
                  <a:schemeClr val="tx2">
                    <a:lumMod val="75000"/>
                  </a:schemeClr>
                </a:solidFill>
              </a:rPr>
              <a:t>მუშაობის სისტემის გაძლერების ხელშეწყობა </a:t>
            </a:r>
            <a:r>
              <a:rPr lang="ka-GE" sz="2800" dirty="0" smtClean="0">
                <a:solidFill>
                  <a:schemeClr val="tx2">
                    <a:lumMod val="75000"/>
                  </a:schemeClr>
                </a:solidFill>
              </a:rPr>
              <a:t> და კოორდინაცია;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ka-GE" sz="2800" dirty="0" smtClean="0">
                <a:solidFill>
                  <a:schemeClr val="tx2">
                    <a:lumMod val="75000"/>
                  </a:schemeClr>
                </a:solidFill>
              </a:rPr>
              <a:t>სოციალური </a:t>
            </a:r>
            <a:r>
              <a:rPr lang="ka-GE" sz="2800" dirty="0">
                <a:solidFill>
                  <a:schemeClr val="tx2">
                    <a:lumMod val="75000"/>
                  </a:schemeClr>
                </a:solidFill>
              </a:rPr>
              <a:t>სამუშაოს ხარისხის უზრუნველყოფის </a:t>
            </a:r>
            <a:r>
              <a:rPr lang="ka-GE" sz="2800" dirty="0" smtClean="0">
                <a:solidFill>
                  <a:schemeClr val="tx2">
                    <a:lumMod val="75000"/>
                  </a:schemeClr>
                </a:solidFill>
              </a:rPr>
              <a:t>მხარდაჭერა; 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ka-GE" sz="2800" dirty="0" smtClean="0">
                <a:solidFill>
                  <a:schemeClr val="tx2">
                    <a:lumMod val="75000"/>
                  </a:schemeClr>
                </a:solidFill>
              </a:rPr>
              <a:t>პრობლემების </a:t>
            </a:r>
            <a:r>
              <a:rPr lang="ka-GE" sz="2800" dirty="0">
                <a:solidFill>
                  <a:schemeClr val="tx2">
                    <a:lumMod val="75000"/>
                  </a:schemeClr>
                </a:solidFill>
              </a:rPr>
              <a:t>იდენტიფიცირება და მათი გადაჭრის  გზების დასახვა, </a:t>
            </a:r>
            <a:r>
              <a:rPr lang="ka-GE" sz="2800" dirty="0" smtClean="0">
                <a:solidFill>
                  <a:schemeClr val="tx2">
                    <a:lumMod val="75000"/>
                  </a:schemeClr>
                </a:solidFill>
              </a:rPr>
              <a:t>(საჭიროების </a:t>
            </a:r>
            <a:r>
              <a:rPr lang="ka-GE" sz="2800" dirty="0">
                <a:solidFill>
                  <a:schemeClr val="tx2">
                    <a:lumMod val="75000"/>
                  </a:schemeClr>
                </a:solidFill>
              </a:rPr>
              <a:t>შემთხვევაში - რიგი საკითხების ადვოკატირების </a:t>
            </a:r>
            <a:r>
              <a:rPr lang="ka-GE" sz="2800" dirty="0" smtClean="0">
                <a:solidFill>
                  <a:schemeClr val="tx2">
                    <a:lumMod val="75000"/>
                  </a:schemeClr>
                </a:solidFill>
              </a:rPr>
              <a:t>ხელშეწყობა);</a:t>
            </a:r>
            <a:endParaRPr lang="ka-GE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26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099" y="1001409"/>
            <a:ext cx="8305800" cy="5627991"/>
          </a:xfrm>
        </p:spPr>
        <p:txBody>
          <a:bodyPr>
            <a:normAutofit fontScale="92500"/>
          </a:bodyPr>
          <a:lstStyle/>
          <a:p>
            <a:r>
              <a:rPr lang="ka-GE" sz="3000" dirty="0" smtClean="0">
                <a:solidFill>
                  <a:schemeClr val="tx2">
                    <a:lumMod val="75000"/>
                  </a:schemeClr>
                </a:solidFill>
              </a:rPr>
              <a:t>საბჭო: </a:t>
            </a:r>
          </a:p>
          <a:p>
            <a:pPr algn="just"/>
            <a:r>
              <a:rPr lang="ka-GE" sz="3000" dirty="0" smtClean="0">
                <a:solidFill>
                  <a:schemeClr val="tx2">
                    <a:lumMod val="75000"/>
                  </a:schemeClr>
                </a:solidFill>
              </a:rPr>
              <a:t>  1) განიხილავს </a:t>
            </a:r>
            <a:r>
              <a:rPr lang="ka-GE" sz="3000" dirty="0">
                <a:solidFill>
                  <a:schemeClr val="tx2">
                    <a:lumMod val="75000"/>
                  </a:schemeClr>
                </a:solidFill>
              </a:rPr>
              <a:t>სოციალური სამუშაოს გაუმჯობესებისკენ მიმართული  ინიციატივებს და  </a:t>
            </a:r>
            <a:r>
              <a:rPr lang="ka-GE" sz="3000" dirty="0" smtClean="0">
                <a:solidFill>
                  <a:schemeClr val="tx2">
                    <a:lumMod val="75000"/>
                  </a:schemeClr>
                </a:solidFill>
              </a:rPr>
              <a:t>შეიმუშავებს </a:t>
            </a:r>
            <a:r>
              <a:rPr lang="ka-GE" sz="3000" dirty="0">
                <a:solidFill>
                  <a:schemeClr val="tx2">
                    <a:lumMod val="75000"/>
                  </a:schemeClr>
                </a:solidFill>
              </a:rPr>
              <a:t>შესაბამის რეკომენდაციებს; </a:t>
            </a:r>
            <a:endParaRPr lang="en-US" sz="30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just">
              <a:buAutoNum type="arabicParenR" startAt="2"/>
            </a:pPr>
            <a:r>
              <a:rPr lang="ka-GE" sz="3000" dirty="0" smtClean="0">
                <a:solidFill>
                  <a:schemeClr val="tx2">
                    <a:lumMod val="75000"/>
                  </a:schemeClr>
                </a:solidFill>
              </a:rPr>
              <a:t>სოციალური </a:t>
            </a:r>
            <a:r>
              <a:rPr lang="ka-GE" sz="3000" dirty="0">
                <a:solidFill>
                  <a:schemeClr val="tx2">
                    <a:lumMod val="75000"/>
                  </a:schemeClr>
                </a:solidFill>
              </a:rPr>
              <a:t>მუშაკების საქმიანობის გაუმჯობესებასთან დაკავშირებით შეიმუშავებს კონტროლისა და მხარდაჭერის მექანიზმების </a:t>
            </a:r>
            <a:endParaRPr lang="en-US" sz="3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just">
              <a:buAutoNum type="arabicParenR" startAt="2"/>
            </a:pPr>
            <a:r>
              <a:rPr lang="ka-GE" sz="3000" smtClean="0">
                <a:solidFill>
                  <a:schemeClr val="tx2">
                    <a:lumMod val="75000"/>
                  </a:schemeClr>
                </a:solidFill>
              </a:rPr>
              <a:t>საბჭო  </a:t>
            </a:r>
            <a:r>
              <a:rPr lang="ka-GE" sz="3000" dirty="0">
                <a:solidFill>
                  <a:schemeClr val="tx2">
                    <a:lumMod val="75000"/>
                  </a:schemeClr>
                </a:solidFill>
              </a:rPr>
              <a:t>უფლებამოსილია   სოციალურ სამუშაოსთან დაკავშირებული რეკომენდაციებითა და წინადადებებით მიმართოს სხვადასხვა უწყებებს.</a:t>
            </a:r>
            <a:endParaRPr lang="en-US" sz="3000" dirty="0">
              <a:solidFill>
                <a:schemeClr val="tx2">
                  <a:lumMod val="75000"/>
                </a:schemeClr>
              </a:solidFill>
            </a:endParaRPr>
          </a:p>
          <a:p>
            <a:endParaRPr lang="ka-GE" sz="4400" b="1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85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099" y="1001409"/>
            <a:ext cx="8305800" cy="5627991"/>
          </a:xfrm>
        </p:spPr>
        <p:txBody>
          <a:bodyPr>
            <a:normAutofit fontScale="62500" lnSpcReduction="20000"/>
          </a:bodyPr>
          <a:lstStyle/>
          <a:p>
            <a:r>
              <a:rPr lang="ka-GE" sz="4000" b="1" dirty="0" smtClean="0">
                <a:solidFill>
                  <a:schemeClr val="tx2">
                    <a:lumMod val="75000"/>
                  </a:schemeClr>
                </a:solidFill>
              </a:rPr>
              <a:t>საკითხები: </a:t>
            </a:r>
          </a:p>
          <a:p>
            <a:pPr algn="just"/>
            <a:r>
              <a:rPr lang="ka-GE" sz="3000" dirty="0" smtClean="0">
                <a:solidFill>
                  <a:schemeClr val="tx2">
                    <a:lumMod val="75000"/>
                  </a:schemeClr>
                </a:solidFill>
              </a:rPr>
              <a:t>  1. სოციალური მუშაკების სამუშაოს მოცულობა - თვისობრივი და რაოდენობრივი; </a:t>
            </a:r>
          </a:p>
          <a:p>
            <a:pPr algn="just"/>
            <a:r>
              <a:rPr lang="ka-GE" sz="2100" dirty="0" smtClean="0">
                <a:solidFill>
                  <a:schemeClr val="tx2">
                    <a:lumMod val="75000"/>
                  </a:schemeClr>
                </a:solidFill>
              </a:rPr>
              <a:t>1.1. საპროცოესო წარმომადგენლობა </a:t>
            </a:r>
          </a:p>
          <a:p>
            <a:pPr algn="just"/>
            <a:r>
              <a:rPr lang="ka-GE" sz="2100" dirty="0" smtClean="0">
                <a:solidFill>
                  <a:schemeClr val="tx2">
                    <a:lumMod val="75000"/>
                  </a:schemeClr>
                </a:solidFill>
              </a:rPr>
              <a:t>1.2 სამხარაულის  „ხელმოწერა“ </a:t>
            </a:r>
          </a:p>
          <a:p>
            <a:pPr algn="just"/>
            <a:r>
              <a:rPr lang="ka-GE" sz="2100" dirty="0" smtClean="0">
                <a:solidFill>
                  <a:schemeClr val="tx2">
                    <a:lumMod val="75000"/>
                  </a:schemeClr>
                </a:solidFill>
              </a:rPr>
              <a:t>1.3 ადმინისტრაციული/ვაუჩერული / ოპერატორები</a:t>
            </a:r>
            <a:r>
              <a:rPr lang="ka-GE" sz="2100" dirty="0" smtClean="0">
                <a:solidFill>
                  <a:schemeClr val="tx2">
                    <a:lumMod val="75000"/>
                  </a:schemeClr>
                </a:solidFill>
              </a:rPr>
              <a:t>/</a:t>
            </a:r>
            <a:endParaRPr lang="en-US" sz="21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just">
              <a:buAutoNum type="arabicPeriod" startAt="2"/>
            </a:pPr>
            <a:r>
              <a:rPr lang="ka-GE" sz="3000" dirty="0" smtClean="0">
                <a:solidFill>
                  <a:schemeClr val="tx2">
                    <a:lumMod val="75000"/>
                  </a:schemeClr>
                </a:solidFill>
              </a:rPr>
              <a:t>უკუკავშირი და კომუნიკაცია (სააგენტოსთან და სამინისტროსთან).</a:t>
            </a:r>
            <a:endParaRPr lang="en-US" sz="2500" dirty="0">
              <a:solidFill>
                <a:srgbClr val="FF0000"/>
              </a:solidFill>
            </a:endParaRPr>
          </a:p>
          <a:p>
            <a:pPr algn="just"/>
            <a:r>
              <a:rPr lang="ka-GE" sz="3000" dirty="0" smtClean="0">
                <a:solidFill>
                  <a:schemeClr val="tx2">
                    <a:lumMod val="75000"/>
                  </a:schemeClr>
                </a:solidFill>
              </a:rPr>
              <a:t>3. ტექნიკური ხელშეწყობა: 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3.1 ინფრასტრუქტურა; - გასაუბრების ოთახი/ ქსელის / რუსთავი/ელექტროენერგიის პრობლემა /რუსთავი 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3.2 ტრანსპორტირება; - კახეთში ერთი მაქანა, გადაუდებელი და სამუშაოს წარმოება / დიდუბე ჩუღურეთი 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3.3 ელექტრონული მართვის სისტემა</a:t>
            </a:r>
          </a:p>
          <a:p>
            <a:pPr algn="just"/>
            <a:r>
              <a:rPr lang="ka-GE" sz="3000" dirty="0" smtClean="0">
                <a:solidFill>
                  <a:schemeClr val="tx2">
                    <a:lumMod val="75000"/>
                  </a:schemeClr>
                </a:solidFill>
              </a:rPr>
              <a:t>4</a:t>
            </a:r>
            <a:r>
              <a:rPr lang="ka-GE" sz="3000" dirty="0" smtClean="0">
                <a:solidFill>
                  <a:schemeClr val="tx2">
                    <a:lumMod val="75000"/>
                  </a:schemeClr>
                </a:solidFill>
              </a:rPr>
              <a:t>. პროფესიული მხარდაჭერა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4.1 პროფესიული </a:t>
            </a:r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სუპერვიზია</a:t>
            </a:r>
            <a:endParaRPr lang="ka-GE" sz="19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4.2 საბჭოების გაძლიერება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4.3 მეთოდოლოგიური მხარდაჭერა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4.4  წახალისება/დასჯა 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4.5  სოციალურ სამუშაოს პოპულარიზაცია / კახეთი </a:t>
            </a:r>
            <a:endParaRPr lang="en-US" sz="19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en-US" sz="3800" dirty="0" smtClean="0">
                <a:solidFill>
                  <a:schemeClr val="tx2">
                    <a:lumMod val="75000"/>
                  </a:schemeClr>
                </a:solidFill>
              </a:rPr>
              <a:t>5. </a:t>
            </a:r>
            <a:r>
              <a:rPr lang="ka-GE" sz="3800" dirty="0" smtClean="0">
                <a:solidFill>
                  <a:schemeClr val="tx2">
                    <a:lumMod val="75000"/>
                  </a:schemeClr>
                </a:solidFill>
              </a:rPr>
              <a:t>პროგრამული მხარდაჭერა  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5.1  ფსიქიატრია/ქცევითი აშლილობა 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5.2 რეინტეგრაციის  მხარდაჭერა (საცხოვრებელი) ? 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5.3 ძალადობის რეფერალი / სოციალური აგენტებისგან 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5.4  მხარდაჭერა/ სოც მუშაკების დანიშვნა ფსიქოსოციალური / კახეთი 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5.5 ფსიქოლოგები / კახეთი</a:t>
            </a:r>
          </a:p>
          <a:p>
            <a:pPr algn="just"/>
            <a:r>
              <a:rPr lang="ka-GE" sz="1900" dirty="0" smtClean="0">
                <a:solidFill>
                  <a:schemeClr val="tx2">
                    <a:lumMod val="75000"/>
                  </a:schemeClr>
                </a:solidFill>
              </a:rPr>
              <a:t>5.6  იურისტები  / კახეთი / იურისტების ნაკლებობა /რუსთავი / </a:t>
            </a:r>
          </a:p>
          <a:p>
            <a:pPr algn="just"/>
            <a:endParaRPr lang="ka-GE" sz="1900" dirty="0" smtClean="0">
              <a:solidFill>
                <a:srgbClr val="FF0000"/>
              </a:solidFill>
            </a:endParaRPr>
          </a:p>
          <a:p>
            <a:pPr algn="just"/>
            <a:endParaRPr lang="en-US" sz="1900" dirty="0">
              <a:solidFill>
                <a:schemeClr val="tx2">
                  <a:lumMod val="75000"/>
                </a:schemeClr>
              </a:solidFill>
            </a:endParaRPr>
          </a:p>
          <a:p>
            <a:endParaRPr lang="ka-GE" sz="4400" b="1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46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216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Gvaramadze</dc:creator>
  <cp:lastModifiedBy>Nato Chapidze</cp:lastModifiedBy>
  <cp:revision>33</cp:revision>
  <dcterms:created xsi:type="dcterms:W3CDTF">2006-08-16T00:00:00Z</dcterms:created>
  <dcterms:modified xsi:type="dcterms:W3CDTF">2019-02-26T13:12:53Z</dcterms:modified>
</cp:coreProperties>
</file>