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handoutMasterIdLst>
    <p:handoutMasterId r:id="rId13"/>
  </p:handoutMasterIdLst>
  <p:sldIdLst>
    <p:sldId id="296" r:id="rId2"/>
    <p:sldId id="309" r:id="rId3"/>
    <p:sldId id="316" r:id="rId4"/>
    <p:sldId id="299" r:id="rId5"/>
    <p:sldId id="300" r:id="rId6"/>
    <p:sldId id="307" r:id="rId7"/>
    <p:sldId id="314" r:id="rId8"/>
    <p:sldId id="315" r:id="rId9"/>
    <p:sldId id="312" r:id="rId10"/>
    <p:sldId id="28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887328B-7E0A-4732-8609-87175FF79195}">
          <p14:sldIdLst>
            <p14:sldId id="296"/>
            <p14:sldId id="309"/>
            <p14:sldId id="316"/>
            <p14:sldId id="299"/>
            <p14:sldId id="300"/>
            <p14:sldId id="307"/>
            <p14:sldId id="314"/>
            <p14:sldId id="315"/>
            <p14:sldId id="312"/>
            <p14:sldId id="28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66"/>
    <a:srgbClr val="336600"/>
    <a:srgbClr val="808000"/>
    <a:srgbClr val="6699FF"/>
    <a:srgbClr val="006666"/>
    <a:srgbClr val="0066CC"/>
    <a:srgbClr val="996633"/>
    <a:srgbClr val="6699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11" autoAdjust="0"/>
    <p:restoredTop sz="95461" autoAdjust="0"/>
  </p:normalViewPr>
  <p:slideViewPr>
    <p:cSldViewPr>
      <p:cViewPr>
        <p:scale>
          <a:sx n="100" d="100"/>
          <a:sy n="100" d="100"/>
        </p:scale>
        <p:origin x="-50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52AC6-CF61-4C83-8790-DE55707288AB}" type="datetimeFigureOut">
              <a:rPr lang="en-US" smtClean="0"/>
              <a:pPr/>
              <a:t>16-Jan-20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285D-EABE-496B-8F7D-F2BA6B4107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2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A093D-73F9-464C-B59E-F48721CC8909}" type="datetimeFigureOut">
              <a:rPr lang="en-US" smtClean="0"/>
              <a:pPr/>
              <a:t>16-Jan-20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5DF73-8820-4335-95AC-65804597BE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A41E-52BA-4551-A0CE-446491DDFA9E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5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4F18-29B7-40B9-B08E-DEA42A06F0BC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4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0F8E-411E-4F17-9188-45D40D88AB83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0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C45E-9755-47F7-957A-7176E727E620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9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7E25-887E-4854-9551-82AD86D9A33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0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66AF-289C-4FE8-927A-4E7DAFD720C2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6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B650-457D-4E71-8A08-A9D9AC1D9475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9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F32-38B7-4A4D-ACDD-9F1F7DE5C37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5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5D9-8920-44CA-B87C-2680F27E88F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9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BA77-0FAD-4404-B45B-A2DE31E3DCF6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5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7977-E0C8-40D1-935F-18D509FAB3AB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37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F9B2-EA4D-439D-89DF-D85773621377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9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1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251779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საქართველოს </a:t>
            </a:r>
            <a:r>
              <a:rPr lang="ka-GE" b="1" dirty="0" smtClean="0"/>
              <a:t>ოკუპირებული ტერიტორიებიდან დევნილთა, შრომის, </a:t>
            </a:r>
            <a:r>
              <a:rPr lang="ka-GE" b="1" dirty="0"/>
              <a:t>ჯანმრთელობისა და სოციალური დაცვის </a:t>
            </a:r>
            <a:r>
              <a:rPr lang="ka-GE" b="1" dirty="0" smtClean="0"/>
              <a:t>სამინისტრო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769088"/>
            <a:ext cx="84969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sz="3200" b="1" dirty="0" smtClean="0"/>
              <a:t>ბავშვზე ზრუნვა</a:t>
            </a:r>
            <a:endParaRPr lang="en-US" sz="3200" b="1" dirty="0"/>
          </a:p>
          <a:p>
            <a:pPr algn="ctr"/>
            <a:endParaRPr lang="ka-GE" b="1" dirty="0"/>
          </a:p>
          <a:p>
            <a:pPr algn="ctr"/>
            <a:endParaRPr lang="ka-GE" b="1" dirty="0"/>
          </a:p>
          <a:p>
            <a:pPr algn="ctr"/>
            <a:endParaRPr lang="ka-GE" b="1" dirty="0" smtClean="0"/>
          </a:p>
          <a:p>
            <a:pPr algn="ctr"/>
            <a:endParaRPr lang="ka-GE" b="1" dirty="0"/>
          </a:p>
          <a:p>
            <a:pPr algn="ctr"/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_დისკი და ა.შ.\Users\itsilikishvili\Desktop\IIZIIyIoIA_IIIyIZIInIuIIeIoIA_IAIIyIoIIoIAIIZ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25" y="0"/>
            <a:ext cx="8475962" cy="668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55576" y="2535536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a-G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მადლობა ყურადღებისთვის</a:t>
            </a:r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!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67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2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7" y="908720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sz="1600" dirty="0" smtClean="0"/>
          </a:p>
          <a:p>
            <a:endParaRPr lang="ka-GE" sz="1600" dirty="0"/>
          </a:p>
          <a:p>
            <a:endParaRPr lang="ka-GE" sz="1600" dirty="0" smtClean="0"/>
          </a:p>
          <a:p>
            <a:endParaRPr lang="ka-GE" sz="1600" dirty="0"/>
          </a:p>
        </p:txBody>
      </p:sp>
      <p:sp>
        <p:nvSpPr>
          <p:cNvPr id="2" name="Oval 1"/>
          <p:cNvSpPr/>
          <p:nvPr/>
        </p:nvSpPr>
        <p:spPr>
          <a:xfrm>
            <a:off x="3586068" y="2419859"/>
            <a:ext cx="208823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ბავშვი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300192" y="620687"/>
            <a:ext cx="1944216" cy="8266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ბავშვთა ადრეული განვითარების </a:t>
            </a:r>
            <a:r>
              <a:rPr lang="ka-GE" sz="1200" dirty="0" smtClean="0"/>
              <a:t>ხელშეწყობა</a:t>
            </a:r>
            <a:endParaRPr lang="en-US" sz="1200" dirty="0"/>
          </a:p>
        </p:txBody>
      </p:sp>
      <p:sp>
        <p:nvSpPr>
          <p:cNvPr id="5" name="Oval 4"/>
          <p:cNvSpPr/>
          <p:nvPr/>
        </p:nvSpPr>
        <p:spPr>
          <a:xfrm>
            <a:off x="607760" y="457943"/>
            <a:ext cx="259228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კრიზისულ მდგომარეობაში მყოფი ბავშვიანი ოჯახების </a:t>
            </a:r>
            <a:r>
              <a:rPr lang="ka-GE" sz="1200" dirty="0" smtClean="0"/>
              <a:t>დახმარება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6327630" y="2247936"/>
            <a:ext cx="212208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ბავშვთა </a:t>
            </a:r>
            <a:r>
              <a:rPr lang="ka-GE" sz="1200" dirty="0" smtClean="0"/>
              <a:t>რეაბილიტაცია/ აბილიტაცია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679365" y="2132856"/>
            <a:ext cx="2449077" cy="1310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დღის ცენტრებში მომსახურებით </a:t>
            </a:r>
            <a:r>
              <a:rPr lang="ka-GE" sz="1200" dirty="0" smtClean="0"/>
              <a:t>უზრუნველყოფა (მიტოვების რისკის ქვეშ მყოფი და შშმ ბავშვები)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365612" y="4464535"/>
            <a:ext cx="2736304" cy="12309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 </a:t>
            </a:r>
            <a:r>
              <a:rPr lang="ka-GE" sz="1200" dirty="0"/>
              <a:t>მიუსაფარ ბავშვთა თავშესაფრით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6094888" y="4293095"/>
            <a:ext cx="2725583" cy="15019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 </a:t>
            </a:r>
            <a:r>
              <a:rPr lang="ka-GE" sz="1200" dirty="0"/>
              <a:t>განვითარების მძიმე და ღრმა შეფერხების მქონე ბავშვთა ბინაზე მოვლით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>
          <a:xfrm>
            <a:off x="3707904" y="4464535"/>
            <a:ext cx="1800200" cy="1402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მინდობით აღზრდა და მცირე საოჯახო ტიპის სახლი</a:t>
            </a:r>
            <a:endParaRPr lang="en-US" sz="1200" dirty="0"/>
          </a:p>
        </p:txBody>
      </p:sp>
      <p:sp>
        <p:nvSpPr>
          <p:cNvPr id="15" name="Oval 14"/>
          <p:cNvSpPr/>
          <p:nvPr/>
        </p:nvSpPr>
        <p:spPr>
          <a:xfrm>
            <a:off x="3817086" y="681977"/>
            <a:ext cx="2051057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დამხმარე საშუალებებით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553998" y="1834105"/>
            <a:ext cx="76186" cy="5857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55776" y="1556792"/>
            <a:ext cx="126131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31840" y="2787996"/>
            <a:ext cx="399637" cy="64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843808" y="3443137"/>
            <a:ext cx="1080120" cy="1282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0"/>
          </p:cNvCxnSpPr>
          <p:nvPr/>
        </p:nvCxnSpPr>
        <p:spPr>
          <a:xfrm flipH="1" flipV="1">
            <a:off x="4571999" y="3499979"/>
            <a:ext cx="36005" cy="964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/>
          <p:nvPr/>
        </p:nvCxnSpPr>
        <p:spPr>
          <a:xfrm flipH="1" flipV="1">
            <a:off x="5436096" y="3328056"/>
            <a:ext cx="1296144" cy="1037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Arrow Connector 1026"/>
          <p:cNvCxnSpPr/>
          <p:nvPr/>
        </p:nvCxnSpPr>
        <p:spPr>
          <a:xfrm flipH="1">
            <a:off x="5674300" y="2787996"/>
            <a:ext cx="625892" cy="64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Arrow Connector 1028"/>
          <p:cNvCxnSpPr/>
          <p:nvPr/>
        </p:nvCxnSpPr>
        <p:spPr>
          <a:xfrm flipH="1">
            <a:off x="5436096" y="1258041"/>
            <a:ext cx="891534" cy="1306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90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1000" dirty="0" smtClean="0"/>
              <a:t>სააგენტოს სერვისები</a:t>
            </a:r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02335" y="2492524"/>
            <a:ext cx="259228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სააგენტოს სერვისები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19994" y="692696"/>
            <a:ext cx="216024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მოზარდებთან მუშაობა, საზოგადოებრივ აქტივობებში ჩართვის მიზნით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6012160" y="980728"/>
            <a:ext cx="237626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მოზარდების რისკებისაგან დაცვა (ალკოჰოლი, ნარკოტიკი, აზარტული თამაშები) 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6156176" y="4010000"/>
            <a:ext cx="237626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იურიდიული დახმარება/სასამართლო/საპროცესო წარმომადგენლობა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718059" y="4730080"/>
            <a:ext cx="2463180" cy="12502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სოციალური სამუშაო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718060" y="2924944"/>
            <a:ext cx="216326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ოჯახების კონსულტირება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580112" y="2007935"/>
            <a:ext cx="780044" cy="672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1"/>
            <a:endCxn id="9" idx="5"/>
          </p:cNvCxnSpPr>
          <p:nvPr/>
        </p:nvCxnSpPr>
        <p:spPr>
          <a:xfrm flipH="1" flipV="1">
            <a:off x="2463874" y="1676099"/>
            <a:ext cx="1318093" cy="1048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81326" y="3284612"/>
            <a:ext cx="521009" cy="216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5"/>
          </p:cNvCxnSpPr>
          <p:nvPr/>
        </p:nvCxnSpPr>
        <p:spPr>
          <a:xfrm>
            <a:off x="5614991" y="3844703"/>
            <a:ext cx="745165" cy="4483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181239" y="4077072"/>
            <a:ext cx="151724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25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1237042"/>
            <a:ext cx="8410014" cy="492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1453" y="1052736"/>
            <a:ext cx="86710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a-GE" b="1" dirty="0"/>
          </a:p>
          <a:p>
            <a:pPr algn="ctr"/>
            <a:r>
              <a:rPr lang="ka-GE" b="1" dirty="0" smtClean="0"/>
              <a:t>მომსახურების</a:t>
            </a:r>
            <a:r>
              <a:rPr lang="ka-GE" dirty="0" smtClean="0"/>
              <a:t> </a:t>
            </a:r>
            <a:r>
              <a:rPr lang="ka-GE" b="1" dirty="0" smtClean="0"/>
              <a:t>ტერიტორიული  გადანაწილება</a:t>
            </a:r>
            <a:endParaRPr lang="ka-GE" b="1" dirty="0"/>
          </a:p>
          <a:p>
            <a:pPr algn="ctr"/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/>
              <a:t>2019 წლის </a:t>
            </a:r>
            <a:r>
              <a:rPr lang="en-US" sz="1400" dirty="0"/>
              <a:t>„სოციალური </a:t>
            </a:r>
            <a:r>
              <a:rPr lang="en-US" sz="1400" dirty="0" err="1"/>
              <a:t>რეაბილიტაციისა</a:t>
            </a:r>
            <a:r>
              <a:rPr lang="en-US" sz="1400" dirty="0"/>
              <a:t> </a:t>
            </a:r>
            <a:r>
              <a:rPr lang="en-US" sz="1400" dirty="0" err="1"/>
              <a:t>და</a:t>
            </a:r>
            <a:r>
              <a:rPr lang="en-US" sz="1400" dirty="0"/>
              <a:t> </a:t>
            </a:r>
            <a:r>
              <a:rPr lang="en-US" sz="1400" dirty="0" err="1"/>
              <a:t>ბავშვზე</a:t>
            </a:r>
            <a:r>
              <a:rPr lang="en-US" sz="1400" dirty="0"/>
              <a:t> </a:t>
            </a:r>
            <a:r>
              <a:rPr lang="en-US" sz="1400" dirty="0" err="1"/>
              <a:t>ზრუნვის</a:t>
            </a:r>
            <a:r>
              <a:rPr lang="en-US" sz="1400" dirty="0"/>
              <a:t>“ </a:t>
            </a:r>
            <a:r>
              <a:rPr lang="en-US" sz="1400" dirty="0" err="1"/>
              <a:t>სახელმწიფო</a:t>
            </a:r>
            <a:r>
              <a:rPr lang="en-US" sz="1400" dirty="0"/>
              <a:t> </a:t>
            </a:r>
            <a:r>
              <a:rPr lang="en-US" sz="1400" dirty="0" err="1" smtClean="0"/>
              <a:t>პროგრამის</a:t>
            </a:r>
            <a:r>
              <a:rPr lang="ka-GE" sz="1400" dirty="0" smtClean="0"/>
              <a:t>:</a:t>
            </a:r>
            <a:r>
              <a:rPr lang="en-US" sz="1400" dirty="0" smtClean="0"/>
              <a:t> </a:t>
            </a:r>
            <a:endParaRPr lang="ka-GE" sz="1400" dirty="0" smtClean="0"/>
          </a:p>
          <a:p>
            <a:endParaRPr lang="ka-G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დღის</a:t>
            </a:r>
            <a:r>
              <a:rPr lang="en-US" sz="1400" dirty="0" smtClean="0"/>
              <a:t> </a:t>
            </a:r>
            <a:r>
              <a:rPr lang="en-US" sz="1400" dirty="0" err="1"/>
              <a:t>ცენტრებში</a:t>
            </a:r>
            <a:r>
              <a:rPr lang="en-US" sz="1400" dirty="0"/>
              <a:t> </a:t>
            </a:r>
            <a:r>
              <a:rPr lang="en-US" sz="1400" dirty="0" err="1"/>
              <a:t>მომსახურებით</a:t>
            </a:r>
            <a:r>
              <a:rPr lang="en-US" sz="1400" dirty="0"/>
              <a:t> </a:t>
            </a:r>
            <a:r>
              <a:rPr lang="en-US" sz="1400" dirty="0" err="1"/>
              <a:t>უზრუნველყოფის</a:t>
            </a:r>
            <a:r>
              <a:rPr lang="en-US" sz="1400" dirty="0"/>
              <a:t>  </a:t>
            </a:r>
            <a:r>
              <a:rPr lang="en-US" sz="1400" dirty="0" err="1" smtClean="0"/>
              <a:t>ქვეპროგრამ</a:t>
            </a:r>
            <a:r>
              <a:rPr lang="ka-GE" sz="1400" dirty="0"/>
              <a:t>ა</a:t>
            </a:r>
            <a:r>
              <a:rPr lang="ka-GE" sz="1400" dirty="0" smtClean="0"/>
              <a:t>“ - </a:t>
            </a:r>
          </a:p>
          <a:p>
            <a:r>
              <a:rPr lang="ka-GE" sz="1400" dirty="0" smtClean="0"/>
              <a:t>35 მუნიციპალიტეტში, </a:t>
            </a:r>
            <a:r>
              <a:rPr lang="ka-GE" sz="1400" b="1" dirty="0" smtClean="0"/>
              <a:t>95 დღის ცენტრი</a:t>
            </a:r>
            <a:r>
              <a:rPr lang="ka-GE" sz="1400" dirty="0" smtClean="0"/>
              <a:t>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„ბავშვთა </a:t>
            </a:r>
            <a:r>
              <a:rPr lang="ka-GE" sz="1400" dirty="0"/>
              <a:t>ადრეული განვითარების ხელშეწყობის </a:t>
            </a:r>
            <a:r>
              <a:rPr lang="ka-GE" sz="1400" dirty="0" smtClean="0"/>
              <a:t>ქვეპროგრამა“  - </a:t>
            </a:r>
          </a:p>
          <a:p>
            <a:r>
              <a:rPr lang="ka-GE" sz="1400" dirty="0" smtClean="0"/>
              <a:t>13 მუნიციპალიტეტში, </a:t>
            </a:r>
            <a:r>
              <a:rPr lang="ka-GE" sz="1400" b="1" dirty="0" smtClean="0"/>
              <a:t>33  </a:t>
            </a:r>
            <a:r>
              <a:rPr lang="ka-GE" sz="1400" b="1" dirty="0"/>
              <a:t>მომსახურების მიმწოდებელი </a:t>
            </a:r>
            <a:r>
              <a:rPr lang="ka-GE" sz="1400" b="1" dirty="0" smtClean="0"/>
              <a:t>ორგანიზაცია (2019 წელი - 1500 პროგრმაში ჩართული ბავშვი; 2020 წლის გეგმა 1750 პროგრამაში ჩართული ბავშვი).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მიუსაფარ</a:t>
            </a:r>
            <a:r>
              <a:rPr lang="en-US" sz="1400" dirty="0" smtClean="0"/>
              <a:t> </a:t>
            </a:r>
            <a:r>
              <a:rPr lang="en-US" sz="1400" dirty="0" err="1"/>
              <a:t>ბავშვთა</a:t>
            </a:r>
            <a:r>
              <a:rPr lang="en-US" sz="1400" dirty="0"/>
              <a:t> </a:t>
            </a:r>
            <a:r>
              <a:rPr lang="en-US" sz="1400" dirty="0" err="1"/>
              <a:t>თავშესაფრით</a:t>
            </a:r>
            <a:r>
              <a:rPr lang="en-US" sz="1400" dirty="0"/>
              <a:t> </a:t>
            </a:r>
            <a:r>
              <a:rPr lang="en-US" sz="1400" dirty="0" err="1"/>
              <a:t>უზრუნველყოფის</a:t>
            </a:r>
            <a:r>
              <a:rPr lang="en-US" sz="1400" dirty="0"/>
              <a:t> </a:t>
            </a:r>
            <a:r>
              <a:rPr lang="en-US" sz="1400" dirty="0" err="1" smtClean="0"/>
              <a:t>ქვეპროგრამ</a:t>
            </a:r>
            <a:r>
              <a:rPr lang="ka-GE" sz="1400" dirty="0" smtClean="0"/>
              <a:t>ა“ -   </a:t>
            </a:r>
          </a:p>
          <a:p>
            <a:r>
              <a:rPr lang="ka-GE" sz="1400" dirty="0" smtClean="0"/>
              <a:t>3 მუნიციპალიტეტში,  </a:t>
            </a:r>
            <a:r>
              <a:rPr lang="ka-GE" sz="1400" b="1" dirty="0" smtClean="0"/>
              <a:t>6 დღის ცენტრი, 6 თავშესაფარი.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განვითარების</a:t>
            </a:r>
            <a:r>
              <a:rPr lang="en-US" sz="1400" dirty="0" smtClean="0"/>
              <a:t> </a:t>
            </a:r>
            <a:r>
              <a:rPr lang="en-US" sz="1400" dirty="0" err="1"/>
              <a:t>მძიმე</a:t>
            </a:r>
            <a:r>
              <a:rPr lang="en-US" sz="1400" dirty="0"/>
              <a:t> </a:t>
            </a:r>
            <a:r>
              <a:rPr lang="en-US" sz="1400" dirty="0" err="1"/>
              <a:t>და</a:t>
            </a:r>
            <a:r>
              <a:rPr lang="en-US" sz="1400" dirty="0"/>
              <a:t> </a:t>
            </a:r>
            <a:r>
              <a:rPr lang="en-US" sz="1400" dirty="0" err="1"/>
              <a:t>ღრმა</a:t>
            </a:r>
            <a:r>
              <a:rPr lang="en-US" sz="1400" dirty="0"/>
              <a:t> </a:t>
            </a:r>
            <a:r>
              <a:rPr lang="en-US" sz="1400" dirty="0" err="1"/>
              <a:t>შეფერხების</a:t>
            </a:r>
            <a:r>
              <a:rPr lang="en-US" sz="1400" dirty="0"/>
              <a:t> </a:t>
            </a:r>
            <a:r>
              <a:rPr lang="en-US" sz="1400" dirty="0" err="1"/>
              <a:t>მქონე</a:t>
            </a:r>
            <a:r>
              <a:rPr lang="en-US" sz="1400" dirty="0"/>
              <a:t> </a:t>
            </a:r>
            <a:r>
              <a:rPr lang="en-US" sz="1400" dirty="0" err="1"/>
              <a:t>ბავშვთა</a:t>
            </a:r>
            <a:r>
              <a:rPr lang="en-US" sz="1400" dirty="0"/>
              <a:t> </a:t>
            </a:r>
            <a:r>
              <a:rPr lang="en-US" sz="1400" dirty="0" err="1"/>
              <a:t>ბინაზე</a:t>
            </a:r>
            <a:r>
              <a:rPr lang="en-US" sz="1400" dirty="0"/>
              <a:t> </a:t>
            </a:r>
            <a:r>
              <a:rPr lang="en-US" sz="1400" dirty="0" err="1"/>
              <a:t>მოვლით</a:t>
            </a:r>
            <a:r>
              <a:rPr lang="en-US" sz="1400" dirty="0"/>
              <a:t> </a:t>
            </a:r>
            <a:r>
              <a:rPr lang="en-US" sz="1400" dirty="0" err="1" smtClean="0"/>
              <a:t>უზრუნველყოფის</a:t>
            </a:r>
            <a:r>
              <a:rPr lang="ka-GE" sz="1400" dirty="0"/>
              <a:t> </a:t>
            </a:r>
            <a:r>
              <a:rPr lang="en-US" sz="1400" dirty="0" err="1" smtClean="0"/>
              <a:t>ქვეპროგრამ</a:t>
            </a:r>
            <a:r>
              <a:rPr lang="ka-GE" sz="1400" dirty="0" smtClean="0"/>
              <a:t>ა“  - 3 </a:t>
            </a:r>
            <a:r>
              <a:rPr lang="ka-GE" sz="1400" dirty="0"/>
              <a:t>მუნიციპალიტეტში </a:t>
            </a:r>
            <a:r>
              <a:rPr lang="ka-GE" sz="1400" b="1" dirty="0"/>
              <a:t>4 მომსახურების მიმწოდებელი ორგანიზაცია </a:t>
            </a:r>
            <a:r>
              <a:rPr lang="ka-GE" sz="1400" dirty="0" smtClean="0"/>
              <a:t>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ბავშვთა</a:t>
            </a:r>
            <a:r>
              <a:rPr lang="en-US" sz="1400" dirty="0" smtClean="0"/>
              <a:t> </a:t>
            </a:r>
            <a:r>
              <a:rPr lang="en-US" sz="1400" dirty="0" err="1"/>
              <a:t>რეაბილიტაცია</a:t>
            </a:r>
            <a:r>
              <a:rPr lang="en-US" sz="1400" dirty="0"/>
              <a:t>/</a:t>
            </a:r>
            <a:r>
              <a:rPr lang="en-US" sz="1400" dirty="0" err="1"/>
              <a:t>აბილიტაციის</a:t>
            </a:r>
            <a:r>
              <a:rPr lang="en-US" sz="1400" dirty="0"/>
              <a:t> </a:t>
            </a:r>
            <a:r>
              <a:rPr lang="en-US" sz="1400" dirty="0" err="1" smtClean="0"/>
              <a:t>ქვეპროგრა</a:t>
            </a:r>
            <a:r>
              <a:rPr lang="ka-GE" sz="1400" dirty="0" smtClean="0"/>
              <a:t>მა’’ </a:t>
            </a:r>
            <a:r>
              <a:rPr lang="ka-GE" sz="1400" dirty="0"/>
              <a:t>მომსახურების მიმწოდებელი ორგანიზაცია </a:t>
            </a:r>
            <a:r>
              <a:rPr lang="ka-GE" sz="1400" dirty="0" smtClean="0"/>
              <a:t>9 </a:t>
            </a:r>
            <a:r>
              <a:rPr lang="ka-GE" sz="1400" dirty="0"/>
              <a:t>მუნიციპალიტეტში </a:t>
            </a:r>
            <a:r>
              <a:rPr lang="ka-GE" sz="1400" b="1" dirty="0" smtClean="0"/>
              <a:t>36</a:t>
            </a:r>
            <a:r>
              <a:rPr lang="en-US" sz="1400" b="1" dirty="0" smtClean="0"/>
              <a:t> </a:t>
            </a:r>
            <a:r>
              <a:rPr lang="ka-GE" sz="1400" b="1" dirty="0" smtClean="0"/>
              <a:t>მომსახურება.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„მცირე საოჯახო ტიპის სახლებში მომსახურებით უზრუნველყოფის ქვეპროგრამა“ – 15 მუნიციპალიტეტში </a:t>
            </a:r>
            <a:r>
              <a:rPr lang="ka-GE" sz="1400" b="1" dirty="0" smtClean="0"/>
              <a:t>46 მცირე საოჯახო ტიპის სახლი.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„მძიმე </a:t>
            </a:r>
            <a:r>
              <a:rPr lang="ka-GE" sz="1400" dirty="0"/>
              <a:t>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</a:t>
            </a:r>
            <a:r>
              <a:rPr lang="ka-GE" sz="1400" dirty="0" smtClean="0"/>
              <a:t>ქვეპროგრამა“ – 2 მუნიციპალიტეტში </a:t>
            </a:r>
            <a:r>
              <a:rPr lang="ka-GE" sz="1400" b="1" dirty="0" smtClean="0"/>
              <a:t>2 სპეციალიზებული მცირე საოჯახო ტიპის სახლი.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87" y="1916832"/>
            <a:ext cx="8410014" cy="440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677" y="2063164"/>
            <a:ext cx="9090835" cy="36933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18036" y="495368"/>
            <a:ext cx="4020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b="1" dirty="0" smtClean="0"/>
              <a:t>მეურვეობა/მზრუნველობის სისტემა</a:t>
            </a:r>
            <a:endParaRPr lang="ka-GE" b="1" dirty="0"/>
          </a:p>
        </p:txBody>
      </p:sp>
      <p:sp>
        <p:nvSpPr>
          <p:cNvPr id="4" name="Rectangle 3"/>
          <p:cNvSpPr/>
          <p:nvPr/>
        </p:nvSpPr>
        <p:spPr>
          <a:xfrm>
            <a:off x="611560" y="352483"/>
            <a:ext cx="748883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sz="14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/>
          </a:p>
          <a:p>
            <a:pPr algn="just"/>
            <a:r>
              <a:rPr lang="en-US" sz="1200" dirty="0" smtClean="0"/>
              <a:t>დ</a:t>
            </a:r>
            <a:r>
              <a:rPr lang="ka-GE" sz="1200" dirty="0" smtClean="0"/>
              <a:t>ღეს არსებული მდგომარეობა:</a:t>
            </a:r>
          </a:p>
          <a:p>
            <a:pPr algn="just"/>
            <a:endParaRPr lang="ka-GE" sz="1200" dirty="0" smtClean="0"/>
          </a:p>
          <a:p>
            <a:pPr algn="just"/>
            <a:r>
              <a:rPr lang="ka-GE" sz="1200" dirty="0" smtClean="0"/>
              <a:t>სსიპ სოციალური მომსახურების სააგენტოში: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ka-GE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სოციალური მუშაკის 271 საშტატო ერთეული, მათ შორის 21 უფროსი სოციალური მუშაკი</a:t>
            </a:r>
            <a:r>
              <a:rPr lang="ka-GE" sz="1200" dirty="0"/>
              <a:t>;</a:t>
            </a:r>
            <a:r>
              <a:rPr lang="ka-GE" sz="1200" dirty="0" smtClean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20 ხელშეკრულებით დასაქმებული სოციალური მუშაკი;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14 ფსიქოლოგის </a:t>
            </a:r>
            <a:r>
              <a:rPr lang="ka-GE" sz="1200" dirty="0"/>
              <a:t>საშტატო </a:t>
            </a:r>
            <a:r>
              <a:rPr lang="ka-GE" sz="1200" dirty="0" smtClean="0"/>
              <a:t>ერთეული.</a:t>
            </a:r>
          </a:p>
          <a:p>
            <a:pPr algn="just"/>
            <a:endParaRPr lang="ka-GE" sz="1200" dirty="0"/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>
                <a:solidFill>
                  <a:srgbClr val="FF0000"/>
                </a:solidFill>
              </a:rPr>
              <a:t>შემუშავდა სერტიფიცირების აკრედიტირებული კურუკულუმი „სოციალური მუშაობის სასერტიფიკატო კურსი“. </a:t>
            </a:r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სისტემაში მომუშავე სოციალური მუშაკებისათვის, რომლებსაც განათლება აქვთ მომიჯნავე სპეციალობებში დაიწყო გადამზადება (გადამზადდა 51). გადამზადება გაგრძელდება 2020 წელს (დაგეგმილია 79 </a:t>
            </a:r>
            <a:r>
              <a:rPr lang="ka-GE" sz="1200" smtClean="0"/>
              <a:t>სოციალური მუშაკის </a:t>
            </a:r>
            <a:r>
              <a:rPr lang="ka-GE" sz="1200" dirty="0" smtClean="0"/>
              <a:t>გადამზადება). </a:t>
            </a:r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>
                <a:solidFill>
                  <a:srgbClr val="FF0000"/>
                </a:solidFill>
              </a:rPr>
              <a:t>სისტემაში მომუშავე </a:t>
            </a:r>
            <a:r>
              <a:rPr lang="ka-GE" sz="1200" dirty="0" smtClean="0">
                <a:solidFill>
                  <a:srgbClr val="FF0000"/>
                </a:solidFill>
              </a:rPr>
              <a:t>სოციალური მუშაკის განათლების მქონე თანამშრომლებმა (133 </a:t>
            </a:r>
            <a:r>
              <a:rPr lang="ka-GE" sz="1200" dirty="0">
                <a:solidFill>
                  <a:srgbClr val="FF0000"/>
                </a:solidFill>
              </a:rPr>
              <a:t>სოციალური </a:t>
            </a:r>
            <a:r>
              <a:rPr lang="ka-GE" sz="1200" dirty="0" smtClean="0">
                <a:solidFill>
                  <a:srgbClr val="FF0000"/>
                </a:solidFill>
              </a:rPr>
              <a:t>მუშაკი) გაიარა „სოციალური მუსაობის სამართლის“ ტრენინგი</a:t>
            </a:r>
            <a:r>
              <a:rPr lang="ka-GE" sz="1200" dirty="0" smtClean="0"/>
              <a:t>.</a:t>
            </a:r>
          </a:p>
          <a:p>
            <a:pPr lvl="0" algn="just"/>
            <a:endParaRPr lang="ka-GE" sz="1200" dirty="0"/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დაარსდა ბავშვთა კეთილდღეობისაკენ </a:t>
            </a:r>
            <a:r>
              <a:rPr lang="ka-GE" sz="1200" dirty="0"/>
              <a:t>მიმართული   საკოორდინაციო </a:t>
            </a:r>
            <a:r>
              <a:rPr lang="ka-GE" sz="1200" dirty="0" smtClean="0"/>
              <a:t>საბჭო (</a:t>
            </a:r>
            <a:r>
              <a:rPr lang="en-US" sz="1200" dirty="0" err="1" smtClean="0"/>
              <a:t>ccm</a:t>
            </a:r>
            <a:r>
              <a:rPr lang="en-US" sz="1200" dirty="0" smtClean="0"/>
              <a:t>):</a:t>
            </a:r>
            <a:endParaRPr lang="ka-GE" sz="1200" dirty="0" smtClean="0"/>
          </a:p>
          <a:p>
            <a:pPr algn="just"/>
            <a:r>
              <a:rPr lang="ka-GE" sz="1200" b="1" dirty="0" smtClean="0"/>
              <a:t>კომიტეტი </a:t>
            </a:r>
            <a:r>
              <a:rPr lang="ka-GE" sz="1200" b="1" dirty="0"/>
              <a:t>I</a:t>
            </a:r>
            <a:r>
              <a:rPr lang="ka-GE" sz="1200" dirty="0"/>
              <a:t> - სოციალური მუშაობისა და ალტერნატიული მომსახურებების განვითარების </a:t>
            </a:r>
            <a:r>
              <a:rPr lang="ka-GE" sz="1200" dirty="0" smtClean="0"/>
              <a:t>კომიტეტი. </a:t>
            </a:r>
          </a:p>
          <a:p>
            <a:pPr algn="just"/>
            <a:r>
              <a:rPr lang="ka-GE" sz="1200" b="1" dirty="0"/>
              <a:t>კომიტეტი </a:t>
            </a:r>
            <a:r>
              <a:rPr lang="ka-GE" sz="1200" b="1" dirty="0" smtClean="0"/>
              <a:t>II</a:t>
            </a:r>
            <a:r>
              <a:rPr lang="en-US" sz="1200" b="1" dirty="0" smtClean="0"/>
              <a:t> </a:t>
            </a:r>
            <a:r>
              <a:rPr lang="en-US" sz="1200" dirty="0"/>
              <a:t>- </a:t>
            </a:r>
            <a:r>
              <a:rPr lang="ka-GE" sz="1200" dirty="0"/>
              <a:t>პრევენციისა და ოჯახის მხარდამჭერი მომსახურებების გაძლიერების </a:t>
            </a:r>
            <a:r>
              <a:rPr lang="ka-GE" sz="1200" dirty="0" smtClean="0"/>
              <a:t>კომიტეტი.</a:t>
            </a:r>
          </a:p>
          <a:p>
            <a:pPr algn="just"/>
            <a:r>
              <a:rPr lang="ka-GE" sz="1200" b="1" dirty="0"/>
              <a:t>კომიტეტი III </a:t>
            </a:r>
            <a:r>
              <a:rPr lang="ka-GE" sz="1200" dirty="0"/>
              <a:t>- დეინსტიტუციონალიზაციის სტრატეგიისა და სამოქმედო გეგმის შემუშავებისა და განხორციელების </a:t>
            </a:r>
            <a:r>
              <a:rPr lang="ka-GE" sz="1200" dirty="0" smtClean="0"/>
              <a:t>კომიტეტი.</a:t>
            </a:r>
          </a:p>
          <a:p>
            <a:pPr algn="just"/>
            <a:r>
              <a:rPr lang="ka-GE" sz="1200" b="1" dirty="0"/>
              <a:t>კომიტეტი IV </a:t>
            </a:r>
            <a:r>
              <a:rPr lang="ka-GE" sz="1200" dirty="0"/>
              <a:t>- ბავშვზე ზრუნვის მომსახურებათა მონიტორინგის სისტემის განვითარების </a:t>
            </a:r>
            <a:r>
              <a:rPr lang="ka-GE" sz="1200" dirty="0" smtClean="0"/>
              <a:t>კომიტეტი.</a:t>
            </a:r>
            <a:endParaRPr lang="ka-GE" sz="1200" dirty="0"/>
          </a:p>
          <a:p>
            <a:pPr algn="just"/>
            <a:endParaRPr lang="ka-GE" sz="1400" dirty="0" smtClean="0"/>
          </a:p>
          <a:p>
            <a:pPr algn="just"/>
            <a:endParaRPr lang="ka-GE" sz="1400" dirty="0"/>
          </a:p>
          <a:p>
            <a:pPr algn="just"/>
            <a:endParaRPr lang="ka-GE" sz="1400" dirty="0" smtClean="0"/>
          </a:p>
          <a:p>
            <a:pPr algn="just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3" y="463508"/>
            <a:ext cx="8410014" cy="572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6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808778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b="1" dirty="0" smtClean="0"/>
              <a:t>           2020 </a:t>
            </a:r>
            <a:r>
              <a:rPr lang="ka-GE" b="1" dirty="0"/>
              <a:t>წლის 1 თებერვლიდან</a:t>
            </a:r>
            <a:r>
              <a:rPr lang="en-US" b="1" dirty="0"/>
              <a:t> </a:t>
            </a:r>
            <a:r>
              <a:rPr lang="ka-GE" b="1" dirty="0"/>
              <a:t>დაგემილი </a:t>
            </a:r>
            <a:r>
              <a:rPr lang="ka-GE" b="1" dirty="0" smtClean="0"/>
              <a:t>ცვლილებები</a:t>
            </a:r>
            <a:r>
              <a:rPr lang="ka-GE" b="1" dirty="0"/>
              <a:t>:</a:t>
            </a:r>
          </a:p>
          <a:p>
            <a:pPr algn="just"/>
            <a:endParaRPr lang="ka-GE" dirty="0"/>
          </a:p>
          <a:p>
            <a:pPr algn="just"/>
            <a:r>
              <a:rPr lang="ka-GE" dirty="0"/>
              <a:t> </a:t>
            </a:r>
            <a:r>
              <a:rPr lang="ka-GE" dirty="0" smtClean="0"/>
              <a:t>      ყალიბდება </a:t>
            </a:r>
            <a:r>
              <a:rPr lang="ka-GE" dirty="0"/>
              <a:t>მეურვეობა-მზრუნველობის ერთიანი სისტემა.</a:t>
            </a:r>
          </a:p>
          <a:p>
            <a:pPr algn="just"/>
            <a:endParaRPr lang="ka-GE" b="1" dirty="0"/>
          </a:p>
          <a:p>
            <a:pPr algn="ctr"/>
            <a:r>
              <a:rPr lang="ka-GE" b="1" dirty="0"/>
              <a:t>სახელმწიფო ზრუნვისა და ტრეფიკინგის მსხვერპლთა, დაზარალებულთა დახმარების სააგენტო</a:t>
            </a:r>
            <a:r>
              <a:rPr lang="ka-G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60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 smtClean="0"/>
              <a:t>სოციალური მუშაკების რაოდენობის ზრდა - საჭირო რესურსები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835250"/>
              </p:ext>
            </p:extLst>
          </p:nvPr>
        </p:nvGraphicFramePr>
        <p:xfrm>
          <a:off x="457200" y="1412875"/>
          <a:ext cx="7959725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25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- 800ლ)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1,756,800.00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- 850ლ)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683,400.00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უფროსი </a:t>
                      </a:r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 მუშაკი (ხელფასი - 1000ლ)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252,000.00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2,692,200.00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შტატგარეშე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- 1200ლ)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4,737,600.00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უროსი სოც მუშაკი (ხელფასი - 1400ლ)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352,800.00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5,090,400.00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შტატგარეშე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სხვაობა 2</a:t>
                      </a:r>
                      <a:r>
                        <a:rPr lang="ka-GE" sz="1400" b="1" baseline="0" dirty="0" smtClean="0"/>
                        <a:t> 398 200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2020 დამატებულია 1 000 000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დეფიციტი 1 398 200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794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 smtClean="0"/>
              <a:t>ფსიქოლოგების </a:t>
            </a:r>
            <a:r>
              <a:rPr lang="ka-GE" sz="1800" dirty="0"/>
              <a:t>რაოდენობის ზრდა - საჭირო რესურსები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548915"/>
              </p:ext>
            </p:extLst>
          </p:nvPr>
        </p:nvGraphicFramePr>
        <p:xfrm>
          <a:off x="467544" y="1268413"/>
          <a:ext cx="821925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2856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ფსიქოლოგი (ხელფასი-800ლ)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134,400.00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ფსიქოლოგი (ხელფასი-1200ლ)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417,600.00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417,600.00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სხვაობა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283,200.00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11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908720"/>
            <a:ext cx="841001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9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453" y="692696"/>
            <a:ext cx="86957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2020 წელს დაგეგმილი ღონისძიებები:</a:t>
            </a:r>
          </a:p>
          <a:p>
            <a:endParaRPr lang="ka-GE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სოციალური მუშაკებისათვის სახელფასო ანაზღაურების </a:t>
            </a:r>
            <a:r>
              <a:rPr lang="ka-GE" sz="1600" dirty="0" smtClean="0"/>
              <a:t>ზრდა;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სოციალური მუშაკების </a:t>
            </a:r>
            <a:r>
              <a:rPr lang="ka-GE" sz="1600" dirty="0" smtClean="0"/>
              <a:t>სპეციალიზაცია;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სუპერვიზიის მექანიზმის შემუშავება და დანერგვა;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ზეგანაკვეთური </a:t>
            </a:r>
            <a:r>
              <a:rPr lang="ka-GE" sz="1600" dirty="0"/>
              <a:t>მუშაობის მექანიზმის შემუშავება;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მუნიციპალიტეტებისათვის </a:t>
            </a:r>
            <a:r>
              <a:rPr lang="ka-GE" sz="1600" dirty="0"/>
              <a:t>ფუნქცია-მოვალეობების </a:t>
            </a:r>
            <a:r>
              <a:rPr lang="ka-GE" sz="1600" dirty="0" smtClean="0"/>
              <a:t>დელეგირების წესის შემუშავება;</a:t>
            </a:r>
            <a:endParaRPr lang="ka-G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დელეგირებული უფლებამოსილებების </a:t>
            </a:r>
            <a:r>
              <a:rPr lang="ka-GE" sz="1600" dirty="0" smtClean="0"/>
              <a:t>სამინისტოროს </a:t>
            </a:r>
            <a:r>
              <a:rPr lang="ka-GE" sz="1600" dirty="0"/>
              <a:t>მიერ ზედამხედველობა;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ფსიქოლოგების რაოდენობის ზრდა და/ან </a:t>
            </a:r>
            <a:r>
              <a:rPr lang="ka-GE" sz="1600" dirty="0" smtClean="0"/>
              <a:t>ფსიქო-კონსულტაციისა </a:t>
            </a:r>
            <a:r>
              <a:rPr lang="ka-GE" sz="1600" dirty="0"/>
              <a:t>და </a:t>
            </a:r>
            <a:r>
              <a:rPr lang="ka-GE" sz="1600" dirty="0" smtClean="0"/>
              <a:t>ფსიქო-რეაბილიტაციის </a:t>
            </a:r>
            <a:r>
              <a:rPr lang="ka-GE" sz="1600" dirty="0"/>
              <a:t>მომსახურების შესყიდვა;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ბავშვთა ცხელი ხაზის </a:t>
            </a:r>
            <a:r>
              <a:rPr lang="ka-GE" sz="1600" dirty="0" smtClean="0"/>
              <a:t>ამოქმედება;</a:t>
            </a:r>
            <a:endParaRPr lang="ka-G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თბილისსა და ქუთაისში ეფექტურ ფსიქოლოგიურ-სოციალურ სარეაბილიტაციო მექანიზმის შექმნა, რომელიც უპასუხებს ძალადობის მსხვერპლი ბავშვების საჭიროებებს, უზრუნველყოფს ამ ბავშვების ფსიქოლოგიურ-სოციალურ რეაბილიტაციას, ამასთანავე, მოხდება   ექსპერტიზის და გამოკითხვა/დაკითხვის პროცესის ინტეგრირება, რაც დაიცავს ბავშვს განმეორებადი ტრავმატიზაციისგან;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ოჯახის </a:t>
            </a:r>
            <a:r>
              <a:rPr lang="ka-GE" sz="1600" dirty="0"/>
              <a:t>მხარდამჭერი ახალი პროგრამების </a:t>
            </a:r>
            <a:r>
              <a:rPr lang="ka-GE" sz="1600" dirty="0" smtClean="0"/>
              <a:t>შემუშავება.</a:t>
            </a:r>
            <a:endParaRPr lang="ka-GE" sz="1600" dirty="0"/>
          </a:p>
        </p:txBody>
      </p:sp>
    </p:spTree>
    <p:extLst>
      <p:ext uri="{BB962C8B-B14F-4D97-AF65-F5344CB8AC3E}">
        <p14:creationId xmlns:p14="http://schemas.microsoft.com/office/powerpoint/2010/main" val="38245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4668</TotalTime>
  <Words>672</Words>
  <Application>Microsoft Office PowerPoint</Application>
  <PresentationFormat>On-screen Show (4:3)</PresentationFormat>
  <Paragraphs>159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სოციალური მუშაკების რაოდენობის ზრდა - საჭირო რესურსები</vt:lpstr>
      <vt:lpstr>ფსიქოლოგების რაოდენობის ზრდა - საჭირო რესურსები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Nato Chapidze</cp:lastModifiedBy>
  <cp:revision>521</cp:revision>
  <dcterms:created xsi:type="dcterms:W3CDTF">2006-08-16T00:00:00Z</dcterms:created>
  <dcterms:modified xsi:type="dcterms:W3CDTF">2020-01-16T08:47:43Z</dcterms:modified>
</cp:coreProperties>
</file>