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handoutMasterIdLst>
    <p:handoutMasterId r:id="rId11"/>
  </p:handoutMasterIdLst>
  <p:sldIdLst>
    <p:sldId id="296" r:id="rId2"/>
    <p:sldId id="309" r:id="rId3"/>
    <p:sldId id="299" r:id="rId4"/>
    <p:sldId id="300" r:id="rId5"/>
    <p:sldId id="310" r:id="rId6"/>
    <p:sldId id="307" r:id="rId7"/>
    <p:sldId id="312" r:id="rId8"/>
    <p:sldId id="28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E887328B-7E0A-4732-8609-87175FF79195}">
          <p14:sldIdLst>
            <p14:sldId id="296"/>
            <p14:sldId id="309"/>
            <p14:sldId id="299"/>
            <p14:sldId id="300"/>
            <p14:sldId id="310"/>
            <p14:sldId id="307"/>
            <p14:sldId id="312"/>
            <p14:sldId id="285"/>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66"/>
    <a:srgbClr val="336600"/>
    <a:srgbClr val="808000"/>
    <a:srgbClr val="6699FF"/>
    <a:srgbClr val="006666"/>
    <a:srgbClr val="0066CC"/>
    <a:srgbClr val="996633"/>
    <a:srgbClr val="669900"/>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411" autoAdjust="0"/>
    <p:restoredTop sz="95461" autoAdjust="0"/>
  </p:normalViewPr>
  <p:slideViewPr>
    <p:cSldViewPr>
      <p:cViewPr>
        <p:scale>
          <a:sx n="100" d="100"/>
          <a:sy n="100" d="100"/>
        </p:scale>
        <p:origin x="-504" y="12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9" d="100"/>
          <a:sy n="69" d="100"/>
        </p:scale>
        <p:origin x="-331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D52AC6-CF61-4C83-8790-DE55707288AB}" type="datetimeFigureOut">
              <a:rPr lang="en-US" smtClean="0"/>
              <a:pPr/>
              <a:t>15-Jan-20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427285D-EABE-496B-8F7D-F2BA6B4107A2}" type="slidenum">
              <a:rPr lang="en-US" smtClean="0"/>
              <a:pPr/>
              <a:t>‹#›</a:t>
            </a:fld>
            <a:endParaRPr lang="en-US" dirty="0"/>
          </a:p>
        </p:txBody>
      </p:sp>
    </p:spTree>
    <p:extLst>
      <p:ext uri="{BB962C8B-B14F-4D97-AF65-F5344CB8AC3E}">
        <p14:creationId xmlns:p14="http://schemas.microsoft.com/office/powerpoint/2010/main" val="2551121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9A093D-73F9-464C-B59E-F48721CC8909}" type="datetimeFigureOut">
              <a:rPr lang="en-US" smtClean="0"/>
              <a:pPr/>
              <a:t>15-Jan-20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F5DF73-8820-4335-95AC-65804597BEB2}" type="slidenum">
              <a:rPr lang="en-US" smtClean="0"/>
              <a:pPr/>
              <a:t>‹#›</a:t>
            </a:fld>
            <a:endParaRPr lang="en-US" dirty="0"/>
          </a:p>
        </p:txBody>
      </p:sp>
    </p:spTree>
    <p:extLst>
      <p:ext uri="{BB962C8B-B14F-4D97-AF65-F5344CB8AC3E}">
        <p14:creationId xmlns:p14="http://schemas.microsoft.com/office/powerpoint/2010/main" val="4113125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91A41E-52BA-4551-A0CE-446491DDFA9E}" type="datetime1">
              <a:rPr lang="ka-GE" smtClean="0">
                <a:solidFill>
                  <a:prstClr val="black">
                    <a:tint val="75000"/>
                  </a:prstClr>
                </a:solidFill>
              </a:rPr>
              <a:t>15.01.2020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12151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6F4F18-29B7-40B9-B08E-DEA42A06F0BC}" type="datetime1">
              <a:rPr lang="ka-GE" smtClean="0">
                <a:solidFill>
                  <a:prstClr val="black">
                    <a:tint val="75000"/>
                  </a:prstClr>
                </a:solidFill>
              </a:rPr>
              <a:t>15.01.2020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78345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2A0F8E-411E-4F17-9188-45D40D88AB83}" type="datetime1">
              <a:rPr lang="ka-GE" smtClean="0">
                <a:solidFill>
                  <a:prstClr val="black">
                    <a:tint val="75000"/>
                  </a:prstClr>
                </a:solidFill>
              </a:rPr>
              <a:t>15.01.2020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97302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AEC45E-9755-47F7-957A-7176E727E620}" type="datetime1">
              <a:rPr lang="ka-GE" smtClean="0">
                <a:solidFill>
                  <a:prstClr val="black">
                    <a:tint val="75000"/>
                  </a:prstClr>
                </a:solidFill>
              </a:rPr>
              <a:t>15.01.2020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31790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6D7E25-887E-4854-9551-82AD86D9A338}" type="datetime1">
              <a:rPr lang="ka-GE" smtClean="0">
                <a:solidFill>
                  <a:prstClr val="black">
                    <a:tint val="75000"/>
                  </a:prstClr>
                </a:solidFill>
              </a:rPr>
              <a:t>15.01.2020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81300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9166AF-289C-4FE8-927A-4E7DAFD720C2}" type="datetime1">
              <a:rPr lang="ka-GE" smtClean="0">
                <a:solidFill>
                  <a:prstClr val="black">
                    <a:tint val="75000"/>
                  </a:prstClr>
                </a:solidFill>
              </a:rPr>
              <a:t>15.01.2020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4664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BCB650-457D-4E71-8A08-A9D9AC1D9475}" type="datetime1">
              <a:rPr lang="ka-GE" smtClean="0">
                <a:solidFill>
                  <a:prstClr val="black">
                    <a:tint val="75000"/>
                  </a:prstClr>
                </a:solidFill>
              </a:rPr>
              <a:t>15.01.2020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44094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645F32-38B7-4A4D-ACDD-9F1F7DE5C378}" type="datetime1">
              <a:rPr lang="ka-GE" smtClean="0">
                <a:solidFill>
                  <a:prstClr val="black">
                    <a:tint val="75000"/>
                  </a:prstClr>
                </a:solidFill>
              </a:rPr>
              <a:t>15.01.2020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5695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B085D9-8920-44CA-B87C-2680F27E88F8}" type="datetime1">
              <a:rPr lang="ka-GE" smtClean="0">
                <a:solidFill>
                  <a:prstClr val="black">
                    <a:tint val="75000"/>
                  </a:prstClr>
                </a:solidFill>
              </a:rPr>
              <a:t>15.01.2020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17795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ABA77-0FAD-4404-B45B-A2DE31E3DCF6}" type="datetime1">
              <a:rPr lang="ka-GE" smtClean="0">
                <a:solidFill>
                  <a:prstClr val="black">
                    <a:tint val="75000"/>
                  </a:prstClr>
                </a:solidFill>
              </a:rPr>
              <a:t>15.01.2020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11250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457977-E0C8-40D1-935F-18D509FAB3AB}" type="datetime1">
              <a:rPr lang="ka-GE" smtClean="0">
                <a:solidFill>
                  <a:prstClr val="black">
                    <a:tint val="75000"/>
                  </a:prstClr>
                </a:solidFill>
              </a:rPr>
              <a:t>15.01.2020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53375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9DF9B2-EA4D-439D-89DF-D85773621377}" type="datetime1">
              <a:rPr lang="ka-GE" smtClean="0">
                <a:solidFill>
                  <a:prstClr val="black">
                    <a:tint val="75000"/>
                  </a:prstClr>
                </a:solidFill>
              </a:rPr>
              <a:t>15.01.2020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3849729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16632"/>
            <a:ext cx="8082697" cy="6200788"/>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B6F15528-21DE-4FAA-801E-634DDDAF4B2B}" type="slidenum">
              <a:rPr lang="en-US" smtClean="0">
                <a:solidFill>
                  <a:schemeClr val="bg1">
                    <a:lumMod val="50000"/>
                  </a:schemeClr>
                </a:solidFill>
              </a:rPr>
              <a:pPr/>
              <a:t>1</a:t>
            </a:fld>
            <a:endParaRPr lang="en-US" dirty="0">
              <a:solidFill>
                <a:schemeClr val="bg1">
                  <a:lumMod val="50000"/>
                </a:schemeClr>
              </a:solidFill>
            </a:endParaRPr>
          </a:p>
        </p:txBody>
      </p:sp>
      <p:sp>
        <p:nvSpPr>
          <p:cNvPr id="8" name="Rectangle 7"/>
          <p:cNvSpPr/>
          <p:nvPr/>
        </p:nvSpPr>
        <p:spPr>
          <a:xfrm>
            <a:off x="251520" y="251779"/>
            <a:ext cx="8640960" cy="646331"/>
          </a:xfrm>
          <a:prstGeom prst="rect">
            <a:avLst/>
          </a:prstGeom>
        </p:spPr>
        <p:txBody>
          <a:bodyPr wrap="square">
            <a:spAutoFit/>
          </a:bodyPr>
          <a:lstStyle/>
          <a:p>
            <a:pPr algn="ctr"/>
            <a:r>
              <a:rPr lang="ka-GE" b="1" dirty="0"/>
              <a:t>საქართველოს </a:t>
            </a:r>
            <a:r>
              <a:rPr lang="ka-GE" b="1" dirty="0" smtClean="0"/>
              <a:t>ოკუპირებული ტერიტორიებიდან დევნილთა, შრომის, </a:t>
            </a:r>
            <a:r>
              <a:rPr lang="ka-GE" b="1" dirty="0"/>
              <a:t>ჯანმრთელობისა და სოციალური დაცვის </a:t>
            </a:r>
            <a:r>
              <a:rPr lang="ka-GE" b="1" dirty="0" smtClean="0"/>
              <a:t>სამინისტრო</a:t>
            </a:r>
            <a:endParaRPr lang="en-US" b="1" dirty="0"/>
          </a:p>
        </p:txBody>
      </p:sp>
      <p:sp>
        <p:nvSpPr>
          <p:cNvPr id="9" name="TextBox 8"/>
          <p:cNvSpPr txBox="1"/>
          <p:nvPr/>
        </p:nvSpPr>
        <p:spPr>
          <a:xfrm>
            <a:off x="323528" y="1769088"/>
            <a:ext cx="8496944" cy="3170099"/>
          </a:xfrm>
          <a:prstGeom prst="rect">
            <a:avLst/>
          </a:prstGeom>
          <a:noFill/>
        </p:spPr>
        <p:txBody>
          <a:bodyPr wrap="square" rtlCol="0">
            <a:spAutoFit/>
          </a:bodyPr>
          <a:lstStyle/>
          <a:p>
            <a:pPr algn="ctr"/>
            <a:endParaRPr lang="en-US" sz="2400" b="1" dirty="0" smtClean="0">
              <a:solidFill>
                <a:schemeClr val="tx2">
                  <a:lumMod val="75000"/>
                </a:schemeClr>
              </a:solidFill>
            </a:endParaRPr>
          </a:p>
          <a:p>
            <a:pPr algn="ctr"/>
            <a:endParaRPr lang="ka-GE" sz="2400" b="1" dirty="0">
              <a:solidFill>
                <a:schemeClr val="tx2">
                  <a:lumMod val="75000"/>
                </a:schemeClr>
              </a:solidFill>
            </a:endParaRPr>
          </a:p>
          <a:p>
            <a:pPr algn="ctr"/>
            <a:r>
              <a:rPr lang="ka-GE" sz="3200" b="1" dirty="0" smtClean="0"/>
              <a:t>ბავშვზე ზრუნვა</a:t>
            </a:r>
            <a:endParaRPr lang="en-US" sz="3200" b="1" dirty="0"/>
          </a:p>
          <a:p>
            <a:pPr algn="ctr"/>
            <a:endParaRPr lang="ka-GE" b="1" dirty="0"/>
          </a:p>
          <a:p>
            <a:pPr algn="ctr"/>
            <a:endParaRPr lang="ka-GE" b="1" dirty="0"/>
          </a:p>
          <a:p>
            <a:pPr algn="ctr"/>
            <a:endParaRPr lang="ka-GE" b="1" dirty="0" smtClean="0"/>
          </a:p>
          <a:p>
            <a:pPr algn="ctr"/>
            <a:endParaRPr lang="ka-GE" b="1" dirty="0"/>
          </a:p>
          <a:p>
            <a:pPr algn="ctr"/>
            <a:endParaRPr lang="en-US" sz="2400" b="1" dirty="0">
              <a:solidFill>
                <a:schemeClr val="tx2">
                  <a:lumMod val="75000"/>
                </a:schemeClr>
              </a:solidFill>
            </a:endParaRPr>
          </a:p>
          <a:p>
            <a:pPr algn="ctr"/>
            <a:endParaRPr lang="en-US" sz="2400" b="1" dirty="0" smtClean="0">
              <a:solidFill>
                <a:schemeClr val="tx2">
                  <a:lumMod val="75000"/>
                </a:schemeClr>
              </a:solidFill>
            </a:endParaRPr>
          </a:p>
        </p:txBody>
      </p:sp>
    </p:spTree>
    <p:extLst>
      <p:ext uri="{BB962C8B-B14F-4D97-AF65-F5344CB8AC3E}">
        <p14:creationId xmlns:p14="http://schemas.microsoft.com/office/powerpoint/2010/main" val="1447720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667" y="116632"/>
            <a:ext cx="8082697" cy="6200788"/>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B6F15528-21DE-4FAA-801E-634DDDAF4B2B}" type="slidenum">
              <a:rPr lang="en-US" smtClean="0">
                <a:solidFill>
                  <a:schemeClr val="bg1">
                    <a:lumMod val="50000"/>
                  </a:schemeClr>
                </a:solidFill>
              </a:rPr>
              <a:pPr/>
              <a:t>2</a:t>
            </a:fld>
            <a:endParaRPr lang="en-US" dirty="0">
              <a:solidFill>
                <a:schemeClr val="bg1">
                  <a:lumMod val="50000"/>
                </a:schemeClr>
              </a:solidFill>
            </a:endParaRPr>
          </a:p>
        </p:txBody>
      </p:sp>
      <p:sp>
        <p:nvSpPr>
          <p:cNvPr id="9" name="TextBox 8"/>
          <p:cNvSpPr txBox="1"/>
          <p:nvPr/>
        </p:nvSpPr>
        <p:spPr>
          <a:xfrm>
            <a:off x="323527" y="908720"/>
            <a:ext cx="8496944" cy="1077218"/>
          </a:xfrm>
          <a:prstGeom prst="rect">
            <a:avLst/>
          </a:prstGeom>
          <a:noFill/>
        </p:spPr>
        <p:txBody>
          <a:bodyPr wrap="square" rtlCol="0">
            <a:spAutoFit/>
          </a:bodyPr>
          <a:lstStyle/>
          <a:p>
            <a:endParaRPr lang="ka-GE" sz="1600" dirty="0" smtClean="0"/>
          </a:p>
          <a:p>
            <a:endParaRPr lang="ka-GE" sz="1600" dirty="0"/>
          </a:p>
          <a:p>
            <a:endParaRPr lang="ka-GE" sz="1600" dirty="0" smtClean="0"/>
          </a:p>
          <a:p>
            <a:endParaRPr lang="ka-GE" sz="1600" dirty="0"/>
          </a:p>
        </p:txBody>
      </p:sp>
      <p:sp>
        <p:nvSpPr>
          <p:cNvPr id="2" name="Oval 1"/>
          <p:cNvSpPr/>
          <p:nvPr/>
        </p:nvSpPr>
        <p:spPr>
          <a:xfrm>
            <a:off x="3586068" y="2419859"/>
            <a:ext cx="2088232"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t>ბავშვი</a:t>
            </a:r>
            <a:endParaRPr lang="en-US" dirty="0"/>
          </a:p>
        </p:txBody>
      </p:sp>
      <p:sp>
        <p:nvSpPr>
          <p:cNvPr id="4" name="Oval 3"/>
          <p:cNvSpPr/>
          <p:nvPr/>
        </p:nvSpPr>
        <p:spPr>
          <a:xfrm>
            <a:off x="6300192" y="620687"/>
            <a:ext cx="1944216" cy="8266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ბავშვთა ადრეული განვითარების </a:t>
            </a:r>
            <a:r>
              <a:rPr lang="ka-GE" sz="1200" dirty="0" smtClean="0"/>
              <a:t>ხელშეწყობა</a:t>
            </a:r>
            <a:endParaRPr lang="en-US" sz="1200" dirty="0"/>
          </a:p>
        </p:txBody>
      </p:sp>
      <p:sp>
        <p:nvSpPr>
          <p:cNvPr id="5" name="Oval 4"/>
          <p:cNvSpPr/>
          <p:nvPr/>
        </p:nvSpPr>
        <p:spPr>
          <a:xfrm>
            <a:off x="607760" y="457943"/>
            <a:ext cx="2592288"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კრიზისულ მდგომარეობაში მყოფი ბავშვიანი ოჯახების </a:t>
            </a:r>
            <a:r>
              <a:rPr lang="ka-GE" sz="1200" dirty="0" smtClean="0"/>
              <a:t>დახმარება</a:t>
            </a:r>
            <a:endParaRPr lang="en-US" sz="1200" dirty="0"/>
          </a:p>
        </p:txBody>
      </p:sp>
      <p:sp>
        <p:nvSpPr>
          <p:cNvPr id="10" name="Oval 9"/>
          <p:cNvSpPr/>
          <p:nvPr/>
        </p:nvSpPr>
        <p:spPr>
          <a:xfrm>
            <a:off x="6327630" y="2247936"/>
            <a:ext cx="2122082"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ბავშვთა </a:t>
            </a:r>
            <a:r>
              <a:rPr lang="ka-GE" sz="1200" dirty="0" smtClean="0"/>
              <a:t>რეაბილიტაცია/აბილიტაცია</a:t>
            </a:r>
            <a:endParaRPr lang="en-US" sz="1200" dirty="0"/>
          </a:p>
        </p:txBody>
      </p:sp>
      <p:sp>
        <p:nvSpPr>
          <p:cNvPr id="11" name="Oval 10"/>
          <p:cNvSpPr/>
          <p:nvPr/>
        </p:nvSpPr>
        <p:spPr>
          <a:xfrm>
            <a:off x="679365" y="2132856"/>
            <a:ext cx="2449077" cy="1310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დღის ცენტრებში მომსახურებით </a:t>
            </a:r>
            <a:r>
              <a:rPr lang="ka-GE" sz="1200" dirty="0" smtClean="0"/>
              <a:t>უზრუნველყოფა (მიტოვების რისკის ქვეშ მყოფი და შშმ ბავშვები)</a:t>
            </a:r>
            <a:endParaRPr lang="en-US" sz="1200" dirty="0"/>
          </a:p>
        </p:txBody>
      </p:sp>
      <p:sp>
        <p:nvSpPr>
          <p:cNvPr id="12" name="Oval 11"/>
          <p:cNvSpPr/>
          <p:nvPr/>
        </p:nvSpPr>
        <p:spPr>
          <a:xfrm>
            <a:off x="365612" y="4464535"/>
            <a:ext cx="2736304" cy="12309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 </a:t>
            </a:r>
            <a:r>
              <a:rPr lang="ka-GE" sz="1200" dirty="0"/>
              <a:t>მიუსაფარ ბავშვთა თავშესაფრით </a:t>
            </a:r>
            <a:r>
              <a:rPr lang="ka-GE" sz="1200" dirty="0" smtClean="0"/>
              <a:t>უზრუნველყოფა</a:t>
            </a:r>
            <a:endParaRPr lang="en-US" sz="1200" dirty="0"/>
          </a:p>
        </p:txBody>
      </p:sp>
      <p:sp>
        <p:nvSpPr>
          <p:cNvPr id="13" name="Oval 12"/>
          <p:cNvSpPr/>
          <p:nvPr/>
        </p:nvSpPr>
        <p:spPr>
          <a:xfrm>
            <a:off x="6094888" y="4293095"/>
            <a:ext cx="2725583" cy="1501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 </a:t>
            </a:r>
            <a:r>
              <a:rPr lang="ka-GE" sz="1200" dirty="0"/>
              <a:t>განვითარების მძიმე და ღრმა შეფერხების მქონე ბავშვთა ბინაზე მოვლით </a:t>
            </a:r>
            <a:r>
              <a:rPr lang="ka-GE" sz="1200" dirty="0" smtClean="0"/>
              <a:t>უზრუნველყოფა</a:t>
            </a:r>
            <a:endParaRPr lang="en-US" sz="1200" dirty="0"/>
          </a:p>
        </p:txBody>
      </p:sp>
      <p:sp>
        <p:nvSpPr>
          <p:cNvPr id="14" name="Oval 13"/>
          <p:cNvSpPr/>
          <p:nvPr/>
        </p:nvSpPr>
        <p:spPr>
          <a:xfrm>
            <a:off x="3707904" y="4464535"/>
            <a:ext cx="1800200" cy="140252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smtClean="0"/>
              <a:t>მინდობით აღზრდა და მცირე საოჯახო ტიპის სახლი</a:t>
            </a:r>
            <a:endParaRPr lang="en-US" sz="1200" dirty="0"/>
          </a:p>
        </p:txBody>
      </p:sp>
      <p:sp>
        <p:nvSpPr>
          <p:cNvPr id="15" name="Oval 14"/>
          <p:cNvSpPr/>
          <p:nvPr/>
        </p:nvSpPr>
        <p:spPr>
          <a:xfrm>
            <a:off x="3817086" y="681977"/>
            <a:ext cx="2051057"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დამხმარე საშუალებებით </a:t>
            </a:r>
            <a:r>
              <a:rPr lang="ka-GE" sz="1200" dirty="0" smtClean="0"/>
              <a:t>უზრუნველყოფა</a:t>
            </a:r>
            <a:endParaRPr lang="en-US" sz="1200" dirty="0"/>
          </a:p>
        </p:txBody>
      </p:sp>
      <p:cxnSp>
        <p:nvCxnSpPr>
          <p:cNvPr id="17" name="Straight Arrow Connector 16"/>
          <p:cNvCxnSpPr/>
          <p:nvPr/>
        </p:nvCxnSpPr>
        <p:spPr>
          <a:xfrm flipV="1">
            <a:off x="4630184" y="1834105"/>
            <a:ext cx="85832" cy="5857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5364088" y="1447328"/>
            <a:ext cx="1152128" cy="10455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2843808" y="1447329"/>
            <a:ext cx="1152128" cy="10455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5674300" y="2856986"/>
            <a:ext cx="625892" cy="1029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2" idx="5"/>
          </p:cNvCxnSpPr>
          <p:nvPr/>
        </p:nvCxnSpPr>
        <p:spPr>
          <a:xfrm>
            <a:off x="5368486" y="3341799"/>
            <a:ext cx="1219738" cy="9512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14" idx="0"/>
          </p:cNvCxnSpPr>
          <p:nvPr/>
        </p:nvCxnSpPr>
        <p:spPr>
          <a:xfrm>
            <a:off x="4499992" y="3499979"/>
            <a:ext cx="108012" cy="9645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2627784" y="3341799"/>
            <a:ext cx="1189302" cy="12393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3128442" y="2908452"/>
            <a:ext cx="45762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908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453" y="1237042"/>
            <a:ext cx="8410014" cy="492826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21453" y="1052736"/>
            <a:ext cx="8671028" cy="3785652"/>
          </a:xfrm>
          <a:prstGeom prst="rect">
            <a:avLst/>
          </a:prstGeom>
        </p:spPr>
        <p:txBody>
          <a:bodyPr wrap="square">
            <a:spAutoFit/>
          </a:bodyPr>
          <a:lstStyle/>
          <a:p>
            <a:pPr algn="ctr"/>
            <a:endParaRPr lang="ka-GE" b="1" dirty="0"/>
          </a:p>
          <a:p>
            <a:pPr algn="ctr"/>
            <a:r>
              <a:rPr lang="ka-GE" b="1" dirty="0" smtClean="0"/>
              <a:t>მომსახურების</a:t>
            </a:r>
            <a:r>
              <a:rPr lang="ka-GE" dirty="0" smtClean="0"/>
              <a:t> </a:t>
            </a:r>
            <a:r>
              <a:rPr lang="ka-GE" b="1" dirty="0" smtClean="0"/>
              <a:t>ტერიტორიული  გადანაწილება</a:t>
            </a:r>
            <a:endParaRPr lang="ka-GE" b="1" dirty="0"/>
          </a:p>
          <a:p>
            <a:pPr algn="ctr"/>
            <a:endParaRPr lang="ka-GE" b="1" dirty="0" smtClean="0">
              <a:solidFill>
                <a:schemeClr val="tx2">
                  <a:lumMod val="75000"/>
                </a:schemeClr>
              </a:solidFill>
            </a:endParaRPr>
          </a:p>
          <a:p>
            <a:pPr algn="ctr"/>
            <a:endParaRPr lang="ka-GE" b="1" dirty="0">
              <a:solidFill>
                <a:schemeClr val="tx2">
                  <a:lumMod val="75000"/>
                </a:schemeClr>
              </a:solidFill>
            </a:endParaRPr>
          </a:p>
          <a:p>
            <a:r>
              <a:rPr lang="ka-GE" sz="1400" dirty="0"/>
              <a:t>2019 წლის </a:t>
            </a:r>
            <a:r>
              <a:rPr lang="en-US" sz="1400" dirty="0"/>
              <a:t>„სოციალური </a:t>
            </a:r>
            <a:r>
              <a:rPr lang="en-US" sz="1400" dirty="0" err="1"/>
              <a:t>რეაბილიტაციისა</a:t>
            </a:r>
            <a:r>
              <a:rPr lang="en-US" sz="1400" dirty="0"/>
              <a:t> </a:t>
            </a:r>
            <a:r>
              <a:rPr lang="en-US" sz="1400" dirty="0" err="1"/>
              <a:t>და</a:t>
            </a:r>
            <a:r>
              <a:rPr lang="en-US" sz="1400" dirty="0"/>
              <a:t> </a:t>
            </a:r>
            <a:r>
              <a:rPr lang="en-US" sz="1400" dirty="0" err="1"/>
              <a:t>ბავშვზე</a:t>
            </a:r>
            <a:r>
              <a:rPr lang="en-US" sz="1400" dirty="0"/>
              <a:t> </a:t>
            </a:r>
            <a:r>
              <a:rPr lang="en-US" sz="1400" dirty="0" err="1"/>
              <a:t>ზრუნვის</a:t>
            </a:r>
            <a:r>
              <a:rPr lang="en-US" sz="1400" dirty="0"/>
              <a:t>“ </a:t>
            </a:r>
            <a:r>
              <a:rPr lang="en-US" sz="1400" dirty="0" err="1"/>
              <a:t>სახელმწიფო</a:t>
            </a:r>
            <a:r>
              <a:rPr lang="en-US" sz="1400" dirty="0"/>
              <a:t> </a:t>
            </a:r>
            <a:r>
              <a:rPr lang="en-US" sz="1400" dirty="0" err="1" smtClean="0"/>
              <a:t>პროგრამის</a:t>
            </a:r>
            <a:r>
              <a:rPr lang="ka-GE" sz="1400" dirty="0" smtClean="0"/>
              <a:t>:</a:t>
            </a:r>
            <a:r>
              <a:rPr lang="en-US" sz="1400" dirty="0" smtClean="0"/>
              <a:t> </a:t>
            </a:r>
            <a:endParaRPr lang="ka-GE" sz="1400" dirty="0" smtClean="0"/>
          </a:p>
          <a:p>
            <a:pPr marL="285750" indent="-285750">
              <a:buFont typeface="Arial" panose="020B0604020202020204" pitchFamily="34" charset="0"/>
              <a:buChar char="•"/>
            </a:pPr>
            <a:r>
              <a:rPr lang="ka-GE" sz="1400" dirty="0" smtClean="0"/>
              <a:t>„</a:t>
            </a:r>
            <a:r>
              <a:rPr lang="en-US" sz="1400" dirty="0" err="1" smtClean="0"/>
              <a:t>დღის</a:t>
            </a:r>
            <a:r>
              <a:rPr lang="en-US" sz="1400" dirty="0" smtClean="0"/>
              <a:t> </a:t>
            </a:r>
            <a:r>
              <a:rPr lang="en-US" sz="1400" dirty="0" err="1"/>
              <a:t>ცენტრებში</a:t>
            </a:r>
            <a:r>
              <a:rPr lang="en-US" sz="1400" dirty="0"/>
              <a:t> </a:t>
            </a:r>
            <a:r>
              <a:rPr lang="en-US" sz="1400" dirty="0" err="1"/>
              <a:t>მომსახურებით</a:t>
            </a:r>
            <a:r>
              <a:rPr lang="en-US" sz="1400" dirty="0"/>
              <a:t> </a:t>
            </a:r>
            <a:r>
              <a:rPr lang="en-US" sz="1400" dirty="0" err="1"/>
              <a:t>უზრუნველყოფის</a:t>
            </a:r>
            <a:r>
              <a:rPr lang="en-US" sz="1400" dirty="0"/>
              <a:t>  </a:t>
            </a:r>
            <a:r>
              <a:rPr lang="en-US" sz="1400" dirty="0" err="1"/>
              <a:t>ქვეპროგრამ</a:t>
            </a:r>
            <a:r>
              <a:rPr lang="ka-GE" sz="1400" dirty="0" smtClean="0"/>
              <a:t>ის“ </a:t>
            </a:r>
            <a:r>
              <a:rPr lang="ka-GE" sz="1400" dirty="0"/>
              <a:t>მომსახურების მიმწოდებელი ორგანიზაციების რაოდენობა </a:t>
            </a:r>
            <a:r>
              <a:rPr lang="ka-GE" sz="1400" dirty="0" smtClean="0"/>
              <a:t>35 მუნიციპალიტეტში შეადგენს 95-ს.</a:t>
            </a:r>
            <a:endParaRPr lang="ka-GE" sz="1400" dirty="0"/>
          </a:p>
          <a:p>
            <a:pPr marL="285750" indent="-285750">
              <a:buFont typeface="Arial" panose="020B0604020202020204" pitchFamily="34" charset="0"/>
              <a:buChar char="•"/>
            </a:pPr>
            <a:r>
              <a:rPr lang="ka-GE" sz="1400" dirty="0" smtClean="0"/>
              <a:t>„ბავშვთა </a:t>
            </a:r>
            <a:r>
              <a:rPr lang="ka-GE" sz="1400" dirty="0"/>
              <a:t>ადრეული განვითარების ხელშეწყობის </a:t>
            </a:r>
            <a:r>
              <a:rPr lang="ka-GE" sz="1400" dirty="0" smtClean="0"/>
              <a:t>ქვეპროგრამის“  </a:t>
            </a:r>
            <a:r>
              <a:rPr lang="ka-GE" sz="1400" dirty="0"/>
              <a:t>მომსახურების მიმწოდებელი ორგანიზაციების რაოდენობა </a:t>
            </a:r>
            <a:r>
              <a:rPr lang="ka-GE" sz="1400" dirty="0" smtClean="0"/>
              <a:t>13 მუნიციპალიტეტში </a:t>
            </a:r>
            <a:r>
              <a:rPr lang="ka-GE" sz="1400" dirty="0"/>
              <a:t>შეადგენს </a:t>
            </a:r>
            <a:r>
              <a:rPr lang="ka-GE" sz="1400" dirty="0" smtClean="0"/>
              <a:t>33-ს.</a:t>
            </a:r>
            <a:endParaRPr lang="ka-GE" sz="1400" dirty="0"/>
          </a:p>
          <a:p>
            <a:pPr marL="285750" indent="-285750">
              <a:buFont typeface="Arial" panose="020B0604020202020204" pitchFamily="34" charset="0"/>
              <a:buChar char="•"/>
            </a:pPr>
            <a:r>
              <a:rPr lang="ka-GE" sz="1400" dirty="0" smtClean="0"/>
              <a:t>„</a:t>
            </a:r>
            <a:r>
              <a:rPr lang="en-US" sz="1400" dirty="0" err="1" smtClean="0"/>
              <a:t>მიუსაფარ</a:t>
            </a:r>
            <a:r>
              <a:rPr lang="en-US" sz="1400" dirty="0" smtClean="0"/>
              <a:t> </a:t>
            </a:r>
            <a:r>
              <a:rPr lang="en-US" sz="1400" dirty="0" err="1"/>
              <a:t>ბავშვთა</a:t>
            </a:r>
            <a:r>
              <a:rPr lang="en-US" sz="1400" dirty="0"/>
              <a:t> </a:t>
            </a:r>
            <a:r>
              <a:rPr lang="en-US" sz="1400" dirty="0" err="1"/>
              <a:t>თავშესაფრით</a:t>
            </a:r>
            <a:r>
              <a:rPr lang="en-US" sz="1400" dirty="0"/>
              <a:t> </a:t>
            </a:r>
            <a:r>
              <a:rPr lang="en-US" sz="1400" dirty="0" err="1"/>
              <a:t>უზრუნველყოფის</a:t>
            </a:r>
            <a:r>
              <a:rPr lang="en-US" sz="1400" dirty="0"/>
              <a:t> </a:t>
            </a:r>
            <a:r>
              <a:rPr lang="en-US" sz="1400" dirty="0" err="1"/>
              <a:t>ქვეპროგრამ</a:t>
            </a:r>
            <a:r>
              <a:rPr lang="ka-GE" sz="1400" dirty="0" smtClean="0"/>
              <a:t>ის“  </a:t>
            </a:r>
            <a:r>
              <a:rPr lang="ka-GE" sz="1400" dirty="0"/>
              <a:t>დღის ცენტრის მომსახურების მიმწოდებელი ორგანიზაციების რაოდენობა </a:t>
            </a:r>
            <a:r>
              <a:rPr lang="ka-GE" sz="1400" dirty="0" smtClean="0"/>
              <a:t>3 </a:t>
            </a:r>
            <a:r>
              <a:rPr lang="ka-GE" sz="1400" dirty="0"/>
              <a:t>მუნიციპალიტეტში შეადგენს </a:t>
            </a:r>
            <a:r>
              <a:rPr lang="ka-GE" sz="1400" dirty="0" smtClean="0"/>
              <a:t>6-ს.</a:t>
            </a:r>
          </a:p>
          <a:p>
            <a:pPr marL="285750" indent="-285750">
              <a:buFont typeface="Arial" panose="020B0604020202020204" pitchFamily="34" charset="0"/>
              <a:buChar char="•"/>
            </a:pPr>
            <a:r>
              <a:rPr lang="ka-GE" sz="1400" dirty="0" smtClean="0"/>
              <a:t>„</a:t>
            </a:r>
            <a:r>
              <a:rPr lang="en-US" sz="1400" dirty="0" err="1" smtClean="0"/>
              <a:t>განვითარების</a:t>
            </a:r>
            <a:r>
              <a:rPr lang="en-US" sz="1400" dirty="0" smtClean="0"/>
              <a:t> </a:t>
            </a:r>
            <a:r>
              <a:rPr lang="en-US" sz="1400" dirty="0" err="1"/>
              <a:t>მძიმე</a:t>
            </a:r>
            <a:r>
              <a:rPr lang="en-US" sz="1400" dirty="0"/>
              <a:t> </a:t>
            </a:r>
            <a:r>
              <a:rPr lang="en-US" sz="1400" dirty="0" err="1"/>
              <a:t>და</a:t>
            </a:r>
            <a:r>
              <a:rPr lang="en-US" sz="1400" dirty="0"/>
              <a:t> </a:t>
            </a:r>
            <a:r>
              <a:rPr lang="en-US" sz="1400" dirty="0" err="1"/>
              <a:t>ღრმა</a:t>
            </a:r>
            <a:r>
              <a:rPr lang="en-US" sz="1400" dirty="0"/>
              <a:t> </a:t>
            </a:r>
            <a:r>
              <a:rPr lang="en-US" sz="1400" dirty="0" err="1"/>
              <a:t>შეფერხების</a:t>
            </a:r>
            <a:r>
              <a:rPr lang="en-US" sz="1400" dirty="0"/>
              <a:t> </a:t>
            </a:r>
            <a:r>
              <a:rPr lang="en-US" sz="1400" dirty="0" err="1"/>
              <a:t>მქონე</a:t>
            </a:r>
            <a:r>
              <a:rPr lang="en-US" sz="1400" dirty="0"/>
              <a:t> </a:t>
            </a:r>
            <a:r>
              <a:rPr lang="en-US" sz="1400" dirty="0" err="1"/>
              <a:t>ბავშვთა</a:t>
            </a:r>
            <a:r>
              <a:rPr lang="en-US" sz="1400" dirty="0"/>
              <a:t> </a:t>
            </a:r>
            <a:r>
              <a:rPr lang="en-US" sz="1400" dirty="0" err="1"/>
              <a:t>ბინაზე</a:t>
            </a:r>
            <a:r>
              <a:rPr lang="en-US" sz="1400" dirty="0"/>
              <a:t> </a:t>
            </a:r>
            <a:r>
              <a:rPr lang="en-US" sz="1400" dirty="0" err="1"/>
              <a:t>მოვლით</a:t>
            </a:r>
            <a:r>
              <a:rPr lang="en-US" sz="1400" dirty="0"/>
              <a:t> </a:t>
            </a:r>
            <a:r>
              <a:rPr lang="en-US" sz="1400" dirty="0" err="1"/>
              <a:t>უზრუნველყოფის</a:t>
            </a:r>
            <a:r>
              <a:rPr lang="en-US" sz="1400" dirty="0"/>
              <a:t> </a:t>
            </a:r>
            <a:r>
              <a:rPr lang="en-US" sz="1400" dirty="0" err="1"/>
              <a:t>ქვეპროგრამ</a:t>
            </a:r>
            <a:r>
              <a:rPr lang="ka-GE" sz="1400" dirty="0" smtClean="0"/>
              <a:t>ის“ მომსახურების </a:t>
            </a:r>
            <a:r>
              <a:rPr lang="ka-GE" sz="1400" dirty="0"/>
              <a:t>მიმწოდებელი ორგანიზაციების რაოდენობა 3 მუნიციპალიტეტში შეადგენს </a:t>
            </a:r>
            <a:r>
              <a:rPr lang="ka-GE" sz="1400" dirty="0" smtClean="0"/>
              <a:t>4-ს.</a:t>
            </a:r>
            <a:endParaRPr lang="ka-GE" sz="1400" dirty="0"/>
          </a:p>
          <a:p>
            <a:pPr marL="285750" indent="-285750">
              <a:buFont typeface="Arial" panose="020B0604020202020204" pitchFamily="34" charset="0"/>
              <a:buChar char="•"/>
            </a:pPr>
            <a:r>
              <a:rPr lang="ka-GE" sz="1400" dirty="0" smtClean="0"/>
              <a:t>„</a:t>
            </a:r>
            <a:r>
              <a:rPr lang="en-US" sz="1400" dirty="0" err="1" smtClean="0"/>
              <a:t>ბავშვთა</a:t>
            </a:r>
            <a:r>
              <a:rPr lang="en-US" sz="1400" dirty="0" smtClean="0"/>
              <a:t> </a:t>
            </a:r>
            <a:r>
              <a:rPr lang="en-US" sz="1400" dirty="0" err="1"/>
              <a:t>რეაბილიტაცია</a:t>
            </a:r>
            <a:r>
              <a:rPr lang="en-US" sz="1400" dirty="0"/>
              <a:t>/</a:t>
            </a:r>
            <a:r>
              <a:rPr lang="en-US" sz="1400" dirty="0" err="1"/>
              <a:t>აბილიტაციის</a:t>
            </a:r>
            <a:r>
              <a:rPr lang="en-US" sz="1400" dirty="0"/>
              <a:t> </a:t>
            </a:r>
            <a:r>
              <a:rPr lang="en-US" sz="1400" dirty="0" err="1"/>
              <a:t>ქვეპროგრამ</a:t>
            </a:r>
            <a:r>
              <a:rPr lang="ka-GE" sz="1400" dirty="0"/>
              <a:t>ის’’ მომსახურების მიმწოდებელი ორგანიზაცია </a:t>
            </a:r>
            <a:r>
              <a:rPr lang="ka-GE" sz="1400" dirty="0" smtClean="0"/>
              <a:t>9 </a:t>
            </a:r>
            <a:r>
              <a:rPr lang="ka-GE" sz="1400" dirty="0"/>
              <a:t>მუნიციპალიტეტში შეადგენს </a:t>
            </a:r>
            <a:r>
              <a:rPr lang="ka-GE" sz="1400" dirty="0" smtClean="0"/>
              <a:t>36-ს</a:t>
            </a:r>
            <a:endParaRPr lang="en-US" sz="1400" dirty="0">
              <a:solidFill>
                <a:schemeClr val="tx2">
                  <a:lumMod val="75000"/>
                </a:schemeClr>
              </a:solidFill>
            </a:endParaRPr>
          </a:p>
        </p:txBody>
      </p:sp>
    </p:spTree>
    <p:extLst>
      <p:ext uri="{BB962C8B-B14F-4D97-AF65-F5344CB8AC3E}">
        <p14:creationId xmlns:p14="http://schemas.microsoft.com/office/powerpoint/2010/main" val="2756425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087" y="1916832"/>
            <a:ext cx="8410014" cy="440651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89677" y="2063164"/>
            <a:ext cx="9090835" cy="369332"/>
          </a:xfrm>
          <a:prstGeom prst="rect">
            <a:avLst/>
          </a:prstGeom>
          <a:ln>
            <a:solidFill>
              <a:schemeClr val="bg1"/>
            </a:solidFill>
          </a:ln>
        </p:spPr>
        <p:txBody>
          <a:bodyPr wrap="square">
            <a:spAutoFit/>
          </a:bodyPr>
          <a:lstStyle/>
          <a:p>
            <a:pPr marL="285750" indent="-285750">
              <a:buFont typeface="Wingdings" pitchFamily="2" charset="2"/>
              <a:buChar char="Ø"/>
            </a:pPr>
            <a:endParaRPr lang="en-US" b="1" dirty="0">
              <a:effectLst>
                <a:outerShdw blurRad="38100" dist="38100" dir="2700000" algn="tl">
                  <a:srgbClr val="000000">
                    <a:alpha val="43137"/>
                  </a:srgbClr>
                </a:outerShdw>
              </a:effectLst>
            </a:endParaRPr>
          </a:p>
        </p:txBody>
      </p:sp>
      <p:sp>
        <p:nvSpPr>
          <p:cNvPr id="2" name="Rectangle 1"/>
          <p:cNvSpPr/>
          <p:nvPr/>
        </p:nvSpPr>
        <p:spPr>
          <a:xfrm>
            <a:off x="2118036" y="495368"/>
            <a:ext cx="4020652" cy="369332"/>
          </a:xfrm>
          <a:prstGeom prst="rect">
            <a:avLst/>
          </a:prstGeom>
        </p:spPr>
        <p:txBody>
          <a:bodyPr wrap="none">
            <a:spAutoFit/>
          </a:bodyPr>
          <a:lstStyle/>
          <a:p>
            <a:pPr algn="ctr"/>
            <a:r>
              <a:rPr lang="ka-GE" b="1" dirty="0" smtClean="0"/>
              <a:t>მეურვეობა/მზრუნველობის სისტემა</a:t>
            </a:r>
            <a:endParaRPr lang="ka-GE" b="1" dirty="0"/>
          </a:p>
        </p:txBody>
      </p:sp>
      <p:sp>
        <p:nvSpPr>
          <p:cNvPr id="4" name="Rectangle 3"/>
          <p:cNvSpPr/>
          <p:nvPr/>
        </p:nvSpPr>
        <p:spPr>
          <a:xfrm>
            <a:off x="611560" y="864700"/>
            <a:ext cx="7488832" cy="5693866"/>
          </a:xfrm>
          <a:prstGeom prst="rect">
            <a:avLst/>
          </a:prstGeom>
        </p:spPr>
        <p:txBody>
          <a:bodyPr wrap="square">
            <a:spAutoFit/>
          </a:bodyPr>
          <a:lstStyle/>
          <a:p>
            <a:pPr algn="just"/>
            <a:endParaRPr lang="ka-GE" sz="1400" dirty="0" smtClean="0"/>
          </a:p>
          <a:p>
            <a:pPr algn="just"/>
            <a:r>
              <a:rPr lang="en-US" sz="1400" dirty="0" smtClean="0"/>
              <a:t>დ</a:t>
            </a:r>
            <a:r>
              <a:rPr lang="ka-GE" sz="1400" dirty="0" smtClean="0"/>
              <a:t>ღეს არსებული მდგომარეობა 2020 წლის 1 თებერვლამდე:</a:t>
            </a:r>
          </a:p>
          <a:p>
            <a:pPr marL="285750" indent="-285750" algn="just">
              <a:buFont typeface="Arial" panose="020B0604020202020204" pitchFamily="34" charset="0"/>
              <a:buChar char="•"/>
            </a:pPr>
            <a:r>
              <a:rPr lang="ka-GE" sz="1400" dirty="0" smtClean="0"/>
              <a:t>სსიპ სოციალური მომსახურების სააგენტოში გათვალისწინებულია სოციალური მუშაკის 271 საშტატო ერთეული, მათ შორის 21 უფროსი სოციალური მუშაკი, ასევე, 20 შტატგარეშე სოციალური მუშაკი;</a:t>
            </a:r>
          </a:p>
          <a:p>
            <a:pPr marL="285750" indent="-285750" algn="just">
              <a:buFont typeface="Arial" panose="020B0604020202020204" pitchFamily="34" charset="0"/>
              <a:buChar char="•"/>
            </a:pPr>
            <a:r>
              <a:rPr lang="ka-GE" sz="1400" dirty="0" smtClean="0"/>
              <a:t>დღეისათვის დასაქმებულია 232 საშტატო ერთეულით გათვალისწინებულ პოზიციაზე და 6 შტატგარეშე თანამშრომელი.</a:t>
            </a:r>
          </a:p>
          <a:p>
            <a:pPr marL="285750" indent="-285750" algn="just">
              <a:buFont typeface="Arial" panose="020B0604020202020204" pitchFamily="34" charset="0"/>
              <a:buChar char="•"/>
            </a:pPr>
            <a:r>
              <a:rPr lang="ka-GE" sz="1400" dirty="0"/>
              <a:t>სსიპ სოციალური მომსახურების სააგენტოში </a:t>
            </a:r>
            <a:r>
              <a:rPr lang="ka-GE" sz="1400" dirty="0" smtClean="0"/>
              <a:t>გათვალისწინებულია 14 ფსიქოლოგის </a:t>
            </a:r>
            <a:r>
              <a:rPr lang="ka-GE" sz="1400" dirty="0"/>
              <a:t>საშტატო </a:t>
            </a:r>
            <a:r>
              <a:rPr lang="ka-GE" sz="1400" dirty="0" smtClean="0"/>
              <a:t>ერთეული;</a:t>
            </a:r>
          </a:p>
          <a:p>
            <a:pPr algn="just"/>
            <a:endParaRPr lang="ka-GE" sz="1400" dirty="0" smtClean="0"/>
          </a:p>
          <a:p>
            <a:pPr algn="just"/>
            <a:endParaRPr lang="ka-GE" sz="1400" dirty="0"/>
          </a:p>
          <a:p>
            <a:pPr algn="just"/>
            <a:endParaRPr lang="ka-GE" sz="1400" dirty="0" smtClean="0"/>
          </a:p>
          <a:p>
            <a:pPr algn="just"/>
            <a:r>
              <a:rPr lang="ka-GE" sz="1400" dirty="0" smtClean="0"/>
              <a:t>2020 </a:t>
            </a:r>
            <a:r>
              <a:rPr lang="ka-GE" sz="1400" dirty="0"/>
              <a:t>წლის 1 </a:t>
            </a:r>
            <a:r>
              <a:rPr lang="ka-GE" sz="1400" dirty="0" smtClean="0"/>
              <a:t>თებერვლიდან ყალიბდება მეურვეობა-მზრუნველობის ერთიანი სისტემა. </a:t>
            </a:r>
            <a:r>
              <a:rPr lang="ka-GE" sz="1400" dirty="0"/>
              <a:t>სსიპ სოციალური მომსახურების </a:t>
            </a:r>
            <a:r>
              <a:rPr lang="ka-GE" sz="1400" dirty="0" smtClean="0"/>
              <a:t>სააგენტო მეურვეობა-მზრუნველობისა და სოციალური პროგრამების დეპარტამენტი, სოციალური მუშაკები და ფსიქოლოგები უერთდება </a:t>
            </a:r>
            <a:r>
              <a:rPr lang="ka-GE" sz="1400" dirty="0"/>
              <a:t>სსიპ - ადამიანით ვაჭრობის (ტრეფიკინგის) მსხვერპლთა, დაზარალებულთა დაცვისა და დახმარების სახელმწიფო </a:t>
            </a:r>
            <a:r>
              <a:rPr lang="ka-GE" sz="1400" dirty="0" smtClean="0"/>
              <a:t>ფონდს და იქმნება </a:t>
            </a:r>
            <a:r>
              <a:rPr lang="ka-GE" sz="1400" dirty="0"/>
              <a:t>სამინისტროს სახელმწიფო კონტროლს დაქვემდებარებული საჯარო სამართლის იურიდიული პირი - სახელმწიფო ზრუნვისა და ტრეფიკინგის მსხვერპლთა, დაზარალებულთა დახმარების </a:t>
            </a:r>
            <a:r>
              <a:rPr lang="ka-GE" sz="1400" dirty="0" smtClean="0"/>
              <a:t>სააგენტო. </a:t>
            </a:r>
            <a:endParaRPr lang="ka-GE" sz="1400" dirty="0" smtClean="0"/>
          </a:p>
          <a:p>
            <a:pPr algn="just"/>
            <a:endParaRPr lang="ka-GE" sz="1400" dirty="0" smtClean="0"/>
          </a:p>
          <a:p>
            <a:pPr algn="just"/>
            <a:endParaRPr lang="ka-GE" sz="1400" dirty="0" smtClean="0"/>
          </a:p>
          <a:p>
            <a:pPr algn="just"/>
            <a:endParaRPr lang="ka-GE" sz="1400" dirty="0"/>
          </a:p>
          <a:p>
            <a:pPr algn="just"/>
            <a:endParaRPr lang="ka-GE" sz="1400" dirty="0" smtClean="0"/>
          </a:p>
          <a:p>
            <a:pPr algn="just"/>
            <a:endParaRPr lang="ka-GE" sz="1400" dirty="0"/>
          </a:p>
          <a:p>
            <a:pPr algn="just"/>
            <a:endParaRPr lang="ka-GE" sz="1400" dirty="0" smtClean="0"/>
          </a:p>
          <a:p>
            <a:pPr algn="just"/>
            <a:endParaRPr lang="en-US" sz="1400" dirty="0"/>
          </a:p>
        </p:txBody>
      </p:sp>
    </p:spTree>
    <p:extLst>
      <p:ext uri="{BB962C8B-B14F-4D97-AF65-F5344CB8AC3E}">
        <p14:creationId xmlns:p14="http://schemas.microsoft.com/office/powerpoint/2010/main" val="27564256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453" y="1237042"/>
            <a:ext cx="8410014" cy="5288302"/>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a:xfrm>
            <a:off x="6553200" y="6448251"/>
            <a:ext cx="2133600" cy="365125"/>
          </a:xfrm>
        </p:spPr>
        <p:txBody>
          <a:bodyPr/>
          <a:lstStyle/>
          <a:p>
            <a:fld id="{B6F15528-21DE-4FAA-801E-634DDDAF4B2B}" type="slidenum">
              <a:rPr lang="en-US" smtClean="0">
                <a:solidFill>
                  <a:schemeClr val="bg1">
                    <a:lumMod val="50000"/>
                  </a:schemeClr>
                </a:solidFill>
              </a:rPr>
              <a:pPr/>
              <a:t>5</a:t>
            </a:fld>
            <a:endParaRPr lang="en-US" dirty="0">
              <a:solidFill>
                <a:schemeClr val="bg1">
                  <a:lumMod val="50000"/>
                </a:schemeClr>
              </a:solidFill>
            </a:endParaRPr>
          </a:p>
        </p:txBody>
      </p:sp>
      <p:sp>
        <p:nvSpPr>
          <p:cNvPr id="2" name="Rectangle 1"/>
          <p:cNvSpPr/>
          <p:nvPr/>
        </p:nvSpPr>
        <p:spPr>
          <a:xfrm>
            <a:off x="156199" y="188640"/>
            <a:ext cx="8540521" cy="6894195"/>
          </a:xfrm>
          <a:prstGeom prst="rect">
            <a:avLst/>
          </a:prstGeom>
        </p:spPr>
        <p:txBody>
          <a:bodyPr wrap="square">
            <a:spAutoFit/>
          </a:bodyPr>
          <a:lstStyle/>
          <a:p>
            <a:pPr algn="ctr"/>
            <a:endParaRPr lang="ka-GE" b="1" dirty="0"/>
          </a:p>
          <a:p>
            <a:r>
              <a:rPr lang="ka-GE" sz="1600" b="1" dirty="0" smtClean="0"/>
              <a:t>2019 წელს განხორციელებული ღონისძიებები</a:t>
            </a:r>
            <a:r>
              <a:rPr lang="ka-GE" sz="1600" dirty="0" smtClean="0"/>
              <a:t>:</a:t>
            </a:r>
            <a:endParaRPr lang="en-US" sz="1600" dirty="0"/>
          </a:p>
          <a:p>
            <a:pPr marL="285750" lvl="0" indent="-285750" algn="just">
              <a:buFont typeface="Arial" panose="020B0604020202020204" pitchFamily="34" charset="0"/>
              <a:buChar char="•"/>
            </a:pPr>
            <a:r>
              <a:rPr lang="ka-GE" sz="1400" dirty="0"/>
              <a:t>ცვლილება შევიდა "ფსიქოსოციალური საჭიროებიდან გამომდინარე ექსპერტიზის ჩატარების წესისა და სტანდარტების დამტკიცების თაობაზე" საქართველოს შრომის, ჯანმრთელობისა და სოციალური დაცვის მინისტრის 2015 წლის 29 მაისის N01-16/ნ ბრძანებაში, კერძოდ, სოციალური მუშაკს მულტიდისციპლინური ჯგუფის სხვა წევერებთან  ერთად კენჭისყრაში ფიზიკურად დასწრების ფორმით მონაწილეობის ვალდებულება აღარ აქვს. </a:t>
            </a:r>
            <a:endParaRPr lang="ka-GE" sz="1400" dirty="0" smtClean="0"/>
          </a:p>
          <a:p>
            <a:pPr marL="285750" lvl="0" indent="-285750" algn="just">
              <a:buFont typeface="Arial" panose="020B0604020202020204" pitchFamily="34" charset="0"/>
              <a:buChar char="•"/>
            </a:pPr>
            <a:r>
              <a:rPr lang="en-US" sz="1400" dirty="0" smtClean="0"/>
              <a:t>"</a:t>
            </a:r>
            <a:r>
              <a:rPr lang="en-US" sz="1400" dirty="0" err="1" smtClean="0"/>
              <a:t>საჯარო</a:t>
            </a:r>
            <a:r>
              <a:rPr lang="en-US" sz="1400" dirty="0" smtClean="0"/>
              <a:t> </a:t>
            </a:r>
            <a:r>
              <a:rPr lang="en-US" sz="1400" dirty="0" err="1"/>
              <a:t>სამართლის</a:t>
            </a:r>
            <a:r>
              <a:rPr lang="en-US" sz="1400" dirty="0"/>
              <a:t> </a:t>
            </a:r>
            <a:r>
              <a:rPr lang="en-US" sz="1400" dirty="0" err="1"/>
              <a:t>იურიდიული</a:t>
            </a:r>
            <a:r>
              <a:rPr lang="en-US" sz="1400" dirty="0"/>
              <a:t> </a:t>
            </a:r>
            <a:r>
              <a:rPr lang="en-US" sz="1400" dirty="0" err="1"/>
              <a:t>პირის</a:t>
            </a:r>
            <a:r>
              <a:rPr lang="en-US" sz="1400" dirty="0"/>
              <a:t> _ სოციალური მომსახურების </a:t>
            </a:r>
            <a:r>
              <a:rPr lang="en-US" sz="1400" dirty="0" err="1"/>
              <a:t>სააგენტოს</a:t>
            </a:r>
            <a:r>
              <a:rPr lang="en-US" sz="1400" dirty="0"/>
              <a:t> </a:t>
            </a:r>
            <a:r>
              <a:rPr lang="en-US" sz="1400" dirty="0" err="1"/>
              <a:t>ცენტრალური</a:t>
            </a:r>
            <a:r>
              <a:rPr lang="en-US" sz="1400" dirty="0"/>
              <a:t> </a:t>
            </a:r>
            <a:r>
              <a:rPr lang="en-US" sz="1400" dirty="0" err="1"/>
              <a:t>აპარატის</a:t>
            </a:r>
            <a:r>
              <a:rPr lang="en-US" sz="1400" dirty="0"/>
              <a:t> </a:t>
            </a:r>
            <a:r>
              <a:rPr lang="en-US" sz="1400" dirty="0" err="1"/>
              <a:t>სტრუქტურული</a:t>
            </a:r>
            <a:r>
              <a:rPr lang="en-US" sz="1400" dirty="0"/>
              <a:t> </a:t>
            </a:r>
            <a:r>
              <a:rPr lang="en-US" sz="1400" dirty="0" err="1"/>
              <a:t>და</a:t>
            </a:r>
            <a:r>
              <a:rPr lang="en-US" sz="1400" dirty="0"/>
              <a:t> </a:t>
            </a:r>
            <a:r>
              <a:rPr lang="en-US" sz="1400" dirty="0" err="1"/>
              <a:t>ტერიტორიული</a:t>
            </a:r>
            <a:r>
              <a:rPr lang="en-US" sz="1400" dirty="0"/>
              <a:t> </a:t>
            </a:r>
            <a:r>
              <a:rPr lang="en-US" sz="1400" dirty="0" err="1"/>
              <a:t>ერთეულების</a:t>
            </a:r>
            <a:r>
              <a:rPr lang="en-US" sz="1400" dirty="0"/>
              <a:t> </a:t>
            </a:r>
            <a:r>
              <a:rPr lang="en-US" sz="1400" dirty="0" err="1"/>
              <a:t>დებულებების</a:t>
            </a:r>
            <a:r>
              <a:rPr lang="en-US" sz="1400" dirty="0"/>
              <a:t> </a:t>
            </a:r>
            <a:r>
              <a:rPr lang="en-US" sz="1400" dirty="0" err="1"/>
              <a:t>დამტკიცების</a:t>
            </a:r>
            <a:r>
              <a:rPr lang="en-US" sz="1400" dirty="0"/>
              <a:t> </a:t>
            </a:r>
            <a:r>
              <a:rPr lang="en-US" sz="1400" dirty="0" err="1"/>
              <a:t>თაობაზე</a:t>
            </a:r>
            <a:r>
              <a:rPr lang="en-US" sz="1400" dirty="0"/>
              <a:t>" </a:t>
            </a:r>
            <a:r>
              <a:rPr lang="en-US" sz="1400" dirty="0" err="1"/>
              <a:t>დირექტორის</a:t>
            </a:r>
            <a:r>
              <a:rPr lang="en-US" sz="1400" dirty="0"/>
              <a:t> </a:t>
            </a:r>
            <a:r>
              <a:rPr lang="en-US" sz="1400" dirty="0" err="1"/>
              <a:t>ბრძანებაში</a:t>
            </a:r>
            <a:r>
              <a:rPr lang="en-US" sz="1400" dirty="0"/>
              <a:t> </a:t>
            </a:r>
            <a:r>
              <a:rPr lang="en-US" sz="1400" dirty="0" err="1"/>
              <a:t>მიმდინარე</a:t>
            </a:r>
            <a:r>
              <a:rPr lang="en-US" sz="1400" dirty="0"/>
              <a:t> </a:t>
            </a:r>
            <a:r>
              <a:rPr lang="en-US" sz="1400" dirty="0" err="1"/>
              <a:t>წლის</a:t>
            </a:r>
            <a:r>
              <a:rPr lang="en-US" sz="1400" dirty="0"/>
              <a:t> 25 </a:t>
            </a:r>
            <a:r>
              <a:rPr lang="en-US" sz="1400" dirty="0" err="1"/>
              <a:t>აპრილს</a:t>
            </a:r>
            <a:r>
              <a:rPr lang="en-US" sz="1400" dirty="0"/>
              <a:t> </a:t>
            </a:r>
            <a:r>
              <a:rPr lang="en-US" sz="1400" dirty="0" err="1"/>
              <a:t>შევიდა</a:t>
            </a:r>
            <a:r>
              <a:rPr lang="en-US" sz="1400" dirty="0"/>
              <a:t> </a:t>
            </a:r>
            <a:r>
              <a:rPr lang="en-US" sz="1400" dirty="0" err="1"/>
              <a:t>ცვლილება</a:t>
            </a:r>
            <a:r>
              <a:rPr lang="en-US" sz="1400" dirty="0"/>
              <a:t> (N04-881/ო), </a:t>
            </a:r>
            <a:r>
              <a:rPr lang="en-US" sz="1400" dirty="0" err="1"/>
              <a:t>რომლის</a:t>
            </a:r>
            <a:r>
              <a:rPr lang="en-US" sz="1400" dirty="0"/>
              <a:t> </a:t>
            </a:r>
            <a:r>
              <a:rPr lang="en-US" sz="1400" dirty="0" err="1"/>
              <a:t>საფუძველზეც</a:t>
            </a:r>
            <a:r>
              <a:rPr lang="en-US" sz="1400" dirty="0"/>
              <a:t> </a:t>
            </a:r>
            <a:r>
              <a:rPr lang="en-US" sz="1400" dirty="0" err="1"/>
              <a:t>ტერიოტრიულ</a:t>
            </a:r>
            <a:r>
              <a:rPr lang="en-US" sz="1400" dirty="0"/>
              <a:t> </a:t>
            </a:r>
            <a:r>
              <a:rPr lang="en-US" sz="1400" dirty="0" err="1"/>
              <a:t>ერთეულების</a:t>
            </a:r>
            <a:r>
              <a:rPr lang="en-US" sz="1400" dirty="0"/>
              <a:t> </a:t>
            </a:r>
            <a:r>
              <a:rPr lang="en-US" sz="1400" dirty="0" err="1"/>
              <a:t>ხელმძღვანელები</a:t>
            </a:r>
            <a:r>
              <a:rPr lang="en-US" sz="1400" dirty="0"/>
              <a:t> </a:t>
            </a:r>
            <a:r>
              <a:rPr lang="en-US" sz="1400" dirty="0" err="1"/>
              <a:t>უფრო</a:t>
            </a:r>
            <a:r>
              <a:rPr lang="en-US" sz="1400" dirty="0"/>
              <a:t> </a:t>
            </a:r>
            <a:r>
              <a:rPr lang="en-US" sz="1400" dirty="0" err="1"/>
              <a:t>აქტიურად</a:t>
            </a:r>
            <a:r>
              <a:rPr lang="en-US" sz="1400" dirty="0"/>
              <a:t> </a:t>
            </a:r>
            <a:r>
              <a:rPr lang="en-US" sz="1400" dirty="0" err="1"/>
              <a:t>ჩაერთვებიან</a:t>
            </a:r>
            <a:r>
              <a:rPr lang="en-US" sz="1400" dirty="0"/>
              <a:t> სოციალური </a:t>
            </a:r>
            <a:r>
              <a:rPr lang="en-US" sz="1400" dirty="0" err="1"/>
              <a:t>მუშაკების</a:t>
            </a:r>
            <a:r>
              <a:rPr lang="en-US" sz="1400" dirty="0"/>
              <a:t> </a:t>
            </a:r>
            <a:r>
              <a:rPr lang="en-US" sz="1400" dirty="0" err="1"/>
              <a:t>სამუშაოში</a:t>
            </a:r>
            <a:r>
              <a:rPr lang="en-US" sz="1400" dirty="0" smtClean="0"/>
              <a:t>.</a:t>
            </a:r>
            <a:endParaRPr lang="ka-GE" sz="1400" dirty="0" smtClean="0"/>
          </a:p>
          <a:p>
            <a:pPr marL="285750" lvl="0" indent="-285750" algn="just">
              <a:buFont typeface="Arial" panose="020B0604020202020204" pitchFamily="34" charset="0"/>
              <a:buChar char="•"/>
            </a:pPr>
            <a:r>
              <a:rPr lang="ka-GE" sz="1400" dirty="0"/>
              <a:t>2019 წლის 1 იანვრიდან სსიპ-სოციალური მომსახურების სააგენტოს საშტატო ნუსხით გათვალისწინებული სოციალური მუშაკების რაოდენობა გაიზარდა 30 სოციალური მუშაკის საშტატო ერთეულით</a:t>
            </a:r>
            <a:r>
              <a:rPr lang="ka-GE" sz="1400" dirty="0" smtClean="0"/>
              <a:t>.</a:t>
            </a:r>
          </a:p>
          <a:p>
            <a:pPr marL="285750" lvl="0" indent="-285750" algn="just">
              <a:buFont typeface="Arial" panose="020B0604020202020204" pitchFamily="34" charset="0"/>
              <a:buChar char="•"/>
            </a:pPr>
            <a:r>
              <a:rPr lang="ka-GE" sz="1400" dirty="0" smtClean="0"/>
              <a:t>დაემატა 20 </a:t>
            </a:r>
            <a:r>
              <a:rPr lang="ka-GE" sz="1400" dirty="0"/>
              <a:t>შრომითი ხელშეკრულებით დასაქმებული პირი (სოციალური მუშაკი)</a:t>
            </a:r>
            <a:endParaRPr lang="ka-GE" sz="1400" dirty="0" smtClean="0"/>
          </a:p>
          <a:p>
            <a:pPr marL="285750" lvl="0" indent="-285750" algn="just">
              <a:buFont typeface="Arial" panose="020B0604020202020204" pitchFamily="34" charset="0"/>
              <a:buChar char="•"/>
            </a:pPr>
            <a:r>
              <a:rPr lang="ka-GE" sz="1400" dirty="0"/>
              <a:t>ფსიქოლოგების არსებულ </a:t>
            </a:r>
            <a:r>
              <a:rPr lang="ka-GE" sz="1400" dirty="0" smtClean="0"/>
              <a:t>რაოდენობას, რომელიც შეადგენდა 11 თანამშრომელს, დაემატა </a:t>
            </a:r>
            <a:r>
              <a:rPr lang="ka-GE" sz="1400" dirty="0"/>
              <a:t>ფსიქოლოგის სამი საშტატო ერთეული (გლდანი–ნაძალადევის სერვის ცენტრი, აჭარის ა/რ ფილიალი, იმერეთის სოციალური მომსახურების სამხარეო ცენტრი</a:t>
            </a:r>
            <a:r>
              <a:rPr lang="ka-GE" sz="1400" dirty="0" smtClean="0"/>
              <a:t>).</a:t>
            </a:r>
          </a:p>
          <a:p>
            <a:pPr marL="285750" lvl="0" indent="-285750" algn="just">
              <a:buFont typeface="Arial" panose="020B0604020202020204" pitchFamily="34" charset="0"/>
              <a:buChar char="•"/>
            </a:pPr>
            <a:r>
              <a:rPr lang="ka-GE" sz="1400" dirty="0"/>
              <a:t>სააგენტოს 39 რაიონულ განყოფილებაში დამონტაჟდა საგანგაშო დაცვის </a:t>
            </a:r>
            <a:r>
              <a:rPr lang="ka-GE" sz="1400" dirty="0" smtClean="0"/>
              <a:t>ღილაკები.</a:t>
            </a:r>
          </a:p>
          <a:p>
            <a:pPr marL="285750" lvl="0" indent="-285750" algn="just">
              <a:buFont typeface="Arial" panose="020B0604020202020204" pitchFamily="34" charset="0"/>
              <a:buChar char="•"/>
            </a:pPr>
            <a:r>
              <a:rPr lang="ka-GE" sz="1400" dirty="0" smtClean="0"/>
              <a:t>ცენტრების უმეტესობაში მოეწყო კონფიდენციალური გასაუბრების ოთახები.</a:t>
            </a:r>
            <a:endParaRPr lang="ka-GE" sz="1400" dirty="0" smtClean="0"/>
          </a:p>
          <a:p>
            <a:pPr marL="285750" lvl="0" indent="-285750" algn="just">
              <a:buFont typeface="Arial" panose="020B0604020202020204" pitchFamily="34" charset="0"/>
              <a:buChar char="•"/>
            </a:pPr>
            <a:r>
              <a:rPr lang="ka-GE" sz="1400" dirty="0"/>
              <a:t>თბილისის ხუთივე რაიონში მიმაგრებულია თითო-თითო ავტომანქანა, ხოლო რეგიონებში განაწილებულია 12 ერთეული ავტოსატრანსპორტო საშუალება</a:t>
            </a:r>
            <a:r>
              <a:rPr lang="ka-GE" sz="1400" dirty="0" smtClean="0"/>
              <a:t>.</a:t>
            </a:r>
          </a:p>
          <a:p>
            <a:pPr marL="285750" lvl="0" indent="-285750" algn="just">
              <a:buFont typeface="Arial" panose="020B0604020202020204" pitchFamily="34" charset="0"/>
              <a:buChar char="•"/>
            </a:pPr>
            <a:r>
              <a:rPr lang="ka-GE" sz="1400" dirty="0"/>
              <a:t>დღე-ღამის განმავლობაში, ყველა ქალაქსა და რაიონში მომსახურება ხდება სააგენტოს სარგებლობაში არსებული მორიგე ავტოსატრანსპორტო საშუალებებით. </a:t>
            </a:r>
            <a:endParaRPr lang="ka-GE" sz="1400" dirty="0" smtClean="0"/>
          </a:p>
          <a:p>
            <a:pPr marL="285750" lvl="0" indent="-285750" algn="just">
              <a:buFont typeface="Arial" panose="020B0604020202020204" pitchFamily="34" charset="0"/>
              <a:buChar char="•"/>
            </a:pPr>
            <a:r>
              <a:rPr lang="ka-GE" sz="1400" dirty="0" smtClean="0"/>
              <a:t>„სოციალური მუშაობის შესახებ“ საქართველოს კანონის მიზნების გათვალისწინებით გადამზადდა სსიპ სოციალური მომსახურების სააგენტოში დასაქმებული ყველა სოციალური მუშაკი (130)</a:t>
            </a:r>
            <a:endParaRPr lang="en-US" sz="1400" dirty="0"/>
          </a:p>
          <a:p>
            <a:pPr algn="just"/>
            <a:r>
              <a:rPr lang="en-US" sz="1400" dirty="0"/>
              <a:t> </a:t>
            </a:r>
          </a:p>
          <a:p>
            <a:r>
              <a:rPr lang="ka-GE" sz="1400" dirty="0"/>
              <a:t> </a:t>
            </a:r>
            <a:endParaRPr lang="en-US" sz="1400" dirty="0"/>
          </a:p>
          <a:p>
            <a:r>
              <a:rPr lang="ka-GE" sz="1400" dirty="0"/>
              <a:t> </a:t>
            </a:r>
            <a:endParaRPr lang="en-US" sz="1400" dirty="0"/>
          </a:p>
        </p:txBody>
      </p:sp>
    </p:spTree>
    <p:extLst>
      <p:ext uri="{BB962C8B-B14F-4D97-AF65-F5344CB8AC3E}">
        <p14:creationId xmlns:p14="http://schemas.microsoft.com/office/powerpoint/2010/main" val="10963019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458" y="463508"/>
            <a:ext cx="8410014" cy="5720350"/>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lumMod val="50000"/>
                  </a:prstClr>
                </a:solidFill>
              </a:rPr>
              <a:pPr/>
              <a:t>6</a:t>
            </a:fld>
            <a:endParaRPr lang="en-US" dirty="0">
              <a:solidFill>
                <a:prstClr val="white">
                  <a:lumMod val="50000"/>
                </a:prstClr>
              </a:solidFill>
            </a:endParaRPr>
          </a:p>
        </p:txBody>
      </p:sp>
      <p:sp>
        <p:nvSpPr>
          <p:cNvPr id="2" name="TextBox 1"/>
          <p:cNvSpPr txBox="1"/>
          <p:nvPr/>
        </p:nvSpPr>
        <p:spPr>
          <a:xfrm>
            <a:off x="267592" y="548680"/>
            <a:ext cx="8695746" cy="6078587"/>
          </a:xfrm>
          <a:prstGeom prst="rect">
            <a:avLst/>
          </a:prstGeom>
          <a:noFill/>
        </p:spPr>
        <p:txBody>
          <a:bodyPr wrap="square" rtlCol="0">
            <a:spAutoFit/>
          </a:bodyPr>
          <a:lstStyle/>
          <a:p>
            <a:r>
              <a:rPr lang="ka-GE" sz="1200" dirty="0"/>
              <a:t>საქართველოს ოკუპირებული ტერიტორიებიდან დევნილთა, შრომის, ჯანმრთელობისა და სოციალური დაცვის მინისტრის 2019 წლის 27 მარტის ბრძანებით დამტკიცდა ბავშვთა კეთილდღეობისაკენ მიმართული   საკოორდინაციო საბჭოს დებულება. საბჭოს, ასევე, საბჭოს ფარგლებში არსებული კომიტეტების წევრები არიან, როგორც საქართველოს საპატრიარქოს, ისე მუსლიმთა სამმართველოს წარმომადგენლები.</a:t>
            </a:r>
            <a:endParaRPr lang="en-US" sz="1200" dirty="0"/>
          </a:p>
          <a:p>
            <a:r>
              <a:rPr lang="ka-GE" sz="1200" dirty="0"/>
              <a:t> საბჭოს ფარგლებში ფუნქციონირებს 4 კომიტეტი</a:t>
            </a:r>
            <a:r>
              <a:rPr lang="ka-GE" sz="1200" dirty="0" smtClean="0"/>
              <a:t>:</a:t>
            </a:r>
          </a:p>
          <a:p>
            <a:endParaRPr lang="en-US" sz="1000" dirty="0"/>
          </a:p>
          <a:p>
            <a:r>
              <a:rPr lang="ka-GE" sz="1100" b="1" dirty="0"/>
              <a:t>კომიტეტი I</a:t>
            </a:r>
            <a:r>
              <a:rPr lang="ka-GE" sz="1100" dirty="0"/>
              <a:t> - სოციალური მუშაობისა და ალტერნატიული მომსახურებების განვითარების კომიტეტი </a:t>
            </a:r>
            <a:endParaRPr lang="en-US" sz="1100" dirty="0"/>
          </a:p>
          <a:p>
            <a:pPr lvl="0"/>
            <a:r>
              <a:rPr lang="ka-GE" sz="1100" dirty="0"/>
              <a:t>სოციალური მომსახურების სააგენტოში არსებული სოციალური სამუშაოს გადახედვა და ხარისხის ამაღლების კუთხით რეკომენდაციების შემუშავება;</a:t>
            </a:r>
            <a:endParaRPr lang="en-US" sz="1100" dirty="0"/>
          </a:p>
          <a:p>
            <a:pPr lvl="0"/>
            <a:r>
              <a:rPr lang="ka-GE" sz="1100" dirty="0"/>
              <a:t>სოციალური მომსახურების სააგენტოს სოციალური მუშაკებსა და მუნიციპალიტეტის სოციალურ სამსახურებს შორის თანამშრომლობის ჩარჩოსა და გაიდლაინების შემუშავება (დარგის ექსპერტთან მჭიდრო თანამშრომლობის გზით); </a:t>
            </a:r>
            <a:endParaRPr lang="en-US" sz="1100" dirty="0"/>
          </a:p>
          <a:p>
            <a:pPr lvl="0"/>
            <a:r>
              <a:rPr lang="ka-GE" sz="1100" dirty="0"/>
              <a:t>მინდობითი აღზრდის და სპეციალიზებული მინდობითი აღზრდის კონცეფციის გადახედვა და საჭირო ცვლილებების შეტანა; </a:t>
            </a:r>
            <a:endParaRPr lang="en-US" sz="1100" dirty="0"/>
          </a:p>
          <a:p>
            <a:pPr lvl="0"/>
            <a:r>
              <a:rPr lang="ka-GE" sz="1100" dirty="0"/>
              <a:t>მინდობით აღმზრდელების მოზიდვის კონცეფციის შემუშავება; </a:t>
            </a:r>
            <a:endParaRPr lang="en-US" sz="1100" dirty="0"/>
          </a:p>
          <a:p>
            <a:pPr lvl="0"/>
            <a:r>
              <a:rPr lang="ka-GE" sz="1100" dirty="0"/>
              <a:t>მიმღები მშობლებისათვის ბავშვის განთავსების შემდგომი მხარდამჭერი მოდულის შემუშავება (დარგის ექსპერტთან მჭიდრო თანამშრომლობის გზით);</a:t>
            </a:r>
            <a:endParaRPr lang="en-US" sz="1100" dirty="0"/>
          </a:p>
          <a:p>
            <a:pPr lvl="0"/>
            <a:r>
              <a:rPr lang="ka-GE" sz="1100" dirty="0"/>
              <a:t>განსახორციელებელი ინიციატივების განფასების მომზადება;</a:t>
            </a:r>
            <a:endParaRPr lang="en-US" sz="1100" dirty="0"/>
          </a:p>
          <a:p>
            <a:pPr lvl="0"/>
            <a:r>
              <a:rPr lang="ka-GE" sz="1100" dirty="0"/>
              <a:t>საბჭოს და კომიტეტის წევრების მიერ წარდგენილ სხვა ინიციატივებზე მუშაობა.</a:t>
            </a:r>
            <a:endParaRPr lang="en-US" sz="1100" dirty="0"/>
          </a:p>
          <a:p>
            <a:r>
              <a:rPr lang="ka-GE" sz="1100" b="1" dirty="0"/>
              <a:t> </a:t>
            </a:r>
            <a:r>
              <a:rPr lang="ka-GE" sz="1100" b="1" dirty="0" smtClean="0"/>
              <a:t>კომიტეტი </a:t>
            </a:r>
            <a:r>
              <a:rPr lang="en-US" sz="1100" b="1" dirty="0"/>
              <a:t>II </a:t>
            </a:r>
            <a:r>
              <a:rPr lang="en-US" sz="1100" dirty="0"/>
              <a:t>- </a:t>
            </a:r>
            <a:r>
              <a:rPr lang="ka-GE" sz="1100" dirty="0"/>
              <a:t>პრევენციისა და ოჯახის მხარდამჭერი მომსახურებების გაძლიერების კომიტეტი</a:t>
            </a:r>
            <a:endParaRPr lang="en-US" sz="1100" dirty="0"/>
          </a:p>
          <a:p>
            <a:pPr lvl="0"/>
            <a:r>
              <a:rPr lang="ka-GE" sz="1100" dirty="0"/>
              <a:t>მოწყვლადი ბავშვიანი ოჯახების ადრეული იდენტიფიცირების, რეფერირებისა და რეაგირების კონცეფციისა და ინსტრუმენტების შემუშავება (დარგის ექსპერტთან მჭიდრო თანამშრომლობის გზით);</a:t>
            </a:r>
            <a:endParaRPr lang="en-US" sz="1100" dirty="0"/>
          </a:p>
          <a:p>
            <a:pPr lvl="0"/>
            <a:r>
              <a:rPr lang="ka-GE" sz="1100" dirty="0"/>
              <a:t>მოწყვლადი ბავშვიანი ოჯახების ადრეული იდენტიფიცირებისა და რეფერირების მექანიზმის პილოტირება და შემდგომ პილოტირების შედეგების განხილვა და ერთიანი საკოორდინაციო საბჭოსათვის შედეგების წარდგენა;</a:t>
            </a:r>
            <a:endParaRPr lang="en-US" sz="1100" dirty="0"/>
          </a:p>
          <a:p>
            <a:pPr lvl="0"/>
            <a:r>
              <a:rPr lang="ka-GE" sz="1100" dirty="0"/>
              <a:t>მიტოვების პრევენციის და ოჯახის მხარდამჭერი მომსახურებების შექმნისა და გაძლიერების კონცეფციის შემუშავება; </a:t>
            </a:r>
            <a:endParaRPr lang="en-US" sz="1100" dirty="0"/>
          </a:p>
          <a:p>
            <a:pPr lvl="0"/>
            <a:r>
              <a:rPr lang="ka-GE" sz="1100" dirty="0"/>
              <a:t>განსახორციელებელი ინიციატივების განფასების მომზადება;</a:t>
            </a:r>
            <a:endParaRPr lang="en-US" sz="1100" dirty="0"/>
          </a:p>
          <a:p>
            <a:pPr lvl="0"/>
            <a:r>
              <a:rPr lang="ka-GE" sz="1100" dirty="0"/>
              <a:t>საბჭოს და კომიტეტის წევრების მიერ წარდგენილ სხვა ინიციატივებზე მუშაობა.</a:t>
            </a:r>
            <a:endParaRPr lang="en-US" sz="1100" dirty="0"/>
          </a:p>
          <a:p>
            <a:r>
              <a:rPr lang="ka-GE" sz="1100" b="1" dirty="0"/>
              <a:t>კომიტეტი III </a:t>
            </a:r>
            <a:r>
              <a:rPr lang="ka-GE" sz="1100" dirty="0"/>
              <a:t>- დეინსტიტუციონალიზაციის სტრატეგიისა და სამოქმედო გეგმის შემუშავებისა და განხორციელების კომიტეტი</a:t>
            </a:r>
            <a:endParaRPr lang="en-US" sz="1100" dirty="0"/>
          </a:p>
          <a:p>
            <a:pPr lvl="0"/>
            <a:r>
              <a:rPr lang="ka-GE" sz="1100" dirty="0"/>
              <a:t>დიდი ზომის ბავშვთა დაწესებულებების დეინსტიტუციონალიზაციის სამოქმედო გეგმის შემუშავება (დარგის ექსპერტთან მჭიდრო თანამშრომლობის გზით);</a:t>
            </a:r>
            <a:endParaRPr lang="en-US" sz="1100" dirty="0"/>
          </a:p>
          <a:p>
            <a:pPr lvl="0"/>
            <a:r>
              <a:rPr lang="ka-GE" sz="1100" dirty="0"/>
              <a:t>განსახორციელებელი ინიციატივების განფასების მომზადება;</a:t>
            </a:r>
            <a:endParaRPr lang="en-US" sz="1100" dirty="0"/>
          </a:p>
          <a:p>
            <a:pPr lvl="0"/>
            <a:r>
              <a:rPr lang="ka-GE" sz="1100" dirty="0"/>
              <a:t>საბჭოს და კომიტეტის წევრების მიერ წარდგენილ სხვა ინიციატივებზე მუშაობა.</a:t>
            </a:r>
            <a:endParaRPr lang="en-US" sz="1100" dirty="0"/>
          </a:p>
          <a:p>
            <a:r>
              <a:rPr lang="ka-GE" sz="1100" dirty="0"/>
              <a:t> </a:t>
            </a:r>
            <a:r>
              <a:rPr lang="ka-GE" sz="1100" b="1" dirty="0" smtClean="0"/>
              <a:t>კომიტეტი </a:t>
            </a:r>
            <a:r>
              <a:rPr lang="ka-GE" sz="1100" b="1" dirty="0"/>
              <a:t>IV </a:t>
            </a:r>
            <a:r>
              <a:rPr lang="ka-GE" sz="1100" dirty="0"/>
              <a:t>- ბავშვზე ზრუნვის მომსახურებათა მონიტორინგის სისტემის განვითარების კომიტეტი</a:t>
            </a:r>
            <a:endParaRPr lang="en-US" sz="1100" dirty="0"/>
          </a:p>
          <a:p>
            <a:pPr lvl="0"/>
            <a:r>
              <a:rPr lang="ka-GE" sz="1100" dirty="0"/>
              <a:t>ბავშვთა მომსახურებების  გარე მონიტორინგის სისტემისა და სტანდარტების შემუშავება (დარგის ექსპერტთან მჭიდრო თანამშრომლობის გზით);</a:t>
            </a:r>
            <a:endParaRPr lang="en-US" sz="1100" dirty="0"/>
          </a:p>
          <a:p>
            <a:pPr lvl="0"/>
            <a:r>
              <a:rPr lang="ka-GE" sz="1100" dirty="0"/>
              <a:t>განსახორციელებელი ინიციატივების განფასების მომზადება;</a:t>
            </a:r>
            <a:endParaRPr lang="en-US" sz="1100" dirty="0"/>
          </a:p>
          <a:p>
            <a:pPr lvl="0"/>
            <a:r>
              <a:rPr lang="ka-GE" sz="1100" dirty="0"/>
              <a:t>საბჭოს და კომიტეტის წევრების მიერ წარდგენილ სხვა ინიციატივებზე მუშაობა.</a:t>
            </a:r>
            <a:endParaRPr lang="en-US" sz="1100" dirty="0"/>
          </a:p>
        </p:txBody>
      </p:sp>
    </p:spTree>
    <p:extLst>
      <p:ext uri="{BB962C8B-B14F-4D97-AF65-F5344CB8AC3E}">
        <p14:creationId xmlns:p14="http://schemas.microsoft.com/office/powerpoint/2010/main" val="24760481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453" y="908720"/>
            <a:ext cx="8410014" cy="5328592"/>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lumMod val="50000"/>
                  </a:prstClr>
                </a:solidFill>
              </a:rPr>
              <a:pPr/>
              <a:t>7</a:t>
            </a:fld>
            <a:endParaRPr lang="en-US" dirty="0">
              <a:solidFill>
                <a:prstClr val="white">
                  <a:lumMod val="50000"/>
                </a:prstClr>
              </a:solidFill>
            </a:endParaRPr>
          </a:p>
        </p:txBody>
      </p:sp>
      <p:sp>
        <p:nvSpPr>
          <p:cNvPr id="2" name="TextBox 1"/>
          <p:cNvSpPr txBox="1"/>
          <p:nvPr/>
        </p:nvSpPr>
        <p:spPr>
          <a:xfrm>
            <a:off x="221453" y="692696"/>
            <a:ext cx="8695746" cy="6001643"/>
          </a:xfrm>
          <a:prstGeom prst="rect">
            <a:avLst/>
          </a:prstGeom>
          <a:noFill/>
        </p:spPr>
        <p:txBody>
          <a:bodyPr wrap="square" rtlCol="0">
            <a:spAutoFit/>
          </a:bodyPr>
          <a:lstStyle/>
          <a:p>
            <a:r>
              <a:rPr lang="ka-GE" sz="1600" b="1" dirty="0"/>
              <a:t>2020 წელს დაგეგმილი ღონისძიებები:</a:t>
            </a:r>
          </a:p>
          <a:p>
            <a:endParaRPr lang="ka-GE" sz="1600" b="1" dirty="0"/>
          </a:p>
          <a:p>
            <a:pPr marL="285750" indent="-285750" algn="just">
              <a:buFont typeface="Arial" panose="020B0604020202020204" pitchFamily="34" charset="0"/>
              <a:buChar char="•"/>
            </a:pPr>
            <a:r>
              <a:rPr lang="ka-GE" sz="1600" dirty="0"/>
              <a:t>სოციალური მუშაკებისათვის სახელფასო ანაზღაურების </a:t>
            </a:r>
            <a:r>
              <a:rPr lang="ka-GE" sz="1600" dirty="0" smtClean="0"/>
              <a:t>ზრდა</a:t>
            </a:r>
            <a:r>
              <a:rPr lang="ka-GE" sz="1600" dirty="0"/>
              <a:t>, რომელიც გაიზრდება </a:t>
            </a:r>
            <a:r>
              <a:rPr lang="ka-GE" sz="1600" dirty="0" smtClean="0"/>
              <a:t>ეტაპობრივად „სოციალური </a:t>
            </a:r>
            <a:r>
              <a:rPr lang="ka-GE" sz="1600" dirty="0"/>
              <a:t>მუშაობის შესახებ“ საქართველოს </a:t>
            </a:r>
            <a:r>
              <a:rPr lang="ka-GE" sz="1600" dirty="0" smtClean="0"/>
              <a:t>კანონის გეგმის შესაბამისად;</a:t>
            </a:r>
            <a:endParaRPr lang="ka-GE" sz="1600" dirty="0"/>
          </a:p>
          <a:p>
            <a:pPr marL="285750" indent="-285750" algn="just">
              <a:buFont typeface="Arial" panose="020B0604020202020204" pitchFamily="34" charset="0"/>
              <a:buChar char="•"/>
            </a:pPr>
            <a:r>
              <a:rPr lang="ka-GE" sz="1600" dirty="0"/>
              <a:t>ტრანსპორტით უზრუნველყოფა;</a:t>
            </a:r>
          </a:p>
          <a:p>
            <a:pPr marL="285750" indent="-285750" algn="just">
              <a:buFont typeface="Arial" panose="020B0604020202020204" pitchFamily="34" charset="0"/>
              <a:buChar char="•"/>
            </a:pPr>
            <a:r>
              <a:rPr lang="ka-GE" sz="1600" dirty="0"/>
              <a:t>ზეგანაკვეთური მუშაობის მექანიზმის შემუშავება;</a:t>
            </a:r>
          </a:p>
          <a:p>
            <a:pPr marL="285750" indent="-285750" algn="just">
              <a:buFont typeface="Arial" panose="020B0604020202020204" pitchFamily="34" charset="0"/>
              <a:buChar char="•"/>
            </a:pPr>
            <a:r>
              <a:rPr lang="ka-GE" sz="1600" dirty="0"/>
              <a:t>სოციალური მუშაკების სპეციალიზაცია საპროცესო წარმომადგენლობის მიმართულებით;</a:t>
            </a:r>
          </a:p>
          <a:p>
            <a:pPr marL="285750" indent="-285750" algn="just">
              <a:buFont typeface="Arial" panose="020B0604020202020204" pitchFamily="34" charset="0"/>
              <a:buChar char="•"/>
            </a:pPr>
            <a:r>
              <a:rPr lang="ka-GE" sz="1600" dirty="0"/>
              <a:t>სუპერვიზიის მექანიზმის შემუშავება და დანერგვა;</a:t>
            </a:r>
          </a:p>
          <a:p>
            <a:pPr marL="285750" indent="-285750" algn="just">
              <a:buFont typeface="Arial" panose="020B0604020202020204" pitchFamily="34" charset="0"/>
              <a:buChar char="•"/>
            </a:pPr>
            <a:r>
              <a:rPr lang="ka-GE" sz="1600" dirty="0"/>
              <a:t>მუნიციპალიტეტებისათვის ფუნქცია-მოვალეობების დელეგირება;</a:t>
            </a:r>
          </a:p>
          <a:p>
            <a:pPr marL="285750" indent="-285750" algn="just">
              <a:buFont typeface="Arial" panose="020B0604020202020204" pitchFamily="34" charset="0"/>
              <a:buChar char="•"/>
            </a:pPr>
            <a:r>
              <a:rPr lang="ka-GE" sz="1600" dirty="0"/>
              <a:t>დელეგირებული უფლებამოსილებების სამინისტორ მიერ ზედამხედველობა;</a:t>
            </a:r>
          </a:p>
          <a:p>
            <a:pPr marL="285750" indent="-285750" algn="just">
              <a:buFont typeface="Arial" panose="020B0604020202020204" pitchFamily="34" charset="0"/>
              <a:buChar char="•"/>
            </a:pPr>
            <a:r>
              <a:rPr lang="ka-GE" sz="1600" dirty="0"/>
              <a:t>ფსიქოლოგების რაოდენობის ზრდა და/ან ფსიქოკონსულტაციისა და ფსიქორეაბილიტაციის მომსახურების შესყიდვა; </a:t>
            </a:r>
          </a:p>
          <a:p>
            <a:pPr marL="285750" indent="-285750" algn="just">
              <a:buFont typeface="Arial" panose="020B0604020202020204" pitchFamily="34" charset="0"/>
              <a:buChar char="•"/>
            </a:pPr>
            <a:r>
              <a:rPr lang="ka-GE" sz="1600" dirty="0"/>
              <a:t>ბავშვთა ცხელი ხაზის ამოქმედება და მომსახურების გაუმჯობესება;</a:t>
            </a:r>
          </a:p>
          <a:p>
            <a:pPr marL="285750" indent="-285750" algn="just">
              <a:buFont typeface="Arial" panose="020B0604020202020204" pitchFamily="34" charset="0"/>
              <a:buChar char="•"/>
            </a:pPr>
            <a:r>
              <a:rPr lang="ka-GE" sz="1600" dirty="0"/>
              <a:t>თბილისსა და ქუთაისში ეფექტურ ფსიქოლოგიურ-სოციალურ სარეაბილიტაციო მექანიზმის შექმნა, რომელიც უპასუხებს ძალადობის მსხვერპლი ბავშვების საჭიროებებს, უზრუნველყოფს ამ ბავშვების ფსიქოლოგიურ-სოციალურ რეაბილიტაციას, ამასთანავე, მოხდება   ექსპერტიზის და გამოკითხვა/დაკითხვის პროცესის ინტეგრირება, რაც დაიცავს ბავშვს განმეორებადი ტრავმატიზაციისგან;</a:t>
            </a:r>
          </a:p>
          <a:p>
            <a:pPr marL="285750" indent="-285750" algn="just">
              <a:buFont typeface="Arial" panose="020B0604020202020204" pitchFamily="34" charset="0"/>
              <a:buChar char="•"/>
            </a:pPr>
            <a:r>
              <a:rPr lang="ka-GE" sz="1600" dirty="0"/>
              <a:t>„</a:t>
            </a:r>
            <a:r>
              <a:rPr lang="ka-GE" sz="1600" dirty="0" smtClean="0"/>
              <a:t>ბავშვის </a:t>
            </a:r>
            <a:r>
              <a:rPr lang="ka-GE" sz="1600" dirty="0"/>
              <a:t>უფლებათა კოდექსის“ მიზნებიდან გამომდინარე,  ოჯახის მხარდამჭერი ახალი პროგრამების შემუშავება და დანერგვა;</a:t>
            </a:r>
          </a:p>
          <a:p>
            <a:pPr marL="285750" indent="-285750" algn="just">
              <a:buFont typeface="Arial" panose="020B0604020202020204" pitchFamily="34" charset="0"/>
              <a:buChar char="•"/>
            </a:pPr>
            <a:r>
              <a:rPr lang="ka-GE" sz="1600" dirty="0"/>
              <a:t>მენტალური ჯანმრელობის მქონე პირებისათვის მცირე საოჯახო ტიპის მომსახურებების განვითარება.</a:t>
            </a:r>
            <a:endParaRPr lang="en-US" sz="1600" dirty="0"/>
          </a:p>
        </p:txBody>
      </p:sp>
    </p:spTree>
    <p:extLst>
      <p:ext uri="{BB962C8B-B14F-4D97-AF65-F5344CB8AC3E}">
        <p14:creationId xmlns:p14="http://schemas.microsoft.com/office/powerpoint/2010/main" val="38245070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2" descr="D:\D_დისკი და ა.შ.\Users\itsilikishvili\Desktop\IIZIIyIoIA_IIIyIZIInIuIIeIoIA_IAIIyIoIIoIAIIZ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325" y="0"/>
            <a:ext cx="8475962" cy="6681052"/>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755576" y="2535536"/>
            <a:ext cx="7772400" cy="914400"/>
          </a:xfrm>
          <a:prstGeom prst="rect">
            <a:avLst/>
          </a:prstGeom>
        </p:spPr>
        <p:txBody>
          <a:bodyPr vert="horz" lIns="91440" tIns="45720" rIns="91440" bIns="45720" rtlCol="0" anchor="ctr">
            <a:normAutofit/>
          </a:bodyPr>
          <a:lstStyle/>
          <a:p>
            <a:pPr algn="ctr">
              <a:spcBef>
                <a:spcPct val="0"/>
              </a:spcBef>
              <a:defRPr/>
            </a:pPr>
            <a:r>
              <a:rPr lang="ka-GE" sz="3200" b="1" dirty="0" smtClean="0">
                <a:effectLst>
                  <a:outerShdw blurRad="38100" dist="38100" dir="2700000" algn="tl">
                    <a:srgbClr val="000000">
                      <a:alpha val="43137"/>
                    </a:srgbClr>
                  </a:outerShdw>
                </a:effectLst>
                <a:latin typeface="+mj-lt"/>
                <a:ea typeface="+mj-ea"/>
                <a:cs typeface="+mj-cs"/>
              </a:rPr>
              <a:t>მადლობა ყურადღებისთვის</a:t>
            </a:r>
            <a:r>
              <a:rPr lang="ka-GE" sz="3200" b="1" dirty="0" smtClean="0">
                <a:solidFill>
                  <a:schemeClr val="tx2">
                    <a:lumMod val="75000"/>
                  </a:schemeClr>
                </a:solidFill>
                <a:effectLst>
                  <a:outerShdw blurRad="38100" dist="38100" dir="2700000" algn="tl">
                    <a:srgbClr val="000000">
                      <a:alpha val="43137"/>
                    </a:srgbClr>
                  </a:outerShdw>
                </a:effectLst>
                <a:latin typeface="+mj-lt"/>
                <a:ea typeface="+mj-ea"/>
                <a:cs typeface="+mj-cs"/>
              </a:rPr>
              <a:t>!</a:t>
            </a:r>
            <a:endParaRPr lang="en-US" sz="3200" b="1" dirty="0" smtClean="0">
              <a:solidFill>
                <a:schemeClr val="tx2">
                  <a:lumMod val="75000"/>
                </a:schemeClr>
              </a:solidFill>
              <a:effectLst>
                <a:outerShdw blurRad="38100" dist="38100" dir="2700000" algn="tl">
                  <a:srgbClr val="000000">
                    <a:alpha val="43137"/>
                  </a:srgbClr>
                </a:outerShdw>
              </a:effectLst>
              <a:ea typeface="+mj-ea"/>
              <a:cs typeface="+mj-cs"/>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11713261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4566</TotalTime>
  <Words>791</Words>
  <Application>Microsoft Office PowerPoint</Application>
  <PresentationFormat>On-screen Show (4:3)</PresentationFormat>
  <Paragraphs>112</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Nato Chapidze</cp:lastModifiedBy>
  <cp:revision>507</cp:revision>
  <dcterms:created xsi:type="dcterms:W3CDTF">2006-08-16T00:00:00Z</dcterms:created>
  <dcterms:modified xsi:type="dcterms:W3CDTF">2020-01-15T13:07:41Z</dcterms:modified>
</cp:coreProperties>
</file>