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ინსპექტირების პროგრამა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118</c:v>
                </c:pt>
                <c:pt idx="1">
                  <c:v>188</c:v>
                </c:pt>
                <c:pt idx="2">
                  <c:v>279</c:v>
                </c:pt>
                <c:pt idx="3">
                  <c:v>224</c:v>
                </c:pt>
                <c:pt idx="4">
                  <c:v>150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4-4ECE-8AF3-EE52DBA7A4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იძულებითი შრომა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2.4</c:v>
                </c:pt>
                <c:pt idx="1">
                  <c:v>99</c:v>
                </c:pt>
                <c:pt idx="2">
                  <c:v>113</c:v>
                </c:pt>
                <c:pt idx="3">
                  <c:v>154</c:v>
                </c:pt>
                <c:pt idx="4">
                  <c:v>127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B4-4ECE-8AF3-EE52DBA7A4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უსაფრთხოების კანონი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87</c:v>
                </c:pt>
                <c:pt idx="4">
                  <c:v>558</c:v>
                </c:pt>
                <c:pt idx="5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B4-4ECE-8AF3-EE52DBA7A4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COVID-19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Sheet1!$E$2:$E$7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12040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4-4ECE-8AF3-EE52DBA7A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1706496"/>
        <c:axId val="321707672"/>
      </c:barChart>
      <c:catAx>
        <c:axId val="32170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707672"/>
        <c:crosses val="autoZero"/>
        <c:auto val="1"/>
        <c:lblAlgn val="ctr"/>
        <c:lblOffset val="100"/>
        <c:noMultiLvlLbl val="0"/>
      </c:catAx>
      <c:valAx>
        <c:axId val="321707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70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Sheet1!$A$85</c:f>
              <c:strCache>
                <c:ptCount val="1"/>
                <c:pt idx="0">
                  <c:v>დაშავებული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Sheet1!$B$84:$C$84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Sheet1!$B$85:$C$85</c:f>
              <c:numCache>
                <c:formatCode>General</c:formatCode>
                <c:ptCount val="2"/>
                <c:pt idx="0">
                  <c:v>168</c:v>
                </c:pt>
                <c:pt idx="1">
                  <c:v>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62-4465-A894-795B86DE71E4}"/>
            </c:ext>
          </c:extLst>
        </c:ser>
        <c:ser>
          <c:idx val="1"/>
          <c:order val="1"/>
          <c:tx>
            <c:strRef>
              <c:f>Sheet1!$A$86</c:f>
              <c:strCache>
                <c:ptCount val="1"/>
                <c:pt idx="0">
                  <c:v>დაღუპული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Sheet1!$B$84:$C$84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Sheet1!$B$86:$C$86</c:f>
              <c:numCache>
                <c:formatCode>General</c:formatCode>
                <c:ptCount val="2"/>
                <c:pt idx="0">
                  <c:v>45</c:v>
                </c:pt>
                <c:pt idx="1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62-4465-A894-795B86DE71E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65296176"/>
        <c:axId val="265291280"/>
      </c:lineChart>
      <c:catAx>
        <c:axId val="26529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291280"/>
        <c:crosses val="autoZero"/>
        <c:auto val="1"/>
        <c:lblAlgn val="ctr"/>
        <c:lblOffset val="100"/>
        <c:noMultiLvlLbl val="0"/>
      </c:catAx>
      <c:valAx>
        <c:axId val="26529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2961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2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8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3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1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6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4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8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0F2B7-786D-4FB2-BB37-9A2D219465AC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D3278-BD5E-44F4-ACB3-3F554EFD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4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/>
              <a:t>2019 </a:t>
            </a:r>
            <a:r>
              <a:rPr lang="en-US" b="1" dirty="0" err="1">
                <a:latin typeface="Sylfaen" panose="010A0502050306030303" pitchFamily="18" charset="0"/>
              </a:rPr>
              <a:t>წლის</a:t>
            </a:r>
            <a:r>
              <a:rPr lang="en-US" b="1" dirty="0">
                <a:latin typeface="Sylfaen" panose="010A0502050306030303" pitchFamily="18" charset="0"/>
              </a:rPr>
              <a:t> 18 </a:t>
            </a:r>
            <a:r>
              <a:rPr lang="en-US" b="1" dirty="0" err="1">
                <a:latin typeface="Sylfaen" panose="010A0502050306030303" pitchFamily="18" charset="0"/>
              </a:rPr>
              <a:t>ივნისი</a:t>
            </a:r>
            <a:r>
              <a:rPr lang="en-US" b="1" dirty="0">
                <a:latin typeface="Sylfaen" panose="010A0502050306030303" pitchFamily="18" charset="0"/>
              </a:rPr>
              <a:t>-</a:t>
            </a:r>
            <a:r>
              <a:rPr lang="ka-GE" b="1" dirty="0"/>
              <a:t> </a:t>
            </a:r>
            <a:r>
              <a:rPr lang="en-US" b="1" dirty="0">
                <a:latin typeface="Sylfaen" panose="010A0502050306030303" pitchFamily="18" charset="0"/>
              </a:rPr>
              <a:t>2020 </a:t>
            </a:r>
            <a:r>
              <a:rPr lang="en-US" b="1" dirty="0" err="1">
                <a:latin typeface="Sylfaen" panose="010A0502050306030303" pitchFamily="18" charset="0"/>
              </a:rPr>
              <a:t>წლის</a:t>
            </a:r>
            <a:r>
              <a:rPr lang="en-US" b="1" dirty="0">
                <a:latin typeface="Sylfaen" panose="010A0502050306030303" pitchFamily="18" charset="0"/>
              </a:rPr>
              <a:t> 18 </a:t>
            </a:r>
            <a:r>
              <a:rPr lang="en-US" b="1" dirty="0" err="1">
                <a:latin typeface="Sylfaen" panose="010A0502050306030303" pitchFamily="18" charset="0"/>
              </a:rPr>
              <a:t>ივნისი</a:t>
            </a:r>
            <a:r>
              <a:rPr lang="en-US" dirty="0" smtClean="0">
                <a:latin typeface="Sylfaen" panose="010A0502050306030303" pitchFamily="18" charset="0"/>
              </a:rPr>
              <a:t/>
            </a:r>
            <a:br>
              <a:rPr lang="en-US" dirty="0" smtClean="0">
                <a:latin typeface="Sylfaen" panose="010A0502050306030303" pitchFamily="18" charset="0"/>
              </a:rPr>
            </a:br>
            <a:r>
              <a:rPr lang="ka-GE" dirty="0"/>
              <a:t>საქმიანობის მიმოხილვა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</a:rPr>
              <a:t>შრომის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პირობების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ინსპექტირების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დეპარტამენტი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0" y="5922219"/>
            <a:ext cx="5016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a-GE" b="1" dirty="0"/>
              <a:t>ერთად შევქმნათ უსაფრთხო სამუშაო გარემო!</a:t>
            </a:r>
            <a:endParaRPr lang="en-US" b="1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83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/>
              <a:t>შრომის</a:t>
            </a:r>
            <a:r>
              <a:rPr lang="en-US" sz="3200" dirty="0"/>
              <a:t> </a:t>
            </a:r>
            <a:r>
              <a:rPr lang="en-US" sz="3200" dirty="0" err="1"/>
              <a:t>პირობების</a:t>
            </a:r>
            <a:r>
              <a:rPr lang="en-US" sz="3200" dirty="0"/>
              <a:t> </a:t>
            </a:r>
            <a:r>
              <a:rPr lang="en-US" sz="3200" dirty="0" err="1"/>
              <a:t>ინსპექტირების</a:t>
            </a:r>
            <a:r>
              <a:rPr lang="en-US" sz="3200" dirty="0"/>
              <a:t> </a:t>
            </a:r>
            <a:r>
              <a:rPr lang="en-US" sz="3200" dirty="0" err="1"/>
              <a:t>დეპარტამენტი</a:t>
            </a:r>
            <a:r>
              <a:rPr lang="en-US" sz="3200" dirty="0"/>
              <a:t> </a:t>
            </a:r>
            <a:r>
              <a:rPr lang="en-US" sz="3200" dirty="0" err="1"/>
              <a:t>ზედამხედველობის</a:t>
            </a:r>
            <a:r>
              <a:rPr lang="en-US" sz="3200" dirty="0"/>
              <a:t> </a:t>
            </a:r>
            <a:r>
              <a:rPr lang="en-US" sz="3200" dirty="0" err="1"/>
              <a:t>მიმართულებები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ka-GE" b="1" dirty="0" smtClean="0"/>
              <a:t>1. სამუშაო </a:t>
            </a:r>
            <a:r>
              <a:rPr lang="ka-GE" b="1" dirty="0"/>
              <a:t>ადგილზე შრომის პირობების ინსპექტირება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ka-GE" dirty="0"/>
              <a:t>შრომის პირობების ინსპექტირების 2019 წლის სახელმწიფო პროგრამა N682;</a:t>
            </a:r>
            <a:endParaRPr lang="en-US" dirty="0"/>
          </a:p>
          <a:p>
            <a:pPr lvl="0"/>
            <a:r>
              <a:rPr lang="ka-GE" dirty="0"/>
              <a:t>„შრომის უსაფრთხოების შესახებ“ საქართველოს ორგანული კანონი;</a:t>
            </a:r>
            <a:endParaRPr lang="en-US" dirty="0"/>
          </a:p>
          <a:p>
            <a:pPr marL="0" lvl="0" indent="0">
              <a:buNone/>
            </a:pPr>
            <a:r>
              <a:rPr lang="ka-GE" b="1" dirty="0" smtClean="0"/>
              <a:t>2. იძულებითი </a:t>
            </a:r>
            <a:r>
              <a:rPr lang="ka-GE" b="1" dirty="0"/>
              <a:t>შრომისა და შრომითი ექსპლუატაციის პრევენციის და მათზე რეაგირების მიზნით სახელმწიფო ზედამხედველობა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ka-GE" dirty="0"/>
              <a:t>საქართველოს მთავრობის 2016 წლის 7 მარტის N112 დადგენილება;</a:t>
            </a:r>
            <a:endParaRPr lang="en-US" dirty="0"/>
          </a:p>
          <a:p>
            <a:pPr marL="0" lvl="0" indent="0">
              <a:buNone/>
            </a:pPr>
            <a:r>
              <a:rPr lang="ka-GE" b="1" dirty="0" smtClean="0"/>
              <a:t>3. სამუშაო </a:t>
            </a:r>
            <a:r>
              <a:rPr lang="ka-GE" b="1" dirty="0"/>
              <a:t>ადგილებზე ახალი კორონავირუსის (COVID-19) გავრცელების პრევენციის მიზნით შემუშავებული რეკომენდაციების აღსრულება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ka-GE" dirty="0"/>
              <a:t>საქართველოს ოკუპირებული ტერიტორიებიდან დევნილთა, შრომის, ჯანმრთელობისა და სოციალური დაცვის მინისტრის ბრძანება № 01-227/ო </a:t>
            </a:r>
            <a:r>
              <a:rPr lang="en-US" dirty="0"/>
              <a:t>“</a:t>
            </a:r>
            <a:r>
              <a:rPr lang="ka-GE" dirty="0"/>
              <a:t>სამუშაო ადგილებზე ახალი კორონავირუსის (COVID-19) გავრცელების თავიდან აცილების მიზნით რეკომენდაციების დამტკიცების თაობაზე</a:t>
            </a:r>
            <a:r>
              <a:rPr lang="en-US" dirty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01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a-GE" b="1" dirty="0"/>
              <a:t>დეპარტამენტის სტრუქტურა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a-GE" b="1" dirty="0"/>
              <a:t>2020 წლის იანვარში დეპარტამენტის სამმართველოების სტრუქტურა ჩაქმოყალიბდა შემდეგნაირად:</a:t>
            </a:r>
            <a:endParaRPr lang="en-US" dirty="0"/>
          </a:p>
          <a:p>
            <a:pPr algn="just"/>
            <a:r>
              <a:rPr lang="ka-GE" dirty="0"/>
              <a:t>ინსპექტირების სამმართველოში შეიქმნა  აქვს 4 განყოფილება: მსუბუქი მრეწველობის განყოფილება; მშენებლობის განყოფილება; სამთო-მოპოვებითი მრეწველობის განყოფილება; მომსახურების სექტორის განყოფილება. </a:t>
            </a:r>
            <a:endParaRPr lang="en-US" dirty="0"/>
          </a:p>
          <a:p>
            <a:pPr algn="just"/>
            <a:r>
              <a:rPr lang="ka-GE" dirty="0"/>
              <a:t>მონიტორინგისა და ზედამხედველობის სამმართველოში შეიქმნა 2 განყოფილება: უბედური შემთხვევის მოკვლევისა და სწრაფი რეაგირების განყოფილება; იძულებითი შრომის, შრომითი ექსპლუატაციის პრევენციის და შრომითი უფლებების განყოფილება.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4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200" dirty="0" smtClean="0"/>
              <a:t>შრომის ინსპექციის მიერ 2015წლიდან-2020 წლის 13 ივნისისთვის შემოწმებული ობიექტების რაოდენობა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en-US" sz="3200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698BB11-5204-4ABB-8128-51308C2D406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670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49381" y="861322"/>
          <a:ext cx="11490037" cy="461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191490" y="99413"/>
            <a:ext cx="10069945" cy="922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სამუშაო ადგილზე დაღუპულთა და დაშავებულთა  რაოდენობები </a:t>
            </a:r>
            <a:endParaRPr lang="ka-GE" sz="2400" b="1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2018-2020 წლის 18 ივნისის მდგომარეობით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effectLst/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807" y="5507777"/>
            <a:ext cx="12126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b="1" dirty="0" smtClean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a-GE" b="1" dirty="0" smtClean="0">
                <a:cs typeface="Times New Roman" panose="02020603050405020304" pitchFamily="18" charset="0"/>
              </a:rPr>
              <a:t>2019 წლისა და 2020 წლის პირველი ნახევრების </a:t>
            </a:r>
            <a:r>
              <a:rPr lang="ka-GE" dirty="0" smtClean="0">
                <a:cs typeface="Times New Roman" panose="02020603050405020304" pitchFamily="18" charset="0"/>
              </a:rPr>
              <a:t>შედარებისას </a:t>
            </a:r>
          </a:p>
          <a:p>
            <a:pPr algn="ctr"/>
            <a:r>
              <a:rPr lang="ka-GE" dirty="0" smtClean="0">
                <a:cs typeface="Times New Roman" panose="02020603050405020304" pitchFamily="18" charset="0"/>
              </a:rPr>
              <a:t>დაღუპულთა რაოდენობა </a:t>
            </a:r>
            <a:r>
              <a:rPr lang="ka-GE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შემცირებულია 35 %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03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95295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ka-GE" sz="3200" b="1" dirty="0" smtClean="0"/>
              <a:t>2020 წლის აპრილიდან-ივნისის საანგარიშო პერიოდში ახალი კორონავირუსის (</a:t>
            </a:r>
            <a:r>
              <a:rPr lang="en-US" sz="3200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COVID-19) </a:t>
            </a:r>
            <a:r>
              <a:rPr lang="ka-GE" sz="3200" b="1" dirty="0" smtClean="0"/>
              <a:t>გავრცელების პრევენციის მიზნით შემუშავებული რეკომენდაციების აღსრულების მიმართულებით: </a:t>
            </a:r>
            <a:br>
              <a:rPr lang="ka-GE" sz="3200" b="1" dirty="0" smtClean="0"/>
            </a:br>
            <a:r>
              <a:rPr lang="ka-GE" sz="3200" b="1" dirty="0" smtClean="0"/>
              <a:t>შემოწმდა ჯამში  12040 ობიექტი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506662"/>
            <a:ext cx="12192001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ka-GE" b="1" dirty="0" smtClean="0"/>
              <a:t>მათგან</a:t>
            </a:r>
            <a:r>
              <a:rPr lang="ka-GE" b="1" dirty="0"/>
              <a:t>: 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1" i="1" dirty="0" smtClean="0"/>
              <a:t>დააკმაყოფილა - 4399;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1" i="1" dirty="0" smtClean="0"/>
              <a:t>ვერ დააკმაყოფილა - 2649;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1" i="1" dirty="0" smtClean="0"/>
              <a:t>არ იყოს მზად - 4978;</a:t>
            </a:r>
          </a:p>
          <a:p>
            <a:pPr lvl="0"/>
            <a:r>
              <a:rPr lang="ka-GE" i="1" dirty="0" smtClean="0"/>
              <a:t>სასტუმროს </a:t>
            </a:r>
            <a:r>
              <a:rPr lang="ka-GE" i="1" dirty="0"/>
              <a:t>ტიპის საქმიანობის მიმართულებით შემოწმდა </a:t>
            </a:r>
            <a:r>
              <a:rPr lang="ka-GE" b="1" i="1" dirty="0"/>
              <a:t>707 </a:t>
            </a:r>
            <a:r>
              <a:rPr lang="ka-GE" b="1" i="1" dirty="0" smtClean="0"/>
              <a:t>ობიექტი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/>
              <a:t>დააკმაყოფილა - </a:t>
            </a:r>
            <a:r>
              <a:rPr lang="en-US" b="1" dirty="0" smtClean="0"/>
              <a:t>150;</a:t>
            </a:r>
            <a:r>
              <a:rPr lang="ka-GE" b="1" dirty="0" smtClean="0"/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/>
              <a:t>ვერ დააკმაყოფილა - </a:t>
            </a:r>
            <a:r>
              <a:rPr lang="en-US" b="1" dirty="0" smtClean="0"/>
              <a:t>175</a:t>
            </a:r>
            <a:r>
              <a:rPr lang="ka-GE" b="1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/>
              <a:t>არ იყო მზად - </a:t>
            </a:r>
            <a:r>
              <a:rPr lang="en-US" b="1" dirty="0" smtClean="0"/>
              <a:t>382</a:t>
            </a:r>
            <a:r>
              <a:rPr lang="ka-GE" i="1" dirty="0" smtClean="0"/>
              <a:t> </a:t>
            </a:r>
          </a:p>
          <a:p>
            <a:pPr lvl="0"/>
            <a:r>
              <a:rPr lang="ka-GE" i="1" dirty="0" smtClean="0"/>
              <a:t>სტომატოლოგიური </a:t>
            </a:r>
            <a:r>
              <a:rPr lang="ka-GE" i="1" dirty="0"/>
              <a:t>მიმართულებით </a:t>
            </a:r>
            <a:r>
              <a:rPr lang="ka-GE" b="1" i="1" dirty="0"/>
              <a:t>334 </a:t>
            </a:r>
            <a:r>
              <a:rPr lang="ka-GE" i="1" dirty="0" smtClean="0"/>
              <a:t>ობიექტი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/>
              <a:t>დააკმაყოფილა - </a:t>
            </a:r>
            <a:r>
              <a:rPr lang="en-US" b="1" dirty="0"/>
              <a:t>309;</a:t>
            </a:r>
            <a:r>
              <a:rPr lang="ka-GE" b="1" dirty="0"/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/>
              <a:t>ვერ დააკმაყოფილა - </a:t>
            </a:r>
            <a:r>
              <a:rPr lang="en-US" b="1" dirty="0"/>
              <a:t>25</a:t>
            </a:r>
            <a:r>
              <a:rPr lang="ka-GE" b="1" dirty="0"/>
              <a:t>;</a:t>
            </a:r>
          </a:p>
          <a:p>
            <a:pPr algn="just"/>
            <a:endParaRPr lang="ka-GE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ka-GE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13 </a:t>
            </a:r>
            <a:r>
              <a:rPr lang="ka-GE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ივნისიდან დაიწყო გეგმური ინსპექტირება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ka-GE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შემოწმებული 26 ობიექტიდან დაჯარიმდა 16 ობიექტი </a:t>
            </a:r>
          </a:p>
          <a:p>
            <a:r>
              <a:rPr lang="ka-GE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ჯარიმის ოდენობამ ჯამში შეადგინა160 000 ლარს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3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mtClean="0"/>
              <a:t>დეპარტამენტის </a:t>
            </a:r>
            <a:r>
              <a:rPr lang="ka-GE" smtClean="0"/>
              <a:t>სხვა აქტივობები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ka-GE" b="1" i="1" dirty="0"/>
              <a:t>აკრედიტებული პროგრამის ფარგლებში გადამზადდა 5000 შრომის უსაფრთოების სპეციალისტი;</a:t>
            </a:r>
            <a:endParaRPr lang="en-US" sz="3600" dirty="0"/>
          </a:p>
          <a:p>
            <a:pPr lvl="0"/>
            <a:r>
              <a:rPr lang="ka-GE" b="1" i="1" dirty="0"/>
              <a:t>დამტკიცდა 14 ნორმატიული აქტი, რომელთაგან ძალაშია 10;</a:t>
            </a:r>
            <a:endParaRPr lang="en-US" sz="3600" dirty="0"/>
          </a:p>
          <a:p>
            <a:pPr lvl="0"/>
            <a:r>
              <a:rPr lang="ka-GE" b="1" i="1" dirty="0"/>
              <a:t>შემუშავდა 30 სექტორული რეკომენდაცია, რომელთაგან დამტკიცებულია 1 ზოგადი და 25 სექტორული რეკომენდაცია;</a:t>
            </a:r>
            <a:endParaRPr lang="en-US" sz="3600" dirty="0"/>
          </a:p>
          <a:p>
            <a:pPr lvl="0"/>
            <a:r>
              <a:rPr lang="ka-GE" b="1" i="1" dirty="0"/>
              <a:t>ცნობიერების ამაღლების მიმართულებით შემუშავებული ელექტრონული კითხვარის საშუალებით შეგროვდა 800 პასუხი შრომის უსაფრთხოების მიმართულებით ღონისძიებების სწორად დაგეგმვისა მიზნით;</a:t>
            </a:r>
            <a:endParaRPr lang="en-US" sz="3600" dirty="0"/>
          </a:p>
          <a:p>
            <a:pPr lvl="0"/>
            <a:r>
              <a:rPr lang="ka-GE" b="1" i="1" dirty="0"/>
              <a:t>სამუშაო ადგილებზე </a:t>
            </a:r>
            <a:r>
              <a:rPr lang="en-US" b="1" i="1" dirty="0"/>
              <a:t>COVID-</a:t>
            </a:r>
            <a:r>
              <a:rPr lang="ru-RU" b="1" i="1" dirty="0"/>
              <a:t>19-</a:t>
            </a:r>
            <a:r>
              <a:rPr lang="ka-GE" b="1" i="1" dirty="0"/>
              <a:t>ის გავრცელების პრევენციის მიზნით:</a:t>
            </a:r>
            <a:endParaRPr lang="en-US" sz="3600" dirty="0"/>
          </a:p>
          <a:p>
            <a:pPr lvl="1"/>
            <a:r>
              <a:rPr lang="ka-GE" b="1" i="1" dirty="0"/>
              <a:t>შეიქმნა ელექტრონული სისტემა ეკონომიკური საქმიანობის ეფექტური/მობილური  მონიტორინგის მიზნით;</a:t>
            </a:r>
            <a:endParaRPr lang="en-US" sz="3200" dirty="0"/>
          </a:p>
          <a:p>
            <a:pPr lvl="1"/>
            <a:r>
              <a:rPr lang="ka-GE" b="1" i="1" dirty="0"/>
              <a:t>მომზადდა ელექტრონულ სისტემაში რეგისტრაციის ინსტრუქცია;</a:t>
            </a:r>
            <a:endParaRPr lang="en-US" sz="3200" dirty="0"/>
          </a:p>
          <a:p>
            <a:pPr lvl="1"/>
            <a:r>
              <a:rPr lang="ka-GE" b="1" i="1" dirty="0"/>
              <a:t>საქართველოს მასშტაბით მობილიზდა 6 ზედამხედველი 567 მონიტორინგის ჯგუფი, რომელთა საქმიანობის კოორდინაციას ახდენს შრომის პირობების ინსპექტირების დეპარტამენტი;</a:t>
            </a:r>
            <a:endParaRPr lang="en-US" sz="3200" dirty="0"/>
          </a:p>
          <a:p>
            <a:pPr lvl="1"/>
            <a:r>
              <a:rPr lang="ka-GE" b="1" i="1" dirty="0"/>
              <a:t>დეპარტამეტნის მიერ რეგიონულ დონეზე მონიტორინგის ჯგუფები გადამზადდნენ პრაქტიკული მიმართულებით;</a:t>
            </a:r>
            <a:endParaRPr lang="en-US" sz="3200" dirty="0"/>
          </a:p>
          <a:p>
            <a:pPr lvl="1"/>
            <a:r>
              <a:rPr lang="ka-GE" b="1" i="1" dirty="0"/>
              <a:t>ზედამხედველობის განმახორციელებელი პირებისათვის მომზადდა ინსპექტირების კითხვარის შევსების სახელმძღვანელო;</a:t>
            </a:r>
            <a:endParaRPr lang="en-US" sz="3200" dirty="0"/>
          </a:p>
          <a:p>
            <a:pPr lvl="1"/>
            <a:r>
              <a:rPr lang="ka-GE" b="1" i="1" dirty="0"/>
              <a:t>ცნობიერების ამაღლების მიმართულებით 14 სექტორული ასოციაციის 600-მდე წარმომადგენელთან განხორციელდა სამუშაო შეხვედრა;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2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427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맑은 고딕</vt:lpstr>
      <vt:lpstr>Arial</vt:lpstr>
      <vt:lpstr>Calibri</vt:lpstr>
      <vt:lpstr>Calibri Light</vt:lpstr>
      <vt:lpstr>Sylfaen</vt:lpstr>
      <vt:lpstr>Times New Roman</vt:lpstr>
      <vt:lpstr>Wingdings</vt:lpstr>
      <vt:lpstr>Office Theme</vt:lpstr>
      <vt:lpstr>2019 წლის 18 ივნისი- 2020 წლის 18 ივნისი საქმიანობის მიმოხილვა</vt:lpstr>
      <vt:lpstr>შრომის პირობების ინსპექტირების დეპარტამენტი ზედამხედველობის მიმართულებები</vt:lpstr>
      <vt:lpstr>დეპარტამენტის სტრუქტურა </vt:lpstr>
      <vt:lpstr>შრომის ინსპექციის მიერ 2015წლიდან-2020 წლის 13 ივნისისთვის შემოწმებული ობიექტების რაოდენობა </vt:lpstr>
      <vt:lpstr>PowerPoint Presentation</vt:lpstr>
      <vt:lpstr>2020 წლის აპრილიდან-ივნისის საანგარიშო პერიოდში ახალი კორონავირუსის (COVID-19) გავრცელების პრევენციის მიზნით შემუშავებული რეკომენდაციების აღსრულების მიმართულებით:  შემოწმდა ჯამში  12040 ობიექტი </vt:lpstr>
      <vt:lpstr>დეპარტამენტის სხვა აქტივობები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წლის 18 ივნისი- 2020 წლის 18 ივნისი საქმიანობის მიმოხილვა</dc:title>
  <dc:creator>Shorena Kubaneishvili</dc:creator>
  <cp:lastModifiedBy>Shorena Kubaneishvili</cp:lastModifiedBy>
  <cp:revision>3</cp:revision>
  <dcterms:created xsi:type="dcterms:W3CDTF">2020-06-16T14:11:31Z</dcterms:created>
  <dcterms:modified xsi:type="dcterms:W3CDTF">2020-06-16T14:24:57Z</dcterms:modified>
</cp:coreProperties>
</file>