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86" r:id="rId4"/>
    <p:sldId id="272" r:id="rId5"/>
    <p:sldId id="287" r:id="rId6"/>
    <p:sldId id="265" r:id="rId7"/>
    <p:sldId id="267" r:id="rId8"/>
    <p:sldId id="281" r:id="rId9"/>
    <p:sldId id="282" r:id="rId10"/>
    <p:sldId id="283" r:id="rId11"/>
    <p:sldId id="284" r:id="rId12"/>
    <p:sldId id="285" r:id="rId13"/>
  </p:sldIdLst>
  <p:sldSz cx="9144000" cy="6858000" type="screen4x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00"/>
    <a:srgbClr val="339933"/>
    <a:srgbClr val="008000"/>
    <a:srgbClr val="33CC33"/>
    <a:srgbClr val="FF5050"/>
    <a:srgbClr val="953735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40" autoAdjust="0"/>
  </p:normalViewPr>
  <p:slideViewPr>
    <p:cSldViewPr>
      <p:cViewPr varScale="1">
        <p:scale>
          <a:sx n="69" d="100"/>
          <a:sy n="69" d="100"/>
        </p:scale>
        <p:origin x="6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3214296259842501"/>
          <c:w val="0.77421992859000699"/>
          <c:h val="0.6659092027559050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სოციალური მუშაკები სულ</c:v>
                </c:pt>
              </c:strCache>
            </c:strRef>
          </c:tx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294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D17-49E6-80A0-718DDFE0A9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2009</c:v>
                </c:pt>
                <c:pt idx="1">
                  <c:v>2018</c:v>
                </c:pt>
                <c:pt idx="2">
                  <c:v>2019 წელს  დაგეგმილი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171</c:v>
                </c:pt>
                <c:pt idx="1">
                  <c:v>244</c:v>
                </c:pt>
                <c:pt idx="2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17-49E6-80A0-718DDFE0A9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უფროსი სოც.მუშაკი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236267763827E-2"/>
                  <c:y val="-9.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D17-49E6-80A0-718DDFE0A9A5}"/>
                </c:ext>
              </c:extLst>
            </c:dLbl>
            <c:dLbl>
              <c:idx val="1"/>
              <c:layout>
                <c:manualLayout>
                  <c:x val="1.8638244543756399E-2"/>
                  <c:y val="-0.103124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D17-49E6-80A0-718DDFE0A9A5}"/>
                </c:ext>
              </c:extLst>
            </c:dLbl>
            <c:dLbl>
              <c:idx val="2"/>
              <c:layout>
                <c:manualLayout>
                  <c:x val="2.82672436215743E-2"/>
                  <c:y val="-0.1031252460629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D17-49E6-80A0-718DDFE0A9A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2009</c:v>
                </c:pt>
                <c:pt idx="1">
                  <c:v>2018</c:v>
                </c:pt>
                <c:pt idx="2">
                  <c:v>2019 წელს  დაგეგმილი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</c:v>
                </c:pt>
                <c:pt idx="1">
                  <c:v>19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17-49E6-80A0-718DDFE0A9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41301504"/>
        <c:axId val="41303040"/>
        <c:axId val="0"/>
      </c:bar3DChart>
      <c:catAx>
        <c:axId val="41301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303040"/>
        <c:crosses val="autoZero"/>
        <c:auto val="1"/>
        <c:lblAlgn val="ctr"/>
        <c:lblOffset val="100"/>
        <c:noMultiLvlLbl val="0"/>
      </c:catAx>
      <c:valAx>
        <c:axId val="41303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13015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6415454824903639"/>
          <c:y val="1.8023255813953493E-2"/>
          <c:w val="0.23134094724645907"/>
          <c:h val="0.20452664347189156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666666666666701E-2"/>
          <c:y val="4.7008547008547001E-2"/>
          <c:w val="0.78598866618945396"/>
          <c:h val="0.7824715660542429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829</c:v>
                </c:pt>
                <c:pt idx="1">
                  <c:v>1241</c:v>
                </c:pt>
                <c:pt idx="2">
                  <c:v>1424</c:v>
                </c:pt>
                <c:pt idx="3">
                  <c:v>1651</c:v>
                </c:pt>
                <c:pt idx="4">
                  <c:v>1694</c:v>
                </c:pt>
                <c:pt idx="5">
                  <c:v>1940</c:v>
                </c:pt>
                <c:pt idx="6">
                  <c:v>2950</c:v>
                </c:pt>
                <c:pt idx="7">
                  <c:v>3400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BF-4683-83F0-1EC3571981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ბენეფიციარი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1.0606060606060607E-2"/>
                  <c:y val="3.22027054310597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DBF-4683-83F0-1EC357198174}"/>
                </c:ext>
              </c:extLst>
            </c:dLbl>
            <c:dLbl>
              <c:idx val="1"/>
              <c:layout>
                <c:manualLayout>
                  <c:x val="1.5151515151515201E-2"/>
                  <c:y val="4.27350427350426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DBF-4683-83F0-1EC357198174}"/>
                </c:ext>
              </c:extLst>
            </c:dLbl>
            <c:dLbl>
              <c:idx val="2"/>
              <c:layout>
                <c:manualLayout>
                  <c:x val="9.0909090909090905E-3"/>
                  <c:y val="3.9514772191937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DBF-4683-83F0-1EC357198174}"/>
                </c:ext>
              </c:extLst>
            </c:dLbl>
            <c:dLbl>
              <c:idx val="3"/>
              <c:layout>
                <c:manualLayout>
                  <c:x val="1.3636244333094728E-2"/>
                  <c:y val="1.05225789084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DBF-4683-83F0-1EC357198174}"/>
                </c:ext>
              </c:extLst>
            </c:dLbl>
            <c:dLbl>
              <c:idx val="4"/>
              <c:layout>
                <c:manualLayout>
                  <c:x val="1.5151515151515152E-2"/>
                  <c:y val="-6.89346523992185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DBF-4683-83F0-1EC357198174}"/>
                </c:ext>
              </c:extLst>
            </c:dLbl>
            <c:dLbl>
              <c:idx val="5"/>
              <c:layout>
                <c:manualLayout>
                  <c:x val="1.06060606060606E-2"/>
                  <c:y val="-4.59553132781479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957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DBF-4683-83F0-1EC357198174}"/>
                </c:ext>
              </c:extLst>
            </c:dLbl>
            <c:dLbl>
              <c:idx val="6"/>
              <c:layout>
                <c:manualLayout>
                  <c:x val="9.0909090909090905E-3"/>
                  <c:y val="-4.2735042735042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DBF-4683-83F0-1EC357198174}"/>
                </c:ext>
              </c:extLst>
            </c:dLbl>
            <c:dLbl>
              <c:idx val="7"/>
              <c:layout>
                <c:manualLayout>
                  <c:x val="1.5151515151515152E-2"/>
                  <c:y val="-4.2735042735042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DBF-4683-83F0-1EC3571981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385</c:v>
                </c:pt>
                <c:pt idx="1">
                  <c:v>570</c:v>
                </c:pt>
                <c:pt idx="2">
                  <c:v>640</c:v>
                </c:pt>
                <c:pt idx="3">
                  <c:v>740</c:v>
                </c:pt>
                <c:pt idx="4">
                  <c:v>785</c:v>
                </c:pt>
                <c:pt idx="5" formatCode="#,##0">
                  <c:v>890</c:v>
                </c:pt>
                <c:pt idx="6">
                  <c:v>928</c:v>
                </c:pt>
                <c:pt idx="7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DBF-4683-83F0-1EC3571981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393920"/>
        <c:axId val="79395456"/>
        <c:axId val="0"/>
      </c:bar3DChart>
      <c:catAx>
        <c:axId val="7939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395456"/>
        <c:crosses val="autoZero"/>
        <c:auto val="1"/>
        <c:lblAlgn val="ctr"/>
        <c:lblOffset val="100"/>
        <c:noMultiLvlLbl val="0"/>
      </c:catAx>
      <c:valAx>
        <c:axId val="79395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3939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681002008695201E-2"/>
          <c:y val="0"/>
          <c:w val="0.83008854343664473"/>
          <c:h val="0.833801587477160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2175000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FB4-4E55-A4ED-E9E4B50A269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2838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FB4-4E55-A4ED-E9E4B50A269C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2762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FB4-4E55-A4ED-E9E4B50A269C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3236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FB4-4E55-A4ED-E9E4B50A269C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3423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FB4-4E55-A4ED-E9E4B50A269C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3600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FB4-4E55-A4ED-E9E4B50A269C}"/>
                </c:ext>
              </c:extLst>
            </c:dLbl>
            <c:dLbl>
              <c:idx val="7"/>
              <c:layout>
                <c:manualLayout>
                  <c:x val="4.464285714285714E-3"/>
                  <c:y val="-4.504506102187026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6258000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FB4-4E55-A4ED-E9E4B50A26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2175</c:v>
                </c:pt>
                <c:pt idx="1">
                  <c:v>2838</c:v>
                </c:pt>
                <c:pt idx="2">
                  <c:v>2762</c:v>
                </c:pt>
                <c:pt idx="3">
                  <c:v>3236</c:v>
                </c:pt>
                <c:pt idx="4">
                  <c:v>3423</c:v>
                </c:pt>
                <c:pt idx="5">
                  <c:v>3600</c:v>
                </c:pt>
                <c:pt idx="6" formatCode="General">
                  <c:v>4000</c:v>
                </c:pt>
                <c:pt idx="7" formatCode="General">
                  <c:v>6258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FB4-4E55-A4ED-E9E4B50A26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ბენეფიციარი</c:v>
                </c:pt>
              </c:strCache>
            </c:strRef>
          </c:tx>
          <c:spPr>
            <a:solidFill>
              <a:srgbClr val="339933"/>
            </a:solidFill>
          </c:spPr>
          <c:invertIfNegative val="0"/>
          <c:dLbls>
            <c:dLbl>
              <c:idx val="0"/>
              <c:layout>
                <c:manualLayout>
                  <c:x val="2.0813917838405565E-2"/>
                  <c:y val="8.729662065865041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FB4-4E55-A4ED-E9E4B50A269C}"/>
                </c:ext>
              </c:extLst>
            </c:dLbl>
            <c:dLbl>
              <c:idx val="1"/>
              <c:layout>
                <c:manualLayout>
                  <c:x val="1.6353675523663774E-2"/>
                  <c:y val="-2.380953273698265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FB4-4E55-A4ED-E9E4B50A269C}"/>
                </c:ext>
              </c:extLst>
            </c:dLbl>
            <c:dLbl>
              <c:idx val="2"/>
              <c:layout>
                <c:manualLayout>
                  <c:x val="1.4867084170289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FB4-4E55-A4ED-E9E4B50A269C}"/>
                </c:ext>
              </c:extLst>
            </c:dLbl>
            <c:dLbl>
              <c:idx val="3"/>
              <c:layout>
                <c:manualLayout>
                  <c:x val="1.7840501004347628E-2"/>
                  <c:y val="-1.42857196421895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DFB4-4E55-A4ED-E9E4B50A269C}"/>
                </c:ext>
              </c:extLst>
            </c:dLbl>
            <c:dLbl>
              <c:idx val="4"/>
              <c:layout>
                <c:manualLayout>
                  <c:x val="1.63537925873187E-2"/>
                  <c:y val="5.555555555555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DFB4-4E55-A4ED-E9E4B50A269C}"/>
                </c:ext>
              </c:extLst>
            </c:dLbl>
            <c:dLbl>
              <c:idx val="5"/>
              <c:layout>
                <c:manualLayout>
                  <c:x val="1.6353792587318658E-2"/>
                  <c:y val="-7.9377607565657134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DFB4-4E55-A4ED-E9E4B50A269C}"/>
                </c:ext>
              </c:extLst>
            </c:dLbl>
            <c:dLbl>
              <c:idx val="6"/>
              <c:layout>
                <c:manualLayout>
                  <c:x val="1.6353792587318658E-2"/>
                  <c:y val="4.76190654739653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DFB4-4E55-A4ED-E9E4B50A269C}"/>
                </c:ext>
              </c:extLst>
            </c:dLbl>
            <c:dLbl>
              <c:idx val="7"/>
              <c:layout>
                <c:manualLayout>
                  <c:x val="1.1893667336231751E-2"/>
                  <c:y val="-9.5238130947930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DFB4-4E55-A4ED-E9E4B50A26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#,##0</c:formatCode>
                <c:ptCount val="8"/>
                <c:pt idx="0">
                  <c:v>1200</c:v>
                </c:pt>
                <c:pt idx="1">
                  <c:v>1350</c:v>
                </c:pt>
                <c:pt idx="2">
                  <c:v>1450</c:v>
                </c:pt>
                <c:pt idx="3">
                  <c:v>1550</c:v>
                </c:pt>
                <c:pt idx="4">
                  <c:v>1600</c:v>
                </c:pt>
                <c:pt idx="5">
                  <c:v>1700</c:v>
                </c:pt>
                <c:pt idx="6" formatCode="General">
                  <c:v>1769</c:v>
                </c:pt>
                <c:pt idx="7" formatCode="General">
                  <c:v>1888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FB4-4E55-A4ED-E9E4B50A26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497472"/>
        <c:axId val="79511552"/>
        <c:axId val="0"/>
      </c:bar3DChart>
      <c:catAx>
        <c:axId val="79497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511552"/>
        <c:crosses val="autoZero"/>
        <c:auto val="1"/>
        <c:lblAlgn val="ctr"/>
        <c:lblOffset val="100"/>
        <c:noMultiLvlLbl val="0"/>
      </c:catAx>
      <c:valAx>
        <c:axId val="7951155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4974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57</c:v>
                </c:pt>
                <c:pt idx="1">
                  <c:v>75</c:v>
                </c:pt>
                <c:pt idx="2">
                  <c:v>79</c:v>
                </c:pt>
                <c:pt idx="3">
                  <c:v>76</c:v>
                </c:pt>
                <c:pt idx="4">
                  <c:v>86</c:v>
                </c:pt>
                <c:pt idx="5">
                  <c:v>90</c:v>
                </c:pt>
                <c:pt idx="6" formatCode="General">
                  <c:v>92</c:v>
                </c:pt>
                <c:pt idx="7" formatCode="General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B9-4EB8-97F4-C753FDA0AA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9523809523809503E-3"/>
                  <c:y val="1.16279069767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BB9-4EB8-97F4-C753FDA0AA03}"/>
                </c:ext>
              </c:extLst>
            </c:dLbl>
            <c:dLbl>
              <c:idx val="1"/>
              <c:layout>
                <c:manualLayout>
                  <c:x val="7.4404761904762178E-3"/>
                  <c:y val="1.7441860465116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BB9-4EB8-97F4-C753FDA0AA03}"/>
                </c:ext>
              </c:extLst>
            </c:dLbl>
            <c:dLbl>
              <c:idx val="2"/>
              <c:layout>
                <c:manualLayout>
                  <c:x val="1.0416666666666666E-2"/>
                  <c:y val="-5.8139534883720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BB9-4EB8-97F4-C753FDA0AA03}"/>
                </c:ext>
              </c:extLst>
            </c:dLbl>
            <c:dLbl>
              <c:idx val="3"/>
              <c:layout>
                <c:manualLayout>
                  <c:x val="7.4404761904761901E-3"/>
                  <c:y val="5.8139534883720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BB9-4EB8-97F4-C753FDA0AA03}"/>
                </c:ext>
              </c:extLst>
            </c:dLbl>
            <c:dLbl>
              <c:idx val="4"/>
              <c:layout>
                <c:manualLayout>
                  <c:x val="1.0416549493813274E-2"/>
                  <c:y val="-1.1627906976744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BB9-4EB8-97F4-C753FDA0AA03}"/>
                </c:ext>
              </c:extLst>
            </c:dLbl>
            <c:dLbl>
              <c:idx val="5"/>
              <c:layout>
                <c:manualLayout>
                  <c:x val="7.4404761904761901E-3"/>
                  <c:y val="-5.81441127998535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BB9-4EB8-97F4-C753FDA0AA03}"/>
                </c:ext>
              </c:extLst>
            </c:dLbl>
            <c:dLbl>
              <c:idx val="6"/>
              <c:layout>
                <c:manualLayout>
                  <c:x val="8.928571428571428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BB9-4EB8-97F4-C753FDA0AA03}"/>
                </c:ext>
              </c:extLst>
            </c:dLbl>
            <c:dLbl>
              <c:idx val="7"/>
              <c:layout>
                <c:manualLayout>
                  <c:x val="4.4642857142857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BB9-4EB8-97F4-C753FDA0AA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16</c:v>
                </c:pt>
                <c:pt idx="1">
                  <c:v>22</c:v>
                </c:pt>
                <c:pt idx="2">
                  <c:v>23</c:v>
                </c:pt>
                <c:pt idx="3">
                  <c:v>26</c:v>
                </c:pt>
                <c:pt idx="4">
                  <c:v>28</c:v>
                </c:pt>
                <c:pt idx="5">
                  <c:v>30</c:v>
                </c:pt>
                <c:pt idx="6">
                  <c:v>35</c:v>
                </c:pt>
                <c:pt idx="7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BB9-4EB8-97F4-C753FDA0AA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525376"/>
        <c:axId val="79526912"/>
        <c:axId val="0"/>
      </c:bar3DChart>
      <c:catAx>
        <c:axId val="7952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526912"/>
        <c:crosses val="autoZero"/>
        <c:auto val="1"/>
        <c:lblAlgn val="ctr"/>
        <c:lblOffset val="100"/>
        <c:noMultiLvlLbl val="0"/>
      </c:catAx>
      <c:valAx>
        <c:axId val="7952691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5253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30"/>
      <c:rAngAx val="1"/>
    </c:view3D>
    <c:floor>
      <c:thickness val="0"/>
      <c:spPr>
        <a:solidFill>
          <a:schemeClr val="accent1"/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4312792422686285E-2"/>
          <c:y val="0.13487648602748187"/>
          <c:w val="0.72802145384000916"/>
          <c:h val="0.718051181102362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95238095238092E-3"/>
                  <c:y val="-1.74418604651163E-2"/>
                </c:manualLayout>
              </c:layout>
              <c:tx>
                <c:rich>
                  <a:bodyPr/>
                  <a:lstStyle/>
                  <a:p>
                    <a:r>
                      <a:rPr lang="en-US" sz="1600" smtClean="0"/>
                      <a:t>24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FAD-4C68-ABE4-32D33BBE8322}"/>
                </c:ext>
              </c:extLst>
            </c:dLbl>
            <c:dLbl>
              <c:idx val="1"/>
              <c:layout>
                <c:manualLayout>
                  <c:x val="8.9285714285714298E-3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30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FAD-4C68-ABE4-32D33BBE8322}"/>
                </c:ext>
              </c:extLst>
            </c:dLbl>
            <c:dLbl>
              <c:idx val="2"/>
              <c:layout>
                <c:manualLayout>
                  <c:x val="7.4734039769297602E-3"/>
                  <c:y val="1.1627594846098783E-2"/>
                </c:manualLayout>
              </c:layout>
              <c:tx>
                <c:rich>
                  <a:bodyPr/>
                  <a:lstStyle/>
                  <a:p>
                    <a:r>
                      <a:rPr lang="en-US" sz="1600" smtClean="0"/>
                      <a:t>37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FAD-4C68-ABE4-32D33BBE8322}"/>
                </c:ext>
              </c:extLst>
            </c:dLbl>
            <c:dLbl>
              <c:idx val="3"/>
              <c:layout>
                <c:manualLayout>
                  <c:x val="4.464285714285709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600" smtClean="0"/>
                      <a:t>41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FAD-4C68-ABE4-32D33BBE8322}"/>
                </c:ext>
              </c:extLst>
            </c:dLbl>
            <c:dLbl>
              <c:idx val="4"/>
              <c:layout>
                <c:manualLayout>
                  <c:x val="7.4404761904760799E-3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50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FAD-4C68-ABE4-32D33BBE8322}"/>
                </c:ext>
              </c:extLst>
            </c:dLbl>
            <c:dLbl>
              <c:idx val="5"/>
              <c:layout>
                <c:manualLayout>
                  <c:x val="1.0416666666666701E-2"/>
                  <c:y val="1.16279069767442E-2"/>
                </c:manualLayout>
              </c:layout>
              <c:tx>
                <c:rich>
                  <a:bodyPr/>
                  <a:lstStyle/>
                  <a:p>
                    <a:r>
                      <a:rPr lang="en-US" sz="1600" smtClean="0"/>
                      <a:t>59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FAD-4C68-ABE4-32D33BBE8322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71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FAD-4C68-ABE4-32D33BBE8322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71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FAD-4C68-ABE4-32D33BBE83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57</c:v>
                </c:pt>
                <c:pt idx="1">
                  <c:v>75</c:v>
                </c:pt>
                <c:pt idx="2">
                  <c:v>79</c:v>
                </c:pt>
                <c:pt idx="3">
                  <c:v>76</c:v>
                </c:pt>
                <c:pt idx="4">
                  <c:v>86</c:v>
                </c:pt>
                <c:pt idx="5">
                  <c:v>90</c:v>
                </c:pt>
                <c:pt idx="6" formatCode="General">
                  <c:v>71</c:v>
                </c:pt>
                <c:pt idx="7" formatCode="General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FAD-4C68-ABE4-32D33BBE83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rgbClr val="CC3300"/>
            </a:solidFill>
          </c:spPr>
          <c:invertIfNegative val="0"/>
          <c:dLbls>
            <c:dLbl>
              <c:idx val="0"/>
              <c:layout>
                <c:manualLayout>
                  <c:x val="8.9285714285714298E-3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FAD-4C68-ABE4-32D33BBE8322}"/>
                </c:ext>
              </c:extLst>
            </c:dLbl>
            <c:dLbl>
              <c:idx val="1"/>
              <c:layout>
                <c:manualLayout>
                  <c:x val="8.9285714285713708E-3"/>
                  <c:y val="-1.16279069767443E-2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FAD-4C68-ABE4-32D33BBE8322}"/>
                </c:ext>
              </c:extLst>
            </c:dLbl>
            <c:dLbl>
              <c:idx val="2"/>
              <c:layout>
                <c:manualLayout>
                  <c:x val="1.0416666666666701E-2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FAD-4C68-ABE4-32D33BBE8322}"/>
                </c:ext>
              </c:extLst>
            </c:dLbl>
            <c:dLbl>
              <c:idx val="3"/>
              <c:layout>
                <c:manualLayout>
                  <c:x val="1.1904761904761901E-2"/>
                  <c:y val="-1.74418604651163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FAD-4C68-ABE4-32D33BBE8322}"/>
                </c:ext>
              </c:extLst>
            </c:dLbl>
            <c:dLbl>
              <c:idx val="4"/>
              <c:layout>
                <c:manualLayout>
                  <c:x val="8.9285714285714298E-3"/>
                  <c:y val="-5.81395348837204E-3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22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FAD-4C68-ABE4-32D33BBE8322}"/>
                </c:ext>
              </c:extLst>
            </c:dLbl>
            <c:dLbl>
              <c:idx val="5"/>
              <c:layout>
                <c:manualLayout>
                  <c:x val="1.188275535613142E-2"/>
                  <c:y val="-1.762407539966595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FAD-4C68-ABE4-32D33BBE8322}"/>
                </c:ext>
              </c:extLst>
            </c:dLbl>
            <c:dLbl>
              <c:idx val="6"/>
              <c:layout>
                <c:manualLayout>
                  <c:x val="8.862433400906481E-3"/>
                  <c:y val="-1.5151515151515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6FAD-4C68-ABE4-32D33BBE8322}"/>
                </c:ext>
              </c:extLst>
            </c:dLbl>
            <c:dLbl>
              <c:idx val="7"/>
              <c:layout>
                <c:manualLayout>
                  <c:x val="8.862433400906481E-3"/>
                  <c:y val="-1.5151515151515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FAD-4C68-ABE4-32D33BBE83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16</c:v>
                </c:pt>
                <c:pt idx="1">
                  <c:v>22</c:v>
                </c:pt>
                <c:pt idx="2">
                  <c:v>23</c:v>
                </c:pt>
                <c:pt idx="3">
                  <c:v>26</c:v>
                </c:pt>
                <c:pt idx="4">
                  <c:v>28</c:v>
                </c:pt>
                <c:pt idx="5">
                  <c:v>30</c:v>
                </c:pt>
                <c:pt idx="6">
                  <c:v>28</c:v>
                </c:pt>
                <c:pt idx="7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FAD-4C68-ABE4-32D33BBE83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0446976"/>
        <c:axId val="80448512"/>
        <c:axId val="0"/>
      </c:bar3DChart>
      <c:catAx>
        <c:axId val="8044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448512"/>
        <c:crosses val="autoZero"/>
        <c:auto val="1"/>
        <c:lblAlgn val="ctr"/>
        <c:lblOffset val="100"/>
        <c:noMultiLvlLbl val="0"/>
      </c:catAx>
      <c:valAx>
        <c:axId val="8044851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804469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en-US"/>
          </a:p>
        </c:txPr>
      </c:legendEntry>
      <c:layout>
        <c:manualLayout>
          <c:xMode val="edge"/>
          <c:yMode val="edge"/>
          <c:x val="0.76295332648636327"/>
          <c:y val="4.8890947455096273E-5"/>
          <c:w val="0.22956749696734971"/>
          <c:h val="0.1425560476815398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07843137254902E-2"/>
          <c:y val="3.18627450980392E-2"/>
          <c:w val="0.95915032679738599"/>
          <c:h val="0.51821411408080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ძალადობა,უგულებელყოფა 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59.5%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F6E-451C-8255-39AFFA0745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 formatCode="0.00%">
                  <c:v>0.59499999999999997</c:v>
                </c:pt>
                <c:pt idx="1">
                  <c:v>0.71</c:v>
                </c:pt>
                <c:pt idx="2" formatCode="0.00%">
                  <c:v>0.72399999999999998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6E-451C-8255-39AFFA0745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სიღარიბე, ცხოვრების არასათანადო დონე, ოჯახების დისფუნქცია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0.11</c:v>
                </c:pt>
                <c:pt idx="1">
                  <c:v>0.14000000000000001</c:v>
                </c:pt>
                <c:pt idx="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6E-451C-8255-39AFFA0745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მშობლების ჯანმრთელობის მძიმე მდგომარეობა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Sheet1!$D$2:$D$4</c:f>
              <c:numCache>
                <c:formatCode>0%</c:formatCode>
                <c:ptCount val="3"/>
                <c:pt idx="0" formatCode="0.00%">
                  <c:v>1.4999999999999999E-2</c:v>
                </c:pt>
                <c:pt idx="1">
                  <c:v>0.02</c:v>
                </c:pt>
                <c:pt idx="2" formatCode="0.00%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F6E-451C-8255-39AFFA07452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მშობლების მხრიდან მიტოვება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Sheet1!$E$2:$E$4</c:f>
              <c:numCache>
                <c:formatCode>0%</c:formatCode>
                <c:ptCount val="3"/>
                <c:pt idx="0">
                  <c:v>0.13</c:v>
                </c:pt>
                <c:pt idx="1">
                  <c:v>0.13</c:v>
                </c:pt>
                <c:pt idx="2" formatCode="0.00%">
                  <c:v>5.3999999999999999E-2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6E-451C-8255-39AFFA07452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სახელმწიფო ზრუნვის ფორმის შეცვლა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 formatCode="0%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F6E-451C-8255-39AFFA07452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ბავშვის ქცევითი აშლილობის დიაგნოზი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2" formatCode="0.00%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6E-451C-8255-39AFFA0745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7764864"/>
        <c:axId val="77778944"/>
      </c:barChart>
      <c:catAx>
        <c:axId val="7776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7778944"/>
        <c:crosses val="autoZero"/>
        <c:auto val="1"/>
        <c:lblAlgn val="ctr"/>
        <c:lblOffset val="100"/>
        <c:noMultiLvlLbl val="0"/>
      </c:catAx>
      <c:valAx>
        <c:axId val="7777894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77764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66687506561679777"/>
          <c:w val="0.60667065513869589"/>
          <c:h val="0.33312493438320206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988505747126398E-2"/>
          <c:y val="5.1724137931034503E-2"/>
          <c:w val="0.95593869731800796"/>
          <c:h val="0.8336159380939449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325670498084301E-2"/>
                  <c:y val="-1.4367816091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170-4888-8C72-589B471F73F0}"/>
                </c:ext>
              </c:extLst>
            </c:dLbl>
            <c:dLbl>
              <c:idx val="1"/>
              <c:layout>
                <c:manualLayout>
                  <c:x val="7.66283524904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170-4888-8C72-589B471F73F0}"/>
                </c:ext>
              </c:extLst>
            </c:dLbl>
            <c:dLbl>
              <c:idx val="2"/>
              <c:layout>
                <c:manualLayout>
                  <c:x val="7.66283524904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170-4888-8C72-589B471F73F0}"/>
                </c:ext>
              </c:extLst>
            </c:dLbl>
            <c:dLbl>
              <c:idx val="3"/>
              <c:layout>
                <c:manualLayout>
                  <c:x val="1.724137931034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170-4888-8C72-589B471F73F0}"/>
                </c:ext>
              </c:extLst>
            </c:dLbl>
            <c:dLbl>
              <c:idx val="4"/>
              <c:layout>
                <c:manualLayout>
                  <c:x val="7.662684405828580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170-4888-8C72-589B471F73F0}"/>
                </c:ext>
              </c:extLst>
            </c:dLbl>
            <c:dLbl>
              <c:idx val="5"/>
              <c:layout>
                <c:manualLayout>
                  <c:x val="1.724137931034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170-4888-8C72-589B471F73F0}"/>
                </c:ext>
              </c:extLst>
            </c:dLbl>
            <c:dLbl>
              <c:idx val="6"/>
              <c:layout>
                <c:manualLayout>
                  <c:x val="7.66283524904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170-4888-8C72-589B471F73F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</c:v>
                </c:pt>
                <c:pt idx="1">
                  <c:v>8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170-4888-8C72-589B471F73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979840"/>
        <c:axId val="78981376"/>
        <c:axId val="0"/>
      </c:bar3DChart>
      <c:catAx>
        <c:axId val="7897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8981376"/>
        <c:crosses val="autoZero"/>
        <c:auto val="1"/>
        <c:lblAlgn val="ctr"/>
        <c:lblOffset val="100"/>
        <c:noMultiLvlLbl val="0"/>
      </c:catAx>
      <c:valAx>
        <c:axId val="789813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8979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2">
                    <a:lumMod val="75000"/>
                  </a:schemeClr>
                </a:solidFill>
              </a:defRPr>
            </a:pP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ბავშვების რაოდენობა</a:t>
            </a:r>
          </a:p>
        </c:rich>
      </c:tx>
      <c:layout>
        <c:manualLayout>
          <c:xMode val="edge"/>
          <c:yMode val="edge"/>
          <c:x val="0.24000498317830626"/>
          <c:y val="6.9553805774278212E-4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5911949685535E-2"/>
          <c:y val="0.20957364341085299"/>
          <c:w val="0.92697286352989705"/>
          <c:h val="0.657413842291453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ბავშვების რაოდენობა</c:v>
                </c:pt>
              </c:strCache>
            </c:strRef>
          </c:tx>
          <c:spPr>
            <a:solidFill>
              <a:srgbClr val="339966"/>
            </a:solidFill>
          </c:spPr>
          <c:invertIfNegative val="0"/>
          <c:dLbls>
            <c:dLbl>
              <c:idx val="0"/>
              <c:layout>
                <c:manualLayout>
                  <c:x val="2.72518673370515E-2"/>
                  <c:y val="-1.8115942028985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FB2-4B5F-B832-3F74F98D5EDE}"/>
                </c:ext>
              </c:extLst>
            </c:dLbl>
            <c:dLbl>
              <c:idx val="1"/>
              <c:layout>
                <c:manualLayout>
                  <c:x val="2.11958968177067E-2"/>
                  <c:y val="-1.0869565217391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FB2-4B5F-B832-3F74F98D5EDE}"/>
                </c:ext>
              </c:extLst>
            </c:dLbl>
            <c:dLbl>
              <c:idx val="2"/>
              <c:layout>
                <c:manualLayout>
                  <c:x val="6.0559705193448301E-3"/>
                  <c:y val="-1.0869565217391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FB2-4B5F-B832-3F74F98D5EDE}"/>
                </c:ext>
              </c:extLst>
            </c:dLbl>
            <c:dLbl>
              <c:idx val="3"/>
              <c:layout>
                <c:manualLayout>
                  <c:x val="0"/>
                  <c:y val="-1.8115942028985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FB2-4B5F-B832-3F74F98D5EDE}"/>
                </c:ext>
              </c:extLst>
            </c:dLbl>
            <c:dLbl>
              <c:idx val="4"/>
              <c:layout>
                <c:manualLayout>
                  <c:x val="1.8167911558034301E-2"/>
                  <c:y val="-2.8985507246376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FB2-4B5F-B832-3F74F98D5E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1002</c:v>
                </c:pt>
                <c:pt idx="1">
                  <c:v>1238</c:v>
                </c:pt>
                <c:pt idx="2">
                  <c:v>1354</c:v>
                </c:pt>
                <c:pt idx="3">
                  <c:v>1446</c:v>
                </c:pt>
                <c:pt idx="4">
                  <c:v>1471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FB2-4B5F-B832-3F74F98D5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7820288"/>
        <c:axId val="77821824"/>
        <c:axId val="0"/>
      </c:bar3DChart>
      <c:catAx>
        <c:axId val="77820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821824"/>
        <c:crosses val="autoZero"/>
        <c:auto val="1"/>
        <c:lblAlgn val="ctr"/>
        <c:lblOffset val="100"/>
        <c:noMultiLvlLbl val="0"/>
      </c:catAx>
      <c:valAx>
        <c:axId val="778218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820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გადარიცხული</a:t>
            </a:r>
            <a:r>
              <a:rPr lang="ka-GE" sz="1400" baseline="0" dirty="0" smtClean="0">
                <a:solidFill>
                  <a:schemeClr val="tx2">
                    <a:lumMod val="75000"/>
                  </a:schemeClr>
                </a:solidFill>
              </a:rPr>
              <a:t> თანხები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3745098039215701"/>
          <c:y val="5.2631578947368397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0734463276836E-2"/>
          <c:y val="0.14880434782608701"/>
          <c:w val="0.951977401129944"/>
          <c:h val="0.738200102704553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8.4745762711864406E-3"/>
                  <c:y val="-2.1739130434782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7DC-4739-8961-8B22D459D0CA}"/>
                </c:ext>
              </c:extLst>
            </c:dLbl>
            <c:dLbl>
              <c:idx val="1"/>
              <c:layout>
                <c:manualLayout>
                  <c:x val="2.2598870056497199E-2"/>
                  <c:y val="-1.0869565217391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7DC-4739-8961-8B22D459D0CA}"/>
                </c:ext>
              </c:extLst>
            </c:dLbl>
            <c:dLbl>
              <c:idx val="2"/>
              <c:layout>
                <c:manualLayout>
                  <c:x val="2.8248587570621499E-3"/>
                  <c:y val="-1.8115942028985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7DC-4739-8961-8B22D459D0CA}"/>
                </c:ext>
              </c:extLst>
            </c:dLbl>
            <c:dLbl>
              <c:idx val="3"/>
              <c:layout>
                <c:manualLayout>
                  <c:x val="0"/>
                  <c:y val="-2.1739130434782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7DC-4739-8961-8B22D459D0CA}"/>
                </c:ext>
              </c:extLst>
            </c:dLbl>
            <c:dLbl>
              <c:idx val="4"/>
              <c:layout>
                <c:manualLayout>
                  <c:x val="1.6900440411050401E-2"/>
                  <c:y val="-1.5756590208832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7DC-4739-8961-8B22D459D0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464525</c:v>
                </c:pt>
                <c:pt idx="1">
                  <c:v>529210</c:v>
                </c:pt>
                <c:pt idx="2">
                  <c:v>575695</c:v>
                </c:pt>
                <c:pt idx="3">
                  <c:v>620860</c:v>
                </c:pt>
                <c:pt idx="4">
                  <c:v>661415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7DC-4739-8961-8B22D459D0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206656"/>
        <c:axId val="79208448"/>
        <c:axId val="0"/>
      </c:bar3DChart>
      <c:catAx>
        <c:axId val="79206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208448"/>
        <c:crosses val="autoZero"/>
        <c:auto val="1"/>
        <c:lblAlgn val="ctr"/>
        <c:lblOffset val="100"/>
        <c:noMultiLvlLbl val="0"/>
      </c:catAx>
      <c:valAx>
        <c:axId val="7920844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206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 წლებში</c:v>
                </c:pt>
              </c:strCache>
            </c:strRef>
          </c:tx>
          <c:spPr>
            <a:solidFill>
              <a:srgbClr val="953735">
                <a:alpha val="92941"/>
              </a:srgbClr>
            </a:solidFill>
          </c:spPr>
          <c:invertIfNegative val="0"/>
          <c:dLbls>
            <c:dLbl>
              <c:idx val="0"/>
              <c:layout>
                <c:manualLayout>
                  <c:x val="4.8542415207807801E-3"/>
                  <c:y val="-5.882352941176469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17401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C04-4BA9-9335-C21C0FBCB9AB}"/>
                </c:ext>
              </c:extLst>
            </c:dLbl>
            <c:dLbl>
              <c:idx val="1"/>
              <c:layout>
                <c:manualLayout>
                  <c:x val="1.6181229773462799E-3"/>
                  <c:y val="-1.764705882352940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17555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C04-4BA9-9335-C21C0FBCB9AB}"/>
                </c:ext>
              </c:extLst>
            </c:dLbl>
            <c:dLbl>
              <c:idx val="2"/>
              <c:layout>
                <c:manualLayout>
                  <c:x val="6.4724919093851101E-3"/>
                  <c:y val="-1.176470588235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19640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C04-4BA9-9335-C21C0FBCB9AB}"/>
                </c:ext>
              </c:extLst>
            </c:dLbl>
            <c:dLbl>
              <c:idx val="3"/>
              <c:layout>
                <c:manualLayout>
                  <c:x val="0"/>
                  <c:y val="-2.3529411764705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C04-4BA9-9335-C21C0FBCB9AB}"/>
                </c:ext>
              </c:extLst>
            </c:dLbl>
            <c:dLbl>
              <c:idx val="4"/>
              <c:layout>
                <c:manualLayout>
                  <c:x val="4.85436893203889E-3"/>
                  <c:y val="-1.7647058823529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C04-4BA9-9335-C21C0FBCB9AB}"/>
                </c:ext>
              </c:extLst>
            </c:dLbl>
            <c:dLbl>
              <c:idx val="5"/>
              <c:layout>
                <c:manualLayout>
                  <c:x val="0"/>
                  <c:y val="-3.5294117647058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C04-4BA9-9335-C21C0FBCB9AB}"/>
                </c:ext>
              </c:extLst>
            </c:dLbl>
            <c:dLbl>
              <c:idx val="6"/>
              <c:layout>
                <c:manualLayout>
                  <c:x val="-1.6181229773462799E-3"/>
                  <c:y val="-2.0588235294117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C04-4BA9-9335-C21C0FBCB9AB}"/>
                </c:ext>
              </c:extLst>
            </c:dLbl>
            <c:dLbl>
              <c:idx val="7"/>
              <c:layout>
                <c:manualLayout>
                  <c:x val="3.2362459546925598E-3"/>
                  <c:y val="-1.1764705882352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C04-4BA9-9335-C21C0FBCB9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17401</c:v>
                </c:pt>
                <c:pt idx="1">
                  <c:v>17555</c:v>
                </c:pt>
                <c:pt idx="2">
                  <c:v>19640</c:v>
                </c:pt>
                <c:pt idx="3" formatCode="General">
                  <c:v>20000</c:v>
                </c:pt>
                <c:pt idx="4" formatCode="General">
                  <c:v>23000</c:v>
                </c:pt>
                <c:pt idx="5" formatCode="General">
                  <c:v>23000</c:v>
                </c:pt>
                <c:pt idx="6" formatCode="General">
                  <c:v>28200</c:v>
                </c:pt>
                <c:pt idx="7" formatCode="General">
                  <c:v>35890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C04-4BA9-9335-C21C0FBCB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065088"/>
        <c:axId val="79066624"/>
        <c:axId val="0"/>
      </c:bar3DChart>
      <c:catAx>
        <c:axId val="79065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066624"/>
        <c:crosses val="autoZero"/>
        <c:auto val="1"/>
        <c:lblAlgn val="ctr"/>
        <c:lblOffset val="100"/>
        <c:noMultiLvlLbl val="0"/>
      </c:catAx>
      <c:valAx>
        <c:axId val="7906662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065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1596193151618222E-2"/>
          <c:y val="2.4339078806366609E-2"/>
          <c:w val="0.78410880075691292"/>
          <c:h val="0.849752823118882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129</a:t>
                    </a:r>
                    <a:r>
                      <a:rPr lang="en-US" baseline="0" dirty="0" smtClean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1D18-4018-A78A-085DA61F1848}"/>
                </c:ext>
              </c:extLst>
            </c:dLbl>
            <c:dLbl>
              <c:idx val="1"/>
              <c:layout>
                <c:manualLayout>
                  <c:x val="-1.5228672096323748E-3"/>
                  <c:y val="-4.0372276897870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D18-4018-A78A-085DA61F1848}"/>
                </c:ext>
              </c:extLst>
            </c:dLbl>
            <c:dLbl>
              <c:idx val="2"/>
              <c:layout>
                <c:manualLayout>
                  <c:x val="-7.306109551459669E-5"/>
                  <c:y val="-4.0372276897870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D18-4018-A78A-085DA61F184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40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857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D18-4018-A78A-085DA61F1848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2 371 000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1D18-4018-A78A-085DA61F1848}"/>
                </c:ext>
              </c:extLst>
            </c:dLbl>
            <c:spPr>
              <a:effectLst>
                <a:glow rad="127000">
                  <a:schemeClr val="bg2">
                    <a:lumMod val="50000"/>
                  </a:schemeClr>
                </a:glow>
              </a:effectLst>
            </c:spPr>
            <c:txPr>
              <a:bodyPr/>
              <a:lstStyle/>
              <a:p>
                <a:pPr>
                  <a:defRPr sz="18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129</c:v>
                </c:pt>
                <c:pt idx="1">
                  <c:v>232</c:v>
                </c:pt>
                <c:pt idx="2">
                  <c:v>472</c:v>
                </c:pt>
                <c:pt idx="3">
                  <c:v>832</c:v>
                </c:pt>
                <c:pt idx="4">
                  <c:v>878</c:v>
                </c:pt>
                <c:pt idx="5">
                  <c:v>950</c:v>
                </c:pt>
                <c:pt idx="6">
                  <c:v>1700</c:v>
                </c:pt>
                <c:pt idx="7">
                  <c:v>2371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18-4018-A78A-085DA61F18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ბენეფიციარი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2.4756181425312381E-2"/>
                  <c:y val="2.1914516948885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D18-4018-A78A-085DA61F1848}"/>
                </c:ext>
              </c:extLst>
            </c:dLbl>
            <c:dLbl>
              <c:idx val="1"/>
              <c:layout>
                <c:manualLayout>
                  <c:x val="1.309688631876188E-2"/>
                  <c:y val="2.59272669589789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D18-4018-A78A-085DA61F1848}"/>
                </c:ext>
              </c:extLst>
            </c:dLbl>
            <c:dLbl>
              <c:idx val="2"/>
              <c:layout>
                <c:manualLayout>
                  <c:x val="1.3157664502463501E-2"/>
                  <c:y val="-4.9014537634674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D18-4018-A78A-085DA61F1848}"/>
                </c:ext>
              </c:extLst>
            </c:dLbl>
            <c:dLbl>
              <c:idx val="3"/>
              <c:layout>
                <c:manualLayout>
                  <c:x val="7.3952669195798256E-3"/>
                  <c:y val="-4.9015758857343765E-3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450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D18-4018-A78A-085DA61F1848}"/>
                </c:ext>
              </c:extLst>
            </c:dLbl>
            <c:dLbl>
              <c:idx val="4"/>
              <c:layout>
                <c:manualLayout>
                  <c:x val="1.3157846670331898E-2"/>
                  <c:y val="9.8028338795246757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530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D18-4018-A78A-085DA61F1848}"/>
                </c:ext>
              </c:extLst>
            </c:dLbl>
            <c:dLbl>
              <c:idx val="5"/>
              <c:layout>
                <c:manualLayout>
                  <c:x val="1.3157894736842099E-2"/>
                  <c:y val="4.9014537634674204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630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D18-4018-A78A-085DA61F1848}"/>
                </c:ext>
              </c:extLst>
            </c:dLbl>
            <c:dLbl>
              <c:idx val="6"/>
              <c:layout>
                <c:manualLayout>
                  <c:x val="1.884747948353111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D18-4018-A78A-085DA61F1848}"/>
                </c:ext>
              </c:extLst>
            </c:dLbl>
            <c:dLbl>
              <c:idx val="7"/>
              <c:layout>
                <c:manualLayout>
                  <c:x val="1.4498061141177781E-2"/>
                  <c:y val="-4.0372276897870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1D18-4018-A78A-085DA61F18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102</c:v>
                </c:pt>
                <c:pt idx="1">
                  <c:v>259</c:v>
                </c:pt>
                <c:pt idx="2">
                  <c:v>452</c:v>
                </c:pt>
                <c:pt idx="3">
                  <c:v>623</c:v>
                </c:pt>
                <c:pt idx="4">
                  <c:v>673</c:v>
                </c:pt>
                <c:pt idx="5">
                  <c:v>607</c:v>
                </c:pt>
                <c:pt idx="6">
                  <c:v>1190</c:v>
                </c:pt>
                <c:pt idx="7">
                  <c:v>1240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D18-4018-A78A-085DA61F18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161984"/>
        <c:axId val="79241600"/>
        <c:axId val="0"/>
      </c:bar3DChart>
      <c:catAx>
        <c:axId val="79161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241600"/>
        <c:crosses val="autoZero"/>
        <c:auto val="1"/>
        <c:lblAlgn val="ctr"/>
        <c:lblOffset val="100"/>
        <c:noMultiLvlLbl val="0"/>
      </c:catAx>
      <c:valAx>
        <c:axId val="792416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161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418568386098669"/>
          <c:y val="2.6222906466971185E-2"/>
          <c:w val="0.15581431613901334"/>
          <c:h val="0.2731750379801399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391304347826101E-2"/>
          <c:y val="7.2065221862999504E-2"/>
          <c:w val="0.75837544220015995"/>
          <c:h val="0.7707350652630029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8FB-4FC6-A730-002C8E1CB94A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600" dirty="0" smtClean="0"/>
                      <a:t>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8FB-4FC6-A730-002C8E1CB9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13</c:v>
                </c:pt>
                <c:pt idx="4">
                  <c:v>15</c:v>
                </c:pt>
                <c:pt idx="5">
                  <c:v>15</c:v>
                </c:pt>
                <c:pt idx="6">
                  <c:v>27</c:v>
                </c:pt>
                <c:pt idx="7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FB-4FC6-A730-002C8E1CB9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7971014492753598E-3"/>
                  <c:y val="-8.5462378384342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8FB-4FC6-A730-002C8E1CB94A}"/>
                </c:ext>
              </c:extLst>
            </c:dLbl>
            <c:dLbl>
              <c:idx val="1"/>
              <c:layout>
                <c:manualLayout>
                  <c:x val="5.7971014492753901E-3"/>
                  <c:y val="4.2731189192171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8FB-4FC6-A730-002C8E1CB94A}"/>
                </c:ext>
              </c:extLst>
            </c:dLbl>
            <c:dLbl>
              <c:idx val="2"/>
              <c:layout>
                <c:manualLayout>
                  <c:x val="5.79710144927535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8FB-4FC6-A730-002C8E1CB94A}"/>
                </c:ext>
              </c:extLst>
            </c:dLbl>
            <c:dLbl>
              <c:idx val="3"/>
              <c:layout>
                <c:manualLayout>
                  <c:x val="7.2462626954239396E-3"/>
                  <c:y val="-8.5462378384343791E-3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8FB-4FC6-A730-002C8E1CB94A}"/>
                </c:ext>
              </c:extLst>
            </c:dLbl>
            <c:dLbl>
              <c:idx val="4"/>
              <c:layout>
                <c:manualLayout>
                  <c:x val="5.7971014492753598E-3"/>
                  <c:y val="4.2731189192171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8FB-4FC6-A730-002C8E1CB94A}"/>
                </c:ext>
              </c:extLst>
            </c:dLbl>
            <c:dLbl>
              <c:idx val="5"/>
              <c:layout>
                <c:manualLayout>
                  <c:x val="1.15942028985507E-2"/>
                  <c:y val="4.2731189192171896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12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8FB-4FC6-A730-002C8E1CB94A}"/>
                </c:ext>
              </c:extLst>
            </c:dLbl>
            <c:dLbl>
              <c:idx val="6"/>
              <c:layout>
                <c:manualLayout>
                  <c:x val="4.3478260869565218E-3"/>
                  <c:y val="-4.27311891921719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8FB-4FC6-A730-002C8E1CB94A}"/>
                </c:ext>
              </c:extLst>
            </c:dLbl>
            <c:dLbl>
              <c:idx val="7"/>
              <c:layout>
                <c:manualLayout>
                  <c:x val="2.8985507246376812E-3"/>
                  <c:y val="-4.27311891921719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8FB-4FC6-A730-002C8E1CB9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7</c:v>
                </c:pt>
                <c:pt idx="4">
                  <c:v>8</c:v>
                </c:pt>
                <c:pt idx="5">
                  <c:v>8</c:v>
                </c:pt>
                <c:pt idx="6">
                  <c:v>12</c:v>
                </c:pt>
                <c:pt idx="7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8FB-4FC6-A730-002C8E1CB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263616"/>
        <c:axId val="79265152"/>
        <c:axId val="0"/>
      </c:bar3DChart>
      <c:catAx>
        <c:axId val="7926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265152"/>
        <c:crosses val="autoZero"/>
        <c:auto val="1"/>
        <c:lblAlgn val="ctr"/>
        <c:lblOffset val="100"/>
        <c:noMultiLvlLbl val="0"/>
      </c:catAx>
      <c:valAx>
        <c:axId val="792651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263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883829738674"/>
          <c:y val="0.20118045751308516"/>
          <c:w val="0.20018829168093119"/>
          <c:h val="0.29696946320840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378608923884516E-2"/>
          <c:y val="7.128489034463116E-2"/>
          <c:w val="0.69045219024346094"/>
          <c:h val="0.740266560198559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0CA-4ED2-A1B6-DE0770ABB7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4</c:v>
                </c:pt>
                <c:pt idx="1">
                  <c:v>8</c:v>
                </c:pt>
                <c:pt idx="2">
                  <c:v>11</c:v>
                </c:pt>
                <c:pt idx="3">
                  <c:v>10</c:v>
                </c:pt>
                <c:pt idx="4">
                  <c:v>14</c:v>
                </c:pt>
                <c:pt idx="5">
                  <c:v>17</c:v>
                </c:pt>
                <c:pt idx="6">
                  <c:v>24</c:v>
                </c:pt>
                <c:pt idx="7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CA-4ED2-A1B6-DE0770ABB7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8735632183908046E-3"/>
                  <c:y val="2.0185285022582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0CA-4ED2-A1B6-DE0770ABB722}"/>
                </c:ext>
              </c:extLst>
            </c:dLbl>
            <c:dLbl>
              <c:idx val="1"/>
              <c:layout>
                <c:manualLayout>
                  <c:x val="5.7471264367816091E-3"/>
                  <c:y val="4.03705700451641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0CA-4ED2-A1B6-DE0770ABB722}"/>
                </c:ext>
              </c:extLst>
            </c:dLbl>
            <c:dLbl>
              <c:idx val="2"/>
              <c:layout>
                <c:manualLayout>
                  <c:x val="4.3103448275862068E-3"/>
                  <c:y val="8.0741140090328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0CA-4ED2-A1B6-DE0770ABB722}"/>
                </c:ext>
              </c:extLst>
            </c:dLbl>
            <c:dLbl>
              <c:idx val="3"/>
              <c:layout>
                <c:manualLayout>
                  <c:x val="4.3103448275862068E-3"/>
                  <c:y val="8.0741140090328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0CA-4ED2-A1B6-DE0770ABB722}"/>
                </c:ext>
              </c:extLst>
            </c:dLbl>
            <c:dLbl>
              <c:idx val="4"/>
              <c:layout>
                <c:manualLayout>
                  <c:x val="4.3103448275862068E-3"/>
                  <c:y val="8.0741140090328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0CA-4ED2-A1B6-DE0770ABB722}"/>
                </c:ext>
              </c:extLst>
            </c:dLbl>
            <c:dLbl>
              <c:idx val="5"/>
              <c:layout>
                <c:manualLayout>
                  <c:x val="4.3103448275861539E-3"/>
                  <c:y val="8.0741140090328355E-3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0CA-4ED2-A1B6-DE0770ABB722}"/>
                </c:ext>
              </c:extLst>
            </c:dLbl>
            <c:dLbl>
              <c:idx val="6"/>
              <c:layout>
                <c:manualLayout>
                  <c:x val="2.8735632183908046E-3"/>
                  <c:y val="1.2111171013549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0CA-4ED2-A1B6-DE0770ABB722}"/>
                </c:ext>
              </c:extLst>
            </c:dLbl>
            <c:dLbl>
              <c:idx val="7"/>
              <c:layout>
                <c:manualLayout>
                  <c:x val="2.8735632183908046E-3"/>
                  <c:y val="1.2111171013549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80CA-4ED2-A1B6-DE0770ABB7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</c:v>
                </c:pt>
                <c:pt idx="1">
                  <c:v>5</c:v>
                </c:pt>
                <c:pt idx="2">
                  <c:v>7</c:v>
                </c:pt>
                <c:pt idx="3">
                  <c:v>8</c:v>
                </c:pt>
                <c:pt idx="4">
                  <c:v>8</c:v>
                </c:pt>
                <c:pt idx="5" formatCode="#,##0">
                  <c:v>8</c:v>
                </c:pt>
                <c:pt idx="6">
                  <c:v>9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0CA-4ED2-A1B6-DE0770ABB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353728"/>
        <c:axId val="79355264"/>
        <c:axId val="0"/>
      </c:bar3DChart>
      <c:catAx>
        <c:axId val="79353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355264"/>
        <c:crosses val="autoZero"/>
        <c:auto val="1"/>
        <c:lblAlgn val="ctr"/>
        <c:lblOffset val="100"/>
        <c:noMultiLvlLbl val="0"/>
      </c:catAx>
      <c:valAx>
        <c:axId val="793552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353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171029297013595"/>
          <c:y val="0.41554889988607202"/>
          <c:w val="0.20828970702986499"/>
          <c:h val="0.1850504282459209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0BA33-1103-49A9-8A6F-D40671C61F62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EC3CB-2E36-4EA2-9E50-0573A569D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8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85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67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7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4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82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671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9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348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5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70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38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60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845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47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64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8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590800"/>
            <a:ext cx="7772400" cy="1470025"/>
          </a:xfrm>
        </p:spPr>
        <p:txBody>
          <a:bodyPr/>
          <a:lstStyle/>
          <a:p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გრაფიკები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81000"/>
            <a:ext cx="4474473" cy="13136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94436" y="5791200"/>
            <a:ext cx="3962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        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საქართველოს პარლამენტი</a:t>
            </a:r>
          </a:p>
          <a:p>
            <a:pPr algn="ctr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    5 მარტი. 2019   </a:t>
            </a: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573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8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ka-GE" sz="3600" b="1" dirty="0" smtClean="0">
                <a:solidFill>
                  <a:srgbClr val="17375E"/>
                </a:solidFill>
              </a:rPr>
              <a:t/>
            </a:r>
            <a:br>
              <a:rPr lang="ka-GE" sz="3600" b="1" dirty="0" smtClean="0">
                <a:solidFill>
                  <a:srgbClr val="17375E"/>
                </a:solidFill>
              </a:rPr>
            </a:br>
            <a:r>
              <a:rPr lang="ka-GE" sz="3600" b="1" dirty="0" smtClean="0">
                <a:solidFill>
                  <a:srgbClr val="17375E"/>
                </a:solidFill>
              </a:rPr>
              <a:t>დღის ცენტრები (ყველა, შშმ, არა შშმ და უფროსი შშმ)</a:t>
            </a:r>
            <a:endParaRPr lang="en-US" sz="3600" b="1" dirty="0">
              <a:solidFill>
                <a:srgbClr val="17375E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635857833"/>
              </p:ext>
            </p:extLst>
          </p:nvPr>
        </p:nvGraphicFramePr>
        <p:xfrm>
          <a:off x="228601" y="609600"/>
          <a:ext cx="8534400" cy="281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109889"/>
            <a:ext cx="716189" cy="804512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97556699"/>
              </p:ext>
            </p:extLst>
          </p:nvPr>
        </p:nvGraphicFramePr>
        <p:xfrm>
          <a:off x="99980" y="3657600"/>
          <a:ext cx="8732293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1983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039183176"/>
              </p:ext>
            </p:extLst>
          </p:nvPr>
        </p:nvGraphicFramePr>
        <p:xfrm>
          <a:off x="152400" y="1143000"/>
          <a:ext cx="8763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5734" y="25053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შშმ დღის ცენტრები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20320" y="76200"/>
            <a:ext cx="716189" cy="80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2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76200"/>
            <a:ext cx="673708" cy="756791"/>
          </a:xfrm>
          <a:prstGeom prst="rect">
            <a:avLst/>
          </a:prstGeom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962188305"/>
              </p:ext>
            </p:extLst>
          </p:nvPr>
        </p:nvGraphicFramePr>
        <p:xfrm>
          <a:off x="304800" y="1524000"/>
          <a:ext cx="8458200" cy="436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7800" y="53340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სოციალური მუშაკების რაოდენობის ზრდის დინამიკა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79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629400" y="11394"/>
            <a:ext cx="2531306" cy="6858000"/>
          </a:xfrm>
          <a:prstGeom prst="rect">
            <a:avLst/>
          </a:prstGeom>
          <a:solidFill>
            <a:srgbClr val="FFFFCC">
              <a:alpha val="69020"/>
            </a:srgbClr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235324" y="761999"/>
            <a:ext cx="1537076" cy="128231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4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48200" y="11394"/>
            <a:ext cx="2286000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63492" y="188894"/>
            <a:ext cx="1486287" cy="151097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15148" y="0"/>
            <a:ext cx="2459404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977978" y="711408"/>
            <a:ext cx="1679622" cy="133290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764" y="0"/>
            <a:ext cx="2584415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8610" y="70122"/>
            <a:ext cx="1314382" cy="12825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11394"/>
            <a:ext cx="625346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1208" y="4195011"/>
            <a:ext cx="13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5634" y="1414438"/>
            <a:ext cx="20915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სოციალური მუშაკების </a:t>
            </a:r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სამუშაოს</a:t>
            </a:r>
            <a:endParaRPr lang="ka-GE" sz="1400" b="1" dirty="0">
              <a:solidFill>
                <a:schemeClr val="tx2">
                  <a:lumMod val="75000"/>
                </a:schemeClr>
              </a:solidFill>
            </a:endParaRPr>
          </a:p>
          <a:p>
            <a:pPr lvl="0" algn="ctr"/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რაოდენობრივი და თვისობრივი მოცულობის </a:t>
            </a:r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გადახედვა</a:t>
            </a: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6636" y="3133640"/>
            <a:ext cx="19275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3.1.ინფრასტრუტურის გაუმჯობესება;</a:t>
            </a:r>
          </a:p>
          <a:p>
            <a:endParaRPr lang="ka-GE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3.2.ტრასპორტით უზრუნველყოფის ხელშეწყობა;</a:t>
            </a:r>
          </a:p>
          <a:p>
            <a:endParaRPr lang="ka-GE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3.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3. ელექტრონული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მართვის სისტემის გაუმჯობესება;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68200" y="2003818"/>
            <a:ext cx="1747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>
                <a:solidFill>
                  <a:schemeClr val="tx2">
                    <a:lumMod val="75000"/>
                  </a:schemeClr>
                </a:solidFill>
              </a:rPr>
              <a:t>ტექნიკური ხელშეწყობა</a:t>
            </a:r>
            <a:endParaRPr lang="en-US" sz="16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46984" y="2741970"/>
            <a:ext cx="22240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2.1.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სააგენტოს 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სტრუქტურის დახვეწა და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გაძლიერება;  ტერიოტრიულ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ერთეულებში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სოც.მუშაკების სამუშაოში ხელმძღვანელების აქტიური ჩართულობა;</a:t>
            </a: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ცენტრალური აპარატისა</a:t>
            </a: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და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ტერიტორიული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ერთეულების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უკუვაშირის  სისტემის დახვეწა; </a:t>
            </a:r>
            <a:endParaRPr lang="en-US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2.2. კომუნიკაციის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და უკუკავშირის გაძლიერება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სამინისტროთან-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შექმინლია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საბჭო, სოციალური მუშაკების, სამინისტროსა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და სააგენტოს ხელმძღვანელი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პირების შემადგენლობით.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18127" y="2044310"/>
            <a:ext cx="2388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უკუვაშირის </a:t>
            </a:r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და კომუნიკაციის გაძლიერება </a:t>
            </a: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34199" y="2098598"/>
            <a:ext cx="2301617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4.1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სააგენტოში პროფესიული სუპერვიზიის ერთეულის შექმნა;</a:t>
            </a:r>
            <a:endParaRPr lang="en-US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4.2.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რეგიონული საბჭოების მუშაობაში ცვლილების შეტანა; დიდ ტერიტორიულ ერთეულბში საბჭოს რაოდენობების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ზრდა; საბჭოს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შემადგენლობაში ცვლილების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შეტანა; საბჭოს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გადაწყვეტილებების აღსრულების ზედამხედველობის სისტემის დანერგვა</a:t>
            </a:r>
            <a:endParaRPr lang="en-US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4.3. მეთოდოლოგიური მხარდაჭერა-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სამუშაო ინსტრუმენტების (ფორმების) საჭიროებისამებრ განახლება და მათი დანერგვა; 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23480" y="1528488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პროფესიული მხარდაჭერა</a:t>
            </a:r>
            <a:endParaRPr lang="en-US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05635" y="2875307"/>
            <a:ext cx="2091545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1.1.ადმინისტრაციული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საქმეების სხვა თანანმშრომლებზე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გადანაწილება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1.2. სხვა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უწყებებთან თანამშრომლობის გაძლიერება და კოორდინაცია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სოციალური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მუშაკის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რესურსის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დაიზოგვის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 მიზნით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1.3.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სოციალური მუშაკების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დამატება-მიმდინარეობს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გასაუბრებების პროცესი არსებულ და დამატებით 30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ვაკანსიაზე.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701" y="1352694"/>
            <a:ext cx="28594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სამოქმედო გეგმა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8349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76200" y="76200"/>
            <a:ext cx="542676" cy="609600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08061495"/>
              </p:ext>
            </p:extLst>
          </p:nvPr>
        </p:nvGraphicFramePr>
        <p:xfrm>
          <a:off x="762000" y="990600"/>
          <a:ext cx="7772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285690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სახელმწიფო მზრუნველობაში განთავსების მიზეზები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5460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42901"/>
            <a:ext cx="8229600" cy="1143000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სახელმწიფო მზრუნველობაში არსებული მზრუნველობამოკლებულ ბავშთა სახლები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49371072"/>
              </p:ext>
            </p:extLst>
          </p:nvPr>
        </p:nvGraphicFramePr>
        <p:xfrm>
          <a:off x="1219200" y="1905000"/>
          <a:ext cx="6629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1" y="109889"/>
            <a:ext cx="609600" cy="6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64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532" y="45720"/>
            <a:ext cx="8229600" cy="1143000"/>
          </a:xfrm>
        </p:spPr>
        <p:txBody>
          <a:bodyPr>
            <a:noAutofit/>
          </a:bodyPr>
          <a:lstStyle/>
          <a:p>
            <a:r>
              <a:rPr lang="ka-GE" sz="1800" b="1" dirty="0" smtClean="0">
                <a:solidFill>
                  <a:schemeClr val="tx2">
                    <a:lumMod val="75000"/>
                  </a:schemeClr>
                </a:solidFill>
              </a:rPr>
              <a:t>მინდობით აღზრდაში ჩართულ ბავშვების/ოჯახების რაოდენობა და მათზე გადარიცხული თანხები</a:t>
            </a:r>
            <a:endParaRPr lang="en-US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-1" y="0"/>
            <a:ext cx="678345" cy="762000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9583465"/>
              </p:ext>
            </p:extLst>
          </p:nvPr>
        </p:nvGraphicFramePr>
        <p:xfrm>
          <a:off x="169244" y="1676400"/>
          <a:ext cx="4326556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34800302"/>
              </p:ext>
            </p:extLst>
          </p:nvPr>
        </p:nvGraphicFramePr>
        <p:xfrm>
          <a:off x="4648200" y="1524000"/>
          <a:ext cx="4267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1313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sz="2700" b="1" dirty="0" smtClean="0">
                <a:solidFill>
                  <a:schemeClr val="tx2">
                    <a:lumMod val="75000"/>
                  </a:schemeClr>
                </a:solidFill>
              </a:rPr>
              <a:t>„სოციალური  </a:t>
            </a:r>
            <a:r>
              <a:rPr lang="ka-GE" sz="2700" b="1" dirty="0">
                <a:solidFill>
                  <a:schemeClr val="tx2">
                    <a:lumMod val="75000"/>
                  </a:schemeClr>
                </a:solidFill>
              </a:rPr>
              <a:t>რეაბილიტაცია და ბავშვზე </a:t>
            </a:r>
            <a:r>
              <a:rPr lang="ka-GE" sz="2700" b="1" dirty="0" smtClean="0">
                <a:solidFill>
                  <a:schemeClr val="tx2">
                    <a:lumMod val="75000"/>
                  </a:schemeClr>
                </a:solidFill>
              </a:rPr>
              <a:t>ზრუნვა“ ბიუჯეტის ზრდა</a:t>
            </a:r>
            <a:r>
              <a:rPr lang="ka-GE" dirty="0"/>
              <a:t/>
            </a:r>
            <a:br>
              <a:rPr lang="ka-GE" dirty="0"/>
            </a:br>
            <a:endParaRPr lang="en-US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694778603"/>
              </p:ext>
            </p:extLst>
          </p:nvPr>
        </p:nvGraphicFramePr>
        <p:xfrm>
          <a:off x="533400" y="1143000"/>
          <a:ext cx="7848600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21846" y="39303"/>
            <a:ext cx="612652" cy="68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00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8589" y="228600"/>
            <a:ext cx="8046811" cy="804512"/>
          </a:xfrm>
        </p:spPr>
        <p:txBody>
          <a:bodyPr>
            <a:normAutofit fontScale="90000"/>
          </a:bodyPr>
          <a:lstStyle/>
          <a:p>
            <a:r>
              <a:rPr lang="ka-GE" sz="3100" b="1" dirty="0">
                <a:solidFill>
                  <a:schemeClr val="tx2">
                    <a:lumMod val="75000"/>
                  </a:schemeClr>
                </a:solidFill>
              </a:rPr>
              <a:t>ადრეული განვითარება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76200" y="10160"/>
            <a:ext cx="669300" cy="751840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273450791"/>
              </p:ext>
            </p:extLst>
          </p:nvPr>
        </p:nvGraphicFramePr>
        <p:xfrm>
          <a:off x="152400" y="685800"/>
          <a:ext cx="8759792" cy="3145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86174116"/>
              </p:ext>
            </p:extLst>
          </p:nvPr>
        </p:nvGraphicFramePr>
        <p:xfrm>
          <a:off x="158817" y="3810000"/>
          <a:ext cx="8763000" cy="2972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5707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76610" y="109889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ბავშვთა რეაბილიტაცია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109889"/>
            <a:ext cx="716189" cy="80451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733882790"/>
              </p:ext>
            </p:extLst>
          </p:nvPr>
        </p:nvGraphicFramePr>
        <p:xfrm>
          <a:off x="152400" y="685800"/>
          <a:ext cx="8839200" cy="314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527958055"/>
              </p:ext>
            </p:extLst>
          </p:nvPr>
        </p:nvGraphicFramePr>
        <p:xfrm>
          <a:off x="510494" y="3733800"/>
          <a:ext cx="8382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6665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11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335</Words>
  <Application>Microsoft Office PowerPoint</Application>
  <PresentationFormat>On-screen Show (4:3)</PresentationFormat>
  <Paragraphs>153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გრაფიკები </vt:lpstr>
      <vt:lpstr>PowerPoint Presentation</vt:lpstr>
      <vt:lpstr>PowerPoint Presentation</vt:lpstr>
      <vt:lpstr>PowerPoint Presentation</vt:lpstr>
      <vt:lpstr>სახელმწიფო მზრუნველობაში არსებული მზრუნველობამოკლებულ ბავშთა სახლები</vt:lpstr>
      <vt:lpstr>მინდობით აღზრდაში ჩართულ ბავშვების/ოჯახების რაოდენობა და მათზე გადარიცხული თანხები</vt:lpstr>
      <vt:lpstr>„სოციალური  რეაბილიტაცია და ბავშვზე ზრუნვა“ ბიუჯეტის ზრდა </vt:lpstr>
      <vt:lpstr>ადრეული განვითარება </vt:lpstr>
      <vt:lpstr>ბავშვთა რეაბილიტაცია</vt:lpstr>
      <vt:lpstr> დღის ცენტრები (ყველა, შშმ, არა შშმ და უფროსი შშმ)</vt:lpstr>
      <vt:lpstr>შშმ დღის ცენტრები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სოციალური სამუშაო და ბავშვთა კეთილდღეობა</dc:title>
  <dc:creator>Tea Bakradze</dc:creator>
  <cp:lastModifiedBy>Nino Odisharia</cp:lastModifiedBy>
  <cp:revision>104</cp:revision>
  <cp:lastPrinted>2019-03-01T11:11:30Z</cp:lastPrinted>
  <dcterms:created xsi:type="dcterms:W3CDTF">2006-08-16T00:00:00Z</dcterms:created>
  <dcterms:modified xsi:type="dcterms:W3CDTF">2019-03-04T15:15:53Z</dcterms:modified>
</cp:coreProperties>
</file>