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7"/>
  </p:notesMasterIdLst>
  <p:sldIdLst>
    <p:sldId id="256" r:id="rId2"/>
    <p:sldId id="257" r:id="rId3"/>
    <p:sldId id="285" r:id="rId4"/>
    <p:sldId id="288" r:id="rId5"/>
    <p:sldId id="354" r:id="rId6"/>
    <p:sldId id="356" r:id="rId7"/>
    <p:sldId id="366" r:id="rId8"/>
    <p:sldId id="358" r:id="rId9"/>
    <p:sldId id="361" r:id="rId10"/>
    <p:sldId id="367" r:id="rId11"/>
    <p:sldId id="365" r:id="rId12"/>
    <p:sldId id="363" r:id="rId13"/>
    <p:sldId id="362" r:id="rId14"/>
    <p:sldId id="364" r:id="rId15"/>
    <p:sldId id="348" r:id="rId16"/>
  </p:sldIdLst>
  <p:sldSz cx="9144000" cy="5143500" type="screen16x9"/>
  <p:notesSz cx="6858000" cy="9144000"/>
  <p:embeddedFontLst>
    <p:embeddedFont>
      <p:font typeface="Palatino Linotype" panose="02040502050505030304" pitchFamily="18" charset="0"/>
      <p:regular r:id="rId18"/>
      <p:bold r:id="rId19"/>
      <p:italic r:id="rId20"/>
      <p:boldItalic r:id="rId21"/>
    </p:embeddedFont>
    <p:embeddedFont>
      <p:font typeface="Sylfaen" panose="010A0502050306030303" pitchFamily="18" charset="0"/>
      <p:regular r:id="rId22"/>
    </p:embeddedFont>
    <p:embeddedFont>
      <p:font typeface="Roboto Condensed Light" panose="020B0604020202020204" charset="0"/>
      <p:regular r:id="rId23"/>
      <p:bold r:id="rId24"/>
      <p:italic r:id="rId25"/>
      <p:boldItalic r:id="rId26"/>
    </p:embeddedFont>
    <p:embeddedFont>
      <p:font typeface="Arvo" panose="020B0604020202020204" charset="0"/>
      <p:regular r:id="rId27"/>
      <p:bold r:id="rId28"/>
      <p:italic r:id="rId29"/>
      <p:boldItalic r:id="rId30"/>
    </p:embeddedFont>
    <p:embeddedFont>
      <p:font typeface="BPG Nino Mtavruli" panose="02000506000000020004" pitchFamily="2" charset="0"/>
      <p:regular r:id="rId31"/>
      <p:bold r:id="rId32"/>
    </p:embeddedFont>
    <p:embeddedFont>
      <p:font typeface="Roboto Condense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A02"/>
    <a:srgbClr val="1F4463"/>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0C418B-7AD6-4D77-903C-3797F827A69D}">
  <a:tblStyle styleId="{A40C418B-7AD6-4D77-903C-3797F827A6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152" d="100"/>
          <a:sy n="152" d="100"/>
        </p:scale>
        <p:origin x="44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dLbl>
              <c:idx val="1"/>
              <c:layout/>
              <c:tx>
                <c:rich>
                  <a:bodyPr/>
                  <a:lstStyle/>
                  <a:p>
                    <a:r>
                      <a:rPr lang="en-US" smtClean="0"/>
                      <a:t>21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35-41BF-ABEB-95EACB0CE0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Sheet1!$A$1:$A$2</c:f>
              <c:strCache>
                <c:ptCount val="2"/>
                <c:pt idx="0">
                  <c:v>ქალი</c:v>
                </c:pt>
                <c:pt idx="1">
                  <c:v>კაცი</c:v>
                </c:pt>
              </c:strCache>
            </c:strRef>
          </c:cat>
          <c:val>
            <c:numRef>
              <c:f>Sheet1!$B$1:$B$2</c:f>
              <c:numCache>
                <c:formatCode>General</c:formatCode>
                <c:ptCount val="2"/>
                <c:pt idx="0">
                  <c:v>16</c:v>
                </c:pt>
                <c:pt idx="1">
                  <c:v>22</c:v>
                </c:pt>
              </c:numCache>
            </c:numRef>
          </c:val>
          <c:extLst>
            <c:ext xmlns:c16="http://schemas.microsoft.com/office/drawing/2014/chart" uri="{C3380CC4-5D6E-409C-BE32-E72D297353CC}">
              <c16:uniqueId val="{00000000-FA35-41BF-ABEB-95EACB0CE04C}"/>
            </c:ext>
          </c:extLst>
        </c:ser>
        <c:dLbls>
          <c:dLblPos val="inEnd"/>
          <c:showLegendKey val="0"/>
          <c:showVal val="1"/>
          <c:showCatName val="0"/>
          <c:showSerName val="0"/>
          <c:showPercent val="0"/>
          <c:showBubbleSize val="0"/>
        </c:dLbls>
        <c:gapWidth val="65"/>
        <c:axId val="574576552"/>
        <c:axId val="574575376"/>
      </c:barChart>
      <c:catAx>
        <c:axId val="574576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74575376"/>
        <c:crosses val="autoZero"/>
        <c:auto val="1"/>
        <c:lblAlgn val="ctr"/>
        <c:lblOffset val="100"/>
        <c:noMultiLvlLbl val="0"/>
      </c:catAx>
      <c:valAx>
        <c:axId val="574575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745765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ka-GE" dirty="0"/>
              <a:t>შემოწმებული ობიექტები </a:t>
            </a:r>
            <a:r>
              <a:rPr lang="ka-GE" dirty="0" smtClean="0"/>
              <a:t>2015-2019წ</a:t>
            </a:r>
            <a:endParaRPr lang="en-GB" dirty="0"/>
          </a:p>
        </c:rich>
      </c:tx>
      <c:layout>
        <c:manualLayout>
          <c:xMode val="edge"/>
          <c:yMode val="edge"/>
          <c:x val="0.23045302247661595"/>
          <c:y val="1.6611782836810318E-2"/>
        </c:manualLayout>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7.0934738673004191E-2"/>
          <c:y val="0.23090145947533636"/>
          <c:w val="0.90783991622901739"/>
          <c:h val="0.39990930222594123"/>
        </c:manualLayout>
      </c:layout>
      <c:barChart>
        <c:barDir val="col"/>
        <c:grouping val="clustered"/>
        <c:varyColors val="0"/>
        <c:ser>
          <c:idx val="0"/>
          <c:order val="0"/>
          <c:tx>
            <c:strRef>
              <c:f>Sheet1!$B$1</c:f>
              <c:strCache>
                <c:ptCount val="1"/>
                <c:pt idx="0">
                  <c:v>ინსპექტირების პროგრამა</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Sheet1!$A$2:$A$6</c:f>
              <c:strCache>
                <c:ptCount val="5"/>
                <c:pt idx="0">
                  <c:v>2015</c:v>
                </c:pt>
                <c:pt idx="1">
                  <c:v>2016</c:v>
                </c:pt>
                <c:pt idx="2">
                  <c:v>2017</c:v>
                </c:pt>
                <c:pt idx="3">
                  <c:v>2018</c:v>
                </c:pt>
                <c:pt idx="4">
                  <c:v>2019(1 იანვარი-14მაისი)</c:v>
                </c:pt>
              </c:strCache>
            </c:strRef>
          </c:cat>
          <c:val>
            <c:numRef>
              <c:f>Sheet1!$B$2:$B$6</c:f>
              <c:numCache>
                <c:formatCode>General</c:formatCode>
                <c:ptCount val="5"/>
                <c:pt idx="0">
                  <c:v>118</c:v>
                </c:pt>
                <c:pt idx="1">
                  <c:v>188</c:v>
                </c:pt>
                <c:pt idx="2">
                  <c:v>279</c:v>
                </c:pt>
                <c:pt idx="3">
                  <c:v>224</c:v>
                </c:pt>
                <c:pt idx="4">
                  <c:v>62</c:v>
                </c:pt>
              </c:numCache>
            </c:numRef>
          </c:val>
          <c:extLst>
            <c:ext xmlns:c16="http://schemas.microsoft.com/office/drawing/2014/chart" uri="{C3380CC4-5D6E-409C-BE32-E72D297353CC}">
              <c16:uniqueId val="{00000000-817B-4753-A305-2FB2B3655B1F}"/>
            </c:ext>
          </c:extLst>
        </c:ser>
        <c:ser>
          <c:idx val="1"/>
          <c:order val="1"/>
          <c:tx>
            <c:strRef>
              <c:f>Sheet1!$C$1</c:f>
              <c:strCache>
                <c:ptCount val="1"/>
                <c:pt idx="0">
                  <c:v>იძულებითი შრომა</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Sheet1!$A$2:$A$6</c:f>
              <c:strCache>
                <c:ptCount val="5"/>
                <c:pt idx="0">
                  <c:v>2015</c:v>
                </c:pt>
                <c:pt idx="1">
                  <c:v>2016</c:v>
                </c:pt>
                <c:pt idx="2">
                  <c:v>2017</c:v>
                </c:pt>
                <c:pt idx="3">
                  <c:v>2018</c:v>
                </c:pt>
                <c:pt idx="4">
                  <c:v>2019(1 იანვარი-14მაისი)</c:v>
                </c:pt>
              </c:strCache>
            </c:strRef>
          </c:cat>
          <c:val>
            <c:numRef>
              <c:f>Sheet1!$C$2:$C$6</c:f>
              <c:numCache>
                <c:formatCode>General</c:formatCode>
                <c:ptCount val="5"/>
                <c:pt idx="0">
                  <c:v>2.4</c:v>
                </c:pt>
                <c:pt idx="1">
                  <c:v>99</c:v>
                </c:pt>
                <c:pt idx="2">
                  <c:v>113</c:v>
                </c:pt>
                <c:pt idx="3">
                  <c:v>156</c:v>
                </c:pt>
                <c:pt idx="4">
                  <c:v>61</c:v>
                </c:pt>
              </c:numCache>
            </c:numRef>
          </c:val>
          <c:extLst>
            <c:ext xmlns:c16="http://schemas.microsoft.com/office/drawing/2014/chart" uri="{C3380CC4-5D6E-409C-BE32-E72D297353CC}">
              <c16:uniqueId val="{00000001-817B-4753-A305-2FB2B3655B1F}"/>
            </c:ext>
          </c:extLst>
        </c:ser>
        <c:ser>
          <c:idx val="2"/>
          <c:order val="2"/>
          <c:tx>
            <c:strRef>
              <c:f>Sheet1!$D$1</c:f>
              <c:strCache>
                <c:ptCount val="1"/>
                <c:pt idx="0">
                  <c:v>უსაფრთხოების კანონი</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Sheet1!$A$2:$A$6</c:f>
              <c:strCache>
                <c:ptCount val="5"/>
                <c:pt idx="0">
                  <c:v>2015</c:v>
                </c:pt>
                <c:pt idx="1">
                  <c:v>2016</c:v>
                </c:pt>
                <c:pt idx="2">
                  <c:v>2017</c:v>
                </c:pt>
                <c:pt idx="3">
                  <c:v>2018</c:v>
                </c:pt>
                <c:pt idx="4">
                  <c:v>2019(1 იანვარი-14მაისი)</c:v>
                </c:pt>
              </c:strCache>
            </c:strRef>
          </c:cat>
          <c:val>
            <c:numRef>
              <c:f>Sheet1!$D$2:$D$6</c:f>
              <c:numCache>
                <c:formatCode>General</c:formatCode>
                <c:ptCount val="5"/>
                <c:pt idx="0">
                  <c:v>0</c:v>
                </c:pt>
                <c:pt idx="1">
                  <c:v>0</c:v>
                </c:pt>
                <c:pt idx="2">
                  <c:v>0</c:v>
                </c:pt>
                <c:pt idx="3">
                  <c:v>87</c:v>
                </c:pt>
                <c:pt idx="4">
                  <c:v>150</c:v>
                </c:pt>
              </c:numCache>
            </c:numRef>
          </c:val>
          <c:extLst>
            <c:ext xmlns:c16="http://schemas.microsoft.com/office/drawing/2014/chart" uri="{C3380CC4-5D6E-409C-BE32-E72D297353CC}">
              <c16:uniqueId val="{00000002-817B-4753-A305-2FB2B3655B1F}"/>
            </c:ext>
          </c:extLst>
        </c:ser>
        <c:dLbls>
          <c:dLblPos val="inEnd"/>
          <c:showLegendKey val="0"/>
          <c:showVal val="1"/>
          <c:showCatName val="0"/>
          <c:showSerName val="0"/>
          <c:showPercent val="0"/>
          <c:showBubbleSize val="0"/>
        </c:dLbls>
        <c:gapWidth val="315"/>
        <c:overlap val="-40"/>
        <c:axId val="388440664"/>
        <c:axId val="388443016"/>
      </c:barChart>
      <c:catAx>
        <c:axId val="3884406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88443016"/>
        <c:crosses val="autoZero"/>
        <c:auto val="1"/>
        <c:lblAlgn val="ctr"/>
        <c:lblOffset val="100"/>
        <c:noMultiLvlLbl val="0"/>
      </c:catAx>
      <c:valAx>
        <c:axId val="3884430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884406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7383A-FF19-491D-BE50-E89E9CF9C9B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BEF12629-9FAF-4FAC-BFC5-AA6F5180E553}">
      <dgm:prSet phldrT="[Text]" custT="1"/>
      <dgm:spPr/>
      <dgm:t>
        <a:bodyPr/>
        <a:lstStyle/>
        <a:p>
          <a:pPr algn="ctr"/>
          <a:r>
            <a:rPr lang="ka-GE" sz="1400" dirty="0" smtClean="0">
              <a:solidFill>
                <a:schemeClr val="bg1"/>
              </a:solidFill>
              <a:latin typeface="BPG Nino Mtavruli" panose="02000506000000020004" pitchFamily="2" charset="0"/>
            </a:rPr>
            <a:t>შრომის პირობების ინსპექტირების დეპარტამენტის </a:t>
          </a:r>
          <a:br>
            <a:rPr lang="ka-GE" sz="1400" dirty="0" smtClean="0">
              <a:solidFill>
                <a:schemeClr val="bg1"/>
              </a:solidFill>
              <a:latin typeface="BPG Nino Mtavruli" panose="02000506000000020004" pitchFamily="2" charset="0"/>
            </a:rPr>
          </a:br>
          <a:r>
            <a:rPr lang="ka-GE" sz="1400" dirty="0" smtClean="0">
              <a:solidFill>
                <a:schemeClr val="bg1"/>
              </a:solidFill>
              <a:latin typeface="BPG Nino Mtavruli" panose="02000506000000020004" pitchFamily="2" charset="0"/>
            </a:rPr>
            <a:t>ინსტიტუციური განვითარება</a:t>
          </a:r>
          <a:endParaRPr lang="en-GB" sz="1400" dirty="0">
            <a:solidFill>
              <a:schemeClr val="bg1"/>
            </a:solidFill>
            <a:latin typeface="BPG Nino Mtavruli" panose="02000506000000020004" pitchFamily="2" charset="0"/>
          </a:endParaRPr>
        </a:p>
      </dgm:t>
    </dgm:pt>
    <dgm:pt modelId="{467C0DEE-CA2A-4512-A726-D411AC437042}" type="parTrans" cxnId="{D49BEB38-8B44-4AD9-B6AA-4C4F88B14042}">
      <dgm:prSet/>
      <dgm:spPr/>
      <dgm:t>
        <a:bodyPr/>
        <a:lstStyle/>
        <a:p>
          <a:endParaRPr lang="en-GB">
            <a:latin typeface="BPG Nino Mtavruli" panose="02000506000000020004" pitchFamily="2" charset="0"/>
          </a:endParaRPr>
        </a:p>
      </dgm:t>
    </dgm:pt>
    <dgm:pt modelId="{6D5C134B-D875-43B0-B697-732CA04EFA00}" type="sibTrans" cxnId="{D49BEB38-8B44-4AD9-B6AA-4C4F88B14042}">
      <dgm:prSet/>
      <dgm:spPr/>
      <dgm:t>
        <a:bodyPr/>
        <a:lstStyle/>
        <a:p>
          <a:endParaRPr lang="en-GB">
            <a:latin typeface="BPG Nino Mtavruli" panose="02000506000000020004" pitchFamily="2" charset="0"/>
          </a:endParaRPr>
        </a:p>
      </dgm:t>
    </dgm:pt>
    <dgm:pt modelId="{557667F3-4E23-4E53-8F4B-A4E1E432331F}">
      <dgm:prSet phldrT="[Text]" custT="1"/>
      <dgm:spPr/>
      <dgm:t>
        <a:bodyPr/>
        <a:lstStyle/>
        <a:p>
          <a:pPr algn="ctr"/>
          <a:r>
            <a:rPr lang="ka-GE" sz="1400" dirty="0" smtClean="0">
              <a:solidFill>
                <a:schemeClr val="bg1"/>
              </a:solidFill>
              <a:latin typeface="BPG Nino Mtavruli" panose="02000506000000020004" pitchFamily="2" charset="0"/>
            </a:rPr>
            <a:t>დეპარტამენტის სტრუქტურა</a:t>
          </a:r>
          <a:endParaRPr lang="en-GB" sz="1400" dirty="0">
            <a:latin typeface="BPG Nino Mtavruli" panose="02000506000000020004" pitchFamily="2" charset="0"/>
          </a:endParaRPr>
        </a:p>
      </dgm:t>
    </dgm:pt>
    <dgm:pt modelId="{B62DB156-FF29-482A-A7C5-07E3873F724E}" type="parTrans" cxnId="{54A8A9C6-A17E-48F7-BEB6-9B6E22E3D57F}">
      <dgm:prSet/>
      <dgm:spPr/>
      <dgm:t>
        <a:bodyPr/>
        <a:lstStyle/>
        <a:p>
          <a:endParaRPr lang="en-GB">
            <a:latin typeface="BPG Nino Mtavruli" panose="02000506000000020004" pitchFamily="2" charset="0"/>
          </a:endParaRPr>
        </a:p>
      </dgm:t>
    </dgm:pt>
    <dgm:pt modelId="{28D812B7-00AA-4DAB-AABA-1A8597637467}" type="sibTrans" cxnId="{54A8A9C6-A17E-48F7-BEB6-9B6E22E3D57F}">
      <dgm:prSet/>
      <dgm:spPr/>
      <dgm:t>
        <a:bodyPr/>
        <a:lstStyle/>
        <a:p>
          <a:endParaRPr lang="en-GB">
            <a:latin typeface="BPG Nino Mtavruli" panose="02000506000000020004" pitchFamily="2" charset="0"/>
          </a:endParaRPr>
        </a:p>
      </dgm:t>
    </dgm:pt>
    <dgm:pt modelId="{EB6CB17F-EDF8-4FB6-A996-99A2B5DCA83D}">
      <dgm:prSet phldrT="[Text]" custT="1"/>
      <dgm:spPr/>
      <dgm:t>
        <a:bodyPr/>
        <a:lstStyle/>
        <a:p>
          <a:pPr algn="ctr"/>
          <a:r>
            <a:rPr lang="ka-GE" sz="1400" dirty="0" smtClean="0">
              <a:latin typeface="BPG Nino Mtavruli" panose="02000506000000020004" pitchFamily="2" charset="0"/>
            </a:rPr>
            <a:t>ძირითადი ამოცანები და კომპეტენცია </a:t>
          </a:r>
          <a:endParaRPr lang="en-GB" sz="1400" dirty="0">
            <a:solidFill>
              <a:schemeClr val="bg1"/>
            </a:solidFill>
            <a:latin typeface="BPG Nino Mtavruli" panose="02000506000000020004" pitchFamily="2" charset="0"/>
          </a:endParaRPr>
        </a:p>
      </dgm:t>
    </dgm:pt>
    <dgm:pt modelId="{122C7B95-4791-4BDE-8E69-8EACF59CEB78}" type="parTrans" cxnId="{0D023F15-43DB-4D8F-B7D1-02A4A2A2B0AA}">
      <dgm:prSet/>
      <dgm:spPr/>
      <dgm:t>
        <a:bodyPr/>
        <a:lstStyle/>
        <a:p>
          <a:endParaRPr lang="en-GB">
            <a:latin typeface="BPG Nino Mtavruli" panose="02000506000000020004" pitchFamily="2" charset="0"/>
          </a:endParaRPr>
        </a:p>
      </dgm:t>
    </dgm:pt>
    <dgm:pt modelId="{7F9D7919-2914-4CB5-A832-30784976DBF6}" type="sibTrans" cxnId="{0D023F15-43DB-4D8F-B7D1-02A4A2A2B0AA}">
      <dgm:prSet/>
      <dgm:spPr/>
      <dgm:t>
        <a:bodyPr/>
        <a:lstStyle/>
        <a:p>
          <a:endParaRPr lang="en-GB">
            <a:latin typeface="BPG Nino Mtavruli" panose="02000506000000020004" pitchFamily="2" charset="0"/>
          </a:endParaRPr>
        </a:p>
      </dgm:t>
    </dgm:pt>
    <dgm:pt modelId="{B5DD8585-6F72-4197-977D-554AA5B8580D}">
      <dgm:prSet custT="1"/>
      <dgm:spPr/>
      <dgm:t>
        <a:bodyPr/>
        <a:lstStyle/>
        <a:p>
          <a:pPr algn="ctr"/>
          <a:r>
            <a:rPr lang="ka-GE" sz="1200" dirty="0" smtClean="0">
              <a:solidFill>
                <a:schemeClr val="bg1"/>
              </a:solidFill>
              <a:latin typeface="BPG Nino Mtavruli" panose="02000506000000020004" pitchFamily="2" charset="0"/>
            </a:rPr>
            <a:t>შრომის ინსპექტორთა პროფილები, დეპარტამენტი გენდერულ ჭრილში</a:t>
          </a:r>
          <a:endParaRPr lang="en-GB" sz="1200" b="1" dirty="0">
            <a:solidFill>
              <a:schemeClr val="bg1"/>
            </a:solidFill>
            <a:latin typeface="BPG Nino Mtavruli" panose="02000506000000020004" pitchFamily="2" charset="0"/>
          </a:endParaRPr>
        </a:p>
      </dgm:t>
    </dgm:pt>
    <dgm:pt modelId="{DA553DF9-F98E-499A-AF8A-DB57930EBF3A}" type="parTrans" cxnId="{626B1DBA-8918-4C40-BFA9-92A6C5031312}">
      <dgm:prSet/>
      <dgm:spPr/>
      <dgm:t>
        <a:bodyPr/>
        <a:lstStyle/>
        <a:p>
          <a:endParaRPr lang="en-GB">
            <a:latin typeface="BPG Nino Mtavruli" panose="02000506000000020004" pitchFamily="2" charset="0"/>
          </a:endParaRPr>
        </a:p>
      </dgm:t>
    </dgm:pt>
    <dgm:pt modelId="{86758076-FF81-460E-9CE2-EB28C663B975}" type="sibTrans" cxnId="{626B1DBA-8918-4C40-BFA9-92A6C5031312}">
      <dgm:prSet/>
      <dgm:spPr/>
      <dgm:t>
        <a:bodyPr/>
        <a:lstStyle/>
        <a:p>
          <a:endParaRPr lang="en-GB">
            <a:latin typeface="BPG Nino Mtavruli" panose="02000506000000020004" pitchFamily="2" charset="0"/>
          </a:endParaRPr>
        </a:p>
      </dgm:t>
    </dgm:pt>
    <dgm:pt modelId="{2ECEBEB1-1579-4BEC-94F2-01A96F186BE8}">
      <dgm:prSet custT="1"/>
      <dgm:spPr/>
      <dgm:t>
        <a:bodyPr/>
        <a:lstStyle/>
        <a:p>
          <a:pPr algn="ctr"/>
          <a:r>
            <a:rPr lang="ka-GE" sz="1200" b="1" dirty="0" smtClean="0">
              <a:latin typeface="BPG Nino Mtavruli" panose="02000506000000020004" pitchFamily="2" charset="0"/>
            </a:rPr>
            <a:t>სამომავლო გეგმები</a:t>
          </a:r>
          <a:endParaRPr lang="en-GB" sz="1200" b="1" dirty="0">
            <a:latin typeface="BPG Nino Mtavruli" panose="02000506000000020004" pitchFamily="2" charset="0"/>
          </a:endParaRPr>
        </a:p>
      </dgm:t>
    </dgm:pt>
    <dgm:pt modelId="{72CD2CCF-E0BB-4CB0-BB92-4D28BE64604F}" type="parTrans" cxnId="{3FB1457D-4B7D-41E4-B08F-E25C5F62B36B}">
      <dgm:prSet/>
      <dgm:spPr/>
      <dgm:t>
        <a:bodyPr/>
        <a:lstStyle/>
        <a:p>
          <a:endParaRPr lang="en-GB">
            <a:latin typeface="BPG Nino Mtavruli" panose="02000506000000020004" pitchFamily="2" charset="0"/>
          </a:endParaRPr>
        </a:p>
      </dgm:t>
    </dgm:pt>
    <dgm:pt modelId="{1F3D81D7-E4AC-4751-80B0-55C7695603C0}" type="sibTrans" cxnId="{3FB1457D-4B7D-41E4-B08F-E25C5F62B36B}">
      <dgm:prSet/>
      <dgm:spPr/>
      <dgm:t>
        <a:bodyPr/>
        <a:lstStyle/>
        <a:p>
          <a:endParaRPr lang="en-GB">
            <a:latin typeface="BPG Nino Mtavruli" panose="02000506000000020004" pitchFamily="2" charset="0"/>
          </a:endParaRPr>
        </a:p>
      </dgm:t>
    </dgm:pt>
    <dgm:pt modelId="{F55E1989-72C8-498F-8B19-9FC1A056CCC8}">
      <dgm:prSet custT="1"/>
      <dgm:spPr/>
      <dgm:t>
        <a:bodyPr/>
        <a:lstStyle/>
        <a:p>
          <a:pPr algn="ctr"/>
          <a:r>
            <a:rPr lang="ka-GE" sz="1200" dirty="0" smtClean="0">
              <a:latin typeface="BPG Nino Mtavruli" panose="02000506000000020004" pitchFamily="2" charset="0"/>
            </a:rPr>
            <a:t>მიმდინარე პროცესები</a:t>
          </a:r>
          <a:endParaRPr lang="en-US" sz="1200" dirty="0">
            <a:latin typeface="BPG Nino Mtavruli" panose="02000506000000020004" pitchFamily="2" charset="0"/>
          </a:endParaRPr>
        </a:p>
      </dgm:t>
    </dgm:pt>
    <dgm:pt modelId="{8E865C34-17AD-434A-A2BB-09323ADE7150}" type="parTrans" cxnId="{DFFFD701-EB9D-4AAB-9CB0-B49BF73A017C}">
      <dgm:prSet/>
      <dgm:spPr/>
      <dgm:t>
        <a:bodyPr/>
        <a:lstStyle/>
        <a:p>
          <a:endParaRPr lang="en-US"/>
        </a:p>
      </dgm:t>
    </dgm:pt>
    <dgm:pt modelId="{596A5CF3-84BD-449E-804D-202089FA5308}" type="sibTrans" cxnId="{DFFFD701-EB9D-4AAB-9CB0-B49BF73A017C}">
      <dgm:prSet/>
      <dgm:spPr/>
      <dgm:t>
        <a:bodyPr/>
        <a:lstStyle/>
        <a:p>
          <a:endParaRPr lang="en-US"/>
        </a:p>
      </dgm:t>
    </dgm:pt>
    <dgm:pt modelId="{85771CD5-B208-42C4-A43F-074F4CC0D135}" type="pres">
      <dgm:prSet presAssocID="{6C77383A-FF19-491D-BE50-E89E9CF9C9BD}" presName="Name0" presStyleCnt="0">
        <dgm:presLayoutVars>
          <dgm:chMax val="7"/>
          <dgm:chPref val="7"/>
          <dgm:dir/>
        </dgm:presLayoutVars>
      </dgm:prSet>
      <dgm:spPr/>
      <dgm:t>
        <a:bodyPr/>
        <a:lstStyle/>
        <a:p>
          <a:endParaRPr lang="en-GB"/>
        </a:p>
      </dgm:t>
    </dgm:pt>
    <dgm:pt modelId="{D5467706-2E63-4BEB-9B71-2CCF396EDE80}" type="pres">
      <dgm:prSet presAssocID="{6C77383A-FF19-491D-BE50-E89E9CF9C9BD}" presName="Name1" presStyleCnt="0"/>
      <dgm:spPr/>
    </dgm:pt>
    <dgm:pt modelId="{C46522F5-7859-40A0-83BB-16FE07EEBA68}" type="pres">
      <dgm:prSet presAssocID="{6C77383A-FF19-491D-BE50-E89E9CF9C9BD}" presName="cycle" presStyleCnt="0"/>
      <dgm:spPr/>
    </dgm:pt>
    <dgm:pt modelId="{71A4DDC2-ACBF-4BEC-A5A0-C6919A43B162}" type="pres">
      <dgm:prSet presAssocID="{6C77383A-FF19-491D-BE50-E89E9CF9C9BD}" presName="srcNode" presStyleLbl="node1" presStyleIdx="0" presStyleCnt="6"/>
      <dgm:spPr/>
    </dgm:pt>
    <dgm:pt modelId="{9FD87A7C-DED7-4C3B-8CE3-213F05E2B1CF}" type="pres">
      <dgm:prSet presAssocID="{6C77383A-FF19-491D-BE50-E89E9CF9C9BD}" presName="conn" presStyleLbl="parChTrans1D2" presStyleIdx="0" presStyleCnt="1"/>
      <dgm:spPr/>
      <dgm:t>
        <a:bodyPr/>
        <a:lstStyle/>
        <a:p>
          <a:endParaRPr lang="en-GB"/>
        </a:p>
      </dgm:t>
    </dgm:pt>
    <dgm:pt modelId="{6C86EAD2-9BD5-429D-B305-D02332CD799E}" type="pres">
      <dgm:prSet presAssocID="{6C77383A-FF19-491D-BE50-E89E9CF9C9BD}" presName="extraNode" presStyleLbl="node1" presStyleIdx="0" presStyleCnt="6"/>
      <dgm:spPr/>
    </dgm:pt>
    <dgm:pt modelId="{9AB3B2EF-A3DD-4B95-9B4C-6241EA45EC8F}" type="pres">
      <dgm:prSet presAssocID="{6C77383A-FF19-491D-BE50-E89E9CF9C9BD}" presName="dstNode" presStyleLbl="node1" presStyleIdx="0" presStyleCnt="6"/>
      <dgm:spPr/>
    </dgm:pt>
    <dgm:pt modelId="{D74652CB-1E7C-4AA6-B513-C5E360D2B8E5}" type="pres">
      <dgm:prSet presAssocID="{BEF12629-9FAF-4FAC-BFC5-AA6F5180E553}" presName="text_1" presStyleLbl="node1" presStyleIdx="0" presStyleCnt="6" custScaleY="133340">
        <dgm:presLayoutVars>
          <dgm:bulletEnabled val="1"/>
        </dgm:presLayoutVars>
      </dgm:prSet>
      <dgm:spPr/>
      <dgm:t>
        <a:bodyPr/>
        <a:lstStyle/>
        <a:p>
          <a:endParaRPr lang="en-GB"/>
        </a:p>
      </dgm:t>
    </dgm:pt>
    <dgm:pt modelId="{893A069B-D007-4C54-9247-BD6FE341668C}" type="pres">
      <dgm:prSet presAssocID="{BEF12629-9FAF-4FAC-BFC5-AA6F5180E553}" presName="accent_1" presStyleCnt="0"/>
      <dgm:spPr/>
    </dgm:pt>
    <dgm:pt modelId="{A23A9C9E-DE27-4805-82F1-37E1A30D308A}" type="pres">
      <dgm:prSet presAssocID="{BEF12629-9FAF-4FAC-BFC5-AA6F5180E553}" presName="accentRepeatNode" presStyleLbl="solidFgAcc1" presStyleIdx="0" presStyleCnt="6"/>
      <dgm:spPr/>
    </dgm:pt>
    <dgm:pt modelId="{A59C1BB8-BF5B-44E8-BA2A-B37E07B2A0B0}" type="pres">
      <dgm:prSet presAssocID="{557667F3-4E23-4E53-8F4B-A4E1E432331F}" presName="text_2" presStyleLbl="node1" presStyleIdx="1" presStyleCnt="6">
        <dgm:presLayoutVars>
          <dgm:bulletEnabled val="1"/>
        </dgm:presLayoutVars>
      </dgm:prSet>
      <dgm:spPr/>
      <dgm:t>
        <a:bodyPr/>
        <a:lstStyle/>
        <a:p>
          <a:endParaRPr lang="en-GB"/>
        </a:p>
      </dgm:t>
    </dgm:pt>
    <dgm:pt modelId="{8C0565EF-A95F-4153-816B-B9F99BFA5077}" type="pres">
      <dgm:prSet presAssocID="{557667F3-4E23-4E53-8F4B-A4E1E432331F}" presName="accent_2" presStyleCnt="0"/>
      <dgm:spPr/>
    </dgm:pt>
    <dgm:pt modelId="{35151033-9A78-467B-B7BC-D1A743C4C878}" type="pres">
      <dgm:prSet presAssocID="{557667F3-4E23-4E53-8F4B-A4E1E432331F}" presName="accentRepeatNode" presStyleLbl="solidFgAcc1" presStyleIdx="1" presStyleCnt="6"/>
      <dgm:spPr/>
    </dgm:pt>
    <dgm:pt modelId="{70F71EB9-0C88-4250-91B4-A6E9BBB2262B}" type="pres">
      <dgm:prSet presAssocID="{EB6CB17F-EDF8-4FB6-A996-99A2B5DCA83D}" presName="text_3" presStyleLbl="node1" presStyleIdx="2" presStyleCnt="6" custLinFactNeighborX="-183" custLinFactNeighborY="-5690">
        <dgm:presLayoutVars>
          <dgm:bulletEnabled val="1"/>
        </dgm:presLayoutVars>
      </dgm:prSet>
      <dgm:spPr/>
      <dgm:t>
        <a:bodyPr/>
        <a:lstStyle/>
        <a:p>
          <a:endParaRPr lang="en-GB"/>
        </a:p>
      </dgm:t>
    </dgm:pt>
    <dgm:pt modelId="{74F88DE2-6078-47D9-88DF-FF76E38C4FFC}" type="pres">
      <dgm:prSet presAssocID="{EB6CB17F-EDF8-4FB6-A996-99A2B5DCA83D}" presName="accent_3" presStyleCnt="0"/>
      <dgm:spPr/>
    </dgm:pt>
    <dgm:pt modelId="{ED5A7A54-BC4E-41C2-92D6-A999CEF31564}" type="pres">
      <dgm:prSet presAssocID="{EB6CB17F-EDF8-4FB6-A996-99A2B5DCA83D}" presName="accentRepeatNode" presStyleLbl="solidFgAcc1" presStyleIdx="2" presStyleCnt="6"/>
      <dgm:spPr/>
    </dgm:pt>
    <dgm:pt modelId="{8DCC8312-E02D-4EAA-9FFB-51747AC48653}" type="pres">
      <dgm:prSet presAssocID="{B5DD8585-6F72-4197-977D-554AA5B8580D}" presName="text_4" presStyleLbl="node1" presStyleIdx="3" presStyleCnt="6" custLinFactNeighborX="-182" custLinFactNeighborY="-2179">
        <dgm:presLayoutVars>
          <dgm:bulletEnabled val="1"/>
        </dgm:presLayoutVars>
      </dgm:prSet>
      <dgm:spPr/>
      <dgm:t>
        <a:bodyPr/>
        <a:lstStyle/>
        <a:p>
          <a:endParaRPr lang="en-GB"/>
        </a:p>
      </dgm:t>
    </dgm:pt>
    <dgm:pt modelId="{E898E40B-F44F-4AB9-9080-2DBF5215DADC}" type="pres">
      <dgm:prSet presAssocID="{B5DD8585-6F72-4197-977D-554AA5B8580D}" presName="accent_4" presStyleCnt="0"/>
      <dgm:spPr/>
    </dgm:pt>
    <dgm:pt modelId="{09F6E5C5-62A2-4B28-8F7F-3CFA4A1799AD}" type="pres">
      <dgm:prSet presAssocID="{B5DD8585-6F72-4197-977D-554AA5B8580D}" presName="accentRepeatNode" presStyleLbl="solidFgAcc1" presStyleIdx="3" presStyleCnt="6"/>
      <dgm:spPr/>
    </dgm:pt>
    <dgm:pt modelId="{4A3DB2AC-F019-4D61-AFE1-D860B00FECBA}" type="pres">
      <dgm:prSet presAssocID="{F55E1989-72C8-498F-8B19-9FC1A056CCC8}" presName="text_5" presStyleLbl="node1" presStyleIdx="4" presStyleCnt="6">
        <dgm:presLayoutVars>
          <dgm:bulletEnabled val="1"/>
        </dgm:presLayoutVars>
      </dgm:prSet>
      <dgm:spPr/>
      <dgm:t>
        <a:bodyPr/>
        <a:lstStyle/>
        <a:p>
          <a:endParaRPr lang="en-US"/>
        </a:p>
      </dgm:t>
    </dgm:pt>
    <dgm:pt modelId="{52DAB416-BFA1-48DA-839E-BF0AFB892BF9}" type="pres">
      <dgm:prSet presAssocID="{F55E1989-72C8-498F-8B19-9FC1A056CCC8}" presName="accent_5" presStyleCnt="0"/>
      <dgm:spPr/>
    </dgm:pt>
    <dgm:pt modelId="{89BC665D-012D-4D3F-A00A-9374B3788A0F}" type="pres">
      <dgm:prSet presAssocID="{F55E1989-72C8-498F-8B19-9FC1A056CCC8}" presName="accentRepeatNode" presStyleLbl="solidFgAcc1" presStyleIdx="4" presStyleCnt="6"/>
      <dgm:spPr/>
    </dgm:pt>
    <dgm:pt modelId="{FC712069-9AF9-4072-8489-2DA50E668D73}" type="pres">
      <dgm:prSet presAssocID="{2ECEBEB1-1579-4BEC-94F2-01A96F186BE8}" presName="text_6" presStyleLbl="node1" presStyleIdx="5" presStyleCnt="6">
        <dgm:presLayoutVars>
          <dgm:bulletEnabled val="1"/>
        </dgm:presLayoutVars>
      </dgm:prSet>
      <dgm:spPr/>
      <dgm:t>
        <a:bodyPr/>
        <a:lstStyle/>
        <a:p>
          <a:endParaRPr lang="en-US"/>
        </a:p>
      </dgm:t>
    </dgm:pt>
    <dgm:pt modelId="{E85C3D00-64A9-4C34-8A39-93033255C052}" type="pres">
      <dgm:prSet presAssocID="{2ECEBEB1-1579-4BEC-94F2-01A96F186BE8}" presName="accent_6" presStyleCnt="0"/>
      <dgm:spPr/>
    </dgm:pt>
    <dgm:pt modelId="{C7774A7A-48EC-4B36-BD00-D8DD19FF1BBB}" type="pres">
      <dgm:prSet presAssocID="{2ECEBEB1-1579-4BEC-94F2-01A96F186BE8}" presName="accentRepeatNode" presStyleLbl="solidFgAcc1" presStyleIdx="5" presStyleCnt="6"/>
      <dgm:spPr/>
    </dgm:pt>
  </dgm:ptLst>
  <dgm:cxnLst>
    <dgm:cxn modelId="{FEA001F1-90B6-4B28-8A9B-3485AC0B9A0A}" type="presOf" srcId="{557667F3-4E23-4E53-8F4B-A4E1E432331F}" destId="{A59C1BB8-BF5B-44E8-BA2A-B37E07B2A0B0}" srcOrd="0" destOrd="0" presId="urn:microsoft.com/office/officeart/2008/layout/VerticalCurvedList"/>
    <dgm:cxn modelId="{DFFFD701-EB9D-4AAB-9CB0-B49BF73A017C}" srcId="{6C77383A-FF19-491D-BE50-E89E9CF9C9BD}" destId="{F55E1989-72C8-498F-8B19-9FC1A056CCC8}" srcOrd="4" destOrd="0" parTransId="{8E865C34-17AD-434A-A2BB-09323ADE7150}" sibTransId="{596A5CF3-84BD-449E-804D-202089FA5308}"/>
    <dgm:cxn modelId="{0D023F15-43DB-4D8F-B7D1-02A4A2A2B0AA}" srcId="{6C77383A-FF19-491D-BE50-E89E9CF9C9BD}" destId="{EB6CB17F-EDF8-4FB6-A996-99A2B5DCA83D}" srcOrd="2" destOrd="0" parTransId="{122C7B95-4791-4BDE-8E69-8EACF59CEB78}" sibTransId="{7F9D7919-2914-4CB5-A832-30784976DBF6}"/>
    <dgm:cxn modelId="{D49BEB38-8B44-4AD9-B6AA-4C4F88B14042}" srcId="{6C77383A-FF19-491D-BE50-E89E9CF9C9BD}" destId="{BEF12629-9FAF-4FAC-BFC5-AA6F5180E553}" srcOrd="0" destOrd="0" parTransId="{467C0DEE-CA2A-4512-A726-D411AC437042}" sibTransId="{6D5C134B-D875-43B0-B697-732CA04EFA00}"/>
    <dgm:cxn modelId="{79EA4335-EC6E-458A-ADB0-47B3936C74A3}" type="presOf" srcId="{6C77383A-FF19-491D-BE50-E89E9CF9C9BD}" destId="{85771CD5-B208-42C4-A43F-074F4CC0D135}" srcOrd="0" destOrd="0" presId="urn:microsoft.com/office/officeart/2008/layout/VerticalCurvedList"/>
    <dgm:cxn modelId="{4B8FF161-E259-4EF3-86BB-917C6D57640C}" type="presOf" srcId="{BEF12629-9FAF-4FAC-BFC5-AA6F5180E553}" destId="{D74652CB-1E7C-4AA6-B513-C5E360D2B8E5}" srcOrd="0" destOrd="0" presId="urn:microsoft.com/office/officeart/2008/layout/VerticalCurvedList"/>
    <dgm:cxn modelId="{3FB1457D-4B7D-41E4-B08F-E25C5F62B36B}" srcId="{6C77383A-FF19-491D-BE50-E89E9CF9C9BD}" destId="{2ECEBEB1-1579-4BEC-94F2-01A96F186BE8}" srcOrd="5" destOrd="0" parTransId="{72CD2CCF-E0BB-4CB0-BB92-4D28BE64604F}" sibTransId="{1F3D81D7-E4AC-4751-80B0-55C7695603C0}"/>
    <dgm:cxn modelId="{F9A22C22-8D18-453D-9618-983FB9E78AB6}" type="presOf" srcId="{B5DD8585-6F72-4197-977D-554AA5B8580D}" destId="{8DCC8312-E02D-4EAA-9FFB-51747AC48653}" srcOrd="0" destOrd="0" presId="urn:microsoft.com/office/officeart/2008/layout/VerticalCurvedList"/>
    <dgm:cxn modelId="{8F68AAC1-FD2C-41E5-AEB5-1748DE2DBD2A}" type="presOf" srcId="{F55E1989-72C8-498F-8B19-9FC1A056CCC8}" destId="{4A3DB2AC-F019-4D61-AFE1-D860B00FECBA}" srcOrd="0" destOrd="0" presId="urn:microsoft.com/office/officeart/2008/layout/VerticalCurvedList"/>
    <dgm:cxn modelId="{9934E656-F492-4B0F-AAF1-CD4FB51B6621}" type="presOf" srcId="{6D5C134B-D875-43B0-B697-732CA04EFA00}" destId="{9FD87A7C-DED7-4C3B-8CE3-213F05E2B1CF}" srcOrd="0" destOrd="0" presId="urn:microsoft.com/office/officeart/2008/layout/VerticalCurvedList"/>
    <dgm:cxn modelId="{626B1DBA-8918-4C40-BFA9-92A6C5031312}" srcId="{6C77383A-FF19-491D-BE50-E89E9CF9C9BD}" destId="{B5DD8585-6F72-4197-977D-554AA5B8580D}" srcOrd="3" destOrd="0" parTransId="{DA553DF9-F98E-499A-AF8A-DB57930EBF3A}" sibTransId="{86758076-FF81-460E-9CE2-EB28C663B975}"/>
    <dgm:cxn modelId="{54A8A9C6-A17E-48F7-BEB6-9B6E22E3D57F}" srcId="{6C77383A-FF19-491D-BE50-E89E9CF9C9BD}" destId="{557667F3-4E23-4E53-8F4B-A4E1E432331F}" srcOrd="1" destOrd="0" parTransId="{B62DB156-FF29-482A-A7C5-07E3873F724E}" sibTransId="{28D812B7-00AA-4DAB-AABA-1A8597637467}"/>
    <dgm:cxn modelId="{C36BB3E9-3A2F-460C-AFDF-D01F2C4D58DC}" type="presOf" srcId="{2ECEBEB1-1579-4BEC-94F2-01A96F186BE8}" destId="{FC712069-9AF9-4072-8489-2DA50E668D73}" srcOrd="0" destOrd="0" presId="urn:microsoft.com/office/officeart/2008/layout/VerticalCurvedList"/>
    <dgm:cxn modelId="{4A85ED37-10C6-4113-B1F9-06986F0554B6}" type="presOf" srcId="{EB6CB17F-EDF8-4FB6-A996-99A2B5DCA83D}" destId="{70F71EB9-0C88-4250-91B4-A6E9BBB2262B}" srcOrd="0" destOrd="0" presId="urn:microsoft.com/office/officeart/2008/layout/VerticalCurvedList"/>
    <dgm:cxn modelId="{8B0EB0F9-F1E7-4EDB-9047-F6EEF344B554}" type="presParOf" srcId="{85771CD5-B208-42C4-A43F-074F4CC0D135}" destId="{D5467706-2E63-4BEB-9B71-2CCF396EDE80}" srcOrd="0" destOrd="0" presId="urn:microsoft.com/office/officeart/2008/layout/VerticalCurvedList"/>
    <dgm:cxn modelId="{3C1FA7A1-2C88-4910-947B-251058040E4B}" type="presParOf" srcId="{D5467706-2E63-4BEB-9B71-2CCF396EDE80}" destId="{C46522F5-7859-40A0-83BB-16FE07EEBA68}" srcOrd="0" destOrd="0" presId="urn:microsoft.com/office/officeart/2008/layout/VerticalCurvedList"/>
    <dgm:cxn modelId="{DC13888E-A3C0-494A-881A-4EA2417AF7CB}" type="presParOf" srcId="{C46522F5-7859-40A0-83BB-16FE07EEBA68}" destId="{71A4DDC2-ACBF-4BEC-A5A0-C6919A43B162}" srcOrd="0" destOrd="0" presId="urn:microsoft.com/office/officeart/2008/layout/VerticalCurvedList"/>
    <dgm:cxn modelId="{E4FB4549-1B81-4FD0-9D6E-C5536DC66723}" type="presParOf" srcId="{C46522F5-7859-40A0-83BB-16FE07EEBA68}" destId="{9FD87A7C-DED7-4C3B-8CE3-213F05E2B1CF}" srcOrd="1" destOrd="0" presId="urn:microsoft.com/office/officeart/2008/layout/VerticalCurvedList"/>
    <dgm:cxn modelId="{C4F978A2-5F73-4372-BEC6-4F03203DA198}" type="presParOf" srcId="{C46522F5-7859-40A0-83BB-16FE07EEBA68}" destId="{6C86EAD2-9BD5-429D-B305-D02332CD799E}" srcOrd="2" destOrd="0" presId="urn:microsoft.com/office/officeart/2008/layout/VerticalCurvedList"/>
    <dgm:cxn modelId="{8BB3C3C2-29B4-482F-BB96-9532D425276C}" type="presParOf" srcId="{C46522F5-7859-40A0-83BB-16FE07EEBA68}" destId="{9AB3B2EF-A3DD-4B95-9B4C-6241EA45EC8F}" srcOrd="3" destOrd="0" presId="urn:microsoft.com/office/officeart/2008/layout/VerticalCurvedList"/>
    <dgm:cxn modelId="{155B1898-3A33-4B69-A4BC-96F4236D32AC}" type="presParOf" srcId="{D5467706-2E63-4BEB-9B71-2CCF396EDE80}" destId="{D74652CB-1E7C-4AA6-B513-C5E360D2B8E5}" srcOrd="1" destOrd="0" presId="urn:microsoft.com/office/officeart/2008/layout/VerticalCurvedList"/>
    <dgm:cxn modelId="{7461B73D-6BCA-4E40-8CF6-19613148CDC7}" type="presParOf" srcId="{D5467706-2E63-4BEB-9B71-2CCF396EDE80}" destId="{893A069B-D007-4C54-9247-BD6FE341668C}" srcOrd="2" destOrd="0" presId="urn:microsoft.com/office/officeart/2008/layout/VerticalCurvedList"/>
    <dgm:cxn modelId="{371B4B0C-70C9-4F73-9527-9C7B4E8D98B2}" type="presParOf" srcId="{893A069B-D007-4C54-9247-BD6FE341668C}" destId="{A23A9C9E-DE27-4805-82F1-37E1A30D308A}" srcOrd="0" destOrd="0" presId="urn:microsoft.com/office/officeart/2008/layout/VerticalCurvedList"/>
    <dgm:cxn modelId="{4A9656A1-81D0-4355-8E1D-D425C42B4693}" type="presParOf" srcId="{D5467706-2E63-4BEB-9B71-2CCF396EDE80}" destId="{A59C1BB8-BF5B-44E8-BA2A-B37E07B2A0B0}" srcOrd="3" destOrd="0" presId="urn:microsoft.com/office/officeart/2008/layout/VerticalCurvedList"/>
    <dgm:cxn modelId="{9F89BC49-1FD4-4A62-9E34-BC10B6C11EC8}" type="presParOf" srcId="{D5467706-2E63-4BEB-9B71-2CCF396EDE80}" destId="{8C0565EF-A95F-4153-816B-B9F99BFA5077}" srcOrd="4" destOrd="0" presId="urn:microsoft.com/office/officeart/2008/layout/VerticalCurvedList"/>
    <dgm:cxn modelId="{9D600184-00C1-4B46-B4B2-B84AD141053A}" type="presParOf" srcId="{8C0565EF-A95F-4153-816B-B9F99BFA5077}" destId="{35151033-9A78-467B-B7BC-D1A743C4C878}" srcOrd="0" destOrd="0" presId="urn:microsoft.com/office/officeart/2008/layout/VerticalCurvedList"/>
    <dgm:cxn modelId="{B4142E3D-D758-49C6-A02F-0F54358E883D}" type="presParOf" srcId="{D5467706-2E63-4BEB-9B71-2CCF396EDE80}" destId="{70F71EB9-0C88-4250-91B4-A6E9BBB2262B}" srcOrd="5" destOrd="0" presId="urn:microsoft.com/office/officeart/2008/layout/VerticalCurvedList"/>
    <dgm:cxn modelId="{A3D8A468-6B18-4BDE-B791-CE22A1425C58}" type="presParOf" srcId="{D5467706-2E63-4BEB-9B71-2CCF396EDE80}" destId="{74F88DE2-6078-47D9-88DF-FF76E38C4FFC}" srcOrd="6" destOrd="0" presId="urn:microsoft.com/office/officeart/2008/layout/VerticalCurvedList"/>
    <dgm:cxn modelId="{C2DE03C3-4A30-4CD8-8C3A-3884CC1AB300}" type="presParOf" srcId="{74F88DE2-6078-47D9-88DF-FF76E38C4FFC}" destId="{ED5A7A54-BC4E-41C2-92D6-A999CEF31564}" srcOrd="0" destOrd="0" presId="urn:microsoft.com/office/officeart/2008/layout/VerticalCurvedList"/>
    <dgm:cxn modelId="{F3FEEE53-7F95-4BB8-AAF2-86D9328BC663}" type="presParOf" srcId="{D5467706-2E63-4BEB-9B71-2CCF396EDE80}" destId="{8DCC8312-E02D-4EAA-9FFB-51747AC48653}" srcOrd="7" destOrd="0" presId="urn:microsoft.com/office/officeart/2008/layout/VerticalCurvedList"/>
    <dgm:cxn modelId="{67342EEC-DA66-4848-8AD1-8C7C84003399}" type="presParOf" srcId="{D5467706-2E63-4BEB-9B71-2CCF396EDE80}" destId="{E898E40B-F44F-4AB9-9080-2DBF5215DADC}" srcOrd="8" destOrd="0" presId="urn:microsoft.com/office/officeart/2008/layout/VerticalCurvedList"/>
    <dgm:cxn modelId="{2295C08D-FE6E-4BE9-8DB3-44DFCCC89FEB}" type="presParOf" srcId="{E898E40B-F44F-4AB9-9080-2DBF5215DADC}" destId="{09F6E5C5-62A2-4B28-8F7F-3CFA4A1799AD}" srcOrd="0" destOrd="0" presId="urn:microsoft.com/office/officeart/2008/layout/VerticalCurvedList"/>
    <dgm:cxn modelId="{950253EB-192E-453F-880D-F5B6006A245F}" type="presParOf" srcId="{D5467706-2E63-4BEB-9B71-2CCF396EDE80}" destId="{4A3DB2AC-F019-4D61-AFE1-D860B00FECBA}" srcOrd="9" destOrd="0" presId="urn:microsoft.com/office/officeart/2008/layout/VerticalCurvedList"/>
    <dgm:cxn modelId="{35259B9A-5E2C-4A62-93E6-7A9EED3B46F3}" type="presParOf" srcId="{D5467706-2E63-4BEB-9B71-2CCF396EDE80}" destId="{52DAB416-BFA1-48DA-839E-BF0AFB892BF9}" srcOrd="10" destOrd="0" presId="urn:microsoft.com/office/officeart/2008/layout/VerticalCurvedList"/>
    <dgm:cxn modelId="{97CE84CB-92E7-4AC4-A0BE-3303CC72E6B5}" type="presParOf" srcId="{52DAB416-BFA1-48DA-839E-BF0AFB892BF9}" destId="{89BC665D-012D-4D3F-A00A-9374B3788A0F}" srcOrd="0" destOrd="0" presId="urn:microsoft.com/office/officeart/2008/layout/VerticalCurvedList"/>
    <dgm:cxn modelId="{13402EF0-9C75-432B-844F-746A4D3B4671}" type="presParOf" srcId="{D5467706-2E63-4BEB-9B71-2CCF396EDE80}" destId="{FC712069-9AF9-4072-8489-2DA50E668D73}" srcOrd="11" destOrd="0" presId="urn:microsoft.com/office/officeart/2008/layout/VerticalCurvedList"/>
    <dgm:cxn modelId="{0114591C-BA98-4EEA-8B39-19CC11671994}" type="presParOf" srcId="{D5467706-2E63-4BEB-9B71-2CCF396EDE80}" destId="{E85C3D00-64A9-4C34-8A39-93033255C052}" srcOrd="12" destOrd="0" presId="urn:microsoft.com/office/officeart/2008/layout/VerticalCurvedList"/>
    <dgm:cxn modelId="{582BB0DE-1050-487B-BDD5-11ACEA6CC1CE}" type="presParOf" srcId="{E85C3D00-64A9-4C34-8A39-93033255C052}" destId="{C7774A7A-48EC-4B36-BD00-D8DD19FF1B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A3A09-9EBC-4779-9B6C-9CE5D29C175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63BE785A-7F7C-4748-BC8A-BA978106A9CA}">
      <dgm:prSet phldrT="[Text]"/>
      <dgm:spPr>
        <a:solidFill>
          <a:srgbClr val="1F4463"/>
        </a:solidFill>
      </dgm:spPr>
      <dgm:t>
        <a:bodyPr/>
        <a:lstStyle/>
        <a:p>
          <a:r>
            <a:rPr lang="ka-GE" b="1" dirty="0">
              <a:latin typeface="BPG Nino Mtavruli" panose="02000506000000020004" pitchFamily="2" charset="0"/>
            </a:rPr>
            <a:t>შრომის პირობების ინსპექტირების დეპარტამენტი</a:t>
          </a:r>
          <a:endParaRPr lang="en-GB" b="1" dirty="0">
            <a:latin typeface="BPG Nino Mtavruli" panose="02000506000000020004" pitchFamily="2" charset="0"/>
          </a:endParaRPr>
        </a:p>
      </dgm:t>
    </dgm:pt>
    <dgm:pt modelId="{7EF1EF89-EAC8-4072-9817-50C6E0C66A06}" type="parTrans" cxnId="{A1B18799-C64A-4C0E-8FFA-44CE3DFC2D5C}">
      <dgm:prSet/>
      <dgm:spPr/>
      <dgm:t>
        <a:bodyPr/>
        <a:lstStyle/>
        <a:p>
          <a:endParaRPr lang="en-GB">
            <a:latin typeface="BPG Nino Mtavruli" panose="02000506000000020004" pitchFamily="2" charset="0"/>
          </a:endParaRPr>
        </a:p>
      </dgm:t>
    </dgm:pt>
    <dgm:pt modelId="{E2E7ABE2-8F81-4521-BCE6-1B0762BE796D}" type="sibTrans" cxnId="{A1B18799-C64A-4C0E-8FFA-44CE3DFC2D5C}">
      <dgm:prSet/>
      <dgm:spPr/>
      <dgm:t>
        <a:bodyPr/>
        <a:lstStyle/>
        <a:p>
          <a:endParaRPr lang="en-GB">
            <a:latin typeface="BPG Nino Mtavruli" panose="02000506000000020004" pitchFamily="2" charset="0"/>
          </a:endParaRPr>
        </a:p>
      </dgm:t>
    </dgm:pt>
    <dgm:pt modelId="{BB6FBCAC-E21C-4474-8B59-E2C8985AFEB2}">
      <dgm:prSet phldrT="[Text]"/>
      <dgm:spPr/>
      <dgm:t>
        <a:bodyPr/>
        <a:lstStyle/>
        <a:p>
          <a:r>
            <a:rPr lang="ka-GE" dirty="0">
              <a:latin typeface="BPG Nino Mtavruli" panose="02000506000000020004" pitchFamily="2" charset="0"/>
              <a:ea typeface="Sylfaen"/>
              <a:cs typeface="Sylfaen"/>
              <a:sym typeface="Sylfaen"/>
            </a:rPr>
            <a:t>ინსპექტირების სამმართველო </a:t>
          </a:r>
          <a:endParaRPr lang="en-GB" dirty="0">
            <a:latin typeface="BPG Nino Mtavruli" panose="02000506000000020004" pitchFamily="2" charset="0"/>
          </a:endParaRPr>
        </a:p>
      </dgm:t>
    </dgm:pt>
    <dgm:pt modelId="{383A2B64-D9AC-444D-A288-B3B09CD0B631}" type="parTrans" cxnId="{042305A6-4ED3-411F-89B7-E32343C9E32E}">
      <dgm:prSet/>
      <dgm:spPr/>
      <dgm:t>
        <a:bodyPr/>
        <a:lstStyle/>
        <a:p>
          <a:endParaRPr lang="en-GB">
            <a:latin typeface="BPG Nino Mtavruli" panose="02000506000000020004" pitchFamily="2" charset="0"/>
          </a:endParaRPr>
        </a:p>
      </dgm:t>
    </dgm:pt>
    <dgm:pt modelId="{1D284DF6-6CB3-440C-8D8E-78658672D928}" type="sibTrans" cxnId="{042305A6-4ED3-411F-89B7-E32343C9E32E}">
      <dgm:prSet/>
      <dgm:spPr/>
      <dgm:t>
        <a:bodyPr/>
        <a:lstStyle/>
        <a:p>
          <a:endParaRPr lang="en-GB">
            <a:latin typeface="BPG Nino Mtavruli" panose="02000506000000020004" pitchFamily="2" charset="0"/>
          </a:endParaRPr>
        </a:p>
      </dgm:t>
    </dgm:pt>
    <dgm:pt modelId="{A78DC067-CE38-4BC3-BE1C-7204A3ABC2BD}">
      <dgm:prSet phldrT="[Text]"/>
      <dgm:spPr/>
      <dgm:t>
        <a:bodyPr/>
        <a:lstStyle/>
        <a:p>
          <a:r>
            <a:rPr lang="ka-GE" dirty="0">
              <a:latin typeface="BPG Nino Mtavruli" panose="02000506000000020004" pitchFamily="2" charset="0"/>
              <a:ea typeface="Sylfaen"/>
              <a:cs typeface="Sylfaen"/>
              <a:sym typeface="Sylfaen"/>
            </a:rPr>
            <a:t>მონიტორინგისა და ზედამხედველობის სამმართველო</a:t>
          </a:r>
          <a:endParaRPr lang="en-GB" dirty="0">
            <a:latin typeface="BPG Nino Mtavruli" panose="02000506000000020004" pitchFamily="2" charset="0"/>
          </a:endParaRPr>
        </a:p>
      </dgm:t>
    </dgm:pt>
    <dgm:pt modelId="{C5A01561-7B31-4ADD-8471-FE462A19100C}" type="parTrans" cxnId="{E69DE049-55CD-46CA-B905-DABE811A6550}">
      <dgm:prSet/>
      <dgm:spPr/>
      <dgm:t>
        <a:bodyPr/>
        <a:lstStyle/>
        <a:p>
          <a:endParaRPr lang="en-GB">
            <a:latin typeface="BPG Nino Mtavruli" panose="02000506000000020004" pitchFamily="2" charset="0"/>
          </a:endParaRPr>
        </a:p>
      </dgm:t>
    </dgm:pt>
    <dgm:pt modelId="{88E1D15D-2AB7-40BD-8FD6-B839121E7979}" type="sibTrans" cxnId="{E69DE049-55CD-46CA-B905-DABE811A6550}">
      <dgm:prSet/>
      <dgm:spPr/>
      <dgm:t>
        <a:bodyPr/>
        <a:lstStyle/>
        <a:p>
          <a:endParaRPr lang="en-GB">
            <a:latin typeface="BPG Nino Mtavruli" panose="02000506000000020004" pitchFamily="2" charset="0"/>
          </a:endParaRPr>
        </a:p>
      </dgm:t>
    </dgm:pt>
    <dgm:pt modelId="{BBD6E08B-E1A3-4924-B7CB-0559EACA8B51}" type="pres">
      <dgm:prSet presAssocID="{764A3A09-9EBC-4779-9B6C-9CE5D29C1759}" presName="hierChild1" presStyleCnt="0">
        <dgm:presLayoutVars>
          <dgm:orgChart val="1"/>
          <dgm:chPref val="1"/>
          <dgm:dir/>
          <dgm:animOne val="branch"/>
          <dgm:animLvl val="lvl"/>
          <dgm:resizeHandles/>
        </dgm:presLayoutVars>
      </dgm:prSet>
      <dgm:spPr/>
      <dgm:t>
        <a:bodyPr/>
        <a:lstStyle/>
        <a:p>
          <a:endParaRPr lang="en-GB"/>
        </a:p>
      </dgm:t>
    </dgm:pt>
    <dgm:pt modelId="{BA173450-B4A8-4939-BB54-68D5F56ABC6E}" type="pres">
      <dgm:prSet presAssocID="{63BE785A-7F7C-4748-BC8A-BA978106A9CA}" presName="hierRoot1" presStyleCnt="0">
        <dgm:presLayoutVars>
          <dgm:hierBranch val="init"/>
        </dgm:presLayoutVars>
      </dgm:prSet>
      <dgm:spPr/>
    </dgm:pt>
    <dgm:pt modelId="{3E296ADC-047F-438E-929B-DBE0E8A3177B}" type="pres">
      <dgm:prSet presAssocID="{63BE785A-7F7C-4748-BC8A-BA978106A9CA}" presName="rootComposite1" presStyleCnt="0"/>
      <dgm:spPr/>
    </dgm:pt>
    <dgm:pt modelId="{0606BBB1-1FDE-4FE9-AC23-1B998C71058A}" type="pres">
      <dgm:prSet presAssocID="{63BE785A-7F7C-4748-BC8A-BA978106A9CA}" presName="rootText1" presStyleLbl="node0" presStyleIdx="0" presStyleCnt="1" custScaleX="206421" custLinFactNeighborX="3208" custLinFactNeighborY="5613">
        <dgm:presLayoutVars>
          <dgm:chPref val="3"/>
        </dgm:presLayoutVars>
      </dgm:prSet>
      <dgm:spPr/>
      <dgm:t>
        <a:bodyPr/>
        <a:lstStyle/>
        <a:p>
          <a:endParaRPr lang="en-GB"/>
        </a:p>
      </dgm:t>
    </dgm:pt>
    <dgm:pt modelId="{EB93EE7E-5625-4FD3-8D3A-5F25AC2DB270}" type="pres">
      <dgm:prSet presAssocID="{63BE785A-7F7C-4748-BC8A-BA978106A9CA}" presName="rootConnector1" presStyleLbl="node1" presStyleIdx="0" presStyleCnt="0"/>
      <dgm:spPr/>
      <dgm:t>
        <a:bodyPr/>
        <a:lstStyle/>
        <a:p>
          <a:endParaRPr lang="en-GB"/>
        </a:p>
      </dgm:t>
    </dgm:pt>
    <dgm:pt modelId="{AFE78179-D95B-4494-9F21-997E5C210B42}" type="pres">
      <dgm:prSet presAssocID="{63BE785A-7F7C-4748-BC8A-BA978106A9CA}" presName="hierChild2" presStyleCnt="0"/>
      <dgm:spPr/>
    </dgm:pt>
    <dgm:pt modelId="{79357DF5-B12E-4CD3-ACF5-941CC8B38B1A}" type="pres">
      <dgm:prSet presAssocID="{383A2B64-D9AC-444D-A288-B3B09CD0B631}" presName="Name37" presStyleLbl="parChTrans1D2" presStyleIdx="0" presStyleCnt="2"/>
      <dgm:spPr/>
      <dgm:t>
        <a:bodyPr/>
        <a:lstStyle/>
        <a:p>
          <a:endParaRPr lang="en-GB"/>
        </a:p>
      </dgm:t>
    </dgm:pt>
    <dgm:pt modelId="{5A9251E5-3301-44AA-82D6-76D46214B9CF}" type="pres">
      <dgm:prSet presAssocID="{BB6FBCAC-E21C-4474-8B59-E2C8985AFEB2}" presName="hierRoot2" presStyleCnt="0">
        <dgm:presLayoutVars>
          <dgm:hierBranch val="init"/>
        </dgm:presLayoutVars>
      </dgm:prSet>
      <dgm:spPr/>
    </dgm:pt>
    <dgm:pt modelId="{3CD259A0-0CF1-4FBD-8F73-BCA059E9C3CE}" type="pres">
      <dgm:prSet presAssocID="{BB6FBCAC-E21C-4474-8B59-E2C8985AFEB2}" presName="rootComposite" presStyleCnt="0"/>
      <dgm:spPr/>
    </dgm:pt>
    <dgm:pt modelId="{6A5926D0-4964-4E25-B8D0-937225CF01C8}" type="pres">
      <dgm:prSet presAssocID="{BB6FBCAC-E21C-4474-8B59-E2C8985AFEB2}" presName="rootText" presStyleLbl="node2" presStyleIdx="0" presStyleCnt="2">
        <dgm:presLayoutVars>
          <dgm:chPref val="3"/>
        </dgm:presLayoutVars>
      </dgm:prSet>
      <dgm:spPr/>
      <dgm:t>
        <a:bodyPr/>
        <a:lstStyle/>
        <a:p>
          <a:endParaRPr lang="en-GB"/>
        </a:p>
      </dgm:t>
    </dgm:pt>
    <dgm:pt modelId="{6EF511AA-D537-4F9F-886E-795A99FF6C89}" type="pres">
      <dgm:prSet presAssocID="{BB6FBCAC-E21C-4474-8B59-E2C8985AFEB2}" presName="rootConnector" presStyleLbl="node2" presStyleIdx="0" presStyleCnt="2"/>
      <dgm:spPr/>
      <dgm:t>
        <a:bodyPr/>
        <a:lstStyle/>
        <a:p>
          <a:endParaRPr lang="en-GB"/>
        </a:p>
      </dgm:t>
    </dgm:pt>
    <dgm:pt modelId="{437B4444-F7E0-4A87-B34B-64473377ED8F}" type="pres">
      <dgm:prSet presAssocID="{BB6FBCAC-E21C-4474-8B59-E2C8985AFEB2}" presName="hierChild4" presStyleCnt="0"/>
      <dgm:spPr/>
    </dgm:pt>
    <dgm:pt modelId="{67DF44A9-6C19-446E-B54F-142DA692261F}" type="pres">
      <dgm:prSet presAssocID="{BB6FBCAC-E21C-4474-8B59-E2C8985AFEB2}" presName="hierChild5" presStyleCnt="0"/>
      <dgm:spPr/>
    </dgm:pt>
    <dgm:pt modelId="{6F8C67EE-982B-4599-AAE3-42A35D8F74D2}" type="pres">
      <dgm:prSet presAssocID="{C5A01561-7B31-4ADD-8471-FE462A19100C}" presName="Name37" presStyleLbl="parChTrans1D2" presStyleIdx="1" presStyleCnt="2"/>
      <dgm:spPr/>
      <dgm:t>
        <a:bodyPr/>
        <a:lstStyle/>
        <a:p>
          <a:endParaRPr lang="en-GB"/>
        </a:p>
      </dgm:t>
    </dgm:pt>
    <dgm:pt modelId="{EC97A4DD-9476-4F84-8BBC-0774B6406EB1}" type="pres">
      <dgm:prSet presAssocID="{A78DC067-CE38-4BC3-BE1C-7204A3ABC2BD}" presName="hierRoot2" presStyleCnt="0">
        <dgm:presLayoutVars>
          <dgm:hierBranch val="init"/>
        </dgm:presLayoutVars>
      </dgm:prSet>
      <dgm:spPr/>
    </dgm:pt>
    <dgm:pt modelId="{9919810D-80D7-4DC4-B41D-A1E75D93F92D}" type="pres">
      <dgm:prSet presAssocID="{A78DC067-CE38-4BC3-BE1C-7204A3ABC2BD}" presName="rootComposite" presStyleCnt="0"/>
      <dgm:spPr/>
    </dgm:pt>
    <dgm:pt modelId="{8CF3B5FB-1404-4E0A-89E0-450F20266B2A}" type="pres">
      <dgm:prSet presAssocID="{A78DC067-CE38-4BC3-BE1C-7204A3ABC2BD}" presName="rootText" presStyleLbl="node2" presStyleIdx="1" presStyleCnt="2">
        <dgm:presLayoutVars>
          <dgm:chPref val="3"/>
        </dgm:presLayoutVars>
      </dgm:prSet>
      <dgm:spPr/>
      <dgm:t>
        <a:bodyPr/>
        <a:lstStyle/>
        <a:p>
          <a:endParaRPr lang="en-GB"/>
        </a:p>
      </dgm:t>
    </dgm:pt>
    <dgm:pt modelId="{DA011F48-0847-4458-9C7C-CBB245B02006}" type="pres">
      <dgm:prSet presAssocID="{A78DC067-CE38-4BC3-BE1C-7204A3ABC2BD}" presName="rootConnector" presStyleLbl="node2" presStyleIdx="1" presStyleCnt="2"/>
      <dgm:spPr/>
      <dgm:t>
        <a:bodyPr/>
        <a:lstStyle/>
        <a:p>
          <a:endParaRPr lang="en-GB"/>
        </a:p>
      </dgm:t>
    </dgm:pt>
    <dgm:pt modelId="{CA13CB2B-F68E-4E5E-B278-F247ABF78871}" type="pres">
      <dgm:prSet presAssocID="{A78DC067-CE38-4BC3-BE1C-7204A3ABC2BD}" presName="hierChild4" presStyleCnt="0"/>
      <dgm:spPr/>
    </dgm:pt>
    <dgm:pt modelId="{65B88A0F-C7C3-43B2-8A7D-1C13A8D62459}" type="pres">
      <dgm:prSet presAssocID="{A78DC067-CE38-4BC3-BE1C-7204A3ABC2BD}" presName="hierChild5" presStyleCnt="0"/>
      <dgm:spPr/>
    </dgm:pt>
    <dgm:pt modelId="{6398EA9C-E796-493C-812F-7EE402DDF5E3}" type="pres">
      <dgm:prSet presAssocID="{63BE785A-7F7C-4748-BC8A-BA978106A9CA}" presName="hierChild3" presStyleCnt="0"/>
      <dgm:spPr/>
    </dgm:pt>
  </dgm:ptLst>
  <dgm:cxnLst>
    <dgm:cxn modelId="{E69DE049-55CD-46CA-B905-DABE811A6550}" srcId="{63BE785A-7F7C-4748-BC8A-BA978106A9CA}" destId="{A78DC067-CE38-4BC3-BE1C-7204A3ABC2BD}" srcOrd="1" destOrd="0" parTransId="{C5A01561-7B31-4ADD-8471-FE462A19100C}" sibTransId="{88E1D15D-2AB7-40BD-8FD6-B839121E7979}"/>
    <dgm:cxn modelId="{6B14FF82-D3A9-4308-84F3-0A5DA4395F6F}" type="presOf" srcId="{764A3A09-9EBC-4779-9B6C-9CE5D29C1759}" destId="{BBD6E08B-E1A3-4924-B7CB-0559EACA8B51}" srcOrd="0" destOrd="0" presId="urn:microsoft.com/office/officeart/2005/8/layout/orgChart1"/>
    <dgm:cxn modelId="{A6E6B90A-AB3F-4FC8-87BD-3EAF1D843C08}" type="presOf" srcId="{63BE785A-7F7C-4748-BC8A-BA978106A9CA}" destId="{EB93EE7E-5625-4FD3-8D3A-5F25AC2DB270}" srcOrd="1" destOrd="0" presId="urn:microsoft.com/office/officeart/2005/8/layout/orgChart1"/>
    <dgm:cxn modelId="{756ED2BF-0CCD-4E84-92EF-1BC19EE8FF83}" type="presOf" srcId="{A78DC067-CE38-4BC3-BE1C-7204A3ABC2BD}" destId="{DA011F48-0847-4458-9C7C-CBB245B02006}" srcOrd="1" destOrd="0" presId="urn:microsoft.com/office/officeart/2005/8/layout/orgChart1"/>
    <dgm:cxn modelId="{042305A6-4ED3-411F-89B7-E32343C9E32E}" srcId="{63BE785A-7F7C-4748-BC8A-BA978106A9CA}" destId="{BB6FBCAC-E21C-4474-8B59-E2C8985AFEB2}" srcOrd="0" destOrd="0" parTransId="{383A2B64-D9AC-444D-A288-B3B09CD0B631}" sibTransId="{1D284DF6-6CB3-440C-8D8E-78658672D928}"/>
    <dgm:cxn modelId="{EB42B8B9-69E7-4CE8-B0FE-23ABC940CFB4}" type="presOf" srcId="{63BE785A-7F7C-4748-BC8A-BA978106A9CA}" destId="{0606BBB1-1FDE-4FE9-AC23-1B998C71058A}" srcOrd="0" destOrd="0" presId="urn:microsoft.com/office/officeart/2005/8/layout/orgChart1"/>
    <dgm:cxn modelId="{38348F9E-EAEC-4FB9-AEE7-2B4FF9B555D0}" type="presOf" srcId="{BB6FBCAC-E21C-4474-8B59-E2C8985AFEB2}" destId="{6A5926D0-4964-4E25-B8D0-937225CF01C8}" srcOrd="0" destOrd="0" presId="urn:microsoft.com/office/officeart/2005/8/layout/orgChart1"/>
    <dgm:cxn modelId="{58AF4800-C606-4BAE-AF73-AAB742918F59}" type="presOf" srcId="{BB6FBCAC-E21C-4474-8B59-E2C8985AFEB2}" destId="{6EF511AA-D537-4F9F-886E-795A99FF6C89}" srcOrd="1" destOrd="0" presId="urn:microsoft.com/office/officeart/2005/8/layout/orgChart1"/>
    <dgm:cxn modelId="{A468F752-2D8A-4275-A35F-F5FEF7F409E5}" type="presOf" srcId="{383A2B64-D9AC-444D-A288-B3B09CD0B631}" destId="{79357DF5-B12E-4CD3-ACF5-941CC8B38B1A}" srcOrd="0" destOrd="0" presId="urn:microsoft.com/office/officeart/2005/8/layout/orgChart1"/>
    <dgm:cxn modelId="{BF6ED21F-C0A7-4581-851B-10BD1574F17B}" type="presOf" srcId="{A78DC067-CE38-4BC3-BE1C-7204A3ABC2BD}" destId="{8CF3B5FB-1404-4E0A-89E0-450F20266B2A}" srcOrd="0" destOrd="0" presId="urn:microsoft.com/office/officeart/2005/8/layout/orgChart1"/>
    <dgm:cxn modelId="{1C1704AE-7038-42D4-8FDE-EB99BB27AA3D}" type="presOf" srcId="{C5A01561-7B31-4ADD-8471-FE462A19100C}" destId="{6F8C67EE-982B-4599-AAE3-42A35D8F74D2}" srcOrd="0" destOrd="0" presId="urn:microsoft.com/office/officeart/2005/8/layout/orgChart1"/>
    <dgm:cxn modelId="{A1B18799-C64A-4C0E-8FFA-44CE3DFC2D5C}" srcId="{764A3A09-9EBC-4779-9B6C-9CE5D29C1759}" destId="{63BE785A-7F7C-4748-BC8A-BA978106A9CA}" srcOrd="0" destOrd="0" parTransId="{7EF1EF89-EAC8-4072-9817-50C6E0C66A06}" sibTransId="{E2E7ABE2-8F81-4521-BCE6-1B0762BE796D}"/>
    <dgm:cxn modelId="{A7D4AE7D-028F-4720-9077-DE5BBD338EEE}" type="presParOf" srcId="{BBD6E08B-E1A3-4924-B7CB-0559EACA8B51}" destId="{BA173450-B4A8-4939-BB54-68D5F56ABC6E}" srcOrd="0" destOrd="0" presId="urn:microsoft.com/office/officeart/2005/8/layout/orgChart1"/>
    <dgm:cxn modelId="{FF5A30D2-00B9-43A9-A4B1-1C2B03ECCBC4}" type="presParOf" srcId="{BA173450-B4A8-4939-BB54-68D5F56ABC6E}" destId="{3E296ADC-047F-438E-929B-DBE0E8A3177B}" srcOrd="0" destOrd="0" presId="urn:microsoft.com/office/officeart/2005/8/layout/orgChart1"/>
    <dgm:cxn modelId="{64B7494E-7B00-420C-A770-7D5A8F3813DE}" type="presParOf" srcId="{3E296ADC-047F-438E-929B-DBE0E8A3177B}" destId="{0606BBB1-1FDE-4FE9-AC23-1B998C71058A}" srcOrd="0" destOrd="0" presId="urn:microsoft.com/office/officeart/2005/8/layout/orgChart1"/>
    <dgm:cxn modelId="{46B8E0B2-DD01-4541-8529-19B318D9F425}" type="presParOf" srcId="{3E296ADC-047F-438E-929B-DBE0E8A3177B}" destId="{EB93EE7E-5625-4FD3-8D3A-5F25AC2DB270}" srcOrd="1" destOrd="0" presId="urn:microsoft.com/office/officeart/2005/8/layout/orgChart1"/>
    <dgm:cxn modelId="{2444980E-B5E0-4150-B165-C47D2FC0DE6E}" type="presParOf" srcId="{BA173450-B4A8-4939-BB54-68D5F56ABC6E}" destId="{AFE78179-D95B-4494-9F21-997E5C210B42}" srcOrd="1" destOrd="0" presId="urn:microsoft.com/office/officeart/2005/8/layout/orgChart1"/>
    <dgm:cxn modelId="{61226AD1-E0BD-4D79-A517-6F8749061981}" type="presParOf" srcId="{AFE78179-D95B-4494-9F21-997E5C210B42}" destId="{79357DF5-B12E-4CD3-ACF5-941CC8B38B1A}" srcOrd="0" destOrd="0" presId="urn:microsoft.com/office/officeart/2005/8/layout/orgChart1"/>
    <dgm:cxn modelId="{24AE256E-3B1D-4BF3-88A9-8696D77EF319}" type="presParOf" srcId="{AFE78179-D95B-4494-9F21-997E5C210B42}" destId="{5A9251E5-3301-44AA-82D6-76D46214B9CF}" srcOrd="1" destOrd="0" presId="urn:microsoft.com/office/officeart/2005/8/layout/orgChart1"/>
    <dgm:cxn modelId="{C9B7EB28-1E80-43EF-8C02-686448E75C68}" type="presParOf" srcId="{5A9251E5-3301-44AA-82D6-76D46214B9CF}" destId="{3CD259A0-0CF1-4FBD-8F73-BCA059E9C3CE}" srcOrd="0" destOrd="0" presId="urn:microsoft.com/office/officeart/2005/8/layout/orgChart1"/>
    <dgm:cxn modelId="{1827884B-90BB-4E9B-B657-A819AAE50914}" type="presParOf" srcId="{3CD259A0-0CF1-4FBD-8F73-BCA059E9C3CE}" destId="{6A5926D0-4964-4E25-B8D0-937225CF01C8}" srcOrd="0" destOrd="0" presId="urn:microsoft.com/office/officeart/2005/8/layout/orgChart1"/>
    <dgm:cxn modelId="{AE6013A3-1885-4649-971A-A868A214790B}" type="presParOf" srcId="{3CD259A0-0CF1-4FBD-8F73-BCA059E9C3CE}" destId="{6EF511AA-D537-4F9F-886E-795A99FF6C89}" srcOrd="1" destOrd="0" presId="urn:microsoft.com/office/officeart/2005/8/layout/orgChart1"/>
    <dgm:cxn modelId="{CA367C9C-4F46-489E-8D62-D431C8A8251E}" type="presParOf" srcId="{5A9251E5-3301-44AA-82D6-76D46214B9CF}" destId="{437B4444-F7E0-4A87-B34B-64473377ED8F}" srcOrd="1" destOrd="0" presId="urn:microsoft.com/office/officeart/2005/8/layout/orgChart1"/>
    <dgm:cxn modelId="{73FE8F1F-B008-4DA6-BD59-5EED139A1A4F}" type="presParOf" srcId="{5A9251E5-3301-44AA-82D6-76D46214B9CF}" destId="{67DF44A9-6C19-446E-B54F-142DA692261F}" srcOrd="2" destOrd="0" presId="urn:microsoft.com/office/officeart/2005/8/layout/orgChart1"/>
    <dgm:cxn modelId="{42DEA098-9592-418E-8B52-C5EC991B758D}" type="presParOf" srcId="{AFE78179-D95B-4494-9F21-997E5C210B42}" destId="{6F8C67EE-982B-4599-AAE3-42A35D8F74D2}" srcOrd="2" destOrd="0" presId="urn:microsoft.com/office/officeart/2005/8/layout/orgChart1"/>
    <dgm:cxn modelId="{8ED31AD4-7332-4FC6-A725-14878C1B1CE4}" type="presParOf" srcId="{AFE78179-D95B-4494-9F21-997E5C210B42}" destId="{EC97A4DD-9476-4F84-8BBC-0774B6406EB1}" srcOrd="3" destOrd="0" presId="urn:microsoft.com/office/officeart/2005/8/layout/orgChart1"/>
    <dgm:cxn modelId="{790E7984-BBE6-4CA8-AE0E-37FF68D185C8}" type="presParOf" srcId="{EC97A4DD-9476-4F84-8BBC-0774B6406EB1}" destId="{9919810D-80D7-4DC4-B41D-A1E75D93F92D}" srcOrd="0" destOrd="0" presId="urn:microsoft.com/office/officeart/2005/8/layout/orgChart1"/>
    <dgm:cxn modelId="{14DC639F-7FA3-4D8F-B671-6BE9FF384B89}" type="presParOf" srcId="{9919810D-80D7-4DC4-B41D-A1E75D93F92D}" destId="{8CF3B5FB-1404-4E0A-89E0-450F20266B2A}" srcOrd="0" destOrd="0" presId="urn:microsoft.com/office/officeart/2005/8/layout/orgChart1"/>
    <dgm:cxn modelId="{613B75AA-5290-43BE-8179-427DFA7C21CC}" type="presParOf" srcId="{9919810D-80D7-4DC4-B41D-A1E75D93F92D}" destId="{DA011F48-0847-4458-9C7C-CBB245B02006}" srcOrd="1" destOrd="0" presId="urn:microsoft.com/office/officeart/2005/8/layout/orgChart1"/>
    <dgm:cxn modelId="{AFCD0326-0014-4289-A56E-F2FC8B4E748C}" type="presParOf" srcId="{EC97A4DD-9476-4F84-8BBC-0774B6406EB1}" destId="{CA13CB2B-F68E-4E5E-B278-F247ABF78871}" srcOrd="1" destOrd="0" presId="urn:microsoft.com/office/officeart/2005/8/layout/orgChart1"/>
    <dgm:cxn modelId="{6724236A-E010-493D-BC86-E447DACC6351}" type="presParOf" srcId="{EC97A4DD-9476-4F84-8BBC-0774B6406EB1}" destId="{65B88A0F-C7C3-43B2-8A7D-1C13A8D62459}" srcOrd="2" destOrd="0" presId="urn:microsoft.com/office/officeart/2005/8/layout/orgChart1"/>
    <dgm:cxn modelId="{858A5F4F-4289-40D2-8D85-27E2A8416155}" type="presParOf" srcId="{BA173450-B4A8-4939-BB54-68D5F56ABC6E}" destId="{6398EA9C-E796-493C-812F-7EE402DDF5E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36807-86EB-420F-B9A2-8DEDDA6A8D0A}"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4FE82C04-9C1C-47B3-B409-9959A309943A}">
      <dgm:prSet phldrT="[Text]" custT="1"/>
      <dgm:spPr/>
      <dgm:t>
        <a:bodyPr/>
        <a:lstStyle/>
        <a:p>
          <a:pPr algn="ctr"/>
          <a:endParaRPr lang="ka-GE" sz="1100" b="1" dirty="0" smtClean="0">
            <a:latin typeface="BPG Nino Mtavruli" panose="02000506000000020004" pitchFamily="2" charset="0"/>
          </a:endParaRPr>
        </a:p>
        <a:p>
          <a:pPr algn="ctr"/>
          <a:endParaRPr lang="ka-GE" sz="1100" b="1" dirty="0" smtClean="0">
            <a:latin typeface="BPG Nino Mtavruli" panose="02000506000000020004" pitchFamily="2" charset="0"/>
          </a:endParaRPr>
        </a:p>
        <a:p>
          <a:pPr algn="ctr"/>
          <a:endParaRPr lang="ka-GE" sz="1100" b="1" dirty="0" smtClean="0">
            <a:latin typeface="BPG Nino Mtavruli" panose="02000506000000020004" pitchFamily="2" charset="0"/>
          </a:endParaRPr>
        </a:p>
        <a:p>
          <a:pPr algn="ctr"/>
          <a:endParaRPr lang="ka-GE" sz="1100" b="1" dirty="0" smtClean="0">
            <a:latin typeface="BPG Nino Mtavruli" panose="02000506000000020004" pitchFamily="2" charset="0"/>
          </a:endParaRPr>
        </a:p>
        <a:p>
          <a:pPr algn="ctr"/>
          <a:endParaRPr lang="ka-GE" sz="1100" b="1" dirty="0" smtClean="0">
            <a:latin typeface="BPG Nino Mtavruli" panose="02000506000000020004" pitchFamily="2" charset="0"/>
          </a:endParaRPr>
        </a:p>
        <a:p>
          <a:pPr algn="ctr"/>
          <a:endParaRPr lang="ka-GE" sz="1800" b="0" dirty="0" smtClean="0">
            <a:latin typeface="BPG Nino Mtavruli" panose="02000506000000020004" pitchFamily="2" charset="0"/>
          </a:endParaRPr>
        </a:p>
        <a:p>
          <a:pPr algn="ctr"/>
          <a:r>
            <a:rPr lang="ka-GE" sz="1800" b="0" dirty="0" smtClean="0">
              <a:solidFill>
                <a:schemeClr val="accent3">
                  <a:lumMod val="75000"/>
                </a:schemeClr>
              </a:solidFill>
              <a:latin typeface="BPG Nino Mtavruli" panose="02000506000000020004" pitchFamily="2" charset="0"/>
            </a:rPr>
            <a:t>დეპარტამენტი დაკომპლექტებულია სხვადასხვა პროფილის  წარმომადგენლებით</a:t>
          </a:r>
          <a:endParaRPr lang="en-US" sz="1800" b="0" dirty="0">
            <a:solidFill>
              <a:schemeClr val="accent3">
                <a:lumMod val="75000"/>
              </a:schemeClr>
            </a:solidFill>
            <a:latin typeface="BPG Nino Mtavruli" panose="02000506000000020004" pitchFamily="2" charset="0"/>
          </a:endParaRPr>
        </a:p>
      </dgm:t>
    </dgm:pt>
    <dgm:pt modelId="{DB7A52E8-D415-4456-A1DF-A7B4DD4EF1D0}" type="parTrans" cxnId="{7BC1A6BA-73A2-437B-A8CD-714581C1E8E2}">
      <dgm:prSet/>
      <dgm:spPr/>
      <dgm:t>
        <a:bodyPr/>
        <a:lstStyle/>
        <a:p>
          <a:endParaRPr lang="en-US" sz="1100">
            <a:latin typeface="BPG Nino Mtavruli" panose="02000506000000020004" pitchFamily="2" charset="0"/>
          </a:endParaRPr>
        </a:p>
      </dgm:t>
    </dgm:pt>
    <dgm:pt modelId="{E711B806-56DB-4514-9C17-AEFEBEF90AAD}" type="sibTrans" cxnId="{7BC1A6BA-73A2-437B-A8CD-714581C1E8E2}">
      <dgm:prSet/>
      <dgm:spPr/>
      <dgm:t>
        <a:bodyPr/>
        <a:lstStyle/>
        <a:p>
          <a:endParaRPr lang="en-US" sz="1100">
            <a:latin typeface="BPG Nino Mtavruli" panose="02000506000000020004" pitchFamily="2" charset="0"/>
          </a:endParaRPr>
        </a:p>
      </dgm:t>
    </dgm:pt>
    <dgm:pt modelId="{8693C6F7-2EA5-44D2-A4DA-09B7FA6E02F7}">
      <dgm:prSet phldrT="[Text]" custT="1"/>
      <dgm:spPr/>
      <dgm:t>
        <a:bodyPr/>
        <a:lstStyle/>
        <a:p>
          <a:endParaRPr lang="ka-GE" sz="1100" dirty="0" smtClean="0">
            <a:latin typeface="BPG Nino Mtavruli" panose="02000506000000020004" pitchFamily="2" charset="0"/>
          </a:endParaRPr>
        </a:p>
        <a:p>
          <a:r>
            <a:rPr lang="ka-GE" sz="1100" dirty="0" smtClean="0">
              <a:latin typeface="BPG Nino Mtavruli" panose="02000506000000020004" pitchFamily="2" charset="0"/>
            </a:rPr>
            <a:t>მშენებელი-ინჟინრები </a:t>
          </a:r>
        </a:p>
        <a:p>
          <a:r>
            <a:rPr lang="ka-GE" sz="1100" dirty="0" smtClean="0">
              <a:latin typeface="BPG Nino Mtavruli" panose="02000506000000020004" pitchFamily="2" charset="0"/>
            </a:rPr>
            <a:t>სამთო ინჟინრები </a:t>
          </a:r>
        </a:p>
        <a:p>
          <a:r>
            <a:rPr lang="ka-GE" sz="1100" dirty="0" smtClean="0">
              <a:latin typeface="BPG Nino Mtavruli" panose="02000506000000020004" pitchFamily="2" charset="0"/>
            </a:rPr>
            <a:t>ბიზნეს ინჟინრები </a:t>
          </a:r>
          <a:endParaRPr lang="en-US" sz="1100" dirty="0">
            <a:latin typeface="BPG Nino Mtavruli" panose="02000506000000020004" pitchFamily="2" charset="0"/>
          </a:endParaRPr>
        </a:p>
      </dgm:t>
    </dgm:pt>
    <dgm:pt modelId="{5E9473A0-A689-4391-A0C7-724F4342F8B0}" type="parTrans" cxnId="{4A571A49-59F2-442B-AE3D-8E4E7E6E7740}">
      <dgm:prSet/>
      <dgm:spPr/>
      <dgm:t>
        <a:bodyPr/>
        <a:lstStyle/>
        <a:p>
          <a:endParaRPr lang="en-US" sz="1100">
            <a:latin typeface="BPG Nino Mtavruli" panose="02000506000000020004" pitchFamily="2" charset="0"/>
          </a:endParaRPr>
        </a:p>
      </dgm:t>
    </dgm:pt>
    <dgm:pt modelId="{0F1C2B54-C998-45A6-80B3-18588C34A9E0}" type="sibTrans" cxnId="{4A571A49-59F2-442B-AE3D-8E4E7E6E7740}">
      <dgm:prSet/>
      <dgm:spPr/>
      <dgm:t>
        <a:bodyPr/>
        <a:lstStyle/>
        <a:p>
          <a:endParaRPr lang="en-US" sz="1100">
            <a:latin typeface="BPG Nino Mtavruli" panose="02000506000000020004" pitchFamily="2" charset="0"/>
          </a:endParaRPr>
        </a:p>
      </dgm:t>
    </dgm:pt>
    <dgm:pt modelId="{16B52517-02FC-4F54-8C35-E87D09D2AB82}">
      <dgm:prSet phldrT="[Text]" custT="1"/>
      <dgm:spPr/>
      <dgm:t>
        <a:bodyPr/>
        <a:lstStyle/>
        <a:p>
          <a:endParaRPr lang="ka-GE" sz="1100" dirty="0" smtClean="0">
            <a:latin typeface="BPG Nino Mtavruli" panose="02000506000000020004" pitchFamily="2" charset="0"/>
          </a:endParaRPr>
        </a:p>
        <a:p>
          <a:r>
            <a:rPr lang="ka-GE" sz="1100" dirty="0" smtClean="0">
              <a:latin typeface="BPG Nino Mtavruli" panose="02000506000000020004" pitchFamily="2" charset="0"/>
            </a:rPr>
            <a:t>სან.ჰიგიენისტები და ზოგადი პროფილის ექიმები </a:t>
          </a:r>
        </a:p>
        <a:p>
          <a:r>
            <a:rPr lang="ka-GE" sz="1100" dirty="0" smtClean="0">
              <a:latin typeface="BPG Nino Mtavruli" panose="02000506000000020004" pitchFamily="2" charset="0"/>
            </a:rPr>
            <a:t>სხვა ტექნიკური პროფილის წარმომადგენლები </a:t>
          </a:r>
          <a:endParaRPr lang="en-US" sz="1100" dirty="0">
            <a:latin typeface="BPG Nino Mtavruli" panose="02000506000000020004" pitchFamily="2" charset="0"/>
          </a:endParaRPr>
        </a:p>
      </dgm:t>
    </dgm:pt>
    <dgm:pt modelId="{234C17B3-FE05-4425-AC56-B03EFFD5D235}" type="parTrans" cxnId="{DAEEB52A-63BA-47BF-8A56-A66933BC6A6D}">
      <dgm:prSet/>
      <dgm:spPr/>
      <dgm:t>
        <a:bodyPr/>
        <a:lstStyle/>
        <a:p>
          <a:endParaRPr lang="en-US" sz="1100">
            <a:latin typeface="BPG Nino Mtavruli" panose="02000506000000020004" pitchFamily="2" charset="0"/>
          </a:endParaRPr>
        </a:p>
      </dgm:t>
    </dgm:pt>
    <dgm:pt modelId="{B2BE2BEC-1CE9-4271-8EAC-5F1DFA4051D7}" type="sibTrans" cxnId="{DAEEB52A-63BA-47BF-8A56-A66933BC6A6D}">
      <dgm:prSet/>
      <dgm:spPr/>
      <dgm:t>
        <a:bodyPr/>
        <a:lstStyle/>
        <a:p>
          <a:endParaRPr lang="en-US" sz="1100">
            <a:latin typeface="BPG Nino Mtavruli" panose="02000506000000020004" pitchFamily="2" charset="0"/>
          </a:endParaRPr>
        </a:p>
      </dgm:t>
    </dgm:pt>
    <dgm:pt modelId="{2E065521-86B5-4D13-9D00-1CCF4E497252}">
      <dgm:prSet phldrT="[Text]" custT="1"/>
      <dgm:spPr/>
      <dgm:t>
        <a:bodyPr/>
        <a:lstStyle/>
        <a:p>
          <a:endParaRPr lang="ka-GE" sz="1100" dirty="0" smtClean="0">
            <a:latin typeface="BPG Nino Mtavruli" panose="02000506000000020004" pitchFamily="2" charset="0"/>
          </a:endParaRPr>
        </a:p>
        <a:p>
          <a:r>
            <a:rPr lang="ka-GE" sz="1100" dirty="0" smtClean="0">
              <a:latin typeface="BPG Nino Mtavruli" panose="02000506000000020004" pitchFamily="2" charset="0"/>
            </a:rPr>
            <a:t>იურისტები</a:t>
          </a:r>
        </a:p>
        <a:p>
          <a:r>
            <a:rPr lang="ka-GE" sz="1100" dirty="0" smtClean="0">
              <a:latin typeface="BPG Nino Mtavruli" panose="02000506000000020004" pitchFamily="2" charset="0"/>
            </a:rPr>
            <a:t>სოციალ-პოლიტიკური მეცნიერებების წარმომადგენლები</a:t>
          </a:r>
        </a:p>
        <a:p>
          <a:r>
            <a:rPr lang="ka-GE" sz="1100" dirty="0" smtClean="0">
              <a:latin typeface="BPG Nino Mtavruli" panose="02000506000000020004" pitchFamily="2" charset="0"/>
            </a:rPr>
            <a:t>ევროინტეგრაციისა და საერთაშორისო ურთიერთობების სპეციალისტი</a:t>
          </a:r>
          <a:endParaRPr lang="en-US" sz="1100" dirty="0">
            <a:latin typeface="BPG Nino Mtavruli" panose="02000506000000020004" pitchFamily="2" charset="0"/>
          </a:endParaRPr>
        </a:p>
      </dgm:t>
    </dgm:pt>
    <dgm:pt modelId="{B7641B9F-B138-44B3-A195-B668FC38433F}" type="parTrans" cxnId="{0BEFF82E-AAAF-4A96-802C-E5A5C1D2A4AB}">
      <dgm:prSet/>
      <dgm:spPr/>
      <dgm:t>
        <a:bodyPr/>
        <a:lstStyle/>
        <a:p>
          <a:endParaRPr lang="en-US" sz="1100">
            <a:latin typeface="BPG Nino Mtavruli" panose="02000506000000020004" pitchFamily="2" charset="0"/>
          </a:endParaRPr>
        </a:p>
      </dgm:t>
    </dgm:pt>
    <dgm:pt modelId="{878DF722-F306-44B4-BFDF-7A299EC8E5CD}" type="sibTrans" cxnId="{0BEFF82E-AAAF-4A96-802C-E5A5C1D2A4AB}">
      <dgm:prSet/>
      <dgm:spPr/>
      <dgm:t>
        <a:bodyPr/>
        <a:lstStyle/>
        <a:p>
          <a:endParaRPr lang="en-US" sz="1100">
            <a:latin typeface="BPG Nino Mtavruli" panose="02000506000000020004" pitchFamily="2" charset="0"/>
          </a:endParaRPr>
        </a:p>
      </dgm:t>
    </dgm:pt>
    <dgm:pt modelId="{A6DA3907-F597-4ABE-82EE-E13E3F47C9D4}" type="pres">
      <dgm:prSet presAssocID="{8BF36807-86EB-420F-B9A2-8DEDDA6A8D0A}" presName="vert0" presStyleCnt="0">
        <dgm:presLayoutVars>
          <dgm:dir/>
          <dgm:animOne val="branch"/>
          <dgm:animLvl val="lvl"/>
        </dgm:presLayoutVars>
      </dgm:prSet>
      <dgm:spPr/>
      <dgm:t>
        <a:bodyPr/>
        <a:lstStyle/>
        <a:p>
          <a:endParaRPr lang="en-US"/>
        </a:p>
      </dgm:t>
    </dgm:pt>
    <dgm:pt modelId="{70A43892-BE25-4305-B667-B81F1B745065}" type="pres">
      <dgm:prSet presAssocID="{4FE82C04-9C1C-47B3-B409-9959A309943A}" presName="thickLine" presStyleLbl="alignNode1" presStyleIdx="0" presStyleCnt="1" custLinFactNeighborY="5436"/>
      <dgm:spPr/>
    </dgm:pt>
    <dgm:pt modelId="{22F46554-97C1-4F48-86EA-CCFACDD00B11}" type="pres">
      <dgm:prSet presAssocID="{4FE82C04-9C1C-47B3-B409-9959A309943A}" presName="horz1" presStyleCnt="0"/>
      <dgm:spPr/>
    </dgm:pt>
    <dgm:pt modelId="{59A8512A-A4AB-41F1-8D18-D68555285C27}" type="pres">
      <dgm:prSet presAssocID="{4FE82C04-9C1C-47B3-B409-9959A309943A}" presName="tx1" presStyleLbl="revTx" presStyleIdx="0" presStyleCnt="4" custScaleX="205517"/>
      <dgm:spPr/>
      <dgm:t>
        <a:bodyPr/>
        <a:lstStyle/>
        <a:p>
          <a:endParaRPr lang="en-US"/>
        </a:p>
      </dgm:t>
    </dgm:pt>
    <dgm:pt modelId="{714EDF6D-E777-4253-83BB-BFEF77B47BD3}" type="pres">
      <dgm:prSet presAssocID="{4FE82C04-9C1C-47B3-B409-9959A309943A}" presName="vert1" presStyleCnt="0"/>
      <dgm:spPr/>
    </dgm:pt>
    <dgm:pt modelId="{665AAA25-EE05-4339-A9F1-3FE92C81DA0D}" type="pres">
      <dgm:prSet presAssocID="{8693C6F7-2EA5-44D2-A4DA-09B7FA6E02F7}" presName="vertSpace2a" presStyleCnt="0"/>
      <dgm:spPr/>
    </dgm:pt>
    <dgm:pt modelId="{D1009E7C-6363-4326-904D-F69E68403219}" type="pres">
      <dgm:prSet presAssocID="{8693C6F7-2EA5-44D2-A4DA-09B7FA6E02F7}" presName="horz2" presStyleCnt="0"/>
      <dgm:spPr/>
    </dgm:pt>
    <dgm:pt modelId="{50B7FA41-5FBD-4790-886D-5DF5B3BA79D7}" type="pres">
      <dgm:prSet presAssocID="{8693C6F7-2EA5-44D2-A4DA-09B7FA6E02F7}" presName="horzSpace2" presStyleCnt="0"/>
      <dgm:spPr/>
    </dgm:pt>
    <dgm:pt modelId="{CC90BFBB-9724-4E1F-B693-85661D9B22EC}" type="pres">
      <dgm:prSet presAssocID="{8693C6F7-2EA5-44D2-A4DA-09B7FA6E02F7}" presName="tx2" presStyleLbl="revTx" presStyleIdx="1" presStyleCnt="4"/>
      <dgm:spPr/>
      <dgm:t>
        <a:bodyPr/>
        <a:lstStyle/>
        <a:p>
          <a:endParaRPr lang="en-US"/>
        </a:p>
      </dgm:t>
    </dgm:pt>
    <dgm:pt modelId="{E1BBECB1-348C-458C-BF13-F7662ABE1B3D}" type="pres">
      <dgm:prSet presAssocID="{8693C6F7-2EA5-44D2-A4DA-09B7FA6E02F7}" presName="vert2" presStyleCnt="0"/>
      <dgm:spPr/>
    </dgm:pt>
    <dgm:pt modelId="{05F4EC0F-BD71-4512-AD5C-D71BEE0A245A}" type="pres">
      <dgm:prSet presAssocID="{8693C6F7-2EA5-44D2-A4DA-09B7FA6E02F7}" presName="thinLine2b" presStyleLbl="callout" presStyleIdx="0" presStyleCnt="3"/>
      <dgm:spPr/>
    </dgm:pt>
    <dgm:pt modelId="{8F0E521F-7404-40BF-8E42-17606AFE4691}" type="pres">
      <dgm:prSet presAssocID="{8693C6F7-2EA5-44D2-A4DA-09B7FA6E02F7}" presName="vertSpace2b" presStyleCnt="0"/>
      <dgm:spPr/>
    </dgm:pt>
    <dgm:pt modelId="{E4523E53-91B9-422C-A6BF-D0F3B5FA0AE1}" type="pres">
      <dgm:prSet presAssocID="{16B52517-02FC-4F54-8C35-E87D09D2AB82}" presName="horz2" presStyleCnt="0"/>
      <dgm:spPr/>
    </dgm:pt>
    <dgm:pt modelId="{74927B90-779B-4974-911F-49C69E8D898D}" type="pres">
      <dgm:prSet presAssocID="{16B52517-02FC-4F54-8C35-E87D09D2AB82}" presName="horzSpace2" presStyleCnt="0"/>
      <dgm:spPr/>
    </dgm:pt>
    <dgm:pt modelId="{6525EEC0-9B39-4A7C-8E87-F180C30C6994}" type="pres">
      <dgm:prSet presAssocID="{16B52517-02FC-4F54-8C35-E87D09D2AB82}" presName="tx2" presStyleLbl="revTx" presStyleIdx="2" presStyleCnt="4"/>
      <dgm:spPr/>
      <dgm:t>
        <a:bodyPr/>
        <a:lstStyle/>
        <a:p>
          <a:endParaRPr lang="en-US"/>
        </a:p>
      </dgm:t>
    </dgm:pt>
    <dgm:pt modelId="{14904F1D-9C88-4ECE-9178-08DAB60CF594}" type="pres">
      <dgm:prSet presAssocID="{16B52517-02FC-4F54-8C35-E87D09D2AB82}" presName="vert2" presStyleCnt="0"/>
      <dgm:spPr/>
    </dgm:pt>
    <dgm:pt modelId="{B4B694FB-BB32-481A-A7DC-35C237311F01}" type="pres">
      <dgm:prSet presAssocID="{16B52517-02FC-4F54-8C35-E87D09D2AB82}" presName="thinLine2b" presStyleLbl="callout" presStyleIdx="1" presStyleCnt="3"/>
      <dgm:spPr/>
    </dgm:pt>
    <dgm:pt modelId="{0F4F6CEC-70AD-40D2-8CE4-CE8D0C55C071}" type="pres">
      <dgm:prSet presAssocID="{16B52517-02FC-4F54-8C35-E87D09D2AB82}" presName="vertSpace2b" presStyleCnt="0"/>
      <dgm:spPr/>
    </dgm:pt>
    <dgm:pt modelId="{13929BDA-27F4-4E91-8C5D-31CE04DA386C}" type="pres">
      <dgm:prSet presAssocID="{2E065521-86B5-4D13-9D00-1CCF4E497252}" presName="horz2" presStyleCnt="0"/>
      <dgm:spPr/>
    </dgm:pt>
    <dgm:pt modelId="{EB70BC4C-153C-49CB-9F84-5201EB54EBA4}" type="pres">
      <dgm:prSet presAssocID="{2E065521-86B5-4D13-9D00-1CCF4E497252}" presName="horzSpace2" presStyleCnt="0"/>
      <dgm:spPr/>
    </dgm:pt>
    <dgm:pt modelId="{D1C55153-2904-4A1E-A765-637775834584}" type="pres">
      <dgm:prSet presAssocID="{2E065521-86B5-4D13-9D00-1CCF4E497252}" presName="tx2" presStyleLbl="revTx" presStyleIdx="3" presStyleCnt="4"/>
      <dgm:spPr/>
      <dgm:t>
        <a:bodyPr/>
        <a:lstStyle/>
        <a:p>
          <a:endParaRPr lang="en-US"/>
        </a:p>
      </dgm:t>
    </dgm:pt>
    <dgm:pt modelId="{26937A26-6FE4-4E80-ABBA-F3CA93E8DEF5}" type="pres">
      <dgm:prSet presAssocID="{2E065521-86B5-4D13-9D00-1CCF4E497252}" presName="vert2" presStyleCnt="0"/>
      <dgm:spPr/>
    </dgm:pt>
    <dgm:pt modelId="{10493796-950B-47C2-901C-50EE2A096D3A}" type="pres">
      <dgm:prSet presAssocID="{2E065521-86B5-4D13-9D00-1CCF4E497252}" presName="thinLine2b" presStyleLbl="callout" presStyleIdx="2" presStyleCnt="3"/>
      <dgm:spPr/>
    </dgm:pt>
    <dgm:pt modelId="{D48B8AFC-A932-425D-9E68-E3491866F011}" type="pres">
      <dgm:prSet presAssocID="{2E065521-86B5-4D13-9D00-1CCF4E497252}" presName="vertSpace2b" presStyleCnt="0"/>
      <dgm:spPr/>
    </dgm:pt>
  </dgm:ptLst>
  <dgm:cxnLst>
    <dgm:cxn modelId="{B12B6778-06C9-4568-BC25-FE0C36F847C3}" type="presOf" srcId="{8BF36807-86EB-420F-B9A2-8DEDDA6A8D0A}" destId="{A6DA3907-F597-4ABE-82EE-E13E3F47C9D4}" srcOrd="0" destOrd="0" presId="urn:microsoft.com/office/officeart/2008/layout/LinedList"/>
    <dgm:cxn modelId="{CED44551-BE87-4B2B-A91B-C403AE5BC9EF}" type="presOf" srcId="{8693C6F7-2EA5-44D2-A4DA-09B7FA6E02F7}" destId="{CC90BFBB-9724-4E1F-B693-85661D9B22EC}" srcOrd="0" destOrd="0" presId="urn:microsoft.com/office/officeart/2008/layout/LinedList"/>
    <dgm:cxn modelId="{DAEEB52A-63BA-47BF-8A56-A66933BC6A6D}" srcId="{4FE82C04-9C1C-47B3-B409-9959A309943A}" destId="{16B52517-02FC-4F54-8C35-E87D09D2AB82}" srcOrd="1" destOrd="0" parTransId="{234C17B3-FE05-4425-AC56-B03EFFD5D235}" sibTransId="{B2BE2BEC-1CE9-4271-8EAC-5F1DFA4051D7}"/>
    <dgm:cxn modelId="{449B49D7-2FC0-4332-8CAE-17B7D76F3D8E}" type="presOf" srcId="{4FE82C04-9C1C-47B3-B409-9959A309943A}" destId="{59A8512A-A4AB-41F1-8D18-D68555285C27}" srcOrd="0" destOrd="0" presId="urn:microsoft.com/office/officeart/2008/layout/LinedList"/>
    <dgm:cxn modelId="{7C3CAF02-045E-4E17-81FB-886BA3FB5FB4}" type="presOf" srcId="{16B52517-02FC-4F54-8C35-E87D09D2AB82}" destId="{6525EEC0-9B39-4A7C-8E87-F180C30C6994}" srcOrd="0" destOrd="0" presId="urn:microsoft.com/office/officeart/2008/layout/LinedList"/>
    <dgm:cxn modelId="{814CFE3C-73E7-485D-91CB-896DEA3FEEBF}" type="presOf" srcId="{2E065521-86B5-4D13-9D00-1CCF4E497252}" destId="{D1C55153-2904-4A1E-A765-637775834584}" srcOrd="0" destOrd="0" presId="urn:microsoft.com/office/officeart/2008/layout/LinedList"/>
    <dgm:cxn modelId="{7BC1A6BA-73A2-437B-A8CD-714581C1E8E2}" srcId="{8BF36807-86EB-420F-B9A2-8DEDDA6A8D0A}" destId="{4FE82C04-9C1C-47B3-B409-9959A309943A}" srcOrd="0" destOrd="0" parTransId="{DB7A52E8-D415-4456-A1DF-A7B4DD4EF1D0}" sibTransId="{E711B806-56DB-4514-9C17-AEFEBEF90AAD}"/>
    <dgm:cxn modelId="{0BEFF82E-AAAF-4A96-802C-E5A5C1D2A4AB}" srcId="{4FE82C04-9C1C-47B3-B409-9959A309943A}" destId="{2E065521-86B5-4D13-9D00-1CCF4E497252}" srcOrd="2" destOrd="0" parTransId="{B7641B9F-B138-44B3-A195-B668FC38433F}" sibTransId="{878DF722-F306-44B4-BFDF-7A299EC8E5CD}"/>
    <dgm:cxn modelId="{4A571A49-59F2-442B-AE3D-8E4E7E6E7740}" srcId="{4FE82C04-9C1C-47B3-B409-9959A309943A}" destId="{8693C6F7-2EA5-44D2-A4DA-09B7FA6E02F7}" srcOrd="0" destOrd="0" parTransId="{5E9473A0-A689-4391-A0C7-724F4342F8B0}" sibTransId="{0F1C2B54-C998-45A6-80B3-18588C34A9E0}"/>
    <dgm:cxn modelId="{AC37D0B1-8A39-4541-BB96-E643EDA0AF34}" type="presParOf" srcId="{A6DA3907-F597-4ABE-82EE-E13E3F47C9D4}" destId="{70A43892-BE25-4305-B667-B81F1B745065}" srcOrd="0" destOrd="0" presId="urn:microsoft.com/office/officeart/2008/layout/LinedList"/>
    <dgm:cxn modelId="{58CFBDB9-EED4-4700-9F42-CC703B5AAFC2}" type="presParOf" srcId="{A6DA3907-F597-4ABE-82EE-E13E3F47C9D4}" destId="{22F46554-97C1-4F48-86EA-CCFACDD00B11}" srcOrd="1" destOrd="0" presId="urn:microsoft.com/office/officeart/2008/layout/LinedList"/>
    <dgm:cxn modelId="{A4A30014-D10D-4805-8E10-B8995177A059}" type="presParOf" srcId="{22F46554-97C1-4F48-86EA-CCFACDD00B11}" destId="{59A8512A-A4AB-41F1-8D18-D68555285C27}" srcOrd="0" destOrd="0" presId="urn:microsoft.com/office/officeart/2008/layout/LinedList"/>
    <dgm:cxn modelId="{237F80FC-583F-4CC7-B93C-C652448FD6BA}" type="presParOf" srcId="{22F46554-97C1-4F48-86EA-CCFACDD00B11}" destId="{714EDF6D-E777-4253-83BB-BFEF77B47BD3}" srcOrd="1" destOrd="0" presId="urn:microsoft.com/office/officeart/2008/layout/LinedList"/>
    <dgm:cxn modelId="{C76F9C1F-F56F-4DAF-90B5-94428B6FA548}" type="presParOf" srcId="{714EDF6D-E777-4253-83BB-BFEF77B47BD3}" destId="{665AAA25-EE05-4339-A9F1-3FE92C81DA0D}" srcOrd="0" destOrd="0" presId="urn:microsoft.com/office/officeart/2008/layout/LinedList"/>
    <dgm:cxn modelId="{63704F57-02D5-4E87-8A98-37D0837AA37C}" type="presParOf" srcId="{714EDF6D-E777-4253-83BB-BFEF77B47BD3}" destId="{D1009E7C-6363-4326-904D-F69E68403219}" srcOrd="1" destOrd="0" presId="urn:microsoft.com/office/officeart/2008/layout/LinedList"/>
    <dgm:cxn modelId="{55B7D849-C978-42C7-8605-67C13D93258A}" type="presParOf" srcId="{D1009E7C-6363-4326-904D-F69E68403219}" destId="{50B7FA41-5FBD-4790-886D-5DF5B3BA79D7}" srcOrd="0" destOrd="0" presId="urn:microsoft.com/office/officeart/2008/layout/LinedList"/>
    <dgm:cxn modelId="{92D28D91-5B10-43CE-BD83-16C97E1FDCF9}" type="presParOf" srcId="{D1009E7C-6363-4326-904D-F69E68403219}" destId="{CC90BFBB-9724-4E1F-B693-85661D9B22EC}" srcOrd="1" destOrd="0" presId="urn:microsoft.com/office/officeart/2008/layout/LinedList"/>
    <dgm:cxn modelId="{D0BBE235-4291-46D8-89E8-EFACF629E5A8}" type="presParOf" srcId="{D1009E7C-6363-4326-904D-F69E68403219}" destId="{E1BBECB1-348C-458C-BF13-F7662ABE1B3D}" srcOrd="2" destOrd="0" presId="urn:microsoft.com/office/officeart/2008/layout/LinedList"/>
    <dgm:cxn modelId="{06012869-D2EE-49E6-9F29-B4ED9AC9FA3D}" type="presParOf" srcId="{714EDF6D-E777-4253-83BB-BFEF77B47BD3}" destId="{05F4EC0F-BD71-4512-AD5C-D71BEE0A245A}" srcOrd="2" destOrd="0" presId="urn:microsoft.com/office/officeart/2008/layout/LinedList"/>
    <dgm:cxn modelId="{BF4E1106-1FFD-457B-9C8E-C9E76186F51B}" type="presParOf" srcId="{714EDF6D-E777-4253-83BB-BFEF77B47BD3}" destId="{8F0E521F-7404-40BF-8E42-17606AFE4691}" srcOrd="3" destOrd="0" presId="urn:microsoft.com/office/officeart/2008/layout/LinedList"/>
    <dgm:cxn modelId="{B77A8E77-C26D-49E3-803B-1E34D719BF42}" type="presParOf" srcId="{714EDF6D-E777-4253-83BB-BFEF77B47BD3}" destId="{E4523E53-91B9-422C-A6BF-D0F3B5FA0AE1}" srcOrd="4" destOrd="0" presId="urn:microsoft.com/office/officeart/2008/layout/LinedList"/>
    <dgm:cxn modelId="{0C221739-9FB3-495F-A2EF-F8C4DEF8F41B}" type="presParOf" srcId="{E4523E53-91B9-422C-A6BF-D0F3B5FA0AE1}" destId="{74927B90-779B-4974-911F-49C69E8D898D}" srcOrd="0" destOrd="0" presId="urn:microsoft.com/office/officeart/2008/layout/LinedList"/>
    <dgm:cxn modelId="{4665D823-7C71-4C98-92AD-0DBB12F27894}" type="presParOf" srcId="{E4523E53-91B9-422C-A6BF-D0F3B5FA0AE1}" destId="{6525EEC0-9B39-4A7C-8E87-F180C30C6994}" srcOrd="1" destOrd="0" presId="urn:microsoft.com/office/officeart/2008/layout/LinedList"/>
    <dgm:cxn modelId="{232EB92A-EF69-4B12-8AE5-1BF38E3E086F}" type="presParOf" srcId="{E4523E53-91B9-422C-A6BF-D0F3B5FA0AE1}" destId="{14904F1D-9C88-4ECE-9178-08DAB60CF594}" srcOrd="2" destOrd="0" presId="urn:microsoft.com/office/officeart/2008/layout/LinedList"/>
    <dgm:cxn modelId="{BB2E2C8B-8F3E-420E-87B9-1322D3FD3891}" type="presParOf" srcId="{714EDF6D-E777-4253-83BB-BFEF77B47BD3}" destId="{B4B694FB-BB32-481A-A7DC-35C237311F01}" srcOrd="5" destOrd="0" presId="urn:microsoft.com/office/officeart/2008/layout/LinedList"/>
    <dgm:cxn modelId="{D59B6AFC-768F-46BD-8158-BBFC9A52F894}" type="presParOf" srcId="{714EDF6D-E777-4253-83BB-BFEF77B47BD3}" destId="{0F4F6CEC-70AD-40D2-8CE4-CE8D0C55C071}" srcOrd="6" destOrd="0" presId="urn:microsoft.com/office/officeart/2008/layout/LinedList"/>
    <dgm:cxn modelId="{9FD850BF-9504-4497-8BCC-61076AAB16DE}" type="presParOf" srcId="{714EDF6D-E777-4253-83BB-BFEF77B47BD3}" destId="{13929BDA-27F4-4E91-8C5D-31CE04DA386C}" srcOrd="7" destOrd="0" presId="urn:microsoft.com/office/officeart/2008/layout/LinedList"/>
    <dgm:cxn modelId="{9F63D12D-48F3-43D8-B8B2-3F75EEEE82CE}" type="presParOf" srcId="{13929BDA-27F4-4E91-8C5D-31CE04DA386C}" destId="{EB70BC4C-153C-49CB-9F84-5201EB54EBA4}" srcOrd="0" destOrd="0" presId="urn:microsoft.com/office/officeart/2008/layout/LinedList"/>
    <dgm:cxn modelId="{36380A02-3759-4004-8586-A61F656FEB82}" type="presParOf" srcId="{13929BDA-27F4-4E91-8C5D-31CE04DA386C}" destId="{D1C55153-2904-4A1E-A765-637775834584}" srcOrd="1" destOrd="0" presId="urn:microsoft.com/office/officeart/2008/layout/LinedList"/>
    <dgm:cxn modelId="{36BC509B-0207-4095-8B8E-48086D4B0CB2}" type="presParOf" srcId="{13929BDA-27F4-4E91-8C5D-31CE04DA386C}" destId="{26937A26-6FE4-4E80-ABBA-F3CA93E8DEF5}" srcOrd="2" destOrd="0" presId="urn:microsoft.com/office/officeart/2008/layout/LinedList"/>
    <dgm:cxn modelId="{68657162-B490-41DE-9EA1-F57C22D7793B}" type="presParOf" srcId="{714EDF6D-E777-4253-83BB-BFEF77B47BD3}" destId="{10493796-950B-47C2-901C-50EE2A096D3A}" srcOrd="8" destOrd="0" presId="urn:microsoft.com/office/officeart/2008/layout/LinedList"/>
    <dgm:cxn modelId="{FF1BDFC1-D832-4DB6-914A-4AA543506DD6}" type="presParOf" srcId="{714EDF6D-E777-4253-83BB-BFEF77B47BD3}" destId="{D48B8AFC-A932-425D-9E68-E3491866F01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7A7C-DED7-4C3B-8CE3-213F05E2B1CF}">
      <dsp:nvSpPr>
        <dsp:cNvPr id="0" name=""/>
        <dsp:cNvSpPr/>
      </dsp:nvSpPr>
      <dsp:spPr>
        <a:xfrm>
          <a:off x="-4375396" y="-671123"/>
          <a:ext cx="5212731" cy="5212731"/>
        </a:xfrm>
        <a:prstGeom prst="blockArc">
          <a:avLst>
            <a:gd name="adj1" fmla="val 18900000"/>
            <a:gd name="adj2" fmla="val 2700000"/>
            <a:gd name="adj3" fmla="val 41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652CB-1E7C-4AA6-B513-C5E360D2B8E5}">
      <dsp:nvSpPr>
        <dsp:cNvPr id="0" name=""/>
        <dsp:cNvSpPr/>
      </dsp:nvSpPr>
      <dsp:spPr>
        <a:xfrm>
          <a:off x="312856" y="135892"/>
          <a:ext cx="8463323" cy="543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5560" rIns="35560" bIns="35560" numCol="1" spcCol="1270" anchor="ctr" anchorCtr="0">
          <a:noAutofit/>
        </a:bodyPr>
        <a:lstStyle/>
        <a:p>
          <a:pPr lvl="0" algn="ctr" defTabSz="622300">
            <a:lnSpc>
              <a:spcPct val="90000"/>
            </a:lnSpc>
            <a:spcBef>
              <a:spcPct val="0"/>
            </a:spcBef>
            <a:spcAft>
              <a:spcPct val="35000"/>
            </a:spcAft>
          </a:pPr>
          <a:r>
            <a:rPr lang="ka-GE" sz="1400" kern="1200" dirty="0" smtClean="0">
              <a:solidFill>
                <a:schemeClr val="bg1"/>
              </a:solidFill>
              <a:latin typeface="BPG Nino Mtavruli" panose="02000506000000020004" pitchFamily="2" charset="0"/>
            </a:rPr>
            <a:t>შრომის პირობების ინსპექტირების დეპარტამენტის </a:t>
          </a:r>
          <a:br>
            <a:rPr lang="ka-GE" sz="1400" kern="1200" dirty="0" smtClean="0">
              <a:solidFill>
                <a:schemeClr val="bg1"/>
              </a:solidFill>
              <a:latin typeface="BPG Nino Mtavruli" panose="02000506000000020004" pitchFamily="2" charset="0"/>
            </a:rPr>
          </a:br>
          <a:r>
            <a:rPr lang="ka-GE" sz="1400" kern="1200" dirty="0" smtClean="0">
              <a:solidFill>
                <a:schemeClr val="bg1"/>
              </a:solidFill>
              <a:latin typeface="BPG Nino Mtavruli" panose="02000506000000020004" pitchFamily="2" charset="0"/>
            </a:rPr>
            <a:t>ინსტიტუციური განვითარება</a:t>
          </a:r>
          <a:endParaRPr lang="en-GB" sz="1400" kern="1200" dirty="0">
            <a:solidFill>
              <a:schemeClr val="bg1"/>
            </a:solidFill>
            <a:latin typeface="BPG Nino Mtavruli" panose="02000506000000020004" pitchFamily="2" charset="0"/>
          </a:endParaRPr>
        </a:p>
      </dsp:txBody>
      <dsp:txXfrm>
        <a:off x="312856" y="135892"/>
        <a:ext cx="8463323" cy="543340"/>
      </dsp:txXfrm>
    </dsp:sp>
    <dsp:sp modelId="{A23A9C9E-DE27-4805-82F1-37E1A30D308A}">
      <dsp:nvSpPr>
        <dsp:cNvPr id="0" name=""/>
        <dsp:cNvSpPr/>
      </dsp:nvSpPr>
      <dsp:spPr>
        <a:xfrm>
          <a:off x="58178" y="152884"/>
          <a:ext cx="509355" cy="50935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C1BB8-BF5B-44E8-BA2A-B37E07B2A0B0}">
      <dsp:nvSpPr>
        <dsp:cNvPr id="0" name=""/>
        <dsp:cNvSpPr/>
      </dsp:nvSpPr>
      <dsp:spPr>
        <a:xfrm>
          <a:off x="648040" y="814969"/>
          <a:ext cx="8128139" cy="4074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5560" rIns="35560" bIns="35560" numCol="1" spcCol="1270" anchor="ctr" anchorCtr="0">
          <a:noAutofit/>
        </a:bodyPr>
        <a:lstStyle/>
        <a:p>
          <a:pPr lvl="0" algn="ctr" defTabSz="622300">
            <a:lnSpc>
              <a:spcPct val="90000"/>
            </a:lnSpc>
            <a:spcBef>
              <a:spcPct val="0"/>
            </a:spcBef>
            <a:spcAft>
              <a:spcPct val="35000"/>
            </a:spcAft>
          </a:pPr>
          <a:r>
            <a:rPr lang="ka-GE" sz="1400" kern="1200" dirty="0" smtClean="0">
              <a:solidFill>
                <a:schemeClr val="bg1"/>
              </a:solidFill>
              <a:latin typeface="BPG Nino Mtavruli" panose="02000506000000020004" pitchFamily="2" charset="0"/>
            </a:rPr>
            <a:t>დეპარტამენტის სტრუქტურა</a:t>
          </a:r>
          <a:endParaRPr lang="en-GB" sz="1400" kern="1200" dirty="0">
            <a:latin typeface="BPG Nino Mtavruli" panose="02000506000000020004" pitchFamily="2" charset="0"/>
          </a:endParaRPr>
        </a:p>
      </dsp:txBody>
      <dsp:txXfrm>
        <a:off x="648040" y="814969"/>
        <a:ext cx="8128139" cy="407484"/>
      </dsp:txXfrm>
    </dsp:sp>
    <dsp:sp modelId="{35151033-9A78-467B-B7BC-D1A743C4C878}">
      <dsp:nvSpPr>
        <dsp:cNvPr id="0" name=""/>
        <dsp:cNvSpPr/>
      </dsp:nvSpPr>
      <dsp:spPr>
        <a:xfrm>
          <a:off x="393362" y="764033"/>
          <a:ext cx="509355" cy="5093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71EB9-0C88-4250-91B4-A6E9BBB2262B}">
      <dsp:nvSpPr>
        <dsp:cNvPr id="0" name=""/>
        <dsp:cNvSpPr/>
      </dsp:nvSpPr>
      <dsp:spPr>
        <a:xfrm>
          <a:off x="786717" y="1402933"/>
          <a:ext cx="7974868" cy="4074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5560" rIns="35560" bIns="35560" numCol="1" spcCol="1270" anchor="ctr" anchorCtr="0">
          <a:noAutofit/>
        </a:bodyPr>
        <a:lstStyle/>
        <a:p>
          <a:pPr lvl="0" algn="ctr" defTabSz="622300">
            <a:lnSpc>
              <a:spcPct val="90000"/>
            </a:lnSpc>
            <a:spcBef>
              <a:spcPct val="0"/>
            </a:spcBef>
            <a:spcAft>
              <a:spcPct val="35000"/>
            </a:spcAft>
          </a:pPr>
          <a:r>
            <a:rPr lang="ka-GE" sz="1400" kern="1200" dirty="0" smtClean="0">
              <a:latin typeface="BPG Nino Mtavruli" panose="02000506000000020004" pitchFamily="2" charset="0"/>
            </a:rPr>
            <a:t>ძირითადი ამოცანები და კომპეტენცია </a:t>
          </a:r>
          <a:endParaRPr lang="en-GB" sz="1400" kern="1200" dirty="0">
            <a:solidFill>
              <a:schemeClr val="bg1"/>
            </a:solidFill>
            <a:latin typeface="BPG Nino Mtavruli" panose="02000506000000020004" pitchFamily="2" charset="0"/>
          </a:endParaRPr>
        </a:p>
      </dsp:txBody>
      <dsp:txXfrm>
        <a:off x="786717" y="1402933"/>
        <a:ext cx="7974868" cy="407484"/>
      </dsp:txXfrm>
    </dsp:sp>
    <dsp:sp modelId="{ED5A7A54-BC4E-41C2-92D6-A999CEF31564}">
      <dsp:nvSpPr>
        <dsp:cNvPr id="0" name=""/>
        <dsp:cNvSpPr/>
      </dsp:nvSpPr>
      <dsp:spPr>
        <a:xfrm>
          <a:off x="546633" y="1375183"/>
          <a:ext cx="509355" cy="50935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C8312-E02D-4EAA-9FFB-51747AC48653}">
      <dsp:nvSpPr>
        <dsp:cNvPr id="0" name=""/>
        <dsp:cNvSpPr/>
      </dsp:nvSpPr>
      <dsp:spPr>
        <a:xfrm>
          <a:off x="786797" y="2028002"/>
          <a:ext cx="7974868" cy="4074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0480" rIns="30480" bIns="30480" numCol="1" spcCol="1270" anchor="ctr" anchorCtr="0">
          <a:noAutofit/>
        </a:bodyPr>
        <a:lstStyle/>
        <a:p>
          <a:pPr lvl="0" algn="ctr" defTabSz="533400">
            <a:lnSpc>
              <a:spcPct val="90000"/>
            </a:lnSpc>
            <a:spcBef>
              <a:spcPct val="0"/>
            </a:spcBef>
            <a:spcAft>
              <a:spcPct val="35000"/>
            </a:spcAft>
          </a:pPr>
          <a:r>
            <a:rPr lang="ka-GE" sz="1200" kern="1200" dirty="0" smtClean="0">
              <a:solidFill>
                <a:schemeClr val="bg1"/>
              </a:solidFill>
              <a:latin typeface="BPG Nino Mtavruli" panose="02000506000000020004" pitchFamily="2" charset="0"/>
            </a:rPr>
            <a:t>შრომის ინსპექტორთა პროფილები, დეპარტამენტი გენდერულ ჭრილში</a:t>
          </a:r>
          <a:endParaRPr lang="en-GB" sz="1200" b="1" kern="1200" dirty="0">
            <a:solidFill>
              <a:schemeClr val="bg1"/>
            </a:solidFill>
            <a:latin typeface="BPG Nino Mtavruli" panose="02000506000000020004" pitchFamily="2" charset="0"/>
          </a:endParaRPr>
        </a:p>
      </dsp:txBody>
      <dsp:txXfrm>
        <a:off x="786797" y="2028002"/>
        <a:ext cx="7974868" cy="407484"/>
      </dsp:txXfrm>
    </dsp:sp>
    <dsp:sp modelId="{09F6E5C5-62A2-4B28-8F7F-3CFA4A1799AD}">
      <dsp:nvSpPr>
        <dsp:cNvPr id="0" name=""/>
        <dsp:cNvSpPr/>
      </dsp:nvSpPr>
      <dsp:spPr>
        <a:xfrm>
          <a:off x="546633" y="1985945"/>
          <a:ext cx="509355" cy="50935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DB2AC-F019-4D61-AFE1-D860B00FECBA}">
      <dsp:nvSpPr>
        <dsp:cNvPr id="0" name=""/>
        <dsp:cNvSpPr/>
      </dsp:nvSpPr>
      <dsp:spPr>
        <a:xfrm>
          <a:off x="648040" y="2648031"/>
          <a:ext cx="8128139" cy="4074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0480" rIns="30480" bIns="30480" numCol="1" spcCol="1270" anchor="ctr" anchorCtr="0">
          <a:noAutofit/>
        </a:bodyPr>
        <a:lstStyle/>
        <a:p>
          <a:pPr lvl="0" algn="ctr" defTabSz="533400">
            <a:lnSpc>
              <a:spcPct val="90000"/>
            </a:lnSpc>
            <a:spcBef>
              <a:spcPct val="0"/>
            </a:spcBef>
            <a:spcAft>
              <a:spcPct val="35000"/>
            </a:spcAft>
          </a:pPr>
          <a:r>
            <a:rPr lang="ka-GE" sz="1200" kern="1200" dirty="0" smtClean="0">
              <a:latin typeface="BPG Nino Mtavruli" panose="02000506000000020004" pitchFamily="2" charset="0"/>
            </a:rPr>
            <a:t>მიმდინარე პროცესები</a:t>
          </a:r>
          <a:endParaRPr lang="en-US" sz="1200" kern="1200" dirty="0">
            <a:latin typeface="BPG Nino Mtavruli" panose="02000506000000020004" pitchFamily="2" charset="0"/>
          </a:endParaRPr>
        </a:p>
      </dsp:txBody>
      <dsp:txXfrm>
        <a:off x="648040" y="2648031"/>
        <a:ext cx="8128139" cy="407484"/>
      </dsp:txXfrm>
    </dsp:sp>
    <dsp:sp modelId="{89BC665D-012D-4D3F-A00A-9374B3788A0F}">
      <dsp:nvSpPr>
        <dsp:cNvPr id="0" name=""/>
        <dsp:cNvSpPr/>
      </dsp:nvSpPr>
      <dsp:spPr>
        <a:xfrm>
          <a:off x="393362" y="2597095"/>
          <a:ext cx="509355" cy="50935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2069-9AF9-4072-8489-2DA50E668D73}">
      <dsp:nvSpPr>
        <dsp:cNvPr id="0" name=""/>
        <dsp:cNvSpPr/>
      </dsp:nvSpPr>
      <dsp:spPr>
        <a:xfrm>
          <a:off x="312856" y="3259180"/>
          <a:ext cx="8463323" cy="4074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441" tIns="30480" rIns="30480" bIns="30480" numCol="1" spcCol="1270" anchor="ctr" anchorCtr="0">
          <a:noAutofit/>
        </a:bodyPr>
        <a:lstStyle/>
        <a:p>
          <a:pPr lvl="0" algn="ctr" defTabSz="533400">
            <a:lnSpc>
              <a:spcPct val="90000"/>
            </a:lnSpc>
            <a:spcBef>
              <a:spcPct val="0"/>
            </a:spcBef>
            <a:spcAft>
              <a:spcPct val="35000"/>
            </a:spcAft>
          </a:pPr>
          <a:r>
            <a:rPr lang="ka-GE" sz="1200" b="1" kern="1200" dirty="0" smtClean="0">
              <a:latin typeface="BPG Nino Mtavruli" panose="02000506000000020004" pitchFamily="2" charset="0"/>
            </a:rPr>
            <a:t>სამომავლო გეგმები</a:t>
          </a:r>
          <a:endParaRPr lang="en-GB" sz="1200" b="1" kern="1200" dirty="0">
            <a:latin typeface="BPG Nino Mtavruli" panose="02000506000000020004" pitchFamily="2" charset="0"/>
          </a:endParaRPr>
        </a:p>
      </dsp:txBody>
      <dsp:txXfrm>
        <a:off x="312856" y="3259180"/>
        <a:ext cx="8463323" cy="407484"/>
      </dsp:txXfrm>
    </dsp:sp>
    <dsp:sp modelId="{C7774A7A-48EC-4B36-BD00-D8DD19FF1BBB}">
      <dsp:nvSpPr>
        <dsp:cNvPr id="0" name=""/>
        <dsp:cNvSpPr/>
      </dsp:nvSpPr>
      <dsp:spPr>
        <a:xfrm>
          <a:off x="58178" y="3208245"/>
          <a:ext cx="509355" cy="50935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67EE-982B-4599-AAE3-42A35D8F74D2}">
      <dsp:nvSpPr>
        <dsp:cNvPr id="0" name=""/>
        <dsp:cNvSpPr/>
      </dsp:nvSpPr>
      <dsp:spPr>
        <a:xfrm>
          <a:off x="3687736" y="1401421"/>
          <a:ext cx="1519305" cy="482466"/>
        </a:xfrm>
        <a:custGeom>
          <a:avLst/>
          <a:gdLst/>
          <a:ahLst/>
          <a:cxnLst/>
          <a:rect l="0" t="0" r="0" b="0"/>
          <a:pathLst>
            <a:path>
              <a:moveTo>
                <a:pt x="0" y="0"/>
              </a:moveTo>
              <a:lnTo>
                <a:pt x="0" y="204021"/>
              </a:lnTo>
              <a:lnTo>
                <a:pt x="1519305" y="204021"/>
              </a:lnTo>
              <a:lnTo>
                <a:pt x="1519305" y="4824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57DF5-B12E-4CD3-ACF5-941CC8B38B1A}">
      <dsp:nvSpPr>
        <dsp:cNvPr id="0" name=""/>
        <dsp:cNvSpPr/>
      </dsp:nvSpPr>
      <dsp:spPr>
        <a:xfrm>
          <a:off x="1998287" y="1401421"/>
          <a:ext cx="1689449" cy="482466"/>
        </a:xfrm>
        <a:custGeom>
          <a:avLst/>
          <a:gdLst/>
          <a:ahLst/>
          <a:cxnLst/>
          <a:rect l="0" t="0" r="0" b="0"/>
          <a:pathLst>
            <a:path>
              <a:moveTo>
                <a:pt x="1689449" y="0"/>
              </a:moveTo>
              <a:lnTo>
                <a:pt x="1689449" y="204021"/>
              </a:lnTo>
              <a:lnTo>
                <a:pt x="0" y="204021"/>
              </a:lnTo>
              <a:lnTo>
                <a:pt x="0" y="4824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6BBB1-1FDE-4FE9-AC23-1B998C71058A}">
      <dsp:nvSpPr>
        <dsp:cNvPr id="0" name=""/>
        <dsp:cNvSpPr/>
      </dsp:nvSpPr>
      <dsp:spPr>
        <a:xfrm>
          <a:off x="950734" y="75489"/>
          <a:ext cx="5474004" cy="1325932"/>
        </a:xfrm>
        <a:prstGeom prst="rect">
          <a:avLst/>
        </a:prstGeom>
        <a:solidFill>
          <a:srgbClr val="1F44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a:latin typeface="BPG Nino Mtavruli" panose="02000506000000020004" pitchFamily="2" charset="0"/>
            </a:rPr>
            <a:t>შრომის პირობების ინსპექტირების დეპარტამენტი</a:t>
          </a:r>
          <a:endParaRPr lang="en-GB" sz="2300" b="1" kern="1200" dirty="0">
            <a:latin typeface="BPG Nino Mtavruli" panose="02000506000000020004" pitchFamily="2" charset="0"/>
          </a:endParaRPr>
        </a:p>
      </dsp:txBody>
      <dsp:txXfrm>
        <a:off x="950734" y="75489"/>
        <a:ext cx="5474004" cy="1325932"/>
      </dsp:txXfrm>
    </dsp:sp>
    <dsp:sp modelId="{6A5926D0-4964-4E25-B8D0-937225CF01C8}">
      <dsp:nvSpPr>
        <dsp:cNvPr id="0" name=""/>
        <dsp:cNvSpPr/>
      </dsp:nvSpPr>
      <dsp:spPr>
        <a:xfrm>
          <a:off x="672355" y="1883888"/>
          <a:ext cx="2651864" cy="13259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kern="1200" dirty="0">
              <a:latin typeface="BPG Nino Mtavruli" panose="02000506000000020004" pitchFamily="2" charset="0"/>
              <a:ea typeface="Sylfaen"/>
              <a:cs typeface="Sylfaen"/>
              <a:sym typeface="Sylfaen"/>
            </a:rPr>
            <a:t>ინსპექტირების სამმართველო </a:t>
          </a:r>
          <a:endParaRPr lang="en-GB" sz="2300" kern="1200" dirty="0">
            <a:latin typeface="BPG Nino Mtavruli" panose="02000506000000020004" pitchFamily="2" charset="0"/>
          </a:endParaRPr>
        </a:p>
      </dsp:txBody>
      <dsp:txXfrm>
        <a:off x="672355" y="1883888"/>
        <a:ext cx="2651864" cy="1325932"/>
      </dsp:txXfrm>
    </dsp:sp>
    <dsp:sp modelId="{8CF3B5FB-1404-4E0A-89E0-450F20266B2A}">
      <dsp:nvSpPr>
        <dsp:cNvPr id="0" name=""/>
        <dsp:cNvSpPr/>
      </dsp:nvSpPr>
      <dsp:spPr>
        <a:xfrm>
          <a:off x="3881110" y="1883888"/>
          <a:ext cx="2651864" cy="13259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kern="1200" dirty="0">
              <a:latin typeface="BPG Nino Mtavruli" panose="02000506000000020004" pitchFamily="2" charset="0"/>
              <a:ea typeface="Sylfaen"/>
              <a:cs typeface="Sylfaen"/>
              <a:sym typeface="Sylfaen"/>
            </a:rPr>
            <a:t>მონიტორინგისა და ზედამხედველობის სამმართველო</a:t>
          </a:r>
          <a:endParaRPr lang="en-GB" sz="2300" kern="1200" dirty="0">
            <a:latin typeface="BPG Nino Mtavruli" panose="02000506000000020004" pitchFamily="2" charset="0"/>
          </a:endParaRPr>
        </a:p>
      </dsp:txBody>
      <dsp:txXfrm>
        <a:off x="3881110" y="1883888"/>
        <a:ext cx="2651864" cy="1325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3892-BE25-4305-B667-B81F1B745065}">
      <dsp:nvSpPr>
        <dsp:cNvPr id="0" name=""/>
        <dsp:cNvSpPr/>
      </dsp:nvSpPr>
      <dsp:spPr>
        <a:xfrm>
          <a:off x="0" y="139037"/>
          <a:ext cx="76417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8512A-A4AB-41F1-8D18-D68555285C27}">
      <dsp:nvSpPr>
        <dsp:cNvPr id="0" name=""/>
        <dsp:cNvSpPr/>
      </dsp:nvSpPr>
      <dsp:spPr>
        <a:xfrm>
          <a:off x="0" y="1238"/>
          <a:ext cx="2591958" cy="253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endParaRPr lang="ka-GE" sz="1100" b="1" kern="1200" dirty="0" smtClean="0">
            <a:latin typeface="BPG Nino Mtavruli" panose="02000506000000020004" pitchFamily="2" charset="0"/>
          </a:endParaRPr>
        </a:p>
        <a:p>
          <a:pPr lvl="0" algn="ctr" defTabSz="488950">
            <a:lnSpc>
              <a:spcPct val="90000"/>
            </a:lnSpc>
            <a:spcBef>
              <a:spcPct val="0"/>
            </a:spcBef>
            <a:spcAft>
              <a:spcPct val="35000"/>
            </a:spcAft>
          </a:pPr>
          <a:endParaRPr lang="ka-GE" sz="1100" b="1" kern="1200" dirty="0" smtClean="0">
            <a:latin typeface="BPG Nino Mtavruli" panose="02000506000000020004" pitchFamily="2" charset="0"/>
          </a:endParaRPr>
        </a:p>
        <a:p>
          <a:pPr lvl="0" algn="ctr" defTabSz="488950">
            <a:lnSpc>
              <a:spcPct val="90000"/>
            </a:lnSpc>
            <a:spcBef>
              <a:spcPct val="0"/>
            </a:spcBef>
            <a:spcAft>
              <a:spcPct val="35000"/>
            </a:spcAft>
          </a:pPr>
          <a:endParaRPr lang="ka-GE" sz="1100" b="1" kern="1200" dirty="0" smtClean="0">
            <a:latin typeface="BPG Nino Mtavruli" panose="02000506000000020004" pitchFamily="2" charset="0"/>
          </a:endParaRPr>
        </a:p>
        <a:p>
          <a:pPr lvl="0" algn="ctr" defTabSz="488950">
            <a:lnSpc>
              <a:spcPct val="90000"/>
            </a:lnSpc>
            <a:spcBef>
              <a:spcPct val="0"/>
            </a:spcBef>
            <a:spcAft>
              <a:spcPct val="35000"/>
            </a:spcAft>
          </a:pPr>
          <a:endParaRPr lang="ka-GE" sz="1100" b="1" kern="1200" dirty="0" smtClean="0">
            <a:latin typeface="BPG Nino Mtavruli" panose="02000506000000020004" pitchFamily="2" charset="0"/>
          </a:endParaRPr>
        </a:p>
        <a:p>
          <a:pPr lvl="0" algn="ctr" defTabSz="488950">
            <a:lnSpc>
              <a:spcPct val="90000"/>
            </a:lnSpc>
            <a:spcBef>
              <a:spcPct val="0"/>
            </a:spcBef>
            <a:spcAft>
              <a:spcPct val="35000"/>
            </a:spcAft>
          </a:pPr>
          <a:endParaRPr lang="ka-GE" sz="1100" b="1" kern="1200" dirty="0" smtClean="0">
            <a:latin typeface="BPG Nino Mtavruli" panose="02000506000000020004" pitchFamily="2" charset="0"/>
          </a:endParaRPr>
        </a:p>
        <a:p>
          <a:pPr lvl="0" algn="ctr" defTabSz="488950">
            <a:lnSpc>
              <a:spcPct val="90000"/>
            </a:lnSpc>
            <a:spcBef>
              <a:spcPct val="0"/>
            </a:spcBef>
            <a:spcAft>
              <a:spcPct val="35000"/>
            </a:spcAft>
          </a:pPr>
          <a:endParaRPr lang="ka-GE" sz="1800" b="0" kern="1200" dirty="0" smtClean="0">
            <a:latin typeface="BPG Nino Mtavruli" panose="02000506000000020004" pitchFamily="2" charset="0"/>
          </a:endParaRPr>
        </a:p>
        <a:p>
          <a:pPr lvl="0" algn="ctr" defTabSz="488950">
            <a:lnSpc>
              <a:spcPct val="90000"/>
            </a:lnSpc>
            <a:spcBef>
              <a:spcPct val="0"/>
            </a:spcBef>
            <a:spcAft>
              <a:spcPct val="35000"/>
            </a:spcAft>
          </a:pPr>
          <a:r>
            <a:rPr lang="ka-GE" sz="1800" b="0" kern="1200" dirty="0" smtClean="0">
              <a:solidFill>
                <a:schemeClr val="accent3">
                  <a:lumMod val="75000"/>
                </a:schemeClr>
              </a:solidFill>
              <a:latin typeface="BPG Nino Mtavruli" panose="02000506000000020004" pitchFamily="2" charset="0"/>
            </a:rPr>
            <a:t>დეპარტამენტი დაკომპლექტებულია სხვადასხვა პროფილის  წარმომადგენლებით</a:t>
          </a:r>
          <a:endParaRPr lang="en-US" sz="1800" b="0" kern="1200" dirty="0">
            <a:solidFill>
              <a:schemeClr val="accent3">
                <a:lumMod val="75000"/>
              </a:schemeClr>
            </a:solidFill>
            <a:latin typeface="BPG Nino Mtavruli" panose="02000506000000020004" pitchFamily="2" charset="0"/>
          </a:endParaRPr>
        </a:p>
      </dsp:txBody>
      <dsp:txXfrm>
        <a:off x="0" y="1238"/>
        <a:ext cx="2591958" cy="2534927"/>
      </dsp:txXfrm>
    </dsp:sp>
    <dsp:sp modelId="{CC90BFBB-9724-4E1F-B693-85661D9B22EC}">
      <dsp:nvSpPr>
        <dsp:cNvPr id="0" name=""/>
        <dsp:cNvSpPr/>
      </dsp:nvSpPr>
      <dsp:spPr>
        <a:xfrm>
          <a:off x="2686547" y="40847"/>
          <a:ext cx="4950167" cy="79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ka-GE" sz="1100" kern="1200" dirty="0" smtClean="0">
            <a:latin typeface="BPG Nino Mtavruli" panose="02000506000000020004" pitchFamily="2" charset="0"/>
          </a:endParaRPr>
        </a:p>
        <a:p>
          <a:pPr lvl="0" algn="l" defTabSz="488950">
            <a:lnSpc>
              <a:spcPct val="90000"/>
            </a:lnSpc>
            <a:spcBef>
              <a:spcPct val="0"/>
            </a:spcBef>
            <a:spcAft>
              <a:spcPct val="35000"/>
            </a:spcAft>
          </a:pPr>
          <a:r>
            <a:rPr lang="ka-GE" sz="1100" kern="1200" dirty="0" smtClean="0">
              <a:latin typeface="BPG Nino Mtavruli" panose="02000506000000020004" pitchFamily="2" charset="0"/>
            </a:rPr>
            <a:t>მშენებელი-ინჟინრები </a:t>
          </a:r>
        </a:p>
        <a:p>
          <a:pPr lvl="0" algn="l" defTabSz="488950">
            <a:lnSpc>
              <a:spcPct val="90000"/>
            </a:lnSpc>
            <a:spcBef>
              <a:spcPct val="0"/>
            </a:spcBef>
            <a:spcAft>
              <a:spcPct val="35000"/>
            </a:spcAft>
          </a:pPr>
          <a:r>
            <a:rPr lang="ka-GE" sz="1100" kern="1200" dirty="0" smtClean="0">
              <a:latin typeface="BPG Nino Mtavruli" panose="02000506000000020004" pitchFamily="2" charset="0"/>
            </a:rPr>
            <a:t>სამთო ინჟინრები </a:t>
          </a:r>
        </a:p>
        <a:p>
          <a:pPr lvl="0" algn="l" defTabSz="488950">
            <a:lnSpc>
              <a:spcPct val="90000"/>
            </a:lnSpc>
            <a:spcBef>
              <a:spcPct val="0"/>
            </a:spcBef>
            <a:spcAft>
              <a:spcPct val="35000"/>
            </a:spcAft>
          </a:pPr>
          <a:r>
            <a:rPr lang="ka-GE" sz="1100" kern="1200" dirty="0" smtClean="0">
              <a:latin typeface="BPG Nino Mtavruli" panose="02000506000000020004" pitchFamily="2" charset="0"/>
            </a:rPr>
            <a:t>ბიზნეს ინჟინრები </a:t>
          </a:r>
          <a:endParaRPr lang="en-US" sz="1100" kern="1200" dirty="0">
            <a:latin typeface="BPG Nino Mtavruli" panose="02000506000000020004" pitchFamily="2" charset="0"/>
          </a:endParaRPr>
        </a:p>
      </dsp:txBody>
      <dsp:txXfrm>
        <a:off x="2686547" y="40847"/>
        <a:ext cx="4950167" cy="792164"/>
      </dsp:txXfrm>
    </dsp:sp>
    <dsp:sp modelId="{05F4EC0F-BD71-4512-AD5C-D71BEE0A245A}">
      <dsp:nvSpPr>
        <dsp:cNvPr id="0" name=""/>
        <dsp:cNvSpPr/>
      </dsp:nvSpPr>
      <dsp:spPr>
        <a:xfrm>
          <a:off x="2591958" y="833011"/>
          <a:ext cx="504475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5EEC0-9B39-4A7C-8E87-F180C30C6994}">
      <dsp:nvSpPr>
        <dsp:cNvPr id="0" name=""/>
        <dsp:cNvSpPr/>
      </dsp:nvSpPr>
      <dsp:spPr>
        <a:xfrm>
          <a:off x="2686547" y="872620"/>
          <a:ext cx="4950167" cy="79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ka-GE" sz="1100" kern="1200" dirty="0" smtClean="0">
            <a:latin typeface="BPG Nino Mtavruli" panose="02000506000000020004" pitchFamily="2" charset="0"/>
          </a:endParaRPr>
        </a:p>
        <a:p>
          <a:pPr lvl="0" algn="l" defTabSz="488950">
            <a:lnSpc>
              <a:spcPct val="90000"/>
            </a:lnSpc>
            <a:spcBef>
              <a:spcPct val="0"/>
            </a:spcBef>
            <a:spcAft>
              <a:spcPct val="35000"/>
            </a:spcAft>
          </a:pPr>
          <a:r>
            <a:rPr lang="ka-GE" sz="1100" kern="1200" dirty="0" smtClean="0">
              <a:latin typeface="BPG Nino Mtavruli" panose="02000506000000020004" pitchFamily="2" charset="0"/>
            </a:rPr>
            <a:t>სან.ჰიგიენისტები და ზოგადი პროფილის ექიმები </a:t>
          </a:r>
        </a:p>
        <a:p>
          <a:pPr lvl="0" algn="l" defTabSz="488950">
            <a:lnSpc>
              <a:spcPct val="90000"/>
            </a:lnSpc>
            <a:spcBef>
              <a:spcPct val="0"/>
            </a:spcBef>
            <a:spcAft>
              <a:spcPct val="35000"/>
            </a:spcAft>
          </a:pPr>
          <a:r>
            <a:rPr lang="ka-GE" sz="1100" kern="1200" dirty="0" smtClean="0">
              <a:latin typeface="BPG Nino Mtavruli" panose="02000506000000020004" pitchFamily="2" charset="0"/>
            </a:rPr>
            <a:t>სხვა ტექნიკური პროფილის წარმომადგენლები </a:t>
          </a:r>
          <a:endParaRPr lang="en-US" sz="1100" kern="1200" dirty="0">
            <a:latin typeface="BPG Nino Mtavruli" panose="02000506000000020004" pitchFamily="2" charset="0"/>
          </a:endParaRPr>
        </a:p>
      </dsp:txBody>
      <dsp:txXfrm>
        <a:off x="2686547" y="872620"/>
        <a:ext cx="4950167" cy="792164"/>
      </dsp:txXfrm>
    </dsp:sp>
    <dsp:sp modelId="{B4B694FB-BB32-481A-A7DC-35C237311F01}">
      <dsp:nvSpPr>
        <dsp:cNvPr id="0" name=""/>
        <dsp:cNvSpPr/>
      </dsp:nvSpPr>
      <dsp:spPr>
        <a:xfrm>
          <a:off x="2591958" y="1664784"/>
          <a:ext cx="504475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55153-2904-4A1E-A765-637775834584}">
      <dsp:nvSpPr>
        <dsp:cNvPr id="0" name=""/>
        <dsp:cNvSpPr/>
      </dsp:nvSpPr>
      <dsp:spPr>
        <a:xfrm>
          <a:off x="2686547" y="1704393"/>
          <a:ext cx="4950167" cy="79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ka-GE" sz="1100" kern="1200" dirty="0" smtClean="0">
            <a:latin typeface="BPG Nino Mtavruli" panose="02000506000000020004" pitchFamily="2" charset="0"/>
          </a:endParaRPr>
        </a:p>
        <a:p>
          <a:pPr lvl="0" algn="l" defTabSz="488950">
            <a:lnSpc>
              <a:spcPct val="90000"/>
            </a:lnSpc>
            <a:spcBef>
              <a:spcPct val="0"/>
            </a:spcBef>
            <a:spcAft>
              <a:spcPct val="35000"/>
            </a:spcAft>
          </a:pPr>
          <a:r>
            <a:rPr lang="ka-GE" sz="1100" kern="1200" dirty="0" smtClean="0">
              <a:latin typeface="BPG Nino Mtavruli" panose="02000506000000020004" pitchFamily="2" charset="0"/>
            </a:rPr>
            <a:t>იურისტები</a:t>
          </a:r>
        </a:p>
        <a:p>
          <a:pPr lvl="0" algn="l" defTabSz="488950">
            <a:lnSpc>
              <a:spcPct val="90000"/>
            </a:lnSpc>
            <a:spcBef>
              <a:spcPct val="0"/>
            </a:spcBef>
            <a:spcAft>
              <a:spcPct val="35000"/>
            </a:spcAft>
          </a:pPr>
          <a:r>
            <a:rPr lang="ka-GE" sz="1100" kern="1200" dirty="0" smtClean="0">
              <a:latin typeface="BPG Nino Mtavruli" panose="02000506000000020004" pitchFamily="2" charset="0"/>
            </a:rPr>
            <a:t>სოციალ-პოლიტიკური მეცნიერებების წარმომადგენლები</a:t>
          </a:r>
        </a:p>
        <a:p>
          <a:pPr lvl="0" algn="l" defTabSz="488950">
            <a:lnSpc>
              <a:spcPct val="90000"/>
            </a:lnSpc>
            <a:spcBef>
              <a:spcPct val="0"/>
            </a:spcBef>
            <a:spcAft>
              <a:spcPct val="35000"/>
            </a:spcAft>
          </a:pPr>
          <a:r>
            <a:rPr lang="ka-GE" sz="1100" kern="1200" dirty="0" smtClean="0">
              <a:latin typeface="BPG Nino Mtavruli" panose="02000506000000020004" pitchFamily="2" charset="0"/>
            </a:rPr>
            <a:t>ევროინტეგრაციისა და საერთაშორისო ურთიერთობების სპეციალისტი</a:t>
          </a:r>
          <a:endParaRPr lang="en-US" sz="1100" kern="1200" dirty="0">
            <a:latin typeface="BPG Nino Mtavruli" panose="02000506000000020004" pitchFamily="2" charset="0"/>
          </a:endParaRPr>
        </a:p>
      </dsp:txBody>
      <dsp:txXfrm>
        <a:off x="2686547" y="1704393"/>
        <a:ext cx="4950167" cy="792164"/>
      </dsp:txXfrm>
    </dsp:sp>
    <dsp:sp modelId="{10493796-950B-47C2-901C-50EE2A096D3A}">
      <dsp:nvSpPr>
        <dsp:cNvPr id="0" name=""/>
        <dsp:cNvSpPr/>
      </dsp:nvSpPr>
      <dsp:spPr>
        <a:xfrm>
          <a:off x="2591958" y="2496557"/>
          <a:ext cx="504475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87235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494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381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44" name="Google Shape;44;p4"/>
          <p:cNvGrpSpPr/>
          <p:nvPr/>
        </p:nvGrpSpPr>
        <p:grpSpPr>
          <a:xfrm>
            <a:off x="0"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47" name="Google Shape;47;p4"/>
          <p:cNvGrpSpPr/>
          <p:nvPr/>
        </p:nvGrpSpPr>
        <p:grpSpPr>
          <a:xfrm rot="10800000" flipH="1">
            <a:off x="1"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sp>
        <p:nvSpPr>
          <p:cNvPr id="50" name="Google Shape;50;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9800"/>
                </a:solidFill>
              </a:rPr>
              <a:t>“</a:t>
            </a:r>
            <a:endParaRPr sz="7200" b="1" dirty="0">
              <a:solidFill>
                <a:srgbClr val="FF9800"/>
              </a:solidFill>
            </a:endParaRPr>
          </a:p>
        </p:txBody>
      </p:sp>
      <p:grpSp>
        <p:nvGrpSpPr>
          <p:cNvPr id="52" name="Google Shape;52;p4"/>
          <p:cNvGrpSpPr/>
          <p:nvPr/>
        </p:nvGrpSpPr>
        <p:grpSpPr>
          <a:xfrm>
            <a:off x="6946842" y="4472723"/>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95590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E1%83%A8%E1%83%A0%E1%83%9D%E1%83%9B%E1%83%98%E1%83%A1-%E1%83%98%E1%83%9C%E1%83%A1%E1%83%9E%E1%83%94%E1%83%A5%E1%83%AA%E1%83%98%E1%83%90-Georgian-Labour-Inspection-65039931202112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68125" y="1766648"/>
            <a:ext cx="5367900" cy="1886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ka-GE" sz="3200" dirty="0">
                <a:latin typeface="BPG Nino Mtavruli" panose="02000506000000020004" pitchFamily="2" charset="0"/>
              </a:rPr>
              <a:t>შრომის პირობების ინსპექტირების დეპარტამენტი</a:t>
            </a:r>
            <a:endParaRPr sz="3200" dirty="0">
              <a:latin typeface="BPG Nino Mtavruli" panose="02000506000000020004" pitchFamily="2" charset="0"/>
            </a:endParaRPr>
          </a:p>
        </p:txBody>
      </p:sp>
      <p:pic>
        <p:nvPicPr>
          <p:cNvPr id="3" name="Picture 2">
            <a:extLst>
              <a:ext uri="{FF2B5EF4-FFF2-40B4-BE49-F238E27FC236}">
                <a16:creationId xmlns:a16="http://schemas.microsoft.com/office/drawing/2014/main" id="{E0889B46-150D-48C4-B998-0E21E422A9D0}"/>
              </a:ext>
            </a:extLst>
          </p:cNvPr>
          <p:cNvPicPr>
            <a:picLocks noChangeAspect="1"/>
          </p:cNvPicPr>
          <p:nvPr/>
        </p:nvPicPr>
        <p:blipFill>
          <a:blip r:embed="rId3"/>
          <a:stretch>
            <a:fillRect/>
          </a:stretch>
        </p:blipFill>
        <p:spPr>
          <a:xfrm>
            <a:off x="0" y="0"/>
            <a:ext cx="9144000" cy="1824558"/>
          </a:xfrm>
          <a:prstGeom prst="rect">
            <a:avLst/>
          </a:prstGeom>
        </p:spPr>
      </p:pic>
      <p:sp>
        <p:nvSpPr>
          <p:cNvPr id="6" name="Google Shape;184;p11">
            <a:extLst>
              <a:ext uri="{FF2B5EF4-FFF2-40B4-BE49-F238E27FC236}">
                <a16:creationId xmlns:a16="http://schemas.microsoft.com/office/drawing/2014/main" id="{43EAD8A4-ADD6-4E73-9527-0FC8782E867B}"/>
              </a:ext>
            </a:extLst>
          </p:cNvPr>
          <p:cNvSpPr txBox="1">
            <a:spLocks/>
          </p:cNvSpPr>
          <p:nvPr/>
        </p:nvSpPr>
        <p:spPr>
          <a:xfrm>
            <a:off x="405353" y="4463700"/>
            <a:ext cx="3060635" cy="7336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9pPr>
          </a:lstStyle>
          <a:p>
            <a:pPr algn="ctr"/>
            <a:r>
              <a:rPr lang="ka-GE" sz="2000" dirty="0" smtClean="0">
                <a:solidFill>
                  <a:schemeClr val="accent1">
                    <a:lumMod val="50000"/>
                  </a:schemeClr>
                </a:solidFill>
                <a:latin typeface="BPG Nino Mtavruli" panose="02000506000000020004" pitchFamily="2" charset="0"/>
              </a:rPr>
              <a:t>2019 წელი</a:t>
            </a:r>
            <a:endParaRPr lang="ka-GE" sz="2000" dirty="0">
              <a:solidFill>
                <a:schemeClr val="accent1">
                  <a:lumMod val="50000"/>
                </a:schemeClr>
              </a:solidFill>
              <a:latin typeface="BPG Nino Mtavruli" panose="02000506000000020004" pitchFamily="2" charset="0"/>
            </a:endParaRPr>
          </a:p>
        </p:txBody>
      </p:sp>
      <p:sp>
        <p:nvSpPr>
          <p:cNvPr id="7" name="Google Shape;184;p11">
            <a:extLst>
              <a:ext uri="{FF2B5EF4-FFF2-40B4-BE49-F238E27FC236}">
                <a16:creationId xmlns:a16="http://schemas.microsoft.com/office/drawing/2014/main" id="{A7CD0169-2F27-45B0-A370-E8A3B96C7F13}"/>
              </a:ext>
            </a:extLst>
          </p:cNvPr>
          <p:cNvSpPr txBox="1">
            <a:spLocks/>
          </p:cNvSpPr>
          <p:nvPr/>
        </p:nvSpPr>
        <p:spPr>
          <a:xfrm>
            <a:off x="3713755" y="4270341"/>
            <a:ext cx="5367900" cy="3085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9pPr>
          </a:lstStyle>
          <a:p>
            <a:pPr algn="r"/>
            <a:r>
              <a:rPr lang="en-GB" sz="1200" dirty="0">
                <a:solidFill>
                  <a:srgbClr val="1F4463"/>
                </a:solidFill>
                <a:latin typeface="BPG Nino Mtavruli" panose="02000506000000020004" pitchFamily="2" charset="0"/>
              </a:rPr>
              <a:t>www.moh.gov.ge  </a:t>
            </a:r>
          </a:p>
          <a:p>
            <a:pPr algn="r"/>
            <a:r>
              <a:rPr lang="en-GB" sz="1200" b="0" dirty="0">
                <a:solidFill>
                  <a:srgbClr val="1F4463"/>
                </a:solidFill>
              </a:rPr>
              <a:t>Facebook Page: შრომის ინსპექცია / Georgian Labour Inspection </a:t>
            </a:r>
            <a:endParaRPr lang="ka-GE" sz="1200" dirty="0">
              <a:solidFill>
                <a:srgbClr val="1F4463"/>
              </a:solidFill>
              <a:latin typeface="BPG Nino Mtavruli" panose="02000506000000020004" pitchFamily="2" charset="0"/>
            </a:endParaRPr>
          </a:p>
        </p:txBody>
      </p:sp>
      <p:sp>
        <p:nvSpPr>
          <p:cNvPr id="8" name="Google Shape;184;p11">
            <a:extLst>
              <a:ext uri="{FF2B5EF4-FFF2-40B4-BE49-F238E27FC236}">
                <a16:creationId xmlns:a16="http://schemas.microsoft.com/office/drawing/2014/main" id="{55E642BF-34A4-48C9-BDA8-39FD438676DE}"/>
              </a:ext>
            </a:extLst>
          </p:cNvPr>
          <p:cNvSpPr txBox="1">
            <a:spLocks/>
          </p:cNvSpPr>
          <p:nvPr/>
        </p:nvSpPr>
        <p:spPr>
          <a:xfrm>
            <a:off x="-345801" y="3547716"/>
            <a:ext cx="6137988" cy="797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9pPr>
          </a:lstStyle>
          <a:p>
            <a:pPr algn="r"/>
            <a:r>
              <a:rPr lang="ka-GE" sz="2000" dirty="0" smtClean="0">
                <a:solidFill>
                  <a:srgbClr val="FEAA02"/>
                </a:solidFill>
                <a:latin typeface="BPG Nino Mtavruli" panose="02000506000000020004" pitchFamily="2" charset="0"/>
              </a:rPr>
              <a:t>ერთად შევქმნათ უსაფრთხო სამუშაო გარემო!</a:t>
            </a:r>
            <a:endParaRPr lang="ka-GE" sz="2000" dirty="0">
              <a:solidFill>
                <a:srgbClr val="FEAA02"/>
              </a:solidFill>
              <a:latin typeface="BPG Nino Mtavruli" panose="02000506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403" y="1254209"/>
            <a:ext cx="8742218" cy="2724300"/>
          </a:xfrm>
        </p:spPr>
        <p:txBody>
          <a:bodyPr/>
          <a:lstStyle/>
          <a:p>
            <a:pPr marL="101600" indent="0" algn="just">
              <a:buNone/>
            </a:pPr>
            <a:r>
              <a:rPr lang="ka-GE" sz="1400" b="1" dirty="0">
                <a:latin typeface="BPG Nino Mtavruli" panose="02000506000000020004" pitchFamily="2" charset="0"/>
              </a:rPr>
              <a:t>შრომითი უფლებების მიმართულებით</a:t>
            </a:r>
            <a:r>
              <a:rPr lang="en-US" sz="1400" b="1" dirty="0">
                <a:latin typeface="BPG Nino Mtavruli" panose="02000506000000020004" pitchFamily="2" charset="0"/>
              </a:rPr>
              <a:t> </a:t>
            </a:r>
            <a:r>
              <a:rPr lang="ka-GE" sz="1400" b="1" dirty="0">
                <a:latin typeface="BPG Nino Mtavruli" panose="02000506000000020004" pitchFamily="2" charset="0"/>
              </a:rPr>
              <a:t>2019-2020 წლებში მისაღები </a:t>
            </a:r>
            <a:r>
              <a:rPr lang="ka-GE" sz="1400" b="1" dirty="0" smtClean="0">
                <a:latin typeface="BPG Nino Mtavruli" panose="02000506000000020004" pitchFamily="2" charset="0"/>
              </a:rPr>
              <a:t>დირექტივებია</a:t>
            </a:r>
            <a:r>
              <a:rPr lang="ka-GE" sz="1400" dirty="0" smtClean="0">
                <a:latin typeface="BPG Nino Mtavruli" panose="02000506000000020004" pitchFamily="2" charset="0"/>
              </a:rPr>
              <a:t>:</a:t>
            </a:r>
            <a:endParaRPr lang="en-US" sz="1400" dirty="0" smtClean="0">
              <a:latin typeface="BPG Nino Mtavruli" panose="02000506000000020004" pitchFamily="2" charset="0"/>
            </a:endParaRPr>
          </a:p>
          <a:p>
            <a:pPr algn="just">
              <a:buFont typeface="Wingdings" panose="05000000000000000000" pitchFamily="2" charset="2"/>
              <a:buChar char="Ø"/>
            </a:pPr>
            <a:r>
              <a:rPr lang="ka-GE" sz="1200" dirty="0" smtClean="0">
                <a:latin typeface="BPG Nino Mtavruli" panose="02000506000000020004" pitchFamily="2" charset="0"/>
              </a:rPr>
              <a:t>დირექტივა</a:t>
            </a:r>
            <a:r>
              <a:rPr lang="en-US" sz="1200" dirty="0">
                <a:latin typeface="BPG Nino Mtavruli" panose="02000506000000020004" pitchFamily="2" charset="0"/>
              </a:rPr>
              <a:t> </a:t>
            </a:r>
            <a:r>
              <a:rPr lang="en-US" sz="1200" dirty="0" smtClean="0">
                <a:latin typeface="BPG Nino Mtavruli" panose="02000506000000020004" pitchFamily="2" charset="0"/>
              </a:rPr>
              <a:t>2001/23/EC - </a:t>
            </a:r>
            <a:r>
              <a:rPr lang="ka-GE" sz="1200" dirty="0" smtClean="0">
                <a:latin typeface="BPG Nino Mtavruli" panose="02000506000000020004" pitchFamily="2" charset="0"/>
              </a:rPr>
              <a:t>დასაქმებულთა უფლებები ბიზნესის ან წილების ტრანსფერისას;</a:t>
            </a:r>
          </a:p>
          <a:p>
            <a:pPr algn="just">
              <a:buFont typeface="Wingdings" panose="05000000000000000000" pitchFamily="2" charset="2"/>
              <a:buChar char="Ø"/>
            </a:pPr>
            <a:r>
              <a:rPr lang="ka-GE" sz="1200" dirty="0" smtClean="0">
                <a:latin typeface="BPG Nino Mtavruli" panose="02000506000000020004" pitchFamily="2" charset="0"/>
              </a:rPr>
              <a:t>დირექტივა </a:t>
            </a:r>
            <a:r>
              <a:rPr lang="en-US" sz="1200" dirty="0" smtClean="0">
                <a:latin typeface="BPG Nino Mtavruli" panose="02000506000000020004" pitchFamily="2" charset="0"/>
              </a:rPr>
              <a:t>98/59/EC</a:t>
            </a:r>
            <a:r>
              <a:rPr lang="ka-GE" sz="1200" dirty="0" smtClean="0">
                <a:latin typeface="BPG Nino Mtavruli" panose="02000506000000020004" pitchFamily="2" charset="0"/>
              </a:rPr>
              <a:t> - მასობრივი დათხოვნის შესახებ;</a:t>
            </a:r>
          </a:p>
          <a:p>
            <a:pPr algn="just">
              <a:buFont typeface="Wingdings" panose="05000000000000000000" pitchFamily="2" charset="2"/>
              <a:buChar char="Ø"/>
            </a:pPr>
            <a:r>
              <a:rPr lang="ka-GE" sz="1200" dirty="0" smtClean="0">
                <a:latin typeface="BPG Nino Mtavruli" panose="02000506000000020004" pitchFamily="2" charset="0"/>
              </a:rPr>
              <a:t>დირექტივა </a:t>
            </a:r>
            <a:r>
              <a:rPr lang="en-US" sz="1200" dirty="0" smtClean="0">
                <a:latin typeface="BPG Nino Mtavruli" panose="02000506000000020004" pitchFamily="2" charset="0"/>
              </a:rPr>
              <a:t>91/383/EEC</a:t>
            </a:r>
            <a:r>
              <a:rPr lang="ka-GE" sz="1200" dirty="0" smtClean="0">
                <a:latin typeface="BPG Nino Mtavruli" panose="02000506000000020004" pitchFamily="2" charset="0"/>
              </a:rPr>
              <a:t> - სრულ და ნახევარგანაკვეთზე დასაქმებულთა შრომის უსაფრთხოებისა და ჯანმრთელობის დაცვის ზომების გაუმჯობესების ხელშეწყობაზე.</a:t>
            </a:r>
          </a:p>
          <a:p>
            <a:pPr algn="just">
              <a:buFont typeface="Wingdings" panose="05000000000000000000" pitchFamily="2" charset="2"/>
              <a:buChar char="Ø"/>
            </a:pPr>
            <a:r>
              <a:rPr lang="ka-GE" sz="1200" dirty="0" smtClean="0">
                <a:latin typeface="BPG Nino Mtavruli" panose="02000506000000020004" pitchFamily="2" charset="0"/>
              </a:rPr>
              <a:t>დირექტივა </a:t>
            </a:r>
            <a:r>
              <a:rPr lang="en-US" sz="1200" dirty="0" smtClean="0">
                <a:latin typeface="BPG Nino Mtavruli" panose="02000506000000020004" pitchFamily="2" charset="0"/>
              </a:rPr>
              <a:t>2003/88/EC</a:t>
            </a:r>
            <a:r>
              <a:rPr lang="ka-GE" sz="1200" dirty="0" smtClean="0">
                <a:latin typeface="BPG Nino Mtavruli" panose="02000506000000020004" pitchFamily="2" charset="0"/>
              </a:rPr>
              <a:t> </a:t>
            </a:r>
            <a:r>
              <a:rPr lang="ka-GE" sz="1200" dirty="0" smtClean="0">
                <a:latin typeface="BPG Nino Mtavruli" panose="02000506000000020004" pitchFamily="2" charset="0"/>
              </a:rPr>
              <a:t>- სამუშაო </a:t>
            </a:r>
            <a:r>
              <a:rPr lang="ka-GE" sz="1200" dirty="0" smtClean="0">
                <a:latin typeface="BPG Nino Mtavruli" panose="02000506000000020004" pitchFamily="2" charset="0"/>
              </a:rPr>
              <a:t>დროის ორგანიზების ცალკეულ ასპექტებზე.</a:t>
            </a:r>
          </a:p>
          <a:p>
            <a:pPr marL="101600" indent="0" algn="just">
              <a:buNone/>
            </a:pPr>
            <a:endParaRPr lang="en-US" sz="1200" b="1" dirty="0">
              <a:latin typeface="BPG Nino Mtavruli" panose="02000506000000020004" pitchFamily="2" charset="0"/>
            </a:endParaRPr>
          </a:p>
          <a:p>
            <a:pPr algn="just"/>
            <a:r>
              <a:rPr lang="ka-GE" sz="1400" b="1" dirty="0" smtClean="0">
                <a:latin typeface="BPG Nino Mtavruli" panose="02000506000000020004" pitchFamily="2" charset="0"/>
              </a:rPr>
              <a:t>ორგანული </a:t>
            </a:r>
            <a:r>
              <a:rPr lang="ka-GE" sz="1400" b="1" dirty="0">
                <a:latin typeface="BPG Nino Mtavruli" panose="02000506000000020004" pitchFamily="2" charset="0"/>
              </a:rPr>
              <a:t>კანონით დასამტკიცებელ/მისაღები </a:t>
            </a:r>
            <a:r>
              <a:rPr lang="ka-GE" sz="1400" dirty="0">
                <a:latin typeface="BPG Nino Mtavruli" panose="02000506000000020004" pitchFamily="2" charset="0"/>
              </a:rPr>
              <a:t>ნორმატიული აქტების შემუშავება </a:t>
            </a:r>
            <a:r>
              <a:rPr lang="en-US" sz="1400" dirty="0">
                <a:latin typeface="BPG Nino Mtavruli" panose="02000506000000020004" pitchFamily="2" charset="0"/>
              </a:rPr>
              <a:t>(</a:t>
            </a:r>
            <a:r>
              <a:rPr lang="ka-GE" sz="1400" dirty="0">
                <a:latin typeface="BPG Nino Mtavruli" panose="02000506000000020004" pitchFamily="2" charset="0"/>
              </a:rPr>
              <a:t>შესაბამისობაშია ევროდირექტივებთან</a:t>
            </a:r>
            <a:r>
              <a:rPr lang="ka-GE" sz="1400" dirty="0" smtClean="0">
                <a:latin typeface="BPG Nino Mtavruli" panose="02000506000000020004" pitchFamily="2" charset="0"/>
              </a:rPr>
              <a:t>);</a:t>
            </a:r>
            <a:endParaRPr lang="ka-GE" sz="1400" dirty="0">
              <a:latin typeface="BPG Nino Mtavruli" panose="02000506000000020004" pitchFamily="2" charset="0"/>
            </a:endParaRPr>
          </a:p>
          <a:p>
            <a:pPr lvl="0" algn="just"/>
            <a:r>
              <a:rPr lang="ka-GE" sz="1400" dirty="0">
                <a:latin typeface="BPG Nino Mtavruli" panose="02000506000000020004" pitchFamily="2" charset="0"/>
              </a:rPr>
              <a:t>დეპარტამეტნი </a:t>
            </a:r>
            <a:r>
              <a:rPr lang="ka-GE" sz="1400" b="1" dirty="0">
                <a:latin typeface="BPG Nino Mtavruli" panose="02000506000000020004" pitchFamily="2" charset="0"/>
              </a:rPr>
              <a:t>SOCIEUX+-ის</a:t>
            </a:r>
            <a:r>
              <a:rPr lang="ka-GE" sz="1400" dirty="0">
                <a:latin typeface="BPG Nino Mtavruli" panose="02000506000000020004" pitchFamily="2" charset="0"/>
              </a:rPr>
              <a:t> (ევროკავშირის მხარდაჭერის პროექტი სოციალური დაცვის, შრომისა და დასაქმების მიმართულებით) ტექნიკური მხარდაჭერის პროექტში ჩაერთო, რომლის მიზანს წარმოადგენს საქართველოში მოქმედ ბიზნეს გაერთიანებებისა და სავაჭრო პალატებისთვის შრომის უსაფრთხოებისა და ჯანმრთელობის დაცვის მიმართულებით ცნობიერების ამაღლება. ასევე შრომის ინსპექტორების ტექნიკური უნარების განვითარება.</a:t>
            </a:r>
          </a:p>
          <a:p>
            <a:endParaRPr lang="en-US" sz="14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
        <p:nvSpPr>
          <p:cNvPr id="6" name="Title 1"/>
          <p:cNvSpPr>
            <a:spLocks noGrp="1"/>
          </p:cNvSpPr>
          <p:nvPr>
            <p:ph type="title"/>
          </p:nvPr>
        </p:nvSpPr>
        <p:spPr>
          <a:xfrm>
            <a:off x="814275" y="392575"/>
            <a:ext cx="5258400" cy="766200"/>
          </a:xfrm>
        </p:spPr>
        <p:txBody>
          <a:bodyPr/>
          <a:lstStyle/>
          <a:p>
            <a:r>
              <a:rPr lang="ka-GE" dirty="0" smtClean="0">
                <a:solidFill>
                  <a:srgbClr val="FFC000"/>
                </a:solidFill>
                <a:latin typeface="BPG Nino Mtavruli" panose="02000506000000020004" pitchFamily="2" charset="0"/>
              </a:rPr>
              <a:t>მიმდინარე პროცესები</a:t>
            </a:r>
            <a:endParaRPr lang="en-US" dirty="0">
              <a:solidFill>
                <a:srgbClr val="FFC000"/>
              </a:solidFill>
              <a:latin typeface="BPG Nino Mtavruli" panose="02000506000000020004" pitchFamily="2" charset="0"/>
            </a:endParaRPr>
          </a:p>
        </p:txBody>
      </p:sp>
      <p:pic>
        <p:nvPicPr>
          <p:cNvPr id="7" name="Picture 6">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383847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
        <p:nvSpPr>
          <p:cNvPr id="6" name="Text Placeholder 2"/>
          <p:cNvSpPr>
            <a:spLocks noGrp="1"/>
          </p:cNvSpPr>
          <p:nvPr>
            <p:ph type="body" idx="1"/>
          </p:nvPr>
        </p:nvSpPr>
        <p:spPr>
          <a:xfrm>
            <a:off x="0" y="1575695"/>
            <a:ext cx="8122335" cy="2724300"/>
          </a:xfrm>
        </p:spPr>
        <p:txBody>
          <a:bodyPr/>
          <a:lstStyle/>
          <a:p>
            <a:pPr marL="533400" indent="-285750" algn="just">
              <a:buFont typeface="Wingdings" panose="05000000000000000000" pitchFamily="2" charset="2"/>
              <a:buChar char="Ø"/>
            </a:pPr>
            <a:r>
              <a:rPr lang="ka-GE" sz="1200" dirty="0">
                <a:solidFill>
                  <a:prstClr val="black"/>
                </a:solidFill>
                <a:latin typeface="BPG Nino Mtavruli" panose="02000506000000020004" pitchFamily="2" charset="0"/>
              </a:rPr>
              <a:t>განხორციელდება ინსპექციის </a:t>
            </a:r>
            <a:r>
              <a:rPr lang="ka-GE" sz="1200" b="1" dirty="0">
                <a:solidFill>
                  <a:prstClr val="black"/>
                </a:solidFill>
                <a:latin typeface="BPG Nino Mtavruli" panose="02000506000000020004" pitchFamily="2" charset="0"/>
              </a:rPr>
              <a:t>რებრენდინგი</a:t>
            </a:r>
            <a:r>
              <a:rPr lang="ka-GE" sz="1200" dirty="0">
                <a:solidFill>
                  <a:prstClr val="black"/>
                </a:solidFill>
                <a:latin typeface="BPG Nino Mtavruli" panose="02000506000000020004" pitchFamily="2" charset="0"/>
              </a:rPr>
              <a:t>, შემუშავდება </a:t>
            </a:r>
            <a:r>
              <a:rPr lang="ka-GE" sz="1200" b="1" dirty="0" smtClean="0">
                <a:solidFill>
                  <a:prstClr val="black"/>
                </a:solidFill>
                <a:latin typeface="BPG Nino Mtavruli" panose="02000506000000020004" pitchFamily="2" charset="0"/>
              </a:rPr>
              <a:t>სლოგანი</a:t>
            </a:r>
            <a:r>
              <a:rPr lang="ka-GE" sz="1200" dirty="0" smtClean="0">
                <a:solidFill>
                  <a:prstClr val="black"/>
                </a:solidFill>
                <a:latin typeface="BPG Nino Mtavruli" panose="02000506000000020004" pitchFamily="2" charset="0"/>
              </a:rPr>
              <a:t>, შეიქმნა </a:t>
            </a:r>
            <a:r>
              <a:rPr lang="ka-GE" sz="1200" b="1" dirty="0" smtClean="0">
                <a:solidFill>
                  <a:prstClr val="black"/>
                </a:solidFill>
                <a:latin typeface="BPG Nino Mtavruli" panose="02000506000000020004" pitchFamily="2" charset="0"/>
              </a:rPr>
              <a:t>შრომის ინსპექციის </a:t>
            </a:r>
            <a:r>
              <a:rPr lang="en-US" sz="1200" b="1" dirty="0">
                <a:solidFill>
                  <a:prstClr val="black"/>
                </a:solidFill>
                <a:latin typeface="BPG Nino Mtavruli" panose="02000506000000020004" pitchFamily="2" charset="0"/>
              </a:rPr>
              <a:t>FACEBOOK</a:t>
            </a:r>
            <a:r>
              <a:rPr lang="en-US" sz="1200" dirty="0">
                <a:solidFill>
                  <a:prstClr val="black"/>
                </a:solidFill>
                <a:latin typeface="BPG Nino Mtavruli" panose="02000506000000020004" pitchFamily="2" charset="0"/>
              </a:rPr>
              <a:t> </a:t>
            </a:r>
            <a:r>
              <a:rPr lang="ka-GE" sz="1200" b="1" dirty="0" smtClean="0">
                <a:solidFill>
                  <a:prstClr val="black"/>
                </a:solidFill>
                <a:latin typeface="BPG Nino Mtavruli" panose="02000506000000020004" pitchFamily="2" charset="0"/>
              </a:rPr>
              <a:t>გვერდი </a:t>
            </a:r>
            <a:r>
              <a:rPr lang="ka-GE" sz="1200" dirty="0" smtClean="0">
                <a:solidFill>
                  <a:prstClr val="black"/>
                </a:solidFill>
                <a:latin typeface="BPG Nino Mtavruli" panose="02000506000000020004" pitchFamily="2" charset="0"/>
              </a:rPr>
              <a:t>და </a:t>
            </a:r>
            <a:r>
              <a:rPr lang="ka-GE" sz="1200" dirty="0">
                <a:solidFill>
                  <a:prstClr val="black"/>
                </a:solidFill>
                <a:latin typeface="BPG Nino Mtavruli" panose="02000506000000020004" pitchFamily="2" charset="0"/>
              </a:rPr>
              <a:t>დაიგეგმება სხვადასხვა პიარ-კამპანიები, რაც ინსპექციის ცნობადობას შეუწყობს ხელს; </a:t>
            </a:r>
          </a:p>
          <a:p>
            <a:pPr marL="533400" indent="-285750" algn="just">
              <a:buFont typeface="Wingdings" panose="05000000000000000000" pitchFamily="2" charset="2"/>
              <a:buChar char="Ø"/>
            </a:pPr>
            <a:endParaRPr lang="ka-GE" sz="1200" dirty="0">
              <a:solidFill>
                <a:srgbClr val="FF0000"/>
              </a:solidFill>
              <a:latin typeface="BPG Nino Mtavruli" panose="02000506000000020004" pitchFamily="2" charset="0"/>
            </a:endParaRPr>
          </a:p>
          <a:p>
            <a:pPr marL="533400" indent="-285750" algn="just">
              <a:buFont typeface="Wingdings" panose="05000000000000000000" pitchFamily="2" charset="2"/>
              <a:buChar char="Ø"/>
            </a:pPr>
            <a:r>
              <a:rPr lang="ka-GE" sz="1200" b="1" dirty="0">
                <a:solidFill>
                  <a:prstClr val="black"/>
                </a:solidFill>
                <a:latin typeface="BPG Nino Mtavruli" panose="02000506000000020004" pitchFamily="2" charset="0"/>
              </a:rPr>
              <a:t>შრომის საერთაშორისო ორგანიზაციის </a:t>
            </a:r>
            <a:r>
              <a:rPr lang="ka-GE" sz="1200" dirty="0">
                <a:solidFill>
                  <a:prstClr val="black"/>
                </a:solidFill>
                <a:latin typeface="BPG Nino Mtavruli" panose="02000506000000020004" pitchFamily="2" charset="0"/>
              </a:rPr>
              <a:t>მხარდაჭერით, ინსპექტირების პროცესის გამჭვირვალობისა და დეპარტამენტის ფუნქციონირების ეფექტურობის ამაღლების მიზნით, დეპარტამენტს გადაეცა </a:t>
            </a:r>
            <a:r>
              <a:rPr lang="ka-GE" sz="1200" b="1" dirty="0">
                <a:solidFill>
                  <a:prstClr val="black"/>
                </a:solidFill>
                <a:latin typeface="BPG Nino Mtavruli" panose="02000506000000020004" pitchFamily="2" charset="0"/>
              </a:rPr>
              <a:t>40 ერთეული პლანშეტური კომპიუტერი</a:t>
            </a:r>
            <a:r>
              <a:rPr lang="ka-GE" sz="1200" dirty="0">
                <a:solidFill>
                  <a:prstClr val="black"/>
                </a:solidFill>
                <a:latin typeface="BPG Nino Mtavruli" panose="02000506000000020004" pitchFamily="2" charset="0"/>
              </a:rPr>
              <a:t>. მიმდინარეობს მოლაპარაკებები და შესაბამისი პროგრამული  უზრუნველყოფისთვის;</a:t>
            </a:r>
          </a:p>
          <a:p>
            <a:pPr marL="533400" indent="-285750" algn="just">
              <a:buFont typeface="Wingdings" panose="05000000000000000000" pitchFamily="2" charset="2"/>
              <a:buChar char="Ø"/>
            </a:pPr>
            <a:endParaRPr lang="ka-GE" sz="1200" dirty="0">
              <a:solidFill>
                <a:prstClr val="black"/>
              </a:solidFill>
              <a:latin typeface="BPG Nino Mtavruli" panose="02000506000000020004" pitchFamily="2" charset="0"/>
            </a:endParaRPr>
          </a:p>
          <a:p>
            <a:pPr marL="533400" indent="-285750" algn="just">
              <a:buFont typeface="Wingdings" panose="05000000000000000000" pitchFamily="2" charset="2"/>
              <a:buChar char="Ø"/>
            </a:pPr>
            <a:r>
              <a:rPr lang="ka-GE" sz="1200" dirty="0">
                <a:solidFill>
                  <a:prstClr val="black"/>
                </a:solidFill>
                <a:latin typeface="BPG Nino Mtavruli" panose="02000506000000020004" pitchFamily="2" charset="0"/>
              </a:rPr>
              <a:t>ინსპექტორები </a:t>
            </a:r>
            <a:r>
              <a:rPr lang="ka-GE" sz="1200" b="1" dirty="0">
                <a:solidFill>
                  <a:prstClr val="black"/>
                </a:solidFill>
                <a:latin typeface="BPG Nino Mtavruli" panose="02000506000000020004" pitchFamily="2" charset="0"/>
              </a:rPr>
              <a:t>აღიჭურვენ სამხრე კამერებით</a:t>
            </a:r>
            <a:r>
              <a:rPr lang="ka-GE" sz="1200" dirty="0">
                <a:solidFill>
                  <a:prstClr val="black"/>
                </a:solidFill>
                <a:latin typeface="BPG Nino Mtavruli" panose="02000506000000020004" pitchFamily="2" charset="0"/>
              </a:rPr>
              <a:t>, რომლებიც მუდმივ კავშირში იქნებიან ცენტრალურ სასერვერო სისტემასთან. აღნიშნული კამერები და პლანშეტური კომპიუტერები ხელს შეუწყობს კორუფციის რისკების მინიმუმამდე დაყვანასა და პროცესის გამჭვირვალობას.</a:t>
            </a:r>
            <a:endParaRPr lang="en-US" sz="1200" dirty="0">
              <a:solidFill>
                <a:prstClr val="black"/>
              </a:solidFill>
              <a:latin typeface="BPG Nino Mtavruli" panose="02000506000000020004" pitchFamily="2" charset="0"/>
            </a:endParaRPr>
          </a:p>
          <a:p>
            <a:endParaRPr lang="en-US" sz="1200" dirty="0">
              <a:latin typeface="BPG Nino Mtavruli" panose="02000506000000020004" pitchFamily="2" charset="0"/>
            </a:endParaRPr>
          </a:p>
        </p:txBody>
      </p:sp>
      <p:sp>
        <p:nvSpPr>
          <p:cNvPr id="7" name="Title 1"/>
          <p:cNvSpPr>
            <a:spLocks noGrp="1"/>
          </p:cNvSpPr>
          <p:nvPr>
            <p:ph type="title"/>
          </p:nvPr>
        </p:nvSpPr>
        <p:spPr>
          <a:xfrm>
            <a:off x="814275" y="392575"/>
            <a:ext cx="5258400" cy="766200"/>
          </a:xfrm>
        </p:spPr>
        <p:txBody>
          <a:bodyPr/>
          <a:lstStyle/>
          <a:p>
            <a:r>
              <a:rPr lang="ka-GE" dirty="0" smtClean="0">
                <a:solidFill>
                  <a:srgbClr val="FFC000"/>
                </a:solidFill>
                <a:latin typeface="BPG Nino Mtavruli" panose="02000506000000020004" pitchFamily="2" charset="0"/>
              </a:rPr>
              <a:t>მიმდინარე პროცესები</a:t>
            </a:r>
            <a:endParaRPr lang="en-US" dirty="0">
              <a:solidFill>
                <a:srgbClr val="FFC000"/>
              </a:solidFill>
              <a:latin typeface="BPG Nino Mtavruli" panose="02000506000000020004" pitchFamily="2" charset="0"/>
            </a:endParaRPr>
          </a:p>
        </p:txBody>
      </p:sp>
      <p:pic>
        <p:nvPicPr>
          <p:cNvPr id="8" name="Picture 7">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271466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9382" y="1537988"/>
            <a:ext cx="8659091" cy="2724300"/>
          </a:xfrm>
        </p:spPr>
        <p:txBody>
          <a:bodyPr/>
          <a:lstStyle/>
          <a:p>
            <a:pPr marL="101600" lvl="0" indent="0">
              <a:buNone/>
            </a:pPr>
            <a:r>
              <a:rPr lang="en-US" sz="1400" b="1" dirty="0" smtClean="0">
                <a:latin typeface="BPG Nino Mtavruli" panose="02000506000000020004" pitchFamily="2" charset="0"/>
              </a:rPr>
              <a:t>ILO-</a:t>
            </a:r>
            <a:r>
              <a:rPr lang="ka-GE" sz="1400" b="1" dirty="0">
                <a:latin typeface="BPG Nino Mtavruli" panose="02000506000000020004" pitchFamily="2" charset="0"/>
              </a:rPr>
              <a:t>თან </a:t>
            </a:r>
            <a:r>
              <a:rPr lang="ka-GE" sz="1400" dirty="0">
                <a:latin typeface="BPG Nino Mtavruli" panose="02000506000000020004" pitchFamily="2" charset="0"/>
              </a:rPr>
              <a:t>მიმდინარეობს თანამშრომლობა შემდეგი მიმართულებით:</a:t>
            </a:r>
            <a:endParaRPr lang="en-US" sz="1400" dirty="0">
              <a:latin typeface="BPG Nino Mtavruli" panose="02000506000000020004" pitchFamily="2" charset="0"/>
            </a:endParaRPr>
          </a:p>
          <a:p>
            <a:pPr lvl="0">
              <a:buFont typeface="Arial" panose="020B0604020202020204" pitchFamily="34" charset="0"/>
              <a:buChar char="•"/>
            </a:pPr>
            <a:r>
              <a:rPr lang="ka-GE" sz="1400" i="1" dirty="0">
                <a:latin typeface="BPG Nino Mtavruli" panose="02000506000000020004" pitchFamily="2" charset="0"/>
              </a:rPr>
              <a:t>შრომის ინსპექციის საქმიანობისთვის დაგეგმვისა და მონიტორინგის სახელმძღვანელოსა და სტანდარტული ოპერაციული პროცედურების შემუშავება</a:t>
            </a:r>
            <a:r>
              <a:rPr lang="en-US" sz="1400" b="1" i="1" dirty="0">
                <a:solidFill>
                  <a:srgbClr val="FFC000"/>
                </a:solidFill>
                <a:latin typeface="BPG Nino Mtavruli" panose="02000506000000020004" pitchFamily="2" charset="0"/>
              </a:rPr>
              <a:t>-SOP</a:t>
            </a:r>
            <a:r>
              <a:rPr lang="ka-GE" sz="1400" b="1" i="1" dirty="0">
                <a:solidFill>
                  <a:srgbClr val="FFC000"/>
                </a:solidFill>
                <a:latin typeface="BPG Nino Mtavruli" panose="02000506000000020004" pitchFamily="2" charset="0"/>
              </a:rPr>
              <a:t>;</a:t>
            </a:r>
            <a:endParaRPr lang="en-US" sz="1400" b="1" dirty="0">
              <a:solidFill>
                <a:srgbClr val="FFC000"/>
              </a:solidFill>
              <a:latin typeface="BPG Nino Mtavruli" panose="02000506000000020004" pitchFamily="2" charset="0"/>
            </a:endParaRPr>
          </a:p>
          <a:p>
            <a:pPr lvl="0">
              <a:buFont typeface="Arial" panose="020B0604020202020204" pitchFamily="34" charset="0"/>
              <a:buChar char="•"/>
            </a:pPr>
            <a:r>
              <a:rPr lang="ka-GE" sz="1400" i="1" dirty="0">
                <a:latin typeface="BPG Nino Mtavruli" panose="02000506000000020004" pitchFamily="2" charset="0"/>
              </a:rPr>
              <a:t>შრომის ინსპექციის მართვის ელექტრონული სისტემის განვითარება</a:t>
            </a:r>
            <a:r>
              <a:rPr lang="en-US" sz="1400" i="1" dirty="0">
                <a:latin typeface="BPG Nino Mtavruli" panose="02000506000000020004" pitchFamily="2" charset="0"/>
              </a:rPr>
              <a:t> -</a:t>
            </a:r>
            <a:r>
              <a:rPr lang="en-US" sz="1400" b="1" i="1" dirty="0">
                <a:solidFill>
                  <a:srgbClr val="FFC000"/>
                </a:solidFill>
                <a:latin typeface="BPG Nino Mtavruli" panose="02000506000000020004" pitchFamily="2" charset="0"/>
              </a:rPr>
              <a:t>LIMS</a:t>
            </a:r>
            <a:r>
              <a:rPr lang="ka-GE" sz="1400" b="1" i="1" dirty="0">
                <a:solidFill>
                  <a:srgbClr val="FFC000"/>
                </a:solidFill>
                <a:latin typeface="BPG Nino Mtavruli" panose="02000506000000020004" pitchFamily="2" charset="0"/>
              </a:rPr>
              <a:t>;</a:t>
            </a:r>
            <a:endParaRPr lang="en-US" sz="1400" b="1" dirty="0">
              <a:solidFill>
                <a:srgbClr val="FFC000"/>
              </a:solidFill>
              <a:latin typeface="BPG Nino Mtavruli" panose="02000506000000020004" pitchFamily="2" charset="0"/>
            </a:endParaRPr>
          </a:p>
          <a:p>
            <a:pPr>
              <a:buFont typeface="Arial" panose="020B0604020202020204" pitchFamily="34" charset="0"/>
              <a:buChar char="•"/>
            </a:pPr>
            <a:r>
              <a:rPr lang="ka-GE" sz="1400" i="1" dirty="0">
                <a:latin typeface="BPG Nino Mtavruli" panose="02000506000000020004" pitchFamily="2" charset="0"/>
              </a:rPr>
              <a:t> სამუშაო ადგილზე უბედური შემთხვევის დაზღვევის წესებისა და პროცედურების </a:t>
            </a:r>
            <a:r>
              <a:rPr lang="ka-GE" sz="1400" i="1" dirty="0" smtClean="0">
                <a:latin typeface="BPG Nino Mtavruli" panose="02000506000000020004" pitchFamily="2" charset="0"/>
              </a:rPr>
              <a:t>შემუშავება;</a:t>
            </a:r>
          </a:p>
          <a:p>
            <a:pPr>
              <a:buFont typeface="Arial" panose="020B0604020202020204" pitchFamily="34" charset="0"/>
              <a:buChar char="•"/>
            </a:pPr>
            <a:r>
              <a:rPr lang="ka-GE" sz="1400" i="1" dirty="0" smtClean="0">
                <a:latin typeface="BPG Nino Mtavruli" panose="02000506000000020004" pitchFamily="2" charset="0"/>
              </a:rPr>
              <a:t>ინსპექტორთა გადამზადება;</a:t>
            </a:r>
          </a:p>
          <a:p>
            <a:pPr marL="101600" indent="0">
              <a:buNone/>
            </a:pPr>
            <a:endParaRPr lang="ka-GE" sz="1400" i="1" dirty="0">
              <a:latin typeface="BPG Nino Mtavruli" panose="02000506000000020004" pitchFamily="2" charset="0"/>
            </a:endParaRPr>
          </a:p>
          <a:p>
            <a:pPr marL="101600" indent="0">
              <a:buNone/>
            </a:pPr>
            <a:r>
              <a:rPr lang="en-US" sz="1400" b="1" dirty="0" smtClean="0">
                <a:latin typeface="BPG Nino Mtavruli" panose="02000506000000020004" pitchFamily="2" charset="0"/>
              </a:rPr>
              <a:t>IOM - </a:t>
            </a:r>
            <a:r>
              <a:rPr lang="ka-GE" sz="1400" b="1" dirty="0" smtClean="0">
                <a:latin typeface="BPG Nino Mtavruli" panose="02000506000000020004" pitchFamily="2" charset="0"/>
              </a:rPr>
              <a:t>თან </a:t>
            </a:r>
            <a:r>
              <a:rPr lang="ka-GE" sz="1400" dirty="0" smtClean="0">
                <a:latin typeface="BPG Nino Mtavruli" panose="02000506000000020004" pitchFamily="2" charset="0"/>
              </a:rPr>
              <a:t>თანამშრომლობით დეპარტამენტი ტრეფიკინგის/იძულებითი </a:t>
            </a:r>
            <a:r>
              <a:rPr lang="ka-GE" sz="1400" dirty="0">
                <a:latin typeface="BPG Nino Mtavruli" panose="02000506000000020004" pitchFamily="2" charset="0"/>
              </a:rPr>
              <a:t>შრომის მიმართულებით კანონის ეფექტური აღსრულების მექანიზმის </a:t>
            </a:r>
            <a:r>
              <a:rPr lang="ka-GE" sz="1400" dirty="0" smtClean="0">
                <a:latin typeface="BPG Nino Mtavruli" panose="02000506000000020004" pitchFamily="2" charset="0"/>
              </a:rPr>
              <a:t>დანერგვის მიზნით  უზრუნველყოფს არსებული მეთოდოლოგიის შეცვლას.  </a:t>
            </a:r>
            <a:endParaRPr lang="ka-GE" sz="1400" dirty="0">
              <a:latin typeface="BPG Nino Mtavruli" panose="02000506000000020004" pitchFamily="2" charset="0"/>
            </a:endParaRPr>
          </a:p>
          <a:p>
            <a:pPr marL="101600" indent="0">
              <a:buNone/>
            </a:pPr>
            <a:endParaRPr lang="ka-GE" sz="1400" dirty="0">
              <a:latin typeface="BPG Nino Mtavruli" panose="02000506000000020004" pitchFamily="2" charset="0"/>
            </a:endParaRPr>
          </a:p>
          <a:p>
            <a:pPr lvl="0" algn="just"/>
            <a:endParaRPr lang="en-US" sz="1400" dirty="0">
              <a:latin typeface="BPG Nino Mtavruli" panose="02000506000000020004" pitchFamily="2" charset="0"/>
            </a:endParaRPr>
          </a:p>
          <a:p>
            <a:pPr algn="just"/>
            <a:endParaRPr lang="en-US" sz="1400" dirty="0">
              <a:latin typeface="BPG Nino Mtavruli" panose="02000506000000020004" pitchFamily="2"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
        <p:nvSpPr>
          <p:cNvPr id="6" name="Title 1"/>
          <p:cNvSpPr>
            <a:spLocks noGrp="1"/>
          </p:cNvSpPr>
          <p:nvPr>
            <p:ph type="title"/>
          </p:nvPr>
        </p:nvSpPr>
        <p:spPr>
          <a:xfrm>
            <a:off x="814275" y="392575"/>
            <a:ext cx="5258400" cy="766200"/>
          </a:xfrm>
        </p:spPr>
        <p:txBody>
          <a:bodyPr/>
          <a:lstStyle/>
          <a:p>
            <a:r>
              <a:rPr lang="ka-GE" dirty="0" smtClean="0">
                <a:solidFill>
                  <a:srgbClr val="FFC000"/>
                </a:solidFill>
                <a:latin typeface="BPG Nino Mtavruli" panose="02000506000000020004" pitchFamily="2" charset="0"/>
              </a:rPr>
              <a:t>მიმდინარე პროცესები</a:t>
            </a:r>
            <a:endParaRPr lang="en-US" dirty="0">
              <a:solidFill>
                <a:srgbClr val="FFC000"/>
              </a:solidFill>
              <a:latin typeface="BPG Nino Mtavruli" panose="02000506000000020004" pitchFamily="2" charset="0"/>
            </a:endParaRPr>
          </a:p>
        </p:txBody>
      </p:sp>
      <p:pic>
        <p:nvPicPr>
          <p:cNvPr id="7" name="Picture 6">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387145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ka-GE" dirty="0" smtClean="0">
                <a:solidFill>
                  <a:srgbClr val="FFC000"/>
                </a:solidFill>
                <a:latin typeface="BPG Nino Mtavruli" panose="02000506000000020004" pitchFamily="2" charset="0"/>
              </a:rPr>
              <a:t>მიმდინარე პროცესები</a:t>
            </a:r>
            <a:endParaRPr lang="en-US" dirty="0">
              <a:solidFill>
                <a:srgbClr val="FFC000"/>
              </a:solidFill>
              <a:latin typeface="BPG Nino Mtavruli" panose="02000506000000020004" pitchFamily="2" charset="0"/>
            </a:endParaRPr>
          </a:p>
        </p:txBody>
      </p:sp>
      <p:sp>
        <p:nvSpPr>
          <p:cNvPr id="9" name="Text Placeholder 8"/>
          <p:cNvSpPr>
            <a:spLocks noGrp="1"/>
          </p:cNvSpPr>
          <p:nvPr>
            <p:ph type="body" idx="1"/>
          </p:nvPr>
        </p:nvSpPr>
        <p:spPr/>
        <p:txBody>
          <a:bodyPr/>
          <a:lstStyle/>
          <a:p>
            <a:endParaRPr lang="en-US"/>
          </a:p>
        </p:txBody>
      </p:sp>
      <p:sp>
        <p:nvSpPr>
          <p:cNvPr id="10" name="Text Placeholder 9"/>
          <p:cNvSpPr>
            <a:spLocks noGrp="1"/>
          </p:cNvSpPr>
          <p:nvPr>
            <p:ph type="body" idx="2"/>
          </p:nvPr>
        </p:nvSpPr>
        <p:spPr>
          <a:xfrm>
            <a:off x="5784274" y="854030"/>
            <a:ext cx="3041071" cy="3399370"/>
          </a:xfrm>
        </p:spPr>
        <p:txBody>
          <a:bodyPr/>
          <a:lstStyle/>
          <a:p>
            <a:pPr marL="101600" indent="0" algn="just">
              <a:buNone/>
            </a:pPr>
            <a:endParaRPr lang="ka-GE" sz="900" dirty="0"/>
          </a:p>
          <a:p>
            <a:pPr marL="101600" indent="0" algn="just">
              <a:buNone/>
            </a:pPr>
            <a:r>
              <a:rPr lang="ka-GE" sz="900" dirty="0"/>
              <a:t>✔საქართველოს ოკუპირებული ტერიტორიებიდან დევნილთა, შრომის, ჯანმრთელობისა და სოციალური დაცვის სამინისტროს </a:t>
            </a:r>
            <a:r>
              <a:rPr lang="ka-GE" sz="900" b="1" dirty="0"/>
              <a:t>მიერ შეიქმნა </a:t>
            </a:r>
            <a:r>
              <a:rPr lang="en-US" sz="900" b="1" dirty="0"/>
              <a:t>BG BAU-</a:t>
            </a:r>
            <a:r>
              <a:rPr lang="ka-GE" sz="900" b="1" dirty="0"/>
              <a:t>ს აპლიკაციის </a:t>
            </a:r>
            <a:r>
              <a:rPr lang="en-US" sz="900" b="1" dirty="0"/>
              <a:t>BAUSTEINE </a:t>
            </a:r>
            <a:r>
              <a:rPr lang="ka-GE" sz="900" b="1" dirty="0"/>
              <a:t>ქართული </a:t>
            </a:r>
            <a:r>
              <a:rPr lang="ka-GE" sz="900" b="1" dirty="0" smtClean="0"/>
              <a:t>ვერსია “მშენებლობის უსაფრთხოება“  </a:t>
            </a:r>
            <a:r>
              <a:rPr lang="ka-GE" sz="900" dirty="0"/>
              <a:t>სმარტფონებისთვის, „კერძო სექტორის განვითარება და პროფესიული განათლება სამხრეთ კავკასიაში“ (</a:t>
            </a:r>
            <a:r>
              <a:rPr lang="en-US" sz="900" dirty="0"/>
              <a:t>PSD TVET SC) </a:t>
            </a:r>
            <a:r>
              <a:rPr lang="ka-GE" sz="900" dirty="0"/>
              <a:t>პროგრამის დახმარებით, რომელსაც გერმანიის საერთაშორისო თანამშრომლობის საზოგადოება (</a:t>
            </a:r>
            <a:r>
              <a:rPr lang="en-US" sz="900" dirty="0"/>
              <a:t>GIZ) </a:t>
            </a:r>
            <a:r>
              <a:rPr lang="ka-GE" sz="900" dirty="0"/>
              <a:t>ახორციელებს</a:t>
            </a:r>
            <a:r>
              <a:rPr lang="ka-GE" sz="900" dirty="0" smtClean="0"/>
              <a:t>.</a:t>
            </a:r>
            <a:endParaRPr lang="ka-GE" sz="900" dirty="0"/>
          </a:p>
          <a:p>
            <a:pPr marL="101600" indent="0" algn="just">
              <a:buNone/>
            </a:pPr>
            <a:r>
              <a:rPr lang="en-US" sz="900" dirty="0"/>
              <a:t>📌</a:t>
            </a:r>
            <a:r>
              <a:rPr lang="ka-GE" sz="900" dirty="0"/>
              <a:t>აპლიკაციის </a:t>
            </a:r>
            <a:r>
              <a:rPr lang="ka-GE" sz="900" b="1" dirty="0"/>
              <a:t>მიზანია</a:t>
            </a:r>
            <a:r>
              <a:rPr lang="ka-GE" sz="900" dirty="0"/>
              <a:t> საქართველოში მშენებლობაზე უსაფრთხოების კულტურის ხელშეწყობა.</a:t>
            </a:r>
          </a:p>
          <a:p>
            <a:pPr marL="101600" indent="0" algn="just">
              <a:buNone/>
            </a:pPr>
            <a:endParaRPr lang="ka-GE" sz="900" dirty="0"/>
          </a:p>
          <a:p>
            <a:pPr marL="101600" indent="0" algn="just">
              <a:buNone/>
            </a:pPr>
            <a:r>
              <a:rPr lang="ka-GE" sz="900" dirty="0"/>
              <a:t>✔აპლიკაცია შეიქმნა ქართული და გერმანული კანონმდებლობისა და ევროკავშირის სტანდარტების საფუძველზე. წარმოდგენილი კონცეფცია ეფუძნება გერმანულ მოდელს, რომელიც მორგებულია ქართულ გარემოზე</a:t>
            </a:r>
            <a:r>
              <a:rPr lang="ka-GE" sz="900" dirty="0" smtClean="0"/>
              <a:t>.</a:t>
            </a:r>
            <a:endParaRPr lang="en-US" sz="900" dirty="0" smtClean="0"/>
          </a:p>
          <a:p>
            <a:pPr marL="101600" indent="0" algn="ctr">
              <a:buNone/>
            </a:pPr>
            <a:r>
              <a:rPr lang="ka-GE" sz="900" b="1" dirty="0" smtClean="0"/>
              <a:t>აპლიკაცია ხელმისაწვდომია </a:t>
            </a:r>
            <a:r>
              <a:rPr lang="en-US" sz="900" b="1" dirty="0" smtClean="0"/>
              <a:t>IOS</a:t>
            </a:r>
            <a:r>
              <a:rPr lang="ka-GE" sz="900" b="1" dirty="0" smtClean="0"/>
              <a:t> და</a:t>
            </a:r>
            <a:r>
              <a:rPr lang="en-US" sz="900" b="1" dirty="0" smtClean="0"/>
              <a:t> ANDROID</a:t>
            </a:r>
            <a:r>
              <a:rPr lang="ka-GE" sz="900" b="1" dirty="0" smtClean="0"/>
              <a:t> სისტემის მქონე სმარტფონებისთვის</a:t>
            </a:r>
            <a:endParaRPr lang="ka-GE" sz="900" b="1" dirty="0"/>
          </a:p>
          <a:p>
            <a:pPr marL="101600" indent="0" algn="just">
              <a:buNone/>
            </a:pPr>
            <a:endParaRPr lang="en-US" sz="9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775"/>
            <a:ext cx="5784274" cy="3908523"/>
          </a:xfrm>
          <a:prstGeom prst="rect">
            <a:avLst/>
          </a:prstGeom>
        </p:spPr>
      </p:pic>
      <p:sp>
        <p:nvSpPr>
          <p:cNvPr id="12" name="Slide Number Placeholder 4"/>
          <p:cNvSpPr>
            <a:spLocks noGrp="1"/>
          </p:cNvSpPr>
          <p:nvPr>
            <p:ph type="sldNum" idx="12"/>
          </p:nvPr>
        </p:nvSpPr>
        <p:spPr/>
        <p:txBody>
          <a:bodyPr/>
          <a:lstStyle/>
          <a:p>
            <a:pPr marL="0" lvl="0" indent="0" algn="r" rtl="0">
              <a:spcBef>
                <a:spcPts val="0"/>
              </a:spcBef>
              <a:spcAft>
                <a:spcPts val="0"/>
              </a:spcAft>
              <a:buNone/>
            </a:pPr>
            <a:r>
              <a:rPr lang="ka-GE" dirty="0" smtClean="0"/>
              <a:t>13</a:t>
            </a:r>
            <a:endParaRPr lang="en" dirty="0"/>
          </a:p>
        </p:txBody>
      </p:sp>
      <p:pic>
        <p:nvPicPr>
          <p:cNvPr id="8" name="Picture 7">
            <a:extLst>
              <a:ext uri="{FF2B5EF4-FFF2-40B4-BE49-F238E27FC236}">
                <a16:creationId xmlns:a16="http://schemas.microsoft.com/office/drawing/2014/main" id="{49A02714-D3CB-4C01-84ED-F06E75A76746}"/>
              </a:ext>
            </a:extLst>
          </p:cNvPr>
          <p:cNvPicPr>
            <a:picLocks noChangeAspect="1"/>
          </p:cNvPicPr>
          <p:nvPr/>
        </p:nvPicPr>
        <p:blipFill>
          <a:blip r:embed="rId3"/>
          <a:stretch>
            <a:fillRect/>
          </a:stretch>
        </p:blipFill>
        <p:spPr>
          <a:xfrm>
            <a:off x="8142516" y="93889"/>
            <a:ext cx="941443" cy="999200"/>
          </a:xfrm>
          <a:prstGeom prst="rect">
            <a:avLst/>
          </a:prstGeom>
        </p:spPr>
      </p:pic>
    </p:spTree>
    <p:extLst>
      <p:ext uri="{BB962C8B-B14F-4D97-AF65-F5344CB8AC3E}">
        <p14:creationId xmlns:p14="http://schemas.microsoft.com/office/powerpoint/2010/main" val="198255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rgbClr val="FFC000"/>
                </a:solidFill>
                <a:latin typeface="BPG Nino Mtavruli" panose="02000506000000020004" pitchFamily="2" charset="0"/>
              </a:rPr>
              <a:t>სამომავლო გეგმები</a:t>
            </a:r>
            <a:endParaRPr lang="en-US" dirty="0">
              <a:solidFill>
                <a:srgbClr val="FFC000"/>
              </a:solidFill>
              <a:latin typeface="BPG Nino Mtavruli" panose="02000506000000020004" pitchFamily="2" charset="0"/>
            </a:endParaRPr>
          </a:p>
        </p:txBody>
      </p:sp>
      <p:sp>
        <p:nvSpPr>
          <p:cNvPr id="3" name="Text Placeholder 2"/>
          <p:cNvSpPr>
            <a:spLocks noGrp="1"/>
          </p:cNvSpPr>
          <p:nvPr>
            <p:ph type="body" idx="1"/>
          </p:nvPr>
        </p:nvSpPr>
        <p:spPr>
          <a:xfrm>
            <a:off x="207819" y="1350818"/>
            <a:ext cx="8700654" cy="2856052"/>
          </a:xfrm>
        </p:spPr>
        <p:txBody>
          <a:bodyPr/>
          <a:lstStyle/>
          <a:p>
            <a:pPr marL="361950" indent="-285750" algn="just">
              <a:buFont typeface="Wingdings" panose="05000000000000000000" pitchFamily="2" charset="2"/>
              <a:buChar char="ü"/>
            </a:pPr>
            <a:r>
              <a:rPr lang="ka-GE" sz="1100" dirty="0">
                <a:solidFill>
                  <a:prstClr val="black"/>
                </a:solidFill>
                <a:latin typeface="BPG Nino Mtavruli" panose="02000506000000020004" pitchFamily="2" charset="0"/>
              </a:rPr>
              <a:t>„შრომის უსაფრთხოების შესახებ“ </a:t>
            </a:r>
            <a:r>
              <a:rPr lang="ka-GE" sz="1100" dirty="0" smtClean="0">
                <a:solidFill>
                  <a:prstClr val="black"/>
                </a:solidFill>
                <a:latin typeface="BPG Nino Mtavruli" panose="02000506000000020004" pitchFamily="2" charset="0"/>
              </a:rPr>
              <a:t>საქართველოს ორგანული </a:t>
            </a:r>
            <a:r>
              <a:rPr lang="ka-GE" sz="1100" dirty="0">
                <a:solidFill>
                  <a:prstClr val="black"/>
                </a:solidFill>
                <a:latin typeface="BPG Nino Mtavruli" panose="02000506000000020004" pitchFamily="2" charset="0"/>
              </a:rPr>
              <a:t>კანონიდან გამომდინარე კანონქვემდებარე აქტების </a:t>
            </a:r>
            <a:r>
              <a:rPr lang="ka-GE" sz="1100" dirty="0" smtClean="0">
                <a:solidFill>
                  <a:prstClr val="black"/>
                </a:solidFill>
                <a:latin typeface="BPG Nino Mtavruli" panose="02000506000000020004" pitchFamily="2" charset="0"/>
              </a:rPr>
              <a:t>მომზადება;</a:t>
            </a:r>
            <a:endParaRPr lang="ka-GE" sz="1100" dirty="0">
              <a:solidFill>
                <a:prstClr val="black"/>
              </a:solidFill>
              <a:latin typeface="BPG Nino Mtavruli" panose="02000506000000020004" pitchFamily="2" charset="0"/>
            </a:endParaRPr>
          </a:p>
          <a:p>
            <a:pPr marL="361950" indent="-285750" algn="just">
              <a:buFont typeface="Wingdings" panose="05000000000000000000" pitchFamily="2" charset="2"/>
              <a:buChar char="ü"/>
            </a:pPr>
            <a:r>
              <a:rPr lang="ka-GE" sz="1100" dirty="0">
                <a:solidFill>
                  <a:prstClr val="black"/>
                </a:solidFill>
                <a:latin typeface="BPG Nino Mtavruli" panose="02000506000000020004" pitchFamily="2" charset="0"/>
              </a:rPr>
              <a:t>შრომის ინსპექციის </a:t>
            </a:r>
            <a:r>
              <a:rPr lang="ka-GE" sz="1100" dirty="0" smtClean="0">
                <a:solidFill>
                  <a:prstClr val="black"/>
                </a:solidFill>
                <a:latin typeface="BPG Nino Mtavruli" panose="02000506000000020004" pitchFamily="2" charset="0"/>
              </a:rPr>
              <a:t>ინსტიტუციონალიზაცია</a:t>
            </a:r>
            <a:r>
              <a:rPr lang="ka-GE" sz="1100" dirty="0">
                <a:solidFill>
                  <a:prstClr val="black"/>
                </a:solidFill>
                <a:latin typeface="BPG Nino Mtavruli" panose="02000506000000020004" pitchFamily="2" charset="0"/>
              </a:rPr>
              <a:t> </a:t>
            </a:r>
            <a:r>
              <a:rPr lang="ka-GE" sz="1100" dirty="0" smtClean="0">
                <a:solidFill>
                  <a:prstClr val="black"/>
                </a:solidFill>
                <a:latin typeface="BPG Nino Mtavruli" panose="02000506000000020004" pitchFamily="2" charset="0"/>
              </a:rPr>
              <a:t>      -</a:t>
            </a:r>
            <a:r>
              <a:rPr lang="ka-GE" sz="1100" dirty="0">
                <a:solidFill>
                  <a:prstClr val="black"/>
                </a:solidFill>
                <a:latin typeface="BPG Nino Mtavruli" panose="02000506000000020004" pitchFamily="2" charset="0"/>
              </a:rPr>
              <a:t>	2019 წლის 1 სექტემბრამდე  ახალი ორგანული კანონის </a:t>
            </a:r>
            <a:r>
              <a:rPr lang="ka-GE" sz="1100" dirty="0" smtClean="0">
                <a:solidFill>
                  <a:prstClr val="black"/>
                </a:solidFill>
                <a:latin typeface="BPG Nino Mtavruli" panose="02000506000000020004" pitchFamily="2" charset="0"/>
              </a:rPr>
              <a:t>მიხედვით </a:t>
            </a:r>
            <a:r>
              <a:rPr lang="ka-GE" sz="1100" dirty="0">
                <a:solidFill>
                  <a:prstClr val="black"/>
                </a:solidFill>
                <a:latin typeface="BPG Nino Mtavruli" panose="02000506000000020004" pitchFamily="2" charset="0"/>
              </a:rPr>
              <a:t>უნდა შემუშავდეს </a:t>
            </a:r>
            <a:r>
              <a:rPr lang="ka-GE" sz="1100" b="1" dirty="0">
                <a:solidFill>
                  <a:prstClr val="black"/>
                </a:solidFill>
                <a:latin typeface="BPG Nino Mtavruli" panose="02000506000000020004" pitchFamily="2" charset="0"/>
              </a:rPr>
              <a:t>საჯარო სამართლის იურიდიულ პირად </a:t>
            </a:r>
            <a:r>
              <a:rPr lang="ka-GE" sz="1100" dirty="0">
                <a:solidFill>
                  <a:prstClr val="black"/>
                </a:solidFill>
                <a:latin typeface="BPG Nino Mtavruli" panose="02000506000000020004" pitchFamily="2" charset="0"/>
              </a:rPr>
              <a:t>გასვლის</a:t>
            </a:r>
            <a:r>
              <a:rPr lang="ka-GE" sz="1100" b="1" dirty="0">
                <a:solidFill>
                  <a:prstClr val="black"/>
                </a:solidFill>
                <a:latin typeface="BPG Nino Mtavruli" panose="02000506000000020004" pitchFamily="2" charset="0"/>
              </a:rPr>
              <a:t> </a:t>
            </a:r>
            <a:r>
              <a:rPr lang="ka-GE" sz="1100" dirty="0" smtClean="0">
                <a:solidFill>
                  <a:prstClr val="black"/>
                </a:solidFill>
                <a:latin typeface="BPG Nino Mtavruli" panose="02000506000000020004" pitchFamily="2" charset="0"/>
              </a:rPr>
              <a:t>გეგმა;</a:t>
            </a:r>
          </a:p>
          <a:p>
            <a:pPr marL="361950" indent="-285750" algn="just">
              <a:buFont typeface="Wingdings" panose="05000000000000000000" pitchFamily="2" charset="2"/>
              <a:buChar char="ü"/>
            </a:pPr>
            <a:r>
              <a:rPr lang="ka-GE" sz="1100" b="1" dirty="0">
                <a:latin typeface="BPG Nino Mtavruli" panose="02000506000000020004" pitchFamily="2" charset="0"/>
              </a:rPr>
              <a:t>ასოცირების ხელშეკრულებით ნაკისრი ვალდებულებები </a:t>
            </a:r>
            <a:r>
              <a:rPr lang="ka-GE" sz="1100" dirty="0">
                <a:latin typeface="BPG Nino Mtavruli" panose="02000506000000020004" pitchFamily="2" charset="0"/>
              </a:rPr>
              <a:t>- შრომის უსაფრთხოების მიმართულებით 26 ევროდირექტივის მომზადება ტრანსპოზიციისთვის; </a:t>
            </a:r>
            <a:r>
              <a:rPr lang="ka-GE" sz="1100" b="1" dirty="0">
                <a:latin typeface="BPG Nino Mtavruli" panose="02000506000000020004" pitchFamily="2" charset="0"/>
              </a:rPr>
              <a:t>(</a:t>
            </a:r>
            <a:r>
              <a:rPr lang="ka-GE" sz="1100" dirty="0">
                <a:latin typeface="BPG Nino Mtavruli" panose="02000506000000020004" pitchFamily="2" charset="0"/>
              </a:rPr>
              <a:t>ევროკავშირის დელეგაცია საქართველოში ახორციელებს </a:t>
            </a:r>
            <a:r>
              <a:rPr lang="en-US" sz="1100" b="1" dirty="0">
                <a:latin typeface="BPG Nino Mtavruli" panose="02000506000000020004" pitchFamily="2" charset="0"/>
              </a:rPr>
              <a:t>EU TWINNING Project-</a:t>
            </a:r>
            <a:r>
              <a:rPr lang="ka-GE" sz="1100" dirty="0">
                <a:latin typeface="BPG Nino Mtavruli" panose="02000506000000020004" pitchFamily="2" charset="0"/>
              </a:rPr>
              <a:t>ს, რომლის მთავარი ბენეფიციარი </a:t>
            </a:r>
            <a:r>
              <a:rPr lang="ka-GE" sz="1100" b="1" dirty="0">
                <a:latin typeface="BPG Nino Mtavruli" panose="02000506000000020004" pitchFamily="2" charset="0"/>
              </a:rPr>
              <a:t>შრომის პირობების ინსპექტირების დეპარტამენტია</a:t>
            </a:r>
            <a:r>
              <a:rPr lang="ka-GE" sz="1100" dirty="0">
                <a:latin typeface="BPG Nino Mtavruli" panose="02000506000000020004" pitchFamily="2" charset="0"/>
              </a:rPr>
              <a:t>. </a:t>
            </a:r>
            <a:r>
              <a:rPr lang="ka-GE" sz="1100" dirty="0" smtClean="0">
                <a:latin typeface="BPG Nino Mtavruli" panose="02000506000000020004" pitchFamily="2" charset="0"/>
              </a:rPr>
              <a:t>პროექტი მიზნად ისახავს </a:t>
            </a:r>
            <a:r>
              <a:rPr lang="ka-GE" sz="1100" dirty="0">
                <a:latin typeface="BPG Nino Mtavruli" panose="02000506000000020004" pitchFamily="2" charset="0"/>
              </a:rPr>
              <a:t>2019-2022 წლებისთვის </a:t>
            </a:r>
            <a:r>
              <a:rPr lang="ka-GE" sz="1100" dirty="0" smtClean="0">
                <a:latin typeface="BPG Nino Mtavruli" panose="02000506000000020004" pitchFamily="2" charset="0"/>
              </a:rPr>
              <a:t>მისაღები დირექტივების </a:t>
            </a:r>
            <a:r>
              <a:rPr lang="ka-GE" sz="1100" dirty="0">
                <a:latin typeface="BPG Nino Mtavruli" panose="02000506000000020004" pitchFamily="2" charset="0"/>
              </a:rPr>
              <a:t>საქართველოს კანონმდებლობაში </a:t>
            </a:r>
            <a:r>
              <a:rPr lang="ka-GE" sz="1100" dirty="0" smtClean="0">
                <a:latin typeface="BPG Nino Mtavruli" panose="02000506000000020004" pitchFamily="2" charset="0"/>
              </a:rPr>
              <a:t>ტრანსპოზიციისთვის მომზადებასა და დამუშავებას</a:t>
            </a:r>
            <a:r>
              <a:rPr lang="en-US" sz="1100" b="1" dirty="0">
                <a:latin typeface="BPG Nino Mtavruli" panose="02000506000000020004" pitchFamily="2" charset="0"/>
              </a:rPr>
              <a:t>)</a:t>
            </a:r>
            <a:r>
              <a:rPr lang="ka-GE" sz="1100" b="1" dirty="0" smtClean="0">
                <a:latin typeface="BPG Nino Mtavruli" panose="02000506000000020004" pitchFamily="2" charset="0"/>
              </a:rPr>
              <a:t>;</a:t>
            </a:r>
            <a:endParaRPr lang="ka-GE" sz="1100" dirty="0" smtClean="0">
              <a:solidFill>
                <a:prstClr val="black"/>
              </a:solidFill>
              <a:latin typeface="BPG Nino Mtavruli" panose="02000506000000020004" pitchFamily="2" charset="0"/>
            </a:endParaRPr>
          </a:p>
          <a:p>
            <a:pPr marL="361950" indent="-285750" algn="just">
              <a:buFont typeface="Wingdings" panose="05000000000000000000" pitchFamily="2" charset="2"/>
              <a:buChar char="ü"/>
            </a:pPr>
            <a:r>
              <a:rPr lang="ka-GE" sz="1100" dirty="0" smtClean="0">
                <a:solidFill>
                  <a:prstClr val="black"/>
                </a:solidFill>
                <a:latin typeface="BPG Nino Mtavruli" panose="02000506000000020004" pitchFamily="2" charset="0"/>
              </a:rPr>
              <a:t>საქართველოს </a:t>
            </a:r>
            <a:r>
              <a:rPr lang="ka-GE" sz="1100" dirty="0">
                <a:solidFill>
                  <a:prstClr val="black"/>
                </a:solidFill>
                <a:latin typeface="BPG Nino Mtavruli" panose="02000506000000020004" pitchFamily="2" charset="0"/>
              </a:rPr>
              <a:t>ორგანულ </a:t>
            </a:r>
            <a:r>
              <a:rPr lang="ka-GE" sz="1100" dirty="0" smtClean="0">
                <a:solidFill>
                  <a:prstClr val="black"/>
                </a:solidFill>
                <a:latin typeface="BPG Nino Mtavruli" panose="02000506000000020004" pitchFamily="2" charset="0"/>
              </a:rPr>
              <a:t>კანონში </a:t>
            </a:r>
            <a:r>
              <a:rPr lang="ka-GE" sz="1100" dirty="0">
                <a:solidFill>
                  <a:prstClr val="black"/>
                </a:solidFill>
                <a:latin typeface="BPG Nino Mtavruli" panose="02000506000000020004" pitchFamily="2" charset="0"/>
              </a:rPr>
              <a:t>„</a:t>
            </a:r>
            <a:r>
              <a:rPr lang="ka-GE" sz="1100" b="1" dirty="0">
                <a:solidFill>
                  <a:prstClr val="black"/>
                </a:solidFill>
                <a:latin typeface="BPG Nino Mtavruli" panose="02000506000000020004" pitchFamily="2" charset="0"/>
              </a:rPr>
              <a:t>საქართველოს შრომის </a:t>
            </a:r>
            <a:r>
              <a:rPr lang="ka-GE" sz="1100" b="1" dirty="0" smtClean="0">
                <a:solidFill>
                  <a:prstClr val="black"/>
                </a:solidFill>
                <a:latin typeface="BPG Nino Mtavruli" panose="02000506000000020004" pitchFamily="2" charset="0"/>
              </a:rPr>
              <a:t>კოდექსი“</a:t>
            </a:r>
            <a:r>
              <a:rPr lang="ka-GE" sz="1100" dirty="0" smtClean="0">
                <a:solidFill>
                  <a:prstClr val="black"/>
                </a:solidFill>
                <a:latin typeface="BPG Nino Mtavruli" panose="02000506000000020004" pitchFamily="2" charset="0"/>
              </a:rPr>
              <a:t> განხორციელდება ცვლილება, რომლითაც </a:t>
            </a:r>
            <a:r>
              <a:rPr lang="ka-GE" sz="1100" b="1" dirty="0" smtClean="0">
                <a:solidFill>
                  <a:prstClr val="black"/>
                </a:solidFill>
                <a:latin typeface="BPG Nino Mtavruli" panose="02000506000000020004" pitchFamily="2" charset="0"/>
              </a:rPr>
              <a:t>ზედამხედველ ორგანოდ განისაზღვრება შრომის ინსპექცია</a:t>
            </a:r>
            <a:r>
              <a:rPr lang="ka-GE" sz="1100" dirty="0" smtClean="0">
                <a:solidFill>
                  <a:prstClr val="black"/>
                </a:solidFill>
                <a:latin typeface="BPG Nino Mtavruli" panose="02000506000000020004" pitchFamily="2" charset="0"/>
              </a:rPr>
              <a:t>. აღნიშნული მუხლი ამოქმედდება ეტაპობრივად, </a:t>
            </a:r>
            <a:r>
              <a:rPr lang="ka-GE" sz="1100" b="1" dirty="0" smtClean="0">
                <a:solidFill>
                  <a:prstClr val="black"/>
                </a:solidFill>
                <a:latin typeface="BPG Nino Mtavruli" panose="02000506000000020004" pitchFamily="2" charset="0"/>
              </a:rPr>
              <a:t>სექტორების იდენტიფიცირების </a:t>
            </a:r>
            <a:r>
              <a:rPr lang="ka-GE" sz="1100" dirty="0" smtClean="0">
                <a:solidFill>
                  <a:prstClr val="black"/>
                </a:solidFill>
                <a:latin typeface="BPG Nino Mtavruli" panose="02000506000000020004" pitchFamily="2" charset="0"/>
              </a:rPr>
              <a:t>საფუძველზე, რომელზეც </a:t>
            </a:r>
            <a:r>
              <a:rPr lang="ka-GE" sz="1100" b="1" dirty="0" smtClean="0">
                <a:solidFill>
                  <a:prstClr val="black"/>
                </a:solidFill>
                <a:latin typeface="BPG Nino Mtavruli" panose="02000506000000020004" pitchFamily="2" charset="0"/>
              </a:rPr>
              <a:t>2020 </a:t>
            </a:r>
            <a:r>
              <a:rPr lang="ka-GE" sz="1100" b="1" dirty="0">
                <a:solidFill>
                  <a:prstClr val="black"/>
                </a:solidFill>
                <a:latin typeface="BPG Nino Mtavruli" panose="02000506000000020004" pitchFamily="2" charset="0"/>
              </a:rPr>
              <a:t>წლიდან </a:t>
            </a:r>
            <a:r>
              <a:rPr lang="ka-GE" sz="1100" dirty="0">
                <a:solidFill>
                  <a:prstClr val="black"/>
                </a:solidFill>
                <a:latin typeface="BPG Nino Mtavruli" panose="02000506000000020004" pitchFamily="2" charset="0"/>
              </a:rPr>
              <a:t>გავრცელდება </a:t>
            </a:r>
            <a:r>
              <a:rPr lang="ka-GE" sz="1100" dirty="0" smtClean="0">
                <a:solidFill>
                  <a:prstClr val="black"/>
                </a:solidFill>
                <a:latin typeface="BPG Nino Mtavruli" panose="02000506000000020004" pitchFamily="2" charset="0"/>
              </a:rPr>
              <a:t>ზემოხსენებული, ხოლო </a:t>
            </a:r>
            <a:r>
              <a:rPr lang="ka-GE" sz="1100" b="1" dirty="0">
                <a:solidFill>
                  <a:prstClr val="black"/>
                </a:solidFill>
                <a:latin typeface="BPG Nino Mtavruli" panose="02000506000000020004" pitchFamily="2" charset="0"/>
              </a:rPr>
              <a:t>2022 წლიდან  </a:t>
            </a:r>
            <a:r>
              <a:rPr lang="ka-GE" sz="1100" dirty="0" smtClean="0">
                <a:solidFill>
                  <a:prstClr val="black"/>
                </a:solidFill>
                <a:latin typeface="BPG Nino Mtavruli" panose="02000506000000020004" pitchFamily="2" charset="0"/>
              </a:rPr>
              <a:t>კი დაფარავს ეკონომიკური </a:t>
            </a:r>
            <a:r>
              <a:rPr lang="ka-GE" sz="1100" dirty="0">
                <a:solidFill>
                  <a:prstClr val="black"/>
                </a:solidFill>
                <a:latin typeface="BPG Nino Mtavruli" panose="02000506000000020004" pitchFamily="2" charset="0"/>
              </a:rPr>
              <a:t>საქმიანობის ყველა </a:t>
            </a:r>
            <a:r>
              <a:rPr lang="ka-GE" sz="1100" dirty="0" smtClean="0">
                <a:solidFill>
                  <a:prstClr val="black"/>
                </a:solidFill>
                <a:latin typeface="BPG Nino Mtavruli" panose="02000506000000020004" pitchFamily="2" charset="0"/>
              </a:rPr>
              <a:t>სფეროს;</a:t>
            </a:r>
            <a:endParaRPr lang="ka-GE" sz="1100" dirty="0">
              <a:solidFill>
                <a:prstClr val="black"/>
              </a:solidFill>
              <a:latin typeface="BPG Nino Mtavruli" panose="02000506000000020004" pitchFamily="2" charset="0"/>
            </a:endParaRPr>
          </a:p>
          <a:p>
            <a:pPr marL="361950" indent="-285750" algn="just">
              <a:buFont typeface="Wingdings" panose="05000000000000000000" pitchFamily="2" charset="2"/>
              <a:buChar char="ü"/>
            </a:pPr>
            <a:r>
              <a:rPr lang="ka-GE" sz="1100" dirty="0" smtClean="0">
                <a:solidFill>
                  <a:prstClr val="black"/>
                </a:solidFill>
                <a:latin typeface="BPG Nino Mtavruli" panose="02000506000000020004" pitchFamily="2" charset="0"/>
              </a:rPr>
              <a:t>ინსპექტორების რაოდენობის გაზრდა (100 ერთეულამდე), </a:t>
            </a:r>
            <a:r>
              <a:rPr lang="ka-GE" sz="1100" dirty="0">
                <a:solidFill>
                  <a:prstClr val="black"/>
                </a:solidFill>
                <a:latin typeface="BPG Nino Mtavruli" panose="02000506000000020004" pitchFamily="2" charset="0"/>
              </a:rPr>
              <a:t>გადამზადება, კვალიფიკაციის ამაღლება, სერტიფიცირება და მატერიალურ-ტექნიკური საშუალებებით აღჭურვა</a:t>
            </a:r>
            <a:r>
              <a:rPr lang="ka-GE" sz="1100" dirty="0" smtClean="0">
                <a:solidFill>
                  <a:prstClr val="black"/>
                </a:solidFill>
                <a:latin typeface="BPG Nino Mtavruli" panose="02000506000000020004" pitchFamily="2" charset="0"/>
              </a:rPr>
              <a:t>;</a:t>
            </a:r>
          </a:p>
          <a:p>
            <a:pPr marL="361950" indent="-285750" algn="just">
              <a:buFont typeface="Wingdings" panose="05000000000000000000" pitchFamily="2" charset="2"/>
              <a:buChar char="ü"/>
            </a:pPr>
            <a:r>
              <a:rPr lang="ka-GE" sz="1100" dirty="0">
                <a:solidFill>
                  <a:prstClr val="black"/>
                </a:solidFill>
                <a:latin typeface="BPG Nino Mtavruli" panose="02000506000000020004" pitchFamily="2" charset="0"/>
              </a:rPr>
              <a:t>მოკლევადიანი და გრძელვადიანი განვითარების </a:t>
            </a:r>
            <a:r>
              <a:rPr lang="ka-GE" sz="1100" dirty="0" smtClean="0">
                <a:solidFill>
                  <a:prstClr val="black"/>
                </a:solidFill>
                <a:latin typeface="BPG Nino Mtavruli" panose="02000506000000020004" pitchFamily="2" charset="0"/>
              </a:rPr>
              <a:t>სტრატეგიის შექმნა, </a:t>
            </a:r>
            <a:r>
              <a:rPr lang="ka-GE" sz="1100" dirty="0">
                <a:solidFill>
                  <a:prstClr val="black"/>
                </a:solidFill>
                <a:latin typeface="BPG Nino Mtavruli" panose="02000506000000020004" pitchFamily="2" charset="0"/>
              </a:rPr>
              <a:t>რომელიც მუდმივი რევიზიის ფარგლებში შესაბამისობაში მოვა ევროდირექტივებთან და სხვა მაღალი საზოგადოებრივი ინტერესის მქონე საკითხებთან; </a:t>
            </a:r>
          </a:p>
          <a:p>
            <a:pPr marL="361950" indent="-285750" algn="just">
              <a:buFont typeface="Wingdings" panose="05000000000000000000" pitchFamily="2" charset="2"/>
              <a:buChar char="ü"/>
            </a:pPr>
            <a:r>
              <a:rPr lang="ka-GE" sz="1100" dirty="0" smtClean="0">
                <a:solidFill>
                  <a:prstClr val="black"/>
                </a:solidFill>
                <a:latin typeface="BPG Nino Mtavruli" panose="02000506000000020004" pitchFamily="2" charset="0"/>
              </a:rPr>
              <a:t>ელექტრონული </a:t>
            </a:r>
            <a:r>
              <a:rPr lang="ka-GE" sz="1100" dirty="0">
                <a:solidFill>
                  <a:prstClr val="black"/>
                </a:solidFill>
                <a:latin typeface="BPG Nino Mtavruli" panose="02000506000000020004" pitchFamily="2" charset="0"/>
              </a:rPr>
              <a:t>საქმისწარმოების პროცესზე </a:t>
            </a:r>
            <a:r>
              <a:rPr lang="en-US" sz="1100" dirty="0">
                <a:solidFill>
                  <a:prstClr val="black"/>
                </a:solidFill>
                <a:latin typeface="BPG Nino Mtavruli" panose="02000506000000020004" pitchFamily="2" charset="0"/>
              </a:rPr>
              <a:t> </a:t>
            </a:r>
            <a:r>
              <a:rPr lang="ka-GE" sz="1100" dirty="0" smtClean="0">
                <a:solidFill>
                  <a:prstClr val="black"/>
                </a:solidFill>
                <a:latin typeface="BPG Nino Mtavruli" panose="02000506000000020004" pitchFamily="2" charset="0"/>
              </a:rPr>
              <a:t>გადასვლა</a:t>
            </a:r>
            <a:r>
              <a:rPr lang="en-US" sz="1100" dirty="0" smtClean="0">
                <a:solidFill>
                  <a:prstClr val="black"/>
                </a:solidFill>
                <a:latin typeface="BPG Nino Mtavruli" panose="02000506000000020004" pitchFamily="2" charset="0"/>
              </a:rPr>
              <a:t> (</a:t>
            </a:r>
            <a:r>
              <a:rPr lang="en-US" sz="1100" b="1" dirty="0" smtClean="0">
                <a:solidFill>
                  <a:prstClr val="black"/>
                </a:solidFill>
                <a:latin typeface="BPG Nino Mtavruli" panose="02000506000000020004" pitchFamily="2" charset="0"/>
              </a:rPr>
              <a:t>LIMS</a:t>
            </a:r>
            <a:r>
              <a:rPr lang="en-US" sz="1100" dirty="0" smtClean="0">
                <a:solidFill>
                  <a:prstClr val="black"/>
                </a:solidFill>
                <a:latin typeface="BPG Nino Mtavruli" panose="02000506000000020004" pitchFamily="2" charset="0"/>
              </a:rPr>
              <a:t>-</a:t>
            </a:r>
            <a:r>
              <a:rPr lang="ka-GE" sz="1100" dirty="0" smtClean="0">
                <a:solidFill>
                  <a:prstClr val="black"/>
                </a:solidFill>
                <a:latin typeface="BPG Nino Mtavruli" panose="02000506000000020004" pitchFamily="2" charset="0"/>
              </a:rPr>
              <a:t>შრომის ინსპექტორთა მართვის სისტემა)</a:t>
            </a:r>
            <a:endParaRPr lang="en-US" sz="1100" dirty="0" smtClean="0">
              <a:solidFill>
                <a:prstClr val="black"/>
              </a:solidFill>
              <a:latin typeface="BPG Nino Mtavruli" panose="02000506000000020004" pitchFamily="2" charset="0"/>
            </a:endParaRPr>
          </a:p>
          <a:p>
            <a:pPr marL="361950" indent="-285750" algn="just">
              <a:buFont typeface="Wingdings" panose="05000000000000000000" pitchFamily="2" charset="2"/>
              <a:buChar char="ü"/>
            </a:pPr>
            <a:r>
              <a:rPr lang="ka-GE" sz="1100" dirty="0" smtClean="0">
                <a:solidFill>
                  <a:prstClr val="black"/>
                </a:solidFill>
                <a:latin typeface="BPG Nino Mtavruli" panose="02000506000000020004" pitchFamily="2" charset="0"/>
              </a:rPr>
              <a:t>ვებ-გვერდის,  </a:t>
            </a:r>
            <a:r>
              <a:rPr lang="en-US" sz="1100" dirty="0" err="1" smtClean="0">
                <a:solidFill>
                  <a:prstClr val="black"/>
                </a:solidFill>
                <a:latin typeface="BPG Nino Mtavruli" panose="02000506000000020004" pitchFamily="2" charset="0"/>
              </a:rPr>
              <a:t>Youtube</a:t>
            </a:r>
            <a:r>
              <a:rPr lang="en-US" sz="1100" dirty="0" smtClean="0">
                <a:solidFill>
                  <a:prstClr val="black"/>
                </a:solidFill>
                <a:latin typeface="BPG Nino Mtavruli" panose="02000506000000020004" pitchFamily="2" charset="0"/>
              </a:rPr>
              <a:t> -</a:t>
            </a:r>
            <a:r>
              <a:rPr lang="ka-GE" sz="1100" dirty="0" smtClean="0">
                <a:solidFill>
                  <a:prstClr val="black"/>
                </a:solidFill>
                <a:latin typeface="BPG Nino Mtavruli" panose="02000506000000020004" pitchFamily="2" charset="0"/>
              </a:rPr>
              <a:t>არხის შექმნა;</a:t>
            </a:r>
            <a:endParaRPr lang="ka-GE" sz="1100" dirty="0">
              <a:solidFill>
                <a:prstClr val="black"/>
              </a:solidFill>
              <a:latin typeface="BPG Nino Mtavruli" panose="02000506000000020004" pitchFamily="2" charset="0"/>
            </a:endParaRPr>
          </a:p>
          <a:p>
            <a:endParaRPr lang="en-US" sz="1100" dirty="0">
              <a:latin typeface="BPG Nino Mtavruli" panose="02000506000000020004" pitchFamily="2" charset="0"/>
            </a:endParaRPr>
          </a:p>
        </p:txBody>
      </p:sp>
      <p:sp>
        <p:nvSpPr>
          <p:cNvPr id="6" name="Slide Number Placeholder 4"/>
          <p:cNvSpPr txBox="1">
            <a:spLocks/>
          </p:cNvSpPr>
          <p:nvPr/>
        </p:nvSpPr>
        <p:spPr>
          <a:xfrm>
            <a:off x="7656600" y="4629573"/>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ka-GE" dirty="0" smtClean="0"/>
              <a:t>14</a:t>
            </a:r>
            <a:endParaRPr lang="en" dirty="0"/>
          </a:p>
        </p:txBody>
      </p:sp>
      <p:pic>
        <p:nvPicPr>
          <p:cNvPr id="5" name="Picture 4">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121400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EEF110-78C8-4727-906B-0115B6B3C8AB}"/>
              </a:ext>
            </a:extLst>
          </p:cNvPr>
          <p:cNvSpPr>
            <a:spLocks noGrp="1"/>
          </p:cNvSpPr>
          <p:nvPr>
            <p:ph type="body" idx="1"/>
          </p:nvPr>
        </p:nvSpPr>
        <p:spPr>
          <a:xfrm>
            <a:off x="402393" y="1500174"/>
            <a:ext cx="5090700" cy="2745000"/>
          </a:xfrm>
        </p:spPr>
        <p:txBody>
          <a:bodyPr/>
          <a:lstStyle/>
          <a:p>
            <a:pPr marL="38100" indent="0" algn="ctr">
              <a:buNone/>
            </a:pPr>
            <a:r>
              <a:rPr lang="ka-GE" sz="4000" b="1" i="0" dirty="0">
                <a:solidFill>
                  <a:srgbClr val="FEAA02"/>
                </a:solidFill>
              </a:rPr>
              <a:t>მადლობა ყურადღებისთვის!</a:t>
            </a:r>
            <a:endParaRPr lang="en-GB" dirty="0"/>
          </a:p>
        </p:txBody>
      </p:sp>
      <p:pic>
        <p:nvPicPr>
          <p:cNvPr id="5" name="Picture 4">
            <a:extLst>
              <a:ext uri="{FF2B5EF4-FFF2-40B4-BE49-F238E27FC236}">
                <a16:creationId xmlns:a16="http://schemas.microsoft.com/office/drawing/2014/main" id="{C0A69F4F-1A36-4FF8-8654-9E2AA050F716}"/>
              </a:ext>
            </a:extLst>
          </p:cNvPr>
          <p:cNvPicPr>
            <a:picLocks noChangeAspect="1"/>
          </p:cNvPicPr>
          <p:nvPr/>
        </p:nvPicPr>
        <p:blipFill>
          <a:blip r:embed="rId2"/>
          <a:stretch>
            <a:fillRect/>
          </a:stretch>
        </p:blipFill>
        <p:spPr>
          <a:xfrm>
            <a:off x="0" y="-20043"/>
            <a:ext cx="9144000" cy="1341948"/>
          </a:xfrm>
          <a:prstGeom prst="rect">
            <a:avLst/>
          </a:prstGeom>
        </p:spPr>
      </p:pic>
      <p:sp>
        <p:nvSpPr>
          <p:cNvPr id="6" name="Title 1">
            <a:extLst>
              <a:ext uri="{FF2B5EF4-FFF2-40B4-BE49-F238E27FC236}">
                <a16:creationId xmlns:a16="http://schemas.microsoft.com/office/drawing/2014/main" id="{CC5A7B5B-7000-43C3-8406-60F74F058773}"/>
              </a:ext>
            </a:extLst>
          </p:cNvPr>
          <p:cNvSpPr txBox="1">
            <a:spLocks/>
          </p:cNvSpPr>
          <p:nvPr/>
        </p:nvSpPr>
        <p:spPr>
          <a:xfrm>
            <a:off x="0" y="4423443"/>
            <a:ext cx="5492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GB" dirty="0"/>
          </a:p>
        </p:txBody>
      </p:sp>
      <p:sp>
        <p:nvSpPr>
          <p:cNvPr id="7" name="Rectangle 6">
            <a:extLst>
              <a:ext uri="{FF2B5EF4-FFF2-40B4-BE49-F238E27FC236}">
                <a16:creationId xmlns:a16="http://schemas.microsoft.com/office/drawing/2014/main" id="{70A15DDA-2FC5-41EA-ACE6-342ED638C7E1}"/>
              </a:ext>
            </a:extLst>
          </p:cNvPr>
          <p:cNvSpPr/>
          <p:nvPr/>
        </p:nvSpPr>
        <p:spPr>
          <a:xfrm>
            <a:off x="0" y="4105585"/>
            <a:ext cx="4820478" cy="784830"/>
          </a:xfrm>
          <a:prstGeom prst="rect">
            <a:avLst/>
          </a:prstGeom>
        </p:spPr>
        <p:txBody>
          <a:bodyPr wrap="square">
            <a:spAutoFit/>
          </a:bodyPr>
          <a:lstStyle/>
          <a:p>
            <a:r>
              <a:rPr lang="ka-GE" sz="900" dirty="0">
                <a:latin typeface="BPG Nino Mtavruli" panose="02000506000000020004" pitchFamily="2" charset="0"/>
              </a:rPr>
              <a:t>მის.:აკ. წერეთლის გამზ. 144; თბილისი 0119; საქართველო</a:t>
            </a:r>
          </a:p>
          <a:p>
            <a:r>
              <a:rPr lang="ka-GE" sz="900" dirty="0">
                <a:latin typeface="BPG Nino Mtavruli" panose="02000506000000020004" pitchFamily="2" charset="0"/>
              </a:rPr>
              <a:t>ოფისი:| </a:t>
            </a:r>
            <a:r>
              <a:rPr lang="en-GB" sz="900" dirty="0">
                <a:latin typeface="BPG Nino Mtavruli" panose="02000506000000020004" pitchFamily="2" charset="0"/>
              </a:rPr>
              <a:t>Office: +995 (0322) 251 00 11 (1631; 1664)</a:t>
            </a:r>
            <a:br>
              <a:rPr lang="en-GB" sz="900" dirty="0">
                <a:latin typeface="BPG Nino Mtavruli" panose="02000506000000020004" pitchFamily="2" charset="0"/>
              </a:rPr>
            </a:br>
            <a:r>
              <a:rPr lang="en-GB" sz="900" dirty="0">
                <a:latin typeface="BPG Nino Mtavruli" panose="02000506000000020004" pitchFamily="2" charset="0"/>
              </a:rPr>
              <a:t>Facebook Page: </a:t>
            </a:r>
            <a:r>
              <a:rPr lang="ka-GE" sz="900" dirty="0">
                <a:latin typeface="BPG Nino Mtavruli" panose="02000506000000020004" pitchFamily="2" charset="0"/>
                <a:hlinkClick r:id="rId3"/>
              </a:rPr>
              <a:t>შრომის ინსპექცია / </a:t>
            </a:r>
            <a:r>
              <a:rPr lang="en-GB" sz="900" dirty="0">
                <a:latin typeface="BPG Nino Mtavruli" panose="02000506000000020004" pitchFamily="2" charset="0"/>
                <a:hlinkClick r:id="rId3"/>
              </a:rPr>
              <a:t>Georgian Labour Inspection</a:t>
            </a:r>
            <a:r>
              <a:rPr lang="en-GB" sz="900" dirty="0">
                <a:latin typeface="BPG Nino Mtavruli" panose="02000506000000020004" pitchFamily="2" charset="0"/>
              </a:rPr>
              <a:t> </a:t>
            </a:r>
            <a:br>
              <a:rPr lang="en-GB" sz="900" dirty="0">
                <a:latin typeface="BPG Nino Mtavruli" panose="02000506000000020004" pitchFamily="2" charset="0"/>
              </a:rPr>
            </a:br>
            <a:r>
              <a:rPr lang="ka-GE" sz="900" dirty="0">
                <a:latin typeface="BPG Nino Mtavruli" panose="02000506000000020004" pitchFamily="2" charset="0"/>
              </a:rPr>
              <a:t>ელ. ფოსტა:| </a:t>
            </a:r>
            <a:r>
              <a:rPr lang="en-GB" sz="900" dirty="0">
                <a:latin typeface="BPG Nino Mtavruli" panose="02000506000000020004" pitchFamily="2" charset="0"/>
              </a:rPr>
              <a:t>E-mail: </a:t>
            </a:r>
            <a:r>
              <a:rPr lang="en-US" sz="900" smtClean="0">
                <a:latin typeface="BPG Nino Mtavruli" panose="02000506000000020004" pitchFamily="2" charset="0"/>
              </a:rPr>
              <a:t>info@moh.gov.ge</a:t>
            </a:r>
          </a:p>
          <a:p>
            <a:r>
              <a:rPr lang="en-GB" sz="900" dirty="0">
                <a:latin typeface="BPG Nino Mtavruli" panose="02000506000000020004" pitchFamily="2" charset="0"/>
              </a:rPr>
              <a:t>                                           www.moh.gov.ge </a:t>
            </a:r>
          </a:p>
        </p:txBody>
      </p:sp>
    </p:spTree>
    <p:extLst>
      <p:ext uri="{BB962C8B-B14F-4D97-AF65-F5344CB8AC3E}">
        <p14:creationId xmlns:p14="http://schemas.microsoft.com/office/powerpoint/2010/main" val="415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ka-GE" sz="3200" dirty="0">
                <a:latin typeface="BPG Nino Mtavruli" panose="02000506000000020004" pitchFamily="2" charset="0"/>
              </a:rPr>
              <a:t>მიმოხილვა</a:t>
            </a:r>
            <a:endParaRPr sz="3200" dirty="0">
              <a:latin typeface="BPG Nino Mtavruli" panose="02000506000000020004" pitchFamily="2" charset="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10" name="Diagram 9">
            <a:extLst>
              <a:ext uri="{FF2B5EF4-FFF2-40B4-BE49-F238E27FC236}">
                <a16:creationId xmlns:a16="http://schemas.microsoft.com/office/drawing/2014/main" id="{0079CE12-B8E2-41FF-877F-75B422F952D9}"/>
              </a:ext>
            </a:extLst>
          </p:cNvPr>
          <p:cNvGraphicFramePr/>
          <p:nvPr>
            <p:extLst>
              <p:ext uri="{D42A27DB-BD31-4B8C-83A1-F6EECF244321}">
                <p14:modId xmlns:p14="http://schemas.microsoft.com/office/powerpoint/2010/main" val="1652310404"/>
              </p:ext>
            </p:extLst>
          </p:nvPr>
        </p:nvGraphicFramePr>
        <p:xfrm>
          <a:off x="38600" y="985533"/>
          <a:ext cx="8828310" cy="387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4D925416-ED5D-4083-8196-3F6FB427CC11}"/>
              </a:ext>
            </a:extLst>
          </p:cNvPr>
          <p:cNvPicPr>
            <a:picLocks noChangeAspect="1"/>
          </p:cNvPicPr>
          <p:nvPr/>
        </p:nvPicPr>
        <p:blipFill>
          <a:blip r:embed="rId8"/>
          <a:stretch>
            <a:fillRect/>
          </a:stretch>
        </p:blipFill>
        <p:spPr>
          <a:xfrm>
            <a:off x="8142516" y="93889"/>
            <a:ext cx="941443" cy="999200"/>
          </a:xfrm>
          <a:prstGeom prst="rect">
            <a:avLst/>
          </a:prstGeom>
        </p:spPr>
      </p:pic>
      <p:sp>
        <p:nvSpPr>
          <p:cNvPr id="20"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2</a:t>
            </a:r>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5385E-17D4-4F56-9EF5-10B9B56A9564}"/>
              </a:ext>
            </a:extLst>
          </p:cNvPr>
          <p:cNvSpPr>
            <a:spLocks noGrp="1"/>
          </p:cNvSpPr>
          <p:nvPr>
            <p:ph type="title"/>
          </p:nvPr>
        </p:nvSpPr>
        <p:spPr>
          <a:xfrm>
            <a:off x="-523982" y="585627"/>
            <a:ext cx="7448436" cy="799119"/>
          </a:xfrm>
        </p:spPr>
        <p:txBody>
          <a:bodyPr/>
          <a:lstStyle/>
          <a:p>
            <a:pPr algn="ctr"/>
            <a:r>
              <a:rPr lang="ka-GE" dirty="0">
                <a:solidFill>
                  <a:srgbClr val="FEAA02"/>
                </a:solidFill>
                <a:latin typeface="BPG Nino Mtavruli" panose="02000506000000020004" pitchFamily="2" charset="0"/>
              </a:rPr>
              <a:t>შრომის პირობების ინსპექტირების </a:t>
            </a:r>
            <a:r>
              <a:rPr lang="ka-GE" dirty="0" smtClean="0">
                <a:solidFill>
                  <a:srgbClr val="FEAA02"/>
                </a:solidFill>
                <a:latin typeface="BPG Nino Mtavruli" panose="02000506000000020004" pitchFamily="2" charset="0"/>
              </a:rPr>
              <a:t>დეპარტამენტის </a:t>
            </a:r>
            <a:br>
              <a:rPr lang="ka-GE" dirty="0" smtClean="0">
                <a:solidFill>
                  <a:srgbClr val="FEAA02"/>
                </a:solidFill>
                <a:latin typeface="BPG Nino Mtavruli" panose="02000506000000020004" pitchFamily="2" charset="0"/>
              </a:rPr>
            </a:br>
            <a:r>
              <a:rPr lang="ka-GE" dirty="0">
                <a:solidFill>
                  <a:srgbClr val="FEAA02"/>
                </a:solidFill>
                <a:latin typeface="BPG Nino Mtavruli" panose="02000506000000020004" pitchFamily="2" charset="0"/>
              </a:rPr>
              <a:t>ინსტიტუციური განვითარება</a:t>
            </a:r>
            <a:r>
              <a:rPr lang="en-GB" dirty="0">
                <a:solidFill>
                  <a:srgbClr val="FEAA02"/>
                </a:solidFill>
                <a:latin typeface="BPG Nino Mtavruli" panose="02000506000000020004" pitchFamily="2" charset="0"/>
              </a:rPr>
              <a:t/>
            </a:r>
            <a:br>
              <a:rPr lang="en-GB" dirty="0">
                <a:solidFill>
                  <a:srgbClr val="FEAA02"/>
                </a:solidFill>
                <a:latin typeface="BPG Nino Mtavruli" panose="02000506000000020004" pitchFamily="2" charset="0"/>
              </a:rPr>
            </a:br>
            <a:endParaRPr lang="en-GB" dirty="0">
              <a:solidFill>
                <a:srgbClr val="FEAA02"/>
              </a:solidFill>
              <a:latin typeface="BPG Nino Mtavruli" panose="02000506000000020004" pitchFamily="2" charset="0"/>
            </a:endParaRPr>
          </a:p>
        </p:txBody>
      </p:sp>
      <p:sp>
        <p:nvSpPr>
          <p:cNvPr id="6" name="Text Placeholder 5">
            <a:extLst>
              <a:ext uri="{FF2B5EF4-FFF2-40B4-BE49-F238E27FC236}">
                <a16:creationId xmlns:a16="http://schemas.microsoft.com/office/drawing/2014/main" id="{1AF9A135-2EF2-4D5B-A3ED-157FD822505C}"/>
              </a:ext>
            </a:extLst>
          </p:cNvPr>
          <p:cNvSpPr>
            <a:spLocks noGrp="1"/>
          </p:cNvSpPr>
          <p:nvPr>
            <p:ph type="body" idx="2"/>
          </p:nvPr>
        </p:nvSpPr>
        <p:spPr>
          <a:xfrm>
            <a:off x="4141847" y="2736848"/>
            <a:ext cx="4787757" cy="2724300"/>
          </a:xfrm>
        </p:spPr>
        <p:txBody>
          <a:bodyPr/>
          <a:lstStyle/>
          <a:p>
            <a:pPr marL="746125" indent="-285750" algn="just">
              <a:buFont typeface="Wingdings" panose="05000000000000000000" pitchFamily="2" charset="2"/>
              <a:buChar char="ü"/>
            </a:pPr>
            <a:r>
              <a:rPr lang="ka-GE" sz="1400" b="1" dirty="0"/>
              <a:t>იძულებითი შრომისა და შრომითი ექსპლუატაციის პრევენციის და მათზე რეაგირების მიზნით სახელმწიფო ზედამხედველობის განხორციელების </a:t>
            </a:r>
            <a:r>
              <a:rPr lang="ka-GE" sz="1400" b="1" dirty="0" smtClean="0"/>
              <a:t>მიმართულებით</a:t>
            </a:r>
            <a:endParaRPr lang="ka-GE" sz="1400" b="1" dirty="0"/>
          </a:p>
          <a:p>
            <a:pPr marL="968375" indent="-225425" algn="just">
              <a:buFont typeface="Wingdings" panose="05000000000000000000" pitchFamily="2" charset="2"/>
              <a:buChar char="Ø"/>
            </a:pPr>
            <a:r>
              <a:rPr lang="ka-GE" sz="1400" b="1" dirty="0">
                <a:solidFill>
                  <a:schemeClr val="accent3">
                    <a:lumMod val="75000"/>
                  </a:schemeClr>
                </a:solidFill>
              </a:rPr>
              <a:t>საქართველოს მთავრობის 2016 წლის 7 მარტის N112 დადგენილება</a:t>
            </a:r>
            <a:r>
              <a:rPr lang="ka-GE" sz="1400" dirty="0"/>
              <a:t>;</a:t>
            </a:r>
            <a:endParaRPr lang="en-US" sz="1400" dirty="0"/>
          </a:p>
        </p:txBody>
      </p:sp>
      <p:pic>
        <p:nvPicPr>
          <p:cNvPr id="7" name="Picture 6">
            <a:extLst>
              <a:ext uri="{FF2B5EF4-FFF2-40B4-BE49-F238E27FC236}">
                <a16:creationId xmlns:a16="http://schemas.microsoft.com/office/drawing/2014/main" id="{7B31BBC1-C037-4A58-A699-FC7E717B4026}"/>
              </a:ext>
            </a:extLst>
          </p:cNvPr>
          <p:cNvPicPr>
            <a:picLocks noChangeAspect="1"/>
          </p:cNvPicPr>
          <p:nvPr/>
        </p:nvPicPr>
        <p:blipFill>
          <a:blip r:embed="rId2"/>
          <a:stretch>
            <a:fillRect/>
          </a:stretch>
        </p:blipFill>
        <p:spPr>
          <a:xfrm>
            <a:off x="8142516" y="93889"/>
            <a:ext cx="941443" cy="999200"/>
          </a:xfrm>
          <a:prstGeom prst="rect">
            <a:avLst/>
          </a:prstGeom>
        </p:spPr>
      </p:pic>
      <p:sp>
        <p:nvSpPr>
          <p:cNvPr id="8" name="TextBox 4">
            <a:extLst>
              <a:ext uri="{FF2B5EF4-FFF2-40B4-BE49-F238E27FC236}">
                <a16:creationId xmlns:a16="http://schemas.microsoft.com/office/drawing/2014/main" id="{2CB9C8DE-1F24-4FB0-AAED-E2572AE2AB53}"/>
              </a:ext>
            </a:extLst>
          </p:cNvPr>
          <p:cNvSpPr txBox="1">
            <a:spLocks noGrp="1"/>
          </p:cNvSpPr>
          <p:nvPr>
            <p:ph type="body" idx="1"/>
          </p:nvPr>
        </p:nvSpPr>
        <p:spPr>
          <a:xfrm>
            <a:off x="113526" y="2902441"/>
            <a:ext cx="4352523" cy="190821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lgn="just">
              <a:buFont typeface="Wingdings" panose="05000000000000000000" pitchFamily="2" charset="2"/>
              <a:buChar char="ü"/>
            </a:pPr>
            <a:r>
              <a:rPr lang="ka-GE" sz="1400" b="1" dirty="0"/>
              <a:t>სამუშაო ადგილზე შრომის პირობების ინსპექტირების მიმართულებით</a:t>
            </a:r>
          </a:p>
          <a:p>
            <a:pPr marL="360363" indent="382588" algn="just">
              <a:buFont typeface="Wingdings" panose="05000000000000000000" pitchFamily="2" charset="2"/>
              <a:buChar char="Ø"/>
            </a:pPr>
            <a:r>
              <a:rPr lang="ka-GE" sz="1400" b="1" dirty="0">
                <a:solidFill>
                  <a:schemeClr val="accent3">
                    <a:lumMod val="75000"/>
                  </a:schemeClr>
                </a:solidFill>
              </a:rPr>
              <a:t>შრომის პირობების ინსპექტირების 2019 წლის სახელმწიფო პროგრამა N682</a:t>
            </a:r>
          </a:p>
          <a:p>
            <a:pPr marL="360363" indent="382588" algn="just">
              <a:buFont typeface="Wingdings" panose="05000000000000000000" pitchFamily="2" charset="2"/>
              <a:buChar char="Ø"/>
            </a:pPr>
            <a:r>
              <a:rPr lang="ka-GE" sz="1400" b="1" dirty="0">
                <a:solidFill>
                  <a:schemeClr val="accent3">
                    <a:lumMod val="75000"/>
                  </a:schemeClr>
                </a:solidFill>
              </a:rPr>
              <a:t>„შრომის უსაფრთხოების შესახებ“ საქართველოს </a:t>
            </a:r>
            <a:r>
              <a:rPr lang="ka-GE" sz="1400" b="1" dirty="0" smtClean="0">
                <a:solidFill>
                  <a:schemeClr val="accent3">
                    <a:lumMod val="75000"/>
                  </a:schemeClr>
                </a:solidFill>
              </a:rPr>
              <a:t>ორგანული კანონი</a:t>
            </a:r>
            <a:endParaRPr lang="ka-GE" sz="1400" b="1" dirty="0">
              <a:solidFill>
                <a:schemeClr val="accent3">
                  <a:lumMod val="75000"/>
                </a:schemeClr>
              </a:solidFill>
            </a:endParaRPr>
          </a:p>
          <a:p>
            <a:pPr marL="101600" indent="0">
              <a:buSzPct val="100000"/>
              <a:buNone/>
              <a:defRPr sz="1400" i="1">
                <a:solidFill>
                  <a:srgbClr val="2F5897"/>
                </a:solidFill>
                <a:effectLst>
                  <a:outerShdw blurRad="38100" dist="38100" dir="2700000" rotWithShape="0">
                    <a:srgbClr val="000000">
                      <a:alpha val="43137"/>
                    </a:srgbClr>
                  </a:outerShdw>
                </a:effectLst>
                <a:latin typeface="Palatino Linotype"/>
                <a:ea typeface="Palatino Linotype"/>
                <a:cs typeface="Palatino Linotype"/>
                <a:sym typeface="Palatino Linotype"/>
              </a:defRPr>
            </a:pPr>
            <a:endParaRPr dirty="0">
              <a:solidFill>
                <a:schemeClr val="accent4">
                  <a:lumMod val="50000"/>
                </a:schemeClr>
              </a:solidFill>
            </a:endParaRPr>
          </a:p>
        </p:txBody>
      </p:sp>
      <p:sp>
        <p:nvSpPr>
          <p:cNvPr id="9" name="Text Placeholder 5">
            <a:extLst>
              <a:ext uri="{FF2B5EF4-FFF2-40B4-BE49-F238E27FC236}">
                <a16:creationId xmlns:a16="http://schemas.microsoft.com/office/drawing/2014/main" id="{0CB0C2A5-5B67-4B13-BAB7-4BF5BA662BFC}"/>
              </a:ext>
            </a:extLst>
          </p:cNvPr>
          <p:cNvSpPr txBox="1">
            <a:spLocks/>
          </p:cNvSpPr>
          <p:nvPr/>
        </p:nvSpPr>
        <p:spPr>
          <a:xfrm>
            <a:off x="107479" y="2080313"/>
            <a:ext cx="8505758" cy="73933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lgn="ctr">
              <a:buNone/>
              <a:defRPr sz="1400" b="1" i="1">
                <a:solidFill>
                  <a:srgbClr val="2F5897"/>
                </a:solidFill>
                <a:effectLst>
                  <a:outerShdw blurRad="38100" dist="38100" dir="2700000" rotWithShape="0">
                    <a:srgbClr val="000000">
                      <a:alpha val="43137"/>
                    </a:srgbClr>
                  </a:outerShdw>
                </a:effectLst>
                <a:latin typeface="Palatino Linotype"/>
                <a:ea typeface="Palatino Linotype"/>
                <a:cs typeface="Palatino Linotype"/>
                <a:sym typeface="Palatino Linotype"/>
              </a:defRPr>
            </a:pPr>
            <a:r>
              <a:rPr lang="ka-GE" sz="1800" dirty="0">
                <a:solidFill>
                  <a:schemeClr val="accent1">
                    <a:lumMod val="50000"/>
                  </a:schemeClr>
                </a:solidFill>
                <a:latin typeface="BPG Nino Mtavruli" panose="02000506000000020004" pitchFamily="2" charset="0"/>
              </a:rPr>
              <a:t>2015 წლის 2 მარტი  - შეიქმნა შრომის პირობების ინსპექტირების დეპარტამენტი, რომელიც ახორციელებს სახელმწიფო ზედამხედველობას </a:t>
            </a:r>
          </a:p>
        </p:txBody>
      </p:sp>
      <p:sp>
        <p:nvSpPr>
          <p:cNvPr id="2" name="Rectangle 1"/>
          <p:cNvSpPr/>
          <p:nvPr/>
        </p:nvSpPr>
        <p:spPr>
          <a:xfrm>
            <a:off x="162676" y="1377333"/>
            <a:ext cx="8766928" cy="830997"/>
          </a:xfrm>
          <a:prstGeom prst="rect">
            <a:avLst/>
          </a:prstGeom>
        </p:spPr>
        <p:txBody>
          <a:bodyPr wrap="square">
            <a:spAutoFit/>
          </a:bodyPr>
          <a:lstStyle/>
          <a:p>
            <a:r>
              <a:rPr lang="ka-GE" sz="1200" dirty="0" smtClean="0">
                <a:solidFill>
                  <a:srgbClr val="FEAA02"/>
                </a:solidFill>
                <a:latin typeface="BPG Nino Mtavruli" panose="02000506000000020004" pitchFamily="2" charset="0"/>
              </a:rPr>
              <a:t>*2006 </a:t>
            </a:r>
            <a:r>
              <a:rPr lang="ka-GE" sz="1200" dirty="0">
                <a:solidFill>
                  <a:srgbClr val="FEAA02"/>
                </a:solidFill>
                <a:latin typeface="BPG Nino Mtavruli" panose="02000506000000020004" pitchFamily="2" charset="0"/>
              </a:rPr>
              <a:t>წელს  სახელმწიფო ,,დერეგულირების პოლიტიკის ‘’ ფარგლებში გაუქმდა </a:t>
            </a:r>
            <a:r>
              <a:rPr lang="ka-GE" sz="1200" u="sng" dirty="0">
                <a:solidFill>
                  <a:srgbClr val="FEAA02"/>
                </a:solidFill>
                <a:latin typeface="BPG Nino Mtavruli" panose="02000506000000020004" pitchFamily="2" charset="0"/>
              </a:rPr>
              <a:t>შრომის  სახელმწიფო ინსპექცია</a:t>
            </a:r>
            <a:r>
              <a:rPr lang="ka-GE" sz="1200" dirty="0">
                <a:solidFill>
                  <a:srgbClr val="FEAA02"/>
                </a:solidFill>
                <a:latin typeface="BPG Nino Mtavruli" panose="02000506000000020004" pitchFamily="2" charset="0"/>
              </a:rPr>
              <a:t>, რამაც გამოიწვია მნიშვნელოვანი პრობლემები  შრომის </a:t>
            </a:r>
            <a:r>
              <a:rPr lang="ka-GE" sz="1200" dirty="0" smtClean="0">
                <a:solidFill>
                  <a:srgbClr val="FEAA02"/>
                </a:solidFill>
                <a:latin typeface="BPG Nino Mtavruli" panose="02000506000000020004" pitchFamily="2" charset="0"/>
              </a:rPr>
              <a:t>უსაფრთხოების მიმართულებით. </a:t>
            </a:r>
            <a:r>
              <a:rPr lang="ka-GE" sz="1200" dirty="0">
                <a:solidFill>
                  <a:srgbClr val="FEAA02"/>
                </a:solidFill>
                <a:latin typeface="BPG Nino Mtavruli" panose="02000506000000020004" pitchFamily="2" charset="0"/>
              </a:rPr>
              <a:t/>
            </a:r>
            <a:br>
              <a:rPr lang="ka-GE" sz="1200" dirty="0">
                <a:solidFill>
                  <a:srgbClr val="FEAA02"/>
                </a:solidFill>
                <a:latin typeface="BPG Nino Mtavruli" panose="02000506000000020004" pitchFamily="2" charset="0"/>
              </a:rPr>
            </a:br>
            <a:r>
              <a:rPr lang="ka-GE" sz="1200" dirty="0" smtClean="0">
                <a:solidFill>
                  <a:srgbClr val="FEAA02"/>
                </a:solidFill>
                <a:latin typeface="BPG Nino Mtavruli" panose="02000506000000020004" pitchFamily="2" charset="0"/>
              </a:rPr>
              <a:t>ინსტიტუტის </a:t>
            </a:r>
            <a:r>
              <a:rPr lang="ka-GE" sz="1200" dirty="0">
                <a:solidFill>
                  <a:srgbClr val="FEAA02"/>
                </a:solidFill>
                <a:latin typeface="BPG Nino Mtavruli" panose="02000506000000020004" pitchFamily="2" charset="0"/>
              </a:rPr>
              <a:t>გაუქმება  არაერთხელ გამხდარა  კრიტიკის საფუძველი </a:t>
            </a:r>
            <a:r>
              <a:rPr lang="ka-GE" sz="1200" dirty="0" smtClean="0">
                <a:solidFill>
                  <a:srgbClr val="FEAA02"/>
                </a:solidFill>
                <a:latin typeface="BPG Nino Mtavruli" panose="02000506000000020004" pitchFamily="2" charset="0"/>
              </a:rPr>
              <a:t>ადგილობრივი და საერთაშორისო </a:t>
            </a:r>
            <a:r>
              <a:rPr lang="ka-GE" sz="1200" dirty="0">
                <a:solidFill>
                  <a:srgbClr val="FEAA02"/>
                </a:solidFill>
                <a:latin typeface="BPG Nino Mtavruli" panose="02000506000000020004" pitchFamily="2" charset="0"/>
              </a:rPr>
              <a:t>ინსტიტუტების მხრიდან.</a:t>
            </a:r>
            <a:endParaRPr lang="en-US" sz="1200" dirty="0"/>
          </a:p>
        </p:txBody>
      </p:sp>
      <p:sp>
        <p:nvSpPr>
          <p:cNvPr id="10"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3</a:t>
            </a:r>
            <a:endParaRPr lang="en" dirty="0"/>
          </a:p>
        </p:txBody>
      </p:sp>
    </p:spTree>
    <p:extLst>
      <p:ext uri="{BB962C8B-B14F-4D97-AF65-F5344CB8AC3E}">
        <p14:creationId xmlns:p14="http://schemas.microsoft.com/office/powerpoint/2010/main" val="168741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FDAA-7FFA-43FB-AEDB-7890938CC6CC}"/>
              </a:ext>
            </a:extLst>
          </p:cNvPr>
          <p:cNvSpPr>
            <a:spLocks noGrp="1"/>
          </p:cNvSpPr>
          <p:nvPr>
            <p:ph type="title"/>
          </p:nvPr>
        </p:nvSpPr>
        <p:spPr>
          <a:xfrm>
            <a:off x="612256" y="593489"/>
            <a:ext cx="5258400" cy="766200"/>
          </a:xfrm>
        </p:spPr>
        <p:txBody>
          <a:bodyPr/>
          <a:lstStyle/>
          <a:p>
            <a:r>
              <a:rPr lang="ka-GE" sz="2800" dirty="0">
                <a:solidFill>
                  <a:srgbClr val="FEAA02"/>
                </a:solidFill>
                <a:latin typeface="BPG Nino Mtavruli" panose="02000506000000020004" pitchFamily="2" charset="0"/>
              </a:rPr>
              <a:t>დეპარტამენტის სტრუქტურა</a:t>
            </a:r>
            <a:r>
              <a:rPr lang="en-GB" sz="2800" dirty="0">
                <a:solidFill>
                  <a:srgbClr val="FEAA02"/>
                </a:solidFill>
                <a:latin typeface="BPG Nino Mtavruli" panose="02000506000000020004" pitchFamily="2" charset="0"/>
              </a:rPr>
              <a:t/>
            </a:r>
            <a:br>
              <a:rPr lang="en-GB" sz="2800" dirty="0">
                <a:solidFill>
                  <a:srgbClr val="FEAA02"/>
                </a:solidFill>
                <a:latin typeface="BPG Nino Mtavruli" panose="02000506000000020004" pitchFamily="2" charset="0"/>
              </a:rPr>
            </a:br>
            <a:endParaRPr lang="en-GB" sz="2800" dirty="0">
              <a:solidFill>
                <a:srgbClr val="FEAA02"/>
              </a:solidFill>
              <a:latin typeface="BPG Nino Mtavruli" panose="02000506000000020004" pitchFamily="2" charset="0"/>
            </a:endParaRPr>
          </a:p>
        </p:txBody>
      </p:sp>
      <p:pic>
        <p:nvPicPr>
          <p:cNvPr id="6" name="Picture 5">
            <a:extLst>
              <a:ext uri="{FF2B5EF4-FFF2-40B4-BE49-F238E27FC236}">
                <a16:creationId xmlns:a16="http://schemas.microsoft.com/office/drawing/2014/main" id="{A9BDAA3A-5973-4FFA-9649-7F926ADFDA44}"/>
              </a:ext>
            </a:extLst>
          </p:cNvPr>
          <p:cNvPicPr>
            <a:picLocks noChangeAspect="1"/>
          </p:cNvPicPr>
          <p:nvPr/>
        </p:nvPicPr>
        <p:blipFill>
          <a:blip r:embed="rId2"/>
          <a:stretch>
            <a:fillRect/>
          </a:stretch>
        </p:blipFill>
        <p:spPr>
          <a:xfrm>
            <a:off x="8142516" y="93889"/>
            <a:ext cx="941443" cy="999200"/>
          </a:xfrm>
          <a:prstGeom prst="rect">
            <a:avLst/>
          </a:prstGeom>
        </p:spPr>
      </p:pic>
      <p:graphicFrame>
        <p:nvGraphicFramePr>
          <p:cNvPr id="7" name="Diagram 6">
            <a:extLst>
              <a:ext uri="{FF2B5EF4-FFF2-40B4-BE49-F238E27FC236}">
                <a16:creationId xmlns:a16="http://schemas.microsoft.com/office/drawing/2014/main" id="{56A09286-D7BF-443B-A5F2-4CBA399ED291}"/>
              </a:ext>
            </a:extLst>
          </p:cNvPr>
          <p:cNvGraphicFramePr/>
          <p:nvPr>
            <p:extLst>
              <p:ext uri="{D42A27DB-BD31-4B8C-83A1-F6EECF244321}">
                <p14:modId xmlns:p14="http://schemas.microsoft.com/office/powerpoint/2010/main" val="2273215452"/>
              </p:ext>
            </p:extLst>
          </p:nvPr>
        </p:nvGraphicFramePr>
        <p:xfrm>
          <a:off x="-576158" y="1445602"/>
          <a:ext cx="7205330" cy="321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5">
            <a:extLst>
              <a:ext uri="{FF2B5EF4-FFF2-40B4-BE49-F238E27FC236}">
                <a16:creationId xmlns:a16="http://schemas.microsoft.com/office/drawing/2014/main" id="{6D8D376B-B692-4118-AD56-DF659A180504}"/>
              </a:ext>
            </a:extLst>
          </p:cNvPr>
          <p:cNvSpPr txBox="1">
            <a:spLocks/>
          </p:cNvSpPr>
          <p:nvPr/>
        </p:nvSpPr>
        <p:spPr>
          <a:xfrm>
            <a:off x="5870656" y="1465097"/>
            <a:ext cx="3108461" cy="332920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lgn="just">
              <a:buSzPct val="100000"/>
              <a:defRPr sz="1400" i="1">
                <a:solidFill>
                  <a:srgbClr val="2F5897"/>
                </a:solidFill>
                <a:effectLst>
                  <a:outerShdw blurRad="38100" dist="38100" dir="2700000" rotWithShape="0">
                    <a:srgbClr val="000000">
                      <a:alpha val="43137"/>
                    </a:srgbClr>
                  </a:outerShdw>
                </a:effectLst>
                <a:latin typeface="Palatino Linotype"/>
                <a:ea typeface="Palatino Linotype"/>
                <a:cs typeface="Palatino Linotype"/>
                <a:sym typeface="Palatino Linotype"/>
              </a:defRPr>
            </a:pPr>
            <a:r>
              <a:rPr lang="ka-GE"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დღევანდელი მონაცემებით დეპარტამენტში დასაქმებულია  </a:t>
            </a:r>
            <a:r>
              <a:rPr lang="ka-GE" sz="1200"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37 პირი</a:t>
            </a:r>
            <a:r>
              <a:rPr lang="ka-GE"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 რომელთაგანაც 4</a:t>
            </a:r>
            <a:r>
              <a:rPr lang="ka-GE" sz="1200"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 </a:t>
            </a:r>
            <a:r>
              <a:rPr lang="ka-GE"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საშტატო ერთეულია  და </a:t>
            </a:r>
            <a:r>
              <a:rPr lang="ka-GE" sz="1200"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33 შრომითი </a:t>
            </a:r>
            <a:r>
              <a:rPr lang="ka-GE"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ხელშეკრულებით დასაქმებული </a:t>
            </a:r>
            <a:r>
              <a:rPr lang="ka-GE" sz="1200"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პირი-შრომის ინსპექტორი</a:t>
            </a:r>
            <a:endParaRPr lang="ka-GE"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endParaRPr>
          </a:p>
          <a:p>
            <a:pPr algn="just">
              <a:buSzPct val="100000"/>
              <a:defRPr sz="1400" i="1">
                <a:solidFill>
                  <a:srgbClr val="2F5897"/>
                </a:solidFill>
                <a:effectLst>
                  <a:outerShdw blurRad="38100" dist="38100" dir="2700000" rotWithShape="0">
                    <a:srgbClr val="000000">
                      <a:alpha val="43137"/>
                    </a:srgbClr>
                  </a:outerShdw>
                </a:effectLst>
                <a:latin typeface="Palatino Linotype"/>
                <a:ea typeface="Palatino Linotype"/>
                <a:cs typeface="Palatino Linotype"/>
                <a:sym typeface="Palatino Linotype"/>
              </a:defRPr>
            </a:pPr>
            <a:r>
              <a:rPr lang="ka-GE" sz="1200"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მიმდინარე გამოწვევების ფონზე იგეგმება ინსპექტორთა </a:t>
            </a:r>
            <a:r>
              <a:rPr lang="ka-GE" sz="1200" b="1" i="1" dirty="0" smtClean="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rPr>
              <a:t>100 ერთეულამდე გაზრდა</a:t>
            </a:r>
            <a:endParaRPr lang="ka-GE" sz="1200" b="1"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endParaRPr>
          </a:p>
          <a:p>
            <a:pPr marL="101600" indent="0" algn="just">
              <a:buSzPct val="100000"/>
              <a:buNone/>
              <a:defRPr sz="1400" i="1">
                <a:solidFill>
                  <a:srgbClr val="2F5897"/>
                </a:solidFill>
                <a:effectLst>
                  <a:outerShdw blurRad="38100" dist="38100" dir="2700000" rotWithShape="0">
                    <a:srgbClr val="000000">
                      <a:alpha val="43137"/>
                    </a:srgbClr>
                  </a:outerShdw>
                </a:effectLst>
                <a:latin typeface="Palatino Linotype"/>
                <a:ea typeface="Palatino Linotype"/>
                <a:cs typeface="Palatino Linotype"/>
                <a:sym typeface="Palatino Linotype"/>
              </a:defRPr>
            </a:pPr>
            <a:endParaRPr lang="en-GB" sz="1200" i="1" dirty="0">
              <a:solidFill>
                <a:schemeClr val="accent4">
                  <a:lumMod val="50000"/>
                </a:schemeClr>
              </a:solidFill>
              <a:effectLst>
                <a:outerShdw blurRad="38100" dist="38100" dir="2700000" rotWithShape="0">
                  <a:srgbClr val="000000">
                    <a:alpha val="43137"/>
                  </a:srgbClr>
                </a:outerShdw>
              </a:effectLst>
              <a:latin typeface="BPG Nino Mtavruli" panose="02000506000000020004" pitchFamily="2" charset="0"/>
              <a:ea typeface="Palatino Linotype"/>
              <a:cs typeface="Palatino Linotype"/>
              <a:sym typeface="Palatino Linotype"/>
            </a:endParaRPr>
          </a:p>
        </p:txBody>
      </p:sp>
      <p:grpSp>
        <p:nvGrpSpPr>
          <p:cNvPr id="9" name="Google Shape;697;p37">
            <a:extLst>
              <a:ext uri="{FF2B5EF4-FFF2-40B4-BE49-F238E27FC236}">
                <a16:creationId xmlns:a16="http://schemas.microsoft.com/office/drawing/2014/main" id="{24DD7785-94A7-4503-90FA-DBB38C8D5DBB}"/>
              </a:ext>
            </a:extLst>
          </p:cNvPr>
          <p:cNvGrpSpPr/>
          <p:nvPr/>
        </p:nvGrpSpPr>
        <p:grpSpPr>
          <a:xfrm>
            <a:off x="220193" y="593489"/>
            <a:ext cx="392063" cy="291505"/>
            <a:chOff x="5247525" y="3007275"/>
            <a:chExt cx="517575" cy="384825"/>
          </a:xfrm>
        </p:grpSpPr>
        <p:sp>
          <p:nvSpPr>
            <p:cNvPr id="10" name="Google Shape;698;p37">
              <a:extLst>
                <a:ext uri="{FF2B5EF4-FFF2-40B4-BE49-F238E27FC236}">
                  <a16:creationId xmlns:a16="http://schemas.microsoft.com/office/drawing/2014/main" id="{0EDB61FE-5866-4E8D-B636-C152C87FC83F}"/>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99;p37">
              <a:extLst>
                <a:ext uri="{FF2B5EF4-FFF2-40B4-BE49-F238E27FC236}">
                  <a16:creationId xmlns:a16="http://schemas.microsoft.com/office/drawing/2014/main" id="{6FAB0CBD-FE37-4A74-A6E1-87CF94173E3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4</a:t>
            </a:r>
            <a:endParaRPr lang="en" dirty="0"/>
          </a:p>
        </p:txBody>
      </p:sp>
    </p:spTree>
    <p:extLst>
      <p:ext uri="{BB962C8B-B14F-4D97-AF65-F5344CB8AC3E}">
        <p14:creationId xmlns:p14="http://schemas.microsoft.com/office/powerpoint/2010/main" val="183509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BDAA3A-5973-4FFA-9649-7F926ADFDA44}"/>
              </a:ext>
            </a:extLst>
          </p:cNvPr>
          <p:cNvPicPr>
            <a:picLocks noChangeAspect="1"/>
          </p:cNvPicPr>
          <p:nvPr/>
        </p:nvPicPr>
        <p:blipFill>
          <a:blip r:embed="rId2"/>
          <a:stretch>
            <a:fillRect/>
          </a:stretch>
        </p:blipFill>
        <p:spPr>
          <a:xfrm>
            <a:off x="8142516" y="93889"/>
            <a:ext cx="941443" cy="999200"/>
          </a:xfrm>
          <a:prstGeom prst="rect">
            <a:avLst/>
          </a:prstGeom>
        </p:spPr>
      </p:pic>
      <p:grpSp>
        <p:nvGrpSpPr>
          <p:cNvPr id="9" name="Google Shape;697;p37">
            <a:extLst>
              <a:ext uri="{FF2B5EF4-FFF2-40B4-BE49-F238E27FC236}">
                <a16:creationId xmlns:a16="http://schemas.microsoft.com/office/drawing/2014/main" id="{24DD7785-94A7-4503-90FA-DBB38C8D5DBB}"/>
              </a:ext>
            </a:extLst>
          </p:cNvPr>
          <p:cNvGrpSpPr/>
          <p:nvPr/>
        </p:nvGrpSpPr>
        <p:grpSpPr>
          <a:xfrm>
            <a:off x="220193" y="593489"/>
            <a:ext cx="392063" cy="291505"/>
            <a:chOff x="5247525" y="3007275"/>
            <a:chExt cx="517575" cy="384825"/>
          </a:xfrm>
        </p:grpSpPr>
        <p:sp>
          <p:nvSpPr>
            <p:cNvPr id="10" name="Google Shape;698;p37">
              <a:extLst>
                <a:ext uri="{FF2B5EF4-FFF2-40B4-BE49-F238E27FC236}">
                  <a16:creationId xmlns:a16="http://schemas.microsoft.com/office/drawing/2014/main" id="{0EDB61FE-5866-4E8D-B636-C152C87FC83F}"/>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99;p37">
              <a:extLst>
                <a:ext uri="{FF2B5EF4-FFF2-40B4-BE49-F238E27FC236}">
                  <a16:creationId xmlns:a16="http://schemas.microsoft.com/office/drawing/2014/main" id="{6FAB0CBD-FE37-4A74-A6E1-87CF94173E3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4" name="Diagram 3"/>
          <p:cNvGraphicFramePr/>
          <p:nvPr>
            <p:extLst>
              <p:ext uri="{D42A27DB-BD31-4B8C-83A1-F6EECF244321}">
                <p14:modId xmlns:p14="http://schemas.microsoft.com/office/powerpoint/2010/main" val="423973185"/>
              </p:ext>
            </p:extLst>
          </p:nvPr>
        </p:nvGraphicFramePr>
        <p:xfrm>
          <a:off x="220193" y="2034595"/>
          <a:ext cx="7641762" cy="2537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6730" y="1418479"/>
            <a:ext cx="9280689" cy="738664"/>
          </a:xfrm>
          <a:prstGeom prst="rect">
            <a:avLst/>
          </a:prstGeom>
        </p:spPr>
        <p:txBody>
          <a:bodyPr wrap="square">
            <a:spAutoFit/>
          </a:bodyPr>
          <a:lstStyle/>
          <a:p>
            <a:pPr marL="247650" algn="just"/>
            <a:r>
              <a:rPr lang="ka-GE" dirty="0" smtClean="0">
                <a:solidFill>
                  <a:schemeClr val="accent3">
                    <a:lumMod val="50000"/>
                  </a:schemeClr>
                </a:solidFill>
                <a:latin typeface="BPG Nino Mtavruli" panose="02000506000000020004" pitchFamily="2" charset="0"/>
              </a:rPr>
              <a:t>2019 </a:t>
            </a:r>
            <a:r>
              <a:rPr lang="ka-GE" dirty="0">
                <a:solidFill>
                  <a:schemeClr val="accent3">
                    <a:lumMod val="50000"/>
                  </a:schemeClr>
                </a:solidFill>
                <a:latin typeface="BPG Nino Mtavruli" panose="02000506000000020004" pitchFamily="2" charset="0"/>
              </a:rPr>
              <a:t>წლის იანვრიდან განხორციელდა ინსპექტორების დანაწილება </a:t>
            </a:r>
            <a:r>
              <a:rPr lang="ka-GE" b="1" dirty="0">
                <a:solidFill>
                  <a:schemeClr val="accent3">
                    <a:lumMod val="50000"/>
                  </a:schemeClr>
                </a:solidFill>
                <a:latin typeface="BPG Nino Mtavruli" panose="02000506000000020004" pitchFamily="2" charset="0"/>
              </a:rPr>
              <a:t>სექტორული მიმართულებით</a:t>
            </a:r>
            <a:r>
              <a:rPr lang="ka-GE" dirty="0">
                <a:solidFill>
                  <a:schemeClr val="accent3">
                    <a:lumMod val="50000"/>
                  </a:schemeClr>
                </a:solidFill>
                <a:latin typeface="BPG Nino Mtavruli" panose="02000506000000020004" pitchFamily="2" charset="0"/>
              </a:rPr>
              <a:t>. დაგეგმილია დამატებით,  ექსპერტული ცოდნის მინიჭების მიზნით სპეციალიზირებული სწავლებები, სხვადასხვა სექტორული </a:t>
            </a:r>
            <a:r>
              <a:rPr lang="ka-GE" dirty="0" smtClean="0">
                <a:solidFill>
                  <a:schemeClr val="accent3">
                    <a:lumMod val="50000"/>
                  </a:schemeClr>
                </a:solidFill>
                <a:latin typeface="BPG Nino Mtavruli" panose="02000506000000020004" pitchFamily="2" charset="0"/>
              </a:rPr>
              <a:t>მიმართულები</a:t>
            </a:r>
            <a:endParaRPr lang="ka-GE" b="1" i="1" dirty="0">
              <a:solidFill>
                <a:schemeClr val="accent3">
                  <a:lumMod val="50000"/>
                </a:schemeClr>
              </a:solidFill>
              <a:latin typeface="BPG Nino Mtavruli" panose="02000506000000020004" pitchFamily="2" charset="0"/>
            </a:endParaRPr>
          </a:p>
        </p:txBody>
      </p:sp>
      <p:sp>
        <p:nvSpPr>
          <p:cNvPr id="12"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5</a:t>
            </a:r>
            <a:endParaRPr lang="en" dirty="0"/>
          </a:p>
        </p:txBody>
      </p:sp>
      <p:sp>
        <p:nvSpPr>
          <p:cNvPr id="13" name="Title 1">
            <a:extLst>
              <a:ext uri="{FF2B5EF4-FFF2-40B4-BE49-F238E27FC236}">
                <a16:creationId xmlns:a16="http://schemas.microsoft.com/office/drawing/2014/main" id="{8D69FDAA-7FFA-43FB-AEDB-7890938CC6CC}"/>
              </a:ext>
            </a:extLst>
          </p:cNvPr>
          <p:cNvSpPr txBox="1">
            <a:spLocks/>
          </p:cNvSpPr>
          <p:nvPr/>
        </p:nvSpPr>
        <p:spPr>
          <a:xfrm>
            <a:off x="612256" y="593489"/>
            <a:ext cx="5258400" cy="7662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ka-GE" sz="2800" dirty="0" smtClean="0">
                <a:solidFill>
                  <a:srgbClr val="FEAA02"/>
                </a:solidFill>
                <a:latin typeface="BPG Nino Mtavruli" panose="02000506000000020004" pitchFamily="2" charset="0"/>
              </a:rPr>
              <a:t>დეპარტამენტის სტრუქტურა</a:t>
            </a:r>
            <a:r>
              <a:rPr lang="en-GB" sz="2800" dirty="0" smtClean="0">
                <a:solidFill>
                  <a:srgbClr val="FEAA02"/>
                </a:solidFill>
                <a:latin typeface="BPG Nino Mtavruli" panose="02000506000000020004" pitchFamily="2" charset="0"/>
              </a:rPr>
              <a:t/>
            </a:r>
            <a:br>
              <a:rPr lang="en-GB" sz="2800" dirty="0" smtClean="0">
                <a:solidFill>
                  <a:srgbClr val="FEAA02"/>
                </a:solidFill>
                <a:latin typeface="BPG Nino Mtavruli" panose="02000506000000020004" pitchFamily="2" charset="0"/>
              </a:rPr>
            </a:br>
            <a:endParaRPr lang="en-GB" sz="2800" dirty="0">
              <a:solidFill>
                <a:srgbClr val="FEAA02"/>
              </a:solidFill>
              <a:latin typeface="BPG Nino Mtavruli" panose="02000506000000020004" pitchFamily="2" charset="0"/>
            </a:endParaRPr>
          </a:p>
        </p:txBody>
      </p:sp>
    </p:spTree>
    <p:extLst>
      <p:ext uri="{BB962C8B-B14F-4D97-AF65-F5344CB8AC3E}">
        <p14:creationId xmlns:p14="http://schemas.microsoft.com/office/powerpoint/2010/main" val="308152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FDAA-7FFA-43FB-AEDB-7890938CC6CC}"/>
              </a:ext>
            </a:extLst>
          </p:cNvPr>
          <p:cNvSpPr>
            <a:spLocks noGrp="1"/>
          </p:cNvSpPr>
          <p:nvPr>
            <p:ph type="title"/>
          </p:nvPr>
        </p:nvSpPr>
        <p:spPr>
          <a:xfrm>
            <a:off x="461873" y="426702"/>
            <a:ext cx="6021874" cy="766200"/>
          </a:xfrm>
        </p:spPr>
        <p:txBody>
          <a:bodyPr/>
          <a:lstStyle/>
          <a:p>
            <a:pPr algn="ctr"/>
            <a:r>
              <a:rPr lang="ka-GE" dirty="0" smtClean="0">
                <a:solidFill>
                  <a:srgbClr val="FEAA02"/>
                </a:solidFill>
                <a:latin typeface="BPG Nino Mtavruli" panose="02000506000000020004" pitchFamily="2" charset="0"/>
              </a:rPr>
              <a:t>დეპარტამენტი გენდერულ ჭრილში</a:t>
            </a:r>
            <a:endParaRPr lang="en-GB" dirty="0">
              <a:solidFill>
                <a:srgbClr val="FEAA02"/>
              </a:solidFill>
              <a:latin typeface="BPG Nino Mtavruli" panose="02000506000000020004" pitchFamily="2" charset="0"/>
            </a:endParaRPr>
          </a:p>
        </p:txBody>
      </p:sp>
      <p:pic>
        <p:nvPicPr>
          <p:cNvPr id="6" name="Picture 5">
            <a:extLst>
              <a:ext uri="{FF2B5EF4-FFF2-40B4-BE49-F238E27FC236}">
                <a16:creationId xmlns:a16="http://schemas.microsoft.com/office/drawing/2014/main" id="{A9BDAA3A-5973-4FFA-9649-7F926ADFDA44}"/>
              </a:ext>
            </a:extLst>
          </p:cNvPr>
          <p:cNvPicPr>
            <a:picLocks noChangeAspect="1"/>
          </p:cNvPicPr>
          <p:nvPr/>
        </p:nvPicPr>
        <p:blipFill>
          <a:blip r:embed="rId2"/>
          <a:stretch>
            <a:fillRect/>
          </a:stretch>
        </p:blipFill>
        <p:spPr>
          <a:xfrm>
            <a:off x="8142516" y="93889"/>
            <a:ext cx="941443" cy="999200"/>
          </a:xfrm>
          <a:prstGeom prst="rect">
            <a:avLst/>
          </a:prstGeom>
        </p:spPr>
      </p:pic>
      <p:grpSp>
        <p:nvGrpSpPr>
          <p:cNvPr id="9" name="Google Shape;697;p37">
            <a:extLst>
              <a:ext uri="{FF2B5EF4-FFF2-40B4-BE49-F238E27FC236}">
                <a16:creationId xmlns:a16="http://schemas.microsoft.com/office/drawing/2014/main" id="{24DD7785-94A7-4503-90FA-DBB38C8D5DBB}"/>
              </a:ext>
            </a:extLst>
          </p:cNvPr>
          <p:cNvGrpSpPr/>
          <p:nvPr/>
        </p:nvGrpSpPr>
        <p:grpSpPr>
          <a:xfrm>
            <a:off x="220193" y="593489"/>
            <a:ext cx="392063" cy="291505"/>
            <a:chOff x="5247525" y="3007275"/>
            <a:chExt cx="517575" cy="384825"/>
          </a:xfrm>
        </p:grpSpPr>
        <p:sp>
          <p:nvSpPr>
            <p:cNvPr id="10" name="Google Shape;698;p37">
              <a:extLst>
                <a:ext uri="{FF2B5EF4-FFF2-40B4-BE49-F238E27FC236}">
                  <a16:creationId xmlns:a16="http://schemas.microsoft.com/office/drawing/2014/main" id="{0EDB61FE-5866-4E8D-B636-C152C87FC83F}"/>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99;p37">
              <a:extLst>
                <a:ext uri="{FF2B5EF4-FFF2-40B4-BE49-F238E27FC236}">
                  <a16:creationId xmlns:a16="http://schemas.microsoft.com/office/drawing/2014/main" id="{6FAB0CBD-FE37-4A74-A6E1-87CF94173E3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8" name="Chart 7"/>
          <p:cNvGraphicFramePr/>
          <p:nvPr>
            <p:extLst>
              <p:ext uri="{D42A27DB-BD31-4B8C-83A1-F6EECF244321}">
                <p14:modId xmlns:p14="http://schemas.microsoft.com/office/powerpoint/2010/main" val="4140529342"/>
              </p:ext>
            </p:extLst>
          </p:nvPr>
        </p:nvGraphicFramePr>
        <p:xfrm>
          <a:off x="895546" y="1673542"/>
          <a:ext cx="7085576" cy="2709615"/>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6</a:t>
            </a:r>
            <a:endParaRPr lang="en" dirty="0"/>
          </a:p>
        </p:txBody>
      </p:sp>
    </p:spTree>
    <p:extLst>
      <p:ext uri="{BB962C8B-B14F-4D97-AF65-F5344CB8AC3E}">
        <p14:creationId xmlns:p14="http://schemas.microsoft.com/office/powerpoint/2010/main" val="40214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A32B5D-030F-4033-A738-A27602806001}"/>
              </a:ext>
            </a:extLst>
          </p:cNvPr>
          <p:cNvSpPr>
            <a:spLocks noGrp="1"/>
          </p:cNvSpPr>
          <p:nvPr>
            <p:ph type="body" idx="1"/>
          </p:nvPr>
        </p:nvSpPr>
        <p:spPr/>
        <p:txBody>
          <a:bodyPr/>
          <a:lstStyle/>
          <a:p>
            <a:r>
              <a:rPr lang="ka-GE" sz="1100" dirty="0"/>
              <a:t>წყარო: შრომის პირობების ინსპექტირების დეპარტამენტის ანგარიში</a:t>
            </a:r>
            <a:endParaRPr lang="en-GB" sz="1100" dirty="0"/>
          </a:p>
        </p:txBody>
      </p:sp>
      <p:graphicFrame>
        <p:nvGraphicFramePr>
          <p:cNvPr id="9" name="Chart 8">
            <a:extLst>
              <a:ext uri="{FF2B5EF4-FFF2-40B4-BE49-F238E27FC236}">
                <a16:creationId xmlns:a16="http://schemas.microsoft.com/office/drawing/2014/main" id="{5698BB11-5204-4ABB-8128-51308C2D4069}"/>
              </a:ext>
            </a:extLst>
          </p:cNvPr>
          <p:cNvGraphicFramePr/>
          <p:nvPr>
            <p:extLst/>
          </p:nvPr>
        </p:nvGraphicFramePr>
        <p:xfrm>
          <a:off x="1713842" y="559048"/>
          <a:ext cx="6581754" cy="387440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0">
            <a:extLst>
              <a:ext uri="{FF2B5EF4-FFF2-40B4-BE49-F238E27FC236}">
                <a16:creationId xmlns:a16="http://schemas.microsoft.com/office/drawing/2014/main" id="{D4DBA1C8-36AF-484C-BC6D-3603B74C0FED}"/>
              </a:ext>
            </a:extLst>
          </p:cNvPr>
          <p:cNvSpPr txBox="1">
            <a:spLocks/>
          </p:cNvSpPr>
          <p:nvPr/>
        </p:nvSpPr>
        <p:spPr>
          <a:xfrm>
            <a:off x="115785" y="191400"/>
            <a:ext cx="5714600" cy="315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C7D3E6"/>
              </a:buClr>
              <a:buSzPts val="1300"/>
              <a:buFont typeface="Roboto Condensed Light"/>
              <a:buNone/>
              <a:defRPr sz="13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ka-GE" sz="2000" dirty="0">
                <a:solidFill>
                  <a:schemeClr val="bg1"/>
                </a:solidFill>
                <a:latin typeface="BPG Nino Mtavruli" panose="02000506000000020004" pitchFamily="2" charset="0"/>
              </a:rPr>
              <a:t>სტატისტიკა</a:t>
            </a:r>
            <a:endParaRPr lang="en-GB" sz="2000" dirty="0">
              <a:solidFill>
                <a:schemeClr val="bg1"/>
              </a:solidFill>
              <a:latin typeface="BPG Nino Mtavruli" panose="02000506000000020004" pitchFamily="2" charset="0"/>
            </a:endParaRPr>
          </a:p>
        </p:txBody>
      </p:sp>
      <p:grpSp>
        <p:nvGrpSpPr>
          <p:cNvPr id="14" name="Google Shape;735;p37">
            <a:extLst>
              <a:ext uri="{FF2B5EF4-FFF2-40B4-BE49-F238E27FC236}">
                <a16:creationId xmlns:a16="http://schemas.microsoft.com/office/drawing/2014/main" id="{AB3F1F93-CD70-4CBB-9D7C-C1BEBC5E5C59}"/>
              </a:ext>
            </a:extLst>
          </p:cNvPr>
          <p:cNvGrpSpPr/>
          <p:nvPr/>
        </p:nvGrpSpPr>
        <p:grpSpPr>
          <a:xfrm>
            <a:off x="12761" y="191400"/>
            <a:ext cx="333035" cy="241699"/>
            <a:chOff x="3932350" y="3714775"/>
            <a:chExt cx="439650" cy="319075"/>
          </a:xfrm>
        </p:grpSpPr>
        <p:sp>
          <p:nvSpPr>
            <p:cNvPr id="15" name="Google Shape;736;p37">
              <a:extLst>
                <a:ext uri="{FF2B5EF4-FFF2-40B4-BE49-F238E27FC236}">
                  <a16:creationId xmlns:a16="http://schemas.microsoft.com/office/drawing/2014/main" id="{EB2BBC32-6BB9-48CC-9B09-DB688D681241}"/>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37;p37">
              <a:extLst>
                <a:ext uri="{FF2B5EF4-FFF2-40B4-BE49-F238E27FC236}">
                  <a16:creationId xmlns:a16="http://schemas.microsoft.com/office/drawing/2014/main" id="{A66FDC65-FADF-4B3D-A46A-8147D30BC635}"/>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38;p37">
              <a:extLst>
                <a:ext uri="{FF2B5EF4-FFF2-40B4-BE49-F238E27FC236}">
                  <a16:creationId xmlns:a16="http://schemas.microsoft.com/office/drawing/2014/main" id="{903DC7F9-BFE6-4E66-94BA-DDEF62245A3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739;p37">
              <a:extLst>
                <a:ext uri="{FF2B5EF4-FFF2-40B4-BE49-F238E27FC236}">
                  <a16:creationId xmlns:a16="http://schemas.microsoft.com/office/drawing/2014/main" id="{270FAB6D-63DB-4C3C-BD92-6FA6C5E816D2}"/>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740;p37">
              <a:extLst>
                <a:ext uri="{FF2B5EF4-FFF2-40B4-BE49-F238E27FC236}">
                  <a16:creationId xmlns:a16="http://schemas.microsoft.com/office/drawing/2014/main" id="{28630C4C-DF37-40D8-B101-86E6FC6BA2E5}"/>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Slide Number Placeholder 4"/>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ka-GE" dirty="0" smtClean="0"/>
              <a:t>7</a:t>
            </a:r>
            <a:endParaRPr lang="en" dirty="0"/>
          </a:p>
        </p:txBody>
      </p:sp>
    </p:spTree>
    <p:extLst>
      <p:ext uri="{BB962C8B-B14F-4D97-AF65-F5344CB8AC3E}">
        <p14:creationId xmlns:p14="http://schemas.microsoft.com/office/powerpoint/2010/main" val="183506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solidFill>
                  <a:srgbClr val="FEAA02"/>
                </a:solidFill>
                <a:latin typeface="BPG Nino Mtavruli" panose="02000506000000020004" pitchFamily="2" charset="0"/>
              </a:rPr>
              <a:t>საქართველოს </a:t>
            </a:r>
            <a:r>
              <a:rPr lang="ka-GE" dirty="0">
                <a:solidFill>
                  <a:srgbClr val="FEAA02"/>
                </a:solidFill>
                <a:latin typeface="BPG Nino Mtavruli" panose="02000506000000020004" pitchFamily="2" charset="0"/>
              </a:rPr>
              <a:t>ორგანული კანონი </a:t>
            </a:r>
            <a:r>
              <a:rPr lang="ka-GE" dirty="0" smtClean="0">
                <a:solidFill>
                  <a:srgbClr val="FEAA02"/>
                </a:solidFill>
                <a:latin typeface="BPG Nino Mtavruli" panose="02000506000000020004" pitchFamily="2" charset="0"/>
              </a:rPr>
              <a:t/>
            </a:r>
            <a:br>
              <a:rPr lang="ka-GE" dirty="0" smtClean="0">
                <a:solidFill>
                  <a:srgbClr val="FEAA02"/>
                </a:solidFill>
                <a:latin typeface="BPG Nino Mtavruli" panose="02000506000000020004" pitchFamily="2" charset="0"/>
              </a:rPr>
            </a:br>
            <a:r>
              <a:rPr lang="ka-GE" dirty="0" smtClean="0">
                <a:solidFill>
                  <a:srgbClr val="FEAA02"/>
                </a:solidFill>
                <a:latin typeface="BPG Nino Mtavruli" panose="02000506000000020004" pitchFamily="2" charset="0"/>
              </a:rPr>
              <a:t>„</a:t>
            </a:r>
            <a:r>
              <a:rPr lang="ka-GE" dirty="0">
                <a:solidFill>
                  <a:srgbClr val="FEAA02"/>
                </a:solidFill>
                <a:latin typeface="BPG Nino Mtavruli" panose="02000506000000020004" pitchFamily="2" charset="0"/>
              </a:rPr>
              <a:t>შრომის უსაფრთხოების შესახებ“</a:t>
            </a:r>
            <a:endParaRPr lang="en-US" dirty="0">
              <a:solidFill>
                <a:srgbClr val="FEAA02"/>
              </a:solidFill>
              <a:latin typeface="BPG Nino Mtavruli" panose="02000506000000020004" pitchFamily="2" charset="0"/>
            </a:endParaRPr>
          </a:p>
        </p:txBody>
      </p:sp>
      <p:sp>
        <p:nvSpPr>
          <p:cNvPr id="3" name="Text Placeholder 2"/>
          <p:cNvSpPr>
            <a:spLocks noGrp="1"/>
          </p:cNvSpPr>
          <p:nvPr>
            <p:ph type="body" idx="1"/>
          </p:nvPr>
        </p:nvSpPr>
        <p:spPr>
          <a:xfrm>
            <a:off x="72827" y="1283466"/>
            <a:ext cx="9011132" cy="2895401"/>
          </a:xfrm>
        </p:spPr>
        <p:txBody>
          <a:bodyPr/>
          <a:lstStyle/>
          <a:p>
            <a:pPr algn="just"/>
            <a:r>
              <a:rPr lang="ka-GE" sz="1100" b="1" dirty="0" smtClean="0">
                <a:solidFill>
                  <a:prstClr val="black"/>
                </a:solidFill>
                <a:latin typeface="BPG Nino Mtavruli" panose="02000506000000020004" pitchFamily="2" charset="0"/>
              </a:rPr>
              <a:t>2019 წლის 19 თებერვალს </a:t>
            </a:r>
            <a:r>
              <a:rPr lang="ka-GE" sz="1100" dirty="0" smtClean="0">
                <a:solidFill>
                  <a:prstClr val="black"/>
                </a:solidFill>
                <a:latin typeface="BPG Nino Mtavruli" panose="02000506000000020004" pitchFamily="2" charset="0"/>
              </a:rPr>
              <a:t>განახლებული რედაქციით დამტკიცდა ახალი ორგანული კანონი</a:t>
            </a:r>
            <a:r>
              <a:rPr lang="ka-GE" sz="1100" b="1" dirty="0" smtClean="0">
                <a:solidFill>
                  <a:prstClr val="black"/>
                </a:solidFill>
                <a:latin typeface="BPG Nino Mtavruli" panose="02000506000000020004" pitchFamily="2" charset="0"/>
              </a:rPr>
              <a:t>:</a:t>
            </a:r>
          </a:p>
          <a:p>
            <a:pPr marL="101600" indent="0" algn="ctr">
              <a:buNone/>
            </a:pPr>
            <a:r>
              <a:rPr lang="ka-GE" sz="1100" b="1" dirty="0" smtClean="0">
                <a:solidFill>
                  <a:prstClr val="black"/>
                </a:solidFill>
                <a:latin typeface="BPG Nino Mtavruli" panose="02000506000000020004" pitchFamily="2" charset="0"/>
              </a:rPr>
              <a:t> (დაფუძნებულია </a:t>
            </a:r>
            <a:r>
              <a:rPr lang="ka-GE" sz="1100" b="1" dirty="0">
                <a:solidFill>
                  <a:prstClr val="black"/>
                </a:solidFill>
                <a:latin typeface="BPG Nino Mtavruli" panose="02000506000000020004" pitchFamily="2" charset="0"/>
              </a:rPr>
              <a:t>89/391/</a:t>
            </a:r>
            <a:r>
              <a:rPr lang="en-US" sz="1100" b="1" dirty="0">
                <a:solidFill>
                  <a:prstClr val="black"/>
                </a:solidFill>
                <a:latin typeface="BPG Nino Mtavruli" panose="02000506000000020004" pitchFamily="2" charset="0"/>
              </a:rPr>
              <a:t>EEC </a:t>
            </a:r>
            <a:r>
              <a:rPr lang="ka-GE" sz="1100" b="1" dirty="0">
                <a:solidFill>
                  <a:prstClr val="black"/>
                </a:solidFill>
                <a:latin typeface="BPG Nino Mtavruli" panose="02000506000000020004" pitchFamily="2" charset="0"/>
              </a:rPr>
              <a:t>ევროსაბჭოს </a:t>
            </a:r>
            <a:r>
              <a:rPr lang="ka-GE" sz="1100" b="1" dirty="0" smtClean="0">
                <a:solidFill>
                  <a:prstClr val="black"/>
                </a:solidFill>
                <a:latin typeface="BPG Nino Mtavruli" panose="02000506000000020004" pitchFamily="2" charset="0"/>
              </a:rPr>
              <a:t>ჩარჩო დირექტივაზე)</a:t>
            </a:r>
          </a:p>
          <a:p>
            <a:pPr algn="just">
              <a:buFont typeface="Arial" panose="020B0604020202020204" pitchFamily="34" charset="0"/>
              <a:buChar char="•"/>
            </a:pPr>
            <a:r>
              <a:rPr lang="ka-GE" sz="1100" dirty="0" smtClean="0">
                <a:latin typeface="BPG Nino Mtavruli" panose="02000506000000020004" pitchFamily="2" charset="0"/>
              </a:rPr>
              <a:t>2019 </a:t>
            </a:r>
            <a:r>
              <a:rPr lang="ka-GE" sz="1100" dirty="0">
                <a:latin typeface="BPG Nino Mtavruli" panose="02000506000000020004" pitchFamily="2" charset="0"/>
              </a:rPr>
              <a:t>წლის 1 სექტემბრიდან გავცელდება ეკონომიკური საქმიანობის ყველა დარგის მიმართ: საქართველოს ორგანული კანონით </a:t>
            </a:r>
            <a:r>
              <a:rPr lang="ka-GE" sz="1100" dirty="0" smtClean="0">
                <a:latin typeface="BPG Nino Mtavruli" panose="02000506000000020004" pitchFamily="2" charset="0"/>
              </a:rPr>
              <a:t>„</a:t>
            </a:r>
            <a:r>
              <a:rPr lang="ka-GE" sz="1100" dirty="0">
                <a:latin typeface="BPG Nino Mtavruli" panose="02000506000000020004" pitchFamily="2" charset="0"/>
              </a:rPr>
              <a:t>საქართველოს შრომის კოდექსი“ და „საჯარო სამსახურის შესახებ“ საქართველოს კანონით მოწესრიგებულ შრომით ურთიერთობებზე</a:t>
            </a:r>
          </a:p>
          <a:p>
            <a:pPr algn="just">
              <a:buFont typeface="Arial" panose="020B0604020202020204" pitchFamily="34" charset="0"/>
              <a:buChar char="•"/>
            </a:pPr>
            <a:r>
              <a:rPr lang="ka-GE" sz="1100" dirty="0">
                <a:latin typeface="BPG Nino Mtavruli" panose="02000506000000020004" pitchFamily="2" charset="0"/>
              </a:rPr>
              <a:t>ქიმიურ და ფიზიკურ ფაქტორებს დაემატა ბიოლოგიური ფაქტორები</a:t>
            </a:r>
          </a:p>
          <a:p>
            <a:pPr algn="just">
              <a:buFont typeface="Arial" panose="020B0604020202020204" pitchFamily="34" charset="0"/>
              <a:buChar char="•"/>
            </a:pPr>
            <a:r>
              <a:rPr lang="ka-GE" sz="1100" b="1" dirty="0" smtClean="0">
                <a:latin typeface="BPG Nino Mtavruli" panose="02000506000000020004" pitchFamily="2" charset="0"/>
              </a:rPr>
              <a:t>გაიზარდა ზედამხედველი ორგანოს მანდატი</a:t>
            </a:r>
          </a:p>
          <a:p>
            <a:pPr algn="just">
              <a:buFont typeface="Arial" panose="020B0604020202020204" pitchFamily="34" charset="0"/>
              <a:buChar char="•"/>
            </a:pPr>
            <a:r>
              <a:rPr lang="ka-GE" sz="1100" dirty="0" smtClean="0">
                <a:latin typeface="BPG Nino Mtavruli" panose="02000506000000020004" pitchFamily="2" charset="0"/>
              </a:rPr>
              <a:t>დეტალურად გაიწერა </a:t>
            </a:r>
            <a:r>
              <a:rPr lang="ka-GE" sz="1100" b="1" dirty="0" smtClean="0">
                <a:latin typeface="BPG Nino Mtavruli" panose="02000506000000020004" pitchFamily="2" charset="0"/>
              </a:rPr>
              <a:t>ადმინისტრაციული სახდელის ოდენობა</a:t>
            </a:r>
            <a:r>
              <a:rPr lang="ka-GE" sz="1100" dirty="0" smtClean="0">
                <a:latin typeface="BPG Nino Mtavruli" panose="02000506000000020004" pitchFamily="2" charset="0"/>
              </a:rPr>
              <a:t>;</a:t>
            </a:r>
            <a:endParaRPr lang="ka-GE" sz="1100" dirty="0" smtClean="0">
              <a:solidFill>
                <a:prstClr val="black"/>
              </a:solidFill>
              <a:latin typeface="BPG Nino Mtavruli" panose="02000506000000020004" pitchFamily="2" charset="0"/>
            </a:endParaRPr>
          </a:p>
          <a:p>
            <a:pPr marL="285750" indent="-285750" algn="just">
              <a:buFont typeface="Wingdings" panose="05000000000000000000" pitchFamily="2" charset="2"/>
              <a:buChar char="ü"/>
            </a:pPr>
            <a:r>
              <a:rPr lang="ka-GE" sz="1100" b="1" dirty="0" smtClean="0">
                <a:solidFill>
                  <a:prstClr val="black"/>
                </a:solidFill>
                <a:latin typeface="BPG Nino Mtavruli" panose="02000506000000020004" pitchFamily="2" charset="0"/>
              </a:rPr>
              <a:t>დეპარტამენტის მიერ შემუშავდა შემდეგი კანონქვემდებარე აქტები:</a:t>
            </a:r>
          </a:p>
          <a:p>
            <a:pPr marL="442913" indent="-285750" algn="just">
              <a:buFont typeface="Wingdings" panose="05000000000000000000" pitchFamily="2" charset="2"/>
              <a:buChar char="Ø"/>
            </a:pPr>
            <a:r>
              <a:rPr lang="ka-GE" sz="1100" dirty="0">
                <a:solidFill>
                  <a:prstClr val="black"/>
                </a:solidFill>
                <a:latin typeface="BPG Nino Mtavruli" panose="02000506000000020004" pitchFamily="2" charset="0"/>
              </a:rPr>
              <a:t>„</a:t>
            </a:r>
            <a:r>
              <a:rPr lang="ka-GE" sz="1000" dirty="0">
                <a:solidFill>
                  <a:prstClr val="black"/>
                </a:solidFill>
                <a:latin typeface="BPG Nino Mtavruli" panose="02000506000000020004" pitchFamily="2" charset="0"/>
              </a:rPr>
              <a:t>საქართველოს შრომის, ჯანმრთელობისა და სოციალური დაცვის სამინისტროს მიერ გამოსაყენებელი ადმინისტრაციული სამართალდარღვევის ოქმის ფორმის, მისი შევსებისა და წარდგენის წესის, სააღსრულებო ფურცლის ფორმის დამტკიცების შესახებ“.</a:t>
            </a:r>
          </a:p>
          <a:p>
            <a:pPr marL="442913" indent="-285750" algn="just">
              <a:buFont typeface="Wingdings" panose="05000000000000000000" pitchFamily="2" charset="2"/>
              <a:buChar char="Ø"/>
            </a:pPr>
            <a:r>
              <a:rPr lang="ka-GE" sz="1000" dirty="0" smtClean="0">
                <a:solidFill>
                  <a:prstClr val="black"/>
                </a:solidFill>
                <a:latin typeface="BPG Nino Mtavruli" panose="02000506000000020004" pitchFamily="2" charset="0"/>
              </a:rPr>
              <a:t>მომეტებული საფრთხის შემცველი, მძიმე, მავნე და საშიშპირობებიანი სამუშაოების ჩამონათვალი;</a:t>
            </a:r>
          </a:p>
          <a:p>
            <a:pPr marL="442913" indent="-285750" algn="just">
              <a:buFont typeface="Wingdings" panose="05000000000000000000" pitchFamily="2" charset="2"/>
              <a:buChar char="Ø"/>
            </a:pPr>
            <a:r>
              <a:rPr lang="ka-GE" sz="1000" dirty="0" smtClean="0">
                <a:solidFill>
                  <a:prstClr val="black"/>
                </a:solidFill>
                <a:latin typeface="BPG Nino Mtavruli" panose="02000506000000020004" pitchFamily="2" charset="0"/>
              </a:rPr>
              <a:t>შერჩევითი </a:t>
            </a:r>
            <a:r>
              <a:rPr lang="ka-GE" sz="1000" dirty="0">
                <a:solidFill>
                  <a:prstClr val="black"/>
                </a:solidFill>
                <a:latin typeface="BPG Nino Mtavruli" panose="02000506000000020004" pitchFamily="2" charset="0"/>
              </a:rPr>
              <a:t>კონტროლის წესი და პირობები.</a:t>
            </a:r>
          </a:p>
          <a:p>
            <a:pPr marL="442913" indent="-285750" algn="just">
              <a:buFont typeface="Wingdings" panose="05000000000000000000" pitchFamily="2" charset="2"/>
              <a:buChar char="Ø"/>
            </a:pPr>
            <a:r>
              <a:rPr lang="ka-GE" sz="1000" dirty="0">
                <a:solidFill>
                  <a:prstClr val="black"/>
                </a:solidFill>
                <a:latin typeface="BPG Nino Mtavruli" panose="02000506000000020004" pitchFamily="2" charset="0"/>
              </a:rPr>
              <a:t>შრომის უსაფრთხოების სპეციალისტის აკრედიტირებული პროგრამის მოცულობა, განხორციელების წესი და პირობები;</a:t>
            </a:r>
          </a:p>
          <a:p>
            <a:pPr marL="442913" indent="-285750" algn="just">
              <a:buFont typeface="Wingdings" panose="05000000000000000000" pitchFamily="2" charset="2"/>
              <a:buChar char="Ø"/>
            </a:pPr>
            <a:r>
              <a:rPr lang="ka-GE" sz="1000" dirty="0">
                <a:solidFill>
                  <a:prstClr val="black"/>
                </a:solidFill>
                <a:latin typeface="BPG Nino Mtavruli" panose="02000506000000020004" pitchFamily="2" charset="0"/>
              </a:rPr>
              <a:t>პროფესიული დაავადებების აღრიცხვის, მოკვლევისა და ანგარიშგების წესი;</a:t>
            </a:r>
          </a:p>
          <a:p>
            <a:pPr marL="442913" indent="-285750" algn="just">
              <a:buFont typeface="Wingdings" panose="05000000000000000000" pitchFamily="2" charset="2"/>
              <a:buChar char="Ø"/>
            </a:pPr>
            <a:r>
              <a:rPr lang="ka-GE" sz="1000" dirty="0">
                <a:solidFill>
                  <a:prstClr val="black"/>
                </a:solidFill>
                <a:latin typeface="BPG Nino Mtavruli" panose="02000506000000020004" pitchFamily="2" charset="0"/>
              </a:rPr>
              <a:t>სამუშაო სივრცეში მომხდარი უბედური შემთხვევების რეგისტრაციის, მოკვლევისა და ანგარიშგების წესი.</a:t>
            </a:r>
          </a:p>
          <a:p>
            <a:pPr marL="271463" algn="just"/>
            <a:endParaRPr lang="ka-GE" sz="1100" dirty="0">
              <a:solidFill>
                <a:prstClr val="black"/>
              </a:solidFill>
              <a:latin typeface="BPG Nino Mtavruli" panose="02000506000000020004" pitchFamily="2"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6" name="Picture 5">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128062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rgbClr val="FFC000"/>
                </a:solidFill>
                <a:latin typeface="BPG Nino Mtavruli" panose="02000506000000020004" pitchFamily="2" charset="0"/>
              </a:rPr>
              <a:t>მიმდინარე პროცესები</a:t>
            </a:r>
            <a:endParaRPr lang="en-US" dirty="0">
              <a:solidFill>
                <a:srgbClr val="FFC000"/>
              </a:solidFill>
              <a:latin typeface="BPG Nino Mtavruli" panose="02000506000000020004" pitchFamily="2" charset="0"/>
            </a:endParaRPr>
          </a:p>
        </p:txBody>
      </p:sp>
      <p:sp>
        <p:nvSpPr>
          <p:cNvPr id="3" name="Text Placeholder 2"/>
          <p:cNvSpPr>
            <a:spLocks noGrp="1"/>
          </p:cNvSpPr>
          <p:nvPr>
            <p:ph type="body" idx="1"/>
          </p:nvPr>
        </p:nvSpPr>
        <p:spPr>
          <a:xfrm>
            <a:off x="121547" y="1233054"/>
            <a:ext cx="8828490" cy="3910446"/>
          </a:xfrm>
        </p:spPr>
        <p:txBody>
          <a:bodyPr/>
          <a:lstStyle/>
          <a:p>
            <a:pPr marL="101600" indent="0" algn="just">
              <a:buNone/>
            </a:pPr>
            <a:r>
              <a:rPr lang="ka-GE" sz="1200" b="1" dirty="0">
                <a:latin typeface="BPG Nino Mtavruli" panose="02000506000000020004" pitchFamily="2" charset="0"/>
              </a:rPr>
              <a:t>ასოცირების ხელშეკრულება </a:t>
            </a:r>
            <a:r>
              <a:rPr lang="ka-GE" sz="1200" dirty="0">
                <a:latin typeface="BPG Nino Mtavruli" panose="02000506000000020004" pitchFamily="2" charset="0"/>
              </a:rPr>
              <a:t>შრომის უსაფრთხოების სფეროში </a:t>
            </a:r>
            <a:r>
              <a:rPr lang="ka-GE" sz="1200" b="1" dirty="0">
                <a:latin typeface="BPG Nino Mtavruli" panose="02000506000000020004" pitchFamily="2" charset="0"/>
              </a:rPr>
              <a:t>მოიცავს 26 დირექტივას.</a:t>
            </a:r>
            <a:r>
              <a:rPr lang="ka-GE" sz="1200" dirty="0">
                <a:latin typeface="BPG Nino Mtavruli" panose="02000506000000020004" pitchFamily="2" charset="0"/>
              </a:rPr>
              <a:t> </a:t>
            </a:r>
            <a:r>
              <a:rPr lang="ka-GE" sz="1200" dirty="0" smtClean="0">
                <a:latin typeface="BPG Nino Mtavruli" panose="02000506000000020004" pitchFamily="2" charset="0"/>
              </a:rPr>
              <a:t> </a:t>
            </a:r>
          </a:p>
          <a:p>
            <a:pPr marL="101600" indent="0" algn="just">
              <a:buNone/>
            </a:pPr>
            <a:r>
              <a:rPr lang="ka-GE" sz="1200" dirty="0" smtClean="0">
                <a:latin typeface="BPG Nino Mtavruli" panose="02000506000000020004" pitchFamily="2" charset="0"/>
              </a:rPr>
              <a:t>2019 </a:t>
            </a:r>
            <a:r>
              <a:rPr lang="ka-GE" sz="1200" dirty="0">
                <a:latin typeface="BPG Nino Mtavruli" panose="02000506000000020004" pitchFamily="2" charset="0"/>
              </a:rPr>
              <a:t>-2022 წლებისთვის მისაღები დირექტივების (ჯამში </a:t>
            </a:r>
            <a:r>
              <a:rPr lang="ka-GE" sz="1200" b="1" dirty="0">
                <a:latin typeface="BPG Nino Mtavruli" panose="02000506000000020004" pitchFamily="2" charset="0"/>
              </a:rPr>
              <a:t>შრომის უსაფრთხოების მიმართულებით 16 დირექტივა </a:t>
            </a:r>
            <a:r>
              <a:rPr lang="ka-GE" sz="1200" dirty="0">
                <a:latin typeface="BPG Nino Mtavruli" panose="02000506000000020004" pitchFamily="2" charset="0"/>
              </a:rPr>
              <a:t>და </a:t>
            </a:r>
            <a:r>
              <a:rPr lang="ka-GE" sz="1200" b="1" dirty="0">
                <a:latin typeface="BPG Nino Mtavruli" panose="02000506000000020004" pitchFamily="2" charset="0"/>
              </a:rPr>
              <a:t>შრომითი უფლებების </a:t>
            </a:r>
            <a:r>
              <a:rPr lang="ka-GE" sz="1200" dirty="0">
                <a:latin typeface="BPG Nino Mtavruli" panose="02000506000000020004" pitchFamily="2" charset="0"/>
              </a:rPr>
              <a:t>მიმართულებით  </a:t>
            </a:r>
            <a:r>
              <a:rPr lang="ka-GE" sz="1200" b="1" dirty="0">
                <a:latin typeface="BPG Nino Mtavruli" panose="02000506000000020004" pitchFamily="2" charset="0"/>
              </a:rPr>
              <a:t>8 დირექტივა</a:t>
            </a:r>
            <a:r>
              <a:rPr lang="ka-GE" sz="1200" dirty="0">
                <a:latin typeface="BPG Nino Mtavruli" panose="02000506000000020004" pitchFamily="2" charset="0"/>
              </a:rPr>
              <a:t>) დამუშავება და ტრანსპოზიციისთვის მომზადება დაგეგმილია </a:t>
            </a:r>
            <a:r>
              <a:rPr lang="en-US" sz="1200" b="1" dirty="0">
                <a:solidFill>
                  <a:srgbClr val="FFC000"/>
                </a:solidFill>
                <a:latin typeface="BPG Nino Mtavruli" panose="02000506000000020004" pitchFamily="2" charset="0"/>
              </a:rPr>
              <a:t>EU TWINNING Project-</a:t>
            </a:r>
            <a:r>
              <a:rPr lang="ka-GE" sz="1200" dirty="0">
                <a:latin typeface="BPG Nino Mtavruli" panose="02000506000000020004" pitchFamily="2" charset="0"/>
              </a:rPr>
              <a:t>ის ფარგლებში, რომელსაც ახორციელებს</a:t>
            </a:r>
            <a:r>
              <a:rPr lang="ka-GE" sz="1200" b="1" dirty="0">
                <a:latin typeface="BPG Nino Mtavruli" panose="02000506000000020004" pitchFamily="2" charset="0"/>
              </a:rPr>
              <a:t> „</a:t>
            </a:r>
            <a:r>
              <a:rPr lang="ka-GE" sz="1200" dirty="0">
                <a:latin typeface="BPG Nino Mtavruli" panose="02000506000000020004" pitchFamily="2" charset="0"/>
              </a:rPr>
              <a:t>ევროკავშირის დელეგაცია საქართველოში“</a:t>
            </a:r>
          </a:p>
          <a:p>
            <a:pPr marL="101600" indent="0" algn="just">
              <a:buNone/>
            </a:pPr>
            <a:r>
              <a:rPr lang="ka-GE" sz="1200" b="1" dirty="0" smtClean="0">
                <a:latin typeface="BPG Nino Mtavruli" panose="02000506000000020004" pitchFamily="2" charset="0"/>
              </a:rPr>
              <a:t>შრომის უსაფრთხოების დირექტივებიდან დამუშავებული </a:t>
            </a:r>
            <a:r>
              <a:rPr lang="ka-GE" sz="1200" b="1" dirty="0">
                <a:latin typeface="BPG Nino Mtavruli" panose="02000506000000020004" pitchFamily="2" charset="0"/>
              </a:rPr>
              <a:t>და ტრანსპოზიციისთვის მომზადებულია </a:t>
            </a:r>
            <a:r>
              <a:rPr lang="ka-GE" sz="1200" b="1" dirty="0" smtClean="0">
                <a:latin typeface="BPG Nino Mtavruli" panose="02000506000000020004" pitchFamily="2" charset="0"/>
              </a:rPr>
              <a:t>8</a:t>
            </a:r>
            <a:r>
              <a:rPr lang="en-US" sz="1200" b="1" dirty="0" smtClean="0">
                <a:latin typeface="BPG Nino Mtavruli" panose="02000506000000020004" pitchFamily="2" charset="0"/>
              </a:rPr>
              <a:t>.</a:t>
            </a:r>
            <a:r>
              <a:rPr lang="ka-GE" sz="1200" b="1" dirty="0" smtClean="0">
                <a:latin typeface="BPG Nino Mtavruli" panose="02000506000000020004" pitchFamily="2" charset="0"/>
              </a:rPr>
              <a:t> </a:t>
            </a:r>
          </a:p>
          <a:p>
            <a:pPr marL="101600" indent="0" algn="just">
              <a:buNone/>
            </a:pPr>
            <a:r>
              <a:rPr lang="ka-GE" sz="1200" dirty="0" smtClean="0">
                <a:latin typeface="BPG Nino Mtavruli" panose="02000506000000020004" pitchFamily="2" charset="0"/>
              </a:rPr>
              <a:t>აღნიშნულიდან </a:t>
            </a:r>
            <a:r>
              <a:rPr lang="ka-GE" sz="1200" b="1" dirty="0" smtClean="0">
                <a:latin typeface="BPG Nino Mtavruli" panose="02000506000000020004" pitchFamily="2" charset="0"/>
              </a:rPr>
              <a:t>2019-2020 წლებში მისაღები დირექტივებია</a:t>
            </a:r>
            <a:r>
              <a:rPr lang="ka-GE" sz="1200" dirty="0" smtClean="0">
                <a:latin typeface="BPG Nino Mtavruli" panose="02000506000000020004" pitchFamily="2" charset="0"/>
              </a:rPr>
              <a:t>: </a:t>
            </a:r>
            <a:endParaRPr lang="en-US" sz="1200" dirty="0">
              <a:latin typeface="BPG Nino Mtavruli" panose="02000506000000020004" pitchFamily="2" charset="0"/>
            </a:endParaRPr>
          </a:p>
          <a:p>
            <a:pPr lvl="0">
              <a:buFont typeface="Wingdings" panose="05000000000000000000" pitchFamily="2" charset="2"/>
              <a:buChar char="Ø"/>
            </a:pPr>
            <a:r>
              <a:rPr lang="ka-GE" sz="800" dirty="0">
                <a:latin typeface="BPG Nino Mtavruli" panose="02000506000000020004" pitchFamily="2" charset="0"/>
              </a:rPr>
              <a:t>დირექტივა 89/654/EEC სამუშაო ადგილზე უსაფრთხოებისა და ჯანმრთელობის მინიმალური მოთხოვნების შესახებ. </a:t>
            </a:r>
            <a:endParaRPr lang="ka-GE" sz="800" dirty="0" smtClean="0">
              <a:latin typeface="BPG Nino Mtavruli" panose="02000506000000020004" pitchFamily="2" charset="0"/>
            </a:endParaRPr>
          </a:p>
          <a:p>
            <a:pPr lvl="0">
              <a:buFont typeface="Wingdings" panose="05000000000000000000" pitchFamily="2" charset="2"/>
              <a:buChar char="Ø"/>
            </a:pPr>
            <a:r>
              <a:rPr lang="ka-GE" sz="800" dirty="0" smtClean="0">
                <a:latin typeface="BPG Nino Mtavruli" panose="02000506000000020004" pitchFamily="2" charset="0"/>
              </a:rPr>
              <a:t>დირექტივა </a:t>
            </a:r>
            <a:r>
              <a:rPr lang="ka-GE" sz="800" dirty="0">
                <a:latin typeface="BPG Nino Mtavruli" panose="02000506000000020004" pitchFamily="2" charset="0"/>
              </a:rPr>
              <a:t>2009/104/EC სამუშაო ადგილზე მუშაკთა მიერ სამუშაო მოწყობილობების გამოყენებისათვის უსაფრთხოებისა და ჯანმრთელობის მინიმალური მოთხოვნების შესახებ. </a:t>
            </a:r>
            <a:endParaRPr lang="ka-GE" sz="800" dirty="0" smtClean="0">
              <a:latin typeface="BPG Nino Mtavruli" panose="02000506000000020004" pitchFamily="2" charset="0"/>
            </a:endParaRPr>
          </a:p>
          <a:p>
            <a:pPr lvl="0">
              <a:buFont typeface="Wingdings" panose="05000000000000000000" pitchFamily="2" charset="2"/>
              <a:buChar char="Ø"/>
            </a:pPr>
            <a:r>
              <a:rPr lang="ka-GE" sz="800" dirty="0" smtClean="0">
                <a:latin typeface="BPG Nino Mtavruli" panose="02000506000000020004" pitchFamily="2" charset="0"/>
              </a:rPr>
              <a:t>დირექტივა  </a:t>
            </a:r>
            <a:r>
              <a:rPr lang="ka-GE" sz="800" dirty="0">
                <a:latin typeface="BPG Nino Mtavruli" panose="02000506000000020004" pitchFamily="2" charset="0"/>
              </a:rPr>
              <a:t>90/270/EEC მონიტორიან დანადგარებთან მუშაობისთვის უსაფრთხოებისა და ჯანმრთელობის მინიმალური მოთხოვნების შესახებ. </a:t>
            </a:r>
            <a:endParaRPr lang="en-US" sz="800" dirty="0">
              <a:latin typeface="BPG Nino Mtavruli" panose="02000506000000020004" pitchFamily="2" charset="0"/>
            </a:endParaRPr>
          </a:p>
          <a:p>
            <a:pPr lvl="0">
              <a:buFont typeface="Wingdings" panose="05000000000000000000" pitchFamily="2" charset="2"/>
              <a:buChar char="Ø"/>
            </a:pPr>
            <a:r>
              <a:rPr lang="ka-GE" sz="800" dirty="0">
                <a:latin typeface="BPG Nino Mtavruli" panose="02000506000000020004" pitchFamily="2" charset="0"/>
              </a:rPr>
              <a:t>დირექტივა 89/656/EEC სამუშაო ადგილზე მუშაკთა მიერ პერსონალური დამცავი აღჭურვილობის გამოყენებისთვის უსაფრთხოებისა და ჯანმრთელობის მინიმალური მოთხოვნების შესახებ. </a:t>
            </a:r>
            <a:endParaRPr lang="ka-GE" sz="800" dirty="0" smtClean="0">
              <a:latin typeface="BPG Nino Mtavruli" panose="02000506000000020004" pitchFamily="2" charset="0"/>
            </a:endParaRPr>
          </a:p>
          <a:p>
            <a:pPr lvl="0">
              <a:buFont typeface="Wingdings" panose="05000000000000000000" pitchFamily="2" charset="2"/>
              <a:buChar char="Ø"/>
            </a:pPr>
            <a:r>
              <a:rPr lang="ka-GE" sz="800" dirty="0" smtClean="0">
                <a:latin typeface="BPG Nino Mtavruli" panose="02000506000000020004" pitchFamily="2" charset="0"/>
              </a:rPr>
              <a:t>დირექტივა </a:t>
            </a:r>
            <a:r>
              <a:rPr lang="ka-GE" sz="800" dirty="0">
                <a:latin typeface="BPG Nino Mtavruli" panose="02000506000000020004" pitchFamily="2" charset="0"/>
              </a:rPr>
              <a:t>92/58/EEC სამუშაოზე უსაფრთხოებასა და/ან ჯანმრთელობასთან დაკავშირებული ნიშნების განთავსების მიზნით მინიმალური მოთხოვნების შესახებ. </a:t>
            </a:r>
            <a:endParaRPr lang="ka-GE" sz="800" dirty="0" smtClean="0">
              <a:latin typeface="BPG Nino Mtavruli" panose="02000506000000020004" pitchFamily="2" charset="0"/>
            </a:endParaRPr>
          </a:p>
          <a:p>
            <a:pPr lvl="0">
              <a:buFont typeface="Wingdings" panose="05000000000000000000" pitchFamily="2" charset="2"/>
              <a:buChar char="Ø"/>
            </a:pPr>
            <a:r>
              <a:rPr lang="ka-GE" sz="800" dirty="0">
                <a:latin typeface="BPG Nino Mtavruli" panose="02000506000000020004" pitchFamily="2" charset="0"/>
              </a:rPr>
              <a:t>დირექტივა 92/91/</a:t>
            </a:r>
            <a:r>
              <a:rPr lang="en-US" sz="800" dirty="0">
                <a:latin typeface="BPG Nino Mtavruli" panose="02000506000000020004" pitchFamily="2" charset="0"/>
              </a:rPr>
              <a:t>EEC </a:t>
            </a:r>
            <a:r>
              <a:rPr lang="ka-GE" sz="800" dirty="0">
                <a:latin typeface="BPG Nino Mtavruli" panose="02000506000000020004" pitchFamily="2" charset="0"/>
              </a:rPr>
              <a:t>ბურღვის მეშვეობით მინერალების მოპოვების ინდუსტრიებში მუშაკთა უსაფრთხოებისა და ჯანმრთელობის დაცვის სრულყოფისთვის მინიმალური მოთხოვნების შესახებ. </a:t>
            </a:r>
          </a:p>
          <a:p>
            <a:pPr lvl="0">
              <a:buFont typeface="Wingdings" panose="05000000000000000000" pitchFamily="2" charset="2"/>
              <a:buChar char="Ø"/>
            </a:pPr>
            <a:r>
              <a:rPr lang="ka-GE" sz="800" dirty="0">
                <a:latin typeface="BPG Nino Mtavruli" panose="02000506000000020004" pitchFamily="2" charset="0"/>
              </a:rPr>
              <a:t>დირექტივა 92/104/</a:t>
            </a:r>
            <a:r>
              <a:rPr lang="en-US" sz="800" dirty="0">
                <a:latin typeface="BPG Nino Mtavruli" panose="02000506000000020004" pitchFamily="2" charset="0"/>
              </a:rPr>
              <a:t>EEC </a:t>
            </a:r>
            <a:r>
              <a:rPr lang="ka-GE" sz="800" dirty="0">
                <a:latin typeface="BPG Nino Mtavruli" panose="02000506000000020004" pitchFamily="2" charset="0"/>
              </a:rPr>
              <a:t>ზედაპირზე და მიწის ქვეშ მინერალების მოპოვების ინდუსტრიებში მუშაკთა უსაფრთხოებისა და ჯანმრთელობის დაცვის სრულყოფისთვის მინიმალური მოთხოვნების შესახებ. </a:t>
            </a:r>
            <a:endParaRPr lang="ka-GE" sz="800" dirty="0" smtClean="0">
              <a:latin typeface="BPG Nino Mtavruli" panose="02000506000000020004" pitchFamily="2" charset="0"/>
            </a:endParaRPr>
          </a:p>
          <a:p>
            <a:pPr marL="101600" indent="0" algn="just">
              <a:buNone/>
            </a:pPr>
            <a:endParaRPr lang="ka-GE" sz="800" dirty="0" smtClean="0">
              <a:latin typeface="BPG Nino Mtavruli" panose="02000506000000020004" pitchFamily="2" charset="0"/>
            </a:endParaRPr>
          </a:p>
          <a:p>
            <a:pPr marL="101600" indent="0" algn="just">
              <a:buNone/>
            </a:pPr>
            <a:endParaRPr lang="en-US" sz="800" dirty="0" smtClean="0">
              <a:latin typeface="BPG Nino Mtavruli" panose="02000506000000020004" pitchFamily="2" charset="0"/>
            </a:endParaRPr>
          </a:p>
          <a:p>
            <a:pPr marL="101600" indent="0" algn="just">
              <a:buNone/>
            </a:pPr>
            <a:endParaRPr lang="en-US" sz="800" dirty="0">
              <a:latin typeface="BPG Nino Mtavruli" panose="02000506000000020004" pitchFamily="2"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6" name="Picture 5">
            <a:extLst>
              <a:ext uri="{FF2B5EF4-FFF2-40B4-BE49-F238E27FC236}">
                <a16:creationId xmlns:a16="http://schemas.microsoft.com/office/drawing/2014/main" id="{49A02714-D3CB-4C01-84ED-F06E75A76746}"/>
              </a:ext>
            </a:extLst>
          </p:cNvPr>
          <p:cNvPicPr>
            <a:picLocks noChangeAspect="1"/>
          </p:cNvPicPr>
          <p:nvPr/>
        </p:nvPicPr>
        <p:blipFill>
          <a:blip r:embed="rId2"/>
          <a:stretch>
            <a:fillRect/>
          </a:stretch>
        </p:blipFill>
        <p:spPr>
          <a:xfrm>
            <a:off x="8142516" y="93889"/>
            <a:ext cx="941443" cy="999200"/>
          </a:xfrm>
          <a:prstGeom prst="rect">
            <a:avLst/>
          </a:prstGeom>
        </p:spPr>
      </p:pic>
    </p:spTree>
    <p:extLst>
      <p:ext uri="{BB962C8B-B14F-4D97-AF65-F5344CB8AC3E}">
        <p14:creationId xmlns:p14="http://schemas.microsoft.com/office/powerpoint/2010/main" val="4059983693"/>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950</Words>
  <Application>Microsoft Office PowerPoint</Application>
  <PresentationFormat>On-screen Show (16:9)</PresentationFormat>
  <Paragraphs>135</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Palatino Linotype</vt:lpstr>
      <vt:lpstr>Sylfaen</vt:lpstr>
      <vt:lpstr>Roboto Condensed Light</vt:lpstr>
      <vt:lpstr>Arvo</vt:lpstr>
      <vt:lpstr>Arial</vt:lpstr>
      <vt:lpstr>BPG Nino Mtavruli</vt:lpstr>
      <vt:lpstr>Wingdings</vt:lpstr>
      <vt:lpstr>Roboto Condensed</vt:lpstr>
      <vt:lpstr>Salerio template</vt:lpstr>
      <vt:lpstr>შრომის პირობების ინსპექტირების დეპარტამენტი</vt:lpstr>
      <vt:lpstr>მიმოხილვა</vt:lpstr>
      <vt:lpstr>შრომის პირობების ინსპექტირების დეპარტამენტის  ინსტიტუციური განვითარება </vt:lpstr>
      <vt:lpstr>დეპარტამენტის სტრუქტურა </vt:lpstr>
      <vt:lpstr>PowerPoint Presentation</vt:lpstr>
      <vt:lpstr>დეპარტამენტი გენდერულ ჭრილში</vt:lpstr>
      <vt:lpstr>PowerPoint Presentation</vt:lpstr>
      <vt:lpstr>საქართველოს ორგანული კანონი  „შრომის უსაფრთხოების შესახებ“</vt:lpstr>
      <vt:lpstr>მიმდინარე პროცესები</vt:lpstr>
      <vt:lpstr>მიმდინარე პროცესები</vt:lpstr>
      <vt:lpstr>მიმდინარე პროცესები</vt:lpstr>
      <vt:lpstr>მიმდინარე პროცესები</vt:lpstr>
      <vt:lpstr>მიმდინარე პროცესები</vt:lpstr>
      <vt:lpstr>სამომავლო გეგმები</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შრომის პირობების ინსპექტირების დეპარტამენტი</dc:title>
  <dc:creator>Sheree West</dc:creator>
  <cp:lastModifiedBy>Shorena Kubaneishvili</cp:lastModifiedBy>
  <cp:revision>184</cp:revision>
  <dcterms:modified xsi:type="dcterms:W3CDTF">2019-06-24T12:14:34Z</dcterms:modified>
</cp:coreProperties>
</file>